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2"/>
  </p:notesMasterIdLst>
  <p:sldIdLst>
    <p:sldId id="266" r:id="rId2"/>
    <p:sldId id="267" r:id="rId3"/>
    <p:sldId id="268" r:id="rId4"/>
    <p:sldId id="269" r:id="rId5"/>
    <p:sldId id="270" r:id="rId6"/>
    <p:sldId id="271" r:id="rId7"/>
    <p:sldId id="272" r:id="rId8"/>
    <p:sldId id="273" r:id="rId9"/>
    <p:sldId id="274"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62732" autoAdjust="0"/>
  </p:normalViewPr>
  <p:slideViewPr>
    <p:cSldViewPr snapToGrid="0">
      <p:cViewPr varScale="1">
        <p:scale>
          <a:sx n="50" d="100"/>
          <a:sy n="50" d="100"/>
        </p:scale>
        <p:origin x="83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841169-DA4F-4D95-856E-033EC807999E}" type="doc">
      <dgm:prSet loTypeId="urn:microsoft.com/office/officeart/2005/8/layout/pyramid4" loCatId="relationship" qsTypeId="urn:microsoft.com/office/officeart/2005/8/quickstyle/simple1" qsCatId="simple" csTypeId="urn:microsoft.com/office/officeart/2005/8/colors/colorful1" csCatId="colorful" phldr="1"/>
      <dgm:spPr/>
      <dgm:t>
        <a:bodyPr/>
        <a:lstStyle/>
        <a:p>
          <a:endParaRPr lang="en-US"/>
        </a:p>
      </dgm:t>
    </dgm:pt>
    <dgm:pt modelId="{7B6B38A1-F257-4B42-A52E-3EA3BB2DFCF9}">
      <dgm:prSet phldrT="[Text]"/>
      <dgm:spPr/>
      <dgm:t>
        <a:bodyPr/>
        <a:lstStyle/>
        <a:p>
          <a:r>
            <a:rPr lang="en-US" dirty="0"/>
            <a:t>Caregivers</a:t>
          </a:r>
        </a:p>
      </dgm:t>
    </dgm:pt>
    <dgm:pt modelId="{3C81CC0B-1DFA-4C59-95B3-D1A3A5955B62}" type="parTrans" cxnId="{4D65366E-2E52-4F47-BBEC-46649C71AFAA}">
      <dgm:prSet/>
      <dgm:spPr/>
      <dgm:t>
        <a:bodyPr/>
        <a:lstStyle/>
        <a:p>
          <a:endParaRPr lang="en-US"/>
        </a:p>
      </dgm:t>
    </dgm:pt>
    <dgm:pt modelId="{F4B5CD0C-14B6-4AAA-8CB8-631BF7C3E02A}" type="sibTrans" cxnId="{4D65366E-2E52-4F47-BBEC-46649C71AFAA}">
      <dgm:prSet/>
      <dgm:spPr/>
      <dgm:t>
        <a:bodyPr/>
        <a:lstStyle/>
        <a:p>
          <a:endParaRPr lang="en-US"/>
        </a:p>
      </dgm:t>
    </dgm:pt>
    <dgm:pt modelId="{971169DE-C679-4E7A-AE11-0CCB607751CF}">
      <dgm:prSet phldrT="[Text]"/>
      <dgm:spPr>
        <a:solidFill>
          <a:schemeClr val="accent6">
            <a:lumMod val="75000"/>
          </a:schemeClr>
        </a:solidFill>
      </dgm:spPr>
      <dgm:t>
        <a:bodyPr/>
        <a:lstStyle/>
        <a:p>
          <a:r>
            <a:rPr lang="en-US" dirty="0"/>
            <a:t>Family Members</a:t>
          </a:r>
        </a:p>
      </dgm:t>
    </dgm:pt>
    <dgm:pt modelId="{C7A4CBEE-EA96-4DA7-A80B-93A163138ACC}" type="parTrans" cxnId="{9724212D-1E7B-4551-B629-62684AB3CBF5}">
      <dgm:prSet/>
      <dgm:spPr/>
      <dgm:t>
        <a:bodyPr/>
        <a:lstStyle/>
        <a:p>
          <a:endParaRPr lang="en-US"/>
        </a:p>
      </dgm:t>
    </dgm:pt>
    <dgm:pt modelId="{41D018AA-A631-4947-92A1-C0256A34F797}" type="sibTrans" cxnId="{9724212D-1E7B-4551-B629-62684AB3CBF5}">
      <dgm:prSet/>
      <dgm:spPr/>
      <dgm:t>
        <a:bodyPr/>
        <a:lstStyle/>
        <a:p>
          <a:endParaRPr lang="en-US"/>
        </a:p>
      </dgm:t>
    </dgm:pt>
    <dgm:pt modelId="{98E44379-7089-48B3-8828-99E1A470F6E5}">
      <dgm:prSet phldrT="[Text]"/>
      <dgm:spPr/>
      <dgm:t>
        <a:bodyPr/>
        <a:lstStyle/>
        <a:p>
          <a:r>
            <a:rPr lang="en-US" dirty="0"/>
            <a:t>Patient</a:t>
          </a:r>
        </a:p>
      </dgm:t>
    </dgm:pt>
    <dgm:pt modelId="{274DD596-5BEF-4270-9988-A4EC6524B845}" type="parTrans" cxnId="{B4FCD57E-4F9A-4D65-A290-04DA3E92976B}">
      <dgm:prSet/>
      <dgm:spPr/>
      <dgm:t>
        <a:bodyPr/>
        <a:lstStyle/>
        <a:p>
          <a:endParaRPr lang="en-US"/>
        </a:p>
      </dgm:t>
    </dgm:pt>
    <dgm:pt modelId="{F73AAD60-004C-47A4-A954-217A4C99847F}" type="sibTrans" cxnId="{B4FCD57E-4F9A-4D65-A290-04DA3E92976B}">
      <dgm:prSet/>
      <dgm:spPr/>
      <dgm:t>
        <a:bodyPr/>
        <a:lstStyle/>
        <a:p>
          <a:endParaRPr lang="en-US"/>
        </a:p>
      </dgm:t>
    </dgm:pt>
    <dgm:pt modelId="{2FBEE042-FBBB-44FD-9EA1-C50225519517}">
      <dgm:prSet phldrT="[Text]"/>
      <dgm:spPr>
        <a:solidFill>
          <a:schemeClr val="accent5">
            <a:lumMod val="75000"/>
          </a:schemeClr>
        </a:solidFill>
      </dgm:spPr>
      <dgm:t>
        <a:bodyPr/>
        <a:lstStyle/>
        <a:p>
          <a:r>
            <a:rPr lang="en-US" dirty="0"/>
            <a:t>Health Care Team</a:t>
          </a:r>
        </a:p>
      </dgm:t>
    </dgm:pt>
    <dgm:pt modelId="{84D71CBE-C87E-4768-97D7-7B4173E71544}" type="parTrans" cxnId="{81F89832-D047-4A24-854F-D6BB9B545667}">
      <dgm:prSet/>
      <dgm:spPr/>
      <dgm:t>
        <a:bodyPr/>
        <a:lstStyle/>
        <a:p>
          <a:endParaRPr lang="en-US"/>
        </a:p>
      </dgm:t>
    </dgm:pt>
    <dgm:pt modelId="{D38890B8-B5AF-42A1-9F22-32A1E7275DC7}" type="sibTrans" cxnId="{81F89832-D047-4A24-854F-D6BB9B545667}">
      <dgm:prSet/>
      <dgm:spPr/>
      <dgm:t>
        <a:bodyPr/>
        <a:lstStyle/>
        <a:p>
          <a:endParaRPr lang="en-US"/>
        </a:p>
      </dgm:t>
    </dgm:pt>
    <dgm:pt modelId="{7B3DED54-2E08-46AE-AC6F-8B0DE7B43DBD}" type="pres">
      <dgm:prSet presAssocID="{D9841169-DA4F-4D95-856E-033EC807999E}" presName="compositeShape" presStyleCnt="0">
        <dgm:presLayoutVars>
          <dgm:chMax val="9"/>
          <dgm:dir/>
          <dgm:resizeHandles val="exact"/>
        </dgm:presLayoutVars>
      </dgm:prSet>
      <dgm:spPr/>
      <dgm:t>
        <a:bodyPr/>
        <a:lstStyle/>
        <a:p>
          <a:endParaRPr lang="en-US"/>
        </a:p>
      </dgm:t>
    </dgm:pt>
    <dgm:pt modelId="{8729B08B-D79D-4E7E-BDA3-C033354972F6}" type="pres">
      <dgm:prSet presAssocID="{D9841169-DA4F-4D95-856E-033EC807999E}" presName="triangle1" presStyleLbl="node1" presStyleIdx="0" presStyleCnt="4" custLinFactNeighborY="-6986">
        <dgm:presLayoutVars>
          <dgm:bulletEnabled val="1"/>
        </dgm:presLayoutVars>
      </dgm:prSet>
      <dgm:spPr/>
      <dgm:t>
        <a:bodyPr/>
        <a:lstStyle/>
        <a:p>
          <a:endParaRPr lang="en-US"/>
        </a:p>
      </dgm:t>
    </dgm:pt>
    <dgm:pt modelId="{5E9D8E56-60AD-4A45-BD5D-178CDD870C5A}" type="pres">
      <dgm:prSet presAssocID="{D9841169-DA4F-4D95-856E-033EC807999E}" presName="triangle2" presStyleLbl="node1" presStyleIdx="1" presStyleCnt="4" custLinFactNeighborY="-6995">
        <dgm:presLayoutVars>
          <dgm:bulletEnabled val="1"/>
        </dgm:presLayoutVars>
      </dgm:prSet>
      <dgm:spPr/>
      <dgm:t>
        <a:bodyPr/>
        <a:lstStyle/>
        <a:p>
          <a:endParaRPr lang="en-US"/>
        </a:p>
      </dgm:t>
    </dgm:pt>
    <dgm:pt modelId="{60BDECBB-80CF-4AE2-8576-085CC7F55391}" type="pres">
      <dgm:prSet presAssocID="{D9841169-DA4F-4D95-856E-033EC807999E}" presName="triangle3" presStyleLbl="node1" presStyleIdx="2" presStyleCnt="4" custLinFactNeighborY="-6995">
        <dgm:presLayoutVars>
          <dgm:bulletEnabled val="1"/>
        </dgm:presLayoutVars>
      </dgm:prSet>
      <dgm:spPr/>
      <dgm:t>
        <a:bodyPr/>
        <a:lstStyle/>
        <a:p>
          <a:endParaRPr lang="en-US"/>
        </a:p>
      </dgm:t>
    </dgm:pt>
    <dgm:pt modelId="{926D896D-DCEA-41D9-A351-FFD953033514}" type="pres">
      <dgm:prSet presAssocID="{D9841169-DA4F-4D95-856E-033EC807999E}" presName="triangle4" presStyleLbl="node1" presStyleIdx="3" presStyleCnt="4" custLinFactNeighborY="-6995">
        <dgm:presLayoutVars>
          <dgm:bulletEnabled val="1"/>
        </dgm:presLayoutVars>
      </dgm:prSet>
      <dgm:spPr/>
      <dgm:t>
        <a:bodyPr/>
        <a:lstStyle/>
        <a:p>
          <a:endParaRPr lang="en-US"/>
        </a:p>
      </dgm:t>
    </dgm:pt>
  </dgm:ptLst>
  <dgm:cxnLst>
    <dgm:cxn modelId="{B4FCD57E-4F9A-4D65-A290-04DA3E92976B}" srcId="{D9841169-DA4F-4D95-856E-033EC807999E}" destId="{98E44379-7089-48B3-8828-99E1A470F6E5}" srcOrd="2" destOrd="0" parTransId="{274DD596-5BEF-4270-9988-A4EC6524B845}" sibTransId="{F73AAD60-004C-47A4-A954-217A4C99847F}"/>
    <dgm:cxn modelId="{9724212D-1E7B-4551-B629-62684AB3CBF5}" srcId="{D9841169-DA4F-4D95-856E-033EC807999E}" destId="{971169DE-C679-4E7A-AE11-0CCB607751CF}" srcOrd="1" destOrd="0" parTransId="{C7A4CBEE-EA96-4DA7-A80B-93A163138ACC}" sibTransId="{41D018AA-A631-4947-92A1-C0256A34F797}"/>
    <dgm:cxn modelId="{68B5F5A1-14DD-124B-BDF4-50C148213966}" type="presOf" srcId="{971169DE-C679-4E7A-AE11-0CCB607751CF}" destId="{5E9D8E56-60AD-4A45-BD5D-178CDD870C5A}" srcOrd="0" destOrd="0" presId="urn:microsoft.com/office/officeart/2005/8/layout/pyramid4"/>
    <dgm:cxn modelId="{81F89832-D047-4A24-854F-D6BB9B545667}" srcId="{D9841169-DA4F-4D95-856E-033EC807999E}" destId="{2FBEE042-FBBB-44FD-9EA1-C50225519517}" srcOrd="3" destOrd="0" parTransId="{84D71CBE-C87E-4768-97D7-7B4173E71544}" sibTransId="{D38890B8-B5AF-42A1-9F22-32A1E7275DC7}"/>
    <dgm:cxn modelId="{01E5B3D5-771C-D642-8245-89CB15473EF5}" type="presOf" srcId="{D9841169-DA4F-4D95-856E-033EC807999E}" destId="{7B3DED54-2E08-46AE-AC6F-8B0DE7B43DBD}" srcOrd="0" destOrd="0" presId="urn:microsoft.com/office/officeart/2005/8/layout/pyramid4"/>
    <dgm:cxn modelId="{4D65366E-2E52-4F47-BBEC-46649C71AFAA}" srcId="{D9841169-DA4F-4D95-856E-033EC807999E}" destId="{7B6B38A1-F257-4B42-A52E-3EA3BB2DFCF9}" srcOrd="0" destOrd="0" parTransId="{3C81CC0B-1DFA-4C59-95B3-D1A3A5955B62}" sibTransId="{F4B5CD0C-14B6-4AAA-8CB8-631BF7C3E02A}"/>
    <dgm:cxn modelId="{07715A21-3510-3247-A775-FFCF07CB1E9F}" type="presOf" srcId="{7B6B38A1-F257-4B42-A52E-3EA3BB2DFCF9}" destId="{8729B08B-D79D-4E7E-BDA3-C033354972F6}" srcOrd="0" destOrd="0" presId="urn:microsoft.com/office/officeart/2005/8/layout/pyramid4"/>
    <dgm:cxn modelId="{5B89D0C9-F105-7E46-B9AF-AEFC88A02BD9}" type="presOf" srcId="{98E44379-7089-48B3-8828-99E1A470F6E5}" destId="{60BDECBB-80CF-4AE2-8576-085CC7F55391}" srcOrd="0" destOrd="0" presId="urn:microsoft.com/office/officeart/2005/8/layout/pyramid4"/>
    <dgm:cxn modelId="{4BE12E06-7083-0B43-AA33-E6B7811567C5}" type="presOf" srcId="{2FBEE042-FBBB-44FD-9EA1-C50225519517}" destId="{926D896D-DCEA-41D9-A351-FFD953033514}" srcOrd="0" destOrd="0" presId="urn:microsoft.com/office/officeart/2005/8/layout/pyramid4"/>
    <dgm:cxn modelId="{CCC5AA1D-6E46-AD41-8190-3730838E344B}" type="presParOf" srcId="{7B3DED54-2E08-46AE-AC6F-8B0DE7B43DBD}" destId="{8729B08B-D79D-4E7E-BDA3-C033354972F6}" srcOrd="0" destOrd="0" presId="urn:microsoft.com/office/officeart/2005/8/layout/pyramid4"/>
    <dgm:cxn modelId="{0271CE8A-5932-2043-A395-2F9CD91F4549}" type="presParOf" srcId="{7B3DED54-2E08-46AE-AC6F-8B0DE7B43DBD}" destId="{5E9D8E56-60AD-4A45-BD5D-178CDD870C5A}" srcOrd="1" destOrd="0" presId="urn:microsoft.com/office/officeart/2005/8/layout/pyramid4"/>
    <dgm:cxn modelId="{A539B8C5-D980-924B-835B-DA8F427723B6}" type="presParOf" srcId="{7B3DED54-2E08-46AE-AC6F-8B0DE7B43DBD}" destId="{60BDECBB-80CF-4AE2-8576-085CC7F55391}" srcOrd="2" destOrd="0" presId="urn:microsoft.com/office/officeart/2005/8/layout/pyramid4"/>
    <dgm:cxn modelId="{7992E0B8-AFC7-3348-9B27-DBF195E0DD0A}" type="presParOf" srcId="{7B3DED54-2E08-46AE-AC6F-8B0DE7B43DBD}" destId="{926D896D-DCEA-41D9-A351-FFD953033514}"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E0ED7-3DBD-4E42-A3BE-BFD09C5F186F}" type="doc">
      <dgm:prSet loTypeId="urn:microsoft.com/office/officeart/2005/8/layout/radial1" loCatId="relationship" qsTypeId="urn:microsoft.com/office/officeart/2005/8/quickstyle/simple5" qsCatId="simple" csTypeId="urn:microsoft.com/office/officeart/2005/8/colors/colorful5" csCatId="colorful" phldr="1"/>
      <dgm:spPr/>
      <dgm:t>
        <a:bodyPr/>
        <a:lstStyle/>
        <a:p>
          <a:endParaRPr lang="en-US"/>
        </a:p>
      </dgm:t>
    </dgm:pt>
    <dgm:pt modelId="{5D002823-667B-4FC3-A492-646E5C8ED5D6}">
      <dgm:prSet phldrT="[Text]"/>
      <dgm:spPr/>
      <dgm:t>
        <a:bodyPr/>
        <a:lstStyle/>
        <a:p>
          <a:r>
            <a:rPr lang="en-US" b="1" i="0" dirty="0">
              <a:latin typeface="+mj-lt"/>
              <a:cs typeface="Josefin Sans"/>
            </a:rPr>
            <a:t>Client</a:t>
          </a:r>
        </a:p>
      </dgm:t>
    </dgm:pt>
    <dgm:pt modelId="{5CFC6A51-682B-46A5-831B-497BACF72695}" type="parTrans" cxnId="{99D7AB2D-8A82-446F-8E74-D57EDD91EDF5}">
      <dgm:prSet/>
      <dgm:spPr/>
      <dgm:t>
        <a:bodyPr/>
        <a:lstStyle/>
        <a:p>
          <a:endParaRPr lang="en-US"/>
        </a:p>
      </dgm:t>
    </dgm:pt>
    <dgm:pt modelId="{7186365C-7D65-4997-8D36-CF8C533276A5}" type="sibTrans" cxnId="{99D7AB2D-8A82-446F-8E74-D57EDD91EDF5}">
      <dgm:prSet/>
      <dgm:spPr/>
      <dgm:t>
        <a:bodyPr/>
        <a:lstStyle/>
        <a:p>
          <a:endParaRPr lang="en-US"/>
        </a:p>
      </dgm:t>
    </dgm:pt>
    <dgm:pt modelId="{C536EA9D-6677-4A43-9218-B3ED3C56AAD7}">
      <dgm:prSet phldrT="[Text]" custT="1"/>
      <dgm:spPr/>
      <dgm:t>
        <a:bodyPr/>
        <a:lstStyle/>
        <a:p>
          <a:r>
            <a:rPr lang="en-US" sz="1800" b="0" i="0" dirty="0">
              <a:solidFill>
                <a:schemeClr val="tx1"/>
              </a:solidFill>
              <a:latin typeface="+mj-lt"/>
              <a:cs typeface="Josefin Sans SemiBold"/>
            </a:rPr>
            <a:t>Doctor</a:t>
          </a:r>
        </a:p>
      </dgm:t>
    </dgm:pt>
    <dgm:pt modelId="{EBE7BEEA-69EA-4DD7-9D3C-DA99D2600101}" type="parTrans" cxnId="{A83B94DE-858B-4154-9B0C-1DE5C8D188E2}">
      <dgm:prSet/>
      <dgm:spPr/>
      <dgm:t>
        <a:bodyPr/>
        <a:lstStyle/>
        <a:p>
          <a:endParaRPr lang="en-US"/>
        </a:p>
      </dgm:t>
    </dgm:pt>
    <dgm:pt modelId="{EF62D171-2F61-4A31-9940-EFA1E18D5900}" type="sibTrans" cxnId="{A83B94DE-858B-4154-9B0C-1DE5C8D188E2}">
      <dgm:prSet/>
      <dgm:spPr/>
      <dgm:t>
        <a:bodyPr/>
        <a:lstStyle/>
        <a:p>
          <a:endParaRPr lang="en-US"/>
        </a:p>
      </dgm:t>
    </dgm:pt>
    <dgm:pt modelId="{0854B231-F2E6-48C2-AFA5-835B7BE64FE6}">
      <dgm:prSet phldrT="[Text]" custT="1"/>
      <dgm:spPr/>
      <dgm:t>
        <a:bodyPr/>
        <a:lstStyle/>
        <a:p>
          <a:r>
            <a:rPr lang="en-US" sz="1800" b="0" i="0" dirty="0">
              <a:solidFill>
                <a:schemeClr val="tx1"/>
              </a:solidFill>
              <a:latin typeface="+mj-lt"/>
              <a:cs typeface="Josefin Sans SemiBold"/>
            </a:rPr>
            <a:t>Mental Health</a:t>
          </a:r>
        </a:p>
      </dgm:t>
    </dgm:pt>
    <dgm:pt modelId="{F1DFD32B-B436-4E8F-BB1C-C97F9ED01B07}" type="parTrans" cxnId="{7EED647C-A40E-4CD0-9102-6240D16888F0}">
      <dgm:prSet/>
      <dgm:spPr/>
      <dgm:t>
        <a:bodyPr/>
        <a:lstStyle/>
        <a:p>
          <a:endParaRPr lang="en-US"/>
        </a:p>
      </dgm:t>
    </dgm:pt>
    <dgm:pt modelId="{A27590B0-3095-40C6-8498-7C939194A51B}" type="sibTrans" cxnId="{7EED647C-A40E-4CD0-9102-6240D16888F0}">
      <dgm:prSet/>
      <dgm:spPr/>
      <dgm:t>
        <a:bodyPr/>
        <a:lstStyle/>
        <a:p>
          <a:endParaRPr lang="en-US"/>
        </a:p>
      </dgm:t>
    </dgm:pt>
    <dgm:pt modelId="{98AE1F34-C678-49D5-ADAF-B9CF2F9A203F}">
      <dgm:prSet phldrT="[Text]" custT="1"/>
      <dgm:spPr/>
      <dgm:t>
        <a:bodyPr/>
        <a:lstStyle/>
        <a:p>
          <a:r>
            <a:rPr lang="en-US" sz="1800" b="0" i="0" dirty="0">
              <a:solidFill>
                <a:schemeClr val="tx1"/>
              </a:solidFill>
              <a:latin typeface="+mj-lt"/>
              <a:cs typeface="Josefin Sans SemiBold"/>
            </a:rPr>
            <a:t>Social Worker</a:t>
          </a:r>
        </a:p>
      </dgm:t>
    </dgm:pt>
    <dgm:pt modelId="{718FE6FE-EE75-49AD-B759-198CA9DF5CFF}" type="parTrans" cxnId="{C8FD7D56-61C6-464E-B132-54F02723E097}">
      <dgm:prSet/>
      <dgm:spPr/>
      <dgm:t>
        <a:bodyPr/>
        <a:lstStyle/>
        <a:p>
          <a:endParaRPr lang="en-US"/>
        </a:p>
      </dgm:t>
    </dgm:pt>
    <dgm:pt modelId="{BF83D6B5-3C7D-4FD9-B0EE-7B143AFE9B57}" type="sibTrans" cxnId="{C8FD7D56-61C6-464E-B132-54F02723E097}">
      <dgm:prSet/>
      <dgm:spPr/>
      <dgm:t>
        <a:bodyPr/>
        <a:lstStyle/>
        <a:p>
          <a:endParaRPr lang="en-US"/>
        </a:p>
      </dgm:t>
    </dgm:pt>
    <dgm:pt modelId="{D8B67726-8099-460F-A2B1-DA196F69693B}">
      <dgm:prSet phldrT="[Text]" custT="1"/>
      <dgm:spPr/>
      <dgm:t>
        <a:bodyPr/>
        <a:lstStyle/>
        <a:p>
          <a:r>
            <a:rPr lang="en-US" sz="1800" b="0" i="0" dirty="0">
              <a:solidFill>
                <a:schemeClr val="tx1"/>
              </a:solidFill>
              <a:latin typeface="+mj-lt"/>
              <a:cs typeface="Josefin Sans SemiBold"/>
            </a:rPr>
            <a:t>CHW</a:t>
          </a:r>
        </a:p>
      </dgm:t>
    </dgm:pt>
    <dgm:pt modelId="{B74A7290-8DFC-4282-86D2-545A10B3A566}" type="parTrans" cxnId="{D9F87A82-9178-4F96-9F8C-D4BC81E1FDF8}">
      <dgm:prSet/>
      <dgm:spPr/>
      <dgm:t>
        <a:bodyPr/>
        <a:lstStyle/>
        <a:p>
          <a:endParaRPr lang="en-US"/>
        </a:p>
      </dgm:t>
    </dgm:pt>
    <dgm:pt modelId="{426013C7-3B18-41C7-8ADE-E098A77DC837}" type="sibTrans" cxnId="{D9F87A82-9178-4F96-9F8C-D4BC81E1FDF8}">
      <dgm:prSet/>
      <dgm:spPr/>
      <dgm:t>
        <a:bodyPr/>
        <a:lstStyle/>
        <a:p>
          <a:endParaRPr lang="en-US"/>
        </a:p>
      </dgm:t>
    </dgm:pt>
    <dgm:pt modelId="{17DB2599-B5FE-4E4D-830D-D5C525B17690}">
      <dgm:prSet/>
      <dgm:spPr/>
      <dgm:t>
        <a:bodyPr/>
        <a:lstStyle/>
        <a:p>
          <a:endParaRPr lang="en-US"/>
        </a:p>
      </dgm:t>
    </dgm:pt>
    <dgm:pt modelId="{43991801-5001-4EF4-8CA4-0B68A3D47DE8}" type="parTrans" cxnId="{16338191-10CF-41E0-ACC5-A6D19888697C}">
      <dgm:prSet/>
      <dgm:spPr/>
      <dgm:t>
        <a:bodyPr/>
        <a:lstStyle/>
        <a:p>
          <a:endParaRPr lang="en-US"/>
        </a:p>
      </dgm:t>
    </dgm:pt>
    <dgm:pt modelId="{FCD9664F-4DDC-42A0-9F58-CFDFFE44E52E}" type="sibTrans" cxnId="{16338191-10CF-41E0-ACC5-A6D19888697C}">
      <dgm:prSet/>
      <dgm:spPr/>
      <dgm:t>
        <a:bodyPr/>
        <a:lstStyle/>
        <a:p>
          <a:endParaRPr lang="en-US"/>
        </a:p>
      </dgm:t>
    </dgm:pt>
    <dgm:pt modelId="{BEDB0D04-71D8-4E4E-82CB-450C2B126563}" type="pres">
      <dgm:prSet presAssocID="{B3FE0ED7-3DBD-4E42-A3BE-BFD09C5F186F}" presName="cycle" presStyleCnt="0">
        <dgm:presLayoutVars>
          <dgm:chMax val="1"/>
          <dgm:dir/>
          <dgm:animLvl val="ctr"/>
          <dgm:resizeHandles val="exact"/>
        </dgm:presLayoutVars>
      </dgm:prSet>
      <dgm:spPr/>
      <dgm:t>
        <a:bodyPr/>
        <a:lstStyle/>
        <a:p>
          <a:endParaRPr lang="en-US"/>
        </a:p>
      </dgm:t>
    </dgm:pt>
    <dgm:pt modelId="{84BFC063-206C-4F0C-9D97-32C3359BB94C}" type="pres">
      <dgm:prSet presAssocID="{5D002823-667B-4FC3-A492-646E5C8ED5D6}" presName="centerShape" presStyleLbl="node0" presStyleIdx="0" presStyleCnt="1"/>
      <dgm:spPr/>
      <dgm:t>
        <a:bodyPr/>
        <a:lstStyle/>
        <a:p>
          <a:endParaRPr lang="en-US"/>
        </a:p>
      </dgm:t>
    </dgm:pt>
    <dgm:pt modelId="{69558A2C-B251-48EA-9232-39B5929FD30E}" type="pres">
      <dgm:prSet presAssocID="{EBE7BEEA-69EA-4DD7-9D3C-DA99D2600101}" presName="Name9" presStyleLbl="parChTrans1D2" presStyleIdx="0" presStyleCnt="5"/>
      <dgm:spPr/>
      <dgm:t>
        <a:bodyPr/>
        <a:lstStyle/>
        <a:p>
          <a:endParaRPr lang="en-US"/>
        </a:p>
      </dgm:t>
    </dgm:pt>
    <dgm:pt modelId="{ACA481E6-295C-4772-BDCF-0F5E93F6EC38}" type="pres">
      <dgm:prSet presAssocID="{EBE7BEEA-69EA-4DD7-9D3C-DA99D2600101}" presName="connTx" presStyleLbl="parChTrans1D2" presStyleIdx="0" presStyleCnt="5"/>
      <dgm:spPr/>
      <dgm:t>
        <a:bodyPr/>
        <a:lstStyle/>
        <a:p>
          <a:endParaRPr lang="en-US"/>
        </a:p>
      </dgm:t>
    </dgm:pt>
    <dgm:pt modelId="{28B27A41-3DE6-4AF8-BFCB-BFA90D525959}" type="pres">
      <dgm:prSet presAssocID="{C536EA9D-6677-4A43-9218-B3ED3C56AAD7}" presName="node" presStyleLbl="node1" presStyleIdx="0" presStyleCnt="5">
        <dgm:presLayoutVars>
          <dgm:bulletEnabled val="1"/>
        </dgm:presLayoutVars>
      </dgm:prSet>
      <dgm:spPr/>
      <dgm:t>
        <a:bodyPr/>
        <a:lstStyle/>
        <a:p>
          <a:endParaRPr lang="en-US"/>
        </a:p>
      </dgm:t>
    </dgm:pt>
    <dgm:pt modelId="{531E961D-D35E-4798-9515-730D7E1A5961}" type="pres">
      <dgm:prSet presAssocID="{F1DFD32B-B436-4E8F-BB1C-C97F9ED01B07}" presName="Name9" presStyleLbl="parChTrans1D2" presStyleIdx="1" presStyleCnt="5"/>
      <dgm:spPr/>
      <dgm:t>
        <a:bodyPr/>
        <a:lstStyle/>
        <a:p>
          <a:endParaRPr lang="en-US"/>
        </a:p>
      </dgm:t>
    </dgm:pt>
    <dgm:pt modelId="{C1919F2D-B1A1-4EF5-80F6-354B2F1D13F4}" type="pres">
      <dgm:prSet presAssocID="{F1DFD32B-B436-4E8F-BB1C-C97F9ED01B07}" presName="connTx" presStyleLbl="parChTrans1D2" presStyleIdx="1" presStyleCnt="5"/>
      <dgm:spPr/>
      <dgm:t>
        <a:bodyPr/>
        <a:lstStyle/>
        <a:p>
          <a:endParaRPr lang="en-US"/>
        </a:p>
      </dgm:t>
    </dgm:pt>
    <dgm:pt modelId="{53460143-3012-40F7-8425-E449A1F5D87D}" type="pres">
      <dgm:prSet presAssocID="{0854B231-F2E6-48C2-AFA5-835B7BE64FE6}" presName="node" presStyleLbl="node1" presStyleIdx="1" presStyleCnt="5">
        <dgm:presLayoutVars>
          <dgm:bulletEnabled val="1"/>
        </dgm:presLayoutVars>
      </dgm:prSet>
      <dgm:spPr/>
      <dgm:t>
        <a:bodyPr/>
        <a:lstStyle/>
        <a:p>
          <a:endParaRPr lang="en-US"/>
        </a:p>
      </dgm:t>
    </dgm:pt>
    <dgm:pt modelId="{541F3852-BB4D-4E3A-A9D2-2D30E7402620}" type="pres">
      <dgm:prSet presAssocID="{718FE6FE-EE75-49AD-B759-198CA9DF5CFF}" presName="Name9" presStyleLbl="parChTrans1D2" presStyleIdx="2" presStyleCnt="5"/>
      <dgm:spPr/>
      <dgm:t>
        <a:bodyPr/>
        <a:lstStyle/>
        <a:p>
          <a:endParaRPr lang="en-US"/>
        </a:p>
      </dgm:t>
    </dgm:pt>
    <dgm:pt modelId="{842D7A54-089A-4076-A921-D44E20BEA72F}" type="pres">
      <dgm:prSet presAssocID="{718FE6FE-EE75-49AD-B759-198CA9DF5CFF}" presName="connTx" presStyleLbl="parChTrans1D2" presStyleIdx="2" presStyleCnt="5"/>
      <dgm:spPr/>
      <dgm:t>
        <a:bodyPr/>
        <a:lstStyle/>
        <a:p>
          <a:endParaRPr lang="en-US"/>
        </a:p>
      </dgm:t>
    </dgm:pt>
    <dgm:pt modelId="{2C8EAB20-7A53-464A-8889-4D21324D87E1}" type="pres">
      <dgm:prSet presAssocID="{98AE1F34-C678-49D5-ADAF-B9CF2F9A203F}" presName="node" presStyleLbl="node1" presStyleIdx="2" presStyleCnt="5">
        <dgm:presLayoutVars>
          <dgm:bulletEnabled val="1"/>
        </dgm:presLayoutVars>
      </dgm:prSet>
      <dgm:spPr/>
      <dgm:t>
        <a:bodyPr/>
        <a:lstStyle/>
        <a:p>
          <a:endParaRPr lang="en-US"/>
        </a:p>
      </dgm:t>
    </dgm:pt>
    <dgm:pt modelId="{6751F909-137A-4A71-9987-21DCF5C2EC75}" type="pres">
      <dgm:prSet presAssocID="{B74A7290-8DFC-4282-86D2-545A10B3A566}" presName="Name9" presStyleLbl="parChTrans1D2" presStyleIdx="3" presStyleCnt="5"/>
      <dgm:spPr/>
      <dgm:t>
        <a:bodyPr/>
        <a:lstStyle/>
        <a:p>
          <a:endParaRPr lang="en-US"/>
        </a:p>
      </dgm:t>
    </dgm:pt>
    <dgm:pt modelId="{1220A845-5394-424D-B790-C73DD6342E07}" type="pres">
      <dgm:prSet presAssocID="{B74A7290-8DFC-4282-86D2-545A10B3A566}" presName="connTx" presStyleLbl="parChTrans1D2" presStyleIdx="3" presStyleCnt="5"/>
      <dgm:spPr/>
      <dgm:t>
        <a:bodyPr/>
        <a:lstStyle/>
        <a:p>
          <a:endParaRPr lang="en-US"/>
        </a:p>
      </dgm:t>
    </dgm:pt>
    <dgm:pt modelId="{51CF2FAF-CD04-43AC-901A-71FCD62F7555}" type="pres">
      <dgm:prSet presAssocID="{D8B67726-8099-460F-A2B1-DA196F69693B}" presName="node" presStyleLbl="node1" presStyleIdx="3" presStyleCnt="5">
        <dgm:presLayoutVars>
          <dgm:bulletEnabled val="1"/>
        </dgm:presLayoutVars>
      </dgm:prSet>
      <dgm:spPr/>
      <dgm:t>
        <a:bodyPr/>
        <a:lstStyle/>
        <a:p>
          <a:endParaRPr lang="en-US"/>
        </a:p>
      </dgm:t>
    </dgm:pt>
    <dgm:pt modelId="{BD670C5E-DCD5-4EBC-9B61-F379F677C456}" type="pres">
      <dgm:prSet presAssocID="{43991801-5001-4EF4-8CA4-0B68A3D47DE8}" presName="Name9" presStyleLbl="parChTrans1D2" presStyleIdx="4" presStyleCnt="5"/>
      <dgm:spPr/>
      <dgm:t>
        <a:bodyPr/>
        <a:lstStyle/>
        <a:p>
          <a:endParaRPr lang="en-US"/>
        </a:p>
      </dgm:t>
    </dgm:pt>
    <dgm:pt modelId="{00F14C99-A893-417E-B589-504ED081B645}" type="pres">
      <dgm:prSet presAssocID="{43991801-5001-4EF4-8CA4-0B68A3D47DE8}" presName="connTx" presStyleLbl="parChTrans1D2" presStyleIdx="4" presStyleCnt="5"/>
      <dgm:spPr/>
      <dgm:t>
        <a:bodyPr/>
        <a:lstStyle/>
        <a:p>
          <a:endParaRPr lang="en-US"/>
        </a:p>
      </dgm:t>
    </dgm:pt>
    <dgm:pt modelId="{F7DB6241-932A-43B7-8D71-87450C10A4FA}" type="pres">
      <dgm:prSet presAssocID="{17DB2599-B5FE-4E4D-830D-D5C525B17690}" presName="node" presStyleLbl="node1" presStyleIdx="4" presStyleCnt="5">
        <dgm:presLayoutVars>
          <dgm:bulletEnabled val="1"/>
        </dgm:presLayoutVars>
      </dgm:prSet>
      <dgm:spPr/>
      <dgm:t>
        <a:bodyPr/>
        <a:lstStyle/>
        <a:p>
          <a:endParaRPr lang="en-US"/>
        </a:p>
      </dgm:t>
    </dgm:pt>
  </dgm:ptLst>
  <dgm:cxnLst>
    <dgm:cxn modelId="{6FEBD219-9145-DD40-AEE0-E29EDECBB5BC}" type="presOf" srcId="{B74A7290-8DFC-4282-86D2-545A10B3A566}" destId="{6751F909-137A-4A71-9987-21DCF5C2EC75}" srcOrd="0" destOrd="0" presId="urn:microsoft.com/office/officeart/2005/8/layout/radial1"/>
    <dgm:cxn modelId="{16338191-10CF-41E0-ACC5-A6D19888697C}" srcId="{5D002823-667B-4FC3-A492-646E5C8ED5D6}" destId="{17DB2599-B5FE-4E4D-830D-D5C525B17690}" srcOrd="4" destOrd="0" parTransId="{43991801-5001-4EF4-8CA4-0B68A3D47DE8}" sibTransId="{FCD9664F-4DDC-42A0-9F58-CFDFFE44E52E}"/>
    <dgm:cxn modelId="{D9F87A82-9178-4F96-9F8C-D4BC81E1FDF8}" srcId="{5D002823-667B-4FC3-A492-646E5C8ED5D6}" destId="{D8B67726-8099-460F-A2B1-DA196F69693B}" srcOrd="3" destOrd="0" parTransId="{B74A7290-8DFC-4282-86D2-545A10B3A566}" sibTransId="{426013C7-3B18-41C7-8ADE-E098A77DC837}"/>
    <dgm:cxn modelId="{332C00C0-C967-0C41-B30D-86BB7C349C7E}" type="presOf" srcId="{43991801-5001-4EF4-8CA4-0B68A3D47DE8}" destId="{BD670C5E-DCD5-4EBC-9B61-F379F677C456}" srcOrd="0" destOrd="0" presId="urn:microsoft.com/office/officeart/2005/8/layout/radial1"/>
    <dgm:cxn modelId="{560EA46A-7C2F-E848-8D62-A543DF56DA9B}" type="presOf" srcId="{B3FE0ED7-3DBD-4E42-A3BE-BFD09C5F186F}" destId="{BEDB0D04-71D8-4E4E-82CB-450C2B126563}" srcOrd="0" destOrd="0" presId="urn:microsoft.com/office/officeart/2005/8/layout/radial1"/>
    <dgm:cxn modelId="{C5B85CAC-37CA-F640-9757-AE31A52B6CAA}" type="presOf" srcId="{C536EA9D-6677-4A43-9218-B3ED3C56AAD7}" destId="{28B27A41-3DE6-4AF8-BFCB-BFA90D525959}" srcOrd="0" destOrd="0" presId="urn:microsoft.com/office/officeart/2005/8/layout/radial1"/>
    <dgm:cxn modelId="{264F3060-3867-1A49-B6F7-FB431C78F505}" type="presOf" srcId="{EBE7BEEA-69EA-4DD7-9D3C-DA99D2600101}" destId="{69558A2C-B251-48EA-9232-39B5929FD30E}" srcOrd="0" destOrd="0" presId="urn:microsoft.com/office/officeart/2005/8/layout/radial1"/>
    <dgm:cxn modelId="{E645AFA3-9847-3B42-A6AB-74630CB564FB}" type="presOf" srcId="{0854B231-F2E6-48C2-AFA5-835B7BE64FE6}" destId="{53460143-3012-40F7-8425-E449A1F5D87D}" srcOrd="0" destOrd="0" presId="urn:microsoft.com/office/officeart/2005/8/layout/radial1"/>
    <dgm:cxn modelId="{4A472D18-7DE6-FA43-B8A4-4B4002EE692C}" type="presOf" srcId="{98AE1F34-C678-49D5-ADAF-B9CF2F9A203F}" destId="{2C8EAB20-7A53-464A-8889-4D21324D87E1}" srcOrd="0" destOrd="0" presId="urn:microsoft.com/office/officeart/2005/8/layout/radial1"/>
    <dgm:cxn modelId="{1F839755-9E36-B142-8691-404A9ED94920}" type="presOf" srcId="{D8B67726-8099-460F-A2B1-DA196F69693B}" destId="{51CF2FAF-CD04-43AC-901A-71FCD62F7555}" srcOrd="0" destOrd="0" presId="urn:microsoft.com/office/officeart/2005/8/layout/radial1"/>
    <dgm:cxn modelId="{9BC26A87-2147-984A-8004-DB7B01BB90EF}" type="presOf" srcId="{718FE6FE-EE75-49AD-B759-198CA9DF5CFF}" destId="{541F3852-BB4D-4E3A-A9D2-2D30E7402620}" srcOrd="0" destOrd="0" presId="urn:microsoft.com/office/officeart/2005/8/layout/radial1"/>
    <dgm:cxn modelId="{C8FD7D56-61C6-464E-B132-54F02723E097}" srcId="{5D002823-667B-4FC3-A492-646E5C8ED5D6}" destId="{98AE1F34-C678-49D5-ADAF-B9CF2F9A203F}" srcOrd="2" destOrd="0" parTransId="{718FE6FE-EE75-49AD-B759-198CA9DF5CFF}" sibTransId="{BF83D6B5-3C7D-4FD9-B0EE-7B143AFE9B57}"/>
    <dgm:cxn modelId="{A83B94DE-858B-4154-9B0C-1DE5C8D188E2}" srcId="{5D002823-667B-4FC3-A492-646E5C8ED5D6}" destId="{C536EA9D-6677-4A43-9218-B3ED3C56AAD7}" srcOrd="0" destOrd="0" parTransId="{EBE7BEEA-69EA-4DD7-9D3C-DA99D2600101}" sibTransId="{EF62D171-2F61-4A31-9940-EFA1E18D5900}"/>
    <dgm:cxn modelId="{AC598FA8-B908-244A-8CC1-1F59C952931F}" type="presOf" srcId="{B74A7290-8DFC-4282-86D2-545A10B3A566}" destId="{1220A845-5394-424D-B790-C73DD6342E07}" srcOrd="1" destOrd="0" presId="urn:microsoft.com/office/officeart/2005/8/layout/radial1"/>
    <dgm:cxn modelId="{9EA31DB2-A36F-3C49-9DD7-CE8555F21A8B}" type="presOf" srcId="{718FE6FE-EE75-49AD-B759-198CA9DF5CFF}" destId="{842D7A54-089A-4076-A921-D44E20BEA72F}" srcOrd="1" destOrd="0" presId="urn:microsoft.com/office/officeart/2005/8/layout/radial1"/>
    <dgm:cxn modelId="{99D7AB2D-8A82-446F-8E74-D57EDD91EDF5}" srcId="{B3FE0ED7-3DBD-4E42-A3BE-BFD09C5F186F}" destId="{5D002823-667B-4FC3-A492-646E5C8ED5D6}" srcOrd="0" destOrd="0" parTransId="{5CFC6A51-682B-46A5-831B-497BACF72695}" sibTransId="{7186365C-7D65-4997-8D36-CF8C533276A5}"/>
    <dgm:cxn modelId="{782715E6-D490-5E40-B7A9-D8E85A342A5B}" type="presOf" srcId="{EBE7BEEA-69EA-4DD7-9D3C-DA99D2600101}" destId="{ACA481E6-295C-4772-BDCF-0F5E93F6EC38}" srcOrd="1" destOrd="0" presId="urn:microsoft.com/office/officeart/2005/8/layout/radial1"/>
    <dgm:cxn modelId="{BFB1DBAF-72E8-9148-9ED8-0CEA7FAFE83D}" type="presOf" srcId="{5D002823-667B-4FC3-A492-646E5C8ED5D6}" destId="{84BFC063-206C-4F0C-9D97-32C3359BB94C}" srcOrd="0" destOrd="0" presId="urn:microsoft.com/office/officeart/2005/8/layout/radial1"/>
    <dgm:cxn modelId="{7EED647C-A40E-4CD0-9102-6240D16888F0}" srcId="{5D002823-667B-4FC3-A492-646E5C8ED5D6}" destId="{0854B231-F2E6-48C2-AFA5-835B7BE64FE6}" srcOrd="1" destOrd="0" parTransId="{F1DFD32B-B436-4E8F-BB1C-C97F9ED01B07}" sibTransId="{A27590B0-3095-40C6-8498-7C939194A51B}"/>
    <dgm:cxn modelId="{4DA91492-2ECB-5E43-BA34-FD573F1798F8}" type="presOf" srcId="{43991801-5001-4EF4-8CA4-0B68A3D47DE8}" destId="{00F14C99-A893-417E-B589-504ED081B645}" srcOrd="1" destOrd="0" presId="urn:microsoft.com/office/officeart/2005/8/layout/radial1"/>
    <dgm:cxn modelId="{E270B72D-1D40-534C-B041-9D470B902044}" type="presOf" srcId="{F1DFD32B-B436-4E8F-BB1C-C97F9ED01B07}" destId="{C1919F2D-B1A1-4EF5-80F6-354B2F1D13F4}" srcOrd="1" destOrd="0" presId="urn:microsoft.com/office/officeart/2005/8/layout/radial1"/>
    <dgm:cxn modelId="{F25497DD-5418-8541-B4B4-ED46849998EA}" type="presOf" srcId="{17DB2599-B5FE-4E4D-830D-D5C525B17690}" destId="{F7DB6241-932A-43B7-8D71-87450C10A4FA}" srcOrd="0" destOrd="0" presId="urn:microsoft.com/office/officeart/2005/8/layout/radial1"/>
    <dgm:cxn modelId="{F3FF89F9-E4DB-D243-90BA-924777C89F1C}" type="presOf" srcId="{F1DFD32B-B436-4E8F-BB1C-C97F9ED01B07}" destId="{531E961D-D35E-4798-9515-730D7E1A5961}" srcOrd="0" destOrd="0" presId="urn:microsoft.com/office/officeart/2005/8/layout/radial1"/>
    <dgm:cxn modelId="{34EF7CEA-D474-AA4E-B77E-338D846D5CD0}" type="presParOf" srcId="{BEDB0D04-71D8-4E4E-82CB-450C2B126563}" destId="{84BFC063-206C-4F0C-9D97-32C3359BB94C}" srcOrd="0" destOrd="0" presId="urn:microsoft.com/office/officeart/2005/8/layout/radial1"/>
    <dgm:cxn modelId="{C51429C0-E780-6E44-B5DF-D44F971F808D}" type="presParOf" srcId="{BEDB0D04-71D8-4E4E-82CB-450C2B126563}" destId="{69558A2C-B251-48EA-9232-39B5929FD30E}" srcOrd="1" destOrd="0" presId="urn:microsoft.com/office/officeart/2005/8/layout/radial1"/>
    <dgm:cxn modelId="{BE706572-5DA5-B245-911E-0140E34E1F53}" type="presParOf" srcId="{69558A2C-B251-48EA-9232-39B5929FD30E}" destId="{ACA481E6-295C-4772-BDCF-0F5E93F6EC38}" srcOrd="0" destOrd="0" presId="urn:microsoft.com/office/officeart/2005/8/layout/radial1"/>
    <dgm:cxn modelId="{3064EE1A-08BC-F642-A255-A4FD84F60DFB}" type="presParOf" srcId="{BEDB0D04-71D8-4E4E-82CB-450C2B126563}" destId="{28B27A41-3DE6-4AF8-BFCB-BFA90D525959}" srcOrd="2" destOrd="0" presId="urn:microsoft.com/office/officeart/2005/8/layout/radial1"/>
    <dgm:cxn modelId="{DBF01D7F-121A-4D46-9DDB-E85FFB7CAADC}" type="presParOf" srcId="{BEDB0D04-71D8-4E4E-82CB-450C2B126563}" destId="{531E961D-D35E-4798-9515-730D7E1A5961}" srcOrd="3" destOrd="0" presId="urn:microsoft.com/office/officeart/2005/8/layout/radial1"/>
    <dgm:cxn modelId="{44E8DDF0-9366-1D43-B2AC-DAFBF2D0057D}" type="presParOf" srcId="{531E961D-D35E-4798-9515-730D7E1A5961}" destId="{C1919F2D-B1A1-4EF5-80F6-354B2F1D13F4}" srcOrd="0" destOrd="0" presId="urn:microsoft.com/office/officeart/2005/8/layout/radial1"/>
    <dgm:cxn modelId="{CEAF58FE-6AD9-F34E-BB31-9AC038CFC02A}" type="presParOf" srcId="{BEDB0D04-71D8-4E4E-82CB-450C2B126563}" destId="{53460143-3012-40F7-8425-E449A1F5D87D}" srcOrd="4" destOrd="0" presId="urn:microsoft.com/office/officeart/2005/8/layout/radial1"/>
    <dgm:cxn modelId="{71B2B5CC-1231-2843-9E25-4C0C6DCDA983}" type="presParOf" srcId="{BEDB0D04-71D8-4E4E-82CB-450C2B126563}" destId="{541F3852-BB4D-4E3A-A9D2-2D30E7402620}" srcOrd="5" destOrd="0" presId="urn:microsoft.com/office/officeart/2005/8/layout/radial1"/>
    <dgm:cxn modelId="{DF0026BD-9145-B744-B7F8-A11AD32B373F}" type="presParOf" srcId="{541F3852-BB4D-4E3A-A9D2-2D30E7402620}" destId="{842D7A54-089A-4076-A921-D44E20BEA72F}" srcOrd="0" destOrd="0" presId="urn:microsoft.com/office/officeart/2005/8/layout/radial1"/>
    <dgm:cxn modelId="{B83C12CC-6C79-524B-B75E-41ECB62FDAEF}" type="presParOf" srcId="{BEDB0D04-71D8-4E4E-82CB-450C2B126563}" destId="{2C8EAB20-7A53-464A-8889-4D21324D87E1}" srcOrd="6" destOrd="0" presId="urn:microsoft.com/office/officeart/2005/8/layout/radial1"/>
    <dgm:cxn modelId="{BCA264AF-A388-F04A-9543-EE9CC373A14B}" type="presParOf" srcId="{BEDB0D04-71D8-4E4E-82CB-450C2B126563}" destId="{6751F909-137A-4A71-9987-21DCF5C2EC75}" srcOrd="7" destOrd="0" presId="urn:microsoft.com/office/officeart/2005/8/layout/radial1"/>
    <dgm:cxn modelId="{655E8562-50C1-584C-85C0-AC20967E61BC}" type="presParOf" srcId="{6751F909-137A-4A71-9987-21DCF5C2EC75}" destId="{1220A845-5394-424D-B790-C73DD6342E07}" srcOrd="0" destOrd="0" presId="urn:microsoft.com/office/officeart/2005/8/layout/radial1"/>
    <dgm:cxn modelId="{A644496B-F3B6-064E-9588-A7018540BC76}" type="presParOf" srcId="{BEDB0D04-71D8-4E4E-82CB-450C2B126563}" destId="{51CF2FAF-CD04-43AC-901A-71FCD62F7555}" srcOrd="8" destOrd="0" presId="urn:microsoft.com/office/officeart/2005/8/layout/radial1"/>
    <dgm:cxn modelId="{3818B32B-7FE3-C44F-92F3-069DDB867113}" type="presParOf" srcId="{BEDB0D04-71D8-4E4E-82CB-450C2B126563}" destId="{BD670C5E-DCD5-4EBC-9B61-F379F677C456}" srcOrd="9" destOrd="0" presId="urn:microsoft.com/office/officeart/2005/8/layout/radial1"/>
    <dgm:cxn modelId="{1BA81220-1978-0E4E-B940-F335DEDF382F}" type="presParOf" srcId="{BD670C5E-DCD5-4EBC-9B61-F379F677C456}" destId="{00F14C99-A893-417E-B589-504ED081B645}" srcOrd="0" destOrd="0" presId="urn:microsoft.com/office/officeart/2005/8/layout/radial1"/>
    <dgm:cxn modelId="{F287CF6D-A59B-944B-9FA4-29A8F9A0CEC9}" type="presParOf" srcId="{BEDB0D04-71D8-4E4E-82CB-450C2B126563}" destId="{F7DB6241-932A-43B7-8D71-87450C10A4FA}"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9B08B-D79D-4E7E-BDA3-C033354972F6}">
      <dsp:nvSpPr>
        <dsp:cNvPr id="0" name=""/>
        <dsp:cNvSpPr/>
      </dsp:nvSpPr>
      <dsp:spPr>
        <a:xfrm>
          <a:off x="1057160" y="0"/>
          <a:ext cx="2071169" cy="2071169"/>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Caregivers</a:t>
          </a:r>
        </a:p>
      </dsp:txBody>
      <dsp:txXfrm>
        <a:off x="1574952" y="1035585"/>
        <a:ext cx="1035585" cy="1035584"/>
      </dsp:txXfrm>
    </dsp:sp>
    <dsp:sp modelId="{5E9D8E56-60AD-4A45-BD5D-178CDD870C5A}">
      <dsp:nvSpPr>
        <dsp:cNvPr id="0" name=""/>
        <dsp:cNvSpPr/>
      </dsp:nvSpPr>
      <dsp:spPr>
        <a:xfrm>
          <a:off x="21576" y="1926290"/>
          <a:ext cx="2071169" cy="2071169"/>
        </a:xfrm>
        <a:prstGeom prst="triangl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Family Members</a:t>
          </a:r>
        </a:p>
      </dsp:txBody>
      <dsp:txXfrm>
        <a:off x="539368" y="2961875"/>
        <a:ext cx="1035585" cy="1035584"/>
      </dsp:txXfrm>
    </dsp:sp>
    <dsp:sp modelId="{60BDECBB-80CF-4AE2-8576-085CC7F55391}">
      <dsp:nvSpPr>
        <dsp:cNvPr id="0" name=""/>
        <dsp:cNvSpPr/>
      </dsp:nvSpPr>
      <dsp:spPr>
        <a:xfrm rot="10800000">
          <a:off x="1057160" y="1926290"/>
          <a:ext cx="2071169" cy="2071169"/>
        </a:xfrm>
        <a:prstGeom prst="triangl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Patient</a:t>
          </a:r>
        </a:p>
      </dsp:txBody>
      <dsp:txXfrm rot="10800000">
        <a:off x="1574952" y="1926290"/>
        <a:ext cx="1035585" cy="1035584"/>
      </dsp:txXfrm>
    </dsp:sp>
    <dsp:sp modelId="{926D896D-DCEA-41D9-A351-FFD953033514}">
      <dsp:nvSpPr>
        <dsp:cNvPr id="0" name=""/>
        <dsp:cNvSpPr/>
      </dsp:nvSpPr>
      <dsp:spPr>
        <a:xfrm>
          <a:off x="2092745" y="1926290"/>
          <a:ext cx="2071169" cy="2071169"/>
        </a:xfrm>
        <a:prstGeom prst="triangle">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Health Care Team</a:t>
          </a:r>
        </a:p>
      </dsp:txBody>
      <dsp:txXfrm>
        <a:off x="2610537" y="2961875"/>
        <a:ext cx="1035585" cy="10355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FC063-206C-4F0C-9D97-32C3359BB94C}">
      <dsp:nvSpPr>
        <dsp:cNvPr id="0" name=""/>
        <dsp:cNvSpPr/>
      </dsp:nvSpPr>
      <dsp:spPr>
        <a:xfrm>
          <a:off x="3299538" y="1691912"/>
          <a:ext cx="1287623" cy="1287623"/>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i="0" kern="1200" dirty="0">
              <a:latin typeface="+mj-lt"/>
              <a:cs typeface="Josefin Sans"/>
            </a:rPr>
            <a:t>Client</a:t>
          </a:r>
        </a:p>
      </dsp:txBody>
      <dsp:txXfrm>
        <a:off x="3488106" y="1880480"/>
        <a:ext cx="910487" cy="910487"/>
      </dsp:txXfrm>
    </dsp:sp>
    <dsp:sp modelId="{69558A2C-B251-48EA-9232-39B5929FD30E}">
      <dsp:nvSpPr>
        <dsp:cNvPr id="0" name=""/>
        <dsp:cNvSpPr/>
      </dsp:nvSpPr>
      <dsp:spPr>
        <a:xfrm rot="16200000">
          <a:off x="3749099" y="1482968"/>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933637" y="1487949"/>
        <a:ext cx="19425" cy="19425"/>
      </dsp:txXfrm>
    </dsp:sp>
    <dsp:sp modelId="{28B27A41-3DE6-4AF8-BFCB-BFA90D525959}">
      <dsp:nvSpPr>
        <dsp:cNvPr id="0" name=""/>
        <dsp:cNvSpPr/>
      </dsp:nvSpPr>
      <dsp:spPr>
        <a:xfrm>
          <a:off x="3299538" y="15787"/>
          <a:ext cx="1287623" cy="1287623"/>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i="0" kern="1200" dirty="0">
              <a:solidFill>
                <a:schemeClr val="tx1"/>
              </a:solidFill>
              <a:latin typeface="+mj-lt"/>
              <a:cs typeface="Josefin Sans SemiBold"/>
            </a:rPr>
            <a:t>Doctor</a:t>
          </a:r>
        </a:p>
      </dsp:txBody>
      <dsp:txXfrm>
        <a:off x="3488106" y="204355"/>
        <a:ext cx="910487" cy="910487"/>
      </dsp:txXfrm>
    </dsp:sp>
    <dsp:sp modelId="{531E961D-D35E-4798-9515-730D7E1A5961}">
      <dsp:nvSpPr>
        <dsp:cNvPr id="0" name=""/>
        <dsp:cNvSpPr/>
      </dsp:nvSpPr>
      <dsp:spPr>
        <a:xfrm rot="20520000">
          <a:off x="4546144" y="2062055"/>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730682" y="2067036"/>
        <a:ext cx="19425" cy="19425"/>
      </dsp:txXfrm>
    </dsp:sp>
    <dsp:sp modelId="{53460143-3012-40F7-8425-E449A1F5D87D}">
      <dsp:nvSpPr>
        <dsp:cNvPr id="0" name=""/>
        <dsp:cNvSpPr/>
      </dsp:nvSpPr>
      <dsp:spPr>
        <a:xfrm>
          <a:off x="4893627" y="1173961"/>
          <a:ext cx="1287623" cy="1287623"/>
        </a:xfrm>
        <a:prstGeom prst="ellipse">
          <a:avLst/>
        </a:prstGeom>
        <a:gradFill rotWithShape="0">
          <a:gsLst>
            <a:gs pos="0">
              <a:schemeClr val="accent5">
                <a:hueOff val="0"/>
                <a:satOff val="0"/>
                <a:lumOff val="-2451"/>
                <a:alphaOff val="0"/>
                <a:satMod val="103000"/>
                <a:lumMod val="102000"/>
                <a:tint val="94000"/>
              </a:schemeClr>
            </a:gs>
            <a:gs pos="50000">
              <a:schemeClr val="accent5">
                <a:hueOff val="0"/>
                <a:satOff val="0"/>
                <a:lumOff val="-2451"/>
                <a:alphaOff val="0"/>
                <a:satMod val="110000"/>
                <a:lumMod val="100000"/>
                <a:shade val="100000"/>
              </a:schemeClr>
            </a:gs>
            <a:gs pos="100000">
              <a:schemeClr val="accent5">
                <a:hueOff val="0"/>
                <a:satOff val="0"/>
                <a:lumOff val="-245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i="0" kern="1200" dirty="0">
              <a:solidFill>
                <a:schemeClr val="tx1"/>
              </a:solidFill>
              <a:latin typeface="+mj-lt"/>
              <a:cs typeface="Josefin Sans SemiBold"/>
            </a:rPr>
            <a:t>Mental Health</a:t>
          </a:r>
        </a:p>
      </dsp:txBody>
      <dsp:txXfrm>
        <a:off x="5082195" y="1362529"/>
        <a:ext cx="910487" cy="910487"/>
      </dsp:txXfrm>
    </dsp:sp>
    <dsp:sp modelId="{541F3852-BB4D-4E3A-A9D2-2D30E7402620}">
      <dsp:nvSpPr>
        <dsp:cNvPr id="0" name=""/>
        <dsp:cNvSpPr/>
      </dsp:nvSpPr>
      <dsp:spPr>
        <a:xfrm rot="3240000">
          <a:off x="4241700" y="2999037"/>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26238" y="3004018"/>
        <a:ext cx="19425" cy="19425"/>
      </dsp:txXfrm>
    </dsp:sp>
    <dsp:sp modelId="{2C8EAB20-7A53-464A-8889-4D21324D87E1}">
      <dsp:nvSpPr>
        <dsp:cNvPr id="0" name=""/>
        <dsp:cNvSpPr/>
      </dsp:nvSpPr>
      <dsp:spPr>
        <a:xfrm>
          <a:off x="4284739" y="3047926"/>
          <a:ext cx="1287623" cy="1287623"/>
        </a:xfrm>
        <a:prstGeom prst="ellipse">
          <a:avLst/>
        </a:prstGeom>
        <a:gradFill rotWithShape="0">
          <a:gsLst>
            <a:gs pos="0">
              <a:schemeClr val="accent5">
                <a:hueOff val="0"/>
                <a:satOff val="0"/>
                <a:lumOff val="-4902"/>
                <a:alphaOff val="0"/>
                <a:satMod val="103000"/>
                <a:lumMod val="102000"/>
                <a:tint val="94000"/>
              </a:schemeClr>
            </a:gs>
            <a:gs pos="50000">
              <a:schemeClr val="accent5">
                <a:hueOff val="0"/>
                <a:satOff val="0"/>
                <a:lumOff val="-4902"/>
                <a:alphaOff val="0"/>
                <a:satMod val="110000"/>
                <a:lumMod val="100000"/>
                <a:shade val="100000"/>
              </a:schemeClr>
            </a:gs>
            <a:gs pos="100000">
              <a:schemeClr val="accent5">
                <a:hueOff val="0"/>
                <a:satOff val="0"/>
                <a:lumOff val="-4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i="0" kern="1200" dirty="0">
              <a:solidFill>
                <a:schemeClr val="tx1"/>
              </a:solidFill>
              <a:latin typeface="+mj-lt"/>
              <a:cs typeface="Josefin Sans SemiBold"/>
            </a:rPr>
            <a:t>Social Worker</a:t>
          </a:r>
        </a:p>
      </dsp:txBody>
      <dsp:txXfrm>
        <a:off x="4473307" y="3236494"/>
        <a:ext cx="910487" cy="910487"/>
      </dsp:txXfrm>
    </dsp:sp>
    <dsp:sp modelId="{6751F909-137A-4A71-9987-21DCF5C2EC75}">
      <dsp:nvSpPr>
        <dsp:cNvPr id="0" name=""/>
        <dsp:cNvSpPr/>
      </dsp:nvSpPr>
      <dsp:spPr>
        <a:xfrm rot="7560000">
          <a:off x="3256498" y="2999037"/>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441036" y="3004018"/>
        <a:ext cx="19425" cy="19425"/>
      </dsp:txXfrm>
    </dsp:sp>
    <dsp:sp modelId="{51CF2FAF-CD04-43AC-901A-71FCD62F7555}">
      <dsp:nvSpPr>
        <dsp:cNvPr id="0" name=""/>
        <dsp:cNvSpPr/>
      </dsp:nvSpPr>
      <dsp:spPr>
        <a:xfrm>
          <a:off x="2314336" y="3047926"/>
          <a:ext cx="1287623" cy="1287623"/>
        </a:xfrm>
        <a:prstGeom prst="ellipse">
          <a:avLst/>
        </a:prstGeom>
        <a:gradFill rotWithShape="0">
          <a:gsLst>
            <a:gs pos="0">
              <a:schemeClr val="accent5">
                <a:hueOff val="0"/>
                <a:satOff val="0"/>
                <a:lumOff val="-7353"/>
                <a:alphaOff val="0"/>
                <a:satMod val="103000"/>
                <a:lumMod val="102000"/>
                <a:tint val="94000"/>
              </a:schemeClr>
            </a:gs>
            <a:gs pos="50000">
              <a:schemeClr val="accent5">
                <a:hueOff val="0"/>
                <a:satOff val="0"/>
                <a:lumOff val="-7353"/>
                <a:alphaOff val="0"/>
                <a:satMod val="110000"/>
                <a:lumMod val="100000"/>
                <a:shade val="100000"/>
              </a:schemeClr>
            </a:gs>
            <a:gs pos="100000">
              <a:schemeClr val="accent5">
                <a:hueOff val="0"/>
                <a:satOff val="0"/>
                <a:lumOff val="-7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0" i="0" kern="1200" dirty="0">
              <a:solidFill>
                <a:schemeClr val="tx1"/>
              </a:solidFill>
              <a:latin typeface="+mj-lt"/>
              <a:cs typeface="Josefin Sans SemiBold"/>
            </a:rPr>
            <a:t>CHW</a:t>
          </a:r>
        </a:p>
      </dsp:txBody>
      <dsp:txXfrm>
        <a:off x="2502904" y="3236494"/>
        <a:ext cx="910487" cy="910487"/>
      </dsp:txXfrm>
    </dsp:sp>
    <dsp:sp modelId="{BD670C5E-DCD5-4EBC-9B61-F379F677C456}">
      <dsp:nvSpPr>
        <dsp:cNvPr id="0" name=""/>
        <dsp:cNvSpPr/>
      </dsp:nvSpPr>
      <dsp:spPr>
        <a:xfrm rot="11880000">
          <a:off x="2952054" y="2062055"/>
          <a:ext cx="388500" cy="29387"/>
        </a:xfrm>
        <a:custGeom>
          <a:avLst/>
          <a:gdLst/>
          <a:ahLst/>
          <a:cxnLst/>
          <a:rect l="0" t="0" r="0" b="0"/>
          <a:pathLst>
            <a:path>
              <a:moveTo>
                <a:pt x="0" y="14693"/>
              </a:moveTo>
              <a:lnTo>
                <a:pt x="388500" y="146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136592" y="2067036"/>
        <a:ext cx="19425" cy="19425"/>
      </dsp:txXfrm>
    </dsp:sp>
    <dsp:sp modelId="{F7DB6241-932A-43B7-8D71-87450C10A4FA}">
      <dsp:nvSpPr>
        <dsp:cNvPr id="0" name=""/>
        <dsp:cNvSpPr/>
      </dsp:nvSpPr>
      <dsp:spPr>
        <a:xfrm>
          <a:off x="1705448" y="1173961"/>
          <a:ext cx="1287623" cy="1287623"/>
        </a:xfrm>
        <a:prstGeom prst="ellipse">
          <a:avLst/>
        </a:prstGeom>
        <a:gradFill rotWithShape="0">
          <a:gsLst>
            <a:gs pos="0">
              <a:schemeClr val="accent5">
                <a:hueOff val="0"/>
                <a:satOff val="0"/>
                <a:lumOff val="-9804"/>
                <a:alphaOff val="0"/>
                <a:satMod val="103000"/>
                <a:lumMod val="102000"/>
                <a:tint val="94000"/>
              </a:schemeClr>
            </a:gs>
            <a:gs pos="50000">
              <a:schemeClr val="accent5">
                <a:hueOff val="0"/>
                <a:satOff val="0"/>
                <a:lumOff val="-9804"/>
                <a:alphaOff val="0"/>
                <a:satMod val="110000"/>
                <a:lumMod val="100000"/>
                <a:shade val="100000"/>
              </a:schemeClr>
            </a:gs>
            <a:gs pos="100000">
              <a:schemeClr val="accent5">
                <a:hueOff val="0"/>
                <a:satOff val="0"/>
                <a:lumOff val="-980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0005" tIns="40005" rIns="40005" bIns="40005" numCol="1" spcCol="1270" anchor="ctr" anchorCtr="0">
          <a:noAutofit/>
        </a:bodyPr>
        <a:lstStyle/>
        <a:p>
          <a:pPr lvl="0" algn="ctr" defTabSz="2800350">
            <a:lnSpc>
              <a:spcPct val="90000"/>
            </a:lnSpc>
            <a:spcBef>
              <a:spcPct val="0"/>
            </a:spcBef>
            <a:spcAft>
              <a:spcPct val="35000"/>
            </a:spcAft>
          </a:pPr>
          <a:endParaRPr lang="en-US" sz="6300" kern="1200"/>
        </a:p>
      </dsp:txBody>
      <dsp:txXfrm>
        <a:off x="1894016" y="1362529"/>
        <a:ext cx="910487" cy="910487"/>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08CD28-8778-4EB3-B220-2663F56D3205}" type="datetimeFigureOut">
              <a:rPr lang="en-US" smtClean="0"/>
              <a:t>1/15/2020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898640-9B31-46CD-809E-B88D5E489E9F}" type="slidenum">
              <a:rPr lang="en-US" smtClean="0"/>
              <a:t>‹#›</a:t>
            </a:fld>
            <a:endParaRPr lang="en-US"/>
          </a:p>
        </p:txBody>
      </p:sp>
    </p:spTree>
    <p:extLst>
      <p:ext uri="{BB962C8B-B14F-4D97-AF65-F5344CB8AC3E}">
        <p14:creationId xmlns:p14="http://schemas.microsoft.com/office/powerpoint/2010/main" val="268660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45D9042-186C-4A1B-9CB7-1031540FC4B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a16="http://schemas.microsoft.com/office/drawing/2014/main"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a16="http://schemas.microsoft.com/office/drawing/2014/main" id="{1A13BFE0-2CC4-4C01-AD7A-2C042A8EAFF5}"/>
              </a:ext>
            </a:extLst>
          </p:cNvPr>
          <p:cNvSpPr>
            <a:spLocks noGrp="1" noChangeArrowheads="1"/>
          </p:cNvSpPr>
          <p:nvPr>
            <p:ph type="body" idx="1"/>
          </p:nvPr>
        </p:nvSpPr>
        <p:spPr/>
        <p:txBody>
          <a:bodyPr/>
          <a:lstStyle/>
          <a:p>
            <a:pPr eaLnBrk="1" hangingPunct="1">
              <a:defRPr/>
            </a:pPr>
            <a:endParaRPr lang="en-US" altLang="en-US">
              <a:ea typeface="Osaka" pitchFamily="-64" charset="-128"/>
            </a:endParaRPr>
          </a:p>
        </p:txBody>
      </p:sp>
    </p:spTree>
    <p:extLst>
      <p:ext uri="{BB962C8B-B14F-4D97-AF65-F5344CB8AC3E}">
        <p14:creationId xmlns:p14="http://schemas.microsoft.com/office/powerpoint/2010/main" val="1890801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Share the activity answer key. </a:t>
            </a:r>
            <a:r>
              <a:rPr lang="en-US" baseline="0" dirty="0"/>
              <a:t>Note similarities and differences between the answer key and the participants’ versions of the chart. Note that </a:t>
            </a:r>
            <a:r>
              <a:rPr lang="en-US" baseline="0"/>
              <a:t>a</a:t>
            </a:r>
            <a:r>
              <a:rPr lang="en-US"/>
              <a:t>nswers </a:t>
            </a:r>
            <a:r>
              <a:rPr lang="en-US" smtClean="0"/>
              <a:t>can </a:t>
            </a:r>
            <a:r>
              <a:rPr lang="en-US" dirty="0"/>
              <a:t>differ depending on the organization.</a:t>
            </a:r>
          </a:p>
        </p:txBody>
      </p:sp>
    </p:spTree>
    <p:extLst>
      <p:ext uri="{BB962C8B-B14F-4D97-AF65-F5344CB8AC3E}">
        <p14:creationId xmlns:p14="http://schemas.microsoft.com/office/powerpoint/2010/main" val="511953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Review </a:t>
            </a:r>
            <a:r>
              <a:rPr lang="en-US" sz="1200" b="0" kern="1200" dirty="0" smtClean="0">
                <a:solidFill>
                  <a:schemeClr val="tx1"/>
                </a:solidFill>
                <a:effectLst/>
                <a:latin typeface="+mn-lt"/>
                <a:ea typeface="+mn-ea"/>
                <a:cs typeface="+mn-cs"/>
              </a:rPr>
              <a:t>the objectives.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effectLst/>
                <a:latin typeface="+mn-lt"/>
                <a:ea typeface="+mn-ea"/>
                <a:cs typeface="+mn-cs"/>
              </a:rPr>
              <a:t>Ask, “What is your experience with care teams in your organization? What are the characteristics of a multi-disciplinary care team?” </a:t>
            </a: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Write </a:t>
            </a:r>
            <a:r>
              <a:rPr lang="en-US" sz="1200" b="0" kern="1200" dirty="0">
                <a:solidFill>
                  <a:schemeClr val="tx1"/>
                </a:solidFill>
                <a:effectLst/>
                <a:latin typeface="+mn-lt"/>
                <a:ea typeface="+mn-ea"/>
                <a:cs typeface="+mn-cs"/>
              </a:rPr>
              <a:t>answers on flip chart.</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184489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a:t>Let’s review the basic characteristics of a multidisciplinary care team.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Review the slide or ask for volunteer readers.</a:t>
            </a:r>
          </a:p>
          <a:p>
            <a:endParaRPr lang="en-US" dirty="0"/>
          </a:p>
          <a:p>
            <a:r>
              <a:rPr lang="en-US" dirty="0"/>
              <a:t>Share the following observations about multidisciplinary care teams:</a:t>
            </a:r>
          </a:p>
          <a:p>
            <a:pPr marL="171450" indent="-171450">
              <a:buFont typeface="Arial" panose="020B0604020202020204" pitchFamily="34" charset="0"/>
              <a:buChar char="•"/>
            </a:pPr>
            <a:r>
              <a:rPr lang="en-US" dirty="0" smtClean="0"/>
              <a:t>Multidisciplinary </a:t>
            </a:r>
            <a:r>
              <a:rPr lang="en-US" dirty="0"/>
              <a:t>teams are groups of professionals from diverse disciplines who come together to provide comprehensive assessments and consultation for a common goal (client/patient). </a:t>
            </a:r>
            <a:endParaRPr lang="en-US" dirty="0" smtClean="0"/>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smtClean="0"/>
              <a:t>Multidisciplinary </a:t>
            </a:r>
            <a:r>
              <a:rPr lang="en-US" dirty="0"/>
              <a:t>teams members do not have to be all located at the same agency/clinic, but are connected in the provision of services to the same client/patient</a:t>
            </a:r>
            <a:r>
              <a:rPr lang="en-US" dirty="0" smtClean="0"/>
              <a:t>.</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smtClean="0"/>
              <a:t>Multidisciplinary </a:t>
            </a:r>
            <a:r>
              <a:rPr lang="en-US" dirty="0"/>
              <a:t>teams are more prominent in health care: hospitals, clinics, and at social services agencies. They are also present in nonprofit, community-based organizations and state funded </a:t>
            </a:r>
            <a:r>
              <a:rPr lang="en-US" dirty="0" smtClean="0"/>
              <a:t>agencies.</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Multidisciplinary </a:t>
            </a:r>
            <a:r>
              <a:rPr lang="en-US" sz="1200" kern="1200" dirty="0">
                <a:solidFill>
                  <a:schemeClr val="tx1"/>
                </a:solidFill>
                <a:effectLst/>
                <a:latin typeface="+mn-lt"/>
                <a:ea typeface="+mn-ea"/>
                <a:cs typeface="+mn-cs"/>
              </a:rPr>
              <a:t>teams are present in the business field and at schools, but often times the title of the team is different; however they include professionals from diverse disciplines coming together to provide assessments for a common purpose. An example in business would be a proposal to bid on a construction job where the marketing department, sales, mechanical and electrical engineers, and other</a:t>
            </a:r>
            <a:r>
              <a:rPr lang="en-US" sz="1200" kern="1200" baseline="0" dirty="0">
                <a:solidFill>
                  <a:schemeClr val="tx1"/>
                </a:solidFill>
                <a:effectLst/>
                <a:latin typeface="+mn-lt"/>
                <a:ea typeface="+mn-ea"/>
                <a:cs typeface="+mn-cs"/>
              </a:rPr>
              <a:t> team members would be involved. </a:t>
            </a:r>
            <a:r>
              <a:rPr lang="en-US" sz="1200" kern="1200" dirty="0">
                <a:solidFill>
                  <a:schemeClr val="tx1"/>
                </a:solidFill>
                <a:effectLst/>
                <a:latin typeface="+mn-lt"/>
                <a:ea typeface="+mn-ea"/>
                <a:cs typeface="+mn-cs"/>
              </a:rPr>
              <a:t>Another example is in a school setting, where helping a student excel could include the school counselor, the school nurse, and the home room teacher.</a:t>
            </a:r>
            <a:r>
              <a:rPr lang="en-US" sz="1200" kern="1200" baseline="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01268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Let’s focus on multidisciplinary teams in the clinical setting. </a:t>
            </a:r>
          </a:p>
          <a:p>
            <a:pPr marL="171450" indent="-171450">
              <a:buFont typeface="Arial" panose="020B0604020202020204" pitchFamily="34" charset="0"/>
              <a:buChar char="•"/>
            </a:pPr>
            <a:r>
              <a:rPr lang="en-US" dirty="0"/>
              <a:t>The goal of the team is to assess a client’s needs and develop a care plan.</a:t>
            </a:r>
          </a:p>
          <a:p>
            <a:pPr marL="171450" indent="-171450">
              <a:buFont typeface="Arial" panose="020B0604020202020204" pitchFamily="34" charset="0"/>
              <a:buChar char="•"/>
            </a:pPr>
            <a:r>
              <a:rPr lang="en-US" dirty="0"/>
              <a:t>Teams take into consideration the whole person and all their needs. This requires different perspectives from diverse disciplines. Diverse disciplines include-social workers, case managers, physician, nurses, psychiatrist or mental health representatives, peer educators, and others depending on the number of disciplines/services offered at the hospital or clinic.</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Multi-disciplinary team meetings typically occur in </a:t>
            </a:r>
            <a:r>
              <a:rPr lang="en-US" sz="1200" kern="1200" dirty="0" smtClean="0">
                <a:solidFill>
                  <a:schemeClr val="tx1"/>
                </a:solidFill>
                <a:effectLst/>
                <a:latin typeface="+mn-lt"/>
                <a:ea typeface="+mn-ea"/>
                <a:cs typeface="+mn-cs"/>
              </a:rPr>
              <a:t>HIV </a:t>
            </a:r>
            <a:r>
              <a:rPr lang="en-US" sz="1200" kern="1200" dirty="0">
                <a:solidFill>
                  <a:schemeClr val="tx1"/>
                </a:solidFill>
                <a:effectLst/>
                <a:latin typeface="+mn-lt"/>
                <a:ea typeface="+mn-ea"/>
                <a:cs typeface="+mn-cs"/>
              </a:rPr>
              <a:t>clinics.  </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Ask, “How many of you typically meet as team with physicians, nurses, case managers, or maybe even behavioral health specialists or nutritionists?”</a:t>
            </a:r>
          </a:p>
          <a:p>
            <a:pPr marL="171450" indent="-171450">
              <a:buFont typeface="Arial" panose="020B0604020202020204" pitchFamily="34" charset="0"/>
              <a:buChar char="•"/>
            </a:pPr>
            <a:r>
              <a:rPr lang="en-US" sz="1200" b="0" kern="1200" dirty="0">
                <a:solidFill>
                  <a:schemeClr val="tx1"/>
                </a:solidFill>
                <a:effectLst/>
                <a:latin typeface="+mn-lt"/>
                <a:ea typeface="+mn-ea"/>
                <a:cs typeface="+mn-cs"/>
              </a:rPr>
              <a:t>Ask, “How often does the multi-disciplinary team meet?” </a:t>
            </a:r>
          </a:p>
          <a:p>
            <a:pPr marL="171450" indent="-171450">
              <a:buFont typeface="Arial" panose="020B0604020202020204" pitchFamily="34" charset="0"/>
              <a:buChar char="•"/>
            </a:pPr>
            <a:r>
              <a:rPr lang="en-US" sz="1200" kern="1200" dirty="0">
                <a:solidFill>
                  <a:schemeClr val="tx1"/>
                </a:solidFill>
                <a:effectLst/>
                <a:latin typeface="+mn-lt"/>
                <a:ea typeface="+mn-ea"/>
                <a:cs typeface="+mn-cs"/>
              </a:rPr>
              <a:t>Note that many teams meet at least weekly, some monthly, some have daily huddles</a:t>
            </a:r>
            <a:r>
              <a:rPr lang="en-US" sz="1200" b="1" kern="1200" dirty="0">
                <a:solidFill>
                  <a:schemeClr val="tx1"/>
                </a:solidFill>
                <a:effectLst/>
                <a:latin typeface="+mn-lt"/>
                <a:ea typeface="+mn-ea"/>
                <a:cs typeface="+mn-cs"/>
              </a:rPr>
              <a:t>. </a:t>
            </a:r>
          </a:p>
          <a:p>
            <a:pPr lvl="0"/>
            <a:endParaRPr lang="en-US" sz="1200" b="1" kern="1200" dirty="0">
              <a:solidFill>
                <a:schemeClr val="tx1"/>
              </a:solidFill>
              <a:effectLst/>
              <a:latin typeface="+mn-lt"/>
              <a:ea typeface="+mn-ea"/>
              <a:cs typeface="+mn-cs"/>
            </a:endParaRPr>
          </a:p>
          <a:p>
            <a:pPr lvl="0"/>
            <a:r>
              <a:rPr lang="en-US" sz="1200" b="0" kern="1200" dirty="0" smtClean="0">
                <a:solidFill>
                  <a:schemeClr val="tx1"/>
                </a:solidFill>
                <a:effectLst/>
                <a:latin typeface="+mn-lt"/>
                <a:ea typeface="+mn-ea"/>
                <a:cs typeface="+mn-cs"/>
              </a:rPr>
              <a:t>Ask, “Who </a:t>
            </a:r>
            <a:r>
              <a:rPr lang="en-US" sz="1200" b="0" kern="1200" dirty="0">
                <a:solidFill>
                  <a:schemeClr val="tx1"/>
                </a:solidFill>
                <a:effectLst/>
                <a:latin typeface="+mn-lt"/>
                <a:ea typeface="+mn-ea"/>
                <a:cs typeface="+mn-cs"/>
              </a:rPr>
              <a:t>is invited to team meetings? How do you determine </a:t>
            </a:r>
            <a:r>
              <a:rPr lang="en-US" sz="1200" b="0" kern="1200" dirty="0" smtClean="0">
                <a:solidFill>
                  <a:schemeClr val="tx1"/>
                </a:solidFill>
                <a:effectLst/>
                <a:latin typeface="+mn-lt"/>
                <a:ea typeface="+mn-ea"/>
                <a:cs typeface="+mn-cs"/>
              </a:rPr>
              <a:t>which cases to discuss at team </a:t>
            </a:r>
            <a:r>
              <a:rPr lang="en-US" sz="1200" b="0" kern="1200" dirty="0">
                <a:solidFill>
                  <a:schemeClr val="tx1"/>
                </a:solidFill>
                <a:effectLst/>
                <a:latin typeface="+mn-lt"/>
                <a:ea typeface="+mn-ea"/>
                <a:cs typeface="+mn-cs"/>
              </a:rPr>
              <a:t>meetings</a:t>
            </a:r>
            <a:r>
              <a:rPr lang="en-US" sz="1200" b="0" kern="1200" dirty="0" smtClean="0">
                <a:solidFill>
                  <a:schemeClr val="tx1"/>
                </a:solidFill>
                <a:effectLst/>
                <a:latin typeface="+mn-lt"/>
                <a:ea typeface="+mn-ea"/>
                <a:cs typeface="+mn-cs"/>
              </a:rPr>
              <a:t>?”</a:t>
            </a:r>
            <a:endParaRPr lang="en-US" sz="1200" b="0"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Points</a:t>
            </a:r>
            <a:r>
              <a:rPr lang="en-US" sz="1200" b="0" kern="1200" baseline="0" dirty="0">
                <a:solidFill>
                  <a:schemeClr val="tx1"/>
                </a:solidFill>
                <a:effectLst/>
                <a:latin typeface="+mn-lt"/>
                <a:ea typeface="+mn-ea"/>
                <a:cs typeface="+mn-cs"/>
              </a:rPr>
              <a:t> to share: </a:t>
            </a:r>
            <a:endParaRPr lang="en-US" b="0" dirty="0"/>
          </a:p>
          <a:p>
            <a:r>
              <a:rPr lang="en-US" b="0" dirty="0"/>
              <a:t>How the team decides which case to conference varies. Some cases maybe chosen because of multiple agencies involved in providing services to the client, the client is at risk of losing housing or insurance, the client has not had a case conference in six months, or the client is coming in for a medical appointment and there is suspicion of substance abuse that is affecting adherence to medications, etc. </a:t>
            </a:r>
          </a:p>
          <a:p>
            <a:pPr lvl="0"/>
            <a:endParaRPr lang="en-US" sz="1200" b="0" kern="1200" dirty="0">
              <a:solidFill>
                <a:schemeClr val="tx1"/>
              </a:solidFill>
              <a:effectLst/>
              <a:latin typeface="+mn-lt"/>
              <a:ea typeface="+mn-ea"/>
              <a:cs typeface="+mn-cs"/>
            </a:endParaRPr>
          </a:p>
          <a:p>
            <a:pPr lvl="0"/>
            <a:r>
              <a:rPr lang="en-US" sz="1200" b="0" kern="1200" dirty="0" smtClean="0">
                <a:solidFill>
                  <a:schemeClr val="tx1"/>
                </a:solidFill>
                <a:effectLst/>
                <a:latin typeface="+mn-lt"/>
                <a:ea typeface="+mn-ea"/>
                <a:cs typeface="+mn-cs"/>
              </a:rPr>
              <a:t>Ask, “How </a:t>
            </a:r>
            <a:r>
              <a:rPr lang="en-US" sz="1200" b="0" kern="1200" dirty="0">
                <a:solidFill>
                  <a:schemeClr val="tx1"/>
                </a:solidFill>
                <a:effectLst/>
                <a:latin typeface="+mn-lt"/>
                <a:ea typeface="+mn-ea"/>
                <a:cs typeface="+mn-cs"/>
              </a:rPr>
              <a:t>can CHWs and supervisors prepare for case </a:t>
            </a:r>
            <a:r>
              <a:rPr lang="en-US" sz="1200" b="0" kern="1200" dirty="0" smtClean="0">
                <a:solidFill>
                  <a:schemeClr val="tx1"/>
                </a:solidFill>
                <a:effectLst/>
                <a:latin typeface="+mn-lt"/>
                <a:ea typeface="+mn-ea"/>
                <a:cs typeface="+mn-cs"/>
              </a:rPr>
              <a:t>conferences and </a:t>
            </a:r>
            <a:r>
              <a:rPr lang="en-US" sz="1200" b="0" kern="1200" dirty="0">
                <a:solidFill>
                  <a:schemeClr val="tx1"/>
                </a:solidFill>
                <a:effectLst/>
                <a:latin typeface="+mn-lt"/>
                <a:ea typeface="+mn-ea"/>
                <a:cs typeface="+mn-cs"/>
              </a:rPr>
              <a:t>team meetings</a:t>
            </a:r>
            <a:r>
              <a:rPr lang="en-US" sz="1200" b="0" kern="1200" dirty="0" smtClean="0">
                <a:solidFill>
                  <a:schemeClr val="tx1"/>
                </a:solidFill>
                <a:effectLst/>
                <a:latin typeface="+mn-lt"/>
                <a:ea typeface="+mn-ea"/>
                <a:cs typeface="+mn-cs"/>
              </a:rPr>
              <a:t>?” </a:t>
            </a:r>
            <a:endParaRPr lang="en-US" sz="1200" b="0" kern="1200" dirty="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Points to share: </a:t>
            </a:r>
          </a:p>
          <a:p>
            <a:pPr lvl="0"/>
            <a:r>
              <a:rPr lang="en-US" sz="1200" kern="1200" dirty="0" smtClean="0">
                <a:solidFill>
                  <a:schemeClr val="tx1"/>
                </a:solidFill>
                <a:effectLst/>
                <a:latin typeface="+mn-lt"/>
                <a:ea typeface="+mn-ea"/>
                <a:cs typeface="+mn-cs"/>
              </a:rPr>
              <a:t>All </a:t>
            </a:r>
            <a:r>
              <a:rPr lang="en-US" sz="1200" kern="1200" dirty="0">
                <a:solidFill>
                  <a:schemeClr val="tx1"/>
                </a:solidFill>
                <a:effectLst/>
                <a:latin typeface="+mn-lt"/>
                <a:ea typeface="+mn-ea"/>
                <a:cs typeface="+mn-cs"/>
              </a:rPr>
              <a:t>disciplines are encouraged to share information they know about the case to support a holistic assessment and explore options for resolution at the client case conference. </a:t>
            </a:r>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184333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Now that we have defined the characteristics of a multi-disciplinary team, let’s focus on how working in teams changes our approach when working with clients and other team members. We’ll do this by comparing the multidisciplinary approach to a traditional approach to care. </a:t>
            </a:r>
          </a:p>
          <a:p>
            <a:endParaRPr lang="en-US" dirty="0"/>
          </a:p>
          <a:p>
            <a:r>
              <a:rPr lang="en-US" b="0" dirty="0"/>
              <a:t>Ask, “What are the characteristics of a traditional approach?”</a:t>
            </a:r>
          </a:p>
          <a:p>
            <a:endParaRPr lang="en-US" dirty="0"/>
          </a:p>
          <a:p>
            <a:r>
              <a:rPr lang="en-US" dirty="0" smtClean="0"/>
              <a:t>Points</a:t>
            </a:r>
            <a:r>
              <a:rPr lang="en-US" baseline="0" dirty="0" smtClean="0"/>
              <a:t> to share</a:t>
            </a:r>
            <a:r>
              <a:rPr lang="en-US" dirty="0" smtClean="0"/>
              <a:t>: </a:t>
            </a:r>
            <a:r>
              <a:rPr lang="en-US" dirty="0"/>
              <a:t>In the traditional </a:t>
            </a:r>
            <a:r>
              <a:rPr lang="en-US" dirty="0" smtClean="0"/>
              <a:t>approach, usually the </a:t>
            </a:r>
            <a:r>
              <a:rPr lang="en-US" dirty="0"/>
              <a:t>team </a:t>
            </a:r>
            <a:r>
              <a:rPr lang="en-US" dirty="0" smtClean="0"/>
              <a:t>consists</a:t>
            </a:r>
            <a:r>
              <a:rPr lang="en-US" baseline="0" dirty="0" smtClean="0"/>
              <a:t> of </a:t>
            </a:r>
            <a:r>
              <a:rPr lang="en-US" dirty="0" smtClean="0"/>
              <a:t>the </a:t>
            </a:r>
            <a:r>
              <a:rPr lang="en-US" dirty="0"/>
              <a:t>doctors, nurses, and social workers who give direction to the CHW. </a:t>
            </a:r>
            <a:r>
              <a:rPr lang="en-US" dirty="0" smtClean="0"/>
              <a:t>Not much information is shared</a:t>
            </a:r>
            <a:r>
              <a:rPr lang="en-US" baseline="0" dirty="0" smtClean="0"/>
              <a:t> across the team members. The approach to service delivery is not considered to be holistic. </a:t>
            </a:r>
            <a:r>
              <a:rPr lang="en-US" dirty="0" smtClean="0"/>
              <a:t> </a:t>
            </a:r>
            <a:endParaRPr lang="en-US" dirty="0"/>
          </a:p>
          <a:p>
            <a:r>
              <a:rPr lang="en-US" dirty="0"/>
              <a:t/>
            </a:r>
            <a:br>
              <a:rPr lang="en-US" dirty="0"/>
            </a:br>
            <a:endParaRPr lang="en-US" dirty="0"/>
          </a:p>
        </p:txBody>
      </p:sp>
    </p:spTree>
    <p:extLst>
      <p:ext uri="{BB962C8B-B14F-4D97-AF65-F5344CB8AC3E}">
        <p14:creationId xmlns:p14="http://schemas.microsoft.com/office/powerpoint/2010/main" val="3205002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smtClean="0"/>
              <a:t>Review the </a:t>
            </a:r>
            <a:r>
              <a:rPr lang="en-US" dirty="0"/>
              <a:t>slide.</a:t>
            </a:r>
          </a:p>
          <a:p>
            <a:endParaRPr lang="en-US" dirty="0"/>
          </a:p>
          <a:p>
            <a:r>
              <a:rPr lang="en-US" dirty="0"/>
              <a:t>Ask, “How is the multidisciplinary approach different from the traditional approach?”</a:t>
            </a:r>
          </a:p>
          <a:p>
            <a:endParaRPr lang="en-US" dirty="0"/>
          </a:p>
          <a:p>
            <a:r>
              <a:rPr lang="en-US" dirty="0" smtClean="0"/>
              <a:t>Points to share:</a:t>
            </a:r>
            <a:endParaRPr lang="en-US" dirty="0"/>
          </a:p>
          <a:p>
            <a:r>
              <a:rPr lang="en-US" dirty="0"/>
              <a:t>• In the multidisciplinary approach we see that the client is at the center with all disciplines, including the CHW, sharing information and providing a team approach to delivery of services. </a:t>
            </a:r>
          </a:p>
          <a:p>
            <a:r>
              <a:rPr lang="en-US" dirty="0"/>
              <a:t>• The CHW is vital to the connections between the client and the multiple service providers. </a:t>
            </a:r>
          </a:p>
        </p:txBody>
      </p:sp>
    </p:spTree>
    <p:extLst>
      <p:ext uri="{BB962C8B-B14F-4D97-AF65-F5344CB8AC3E}">
        <p14:creationId xmlns:p14="http://schemas.microsoft.com/office/powerpoint/2010/main" val="2744322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pPr rtl="0"/>
            <a:r>
              <a:rPr lang="en-US" sz="1200" b="0" i="0" u="none" strike="noStrike" kern="1200" dirty="0">
                <a:solidFill>
                  <a:schemeClr val="tx1"/>
                </a:solidFill>
                <a:effectLst/>
                <a:latin typeface="+mn-lt"/>
                <a:ea typeface="+mn-ea"/>
                <a:cs typeface="+mn-cs"/>
              </a:rPr>
              <a:t>Now, let’s compare the and contrast the difference between the two approaches.</a:t>
            </a:r>
            <a:endParaRPr lang="en-US" b="0" dirty="0">
              <a:effectLst/>
            </a:endParaRPr>
          </a:p>
          <a:p>
            <a:pPr rtl="0"/>
            <a:endParaRPr lang="en-US" sz="1200" b="0" i="0" u="none" strike="noStrike" kern="1200" dirty="0">
              <a:solidFill>
                <a:schemeClr val="tx1"/>
              </a:solidFill>
              <a:effectLst/>
              <a:latin typeface="+mn-lt"/>
              <a:ea typeface="+mn-ea"/>
              <a:cs typeface="+mn-cs"/>
            </a:endParaRPr>
          </a:p>
          <a:p>
            <a:pPr rtl="0"/>
            <a:r>
              <a:rPr lang="en-US" sz="1200" b="0" i="0" u="none" strike="noStrike" kern="1200" dirty="0">
                <a:solidFill>
                  <a:schemeClr val="tx1"/>
                </a:solidFill>
                <a:effectLst/>
                <a:latin typeface="+mn-lt"/>
                <a:ea typeface="+mn-ea"/>
                <a:cs typeface="+mn-cs"/>
              </a:rPr>
              <a:t>Ask participants the following questions and facilitate discussion. </a:t>
            </a:r>
          </a:p>
          <a:p>
            <a:pPr rtl="0"/>
            <a:endParaRPr lang="en-US" b="0" dirty="0">
              <a:effectLst/>
            </a:endParaRPr>
          </a:p>
          <a:p>
            <a:pPr rtl="0"/>
            <a:r>
              <a:rPr lang="en-US" sz="1200" b="0" i="0" u="none" strike="noStrike" kern="1200" dirty="0">
                <a:solidFill>
                  <a:schemeClr val="tx1"/>
                </a:solidFill>
                <a:effectLst/>
                <a:latin typeface="+mn-lt"/>
                <a:ea typeface="+mn-ea"/>
                <a:cs typeface="+mn-cs"/>
              </a:rPr>
              <a:t>• What are the major differences between the traditional approach versus the multi-disciplinary approach of collaborating with clients? </a:t>
            </a:r>
            <a:endParaRPr lang="en-US" b="0" dirty="0">
              <a:effectLst/>
            </a:endParaRPr>
          </a:p>
          <a:p>
            <a:pPr rtl="0"/>
            <a:r>
              <a:rPr lang="en-US" sz="1200" b="0" i="0" u="none" strike="noStrike" kern="1200" dirty="0">
                <a:solidFill>
                  <a:schemeClr val="tx1"/>
                </a:solidFill>
                <a:effectLst/>
                <a:latin typeface="+mn-lt"/>
                <a:ea typeface="+mn-ea"/>
                <a:cs typeface="+mn-cs"/>
              </a:rPr>
              <a:t>• What are some of the benefits to the multidisciplinary approach? </a:t>
            </a:r>
            <a:endParaRPr lang="en-US" b="0" dirty="0">
              <a:effectLst/>
            </a:endParaRPr>
          </a:p>
          <a:p>
            <a:pPr rtl="0"/>
            <a:r>
              <a:rPr lang="en-US" sz="1200" b="0" i="0" u="none" strike="noStrike" kern="1200" dirty="0">
                <a:solidFill>
                  <a:schemeClr val="tx1"/>
                </a:solidFill>
                <a:effectLst/>
                <a:latin typeface="+mn-lt"/>
                <a:ea typeface="+mn-ea"/>
                <a:cs typeface="+mn-cs"/>
              </a:rPr>
              <a:t>• What could be some challenges in working as a team?</a:t>
            </a:r>
            <a:endParaRPr lang="en-US" b="0" dirty="0">
              <a:effectLst/>
            </a:endParaRPr>
          </a:p>
          <a:p>
            <a:r>
              <a:rPr lang="en-US" dirty="0"/>
              <a:t/>
            </a:r>
            <a:br>
              <a:rPr lang="en-US" dirty="0"/>
            </a:br>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636736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dirty="0"/>
              <a:t>Ask a volunteer to read the quote.</a:t>
            </a:r>
          </a:p>
          <a:p>
            <a:endParaRPr lang="en-US" dirty="0"/>
          </a:p>
          <a:p>
            <a:r>
              <a:rPr lang="en-US" dirty="0"/>
              <a:t>Ask, “Is this something a CHW from your organization might say? Why or why not</a:t>
            </a:r>
            <a:r>
              <a:rPr lang="en-US" dirty="0" smtClean="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Ask, “How do you ensure that each discipline’s role on the multidisciplinary team is valued?”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Write responses</a:t>
            </a:r>
            <a:r>
              <a:rPr lang="en-US" sz="1200" b="0" i="0" u="none" strike="noStrike" kern="1200" baseline="0" dirty="0">
                <a:solidFill>
                  <a:schemeClr val="tx1"/>
                </a:solidFill>
                <a:effectLst/>
                <a:latin typeface="+mn-lt"/>
                <a:ea typeface="+mn-ea"/>
                <a:cs typeface="+mn-cs"/>
              </a:rPr>
              <a:t> on flip chart.</a:t>
            </a:r>
            <a:endParaRPr lang="en-US" b="0" dirty="0">
              <a:effectLst/>
            </a:endParaRPr>
          </a:p>
          <a:p>
            <a:endParaRPr lang="en-US" dirty="0"/>
          </a:p>
        </p:txBody>
      </p:sp>
    </p:spTree>
    <p:extLst>
      <p:ext uri="{BB962C8B-B14F-4D97-AF65-F5344CB8AC3E}">
        <p14:creationId xmlns:p14="http://schemas.microsoft.com/office/powerpoint/2010/main" val="32844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22CEEA7-49B7-4227-8485-7668CD7950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a16="http://schemas.microsoft.com/office/drawing/2014/main" id="{8A04BF81-4C5F-414D-9F1B-B6C220774B80}"/>
              </a:ext>
            </a:extLst>
          </p:cNvPr>
          <p:cNvSpPr>
            <a:spLocks noGrp="1" noChangeArrowheads="1"/>
          </p:cNvSpPr>
          <p:nvPr>
            <p:ph type="body" idx="1"/>
          </p:nvPr>
        </p:nvSpPr>
        <p:spPr/>
        <p:txBody>
          <a:bodyPr/>
          <a:lstStyle/>
          <a:p>
            <a:r>
              <a:rPr lang="en-US" b="0" dirty="0" smtClean="0"/>
              <a:t>Roles</a:t>
            </a:r>
            <a:r>
              <a:rPr lang="en-US" b="0" baseline="0" dirty="0" smtClean="0"/>
              <a:t> of Multidisciplinary Team Members </a:t>
            </a:r>
            <a:r>
              <a:rPr lang="en-US" b="0" dirty="0" smtClean="0"/>
              <a:t>Activity</a:t>
            </a:r>
            <a:endParaRPr lang="en-US" b="0" dirty="0"/>
          </a:p>
          <a:p>
            <a:r>
              <a:rPr lang="en-US" dirty="0" smtClean="0"/>
              <a:t>Say,</a:t>
            </a:r>
            <a:r>
              <a:rPr lang="en-US" baseline="0" dirty="0" smtClean="0"/>
              <a:t> “We</a:t>
            </a:r>
            <a:r>
              <a:rPr lang="en-US" dirty="0" smtClean="0"/>
              <a:t> </a:t>
            </a:r>
            <a:r>
              <a:rPr lang="en-US" dirty="0"/>
              <a:t>will now do an exercise on defining the roles of multidisciplinary team members. Understanding the roles of co-workers is essential for a multidisciplinary team to work well together</a:t>
            </a:r>
            <a:r>
              <a:rPr lang="en-US" dirty="0" smtClean="0"/>
              <a:t>.”</a:t>
            </a:r>
          </a:p>
          <a:p>
            <a:endParaRPr lang="en-US" dirty="0"/>
          </a:p>
          <a:p>
            <a:r>
              <a:rPr lang="en-US" dirty="0" smtClean="0"/>
              <a:t>Break </a:t>
            </a:r>
            <a:r>
              <a:rPr lang="en-US" dirty="0"/>
              <a:t>into small groups. </a:t>
            </a:r>
            <a:endParaRPr lang="en-US" dirty="0" smtClean="0"/>
          </a:p>
          <a:p>
            <a:endParaRPr lang="en-US" dirty="0"/>
          </a:p>
          <a:p>
            <a:r>
              <a:rPr lang="en-US" dirty="0" smtClean="0"/>
              <a:t>Give </a:t>
            </a:r>
            <a:r>
              <a:rPr lang="en-US" dirty="0"/>
              <a:t>each group a flip chart sheet and markers, and a copy of this slide. </a:t>
            </a:r>
            <a:r>
              <a:rPr lang="en-US" i="0" baseline="0" dirty="0"/>
              <a:t>Ask the group to make a table like the one shown on the slide. </a:t>
            </a:r>
            <a:endParaRPr lang="en-US" i="0" baseline="0" dirty="0" smtClean="0"/>
          </a:p>
          <a:p>
            <a:endParaRPr lang="en-US" i="0" dirty="0"/>
          </a:p>
          <a:p>
            <a:r>
              <a:rPr lang="en-US" dirty="0" smtClean="0"/>
              <a:t>Each </a:t>
            </a:r>
            <a:r>
              <a:rPr lang="en-US" dirty="0"/>
              <a:t>group will identify tasks for each team member. Have one person in each group write the tasks on the flip chart sheet. Remind participants that some tasks will be shared and some will be unique to that team member. Groups should put a star next to shared tasks. </a:t>
            </a:r>
            <a:endParaRPr lang="en-US" dirty="0" smtClean="0"/>
          </a:p>
          <a:p>
            <a:endParaRPr lang="en-US" dirty="0"/>
          </a:p>
          <a:p>
            <a:r>
              <a:rPr lang="en-US" i="0" dirty="0" smtClean="0"/>
              <a:t>Remind </a:t>
            </a:r>
            <a:r>
              <a:rPr lang="en-US" i="0" dirty="0"/>
              <a:t>participants that since we have already spent time on the CHW’s role, they should do that part quickly and then spend most of their time on the other team member’s roles. </a:t>
            </a:r>
            <a:endParaRPr lang="en-US" i="0" dirty="0" smtClean="0"/>
          </a:p>
          <a:p>
            <a:endParaRPr lang="en-US" i="0" dirty="0"/>
          </a:p>
          <a:p>
            <a:r>
              <a:rPr lang="en-US" i="0" dirty="0" smtClean="0"/>
              <a:t>Allow </a:t>
            </a:r>
            <a:r>
              <a:rPr lang="en-US" i="0" dirty="0"/>
              <a:t>15 minutes for the groups to write down their responses. </a:t>
            </a:r>
            <a:endParaRPr lang="en-US" i="0" dirty="0" smtClean="0"/>
          </a:p>
          <a:p>
            <a:endParaRPr lang="en-US" i="0" dirty="0"/>
          </a:p>
          <a:p>
            <a:r>
              <a:rPr lang="en-US" dirty="0" smtClean="0"/>
              <a:t>Ask </a:t>
            </a:r>
            <a:r>
              <a:rPr lang="en-US" dirty="0"/>
              <a:t>the groups to present their lists</a:t>
            </a:r>
            <a:r>
              <a:rPr lang="en-US" dirty="0" smtClean="0"/>
              <a:t>.</a:t>
            </a:r>
          </a:p>
          <a:p>
            <a:endParaRPr lang="en-US" dirty="0"/>
          </a:p>
          <a:p>
            <a:r>
              <a:rPr lang="en-US" dirty="0" smtClean="0"/>
              <a:t>Discuss </a:t>
            </a:r>
            <a:r>
              <a:rPr lang="en-US" dirty="0"/>
              <a:t>any differences in the assignment of tasks between the groups. </a:t>
            </a:r>
          </a:p>
          <a:p>
            <a:endParaRPr lang="en-US" dirty="0" smtClean="0"/>
          </a:p>
          <a:p>
            <a:r>
              <a:rPr lang="en-US" dirty="0" smtClean="0"/>
              <a:t>Ask </a:t>
            </a:r>
            <a:r>
              <a:rPr lang="en-US" dirty="0"/>
              <a:t>participants to comment on tasks that are shared by different team members (e.g. “listen to patient concerns”) as well as tasks that are unique to CHWs or medical personnel. Mark shared tasks among all job titles with asterisks using colored markers. Then emphasize unique tasks for CHWs. </a:t>
            </a:r>
          </a:p>
        </p:txBody>
      </p:sp>
    </p:spTree>
    <p:extLst>
      <p:ext uri="{BB962C8B-B14F-4D97-AF65-F5344CB8AC3E}">
        <p14:creationId xmlns:p14="http://schemas.microsoft.com/office/powerpoint/2010/main" val="31315544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a16="http://schemas.microsoft.com/office/drawing/2014/main" id="{64876168-DE1B-44B3-8D28-B727A846C18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300475FC-644E-4C6B-ADC5-CD1135A00592}"/>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a16="http://schemas.microsoft.com/office/drawing/2014/main" id="{34D204C7-56B5-4908-8F77-2B1CB226DEB9}"/>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a16="http://schemas.microsoft.com/office/drawing/2014/main" id="{087CDEBB-85EB-4219-BDDF-5EF6F128E546}"/>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a16="http://schemas.microsoft.com/office/drawing/2014/main" id="{FFE556A6-5C87-4115-8319-D5766D60ABAC}"/>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60397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id="{893E22D5-B725-440B-91B5-F0DA6FB72DAC}"/>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737468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id="{DA45FEBA-F182-4785-8A7A-07B7592FD566}"/>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345689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a16="http://schemas.microsoft.com/office/drawing/2014/main" id="{8B9D5174-1247-46B0-87B5-51FC6847F38C}"/>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0633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1701185-57B0-49A0-A778-E9ED834C1C8E}"/>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a16="http://schemas.microsoft.com/office/drawing/2014/main" id="{EB13F1E1-478A-4634-B093-0D75D3709F48}"/>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a16="http://schemas.microsoft.com/office/drawing/2014/main" id="{BD5F0482-4FD0-4800-9FAB-2A7A0BFBF5C8}"/>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01593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a16="http://schemas.microsoft.com/office/drawing/2014/main" id="{4FED3478-C5CE-4A57-A5F3-73CFDF5A8F4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08832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a16="http://schemas.microsoft.com/office/drawing/2014/main" id="{0EC33221-74FE-455F-8FA1-4EAC3305FE6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773543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a16="http://schemas.microsoft.com/office/drawing/2014/main" id="{F0E7525A-9ED1-4EBA-9907-B0263E524C09}"/>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201034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87665BE2-46DD-46CF-96A5-ECB4EBAD8664}"/>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20986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a16="http://schemas.microsoft.com/office/drawing/2014/main" id="{E55E59E0-F383-46C8-9B75-60A41627CFD0}"/>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972954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a16="http://schemas.microsoft.com/office/drawing/2014/main"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a16="http://schemas.microsoft.com/office/drawing/2014/main"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a16="http://schemas.microsoft.com/office/drawing/2014/main"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a16="http://schemas.microsoft.com/office/drawing/2014/main"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a16="http://schemas.microsoft.com/office/drawing/2014/main" id="{CE8BF737-E6AF-4AA6-9034-30902A24CDEA}"/>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a16="http://schemas.microsoft.com/office/drawing/2014/main"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a16="http://schemas.microsoft.com/office/drawing/2014/main" id="{70DE8699-755F-43C6-9D4A-BC61B69EF249}"/>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63891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5195D2B-0621-4550-8BA4-24BB63768B89}"/>
              </a:ext>
            </a:extLst>
          </p:cNvPr>
          <p:cNvSpPr>
            <a:spLocks noGrp="1" noChangeArrowheads="1"/>
          </p:cNvSpPr>
          <p:nvPr>
            <p:ph type="ctrTitle"/>
          </p:nvPr>
        </p:nvSpPr>
        <p:spPr/>
        <p:txBody>
          <a:bodyPr/>
          <a:lstStyle/>
          <a:p>
            <a:pPr eaLnBrk="1" hangingPunct="1">
              <a:defRPr/>
            </a:pPr>
            <a:r>
              <a:rPr lang="en-US" altLang="en-US" dirty="0"/>
              <a:t>Defining the Multidisciplinary Care Team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609600" y="708213"/>
            <a:ext cx="7924800" cy="685800"/>
          </a:xfrm>
        </p:spPr>
        <p:txBody>
          <a:bodyPr/>
          <a:lstStyle/>
          <a:p>
            <a:pPr eaLnBrk="1" hangingPunct="1">
              <a:defRPr/>
            </a:pPr>
            <a:r>
              <a:rPr lang="en-US" altLang="en-US" dirty="0"/>
              <a:t>Roles of Multidisciplinary Team Members</a:t>
            </a:r>
          </a:p>
        </p:txBody>
      </p:sp>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Defining the Multidisciplinary Care Team</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graphicFrame>
        <p:nvGraphicFramePr>
          <p:cNvPr id="2" name="Table 1">
            <a:extLst>
              <a:ext uri="{FF2B5EF4-FFF2-40B4-BE49-F238E27FC236}">
                <a16:creationId xmlns:a16="http://schemas.microsoft.com/office/drawing/2014/main" id="{3599A57D-82E9-4DB9-A92D-3B4D5CFB8088}"/>
              </a:ext>
            </a:extLst>
          </p:cNvPr>
          <p:cNvGraphicFramePr>
            <a:graphicFrameLocks noGrp="1"/>
          </p:cNvGraphicFramePr>
          <p:nvPr>
            <p:extLst>
              <p:ext uri="{D42A27DB-BD31-4B8C-83A1-F6EECF244321}">
                <p14:modId xmlns:p14="http://schemas.microsoft.com/office/powerpoint/2010/main" val="1654503701"/>
              </p:ext>
            </p:extLst>
          </p:nvPr>
        </p:nvGraphicFramePr>
        <p:xfrm>
          <a:off x="276681" y="1158240"/>
          <a:ext cx="8590638" cy="4541520"/>
        </p:xfrm>
        <a:graphic>
          <a:graphicData uri="http://schemas.openxmlformats.org/drawingml/2006/table">
            <a:tbl>
              <a:tblPr firstRow="1" bandRow="1">
                <a:tableStyleId>{5940675A-B579-460E-94D1-54222C63F5DA}</a:tableStyleId>
              </a:tblPr>
              <a:tblGrid>
                <a:gridCol w="1431773">
                  <a:extLst>
                    <a:ext uri="{9D8B030D-6E8A-4147-A177-3AD203B41FA5}">
                      <a16:colId xmlns:a16="http://schemas.microsoft.com/office/drawing/2014/main" val="3702352166"/>
                    </a:ext>
                  </a:extLst>
                </a:gridCol>
                <a:gridCol w="1431773">
                  <a:extLst>
                    <a:ext uri="{9D8B030D-6E8A-4147-A177-3AD203B41FA5}">
                      <a16:colId xmlns:a16="http://schemas.microsoft.com/office/drawing/2014/main" val="26755875"/>
                    </a:ext>
                  </a:extLst>
                </a:gridCol>
                <a:gridCol w="1431773">
                  <a:extLst>
                    <a:ext uri="{9D8B030D-6E8A-4147-A177-3AD203B41FA5}">
                      <a16:colId xmlns:a16="http://schemas.microsoft.com/office/drawing/2014/main" val="145288063"/>
                    </a:ext>
                  </a:extLst>
                </a:gridCol>
                <a:gridCol w="1431773">
                  <a:extLst>
                    <a:ext uri="{9D8B030D-6E8A-4147-A177-3AD203B41FA5}">
                      <a16:colId xmlns:a16="http://schemas.microsoft.com/office/drawing/2014/main" val="1382998066"/>
                    </a:ext>
                  </a:extLst>
                </a:gridCol>
                <a:gridCol w="1431773">
                  <a:extLst>
                    <a:ext uri="{9D8B030D-6E8A-4147-A177-3AD203B41FA5}">
                      <a16:colId xmlns:a16="http://schemas.microsoft.com/office/drawing/2014/main" val="473290412"/>
                    </a:ext>
                  </a:extLst>
                </a:gridCol>
                <a:gridCol w="1431773">
                  <a:extLst>
                    <a:ext uri="{9D8B030D-6E8A-4147-A177-3AD203B41FA5}">
                      <a16:colId xmlns:a16="http://schemas.microsoft.com/office/drawing/2014/main" val="2117916296"/>
                    </a:ext>
                  </a:extLst>
                </a:gridCol>
              </a:tblGrid>
              <a:tr h="787546">
                <a:tc>
                  <a:txBody>
                    <a:bodyPr/>
                    <a:lstStyle/>
                    <a:p>
                      <a:pPr algn="ctr"/>
                      <a:r>
                        <a:rPr lang="en-US" sz="1600" b="0" i="0" dirty="0">
                          <a:latin typeface="+mj-lt"/>
                          <a:cs typeface="Josefin Sans SemiBold"/>
                        </a:rPr>
                        <a:t>CHW</a:t>
                      </a:r>
                    </a:p>
                  </a:txBody>
                  <a:tcPr marL="68580" marR="68580"/>
                </a:tc>
                <a:tc>
                  <a:txBody>
                    <a:bodyPr/>
                    <a:lstStyle/>
                    <a:p>
                      <a:pPr algn="ctr"/>
                      <a:r>
                        <a:rPr lang="en-US" sz="1600" b="0" i="0" dirty="0">
                          <a:latin typeface="+mj-lt"/>
                          <a:cs typeface="Josefin Sans SemiBold"/>
                        </a:rPr>
                        <a:t>Supervisor</a:t>
                      </a:r>
                    </a:p>
                  </a:txBody>
                  <a:tcPr marL="68580" marR="68580"/>
                </a:tc>
                <a:tc>
                  <a:txBody>
                    <a:bodyPr/>
                    <a:lstStyle/>
                    <a:p>
                      <a:pPr algn="ctr"/>
                      <a:r>
                        <a:rPr lang="en-US" sz="1600" b="0" i="0" dirty="0">
                          <a:latin typeface="+mj-lt"/>
                          <a:cs typeface="Josefin Sans SemiBold"/>
                        </a:rPr>
                        <a:t>Physician</a:t>
                      </a:r>
                    </a:p>
                  </a:txBody>
                  <a:tcPr marL="68580" marR="68580"/>
                </a:tc>
                <a:tc>
                  <a:txBody>
                    <a:bodyPr/>
                    <a:lstStyle/>
                    <a:p>
                      <a:pPr algn="ctr"/>
                      <a:r>
                        <a:rPr lang="en-US" sz="1600" b="0" i="0" dirty="0">
                          <a:latin typeface="+mj-lt"/>
                          <a:cs typeface="Josefin Sans SemiBold"/>
                        </a:rPr>
                        <a:t>Nurse</a:t>
                      </a:r>
                    </a:p>
                  </a:txBody>
                  <a:tcPr marL="68580" marR="68580"/>
                </a:tc>
                <a:tc>
                  <a:txBody>
                    <a:bodyPr/>
                    <a:lstStyle/>
                    <a:p>
                      <a:pPr algn="ctr"/>
                      <a:r>
                        <a:rPr lang="en-US" sz="1600" b="0" i="0" dirty="0">
                          <a:latin typeface="+mj-lt"/>
                          <a:cs typeface="Josefin Sans SemiBold"/>
                        </a:rPr>
                        <a:t>Behavioral Health</a:t>
                      </a:r>
                      <a:r>
                        <a:rPr lang="en-US" sz="1600" b="0" i="0" baseline="0" dirty="0">
                          <a:latin typeface="+mj-lt"/>
                          <a:cs typeface="Josefin Sans SemiBold"/>
                        </a:rPr>
                        <a:t> Therapist</a:t>
                      </a:r>
                      <a:endParaRPr lang="en-US" sz="1600" b="0" i="0" dirty="0">
                        <a:latin typeface="+mj-lt"/>
                        <a:cs typeface="Josefin Sans SemiBold"/>
                      </a:endParaRPr>
                    </a:p>
                  </a:txBody>
                  <a:tcPr marL="68580" marR="68580"/>
                </a:tc>
                <a:tc>
                  <a:txBody>
                    <a:bodyPr/>
                    <a:lstStyle/>
                    <a:p>
                      <a:pPr algn="ctr"/>
                      <a:r>
                        <a:rPr lang="en-US" sz="1600" b="0" i="0" dirty="0">
                          <a:latin typeface="+mj-lt"/>
                          <a:cs typeface="Josefin Sans SemiBold"/>
                        </a:rPr>
                        <a:t>Case Manager</a:t>
                      </a:r>
                    </a:p>
                  </a:txBody>
                  <a:tcPr marL="68580" marR="68580"/>
                </a:tc>
                <a:extLst>
                  <a:ext uri="{0D108BD9-81ED-4DB2-BD59-A6C34878D82A}">
                    <a16:rowId xmlns:a16="http://schemas.microsoft.com/office/drawing/2014/main" val="1403336740"/>
                  </a:ext>
                </a:extLst>
              </a:tr>
              <a:tr h="3558543">
                <a:tc>
                  <a:txBody>
                    <a:bodyPr/>
                    <a:lstStyle/>
                    <a:p>
                      <a:pPr marL="137160" indent="-137160">
                        <a:buFont typeface="Arial"/>
                        <a:buChar char="•"/>
                      </a:pPr>
                      <a:r>
                        <a:rPr lang="en-US" sz="1400" b="0" i="0" dirty="0">
                          <a:latin typeface="+mj-lt"/>
                          <a:cs typeface="Josefin Sans"/>
                        </a:rPr>
                        <a:t>Counsel</a:t>
                      </a:r>
                    </a:p>
                    <a:p>
                      <a:pPr marL="137160" indent="-137160">
                        <a:buFont typeface="Arial"/>
                        <a:buChar char="•"/>
                      </a:pPr>
                      <a:r>
                        <a:rPr lang="en-US" sz="1400" b="0" i="0" dirty="0">
                          <a:latin typeface="+mj-lt"/>
                          <a:cs typeface="Josefin Sans"/>
                        </a:rPr>
                        <a:t>Advocate</a:t>
                      </a:r>
                    </a:p>
                    <a:p>
                      <a:pPr marL="137160" indent="-137160">
                        <a:buFont typeface="Arial"/>
                        <a:buChar char="•"/>
                      </a:pPr>
                      <a:r>
                        <a:rPr lang="en-US" sz="1400" b="0" i="0" dirty="0">
                          <a:latin typeface="+mj-lt"/>
                          <a:cs typeface="Josefin Sans"/>
                        </a:rPr>
                        <a:t>Listen to concerns</a:t>
                      </a:r>
                    </a:p>
                    <a:p>
                      <a:pPr marL="137160" indent="-137160">
                        <a:buFont typeface="Arial"/>
                        <a:buChar char="•"/>
                      </a:pPr>
                      <a:r>
                        <a:rPr lang="en-US" sz="1400" b="0" i="0" dirty="0">
                          <a:latin typeface="+mj-lt"/>
                          <a:cs typeface="Josefin Sans"/>
                        </a:rPr>
                        <a:t>Motivate</a:t>
                      </a:r>
                    </a:p>
                    <a:p>
                      <a:pPr marL="137160" indent="-137160">
                        <a:buFont typeface="Arial"/>
                        <a:buChar char="•"/>
                      </a:pPr>
                      <a:r>
                        <a:rPr lang="en-US" sz="1400" b="0" i="0" dirty="0">
                          <a:latin typeface="+mj-lt"/>
                          <a:cs typeface="Josefin Sans"/>
                        </a:rPr>
                        <a:t>Empower</a:t>
                      </a:r>
                    </a:p>
                    <a:p>
                      <a:pPr marL="137160" indent="-137160">
                        <a:buFont typeface="Arial"/>
                        <a:buChar char="•"/>
                      </a:pPr>
                      <a:r>
                        <a:rPr lang="en-US" sz="1400" b="0" i="0" dirty="0">
                          <a:latin typeface="+mj-lt"/>
                          <a:cs typeface="Josefin Sans"/>
                        </a:rPr>
                        <a:t>Advise</a:t>
                      </a:r>
                    </a:p>
                    <a:p>
                      <a:pPr marL="137160" indent="-137160">
                        <a:buFont typeface="Arial"/>
                        <a:buChar char="•"/>
                      </a:pPr>
                      <a:r>
                        <a:rPr lang="en-US" sz="1400" b="0" i="0" dirty="0">
                          <a:latin typeface="+mj-lt"/>
                          <a:cs typeface="Josefin Sans"/>
                        </a:rPr>
                        <a:t>Refer</a:t>
                      </a:r>
                    </a:p>
                    <a:p>
                      <a:pPr marL="137160" indent="-137160">
                        <a:buFont typeface="Arial"/>
                        <a:buChar char="•"/>
                      </a:pPr>
                      <a:r>
                        <a:rPr lang="en-US" sz="1400" b="0" i="0" dirty="0">
                          <a:latin typeface="+mj-lt"/>
                          <a:cs typeface="Josefin Sans"/>
                        </a:rPr>
                        <a:t>Identify</a:t>
                      </a:r>
                      <a:r>
                        <a:rPr lang="en-US" sz="1400" b="0" i="0" baseline="0" dirty="0">
                          <a:latin typeface="+mj-lt"/>
                          <a:cs typeface="Josefin Sans"/>
                        </a:rPr>
                        <a:t> barriers</a:t>
                      </a:r>
                    </a:p>
                    <a:p>
                      <a:pPr marL="137160" indent="-137160">
                        <a:buFont typeface="Arial"/>
                        <a:buChar char="•"/>
                      </a:pPr>
                      <a:r>
                        <a:rPr lang="en-US" sz="1400" b="0" i="0" baseline="0" dirty="0">
                          <a:latin typeface="+mj-lt"/>
                          <a:cs typeface="Josefin Sans"/>
                        </a:rPr>
                        <a:t>Educate</a:t>
                      </a:r>
                    </a:p>
                    <a:p>
                      <a:pPr marL="137160" indent="-137160">
                        <a:buFont typeface="Arial"/>
                        <a:buChar char="•"/>
                      </a:pPr>
                      <a:r>
                        <a:rPr lang="en-US" sz="1400" b="0" i="0" baseline="0" dirty="0">
                          <a:latin typeface="+mj-lt"/>
                          <a:cs typeface="Josefin Sans"/>
                        </a:rPr>
                        <a:t>Follow-up</a:t>
                      </a:r>
                    </a:p>
                    <a:p>
                      <a:pPr marL="137160" indent="-137160">
                        <a:buFont typeface="Arial"/>
                        <a:buChar char="•"/>
                      </a:pPr>
                      <a:r>
                        <a:rPr lang="en-US" sz="1400" b="0" i="0" baseline="0" dirty="0">
                          <a:latin typeface="+mj-lt"/>
                          <a:cs typeface="Josefin Sans"/>
                        </a:rPr>
                        <a:t>Identify with Client</a:t>
                      </a:r>
                    </a:p>
                    <a:p>
                      <a:pPr marL="137160" indent="-137160">
                        <a:buFont typeface="Arial"/>
                        <a:buChar char="•"/>
                      </a:pPr>
                      <a:r>
                        <a:rPr lang="en-US" sz="1400" b="0" i="0" baseline="0" dirty="0">
                          <a:latin typeface="+mj-lt"/>
                          <a:cs typeface="Josefin Sans"/>
                        </a:rPr>
                        <a:t>Navigate</a:t>
                      </a:r>
                      <a:endParaRPr lang="en-US" sz="1400" b="0" i="0" dirty="0">
                        <a:latin typeface="+mj-lt"/>
                        <a:cs typeface="Josefin Sans"/>
                      </a:endParaRPr>
                    </a:p>
                  </a:txBody>
                  <a:tcPr marL="68580" marR="68580"/>
                </a:tc>
                <a:tc>
                  <a:txBody>
                    <a:bodyPr/>
                    <a:lstStyle/>
                    <a:p>
                      <a:pPr marL="137160" indent="-137160">
                        <a:buFont typeface="Arial"/>
                        <a:buChar char="•"/>
                      </a:pPr>
                      <a:r>
                        <a:rPr lang="en-US" sz="1400" b="0" i="0" dirty="0">
                          <a:latin typeface="+mj-lt"/>
                          <a:cs typeface="Josefin Sans"/>
                        </a:rPr>
                        <a:t>Counsel</a:t>
                      </a:r>
                    </a:p>
                    <a:p>
                      <a:pPr marL="137160" indent="-137160">
                        <a:buFont typeface="Arial"/>
                        <a:buChar char="•"/>
                      </a:pPr>
                      <a:r>
                        <a:rPr lang="en-US" sz="1400" b="0" i="0" dirty="0">
                          <a:latin typeface="+mj-lt"/>
                          <a:cs typeface="Josefin Sans"/>
                        </a:rPr>
                        <a:t>Advocate</a:t>
                      </a:r>
                    </a:p>
                    <a:p>
                      <a:pPr marL="137160" indent="-137160">
                        <a:buFont typeface="Arial"/>
                        <a:buChar char="•"/>
                      </a:pPr>
                      <a:r>
                        <a:rPr lang="en-US" sz="1400" b="0" i="0" dirty="0">
                          <a:latin typeface="+mj-lt"/>
                          <a:cs typeface="Josefin Sans"/>
                        </a:rPr>
                        <a:t>Listen to concerns</a:t>
                      </a:r>
                    </a:p>
                    <a:p>
                      <a:pPr marL="137160" indent="-137160">
                        <a:buFont typeface="Arial"/>
                        <a:buChar char="•"/>
                      </a:pPr>
                      <a:r>
                        <a:rPr lang="en-US" sz="1400" b="0" i="0" dirty="0">
                          <a:latin typeface="+mj-lt"/>
                          <a:cs typeface="Josefin Sans"/>
                        </a:rPr>
                        <a:t>Motivate</a:t>
                      </a:r>
                    </a:p>
                    <a:p>
                      <a:pPr marL="137160" indent="-137160">
                        <a:buFont typeface="Arial"/>
                        <a:buChar char="•"/>
                      </a:pPr>
                      <a:r>
                        <a:rPr lang="en-US" sz="1400" b="0" i="0" dirty="0">
                          <a:latin typeface="+mj-lt"/>
                          <a:cs typeface="Josefin Sans"/>
                        </a:rPr>
                        <a:t>Empower</a:t>
                      </a:r>
                    </a:p>
                    <a:p>
                      <a:pPr marL="137160" indent="-137160">
                        <a:buFont typeface="Arial"/>
                        <a:buChar char="•"/>
                      </a:pPr>
                      <a:r>
                        <a:rPr lang="en-US" sz="1400" b="0" i="0" dirty="0">
                          <a:latin typeface="+mj-lt"/>
                          <a:cs typeface="Josefin Sans"/>
                        </a:rPr>
                        <a:t>Advise</a:t>
                      </a:r>
                    </a:p>
                    <a:p>
                      <a:pPr marL="137160" indent="-137160">
                        <a:buFont typeface="Arial"/>
                        <a:buChar char="•"/>
                      </a:pPr>
                      <a:r>
                        <a:rPr lang="en-US" sz="1400" b="0" i="0" dirty="0">
                          <a:latin typeface="+mj-lt"/>
                          <a:cs typeface="Josefin Sans"/>
                        </a:rPr>
                        <a:t>Refer</a:t>
                      </a:r>
                    </a:p>
                    <a:p>
                      <a:pPr marL="137160" indent="-137160">
                        <a:buFont typeface="Arial"/>
                        <a:buChar char="•"/>
                      </a:pPr>
                      <a:r>
                        <a:rPr lang="en-US" sz="1400" b="0" i="0" dirty="0">
                          <a:latin typeface="+mj-lt"/>
                          <a:cs typeface="Josefin Sans"/>
                        </a:rPr>
                        <a:t>Identify</a:t>
                      </a:r>
                      <a:r>
                        <a:rPr lang="en-US" sz="1400" b="0" i="0" baseline="0" dirty="0">
                          <a:latin typeface="+mj-lt"/>
                          <a:cs typeface="Josefin Sans"/>
                        </a:rPr>
                        <a:t> barriers</a:t>
                      </a:r>
                    </a:p>
                    <a:p>
                      <a:pPr marL="137160" indent="-137160">
                        <a:buFont typeface="Arial"/>
                        <a:buChar char="•"/>
                      </a:pPr>
                      <a:r>
                        <a:rPr lang="en-US" sz="1400" b="0" i="0" baseline="0" dirty="0">
                          <a:latin typeface="+mj-lt"/>
                          <a:cs typeface="Josefin Sans"/>
                        </a:rPr>
                        <a:t>Educate</a:t>
                      </a:r>
                    </a:p>
                    <a:p>
                      <a:pPr marL="137160" indent="-137160">
                        <a:buFont typeface="Arial"/>
                        <a:buChar char="•"/>
                      </a:pPr>
                      <a:r>
                        <a:rPr lang="en-US" sz="1400" b="0" i="0" dirty="0">
                          <a:latin typeface="+mj-lt"/>
                          <a:cs typeface="Josefin Sans"/>
                        </a:rPr>
                        <a:t>Manage staff</a:t>
                      </a:r>
                    </a:p>
                    <a:p>
                      <a:pPr marL="137160" indent="-137160">
                        <a:buFont typeface="Arial"/>
                        <a:buChar char="•"/>
                      </a:pPr>
                      <a:r>
                        <a:rPr lang="en-US" sz="1400" b="0" i="0" dirty="0">
                          <a:latin typeface="+mj-lt"/>
                          <a:cs typeface="Josefin Sans"/>
                        </a:rPr>
                        <a:t>Administrate</a:t>
                      </a:r>
                    </a:p>
                  </a:txBody>
                  <a:tcPr marL="68580" marR="68580"/>
                </a:tc>
                <a:tc>
                  <a:txBody>
                    <a:bodyPr/>
                    <a:lstStyle/>
                    <a:p>
                      <a:pPr marL="137160" indent="-137160">
                        <a:buFont typeface="Arial"/>
                        <a:buChar char="•"/>
                      </a:pPr>
                      <a:r>
                        <a:rPr lang="en-US" sz="1400" b="0" i="0" dirty="0">
                          <a:latin typeface="+mj-lt"/>
                          <a:cs typeface="Josefin Sans"/>
                        </a:rPr>
                        <a:t>Counsel</a:t>
                      </a:r>
                    </a:p>
                    <a:p>
                      <a:pPr marL="137160" indent="-137160">
                        <a:buFont typeface="Arial"/>
                        <a:buChar char="•"/>
                      </a:pPr>
                      <a:r>
                        <a:rPr lang="en-US" sz="1400" b="0" i="0" dirty="0">
                          <a:latin typeface="+mj-lt"/>
                          <a:cs typeface="Josefin Sans"/>
                        </a:rPr>
                        <a:t>Advocate</a:t>
                      </a:r>
                    </a:p>
                    <a:p>
                      <a:pPr marL="137160" indent="-137160">
                        <a:buFont typeface="Arial"/>
                        <a:buChar char="•"/>
                      </a:pPr>
                      <a:r>
                        <a:rPr lang="en-US" sz="1400" b="0" i="0" dirty="0">
                          <a:latin typeface="+mj-lt"/>
                          <a:cs typeface="Josefin Sans"/>
                        </a:rPr>
                        <a:t>Listen to concerns</a:t>
                      </a:r>
                    </a:p>
                    <a:p>
                      <a:pPr marL="137160" indent="-137160">
                        <a:buFont typeface="Arial"/>
                        <a:buChar char="•"/>
                      </a:pPr>
                      <a:r>
                        <a:rPr lang="en-US" sz="1400" b="0" i="0" dirty="0">
                          <a:latin typeface="+mj-lt"/>
                          <a:cs typeface="Josefin Sans"/>
                        </a:rPr>
                        <a:t>Motivate</a:t>
                      </a:r>
                    </a:p>
                    <a:p>
                      <a:pPr marL="137160" indent="-137160">
                        <a:buFont typeface="Arial"/>
                        <a:buChar char="•"/>
                      </a:pPr>
                      <a:r>
                        <a:rPr lang="en-US" sz="1400" b="0" i="0" dirty="0">
                          <a:latin typeface="+mj-lt"/>
                          <a:cs typeface="Josefin Sans"/>
                        </a:rPr>
                        <a:t>Empower</a:t>
                      </a:r>
                    </a:p>
                    <a:p>
                      <a:pPr marL="137160" indent="-137160">
                        <a:buFont typeface="Arial"/>
                        <a:buChar char="•"/>
                      </a:pPr>
                      <a:r>
                        <a:rPr lang="en-US" sz="1400" b="0" i="0" dirty="0">
                          <a:latin typeface="+mj-lt"/>
                          <a:cs typeface="Josefin Sans"/>
                        </a:rPr>
                        <a:t>Advise</a:t>
                      </a:r>
                    </a:p>
                    <a:p>
                      <a:pPr marL="137160" indent="-137160">
                        <a:buFont typeface="Arial"/>
                        <a:buChar char="•"/>
                      </a:pPr>
                      <a:r>
                        <a:rPr lang="en-US" sz="1400" b="0" i="0" dirty="0">
                          <a:latin typeface="+mj-lt"/>
                          <a:cs typeface="Josefin Sans"/>
                        </a:rPr>
                        <a:t>Refer</a:t>
                      </a:r>
                    </a:p>
                    <a:p>
                      <a:pPr marL="137160" indent="-137160">
                        <a:buFont typeface="Arial"/>
                        <a:buChar char="•"/>
                      </a:pPr>
                      <a:r>
                        <a:rPr lang="en-US" sz="1400" b="0" i="0" dirty="0">
                          <a:latin typeface="+mj-lt"/>
                          <a:cs typeface="Josefin Sans"/>
                        </a:rPr>
                        <a:t>Identify</a:t>
                      </a:r>
                      <a:r>
                        <a:rPr lang="en-US" sz="1400" b="0" i="0" baseline="0" dirty="0">
                          <a:latin typeface="+mj-lt"/>
                          <a:cs typeface="Josefin Sans"/>
                        </a:rPr>
                        <a:t> barriers</a:t>
                      </a:r>
                    </a:p>
                    <a:p>
                      <a:pPr marL="137160" indent="-137160">
                        <a:buFont typeface="Arial"/>
                        <a:buChar char="•"/>
                      </a:pPr>
                      <a:r>
                        <a:rPr lang="en-US" sz="1400" b="0" i="0" baseline="0" dirty="0">
                          <a:latin typeface="+mj-lt"/>
                          <a:cs typeface="Josefin Sans"/>
                        </a:rPr>
                        <a:t>Educate</a:t>
                      </a:r>
                    </a:p>
                    <a:p>
                      <a:pPr marL="137160" indent="-137160">
                        <a:buFont typeface="Arial"/>
                        <a:buChar char="•"/>
                      </a:pPr>
                      <a:r>
                        <a:rPr lang="en-US" sz="1400" b="0" i="0" baseline="0" dirty="0">
                          <a:latin typeface="+mj-lt"/>
                          <a:cs typeface="Josefin Sans"/>
                        </a:rPr>
                        <a:t>Examine</a:t>
                      </a:r>
                    </a:p>
                    <a:p>
                      <a:pPr marL="137160" indent="-137160">
                        <a:buFont typeface="Arial"/>
                        <a:buChar char="•"/>
                      </a:pPr>
                      <a:r>
                        <a:rPr lang="en-US" sz="1400" b="0" i="0" baseline="0" dirty="0">
                          <a:latin typeface="+mj-lt"/>
                          <a:cs typeface="Josefin Sans"/>
                        </a:rPr>
                        <a:t>Diagnose</a:t>
                      </a:r>
                    </a:p>
                    <a:p>
                      <a:pPr marL="137160" indent="-137160">
                        <a:buFont typeface="Arial"/>
                        <a:buChar char="•"/>
                      </a:pPr>
                      <a:r>
                        <a:rPr lang="en-US" sz="1400" b="0" i="0" baseline="0" dirty="0">
                          <a:latin typeface="+mj-lt"/>
                          <a:cs typeface="Josefin Sans"/>
                        </a:rPr>
                        <a:t>Show how to take meds</a:t>
                      </a:r>
                    </a:p>
                    <a:p>
                      <a:pPr marL="137160" indent="-137160">
                        <a:buFont typeface="Arial"/>
                        <a:buChar char="•"/>
                      </a:pPr>
                      <a:r>
                        <a:rPr lang="en-US" sz="1400" b="0" i="0" dirty="0">
                          <a:latin typeface="+mj-lt"/>
                          <a:cs typeface="Josefin Sans"/>
                        </a:rPr>
                        <a:t>Discharge</a:t>
                      </a:r>
                    </a:p>
                  </a:txBody>
                  <a:tcPr marL="68580" marR="68580"/>
                </a:tc>
                <a:tc>
                  <a:txBody>
                    <a:bodyPr/>
                    <a:lstStyle/>
                    <a:p>
                      <a:pPr marL="137160" indent="-137160">
                        <a:buFont typeface="Arial"/>
                        <a:buChar char="•"/>
                      </a:pPr>
                      <a:r>
                        <a:rPr lang="en-US" sz="1400" b="0" i="0" dirty="0">
                          <a:latin typeface="+mj-lt"/>
                          <a:cs typeface="Josefin Sans"/>
                        </a:rPr>
                        <a:t>Counsel</a:t>
                      </a:r>
                    </a:p>
                    <a:p>
                      <a:pPr marL="137160" indent="-137160">
                        <a:buFont typeface="Arial"/>
                        <a:buChar char="•"/>
                      </a:pPr>
                      <a:r>
                        <a:rPr lang="en-US" sz="1400" b="0" i="0" dirty="0">
                          <a:latin typeface="+mj-lt"/>
                          <a:cs typeface="Josefin Sans"/>
                        </a:rPr>
                        <a:t>Advocate</a:t>
                      </a:r>
                    </a:p>
                    <a:p>
                      <a:pPr marL="137160" indent="-137160">
                        <a:buFont typeface="Arial"/>
                        <a:buChar char="•"/>
                      </a:pPr>
                      <a:r>
                        <a:rPr lang="en-US" sz="1400" b="0" i="0" dirty="0">
                          <a:latin typeface="+mj-lt"/>
                          <a:cs typeface="Josefin Sans"/>
                        </a:rPr>
                        <a:t>Listen to concerns</a:t>
                      </a:r>
                    </a:p>
                    <a:p>
                      <a:pPr marL="137160" indent="-137160">
                        <a:buFont typeface="Arial"/>
                        <a:buChar char="•"/>
                      </a:pPr>
                      <a:r>
                        <a:rPr lang="en-US" sz="1400" b="0" i="0" dirty="0">
                          <a:latin typeface="+mj-lt"/>
                          <a:cs typeface="Josefin Sans"/>
                        </a:rPr>
                        <a:t>Motivate</a:t>
                      </a:r>
                    </a:p>
                    <a:p>
                      <a:pPr marL="137160" indent="-137160">
                        <a:buFont typeface="Arial"/>
                        <a:buChar char="•"/>
                      </a:pPr>
                      <a:r>
                        <a:rPr lang="en-US" sz="1400" b="0" i="0" dirty="0">
                          <a:latin typeface="+mj-lt"/>
                          <a:cs typeface="Josefin Sans"/>
                        </a:rPr>
                        <a:t>Empower</a:t>
                      </a:r>
                    </a:p>
                    <a:p>
                      <a:pPr marL="137160" indent="-137160">
                        <a:buFont typeface="Arial"/>
                        <a:buChar char="•"/>
                      </a:pPr>
                      <a:r>
                        <a:rPr lang="en-US" sz="1400" b="0" i="0" dirty="0">
                          <a:latin typeface="+mj-lt"/>
                          <a:cs typeface="Josefin Sans"/>
                        </a:rPr>
                        <a:t>Advise</a:t>
                      </a:r>
                    </a:p>
                    <a:p>
                      <a:pPr marL="137160" indent="-137160">
                        <a:buFont typeface="Arial"/>
                        <a:buChar char="•"/>
                      </a:pPr>
                      <a:r>
                        <a:rPr lang="en-US" sz="1400" b="0" i="0" dirty="0">
                          <a:latin typeface="+mj-lt"/>
                          <a:cs typeface="Josefin Sans"/>
                        </a:rPr>
                        <a:t>Refer</a:t>
                      </a:r>
                    </a:p>
                    <a:p>
                      <a:pPr marL="137160" indent="-137160">
                        <a:buFont typeface="Arial"/>
                        <a:buChar char="•"/>
                      </a:pPr>
                      <a:r>
                        <a:rPr lang="en-US" sz="1400" b="0" i="0" dirty="0">
                          <a:latin typeface="+mj-lt"/>
                          <a:cs typeface="Josefin Sans"/>
                        </a:rPr>
                        <a:t>Identify</a:t>
                      </a:r>
                      <a:r>
                        <a:rPr lang="en-US" sz="1400" b="0" i="0" baseline="0" dirty="0">
                          <a:latin typeface="+mj-lt"/>
                          <a:cs typeface="Josefin Sans"/>
                        </a:rPr>
                        <a:t> barriers</a:t>
                      </a:r>
                    </a:p>
                    <a:p>
                      <a:pPr marL="137160" indent="-137160">
                        <a:buFont typeface="Arial"/>
                        <a:buChar char="•"/>
                      </a:pPr>
                      <a:r>
                        <a:rPr lang="en-US" sz="1400" b="0" i="0" baseline="0" dirty="0">
                          <a:latin typeface="+mj-lt"/>
                          <a:cs typeface="Josefin Sans"/>
                        </a:rPr>
                        <a:t>Educate</a:t>
                      </a:r>
                    </a:p>
                    <a:p>
                      <a:pPr marL="137160" indent="-137160">
                        <a:buFont typeface="Arial"/>
                        <a:buChar char="•"/>
                      </a:pPr>
                      <a:r>
                        <a:rPr lang="en-US" sz="1400" b="0" i="0" baseline="0" dirty="0">
                          <a:latin typeface="+mj-lt"/>
                          <a:cs typeface="Josefin Sans"/>
                        </a:rPr>
                        <a:t>Vital signs</a:t>
                      </a:r>
                    </a:p>
                    <a:p>
                      <a:pPr marL="137160" indent="-137160">
                        <a:buFont typeface="Arial"/>
                        <a:buChar char="•"/>
                      </a:pPr>
                      <a:r>
                        <a:rPr lang="en-US" sz="1400" b="0" i="0" baseline="0" dirty="0">
                          <a:latin typeface="+mj-lt"/>
                          <a:cs typeface="Josefin Sans"/>
                        </a:rPr>
                        <a:t>Review orders</a:t>
                      </a:r>
                    </a:p>
                    <a:p>
                      <a:pPr marL="137160" indent="-137160">
                        <a:buFont typeface="Arial"/>
                        <a:buChar char="•"/>
                      </a:pPr>
                      <a:r>
                        <a:rPr lang="en-US" sz="1400" b="0" i="0" baseline="0" dirty="0">
                          <a:latin typeface="+mj-lt"/>
                          <a:cs typeface="Josefin Sans"/>
                        </a:rPr>
                        <a:t>Show how to take meds</a:t>
                      </a:r>
                    </a:p>
                    <a:p>
                      <a:pPr marL="137160" indent="-137160">
                        <a:buFont typeface="Arial"/>
                        <a:buChar char="•"/>
                      </a:pPr>
                      <a:r>
                        <a:rPr lang="en-US" sz="1400" b="0" i="0" baseline="0" dirty="0">
                          <a:latin typeface="+mj-lt"/>
                          <a:cs typeface="Josefin Sans"/>
                        </a:rPr>
                        <a:t>Discharge</a:t>
                      </a:r>
                    </a:p>
                    <a:p>
                      <a:pPr marL="137160" indent="-137160">
                        <a:buFont typeface="Arial"/>
                        <a:buChar char="•"/>
                      </a:pPr>
                      <a:endParaRPr lang="en-US" sz="1400" b="0" i="0" dirty="0">
                        <a:latin typeface="+mj-lt"/>
                        <a:cs typeface="Josefin Sans"/>
                      </a:endParaRPr>
                    </a:p>
                  </a:txBody>
                  <a:tcPr marL="68580" marR="68580"/>
                </a:tc>
                <a:tc>
                  <a:txBody>
                    <a:bodyPr/>
                    <a:lstStyle/>
                    <a:p>
                      <a:pPr marL="137160" indent="-137160">
                        <a:buFont typeface="Arial"/>
                        <a:buChar char="•"/>
                      </a:pPr>
                      <a:r>
                        <a:rPr lang="en-US" sz="1400" b="0" i="0" dirty="0">
                          <a:latin typeface="+mj-lt"/>
                          <a:cs typeface="Josefin Sans"/>
                        </a:rPr>
                        <a:t>Counsel</a:t>
                      </a:r>
                    </a:p>
                    <a:p>
                      <a:pPr marL="137160" indent="-137160">
                        <a:buFont typeface="Arial"/>
                        <a:buChar char="•"/>
                      </a:pPr>
                      <a:r>
                        <a:rPr lang="en-US" sz="1400" b="0" i="0" dirty="0">
                          <a:latin typeface="+mj-lt"/>
                          <a:cs typeface="Josefin Sans"/>
                        </a:rPr>
                        <a:t>Advocate</a:t>
                      </a:r>
                    </a:p>
                    <a:p>
                      <a:pPr marL="137160" indent="-137160">
                        <a:buFont typeface="Arial"/>
                        <a:buChar char="•"/>
                      </a:pPr>
                      <a:r>
                        <a:rPr lang="en-US" sz="1400" b="0" i="0" dirty="0">
                          <a:latin typeface="+mj-lt"/>
                          <a:cs typeface="Josefin Sans"/>
                        </a:rPr>
                        <a:t>Listen to concerns</a:t>
                      </a:r>
                    </a:p>
                    <a:p>
                      <a:pPr marL="137160" indent="-137160">
                        <a:buFont typeface="Arial"/>
                        <a:buChar char="•"/>
                      </a:pPr>
                      <a:r>
                        <a:rPr lang="en-US" sz="1400" b="0" i="0" dirty="0">
                          <a:latin typeface="+mj-lt"/>
                          <a:cs typeface="Josefin Sans"/>
                        </a:rPr>
                        <a:t>Motivate</a:t>
                      </a:r>
                    </a:p>
                    <a:p>
                      <a:pPr marL="137160" indent="-137160">
                        <a:buFont typeface="Arial"/>
                        <a:buChar char="•"/>
                      </a:pPr>
                      <a:r>
                        <a:rPr lang="en-US" sz="1400" b="0" i="0" dirty="0">
                          <a:latin typeface="+mj-lt"/>
                          <a:cs typeface="Josefin Sans"/>
                        </a:rPr>
                        <a:t>Empower</a:t>
                      </a:r>
                    </a:p>
                    <a:p>
                      <a:pPr marL="137160" indent="-137160">
                        <a:buFont typeface="Arial"/>
                        <a:buChar char="•"/>
                      </a:pPr>
                      <a:r>
                        <a:rPr lang="en-US" sz="1400" b="0" i="0" dirty="0">
                          <a:latin typeface="+mj-lt"/>
                          <a:cs typeface="Josefin Sans"/>
                        </a:rPr>
                        <a:t>Advise</a:t>
                      </a:r>
                    </a:p>
                    <a:p>
                      <a:pPr marL="137160" indent="-137160">
                        <a:buFont typeface="Arial"/>
                        <a:buChar char="•"/>
                      </a:pPr>
                      <a:r>
                        <a:rPr lang="en-US" sz="1400" b="0" i="0" dirty="0">
                          <a:latin typeface="+mj-lt"/>
                          <a:cs typeface="Josefin Sans"/>
                        </a:rPr>
                        <a:t>Refer</a:t>
                      </a:r>
                    </a:p>
                    <a:p>
                      <a:pPr marL="137160" indent="-137160">
                        <a:buFont typeface="Arial"/>
                        <a:buChar char="•"/>
                      </a:pPr>
                      <a:r>
                        <a:rPr lang="en-US" sz="1400" b="0" i="0" dirty="0">
                          <a:latin typeface="+mj-lt"/>
                          <a:cs typeface="Josefin Sans"/>
                        </a:rPr>
                        <a:t>Identify</a:t>
                      </a:r>
                      <a:r>
                        <a:rPr lang="en-US" sz="1400" b="0" i="0" baseline="0" dirty="0">
                          <a:latin typeface="+mj-lt"/>
                          <a:cs typeface="Josefin Sans"/>
                        </a:rPr>
                        <a:t> barriers</a:t>
                      </a:r>
                    </a:p>
                    <a:p>
                      <a:pPr marL="137160" indent="-137160">
                        <a:buFont typeface="Arial"/>
                        <a:buChar char="•"/>
                      </a:pPr>
                      <a:r>
                        <a:rPr lang="en-US" sz="1400" b="0" i="0" baseline="0" dirty="0">
                          <a:latin typeface="+mj-lt"/>
                          <a:cs typeface="Josefin Sans"/>
                        </a:rPr>
                        <a:t>Educate</a:t>
                      </a:r>
                    </a:p>
                    <a:p>
                      <a:pPr marL="137160" indent="-137160">
                        <a:buFont typeface="Arial"/>
                        <a:buChar char="•"/>
                      </a:pPr>
                      <a:r>
                        <a:rPr lang="en-US" sz="1400" b="0" i="0" baseline="0" dirty="0">
                          <a:latin typeface="+mj-lt"/>
                          <a:cs typeface="Josefin Sans"/>
                        </a:rPr>
                        <a:t>Follow-up</a:t>
                      </a:r>
                    </a:p>
                    <a:p>
                      <a:pPr marL="137160" indent="-137160">
                        <a:buFont typeface="Arial"/>
                        <a:buChar char="•"/>
                      </a:pPr>
                      <a:r>
                        <a:rPr lang="en-US" sz="1400" b="0" i="0" baseline="0" dirty="0">
                          <a:latin typeface="+mj-lt"/>
                          <a:cs typeface="Josefin Sans"/>
                        </a:rPr>
                        <a:t>Discharge</a:t>
                      </a:r>
                    </a:p>
                    <a:p>
                      <a:pPr marL="137160" indent="-137160">
                        <a:buFont typeface="Arial"/>
                        <a:buChar char="•"/>
                      </a:pPr>
                      <a:endParaRPr lang="en-US" sz="1400" b="0" i="0" dirty="0">
                        <a:latin typeface="+mj-lt"/>
                        <a:cs typeface="Josefin Sans"/>
                      </a:endParaRPr>
                    </a:p>
                  </a:txBody>
                  <a:tcPr marL="68580" marR="68580"/>
                </a:tc>
                <a:tc>
                  <a:txBody>
                    <a:bodyPr/>
                    <a:lstStyle/>
                    <a:p>
                      <a:pPr marL="137160" indent="-137160">
                        <a:buFont typeface="Arial"/>
                        <a:buChar char="•"/>
                      </a:pPr>
                      <a:r>
                        <a:rPr lang="en-US" sz="1400" b="0" i="0" dirty="0">
                          <a:latin typeface="+mj-lt"/>
                          <a:cs typeface="Josefin Sans"/>
                        </a:rPr>
                        <a:t>Counsel</a:t>
                      </a:r>
                    </a:p>
                    <a:p>
                      <a:pPr marL="137160" indent="-137160">
                        <a:buFont typeface="Arial"/>
                        <a:buChar char="•"/>
                      </a:pPr>
                      <a:r>
                        <a:rPr lang="en-US" sz="1400" b="0" i="0" dirty="0">
                          <a:latin typeface="+mj-lt"/>
                          <a:cs typeface="Josefin Sans"/>
                        </a:rPr>
                        <a:t>Advocate</a:t>
                      </a:r>
                    </a:p>
                    <a:p>
                      <a:pPr marL="137160" indent="-137160">
                        <a:buFont typeface="Arial"/>
                        <a:buChar char="•"/>
                      </a:pPr>
                      <a:r>
                        <a:rPr lang="en-US" sz="1400" b="0" i="0" dirty="0">
                          <a:latin typeface="+mj-lt"/>
                          <a:cs typeface="Josefin Sans"/>
                        </a:rPr>
                        <a:t>Listen to concerns</a:t>
                      </a:r>
                    </a:p>
                    <a:p>
                      <a:pPr marL="137160" indent="-137160">
                        <a:buFont typeface="Arial"/>
                        <a:buChar char="•"/>
                      </a:pPr>
                      <a:r>
                        <a:rPr lang="en-US" sz="1400" b="0" i="0" dirty="0">
                          <a:latin typeface="+mj-lt"/>
                          <a:cs typeface="Josefin Sans"/>
                        </a:rPr>
                        <a:t>Motivate</a:t>
                      </a:r>
                    </a:p>
                    <a:p>
                      <a:pPr marL="137160" indent="-137160">
                        <a:buFont typeface="Arial"/>
                        <a:buChar char="•"/>
                      </a:pPr>
                      <a:r>
                        <a:rPr lang="en-US" sz="1400" b="0" i="0" dirty="0">
                          <a:latin typeface="+mj-lt"/>
                          <a:cs typeface="Josefin Sans"/>
                        </a:rPr>
                        <a:t>Empower</a:t>
                      </a:r>
                    </a:p>
                    <a:p>
                      <a:pPr marL="137160" indent="-137160">
                        <a:buFont typeface="Arial"/>
                        <a:buChar char="•"/>
                      </a:pPr>
                      <a:r>
                        <a:rPr lang="en-US" sz="1400" b="0" i="0" dirty="0">
                          <a:latin typeface="+mj-lt"/>
                          <a:cs typeface="Josefin Sans"/>
                        </a:rPr>
                        <a:t>Advise</a:t>
                      </a:r>
                    </a:p>
                    <a:p>
                      <a:pPr marL="137160" indent="-137160">
                        <a:buFont typeface="Arial"/>
                        <a:buChar char="•"/>
                      </a:pPr>
                      <a:r>
                        <a:rPr lang="en-US" sz="1400" b="0" i="0" dirty="0">
                          <a:latin typeface="+mj-lt"/>
                          <a:cs typeface="Josefin Sans"/>
                        </a:rPr>
                        <a:t>Refer</a:t>
                      </a:r>
                    </a:p>
                    <a:p>
                      <a:pPr marL="137160" indent="-137160">
                        <a:buFont typeface="Arial"/>
                        <a:buChar char="•"/>
                      </a:pPr>
                      <a:r>
                        <a:rPr lang="en-US" sz="1400" b="0" i="0" dirty="0">
                          <a:latin typeface="+mj-lt"/>
                          <a:cs typeface="Josefin Sans"/>
                        </a:rPr>
                        <a:t>Identify</a:t>
                      </a:r>
                      <a:r>
                        <a:rPr lang="en-US" sz="1400" b="0" i="0" baseline="0" dirty="0">
                          <a:latin typeface="+mj-lt"/>
                          <a:cs typeface="Josefin Sans"/>
                        </a:rPr>
                        <a:t> barriers</a:t>
                      </a:r>
                    </a:p>
                    <a:p>
                      <a:pPr marL="137160" indent="-137160">
                        <a:buFont typeface="Arial"/>
                        <a:buChar char="•"/>
                      </a:pPr>
                      <a:r>
                        <a:rPr lang="en-US" sz="1400" b="0" i="0" baseline="0" dirty="0">
                          <a:latin typeface="+mj-lt"/>
                          <a:cs typeface="Josefin Sans"/>
                        </a:rPr>
                        <a:t>Educate</a:t>
                      </a:r>
                    </a:p>
                    <a:p>
                      <a:pPr marL="137160" indent="-137160">
                        <a:buFont typeface="Arial"/>
                        <a:buChar char="•"/>
                      </a:pPr>
                      <a:r>
                        <a:rPr lang="en-US" sz="1400" b="0" i="0" baseline="0" dirty="0">
                          <a:latin typeface="+mj-lt"/>
                          <a:cs typeface="Josefin Sans"/>
                        </a:rPr>
                        <a:t>Follow-up</a:t>
                      </a:r>
                    </a:p>
                    <a:p>
                      <a:pPr marL="137160" indent="-137160">
                        <a:buFont typeface="Arial"/>
                        <a:buChar char="•"/>
                      </a:pPr>
                      <a:r>
                        <a:rPr lang="en-US" sz="1400" b="0" i="0" baseline="0" dirty="0">
                          <a:latin typeface="+mj-lt"/>
                          <a:cs typeface="Josefin Sans"/>
                        </a:rPr>
                        <a:t>Help with entitlements</a:t>
                      </a:r>
                    </a:p>
                    <a:p>
                      <a:pPr marL="137160" indent="-137160">
                        <a:buFont typeface="Arial"/>
                        <a:buChar char="•"/>
                      </a:pPr>
                      <a:endParaRPr lang="en-US" sz="1400" b="0" i="0" dirty="0">
                        <a:latin typeface="+mj-lt"/>
                        <a:cs typeface="Josefin Sans"/>
                      </a:endParaRPr>
                    </a:p>
                  </a:txBody>
                  <a:tcPr marL="68580" marR="68580"/>
                </a:tc>
                <a:extLst>
                  <a:ext uri="{0D108BD9-81ED-4DB2-BD59-A6C34878D82A}">
                    <a16:rowId xmlns:a16="http://schemas.microsoft.com/office/drawing/2014/main" val="3326514156"/>
                  </a:ext>
                </a:extLst>
              </a:tr>
            </a:tbl>
          </a:graphicData>
        </a:graphic>
      </p:graphicFrame>
    </p:spTree>
    <p:extLst>
      <p:ext uri="{BB962C8B-B14F-4D97-AF65-F5344CB8AC3E}">
        <p14:creationId xmlns:p14="http://schemas.microsoft.com/office/powerpoint/2010/main" val="1889850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Defining the Multidisciplinary Care Team</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Objectives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sz="1800" dirty="0"/>
              <a:t>At the end of this unit, you will be able to:</a:t>
            </a:r>
          </a:p>
          <a:p>
            <a:pPr eaLnBrk="1" hangingPunct="1">
              <a:buClr>
                <a:srgbClr val="CC0000"/>
              </a:buClr>
              <a:buFont typeface="Wingdings" pitchFamily="-64" charset="2"/>
              <a:buChar char="§"/>
              <a:defRPr/>
            </a:pPr>
            <a:r>
              <a:rPr lang="en-US" altLang="en-US" sz="1800" dirty="0"/>
              <a:t>Describe the characteristics of </a:t>
            </a:r>
            <a:r>
              <a:rPr lang="en-US" altLang="en-US" sz="1800" dirty="0" smtClean="0"/>
              <a:t>the </a:t>
            </a:r>
            <a:r>
              <a:rPr lang="en-US" altLang="en-US" sz="1800" dirty="0"/>
              <a:t>multidisciplinary care team.</a:t>
            </a:r>
          </a:p>
          <a:p>
            <a:pPr eaLnBrk="1" hangingPunct="1">
              <a:buClr>
                <a:srgbClr val="CC0000"/>
              </a:buClr>
              <a:buFont typeface="Wingdings" pitchFamily="-64" charset="2"/>
              <a:buChar char="§"/>
              <a:defRPr/>
            </a:pPr>
            <a:r>
              <a:rPr lang="en-US" altLang="en-US" sz="1800" dirty="0"/>
              <a:t>Compare the traditional approach versus the multidisciplinary approach to health care.</a:t>
            </a:r>
          </a:p>
          <a:p>
            <a:pPr eaLnBrk="1" hangingPunct="1">
              <a:buClr>
                <a:srgbClr val="CC0000"/>
              </a:buClr>
              <a:buFont typeface="Wingdings" pitchFamily="-64" charset="2"/>
              <a:buChar char="§"/>
              <a:defRPr/>
            </a:pPr>
            <a:r>
              <a:rPr lang="en-US" altLang="en-US" sz="1800" dirty="0"/>
              <a:t>Identify the roles of multidisciplinary team members.</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Defining the Multidisciplinary Care Team</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What is a Multidisciplinary Team?</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599" y="1752600"/>
            <a:ext cx="7924799" cy="3554506"/>
          </a:xfrm>
        </p:spPr>
        <p:txBody>
          <a:bodyPr/>
          <a:lstStyle/>
          <a:p>
            <a:pPr eaLnBrk="1" hangingPunct="1">
              <a:buClr>
                <a:srgbClr val="CC0000"/>
              </a:buClr>
              <a:defRPr/>
            </a:pPr>
            <a:r>
              <a:rPr lang="en-US" altLang="en-US" dirty="0"/>
              <a:t>A group of professionals</a:t>
            </a:r>
          </a:p>
          <a:p>
            <a:pPr eaLnBrk="1" hangingPunct="1">
              <a:buClr>
                <a:srgbClr val="CC0000"/>
              </a:buClr>
              <a:defRPr/>
            </a:pPr>
            <a:r>
              <a:rPr lang="en-US" altLang="en-US" dirty="0"/>
              <a:t>Made up of diverse disciplines, skill sets, perspectives</a:t>
            </a:r>
          </a:p>
          <a:p>
            <a:pPr eaLnBrk="1" hangingPunct="1">
              <a:buClr>
                <a:srgbClr val="CC0000"/>
              </a:buClr>
              <a:defRPr/>
            </a:pPr>
            <a:r>
              <a:rPr lang="en-US" altLang="en-US" dirty="0"/>
              <a:t>Come together for a common goal</a:t>
            </a:r>
          </a:p>
          <a:p>
            <a:pPr eaLnBrk="1" hangingPunct="1">
              <a:buClr>
                <a:srgbClr val="CC0000"/>
              </a:buClr>
              <a:defRPr/>
            </a:pPr>
            <a:r>
              <a:rPr lang="en-US" altLang="en-US" dirty="0"/>
              <a:t>Provide comprehensive assessments and consultation</a:t>
            </a:r>
          </a:p>
          <a:p>
            <a:pPr eaLnBrk="1" hangingPunct="1">
              <a:buClr>
                <a:srgbClr val="CC0000"/>
              </a:buClr>
              <a:defRPr/>
            </a:pPr>
            <a:r>
              <a:rPr lang="en-US" altLang="en-US" dirty="0"/>
              <a:t>Each member has a role that is valued by the other members on the team</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696060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Defining the Multidisciplinary Care Team</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In the Clinical Setting</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type="body" idx="1"/>
          </p:nvPr>
        </p:nvSpPr>
        <p:spPr>
          <a:xfrm>
            <a:off x="609600" y="1752600"/>
            <a:ext cx="3962400" cy="3886200"/>
          </a:xfrm>
        </p:spPr>
        <p:txBody>
          <a:bodyPr/>
          <a:lstStyle/>
          <a:p>
            <a:pPr eaLnBrk="1" hangingPunct="1">
              <a:buClr>
                <a:srgbClr val="CC0000"/>
              </a:buClr>
              <a:defRPr/>
            </a:pPr>
            <a:r>
              <a:rPr lang="en-US" altLang="en-US" dirty="0"/>
              <a:t>Common goal</a:t>
            </a:r>
          </a:p>
          <a:p>
            <a:pPr lvl="1" eaLnBrk="1" hangingPunct="1">
              <a:buClr>
                <a:srgbClr val="CC0000"/>
              </a:buClr>
              <a:defRPr/>
            </a:pPr>
            <a:r>
              <a:rPr lang="en-US" altLang="en-US" sz="2400" dirty="0"/>
              <a:t>Assess client needs</a:t>
            </a:r>
          </a:p>
          <a:p>
            <a:pPr lvl="1" eaLnBrk="1" hangingPunct="1">
              <a:buClr>
                <a:srgbClr val="CC0000"/>
              </a:buClr>
              <a:defRPr/>
            </a:pPr>
            <a:r>
              <a:rPr lang="en-US" altLang="en-US" sz="2400" dirty="0"/>
              <a:t>Develop plan between client and team</a:t>
            </a:r>
          </a:p>
          <a:p>
            <a:pPr eaLnBrk="1" hangingPunct="1">
              <a:buClr>
                <a:srgbClr val="CC0000"/>
              </a:buClr>
              <a:defRPr/>
            </a:pPr>
            <a:r>
              <a:rPr lang="en-US" altLang="en-US" dirty="0"/>
              <a:t>Holistic approach</a:t>
            </a:r>
          </a:p>
          <a:p>
            <a:pPr eaLnBrk="1" hangingPunct="1">
              <a:buClr>
                <a:srgbClr val="CC0000"/>
              </a:buClr>
              <a:defRPr/>
            </a:pPr>
            <a:r>
              <a:rPr lang="en-US" altLang="en-US" dirty="0"/>
              <a:t>Case conferences</a:t>
            </a:r>
          </a:p>
          <a:p>
            <a:pPr eaLnBrk="1" hangingPunct="1">
              <a:buClr>
                <a:srgbClr val="CC0000"/>
              </a:buClr>
              <a:defRPr/>
            </a:pPr>
            <a:r>
              <a:rPr lang="en-US" altLang="en-US" dirty="0"/>
              <a:t>Meet weekly</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graphicFrame>
        <p:nvGraphicFramePr>
          <p:cNvPr id="6" name="Diagram 5">
            <a:extLst>
              <a:ext uri="{FF2B5EF4-FFF2-40B4-BE49-F238E27FC236}">
                <a16:creationId xmlns:a16="http://schemas.microsoft.com/office/drawing/2014/main" id="{AADCE3A8-7DF5-4FAF-897F-DFE557C3EB8E}"/>
              </a:ext>
            </a:extLst>
          </p:cNvPr>
          <p:cNvGraphicFramePr/>
          <p:nvPr>
            <p:extLst>
              <p:ext uri="{D42A27DB-BD31-4B8C-83A1-F6EECF244321}">
                <p14:modId xmlns:p14="http://schemas.microsoft.com/office/powerpoint/2010/main" val="2646431897"/>
              </p:ext>
            </p:extLst>
          </p:nvPr>
        </p:nvGraphicFramePr>
        <p:xfrm>
          <a:off x="4348910" y="1447800"/>
          <a:ext cx="4185490" cy="4142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75267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Defining the Multidisciplinary Care Team</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Traditional Approach</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7" name="Freeform 12">
            <a:extLst>
              <a:ext uri="{FF2B5EF4-FFF2-40B4-BE49-F238E27FC236}">
                <a16:creationId xmlns:a16="http://schemas.microsoft.com/office/drawing/2014/main" id="{C26CE4D0-9F77-4F43-8C1B-994BCAC464DE}"/>
              </a:ext>
            </a:extLst>
          </p:cNvPr>
          <p:cNvSpPr/>
          <p:nvPr/>
        </p:nvSpPr>
        <p:spPr>
          <a:xfrm>
            <a:off x="6079851" y="2000133"/>
            <a:ext cx="1739300" cy="428941"/>
          </a:xfrm>
          <a:custGeom>
            <a:avLst/>
            <a:gdLst>
              <a:gd name="connsiteX0" fmla="*/ 1209109 w 2319067"/>
              <a:gd name="connsiteY0" fmla="*/ 0 h 428941"/>
              <a:gd name="connsiteX1" fmla="*/ 2191571 w 2319067"/>
              <a:gd name="connsiteY1" fmla="*/ 146321 h 428941"/>
              <a:gd name="connsiteX2" fmla="*/ 2319067 w 2319067"/>
              <a:gd name="connsiteY2" fmla="*/ 192807 h 428941"/>
              <a:gd name="connsiteX3" fmla="*/ 2227694 w 2319067"/>
              <a:gd name="connsiteY3" fmla="*/ 233298 h 428941"/>
              <a:gd name="connsiteX4" fmla="*/ 1109958 w 2319067"/>
              <a:gd name="connsiteY4" fmla="*/ 428941 h 428941"/>
              <a:gd name="connsiteX5" fmla="*/ 127496 w 2319067"/>
              <a:gd name="connsiteY5" fmla="*/ 282620 h 428941"/>
              <a:gd name="connsiteX6" fmla="*/ 0 w 2319067"/>
              <a:gd name="connsiteY6" fmla="*/ 236134 h 428941"/>
              <a:gd name="connsiteX7" fmla="*/ 91373 w 2319067"/>
              <a:gd name="connsiteY7" fmla="*/ 195643 h 428941"/>
              <a:gd name="connsiteX8" fmla="*/ 1209109 w 2319067"/>
              <a:gd name="connsiteY8" fmla="*/ 0 h 428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19067" h="428941">
                <a:moveTo>
                  <a:pt x="1209109" y="0"/>
                </a:moveTo>
                <a:cubicBezTo>
                  <a:pt x="1573035" y="0"/>
                  <a:pt x="1911121" y="53942"/>
                  <a:pt x="2191571" y="146321"/>
                </a:cubicBezTo>
                <a:lnTo>
                  <a:pt x="2319067" y="192807"/>
                </a:lnTo>
                <a:lnTo>
                  <a:pt x="2227694" y="233298"/>
                </a:lnTo>
                <a:cubicBezTo>
                  <a:pt x="1923948" y="355521"/>
                  <a:pt x="1534538" y="428941"/>
                  <a:pt x="1109958" y="428941"/>
                </a:cubicBezTo>
                <a:cubicBezTo>
                  <a:pt x="746032" y="428941"/>
                  <a:pt x="407946" y="374999"/>
                  <a:pt x="127496" y="282620"/>
                </a:cubicBezTo>
                <a:lnTo>
                  <a:pt x="0" y="236134"/>
                </a:lnTo>
                <a:lnTo>
                  <a:pt x="91373" y="195643"/>
                </a:lnTo>
                <a:cubicBezTo>
                  <a:pt x="395119" y="73421"/>
                  <a:pt x="784529" y="0"/>
                  <a:pt x="1209109" y="0"/>
                </a:cubicBezTo>
                <a:close/>
              </a:path>
            </a:pathLst>
          </a:cu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8" name="Freeform 11">
            <a:extLst>
              <a:ext uri="{FF2B5EF4-FFF2-40B4-BE49-F238E27FC236}">
                <a16:creationId xmlns:a16="http://schemas.microsoft.com/office/drawing/2014/main" id="{3E28828A-8618-49AC-95BA-8DD44DFC4C11}"/>
              </a:ext>
            </a:extLst>
          </p:cNvPr>
          <p:cNvSpPr/>
          <p:nvPr/>
        </p:nvSpPr>
        <p:spPr>
          <a:xfrm>
            <a:off x="5555696" y="714348"/>
            <a:ext cx="2635785" cy="1520717"/>
          </a:xfrm>
          <a:custGeom>
            <a:avLst/>
            <a:gdLst>
              <a:gd name="connsiteX0" fmla="*/ 1757190 w 3514380"/>
              <a:gd name="connsiteY0" fmla="*/ 0 h 1520717"/>
              <a:gd name="connsiteX1" fmla="*/ 3514380 w 3514380"/>
              <a:gd name="connsiteY1" fmla="*/ 856762 h 1520717"/>
              <a:gd name="connsiteX2" fmla="*/ 2999711 w 3514380"/>
              <a:gd name="connsiteY2" fmla="*/ 1462584 h 1520717"/>
              <a:gd name="connsiteX3" fmla="*/ 2966299 w 3514380"/>
              <a:gd name="connsiteY3" fmla="*/ 1477390 h 1520717"/>
              <a:gd name="connsiteX4" fmla="*/ 2838803 w 3514380"/>
              <a:gd name="connsiteY4" fmla="*/ 1430904 h 1520717"/>
              <a:gd name="connsiteX5" fmla="*/ 1856341 w 3514380"/>
              <a:gd name="connsiteY5" fmla="*/ 1284583 h 1520717"/>
              <a:gd name="connsiteX6" fmla="*/ 738605 w 3514380"/>
              <a:gd name="connsiteY6" fmla="*/ 1480226 h 1520717"/>
              <a:gd name="connsiteX7" fmla="*/ 647232 w 3514380"/>
              <a:gd name="connsiteY7" fmla="*/ 1520717 h 1520717"/>
              <a:gd name="connsiteX8" fmla="*/ 639454 w 3514380"/>
              <a:gd name="connsiteY8" fmla="*/ 1517881 h 1520717"/>
              <a:gd name="connsiteX9" fmla="*/ 0 w 3514380"/>
              <a:gd name="connsiteY9" fmla="*/ 856762 h 1520717"/>
              <a:gd name="connsiteX10" fmla="*/ 1757190 w 3514380"/>
              <a:gd name="connsiteY10" fmla="*/ 0 h 152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14380" h="1520717">
                <a:moveTo>
                  <a:pt x="1757190" y="0"/>
                </a:moveTo>
                <a:cubicBezTo>
                  <a:pt x="2727659" y="0"/>
                  <a:pt x="3514380" y="383585"/>
                  <a:pt x="3514380" y="856762"/>
                </a:cubicBezTo>
                <a:cubicBezTo>
                  <a:pt x="3514380" y="1093350"/>
                  <a:pt x="3317700" y="1307541"/>
                  <a:pt x="2999711" y="1462584"/>
                </a:cubicBezTo>
                <a:lnTo>
                  <a:pt x="2966299" y="1477390"/>
                </a:lnTo>
                <a:lnTo>
                  <a:pt x="2838803" y="1430904"/>
                </a:lnTo>
                <a:cubicBezTo>
                  <a:pt x="2558353" y="1338525"/>
                  <a:pt x="2220267" y="1284583"/>
                  <a:pt x="1856341" y="1284583"/>
                </a:cubicBezTo>
                <a:cubicBezTo>
                  <a:pt x="1431761" y="1284583"/>
                  <a:pt x="1042351" y="1358004"/>
                  <a:pt x="738605" y="1480226"/>
                </a:cubicBezTo>
                <a:lnTo>
                  <a:pt x="647232" y="1520717"/>
                </a:lnTo>
                <a:lnTo>
                  <a:pt x="639454" y="1517881"/>
                </a:lnTo>
                <a:cubicBezTo>
                  <a:pt x="248924" y="1360739"/>
                  <a:pt x="0" y="1122924"/>
                  <a:pt x="0" y="856762"/>
                </a:cubicBezTo>
                <a:cubicBezTo>
                  <a:pt x="0" y="383585"/>
                  <a:pt x="786721" y="0"/>
                  <a:pt x="1757190" y="0"/>
                </a:cubicBezTo>
                <a:close/>
              </a:path>
            </a:pathLst>
          </a:custGeom>
          <a:solidFill>
            <a:srgbClr val="FFFFFF"/>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9" name="Freeform 10">
            <a:extLst>
              <a:ext uri="{FF2B5EF4-FFF2-40B4-BE49-F238E27FC236}">
                <a16:creationId xmlns:a16="http://schemas.microsoft.com/office/drawing/2014/main" id="{DE2EECED-FDA9-4DF5-9A89-A8729F15B4FD}"/>
              </a:ext>
            </a:extLst>
          </p:cNvPr>
          <p:cNvSpPr/>
          <p:nvPr/>
        </p:nvSpPr>
        <p:spPr>
          <a:xfrm>
            <a:off x="5631610" y="2219780"/>
            <a:ext cx="2635785" cy="1520717"/>
          </a:xfrm>
          <a:custGeom>
            <a:avLst/>
            <a:gdLst>
              <a:gd name="connsiteX0" fmla="*/ 2867148 w 3514380"/>
              <a:gd name="connsiteY0" fmla="*/ 0 h 1520717"/>
              <a:gd name="connsiteX1" fmla="*/ 2874926 w 3514380"/>
              <a:gd name="connsiteY1" fmla="*/ 2836 h 1520717"/>
              <a:gd name="connsiteX2" fmla="*/ 3514380 w 3514380"/>
              <a:gd name="connsiteY2" fmla="*/ 663955 h 1520717"/>
              <a:gd name="connsiteX3" fmla="*/ 1757190 w 3514380"/>
              <a:gd name="connsiteY3" fmla="*/ 1520717 h 1520717"/>
              <a:gd name="connsiteX4" fmla="*/ 0 w 3514380"/>
              <a:gd name="connsiteY4" fmla="*/ 663955 h 1520717"/>
              <a:gd name="connsiteX5" fmla="*/ 514669 w 3514380"/>
              <a:gd name="connsiteY5" fmla="*/ 58133 h 1520717"/>
              <a:gd name="connsiteX6" fmla="*/ 548081 w 3514380"/>
              <a:gd name="connsiteY6" fmla="*/ 43327 h 1520717"/>
              <a:gd name="connsiteX7" fmla="*/ 675577 w 3514380"/>
              <a:gd name="connsiteY7" fmla="*/ 89813 h 1520717"/>
              <a:gd name="connsiteX8" fmla="*/ 1658039 w 3514380"/>
              <a:gd name="connsiteY8" fmla="*/ 236134 h 1520717"/>
              <a:gd name="connsiteX9" fmla="*/ 2775775 w 3514380"/>
              <a:gd name="connsiteY9" fmla="*/ 40491 h 1520717"/>
              <a:gd name="connsiteX10" fmla="*/ 2867148 w 3514380"/>
              <a:gd name="connsiteY10" fmla="*/ 0 h 1520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14380" h="1520717">
                <a:moveTo>
                  <a:pt x="2867148" y="0"/>
                </a:moveTo>
                <a:lnTo>
                  <a:pt x="2874926" y="2836"/>
                </a:lnTo>
                <a:cubicBezTo>
                  <a:pt x="3265457" y="159978"/>
                  <a:pt x="3514380" y="397793"/>
                  <a:pt x="3514380" y="663955"/>
                </a:cubicBezTo>
                <a:cubicBezTo>
                  <a:pt x="3514380" y="1137132"/>
                  <a:pt x="2727659" y="1520717"/>
                  <a:pt x="1757190" y="1520717"/>
                </a:cubicBezTo>
                <a:cubicBezTo>
                  <a:pt x="786721" y="1520717"/>
                  <a:pt x="0" y="1137132"/>
                  <a:pt x="0" y="663955"/>
                </a:cubicBezTo>
                <a:cubicBezTo>
                  <a:pt x="0" y="427367"/>
                  <a:pt x="196680" y="213176"/>
                  <a:pt x="514669" y="58133"/>
                </a:cubicBezTo>
                <a:lnTo>
                  <a:pt x="548081" y="43327"/>
                </a:lnTo>
                <a:lnTo>
                  <a:pt x="675577" y="89813"/>
                </a:lnTo>
                <a:cubicBezTo>
                  <a:pt x="956027" y="182192"/>
                  <a:pt x="1294113" y="236134"/>
                  <a:pt x="1658039" y="236134"/>
                </a:cubicBezTo>
                <a:cubicBezTo>
                  <a:pt x="2082619" y="236134"/>
                  <a:pt x="2472029" y="162714"/>
                  <a:pt x="2775775" y="40491"/>
                </a:cubicBezTo>
                <a:lnTo>
                  <a:pt x="2867148" y="0"/>
                </a:lnTo>
                <a:close/>
              </a:path>
            </a:pathLst>
          </a:custGeom>
          <a:solidFill>
            <a:srgbClr val="FFFFFF"/>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10" name="Oval 9">
            <a:extLst>
              <a:ext uri="{FF2B5EF4-FFF2-40B4-BE49-F238E27FC236}">
                <a16:creationId xmlns:a16="http://schemas.microsoft.com/office/drawing/2014/main" id="{5FEEBE92-25BC-4A00-9810-9D1C88146528}"/>
              </a:ext>
            </a:extLst>
          </p:cNvPr>
          <p:cNvSpPr/>
          <p:nvPr/>
        </p:nvSpPr>
        <p:spPr>
          <a:xfrm>
            <a:off x="5577471" y="4352124"/>
            <a:ext cx="2635785" cy="1362553"/>
          </a:xfrm>
          <a:prstGeom prst="ellipse">
            <a:avLst/>
          </a:pr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latin typeface="Calibri"/>
            </a:endParaRPr>
          </a:p>
        </p:txBody>
      </p:sp>
      <p:sp>
        <p:nvSpPr>
          <p:cNvPr id="11" name="TextBox 10">
            <a:extLst>
              <a:ext uri="{FF2B5EF4-FFF2-40B4-BE49-F238E27FC236}">
                <a16:creationId xmlns:a16="http://schemas.microsoft.com/office/drawing/2014/main" id="{D71DD5EF-452A-43CB-ADE4-8A0252B268F2}"/>
              </a:ext>
            </a:extLst>
          </p:cNvPr>
          <p:cNvSpPr txBox="1"/>
          <p:nvPr/>
        </p:nvSpPr>
        <p:spPr>
          <a:xfrm>
            <a:off x="6176512" y="1108366"/>
            <a:ext cx="1437701" cy="369332"/>
          </a:xfrm>
          <a:prstGeom prst="rect">
            <a:avLst/>
          </a:prstGeom>
          <a:noFill/>
        </p:spPr>
        <p:txBody>
          <a:bodyPr wrap="square" rtlCol="0">
            <a:spAutoFit/>
          </a:bodyPr>
          <a:lstStyle/>
          <a:p>
            <a:pPr algn="ctr" defTabSz="457200"/>
            <a:r>
              <a:rPr lang="en-US" dirty="0">
                <a:solidFill>
                  <a:prstClr val="black"/>
                </a:solidFill>
                <a:latin typeface="+mj-lt"/>
                <a:cs typeface="Josefin Sans SemiBold"/>
              </a:rPr>
              <a:t>Doctor</a:t>
            </a:r>
          </a:p>
        </p:txBody>
      </p:sp>
      <p:sp>
        <p:nvSpPr>
          <p:cNvPr id="12" name="TextBox 11">
            <a:extLst>
              <a:ext uri="{FF2B5EF4-FFF2-40B4-BE49-F238E27FC236}">
                <a16:creationId xmlns:a16="http://schemas.microsoft.com/office/drawing/2014/main" id="{9F2BCED8-C938-4ABA-9B24-FB4BC541DADF}"/>
              </a:ext>
            </a:extLst>
          </p:cNvPr>
          <p:cNvSpPr txBox="1"/>
          <p:nvPr/>
        </p:nvSpPr>
        <p:spPr>
          <a:xfrm>
            <a:off x="5606212" y="2540879"/>
            <a:ext cx="2635784" cy="923330"/>
          </a:xfrm>
          <a:prstGeom prst="rect">
            <a:avLst/>
          </a:prstGeom>
          <a:noFill/>
        </p:spPr>
        <p:txBody>
          <a:bodyPr wrap="square" rtlCol="0">
            <a:spAutoFit/>
          </a:bodyPr>
          <a:lstStyle/>
          <a:p>
            <a:pPr algn="ctr" defTabSz="457200"/>
            <a:r>
              <a:rPr lang="en-US" dirty="0">
                <a:solidFill>
                  <a:prstClr val="black"/>
                </a:solidFill>
                <a:latin typeface="+mj-lt"/>
                <a:cs typeface="Josefin Sans SemiBold"/>
              </a:rPr>
              <a:t>Nurse</a:t>
            </a:r>
          </a:p>
          <a:p>
            <a:pPr algn="ctr" defTabSz="457200"/>
            <a:r>
              <a:rPr lang="en-US" dirty="0">
                <a:solidFill>
                  <a:prstClr val="black"/>
                </a:solidFill>
                <a:latin typeface="+mj-lt"/>
                <a:cs typeface="Josefin Sans SemiBold"/>
              </a:rPr>
              <a:t>Social Worker</a:t>
            </a:r>
          </a:p>
          <a:p>
            <a:pPr algn="ctr" defTabSz="457200"/>
            <a:r>
              <a:rPr lang="en-US" dirty="0">
                <a:solidFill>
                  <a:prstClr val="black"/>
                </a:solidFill>
                <a:latin typeface="+mj-lt"/>
                <a:cs typeface="Josefin Sans SemiBold"/>
              </a:rPr>
              <a:t>Case Manager</a:t>
            </a:r>
          </a:p>
        </p:txBody>
      </p:sp>
      <p:sp>
        <p:nvSpPr>
          <p:cNvPr id="13" name="TextBox 12">
            <a:extLst>
              <a:ext uri="{FF2B5EF4-FFF2-40B4-BE49-F238E27FC236}">
                <a16:creationId xmlns:a16="http://schemas.microsoft.com/office/drawing/2014/main" id="{FB54E4E3-1C68-4BAD-BCC4-C0BEBC6BFF93}"/>
              </a:ext>
            </a:extLst>
          </p:cNvPr>
          <p:cNvSpPr txBox="1"/>
          <p:nvPr/>
        </p:nvSpPr>
        <p:spPr>
          <a:xfrm>
            <a:off x="5802028" y="4710234"/>
            <a:ext cx="2017123" cy="646331"/>
          </a:xfrm>
          <a:prstGeom prst="rect">
            <a:avLst/>
          </a:prstGeom>
          <a:noFill/>
        </p:spPr>
        <p:txBody>
          <a:bodyPr wrap="square" rtlCol="0">
            <a:spAutoFit/>
          </a:bodyPr>
          <a:lstStyle/>
          <a:p>
            <a:pPr algn="ctr" defTabSz="457200"/>
            <a:r>
              <a:rPr lang="en-US" dirty="0">
                <a:solidFill>
                  <a:prstClr val="black"/>
                </a:solidFill>
                <a:latin typeface="+mj-lt"/>
                <a:cs typeface="Josefin Sans SemiBold"/>
              </a:rPr>
              <a:t>Community Health Worker</a:t>
            </a:r>
          </a:p>
        </p:txBody>
      </p:sp>
      <p:cxnSp>
        <p:nvCxnSpPr>
          <p:cNvPr id="14" name="Straight Arrow Connector 13">
            <a:extLst>
              <a:ext uri="{FF2B5EF4-FFF2-40B4-BE49-F238E27FC236}">
                <a16:creationId xmlns:a16="http://schemas.microsoft.com/office/drawing/2014/main" id="{633785EB-C31A-4A39-BBCE-9F5F6140F096}"/>
              </a:ext>
            </a:extLst>
          </p:cNvPr>
          <p:cNvCxnSpPr>
            <a:cxnSpLocks/>
          </p:cNvCxnSpPr>
          <p:nvPr/>
        </p:nvCxnSpPr>
        <p:spPr>
          <a:xfrm>
            <a:off x="6949503" y="3464209"/>
            <a:ext cx="0" cy="887915"/>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858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Defining the Multidisciplinary Care Team</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a:xfrm>
            <a:off x="573742" y="744071"/>
            <a:ext cx="7924800" cy="685800"/>
          </a:xfrm>
        </p:spPr>
        <p:txBody>
          <a:bodyPr/>
          <a:lstStyle/>
          <a:p>
            <a:pPr eaLnBrk="1" hangingPunct="1">
              <a:defRPr/>
            </a:pPr>
            <a:r>
              <a:rPr lang="en-US" altLang="en-US" dirty="0"/>
              <a:t>Multidisciplinary Approach</a:t>
            </a: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graphicFrame>
        <p:nvGraphicFramePr>
          <p:cNvPr id="15" name="Content Placeholder 3">
            <a:extLst>
              <a:ext uri="{FF2B5EF4-FFF2-40B4-BE49-F238E27FC236}">
                <a16:creationId xmlns:a16="http://schemas.microsoft.com/office/drawing/2014/main" id="{254E2E4F-A3D7-4230-B181-318F18F65BCF}"/>
              </a:ext>
            </a:extLst>
          </p:cNvPr>
          <p:cNvGraphicFramePr>
            <a:graphicFrameLocks noGrp="1"/>
          </p:cNvGraphicFramePr>
          <p:nvPr>
            <p:ph idx="1"/>
            <p:extLst>
              <p:ext uri="{D42A27DB-BD31-4B8C-83A1-F6EECF244321}">
                <p14:modId xmlns:p14="http://schemas.microsoft.com/office/powerpoint/2010/main" val="3385148269"/>
              </p:ext>
            </p:extLst>
          </p:nvPr>
        </p:nvGraphicFramePr>
        <p:xfrm>
          <a:off x="647700" y="1253331"/>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52D26C3E-E1B1-4EF9-9214-81231E74148F}"/>
              </a:ext>
            </a:extLst>
          </p:cNvPr>
          <p:cNvSpPr txBox="1"/>
          <p:nvPr/>
        </p:nvSpPr>
        <p:spPr>
          <a:xfrm>
            <a:off x="2554514" y="2964417"/>
            <a:ext cx="915635" cy="369332"/>
          </a:xfrm>
          <a:prstGeom prst="rect">
            <a:avLst/>
          </a:prstGeom>
          <a:noFill/>
        </p:spPr>
        <p:txBody>
          <a:bodyPr wrap="none" rtlCol="0">
            <a:spAutoFit/>
          </a:bodyPr>
          <a:lstStyle/>
          <a:p>
            <a:r>
              <a:rPr lang="en-US" dirty="0"/>
              <a:t>Nurses</a:t>
            </a:r>
          </a:p>
        </p:txBody>
      </p:sp>
    </p:spTree>
    <p:extLst>
      <p:ext uri="{BB962C8B-B14F-4D97-AF65-F5344CB8AC3E}">
        <p14:creationId xmlns:p14="http://schemas.microsoft.com/office/powerpoint/2010/main" val="321470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Traditional vs. Multidisciplinary Approaches</a:t>
            </a:r>
          </a:p>
        </p:txBody>
      </p:sp>
      <p:sp>
        <p:nvSpPr>
          <p:cNvPr id="5123" name="Rectangle 3">
            <a:extLst>
              <a:ext uri="{FF2B5EF4-FFF2-40B4-BE49-F238E27FC236}">
                <a16:creationId xmlns:a16="http://schemas.microsoft.com/office/drawing/2014/main" id="{99F9C154-FAA5-42BA-9207-086B10995C70}"/>
              </a:ext>
            </a:extLst>
          </p:cNvPr>
          <p:cNvSpPr>
            <a:spLocks noGrp="1" noChangeArrowheads="1"/>
          </p:cNvSpPr>
          <p:nvPr>
            <p:ph sz="half" idx="1"/>
          </p:nvPr>
        </p:nvSpPr>
        <p:spPr/>
        <p:txBody>
          <a:bodyPr/>
          <a:lstStyle/>
          <a:p>
            <a:pPr marL="0" indent="0" eaLnBrk="1" hangingPunct="1">
              <a:buClr>
                <a:srgbClr val="CC0000"/>
              </a:buClr>
              <a:buNone/>
              <a:defRPr/>
            </a:pPr>
            <a:r>
              <a:rPr lang="en-US" altLang="en-US" dirty="0"/>
              <a:t>Traditional</a:t>
            </a:r>
          </a:p>
          <a:p>
            <a:pPr eaLnBrk="1" hangingPunct="1">
              <a:buClr>
                <a:srgbClr val="CC0000"/>
              </a:buClr>
              <a:buFont typeface="Wingdings" pitchFamily="-64" charset="2"/>
              <a:buChar char="§"/>
              <a:defRPr/>
            </a:pPr>
            <a:r>
              <a:rPr lang="en-US" altLang="en-US" dirty="0"/>
              <a:t>Providers only</a:t>
            </a:r>
          </a:p>
          <a:p>
            <a:pPr eaLnBrk="1" hangingPunct="1">
              <a:buClr>
                <a:srgbClr val="CC0000"/>
              </a:buClr>
              <a:buFont typeface="Wingdings" pitchFamily="-64" charset="2"/>
              <a:buChar char="§"/>
              <a:defRPr/>
            </a:pPr>
            <a:r>
              <a:rPr lang="en-US" altLang="en-US" dirty="0"/>
              <a:t>CHW is bonus</a:t>
            </a:r>
          </a:p>
          <a:p>
            <a:pPr eaLnBrk="1" hangingPunct="1">
              <a:buClr>
                <a:srgbClr val="CC0000"/>
              </a:buClr>
              <a:buFont typeface="Wingdings" pitchFamily="-64" charset="2"/>
              <a:buChar char="§"/>
              <a:defRPr/>
            </a:pPr>
            <a:r>
              <a:rPr lang="en-US" altLang="en-US" dirty="0"/>
              <a:t>Communication style = directive</a:t>
            </a:r>
          </a:p>
          <a:p>
            <a:pPr eaLnBrk="1" hangingPunct="1">
              <a:buClr>
                <a:srgbClr val="CC0000"/>
              </a:buClr>
              <a:buFont typeface="Wingdings" pitchFamily="-64" charset="2"/>
              <a:buChar char="§"/>
              <a:defRPr/>
            </a:pPr>
            <a:r>
              <a:rPr lang="en-US" altLang="en-US" dirty="0"/>
              <a:t>Service delivery is goal</a:t>
            </a:r>
          </a:p>
        </p:txBody>
      </p:sp>
      <p:sp>
        <p:nvSpPr>
          <p:cNvPr id="2" name="Content Placeholder 1">
            <a:extLst>
              <a:ext uri="{FF2B5EF4-FFF2-40B4-BE49-F238E27FC236}">
                <a16:creationId xmlns:a16="http://schemas.microsoft.com/office/drawing/2014/main" id="{FF167F40-0ECE-46FD-9EA6-C81FC5286EEF}"/>
              </a:ext>
            </a:extLst>
          </p:cNvPr>
          <p:cNvSpPr>
            <a:spLocks noGrp="1"/>
          </p:cNvSpPr>
          <p:nvPr>
            <p:ph sz="half" idx="2"/>
          </p:nvPr>
        </p:nvSpPr>
        <p:spPr/>
        <p:txBody>
          <a:bodyPr/>
          <a:lstStyle/>
          <a:p>
            <a:pPr marL="0" indent="0">
              <a:buNone/>
            </a:pPr>
            <a:r>
              <a:rPr lang="en-US" dirty="0"/>
              <a:t>Multidisciplinary</a:t>
            </a:r>
          </a:p>
          <a:p>
            <a:r>
              <a:rPr lang="en-US" dirty="0"/>
              <a:t>CHW is center of the team</a:t>
            </a:r>
          </a:p>
          <a:p>
            <a:r>
              <a:rPr lang="en-US" dirty="0"/>
              <a:t>CHW is vital to connection between client and providers</a:t>
            </a:r>
          </a:p>
          <a:p>
            <a:r>
              <a:rPr lang="en-US" dirty="0"/>
              <a:t>Communication style = holistic</a:t>
            </a:r>
          </a:p>
          <a:p>
            <a:endParaRPr lang="en-US" dirty="0"/>
          </a:p>
        </p:txBody>
      </p:sp>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Defining the Multidisciplinary Care Team</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254242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Traditional vs. Multidisciplinary Approaches</a:t>
            </a:r>
          </a:p>
        </p:txBody>
      </p:sp>
      <p:sp>
        <p:nvSpPr>
          <p:cNvPr id="7" name="Content Placeholder 6">
            <a:extLst>
              <a:ext uri="{FF2B5EF4-FFF2-40B4-BE49-F238E27FC236}">
                <a16:creationId xmlns:a16="http://schemas.microsoft.com/office/drawing/2014/main" id="{99B78331-CAB4-4084-8D9C-156C48099D7A}"/>
              </a:ext>
            </a:extLst>
          </p:cNvPr>
          <p:cNvSpPr>
            <a:spLocks noGrp="1"/>
          </p:cNvSpPr>
          <p:nvPr>
            <p:ph idx="1"/>
          </p:nvPr>
        </p:nvSpPr>
        <p:spPr/>
        <p:txBody>
          <a:bodyPr/>
          <a:lstStyle/>
          <a:p>
            <a:pPr marL="0" indent="0">
              <a:buNone/>
            </a:pPr>
            <a:r>
              <a:rPr lang="en-US" sz="2200" dirty="0">
                <a:latin typeface="+mj-lt"/>
              </a:rPr>
              <a:t>“I feel like my voice is heard but . . . it’s like I’m a little fish in a big pond because there are so many other things that they’re focusing on right now, that sometimes my role and position gets put on the back burner. I think that’s the biggest issue that I’m having here, now, is that they adopted the concept here — it’s a great concept, but my role won’t thrive unless I have the support that I need.”</a:t>
            </a:r>
          </a:p>
          <a:p>
            <a:pPr marL="0" indent="0">
              <a:buNone/>
            </a:pPr>
            <a:endParaRPr lang="en-US" sz="2200" dirty="0">
              <a:latin typeface="+mj-lt"/>
            </a:endParaRPr>
          </a:p>
          <a:p>
            <a:pPr marL="0" indent="0">
              <a:buNone/>
            </a:pPr>
            <a:r>
              <a:rPr lang="en-US" sz="1800" dirty="0">
                <a:solidFill>
                  <a:prstClr val="black"/>
                </a:solidFill>
                <a:latin typeface="+mj-lt"/>
                <a:cs typeface="Josefin Sans Light"/>
              </a:rPr>
              <a:t>Quote from CHW in article – Strategies to Improve the Integration of Community Health Workers Into Health Care Teams: “A Little Fish in a Big Pond”</a:t>
            </a:r>
          </a:p>
          <a:p>
            <a:endParaRPr lang="en-US" sz="2200" dirty="0">
              <a:latin typeface="+mj-lt"/>
            </a:endParaRPr>
          </a:p>
        </p:txBody>
      </p:sp>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Defining the Multidisciplinary Care Team</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803874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Roles of Multidisciplinary Team Members</a:t>
            </a:r>
          </a:p>
        </p:txBody>
      </p:sp>
      <p:sp>
        <p:nvSpPr>
          <p:cNvPr id="5" name="Footer Placeholder 3">
            <a:extLst>
              <a:ext uri="{FF2B5EF4-FFF2-40B4-BE49-F238E27FC236}">
                <a16:creationId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Defining the Multidisciplinary Care Team</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7" name="Rectangle 7">
            <a:extLst>
              <a:ext uri="{FF2B5EF4-FFF2-40B4-BE49-F238E27FC236}">
                <a16:creationId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graphicFrame>
        <p:nvGraphicFramePr>
          <p:cNvPr id="8" name="Table 7">
            <a:extLst>
              <a:ext uri="{FF2B5EF4-FFF2-40B4-BE49-F238E27FC236}">
                <a16:creationId xmlns:a16="http://schemas.microsoft.com/office/drawing/2014/main" id="{8897AE3C-A67D-4593-BC88-BE3B53E25C27}"/>
              </a:ext>
            </a:extLst>
          </p:cNvPr>
          <p:cNvGraphicFramePr>
            <a:graphicFrameLocks noGrp="1"/>
          </p:cNvGraphicFramePr>
          <p:nvPr>
            <p:extLst>
              <p:ext uri="{D42A27DB-BD31-4B8C-83A1-F6EECF244321}">
                <p14:modId xmlns:p14="http://schemas.microsoft.com/office/powerpoint/2010/main" val="2520208665"/>
              </p:ext>
            </p:extLst>
          </p:nvPr>
        </p:nvGraphicFramePr>
        <p:xfrm>
          <a:off x="257631" y="1320800"/>
          <a:ext cx="8590638" cy="4268900"/>
        </p:xfrm>
        <a:graphic>
          <a:graphicData uri="http://schemas.openxmlformats.org/drawingml/2006/table">
            <a:tbl>
              <a:tblPr firstRow="1" bandRow="1">
                <a:tableStyleId>{5940675A-B579-460E-94D1-54222C63F5DA}</a:tableStyleId>
              </a:tblPr>
              <a:tblGrid>
                <a:gridCol w="1431773">
                  <a:extLst>
                    <a:ext uri="{9D8B030D-6E8A-4147-A177-3AD203B41FA5}">
                      <a16:colId xmlns:a16="http://schemas.microsoft.com/office/drawing/2014/main" val="3702352166"/>
                    </a:ext>
                  </a:extLst>
                </a:gridCol>
                <a:gridCol w="1431773">
                  <a:extLst>
                    <a:ext uri="{9D8B030D-6E8A-4147-A177-3AD203B41FA5}">
                      <a16:colId xmlns:a16="http://schemas.microsoft.com/office/drawing/2014/main" val="26755875"/>
                    </a:ext>
                  </a:extLst>
                </a:gridCol>
                <a:gridCol w="1431773">
                  <a:extLst>
                    <a:ext uri="{9D8B030D-6E8A-4147-A177-3AD203B41FA5}">
                      <a16:colId xmlns:a16="http://schemas.microsoft.com/office/drawing/2014/main" val="145288063"/>
                    </a:ext>
                  </a:extLst>
                </a:gridCol>
                <a:gridCol w="1431773">
                  <a:extLst>
                    <a:ext uri="{9D8B030D-6E8A-4147-A177-3AD203B41FA5}">
                      <a16:colId xmlns:a16="http://schemas.microsoft.com/office/drawing/2014/main" val="1382998066"/>
                    </a:ext>
                  </a:extLst>
                </a:gridCol>
                <a:gridCol w="1431773">
                  <a:extLst>
                    <a:ext uri="{9D8B030D-6E8A-4147-A177-3AD203B41FA5}">
                      <a16:colId xmlns:a16="http://schemas.microsoft.com/office/drawing/2014/main" val="473290412"/>
                    </a:ext>
                  </a:extLst>
                </a:gridCol>
                <a:gridCol w="1431773">
                  <a:extLst>
                    <a:ext uri="{9D8B030D-6E8A-4147-A177-3AD203B41FA5}">
                      <a16:colId xmlns:a16="http://schemas.microsoft.com/office/drawing/2014/main" val="2117916296"/>
                    </a:ext>
                  </a:extLst>
                </a:gridCol>
              </a:tblGrid>
              <a:tr h="900747">
                <a:tc>
                  <a:txBody>
                    <a:bodyPr/>
                    <a:lstStyle/>
                    <a:p>
                      <a:pPr algn="ctr"/>
                      <a:r>
                        <a:rPr lang="en-US" b="0" i="0" dirty="0">
                          <a:latin typeface="+mj-lt"/>
                          <a:cs typeface="Josefin Sans SemiBold"/>
                        </a:rPr>
                        <a:t>CHW</a:t>
                      </a:r>
                    </a:p>
                  </a:txBody>
                  <a:tcPr marL="68580" marR="68580"/>
                </a:tc>
                <a:tc>
                  <a:txBody>
                    <a:bodyPr/>
                    <a:lstStyle/>
                    <a:p>
                      <a:pPr algn="ctr"/>
                      <a:r>
                        <a:rPr lang="en-US" b="0" i="0" dirty="0">
                          <a:latin typeface="+mj-lt"/>
                          <a:cs typeface="Josefin Sans SemiBold"/>
                        </a:rPr>
                        <a:t>Supervisor</a:t>
                      </a:r>
                    </a:p>
                  </a:txBody>
                  <a:tcPr marL="68580" marR="68580"/>
                </a:tc>
                <a:tc>
                  <a:txBody>
                    <a:bodyPr/>
                    <a:lstStyle/>
                    <a:p>
                      <a:pPr algn="ctr"/>
                      <a:r>
                        <a:rPr lang="en-US" b="0" i="0" dirty="0">
                          <a:latin typeface="+mj-lt"/>
                          <a:cs typeface="Josefin Sans SemiBold"/>
                        </a:rPr>
                        <a:t>Physician</a:t>
                      </a:r>
                    </a:p>
                  </a:txBody>
                  <a:tcPr marL="68580" marR="68580"/>
                </a:tc>
                <a:tc>
                  <a:txBody>
                    <a:bodyPr/>
                    <a:lstStyle/>
                    <a:p>
                      <a:pPr algn="ctr"/>
                      <a:r>
                        <a:rPr lang="en-US" b="0" i="0" dirty="0">
                          <a:latin typeface="+mj-lt"/>
                          <a:cs typeface="Josefin Sans SemiBold"/>
                        </a:rPr>
                        <a:t>Nurse</a:t>
                      </a:r>
                    </a:p>
                  </a:txBody>
                  <a:tcPr marL="68580" marR="68580"/>
                </a:tc>
                <a:tc>
                  <a:txBody>
                    <a:bodyPr/>
                    <a:lstStyle/>
                    <a:p>
                      <a:pPr algn="ctr"/>
                      <a:r>
                        <a:rPr lang="en-US" b="0" i="0" dirty="0">
                          <a:latin typeface="+mj-lt"/>
                          <a:cs typeface="Josefin Sans SemiBold"/>
                        </a:rPr>
                        <a:t>Behavioral Health</a:t>
                      </a:r>
                      <a:r>
                        <a:rPr lang="en-US" b="0" i="0" baseline="0" dirty="0">
                          <a:latin typeface="+mj-lt"/>
                          <a:cs typeface="Josefin Sans SemiBold"/>
                        </a:rPr>
                        <a:t> Therapist</a:t>
                      </a:r>
                      <a:endParaRPr lang="en-US" b="0" i="0" dirty="0">
                        <a:latin typeface="+mj-lt"/>
                        <a:cs typeface="Josefin Sans SemiBold"/>
                      </a:endParaRPr>
                    </a:p>
                  </a:txBody>
                  <a:tcPr marL="68580" marR="68580"/>
                </a:tc>
                <a:tc>
                  <a:txBody>
                    <a:bodyPr/>
                    <a:lstStyle/>
                    <a:p>
                      <a:pPr algn="ctr"/>
                      <a:r>
                        <a:rPr lang="en-US" b="0" i="0" dirty="0">
                          <a:latin typeface="+mj-lt"/>
                          <a:cs typeface="Josefin Sans SemiBold"/>
                        </a:rPr>
                        <a:t>Case Manager</a:t>
                      </a:r>
                    </a:p>
                  </a:txBody>
                  <a:tcPr marL="68580" marR="68580"/>
                </a:tc>
                <a:extLst>
                  <a:ext uri="{0D108BD9-81ED-4DB2-BD59-A6C34878D82A}">
                    <a16:rowId xmlns:a16="http://schemas.microsoft.com/office/drawing/2014/main" val="1403336740"/>
                  </a:ext>
                </a:extLst>
              </a:tr>
              <a:tr h="3354500">
                <a:tc>
                  <a:txBody>
                    <a:bodyPr/>
                    <a:lstStyle/>
                    <a:p>
                      <a:pPr marL="137160" indent="-137160">
                        <a:buFont typeface="Arial"/>
                        <a:buChar char="•"/>
                      </a:pPr>
                      <a:endParaRPr lang="en-US" sz="1400" b="0" i="0" dirty="0">
                        <a:latin typeface="+mj-lt"/>
                        <a:cs typeface="Josefin Sans"/>
                      </a:endParaRPr>
                    </a:p>
                  </a:txBody>
                  <a:tcPr marL="68580" marR="68580"/>
                </a:tc>
                <a:tc>
                  <a:txBody>
                    <a:bodyPr/>
                    <a:lstStyle/>
                    <a:p>
                      <a:pPr marL="137160" indent="-137160">
                        <a:buFont typeface="Arial"/>
                        <a:buChar char="•"/>
                      </a:pPr>
                      <a:endParaRPr lang="en-US" sz="1400" b="0" i="0" dirty="0">
                        <a:latin typeface="+mj-lt"/>
                        <a:cs typeface="Josefin Sans"/>
                      </a:endParaRPr>
                    </a:p>
                  </a:txBody>
                  <a:tcPr marL="68580" marR="68580"/>
                </a:tc>
                <a:tc>
                  <a:txBody>
                    <a:bodyPr/>
                    <a:lstStyle/>
                    <a:p>
                      <a:pPr marL="137160" indent="-137160">
                        <a:buFont typeface="Arial"/>
                        <a:buChar char="•"/>
                      </a:pPr>
                      <a:endParaRPr lang="en-US" sz="1400" b="0" i="0" dirty="0">
                        <a:latin typeface="+mj-lt"/>
                        <a:cs typeface="Josefin Sans"/>
                      </a:endParaRPr>
                    </a:p>
                  </a:txBody>
                  <a:tcPr marL="68580" marR="68580"/>
                </a:tc>
                <a:tc>
                  <a:txBody>
                    <a:bodyPr/>
                    <a:lstStyle/>
                    <a:p>
                      <a:pPr marL="137160" indent="-137160">
                        <a:buFont typeface="Arial"/>
                        <a:buChar char="•"/>
                      </a:pPr>
                      <a:endParaRPr lang="en-US" sz="1400" b="0" i="0" dirty="0">
                        <a:latin typeface="+mj-lt"/>
                        <a:cs typeface="Josefin Sans"/>
                      </a:endParaRPr>
                    </a:p>
                  </a:txBody>
                  <a:tcPr marL="68580" marR="68580"/>
                </a:tc>
                <a:tc>
                  <a:txBody>
                    <a:bodyPr/>
                    <a:lstStyle/>
                    <a:p>
                      <a:pPr marL="137160" indent="-137160">
                        <a:buFont typeface="Arial"/>
                        <a:buChar char="•"/>
                      </a:pPr>
                      <a:endParaRPr lang="en-US" sz="1400" b="0" i="0" dirty="0">
                        <a:latin typeface="+mj-lt"/>
                        <a:cs typeface="Josefin Sans"/>
                      </a:endParaRPr>
                    </a:p>
                  </a:txBody>
                  <a:tcPr marL="68580" marR="68580"/>
                </a:tc>
                <a:tc>
                  <a:txBody>
                    <a:bodyPr/>
                    <a:lstStyle/>
                    <a:p>
                      <a:pPr marL="137160" indent="-137160">
                        <a:buFont typeface="Arial"/>
                        <a:buChar char="•"/>
                      </a:pPr>
                      <a:endParaRPr lang="en-US" sz="1400" b="0" i="0" dirty="0">
                        <a:latin typeface="+mj-lt"/>
                        <a:cs typeface="Josefin Sans"/>
                      </a:endParaRPr>
                    </a:p>
                  </a:txBody>
                  <a:tcPr marL="68580" marR="68580"/>
                </a:tc>
                <a:extLst>
                  <a:ext uri="{0D108BD9-81ED-4DB2-BD59-A6C34878D82A}">
                    <a16:rowId xmlns:a16="http://schemas.microsoft.com/office/drawing/2014/main" val="3326514156"/>
                  </a:ext>
                </a:extLst>
              </a:tr>
            </a:tbl>
          </a:graphicData>
        </a:graphic>
      </p:graphicFrame>
    </p:spTree>
    <p:extLst>
      <p:ext uri="{BB962C8B-B14F-4D97-AF65-F5344CB8AC3E}">
        <p14:creationId xmlns:p14="http://schemas.microsoft.com/office/powerpoint/2010/main" val="901182351"/>
      </p:ext>
    </p:extLst>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811</TotalTime>
  <Words>1624</Words>
  <Application>Microsoft Office PowerPoint</Application>
  <PresentationFormat>On-screen Show (4:3)</PresentationFormat>
  <Paragraphs>233</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Bold</vt:lpstr>
      <vt:lpstr>Calibri</vt:lpstr>
      <vt:lpstr>Josefin Sans</vt:lpstr>
      <vt:lpstr>Josefin Sans Light</vt:lpstr>
      <vt:lpstr>Josefin Sans SemiBold</vt:lpstr>
      <vt:lpstr>Osaka</vt:lpstr>
      <vt:lpstr>Wingdings</vt:lpstr>
      <vt:lpstr>Blank Presentation</vt:lpstr>
      <vt:lpstr>Defining the Multidisciplinary Care Team</vt:lpstr>
      <vt:lpstr>Objectives</vt:lpstr>
      <vt:lpstr>What is a Multidisciplinary Team?</vt:lpstr>
      <vt:lpstr>In the Clinical Setting</vt:lpstr>
      <vt:lpstr>Traditional Approach</vt:lpstr>
      <vt:lpstr>Multidisciplinary Approach</vt:lpstr>
      <vt:lpstr>Traditional vs. Multidisciplinary Approaches</vt:lpstr>
      <vt:lpstr>Traditional vs. Multidisciplinary Approaches</vt:lpstr>
      <vt:lpstr>Roles of Multidisciplinary Team Members</vt:lpstr>
      <vt:lpstr>Roles of Multidisciplinary Team Members</vt:lpstr>
    </vt:vector>
  </TitlesOfParts>
  <Company>Boston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the  Multidisciplinary Care Team</dc:title>
  <dc:creator>Rojo, Maria Campos</dc:creator>
  <cp:lastModifiedBy>Baughman, Allyson L</cp:lastModifiedBy>
  <cp:revision>34</cp:revision>
  <dcterms:created xsi:type="dcterms:W3CDTF">2018-09-18T13:59:42Z</dcterms:created>
  <dcterms:modified xsi:type="dcterms:W3CDTF">2020-01-15T17:41:31Z</dcterms:modified>
</cp:coreProperties>
</file>