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661" r:id="rId2"/>
    <p:sldMasterId id="2147483662" r:id="rId3"/>
    <p:sldMasterId id="2147483663" r:id="rId4"/>
    <p:sldMasterId id="2147483665" r:id="rId5"/>
    <p:sldMasterId id="2147483666" r:id="rId6"/>
    <p:sldMasterId id="2147483667" r:id="rId7"/>
    <p:sldMasterId id="2147483668" r:id="rId8"/>
    <p:sldMasterId id="2147483669" r:id="rId9"/>
  </p:sldMasterIdLst>
  <p:notesMasterIdLst>
    <p:notesMasterId r:id="rId21"/>
  </p:notesMasterIdLst>
  <p:sldIdLst>
    <p:sldId id="256" r:id="rId10"/>
    <p:sldId id="257" r:id="rId11"/>
    <p:sldId id="258" r:id="rId12"/>
    <p:sldId id="259" r:id="rId13"/>
    <p:sldId id="260" r:id="rId14"/>
    <p:sldId id="261" r:id="rId15"/>
    <p:sldId id="262" r:id="rId16"/>
    <p:sldId id="263" r:id="rId17"/>
    <p:sldId id="265" r:id="rId18"/>
    <p:sldId id="266" r:id="rId19"/>
    <p:sldId id="268"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6948" autoAdjust="0"/>
  </p:normalViewPr>
  <p:slideViewPr>
    <p:cSldViewPr snapToGrid="0">
      <p:cViewPr varScale="1">
        <p:scale>
          <a:sx n="53" d="100"/>
          <a:sy n="53" d="100"/>
        </p:scale>
        <p:origin x="77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5" d="100"/>
          <a:sy n="75" d="100"/>
        </p:scale>
        <p:origin x="2938"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37852964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jsi.com/JSIInternet/Inc/Common/_download_pub.cfm?id=14333&amp;lid=3"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6219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Ask the participants the questions on the slide. </a:t>
            </a:r>
            <a:endParaRPr lang="en-US" dirty="0" smtClean="0"/>
          </a:p>
          <a:p>
            <a:pPr marL="0" lvl="0" indent="0" algn="l" rtl="0">
              <a:spcBef>
                <a:spcPts val="0"/>
              </a:spcBef>
              <a:spcAft>
                <a:spcPts val="0"/>
              </a:spcAft>
              <a:buSzPts val="1800"/>
              <a:buNone/>
            </a:pPr>
            <a:endParaRPr lang="en-US" dirty="0" smtClean="0"/>
          </a:p>
          <a:p>
            <a:pPr marL="0" lvl="0" indent="0" algn="l" rtl="0">
              <a:spcBef>
                <a:spcPts val="0"/>
              </a:spcBef>
              <a:spcAft>
                <a:spcPts val="0"/>
              </a:spcAft>
              <a:buSzPts val="1800"/>
              <a:buNone/>
            </a:pPr>
            <a:r>
              <a:rPr lang="en-US" sz="1800" dirty="0" smtClean="0"/>
              <a:t>Facilitate a brief discussion around the responses. </a:t>
            </a:r>
          </a:p>
          <a:p>
            <a:pPr marL="0" lvl="0" indent="0" algn="l" rtl="0">
              <a:spcBef>
                <a:spcPts val="0"/>
              </a:spcBef>
              <a:spcAft>
                <a:spcPts val="0"/>
              </a:spcAft>
              <a:buSzPts val="1800"/>
              <a:buNone/>
            </a:pPr>
            <a:endParaRPr lang="en-US" dirty="0"/>
          </a:p>
          <a:p>
            <a:pPr marL="0" indent="0">
              <a:buSzPts val="1800"/>
            </a:pPr>
            <a:r>
              <a:rPr lang="en-US" dirty="0"/>
              <a:t>Distribute the  handout: Building My Community Resources and Network Plan. Give participants 10 minutes to complete the form. Ask for volunteers to share their responses with the group. Review each question. </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sz="1800" b="0" i="0" u="none" strike="noStrike" cap="none" dirty="0" smtClean="0">
                <a:solidFill>
                  <a:srgbClr val="000000"/>
                </a:solidFill>
                <a:effectLst/>
                <a:latin typeface="Arial"/>
                <a:ea typeface="Arial"/>
                <a:cs typeface="Arial"/>
                <a:sym typeface="Arial"/>
              </a:rPr>
              <a:t>Invite</a:t>
            </a:r>
            <a:r>
              <a:rPr lang="en-US" sz="1800" b="0" i="0" u="none" strike="noStrike" cap="none" baseline="0" dirty="0" smtClean="0">
                <a:solidFill>
                  <a:srgbClr val="000000"/>
                </a:solidFill>
                <a:effectLst/>
                <a:latin typeface="Arial"/>
                <a:ea typeface="Arial"/>
                <a:cs typeface="Arial"/>
                <a:sym typeface="Arial"/>
              </a:rPr>
              <a:t> </a:t>
            </a:r>
            <a:r>
              <a:rPr lang="en-US" sz="1800" b="0" i="0" u="none" strike="noStrike" cap="none" dirty="0" smtClean="0">
                <a:solidFill>
                  <a:srgbClr val="000000"/>
                </a:solidFill>
                <a:effectLst/>
                <a:latin typeface="Arial"/>
                <a:ea typeface="Arial"/>
                <a:cs typeface="Arial"/>
                <a:sym typeface="Arial"/>
              </a:rPr>
              <a:t>participants </a:t>
            </a:r>
            <a:r>
              <a:rPr lang="en-US" sz="1800" b="0" i="0" u="none" strike="noStrike" cap="none" dirty="0">
                <a:solidFill>
                  <a:srgbClr val="000000"/>
                </a:solidFill>
                <a:effectLst/>
                <a:latin typeface="Arial"/>
                <a:ea typeface="Arial"/>
                <a:cs typeface="Arial"/>
                <a:sym typeface="Arial"/>
              </a:rPr>
              <a:t>to review </a:t>
            </a:r>
            <a:r>
              <a:rPr lang="en-US" sz="1800" b="0" i="0" u="none" strike="noStrike" cap="none" dirty="0" smtClean="0">
                <a:solidFill>
                  <a:srgbClr val="000000"/>
                </a:solidFill>
                <a:effectLst/>
                <a:latin typeface="Arial"/>
                <a:ea typeface="Arial"/>
                <a:cs typeface="Arial"/>
                <a:sym typeface="Arial"/>
              </a:rPr>
              <a:t>the form with </a:t>
            </a:r>
            <a:r>
              <a:rPr lang="en-US" sz="1800" b="0" i="0" u="none" strike="noStrike" cap="none" dirty="0">
                <a:solidFill>
                  <a:srgbClr val="000000"/>
                </a:solidFill>
                <a:effectLst/>
                <a:latin typeface="Arial"/>
                <a:ea typeface="Arial"/>
                <a:cs typeface="Arial"/>
                <a:sym typeface="Arial"/>
              </a:rPr>
              <a:t>their </a:t>
            </a:r>
            <a:r>
              <a:rPr lang="en-US" sz="1800" b="0" i="0" u="none" strike="noStrike" cap="none" dirty="0" smtClean="0">
                <a:solidFill>
                  <a:srgbClr val="000000"/>
                </a:solidFill>
                <a:effectLst/>
                <a:latin typeface="Arial"/>
                <a:ea typeface="Arial"/>
                <a:cs typeface="Arial"/>
                <a:sym typeface="Arial"/>
              </a:rPr>
              <a:t>supervisor at another</a:t>
            </a:r>
            <a:r>
              <a:rPr lang="en-US" sz="1800" b="0" i="0" u="none" strike="noStrike" cap="none" baseline="0" dirty="0" smtClean="0">
                <a:solidFill>
                  <a:srgbClr val="000000"/>
                </a:solidFill>
                <a:effectLst/>
                <a:latin typeface="Arial"/>
                <a:ea typeface="Arial"/>
                <a:cs typeface="Arial"/>
                <a:sym typeface="Arial"/>
              </a:rPr>
              <a:t> time</a:t>
            </a:r>
            <a:r>
              <a:rPr lang="en-US" sz="1800" b="0" i="0" u="none" strike="noStrike" cap="none" dirty="0" smtClean="0">
                <a:solidFill>
                  <a:srgbClr val="000000"/>
                </a:solidFill>
                <a:effectLst/>
                <a:latin typeface="Arial"/>
                <a:ea typeface="Arial"/>
                <a:cs typeface="Arial"/>
                <a:sym typeface="Arial"/>
              </a:rPr>
              <a:t>. </a:t>
            </a:r>
            <a:r>
              <a:rPr lang="en-US" sz="1800" b="0" i="0" u="none" strike="noStrike" cap="none" dirty="0">
                <a:solidFill>
                  <a:srgbClr val="000000"/>
                </a:solidFill>
                <a:effectLst/>
                <a:latin typeface="Arial"/>
                <a:ea typeface="Arial"/>
                <a:cs typeface="Arial"/>
                <a:sym typeface="Arial"/>
              </a:rPr>
              <a:t>Also, encourage them to use the community needs assessment in the implementation guide </a:t>
            </a:r>
            <a:r>
              <a:rPr lang="en-US" sz="1800" b="0" i="0" u="none" strike="noStrike" cap="none" dirty="0" smtClean="0">
                <a:solidFill>
                  <a:srgbClr val="000000"/>
                </a:solidFill>
                <a:effectLst/>
                <a:latin typeface="Arial"/>
                <a:ea typeface="Arial"/>
                <a:cs typeface="Arial"/>
                <a:sym typeface="Arial"/>
              </a:rPr>
              <a:t>resource as </a:t>
            </a:r>
            <a:r>
              <a:rPr lang="en-US" sz="1800" b="0" i="0" u="none" strike="noStrike" cap="none" dirty="0">
                <a:solidFill>
                  <a:srgbClr val="000000"/>
                </a:solidFill>
                <a:effectLst/>
                <a:latin typeface="Arial"/>
                <a:ea typeface="Arial"/>
                <a:cs typeface="Arial"/>
                <a:sym typeface="Arial"/>
              </a:rPr>
              <a:t>a reference when assessing their community’s strengths, needs, and resources.</a:t>
            </a:r>
            <a:endParaRPr dirty="0"/>
          </a:p>
        </p:txBody>
      </p:sp>
      <p:sp>
        <p:nvSpPr>
          <p:cNvPr id="246" name="Google Shape;246;p11: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10</a:t>
            </a:fld>
            <a:endParaRPr/>
          </a:p>
        </p:txBody>
      </p:sp>
    </p:spTree>
    <p:extLst>
      <p:ext uri="{BB962C8B-B14F-4D97-AF65-F5344CB8AC3E}">
        <p14:creationId xmlns:p14="http://schemas.microsoft.com/office/powerpoint/2010/main" val="2357573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0" name="Google Shape;260;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Share the toolkit reference</a:t>
            </a:r>
            <a:r>
              <a:rPr lang="en-US" dirty="0" smtClean="0"/>
              <a:t>.</a:t>
            </a:r>
          </a:p>
          <a:p>
            <a:pPr marL="0" lvl="0" indent="0" algn="l" rtl="0">
              <a:spcBef>
                <a:spcPts val="0"/>
              </a:spcBef>
              <a:spcAft>
                <a:spcPts val="0"/>
              </a:spcAft>
              <a:buSzPts val="1800"/>
              <a:buNone/>
            </a:pPr>
            <a:endParaRPr lang="en-US" dirty="0" smtClean="0"/>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lang="en-US" sz="1800" b="0" i="0" u="sng" dirty="0" smtClean="0">
                <a:solidFill>
                  <a:srgbClr val="C00000"/>
                </a:solidFill>
                <a:hlinkClick r:id="rId3">
                  <a:extLst>
                    <a:ext uri="{A12FA001-AC4F-418D-AE19-62706E023703}">
                      <ahyp:hlinkClr xmlns="" xmlns:ahyp="http://schemas.microsoft.com/office/drawing/2018/hyperlinkcolor" xmlns:lc="http://schemas.openxmlformats.org/drawingml/2006/lockedCanvas" val="tx"/>
                    </a:ext>
                  </a:extLst>
                </a:hlinkClick>
              </a:rPr>
              <a:t>https://www.jsi.com/JSIInternet/Inc/Common/_download_pub.cfm?id=14333&amp;lid=3</a:t>
            </a:r>
            <a:r>
              <a:rPr lang="en-US" sz="1800" b="0" i="0" u="none" dirty="0" smtClean="0">
                <a:solidFill>
                  <a:srgbClr val="C00000"/>
                </a:solidFill>
                <a:sym typeface="Arial"/>
              </a:rPr>
              <a:t> </a:t>
            </a:r>
            <a:endParaRPr lang="en-US" sz="1800" dirty="0" smtClean="0">
              <a:solidFill>
                <a:srgbClr val="C00000"/>
              </a:solidFill>
            </a:endParaRPr>
          </a:p>
          <a:p>
            <a:pPr marL="0" lvl="0" indent="0" algn="l" rtl="0">
              <a:spcBef>
                <a:spcPts val="0"/>
              </a:spcBef>
              <a:spcAft>
                <a:spcPts val="0"/>
              </a:spcAft>
              <a:buSzPts val="1800"/>
              <a:buNone/>
            </a:pPr>
            <a:endParaRPr dirty="0"/>
          </a:p>
        </p:txBody>
      </p:sp>
      <p:sp>
        <p:nvSpPr>
          <p:cNvPr id="261" name="Google Shape;261;p13: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11</a:t>
            </a:fld>
            <a:endParaRPr/>
          </a:p>
        </p:txBody>
      </p:sp>
    </p:spTree>
    <p:extLst>
      <p:ext uri="{BB962C8B-B14F-4D97-AF65-F5344CB8AC3E}">
        <p14:creationId xmlns:p14="http://schemas.microsoft.com/office/powerpoint/2010/main" val="3779703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Read the objectives. </a:t>
            </a:r>
            <a:endParaRPr dirty="0"/>
          </a:p>
        </p:txBody>
      </p:sp>
      <p:sp>
        <p:nvSpPr>
          <p:cNvPr id="177" name="Google Shape;17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2188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Ask</a:t>
            </a:r>
            <a:r>
              <a:rPr lang="en-US" baseline="0" dirty="0"/>
              <a:t> for a volunteer to read the slide.</a:t>
            </a:r>
            <a:endParaRPr dirty="0"/>
          </a:p>
        </p:txBody>
      </p:sp>
      <p:sp>
        <p:nvSpPr>
          <p:cNvPr id="184" name="Google Shape;18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4175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Read the steps to implementing partnerships.</a:t>
            </a:r>
            <a:r>
              <a:rPr lang="en-US" baseline="0" dirty="0"/>
              <a:t> </a:t>
            </a:r>
            <a:endParaRPr lang="en-US" baseline="0" dirty="0" smtClean="0"/>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Ask </a:t>
            </a:r>
            <a:r>
              <a:rPr lang="en-US" baseline="0" dirty="0"/>
              <a:t>participants, “Would you add additional steps based on you experience?” </a:t>
            </a:r>
            <a:endParaRPr lang="en-US" baseline="0" dirty="0" smtClean="0"/>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Write </a:t>
            </a:r>
            <a:r>
              <a:rPr lang="en-US" baseline="0" dirty="0"/>
              <a:t>comments on the flip chart.</a:t>
            </a:r>
            <a:endParaRPr dirty="0"/>
          </a:p>
        </p:txBody>
      </p:sp>
      <p:sp>
        <p:nvSpPr>
          <p:cNvPr id="192" name="Google Shape;19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9967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0" name="Google Shape;200;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Read the slide. </a:t>
            </a:r>
            <a:endParaRPr lang="en-US" dirty="0" smtClean="0"/>
          </a:p>
          <a:p>
            <a:pPr marL="0" lvl="0" indent="0" algn="l" rtl="0">
              <a:spcBef>
                <a:spcPts val="0"/>
              </a:spcBef>
              <a:spcAft>
                <a:spcPts val="0"/>
              </a:spcAft>
              <a:buSzPts val="1800"/>
              <a:buNone/>
            </a:pPr>
            <a:endParaRPr lang="en-US" dirty="0" smtClean="0"/>
          </a:p>
          <a:p>
            <a:pPr marL="0" lvl="0" indent="0" algn="l" rtl="0">
              <a:spcBef>
                <a:spcPts val="0"/>
              </a:spcBef>
              <a:spcAft>
                <a:spcPts val="0"/>
              </a:spcAft>
              <a:buSzPts val="1800"/>
              <a:buNone/>
            </a:pPr>
            <a:r>
              <a:rPr lang="en-US" dirty="0" smtClean="0"/>
              <a:t>Ask </a:t>
            </a:r>
            <a:r>
              <a:rPr lang="en-US" dirty="0"/>
              <a:t>participants if they have any examples to</a:t>
            </a:r>
            <a:r>
              <a:rPr lang="en-US" baseline="0" dirty="0"/>
              <a:t> share from their </a:t>
            </a:r>
            <a:r>
              <a:rPr lang="en-US" baseline="0" dirty="0" smtClean="0"/>
              <a:t>work.</a:t>
            </a:r>
            <a:endParaRPr dirty="0"/>
          </a:p>
        </p:txBody>
      </p:sp>
      <p:sp>
        <p:nvSpPr>
          <p:cNvPr id="201" name="Google Shape;201;p5: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Tree>
    <p:extLst>
      <p:ext uri="{BB962C8B-B14F-4D97-AF65-F5344CB8AC3E}">
        <p14:creationId xmlns:p14="http://schemas.microsoft.com/office/powerpoint/2010/main" val="2680270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9" name="Google Shape;209;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Ask </a:t>
            </a:r>
            <a:r>
              <a:rPr lang="en-US" dirty="0" smtClean="0"/>
              <a:t>participants the question on the slide. </a:t>
            </a:r>
          </a:p>
          <a:p>
            <a:pPr marL="0" lvl="0" indent="0" algn="l" rtl="0">
              <a:spcBef>
                <a:spcPts val="0"/>
              </a:spcBef>
              <a:spcAft>
                <a:spcPts val="0"/>
              </a:spcAft>
              <a:buSzPts val="1800"/>
              <a:buNone/>
            </a:pPr>
            <a:endParaRPr lang="en-US" dirty="0" smtClean="0"/>
          </a:p>
          <a:p>
            <a:pPr marL="0" lvl="0" indent="0" algn="l" rtl="0">
              <a:spcBef>
                <a:spcPts val="0"/>
              </a:spcBef>
              <a:spcAft>
                <a:spcPts val="0"/>
              </a:spcAft>
              <a:buSzPts val="1800"/>
              <a:buNone/>
            </a:pPr>
            <a:r>
              <a:rPr lang="en-US" dirty="0" smtClean="0"/>
              <a:t>Facilitate a brief discussion around the responses</a:t>
            </a:r>
            <a:r>
              <a:rPr lang="en-US" dirty="0"/>
              <a:t>. </a:t>
            </a:r>
            <a:endParaRPr dirty="0"/>
          </a:p>
        </p:txBody>
      </p:sp>
      <p:sp>
        <p:nvSpPr>
          <p:cNvPr id="210" name="Google Shape;210;p6: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Tree>
    <p:extLst>
      <p:ext uri="{BB962C8B-B14F-4D97-AF65-F5344CB8AC3E}">
        <p14:creationId xmlns:p14="http://schemas.microsoft.com/office/powerpoint/2010/main" val="3536359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7" name="Google Shape;217;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indent="0"/>
            <a:r>
              <a:rPr lang="en-US" sz="1400" dirty="0"/>
              <a:t>Ask </a:t>
            </a:r>
            <a:r>
              <a:rPr lang="en-US" sz="1400" dirty="0" smtClean="0"/>
              <a:t>participants the question on the slide. </a:t>
            </a:r>
          </a:p>
          <a:p>
            <a:pPr marL="0" indent="0"/>
            <a:endParaRPr lang="en-US" sz="1400" dirty="0" smtClean="0"/>
          </a:p>
          <a:p>
            <a:pPr marL="0" lvl="0" indent="0" algn="l" rtl="0">
              <a:spcBef>
                <a:spcPts val="0"/>
              </a:spcBef>
              <a:spcAft>
                <a:spcPts val="0"/>
              </a:spcAft>
              <a:buSzPts val="1800"/>
              <a:buNone/>
            </a:pPr>
            <a:r>
              <a:rPr lang="en-US" sz="1400" dirty="0" smtClean="0"/>
              <a:t>Facilitate a brief discussion around the responses. </a:t>
            </a:r>
          </a:p>
          <a:p>
            <a:pPr marL="0" lvl="0" indent="0" algn="l" rtl="0">
              <a:spcBef>
                <a:spcPts val="0"/>
              </a:spcBef>
              <a:spcAft>
                <a:spcPts val="0"/>
              </a:spcAft>
              <a:buSzPts val="1400"/>
              <a:buNone/>
            </a:pPr>
            <a:endParaRPr lang="en-US" sz="1400" dirty="0"/>
          </a:p>
          <a:p>
            <a:pPr marL="0" lvl="0" indent="0" algn="l" rtl="0">
              <a:spcBef>
                <a:spcPts val="0"/>
              </a:spcBef>
              <a:spcAft>
                <a:spcPts val="0"/>
              </a:spcAft>
              <a:buSzPts val="1400"/>
              <a:buNone/>
            </a:pPr>
            <a:r>
              <a:rPr lang="en-US" sz="1400" dirty="0"/>
              <a:t>Share </a:t>
            </a:r>
            <a:r>
              <a:rPr lang="en-US" sz="1400" dirty="0" smtClean="0"/>
              <a:t>examples as needed:  </a:t>
            </a:r>
            <a:endParaRPr lang="en-US" sz="1400" dirty="0"/>
          </a:p>
          <a:p>
            <a:pPr marL="285750" lvl="0" indent="-285750" algn="l" rtl="0">
              <a:spcBef>
                <a:spcPts val="0"/>
              </a:spcBef>
              <a:spcAft>
                <a:spcPts val="0"/>
              </a:spcAft>
              <a:buSzPts val="1400"/>
              <a:buFont typeface="Arial" panose="020B0604020202020204" pitchFamily="34" charset="0"/>
              <a:buChar char="•"/>
            </a:pPr>
            <a:r>
              <a:rPr lang="en-US" sz="1400" dirty="0"/>
              <a:t>Applying for a grant together instead of competing as individual organizations. </a:t>
            </a:r>
            <a:r>
              <a:rPr lang="en-US" sz="1400" dirty="0" smtClean="0"/>
              <a:t> </a:t>
            </a:r>
            <a:endParaRPr lang="en-US" sz="1400" dirty="0"/>
          </a:p>
          <a:p>
            <a:pPr marL="285750" lvl="0" indent="-285750" algn="l" rtl="0">
              <a:spcBef>
                <a:spcPts val="0"/>
              </a:spcBef>
              <a:spcAft>
                <a:spcPts val="0"/>
              </a:spcAft>
              <a:buSzPts val="1400"/>
              <a:buFont typeface="Arial" panose="020B0604020202020204" pitchFamily="34" charset="0"/>
              <a:buChar char="•"/>
            </a:pPr>
            <a:r>
              <a:rPr lang="en-US" sz="1400" dirty="0" smtClean="0"/>
              <a:t>Strengthening </a:t>
            </a:r>
            <a:r>
              <a:rPr lang="en-US" sz="1400" dirty="0"/>
              <a:t>communication between staff about client needs</a:t>
            </a:r>
            <a:r>
              <a:rPr lang="en-US" sz="1400" dirty="0" smtClean="0"/>
              <a:t>. </a:t>
            </a:r>
            <a:endParaRPr dirty="0"/>
          </a:p>
        </p:txBody>
      </p:sp>
      <p:sp>
        <p:nvSpPr>
          <p:cNvPr id="218" name="Google Shape;218;p7: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Tree>
    <p:extLst>
      <p:ext uri="{BB962C8B-B14F-4D97-AF65-F5344CB8AC3E}">
        <p14:creationId xmlns:p14="http://schemas.microsoft.com/office/powerpoint/2010/main" val="3130698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5" name="Google Shape;225;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smtClean="0"/>
              <a:t>Talking points</a:t>
            </a:r>
            <a:r>
              <a:rPr lang="en-US" baseline="0" dirty="0" smtClean="0"/>
              <a:t> for this slide: </a:t>
            </a:r>
          </a:p>
          <a:p>
            <a:pPr marL="0" lvl="0" indent="0" algn="l" rtl="0">
              <a:spcBef>
                <a:spcPts val="0"/>
              </a:spcBef>
              <a:spcAft>
                <a:spcPts val="0"/>
              </a:spcAft>
              <a:buSzPts val="1800"/>
              <a:buNone/>
            </a:pPr>
            <a:endParaRPr lang="en-US" baseline="0" dirty="0" smtClean="0"/>
          </a:p>
          <a:p>
            <a:pPr marL="0" lvl="0" indent="0" algn="l" rtl="0">
              <a:spcBef>
                <a:spcPts val="0"/>
              </a:spcBef>
              <a:spcAft>
                <a:spcPts val="0"/>
              </a:spcAft>
              <a:buSzPts val="1800"/>
              <a:buNone/>
            </a:pPr>
            <a:r>
              <a:rPr lang="en-US" dirty="0" smtClean="0"/>
              <a:t>Be </a:t>
            </a:r>
            <a:r>
              <a:rPr lang="en-US" dirty="0"/>
              <a:t>strategic: for example, different organizations can work together instead of competing for the same money.</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dirty="0"/>
              <a:t>Join forces with a community-based organization that may provide housing or medical care, that serves the same demographics and works towards same goals.</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dirty="0"/>
              <a:t>Form a contract of partnership – which organization will do what? For example, one organization provides housing and the partnering organization provide medical care (refer clients to one another).</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dirty="0"/>
              <a:t>How do you bring your supervisors into these discussions? It is the supervisor’s and director’s job to form relationships. CHWs make it happen, they are the feet on the ground. CHWs may start to do some of these things as their experience grows but not at the beginning. You will learn more as you go along. </a:t>
            </a:r>
            <a:endParaRPr dirty="0"/>
          </a:p>
        </p:txBody>
      </p:sp>
      <p:sp>
        <p:nvSpPr>
          <p:cNvPr id="226" name="Google Shape;226;p8: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8</a:t>
            </a:fld>
            <a:endParaRPr/>
          </a:p>
        </p:txBody>
      </p:sp>
    </p:spTree>
    <p:extLst>
      <p:ext uri="{BB962C8B-B14F-4D97-AF65-F5344CB8AC3E}">
        <p14:creationId xmlns:p14="http://schemas.microsoft.com/office/powerpoint/2010/main" val="634048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8" name="Google Shape;238;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buSzPts val="1800"/>
            </a:pPr>
            <a:r>
              <a:rPr lang="en-US" dirty="0"/>
              <a:t>Ask participants:</a:t>
            </a:r>
          </a:p>
          <a:p>
            <a:pPr marL="0" lvl="0" indent="0">
              <a:buSzPts val="1800"/>
            </a:pPr>
            <a:endParaRPr lang="en-US" dirty="0"/>
          </a:p>
          <a:p>
            <a:pPr marL="285750" lvl="0" indent="-285750">
              <a:buSzPts val="1800"/>
              <a:buFont typeface="Arial" panose="020B0604020202020204" pitchFamily="34" charset="0"/>
              <a:buChar char="•"/>
            </a:pPr>
            <a:r>
              <a:rPr lang="en-US" dirty="0"/>
              <a:t>Who took the lead in this relationship and what part did they play? </a:t>
            </a:r>
          </a:p>
          <a:p>
            <a:pPr marL="0" lvl="0" indent="0">
              <a:buSzPts val="1800"/>
              <a:buFont typeface="Arial" panose="020B0604020202020204" pitchFamily="34" charset="0"/>
              <a:buNone/>
            </a:pPr>
            <a:endParaRPr lang="en-US" dirty="0"/>
          </a:p>
          <a:p>
            <a:pPr marL="285750" lvl="0" indent="-285750">
              <a:buSzPts val="1800"/>
              <a:buFont typeface="Arial" panose="020B0604020202020204" pitchFamily="34" charset="0"/>
              <a:buChar char="•"/>
            </a:pPr>
            <a:r>
              <a:rPr lang="en-US" dirty="0"/>
              <a:t>Are there new relationships for your agencies because of your work? </a:t>
            </a:r>
          </a:p>
          <a:p>
            <a:pPr marL="285750" lvl="0" indent="-285750">
              <a:buSzPts val="1800"/>
              <a:buFont typeface="Arial" panose="020B0604020202020204" pitchFamily="34" charset="0"/>
              <a:buChar char="•"/>
            </a:pPr>
            <a:endParaRPr lang="en-US" dirty="0"/>
          </a:p>
          <a:p>
            <a:pPr marL="285750" lvl="0" indent="-285750">
              <a:buSzPts val="1800"/>
              <a:buFont typeface="Arial" panose="020B0604020202020204" pitchFamily="34" charset="0"/>
              <a:buChar char="•"/>
            </a:pPr>
            <a:r>
              <a:rPr lang="en-US" dirty="0"/>
              <a:t>Are there CHWs or navigators in your agencies who you’ve built relationships or collaborated with?  </a:t>
            </a:r>
          </a:p>
          <a:p>
            <a:pPr marL="0" lvl="0" indent="0" algn="l" rtl="0">
              <a:spcBef>
                <a:spcPts val="0"/>
              </a:spcBef>
              <a:spcAft>
                <a:spcPts val="0"/>
              </a:spcAft>
              <a:buNone/>
            </a:pPr>
            <a:endParaRPr dirty="0"/>
          </a:p>
        </p:txBody>
      </p:sp>
      <p:sp>
        <p:nvSpPr>
          <p:cNvPr id="239" name="Google Shape;239;p10: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9</a:t>
            </a:fld>
            <a:endParaRPr/>
          </a:p>
        </p:txBody>
      </p:sp>
    </p:spTree>
    <p:extLst>
      <p:ext uri="{BB962C8B-B14F-4D97-AF65-F5344CB8AC3E}">
        <p14:creationId xmlns:p14="http://schemas.microsoft.com/office/powerpoint/2010/main" val="328458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sz="4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lstStyle>
            <a:lvl1pPr lvl="0" algn="l">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7"/>
        <p:cNvGrpSpPr/>
        <p:nvPr/>
      </p:nvGrpSpPr>
      <p:grpSpPr>
        <a:xfrm>
          <a:off x="0" y="0"/>
          <a:ext cx="0" cy="0"/>
          <a:chOff x="0" y="0"/>
          <a:chExt cx="0" cy="0"/>
        </a:xfrm>
      </p:grpSpPr>
      <p:sp>
        <p:nvSpPr>
          <p:cNvPr id="148" name="Google Shape;148;p20"/>
          <p:cNvSpPr txBox="1">
            <a:spLocks noGrp="1"/>
          </p:cNvSpPr>
          <p:nvPr>
            <p:ph type="title"/>
          </p:nvPr>
        </p:nvSpPr>
        <p:spPr>
          <a:xfrm>
            <a:off x="630238" y="731837"/>
            <a:ext cx="7886700" cy="1325563"/>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9" name="Google Shape;149;p20"/>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50" name="Google Shape;150;p20"/>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1" name="Google Shape;151;p20"/>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52" name="Google Shape;152;p20"/>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3" name="Google Shape;153;p20"/>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20"/>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5"/>
        <p:cNvGrpSpPr/>
        <p:nvPr/>
      </p:nvGrpSpPr>
      <p:grpSpPr>
        <a:xfrm>
          <a:off x="0" y="0"/>
          <a:ext cx="0" cy="0"/>
          <a:chOff x="0" y="0"/>
          <a:chExt cx="0" cy="0"/>
        </a:xfrm>
      </p:grpSpPr>
      <p:sp>
        <p:nvSpPr>
          <p:cNvPr id="166" name="Google Shape;166;p2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7" name="Google Shape;167;p2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8" name="Google Shape;168;p22"/>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rgbClr val="2675B4"/>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rgbClr val="2675B4"/>
              </a:buClr>
              <a:buSzPts val="2800"/>
              <a:buFont typeface="Noto Sans Symbols"/>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rgbClr val="2675B4"/>
              </a:buClr>
              <a:buSzPts val="2400"/>
              <a:buFont typeface="Noto Sans Symbols"/>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lstStyle>
            <a:lvl1pPr marL="457200" lvl="0" indent="-228600" algn="l">
              <a:spcBef>
                <a:spcPts val="320"/>
              </a:spcBef>
              <a:spcAft>
                <a:spcPts val="0"/>
              </a:spcAft>
              <a:buSzPts val="1600"/>
              <a:buNone/>
              <a:defRPr sz="1600"/>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1000"/>
              <a:buNone/>
              <a:defRPr sz="1000"/>
            </a:lvl4pPr>
            <a:lvl5pPr marL="2286000" lvl="4" indent="-228600" algn="l">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9" name="Google Shape;49;p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6"/>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SzPts val="3200"/>
              <a:buChar char="▪"/>
              <a:defRPr sz="3200"/>
            </a:lvl1pPr>
            <a:lvl2pPr marL="914400" lvl="1" indent="-406400" algn="l">
              <a:spcBef>
                <a:spcPts val="560"/>
              </a:spcBef>
              <a:spcAft>
                <a:spcPts val="0"/>
              </a:spcAft>
              <a:buSzPts val="280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4" name="Google Shape;54;p7"/>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lstStyle>
            <a:lvl1pPr marL="457200" lvl="0" indent="-228600" algn="l">
              <a:spcBef>
                <a:spcPts val="320"/>
              </a:spcBef>
              <a:spcAft>
                <a:spcPts val="0"/>
              </a:spcAft>
              <a:buSzPts val="1600"/>
              <a:buNone/>
              <a:defRPr sz="1600"/>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1000"/>
              <a:buNone/>
              <a:defRPr sz="1000"/>
            </a:lvl4pPr>
            <a:lvl5pPr marL="2286000" lvl="4" indent="-228600" algn="l">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5" name="Google Shape;55;p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495300" y="593367"/>
            <a:ext cx="8337000" cy="943200"/>
          </a:xfrm>
          <a:prstGeom prst="rect">
            <a:avLst/>
          </a:prstGeom>
          <a:noFill/>
          <a:ln>
            <a:noFill/>
          </a:ln>
        </p:spPr>
        <p:txBody>
          <a:bodyPr spcFirstLastPara="1" wrap="square" lIns="0" tIns="91425" rIns="91425" bIns="91425"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body" idx="1"/>
          </p:nvPr>
        </p:nvSpPr>
        <p:spPr>
          <a:xfrm>
            <a:off x="495300" y="1688435"/>
            <a:ext cx="8337000" cy="4280567"/>
          </a:xfrm>
          <a:prstGeom prst="rect">
            <a:avLst/>
          </a:prstGeom>
          <a:noFill/>
          <a:ln>
            <a:noFill/>
          </a:ln>
        </p:spPr>
        <p:txBody>
          <a:bodyPr spcFirstLastPara="1" wrap="square" lIns="0" tIns="0" rIns="91425" bIns="0" anchor="t" anchorCtr="0"/>
          <a:lstStyle>
            <a:lvl1pPr marL="457200" lvl="0" indent="-381000" algn="l">
              <a:spcBef>
                <a:spcPts val="0"/>
              </a:spcBef>
              <a:spcAft>
                <a:spcPts val="0"/>
              </a:spcAft>
              <a:buSzPts val="2400"/>
              <a:buChar char="▪"/>
              <a:defRPr/>
            </a:lvl1pPr>
            <a:lvl2pPr marL="914400" lvl="1" indent="-342900" algn="l">
              <a:spcBef>
                <a:spcPts val="0"/>
              </a:spcBef>
              <a:spcAft>
                <a:spcPts val="0"/>
              </a:spcAft>
              <a:buSzPts val="1800"/>
              <a:buChar char="▪"/>
              <a:defRPr/>
            </a:lvl2pPr>
            <a:lvl3pPr marL="1371600" lvl="2" indent="-342900" algn="l">
              <a:spcBef>
                <a:spcPts val="0"/>
              </a:spcBef>
              <a:spcAft>
                <a:spcPts val="0"/>
              </a:spcAft>
              <a:buSzPts val="1800"/>
              <a:buChar char="▪"/>
              <a:defRPr/>
            </a:lvl3pPr>
            <a:lvl4pPr marL="1828800" lvl="3" indent="-342900" algn="l">
              <a:spcBef>
                <a:spcPts val="0"/>
              </a:spcBef>
              <a:spcAft>
                <a:spcPts val="0"/>
              </a:spcAft>
              <a:buSzPts val="1800"/>
              <a:buChar char="▪"/>
              <a:defRPr/>
            </a:lvl4pPr>
            <a:lvl5pPr marL="2286000" lvl="4" indent="-342900" algn="l">
              <a:spcBef>
                <a:spcPts val="0"/>
              </a:spcBef>
              <a:spcAft>
                <a:spcPts val="0"/>
              </a:spcAft>
              <a:buSzPts val="1800"/>
              <a:buChar char="▪"/>
              <a:defRPr/>
            </a:lvl5pPr>
            <a:lvl6pPr marL="2743200" lvl="5" indent="-342900" algn="l">
              <a:lnSpc>
                <a:spcPct val="90000"/>
              </a:lnSpc>
              <a:spcBef>
                <a:spcPts val="0"/>
              </a:spcBef>
              <a:spcAft>
                <a:spcPts val="0"/>
              </a:spcAft>
              <a:buClr>
                <a:schemeClr val="dk1"/>
              </a:buClr>
              <a:buSzPts val="1800"/>
              <a:buChar char="•"/>
              <a:defRPr/>
            </a:lvl6pPr>
            <a:lvl7pPr marL="3200400" lvl="6" indent="-342900" algn="l">
              <a:lnSpc>
                <a:spcPct val="90000"/>
              </a:lnSpc>
              <a:spcBef>
                <a:spcPts val="0"/>
              </a:spcBef>
              <a:spcAft>
                <a:spcPts val="0"/>
              </a:spcAft>
              <a:buClr>
                <a:schemeClr val="dk1"/>
              </a:buClr>
              <a:buSzPts val="1800"/>
              <a:buChar char="•"/>
              <a:defRPr/>
            </a:lvl7pPr>
            <a:lvl8pPr marL="3657600" lvl="7" indent="-342900" algn="l">
              <a:lnSpc>
                <a:spcPct val="90000"/>
              </a:lnSpc>
              <a:spcBef>
                <a:spcPts val="0"/>
              </a:spcBef>
              <a:spcAft>
                <a:spcPts val="0"/>
              </a:spcAft>
              <a:buClr>
                <a:schemeClr val="dk1"/>
              </a:buClr>
              <a:buSzPts val="1800"/>
              <a:buChar char="•"/>
              <a:defRPr/>
            </a:lvl8pPr>
            <a:lvl9pPr marL="4114800" lvl="8" indent="-342900" algn="l">
              <a:lnSpc>
                <a:spcPct val="90000"/>
              </a:lnSpc>
              <a:spcBef>
                <a:spcPts val="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9"/>
        <p:cNvGrpSpPr/>
        <p:nvPr/>
      </p:nvGrpSpPr>
      <p:grpSpPr>
        <a:xfrm>
          <a:off x="0" y="0"/>
          <a:ext cx="0" cy="0"/>
          <a:chOff x="0" y="0"/>
          <a:chExt cx="0" cy="0"/>
        </a:xfrm>
      </p:grpSpPr>
      <p:sp>
        <p:nvSpPr>
          <p:cNvPr id="100" name="Google Shape;100;p14"/>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4"/>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lstStyle>
            <a:lvl1pPr marL="457200" lvl="0" indent="-228600" algn="l">
              <a:spcBef>
                <a:spcPts val="480"/>
              </a:spcBef>
              <a:spcAft>
                <a:spcPts val="0"/>
              </a:spcAft>
              <a:buSzPts val="2400"/>
              <a:buNone/>
              <a:defRPr sz="2400">
                <a:latin typeface="Arial"/>
                <a:ea typeface="Arial"/>
                <a:cs typeface="Arial"/>
                <a:sym typeface="Arial"/>
              </a:defRPr>
            </a:lvl1pPr>
            <a:lvl2pPr marL="914400" lvl="1" indent="-228600" algn="l">
              <a:spcBef>
                <a:spcPts val="400"/>
              </a:spcBef>
              <a:spcAft>
                <a:spcPts val="0"/>
              </a:spcAft>
              <a:buSzPts val="2000"/>
              <a:buNone/>
              <a:defRPr sz="2000"/>
            </a:lvl2pPr>
            <a:lvl3pPr marL="1371600" lvl="2" indent="-228600" algn="l">
              <a:spcBef>
                <a:spcPts val="360"/>
              </a:spcBef>
              <a:spcAft>
                <a:spcPts val="0"/>
              </a:spcAft>
              <a:buSzPts val="1800"/>
              <a:buNone/>
              <a:defRPr sz="1800"/>
            </a:lvl3pPr>
            <a:lvl4pPr marL="1828800" lvl="3" indent="-228600" algn="l">
              <a:spcBef>
                <a:spcPts val="320"/>
              </a:spcBef>
              <a:spcAft>
                <a:spcPts val="0"/>
              </a:spcAft>
              <a:buSzPts val="1600"/>
              <a:buNone/>
              <a:defRPr sz="1600"/>
            </a:lvl4pPr>
            <a:lvl5pPr marL="2286000" lvl="4" indent="-228600" algn="l">
              <a:spcBef>
                <a:spcPts val="320"/>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102" name="Google Shape;102;p1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7"/>
        <p:cNvGrpSpPr/>
        <p:nvPr/>
      </p:nvGrpSpPr>
      <p:grpSpPr>
        <a:xfrm>
          <a:off x="0" y="0"/>
          <a:ext cx="0" cy="0"/>
          <a:chOff x="0" y="0"/>
          <a:chExt cx="0" cy="0"/>
        </a:xfrm>
      </p:grpSpPr>
      <p:sp>
        <p:nvSpPr>
          <p:cNvPr id="118" name="Google Shape;118;p1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1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16"/>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31"/>
        <p:cNvGrpSpPr/>
        <p:nvPr/>
      </p:nvGrpSpPr>
      <p:grpSpPr>
        <a:xfrm>
          <a:off x="0" y="0"/>
          <a:ext cx="0" cy="0"/>
          <a:chOff x="0" y="0"/>
          <a:chExt cx="0" cy="0"/>
        </a:xfrm>
      </p:grpSpPr>
      <p:sp>
        <p:nvSpPr>
          <p:cNvPr id="132" name="Google Shape;132;p1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18"/>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p18"/>
          <p:cNvSpPr txBox="1">
            <a:spLocks noGrp="1"/>
          </p:cNvSpPr>
          <p:nvPr>
            <p:ph type="body" idx="2"/>
          </p:nvPr>
        </p:nvSpPr>
        <p:spPr>
          <a:xfrm>
            <a:off x="4648200" y="1828800"/>
            <a:ext cx="3886200" cy="3886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5" name="Google Shape;135;p1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1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4.xml"/><Relationship Id="rId1" Type="http://schemas.openxmlformats.org/officeDocument/2006/relationships/slideLayout" Target="../slideLayouts/slideLayout6.xml"/><Relationship Id="rId4" Type="http://schemas.openxmlformats.org/officeDocument/2006/relationships/image" Target="../media/image4.jp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5.xml"/><Relationship Id="rId1" Type="http://schemas.openxmlformats.org/officeDocument/2006/relationships/slideLayout" Target="../slideLayouts/slideLayout7.xml"/><Relationship Id="rId4" Type="http://schemas.openxmlformats.org/officeDocument/2006/relationships/image" Target="../media/image4.jp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6.xml"/><Relationship Id="rId1" Type="http://schemas.openxmlformats.org/officeDocument/2006/relationships/slideLayout" Target="../slideLayouts/slideLayout8.xml"/><Relationship Id="rId5" Type="http://schemas.openxmlformats.org/officeDocument/2006/relationships/image" Target="../media/image5.jpg"/><Relationship Id="rId4" Type="http://schemas.openxmlformats.org/officeDocument/2006/relationships/image" Target="../media/image4.jp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7.xml"/><Relationship Id="rId1" Type="http://schemas.openxmlformats.org/officeDocument/2006/relationships/slideLayout" Target="../slideLayouts/slideLayout9.xml"/><Relationship Id="rId4" Type="http://schemas.openxmlformats.org/officeDocument/2006/relationships/image" Target="../media/image4.jp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8.xml"/><Relationship Id="rId1" Type="http://schemas.openxmlformats.org/officeDocument/2006/relationships/slideLayout" Target="../slideLayouts/slideLayout10.xml"/><Relationship Id="rId4" Type="http://schemas.openxmlformats.org/officeDocument/2006/relationships/image" Target="../media/image4.jp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9.xml"/><Relationship Id="rId1" Type="http://schemas.openxmlformats.org/officeDocument/2006/relationships/slideLayout" Target="../slideLayouts/slideLayout11.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openingfooter_sized.jpg"/>
          <p:cNvPicPr preferRelativeResize="0"/>
          <p:nvPr/>
        </p:nvPicPr>
        <p:blipFill rotWithShape="1">
          <a:blip r:embed="rId3">
            <a:alphaModFix/>
          </a:blip>
          <a:srcRect/>
          <a:stretch/>
        </p:blipFill>
        <p:spPr>
          <a:xfrm>
            <a:off x="0" y="533400"/>
            <a:ext cx="9144000" cy="5334000"/>
          </a:xfrm>
          <a:prstGeom prst="rect">
            <a:avLst/>
          </a:prstGeom>
          <a:noFill/>
          <a:ln>
            <a:noFill/>
          </a:ln>
        </p:spPr>
      </p:pic>
      <p:pic>
        <p:nvPicPr>
          <p:cNvPr id="11" name="Google Shape;11;p1"/>
          <p:cNvPicPr preferRelativeResize="0"/>
          <p:nvPr/>
        </p:nvPicPr>
        <p:blipFill rotWithShape="1">
          <a:blip r:embed="rId4">
            <a:alphaModFix/>
          </a:blip>
          <a:srcRect/>
          <a:stretch/>
        </p:blipFill>
        <p:spPr>
          <a:xfrm>
            <a:off x="7543800" y="6118225"/>
            <a:ext cx="968375" cy="434975"/>
          </a:xfrm>
          <a:prstGeom prst="rect">
            <a:avLst/>
          </a:prstGeom>
          <a:noFill/>
          <a:ln>
            <a:noFill/>
          </a:ln>
        </p:spPr>
      </p:pic>
      <p:sp>
        <p:nvSpPr>
          <p:cNvPr id="12" name="Google Shape;12;p1"/>
          <p:cNvSpPr txBox="1"/>
          <p:nvPr/>
        </p:nvSpPr>
        <p:spPr>
          <a:xfrm>
            <a:off x="609600" y="6096000"/>
            <a:ext cx="4664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Boston University School of Social Work</a:t>
            </a:r>
            <a:endParaRPr/>
          </a:p>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Center for Innovation in Social Work &amp; Health</a:t>
            </a:r>
            <a:endParaRPr/>
          </a:p>
        </p:txBody>
      </p:sp>
      <p:sp>
        <p:nvSpPr>
          <p:cNvPr id="13" name="Google Shape;13;p1"/>
          <p:cNvSpPr txBox="1"/>
          <p:nvPr/>
        </p:nvSpPr>
        <p:spPr>
          <a:xfrm>
            <a:off x="0" y="0"/>
            <a:ext cx="9144000" cy="44958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cxnSp>
        <p:nvCxnSpPr>
          <p:cNvPr id="14" name="Google Shape;14;p1"/>
          <p:cNvCxnSpPr/>
          <p:nvPr/>
        </p:nvCxnSpPr>
        <p:spPr>
          <a:xfrm>
            <a:off x="0" y="5867400"/>
            <a:ext cx="9144000" cy="0"/>
          </a:xfrm>
          <a:prstGeom prst="straightConnector1">
            <a:avLst/>
          </a:prstGeom>
          <a:noFill/>
          <a:ln w="152400" cap="flat" cmpd="sng">
            <a:solidFill>
              <a:srgbClr val="A6A6A6"/>
            </a:solidFill>
            <a:prstDash val="solid"/>
            <a:miter lim="800000"/>
            <a:headEnd type="none" w="med" len="med"/>
            <a:tailEnd type="none" w="med" len="med"/>
          </a:ln>
        </p:spPr>
      </p:cxnSp>
      <p:sp>
        <p:nvSpPr>
          <p:cNvPr id="15" name="Google Shape;15;p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22" name="Google Shape;22;p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23" name="Google Shape;23;p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24" name="Google Shape;24;p3"/>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25" name="Google Shape;25;p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26" name="Google Shape;26;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sp>
        <p:nvSpPr>
          <p:cNvPr id="36" name="Google Shape;36;p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37" name="Google Shape;37;p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38" name="Google Shape;38;p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9" name="Google Shape;39;p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0" name="Google Shape;40;p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sp>
        <p:nvSpPr>
          <p:cNvPr id="41" name="Google Shape;41;p5"/>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pic>
        <p:nvPicPr>
          <p:cNvPr id="42" name="Google Shape;42;p5"/>
          <p:cNvPicPr preferRelativeResize="0"/>
          <p:nvPr/>
        </p:nvPicPr>
        <p:blipFill rotWithShape="1">
          <a:blip r:embed="rId5">
            <a:alphaModFix/>
          </a:blip>
          <a:srcRect/>
          <a:stretch/>
        </p:blipFill>
        <p:spPr>
          <a:xfrm>
            <a:off x="609600" y="5867400"/>
            <a:ext cx="2438400" cy="804862"/>
          </a:xfrm>
          <a:prstGeom prst="rect">
            <a:avLst/>
          </a:prstGeom>
          <a:noFill/>
          <a:ln>
            <a:noFill/>
          </a:ln>
        </p:spPr>
      </p:pic>
      <p:cxnSp>
        <p:nvCxnSpPr>
          <p:cNvPr id="43" name="Google Shape;43;p5"/>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44" name="Google Shape;44;p5" descr="standardfooter_sized.jpg"/>
          <p:cNvPicPr preferRelativeResize="0"/>
          <p:nvPr/>
        </p:nvPicPr>
        <p:blipFill rotWithShape="1">
          <a:blip r:embed="rId6">
            <a:alphaModFix/>
          </a:blip>
          <a:srcRect t="93661"/>
          <a:stretch/>
        </p:blipFill>
        <p:spPr>
          <a:xfrm>
            <a:off x="0" y="0"/>
            <a:ext cx="9144000" cy="3381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9"/>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62" name="Google Shape;62;p9"/>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63" name="Google Shape;63;p9"/>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64" name="Google Shape;64;p9"/>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65" name="Google Shape;65;p9"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66" name="Google Shape;66;p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67" name="Google Shape;67;p9"/>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Google Shape;90;p1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91" name="Google Shape;91;p1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92" name="Google Shape;92;p1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93" name="Google Shape;93;p13"/>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94" name="Google Shape;94;p1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95" name="Google Shape;95;p1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96" name="Google Shape;96;p1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7" name="Google Shape;97;p1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98" name="Google Shape;98;p1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1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06" name="Google Shape;106;p1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107" name="Google Shape;107;p15"/>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08" name="Google Shape;108;p15"/>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109" name="Google Shape;109;p15"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pic>
        <p:nvPicPr>
          <p:cNvPr id="110" name="Google Shape;110;p15" descr="restingslide2.jpg"/>
          <p:cNvPicPr preferRelativeResize="0"/>
          <p:nvPr/>
        </p:nvPicPr>
        <p:blipFill rotWithShape="1">
          <a:blip r:embed="rId5">
            <a:alphaModFix/>
          </a:blip>
          <a:srcRect/>
          <a:stretch/>
        </p:blipFill>
        <p:spPr>
          <a:xfrm>
            <a:off x="0" y="0"/>
            <a:ext cx="9144000" cy="6858000"/>
          </a:xfrm>
          <a:prstGeom prst="rect">
            <a:avLst/>
          </a:prstGeom>
          <a:noFill/>
          <a:ln>
            <a:noFill/>
          </a:ln>
        </p:spPr>
      </p:pic>
      <p:sp>
        <p:nvSpPr>
          <p:cNvPr id="111" name="Google Shape;111;p15"/>
          <p:cNvSpPr txBox="1"/>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12" name="Google Shape;112;p15"/>
          <p:cNvSpPr txBox="1"/>
          <p:nvPr/>
        </p:nvSpPr>
        <p:spPr>
          <a:xfrm>
            <a:off x="685800" y="28194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800"/>
              <a:buFont typeface="Arial"/>
              <a:buNone/>
            </a:pPr>
            <a:r>
              <a:rPr lang="en-US" sz="2800" b="0" i="0" u="none">
                <a:solidFill>
                  <a:schemeClr val="lt1"/>
                </a:solidFill>
                <a:latin typeface="Arial"/>
                <a:ea typeface="Arial"/>
                <a:cs typeface="Arial"/>
                <a:sym typeface="Arial"/>
              </a:rPr>
              <a:t>Resting or transition slide</a:t>
            </a:r>
            <a:endParaRPr/>
          </a:p>
        </p:txBody>
      </p:sp>
      <p:sp>
        <p:nvSpPr>
          <p:cNvPr id="113" name="Google Shape;113;p1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14" name="Google Shape;114;p1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5" name="Google Shape;115;p1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16" name="Google Shape;116;p15"/>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17"/>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23" name="Google Shape;123;p17"/>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124" name="Google Shape;124;p17"/>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25" name="Google Shape;125;p17"/>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126" name="Google Shape;126;p17"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27" name="Google Shape;127;p1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28" name="Google Shape;128;p17"/>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9" name="Google Shape;129;p1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30" name="Google Shape;130;p1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
        <p:cNvGrpSpPr/>
        <p:nvPr/>
      </p:nvGrpSpPr>
      <p:grpSpPr>
        <a:xfrm>
          <a:off x="0" y="0"/>
          <a:ext cx="0" cy="0"/>
          <a:chOff x="0" y="0"/>
          <a:chExt cx="0" cy="0"/>
        </a:xfrm>
      </p:grpSpPr>
      <p:sp>
        <p:nvSpPr>
          <p:cNvPr id="138" name="Google Shape;138;p19"/>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39" name="Google Shape;139;p19"/>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140" name="Google Shape;140;p19"/>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41" name="Google Shape;141;p19"/>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142" name="Google Shape;142;p19"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43" name="Google Shape;143;p1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44" name="Google Shape;144;p19"/>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45" name="Google Shape;145;p19"/>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46" name="Google Shape;146;p19"/>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21"/>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57" name="Google Shape;157;p21"/>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158" name="Google Shape;158;p21"/>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59" name="Google Shape;159;p21"/>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160" name="Google Shape;160;p21"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61" name="Google Shape;161;p2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62" name="Google Shape;162;p2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3" name="Google Shape;163;p2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64" name="Google Shape;164;p21"/>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jsi.com/JSIInternet/Inc/Common/_download_pub.cfm?id=14333&amp;lid=3"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3"/>
          <p:cNvSpPr txBox="1">
            <a:spLocks noGrp="1"/>
          </p:cNvSpPr>
          <p:nvPr>
            <p:ph type="ctrTitle"/>
          </p:nvPr>
        </p:nvSpPr>
        <p:spPr>
          <a:xfrm>
            <a:off x="201414" y="1445190"/>
            <a:ext cx="8741171"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accent1"/>
              </a:buClr>
              <a:buSzPts val="3200"/>
              <a:buFont typeface="Arial"/>
              <a:buNone/>
            </a:pPr>
            <a:r>
              <a:rPr lang="en-US" b="0" i="0" u="none" dirty="0">
                <a:solidFill>
                  <a:schemeClr val="bg1"/>
                </a:solidFill>
                <a:latin typeface="Arial"/>
                <a:ea typeface="Arial"/>
                <a:cs typeface="Arial"/>
                <a:sym typeface="Arial"/>
              </a:rPr>
              <a:t>Building </a:t>
            </a:r>
            <a:r>
              <a:rPr lang="en-US" b="0" i="0" u="none" dirty="0">
                <a:solidFill>
                  <a:schemeClr val="bg1"/>
                </a:solidFill>
                <a:sym typeface="Arial"/>
              </a:rPr>
              <a:t>a Network of Community Partners</a:t>
            </a:r>
            <a:endParaRPr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3"/>
          <p:cNvSpPr txBox="1">
            <a:spLocks noGrp="1"/>
          </p:cNvSpPr>
          <p:nvPr>
            <p:ph type="title"/>
          </p:nvPr>
        </p:nvSpPr>
        <p:spPr>
          <a:xfrm>
            <a:off x="670560" y="812800"/>
            <a:ext cx="8162290" cy="723900"/>
          </a:xfrm>
          <a:prstGeom prst="rect">
            <a:avLst/>
          </a:prstGeom>
          <a:noFill/>
          <a:ln>
            <a:noFill/>
          </a:ln>
        </p:spPr>
        <p:txBody>
          <a:bodyPr spcFirstLastPara="1" wrap="square" lIns="68550" tIns="68550" rIns="68550" bIns="6855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Creating a Resource Toolkit</a:t>
            </a:r>
            <a:endParaRPr dirty="0"/>
          </a:p>
        </p:txBody>
      </p:sp>
      <p:sp>
        <p:nvSpPr>
          <p:cNvPr id="249" name="Google Shape;249;p33"/>
          <p:cNvSpPr txBox="1">
            <a:spLocks noGrp="1"/>
          </p:cNvSpPr>
          <p:nvPr>
            <p:ph type="body" idx="1"/>
          </p:nvPr>
        </p:nvSpPr>
        <p:spPr>
          <a:xfrm>
            <a:off x="495300" y="1689100"/>
            <a:ext cx="8337550" cy="4279900"/>
          </a:xfrm>
          <a:prstGeom prst="rect">
            <a:avLst/>
          </a:prstGeom>
          <a:noFill/>
          <a:ln>
            <a:noFill/>
          </a:ln>
        </p:spPr>
        <p:txBody>
          <a:bodyPr spcFirstLastPara="1" wrap="square" lIns="0" tIns="0" rIns="68550" bIns="68550" anchor="t" anchorCtr="0">
            <a:noAutofit/>
          </a:bodyPr>
          <a:lstStyle/>
          <a:p>
            <a:pPr marL="342900" lvl="0" indent="-342900" algn="l" rtl="0">
              <a:lnSpc>
                <a:spcPct val="100000"/>
              </a:lnSpc>
              <a:spcBef>
                <a:spcPts val="0"/>
              </a:spcBef>
              <a:spcAft>
                <a:spcPts val="0"/>
              </a:spcAft>
              <a:buClr>
                <a:srgbClr val="C00000"/>
              </a:buClr>
              <a:buSzPts val="2400"/>
              <a:buFont typeface="Wingdings" panose="05000000000000000000" pitchFamily="2" charset="2"/>
              <a:buChar char="§"/>
            </a:pPr>
            <a:r>
              <a:rPr lang="en-US" b="0" i="0" u="none" dirty="0">
                <a:solidFill>
                  <a:schemeClr val="dk1"/>
                </a:solidFill>
                <a:sym typeface="Arial"/>
              </a:rPr>
              <a:t>What are the kinds of resources someone living with HIV might want?</a:t>
            </a:r>
          </a:p>
          <a:p>
            <a:pPr marL="0" lvl="0" indent="0" algn="l" rtl="0">
              <a:lnSpc>
                <a:spcPct val="100000"/>
              </a:lnSpc>
              <a:spcBef>
                <a:spcPts val="0"/>
              </a:spcBef>
              <a:spcAft>
                <a:spcPts val="0"/>
              </a:spcAft>
              <a:buClr>
                <a:srgbClr val="C00000"/>
              </a:buClr>
              <a:buSzPts val="2400"/>
              <a:buNone/>
            </a:pPr>
            <a:endParaRPr b="0" i="0" u="none" dirty="0">
              <a:solidFill>
                <a:schemeClr val="dk1"/>
              </a:solidFill>
              <a:sym typeface="Arial"/>
            </a:endParaRPr>
          </a:p>
          <a:p>
            <a:pPr marL="342900" lvl="0" indent="-342900" algn="l" rtl="0">
              <a:lnSpc>
                <a:spcPct val="100000"/>
              </a:lnSpc>
              <a:spcBef>
                <a:spcPts val="0"/>
              </a:spcBef>
              <a:spcAft>
                <a:spcPts val="0"/>
              </a:spcAft>
              <a:buClr>
                <a:srgbClr val="C00000"/>
              </a:buClr>
              <a:buSzPts val="2400"/>
              <a:buFont typeface="Wingdings" panose="05000000000000000000" pitchFamily="2" charset="2"/>
              <a:buChar char="§"/>
            </a:pPr>
            <a:r>
              <a:rPr lang="en-US" b="0" i="0" u="none" dirty="0">
                <a:solidFill>
                  <a:schemeClr val="dk1"/>
                </a:solidFill>
                <a:sym typeface="Arial"/>
              </a:rPr>
              <a:t>What are some strategies to find out how to access these resources?</a:t>
            </a:r>
            <a:endParaRPr dirty="0"/>
          </a:p>
        </p:txBody>
      </p:sp>
      <p:sp>
        <p:nvSpPr>
          <p:cNvPr id="4" name="Google Shape;181;p24">
            <a:extLst>
              <a:ext uri="{FF2B5EF4-FFF2-40B4-BE49-F238E27FC236}">
                <a16:creationId xmlns:a16="http://schemas.microsoft.com/office/drawing/2014/main" id="{50CD53F2-E897-4735-B8E6-1FA058F38A0F}"/>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4" name="Google Shape;264;p35"/>
          <p:cNvSpPr txBox="1">
            <a:spLocks noGrp="1"/>
          </p:cNvSpPr>
          <p:nvPr>
            <p:ph type="body" idx="1"/>
          </p:nvPr>
        </p:nvSpPr>
        <p:spPr>
          <a:xfrm>
            <a:off x="630238" y="1473200"/>
            <a:ext cx="6282626" cy="2286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600"/>
              <a:buNone/>
            </a:pPr>
            <a:r>
              <a:rPr lang="en-US" sz="1600" b="0" i="0" u="none" dirty="0">
                <a:solidFill>
                  <a:schemeClr val="dk1"/>
                </a:solidFill>
                <a:latin typeface="Arial"/>
                <a:ea typeface="Arial"/>
                <a:cs typeface="Arial"/>
                <a:sym typeface="Arial"/>
              </a:rPr>
              <a:t> </a:t>
            </a:r>
            <a:endParaRPr dirty="0"/>
          </a:p>
          <a:p>
            <a:pPr marL="0" lvl="0" indent="0" algn="l" rtl="0">
              <a:lnSpc>
                <a:spcPct val="100000"/>
              </a:lnSpc>
              <a:spcBef>
                <a:spcPts val="320"/>
              </a:spcBef>
              <a:spcAft>
                <a:spcPts val="0"/>
              </a:spcAft>
              <a:buSzPts val="1600"/>
              <a:buNone/>
            </a:pPr>
            <a:endParaRPr sz="1600" b="0" i="0" u="none" dirty="0">
              <a:solidFill>
                <a:schemeClr val="dk1"/>
              </a:solidFill>
              <a:latin typeface="Arial"/>
              <a:ea typeface="Arial"/>
              <a:cs typeface="Arial"/>
              <a:sym typeface="Arial"/>
            </a:endParaRPr>
          </a:p>
          <a:p>
            <a:pPr marL="0" lvl="0" indent="0" algn="l" rtl="0">
              <a:lnSpc>
                <a:spcPct val="100000"/>
              </a:lnSpc>
              <a:spcBef>
                <a:spcPts val="320"/>
              </a:spcBef>
              <a:spcAft>
                <a:spcPts val="0"/>
              </a:spcAft>
              <a:buSzPts val="1600"/>
              <a:buNone/>
            </a:pPr>
            <a:r>
              <a:rPr lang="en-US" sz="2400" b="0" i="0" u="none" dirty="0">
                <a:solidFill>
                  <a:schemeClr val="dk1"/>
                </a:solidFill>
                <a:sym typeface="Arial"/>
                <a:hlinkClick r:id="rId3"/>
              </a:rPr>
              <a:t>Engaging Your Community: A Toolkit For Partnership, Collaboration, and </a:t>
            </a:r>
            <a:r>
              <a:rPr lang="en-US" sz="2400" b="0" i="0" u="none" dirty="0" smtClean="0">
                <a:solidFill>
                  <a:schemeClr val="dk1"/>
                </a:solidFill>
                <a:sym typeface="Arial"/>
                <a:hlinkClick r:id="rId3"/>
              </a:rPr>
              <a:t>Action</a:t>
            </a:r>
            <a:endParaRPr sz="2400" dirty="0"/>
          </a:p>
        </p:txBody>
      </p:sp>
      <p:sp>
        <p:nvSpPr>
          <p:cNvPr id="3" name="Title 2">
            <a:extLst>
              <a:ext uri="{FF2B5EF4-FFF2-40B4-BE49-F238E27FC236}">
                <a16:creationId xmlns:a16="http://schemas.microsoft.com/office/drawing/2014/main" id="{5083C759-34E2-4C28-B073-591653697155}"/>
              </a:ext>
            </a:extLst>
          </p:cNvPr>
          <p:cNvSpPr>
            <a:spLocks noGrp="1"/>
          </p:cNvSpPr>
          <p:nvPr>
            <p:ph type="title"/>
          </p:nvPr>
        </p:nvSpPr>
        <p:spPr>
          <a:xfrm>
            <a:off x="630238" y="975360"/>
            <a:ext cx="2949575" cy="497840"/>
          </a:xfrm>
        </p:spPr>
        <p:txBody>
          <a:bodyPr/>
          <a:lstStyle/>
          <a:p>
            <a:r>
              <a:rPr lang="en-US" sz="2800" dirty="0"/>
              <a:t>References:</a:t>
            </a:r>
          </a:p>
        </p:txBody>
      </p:sp>
      <p:sp>
        <p:nvSpPr>
          <p:cNvPr id="6" name="Google Shape;181;p24">
            <a:extLst>
              <a:ext uri="{FF2B5EF4-FFF2-40B4-BE49-F238E27FC236}">
                <a16:creationId xmlns:a16="http://schemas.microsoft.com/office/drawing/2014/main" id="{317FF93F-4C1C-494B-97DA-A89AAF177451}"/>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4"/>
          <p:cNvSpPr txBox="1">
            <a:spLocks noGrp="1"/>
          </p:cNvSpPr>
          <p:nvPr>
            <p:ph type="title"/>
          </p:nvPr>
        </p:nvSpPr>
        <p:spPr>
          <a:xfrm>
            <a:off x="552450" y="12192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Objectives</a:t>
            </a:r>
            <a:endParaRPr dirty="0"/>
          </a:p>
        </p:txBody>
      </p:sp>
      <p:sp>
        <p:nvSpPr>
          <p:cNvPr id="180" name="Google Shape;180;p24"/>
          <p:cNvSpPr txBox="1">
            <a:spLocks noGrp="1"/>
          </p:cNvSpPr>
          <p:nvPr>
            <p:ph type="body" idx="1"/>
          </p:nvPr>
        </p:nvSpPr>
        <p:spPr>
          <a:xfrm>
            <a:off x="552450" y="2057400"/>
            <a:ext cx="7389812" cy="3246120"/>
          </a:xfrm>
          <a:prstGeom prst="rect">
            <a:avLst/>
          </a:prstGeom>
          <a:noFill/>
          <a:ln>
            <a:noFill/>
          </a:ln>
        </p:spPr>
        <p:txBody>
          <a:bodyPr spcFirstLastPara="1" wrap="square" lIns="91425" tIns="45700" rIns="91425" bIns="45700" anchor="t" anchorCtr="0">
            <a:noAutofit/>
          </a:bodyPr>
          <a:lstStyle/>
          <a:p>
            <a:pPr marL="342900" lvl="0">
              <a:spcBef>
                <a:spcPts val="0"/>
              </a:spcBef>
              <a:buClr>
                <a:srgbClr val="C00000"/>
              </a:buClr>
              <a:buSzPts val="2400"/>
            </a:pPr>
            <a:r>
              <a:rPr lang="en-US" dirty="0">
                <a:solidFill>
                  <a:schemeClr val="tx1"/>
                </a:solidFill>
              </a:rPr>
              <a:t>Understand strategic partnerships</a:t>
            </a:r>
          </a:p>
          <a:p>
            <a:pPr marL="342900" lvl="0">
              <a:spcBef>
                <a:spcPts val="0"/>
              </a:spcBef>
              <a:buClr>
                <a:srgbClr val="C00000"/>
              </a:buClr>
              <a:buSzPts val="2400"/>
            </a:pPr>
            <a:r>
              <a:rPr lang="en-US" dirty="0">
                <a:solidFill>
                  <a:schemeClr val="tx1"/>
                </a:solidFill>
              </a:rPr>
              <a:t>Learn how to </a:t>
            </a:r>
            <a:r>
              <a:rPr lang="en-US" dirty="0" smtClean="0">
                <a:solidFill>
                  <a:schemeClr val="tx1"/>
                </a:solidFill>
              </a:rPr>
              <a:t>develop and </a:t>
            </a:r>
            <a:r>
              <a:rPr lang="en-US" dirty="0">
                <a:solidFill>
                  <a:schemeClr val="tx1"/>
                </a:solidFill>
              </a:rPr>
              <a:t>maintain partnerships</a:t>
            </a:r>
          </a:p>
          <a:p>
            <a:pPr marL="342900" lvl="0">
              <a:spcBef>
                <a:spcPts val="0"/>
              </a:spcBef>
              <a:buClr>
                <a:srgbClr val="C00000"/>
              </a:buClr>
              <a:buSzPts val="2400"/>
            </a:pPr>
            <a:r>
              <a:rPr lang="en-US" dirty="0">
                <a:solidFill>
                  <a:schemeClr val="tx1"/>
                </a:solidFill>
              </a:rPr>
              <a:t>Know the various types of partnerships</a:t>
            </a:r>
          </a:p>
          <a:p>
            <a:pPr marL="342900" lvl="0">
              <a:spcBef>
                <a:spcPts val="0"/>
              </a:spcBef>
              <a:buClr>
                <a:srgbClr val="C00000"/>
              </a:buClr>
              <a:buSzPts val="2400"/>
            </a:pPr>
            <a:r>
              <a:rPr lang="en-US" dirty="0">
                <a:solidFill>
                  <a:schemeClr val="tx1"/>
                </a:solidFill>
              </a:rPr>
              <a:t>Identify the types of resources that people with HIV might want and need </a:t>
            </a:r>
            <a:endParaRPr dirty="0">
              <a:solidFill>
                <a:schemeClr val="tx1"/>
              </a:solidFill>
            </a:endParaRPr>
          </a:p>
        </p:txBody>
      </p:sp>
      <p:sp>
        <p:nvSpPr>
          <p:cNvPr id="181" name="Google Shape;181;p24"/>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7" name="Google Shape;187;p25"/>
          <p:cNvSpPr txBox="1">
            <a:spLocks noGrp="1"/>
          </p:cNvSpPr>
          <p:nvPr>
            <p:ph type="title"/>
          </p:nvPr>
        </p:nvSpPr>
        <p:spPr>
          <a:xfrm>
            <a:off x="596900" y="885825"/>
            <a:ext cx="8079740" cy="63817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200"/>
              <a:buFont typeface="Arial"/>
              <a:buNone/>
            </a:pPr>
            <a:r>
              <a:rPr lang="en-US" sz="2800" b="0" i="0" u="none" dirty="0">
                <a:solidFill>
                  <a:schemeClr val="dk1"/>
                </a:solidFill>
                <a:latin typeface="Arial"/>
                <a:ea typeface="Arial"/>
                <a:cs typeface="Arial"/>
                <a:sym typeface="Arial"/>
              </a:rPr>
              <a:t>What is a Partnership?</a:t>
            </a:r>
            <a:endParaRPr sz="2800" dirty="0"/>
          </a:p>
        </p:txBody>
      </p:sp>
      <p:sp>
        <p:nvSpPr>
          <p:cNvPr id="188" name="Google Shape;188;p25"/>
          <p:cNvSpPr txBox="1">
            <a:spLocks noGrp="1"/>
          </p:cNvSpPr>
          <p:nvPr>
            <p:ph type="body" idx="1"/>
          </p:nvPr>
        </p:nvSpPr>
        <p:spPr>
          <a:xfrm>
            <a:off x="401636" y="1987391"/>
            <a:ext cx="8079740" cy="2625249"/>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rgbClr val="C00000"/>
              </a:buClr>
              <a:buSzPts val="1600"/>
              <a:buFont typeface="Noto Sans Symbols"/>
              <a:buChar char="▪"/>
            </a:pPr>
            <a:r>
              <a:rPr lang="en-US" sz="2400" b="0" i="0" u="none" dirty="0">
                <a:solidFill>
                  <a:schemeClr val="dk1"/>
                </a:solidFill>
                <a:sym typeface="Arial"/>
              </a:rPr>
              <a:t>A group of organizations working together for a common goal.</a:t>
            </a:r>
            <a:endParaRPr sz="2400" dirty="0"/>
          </a:p>
          <a:p>
            <a:pPr marL="285750" lvl="0" indent="-285750" algn="l" rtl="0">
              <a:lnSpc>
                <a:spcPct val="100000"/>
              </a:lnSpc>
              <a:spcBef>
                <a:spcPts val="320"/>
              </a:spcBef>
              <a:spcAft>
                <a:spcPts val="0"/>
              </a:spcAft>
              <a:buClr>
                <a:srgbClr val="C00000"/>
              </a:buClr>
              <a:buSzPts val="1600"/>
              <a:buFont typeface="Noto Sans Symbols"/>
              <a:buChar char="▪"/>
            </a:pPr>
            <a:r>
              <a:rPr lang="en-US" sz="2400" b="0" i="0" u="none" dirty="0">
                <a:solidFill>
                  <a:schemeClr val="dk1"/>
                </a:solidFill>
                <a:sym typeface="Arial"/>
              </a:rPr>
              <a:t>A partnership is strategic when it provides your organization with the means and methods for advancing your mission. </a:t>
            </a:r>
            <a:endParaRPr sz="2400" b="0" i="0" u="none" dirty="0">
              <a:solidFill>
                <a:schemeClr val="dk1"/>
              </a:solidFill>
              <a:sym typeface="Arial"/>
            </a:endParaRPr>
          </a:p>
          <a:p>
            <a:pPr marL="285750" lvl="0" indent="-184150" algn="l" rtl="0">
              <a:lnSpc>
                <a:spcPct val="100000"/>
              </a:lnSpc>
              <a:spcBef>
                <a:spcPts val="320"/>
              </a:spcBef>
              <a:spcAft>
                <a:spcPts val="0"/>
              </a:spcAft>
              <a:buClr>
                <a:srgbClr val="2675B4"/>
              </a:buClr>
              <a:buSzPts val="1600"/>
              <a:buFont typeface="Arial"/>
              <a:buNone/>
            </a:pPr>
            <a:endParaRPr sz="2000" b="0" i="0" u="none" dirty="0">
              <a:solidFill>
                <a:schemeClr val="dk1"/>
              </a:solidFill>
              <a:latin typeface="Arial"/>
              <a:ea typeface="Arial"/>
              <a:cs typeface="Arial"/>
              <a:sym typeface="Arial"/>
            </a:endParaRPr>
          </a:p>
          <a:p>
            <a:pPr marL="285750" lvl="0" indent="-184150" algn="l" rtl="0">
              <a:lnSpc>
                <a:spcPct val="100000"/>
              </a:lnSpc>
              <a:spcBef>
                <a:spcPts val="320"/>
              </a:spcBef>
              <a:spcAft>
                <a:spcPts val="0"/>
              </a:spcAft>
              <a:buClr>
                <a:srgbClr val="2675B4"/>
              </a:buClr>
              <a:buSzPts val="1600"/>
              <a:buFont typeface="Arial"/>
              <a:buNone/>
            </a:pPr>
            <a:endParaRPr sz="2000" b="0" i="0" u="none" dirty="0">
              <a:solidFill>
                <a:schemeClr val="dk1"/>
              </a:solidFill>
              <a:latin typeface="Arial"/>
              <a:ea typeface="Arial"/>
              <a:cs typeface="Arial"/>
              <a:sym typeface="Arial"/>
            </a:endParaRPr>
          </a:p>
          <a:p>
            <a:pPr marL="0" lvl="0" indent="0" algn="l" rtl="0">
              <a:spcBef>
                <a:spcPts val="320"/>
              </a:spcBef>
              <a:spcAft>
                <a:spcPts val="0"/>
              </a:spcAft>
              <a:buSzPts val="1600"/>
              <a:buNone/>
            </a:pPr>
            <a:endParaRPr sz="2000" b="0" i="0" u="none" dirty="0">
              <a:solidFill>
                <a:schemeClr val="dk1"/>
              </a:solidFill>
              <a:latin typeface="Arial"/>
              <a:ea typeface="Arial"/>
              <a:cs typeface="Arial"/>
              <a:sym typeface="Arial"/>
            </a:endParaRPr>
          </a:p>
        </p:txBody>
      </p:sp>
      <p:sp>
        <p:nvSpPr>
          <p:cNvPr id="6" name="Google Shape;181;p24">
            <a:extLst>
              <a:ext uri="{FF2B5EF4-FFF2-40B4-BE49-F238E27FC236}">
                <a16:creationId xmlns:a16="http://schemas.microsoft.com/office/drawing/2014/main" id="{830F4EA3-6E90-4A08-9C1F-2B78AE2EBC56}"/>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6"/>
          <p:cNvSpPr txBox="1">
            <a:spLocks noGrp="1"/>
          </p:cNvSpPr>
          <p:nvPr>
            <p:ph type="title"/>
          </p:nvPr>
        </p:nvSpPr>
        <p:spPr>
          <a:xfrm>
            <a:off x="599440" y="990600"/>
            <a:ext cx="6934200" cy="6858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200"/>
              <a:buFont typeface="Arial"/>
              <a:buNone/>
            </a:pPr>
            <a:r>
              <a:rPr lang="en-US" sz="2800" b="0" i="0" u="none" dirty="0">
                <a:solidFill>
                  <a:schemeClr val="dk1"/>
                </a:solidFill>
                <a:latin typeface="Arial"/>
                <a:ea typeface="Arial"/>
                <a:cs typeface="Arial"/>
                <a:sym typeface="Arial"/>
              </a:rPr>
              <a:t>Steps to Implementing Partnerships </a:t>
            </a:r>
            <a:endParaRPr sz="2800" dirty="0"/>
          </a:p>
        </p:txBody>
      </p:sp>
      <p:sp>
        <p:nvSpPr>
          <p:cNvPr id="195" name="Google Shape;195;p26"/>
          <p:cNvSpPr txBox="1">
            <a:spLocks noGrp="1"/>
          </p:cNvSpPr>
          <p:nvPr>
            <p:ph type="body" idx="1"/>
          </p:nvPr>
        </p:nvSpPr>
        <p:spPr>
          <a:xfrm>
            <a:off x="599440" y="2006601"/>
            <a:ext cx="7244080" cy="2992120"/>
          </a:xfrm>
          <a:prstGeom prst="rect">
            <a:avLst/>
          </a:prstGeom>
          <a:noFill/>
          <a:ln>
            <a:noFill/>
          </a:ln>
        </p:spPr>
        <p:txBody>
          <a:bodyPr spcFirstLastPara="1" wrap="square" lIns="91425" tIns="45700" rIns="91425" bIns="45700" anchor="t" anchorCtr="0">
            <a:noAutofit/>
          </a:bodyPr>
          <a:lstStyle/>
          <a:p>
            <a:pPr marL="257175" lvl="0" indent="-257175" algn="l" rtl="0">
              <a:lnSpc>
                <a:spcPct val="100000"/>
              </a:lnSpc>
              <a:spcBef>
                <a:spcPts val="0"/>
              </a:spcBef>
              <a:spcAft>
                <a:spcPts val="0"/>
              </a:spcAft>
              <a:buClr>
                <a:srgbClr val="C00000"/>
              </a:buClr>
              <a:buSzPts val="1800"/>
              <a:buFont typeface="Arial"/>
              <a:buChar char="•"/>
            </a:pPr>
            <a:r>
              <a:rPr lang="en-US" sz="2400" b="0" i="0" u="none" dirty="0">
                <a:solidFill>
                  <a:schemeClr val="dk1"/>
                </a:solidFill>
                <a:sym typeface="Arial"/>
              </a:rPr>
              <a:t>Identify and engage the potential organization</a:t>
            </a:r>
            <a:endParaRPr sz="2400" dirty="0"/>
          </a:p>
          <a:p>
            <a:pPr marL="257175" lvl="0" indent="-257175" algn="l" rtl="0">
              <a:lnSpc>
                <a:spcPct val="100000"/>
              </a:lnSpc>
              <a:spcBef>
                <a:spcPts val="360"/>
              </a:spcBef>
              <a:spcAft>
                <a:spcPts val="0"/>
              </a:spcAft>
              <a:buClr>
                <a:srgbClr val="C00000"/>
              </a:buClr>
              <a:buSzPts val="1800"/>
              <a:buFont typeface="Arial"/>
              <a:buChar char="•"/>
            </a:pPr>
            <a:r>
              <a:rPr lang="en-US" sz="2400" b="0" i="0" u="none" dirty="0">
                <a:solidFill>
                  <a:schemeClr val="dk1"/>
                </a:solidFill>
                <a:sym typeface="Arial"/>
              </a:rPr>
              <a:t>Establish a personal relationship and build trust</a:t>
            </a:r>
            <a:endParaRPr sz="2400" dirty="0"/>
          </a:p>
          <a:p>
            <a:pPr marL="257175" lvl="0" indent="-257175" algn="l" rtl="0">
              <a:lnSpc>
                <a:spcPct val="100000"/>
              </a:lnSpc>
              <a:spcBef>
                <a:spcPts val="360"/>
              </a:spcBef>
              <a:spcAft>
                <a:spcPts val="0"/>
              </a:spcAft>
              <a:buClr>
                <a:srgbClr val="C00000"/>
              </a:buClr>
              <a:buSzPts val="1800"/>
              <a:buFont typeface="Arial"/>
              <a:buChar char="•"/>
            </a:pPr>
            <a:r>
              <a:rPr lang="en-US" sz="2400" b="0" i="0" u="none" dirty="0">
                <a:solidFill>
                  <a:schemeClr val="dk1"/>
                </a:solidFill>
                <a:sym typeface="Arial"/>
              </a:rPr>
              <a:t>Clarify your goals and the objectives each partner wants to accomplish</a:t>
            </a:r>
            <a:endParaRPr sz="2400" dirty="0"/>
          </a:p>
          <a:p>
            <a:pPr marL="257175" lvl="0" indent="-257175" algn="l" rtl="0">
              <a:lnSpc>
                <a:spcPct val="100000"/>
              </a:lnSpc>
              <a:spcBef>
                <a:spcPts val="360"/>
              </a:spcBef>
              <a:spcAft>
                <a:spcPts val="0"/>
              </a:spcAft>
              <a:buClr>
                <a:srgbClr val="C00000"/>
              </a:buClr>
              <a:buSzPts val="1800"/>
              <a:buFont typeface="Arial"/>
              <a:buChar char="•"/>
            </a:pPr>
            <a:r>
              <a:rPr lang="en-US" sz="2400" b="0" i="0" u="none" dirty="0">
                <a:solidFill>
                  <a:schemeClr val="dk1"/>
                </a:solidFill>
                <a:sym typeface="Arial"/>
              </a:rPr>
              <a:t>Choose and implement a partnership that is mutually beneficial</a:t>
            </a:r>
            <a:endParaRPr sz="2400" dirty="0"/>
          </a:p>
          <a:p>
            <a:pPr marL="0" lvl="0" indent="0" algn="l" rtl="0">
              <a:spcBef>
                <a:spcPts val="360"/>
              </a:spcBef>
              <a:spcAft>
                <a:spcPts val="0"/>
              </a:spcAft>
              <a:buSzPts val="1800"/>
              <a:buNone/>
            </a:pPr>
            <a:endParaRPr sz="2000" b="0" i="0" u="none" dirty="0">
              <a:solidFill>
                <a:schemeClr val="dk1"/>
              </a:solidFill>
              <a:latin typeface="Arial"/>
              <a:ea typeface="Arial"/>
              <a:cs typeface="Arial"/>
              <a:sym typeface="Arial"/>
            </a:endParaRPr>
          </a:p>
        </p:txBody>
      </p:sp>
      <p:sp>
        <p:nvSpPr>
          <p:cNvPr id="6" name="Google Shape;181;p24">
            <a:extLst>
              <a:ext uri="{FF2B5EF4-FFF2-40B4-BE49-F238E27FC236}">
                <a16:creationId xmlns:a16="http://schemas.microsoft.com/office/drawing/2014/main" id="{84B78BB2-A7BA-4C58-8198-EC6482114B7A}"/>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27"/>
          <p:cNvSpPr txBox="1">
            <a:spLocks noGrp="1"/>
          </p:cNvSpPr>
          <p:nvPr>
            <p:ph type="title"/>
          </p:nvPr>
        </p:nvSpPr>
        <p:spPr>
          <a:xfrm>
            <a:off x="609600" y="1219200"/>
            <a:ext cx="7457440" cy="73152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900"/>
              <a:buFont typeface="Arial"/>
              <a:buNone/>
            </a:pPr>
            <a:r>
              <a:rPr lang="en-US" sz="2800" b="0" i="0" u="none" dirty="0">
                <a:solidFill>
                  <a:schemeClr val="dk1"/>
                </a:solidFill>
                <a:latin typeface="Arial"/>
                <a:ea typeface="Arial"/>
                <a:cs typeface="Arial"/>
                <a:sym typeface="Arial"/>
              </a:rPr>
              <a:t>Types of Partnerships</a:t>
            </a:r>
            <a:endParaRPr sz="2800" dirty="0"/>
          </a:p>
        </p:txBody>
      </p:sp>
      <p:sp>
        <p:nvSpPr>
          <p:cNvPr id="205" name="Google Shape;205;p27"/>
          <p:cNvSpPr txBox="1">
            <a:spLocks noGrp="1"/>
          </p:cNvSpPr>
          <p:nvPr>
            <p:ph type="body" idx="1"/>
          </p:nvPr>
        </p:nvSpPr>
        <p:spPr>
          <a:xfrm>
            <a:off x="609600" y="2351086"/>
            <a:ext cx="6888480" cy="2200593"/>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rgbClr val="C00000"/>
              </a:buClr>
              <a:buSzPts val="2000"/>
              <a:buFont typeface="Noto Sans Symbols"/>
              <a:buChar char="▪"/>
            </a:pPr>
            <a:r>
              <a:rPr lang="en-US" sz="2400" b="0" i="0" u="none" dirty="0">
                <a:solidFill>
                  <a:schemeClr val="dk1"/>
                </a:solidFill>
                <a:sym typeface="Arial"/>
              </a:rPr>
              <a:t>Community-based</a:t>
            </a:r>
            <a:endParaRPr sz="2400" dirty="0"/>
          </a:p>
          <a:p>
            <a:pPr marL="285750" lvl="0" indent="-285750" algn="l" rtl="0">
              <a:lnSpc>
                <a:spcPct val="100000"/>
              </a:lnSpc>
              <a:spcBef>
                <a:spcPts val="400"/>
              </a:spcBef>
              <a:spcAft>
                <a:spcPts val="0"/>
              </a:spcAft>
              <a:buClr>
                <a:srgbClr val="C00000"/>
              </a:buClr>
              <a:buSzPts val="2000"/>
              <a:buFont typeface="Noto Sans Symbols"/>
              <a:buChar char="▪"/>
            </a:pPr>
            <a:r>
              <a:rPr lang="en-US" sz="2400" b="0" i="0" u="none" dirty="0">
                <a:solidFill>
                  <a:schemeClr val="dk1"/>
                </a:solidFill>
                <a:sym typeface="Arial"/>
              </a:rPr>
              <a:t>Government-based</a:t>
            </a:r>
            <a:endParaRPr sz="2400" dirty="0"/>
          </a:p>
          <a:p>
            <a:pPr marL="285750" lvl="0" indent="-285750" algn="l" rtl="0">
              <a:lnSpc>
                <a:spcPct val="100000"/>
              </a:lnSpc>
              <a:spcBef>
                <a:spcPts val="400"/>
              </a:spcBef>
              <a:spcAft>
                <a:spcPts val="0"/>
              </a:spcAft>
              <a:buClr>
                <a:srgbClr val="C00000"/>
              </a:buClr>
              <a:buSzPts val="2000"/>
              <a:buFont typeface="Noto Sans Symbols"/>
              <a:buChar char="▪"/>
            </a:pPr>
            <a:r>
              <a:rPr lang="en-US" sz="2400" b="0" i="0" u="none" dirty="0">
                <a:solidFill>
                  <a:schemeClr val="dk1"/>
                </a:solidFill>
                <a:sym typeface="Arial"/>
              </a:rPr>
              <a:t>Faith-based</a:t>
            </a:r>
            <a:endParaRPr sz="2400" dirty="0"/>
          </a:p>
          <a:p>
            <a:pPr marL="285750" lvl="0" indent="-285750" algn="l" rtl="0">
              <a:lnSpc>
                <a:spcPct val="100000"/>
              </a:lnSpc>
              <a:spcBef>
                <a:spcPts val="400"/>
              </a:spcBef>
              <a:spcAft>
                <a:spcPts val="0"/>
              </a:spcAft>
              <a:buClr>
                <a:srgbClr val="C00000"/>
              </a:buClr>
              <a:buSzPts val="2000"/>
              <a:buFont typeface="Noto Sans Symbols"/>
              <a:buChar char="▪"/>
            </a:pPr>
            <a:r>
              <a:rPr lang="en-US" sz="2400" b="0" i="0" u="none" dirty="0">
                <a:solidFill>
                  <a:schemeClr val="dk1"/>
                </a:solidFill>
                <a:sym typeface="Arial"/>
              </a:rPr>
              <a:t>Academic institutions</a:t>
            </a:r>
            <a:endParaRPr sz="2400" dirty="0"/>
          </a:p>
        </p:txBody>
      </p:sp>
      <p:sp>
        <p:nvSpPr>
          <p:cNvPr id="6" name="Google Shape;181;p24">
            <a:extLst>
              <a:ext uri="{FF2B5EF4-FFF2-40B4-BE49-F238E27FC236}">
                <a16:creationId xmlns:a16="http://schemas.microsoft.com/office/drawing/2014/main" id="{A102FD13-D48F-4452-A398-662C1E6EF06D}"/>
              </a:ext>
            </a:extLst>
          </p:cNvPr>
          <p:cNvSpPr txBox="1"/>
          <p:nvPr/>
        </p:nvSpPr>
        <p:spPr>
          <a:xfrm>
            <a:off x="609600" y="40639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8"/>
          <p:cNvSpPr txBox="1">
            <a:spLocks noGrp="1"/>
          </p:cNvSpPr>
          <p:nvPr>
            <p:ph type="title"/>
          </p:nvPr>
        </p:nvSpPr>
        <p:spPr>
          <a:xfrm>
            <a:off x="769938" y="1905000"/>
            <a:ext cx="7540942" cy="179324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200"/>
              <a:buFont typeface="Arial"/>
              <a:buNone/>
            </a:pPr>
            <a:r>
              <a:rPr lang="en-US" b="0" i="0" u="none" dirty="0">
                <a:solidFill>
                  <a:schemeClr val="dk1"/>
                </a:solidFill>
                <a:sym typeface="Arial"/>
              </a:rPr>
              <a:t>Which </a:t>
            </a:r>
            <a:r>
              <a:rPr lang="en-US" dirty="0" smtClean="0"/>
              <a:t>co</a:t>
            </a:r>
            <a:r>
              <a:rPr lang="en-US" b="0" i="0" u="none" dirty="0" smtClean="0">
                <a:solidFill>
                  <a:schemeClr val="dk1"/>
                </a:solidFill>
                <a:sym typeface="Arial"/>
              </a:rPr>
              <a:t>mmunity partners do you work with </a:t>
            </a:r>
            <a:r>
              <a:rPr lang="en-US" b="0" i="0" u="none" dirty="0">
                <a:solidFill>
                  <a:schemeClr val="dk1"/>
                </a:solidFill>
                <a:sym typeface="Arial"/>
              </a:rPr>
              <a:t>and </a:t>
            </a:r>
            <a:r>
              <a:rPr lang="en-US" b="0" i="0" u="none" dirty="0" smtClean="0">
                <a:solidFill>
                  <a:schemeClr val="dk1"/>
                </a:solidFill>
                <a:sym typeface="Arial"/>
              </a:rPr>
              <a:t>why</a:t>
            </a:r>
            <a:r>
              <a:rPr lang="en-US" b="0" i="0" u="none" dirty="0">
                <a:solidFill>
                  <a:schemeClr val="dk1"/>
                </a:solidFill>
                <a:sym typeface="Arial"/>
              </a:rPr>
              <a:t>?</a:t>
            </a:r>
            <a:endParaRPr dirty="0"/>
          </a:p>
        </p:txBody>
      </p:sp>
      <p:sp>
        <p:nvSpPr>
          <p:cNvPr id="5" name="Google Shape;181;p24">
            <a:extLst>
              <a:ext uri="{FF2B5EF4-FFF2-40B4-BE49-F238E27FC236}">
                <a16:creationId xmlns:a16="http://schemas.microsoft.com/office/drawing/2014/main" id="{8FD24535-F301-48DF-B609-767921A3EC5E}"/>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9"/>
          <p:cNvSpPr txBox="1">
            <a:spLocks noGrp="1"/>
          </p:cNvSpPr>
          <p:nvPr>
            <p:ph type="title"/>
          </p:nvPr>
        </p:nvSpPr>
        <p:spPr>
          <a:xfrm>
            <a:off x="1097280" y="2286000"/>
            <a:ext cx="6908800" cy="1600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900"/>
              <a:buFont typeface="Arial"/>
              <a:buNone/>
            </a:pPr>
            <a:r>
              <a:rPr lang="en-US" b="0" i="0" u="none" dirty="0">
                <a:solidFill>
                  <a:schemeClr val="dk1"/>
                </a:solidFill>
                <a:sym typeface="Arial"/>
              </a:rPr>
              <a:t>How has building relationships with </a:t>
            </a:r>
            <a:r>
              <a:rPr lang="en-US" b="0" i="0" u="none" dirty="0" smtClean="0">
                <a:solidFill>
                  <a:schemeClr val="dk1"/>
                </a:solidFill>
                <a:sym typeface="Arial"/>
              </a:rPr>
              <a:t> </a:t>
            </a:r>
            <a:r>
              <a:rPr lang="en-US" b="0" i="0" u="none" dirty="0">
                <a:solidFill>
                  <a:schemeClr val="dk1"/>
                </a:solidFill>
                <a:sym typeface="Arial"/>
              </a:rPr>
              <a:t>community partners benefited your agency and clients?</a:t>
            </a:r>
            <a:endParaRPr dirty="0"/>
          </a:p>
        </p:txBody>
      </p:sp>
      <p:sp>
        <p:nvSpPr>
          <p:cNvPr id="5" name="Google Shape;181;p24">
            <a:extLst>
              <a:ext uri="{FF2B5EF4-FFF2-40B4-BE49-F238E27FC236}">
                <a16:creationId xmlns:a16="http://schemas.microsoft.com/office/drawing/2014/main" id="{564D55C9-E7A4-4F7A-AC8B-ABB6F4C206B5}"/>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0"/>
          <p:cNvSpPr txBox="1">
            <a:spLocks noGrp="1"/>
          </p:cNvSpPr>
          <p:nvPr>
            <p:ph type="title"/>
          </p:nvPr>
        </p:nvSpPr>
        <p:spPr>
          <a:xfrm>
            <a:off x="599440" y="802640"/>
            <a:ext cx="8233410" cy="734060"/>
          </a:xfrm>
          <a:prstGeom prst="rect">
            <a:avLst/>
          </a:prstGeom>
          <a:noFill/>
          <a:ln>
            <a:noFill/>
          </a:ln>
        </p:spPr>
        <p:txBody>
          <a:bodyPr spcFirstLastPara="1" wrap="square" lIns="68550" tIns="68550" rIns="68550" bIns="6855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Suggestions for Building Partnerships	</a:t>
            </a:r>
            <a:endParaRPr dirty="0"/>
          </a:p>
        </p:txBody>
      </p:sp>
      <p:sp>
        <p:nvSpPr>
          <p:cNvPr id="229" name="Google Shape;229;p30"/>
          <p:cNvSpPr txBox="1">
            <a:spLocks noGrp="1"/>
          </p:cNvSpPr>
          <p:nvPr>
            <p:ph type="body" idx="1"/>
          </p:nvPr>
        </p:nvSpPr>
        <p:spPr>
          <a:xfrm>
            <a:off x="495300" y="1963420"/>
            <a:ext cx="8337550" cy="3468116"/>
          </a:xfrm>
          <a:prstGeom prst="rect">
            <a:avLst/>
          </a:prstGeom>
          <a:noFill/>
          <a:ln>
            <a:noFill/>
          </a:ln>
        </p:spPr>
        <p:txBody>
          <a:bodyPr spcFirstLastPara="1" wrap="square" lIns="0" tIns="0" rIns="68550" bIns="68550" anchor="t" anchorCtr="0">
            <a:noAutofit/>
          </a:bodyPr>
          <a:lstStyle/>
          <a:p>
            <a:pPr marL="285750" lvl="0" indent="-285750">
              <a:buClr>
                <a:srgbClr val="C00000"/>
              </a:buClr>
              <a:buSzPts val="2000"/>
            </a:pPr>
            <a:r>
              <a:rPr lang="en-US" b="0" i="0" u="none" dirty="0">
                <a:solidFill>
                  <a:schemeClr val="dk1"/>
                </a:solidFill>
                <a:sym typeface="Arial"/>
              </a:rPr>
              <a:t>Establish relationships before you have to do a referral by introducing yourself to staff</a:t>
            </a:r>
            <a:endParaRPr lang="en-US" dirty="0"/>
          </a:p>
          <a:p>
            <a:pPr marL="285750" lvl="0" indent="-285750">
              <a:buClr>
                <a:srgbClr val="C00000"/>
              </a:buClr>
              <a:buSzPts val="2000"/>
            </a:pPr>
            <a:r>
              <a:rPr lang="en-US" b="0" i="0" u="none" dirty="0">
                <a:solidFill>
                  <a:schemeClr val="dk1"/>
                </a:solidFill>
                <a:sym typeface="Arial"/>
              </a:rPr>
              <a:t>Participate in their activities (e.g. attend and table at a health fair)</a:t>
            </a:r>
            <a:endParaRPr lang="en-US" dirty="0"/>
          </a:p>
          <a:p>
            <a:pPr marL="285750" lvl="0" indent="-285750">
              <a:buClr>
                <a:srgbClr val="C00000"/>
              </a:buClr>
              <a:buSzPts val="2000"/>
            </a:pPr>
            <a:r>
              <a:rPr lang="en-US" b="0" i="0" u="none" dirty="0">
                <a:solidFill>
                  <a:schemeClr val="dk1"/>
                </a:solidFill>
                <a:sym typeface="Arial"/>
              </a:rPr>
              <a:t>Pay attention and be involved in meetings of other agencies </a:t>
            </a:r>
            <a:endParaRPr lang="en-US" dirty="0"/>
          </a:p>
          <a:p>
            <a:pPr marL="285750" lvl="0" indent="-285750">
              <a:buClr>
                <a:srgbClr val="C00000"/>
              </a:buClr>
              <a:buSzPts val="2000"/>
            </a:pPr>
            <a:r>
              <a:rPr lang="en-US" b="0" i="0" u="none" dirty="0">
                <a:solidFill>
                  <a:schemeClr val="dk1"/>
                </a:solidFill>
                <a:sym typeface="Arial"/>
              </a:rPr>
              <a:t>Ask for time at their meeting to discuss your work</a:t>
            </a:r>
            <a:endParaRPr dirty="0"/>
          </a:p>
        </p:txBody>
      </p:sp>
      <p:sp>
        <p:nvSpPr>
          <p:cNvPr id="4" name="Google Shape;181;p24">
            <a:extLst>
              <a:ext uri="{FF2B5EF4-FFF2-40B4-BE49-F238E27FC236}">
                <a16:creationId xmlns:a16="http://schemas.microsoft.com/office/drawing/2014/main" id="{887FDA71-D5F2-4EE2-864A-964DA9A04A39}"/>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title"/>
          </p:nvPr>
        </p:nvSpPr>
        <p:spPr>
          <a:xfrm>
            <a:off x="599440" y="883920"/>
            <a:ext cx="8233410" cy="652780"/>
          </a:xfrm>
          <a:prstGeom prst="rect">
            <a:avLst/>
          </a:prstGeom>
          <a:noFill/>
          <a:ln>
            <a:noFill/>
          </a:ln>
        </p:spPr>
        <p:txBody>
          <a:bodyPr spcFirstLastPara="1" wrap="square" lIns="0" tIns="0" rIns="68550" bIns="6855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Building Partnerships Brainstorm</a:t>
            </a:r>
            <a:endParaRPr dirty="0"/>
          </a:p>
        </p:txBody>
      </p:sp>
      <p:sp>
        <p:nvSpPr>
          <p:cNvPr id="242" name="Google Shape;242;p32"/>
          <p:cNvSpPr txBox="1">
            <a:spLocks noGrp="1"/>
          </p:cNvSpPr>
          <p:nvPr>
            <p:ph type="body" idx="1"/>
          </p:nvPr>
        </p:nvSpPr>
        <p:spPr>
          <a:xfrm>
            <a:off x="599440" y="1760221"/>
            <a:ext cx="7168197" cy="3573780"/>
          </a:xfrm>
          <a:prstGeom prst="rect">
            <a:avLst/>
          </a:prstGeom>
          <a:noFill/>
          <a:ln>
            <a:noFill/>
          </a:ln>
        </p:spPr>
        <p:txBody>
          <a:bodyPr spcFirstLastPara="1" wrap="square" lIns="0" tIns="0" rIns="68550" bIns="68550" anchor="t" anchorCtr="0">
            <a:noAutofit/>
          </a:bodyPr>
          <a:lstStyle/>
          <a:p>
            <a:pPr marL="171450" lvl="0" indent="-171450" algn="l" rtl="0">
              <a:lnSpc>
                <a:spcPct val="90000"/>
              </a:lnSpc>
              <a:spcBef>
                <a:spcPts val="0"/>
              </a:spcBef>
              <a:spcAft>
                <a:spcPts val="0"/>
              </a:spcAft>
              <a:buClr>
                <a:srgbClr val="C00000"/>
              </a:buClr>
              <a:buSzPts val="2400"/>
              <a:buFont typeface="Noto Sans Symbols"/>
              <a:buChar char="▪"/>
            </a:pPr>
            <a:r>
              <a:rPr lang="en-US" b="0" i="0" u="none" dirty="0">
                <a:solidFill>
                  <a:schemeClr val="dk1"/>
                </a:solidFill>
                <a:sym typeface="Arial"/>
              </a:rPr>
              <a:t>On the </a:t>
            </a:r>
            <a:r>
              <a:rPr lang="en-US" dirty="0"/>
              <a:t>yellow sticky note</a:t>
            </a:r>
            <a:r>
              <a:rPr lang="en-US" b="0" i="0" u="none" dirty="0">
                <a:solidFill>
                  <a:schemeClr val="dk1"/>
                </a:solidFill>
                <a:sym typeface="Arial"/>
              </a:rPr>
              <a:t>, write one example of successful collaboration you’ve had with another agency.</a:t>
            </a:r>
            <a:endParaRPr dirty="0"/>
          </a:p>
          <a:p>
            <a:pPr marL="171450" lvl="0" indent="-171450" algn="l" rtl="0">
              <a:lnSpc>
                <a:spcPct val="90000"/>
              </a:lnSpc>
              <a:spcBef>
                <a:spcPts val="900"/>
              </a:spcBef>
              <a:spcAft>
                <a:spcPts val="0"/>
              </a:spcAft>
              <a:buClr>
                <a:srgbClr val="C00000"/>
              </a:buClr>
              <a:buSzPts val="2400"/>
              <a:buFont typeface="Noto Sans Symbols"/>
              <a:buChar char="▪"/>
            </a:pPr>
            <a:r>
              <a:rPr lang="en-US" b="0" i="0" u="none" dirty="0">
                <a:solidFill>
                  <a:schemeClr val="dk1"/>
                </a:solidFill>
                <a:sym typeface="Arial"/>
              </a:rPr>
              <a:t>On the blue sticky note, write a challenge you have faced when trying to collaborate with another agency.</a:t>
            </a:r>
            <a:endParaRPr dirty="0"/>
          </a:p>
          <a:p>
            <a:pPr marL="171450" lvl="0" indent="-171450" algn="l" rtl="0">
              <a:lnSpc>
                <a:spcPct val="90000"/>
              </a:lnSpc>
              <a:spcBef>
                <a:spcPts val="900"/>
              </a:spcBef>
              <a:spcAft>
                <a:spcPts val="0"/>
              </a:spcAft>
              <a:buClr>
                <a:srgbClr val="C00000"/>
              </a:buClr>
              <a:buSzPts val="2400"/>
              <a:buFont typeface="Noto Sans Symbols"/>
              <a:buChar char="▪"/>
            </a:pPr>
            <a:r>
              <a:rPr lang="en-US" b="0" i="0" u="none" dirty="0">
                <a:solidFill>
                  <a:schemeClr val="dk1"/>
                </a:solidFill>
                <a:sym typeface="Arial"/>
              </a:rPr>
              <a:t>One at a time, each participant will come to the front and read and paste their sticky notes on the flipchart page.</a:t>
            </a:r>
            <a:endParaRPr dirty="0"/>
          </a:p>
        </p:txBody>
      </p:sp>
      <p:sp>
        <p:nvSpPr>
          <p:cNvPr id="4" name="Google Shape;181;p24">
            <a:extLst>
              <a:ext uri="{FF2B5EF4-FFF2-40B4-BE49-F238E27FC236}">
                <a16:creationId xmlns:a16="http://schemas.microsoft.com/office/drawing/2014/main" id="{EF7ADEC0-CF90-428C-9459-54093186118E}"/>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n-US" dirty="0">
                <a:solidFill>
                  <a:srgbClr val="FFFFFF"/>
                </a:solidFill>
              </a:rPr>
              <a:t>Building a Network of Community Partners </a:t>
            </a:r>
            <a:endParaRPr dirty="0"/>
          </a:p>
        </p:txBody>
      </p:sp>
    </p:spTree>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9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780</Words>
  <Application>Microsoft Office PowerPoint</Application>
  <PresentationFormat>On-screen Show (4:3)</PresentationFormat>
  <Paragraphs>102</Paragraphs>
  <Slides>11</Slides>
  <Notes>11</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11</vt:i4>
      </vt:variant>
    </vt:vector>
  </HeadingPairs>
  <TitlesOfParts>
    <vt:vector size="23" baseType="lpstr">
      <vt:lpstr>Arial</vt:lpstr>
      <vt:lpstr>Noto Sans Symbols</vt:lpstr>
      <vt:lpstr>Wingdings</vt:lpstr>
      <vt:lpstr>1_Blank Presentation</vt:lpstr>
      <vt:lpstr>2_Blank Presentation</vt:lpstr>
      <vt:lpstr>Blank Presentation</vt:lpstr>
      <vt:lpstr>9_Blank Presentation</vt:lpstr>
      <vt:lpstr>3_Blank Presentation</vt:lpstr>
      <vt:lpstr>4_Blank Presentation</vt:lpstr>
      <vt:lpstr>5_Blank Presentation</vt:lpstr>
      <vt:lpstr>6_Blank Presentation</vt:lpstr>
      <vt:lpstr>7_Blank Presentation</vt:lpstr>
      <vt:lpstr>Building a Network of Community Partners</vt:lpstr>
      <vt:lpstr>Objectives</vt:lpstr>
      <vt:lpstr>What is a Partnership?</vt:lpstr>
      <vt:lpstr>Steps to Implementing Partnerships </vt:lpstr>
      <vt:lpstr>Types of Partnerships</vt:lpstr>
      <vt:lpstr>Which community partners do you work with and why?</vt:lpstr>
      <vt:lpstr>How has building relationships with  community partners benefited your agency and clients?</vt:lpstr>
      <vt:lpstr>Suggestions for Building Partnerships </vt:lpstr>
      <vt:lpstr>Building Partnerships Brainstorm</vt:lpstr>
      <vt:lpstr>Creating a Resource Toolkit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Community Partners and Building Community Networks</dc:title>
  <dc:creator>kathe</dc:creator>
  <cp:lastModifiedBy>Baughman, Allyson L</cp:lastModifiedBy>
  <cp:revision>21</cp:revision>
  <dcterms:modified xsi:type="dcterms:W3CDTF">2020-01-15T16:52:35Z</dcterms:modified>
</cp:coreProperties>
</file>