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7" r:id="rId1"/>
  </p:sldMasterIdLst>
  <p:notesMasterIdLst>
    <p:notesMasterId r:id="rId8"/>
  </p:notesMasterIdLst>
  <p:handoutMasterIdLst>
    <p:handoutMasterId r:id="rId9"/>
  </p:handoutMasterIdLst>
  <p:sldIdLst>
    <p:sldId id="260" r:id="rId2"/>
    <p:sldId id="277" r:id="rId3"/>
    <p:sldId id="265" r:id="rId4"/>
    <p:sldId id="287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3" autoAdjust="0"/>
    <p:restoredTop sz="70523" autoAdjust="0"/>
  </p:normalViewPr>
  <p:slideViewPr>
    <p:cSldViewPr>
      <p:cViewPr varScale="1">
        <p:scale>
          <a:sx n="65" d="100"/>
          <a:sy n="65" d="100"/>
        </p:scale>
        <p:origin x="1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928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94206E2-2074-4FB2-85D4-C2FE1BC23D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Osaka" pitchFamily="-6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45A42C3-44F8-438B-8FD6-CC2EA79D2D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Osaka" pitchFamily="-6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00CDF2A5-F0C2-4D37-A6E1-9BD50488EFE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Osaka" pitchFamily="-6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F1BF17F-BC52-4F6E-B6EE-DCF0E71FE1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68F165-33E1-413D-8AB1-9FC1A0CCE0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468181C-9083-41E1-BB41-3DEA2CEBEC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Osaka" pitchFamily="-6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67A8F3C-6026-42E2-84FF-1D0250D38A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Osaka" pitchFamily="-6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3C92B16-66BE-47F3-AF7F-FBE6AC325D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6594130-4CB7-4CD1-B7D7-E5ADD9D507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D9DA2F1-9D67-47F6-B60D-8547F882E0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Osaka" pitchFamily="-6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F8A8E3C-47C2-404A-AD7E-188EEF809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64D79D-A1B0-4310-A4FC-627BF30A95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C95EF-2AB3-47D8-BE21-0B70A66FA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078B60-3C7C-4C37-AE10-0A00712CC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66B36-276B-4962-B678-1A0376993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CCE2B057-124A-4339-94FB-6F7CBEDFB40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2EDF4-4A04-41E9-B384-9396CA6AF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0EB0B-7D87-4863-A345-8ABE63323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Review objectives.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3B834-40BB-433D-A89B-F0EB9396C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F48E0B20-C283-4E70-B16F-4AF2DB51D02C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A02C4-9A1F-49D1-AE72-B514188B1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04248-D9B0-4D4A-95A5-90F4B85A7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Review the diagram. The HIV care continuum follows a person from the time they are first diagnosed to achieving viral suppression </a:t>
            </a:r>
            <a:r>
              <a:rPr lang="en-US" dirty="0"/>
              <a:t>(a very low level of HIV in the body)</a:t>
            </a:r>
            <a:r>
              <a:rPr lang="en-US" altLang="en-US" dirty="0"/>
              <a:t>. However researchers observed that in order for people living with HIV to benefit from the available treatment,  a person must first know their diagnosis, engage in HIV medical care and see a prescribing health care provider regularly, and receive and adhere to antiretroviral therapy.  Many people do not make it through all these stages due to several obstacles. Ask participants: “Why might  people not complete the steps of the HIV Care Continuum?”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CHW can play a role in each step of the continuum and reduce the gaps in each stage of the continuum.   For example, CHWs can provide health information, conduct testing, and refer clients to a health provider and other resources.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3CFDB-489C-470E-862C-64B21BA21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/>
            <a:fld id="{F892AD2F-791E-4754-BC81-5E93C47CA9CA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69932D-E27F-4B5B-97DF-0B3CDAC01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E1DCAD-2B7A-4BED-BB0D-C4108582D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Think-pair-share activity</a:t>
            </a:r>
          </a:p>
          <a:p>
            <a:pPr>
              <a:defRPr/>
            </a:pPr>
            <a:endParaRPr lang="en-US" alt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Ask participants to review the handouts, paying particular attention to the C3 roles they might do as a community health worker.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Have participants pair up to discuss a concrete activity they could do with a person with HIV to improve outcomes at each stage. For example, what are things that you can do to help people learn their HIV status?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Ask participants to write on post-it notes 3-5 tasks that could improve HIV care continuum outcomes.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Ask volunteers to share their CHW roles and tasks to achieve the outcomes.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Discuss: Did we miss any key task?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Show the next slide and refer to C3 roles.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37689-ADE7-49A6-9A30-303E87201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5703440-9558-4341-845F-16094124F3C1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CB405E-FB93-403F-A360-7692C6AC9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197B77-E1AE-47A3-A715-130EFFFF2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Review CHW roles in the HIV care continuum listed on the slide.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Resume activity: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Have participants place their post-it notes on the appropriate stage on the care continuum poster.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Discussion: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Ask, “What are some one-on-one tasks that you could do with a person with HIV to achieve the goals of the care continuum?”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Ask, “What are some roles for you as CHW on the HIV care team in your agency, within the care continuum?”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Ask, “What are key roles for you as a CHW at the community level to impact the HIV care continuum?”</a:t>
            </a:r>
            <a:endParaRPr lang="en-US" alt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Ask, “How do roles and skills relate to the HIV care continuum in your region?”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Open discussion for other questions and answers. </a:t>
            </a: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B82-8585-44DE-BC6F-83BBD4439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/>
            <a:fld id="{FE247757-2EB8-475A-87ED-160A63AE54A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E01E1-B1FA-437C-9D67-7D22B9D86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0484A-56D4-4D1A-8F79-B7F926F98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Share information about how CHWs can learn about HIV/AIDS services in their community by connecting to their State Health Department or local Ryan White </a:t>
            </a:r>
            <a:r>
              <a:rPr lang="en-US"/>
              <a:t>Planning Council.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DBC65-13C2-4CB0-AEAA-AAE55DCD0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E04A3084-8B40-4123-83D6-9D3CBC201221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id="{3205D63B-CDE9-43E9-870B-4954C1F60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9C9FC-8263-4726-90D8-636EBE10CE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DA58C471-3021-41C3-B37B-BC96B37F12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B2D86B-AC8F-4E1B-B046-6818E663F50F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BC3FE8-E9DD-44A3-8C74-2CCAEEFC6696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Josephine Sans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Josephine Sans Semi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5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7E8E90-C100-4F75-9ED0-47703BE33F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CC8B1B3-FD96-4732-B908-D9524F18626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2/3/08  </a:t>
            </a:r>
            <a:fld id="{C604ADE6-73F4-46B7-B40F-2585E48C2FAF}" type="slidenum">
              <a:rPr lang="en-US" altLang="en-US"/>
              <a:pPr/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306679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E6ECF0-B8CD-4732-92FB-CB0989542CC6}"/>
              </a:ext>
            </a:extLst>
          </p:cNvPr>
          <p:cNvSpPr/>
          <p:nvPr userDrawn="1"/>
        </p:nvSpPr>
        <p:spPr>
          <a:xfrm>
            <a:off x="-25400" y="0"/>
            <a:ext cx="9263063" cy="70040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 sz="1350" dirty="0">
              <a:solidFill>
                <a:schemeClr val="bg2"/>
              </a:solidFill>
            </a:endParaRPr>
          </a:p>
        </p:txBody>
      </p:sp>
      <p:pic>
        <p:nvPicPr>
          <p:cNvPr id="3" name="Picture 12" descr="gradient_2.eps">
            <a:extLst>
              <a:ext uri="{FF2B5EF4-FFF2-40B4-BE49-F238E27FC236}">
                <a16:creationId xmlns:a16="http://schemas.microsoft.com/office/drawing/2014/main" id="{78101603-2EDA-4C86-A2C9-8931FFDD4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5578475"/>
            <a:ext cx="14001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77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95300" y="593367"/>
            <a:ext cx="8337000" cy="943200"/>
          </a:xfrm>
          <a:prstGeom prst="rect">
            <a:avLst/>
          </a:prstGeom>
        </p:spPr>
        <p:txBody>
          <a:bodyPr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95300" y="1688433"/>
            <a:ext cx="8337000" cy="4280567"/>
          </a:xfrm>
          <a:prstGeom prst="rect">
            <a:avLst/>
          </a:prstGeom>
        </p:spPr>
        <p:txBody>
          <a:bodyPr tIns="0" rIns="91425" bIns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5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peningfooter_sized.jpg">
            <a:extLst>
              <a:ext uri="{FF2B5EF4-FFF2-40B4-BE49-F238E27FC236}">
                <a16:creationId xmlns:a16="http://schemas.microsoft.com/office/drawing/2014/main" id="{D67C3DD2-BEEC-47B7-9012-93C1DD106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boston_univ_cmyk.eps">
            <a:extLst>
              <a:ext uri="{FF2B5EF4-FFF2-40B4-BE49-F238E27FC236}">
                <a16:creationId xmlns:a16="http://schemas.microsoft.com/office/drawing/2014/main" id="{C95107D4-88AF-4C36-8511-768422198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870575"/>
            <a:ext cx="12827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F827D7C5-EA9A-403F-9515-5126B94864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68500" y="6159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93138-DD0C-48F4-A4E2-306125446DBC}"/>
              </a:ext>
            </a:extLst>
          </p:cNvPr>
          <p:cNvSpPr/>
          <p:nvPr userDrawn="1"/>
        </p:nvSpPr>
        <p:spPr>
          <a:xfrm>
            <a:off x="0" y="-25400"/>
            <a:ext cx="9144000" cy="5461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647F7-938A-4772-A381-3F78B7E2B308}"/>
              </a:ext>
            </a:extLst>
          </p:cNvPr>
          <p:cNvSpPr txBox="1"/>
          <p:nvPr userDrawn="1"/>
        </p:nvSpPr>
        <p:spPr>
          <a:xfrm>
            <a:off x="0" y="871538"/>
            <a:ext cx="9144000" cy="414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spc="100" dirty="0">
                <a:solidFill>
                  <a:srgbClr val="FFFFFF"/>
                </a:solidFill>
                <a:latin typeface="Josefin Sans"/>
                <a:cs typeface="Josefin Sans"/>
              </a:rPr>
              <a:t>Improving Outcomes Across the HIV</a:t>
            </a:r>
            <a:br>
              <a:rPr lang="en-US" sz="4000" b="1" spc="100" dirty="0">
                <a:solidFill>
                  <a:srgbClr val="FFFFFF"/>
                </a:solidFill>
                <a:latin typeface="Josefin Sans"/>
                <a:cs typeface="Josefin Sans"/>
              </a:rPr>
            </a:br>
            <a:r>
              <a:rPr lang="en-US" sz="4000" b="1" spc="100" dirty="0">
                <a:solidFill>
                  <a:srgbClr val="FFFFFF"/>
                </a:solidFill>
                <a:latin typeface="Josefin Sans"/>
                <a:cs typeface="Josefin Sans"/>
              </a:rPr>
              <a:t>Care Continuum through Successful</a:t>
            </a:r>
            <a:br>
              <a:rPr lang="en-US" sz="4000" b="1" spc="100" dirty="0">
                <a:solidFill>
                  <a:srgbClr val="FFFFFF"/>
                </a:solidFill>
                <a:latin typeface="Josefin Sans"/>
                <a:cs typeface="Josefin Sans"/>
              </a:rPr>
            </a:br>
            <a:r>
              <a:rPr lang="en-US" sz="4000" b="1" spc="100" dirty="0">
                <a:solidFill>
                  <a:srgbClr val="FFFFFF"/>
                </a:solidFill>
                <a:latin typeface="Josefin Sans"/>
                <a:cs typeface="Josefin Sans"/>
              </a:rPr>
              <a:t>Integration of Community Health Workers (CHWs)</a:t>
            </a:r>
          </a:p>
          <a:p>
            <a:pPr algn="ctr">
              <a:spcBef>
                <a:spcPts val="6600"/>
              </a:spcBef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Josefin Sans SemiBold"/>
              </a:rPr>
              <a:t>Monday, September 11, 2017–Friday, September 15, 2017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Josefin Sans SemiBold"/>
              </a:rPr>
              <a:t>Boston, Massachusetts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8B5E01-13C7-4E29-9E0B-D45DAE7AD653}"/>
              </a:ext>
            </a:extLst>
          </p:cNvPr>
          <p:cNvCxnSpPr/>
          <p:nvPr userDrawn="1"/>
        </p:nvCxnSpPr>
        <p:spPr>
          <a:xfrm>
            <a:off x="0" y="54356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06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D647FF-2C54-4C3F-A795-A4C1C6A7AD5F}"/>
              </a:ext>
            </a:extLst>
          </p:cNvPr>
          <p:cNvSpPr/>
          <p:nvPr userDrawn="1"/>
        </p:nvSpPr>
        <p:spPr>
          <a:xfrm>
            <a:off x="0" y="0"/>
            <a:ext cx="9144000" cy="12065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8" descr="restingslide.png">
            <a:extLst>
              <a:ext uri="{FF2B5EF4-FFF2-40B4-BE49-F238E27FC236}">
                <a16:creationId xmlns:a16="http://schemas.microsoft.com/office/drawing/2014/main" id="{21AE06E7-9969-4422-AD71-6AAF2D7B2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7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cap="all" spc="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4076700" cy="36144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57200" y="794273"/>
            <a:ext cx="8229600" cy="615428"/>
          </a:xfrm>
        </p:spPr>
        <p:txBody>
          <a:bodyPr>
            <a:normAutofit/>
          </a:bodyPr>
          <a:lstStyle>
            <a:lvl1pPr marL="0" indent="0" algn="l">
              <a:buNone/>
              <a:defRPr sz="26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CC9D7A-75B7-4A42-B65D-2B87DBC04CD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553200" y="6280150"/>
            <a:ext cx="901700" cy="331788"/>
          </a:xfrm>
        </p:spPr>
        <p:txBody>
          <a:bodyPr/>
          <a:lstStyle>
            <a:lvl1pPr>
              <a:defRPr>
                <a:ea typeface="Osaka" pitchFamily="-64" charset="-128"/>
              </a:defRPr>
            </a:lvl1pPr>
          </a:lstStyle>
          <a:p>
            <a:pPr>
              <a:defRPr/>
            </a:pPr>
            <a:fld id="{1E52C20B-A23B-4539-940B-96522A4DB615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DB8765-C74F-4ACB-8B27-681128E963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53200" y="63436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9B34D9-FDB9-45E7-B2B7-464E0BEC19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25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estingslide2.jpg">
            <a:extLst>
              <a:ext uri="{FF2B5EF4-FFF2-40B4-BE49-F238E27FC236}">
                <a16:creationId xmlns:a16="http://schemas.microsoft.com/office/drawing/2014/main" id="{DE3E7869-BF9C-4092-B43E-723823E44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6427F0-3F5A-4EA0-B645-684607D141E4}"/>
              </a:ext>
            </a:extLst>
          </p:cNvPr>
          <p:cNvSpPr/>
          <p:nvPr userDrawn="1"/>
        </p:nvSpPr>
        <p:spPr>
          <a:xfrm>
            <a:off x="0" y="2235200"/>
            <a:ext cx="9144000" cy="2413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946400"/>
            <a:ext cx="91440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25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DEE404-E5AE-4F72-8676-E4C6734C8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Josephine Sans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D57DF10-6E9C-414F-82C3-9C1C417F2D4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2/3/08  </a:t>
            </a:r>
            <a:fld id="{BE8DBA39-A775-41CC-8F7B-F5B5F89E6FC0}" type="slidenum">
              <a:rPr lang="en-US" altLang="en-US"/>
              <a:pPr/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15542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Josephine Sans Semi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14E0FD-133A-4B28-8E8F-FAA8D867F7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1DF6C3C-7F73-4B97-B4D2-82B8347A33B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2/3/08  </a:t>
            </a:r>
            <a:fld id="{B42629F0-CE08-47F5-8F88-3141AAE5642A}" type="slidenum">
              <a:rPr lang="en-US" altLang="en-US"/>
              <a:pPr/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04029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restingslide2.jpg">
            <a:extLst>
              <a:ext uri="{FF2B5EF4-FFF2-40B4-BE49-F238E27FC236}">
                <a16:creationId xmlns:a16="http://schemas.microsoft.com/office/drawing/2014/main" id="{921E38C5-F60D-474E-BAD9-77E0AB89B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B4A94C-2114-40E3-AB59-F3667E47A3F6}"/>
              </a:ext>
            </a:extLst>
          </p:cNvPr>
          <p:cNvSpPr/>
          <p:nvPr userDrawn="1"/>
        </p:nvSpPr>
        <p:spPr>
          <a:xfrm>
            <a:off x="0" y="2235200"/>
            <a:ext cx="9144000" cy="2413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D38A8CD-62C4-4089-A2AA-4E5892EF9E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819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Josephine 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9pPr>
          </a:lstStyle>
          <a:p>
            <a:pPr>
              <a:defRPr/>
            </a:pPr>
            <a:r>
              <a:rPr lang="en-US" altLang="en-US" sz="2800" dirty="0"/>
              <a:t>Resting or transition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3BCD033-E4D8-4655-B117-B5E695606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1DE650-C916-4969-A0D8-BA3FA5CE62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2/3/08  </a:t>
            </a:r>
            <a:fld id="{62AA4ED5-2D49-4DB8-82CA-4764BA35D834}" type="slidenum">
              <a:rPr lang="en-US" altLang="en-US"/>
              <a:pPr/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19959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D2CF42-5785-4C18-8ECF-479B717088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Josephine Sans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134E4EA-B933-4740-9497-7ECB16DA7B1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2/3/08  </a:t>
            </a:r>
            <a:fld id="{80A3A978-7655-4A43-BC0B-3B3804946573}" type="slidenum">
              <a:rPr lang="en-US" altLang="en-US"/>
              <a:pPr/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08235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73183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90E7A3-4861-4890-B956-77348CF78C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Josephine Sans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E9C1B0D2-4A93-4679-AD3F-C04EE4A3A62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8001000" y="381000"/>
            <a:ext cx="1066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2/3/08  </a:t>
            </a:r>
            <a:fld id="{A1EBE02C-6FF9-4F2B-BBA4-6988811753F6}" type="slidenum">
              <a:rPr lang="en-US" altLang="en-US"/>
              <a:pPr/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60565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747BCB-7A94-42EE-BBA9-2407461C4A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3C92C8BF-C419-48DC-80D7-BA6AD43AFFD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2/3/08  </a:t>
            </a:r>
            <a:fld id="{F9A58C0F-C4D4-4D09-A29F-50A0396EC347}" type="slidenum">
              <a:rPr lang="en-US" altLang="en-US"/>
              <a:pPr/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407945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BB9762A-1993-4E34-8E06-1C71642A9B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C550EEA-AAAB-4401-808B-23A44B62930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2/3/08  </a:t>
            </a:r>
            <a:fld id="{4DE14CF8-E7EE-4219-85C7-D7F22B3DE1D6}" type="slidenum">
              <a:rPr lang="en-US" altLang="en-US"/>
              <a:pPr/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33043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C4C3EF-3340-4FF7-A58D-AE6D92E063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1A0A3D3-9D32-414B-B1A4-4631B97FC2A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2/3/08  </a:t>
            </a:r>
            <a:fld id="{09486949-ABCA-4B2B-81C4-F26E518AB019}" type="slidenum">
              <a:rPr lang="en-US" altLang="en-US"/>
              <a:pPr/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2569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>
            <a:extLst>
              <a:ext uri="{FF2B5EF4-FFF2-40B4-BE49-F238E27FC236}">
                <a16:creationId xmlns:a16="http://schemas.microsoft.com/office/drawing/2014/main" id="{B3530F24-D06F-4C39-8170-7C82BE6C85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8138"/>
            <a:ext cx="9144000" cy="347662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DF3BF7E-E07D-409B-8949-5817249F3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735525-EFB9-42EA-8B0A-779872778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7837A3-61AA-4CAE-8FDD-5C1166CCD2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3810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EE2D876B-EFB8-4A01-96CA-50D26116C0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ea typeface="Osaka" charset="0"/>
              </a:rPr>
              <a:t>Boston University</a:t>
            </a:r>
            <a:r>
              <a:rPr lang="en-US" altLang="en-US" sz="1200" dirty="0">
                <a:solidFill>
                  <a:schemeClr val="bg1"/>
                </a:solidFill>
                <a:latin typeface="Arial" charset="0"/>
                <a:ea typeface="Osaka" charset="0"/>
              </a:rPr>
              <a:t> Slideshow Title Goes Here</a:t>
            </a:r>
          </a:p>
        </p:txBody>
      </p:sp>
      <p:sp>
        <p:nvSpPr>
          <p:cNvPr id="1042" name="Rectangle 18">
            <a:extLst>
              <a:ext uri="{FF2B5EF4-FFF2-40B4-BE49-F238E27FC236}">
                <a16:creationId xmlns:a16="http://schemas.microsoft.com/office/drawing/2014/main" id="{E0233551-5DAF-4ACD-A89D-15454111F2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7600" y="6443663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30000">
                <a:latin typeface="Josephine Sans"/>
              </a:defRPr>
            </a:lvl1pPr>
          </a:lstStyle>
          <a:p>
            <a:r>
              <a:rPr lang="en-US" altLang="en-US"/>
              <a:t>2/3/08  </a:t>
            </a:r>
            <a:fld id="{862C1DA0-E64B-4894-983E-5BA96D895ADF}" type="slidenum">
              <a:rPr lang="en-US" altLang="en-US"/>
              <a:pPr/>
              <a:t>‹#›</a:t>
            </a:fld>
            <a:endParaRPr lang="en-US" altLang="en-US" baseline="0"/>
          </a:p>
        </p:txBody>
      </p:sp>
      <p:pic>
        <p:nvPicPr>
          <p:cNvPr id="1032" name="Picture 9">
            <a:extLst>
              <a:ext uri="{FF2B5EF4-FFF2-40B4-BE49-F238E27FC236}">
                <a16:creationId xmlns:a16="http://schemas.microsoft.com/office/drawing/2014/main" id="{03FF48DD-8C09-4505-84B7-84705584AF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2438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ECD625-E725-4F88-A772-8740010F95BF}"/>
              </a:ext>
            </a:extLst>
          </p:cNvPr>
          <p:cNvCxnSpPr/>
          <p:nvPr userDrawn="1"/>
        </p:nvCxnSpPr>
        <p:spPr>
          <a:xfrm>
            <a:off x="0" y="5715000"/>
            <a:ext cx="9144000" cy="0"/>
          </a:xfrm>
          <a:prstGeom prst="line">
            <a:avLst/>
          </a:prstGeom>
          <a:ln w="38100">
            <a:solidFill>
              <a:srgbClr val="CF0A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2" descr="standardfooter_sized.jpg">
            <a:extLst>
              <a:ext uri="{FF2B5EF4-FFF2-40B4-BE49-F238E27FC236}">
                <a16:creationId xmlns:a16="http://schemas.microsoft.com/office/drawing/2014/main" id="{63B16902-59E2-4E7F-99A1-C600BE977FA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1"/>
          <a:stretch>
            <a:fillRect/>
          </a:stretch>
        </p:blipFill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03" r:id="rId8"/>
    <p:sldLayoutId id="2147484204" r:id="rId9"/>
    <p:sldLayoutId id="2147484205" r:id="rId10"/>
    <p:sldLayoutId id="2147484213" r:id="rId11"/>
    <p:sldLayoutId id="2147484214" r:id="rId12"/>
    <p:sldLayoutId id="2147484215" r:id="rId13"/>
    <p:sldLayoutId id="2147484216" r:id="rId14"/>
    <p:sldLayoutId id="2147484217" r:id="rId1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Josephine Sans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Josephine Sans"/>
          <a:ea typeface="Osak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Josephine Sans"/>
          <a:ea typeface="Osak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Josephine Sans"/>
          <a:ea typeface="Osak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Josephine Sans"/>
          <a:ea typeface="Osak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Josephine Sans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Josephine Sans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Josephine Sans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Josephine Sans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Josephine 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01C5-0848-4B53-8C63-B37FFEC4B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Introduction to Community Health Workers in HIV Care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28C8-DE85-4503-9EF7-24E589F0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685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+mj-lt"/>
              </a:rPr>
              <a:t>Objectives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EBDF-D8E2-4035-97FF-C3A9A98C9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+mn-lt"/>
              </a:rPr>
              <a:t>At the end of this unit participants will be able to: </a:t>
            </a:r>
          </a:p>
          <a:p>
            <a:pPr>
              <a:buClr>
                <a:srgbClr val="C00000"/>
              </a:buClr>
              <a:defRPr/>
            </a:pPr>
            <a:r>
              <a:rPr lang="en-US" dirty="0"/>
              <a:t>Describe how CHWs can fit into the HIV care continuum, within the context of the national CHW movement</a:t>
            </a:r>
          </a:p>
          <a:p>
            <a:pPr>
              <a:buClr>
                <a:srgbClr val="C00000"/>
              </a:buClr>
              <a:defRPr/>
            </a:pPr>
            <a:r>
              <a:rPr lang="en-US" dirty="0"/>
              <a:t>Identify CHW roles and tasks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latin typeface="+mn-lt"/>
            </a:endParaRPr>
          </a:p>
        </p:txBody>
      </p:sp>
      <p:sp>
        <p:nvSpPr>
          <p:cNvPr id="18436" name="TextBox 3">
            <a:extLst>
              <a:ext uri="{FF2B5EF4-FFF2-40B4-BE49-F238E27FC236}">
                <a16:creationId xmlns:a16="http://schemas.microsoft.com/office/drawing/2014/main" id="{68D9C8D5-1842-4F94-868E-3042DCC2E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453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Josephine Sans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Introduction to Community Health Workers in HIV Care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5C4E-8848-4A37-BA88-752CA7FA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-943200"/>
            <a:ext cx="8337000" cy="943200"/>
          </a:xfrm>
        </p:spPr>
        <p:txBody>
          <a:bodyPr vert="horz" wrap="square" lIns="91440" tIns="91425" rIns="91425" bIns="91425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HIV Care Continuum</a:t>
            </a:r>
          </a:p>
        </p:txBody>
      </p:sp>
      <p:pic>
        <p:nvPicPr>
          <p:cNvPr id="20482" name="Picture 2" descr="Care Continuum Banner">
            <a:extLst>
              <a:ext uri="{FF2B5EF4-FFF2-40B4-BE49-F238E27FC236}">
                <a16:creationId xmlns:a16="http://schemas.microsoft.com/office/drawing/2014/main" id="{D4368DA0-B58B-4388-9183-609DB404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382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>
            <a:extLst>
              <a:ext uri="{FF2B5EF4-FFF2-40B4-BE49-F238E27FC236}">
                <a16:creationId xmlns:a16="http://schemas.microsoft.com/office/drawing/2014/main" id="{AE85BE8D-10A4-4DC9-BD3B-64C7480EC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453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Josephine Sans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Introduction to Community Health Workers in HIV Care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A4A020-8E2B-44E3-9743-97B365F2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2420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ACTIVITY: C3 ROLES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F81D-CB92-4217-A449-79ED3256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46138"/>
            <a:ext cx="7780338" cy="982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CHW Role in the HIV Care Continuum 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6FD8825B-DED2-4D2B-9AA5-3383FF6D522C}"/>
              </a:ext>
            </a:extLst>
          </p:cNvPr>
          <p:cNvGraphicFramePr>
            <a:graphicFrameLocks/>
          </p:cNvGraphicFramePr>
          <p:nvPr/>
        </p:nvGraphicFramePr>
        <p:xfrm>
          <a:off x="381000" y="1516063"/>
          <a:ext cx="8458200" cy="4046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1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584">
                <a:tc>
                  <a:txBody>
                    <a:bodyPr/>
                    <a:lstStyle/>
                    <a:p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CHW Role (C3)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72" marR="68572" marT="32909" marB="32909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+mj-lt"/>
                        </a:rPr>
                        <a:t>HIV Care Continuum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72" marR="68572" marT="32909" marB="329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655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j-lt"/>
                        </a:rPr>
                        <a:t>Conduct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Outreach 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72" marR="68572" marT="32909" marB="32909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Support Linkage &amp; Engagement in Care: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Identify, test &amp; link newly diagnosed individual to HIV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Find PLWH who are out of care &amp; build relationships </a:t>
                      </a:r>
                    </a:p>
                  </a:txBody>
                  <a:tcPr marL="68572" marR="68572" marT="32909" marB="329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48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j-lt"/>
                        </a:rPr>
                        <a:t>Care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Coordination, Case Management, System Navigation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72" marR="68572" marT="32909" marB="32909"/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j-lt"/>
                        </a:rPr>
                        <a:t>Support Linkage &amp; Engagement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in Care: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Make referrals to health specialists or mental health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j-lt"/>
                        </a:rPr>
                        <a:t>services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Provide appointment reminders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Accompany to medical appointments</a:t>
                      </a:r>
                    </a:p>
                  </a:txBody>
                  <a:tcPr marL="68572" marR="68572" marT="32909" marB="329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2935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j-lt"/>
                        </a:rPr>
                        <a:t>Providing Coaching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&amp; Social Support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72" marR="68572" marT="32909" marB="32909"/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j-lt"/>
                        </a:rPr>
                        <a:t>Support Adherence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to Treatment &amp; Achieve Viral Suppression: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Educate about HIV treatment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Obtain medications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Address side effects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Understand labs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72" marR="68572" marT="32909" marB="329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015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j-lt"/>
                        </a:rPr>
                        <a:t>Implementation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of Community &amp; Individual Needs Assessment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72" marR="68572" marT="32909" marB="32909"/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j-lt"/>
                        </a:rPr>
                        <a:t>Support Retention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in Care: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j-lt"/>
                        </a:rPr>
                        <a:t>Collaborate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j-lt"/>
                        </a:rPr>
                        <a:t> with HIV medical case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manager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+mj-lt"/>
                        </a:rPr>
                        <a:t> to develop a care plan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to address patient goals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72" marR="68572" marT="32909" marB="329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599" name="TextBox 3">
            <a:extLst>
              <a:ext uri="{FF2B5EF4-FFF2-40B4-BE49-F238E27FC236}">
                <a16:creationId xmlns:a16="http://schemas.microsoft.com/office/drawing/2014/main" id="{6D4A6256-01D8-42DF-A46D-6FD0E3334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453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Josephine Sans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Introduction to Community Health Workers in HIV Care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5332-2DD1-48AE-BDB4-BE2CDCAD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85825"/>
            <a:ext cx="8337550" cy="942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Get Involved!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1DC0F-5EA3-4C65-8114-8CEEC8CF7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337550" cy="4432300"/>
          </a:xfrm>
        </p:spPr>
        <p:txBody>
          <a:bodyPr rtlCol="0">
            <a:normAutofit/>
          </a:bodyPr>
          <a:lstStyle/>
          <a:p>
            <a:pPr marL="3429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dirty="0">
                <a:latin typeface="+mn-lt"/>
              </a:rPr>
              <a:t>Connect with a CHW Association in your state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dirty="0">
                <a:latin typeface="+mn-lt"/>
              </a:rPr>
              <a:t>Ryan White Programs</a:t>
            </a: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dirty="0">
                <a:latin typeface="+mn-lt"/>
              </a:rPr>
              <a:t>Link to Ryan White Planning councils and HIV Department at your State Health Department—Become a member!</a:t>
            </a: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dirty="0">
                <a:latin typeface="+mn-lt"/>
              </a:rPr>
              <a:t>Consumer advisory boards for Ryan White support clinics in your area.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E3DCAF78-C958-4A96-AEFC-D503A680C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453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Josephine Sans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Introduction to Community Health Workers in HIV Care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</TotalTime>
  <Words>706</Words>
  <Application>Microsoft Office PowerPoint</Application>
  <PresentationFormat>On-screen Show (4:3)</PresentationFormat>
  <Paragraphs>72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Osaka</vt:lpstr>
      <vt:lpstr>Josephine Sans</vt:lpstr>
      <vt:lpstr>Wingdings</vt:lpstr>
      <vt:lpstr>Arial Bold</vt:lpstr>
      <vt:lpstr>Josefin Sans</vt:lpstr>
      <vt:lpstr>Josefin Sans SemiBold</vt:lpstr>
      <vt:lpstr>Calibri</vt:lpstr>
      <vt:lpstr>Blank Presentation</vt:lpstr>
      <vt:lpstr>Introduction to Community Health Workers in HIV Care </vt:lpstr>
      <vt:lpstr>Objectives </vt:lpstr>
      <vt:lpstr>HIV Care Continuum</vt:lpstr>
      <vt:lpstr>ACTIVITY: C3 ROLES</vt:lpstr>
      <vt:lpstr>CHW Role in the HIV Care Continuum </vt:lpstr>
      <vt:lpstr>Get Involved!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Mandel, Nicole</cp:lastModifiedBy>
  <cp:revision>73</cp:revision>
  <cp:lastPrinted>1904-01-01T00:00:00Z</cp:lastPrinted>
  <dcterms:created xsi:type="dcterms:W3CDTF">2008-01-28T19:49:47Z</dcterms:created>
  <dcterms:modified xsi:type="dcterms:W3CDTF">2020-08-09T22:30:36Z</dcterms:modified>
</cp:coreProperties>
</file>