
<file path=[Content_Types].xml><?xml version="1.0" encoding="utf-8"?>
<Types xmlns="http://schemas.openxmlformats.org/package/2006/content-types">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drawings/drawing1.xml" ContentType="application/vnd.openxmlformats-officedocument.drawingml.chartshapes+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charts/chart2.xml" ContentType="application/vnd.openxmlformats-officedocument.drawingml.chart+xml"/>
  <Override PartName="/ppt/drawings/drawing2.xml" ContentType="application/vnd.openxmlformats-officedocument.drawingml.chartshapes+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6" r:id="rId3"/>
  </p:sldMasterIdLst>
  <p:notesMasterIdLst>
    <p:notesMasterId r:id="rId21"/>
  </p:notesMasterIdLst>
  <p:handoutMasterIdLst>
    <p:handoutMasterId r:id="rId22"/>
  </p:handoutMasterIdLst>
  <p:sldIdLst>
    <p:sldId id="256" r:id="rId4"/>
    <p:sldId id="259" r:id="rId5"/>
    <p:sldId id="271" r:id="rId6"/>
    <p:sldId id="267" r:id="rId7"/>
    <p:sldId id="270" r:id="rId8"/>
    <p:sldId id="260" r:id="rId9"/>
    <p:sldId id="263" r:id="rId10"/>
    <p:sldId id="261" r:id="rId11"/>
    <p:sldId id="262" r:id="rId12"/>
    <p:sldId id="272" r:id="rId13"/>
    <p:sldId id="264" r:id="rId14"/>
    <p:sldId id="266" r:id="rId15"/>
    <p:sldId id="273" r:id="rId16"/>
    <p:sldId id="269" r:id="rId17"/>
    <p:sldId id="274" r:id="rId18"/>
    <p:sldId id="275" r:id="rId19"/>
    <p:sldId id="276" r:id="rId20"/>
  </p:sldIdLst>
  <p:sldSz cx="9144000" cy="6858000" type="screen4x3"/>
  <p:notesSz cx="7077075" cy="9363075"/>
  <p:custDataLst>
    <p:tags r:id="rId2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62" autoAdjust="0"/>
    <p:restoredTop sz="86501" autoAdjust="0"/>
  </p:normalViewPr>
  <p:slideViewPr>
    <p:cSldViewPr>
      <p:cViewPr varScale="1">
        <p:scale>
          <a:sx n="100" d="100"/>
          <a:sy n="100" d="100"/>
        </p:scale>
        <p:origin x="205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gs" Target="tags/tag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0500422984317042E-2"/>
          <c:y val="6.678403755868545E-2"/>
          <c:w val="0.8929706513958483"/>
          <c:h val="0.72467838527226358"/>
        </c:manualLayout>
      </c:layout>
      <c:barChart>
        <c:barDir val="col"/>
        <c:grouping val="clustered"/>
        <c:varyColors val="0"/>
        <c:ser>
          <c:idx val="0"/>
          <c:order val="0"/>
          <c:tx>
            <c:strRef>
              <c:f>Sheet1!$B$1</c:f>
              <c:strCache>
                <c:ptCount val="1"/>
                <c:pt idx="0">
                  <c:v>Column1</c:v>
                </c:pt>
              </c:strCache>
            </c:strRef>
          </c:tx>
          <c:spPr>
            <a:solidFill>
              <a:schemeClr val="accent2"/>
            </a:solidFill>
            <a:ln>
              <a:solidFill>
                <a:schemeClr val="tx1"/>
              </a:solidFill>
            </a:ln>
          </c:spPr>
          <c:invertIfNegative val="0"/>
          <c:dPt>
            <c:idx val="1"/>
            <c:invertIfNegative val="0"/>
            <c:bubble3D val="0"/>
            <c:spPr>
              <a:solidFill>
                <a:schemeClr val="accent4"/>
              </a:solidFill>
              <a:ln>
                <a:solidFill>
                  <a:schemeClr val="tx1"/>
                </a:solidFill>
              </a:ln>
            </c:spPr>
            <c:extLst>
              <c:ext xmlns:c16="http://schemas.microsoft.com/office/drawing/2014/chart" uri="{C3380CC4-5D6E-409C-BE32-E72D297353CC}">
                <c16:uniqueId val="{00000001-AEED-4A02-9869-DBF2BC7E0BFD}"/>
              </c:ext>
            </c:extLst>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Persons diagnosed and living with HIV as of 12/31/2016</c:v>
                </c:pt>
                <c:pt idx="1">
                  <c:v>Newly diagnosed in 2016 and linked to HIV care within 30 days</c:v>
                </c:pt>
                <c:pt idx="2">
                  <c:v>Evidence of HIV care in 2016</c:v>
                </c:pt>
                <c:pt idx="3">
                  <c:v>Retained in HIV care in 2016</c:v>
                </c:pt>
                <c:pt idx="4">
                  <c:v>Virally suppressed in 2016</c:v>
                </c:pt>
              </c:strCache>
            </c:strRef>
          </c:cat>
          <c:val>
            <c:numRef>
              <c:f>Sheet1!$B$2:$B$6</c:f>
              <c:numCache>
                <c:formatCode>0%</c:formatCode>
                <c:ptCount val="5"/>
                <c:pt idx="0">
                  <c:v>1</c:v>
                </c:pt>
                <c:pt idx="1">
                  <c:v>0.65947786606129399</c:v>
                </c:pt>
                <c:pt idx="2">
                  <c:v>0.59886237170767898</c:v>
                </c:pt>
                <c:pt idx="3">
                  <c:v>0.45653517991838755</c:v>
                </c:pt>
                <c:pt idx="4">
                  <c:v>0.465520794691068</c:v>
                </c:pt>
              </c:numCache>
            </c:numRef>
          </c:val>
          <c:extLst>
            <c:ext xmlns:c16="http://schemas.microsoft.com/office/drawing/2014/chart" uri="{C3380CC4-5D6E-409C-BE32-E72D297353CC}">
              <c16:uniqueId val="{00000002-AEED-4A02-9869-DBF2BC7E0BFD}"/>
            </c:ext>
          </c:extLst>
        </c:ser>
        <c:dLbls>
          <c:showLegendKey val="0"/>
          <c:showVal val="0"/>
          <c:showCatName val="0"/>
          <c:showSerName val="0"/>
          <c:showPercent val="0"/>
          <c:showBubbleSize val="0"/>
        </c:dLbls>
        <c:gapWidth val="150"/>
        <c:axId val="113021312"/>
        <c:axId val="113022848"/>
      </c:barChart>
      <c:catAx>
        <c:axId val="113021312"/>
        <c:scaling>
          <c:orientation val="minMax"/>
        </c:scaling>
        <c:delete val="0"/>
        <c:axPos val="b"/>
        <c:numFmt formatCode="General" sourceLinked="0"/>
        <c:majorTickMark val="none"/>
        <c:minorTickMark val="none"/>
        <c:tickLblPos val="nextTo"/>
        <c:spPr>
          <a:ln>
            <a:solidFill>
              <a:schemeClr val="tx1"/>
            </a:solidFill>
          </a:ln>
        </c:spPr>
        <c:txPr>
          <a:bodyPr/>
          <a:lstStyle/>
          <a:p>
            <a:pPr>
              <a:defRPr sz="1600"/>
            </a:pPr>
            <a:endParaRPr lang="en-US"/>
          </a:p>
        </c:txPr>
        <c:crossAx val="113022848"/>
        <c:crosses val="autoZero"/>
        <c:auto val="1"/>
        <c:lblAlgn val="ctr"/>
        <c:lblOffset val="100"/>
        <c:noMultiLvlLbl val="0"/>
      </c:catAx>
      <c:valAx>
        <c:axId val="113022848"/>
        <c:scaling>
          <c:orientation val="minMax"/>
          <c:max val="1"/>
        </c:scaling>
        <c:delete val="0"/>
        <c:axPos val="l"/>
        <c:numFmt formatCode="0%" sourceLinked="1"/>
        <c:majorTickMark val="out"/>
        <c:minorTickMark val="none"/>
        <c:tickLblPos val="nextTo"/>
        <c:spPr>
          <a:ln>
            <a:solidFill>
              <a:schemeClr val="tx1"/>
            </a:solidFill>
          </a:ln>
        </c:spPr>
        <c:crossAx val="113021312"/>
        <c:crosses val="autoZero"/>
        <c:crossBetween val="between"/>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spPr>
            <a:ln>
              <a:solidFill>
                <a:schemeClr val="tx1"/>
              </a:solidFill>
            </a:ln>
          </c:spPr>
          <c:invertIfNegative val="0"/>
          <c:dPt>
            <c:idx val="0"/>
            <c:invertIfNegative val="0"/>
            <c:bubble3D val="0"/>
            <c:spPr>
              <a:solidFill>
                <a:schemeClr val="bg2"/>
              </a:solidFill>
              <a:ln>
                <a:solidFill>
                  <a:schemeClr val="tx1"/>
                </a:solidFill>
              </a:ln>
            </c:spPr>
            <c:extLst>
              <c:ext xmlns:c16="http://schemas.microsoft.com/office/drawing/2014/chart" uri="{C3380CC4-5D6E-409C-BE32-E72D297353CC}">
                <c16:uniqueId val="{00000001-9A0A-423B-9DFB-20EBD05D020B}"/>
              </c:ext>
            </c:extLst>
          </c:dPt>
          <c:dPt>
            <c:idx val="1"/>
            <c:invertIfNegative val="0"/>
            <c:bubble3D val="0"/>
            <c:spPr>
              <a:solidFill>
                <a:schemeClr val="tx2"/>
              </a:solidFill>
              <a:ln>
                <a:solidFill>
                  <a:schemeClr val="tx1"/>
                </a:solidFill>
              </a:ln>
            </c:spPr>
            <c:extLst>
              <c:ext xmlns:c16="http://schemas.microsoft.com/office/drawing/2014/chart" uri="{C3380CC4-5D6E-409C-BE32-E72D297353CC}">
                <c16:uniqueId val="{00000003-9A0A-423B-9DFB-20EBD05D020B}"/>
              </c:ext>
            </c:extLst>
          </c:dPt>
          <c:dPt>
            <c:idx val="2"/>
            <c:invertIfNegative val="0"/>
            <c:bubble3D val="0"/>
            <c:spPr>
              <a:solidFill>
                <a:schemeClr val="accent1"/>
              </a:solidFill>
              <a:ln>
                <a:solidFill>
                  <a:schemeClr val="tx1"/>
                </a:solidFill>
              </a:ln>
            </c:spPr>
            <c:extLst>
              <c:ext xmlns:c16="http://schemas.microsoft.com/office/drawing/2014/chart" uri="{C3380CC4-5D6E-409C-BE32-E72D297353CC}">
                <c16:uniqueId val="{00000005-9A0A-423B-9DFB-20EBD05D020B}"/>
              </c:ext>
            </c:extLst>
          </c:dPt>
          <c:dPt>
            <c:idx val="3"/>
            <c:invertIfNegative val="0"/>
            <c:bubble3D val="0"/>
            <c:spPr>
              <a:solidFill>
                <a:schemeClr val="accent2"/>
              </a:solidFill>
              <a:ln>
                <a:solidFill>
                  <a:schemeClr val="tx1"/>
                </a:solidFill>
              </a:ln>
            </c:spPr>
            <c:extLst>
              <c:ext xmlns:c16="http://schemas.microsoft.com/office/drawing/2014/chart" uri="{C3380CC4-5D6E-409C-BE32-E72D297353CC}">
                <c16:uniqueId val="{00000007-9A0A-423B-9DFB-20EBD05D020B}"/>
              </c:ext>
            </c:extLst>
          </c:dPt>
          <c:dPt>
            <c:idx val="4"/>
            <c:invertIfNegative val="0"/>
            <c:bubble3D val="0"/>
            <c:spPr>
              <a:solidFill>
                <a:schemeClr val="accent3"/>
              </a:solidFill>
              <a:ln>
                <a:solidFill>
                  <a:schemeClr val="tx1"/>
                </a:solidFill>
              </a:ln>
            </c:spPr>
            <c:extLst>
              <c:ext xmlns:c16="http://schemas.microsoft.com/office/drawing/2014/chart" uri="{C3380CC4-5D6E-409C-BE32-E72D297353CC}">
                <c16:uniqueId val="{00000009-9A0A-423B-9DFB-20EBD05D020B}"/>
              </c:ext>
            </c:extLst>
          </c:dPt>
          <c:dPt>
            <c:idx val="5"/>
            <c:invertIfNegative val="0"/>
            <c:bubble3D val="0"/>
            <c:spPr>
              <a:solidFill>
                <a:schemeClr val="accent4"/>
              </a:solidFill>
              <a:ln>
                <a:solidFill>
                  <a:schemeClr val="tx1"/>
                </a:solidFill>
              </a:ln>
            </c:spPr>
            <c:extLst>
              <c:ext xmlns:c16="http://schemas.microsoft.com/office/drawing/2014/chart" uri="{C3380CC4-5D6E-409C-BE32-E72D297353CC}">
                <c16:uniqueId val="{0000000B-9A0A-423B-9DFB-20EBD05D020B}"/>
              </c:ext>
            </c:extLst>
          </c:dPt>
          <c:dPt>
            <c:idx val="6"/>
            <c:invertIfNegative val="0"/>
            <c:bubble3D val="0"/>
            <c:spPr>
              <a:solidFill>
                <a:schemeClr val="accent5"/>
              </a:solidFill>
              <a:ln>
                <a:solidFill>
                  <a:schemeClr val="tx1"/>
                </a:solidFill>
              </a:ln>
            </c:spPr>
            <c:extLst>
              <c:ext xmlns:c16="http://schemas.microsoft.com/office/drawing/2014/chart" uri="{C3380CC4-5D6E-409C-BE32-E72D297353CC}">
                <c16:uniqueId val="{0000000D-9A0A-423B-9DFB-20EBD05D020B}"/>
              </c:ext>
            </c:extLst>
          </c:dPt>
          <c:dPt>
            <c:idx val="7"/>
            <c:invertIfNegative val="0"/>
            <c:bubble3D val="0"/>
            <c:spPr>
              <a:solidFill>
                <a:schemeClr val="accent6"/>
              </a:solidFill>
              <a:ln>
                <a:solidFill>
                  <a:schemeClr val="tx1"/>
                </a:solidFill>
              </a:ln>
            </c:spPr>
            <c:extLst>
              <c:ext xmlns:c16="http://schemas.microsoft.com/office/drawing/2014/chart" uri="{C3380CC4-5D6E-409C-BE32-E72D297353CC}">
                <c16:uniqueId val="{0000000F-9A0A-423B-9DFB-20EBD05D020B}"/>
              </c:ext>
            </c:extLst>
          </c:dPt>
          <c:dLbls>
            <c:spPr>
              <a:noFill/>
              <a:ln>
                <a:noFill/>
              </a:ln>
              <a:effectLst/>
            </c:spPr>
            <c:txPr>
              <a:bodyPr/>
              <a:lstStyle/>
              <a:p>
                <a:pPr>
                  <a:defRPr sz="2000" b="0">
                    <a:latin typeface="+mj-lt"/>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Sheet2!$A$1:$A$8</c:f>
              <c:strCache>
                <c:ptCount val="8"/>
                <c:pt idx="0">
                  <c:v>Incarcerated</c:v>
                </c:pt>
                <c:pt idx="1">
                  <c:v>Discharged</c:v>
                </c:pt>
                <c:pt idx="2">
                  <c:v>Other</c:v>
                </c:pt>
                <c:pt idx="3">
                  <c:v>Deceased</c:v>
                </c:pt>
                <c:pt idx="4">
                  <c:v>Not in Care</c:v>
                </c:pt>
                <c:pt idx="5">
                  <c:v>Relocated 
Out of State</c:v>
                </c:pt>
                <c:pt idx="6">
                  <c:v>Unable to Locate</c:v>
                </c:pt>
                <c:pt idx="7">
                  <c:v>In Care</c:v>
                </c:pt>
              </c:strCache>
            </c:strRef>
          </c:cat>
          <c:val>
            <c:numRef>
              <c:f>Sheet2!$C$1:$C$8</c:f>
              <c:numCache>
                <c:formatCode>0%</c:formatCode>
                <c:ptCount val="8"/>
                <c:pt idx="0">
                  <c:v>1.4218009478672985E-2</c:v>
                </c:pt>
                <c:pt idx="1">
                  <c:v>2.843601895734597E-2</c:v>
                </c:pt>
                <c:pt idx="2">
                  <c:v>4.9763033175355451E-2</c:v>
                </c:pt>
                <c:pt idx="3">
                  <c:v>3.5545023696682464E-2</c:v>
                </c:pt>
                <c:pt idx="4">
                  <c:v>7.3459715639810422E-2</c:v>
                </c:pt>
                <c:pt idx="5">
                  <c:v>0.11374407582938388</c:v>
                </c:pt>
                <c:pt idx="6">
                  <c:v>0.22274881516587677</c:v>
                </c:pt>
                <c:pt idx="7">
                  <c:v>0.46208530805687204</c:v>
                </c:pt>
              </c:numCache>
            </c:numRef>
          </c:val>
          <c:extLst>
            <c:ext xmlns:c16="http://schemas.microsoft.com/office/drawing/2014/chart" uri="{C3380CC4-5D6E-409C-BE32-E72D297353CC}">
              <c16:uniqueId val="{00000010-9A0A-423B-9DFB-20EBD05D020B}"/>
            </c:ext>
          </c:extLst>
        </c:ser>
        <c:dLbls>
          <c:showLegendKey val="0"/>
          <c:showVal val="0"/>
          <c:showCatName val="0"/>
          <c:showSerName val="0"/>
          <c:showPercent val="0"/>
          <c:showBubbleSize val="0"/>
        </c:dLbls>
        <c:gapWidth val="65"/>
        <c:axId val="41953920"/>
        <c:axId val="41959808"/>
      </c:barChart>
      <c:catAx>
        <c:axId val="41953920"/>
        <c:scaling>
          <c:orientation val="minMax"/>
        </c:scaling>
        <c:delete val="0"/>
        <c:axPos val="l"/>
        <c:numFmt formatCode="General" sourceLinked="0"/>
        <c:majorTickMark val="none"/>
        <c:minorTickMark val="none"/>
        <c:tickLblPos val="nextTo"/>
        <c:spPr>
          <a:ln>
            <a:solidFill>
              <a:schemeClr val="tx1"/>
            </a:solidFill>
          </a:ln>
        </c:spPr>
        <c:txPr>
          <a:bodyPr/>
          <a:lstStyle/>
          <a:p>
            <a:pPr>
              <a:defRPr>
                <a:latin typeface="+mj-lt"/>
              </a:defRPr>
            </a:pPr>
            <a:endParaRPr lang="en-US"/>
          </a:p>
        </c:txPr>
        <c:crossAx val="41959808"/>
        <c:crosses val="autoZero"/>
        <c:auto val="1"/>
        <c:lblAlgn val="ctr"/>
        <c:lblOffset val="100"/>
        <c:noMultiLvlLbl val="0"/>
      </c:catAx>
      <c:valAx>
        <c:axId val="41959808"/>
        <c:scaling>
          <c:orientation val="minMax"/>
        </c:scaling>
        <c:delete val="0"/>
        <c:axPos val="b"/>
        <c:numFmt formatCode="0%" sourceLinked="1"/>
        <c:majorTickMark val="out"/>
        <c:minorTickMark val="none"/>
        <c:tickLblPos val="nextTo"/>
        <c:spPr>
          <a:ln>
            <a:solidFill>
              <a:schemeClr val="tx1"/>
            </a:solidFill>
          </a:ln>
        </c:spPr>
        <c:txPr>
          <a:bodyPr/>
          <a:lstStyle/>
          <a:p>
            <a:pPr>
              <a:defRPr sz="1800"/>
            </a:pPr>
            <a:endParaRPr lang="en-US"/>
          </a:p>
        </c:txPr>
        <c:crossAx val="41953920"/>
        <c:crosses val="autoZero"/>
        <c:crossBetween val="between"/>
        <c:majorUnit val="0.1"/>
      </c:valAx>
    </c:plotArea>
    <c:plotVisOnly val="1"/>
    <c:dispBlanksAs val="gap"/>
    <c:showDLblsOverMax val="0"/>
  </c:chart>
  <c:spPr>
    <a:ln>
      <a:noFill/>
    </a:ln>
  </c:spPr>
  <c:txPr>
    <a:bodyPr/>
    <a:lstStyle/>
    <a:p>
      <a:pPr>
        <a:defRPr sz="1600">
          <a:latin typeface="Gisha" panose="020B0502040204020203" pitchFamily="34" charset="-79"/>
          <a:cs typeface="Gisha" panose="020B0502040204020203" pitchFamily="34" charset="-79"/>
        </a:defRPr>
      </a:pPr>
      <a:endParaRPr lang="en-US"/>
    </a:p>
  </c:txPr>
  <c:externalData r:id="rId1">
    <c:autoUpdate val="0"/>
  </c:externalData>
  <c:userShapes r:id="rId2"/>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6BB1F1F-1938-41BF-9A73-643380DDD30C}" type="doc">
      <dgm:prSet loTypeId="urn:microsoft.com/office/officeart/2005/8/layout/rings+Icon" loCatId="officeonline" qsTypeId="urn:microsoft.com/office/officeart/2005/8/quickstyle/simple1" qsCatId="simple" csTypeId="urn:microsoft.com/office/officeart/2005/8/colors/accent1_2" csCatId="accent1" phldr="1"/>
      <dgm:spPr/>
      <dgm:t>
        <a:bodyPr/>
        <a:lstStyle/>
        <a:p>
          <a:endParaRPr lang="en-US"/>
        </a:p>
      </dgm:t>
    </dgm:pt>
    <dgm:pt modelId="{68367AAF-1528-4E34-9D09-42AB7498CF8A}">
      <dgm:prSet phldrT="[Text]"/>
      <dgm:spPr/>
      <dgm:t>
        <a:bodyPr/>
        <a:lstStyle/>
        <a:p>
          <a:r>
            <a:rPr lang="en-US" dirty="0" smtClean="0"/>
            <a:t>HIV Prevention</a:t>
          </a:r>
          <a:endParaRPr lang="en-US" dirty="0"/>
        </a:p>
      </dgm:t>
    </dgm:pt>
    <dgm:pt modelId="{E2DC60B5-3AE8-406B-80FC-10F91CDAB3D9}" type="parTrans" cxnId="{D3994B4E-FB52-4E52-AAFA-A8100664BA23}">
      <dgm:prSet/>
      <dgm:spPr/>
      <dgm:t>
        <a:bodyPr/>
        <a:lstStyle/>
        <a:p>
          <a:endParaRPr lang="en-US"/>
        </a:p>
      </dgm:t>
    </dgm:pt>
    <dgm:pt modelId="{8823FBE2-2B7C-4B11-ACEA-AD9008317D81}" type="sibTrans" cxnId="{D3994B4E-FB52-4E52-AAFA-A8100664BA23}">
      <dgm:prSet/>
      <dgm:spPr/>
      <dgm:t>
        <a:bodyPr/>
        <a:lstStyle/>
        <a:p>
          <a:endParaRPr lang="en-US"/>
        </a:p>
      </dgm:t>
    </dgm:pt>
    <dgm:pt modelId="{E2EC72BF-E954-47A6-BD80-3DD7FADDDFDD}">
      <dgm:prSet/>
      <dgm:spPr/>
      <dgm:t>
        <a:bodyPr/>
        <a:lstStyle/>
        <a:p>
          <a:r>
            <a:rPr lang="en-US" dirty="0" smtClean="0"/>
            <a:t>HIV Surveillance</a:t>
          </a:r>
          <a:endParaRPr lang="en-US" dirty="0"/>
        </a:p>
      </dgm:t>
    </dgm:pt>
    <dgm:pt modelId="{0B9667FD-AFDE-4FF1-A42C-8B5AC2813824}" type="parTrans" cxnId="{D24D490D-E18E-4611-B08E-99E2E97BE479}">
      <dgm:prSet/>
      <dgm:spPr/>
      <dgm:t>
        <a:bodyPr/>
        <a:lstStyle/>
        <a:p>
          <a:endParaRPr lang="en-US"/>
        </a:p>
      </dgm:t>
    </dgm:pt>
    <dgm:pt modelId="{1DF80D7D-557E-4A9E-AEB5-1273BB2608FA}" type="sibTrans" cxnId="{D24D490D-E18E-4611-B08E-99E2E97BE479}">
      <dgm:prSet/>
      <dgm:spPr/>
      <dgm:t>
        <a:bodyPr/>
        <a:lstStyle/>
        <a:p>
          <a:endParaRPr lang="en-US"/>
        </a:p>
      </dgm:t>
    </dgm:pt>
    <dgm:pt modelId="{4E7B4045-F7F4-44B5-8BDB-3ED7DA9847DA}">
      <dgm:prSet/>
      <dgm:spPr/>
      <dgm:t>
        <a:bodyPr/>
        <a:lstStyle/>
        <a:p>
          <a:r>
            <a:rPr lang="en-US" dirty="0" smtClean="0"/>
            <a:t>STD Data/Field Operations</a:t>
          </a:r>
          <a:endParaRPr lang="en-US" dirty="0"/>
        </a:p>
      </dgm:t>
    </dgm:pt>
    <dgm:pt modelId="{AE3F4129-66D6-4B6E-92FB-44BC5457166C}" type="parTrans" cxnId="{93A1F180-2FD8-44FD-A46D-EC03B5371FC6}">
      <dgm:prSet/>
      <dgm:spPr/>
      <dgm:t>
        <a:bodyPr/>
        <a:lstStyle/>
        <a:p>
          <a:endParaRPr lang="en-US"/>
        </a:p>
      </dgm:t>
    </dgm:pt>
    <dgm:pt modelId="{50FAA87B-79B8-472E-BD73-A2A7AA6E005D}" type="sibTrans" cxnId="{93A1F180-2FD8-44FD-A46D-EC03B5371FC6}">
      <dgm:prSet/>
      <dgm:spPr/>
      <dgm:t>
        <a:bodyPr/>
        <a:lstStyle/>
        <a:p>
          <a:endParaRPr lang="en-US"/>
        </a:p>
      </dgm:t>
    </dgm:pt>
    <dgm:pt modelId="{FC0D2950-FBB0-4F86-A780-57D46B400509}">
      <dgm:prSet/>
      <dgm:spPr/>
      <dgm:t>
        <a:bodyPr/>
        <a:lstStyle/>
        <a:p>
          <a:r>
            <a:rPr lang="en-US" dirty="0" smtClean="0"/>
            <a:t>HIV Care Services</a:t>
          </a:r>
          <a:endParaRPr lang="en-US" dirty="0"/>
        </a:p>
      </dgm:t>
    </dgm:pt>
    <dgm:pt modelId="{5BDDAA06-9B05-4ACA-8E36-D640825F361A}" type="parTrans" cxnId="{4D7EBAD1-5217-4C5F-B636-A65A2D0A178E}">
      <dgm:prSet/>
      <dgm:spPr/>
      <dgm:t>
        <a:bodyPr/>
        <a:lstStyle/>
        <a:p>
          <a:endParaRPr lang="en-US"/>
        </a:p>
      </dgm:t>
    </dgm:pt>
    <dgm:pt modelId="{98C4EDB5-02F5-4C3A-932F-A220E08A2390}" type="sibTrans" cxnId="{4D7EBAD1-5217-4C5F-B636-A65A2D0A178E}">
      <dgm:prSet/>
      <dgm:spPr/>
      <dgm:t>
        <a:bodyPr/>
        <a:lstStyle/>
        <a:p>
          <a:endParaRPr lang="en-US"/>
        </a:p>
      </dgm:t>
    </dgm:pt>
    <dgm:pt modelId="{E173860E-ED8A-4480-9C9C-60FA40F17F65}" type="pres">
      <dgm:prSet presAssocID="{66BB1F1F-1938-41BF-9A73-643380DDD30C}" presName="Name0" presStyleCnt="0">
        <dgm:presLayoutVars>
          <dgm:chMax val="7"/>
          <dgm:dir/>
          <dgm:resizeHandles val="exact"/>
        </dgm:presLayoutVars>
      </dgm:prSet>
      <dgm:spPr/>
      <dgm:t>
        <a:bodyPr/>
        <a:lstStyle/>
        <a:p>
          <a:endParaRPr lang="en-US"/>
        </a:p>
      </dgm:t>
    </dgm:pt>
    <dgm:pt modelId="{72A38BAE-46E8-4340-B9E0-2A5E7B525FC1}" type="pres">
      <dgm:prSet presAssocID="{66BB1F1F-1938-41BF-9A73-643380DDD30C}" presName="ellipse1" presStyleLbl="vennNode1" presStyleIdx="0" presStyleCnt="4">
        <dgm:presLayoutVars>
          <dgm:bulletEnabled val="1"/>
        </dgm:presLayoutVars>
      </dgm:prSet>
      <dgm:spPr/>
      <dgm:t>
        <a:bodyPr/>
        <a:lstStyle/>
        <a:p>
          <a:endParaRPr lang="en-US"/>
        </a:p>
      </dgm:t>
    </dgm:pt>
    <dgm:pt modelId="{AD1ADC38-FC75-4D4C-AEB4-A1A0F60528B5}" type="pres">
      <dgm:prSet presAssocID="{66BB1F1F-1938-41BF-9A73-643380DDD30C}" presName="ellipse2" presStyleLbl="vennNode1" presStyleIdx="1" presStyleCnt="4">
        <dgm:presLayoutVars>
          <dgm:bulletEnabled val="1"/>
        </dgm:presLayoutVars>
      </dgm:prSet>
      <dgm:spPr/>
      <dgm:t>
        <a:bodyPr/>
        <a:lstStyle/>
        <a:p>
          <a:endParaRPr lang="en-US"/>
        </a:p>
      </dgm:t>
    </dgm:pt>
    <dgm:pt modelId="{6B5A9BE2-0266-492F-8CEB-2B9BB1834D72}" type="pres">
      <dgm:prSet presAssocID="{66BB1F1F-1938-41BF-9A73-643380DDD30C}" presName="ellipse3" presStyleLbl="vennNode1" presStyleIdx="2" presStyleCnt="4">
        <dgm:presLayoutVars>
          <dgm:bulletEnabled val="1"/>
        </dgm:presLayoutVars>
      </dgm:prSet>
      <dgm:spPr/>
      <dgm:t>
        <a:bodyPr/>
        <a:lstStyle/>
        <a:p>
          <a:endParaRPr lang="en-US"/>
        </a:p>
      </dgm:t>
    </dgm:pt>
    <dgm:pt modelId="{E31DFDDA-D797-48CE-AF13-B6DEDDF1E6EE}" type="pres">
      <dgm:prSet presAssocID="{66BB1F1F-1938-41BF-9A73-643380DDD30C}" presName="ellipse4" presStyleLbl="vennNode1" presStyleIdx="3" presStyleCnt="4">
        <dgm:presLayoutVars>
          <dgm:bulletEnabled val="1"/>
        </dgm:presLayoutVars>
      </dgm:prSet>
      <dgm:spPr/>
      <dgm:t>
        <a:bodyPr/>
        <a:lstStyle/>
        <a:p>
          <a:endParaRPr lang="en-US"/>
        </a:p>
      </dgm:t>
    </dgm:pt>
  </dgm:ptLst>
  <dgm:cxnLst>
    <dgm:cxn modelId="{93A1F180-2FD8-44FD-A46D-EC03B5371FC6}" srcId="{66BB1F1F-1938-41BF-9A73-643380DDD30C}" destId="{4E7B4045-F7F4-44B5-8BDB-3ED7DA9847DA}" srcOrd="1" destOrd="0" parTransId="{AE3F4129-66D6-4B6E-92FB-44BC5457166C}" sibTransId="{50FAA87B-79B8-472E-BD73-A2A7AA6E005D}"/>
    <dgm:cxn modelId="{D24D490D-E18E-4611-B08E-99E2E97BE479}" srcId="{66BB1F1F-1938-41BF-9A73-643380DDD30C}" destId="{E2EC72BF-E954-47A6-BD80-3DD7FADDDFDD}" srcOrd="0" destOrd="0" parTransId="{0B9667FD-AFDE-4FF1-A42C-8B5AC2813824}" sibTransId="{1DF80D7D-557E-4A9E-AEB5-1273BB2608FA}"/>
    <dgm:cxn modelId="{6F23735C-28F5-441F-8CD2-D55905C4797A}" type="presOf" srcId="{E2EC72BF-E954-47A6-BD80-3DD7FADDDFDD}" destId="{72A38BAE-46E8-4340-B9E0-2A5E7B525FC1}" srcOrd="0" destOrd="0" presId="urn:microsoft.com/office/officeart/2005/8/layout/rings+Icon"/>
    <dgm:cxn modelId="{3A23D61A-FC92-4E72-82C8-35075CF6F5EE}" type="presOf" srcId="{66BB1F1F-1938-41BF-9A73-643380DDD30C}" destId="{E173860E-ED8A-4480-9C9C-60FA40F17F65}" srcOrd="0" destOrd="0" presId="urn:microsoft.com/office/officeart/2005/8/layout/rings+Icon"/>
    <dgm:cxn modelId="{D3994B4E-FB52-4E52-AAFA-A8100664BA23}" srcId="{66BB1F1F-1938-41BF-9A73-643380DDD30C}" destId="{68367AAF-1528-4E34-9D09-42AB7498CF8A}" srcOrd="3" destOrd="0" parTransId="{E2DC60B5-3AE8-406B-80FC-10F91CDAB3D9}" sibTransId="{8823FBE2-2B7C-4B11-ACEA-AD9008317D81}"/>
    <dgm:cxn modelId="{A011211F-4427-48CA-9EA4-429BBCCA0B0B}" type="presOf" srcId="{FC0D2950-FBB0-4F86-A780-57D46B400509}" destId="{6B5A9BE2-0266-492F-8CEB-2B9BB1834D72}" srcOrd="0" destOrd="0" presId="urn:microsoft.com/office/officeart/2005/8/layout/rings+Icon"/>
    <dgm:cxn modelId="{D6070BE5-E4FA-4BCB-856D-6D7CCD8B807B}" type="presOf" srcId="{68367AAF-1528-4E34-9D09-42AB7498CF8A}" destId="{E31DFDDA-D797-48CE-AF13-B6DEDDF1E6EE}" srcOrd="0" destOrd="0" presId="urn:microsoft.com/office/officeart/2005/8/layout/rings+Icon"/>
    <dgm:cxn modelId="{4D7EBAD1-5217-4C5F-B636-A65A2D0A178E}" srcId="{66BB1F1F-1938-41BF-9A73-643380DDD30C}" destId="{FC0D2950-FBB0-4F86-A780-57D46B400509}" srcOrd="2" destOrd="0" parTransId="{5BDDAA06-9B05-4ACA-8E36-D640825F361A}" sibTransId="{98C4EDB5-02F5-4C3A-932F-A220E08A2390}"/>
    <dgm:cxn modelId="{2451271D-D830-43C3-A2F4-B1BEB9DA2841}" type="presOf" srcId="{4E7B4045-F7F4-44B5-8BDB-3ED7DA9847DA}" destId="{AD1ADC38-FC75-4D4C-AEB4-A1A0F60528B5}" srcOrd="0" destOrd="0" presId="urn:microsoft.com/office/officeart/2005/8/layout/rings+Icon"/>
    <dgm:cxn modelId="{86550C1F-ADE5-4E58-B525-5536E8311A2D}" type="presParOf" srcId="{E173860E-ED8A-4480-9C9C-60FA40F17F65}" destId="{72A38BAE-46E8-4340-B9E0-2A5E7B525FC1}" srcOrd="0" destOrd="0" presId="urn:microsoft.com/office/officeart/2005/8/layout/rings+Icon"/>
    <dgm:cxn modelId="{B28514EF-3A28-466A-95A2-FEFA05B8F17E}" type="presParOf" srcId="{E173860E-ED8A-4480-9C9C-60FA40F17F65}" destId="{AD1ADC38-FC75-4D4C-AEB4-A1A0F60528B5}" srcOrd="1" destOrd="0" presId="urn:microsoft.com/office/officeart/2005/8/layout/rings+Icon"/>
    <dgm:cxn modelId="{E72412D1-B2CA-408E-BA30-387087594FD3}" type="presParOf" srcId="{E173860E-ED8A-4480-9C9C-60FA40F17F65}" destId="{6B5A9BE2-0266-492F-8CEB-2B9BB1834D72}" srcOrd="2" destOrd="0" presId="urn:microsoft.com/office/officeart/2005/8/layout/rings+Icon"/>
    <dgm:cxn modelId="{47D506CC-F470-447C-BAE3-83876E0E2804}" type="presParOf" srcId="{E173860E-ED8A-4480-9C9C-60FA40F17F65}" destId="{E31DFDDA-D797-48CE-AF13-B6DEDDF1E6EE}" srcOrd="3" destOrd="0" presId="urn:microsoft.com/office/officeart/2005/8/layout/rings+Icon"/>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C6C1656-A6C7-493B-8DDD-8BB12265939A}"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en-US"/>
        </a:p>
      </dgm:t>
    </dgm:pt>
    <dgm:pt modelId="{90EA2562-DD5B-472C-A308-406DBEE9F745}">
      <dgm:prSet phldrT="[Text]"/>
      <dgm:spPr/>
      <dgm:t>
        <a:bodyPr/>
        <a:lstStyle/>
        <a:p>
          <a:r>
            <a:rPr lang="en-US" dirty="0" smtClean="0"/>
            <a:t>Patient Navigation</a:t>
          </a:r>
          <a:endParaRPr lang="en-US" dirty="0"/>
        </a:p>
      </dgm:t>
    </dgm:pt>
    <dgm:pt modelId="{4560CBFA-9037-46BF-B60D-346D00053ED9}" type="parTrans" cxnId="{C6D8D293-1F3D-4813-8E7E-EAF855CAC416}">
      <dgm:prSet/>
      <dgm:spPr/>
      <dgm:t>
        <a:bodyPr/>
        <a:lstStyle/>
        <a:p>
          <a:endParaRPr lang="en-US"/>
        </a:p>
      </dgm:t>
    </dgm:pt>
    <dgm:pt modelId="{ECC32675-8115-4C50-A1B2-308C159CDBD6}" type="sibTrans" cxnId="{C6D8D293-1F3D-4813-8E7E-EAF855CAC416}">
      <dgm:prSet/>
      <dgm:spPr/>
      <dgm:t>
        <a:bodyPr/>
        <a:lstStyle/>
        <a:p>
          <a:endParaRPr lang="en-US"/>
        </a:p>
      </dgm:t>
    </dgm:pt>
    <dgm:pt modelId="{9E6FF1B6-8C84-4205-B022-D2A83FBA7599}">
      <dgm:prSet phldrT="[Text]"/>
      <dgm:spPr/>
      <dgm:t>
        <a:bodyPr/>
        <a:lstStyle/>
        <a:p>
          <a:r>
            <a:rPr lang="en-US" dirty="0" smtClean="0"/>
            <a:t>Data to Care</a:t>
          </a:r>
          <a:endParaRPr lang="en-US" dirty="0"/>
        </a:p>
      </dgm:t>
    </dgm:pt>
    <dgm:pt modelId="{C7A37F52-E253-4BC0-BC79-B98268C6C844}" type="parTrans" cxnId="{3498B600-38D7-46ED-AEDB-7F2E599B3CDB}">
      <dgm:prSet/>
      <dgm:spPr/>
      <dgm:t>
        <a:bodyPr/>
        <a:lstStyle/>
        <a:p>
          <a:endParaRPr lang="en-US"/>
        </a:p>
      </dgm:t>
    </dgm:pt>
    <dgm:pt modelId="{84D6E1F0-CFF3-456E-81FD-E48C00EFC842}" type="sibTrans" cxnId="{3498B600-38D7-46ED-AEDB-7F2E599B3CDB}">
      <dgm:prSet/>
      <dgm:spPr/>
      <dgm:t>
        <a:bodyPr/>
        <a:lstStyle/>
        <a:p>
          <a:endParaRPr lang="en-US"/>
        </a:p>
      </dgm:t>
    </dgm:pt>
    <dgm:pt modelId="{ECB65978-86F2-4248-923F-3129DD0C5F48}">
      <dgm:prSet phldrT="[Text]"/>
      <dgm:spPr/>
      <dgm:t>
        <a:bodyPr/>
        <a:lstStyle/>
        <a:p>
          <a:r>
            <a:rPr lang="en-US" dirty="0" smtClean="0"/>
            <a:t>Active Referral (CCSA form)</a:t>
          </a:r>
          <a:endParaRPr lang="en-US" dirty="0"/>
        </a:p>
      </dgm:t>
    </dgm:pt>
    <dgm:pt modelId="{D39E7B77-798A-4B23-83C9-497F0543EDA6}" type="parTrans" cxnId="{7BF0D783-AFE7-4704-B88A-B89E16C14EAD}">
      <dgm:prSet/>
      <dgm:spPr/>
      <dgm:t>
        <a:bodyPr/>
        <a:lstStyle/>
        <a:p>
          <a:endParaRPr lang="en-US"/>
        </a:p>
      </dgm:t>
    </dgm:pt>
    <dgm:pt modelId="{2D154D34-B4B4-4E7B-BAA9-036F24D72E80}" type="sibTrans" cxnId="{7BF0D783-AFE7-4704-B88A-B89E16C14EAD}">
      <dgm:prSet/>
      <dgm:spPr/>
      <dgm:t>
        <a:bodyPr/>
        <a:lstStyle/>
        <a:p>
          <a:endParaRPr lang="en-US"/>
        </a:p>
      </dgm:t>
    </dgm:pt>
    <dgm:pt modelId="{9B790F80-9E55-4872-930F-9EC116CD282A}">
      <dgm:prSet phldrT="[Text]"/>
      <dgm:spPr/>
      <dgm:t>
        <a:bodyPr/>
        <a:lstStyle/>
        <a:p>
          <a:r>
            <a:rPr lang="en-US" dirty="0" smtClean="0"/>
            <a:t>Pharmacy Testing </a:t>
          </a:r>
          <a:endParaRPr lang="en-US" dirty="0"/>
        </a:p>
      </dgm:t>
    </dgm:pt>
    <dgm:pt modelId="{5581ABAD-6E13-4F6E-83BA-A0C4E969041E}" type="parTrans" cxnId="{D17B2288-B7CF-4164-B318-0967ECCE6741}">
      <dgm:prSet/>
      <dgm:spPr/>
      <dgm:t>
        <a:bodyPr/>
        <a:lstStyle/>
        <a:p>
          <a:endParaRPr lang="en-US"/>
        </a:p>
      </dgm:t>
    </dgm:pt>
    <dgm:pt modelId="{45353896-8639-4A20-BB1E-73F99C8B34F2}" type="sibTrans" cxnId="{D17B2288-B7CF-4164-B318-0967ECCE6741}">
      <dgm:prSet/>
      <dgm:spPr/>
      <dgm:t>
        <a:bodyPr/>
        <a:lstStyle/>
        <a:p>
          <a:endParaRPr lang="en-US"/>
        </a:p>
      </dgm:t>
    </dgm:pt>
    <dgm:pt modelId="{6E11237A-6BB4-4617-98F0-8E46CCE8F8BC}">
      <dgm:prSet phldrT="[Text]"/>
      <dgm:spPr/>
      <dgm:t>
        <a:bodyPr/>
        <a:lstStyle/>
        <a:p>
          <a:r>
            <a:rPr lang="en-US" dirty="0" smtClean="0"/>
            <a:t>Correctional Interventions</a:t>
          </a:r>
          <a:endParaRPr lang="en-US" dirty="0"/>
        </a:p>
      </dgm:t>
    </dgm:pt>
    <dgm:pt modelId="{C112BFE7-F675-4BA3-A2BB-6DE179EE8DA0}" type="parTrans" cxnId="{EB2E0ACB-D1BE-4CF9-B026-C425E115BFB9}">
      <dgm:prSet/>
      <dgm:spPr/>
      <dgm:t>
        <a:bodyPr/>
        <a:lstStyle/>
        <a:p>
          <a:endParaRPr lang="en-US"/>
        </a:p>
      </dgm:t>
    </dgm:pt>
    <dgm:pt modelId="{EAAC0CA3-6539-467D-BEDC-D0B05F70DDF1}" type="sibTrans" cxnId="{EB2E0ACB-D1BE-4CF9-B026-C425E115BFB9}">
      <dgm:prSet/>
      <dgm:spPr/>
      <dgm:t>
        <a:bodyPr/>
        <a:lstStyle/>
        <a:p>
          <a:endParaRPr lang="en-US"/>
        </a:p>
      </dgm:t>
    </dgm:pt>
    <dgm:pt modelId="{0517C1B1-B88F-4377-9E05-84611D6E46F1}" type="pres">
      <dgm:prSet presAssocID="{6C6C1656-A6C7-493B-8DDD-8BB12265939A}" presName="cycle" presStyleCnt="0">
        <dgm:presLayoutVars>
          <dgm:dir/>
          <dgm:resizeHandles val="exact"/>
        </dgm:presLayoutVars>
      </dgm:prSet>
      <dgm:spPr/>
      <dgm:t>
        <a:bodyPr/>
        <a:lstStyle/>
        <a:p>
          <a:endParaRPr lang="en-US"/>
        </a:p>
      </dgm:t>
    </dgm:pt>
    <dgm:pt modelId="{2C5EEA35-9FB5-4E40-897C-5E754A4A7444}" type="pres">
      <dgm:prSet presAssocID="{90EA2562-DD5B-472C-A308-406DBEE9F745}" presName="node" presStyleLbl="node1" presStyleIdx="0" presStyleCnt="5">
        <dgm:presLayoutVars>
          <dgm:bulletEnabled val="1"/>
        </dgm:presLayoutVars>
      </dgm:prSet>
      <dgm:spPr/>
      <dgm:t>
        <a:bodyPr/>
        <a:lstStyle/>
        <a:p>
          <a:endParaRPr lang="en-US"/>
        </a:p>
      </dgm:t>
    </dgm:pt>
    <dgm:pt modelId="{4D903B51-4769-47AE-972D-EB71563CE80D}" type="pres">
      <dgm:prSet presAssocID="{90EA2562-DD5B-472C-A308-406DBEE9F745}" presName="spNode" presStyleCnt="0"/>
      <dgm:spPr/>
    </dgm:pt>
    <dgm:pt modelId="{7378B732-8F02-4D1D-BC2F-76899C18D555}" type="pres">
      <dgm:prSet presAssocID="{ECC32675-8115-4C50-A1B2-308C159CDBD6}" presName="sibTrans" presStyleLbl="sibTrans1D1" presStyleIdx="0" presStyleCnt="5"/>
      <dgm:spPr/>
      <dgm:t>
        <a:bodyPr/>
        <a:lstStyle/>
        <a:p>
          <a:endParaRPr lang="en-US"/>
        </a:p>
      </dgm:t>
    </dgm:pt>
    <dgm:pt modelId="{4A586C1C-A45C-4E4E-BD64-B04A623F8199}" type="pres">
      <dgm:prSet presAssocID="{9E6FF1B6-8C84-4205-B022-D2A83FBA7599}" presName="node" presStyleLbl="node1" presStyleIdx="1" presStyleCnt="5">
        <dgm:presLayoutVars>
          <dgm:bulletEnabled val="1"/>
        </dgm:presLayoutVars>
      </dgm:prSet>
      <dgm:spPr/>
      <dgm:t>
        <a:bodyPr/>
        <a:lstStyle/>
        <a:p>
          <a:endParaRPr lang="en-US"/>
        </a:p>
      </dgm:t>
    </dgm:pt>
    <dgm:pt modelId="{E338C4D4-B9E1-4339-AD91-8C4E7B7660D4}" type="pres">
      <dgm:prSet presAssocID="{9E6FF1B6-8C84-4205-B022-D2A83FBA7599}" presName="spNode" presStyleCnt="0"/>
      <dgm:spPr/>
    </dgm:pt>
    <dgm:pt modelId="{3F0BB5C7-D1BF-43B4-8B2E-86AC2EC933D4}" type="pres">
      <dgm:prSet presAssocID="{84D6E1F0-CFF3-456E-81FD-E48C00EFC842}" presName="sibTrans" presStyleLbl="sibTrans1D1" presStyleIdx="1" presStyleCnt="5"/>
      <dgm:spPr/>
      <dgm:t>
        <a:bodyPr/>
        <a:lstStyle/>
        <a:p>
          <a:endParaRPr lang="en-US"/>
        </a:p>
      </dgm:t>
    </dgm:pt>
    <dgm:pt modelId="{00133EA9-F6D6-4467-94CB-067D8E521D6A}" type="pres">
      <dgm:prSet presAssocID="{ECB65978-86F2-4248-923F-3129DD0C5F48}" presName="node" presStyleLbl="node1" presStyleIdx="2" presStyleCnt="5">
        <dgm:presLayoutVars>
          <dgm:bulletEnabled val="1"/>
        </dgm:presLayoutVars>
      </dgm:prSet>
      <dgm:spPr/>
      <dgm:t>
        <a:bodyPr/>
        <a:lstStyle/>
        <a:p>
          <a:endParaRPr lang="en-US"/>
        </a:p>
      </dgm:t>
    </dgm:pt>
    <dgm:pt modelId="{4BC56FAF-F060-4891-A1C9-948421D9B9D0}" type="pres">
      <dgm:prSet presAssocID="{ECB65978-86F2-4248-923F-3129DD0C5F48}" presName="spNode" presStyleCnt="0"/>
      <dgm:spPr/>
    </dgm:pt>
    <dgm:pt modelId="{6F484440-9CF3-4B00-990B-63DCF800E62C}" type="pres">
      <dgm:prSet presAssocID="{2D154D34-B4B4-4E7B-BAA9-036F24D72E80}" presName="sibTrans" presStyleLbl="sibTrans1D1" presStyleIdx="2" presStyleCnt="5"/>
      <dgm:spPr/>
      <dgm:t>
        <a:bodyPr/>
        <a:lstStyle/>
        <a:p>
          <a:endParaRPr lang="en-US"/>
        </a:p>
      </dgm:t>
    </dgm:pt>
    <dgm:pt modelId="{05D074E8-5801-4E5E-8141-4221E1DA4725}" type="pres">
      <dgm:prSet presAssocID="{9B790F80-9E55-4872-930F-9EC116CD282A}" presName="node" presStyleLbl="node1" presStyleIdx="3" presStyleCnt="5">
        <dgm:presLayoutVars>
          <dgm:bulletEnabled val="1"/>
        </dgm:presLayoutVars>
      </dgm:prSet>
      <dgm:spPr/>
      <dgm:t>
        <a:bodyPr/>
        <a:lstStyle/>
        <a:p>
          <a:endParaRPr lang="en-US"/>
        </a:p>
      </dgm:t>
    </dgm:pt>
    <dgm:pt modelId="{36EF1CC3-AF1D-4E01-B51D-57AD819D40AB}" type="pres">
      <dgm:prSet presAssocID="{9B790F80-9E55-4872-930F-9EC116CD282A}" presName="spNode" presStyleCnt="0"/>
      <dgm:spPr/>
    </dgm:pt>
    <dgm:pt modelId="{0946F7FB-F3DA-4125-BAF3-44AC30594DE2}" type="pres">
      <dgm:prSet presAssocID="{45353896-8639-4A20-BB1E-73F99C8B34F2}" presName="sibTrans" presStyleLbl="sibTrans1D1" presStyleIdx="3" presStyleCnt="5"/>
      <dgm:spPr/>
      <dgm:t>
        <a:bodyPr/>
        <a:lstStyle/>
        <a:p>
          <a:endParaRPr lang="en-US"/>
        </a:p>
      </dgm:t>
    </dgm:pt>
    <dgm:pt modelId="{3A784AA2-C0AC-4EE4-85F7-44F4022E11A2}" type="pres">
      <dgm:prSet presAssocID="{6E11237A-6BB4-4617-98F0-8E46CCE8F8BC}" presName="node" presStyleLbl="node1" presStyleIdx="4" presStyleCnt="5">
        <dgm:presLayoutVars>
          <dgm:bulletEnabled val="1"/>
        </dgm:presLayoutVars>
      </dgm:prSet>
      <dgm:spPr/>
      <dgm:t>
        <a:bodyPr/>
        <a:lstStyle/>
        <a:p>
          <a:endParaRPr lang="en-US"/>
        </a:p>
      </dgm:t>
    </dgm:pt>
    <dgm:pt modelId="{861C58D2-AA5D-43FB-A97E-164C1DB5D3FD}" type="pres">
      <dgm:prSet presAssocID="{6E11237A-6BB4-4617-98F0-8E46CCE8F8BC}" presName="spNode" presStyleCnt="0"/>
      <dgm:spPr/>
    </dgm:pt>
    <dgm:pt modelId="{F22D9A84-A85D-4402-A115-24A45BB91A35}" type="pres">
      <dgm:prSet presAssocID="{EAAC0CA3-6539-467D-BEDC-D0B05F70DDF1}" presName="sibTrans" presStyleLbl="sibTrans1D1" presStyleIdx="4" presStyleCnt="5"/>
      <dgm:spPr/>
      <dgm:t>
        <a:bodyPr/>
        <a:lstStyle/>
        <a:p>
          <a:endParaRPr lang="en-US"/>
        </a:p>
      </dgm:t>
    </dgm:pt>
  </dgm:ptLst>
  <dgm:cxnLst>
    <dgm:cxn modelId="{3498B600-38D7-46ED-AEDB-7F2E599B3CDB}" srcId="{6C6C1656-A6C7-493B-8DDD-8BB12265939A}" destId="{9E6FF1B6-8C84-4205-B022-D2A83FBA7599}" srcOrd="1" destOrd="0" parTransId="{C7A37F52-E253-4BC0-BC79-B98268C6C844}" sibTransId="{84D6E1F0-CFF3-456E-81FD-E48C00EFC842}"/>
    <dgm:cxn modelId="{CD2385DB-E887-48CF-9984-567C4D19DE15}" type="presOf" srcId="{2D154D34-B4B4-4E7B-BAA9-036F24D72E80}" destId="{6F484440-9CF3-4B00-990B-63DCF800E62C}" srcOrd="0" destOrd="0" presId="urn:microsoft.com/office/officeart/2005/8/layout/cycle6"/>
    <dgm:cxn modelId="{153DBBD8-5EB5-457F-B0B4-E2894CBA287C}" type="presOf" srcId="{ECC32675-8115-4C50-A1B2-308C159CDBD6}" destId="{7378B732-8F02-4D1D-BC2F-76899C18D555}" srcOrd="0" destOrd="0" presId="urn:microsoft.com/office/officeart/2005/8/layout/cycle6"/>
    <dgm:cxn modelId="{D17B2288-B7CF-4164-B318-0967ECCE6741}" srcId="{6C6C1656-A6C7-493B-8DDD-8BB12265939A}" destId="{9B790F80-9E55-4872-930F-9EC116CD282A}" srcOrd="3" destOrd="0" parTransId="{5581ABAD-6E13-4F6E-83BA-A0C4E969041E}" sibTransId="{45353896-8639-4A20-BB1E-73F99C8B34F2}"/>
    <dgm:cxn modelId="{71AA1BCD-C113-47BF-A95F-4E3B69363AA0}" type="presOf" srcId="{6C6C1656-A6C7-493B-8DDD-8BB12265939A}" destId="{0517C1B1-B88F-4377-9E05-84611D6E46F1}" srcOrd="0" destOrd="0" presId="urn:microsoft.com/office/officeart/2005/8/layout/cycle6"/>
    <dgm:cxn modelId="{702E9C88-AFF9-4F18-8522-A663BA8B62BD}" type="presOf" srcId="{45353896-8639-4A20-BB1E-73F99C8B34F2}" destId="{0946F7FB-F3DA-4125-BAF3-44AC30594DE2}" srcOrd="0" destOrd="0" presId="urn:microsoft.com/office/officeart/2005/8/layout/cycle6"/>
    <dgm:cxn modelId="{14B58A4A-8485-477B-A078-8AAD259F8475}" type="presOf" srcId="{6E11237A-6BB4-4617-98F0-8E46CCE8F8BC}" destId="{3A784AA2-C0AC-4EE4-85F7-44F4022E11A2}" srcOrd="0" destOrd="0" presId="urn:microsoft.com/office/officeart/2005/8/layout/cycle6"/>
    <dgm:cxn modelId="{7BF0D783-AFE7-4704-B88A-B89E16C14EAD}" srcId="{6C6C1656-A6C7-493B-8DDD-8BB12265939A}" destId="{ECB65978-86F2-4248-923F-3129DD0C5F48}" srcOrd="2" destOrd="0" parTransId="{D39E7B77-798A-4B23-83C9-497F0543EDA6}" sibTransId="{2D154D34-B4B4-4E7B-BAA9-036F24D72E80}"/>
    <dgm:cxn modelId="{1ED08A07-7A7F-4818-9F33-F06823A603BF}" type="presOf" srcId="{9E6FF1B6-8C84-4205-B022-D2A83FBA7599}" destId="{4A586C1C-A45C-4E4E-BD64-B04A623F8199}" srcOrd="0" destOrd="0" presId="urn:microsoft.com/office/officeart/2005/8/layout/cycle6"/>
    <dgm:cxn modelId="{59EA5B46-824A-4A4B-B4B7-A07D1E4B1968}" type="presOf" srcId="{EAAC0CA3-6539-467D-BEDC-D0B05F70DDF1}" destId="{F22D9A84-A85D-4402-A115-24A45BB91A35}" srcOrd="0" destOrd="0" presId="urn:microsoft.com/office/officeart/2005/8/layout/cycle6"/>
    <dgm:cxn modelId="{9F2B02E6-5670-49E2-9518-A7B5BD216154}" type="presOf" srcId="{ECB65978-86F2-4248-923F-3129DD0C5F48}" destId="{00133EA9-F6D6-4467-94CB-067D8E521D6A}" srcOrd="0" destOrd="0" presId="urn:microsoft.com/office/officeart/2005/8/layout/cycle6"/>
    <dgm:cxn modelId="{621B1D76-EE6B-4E31-A9B6-473594114C03}" type="presOf" srcId="{84D6E1F0-CFF3-456E-81FD-E48C00EFC842}" destId="{3F0BB5C7-D1BF-43B4-8B2E-86AC2EC933D4}" srcOrd="0" destOrd="0" presId="urn:microsoft.com/office/officeart/2005/8/layout/cycle6"/>
    <dgm:cxn modelId="{707A8A70-0C35-4D36-B72F-F837404E59DB}" type="presOf" srcId="{90EA2562-DD5B-472C-A308-406DBEE9F745}" destId="{2C5EEA35-9FB5-4E40-897C-5E754A4A7444}" srcOrd="0" destOrd="0" presId="urn:microsoft.com/office/officeart/2005/8/layout/cycle6"/>
    <dgm:cxn modelId="{EB2E0ACB-D1BE-4CF9-B026-C425E115BFB9}" srcId="{6C6C1656-A6C7-493B-8DDD-8BB12265939A}" destId="{6E11237A-6BB4-4617-98F0-8E46CCE8F8BC}" srcOrd="4" destOrd="0" parTransId="{C112BFE7-F675-4BA3-A2BB-6DE179EE8DA0}" sibTransId="{EAAC0CA3-6539-467D-BEDC-D0B05F70DDF1}"/>
    <dgm:cxn modelId="{C6D8D293-1F3D-4813-8E7E-EAF855CAC416}" srcId="{6C6C1656-A6C7-493B-8DDD-8BB12265939A}" destId="{90EA2562-DD5B-472C-A308-406DBEE9F745}" srcOrd="0" destOrd="0" parTransId="{4560CBFA-9037-46BF-B60D-346D00053ED9}" sibTransId="{ECC32675-8115-4C50-A1B2-308C159CDBD6}"/>
    <dgm:cxn modelId="{AEB4E35C-36A0-4BF7-9058-86D254389D00}" type="presOf" srcId="{9B790F80-9E55-4872-930F-9EC116CD282A}" destId="{05D074E8-5801-4E5E-8141-4221E1DA4725}" srcOrd="0" destOrd="0" presId="urn:microsoft.com/office/officeart/2005/8/layout/cycle6"/>
    <dgm:cxn modelId="{5B03CD5D-89B4-4406-833C-3CDD0CD69C94}" type="presParOf" srcId="{0517C1B1-B88F-4377-9E05-84611D6E46F1}" destId="{2C5EEA35-9FB5-4E40-897C-5E754A4A7444}" srcOrd="0" destOrd="0" presId="urn:microsoft.com/office/officeart/2005/8/layout/cycle6"/>
    <dgm:cxn modelId="{636741CA-FBB9-479D-AF70-54237D65B18D}" type="presParOf" srcId="{0517C1B1-B88F-4377-9E05-84611D6E46F1}" destId="{4D903B51-4769-47AE-972D-EB71563CE80D}" srcOrd="1" destOrd="0" presId="urn:microsoft.com/office/officeart/2005/8/layout/cycle6"/>
    <dgm:cxn modelId="{2F312FE1-05E7-4DC4-850A-A5CC51E3157E}" type="presParOf" srcId="{0517C1B1-B88F-4377-9E05-84611D6E46F1}" destId="{7378B732-8F02-4D1D-BC2F-76899C18D555}" srcOrd="2" destOrd="0" presId="urn:microsoft.com/office/officeart/2005/8/layout/cycle6"/>
    <dgm:cxn modelId="{8ED9635F-0EF6-43A8-94B2-687C82419FA7}" type="presParOf" srcId="{0517C1B1-B88F-4377-9E05-84611D6E46F1}" destId="{4A586C1C-A45C-4E4E-BD64-B04A623F8199}" srcOrd="3" destOrd="0" presId="urn:microsoft.com/office/officeart/2005/8/layout/cycle6"/>
    <dgm:cxn modelId="{19E830B1-93ED-4AD8-8037-23BB41F6A5B6}" type="presParOf" srcId="{0517C1B1-B88F-4377-9E05-84611D6E46F1}" destId="{E338C4D4-B9E1-4339-AD91-8C4E7B7660D4}" srcOrd="4" destOrd="0" presId="urn:microsoft.com/office/officeart/2005/8/layout/cycle6"/>
    <dgm:cxn modelId="{C01C95F7-44F2-4972-A88B-BB72597BB123}" type="presParOf" srcId="{0517C1B1-B88F-4377-9E05-84611D6E46F1}" destId="{3F0BB5C7-D1BF-43B4-8B2E-86AC2EC933D4}" srcOrd="5" destOrd="0" presId="urn:microsoft.com/office/officeart/2005/8/layout/cycle6"/>
    <dgm:cxn modelId="{CE891207-3866-4D98-95D5-766C621C1B70}" type="presParOf" srcId="{0517C1B1-B88F-4377-9E05-84611D6E46F1}" destId="{00133EA9-F6D6-4467-94CB-067D8E521D6A}" srcOrd="6" destOrd="0" presId="urn:microsoft.com/office/officeart/2005/8/layout/cycle6"/>
    <dgm:cxn modelId="{50C86371-D33B-40BD-B4B3-04EB96115ECB}" type="presParOf" srcId="{0517C1B1-B88F-4377-9E05-84611D6E46F1}" destId="{4BC56FAF-F060-4891-A1C9-948421D9B9D0}" srcOrd="7" destOrd="0" presId="urn:microsoft.com/office/officeart/2005/8/layout/cycle6"/>
    <dgm:cxn modelId="{E664D988-73B0-438F-9A4A-500FF22DDDE6}" type="presParOf" srcId="{0517C1B1-B88F-4377-9E05-84611D6E46F1}" destId="{6F484440-9CF3-4B00-990B-63DCF800E62C}" srcOrd="8" destOrd="0" presId="urn:microsoft.com/office/officeart/2005/8/layout/cycle6"/>
    <dgm:cxn modelId="{6ED18CC1-F6EB-4095-9CCC-24946ED4C183}" type="presParOf" srcId="{0517C1B1-B88F-4377-9E05-84611D6E46F1}" destId="{05D074E8-5801-4E5E-8141-4221E1DA4725}" srcOrd="9" destOrd="0" presId="urn:microsoft.com/office/officeart/2005/8/layout/cycle6"/>
    <dgm:cxn modelId="{C7CA30EF-CB46-4E5A-9D3F-98AF4823DB1D}" type="presParOf" srcId="{0517C1B1-B88F-4377-9E05-84611D6E46F1}" destId="{36EF1CC3-AF1D-4E01-B51D-57AD819D40AB}" srcOrd="10" destOrd="0" presId="urn:microsoft.com/office/officeart/2005/8/layout/cycle6"/>
    <dgm:cxn modelId="{063B8B95-8103-4F64-AA2B-537C7095B282}" type="presParOf" srcId="{0517C1B1-B88F-4377-9E05-84611D6E46F1}" destId="{0946F7FB-F3DA-4125-BAF3-44AC30594DE2}" srcOrd="11" destOrd="0" presId="urn:microsoft.com/office/officeart/2005/8/layout/cycle6"/>
    <dgm:cxn modelId="{02DA1C35-72C3-4C60-B6A9-E25BF0D32C3C}" type="presParOf" srcId="{0517C1B1-B88F-4377-9E05-84611D6E46F1}" destId="{3A784AA2-C0AC-4EE4-85F7-44F4022E11A2}" srcOrd="12" destOrd="0" presId="urn:microsoft.com/office/officeart/2005/8/layout/cycle6"/>
    <dgm:cxn modelId="{808BCC50-A63F-4BE4-85D4-0FDEEB866A40}" type="presParOf" srcId="{0517C1B1-B88F-4377-9E05-84611D6E46F1}" destId="{861C58D2-AA5D-43FB-A97E-164C1DB5D3FD}" srcOrd="13" destOrd="0" presId="urn:microsoft.com/office/officeart/2005/8/layout/cycle6"/>
    <dgm:cxn modelId="{D9DE2A21-CBF9-4B1E-8829-12E697A27E5F}" type="presParOf" srcId="{0517C1B1-B88F-4377-9E05-84611D6E46F1}" destId="{F22D9A84-A85D-4402-A115-24A45BB91A35}" srcOrd="14"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04FF212-56C7-4599-BF17-6E01B3B96AC3}"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AAC1138B-883C-494B-AFC8-4189C0BE5FB9}">
      <dgm:prSet phldrT="[Text]"/>
      <dgm:spPr/>
      <dgm:t>
        <a:bodyPr/>
        <a:lstStyle/>
        <a:p>
          <a:r>
            <a:rPr lang="en-US" dirty="0" smtClean="0"/>
            <a:t>Improved Accuracy of HIV Case Numbers</a:t>
          </a:r>
          <a:endParaRPr lang="en-US" dirty="0"/>
        </a:p>
      </dgm:t>
    </dgm:pt>
    <dgm:pt modelId="{ACE160D0-A42B-4A72-9DAB-F06570C8958D}" type="parTrans" cxnId="{822EA760-F523-463C-9846-3E813A687D06}">
      <dgm:prSet/>
      <dgm:spPr/>
      <dgm:t>
        <a:bodyPr/>
        <a:lstStyle/>
        <a:p>
          <a:endParaRPr lang="en-US"/>
        </a:p>
      </dgm:t>
    </dgm:pt>
    <dgm:pt modelId="{00250D3D-C0B0-4C45-A7A4-F64EB44E4C0C}" type="sibTrans" cxnId="{822EA760-F523-463C-9846-3E813A687D06}">
      <dgm:prSet/>
      <dgm:spPr/>
      <dgm:t>
        <a:bodyPr/>
        <a:lstStyle/>
        <a:p>
          <a:endParaRPr lang="en-US"/>
        </a:p>
      </dgm:t>
    </dgm:pt>
    <dgm:pt modelId="{925460FE-BE8F-4471-B7EA-27A9BC5AA549}">
      <dgm:prSet phldrT="[Text]"/>
      <dgm:spPr/>
      <dgm:t>
        <a:bodyPr/>
        <a:lstStyle/>
        <a:p>
          <a:r>
            <a:rPr lang="en-US" dirty="0" smtClean="0"/>
            <a:t>After address and vital status updates, number of </a:t>
          </a:r>
          <a:r>
            <a:rPr lang="en-US" dirty="0" err="1" smtClean="0"/>
            <a:t>PLWH</a:t>
          </a:r>
          <a:r>
            <a:rPr lang="en-US" dirty="0" smtClean="0"/>
            <a:t> living in Virginia as of 12/31/2015 was reduced by 760 persons</a:t>
          </a:r>
          <a:endParaRPr lang="en-US" dirty="0"/>
        </a:p>
      </dgm:t>
    </dgm:pt>
    <dgm:pt modelId="{E39E8CC3-0105-4F25-80D1-5A37641AB0F6}" type="parTrans" cxnId="{7DECF32E-46C9-4CB2-BCBF-5DD5D9DD6D61}">
      <dgm:prSet/>
      <dgm:spPr/>
      <dgm:t>
        <a:bodyPr/>
        <a:lstStyle/>
        <a:p>
          <a:endParaRPr lang="en-US"/>
        </a:p>
      </dgm:t>
    </dgm:pt>
    <dgm:pt modelId="{B1A097FA-16BF-4F5F-BD80-1ED3E4023B37}" type="sibTrans" cxnId="{7DECF32E-46C9-4CB2-BCBF-5DD5D9DD6D61}">
      <dgm:prSet/>
      <dgm:spPr/>
      <dgm:t>
        <a:bodyPr/>
        <a:lstStyle/>
        <a:p>
          <a:endParaRPr lang="en-US"/>
        </a:p>
      </dgm:t>
    </dgm:pt>
    <dgm:pt modelId="{6351E51B-6856-47B8-91B4-012890B5ADB8}">
      <dgm:prSet phldrT="[Text]"/>
      <dgm:spPr/>
      <dgm:t>
        <a:bodyPr/>
        <a:lstStyle/>
        <a:p>
          <a:r>
            <a:rPr lang="en-US" dirty="0" smtClean="0"/>
            <a:t>Increased Number of Care Markers for Continuum</a:t>
          </a:r>
          <a:endParaRPr lang="en-US" dirty="0"/>
        </a:p>
      </dgm:t>
    </dgm:pt>
    <dgm:pt modelId="{385682F4-7212-4EFB-B139-30FC78E27C17}" type="parTrans" cxnId="{C45B7A32-FDEB-41EC-B675-D22BBF85E37A}">
      <dgm:prSet/>
      <dgm:spPr/>
      <dgm:t>
        <a:bodyPr/>
        <a:lstStyle/>
        <a:p>
          <a:endParaRPr lang="en-US"/>
        </a:p>
      </dgm:t>
    </dgm:pt>
    <dgm:pt modelId="{793FEAA5-3345-476D-B5A3-BB26C3F8FE87}" type="sibTrans" cxnId="{C45B7A32-FDEB-41EC-B675-D22BBF85E37A}">
      <dgm:prSet/>
      <dgm:spPr/>
      <dgm:t>
        <a:bodyPr/>
        <a:lstStyle/>
        <a:p>
          <a:endParaRPr lang="en-US"/>
        </a:p>
      </dgm:t>
    </dgm:pt>
    <dgm:pt modelId="{95A625F4-5806-458E-9E44-0BF40D16448B}">
      <dgm:prSet phldrT="[Text]"/>
      <dgm:spPr/>
      <dgm:t>
        <a:bodyPr/>
        <a:lstStyle/>
        <a:p>
          <a:r>
            <a:rPr lang="en-US" dirty="0" smtClean="0"/>
            <a:t>Black Box, along with other sources, including Medicaid and Ryan White added 8% to retention rates in 2014 and 9% to viral suppression rates in 2015</a:t>
          </a:r>
          <a:endParaRPr lang="en-US" dirty="0"/>
        </a:p>
      </dgm:t>
    </dgm:pt>
    <dgm:pt modelId="{E70D2AA8-1469-45FE-9DBF-DBD0FE5D19AA}" type="parTrans" cxnId="{6197B1CC-C0A6-46F3-A029-28CB6F6717AC}">
      <dgm:prSet/>
      <dgm:spPr/>
      <dgm:t>
        <a:bodyPr/>
        <a:lstStyle/>
        <a:p>
          <a:endParaRPr lang="en-US"/>
        </a:p>
      </dgm:t>
    </dgm:pt>
    <dgm:pt modelId="{D3F6673C-D787-467F-96EC-8C004B958F71}" type="sibTrans" cxnId="{6197B1CC-C0A6-46F3-A029-28CB6F6717AC}">
      <dgm:prSet/>
      <dgm:spPr/>
      <dgm:t>
        <a:bodyPr/>
        <a:lstStyle/>
        <a:p>
          <a:endParaRPr lang="en-US"/>
        </a:p>
      </dgm:t>
    </dgm:pt>
    <dgm:pt modelId="{200B2605-53FA-4B38-B4B2-12D0611926BB}" type="pres">
      <dgm:prSet presAssocID="{A04FF212-56C7-4599-BF17-6E01B3B96AC3}" presName="Name0" presStyleCnt="0">
        <dgm:presLayoutVars>
          <dgm:dir/>
          <dgm:animLvl val="lvl"/>
          <dgm:resizeHandles val="exact"/>
        </dgm:presLayoutVars>
      </dgm:prSet>
      <dgm:spPr/>
      <dgm:t>
        <a:bodyPr/>
        <a:lstStyle/>
        <a:p>
          <a:endParaRPr lang="en-US"/>
        </a:p>
      </dgm:t>
    </dgm:pt>
    <dgm:pt modelId="{96AF296F-B08B-4B22-9D3C-1C6BE81423B9}" type="pres">
      <dgm:prSet presAssocID="{AAC1138B-883C-494B-AFC8-4189C0BE5FB9}" presName="composite" presStyleCnt="0"/>
      <dgm:spPr/>
    </dgm:pt>
    <dgm:pt modelId="{99C2E098-1131-4550-9DAB-94415F773E70}" type="pres">
      <dgm:prSet presAssocID="{AAC1138B-883C-494B-AFC8-4189C0BE5FB9}" presName="parTx" presStyleLbl="alignNode1" presStyleIdx="0" presStyleCnt="2">
        <dgm:presLayoutVars>
          <dgm:chMax val="0"/>
          <dgm:chPref val="0"/>
          <dgm:bulletEnabled val="1"/>
        </dgm:presLayoutVars>
      </dgm:prSet>
      <dgm:spPr/>
      <dgm:t>
        <a:bodyPr/>
        <a:lstStyle/>
        <a:p>
          <a:endParaRPr lang="en-US"/>
        </a:p>
      </dgm:t>
    </dgm:pt>
    <dgm:pt modelId="{B8397C08-8D8D-4EE4-8649-871CF9B14635}" type="pres">
      <dgm:prSet presAssocID="{AAC1138B-883C-494B-AFC8-4189C0BE5FB9}" presName="desTx" presStyleLbl="alignAccFollowNode1" presStyleIdx="0" presStyleCnt="2">
        <dgm:presLayoutVars>
          <dgm:bulletEnabled val="1"/>
        </dgm:presLayoutVars>
      </dgm:prSet>
      <dgm:spPr/>
      <dgm:t>
        <a:bodyPr/>
        <a:lstStyle/>
        <a:p>
          <a:endParaRPr lang="en-US"/>
        </a:p>
      </dgm:t>
    </dgm:pt>
    <dgm:pt modelId="{703E13D4-83DE-46D6-A734-1FCA524BDB42}" type="pres">
      <dgm:prSet presAssocID="{00250D3D-C0B0-4C45-A7A4-F64EB44E4C0C}" presName="space" presStyleCnt="0"/>
      <dgm:spPr/>
    </dgm:pt>
    <dgm:pt modelId="{D2ECF1DF-813D-4FC5-AEFF-78ABEAE950DA}" type="pres">
      <dgm:prSet presAssocID="{6351E51B-6856-47B8-91B4-012890B5ADB8}" presName="composite" presStyleCnt="0"/>
      <dgm:spPr/>
    </dgm:pt>
    <dgm:pt modelId="{4AE55CCA-ACD1-4830-A46E-81A8D602D837}" type="pres">
      <dgm:prSet presAssocID="{6351E51B-6856-47B8-91B4-012890B5ADB8}" presName="parTx" presStyleLbl="alignNode1" presStyleIdx="1" presStyleCnt="2">
        <dgm:presLayoutVars>
          <dgm:chMax val="0"/>
          <dgm:chPref val="0"/>
          <dgm:bulletEnabled val="1"/>
        </dgm:presLayoutVars>
      </dgm:prSet>
      <dgm:spPr/>
      <dgm:t>
        <a:bodyPr/>
        <a:lstStyle/>
        <a:p>
          <a:endParaRPr lang="en-US"/>
        </a:p>
      </dgm:t>
    </dgm:pt>
    <dgm:pt modelId="{F3740CF2-9EA3-4009-AC82-CD5B5058E30A}" type="pres">
      <dgm:prSet presAssocID="{6351E51B-6856-47B8-91B4-012890B5ADB8}" presName="desTx" presStyleLbl="alignAccFollowNode1" presStyleIdx="1" presStyleCnt="2">
        <dgm:presLayoutVars>
          <dgm:bulletEnabled val="1"/>
        </dgm:presLayoutVars>
      </dgm:prSet>
      <dgm:spPr/>
      <dgm:t>
        <a:bodyPr/>
        <a:lstStyle/>
        <a:p>
          <a:endParaRPr lang="en-US"/>
        </a:p>
      </dgm:t>
    </dgm:pt>
  </dgm:ptLst>
  <dgm:cxnLst>
    <dgm:cxn modelId="{0E3C9770-5761-4CDA-B830-231457B23816}" type="presOf" srcId="{AAC1138B-883C-494B-AFC8-4189C0BE5FB9}" destId="{99C2E098-1131-4550-9DAB-94415F773E70}" srcOrd="0" destOrd="0" presId="urn:microsoft.com/office/officeart/2005/8/layout/hList1"/>
    <dgm:cxn modelId="{C45B7A32-FDEB-41EC-B675-D22BBF85E37A}" srcId="{A04FF212-56C7-4599-BF17-6E01B3B96AC3}" destId="{6351E51B-6856-47B8-91B4-012890B5ADB8}" srcOrd="1" destOrd="0" parTransId="{385682F4-7212-4EFB-B139-30FC78E27C17}" sibTransId="{793FEAA5-3345-476D-B5A3-BB26C3F8FE87}"/>
    <dgm:cxn modelId="{2656DB33-9D32-45A0-BF4F-3B73E37C6FA3}" type="presOf" srcId="{A04FF212-56C7-4599-BF17-6E01B3B96AC3}" destId="{200B2605-53FA-4B38-B4B2-12D0611926BB}" srcOrd="0" destOrd="0" presId="urn:microsoft.com/office/officeart/2005/8/layout/hList1"/>
    <dgm:cxn modelId="{7DECF32E-46C9-4CB2-BCBF-5DD5D9DD6D61}" srcId="{AAC1138B-883C-494B-AFC8-4189C0BE5FB9}" destId="{925460FE-BE8F-4471-B7EA-27A9BC5AA549}" srcOrd="0" destOrd="0" parTransId="{E39E8CC3-0105-4F25-80D1-5A37641AB0F6}" sibTransId="{B1A097FA-16BF-4F5F-BD80-1ED3E4023B37}"/>
    <dgm:cxn modelId="{600D731B-03A7-4672-AC83-766D7DBAF7E5}" type="presOf" srcId="{95A625F4-5806-458E-9E44-0BF40D16448B}" destId="{F3740CF2-9EA3-4009-AC82-CD5B5058E30A}" srcOrd="0" destOrd="0" presId="urn:microsoft.com/office/officeart/2005/8/layout/hList1"/>
    <dgm:cxn modelId="{6197B1CC-C0A6-46F3-A029-28CB6F6717AC}" srcId="{6351E51B-6856-47B8-91B4-012890B5ADB8}" destId="{95A625F4-5806-458E-9E44-0BF40D16448B}" srcOrd="0" destOrd="0" parTransId="{E70D2AA8-1469-45FE-9DBF-DBD0FE5D19AA}" sibTransId="{D3F6673C-D787-467F-96EC-8C004B958F71}"/>
    <dgm:cxn modelId="{77045102-6628-4A63-9245-5E9BC818DE65}" type="presOf" srcId="{925460FE-BE8F-4471-B7EA-27A9BC5AA549}" destId="{B8397C08-8D8D-4EE4-8649-871CF9B14635}" srcOrd="0" destOrd="0" presId="urn:microsoft.com/office/officeart/2005/8/layout/hList1"/>
    <dgm:cxn modelId="{6E64655A-94FC-4C17-841E-BF38D5114FCE}" type="presOf" srcId="{6351E51B-6856-47B8-91B4-012890B5ADB8}" destId="{4AE55CCA-ACD1-4830-A46E-81A8D602D837}" srcOrd="0" destOrd="0" presId="urn:microsoft.com/office/officeart/2005/8/layout/hList1"/>
    <dgm:cxn modelId="{822EA760-F523-463C-9846-3E813A687D06}" srcId="{A04FF212-56C7-4599-BF17-6E01B3B96AC3}" destId="{AAC1138B-883C-494B-AFC8-4189C0BE5FB9}" srcOrd="0" destOrd="0" parTransId="{ACE160D0-A42B-4A72-9DAB-F06570C8958D}" sibTransId="{00250D3D-C0B0-4C45-A7A4-F64EB44E4C0C}"/>
    <dgm:cxn modelId="{D3AA5E07-670F-4B4A-8EA4-71DBFA097E88}" type="presParOf" srcId="{200B2605-53FA-4B38-B4B2-12D0611926BB}" destId="{96AF296F-B08B-4B22-9D3C-1C6BE81423B9}" srcOrd="0" destOrd="0" presId="urn:microsoft.com/office/officeart/2005/8/layout/hList1"/>
    <dgm:cxn modelId="{D13B20B4-8EDC-4D9B-B45F-7E8297FE20CA}" type="presParOf" srcId="{96AF296F-B08B-4B22-9D3C-1C6BE81423B9}" destId="{99C2E098-1131-4550-9DAB-94415F773E70}" srcOrd="0" destOrd="0" presId="urn:microsoft.com/office/officeart/2005/8/layout/hList1"/>
    <dgm:cxn modelId="{5B50DDAA-804B-444A-BEE3-C02EB69E6121}" type="presParOf" srcId="{96AF296F-B08B-4B22-9D3C-1C6BE81423B9}" destId="{B8397C08-8D8D-4EE4-8649-871CF9B14635}" srcOrd="1" destOrd="0" presId="urn:microsoft.com/office/officeart/2005/8/layout/hList1"/>
    <dgm:cxn modelId="{47630B59-90F0-4410-9A1B-19677EB3C0DF}" type="presParOf" srcId="{200B2605-53FA-4B38-B4B2-12D0611926BB}" destId="{703E13D4-83DE-46D6-A734-1FCA524BDB42}" srcOrd="1" destOrd="0" presId="urn:microsoft.com/office/officeart/2005/8/layout/hList1"/>
    <dgm:cxn modelId="{46AAE563-3468-4F6B-9ADE-340256EFD8D4}" type="presParOf" srcId="{200B2605-53FA-4B38-B4B2-12D0611926BB}" destId="{D2ECF1DF-813D-4FC5-AEFF-78ABEAE950DA}" srcOrd="2" destOrd="0" presId="urn:microsoft.com/office/officeart/2005/8/layout/hList1"/>
    <dgm:cxn modelId="{ABB7FF97-4F77-45B4-BF51-14B3A2BA1C57}" type="presParOf" srcId="{D2ECF1DF-813D-4FC5-AEFF-78ABEAE950DA}" destId="{4AE55CCA-ACD1-4830-A46E-81A8D602D837}" srcOrd="0" destOrd="0" presId="urn:microsoft.com/office/officeart/2005/8/layout/hList1"/>
    <dgm:cxn modelId="{5761300B-3DA8-4495-89A8-F6DF28E072ED}" type="presParOf" srcId="{D2ECF1DF-813D-4FC5-AEFF-78ABEAE950DA}" destId="{F3740CF2-9EA3-4009-AC82-CD5B5058E30A}"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A38BAE-46E8-4340-B9E0-2A5E7B525FC1}">
      <dsp:nvSpPr>
        <dsp:cNvPr id="0" name=""/>
        <dsp:cNvSpPr/>
      </dsp:nvSpPr>
      <dsp:spPr>
        <a:xfrm>
          <a:off x="453142" y="0"/>
          <a:ext cx="2879527" cy="2879879"/>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kern="1200" dirty="0" smtClean="0"/>
            <a:t>HIV Surveillance</a:t>
          </a:r>
          <a:endParaRPr lang="en-US" sz="2900" kern="1200" dirty="0"/>
        </a:p>
      </dsp:txBody>
      <dsp:txXfrm>
        <a:off x="874839" y="421749"/>
        <a:ext cx="2036133" cy="2036381"/>
      </dsp:txXfrm>
    </dsp:sp>
    <dsp:sp modelId="{AD1ADC38-FC75-4D4C-AEB4-A1A0F60528B5}">
      <dsp:nvSpPr>
        <dsp:cNvPr id="0" name=""/>
        <dsp:cNvSpPr/>
      </dsp:nvSpPr>
      <dsp:spPr>
        <a:xfrm>
          <a:off x="1934649" y="1920720"/>
          <a:ext cx="2879527" cy="2879879"/>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kern="1200" dirty="0" smtClean="0"/>
            <a:t>STD Data/Field Operations</a:t>
          </a:r>
          <a:endParaRPr lang="en-US" sz="2900" kern="1200" dirty="0"/>
        </a:p>
      </dsp:txBody>
      <dsp:txXfrm>
        <a:off x="2356346" y="2342469"/>
        <a:ext cx="2036133" cy="2036381"/>
      </dsp:txXfrm>
    </dsp:sp>
    <dsp:sp modelId="{6B5A9BE2-0266-492F-8CEB-2B9BB1834D72}">
      <dsp:nvSpPr>
        <dsp:cNvPr id="0" name=""/>
        <dsp:cNvSpPr/>
      </dsp:nvSpPr>
      <dsp:spPr>
        <a:xfrm>
          <a:off x="3415423" y="0"/>
          <a:ext cx="2879527" cy="2879879"/>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kern="1200" dirty="0" smtClean="0"/>
            <a:t>HIV Care Services</a:t>
          </a:r>
          <a:endParaRPr lang="en-US" sz="2900" kern="1200" dirty="0"/>
        </a:p>
      </dsp:txBody>
      <dsp:txXfrm>
        <a:off x="3837120" y="421749"/>
        <a:ext cx="2036133" cy="2036381"/>
      </dsp:txXfrm>
    </dsp:sp>
    <dsp:sp modelId="{E31DFDDA-D797-48CE-AF13-B6DEDDF1E6EE}">
      <dsp:nvSpPr>
        <dsp:cNvPr id="0" name=""/>
        <dsp:cNvSpPr/>
      </dsp:nvSpPr>
      <dsp:spPr>
        <a:xfrm>
          <a:off x="4896930" y="1920720"/>
          <a:ext cx="2879527" cy="2879879"/>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kern="1200" dirty="0" smtClean="0"/>
            <a:t>HIV Prevention</a:t>
          </a:r>
          <a:endParaRPr lang="en-US" sz="2900" kern="1200" dirty="0"/>
        </a:p>
      </dsp:txBody>
      <dsp:txXfrm>
        <a:off x="5318627" y="2342469"/>
        <a:ext cx="2036133" cy="203638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5EEA35-9FB5-4E40-897C-5E754A4A7444}">
      <dsp:nvSpPr>
        <dsp:cNvPr id="0" name=""/>
        <dsp:cNvSpPr/>
      </dsp:nvSpPr>
      <dsp:spPr>
        <a:xfrm>
          <a:off x="3285008" y="2670"/>
          <a:ext cx="1659582" cy="107872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Patient Navigation</a:t>
          </a:r>
          <a:endParaRPr lang="en-US" sz="1900" kern="1200" dirty="0"/>
        </a:p>
      </dsp:txBody>
      <dsp:txXfrm>
        <a:off x="3337667" y="55329"/>
        <a:ext cx="1554264" cy="973410"/>
      </dsp:txXfrm>
    </dsp:sp>
    <dsp:sp modelId="{7378B732-8F02-4D1D-BC2F-76899C18D555}">
      <dsp:nvSpPr>
        <dsp:cNvPr id="0" name=""/>
        <dsp:cNvSpPr/>
      </dsp:nvSpPr>
      <dsp:spPr>
        <a:xfrm>
          <a:off x="1957046" y="542035"/>
          <a:ext cx="4315507" cy="4315507"/>
        </a:xfrm>
        <a:custGeom>
          <a:avLst/>
          <a:gdLst/>
          <a:ahLst/>
          <a:cxnLst/>
          <a:rect l="0" t="0" r="0" b="0"/>
          <a:pathLst>
            <a:path>
              <a:moveTo>
                <a:pt x="2998977" y="170735"/>
              </a:moveTo>
              <a:arcTo wR="2157753" hR="2157753" stAng="17576751" swAng="1964364"/>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A586C1C-A45C-4E4E-BD64-B04A623F8199}">
      <dsp:nvSpPr>
        <dsp:cNvPr id="0" name=""/>
        <dsp:cNvSpPr/>
      </dsp:nvSpPr>
      <dsp:spPr>
        <a:xfrm>
          <a:off x="5337154" y="1493641"/>
          <a:ext cx="1659582" cy="107872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Data to Care</a:t>
          </a:r>
          <a:endParaRPr lang="en-US" sz="1900" kern="1200" dirty="0"/>
        </a:p>
      </dsp:txBody>
      <dsp:txXfrm>
        <a:off x="5389813" y="1546300"/>
        <a:ext cx="1554264" cy="973410"/>
      </dsp:txXfrm>
    </dsp:sp>
    <dsp:sp modelId="{3F0BB5C7-D1BF-43B4-8B2E-86AC2EC933D4}">
      <dsp:nvSpPr>
        <dsp:cNvPr id="0" name=""/>
        <dsp:cNvSpPr/>
      </dsp:nvSpPr>
      <dsp:spPr>
        <a:xfrm>
          <a:off x="1957046" y="542035"/>
          <a:ext cx="4315507" cy="4315507"/>
        </a:xfrm>
        <a:custGeom>
          <a:avLst/>
          <a:gdLst/>
          <a:ahLst/>
          <a:cxnLst/>
          <a:rect l="0" t="0" r="0" b="0"/>
          <a:pathLst>
            <a:path>
              <a:moveTo>
                <a:pt x="4312514" y="2044141"/>
              </a:moveTo>
              <a:arcTo wR="2157753" hR="2157753" stAng="21418908" swAng="2198475"/>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0133EA9-F6D6-4467-94CB-067D8E521D6A}">
      <dsp:nvSpPr>
        <dsp:cNvPr id="0" name=""/>
        <dsp:cNvSpPr/>
      </dsp:nvSpPr>
      <dsp:spPr>
        <a:xfrm>
          <a:off x="4553304" y="3906083"/>
          <a:ext cx="1659582" cy="107872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Active Referral (CCSA form)</a:t>
          </a:r>
          <a:endParaRPr lang="en-US" sz="1900" kern="1200" dirty="0"/>
        </a:p>
      </dsp:txBody>
      <dsp:txXfrm>
        <a:off x="4605963" y="3958742"/>
        <a:ext cx="1554264" cy="973410"/>
      </dsp:txXfrm>
    </dsp:sp>
    <dsp:sp modelId="{6F484440-9CF3-4B00-990B-63DCF800E62C}">
      <dsp:nvSpPr>
        <dsp:cNvPr id="0" name=""/>
        <dsp:cNvSpPr/>
      </dsp:nvSpPr>
      <dsp:spPr>
        <a:xfrm>
          <a:off x="1957046" y="542035"/>
          <a:ext cx="4315507" cy="4315507"/>
        </a:xfrm>
        <a:custGeom>
          <a:avLst/>
          <a:gdLst/>
          <a:ahLst/>
          <a:cxnLst/>
          <a:rect l="0" t="0" r="0" b="0"/>
          <a:pathLst>
            <a:path>
              <a:moveTo>
                <a:pt x="2587667" y="4272245"/>
              </a:moveTo>
              <a:arcTo wR="2157753" hR="2157753" stAng="4710444" swAng="1379112"/>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5D074E8-5801-4E5E-8141-4221E1DA4725}">
      <dsp:nvSpPr>
        <dsp:cNvPr id="0" name=""/>
        <dsp:cNvSpPr/>
      </dsp:nvSpPr>
      <dsp:spPr>
        <a:xfrm>
          <a:off x="2016713" y="3906083"/>
          <a:ext cx="1659582" cy="107872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Pharmacy Testing </a:t>
          </a:r>
          <a:endParaRPr lang="en-US" sz="1900" kern="1200" dirty="0"/>
        </a:p>
      </dsp:txBody>
      <dsp:txXfrm>
        <a:off x="2069372" y="3958742"/>
        <a:ext cx="1554264" cy="973410"/>
      </dsp:txXfrm>
    </dsp:sp>
    <dsp:sp modelId="{0946F7FB-F3DA-4125-BAF3-44AC30594DE2}">
      <dsp:nvSpPr>
        <dsp:cNvPr id="0" name=""/>
        <dsp:cNvSpPr/>
      </dsp:nvSpPr>
      <dsp:spPr>
        <a:xfrm>
          <a:off x="1957046" y="542035"/>
          <a:ext cx="4315507" cy="4315507"/>
        </a:xfrm>
        <a:custGeom>
          <a:avLst/>
          <a:gdLst/>
          <a:ahLst/>
          <a:cxnLst/>
          <a:rect l="0" t="0" r="0" b="0"/>
          <a:pathLst>
            <a:path>
              <a:moveTo>
                <a:pt x="360995" y="3352559"/>
              </a:moveTo>
              <a:arcTo wR="2157753" hR="2157753" stAng="8782617" swAng="2198475"/>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A784AA2-C0AC-4EE4-85F7-44F4022E11A2}">
      <dsp:nvSpPr>
        <dsp:cNvPr id="0" name=""/>
        <dsp:cNvSpPr/>
      </dsp:nvSpPr>
      <dsp:spPr>
        <a:xfrm>
          <a:off x="1232863" y="1493641"/>
          <a:ext cx="1659582" cy="107872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Correctional Interventions</a:t>
          </a:r>
          <a:endParaRPr lang="en-US" sz="1900" kern="1200" dirty="0"/>
        </a:p>
      </dsp:txBody>
      <dsp:txXfrm>
        <a:off x="1285522" y="1546300"/>
        <a:ext cx="1554264" cy="973410"/>
      </dsp:txXfrm>
    </dsp:sp>
    <dsp:sp modelId="{F22D9A84-A85D-4402-A115-24A45BB91A35}">
      <dsp:nvSpPr>
        <dsp:cNvPr id="0" name=""/>
        <dsp:cNvSpPr/>
      </dsp:nvSpPr>
      <dsp:spPr>
        <a:xfrm>
          <a:off x="1957046" y="542035"/>
          <a:ext cx="4315507" cy="4315507"/>
        </a:xfrm>
        <a:custGeom>
          <a:avLst/>
          <a:gdLst/>
          <a:ahLst/>
          <a:cxnLst/>
          <a:rect l="0" t="0" r="0" b="0"/>
          <a:pathLst>
            <a:path>
              <a:moveTo>
                <a:pt x="375549" y="941344"/>
              </a:moveTo>
              <a:arcTo wR="2157753" hR="2157753" stAng="12858884" swAng="1964364"/>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C2E098-1131-4550-9DAB-94415F773E70}">
      <dsp:nvSpPr>
        <dsp:cNvPr id="0" name=""/>
        <dsp:cNvSpPr/>
      </dsp:nvSpPr>
      <dsp:spPr>
        <a:xfrm>
          <a:off x="38" y="69759"/>
          <a:ext cx="3703141" cy="1267153"/>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lvl="0" algn="ctr" defTabSz="1111250">
            <a:lnSpc>
              <a:spcPct val="90000"/>
            </a:lnSpc>
            <a:spcBef>
              <a:spcPct val="0"/>
            </a:spcBef>
            <a:spcAft>
              <a:spcPct val="35000"/>
            </a:spcAft>
          </a:pPr>
          <a:r>
            <a:rPr lang="en-US" sz="2500" kern="1200" dirty="0" smtClean="0"/>
            <a:t>Improved Accuracy of HIV Case Numbers</a:t>
          </a:r>
          <a:endParaRPr lang="en-US" sz="2500" kern="1200" dirty="0"/>
        </a:p>
      </dsp:txBody>
      <dsp:txXfrm>
        <a:off x="38" y="69759"/>
        <a:ext cx="3703141" cy="1267153"/>
      </dsp:txXfrm>
    </dsp:sp>
    <dsp:sp modelId="{B8397C08-8D8D-4EE4-8649-871CF9B14635}">
      <dsp:nvSpPr>
        <dsp:cNvPr id="0" name=""/>
        <dsp:cNvSpPr/>
      </dsp:nvSpPr>
      <dsp:spPr>
        <a:xfrm>
          <a:off x="38" y="1336912"/>
          <a:ext cx="3703141" cy="3165328"/>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a:lnSpc>
              <a:spcPct val="90000"/>
            </a:lnSpc>
            <a:spcBef>
              <a:spcPct val="0"/>
            </a:spcBef>
            <a:spcAft>
              <a:spcPct val="15000"/>
            </a:spcAft>
            <a:buChar char="••"/>
          </a:pPr>
          <a:r>
            <a:rPr lang="en-US" sz="2500" kern="1200" dirty="0" smtClean="0"/>
            <a:t>After address and vital status updates, number of </a:t>
          </a:r>
          <a:r>
            <a:rPr lang="en-US" sz="2500" kern="1200" dirty="0" err="1" smtClean="0"/>
            <a:t>PLWH</a:t>
          </a:r>
          <a:r>
            <a:rPr lang="en-US" sz="2500" kern="1200" dirty="0" smtClean="0"/>
            <a:t> living in Virginia as of 12/31/2015 was reduced by 760 persons</a:t>
          </a:r>
          <a:endParaRPr lang="en-US" sz="2500" kern="1200" dirty="0"/>
        </a:p>
      </dsp:txBody>
      <dsp:txXfrm>
        <a:off x="38" y="1336912"/>
        <a:ext cx="3703141" cy="3165328"/>
      </dsp:txXfrm>
    </dsp:sp>
    <dsp:sp modelId="{4AE55CCA-ACD1-4830-A46E-81A8D602D837}">
      <dsp:nvSpPr>
        <dsp:cNvPr id="0" name=""/>
        <dsp:cNvSpPr/>
      </dsp:nvSpPr>
      <dsp:spPr>
        <a:xfrm>
          <a:off x="4221619" y="69759"/>
          <a:ext cx="3703141" cy="1267153"/>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lvl="0" algn="ctr" defTabSz="1111250">
            <a:lnSpc>
              <a:spcPct val="90000"/>
            </a:lnSpc>
            <a:spcBef>
              <a:spcPct val="0"/>
            </a:spcBef>
            <a:spcAft>
              <a:spcPct val="35000"/>
            </a:spcAft>
          </a:pPr>
          <a:r>
            <a:rPr lang="en-US" sz="2500" kern="1200" dirty="0" smtClean="0"/>
            <a:t>Increased Number of Care Markers for Continuum</a:t>
          </a:r>
          <a:endParaRPr lang="en-US" sz="2500" kern="1200" dirty="0"/>
        </a:p>
      </dsp:txBody>
      <dsp:txXfrm>
        <a:off x="4221619" y="69759"/>
        <a:ext cx="3703141" cy="1267153"/>
      </dsp:txXfrm>
    </dsp:sp>
    <dsp:sp modelId="{F3740CF2-9EA3-4009-AC82-CD5B5058E30A}">
      <dsp:nvSpPr>
        <dsp:cNvPr id="0" name=""/>
        <dsp:cNvSpPr/>
      </dsp:nvSpPr>
      <dsp:spPr>
        <a:xfrm>
          <a:off x="4221619" y="1336912"/>
          <a:ext cx="3703141" cy="3165328"/>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a:lnSpc>
              <a:spcPct val="90000"/>
            </a:lnSpc>
            <a:spcBef>
              <a:spcPct val="0"/>
            </a:spcBef>
            <a:spcAft>
              <a:spcPct val="15000"/>
            </a:spcAft>
            <a:buChar char="••"/>
          </a:pPr>
          <a:r>
            <a:rPr lang="en-US" sz="2500" kern="1200" dirty="0" smtClean="0"/>
            <a:t>Black Box, along with other sources, including Medicaid and Ryan White added 8% to retention rates in 2014 and 9% to viral suppression rates in 2015</a:t>
          </a:r>
          <a:endParaRPr lang="en-US" sz="2500" kern="1200" dirty="0"/>
        </a:p>
      </dsp:txBody>
      <dsp:txXfrm>
        <a:off x="4221619" y="1336912"/>
        <a:ext cx="3703141" cy="3165328"/>
      </dsp:txXfrm>
    </dsp:sp>
  </dsp:spTree>
</dsp:drawing>
</file>

<file path=ppt/diagrams/layout1.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layout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0.50826</cdr:x>
      <cdr:y>0.61955</cdr:y>
    </cdr:from>
    <cdr:to>
      <cdr:x>0.74681</cdr:x>
      <cdr:y>0.6217</cdr:y>
    </cdr:to>
    <cdr:cxnSp macro="">
      <cdr:nvCxnSpPr>
        <cdr:cNvPr id="6" name="Straight Arrow Connector 5"/>
        <cdr:cNvCxnSpPr/>
      </cdr:nvCxnSpPr>
      <cdr:spPr>
        <a:xfrm xmlns:a="http://schemas.openxmlformats.org/drawingml/2006/main">
          <a:off x="4686230" y="3351914"/>
          <a:ext cx="2199479" cy="11632"/>
        </a:xfrm>
        <a:prstGeom xmlns:a="http://schemas.openxmlformats.org/drawingml/2006/main" prst="straightConnector1">
          <a:avLst/>
        </a:prstGeom>
        <a:ln xmlns:a="http://schemas.openxmlformats.org/drawingml/2006/main" w="28575">
          <a:solidFill>
            <a:schemeClr val="tx1"/>
          </a:solidFill>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0.63359</cdr:x>
      <cdr:y>0.46154</cdr:y>
    </cdr:from>
    <cdr:to>
      <cdr:x>1</cdr:x>
      <cdr:y>0.68904</cdr:y>
    </cdr:to>
    <cdr:sp macro="" textlink="">
      <cdr:nvSpPr>
        <cdr:cNvPr id="2" name="TextBox 1"/>
        <cdr:cNvSpPr txBox="1"/>
      </cdr:nvSpPr>
      <cdr:spPr>
        <a:xfrm xmlns:a="http://schemas.openxmlformats.org/drawingml/2006/main">
          <a:off x="5069353" y="2286000"/>
          <a:ext cx="2931647" cy="112680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800" b="1" dirty="0" smtClean="0">
              <a:latin typeface="+mj-lt"/>
              <a:cs typeface="Gisha" panose="020B0502040204020203" pitchFamily="34" charset="-79"/>
            </a:rPr>
            <a:t>N=422</a:t>
          </a:r>
          <a:endParaRPr lang="en-US" sz="2800" b="1" dirty="0">
            <a:latin typeface="+mj-lt"/>
            <a:cs typeface="Gisha" panose="020B0502040204020203" pitchFamily="34" charset="-79"/>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lang="en-US" dirty="0"/>
          </a:p>
        </p:txBody>
      </p:sp>
      <p:sp>
        <p:nvSpPr>
          <p:cNvPr id="3" name="Date Placeholder 2"/>
          <p:cNvSpPr>
            <a:spLocks noGrp="1"/>
          </p:cNvSpPr>
          <p:nvPr>
            <p:ph type="dt" sz="quarter" idx="1"/>
          </p:nvPr>
        </p:nvSpPr>
        <p:spPr>
          <a:xfrm>
            <a:off x="4008705" y="0"/>
            <a:ext cx="3066733" cy="468154"/>
          </a:xfrm>
          <a:prstGeom prst="rect">
            <a:avLst/>
          </a:prstGeom>
        </p:spPr>
        <p:txBody>
          <a:bodyPr vert="horz" lIns="93936" tIns="46968" rIns="93936" bIns="46968" rtlCol="0"/>
          <a:lstStyle>
            <a:lvl1pPr algn="r">
              <a:defRPr sz="1200"/>
            </a:lvl1pPr>
          </a:lstStyle>
          <a:p>
            <a:fld id="{055A73AF-D782-4B9A-935E-77A58B5CF4A6}" type="datetimeFigureOut">
              <a:rPr lang="en-US" smtClean="0"/>
              <a:t>9/21/2017</a:t>
            </a:fld>
            <a:endParaRPr lang="en-US" dirty="0"/>
          </a:p>
        </p:txBody>
      </p:sp>
      <p:sp>
        <p:nvSpPr>
          <p:cNvPr id="4" name="Footer Placeholder 3"/>
          <p:cNvSpPr>
            <a:spLocks noGrp="1"/>
          </p:cNvSpPr>
          <p:nvPr>
            <p:ph type="ftr" sz="quarter" idx="2"/>
          </p:nvPr>
        </p:nvSpPr>
        <p:spPr>
          <a:xfrm>
            <a:off x="0" y="8893296"/>
            <a:ext cx="3066733" cy="468154"/>
          </a:xfrm>
          <a:prstGeom prst="rect">
            <a:avLst/>
          </a:prstGeom>
        </p:spPr>
        <p:txBody>
          <a:bodyPr vert="horz" lIns="93936" tIns="46968" rIns="93936" bIns="46968"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08705" y="8893296"/>
            <a:ext cx="3066733" cy="468154"/>
          </a:xfrm>
          <a:prstGeom prst="rect">
            <a:avLst/>
          </a:prstGeom>
        </p:spPr>
        <p:txBody>
          <a:bodyPr vert="horz" lIns="93936" tIns="46968" rIns="93936" bIns="46968" rtlCol="0" anchor="b"/>
          <a:lstStyle>
            <a:lvl1pPr algn="r">
              <a:defRPr sz="1200"/>
            </a:lvl1pPr>
          </a:lstStyle>
          <a:p>
            <a:fld id="{4956CCDA-D7B7-4C09-ADDD-AA0BD4F0FCA9}" type="slidenum">
              <a:rPr lang="en-US" smtClean="0"/>
              <a:t>‹#›</a:t>
            </a:fld>
            <a:endParaRPr lang="en-US" dirty="0"/>
          </a:p>
        </p:txBody>
      </p:sp>
    </p:spTree>
    <p:extLst>
      <p:ext uri="{BB962C8B-B14F-4D97-AF65-F5344CB8AC3E}">
        <p14:creationId xmlns:p14="http://schemas.microsoft.com/office/powerpoint/2010/main" val="41282482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lang="en-US" dirty="0"/>
          </a:p>
        </p:txBody>
      </p:sp>
      <p:sp>
        <p:nvSpPr>
          <p:cNvPr id="3" name="Date Placeholder 2"/>
          <p:cNvSpPr>
            <a:spLocks noGrp="1"/>
          </p:cNvSpPr>
          <p:nvPr>
            <p:ph type="dt" idx="1"/>
          </p:nvPr>
        </p:nvSpPr>
        <p:spPr>
          <a:xfrm>
            <a:off x="4008705" y="0"/>
            <a:ext cx="3066733" cy="468154"/>
          </a:xfrm>
          <a:prstGeom prst="rect">
            <a:avLst/>
          </a:prstGeom>
        </p:spPr>
        <p:txBody>
          <a:bodyPr vert="horz" lIns="93936" tIns="46968" rIns="93936" bIns="46968" rtlCol="0"/>
          <a:lstStyle>
            <a:lvl1pPr algn="r">
              <a:defRPr sz="1200"/>
            </a:lvl1pPr>
          </a:lstStyle>
          <a:p>
            <a:fld id="{E30DD00C-C2E3-4FEC-8CB1-689C5E87E029}" type="datetimeFigureOut">
              <a:rPr lang="en-US" smtClean="0"/>
              <a:t>9/21/2017</a:t>
            </a:fld>
            <a:endParaRPr lang="en-US" dirty="0"/>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3936" tIns="46968" rIns="93936" bIns="46968" rtlCol="0" anchor="ctr"/>
          <a:lstStyle/>
          <a:p>
            <a:endParaRPr lang="en-US" dirty="0"/>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36" tIns="46968" rIns="93936" bIns="4696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3296"/>
            <a:ext cx="3066733" cy="468154"/>
          </a:xfrm>
          <a:prstGeom prst="rect">
            <a:avLst/>
          </a:prstGeom>
        </p:spPr>
        <p:txBody>
          <a:bodyPr vert="horz" lIns="93936" tIns="46968" rIns="93936" bIns="46968"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08705" y="8893296"/>
            <a:ext cx="3066733" cy="468154"/>
          </a:xfrm>
          <a:prstGeom prst="rect">
            <a:avLst/>
          </a:prstGeom>
        </p:spPr>
        <p:txBody>
          <a:bodyPr vert="horz" lIns="93936" tIns="46968" rIns="93936" bIns="46968" rtlCol="0" anchor="b"/>
          <a:lstStyle>
            <a:lvl1pPr algn="r">
              <a:defRPr sz="1200"/>
            </a:lvl1pPr>
          </a:lstStyle>
          <a:p>
            <a:fld id="{C6C57183-B5C3-47EE-A09E-230E27D90A8A}" type="slidenum">
              <a:rPr lang="en-US" smtClean="0"/>
              <a:t>‹#›</a:t>
            </a:fld>
            <a:endParaRPr lang="en-US" dirty="0"/>
          </a:p>
        </p:txBody>
      </p:sp>
    </p:spTree>
    <p:extLst>
      <p:ext uri="{BB962C8B-B14F-4D97-AF65-F5344CB8AC3E}">
        <p14:creationId xmlns:p14="http://schemas.microsoft.com/office/powerpoint/2010/main" val="1233928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DDP in Virginia has five units,</a:t>
            </a:r>
            <a:r>
              <a:rPr lang="en-US" baseline="0" dirty="0" smtClean="0"/>
              <a:t> three that are specifically focused on HIV and two others that contribute data and services to persons living with HIV.  With the advent of the National HIV/AIDS Strategy and Care Continuum, efforts increased to integrate the programs, including collaborations on quality improvement projects and the development of measures and data systems across units.</a:t>
            </a:r>
            <a:endParaRPr lang="en-US" dirty="0"/>
          </a:p>
        </p:txBody>
      </p:sp>
      <p:sp>
        <p:nvSpPr>
          <p:cNvPr id="4" name="Slide Number Placeholder 3"/>
          <p:cNvSpPr>
            <a:spLocks noGrp="1"/>
          </p:cNvSpPr>
          <p:nvPr>
            <p:ph type="sldNum" sz="quarter" idx="10"/>
          </p:nvPr>
        </p:nvSpPr>
        <p:spPr/>
        <p:txBody>
          <a:bodyPr/>
          <a:lstStyle/>
          <a:p>
            <a:fld id="{27CEC386-9F20-164D-BAEE-AB245D2E9A79}" type="slidenum">
              <a:rPr lang="en-US" smtClean="0"/>
              <a:pPr/>
              <a:t>2</a:t>
            </a:fld>
            <a:endParaRPr lang="en-US" dirty="0"/>
          </a:p>
        </p:txBody>
      </p:sp>
    </p:spTree>
    <p:extLst>
      <p:ext uri="{BB962C8B-B14F-4D97-AF65-F5344CB8AC3E}">
        <p14:creationId xmlns:p14="http://schemas.microsoft.com/office/powerpoint/2010/main" val="27406272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Black Box Project: </a:t>
            </a:r>
          </a:p>
          <a:p>
            <a:endParaRPr lang="en-US" dirty="0" smtClean="0"/>
          </a:p>
          <a:p>
            <a:pPr marL="176131" indent="-176131">
              <a:buFont typeface="Arial" panose="020B0604020202020204" pitchFamily="34" charset="0"/>
              <a:buChar char="•"/>
            </a:pPr>
            <a:r>
              <a:rPr lang="en-US" dirty="0" smtClean="0"/>
              <a:t>Pilot project from Georgetown</a:t>
            </a:r>
            <a:r>
              <a:rPr lang="en-US" baseline="0" dirty="0" smtClean="0"/>
              <a:t> University funded through the National Institutes of Health and through data sharing agreements between DC, Maryland, and Virginia</a:t>
            </a:r>
          </a:p>
          <a:p>
            <a:pPr marL="176131" indent="-176131">
              <a:buFont typeface="Arial" panose="020B0604020202020204" pitchFamily="34" charset="0"/>
              <a:buChar char="•"/>
            </a:pPr>
            <a:r>
              <a:rPr lang="en-US" baseline="0" dirty="0" smtClean="0"/>
              <a:t>Georgetown implemented “Black Box” or privacy technology to share surveillance data between the three jurisdictions</a:t>
            </a:r>
          </a:p>
          <a:p>
            <a:pPr marL="176131" indent="-176131">
              <a:buFont typeface="Arial" panose="020B0604020202020204" pitchFamily="34" charset="0"/>
              <a:buChar char="•"/>
            </a:pPr>
            <a:r>
              <a:rPr lang="en-US" baseline="0" dirty="0" smtClean="0"/>
              <a:t>Matching algorithm returned matches of varying strengths to each jurisdiction</a:t>
            </a:r>
          </a:p>
          <a:p>
            <a:pPr marL="176131" indent="-176131">
              <a:buFont typeface="Arial" panose="020B0604020202020204" pitchFamily="34" charset="0"/>
              <a:buChar char="•"/>
            </a:pPr>
            <a:r>
              <a:rPr lang="en-US" baseline="0" dirty="0" smtClean="0"/>
              <a:t>These data were used to assess how many clients were migrating across jurisdictions or were in more than one surveillance system </a:t>
            </a:r>
          </a:p>
          <a:p>
            <a:pPr marL="176131" indent="-176131">
              <a:buFont typeface="Arial" panose="020B0604020202020204" pitchFamily="34" charset="0"/>
              <a:buChar char="•"/>
            </a:pPr>
            <a:r>
              <a:rPr lang="en-US" baseline="0" dirty="0" smtClean="0"/>
              <a:t>Data could then be used to update vital status and address information of clients who may no longer reside in Virginia, resulting in updated denominators for the HIV care continuum as well as additional care information for clients living with HIV in Virginia (additional data source for health outcomes)</a:t>
            </a:r>
            <a:endParaRPr lang="en-US" dirty="0"/>
          </a:p>
        </p:txBody>
      </p:sp>
      <p:sp>
        <p:nvSpPr>
          <p:cNvPr id="4" name="Slide Number Placeholder 3"/>
          <p:cNvSpPr>
            <a:spLocks noGrp="1"/>
          </p:cNvSpPr>
          <p:nvPr>
            <p:ph type="sldNum" sz="quarter" idx="10"/>
          </p:nvPr>
        </p:nvSpPr>
        <p:spPr/>
        <p:txBody>
          <a:bodyPr/>
          <a:lstStyle/>
          <a:p>
            <a:fld id="{27CEC386-9F20-164D-BAEE-AB245D2E9A79}" type="slidenum">
              <a:rPr lang="en-US" smtClean="0"/>
              <a:pPr/>
              <a:t>8</a:t>
            </a:fld>
            <a:endParaRPr lang="en-US" dirty="0"/>
          </a:p>
        </p:txBody>
      </p:sp>
    </p:spTree>
    <p:extLst>
      <p:ext uri="{BB962C8B-B14F-4D97-AF65-F5344CB8AC3E}">
        <p14:creationId xmlns:p14="http://schemas.microsoft.com/office/powerpoint/2010/main" val="40321463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dirty="0" smtClean="0">
              <a:latin typeface="Arial" pitchFamily="34" charset="0"/>
            </a:endParaRPr>
          </a:p>
        </p:txBody>
      </p:sp>
      <p:sp>
        <p:nvSpPr>
          <p:cNvPr id="35844" name="Header Placeholder 3"/>
          <p:cNvSpPr>
            <a:spLocks noGrp="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39416">
              <a:spcBef>
                <a:spcPct val="30000"/>
              </a:spcBef>
              <a:defRPr sz="1200">
                <a:solidFill>
                  <a:schemeClr val="tx1"/>
                </a:solidFill>
                <a:latin typeface="Arial" pitchFamily="34" charset="0"/>
                <a:ea typeface="MS PGothic" pitchFamily="34" charset="-128"/>
              </a:defRPr>
            </a:lvl1pPr>
            <a:lvl2pPr marL="747697" indent="-287575" defTabSz="939416">
              <a:spcBef>
                <a:spcPct val="30000"/>
              </a:spcBef>
              <a:defRPr sz="1200">
                <a:solidFill>
                  <a:schemeClr val="tx1"/>
                </a:solidFill>
                <a:latin typeface="Arial" pitchFamily="34" charset="0"/>
                <a:ea typeface="MS PGothic" pitchFamily="34" charset="-128"/>
              </a:defRPr>
            </a:lvl2pPr>
            <a:lvl3pPr marL="1150304" indent="-230060" defTabSz="939416">
              <a:spcBef>
                <a:spcPct val="30000"/>
              </a:spcBef>
              <a:defRPr sz="1200">
                <a:solidFill>
                  <a:schemeClr val="tx1"/>
                </a:solidFill>
                <a:latin typeface="Arial" pitchFamily="34" charset="0"/>
                <a:ea typeface="MS PGothic" pitchFamily="34" charset="-128"/>
              </a:defRPr>
            </a:lvl3pPr>
            <a:lvl4pPr marL="1610426" indent="-230060" defTabSz="939416">
              <a:spcBef>
                <a:spcPct val="30000"/>
              </a:spcBef>
              <a:defRPr sz="1200">
                <a:solidFill>
                  <a:schemeClr val="tx1"/>
                </a:solidFill>
                <a:latin typeface="Arial" pitchFamily="34" charset="0"/>
                <a:ea typeface="MS PGothic" pitchFamily="34" charset="-128"/>
              </a:defRPr>
            </a:lvl4pPr>
            <a:lvl5pPr marL="2070547" indent="-230060" defTabSz="939416">
              <a:spcBef>
                <a:spcPct val="30000"/>
              </a:spcBef>
              <a:defRPr sz="1200">
                <a:solidFill>
                  <a:schemeClr val="tx1"/>
                </a:solidFill>
                <a:latin typeface="Arial" pitchFamily="34" charset="0"/>
                <a:ea typeface="MS PGothic" pitchFamily="34" charset="-128"/>
              </a:defRPr>
            </a:lvl5pPr>
            <a:lvl6pPr marL="2530669" indent="-230060" defTabSz="939416" eaLnBrk="0" fontAlgn="base" hangingPunct="0">
              <a:spcBef>
                <a:spcPct val="30000"/>
              </a:spcBef>
              <a:spcAft>
                <a:spcPct val="0"/>
              </a:spcAft>
              <a:defRPr sz="1200">
                <a:solidFill>
                  <a:schemeClr val="tx1"/>
                </a:solidFill>
                <a:latin typeface="Arial" pitchFamily="34" charset="0"/>
                <a:ea typeface="MS PGothic" pitchFamily="34" charset="-128"/>
              </a:defRPr>
            </a:lvl6pPr>
            <a:lvl7pPr marL="2990790" indent="-230060" defTabSz="939416" eaLnBrk="0" fontAlgn="base" hangingPunct="0">
              <a:spcBef>
                <a:spcPct val="30000"/>
              </a:spcBef>
              <a:spcAft>
                <a:spcPct val="0"/>
              </a:spcAft>
              <a:defRPr sz="1200">
                <a:solidFill>
                  <a:schemeClr val="tx1"/>
                </a:solidFill>
                <a:latin typeface="Arial" pitchFamily="34" charset="0"/>
                <a:ea typeface="MS PGothic" pitchFamily="34" charset="-128"/>
              </a:defRPr>
            </a:lvl7pPr>
            <a:lvl8pPr marL="3450911" indent="-230060" defTabSz="939416" eaLnBrk="0" fontAlgn="base" hangingPunct="0">
              <a:spcBef>
                <a:spcPct val="30000"/>
              </a:spcBef>
              <a:spcAft>
                <a:spcPct val="0"/>
              </a:spcAft>
              <a:defRPr sz="1200">
                <a:solidFill>
                  <a:schemeClr val="tx1"/>
                </a:solidFill>
                <a:latin typeface="Arial" pitchFamily="34" charset="0"/>
                <a:ea typeface="MS PGothic" pitchFamily="34" charset="-128"/>
              </a:defRPr>
            </a:lvl8pPr>
            <a:lvl9pPr marL="3911034" indent="-230060" defTabSz="939416" eaLnBrk="0" fontAlgn="base" hangingPunct="0">
              <a:spcBef>
                <a:spcPct val="30000"/>
              </a:spcBef>
              <a:spcAft>
                <a:spcPct val="0"/>
              </a:spcAft>
              <a:defRPr sz="1200">
                <a:solidFill>
                  <a:schemeClr val="tx1"/>
                </a:solidFill>
                <a:latin typeface="Arial" pitchFamily="34" charset="0"/>
                <a:ea typeface="MS PGothic" pitchFamily="34" charset="-128"/>
              </a:defRPr>
            </a:lvl9pPr>
          </a:lstStyle>
          <a:p>
            <a:pPr>
              <a:spcBef>
                <a:spcPct val="0"/>
              </a:spcBef>
            </a:pPr>
            <a:r>
              <a:rPr lang="en-US" altLang="en-US" sz="1000" dirty="0"/>
              <a:t>Presentation Title</a:t>
            </a:r>
          </a:p>
        </p:txBody>
      </p:sp>
      <p:sp>
        <p:nvSpPr>
          <p:cNvPr id="35845" name="Date Placeholder 4"/>
          <p:cNvSpPr>
            <a:spLocks noGrp="1"/>
          </p:cNvSpPr>
          <p:nvPr>
            <p:ph type="dt" sz="quarter"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39416">
              <a:spcBef>
                <a:spcPct val="30000"/>
              </a:spcBef>
              <a:defRPr sz="1200">
                <a:solidFill>
                  <a:schemeClr val="tx1"/>
                </a:solidFill>
                <a:latin typeface="Arial" pitchFamily="34" charset="0"/>
                <a:ea typeface="MS PGothic" pitchFamily="34" charset="-128"/>
              </a:defRPr>
            </a:lvl1pPr>
            <a:lvl2pPr marL="747697" indent="-287575" defTabSz="939416">
              <a:spcBef>
                <a:spcPct val="30000"/>
              </a:spcBef>
              <a:defRPr sz="1200">
                <a:solidFill>
                  <a:schemeClr val="tx1"/>
                </a:solidFill>
                <a:latin typeface="Arial" pitchFamily="34" charset="0"/>
                <a:ea typeface="MS PGothic" pitchFamily="34" charset="-128"/>
              </a:defRPr>
            </a:lvl2pPr>
            <a:lvl3pPr marL="1150304" indent="-230060" defTabSz="939416">
              <a:spcBef>
                <a:spcPct val="30000"/>
              </a:spcBef>
              <a:defRPr sz="1200">
                <a:solidFill>
                  <a:schemeClr val="tx1"/>
                </a:solidFill>
                <a:latin typeface="Arial" pitchFamily="34" charset="0"/>
                <a:ea typeface="MS PGothic" pitchFamily="34" charset="-128"/>
              </a:defRPr>
            </a:lvl3pPr>
            <a:lvl4pPr marL="1610426" indent="-230060" defTabSz="939416">
              <a:spcBef>
                <a:spcPct val="30000"/>
              </a:spcBef>
              <a:defRPr sz="1200">
                <a:solidFill>
                  <a:schemeClr val="tx1"/>
                </a:solidFill>
                <a:latin typeface="Arial" pitchFamily="34" charset="0"/>
                <a:ea typeface="MS PGothic" pitchFamily="34" charset="-128"/>
              </a:defRPr>
            </a:lvl4pPr>
            <a:lvl5pPr marL="2070547" indent="-230060" defTabSz="939416">
              <a:spcBef>
                <a:spcPct val="30000"/>
              </a:spcBef>
              <a:defRPr sz="1200">
                <a:solidFill>
                  <a:schemeClr val="tx1"/>
                </a:solidFill>
                <a:latin typeface="Arial" pitchFamily="34" charset="0"/>
                <a:ea typeface="MS PGothic" pitchFamily="34" charset="-128"/>
              </a:defRPr>
            </a:lvl5pPr>
            <a:lvl6pPr marL="2530669" indent="-230060" defTabSz="939416" eaLnBrk="0" fontAlgn="base" hangingPunct="0">
              <a:spcBef>
                <a:spcPct val="30000"/>
              </a:spcBef>
              <a:spcAft>
                <a:spcPct val="0"/>
              </a:spcAft>
              <a:defRPr sz="1200">
                <a:solidFill>
                  <a:schemeClr val="tx1"/>
                </a:solidFill>
                <a:latin typeface="Arial" pitchFamily="34" charset="0"/>
                <a:ea typeface="MS PGothic" pitchFamily="34" charset="-128"/>
              </a:defRPr>
            </a:lvl6pPr>
            <a:lvl7pPr marL="2990790" indent="-230060" defTabSz="939416" eaLnBrk="0" fontAlgn="base" hangingPunct="0">
              <a:spcBef>
                <a:spcPct val="30000"/>
              </a:spcBef>
              <a:spcAft>
                <a:spcPct val="0"/>
              </a:spcAft>
              <a:defRPr sz="1200">
                <a:solidFill>
                  <a:schemeClr val="tx1"/>
                </a:solidFill>
                <a:latin typeface="Arial" pitchFamily="34" charset="0"/>
                <a:ea typeface="MS PGothic" pitchFamily="34" charset="-128"/>
              </a:defRPr>
            </a:lvl7pPr>
            <a:lvl8pPr marL="3450911" indent="-230060" defTabSz="939416" eaLnBrk="0" fontAlgn="base" hangingPunct="0">
              <a:spcBef>
                <a:spcPct val="30000"/>
              </a:spcBef>
              <a:spcAft>
                <a:spcPct val="0"/>
              </a:spcAft>
              <a:defRPr sz="1200">
                <a:solidFill>
                  <a:schemeClr val="tx1"/>
                </a:solidFill>
                <a:latin typeface="Arial" pitchFamily="34" charset="0"/>
                <a:ea typeface="MS PGothic" pitchFamily="34" charset="-128"/>
              </a:defRPr>
            </a:lvl8pPr>
            <a:lvl9pPr marL="3911034" indent="-230060" defTabSz="939416" eaLnBrk="0" fontAlgn="base" hangingPunct="0">
              <a:spcBef>
                <a:spcPct val="30000"/>
              </a:spcBef>
              <a:spcAft>
                <a:spcPct val="0"/>
              </a:spcAft>
              <a:defRPr sz="1200">
                <a:solidFill>
                  <a:schemeClr val="tx1"/>
                </a:solidFill>
                <a:latin typeface="Arial" pitchFamily="34" charset="0"/>
                <a:ea typeface="MS PGothic" pitchFamily="34" charset="-128"/>
              </a:defRPr>
            </a:lvl9pPr>
          </a:lstStyle>
          <a:p>
            <a:pPr>
              <a:spcBef>
                <a:spcPct val="0"/>
              </a:spcBef>
            </a:pPr>
            <a:fld id="{7385B740-4E9E-4B1C-A955-ABD00EE8BE07}" type="datetime1">
              <a:rPr lang="en-US" altLang="en-US" sz="1000"/>
              <a:pPr>
                <a:spcBef>
                  <a:spcPct val="0"/>
                </a:spcBef>
              </a:pPr>
              <a:t>9/21/2017</a:t>
            </a:fld>
            <a:endParaRPr lang="en-US" altLang="en-US" sz="1000" dirty="0"/>
          </a:p>
        </p:txBody>
      </p:sp>
      <p:sp>
        <p:nvSpPr>
          <p:cNvPr id="35846" name="Footer Placeholder 5"/>
          <p:cNvSpPr>
            <a:spLocks noGrp="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39416">
              <a:spcBef>
                <a:spcPct val="30000"/>
              </a:spcBef>
              <a:defRPr sz="1200">
                <a:solidFill>
                  <a:schemeClr val="tx1"/>
                </a:solidFill>
                <a:latin typeface="Arial" pitchFamily="34" charset="0"/>
                <a:ea typeface="MS PGothic" pitchFamily="34" charset="-128"/>
              </a:defRPr>
            </a:lvl1pPr>
            <a:lvl2pPr marL="747697" indent="-287575" defTabSz="939416">
              <a:spcBef>
                <a:spcPct val="30000"/>
              </a:spcBef>
              <a:defRPr sz="1200">
                <a:solidFill>
                  <a:schemeClr val="tx1"/>
                </a:solidFill>
                <a:latin typeface="Arial" pitchFamily="34" charset="0"/>
                <a:ea typeface="MS PGothic" pitchFamily="34" charset="-128"/>
              </a:defRPr>
            </a:lvl2pPr>
            <a:lvl3pPr marL="1150304" indent="-230060" defTabSz="939416">
              <a:spcBef>
                <a:spcPct val="30000"/>
              </a:spcBef>
              <a:defRPr sz="1200">
                <a:solidFill>
                  <a:schemeClr val="tx1"/>
                </a:solidFill>
                <a:latin typeface="Arial" pitchFamily="34" charset="0"/>
                <a:ea typeface="MS PGothic" pitchFamily="34" charset="-128"/>
              </a:defRPr>
            </a:lvl3pPr>
            <a:lvl4pPr marL="1610426" indent="-230060" defTabSz="939416">
              <a:spcBef>
                <a:spcPct val="30000"/>
              </a:spcBef>
              <a:defRPr sz="1200">
                <a:solidFill>
                  <a:schemeClr val="tx1"/>
                </a:solidFill>
                <a:latin typeface="Arial" pitchFamily="34" charset="0"/>
                <a:ea typeface="MS PGothic" pitchFamily="34" charset="-128"/>
              </a:defRPr>
            </a:lvl4pPr>
            <a:lvl5pPr marL="2070547" indent="-230060" defTabSz="939416">
              <a:spcBef>
                <a:spcPct val="30000"/>
              </a:spcBef>
              <a:defRPr sz="1200">
                <a:solidFill>
                  <a:schemeClr val="tx1"/>
                </a:solidFill>
                <a:latin typeface="Arial" pitchFamily="34" charset="0"/>
                <a:ea typeface="MS PGothic" pitchFamily="34" charset="-128"/>
              </a:defRPr>
            </a:lvl5pPr>
            <a:lvl6pPr marL="2530669" indent="-230060" defTabSz="939416" eaLnBrk="0" fontAlgn="base" hangingPunct="0">
              <a:spcBef>
                <a:spcPct val="30000"/>
              </a:spcBef>
              <a:spcAft>
                <a:spcPct val="0"/>
              </a:spcAft>
              <a:defRPr sz="1200">
                <a:solidFill>
                  <a:schemeClr val="tx1"/>
                </a:solidFill>
                <a:latin typeface="Arial" pitchFamily="34" charset="0"/>
                <a:ea typeface="MS PGothic" pitchFamily="34" charset="-128"/>
              </a:defRPr>
            </a:lvl6pPr>
            <a:lvl7pPr marL="2990790" indent="-230060" defTabSz="939416" eaLnBrk="0" fontAlgn="base" hangingPunct="0">
              <a:spcBef>
                <a:spcPct val="30000"/>
              </a:spcBef>
              <a:spcAft>
                <a:spcPct val="0"/>
              </a:spcAft>
              <a:defRPr sz="1200">
                <a:solidFill>
                  <a:schemeClr val="tx1"/>
                </a:solidFill>
                <a:latin typeface="Arial" pitchFamily="34" charset="0"/>
                <a:ea typeface="MS PGothic" pitchFamily="34" charset="-128"/>
              </a:defRPr>
            </a:lvl7pPr>
            <a:lvl8pPr marL="3450911" indent="-230060" defTabSz="939416" eaLnBrk="0" fontAlgn="base" hangingPunct="0">
              <a:spcBef>
                <a:spcPct val="30000"/>
              </a:spcBef>
              <a:spcAft>
                <a:spcPct val="0"/>
              </a:spcAft>
              <a:defRPr sz="1200">
                <a:solidFill>
                  <a:schemeClr val="tx1"/>
                </a:solidFill>
                <a:latin typeface="Arial" pitchFamily="34" charset="0"/>
                <a:ea typeface="MS PGothic" pitchFamily="34" charset="-128"/>
              </a:defRPr>
            </a:lvl8pPr>
            <a:lvl9pPr marL="3911034" indent="-230060" defTabSz="939416" eaLnBrk="0" fontAlgn="base" hangingPunct="0">
              <a:spcBef>
                <a:spcPct val="30000"/>
              </a:spcBef>
              <a:spcAft>
                <a:spcPct val="0"/>
              </a:spcAft>
              <a:defRPr sz="1200">
                <a:solidFill>
                  <a:schemeClr val="tx1"/>
                </a:solidFill>
                <a:latin typeface="Arial" pitchFamily="34" charset="0"/>
                <a:ea typeface="MS PGothic" pitchFamily="34" charset="-128"/>
              </a:defRPr>
            </a:lvl9pPr>
          </a:lstStyle>
          <a:p>
            <a:pPr>
              <a:spcBef>
                <a:spcPct val="0"/>
              </a:spcBef>
            </a:pPr>
            <a:r>
              <a:rPr lang="en-US" altLang="en-US" sz="1000" dirty="0"/>
              <a:t>Speaker Name</a:t>
            </a:r>
          </a:p>
        </p:txBody>
      </p:sp>
      <p:sp>
        <p:nvSpPr>
          <p:cNvPr id="35847" name="Slide Number Placeholder 6"/>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39416">
              <a:spcBef>
                <a:spcPct val="30000"/>
              </a:spcBef>
              <a:defRPr sz="1200">
                <a:solidFill>
                  <a:schemeClr val="tx1"/>
                </a:solidFill>
                <a:latin typeface="Arial" pitchFamily="34" charset="0"/>
                <a:ea typeface="MS PGothic" pitchFamily="34" charset="-128"/>
              </a:defRPr>
            </a:lvl1pPr>
            <a:lvl2pPr marL="747697" indent="-287575" defTabSz="939416">
              <a:spcBef>
                <a:spcPct val="30000"/>
              </a:spcBef>
              <a:defRPr sz="1200">
                <a:solidFill>
                  <a:schemeClr val="tx1"/>
                </a:solidFill>
                <a:latin typeface="Arial" pitchFamily="34" charset="0"/>
                <a:ea typeface="MS PGothic" pitchFamily="34" charset="-128"/>
              </a:defRPr>
            </a:lvl2pPr>
            <a:lvl3pPr marL="1150304" indent="-230060" defTabSz="939416">
              <a:spcBef>
                <a:spcPct val="30000"/>
              </a:spcBef>
              <a:defRPr sz="1200">
                <a:solidFill>
                  <a:schemeClr val="tx1"/>
                </a:solidFill>
                <a:latin typeface="Arial" pitchFamily="34" charset="0"/>
                <a:ea typeface="MS PGothic" pitchFamily="34" charset="-128"/>
              </a:defRPr>
            </a:lvl3pPr>
            <a:lvl4pPr marL="1610426" indent="-230060" defTabSz="939416">
              <a:spcBef>
                <a:spcPct val="30000"/>
              </a:spcBef>
              <a:defRPr sz="1200">
                <a:solidFill>
                  <a:schemeClr val="tx1"/>
                </a:solidFill>
                <a:latin typeface="Arial" pitchFamily="34" charset="0"/>
                <a:ea typeface="MS PGothic" pitchFamily="34" charset="-128"/>
              </a:defRPr>
            </a:lvl4pPr>
            <a:lvl5pPr marL="2070547" indent="-230060" defTabSz="939416">
              <a:spcBef>
                <a:spcPct val="30000"/>
              </a:spcBef>
              <a:defRPr sz="1200">
                <a:solidFill>
                  <a:schemeClr val="tx1"/>
                </a:solidFill>
                <a:latin typeface="Arial" pitchFamily="34" charset="0"/>
                <a:ea typeface="MS PGothic" pitchFamily="34" charset="-128"/>
              </a:defRPr>
            </a:lvl5pPr>
            <a:lvl6pPr marL="2530669" indent="-230060" defTabSz="939416" eaLnBrk="0" fontAlgn="base" hangingPunct="0">
              <a:spcBef>
                <a:spcPct val="30000"/>
              </a:spcBef>
              <a:spcAft>
                <a:spcPct val="0"/>
              </a:spcAft>
              <a:defRPr sz="1200">
                <a:solidFill>
                  <a:schemeClr val="tx1"/>
                </a:solidFill>
                <a:latin typeface="Arial" pitchFamily="34" charset="0"/>
                <a:ea typeface="MS PGothic" pitchFamily="34" charset="-128"/>
              </a:defRPr>
            </a:lvl6pPr>
            <a:lvl7pPr marL="2990790" indent="-230060" defTabSz="939416" eaLnBrk="0" fontAlgn="base" hangingPunct="0">
              <a:spcBef>
                <a:spcPct val="30000"/>
              </a:spcBef>
              <a:spcAft>
                <a:spcPct val="0"/>
              </a:spcAft>
              <a:defRPr sz="1200">
                <a:solidFill>
                  <a:schemeClr val="tx1"/>
                </a:solidFill>
                <a:latin typeface="Arial" pitchFamily="34" charset="0"/>
                <a:ea typeface="MS PGothic" pitchFamily="34" charset="-128"/>
              </a:defRPr>
            </a:lvl7pPr>
            <a:lvl8pPr marL="3450911" indent="-230060" defTabSz="939416" eaLnBrk="0" fontAlgn="base" hangingPunct="0">
              <a:spcBef>
                <a:spcPct val="30000"/>
              </a:spcBef>
              <a:spcAft>
                <a:spcPct val="0"/>
              </a:spcAft>
              <a:defRPr sz="1200">
                <a:solidFill>
                  <a:schemeClr val="tx1"/>
                </a:solidFill>
                <a:latin typeface="Arial" pitchFamily="34" charset="0"/>
                <a:ea typeface="MS PGothic" pitchFamily="34" charset="-128"/>
              </a:defRPr>
            </a:lvl8pPr>
            <a:lvl9pPr marL="3911034" indent="-230060" defTabSz="939416" eaLnBrk="0" fontAlgn="base" hangingPunct="0">
              <a:spcBef>
                <a:spcPct val="30000"/>
              </a:spcBef>
              <a:spcAft>
                <a:spcPct val="0"/>
              </a:spcAft>
              <a:defRPr sz="1200">
                <a:solidFill>
                  <a:schemeClr val="tx1"/>
                </a:solidFill>
                <a:latin typeface="Arial" pitchFamily="34" charset="0"/>
                <a:ea typeface="MS PGothic" pitchFamily="34" charset="-128"/>
              </a:defRPr>
            </a:lvl9pPr>
          </a:lstStyle>
          <a:p>
            <a:pPr>
              <a:spcBef>
                <a:spcPct val="0"/>
              </a:spcBef>
            </a:pPr>
            <a:fld id="{ABBB404B-3AFE-40D4-9481-C3378144948D}" type="slidenum">
              <a:rPr lang="en-US" altLang="en-US" sz="1000"/>
              <a:pPr>
                <a:spcBef>
                  <a:spcPct val="0"/>
                </a:spcBef>
              </a:pPr>
              <a:t>9</a:t>
            </a:fld>
            <a:endParaRPr lang="en-US" altLang="en-US" sz="1000" dirty="0"/>
          </a:p>
        </p:txBody>
      </p:sp>
    </p:spTree>
    <p:extLst>
      <p:ext uri="{BB962C8B-B14F-4D97-AF65-F5344CB8AC3E}">
        <p14:creationId xmlns:p14="http://schemas.microsoft.com/office/powerpoint/2010/main" val="39638517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7CEC386-9F20-164D-BAEE-AB245D2E9A7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227306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Other includes </a:t>
            </a:r>
            <a:endParaRPr lang="en-US" dirty="0"/>
          </a:p>
        </p:txBody>
      </p:sp>
      <p:sp>
        <p:nvSpPr>
          <p:cNvPr id="4" name="Slide Number Placeholder 3"/>
          <p:cNvSpPr>
            <a:spLocks noGrp="1"/>
          </p:cNvSpPr>
          <p:nvPr>
            <p:ph type="sldNum" sz="quarter" idx="10"/>
          </p:nvPr>
        </p:nvSpPr>
        <p:spPr/>
        <p:txBody>
          <a:bodyPr/>
          <a:lstStyle/>
          <a:p>
            <a:fld id="{FEDAA135-921C-433B-8DEA-3F0C8941944A}" type="slidenum">
              <a:rPr lang="en-US" smtClean="0"/>
              <a:t>13</a:t>
            </a:fld>
            <a:endParaRPr lang="en-US"/>
          </a:p>
        </p:txBody>
      </p:sp>
    </p:spTree>
    <p:extLst>
      <p:ext uri="{BB962C8B-B14F-4D97-AF65-F5344CB8AC3E}">
        <p14:creationId xmlns:p14="http://schemas.microsoft.com/office/powerpoint/2010/main" val="2439563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C57183-B5C3-47EE-A09E-230E27D90A8A}" type="slidenum">
              <a:rPr lang="en-US" smtClean="0"/>
              <a:t>16</a:t>
            </a:fld>
            <a:endParaRPr lang="en-US" dirty="0"/>
          </a:p>
        </p:txBody>
      </p:sp>
    </p:spTree>
    <p:extLst>
      <p:ext uri="{BB962C8B-B14F-4D97-AF65-F5344CB8AC3E}">
        <p14:creationId xmlns:p14="http://schemas.microsoft.com/office/powerpoint/2010/main" val="368490811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4" name="Picture 9"/>
          <p:cNvPicPr>
            <a:picLocks noChangeAspect="1" noChangeArrowheads="1"/>
          </p:cNvPicPr>
          <p:nvPr/>
        </p:nvPicPr>
        <p:blipFill>
          <a:blip r:embed="rId2" cstate="print"/>
          <a:srcRect l="42047" t="49384" r="43752" b="3381"/>
          <a:stretch>
            <a:fillRect/>
          </a:stretch>
        </p:blipFill>
        <p:spPr bwMode="auto">
          <a:xfrm>
            <a:off x="0" y="3429000"/>
            <a:ext cx="9144000" cy="3429000"/>
          </a:xfrm>
          <a:prstGeom prst="rect">
            <a:avLst/>
          </a:prstGeom>
          <a:noFill/>
          <a:ln w="9525">
            <a:noFill/>
            <a:miter lim="800000"/>
            <a:headEnd/>
            <a:tailEnd/>
          </a:ln>
        </p:spPr>
      </p:pic>
      <p:pic>
        <p:nvPicPr>
          <p:cNvPr id="5" name="Picture 10" descr="02.wmf"/>
          <p:cNvPicPr>
            <a:picLocks noChangeAspect="1"/>
          </p:cNvPicPr>
          <p:nvPr/>
        </p:nvPicPr>
        <p:blipFill>
          <a:blip r:embed="rId3" cstate="print"/>
          <a:srcRect/>
          <a:stretch>
            <a:fillRect/>
          </a:stretch>
        </p:blipFill>
        <p:spPr bwMode="auto">
          <a:xfrm>
            <a:off x="6400800" y="6096000"/>
            <a:ext cx="2327275" cy="458788"/>
          </a:xfrm>
          <a:prstGeom prst="rect">
            <a:avLst/>
          </a:prstGeom>
          <a:noFill/>
          <a:ln w="9525">
            <a:noFill/>
            <a:miter lim="800000"/>
            <a:headEnd/>
            <a:tailEnd/>
          </a:ln>
        </p:spPr>
      </p:pic>
      <p:pic>
        <p:nvPicPr>
          <p:cNvPr id="6" name="Picture 6"/>
          <p:cNvPicPr>
            <a:picLocks noChangeAspect="1" noChangeArrowheads="1"/>
          </p:cNvPicPr>
          <p:nvPr/>
        </p:nvPicPr>
        <p:blipFill>
          <a:blip r:embed="rId2" cstate="print"/>
          <a:srcRect l="45361" t="13956" r="45172" b="77457"/>
          <a:stretch>
            <a:fillRect/>
          </a:stretch>
        </p:blipFill>
        <p:spPr bwMode="auto">
          <a:xfrm>
            <a:off x="0" y="0"/>
            <a:ext cx="9144000" cy="1676400"/>
          </a:xfrm>
          <a:prstGeom prst="rect">
            <a:avLst/>
          </a:prstGeom>
          <a:noFill/>
          <a:ln w="9525">
            <a:noFill/>
            <a:miter lim="800000"/>
            <a:headEnd/>
            <a:tailEnd/>
          </a:ln>
        </p:spPr>
      </p:pic>
      <p:sp>
        <p:nvSpPr>
          <p:cNvPr id="8" name="Subtitle 2"/>
          <p:cNvSpPr>
            <a:spLocks noGrp="1"/>
          </p:cNvSpPr>
          <p:nvPr>
            <p:ph type="subTitle" idx="1"/>
          </p:nvPr>
        </p:nvSpPr>
        <p:spPr>
          <a:xfrm>
            <a:off x="685800" y="4572000"/>
            <a:ext cx="6400800" cy="1600200"/>
          </a:xfrm>
        </p:spPr>
        <p:txBody>
          <a:bodyPr>
            <a:normAutofit/>
          </a:bodyPr>
          <a:lstStyle>
            <a:lvl1pPr>
              <a:buNone/>
              <a:defRPr/>
            </a:lvl1pPr>
          </a:lstStyle>
          <a:p>
            <a:r>
              <a:rPr lang="en-US" smtClean="0"/>
              <a:t>Click to edit Master subtitle style</a:t>
            </a:r>
            <a:endParaRPr lang="en-US" dirty="0"/>
          </a:p>
        </p:txBody>
      </p:sp>
      <p:sp>
        <p:nvSpPr>
          <p:cNvPr id="9" name="Title 1"/>
          <p:cNvSpPr>
            <a:spLocks noGrp="1"/>
          </p:cNvSpPr>
          <p:nvPr>
            <p:ph type="ctrTitle"/>
          </p:nvPr>
        </p:nvSpPr>
        <p:spPr>
          <a:xfrm>
            <a:off x="685800" y="3635375"/>
            <a:ext cx="7772400" cy="936625"/>
          </a:xfrm>
        </p:spPr>
        <p:txBody>
          <a:bodyPr/>
          <a:lstStyle>
            <a:lvl1pPr>
              <a:defRPr b="1">
                <a:latin typeface="Book Antiqua" pitchFamily="18" charset="0"/>
              </a:defRPr>
            </a:lvl1pPr>
          </a:lstStyle>
          <a:p>
            <a:r>
              <a:rPr lang="en-US" smtClean="0"/>
              <a:t>Click to edit Master title style</a:t>
            </a:r>
            <a:endParaRPr lang="en-US" dirty="0"/>
          </a:p>
        </p:txBody>
      </p:sp>
      <p:sp>
        <p:nvSpPr>
          <p:cNvPr id="7" name="Rectangle 6"/>
          <p:cNvSpPr/>
          <p:nvPr userDrawn="1"/>
        </p:nvSpPr>
        <p:spPr>
          <a:xfrm>
            <a:off x="0" y="1676400"/>
            <a:ext cx="9144000" cy="175260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ED334AB6-69D4-48C6-B05F-A3B845E708FC}" type="datetimeFigureOut">
              <a:rPr lang="en-US" smtClean="0"/>
              <a:pPr/>
              <a:t>9/21/2017</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fld id="{3296EDB3-16F3-4A74-973A-3480C4AF529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ED334AB6-69D4-48C6-B05F-A3B845E708FC}" type="datetimeFigureOut">
              <a:rPr lang="en-US" smtClean="0"/>
              <a:pPr/>
              <a:t>9/21/2017</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fld id="{3296EDB3-16F3-4A74-973A-3480C4AF529E}"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5511063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722377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5142543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671583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076765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5006745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69402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68900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334962"/>
            <a:ext cx="8229600" cy="655638"/>
          </a:xfrm>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ED334AB6-69D4-48C6-B05F-A3B845E708FC}" type="datetimeFigureOut">
              <a:rPr lang="en-US" smtClean="0"/>
              <a:pPr/>
              <a:t>9/21/2017</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fld id="{3296EDB3-16F3-4A74-973A-3480C4AF529E}"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6971553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3312546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61261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61261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8390268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6126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1240728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800600"/>
          </a:xfrm>
        </p:spPr>
        <p:txBody>
          <a:bodyPr/>
          <a:lstStyle/>
          <a:p>
            <a:pPr lvl="0"/>
            <a:r>
              <a:rPr lang="en-US" noProof="0" dirty="0" smtClean="0"/>
              <a:t>Click icon to add table</a:t>
            </a:r>
          </a:p>
        </p:txBody>
      </p:sp>
    </p:spTree>
    <p:extLst>
      <p:ext uri="{BB962C8B-B14F-4D97-AF65-F5344CB8AC3E}">
        <p14:creationId xmlns:p14="http://schemas.microsoft.com/office/powerpoint/2010/main" val="202159549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29874634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9640088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83929553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6102122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15130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ED334AB6-69D4-48C6-B05F-A3B845E708FC}" type="datetimeFigureOut">
              <a:rPr lang="en-US" smtClean="0"/>
              <a:pPr/>
              <a:t>9/21/2017</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fld id="{3296EDB3-16F3-4A74-973A-3480C4AF529E}" type="slidenum">
              <a:rPr lang="en-US" smtClean="0"/>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36549903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0202584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2653060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0908828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2394654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61261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61261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0705551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6126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6288661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800600"/>
          </a:xfrm>
        </p:spPr>
        <p:txBody>
          <a:bodyPr/>
          <a:lstStyle/>
          <a:p>
            <a:pPr lvl="0"/>
            <a:r>
              <a:rPr lang="en-US" noProof="0" dirty="0" smtClean="0"/>
              <a:t>Click icon to add table</a:t>
            </a:r>
          </a:p>
        </p:txBody>
      </p:sp>
    </p:spTree>
    <p:extLst>
      <p:ext uri="{BB962C8B-B14F-4D97-AF65-F5344CB8AC3E}">
        <p14:creationId xmlns:p14="http://schemas.microsoft.com/office/powerpoint/2010/main" val="585726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43000"/>
            <a:ext cx="4038600" cy="4983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143000"/>
            <a:ext cx="4038600" cy="4983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ED334AB6-69D4-48C6-B05F-A3B845E708FC}" type="datetimeFigureOut">
              <a:rPr lang="en-US" smtClean="0"/>
              <a:pPr/>
              <a:t>9/21/2017</a:t>
            </a:fld>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fld id="{3296EDB3-16F3-4A74-973A-3480C4AF529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60375" y="106680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752600"/>
            <a:ext cx="4040188" cy="43735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8200" y="106680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752600"/>
            <a:ext cx="4041775" cy="43735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ED334AB6-69D4-48C6-B05F-A3B845E708FC}" type="datetimeFigureOut">
              <a:rPr lang="en-US" smtClean="0"/>
              <a:pPr/>
              <a:t>9/21/2017</a:t>
            </a:fld>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fld id="{3296EDB3-16F3-4A74-973A-3480C4AF529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ED334AB6-69D4-48C6-B05F-A3B845E708FC}" type="datetimeFigureOut">
              <a:rPr lang="en-US" smtClean="0"/>
              <a:pPr/>
              <a:t>9/21/2017</a:t>
            </a:fld>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fld id="{3296EDB3-16F3-4A74-973A-3480C4AF529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ED334AB6-69D4-48C6-B05F-A3B845E708FC}" type="datetimeFigureOut">
              <a:rPr lang="en-US" smtClean="0"/>
              <a:pPr/>
              <a:t>9/21/2017</a:t>
            </a:fld>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fld id="{3296EDB3-16F3-4A74-973A-3480C4AF529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ED334AB6-69D4-48C6-B05F-A3B845E708FC}" type="datetimeFigureOut">
              <a:rPr lang="en-US" smtClean="0"/>
              <a:pPr/>
              <a:t>9/21/2017</a:t>
            </a:fld>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fld id="{3296EDB3-16F3-4A74-973A-3480C4AF529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ED334AB6-69D4-48C6-B05F-A3B845E708FC}" type="datetimeFigureOut">
              <a:rPr lang="en-US" smtClean="0"/>
              <a:pPr/>
              <a:t>9/21/2017</a:t>
            </a:fld>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fld id="{3296EDB3-16F3-4A74-973A-3480C4AF529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w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emf"/><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3.emf"/><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6"/>
          <p:cNvPicPr>
            <a:picLocks noChangeAspect="1" noChangeArrowheads="1"/>
          </p:cNvPicPr>
          <p:nvPr/>
        </p:nvPicPr>
        <p:blipFill>
          <a:blip r:embed="rId13" cstate="print"/>
          <a:srcRect l="42047" t="54750" r="43752" b="3381"/>
          <a:stretch>
            <a:fillRect/>
          </a:stretch>
        </p:blipFill>
        <p:spPr bwMode="auto">
          <a:xfrm>
            <a:off x="0" y="0"/>
            <a:ext cx="9144000" cy="6858000"/>
          </a:xfrm>
          <a:prstGeom prst="rect">
            <a:avLst/>
          </a:prstGeom>
          <a:noFill/>
          <a:ln w="9525">
            <a:noFill/>
            <a:miter lim="800000"/>
            <a:headEnd/>
            <a:tailEnd/>
          </a:ln>
        </p:spPr>
      </p:pic>
      <p:sp>
        <p:nvSpPr>
          <p:cNvPr id="1028" name="Title Placeholder 1"/>
          <p:cNvSpPr>
            <a:spLocks noGrp="1"/>
          </p:cNvSpPr>
          <p:nvPr>
            <p:ph type="title"/>
          </p:nvPr>
        </p:nvSpPr>
        <p:spPr bwMode="auto">
          <a:xfrm>
            <a:off x="152400" y="334962"/>
            <a:ext cx="8229600" cy="6556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9" name="Text Placeholder 2"/>
          <p:cNvSpPr>
            <a:spLocks noGrp="1"/>
          </p:cNvSpPr>
          <p:nvPr>
            <p:ph type="body" idx="1"/>
          </p:nvPr>
        </p:nvSpPr>
        <p:spPr bwMode="auto">
          <a:xfrm>
            <a:off x="457200" y="1066800"/>
            <a:ext cx="8229600" cy="5059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dirty="0" smtClean="0">
                <a:solidFill>
                  <a:schemeClr val="tx1">
                    <a:tint val="75000"/>
                  </a:schemeClr>
                </a:solidFill>
                <a:latin typeface="+mn-lt"/>
              </a:defRPr>
            </a:lvl1pPr>
          </a:lstStyle>
          <a:p>
            <a:fld id="{ED334AB6-69D4-48C6-B05F-A3B845E708FC}" type="datetimeFigureOut">
              <a:rPr lang="en-US" smtClean="0"/>
              <a:pPr/>
              <a:t>9/21/2017</a:t>
            </a:fld>
            <a:endParaRPr lang="en-US" dirty="0"/>
          </a:p>
        </p:txBody>
      </p:sp>
      <p:sp>
        <p:nvSpPr>
          <p:cNvPr id="9" name="Rectangle 8"/>
          <p:cNvSpPr/>
          <p:nvPr/>
        </p:nvSpPr>
        <p:spPr>
          <a:xfrm>
            <a:off x="0" y="152400"/>
            <a:ext cx="9144000" cy="76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endParaRPr lang="en-US" dirty="0"/>
          </a:p>
        </p:txBody>
      </p:sp>
      <p:pic>
        <p:nvPicPr>
          <p:cNvPr id="1032" name="Picture 8" descr="02.wmf"/>
          <p:cNvPicPr>
            <a:picLocks noChangeAspect="1"/>
          </p:cNvPicPr>
          <p:nvPr/>
        </p:nvPicPr>
        <p:blipFill>
          <a:blip r:embed="rId14" cstate="print"/>
          <a:srcRect/>
          <a:stretch>
            <a:fillRect/>
          </a:stretch>
        </p:blipFill>
        <p:spPr bwMode="auto">
          <a:xfrm>
            <a:off x="7708900" y="6477000"/>
            <a:ext cx="1330325" cy="261938"/>
          </a:xfrm>
          <a:prstGeom prst="rect">
            <a:avLst/>
          </a:prstGeom>
          <a:noFill/>
          <a:ln w="9525">
            <a:noFill/>
            <a:miter lim="800000"/>
            <a:headEnd/>
            <a:tailEnd/>
          </a:ln>
        </p:spPr>
      </p:pic>
      <p:sp>
        <p:nvSpPr>
          <p:cNvPr id="8" name="Rectangle 7"/>
          <p:cNvSpPr/>
          <p:nvPr/>
        </p:nvSpPr>
        <p:spPr>
          <a:xfrm>
            <a:off x="-4763" y="-15875"/>
            <a:ext cx="9153526" cy="184150"/>
          </a:xfrm>
          <a:prstGeom prst="rect">
            <a:avLst/>
          </a:prstGeom>
          <a:solidFill>
            <a:srgbClr val="00206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4400" b="1" kern="1200">
          <a:solidFill>
            <a:schemeClr val="tx2"/>
          </a:solidFill>
          <a:latin typeface="Book Antiqua" pitchFamily="18" charset="0"/>
          <a:ea typeface="+mj-ea"/>
          <a:cs typeface="+mj-cs"/>
        </a:defRPr>
      </a:lvl1pPr>
      <a:lvl2pPr algn="l" rtl="0" eaLnBrk="1" fontAlgn="base" hangingPunct="1">
        <a:spcBef>
          <a:spcPct val="0"/>
        </a:spcBef>
        <a:spcAft>
          <a:spcPct val="0"/>
        </a:spcAft>
        <a:defRPr sz="4400">
          <a:solidFill>
            <a:schemeClr val="tx2"/>
          </a:solidFill>
          <a:latin typeface="Calibri" pitchFamily="34" charset="0"/>
        </a:defRPr>
      </a:lvl2pPr>
      <a:lvl3pPr algn="l" rtl="0" eaLnBrk="1" fontAlgn="base" hangingPunct="1">
        <a:spcBef>
          <a:spcPct val="0"/>
        </a:spcBef>
        <a:spcAft>
          <a:spcPct val="0"/>
        </a:spcAft>
        <a:defRPr sz="4400">
          <a:solidFill>
            <a:schemeClr val="tx2"/>
          </a:solidFill>
          <a:latin typeface="Calibri" pitchFamily="34" charset="0"/>
        </a:defRPr>
      </a:lvl3pPr>
      <a:lvl4pPr algn="l" rtl="0" eaLnBrk="1" fontAlgn="base" hangingPunct="1">
        <a:spcBef>
          <a:spcPct val="0"/>
        </a:spcBef>
        <a:spcAft>
          <a:spcPct val="0"/>
        </a:spcAft>
        <a:defRPr sz="4400">
          <a:solidFill>
            <a:schemeClr val="tx2"/>
          </a:solidFill>
          <a:latin typeface="Calibri" pitchFamily="34" charset="0"/>
        </a:defRPr>
      </a:lvl4pPr>
      <a:lvl5pPr algn="l" rtl="0" eaLnBrk="1" fontAlgn="base" hangingPunct="1">
        <a:spcBef>
          <a:spcPct val="0"/>
        </a:spcBef>
        <a:spcAft>
          <a:spcPct val="0"/>
        </a:spcAft>
        <a:defRPr sz="4400">
          <a:solidFill>
            <a:schemeClr val="tx2"/>
          </a:solidFill>
          <a:latin typeface="Calibri" pitchFamily="34" charset="0"/>
        </a:defRPr>
      </a:lvl5pPr>
      <a:lvl6pPr marL="457200" algn="l" rtl="0" eaLnBrk="1" fontAlgn="base" hangingPunct="1">
        <a:spcBef>
          <a:spcPct val="0"/>
        </a:spcBef>
        <a:spcAft>
          <a:spcPct val="0"/>
        </a:spcAft>
        <a:defRPr sz="4400">
          <a:solidFill>
            <a:schemeClr val="tx2"/>
          </a:solidFill>
          <a:latin typeface="Calibri" pitchFamily="34" charset="0"/>
        </a:defRPr>
      </a:lvl6pPr>
      <a:lvl7pPr marL="914400" algn="l" rtl="0" eaLnBrk="1" fontAlgn="base" hangingPunct="1">
        <a:spcBef>
          <a:spcPct val="0"/>
        </a:spcBef>
        <a:spcAft>
          <a:spcPct val="0"/>
        </a:spcAft>
        <a:defRPr sz="4400">
          <a:solidFill>
            <a:schemeClr val="tx2"/>
          </a:solidFill>
          <a:latin typeface="Calibri" pitchFamily="34" charset="0"/>
        </a:defRPr>
      </a:lvl7pPr>
      <a:lvl8pPr marL="1371600" algn="l" rtl="0" eaLnBrk="1" fontAlgn="base" hangingPunct="1">
        <a:spcBef>
          <a:spcPct val="0"/>
        </a:spcBef>
        <a:spcAft>
          <a:spcPct val="0"/>
        </a:spcAft>
        <a:defRPr sz="4400">
          <a:solidFill>
            <a:schemeClr val="tx2"/>
          </a:solidFill>
          <a:latin typeface="Calibri" pitchFamily="34" charset="0"/>
        </a:defRPr>
      </a:lvl8pPr>
      <a:lvl9pPr marL="1828800" algn="l" rtl="0" eaLnBrk="1" fontAlgn="base" hangingPunct="1">
        <a:spcBef>
          <a:spcPct val="0"/>
        </a:spcBef>
        <a:spcAft>
          <a:spcPct val="0"/>
        </a:spcAft>
        <a:defRPr sz="4400">
          <a:solidFill>
            <a:schemeClr val="tx2"/>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122" name="Picture 2" descr="VDH_background"/>
          <p:cNvPicPr>
            <a:picLocks noChangeAspect="1" noChangeArrowheads="1"/>
          </p:cNvPicPr>
          <p:nvPr/>
        </p:nvPicPr>
        <p:blipFill>
          <a:blip r:embed="rId15" cstate="print"/>
          <a:srcRect/>
          <a:stretch>
            <a:fillRect/>
          </a:stretch>
        </p:blipFill>
        <p:spPr bwMode="auto">
          <a:xfrm>
            <a:off x="0" y="6083300"/>
            <a:ext cx="9144000" cy="774700"/>
          </a:xfrm>
          <a:prstGeom prst="rect">
            <a:avLst/>
          </a:prstGeom>
          <a:noFill/>
          <a:ln w="9525">
            <a:noFill/>
            <a:miter lim="800000"/>
            <a:headEnd/>
            <a:tailEnd/>
          </a:ln>
        </p:spPr>
      </p:pic>
      <p:sp>
        <p:nvSpPr>
          <p:cNvPr id="5123" name="Rectangle 3"/>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4" name="Rectangle 4"/>
          <p:cNvSpPr>
            <a:spLocks noGrp="1" noChangeArrowheads="1"/>
          </p:cNvSpPr>
          <p:nvPr>
            <p:ph type="body" idx="1"/>
          </p:nvPr>
        </p:nvSpPr>
        <p:spPr bwMode="auto">
          <a:xfrm>
            <a:off x="457200" y="1600200"/>
            <a:ext cx="822960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 name="Rectangle 4"/>
          <p:cNvSpPr txBox="1">
            <a:spLocks noChangeArrowheads="1"/>
          </p:cNvSpPr>
          <p:nvPr/>
        </p:nvSpPr>
        <p:spPr>
          <a:xfrm>
            <a:off x="0" y="6553200"/>
            <a:ext cx="2133600" cy="228600"/>
          </a:xfrm>
          <a:prstGeom prst="rect">
            <a:avLst/>
          </a:prstGeom>
          <a:ln/>
        </p:spPr>
        <p:txBody>
          <a:bodyPr/>
          <a:lstStyle>
            <a:lvl1pPr>
              <a:defRPr/>
            </a:lvl1pPr>
          </a:lstStyle>
          <a:p>
            <a:pPr fontAlgn="base">
              <a:spcBef>
                <a:spcPct val="0"/>
              </a:spcBef>
              <a:spcAft>
                <a:spcPct val="0"/>
              </a:spcAft>
              <a:defRPr/>
            </a:pPr>
            <a:fld id="{79815DCB-6524-455A-B70A-BCAEF8678CB5}" type="slidenum">
              <a:rPr lang="en-US" sz="1400" smtClean="0">
                <a:solidFill>
                  <a:prstClr val="black"/>
                </a:solidFill>
                <a:latin typeface="Arial" charset="0"/>
              </a:rPr>
              <a:pPr fontAlgn="base">
                <a:spcBef>
                  <a:spcPct val="0"/>
                </a:spcBef>
                <a:spcAft>
                  <a:spcPct val="0"/>
                </a:spcAft>
                <a:defRPr/>
              </a:pPr>
              <a:t>‹#›</a:t>
            </a:fld>
            <a:endParaRPr lang="en-US" sz="1400" dirty="0">
              <a:solidFill>
                <a:prstClr val="black"/>
              </a:solidFill>
              <a:latin typeface="Arial" charset="0"/>
            </a:endParaRPr>
          </a:p>
        </p:txBody>
      </p:sp>
    </p:spTree>
    <p:extLst>
      <p:ext uri="{BB962C8B-B14F-4D97-AF65-F5344CB8AC3E}">
        <p14:creationId xmlns:p14="http://schemas.microsoft.com/office/powerpoint/2010/main" val="213060910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txStyles>
    <p:titleStyle>
      <a:lvl1pPr algn="l" rtl="0" eaLnBrk="1" fontAlgn="base" hangingPunct="1">
        <a:spcBef>
          <a:spcPct val="0"/>
        </a:spcBef>
        <a:spcAft>
          <a:spcPct val="0"/>
        </a:spcAft>
        <a:defRPr sz="3600">
          <a:solidFill>
            <a:srgbClr val="003366"/>
          </a:solidFill>
          <a:latin typeface="+mj-lt"/>
          <a:ea typeface="+mj-ea"/>
          <a:cs typeface="+mj-cs"/>
        </a:defRPr>
      </a:lvl1pPr>
      <a:lvl2pPr algn="l" rtl="0" eaLnBrk="1" fontAlgn="base" hangingPunct="1">
        <a:spcBef>
          <a:spcPct val="0"/>
        </a:spcBef>
        <a:spcAft>
          <a:spcPct val="0"/>
        </a:spcAft>
        <a:defRPr sz="3600">
          <a:solidFill>
            <a:srgbClr val="003366"/>
          </a:solidFill>
          <a:latin typeface="Trebuchet MS" pitchFamily="34" charset="0"/>
        </a:defRPr>
      </a:lvl2pPr>
      <a:lvl3pPr algn="l" rtl="0" eaLnBrk="1" fontAlgn="base" hangingPunct="1">
        <a:spcBef>
          <a:spcPct val="0"/>
        </a:spcBef>
        <a:spcAft>
          <a:spcPct val="0"/>
        </a:spcAft>
        <a:defRPr sz="3600">
          <a:solidFill>
            <a:srgbClr val="003366"/>
          </a:solidFill>
          <a:latin typeface="Trebuchet MS" pitchFamily="34" charset="0"/>
        </a:defRPr>
      </a:lvl3pPr>
      <a:lvl4pPr algn="l" rtl="0" eaLnBrk="1" fontAlgn="base" hangingPunct="1">
        <a:spcBef>
          <a:spcPct val="0"/>
        </a:spcBef>
        <a:spcAft>
          <a:spcPct val="0"/>
        </a:spcAft>
        <a:defRPr sz="3600">
          <a:solidFill>
            <a:srgbClr val="003366"/>
          </a:solidFill>
          <a:latin typeface="Trebuchet MS" pitchFamily="34" charset="0"/>
        </a:defRPr>
      </a:lvl4pPr>
      <a:lvl5pPr algn="l" rtl="0" eaLnBrk="1" fontAlgn="base" hangingPunct="1">
        <a:spcBef>
          <a:spcPct val="0"/>
        </a:spcBef>
        <a:spcAft>
          <a:spcPct val="0"/>
        </a:spcAft>
        <a:defRPr sz="3600">
          <a:solidFill>
            <a:srgbClr val="003366"/>
          </a:solidFill>
          <a:latin typeface="Trebuchet MS" pitchFamily="34" charset="0"/>
        </a:defRPr>
      </a:lvl5pPr>
      <a:lvl6pPr marL="457200" algn="l" rtl="0" eaLnBrk="1" fontAlgn="base" hangingPunct="1">
        <a:spcBef>
          <a:spcPct val="0"/>
        </a:spcBef>
        <a:spcAft>
          <a:spcPct val="0"/>
        </a:spcAft>
        <a:defRPr sz="3600">
          <a:solidFill>
            <a:srgbClr val="003366"/>
          </a:solidFill>
          <a:latin typeface="Trebuchet MS" pitchFamily="34" charset="0"/>
        </a:defRPr>
      </a:lvl6pPr>
      <a:lvl7pPr marL="914400" algn="l" rtl="0" eaLnBrk="1" fontAlgn="base" hangingPunct="1">
        <a:spcBef>
          <a:spcPct val="0"/>
        </a:spcBef>
        <a:spcAft>
          <a:spcPct val="0"/>
        </a:spcAft>
        <a:defRPr sz="3600">
          <a:solidFill>
            <a:srgbClr val="003366"/>
          </a:solidFill>
          <a:latin typeface="Trebuchet MS" pitchFamily="34" charset="0"/>
        </a:defRPr>
      </a:lvl7pPr>
      <a:lvl8pPr marL="1371600" algn="l" rtl="0" eaLnBrk="1" fontAlgn="base" hangingPunct="1">
        <a:spcBef>
          <a:spcPct val="0"/>
        </a:spcBef>
        <a:spcAft>
          <a:spcPct val="0"/>
        </a:spcAft>
        <a:defRPr sz="3600">
          <a:solidFill>
            <a:srgbClr val="003366"/>
          </a:solidFill>
          <a:latin typeface="Trebuchet MS" pitchFamily="34" charset="0"/>
        </a:defRPr>
      </a:lvl8pPr>
      <a:lvl9pPr marL="1828800" algn="l" rtl="0" eaLnBrk="1" fontAlgn="base" hangingPunct="1">
        <a:spcBef>
          <a:spcPct val="0"/>
        </a:spcBef>
        <a:spcAft>
          <a:spcPct val="0"/>
        </a:spcAft>
        <a:defRPr sz="3600">
          <a:solidFill>
            <a:srgbClr val="003366"/>
          </a:solidFill>
          <a:latin typeface="Trebuchet MS" pitchFamily="34" charset="0"/>
        </a:defRPr>
      </a:lvl9pPr>
    </p:titleStyle>
    <p:bodyStyle>
      <a:lvl1pPr marL="342900" indent="-342900" algn="l" rtl="0" eaLnBrk="1" fontAlgn="base" hangingPunct="1">
        <a:spcBef>
          <a:spcPct val="20000"/>
        </a:spcBef>
        <a:spcAft>
          <a:spcPct val="0"/>
        </a:spcAft>
        <a:defRPr sz="2400">
          <a:solidFill>
            <a:srgbClr val="4D4D4D"/>
          </a:solidFill>
          <a:latin typeface="+mn-lt"/>
          <a:ea typeface="+mn-ea"/>
          <a:cs typeface="+mn-cs"/>
        </a:defRPr>
      </a:lvl1pPr>
      <a:lvl2pPr marL="742950" indent="-285750" algn="l" rtl="0" eaLnBrk="1" fontAlgn="base" hangingPunct="1">
        <a:spcBef>
          <a:spcPct val="20000"/>
        </a:spcBef>
        <a:spcAft>
          <a:spcPct val="0"/>
        </a:spcAft>
        <a:buChar char="•"/>
        <a:defRPr sz="2400">
          <a:solidFill>
            <a:srgbClr val="777777"/>
          </a:solidFill>
          <a:latin typeface="+mn-lt"/>
        </a:defRPr>
      </a:lvl2pPr>
      <a:lvl3pPr marL="1143000" indent="-228600" algn="l" rtl="0" eaLnBrk="1" fontAlgn="base" hangingPunct="1">
        <a:spcBef>
          <a:spcPct val="20000"/>
        </a:spcBef>
        <a:spcAft>
          <a:spcPct val="0"/>
        </a:spcAft>
        <a:buChar char="•"/>
        <a:defRPr sz="2400">
          <a:solidFill>
            <a:srgbClr val="777777"/>
          </a:solidFill>
          <a:latin typeface="+mn-lt"/>
        </a:defRPr>
      </a:lvl3pPr>
      <a:lvl4pPr marL="1600200" indent="-228600" algn="l" rtl="0" eaLnBrk="1" fontAlgn="base" hangingPunct="1">
        <a:spcBef>
          <a:spcPct val="20000"/>
        </a:spcBef>
        <a:spcAft>
          <a:spcPct val="0"/>
        </a:spcAft>
        <a:buChar char="•"/>
        <a:defRPr sz="2400">
          <a:solidFill>
            <a:srgbClr val="777777"/>
          </a:solidFill>
          <a:latin typeface="+mn-lt"/>
        </a:defRPr>
      </a:lvl4pPr>
      <a:lvl5pPr marL="2057400" indent="-228600" algn="l" rtl="0" eaLnBrk="1" fontAlgn="base" hangingPunct="1">
        <a:spcBef>
          <a:spcPct val="20000"/>
        </a:spcBef>
        <a:spcAft>
          <a:spcPct val="0"/>
        </a:spcAft>
        <a:buChar char="•"/>
        <a:defRPr sz="2400">
          <a:solidFill>
            <a:srgbClr val="777777"/>
          </a:solidFill>
          <a:latin typeface="+mn-lt"/>
        </a:defRPr>
      </a:lvl5pPr>
      <a:lvl6pPr marL="2514600" indent="-228600" algn="l" rtl="0" eaLnBrk="1" fontAlgn="base" hangingPunct="1">
        <a:spcBef>
          <a:spcPct val="20000"/>
        </a:spcBef>
        <a:spcAft>
          <a:spcPct val="0"/>
        </a:spcAft>
        <a:buChar char="•"/>
        <a:defRPr sz="2400">
          <a:solidFill>
            <a:srgbClr val="777777"/>
          </a:solidFill>
          <a:latin typeface="+mn-lt"/>
        </a:defRPr>
      </a:lvl6pPr>
      <a:lvl7pPr marL="2971800" indent="-228600" algn="l" rtl="0" eaLnBrk="1" fontAlgn="base" hangingPunct="1">
        <a:spcBef>
          <a:spcPct val="20000"/>
        </a:spcBef>
        <a:spcAft>
          <a:spcPct val="0"/>
        </a:spcAft>
        <a:buChar char="•"/>
        <a:defRPr sz="2400">
          <a:solidFill>
            <a:srgbClr val="777777"/>
          </a:solidFill>
          <a:latin typeface="+mn-lt"/>
        </a:defRPr>
      </a:lvl7pPr>
      <a:lvl8pPr marL="3429000" indent="-228600" algn="l" rtl="0" eaLnBrk="1" fontAlgn="base" hangingPunct="1">
        <a:spcBef>
          <a:spcPct val="20000"/>
        </a:spcBef>
        <a:spcAft>
          <a:spcPct val="0"/>
        </a:spcAft>
        <a:buChar char="•"/>
        <a:defRPr sz="2400">
          <a:solidFill>
            <a:srgbClr val="777777"/>
          </a:solidFill>
          <a:latin typeface="+mn-lt"/>
        </a:defRPr>
      </a:lvl8pPr>
      <a:lvl9pPr marL="3886200" indent="-228600" algn="l" rtl="0" eaLnBrk="1" fontAlgn="base" hangingPunct="1">
        <a:spcBef>
          <a:spcPct val="20000"/>
        </a:spcBef>
        <a:spcAft>
          <a:spcPct val="0"/>
        </a:spcAft>
        <a:buChar char="•"/>
        <a:defRPr sz="2400">
          <a:solidFill>
            <a:srgbClr val="777777"/>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122" name="Picture 2" descr="VDH_background"/>
          <p:cNvPicPr>
            <a:picLocks noChangeAspect="1" noChangeArrowheads="1"/>
          </p:cNvPicPr>
          <p:nvPr/>
        </p:nvPicPr>
        <p:blipFill>
          <a:blip r:embed="rId15" cstate="print"/>
          <a:srcRect/>
          <a:stretch>
            <a:fillRect/>
          </a:stretch>
        </p:blipFill>
        <p:spPr bwMode="auto">
          <a:xfrm>
            <a:off x="0" y="6083300"/>
            <a:ext cx="9144000" cy="774700"/>
          </a:xfrm>
          <a:prstGeom prst="rect">
            <a:avLst/>
          </a:prstGeom>
          <a:noFill/>
          <a:ln w="9525">
            <a:noFill/>
            <a:miter lim="800000"/>
            <a:headEnd/>
            <a:tailEnd/>
          </a:ln>
        </p:spPr>
      </p:pic>
      <p:sp>
        <p:nvSpPr>
          <p:cNvPr id="5123" name="Rectangle 3"/>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4" name="Rectangle 4"/>
          <p:cNvSpPr>
            <a:spLocks noGrp="1" noChangeArrowheads="1"/>
          </p:cNvSpPr>
          <p:nvPr>
            <p:ph type="body" idx="1"/>
          </p:nvPr>
        </p:nvSpPr>
        <p:spPr bwMode="auto">
          <a:xfrm>
            <a:off x="457200" y="1600200"/>
            <a:ext cx="822960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 name="Rectangle 4"/>
          <p:cNvSpPr txBox="1">
            <a:spLocks noChangeArrowheads="1"/>
          </p:cNvSpPr>
          <p:nvPr/>
        </p:nvSpPr>
        <p:spPr>
          <a:xfrm>
            <a:off x="0" y="6553200"/>
            <a:ext cx="2133600" cy="228600"/>
          </a:xfrm>
          <a:prstGeom prst="rect">
            <a:avLst/>
          </a:prstGeom>
          <a:ln/>
        </p:spPr>
        <p:txBody>
          <a:bodyPr/>
          <a:lstStyle>
            <a:lvl1pPr>
              <a:defRPr/>
            </a:lvl1pPr>
          </a:lstStyle>
          <a:p>
            <a:pPr fontAlgn="base">
              <a:spcBef>
                <a:spcPct val="0"/>
              </a:spcBef>
              <a:spcAft>
                <a:spcPct val="0"/>
              </a:spcAft>
              <a:defRPr/>
            </a:pPr>
            <a:fld id="{79815DCB-6524-455A-B70A-BCAEF8678CB5}" type="slidenum">
              <a:rPr lang="en-US" sz="1400" smtClean="0">
                <a:solidFill>
                  <a:prstClr val="black"/>
                </a:solidFill>
                <a:latin typeface="Arial" charset="0"/>
              </a:rPr>
              <a:pPr fontAlgn="base">
                <a:spcBef>
                  <a:spcPct val="0"/>
                </a:spcBef>
                <a:spcAft>
                  <a:spcPct val="0"/>
                </a:spcAft>
                <a:defRPr/>
              </a:pPr>
              <a:t>‹#›</a:t>
            </a:fld>
            <a:endParaRPr lang="en-US" sz="1400" dirty="0">
              <a:solidFill>
                <a:prstClr val="black"/>
              </a:solidFill>
              <a:latin typeface="Arial" charset="0"/>
            </a:endParaRPr>
          </a:p>
        </p:txBody>
      </p:sp>
    </p:spTree>
    <p:extLst>
      <p:ext uri="{BB962C8B-B14F-4D97-AF65-F5344CB8AC3E}">
        <p14:creationId xmlns:p14="http://schemas.microsoft.com/office/powerpoint/2010/main" val="777638638"/>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txStyles>
    <p:titleStyle>
      <a:lvl1pPr algn="l" rtl="0" eaLnBrk="1" fontAlgn="base" hangingPunct="1">
        <a:spcBef>
          <a:spcPct val="0"/>
        </a:spcBef>
        <a:spcAft>
          <a:spcPct val="0"/>
        </a:spcAft>
        <a:defRPr sz="3600">
          <a:solidFill>
            <a:srgbClr val="003366"/>
          </a:solidFill>
          <a:latin typeface="+mj-lt"/>
          <a:ea typeface="+mj-ea"/>
          <a:cs typeface="+mj-cs"/>
        </a:defRPr>
      </a:lvl1pPr>
      <a:lvl2pPr algn="l" rtl="0" eaLnBrk="1" fontAlgn="base" hangingPunct="1">
        <a:spcBef>
          <a:spcPct val="0"/>
        </a:spcBef>
        <a:spcAft>
          <a:spcPct val="0"/>
        </a:spcAft>
        <a:defRPr sz="3600">
          <a:solidFill>
            <a:srgbClr val="003366"/>
          </a:solidFill>
          <a:latin typeface="Trebuchet MS" pitchFamily="34" charset="0"/>
        </a:defRPr>
      </a:lvl2pPr>
      <a:lvl3pPr algn="l" rtl="0" eaLnBrk="1" fontAlgn="base" hangingPunct="1">
        <a:spcBef>
          <a:spcPct val="0"/>
        </a:spcBef>
        <a:spcAft>
          <a:spcPct val="0"/>
        </a:spcAft>
        <a:defRPr sz="3600">
          <a:solidFill>
            <a:srgbClr val="003366"/>
          </a:solidFill>
          <a:latin typeface="Trebuchet MS" pitchFamily="34" charset="0"/>
        </a:defRPr>
      </a:lvl3pPr>
      <a:lvl4pPr algn="l" rtl="0" eaLnBrk="1" fontAlgn="base" hangingPunct="1">
        <a:spcBef>
          <a:spcPct val="0"/>
        </a:spcBef>
        <a:spcAft>
          <a:spcPct val="0"/>
        </a:spcAft>
        <a:defRPr sz="3600">
          <a:solidFill>
            <a:srgbClr val="003366"/>
          </a:solidFill>
          <a:latin typeface="Trebuchet MS" pitchFamily="34" charset="0"/>
        </a:defRPr>
      </a:lvl4pPr>
      <a:lvl5pPr algn="l" rtl="0" eaLnBrk="1" fontAlgn="base" hangingPunct="1">
        <a:spcBef>
          <a:spcPct val="0"/>
        </a:spcBef>
        <a:spcAft>
          <a:spcPct val="0"/>
        </a:spcAft>
        <a:defRPr sz="3600">
          <a:solidFill>
            <a:srgbClr val="003366"/>
          </a:solidFill>
          <a:latin typeface="Trebuchet MS" pitchFamily="34" charset="0"/>
        </a:defRPr>
      </a:lvl5pPr>
      <a:lvl6pPr marL="457200" algn="l" rtl="0" eaLnBrk="1" fontAlgn="base" hangingPunct="1">
        <a:spcBef>
          <a:spcPct val="0"/>
        </a:spcBef>
        <a:spcAft>
          <a:spcPct val="0"/>
        </a:spcAft>
        <a:defRPr sz="3600">
          <a:solidFill>
            <a:srgbClr val="003366"/>
          </a:solidFill>
          <a:latin typeface="Trebuchet MS" pitchFamily="34" charset="0"/>
        </a:defRPr>
      </a:lvl6pPr>
      <a:lvl7pPr marL="914400" algn="l" rtl="0" eaLnBrk="1" fontAlgn="base" hangingPunct="1">
        <a:spcBef>
          <a:spcPct val="0"/>
        </a:spcBef>
        <a:spcAft>
          <a:spcPct val="0"/>
        </a:spcAft>
        <a:defRPr sz="3600">
          <a:solidFill>
            <a:srgbClr val="003366"/>
          </a:solidFill>
          <a:latin typeface="Trebuchet MS" pitchFamily="34" charset="0"/>
        </a:defRPr>
      </a:lvl7pPr>
      <a:lvl8pPr marL="1371600" algn="l" rtl="0" eaLnBrk="1" fontAlgn="base" hangingPunct="1">
        <a:spcBef>
          <a:spcPct val="0"/>
        </a:spcBef>
        <a:spcAft>
          <a:spcPct val="0"/>
        </a:spcAft>
        <a:defRPr sz="3600">
          <a:solidFill>
            <a:srgbClr val="003366"/>
          </a:solidFill>
          <a:latin typeface="Trebuchet MS" pitchFamily="34" charset="0"/>
        </a:defRPr>
      </a:lvl8pPr>
      <a:lvl9pPr marL="1828800" algn="l" rtl="0" eaLnBrk="1" fontAlgn="base" hangingPunct="1">
        <a:spcBef>
          <a:spcPct val="0"/>
        </a:spcBef>
        <a:spcAft>
          <a:spcPct val="0"/>
        </a:spcAft>
        <a:defRPr sz="3600">
          <a:solidFill>
            <a:srgbClr val="003366"/>
          </a:solidFill>
          <a:latin typeface="Trebuchet MS" pitchFamily="34" charset="0"/>
        </a:defRPr>
      </a:lvl9pPr>
    </p:titleStyle>
    <p:bodyStyle>
      <a:lvl1pPr marL="342900" indent="-342900" algn="l" rtl="0" eaLnBrk="1" fontAlgn="base" hangingPunct="1">
        <a:spcBef>
          <a:spcPct val="20000"/>
        </a:spcBef>
        <a:spcAft>
          <a:spcPct val="0"/>
        </a:spcAft>
        <a:defRPr sz="2400">
          <a:solidFill>
            <a:srgbClr val="4D4D4D"/>
          </a:solidFill>
          <a:latin typeface="+mn-lt"/>
          <a:ea typeface="+mn-ea"/>
          <a:cs typeface="+mn-cs"/>
        </a:defRPr>
      </a:lvl1pPr>
      <a:lvl2pPr marL="742950" indent="-285750" algn="l" rtl="0" eaLnBrk="1" fontAlgn="base" hangingPunct="1">
        <a:spcBef>
          <a:spcPct val="20000"/>
        </a:spcBef>
        <a:spcAft>
          <a:spcPct val="0"/>
        </a:spcAft>
        <a:buChar char="•"/>
        <a:defRPr sz="2400">
          <a:solidFill>
            <a:srgbClr val="777777"/>
          </a:solidFill>
          <a:latin typeface="+mn-lt"/>
        </a:defRPr>
      </a:lvl2pPr>
      <a:lvl3pPr marL="1143000" indent="-228600" algn="l" rtl="0" eaLnBrk="1" fontAlgn="base" hangingPunct="1">
        <a:spcBef>
          <a:spcPct val="20000"/>
        </a:spcBef>
        <a:spcAft>
          <a:spcPct val="0"/>
        </a:spcAft>
        <a:buChar char="•"/>
        <a:defRPr sz="2400">
          <a:solidFill>
            <a:srgbClr val="777777"/>
          </a:solidFill>
          <a:latin typeface="+mn-lt"/>
        </a:defRPr>
      </a:lvl3pPr>
      <a:lvl4pPr marL="1600200" indent="-228600" algn="l" rtl="0" eaLnBrk="1" fontAlgn="base" hangingPunct="1">
        <a:spcBef>
          <a:spcPct val="20000"/>
        </a:spcBef>
        <a:spcAft>
          <a:spcPct val="0"/>
        </a:spcAft>
        <a:buChar char="•"/>
        <a:defRPr sz="2400">
          <a:solidFill>
            <a:srgbClr val="777777"/>
          </a:solidFill>
          <a:latin typeface="+mn-lt"/>
        </a:defRPr>
      </a:lvl4pPr>
      <a:lvl5pPr marL="2057400" indent="-228600" algn="l" rtl="0" eaLnBrk="1" fontAlgn="base" hangingPunct="1">
        <a:spcBef>
          <a:spcPct val="20000"/>
        </a:spcBef>
        <a:spcAft>
          <a:spcPct val="0"/>
        </a:spcAft>
        <a:buChar char="•"/>
        <a:defRPr sz="2400">
          <a:solidFill>
            <a:srgbClr val="777777"/>
          </a:solidFill>
          <a:latin typeface="+mn-lt"/>
        </a:defRPr>
      </a:lvl5pPr>
      <a:lvl6pPr marL="2514600" indent="-228600" algn="l" rtl="0" eaLnBrk="1" fontAlgn="base" hangingPunct="1">
        <a:spcBef>
          <a:spcPct val="20000"/>
        </a:spcBef>
        <a:spcAft>
          <a:spcPct val="0"/>
        </a:spcAft>
        <a:buChar char="•"/>
        <a:defRPr sz="2400">
          <a:solidFill>
            <a:srgbClr val="777777"/>
          </a:solidFill>
          <a:latin typeface="+mn-lt"/>
        </a:defRPr>
      </a:lvl6pPr>
      <a:lvl7pPr marL="2971800" indent="-228600" algn="l" rtl="0" eaLnBrk="1" fontAlgn="base" hangingPunct="1">
        <a:spcBef>
          <a:spcPct val="20000"/>
        </a:spcBef>
        <a:spcAft>
          <a:spcPct val="0"/>
        </a:spcAft>
        <a:buChar char="•"/>
        <a:defRPr sz="2400">
          <a:solidFill>
            <a:srgbClr val="777777"/>
          </a:solidFill>
          <a:latin typeface="+mn-lt"/>
        </a:defRPr>
      </a:lvl7pPr>
      <a:lvl8pPr marL="3429000" indent="-228600" algn="l" rtl="0" eaLnBrk="1" fontAlgn="base" hangingPunct="1">
        <a:spcBef>
          <a:spcPct val="20000"/>
        </a:spcBef>
        <a:spcAft>
          <a:spcPct val="0"/>
        </a:spcAft>
        <a:buChar char="•"/>
        <a:defRPr sz="2400">
          <a:solidFill>
            <a:srgbClr val="777777"/>
          </a:solidFill>
          <a:latin typeface="+mn-lt"/>
        </a:defRPr>
      </a:lvl8pPr>
      <a:lvl9pPr marL="3886200" indent="-228600" algn="l" rtl="0" eaLnBrk="1" fontAlgn="base" hangingPunct="1">
        <a:spcBef>
          <a:spcPct val="20000"/>
        </a:spcBef>
        <a:spcAft>
          <a:spcPct val="0"/>
        </a:spcAft>
        <a:buChar char="•"/>
        <a:defRPr sz="2400">
          <a:solidFill>
            <a:srgbClr val="777777"/>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9.xml"/><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Bruce.Taylor@vdh.Virginia.gov" TargetMode="External"/><Relationship Id="rId2" Type="http://schemas.openxmlformats.org/officeDocument/2006/relationships/hyperlink" Target="mailto:Anne.Rhodes@vdh.Virginia.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vdh.virginia.gov/disease-prevention/disease-prevention/hiv-community-planning-group/"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3581400"/>
            <a:ext cx="6400800" cy="2514600"/>
          </a:xfrm>
        </p:spPr>
        <p:txBody>
          <a:bodyPr>
            <a:normAutofit fontScale="70000" lnSpcReduction="20000"/>
          </a:bodyPr>
          <a:lstStyle/>
          <a:p>
            <a:endParaRPr lang="en-US" dirty="0" smtClean="0">
              <a:latin typeface="Georgia" panose="02040502050405020303" pitchFamily="18" charset="0"/>
            </a:endParaRPr>
          </a:p>
          <a:p>
            <a:r>
              <a:rPr lang="en-US" sz="4500" dirty="0">
                <a:latin typeface="Georgia" panose="02040502050405020303" pitchFamily="18" charset="0"/>
              </a:rPr>
              <a:t>Bruce Taylor</a:t>
            </a:r>
          </a:p>
          <a:p>
            <a:r>
              <a:rPr lang="en-US" sz="4500" dirty="0" smtClean="0">
                <a:latin typeface="Georgia" panose="02040502050405020303" pitchFamily="18" charset="0"/>
              </a:rPr>
              <a:t>Anne Rhodes, PhD</a:t>
            </a:r>
          </a:p>
          <a:p>
            <a:r>
              <a:rPr lang="en-US" sz="4500" dirty="0" smtClean="0">
                <a:latin typeface="Georgia" panose="02040502050405020303" pitchFamily="18" charset="0"/>
              </a:rPr>
              <a:t>Division </a:t>
            </a:r>
            <a:r>
              <a:rPr lang="en-US" sz="4500" dirty="0">
                <a:latin typeface="Georgia" panose="02040502050405020303" pitchFamily="18" charset="0"/>
              </a:rPr>
              <a:t>of Disease Prevention</a:t>
            </a:r>
          </a:p>
          <a:p>
            <a:r>
              <a:rPr lang="en-US" sz="4500" dirty="0">
                <a:latin typeface="Georgia" panose="02040502050405020303" pitchFamily="18" charset="0"/>
              </a:rPr>
              <a:t>Virginia Department of Health</a:t>
            </a:r>
          </a:p>
          <a:p>
            <a:endParaRPr lang="en-US" sz="4500" dirty="0"/>
          </a:p>
        </p:txBody>
      </p:sp>
      <p:sp>
        <p:nvSpPr>
          <p:cNvPr id="2" name="Title 1"/>
          <p:cNvSpPr>
            <a:spLocks noGrp="1"/>
          </p:cNvSpPr>
          <p:nvPr>
            <p:ph type="ctrTitle"/>
          </p:nvPr>
        </p:nvSpPr>
        <p:spPr>
          <a:xfrm>
            <a:off x="152400" y="1828800"/>
            <a:ext cx="8763000" cy="1143000"/>
          </a:xfrm>
        </p:spPr>
        <p:txBody>
          <a:bodyPr/>
          <a:lstStyle/>
          <a:p>
            <a:pPr algn="ctr"/>
            <a:r>
              <a:rPr lang="en-US" sz="3600" dirty="0" smtClean="0">
                <a:latin typeface="Georgia" panose="02040502050405020303" pitchFamily="18" charset="0"/>
              </a:rPr>
              <a:t>HIV Program and Data Integration</a:t>
            </a:r>
            <a:endParaRPr lang="en-US" sz="3600" dirty="0">
              <a:latin typeface="Georgia" panose="02040502050405020303"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0" y="6089750"/>
            <a:ext cx="9144000" cy="7682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Trebuchet MS"/>
              <a:ea typeface="+mn-ea"/>
              <a:cs typeface="+mn-cs"/>
            </a:endParaRPr>
          </a:p>
        </p:txBody>
      </p:sp>
      <p:sp>
        <p:nvSpPr>
          <p:cNvPr id="4" name="Title 3"/>
          <p:cNvSpPr>
            <a:spLocks noGrp="1"/>
          </p:cNvSpPr>
          <p:nvPr>
            <p:ph type="title"/>
          </p:nvPr>
        </p:nvSpPr>
        <p:spPr>
          <a:xfrm>
            <a:off x="457200" y="-205263"/>
            <a:ext cx="8229600" cy="1143000"/>
          </a:xfrm>
        </p:spPr>
        <p:txBody>
          <a:bodyPr/>
          <a:lstStyle/>
          <a:p>
            <a:r>
              <a:rPr lang="en-US" dirty="0" smtClean="0">
                <a:solidFill>
                  <a:srgbClr val="253494"/>
                </a:solidFill>
              </a:rPr>
              <a:t>Care Markers Database: Then and Now</a:t>
            </a:r>
            <a:endParaRPr lang="en-US" dirty="0">
              <a:solidFill>
                <a:srgbClr val="253494"/>
              </a:solidFill>
            </a:endParaRPr>
          </a:p>
        </p:txBody>
      </p:sp>
      <p:sp>
        <p:nvSpPr>
          <p:cNvPr id="7" name="Text Placeholder 6"/>
          <p:cNvSpPr>
            <a:spLocks noGrp="1"/>
          </p:cNvSpPr>
          <p:nvPr>
            <p:ph type="body" idx="1"/>
          </p:nvPr>
        </p:nvSpPr>
        <p:spPr>
          <a:xfrm>
            <a:off x="113673" y="6012180"/>
            <a:ext cx="4040188" cy="639762"/>
          </a:xfrm>
        </p:spPr>
        <p:txBody>
          <a:bodyPr/>
          <a:lstStyle/>
          <a:p>
            <a:pPr algn="ctr"/>
            <a:r>
              <a:rPr lang="en-US" dirty="0" smtClean="0">
                <a:solidFill>
                  <a:schemeClr val="tx1"/>
                </a:solidFill>
              </a:rPr>
              <a:t>Start of Project (Oct 2014)</a:t>
            </a:r>
            <a:endParaRPr lang="en-US" dirty="0">
              <a:solidFill>
                <a:schemeClr val="tx1"/>
              </a:solidFill>
            </a:endParaRPr>
          </a:p>
        </p:txBody>
      </p:sp>
      <p:sp>
        <p:nvSpPr>
          <p:cNvPr id="9" name="Text Placeholder 8"/>
          <p:cNvSpPr>
            <a:spLocks noGrp="1"/>
          </p:cNvSpPr>
          <p:nvPr>
            <p:ph type="body" sz="quarter" idx="3"/>
          </p:nvPr>
        </p:nvSpPr>
        <p:spPr>
          <a:xfrm>
            <a:off x="4621847" y="6089750"/>
            <a:ext cx="4522153" cy="562192"/>
          </a:xfrm>
          <a:solidFill>
            <a:schemeClr val="bg1"/>
          </a:solidFill>
        </p:spPr>
        <p:txBody>
          <a:bodyPr/>
          <a:lstStyle/>
          <a:p>
            <a:pPr algn="ctr"/>
            <a:r>
              <a:rPr lang="en-US" dirty="0" smtClean="0">
                <a:solidFill>
                  <a:schemeClr val="tx1"/>
                </a:solidFill>
              </a:rPr>
              <a:t>Current Project (Mar 2017)</a:t>
            </a:r>
            <a:endParaRPr lang="en-US" dirty="0">
              <a:solidFill>
                <a:schemeClr val="tx1"/>
              </a:solidFill>
            </a:endParaRPr>
          </a:p>
        </p:txBody>
      </p:sp>
      <p:sp>
        <p:nvSpPr>
          <p:cNvPr id="11" name="Can 10"/>
          <p:cNvSpPr/>
          <p:nvPr/>
        </p:nvSpPr>
        <p:spPr>
          <a:xfrm>
            <a:off x="121920" y="4945380"/>
            <a:ext cx="4187190" cy="1066800"/>
          </a:xfrm>
          <a:prstGeom prst="can">
            <a:avLst/>
          </a:prstGeom>
          <a:solidFill>
            <a:srgbClr val="253494"/>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Trebuchet MS"/>
              <a:ea typeface="+mn-ea"/>
              <a:cs typeface="+mn-cs"/>
            </a:endParaRPr>
          </a:p>
        </p:txBody>
      </p:sp>
      <p:sp>
        <p:nvSpPr>
          <p:cNvPr id="12" name="TextBox 11"/>
          <p:cNvSpPr txBox="1"/>
          <p:nvPr/>
        </p:nvSpPr>
        <p:spPr>
          <a:xfrm>
            <a:off x="308610" y="5250180"/>
            <a:ext cx="4000500" cy="64633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Trebuchet MS"/>
                <a:ea typeface="+mn-ea"/>
                <a:cs typeface="+mn-cs"/>
              </a:rPr>
              <a:t>HIV surveillance data (Enhanced HIV/AIDS Reporting System (eHARS))</a:t>
            </a:r>
          </a:p>
        </p:txBody>
      </p:sp>
      <p:sp>
        <p:nvSpPr>
          <p:cNvPr id="14" name="Can 13"/>
          <p:cNvSpPr/>
          <p:nvPr/>
        </p:nvSpPr>
        <p:spPr>
          <a:xfrm>
            <a:off x="415290" y="3691890"/>
            <a:ext cx="3600450" cy="1108710"/>
          </a:xfrm>
          <a:prstGeom prst="can">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Trebuchet MS"/>
              <a:ea typeface="+mn-ea"/>
              <a:cs typeface="+mn-cs"/>
            </a:endParaRPr>
          </a:p>
        </p:txBody>
      </p:sp>
      <p:sp>
        <p:nvSpPr>
          <p:cNvPr id="15" name="TextBox 14"/>
          <p:cNvSpPr txBox="1"/>
          <p:nvPr/>
        </p:nvSpPr>
        <p:spPr>
          <a:xfrm>
            <a:off x="455295" y="3950136"/>
            <a:ext cx="3520440" cy="83099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Trebuchet MS"/>
                <a:ea typeface="+mn-ea"/>
                <a:cs typeface="+mn-cs"/>
              </a:rPr>
              <a:t>Ryan White data (Virginia Client Reporting System (VACRS) and AIDS Drug Assistance Database (ADAP)) </a:t>
            </a:r>
          </a:p>
        </p:txBody>
      </p:sp>
      <p:sp>
        <p:nvSpPr>
          <p:cNvPr id="16" name="Can 15"/>
          <p:cNvSpPr/>
          <p:nvPr/>
        </p:nvSpPr>
        <p:spPr>
          <a:xfrm>
            <a:off x="741045" y="2720340"/>
            <a:ext cx="2948940" cy="822960"/>
          </a:xfrm>
          <a:prstGeom prst="can">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Trebuchet MS"/>
                <a:ea typeface="+mn-ea"/>
                <a:cs typeface="+mn-cs"/>
              </a:rPr>
              <a:t>Medical Monitoring Project (MMP)</a:t>
            </a:r>
          </a:p>
        </p:txBody>
      </p:sp>
      <p:pic>
        <p:nvPicPr>
          <p:cNvPr id="2052" name="Picture 4" descr="C:\Users\rhb98345\AppData\Local\Microsoft\Windows\Temporary Internet Files\Content.IE5\KSWQWSGH\lgi01a201312130200[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33767" y="1463198"/>
            <a:ext cx="350186" cy="1212533"/>
          </a:xfrm>
          <a:prstGeom prst="rect">
            <a:avLst/>
          </a:prstGeom>
          <a:noFill/>
          <a:extLst>
            <a:ext uri="{909E8E84-426E-40DD-AFC4-6F175D3DCCD1}">
              <a14:hiddenFill xmlns:a14="http://schemas.microsoft.com/office/drawing/2010/main">
                <a:solidFill>
                  <a:srgbClr val="FFFFFF"/>
                </a:solidFill>
              </a14:hiddenFill>
            </a:ext>
          </a:extLst>
        </p:spPr>
      </p:pic>
      <p:sp>
        <p:nvSpPr>
          <p:cNvPr id="18" name="TextBox 17"/>
          <p:cNvSpPr txBox="1"/>
          <p:nvPr/>
        </p:nvSpPr>
        <p:spPr>
          <a:xfrm>
            <a:off x="741045" y="1851709"/>
            <a:ext cx="1299377" cy="64633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Trebuchet MS"/>
                <a:ea typeface="+mn-ea"/>
                <a:cs typeface="+mn-cs"/>
              </a:rPr>
              <a:t>4 data sources</a:t>
            </a:r>
          </a:p>
        </p:txBody>
      </p:sp>
      <p:sp>
        <p:nvSpPr>
          <p:cNvPr id="22" name="Can 21"/>
          <p:cNvSpPr/>
          <p:nvPr/>
        </p:nvSpPr>
        <p:spPr>
          <a:xfrm>
            <a:off x="4777740" y="5353050"/>
            <a:ext cx="4187190" cy="661570"/>
          </a:xfrm>
          <a:prstGeom prst="can">
            <a:avLst/>
          </a:prstGeom>
          <a:solidFill>
            <a:srgbClr val="253494"/>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Trebuchet MS"/>
              <a:ea typeface="+mn-ea"/>
              <a:cs typeface="+mn-cs"/>
            </a:endParaRPr>
          </a:p>
        </p:txBody>
      </p:sp>
      <p:sp>
        <p:nvSpPr>
          <p:cNvPr id="23" name="TextBox 22"/>
          <p:cNvSpPr txBox="1"/>
          <p:nvPr/>
        </p:nvSpPr>
        <p:spPr>
          <a:xfrm>
            <a:off x="4890135" y="5478780"/>
            <a:ext cx="4000500"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Trebuchet MS"/>
                <a:ea typeface="+mn-ea"/>
                <a:cs typeface="+mn-cs"/>
              </a:rPr>
              <a:t>HIV surveillance data (Enhanced HIV/AIDS Reporting System (eHARS))</a:t>
            </a:r>
          </a:p>
        </p:txBody>
      </p:sp>
      <p:sp>
        <p:nvSpPr>
          <p:cNvPr id="24" name="Can 23"/>
          <p:cNvSpPr/>
          <p:nvPr/>
        </p:nvSpPr>
        <p:spPr>
          <a:xfrm>
            <a:off x="5040631" y="4585975"/>
            <a:ext cx="3600450" cy="718810"/>
          </a:xfrm>
          <a:prstGeom prst="can">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Trebuchet MS"/>
              <a:ea typeface="+mn-ea"/>
              <a:cs typeface="+mn-cs"/>
            </a:endParaRPr>
          </a:p>
        </p:txBody>
      </p:sp>
      <p:sp>
        <p:nvSpPr>
          <p:cNvPr id="25" name="TextBox 24"/>
          <p:cNvSpPr txBox="1"/>
          <p:nvPr/>
        </p:nvSpPr>
        <p:spPr>
          <a:xfrm>
            <a:off x="5111115" y="4726960"/>
            <a:ext cx="3520440"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Trebuchet MS"/>
                <a:ea typeface="+mn-ea"/>
                <a:cs typeface="+mn-cs"/>
              </a:rPr>
              <a:t>Ryan White data (e2Virginia and AIDS Drug Assistance Database (ADAP)) </a:t>
            </a:r>
          </a:p>
        </p:txBody>
      </p:sp>
      <p:sp>
        <p:nvSpPr>
          <p:cNvPr id="26" name="Can 25"/>
          <p:cNvSpPr/>
          <p:nvPr/>
        </p:nvSpPr>
        <p:spPr>
          <a:xfrm>
            <a:off x="5366386" y="4010501"/>
            <a:ext cx="2948940" cy="471487"/>
          </a:xfrm>
          <a:prstGeom prst="can">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Trebuchet MS"/>
                <a:ea typeface="+mn-ea"/>
                <a:cs typeface="+mn-cs"/>
              </a:rPr>
              <a:t>Medical Monitoring Project (MMP)</a:t>
            </a:r>
          </a:p>
        </p:txBody>
      </p:sp>
      <p:sp>
        <p:nvSpPr>
          <p:cNvPr id="27" name="Can 26"/>
          <p:cNvSpPr/>
          <p:nvPr/>
        </p:nvSpPr>
        <p:spPr>
          <a:xfrm>
            <a:off x="5486399" y="3543300"/>
            <a:ext cx="2720341" cy="406836"/>
          </a:xfrm>
          <a:prstGeom prst="can">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Trebuchet MS"/>
                <a:ea typeface="+mn-ea"/>
                <a:cs typeface="+mn-cs"/>
              </a:rPr>
              <a:t>HIV testing</a:t>
            </a:r>
          </a:p>
        </p:txBody>
      </p:sp>
      <p:sp>
        <p:nvSpPr>
          <p:cNvPr id="28" name="Can 27"/>
          <p:cNvSpPr/>
          <p:nvPr/>
        </p:nvSpPr>
        <p:spPr>
          <a:xfrm>
            <a:off x="5703571" y="2984898"/>
            <a:ext cx="2274570" cy="469186"/>
          </a:xfrm>
          <a:prstGeom prst="can">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Trebuchet MS"/>
                <a:ea typeface="+mn-ea"/>
                <a:cs typeface="+mn-cs"/>
              </a:rPr>
              <a:t>STD*MIS/MAVEN</a:t>
            </a:r>
          </a:p>
        </p:txBody>
      </p:sp>
      <p:sp>
        <p:nvSpPr>
          <p:cNvPr id="29" name="Can 28"/>
          <p:cNvSpPr/>
          <p:nvPr/>
        </p:nvSpPr>
        <p:spPr>
          <a:xfrm>
            <a:off x="5937886" y="2527433"/>
            <a:ext cx="1805940" cy="385814"/>
          </a:xfrm>
          <a:prstGeom prst="can">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Trebuchet MS"/>
                <a:ea typeface="+mn-ea"/>
                <a:cs typeface="+mn-cs"/>
              </a:rPr>
              <a:t>Medicaid</a:t>
            </a:r>
          </a:p>
        </p:txBody>
      </p:sp>
      <p:sp>
        <p:nvSpPr>
          <p:cNvPr id="30" name="Can 29"/>
          <p:cNvSpPr/>
          <p:nvPr/>
        </p:nvSpPr>
        <p:spPr>
          <a:xfrm>
            <a:off x="6120766" y="2069465"/>
            <a:ext cx="1440180" cy="412641"/>
          </a:xfrm>
          <a:prstGeom prst="can">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Trebuchet MS"/>
                <a:ea typeface="+mn-ea"/>
                <a:cs typeface="+mn-cs"/>
              </a:rPr>
              <a:t>Lexis </a:t>
            </a:r>
            <a:r>
              <a:rPr kumimoji="0" lang="en-US" sz="1400" b="0" i="0" u="none" strike="noStrike" kern="1200" cap="none" spc="0" normalizeH="0" baseline="0" noProof="0" dirty="0" err="1">
                <a:ln>
                  <a:noFill/>
                </a:ln>
                <a:solidFill>
                  <a:prstClr val="white"/>
                </a:solidFill>
                <a:effectLst/>
                <a:uLnTx/>
                <a:uFillTx/>
                <a:latin typeface="Trebuchet MS"/>
                <a:ea typeface="+mn-ea"/>
                <a:cs typeface="+mn-cs"/>
              </a:rPr>
              <a:t>Nexis</a:t>
            </a:r>
            <a:endParaRPr kumimoji="0" lang="en-US" sz="1400" b="0" i="0" u="none" strike="noStrike" kern="1200" cap="none" spc="0" normalizeH="0" baseline="0" noProof="0" dirty="0">
              <a:ln>
                <a:noFill/>
              </a:ln>
              <a:solidFill>
                <a:prstClr val="white"/>
              </a:solidFill>
              <a:effectLst/>
              <a:uLnTx/>
              <a:uFillTx/>
              <a:latin typeface="Trebuchet MS"/>
              <a:ea typeface="+mn-ea"/>
              <a:cs typeface="+mn-cs"/>
            </a:endParaRPr>
          </a:p>
        </p:txBody>
      </p:sp>
      <p:sp>
        <p:nvSpPr>
          <p:cNvPr id="31" name="Can 30"/>
          <p:cNvSpPr/>
          <p:nvPr/>
        </p:nvSpPr>
        <p:spPr>
          <a:xfrm>
            <a:off x="6282690" y="1555959"/>
            <a:ext cx="1177290" cy="412641"/>
          </a:xfrm>
          <a:prstGeom prst="can">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Trebuchet MS"/>
                <a:ea typeface="+mn-ea"/>
                <a:cs typeface="+mn-cs"/>
              </a:rPr>
              <a:t>Black Box</a:t>
            </a:r>
          </a:p>
        </p:txBody>
      </p:sp>
      <p:pic>
        <p:nvPicPr>
          <p:cNvPr id="33" name="Picture 4" descr="C:\Users\rhb98345\AppData\Local\Microsoft\Windows\Temporary Internet Files\Content.IE5\KSWQWSGH\lgi01a201312130200[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85610" y="690931"/>
            <a:ext cx="209550" cy="772268"/>
          </a:xfrm>
          <a:prstGeom prst="rect">
            <a:avLst/>
          </a:prstGeom>
          <a:noFill/>
          <a:extLst>
            <a:ext uri="{909E8E84-426E-40DD-AFC4-6F175D3DCCD1}">
              <a14:hiddenFill xmlns:a14="http://schemas.microsoft.com/office/drawing/2010/main">
                <a:solidFill>
                  <a:srgbClr val="FFFFFF"/>
                </a:solidFill>
              </a14:hiddenFill>
            </a:ext>
          </a:extLst>
        </p:spPr>
      </p:pic>
      <p:sp>
        <p:nvSpPr>
          <p:cNvPr id="34" name="TextBox 33"/>
          <p:cNvSpPr txBox="1"/>
          <p:nvPr/>
        </p:nvSpPr>
        <p:spPr>
          <a:xfrm>
            <a:off x="7094137" y="822638"/>
            <a:ext cx="1299377" cy="64633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Trebuchet MS"/>
                <a:ea typeface="+mn-ea"/>
                <a:cs typeface="+mn-cs"/>
              </a:rPr>
              <a:t>9 data sources</a:t>
            </a:r>
          </a:p>
        </p:txBody>
      </p:sp>
    </p:spTree>
    <p:extLst>
      <p:ext uri="{BB962C8B-B14F-4D97-AF65-F5344CB8AC3E}">
        <p14:creationId xmlns:p14="http://schemas.microsoft.com/office/powerpoint/2010/main" val="38274244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E2Virginia: Data Integration </a:t>
            </a:r>
            <a:endParaRPr lang="en-US" dirty="0"/>
          </a:p>
        </p:txBody>
      </p:sp>
      <p:sp>
        <p:nvSpPr>
          <p:cNvPr id="3" name="Content Placeholder 2"/>
          <p:cNvSpPr>
            <a:spLocks noGrp="1"/>
          </p:cNvSpPr>
          <p:nvPr>
            <p:ph idx="1"/>
          </p:nvPr>
        </p:nvSpPr>
        <p:spPr/>
        <p:txBody>
          <a:bodyPr/>
          <a:lstStyle/>
          <a:p>
            <a:r>
              <a:rPr lang="en-US" dirty="0" smtClean="0"/>
              <a:t>Utilized by HIV Care and Prevention contractors for client-level data – do not have duplicate data entry for the same clients</a:t>
            </a:r>
            <a:br>
              <a:rPr lang="en-US" dirty="0" smtClean="0"/>
            </a:br>
            <a:endParaRPr lang="en-US" dirty="0" smtClean="0"/>
          </a:p>
          <a:p>
            <a:r>
              <a:rPr lang="en-US" dirty="0" smtClean="0"/>
              <a:t>Modules for Patient Navigation, HIV Testing, Linkage to Care and correctional interventions, as well as ADAP Recertification</a:t>
            </a:r>
            <a:br>
              <a:rPr lang="en-US" dirty="0" smtClean="0"/>
            </a:br>
            <a:endParaRPr lang="en-US" dirty="0" smtClean="0"/>
          </a:p>
          <a:p>
            <a:r>
              <a:rPr lang="en-US" dirty="0" smtClean="0"/>
              <a:t>Utilized by HIV Surveillance staff to check for needed data for eHARS</a:t>
            </a:r>
            <a:br>
              <a:rPr lang="en-US" dirty="0" smtClean="0"/>
            </a:br>
            <a:endParaRPr lang="en-US" dirty="0" smtClean="0"/>
          </a:p>
        </p:txBody>
      </p:sp>
    </p:spTree>
    <p:extLst>
      <p:ext uri="{BB962C8B-B14F-4D97-AF65-F5344CB8AC3E}">
        <p14:creationId xmlns:p14="http://schemas.microsoft.com/office/powerpoint/2010/main" val="34024873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294967295"/>
          </p:nvPr>
        </p:nvSpPr>
        <p:spPr>
          <a:xfrm>
            <a:off x="6553200" y="6356350"/>
            <a:ext cx="2133600" cy="365125"/>
          </a:xfrm>
          <a:prstGeom prst="rect">
            <a:avLst/>
          </a:prstGeom>
        </p:spPr>
        <p:txBody>
          <a:bodyPr/>
          <a:lstStyle/>
          <a:p>
            <a:fld id="{E8CDCF00-E125-40CB-BE9B-0C796E76FD44}" type="slidenum">
              <a:rPr lang="en-US" smtClean="0">
                <a:solidFill>
                  <a:prstClr val="white"/>
                </a:solidFill>
              </a:rPr>
              <a:pPr/>
              <a:t>12</a:t>
            </a:fld>
            <a:endParaRPr lang="en-US">
              <a:solidFill>
                <a:prstClr val="white"/>
              </a:solidFill>
            </a:endParaRPr>
          </a:p>
        </p:txBody>
      </p:sp>
      <p:graphicFrame>
        <p:nvGraphicFramePr>
          <p:cNvPr id="6" name="Diagram 5"/>
          <p:cNvGraphicFramePr/>
          <p:nvPr>
            <p:extLst>
              <p:ext uri="{D42A27DB-BD31-4B8C-83A1-F6EECF244321}">
                <p14:modId xmlns:p14="http://schemas.microsoft.com/office/powerpoint/2010/main" val="2405927128"/>
              </p:ext>
            </p:extLst>
          </p:nvPr>
        </p:nvGraphicFramePr>
        <p:xfrm>
          <a:off x="677779" y="1519989"/>
          <a:ext cx="79248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a:off x="870284" y="381441"/>
            <a:ext cx="7162800" cy="584775"/>
          </a:xfrm>
          <a:prstGeom prst="rect">
            <a:avLst/>
          </a:prstGeom>
          <a:noFill/>
        </p:spPr>
        <p:txBody>
          <a:bodyPr wrap="square" rtlCol="0">
            <a:spAutoFit/>
          </a:bodyPr>
          <a:lstStyle/>
          <a:p>
            <a:pPr algn="ctr"/>
            <a:r>
              <a:rPr lang="en-US" sz="3200" dirty="0" smtClean="0"/>
              <a:t>Virginia Results: Data Integration</a:t>
            </a:r>
            <a:endParaRPr lang="en-US" sz="3200" dirty="0"/>
          </a:p>
        </p:txBody>
      </p:sp>
    </p:spTree>
    <p:extLst>
      <p:ext uri="{BB962C8B-B14F-4D97-AF65-F5344CB8AC3E}">
        <p14:creationId xmlns:p14="http://schemas.microsoft.com/office/powerpoint/2010/main" val="40793955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839200" cy="1143000"/>
          </a:xfrm>
        </p:spPr>
        <p:txBody>
          <a:bodyPr/>
          <a:lstStyle/>
          <a:p>
            <a:pPr algn="ctr"/>
            <a:r>
              <a:rPr lang="en-US" sz="4400" dirty="0" smtClean="0">
                <a:solidFill>
                  <a:schemeClr val="accent6"/>
                </a:solidFill>
                <a:cs typeface="Gisha" panose="020B0502040204020203" pitchFamily="34" charset="-79"/>
              </a:rPr>
              <a:t>Data to Care Client Outcomes</a:t>
            </a:r>
            <a:endParaRPr lang="en-US" sz="4400" dirty="0">
              <a:solidFill>
                <a:schemeClr val="accent6"/>
              </a:solidFill>
              <a:cs typeface="Gisha" panose="020B0502040204020203" pitchFamily="34" charset="-79"/>
            </a:endParaRPr>
          </a:p>
        </p:txBody>
      </p:sp>
      <p:graphicFrame>
        <p:nvGraphicFramePr>
          <p:cNvPr id="5" name="Chart 4"/>
          <p:cNvGraphicFramePr>
            <a:graphicFrameLocks/>
          </p:cNvGraphicFramePr>
          <p:nvPr>
            <p:extLst/>
          </p:nvPr>
        </p:nvGraphicFramePr>
        <p:xfrm>
          <a:off x="204716" y="1190655"/>
          <a:ext cx="8710684" cy="495300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204716" y="990600"/>
            <a:ext cx="3581400" cy="400110"/>
          </a:xfrm>
          <a:prstGeom prst="rect">
            <a:avLst/>
          </a:prstGeom>
          <a:noFill/>
        </p:spPr>
        <p:txBody>
          <a:bodyPr wrap="square" rtlCol="0">
            <a:spAutoFit/>
          </a:bodyPr>
          <a:lstStyle/>
          <a:p>
            <a:r>
              <a:rPr lang="en-US" sz="2000" b="1" dirty="0" smtClean="0">
                <a:latin typeface="+mj-lt"/>
                <a:cs typeface="Gisha" panose="020B0502040204020203" pitchFamily="34" charset="-79"/>
              </a:rPr>
              <a:t>Final Outcome</a:t>
            </a:r>
            <a:endParaRPr lang="en-US" sz="2000" b="1" dirty="0">
              <a:latin typeface="+mj-lt"/>
              <a:cs typeface="Gisha" panose="020B0502040204020203" pitchFamily="34" charset="-79"/>
            </a:endParaRPr>
          </a:p>
        </p:txBody>
      </p:sp>
      <p:sp>
        <p:nvSpPr>
          <p:cNvPr id="6" name="TextBox 5"/>
          <p:cNvSpPr txBox="1"/>
          <p:nvPr/>
        </p:nvSpPr>
        <p:spPr>
          <a:xfrm>
            <a:off x="76200" y="6324600"/>
            <a:ext cx="6172200" cy="276999"/>
          </a:xfrm>
          <a:prstGeom prst="rect">
            <a:avLst/>
          </a:prstGeom>
          <a:noFill/>
        </p:spPr>
        <p:txBody>
          <a:bodyPr wrap="square" rtlCol="0">
            <a:spAutoFit/>
          </a:bodyPr>
          <a:lstStyle/>
          <a:p>
            <a:r>
              <a:rPr lang="en-US" sz="1200" dirty="0" smtClean="0"/>
              <a:t>Data reported to the Virginia Department of Health as of </a:t>
            </a:r>
            <a:r>
              <a:rPr lang="en-US" sz="1200" dirty="0"/>
              <a:t>6</a:t>
            </a:r>
            <a:r>
              <a:rPr lang="en-US" sz="1200" dirty="0" smtClean="0"/>
              <a:t>/23/2017</a:t>
            </a:r>
            <a:endParaRPr lang="en-US" sz="1200" dirty="0"/>
          </a:p>
        </p:txBody>
      </p:sp>
    </p:spTree>
    <p:extLst>
      <p:ext uri="{BB962C8B-B14F-4D97-AF65-F5344CB8AC3E}">
        <p14:creationId xmlns:p14="http://schemas.microsoft.com/office/powerpoint/2010/main" val="10237202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Transgender Study</a:t>
            </a:r>
            <a:endParaRPr lang="en-US" dirty="0"/>
          </a:p>
        </p:txBody>
      </p:sp>
      <p:sp>
        <p:nvSpPr>
          <p:cNvPr id="3" name="Content Placeholder 2"/>
          <p:cNvSpPr>
            <a:spLocks noGrp="1"/>
          </p:cNvSpPr>
          <p:nvPr>
            <p:ph idx="1"/>
          </p:nvPr>
        </p:nvSpPr>
        <p:spPr/>
        <p:txBody>
          <a:bodyPr/>
          <a:lstStyle/>
          <a:p>
            <a:r>
              <a:rPr lang="en-US" dirty="0" smtClean="0"/>
              <a:t>Lack of data on transgender persons (both living with HIV and overall)</a:t>
            </a:r>
          </a:p>
          <a:p>
            <a:r>
              <a:rPr lang="en-US" dirty="0" smtClean="0"/>
              <a:t>Cited in feedback from HRSA/CDC on Integrated Plan</a:t>
            </a:r>
          </a:p>
          <a:p>
            <a:r>
              <a:rPr lang="en-US" dirty="0" smtClean="0"/>
              <a:t>VDH partnering with University of Virginia and HRSA/CDC to do a survey of the health needs of the transgender population </a:t>
            </a:r>
            <a:br>
              <a:rPr lang="en-US" dirty="0" smtClean="0"/>
            </a:br>
            <a:endParaRPr lang="en-US" dirty="0" smtClean="0"/>
          </a:p>
        </p:txBody>
      </p:sp>
    </p:spTree>
    <p:extLst>
      <p:ext uri="{BB962C8B-B14F-4D97-AF65-F5344CB8AC3E}">
        <p14:creationId xmlns:p14="http://schemas.microsoft.com/office/powerpoint/2010/main" val="23574918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 Topics</a:t>
            </a:r>
            <a:endParaRPr lang="en-US" dirty="0"/>
          </a:p>
        </p:txBody>
      </p:sp>
      <p:sp>
        <p:nvSpPr>
          <p:cNvPr id="3" name="Content Placeholder 2"/>
          <p:cNvSpPr>
            <a:spLocks noGrp="1"/>
          </p:cNvSpPr>
          <p:nvPr>
            <p:ph idx="1"/>
          </p:nvPr>
        </p:nvSpPr>
        <p:spPr/>
        <p:txBody>
          <a:bodyPr/>
          <a:lstStyle/>
          <a:p>
            <a:r>
              <a:rPr lang="en-US" dirty="0" smtClean="0"/>
              <a:t>General and Transgender Specific demographics</a:t>
            </a:r>
          </a:p>
          <a:p>
            <a:r>
              <a:rPr lang="en-US" dirty="0" smtClean="0"/>
              <a:t>Relational and social support</a:t>
            </a:r>
          </a:p>
          <a:p>
            <a:r>
              <a:rPr lang="en-US" dirty="0" smtClean="0"/>
              <a:t>Substance use and abuse</a:t>
            </a:r>
          </a:p>
          <a:p>
            <a:r>
              <a:rPr lang="en-US" dirty="0" smtClean="0"/>
              <a:t>Mental health, stigma, stress, adverse experiences</a:t>
            </a:r>
          </a:p>
          <a:p>
            <a:r>
              <a:rPr lang="en-US" dirty="0" smtClean="0"/>
              <a:t>Sexual behaviors</a:t>
            </a:r>
          </a:p>
          <a:p>
            <a:r>
              <a:rPr lang="en-US" dirty="0" smtClean="0"/>
              <a:t>Infectious Diseases</a:t>
            </a:r>
            <a:endParaRPr lang="en-US" dirty="0"/>
          </a:p>
        </p:txBody>
      </p:sp>
    </p:spTree>
    <p:extLst>
      <p:ext uri="{BB962C8B-B14F-4D97-AF65-F5344CB8AC3E}">
        <p14:creationId xmlns:p14="http://schemas.microsoft.com/office/powerpoint/2010/main" val="24341501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 Topics continued</a:t>
            </a:r>
            <a:endParaRPr lang="en-US" dirty="0"/>
          </a:p>
        </p:txBody>
      </p:sp>
      <p:sp>
        <p:nvSpPr>
          <p:cNvPr id="3" name="Content Placeholder 2"/>
          <p:cNvSpPr>
            <a:spLocks noGrp="1"/>
          </p:cNvSpPr>
          <p:nvPr>
            <p:ph idx="1"/>
          </p:nvPr>
        </p:nvSpPr>
        <p:spPr/>
        <p:txBody>
          <a:bodyPr/>
          <a:lstStyle/>
          <a:p>
            <a:r>
              <a:rPr lang="en-US" dirty="0" smtClean="0"/>
              <a:t>Access to primary care and transition-related medical care</a:t>
            </a:r>
          </a:p>
          <a:p>
            <a:r>
              <a:rPr lang="en-US" dirty="0" smtClean="0"/>
              <a:t>HIV prevention and education</a:t>
            </a:r>
          </a:p>
          <a:p>
            <a:r>
              <a:rPr lang="en-US" dirty="0" smtClean="0"/>
              <a:t>HIV testing and status</a:t>
            </a:r>
          </a:p>
          <a:p>
            <a:r>
              <a:rPr lang="en-US" dirty="0" smtClean="0"/>
              <a:t>Access to PrEP</a:t>
            </a:r>
          </a:p>
          <a:p>
            <a:r>
              <a:rPr lang="en-US" dirty="0" smtClean="0"/>
              <a:t>Access to HIV treatment services</a:t>
            </a:r>
          </a:p>
          <a:p>
            <a:endParaRPr lang="en-US" dirty="0" smtClean="0"/>
          </a:p>
        </p:txBody>
      </p:sp>
    </p:spTree>
    <p:extLst>
      <p:ext uri="{BB962C8B-B14F-4D97-AF65-F5344CB8AC3E}">
        <p14:creationId xmlns:p14="http://schemas.microsoft.com/office/powerpoint/2010/main" val="39640178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3" name="Content Placeholder 2"/>
          <p:cNvSpPr>
            <a:spLocks noGrp="1"/>
          </p:cNvSpPr>
          <p:nvPr>
            <p:ph idx="1"/>
          </p:nvPr>
        </p:nvSpPr>
        <p:spPr/>
        <p:txBody>
          <a:bodyPr/>
          <a:lstStyle/>
          <a:p>
            <a:endParaRPr lang="en-US" dirty="0" smtClean="0"/>
          </a:p>
          <a:p>
            <a:endParaRPr lang="en-US"/>
          </a:p>
          <a:p>
            <a:r>
              <a:rPr lang="en-US" smtClean="0"/>
              <a:t>Anne </a:t>
            </a:r>
            <a:r>
              <a:rPr lang="en-US" dirty="0" smtClean="0"/>
              <a:t>Rhodes, </a:t>
            </a:r>
            <a:r>
              <a:rPr lang="en-US" dirty="0" smtClean="0">
                <a:hlinkClick r:id="rId2"/>
              </a:rPr>
              <a:t>Anne.Rhodes@vdh.Virginia.gov</a:t>
            </a:r>
            <a:endParaRPr lang="en-US" dirty="0" smtClean="0"/>
          </a:p>
          <a:p>
            <a:r>
              <a:rPr lang="en-US" dirty="0" smtClean="0"/>
              <a:t>Bruce Taylor, </a:t>
            </a:r>
            <a:r>
              <a:rPr lang="en-US" dirty="0" smtClean="0">
                <a:hlinkClick r:id="rId3"/>
              </a:rPr>
              <a:t>Bruce.Taylor@vdh.Virginia.gov</a:t>
            </a:r>
            <a:endParaRPr lang="en-US" dirty="0" smtClean="0"/>
          </a:p>
          <a:p>
            <a:endParaRPr lang="en-US" dirty="0"/>
          </a:p>
        </p:txBody>
      </p:sp>
    </p:spTree>
    <p:extLst>
      <p:ext uri="{BB962C8B-B14F-4D97-AF65-F5344CB8AC3E}">
        <p14:creationId xmlns:p14="http://schemas.microsoft.com/office/powerpoint/2010/main" val="35287337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655638"/>
          </a:xfrm>
        </p:spPr>
        <p:txBody>
          <a:bodyPr/>
          <a:lstStyle/>
          <a:p>
            <a:r>
              <a:rPr lang="en-US" sz="3200" dirty="0" smtClean="0"/>
              <a:t>Division of Disease Prevention: Virginia</a:t>
            </a:r>
            <a:endParaRPr lang="en-US" sz="3200"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561352636"/>
              </p:ext>
            </p:extLst>
          </p:nvPr>
        </p:nvGraphicFramePr>
        <p:xfrm>
          <a:off x="393192" y="1417638"/>
          <a:ext cx="82296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02389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nvPr>
        </p:nvGraphicFramePr>
        <p:xfrm>
          <a:off x="-76200" y="914400"/>
          <a:ext cx="9220200" cy="5410200"/>
        </p:xfrm>
        <a:graphic>
          <a:graphicData uri="http://schemas.openxmlformats.org/drawingml/2006/chart">
            <c:chart xmlns:c="http://schemas.openxmlformats.org/drawingml/2006/chart" xmlns:r="http://schemas.openxmlformats.org/officeDocument/2006/relationships" r:id="rId2"/>
          </a:graphicData>
        </a:graphic>
      </p:graphicFrame>
      <p:sp>
        <p:nvSpPr>
          <p:cNvPr id="3" name="Title 2"/>
          <p:cNvSpPr>
            <a:spLocks noGrp="1"/>
          </p:cNvSpPr>
          <p:nvPr>
            <p:ph type="title"/>
          </p:nvPr>
        </p:nvSpPr>
        <p:spPr>
          <a:xfrm>
            <a:off x="483754" y="-228600"/>
            <a:ext cx="8229600" cy="1143000"/>
          </a:xfrm>
        </p:spPr>
        <p:txBody>
          <a:bodyPr/>
          <a:lstStyle/>
          <a:p>
            <a:pPr algn="ctr"/>
            <a:r>
              <a:rPr lang="en-US" sz="2800" dirty="0" smtClean="0"/>
              <a:t>HIV Continuum of Care in Virginia, 2016 </a:t>
            </a:r>
            <a:endParaRPr lang="en-US" sz="2800" dirty="0"/>
          </a:p>
        </p:txBody>
      </p:sp>
      <p:sp>
        <p:nvSpPr>
          <p:cNvPr id="5" name="TextBox 1"/>
          <p:cNvSpPr txBox="1"/>
          <p:nvPr/>
        </p:nvSpPr>
        <p:spPr>
          <a:xfrm>
            <a:off x="1143000" y="1720273"/>
            <a:ext cx="990600" cy="5334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Trebuchet MS"/>
                <a:ea typeface="+mn-ea"/>
                <a:cs typeface="+mn-cs"/>
              </a:rPr>
              <a:t>24,261</a:t>
            </a:r>
            <a:endParaRPr kumimoji="0" lang="en-US" sz="1100" b="0" i="0" u="none" strike="noStrike" kern="1200" cap="none" spc="0" normalizeH="0" baseline="0" noProof="0" dirty="0">
              <a:ln>
                <a:noFill/>
              </a:ln>
              <a:solidFill>
                <a:prstClr val="black"/>
              </a:solidFill>
              <a:effectLst/>
              <a:uLnTx/>
              <a:uFillTx/>
              <a:latin typeface="Trebuchet MS"/>
              <a:ea typeface="+mn-ea"/>
              <a:cs typeface="+mn-cs"/>
            </a:endParaRPr>
          </a:p>
        </p:txBody>
      </p:sp>
      <p:sp>
        <p:nvSpPr>
          <p:cNvPr id="6" name="TextBox 1"/>
          <p:cNvSpPr txBox="1"/>
          <p:nvPr/>
        </p:nvSpPr>
        <p:spPr>
          <a:xfrm>
            <a:off x="2667000" y="2979882"/>
            <a:ext cx="1128567" cy="5334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Trebuchet MS"/>
                <a:ea typeface="+mn-ea"/>
                <a:cs typeface="+mn-cs"/>
              </a:rPr>
              <a:t>581</a:t>
            </a:r>
            <a:endParaRPr kumimoji="0" lang="en-US" sz="1100" b="0" i="0" u="none" strike="noStrike" kern="1200" cap="none" spc="0" normalizeH="0" baseline="0" noProof="0" dirty="0">
              <a:ln>
                <a:noFill/>
              </a:ln>
              <a:solidFill>
                <a:prstClr val="black"/>
              </a:solidFill>
              <a:effectLst/>
              <a:uLnTx/>
              <a:uFillTx/>
              <a:latin typeface="Trebuchet MS"/>
              <a:ea typeface="+mn-ea"/>
              <a:cs typeface="+mn-cs"/>
            </a:endParaRPr>
          </a:p>
        </p:txBody>
      </p:sp>
      <p:sp>
        <p:nvSpPr>
          <p:cNvPr id="8" name="TextBox 1"/>
          <p:cNvSpPr txBox="1"/>
          <p:nvPr/>
        </p:nvSpPr>
        <p:spPr>
          <a:xfrm>
            <a:off x="4343400" y="3276600"/>
            <a:ext cx="990600" cy="5334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Trebuchet MS"/>
                <a:ea typeface="+mn-ea"/>
                <a:cs typeface="+mn-cs"/>
              </a:rPr>
              <a:t>14,529</a:t>
            </a:r>
            <a:endParaRPr kumimoji="0" lang="en-US" sz="1100" b="0" i="0" u="none" strike="noStrike" kern="1200" cap="none" spc="0" normalizeH="0" baseline="0" noProof="0" dirty="0">
              <a:ln>
                <a:noFill/>
              </a:ln>
              <a:solidFill>
                <a:prstClr val="black"/>
              </a:solidFill>
              <a:effectLst/>
              <a:uLnTx/>
              <a:uFillTx/>
              <a:latin typeface="Trebuchet MS"/>
              <a:ea typeface="+mn-ea"/>
              <a:cs typeface="+mn-cs"/>
            </a:endParaRPr>
          </a:p>
        </p:txBody>
      </p:sp>
      <p:sp>
        <p:nvSpPr>
          <p:cNvPr id="10" name="TextBox 1"/>
          <p:cNvSpPr txBox="1"/>
          <p:nvPr/>
        </p:nvSpPr>
        <p:spPr>
          <a:xfrm>
            <a:off x="6067922" y="3696855"/>
            <a:ext cx="990600" cy="5334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Trebuchet MS"/>
                <a:ea typeface="+mn-ea"/>
                <a:cs typeface="+mn-cs"/>
              </a:rPr>
              <a:t>11,076</a:t>
            </a:r>
            <a:endParaRPr kumimoji="0" lang="en-US" sz="1100" b="0" i="0" u="none" strike="noStrike" kern="1200" cap="none" spc="0" normalizeH="0" baseline="0" noProof="0" dirty="0">
              <a:ln>
                <a:noFill/>
              </a:ln>
              <a:solidFill>
                <a:prstClr val="black"/>
              </a:solidFill>
              <a:effectLst/>
              <a:uLnTx/>
              <a:uFillTx/>
              <a:latin typeface="Trebuchet MS"/>
              <a:ea typeface="+mn-ea"/>
              <a:cs typeface="+mn-cs"/>
            </a:endParaRPr>
          </a:p>
        </p:txBody>
      </p:sp>
      <p:sp>
        <p:nvSpPr>
          <p:cNvPr id="13" name="TextBox 1"/>
          <p:cNvSpPr txBox="1"/>
          <p:nvPr/>
        </p:nvSpPr>
        <p:spPr>
          <a:xfrm>
            <a:off x="7714604" y="3719267"/>
            <a:ext cx="990600" cy="5334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Trebuchet MS"/>
                <a:ea typeface="+mn-ea"/>
                <a:cs typeface="+mn-cs"/>
              </a:rPr>
              <a:t>11,294</a:t>
            </a:r>
            <a:endParaRPr kumimoji="0" lang="en-US" sz="1100" b="0" i="0" u="none" strike="noStrike" kern="1200" cap="none" spc="0" normalizeH="0" baseline="0" noProof="0" dirty="0">
              <a:ln>
                <a:noFill/>
              </a:ln>
              <a:solidFill>
                <a:prstClr val="black"/>
              </a:solidFill>
              <a:effectLst/>
              <a:uLnTx/>
              <a:uFillTx/>
              <a:latin typeface="Trebuchet MS"/>
              <a:ea typeface="+mn-ea"/>
              <a:cs typeface="+mn-cs"/>
            </a:endParaRPr>
          </a:p>
        </p:txBody>
      </p:sp>
      <p:cxnSp>
        <p:nvCxnSpPr>
          <p:cNvPr id="14" name="Straight Arrow Connector 13"/>
          <p:cNvCxnSpPr/>
          <p:nvPr/>
        </p:nvCxnSpPr>
        <p:spPr>
          <a:xfrm>
            <a:off x="5029200" y="4624968"/>
            <a:ext cx="33147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6199909" y="4252667"/>
            <a:ext cx="6096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Trebuchet MS"/>
                <a:ea typeface="+mn-ea"/>
                <a:cs typeface="+mn-cs"/>
              </a:rPr>
              <a:t>76%</a:t>
            </a:r>
            <a:endParaRPr kumimoji="0" lang="en-US" sz="1800" b="0" i="0" u="none" strike="noStrike" kern="1200" cap="none" spc="0" normalizeH="0" baseline="0" noProof="0" dirty="0">
              <a:ln>
                <a:noFill/>
              </a:ln>
              <a:solidFill>
                <a:prstClr val="black"/>
              </a:solidFill>
              <a:effectLst/>
              <a:uLnTx/>
              <a:uFillTx/>
              <a:latin typeface="Trebuchet MS"/>
              <a:ea typeface="+mn-ea"/>
              <a:cs typeface="+mn-cs"/>
            </a:endParaRPr>
          </a:p>
        </p:txBody>
      </p:sp>
      <p:sp>
        <p:nvSpPr>
          <p:cNvPr id="18" name="TextBox 17"/>
          <p:cNvSpPr txBox="1"/>
          <p:nvPr/>
        </p:nvSpPr>
        <p:spPr>
          <a:xfrm>
            <a:off x="7902135" y="4252667"/>
            <a:ext cx="6096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Trebuchet MS"/>
                <a:ea typeface="+mn-ea"/>
                <a:cs typeface="+mn-cs"/>
              </a:rPr>
              <a:t>78%</a:t>
            </a:r>
            <a:endParaRPr kumimoji="0" lang="en-US" sz="1800" b="0" i="0" u="none" strike="noStrike" kern="1200" cap="none" spc="0" normalizeH="0" baseline="0" noProof="0" dirty="0">
              <a:ln>
                <a:noFill/>
              </a:ln>
              <a:solidFill>
                <a:prstClr val="black"/>
              </a:solidFill>
              <a:effectLst/>
              <a:uLnTx/>
              <a:uFillTx/>
              <a:latin typeface="Trebuchet MS"/>
              <a:ea typeface="+mn-ea"/>
              <a:cs typeface="+mn-cs"/>
            </a:endParaRPr>
          </a:p>
        </p:txBody>
      </p:sp>
      <p:sp>
        <p:nvSpPr>
          <p:cNvPr id="19" name="Rectangle 18"/>
          <p:cNvSpPr/>
          <p:nvPr/>
        </p:nvSpPr>
        <p:spPr>
          <a:xfrm>
            <a:off x="4994564" y="609600"/>
            <a:ext cx="304800" cy="304800"/>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Trebuchet MS"/>
              <a:ea typeface="+mn-ea"/>
              <a:cs typeface="+mn-cs"/>
            </a:endParaRPr>
          </a:p>
        </p:txBody>
      </p:sp>
      <p:sp>
        <p:nvSpPr>
          <p:cNvPr id="21" name="Rectangle 20"/>
          <p:cNvSpPr/>
          <p:nvPr/>
        </p:nvSpPr>
        <p:spPr>
          <a:xfrm>
            <a:off x="4994564" y="1056889"/>
            <a:ext cx="304800" cy="304800"/>
          </a:xfrm>
          <a:prstGeom prst="rect">
            <a:avLst/>
          </a:prstGeom>
          <a:solidFill>
            <a:schemeClr val="accent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Trebuchet MS"/>
              <a:ea typeface="+mn-ea"/>
              <a:cs typeface="+mn-cs"/>
            </a:endParaRPr>
          </a:p>
        </p:txBody>
      </p:sp>
      <p:sp>
        <p:nvSpPr>
          <p:cNvPr id="23" name="TextBox 22"/>
          <p:cNvSpPr txBox="1"/>
          <p:nvPr/>
        </p:nvSpPr>
        <p:spPr>
          <a:xfrm>
            <a:off x="5334000" y="595224"/>
            <a:ext cx="3810000"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Trebuchet MS"/>
                <a:ea typeface="+mn-ea"/>
                <a:cs typeface="+mn-cs"/>
              </a:rPr>
              <a:t>Persons living with HIV as of </a:t>
            </a:r>
            <a:r>
              <a:rPr kumimoji="0" lang="en-US" sz="1200" b="0" i="0" u="none" strike="noStrike" kern="1200" cap="none" spc="0" normalizeH="0" baseline="0" noProof="0" dirty="0" smtClean="0">
                <a:ln>
                  <a:noFill/>
                </a:ln>
                <a:solidFill>
                  <a:prstClr val="black"/>
                </a:solidFill>
                <a:effectLst/>
                <a:uLnTx/>
                <a:uFillTx/>
                <a:latin typeface="Trebuchet MS"/>
                <a:ea typeface="+mn-ea"/>
                <a:cs typeface="+mn-cs"/>
              </a:rPr>
              <a:t>12/31/2016 </a:t>
            </a:r>
            <a:r>
              <a:rPr kumimoji="0" lang="en-US" sz="1200" b="0" i="0" u="none" strike="noStrike" kern="1200" cap="none" spc="0" normalizeH="0" baseline="0" noProof="0" dirty="0">
                <a:ln>
                  <a:noFill/>
                </a:ln>
                <a:solidFill>
                  <a:prstClr val="black"/>
                </a:solidFill>
                <a:effectLst/>
                <a:uLnTx/>
                <a:uFillTx/>
                <a:latin typeface="Trebuchet MS"/>
                <a:ea typeface="+mn-ea"/>
                <a:cs typeface="+mn-cs"/>
              </a:rPr>
              <a:t>(</a:t>
            </a:r>
            <a:r>
              <a:rPr kumimoji="0" lang="en-US" sz="1200" b="0" i="0" u="none" strike="noStrike" kern="1200" cap="none" spc="0" normalizeH="0" baseline="0" noProof="0" dirty="0" smtClean="0">
                <a:ln>
                  <a:noFill/>
                </a:ln>
                <a:solidFill>
                  <a:prstClr val="black"/>
                </a:solidFill>
                <a:effectLst/>
                <a:uLnTx/>
                <a:uFillTx/>
                <a:latin typeface="Trebuchet MS"/>
                <a:ea typeface="+mn-ea"/>
                <a:cs typeface="+mn-cs"/>
              </a:rPr>
              <a:t>N=24,261)</a:t>
            </a:r>
            <a:endParaRPr kumimoji="0" lang="en-US" sz="1200" b="0" i="0" u="none" strike="noStrike" kern="1200" cap="none" spc="0" normalizeH="0" baseline="0" noProof="0" dirty="0">
              <a:ln>
                <a:noFill/>
              </a:ln>
              <a:solidFill>
                <a:prstClr val="black"/>
              </a:solidFill>
              <a:effectLst/>
              <a:uLnTx/>
              <a:uFillTx/>
              <a:latin typeface="Trebuchet MS"/>
              <a:ea typeface="+mn-ea"/>
              <a:cs typeface="+mn-cs"/>
            </a:endParaRPr>
          </a:p>
        </p:txBody>
      </p:sp>
      <p:sp>
        <p:nvSpPr>
          <p:cNvPr id="24" name="TextBox 23"/>
          <p:cNvSpPr txBox="1"/>
          <p:nvPr/>
        </p:nvSpPr>
        <p:spPr>
          <a:xfrm>
            <a:off x="5430981" y="1000519"/>
            <a:ext cx="3581400"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Trebuchet MS"/>
                <a:ea typeface="+mn-ea"/>
                <a:cs typeface="+mn-cs"/>
              </a:rPr>
              <a:t>Persons newly diagnosed in </a:t>
            </a:r>
            <a:r>
              <a:rPr kumimoji="0" lang="en-US" sz="1200" b="0" i="0" u="none" strike="noStrike" kern="1200" cap="none" spc="0" normalizeH="0" baseline="0" noProof="0" dirty="0" smtClean="0">
                <a:ln>
                  <a:noFill/>
                </a:ln>
                <a:solidFill>
                  <a:prstClr val="black"/>
                </a:solidFill>
                <a:effectLst/>
                <a:uLnTx/>
                <a:uFillTx/>
                <a:latin typeface="Trebuchet MS"/>
                <a:ea typeface="+mn-ea"/>
                <a:cs typeface="+mn-cs"/>
              </a:rPr>
              <a:t>2016 </a:t>
            </a:r>
            <a:r>
              <a:rPr kumimoji="0" lang="en-US" sz="1200" b="0" i="0" u="none" strike="noStrike" kern="1200" cap="none" spc="0" normalizeH="0" baseline="0" noProof="0" dirty="0">
                <a:ln>
                  <a:noFill/>
                </a:ln>
                <a:solidFill>
                  <a:prstClr val="black"/>
                </a:solidFill>
                <a:effectLst/>
                <a:uLnTx/>
                <a:uFillTx/>
                <a:latin typeface="Trebuchet MS"/>
                <a:ea typeface="+mn-ea"/>
                <a:cs typeface="+mn-cs"/>
              </a:rPr>
              <a:t>(</a:t>
            </a:r>
            <a:r>
              <a:rPr kumimoji="0" lang="en-US" sz="1200" b="0" i="0" u="none" strike="noStrike" kern="1200" cap="none" spc="0" normalizeH="0" baseline="0" noProof="0" dirty="0" smtClean="0">
                <a:ln>
                  <a:noFill/>
                </a:ln>
                <a:solidFill>
                  <a:prstClr val="black"/>
                </a:solidFill>
                <a:effectLst/>
                <a:uLnTx/>
                <a:uFillTx/>
                <a:latin typeface="Trebuchet MS"/>
                <a:ea typeface="+mn-ea"/>
                <a:cs typeface="+mn-cs"/>
              </a:rPr>
              <a:t>N=881)</a:t>
            </a:r>
            <a:endParaRPr kumimoji="0" lang="en-US" sz="1200" b="0" i="0" u="none" strike="noStrike" kern="1200" cap="none" spc="0" normalizeH="0" baseline="0" noProof="0" dirty="0">
              <a:ln>
                <a:noFill/>
              </a:ln>
              <a:solidFill>
                <a:prstClr val="black"/>
              </a:solidFill>
              <a:effectLst/>
              <a:uLnTx/>
              <a:uFillTx/>
              <a:latin typeface="Trebuchet MS"/>
              <a:ea typeface="+mn-ea"/>
              <a:cs typeface="+mn-cs"/>
            </a:endParaRPr>
          </a:p>
        </p:txBody>
      </p:sp>
      <p:cxnSp>
        <p:nvCxnSpPr>
          <p:cNvPr id="30" name="Straight Arrow Connector 29"/>
          <p:cNvCxnSpPr/>
          <p:nvPr/>
        </p:nvCxnSpPr>
        <p:spPr>
          <a:xfrm>
            <a:off x="5029200" y="1593273"/>
            <a:ext cx="346364" cy="0"/>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5430981" y="1377829"/>
            <a:ext cx="35814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Trebuchet MS"/>
                <a:ea typeface="+mn-ea"/>
                <a:cs typeface="+mn-cs"/>
              </a:rPr>
              <a:t>Retention and viral suppression outcomes for persons with evidence of HIV care in </a:t>
            </a:r>
            <a:r>
              <a:rPr kumimoji="0" lang="en-US" sz="1200" b="0" i="0" u="none" strike="noStrike" kern="1200" cap="none" spc="0" normalizeH="0" baseline="0" noProof="0" dirty="0" smtClean="0">
                <a:ln>
                  <a:noFill/>
                </a:ln>
                <a:solidFill>
                  <a:prstClr val="black"/>
                </a:solidFill>
                <a:effectLst/>
                <a:uLnTx/>
                <a:uFillTx/>
                <a:latin typeface="Trebuchet MS"/>
                <a:ea typeface="+mn-ea"/>
                <a:cs typeface="+mn-cs"/>
              </a:rPr>
              <a:t>2016</a:t>
            </a:r>
            <a:endParaRPr kumimoji="0" lang="en-US" sz="1200" b="0" i="0" u="none" strike="noStrike" kern="1200" cap="none" spc="0" normalizeH="0" baseline="0" noProof="0" dirty="0">
              <a:ln>
                <a:noFill/>
              </a:ln>
              <a:solidFill>
                <a:prstClr val="black"/>
              </a:solidFill>
              <a:effectLst/>
              <a:uLnTx/>
              <a:uFillTx/>
              <a:latin typeface="Trebuchet MS"/>
              <a:ea typeface="+mn-ea"/>
              <a:cs typeface="+mn-cs"/>
            </a:endParaRPr>
          </a:p>
        </p:txBody>
      </p:sp>
      <p:sp>
        <p:nvSpPr>
          <p:cNvPr id="25" name="TextBox 24"/>
          <p:cNvSpPr txBox="1"/>
          <p:nvPr/>
        </p:nvSpPr>
        <p:spPr>
          <a:xfrm>
            <a:off x="381000" y="6266014"/>
            <a:ext cx="7128933" cy="43088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Trebuchet MS"/>
                <a:ea typeface="+mn-ea"/>
                <a:cs typeface="+mn-cs"/>
              </a:rPr>
              <a:t>Data reported to the Virginia Department of Health as of </a:t>
            </a:r>
            <a:r>
              <a:rPr kumimoji="0" lang="en-US" sz="1100" b="0" i="0" u="none" strike="noStrike" kern="1200" cap="none" spc="0" normalizeH="0" baseline="0" noProof="0" dirty="0" smtClean="0">
                <a:ln>
                  <a:noFill/>
                </a:ln>
                <a:solidFill>
                  <a:prstClr val="black"/>
                </a:solidFill>
                <a:effectLst/>
                <a:uLnTx/>
                <a:uFillTx/>
                <a:latin typeface="Trebuchet MS"/>
                <a:ea typeface="+mn-ea"/>
                <a:cs typeface="+mn-cs"/>
              </a:rPr>
              <a:t>April 2017; </a:t>
            </a:r>
            <a:r>
              <a:rPr kumimoji="0" lang="en-US" sz="1100" b="0" i="0" u="none" strike="noStrike" kern="1200" cap="none" spc="0" normalizeH="0" baseline="0" noProof="0" dirty="0">
                <a:ln>
                  <a:noFill/>
                </a:ln>
                <a:solidFill>
                  <a:prstClr val="black"/>
                </a:solidFill>
                <a:effectLst/>
                <a:uLnTx/>
                <a:uFillTx/>
                <a:latin typeface="Trebuchet MS"/>
                <a:ea typeface="+mn-ea"/>
                <a:cs typeface="+mn-cs"/>
              </a:rPr>
              <a:t>Accessed </a:t>
            </a:r>
            <a:r>
              <a:rPr kumimoji="0" lang="en-US" sz="1100" b="0" i="0" u="none" strike="noStrike" kern="1200" cap="none" spc="0" normalizeH="0" baseline="0" noProof="0" dirty="0" smtClean="0">
                <a:ln>
                  <a:noFill/>
                </a:ln>
                <a:solidFill>
                  <a:prstClr val="black"/>
                </a:solidFill>
                <a:effectLst/>
                <a:uLnTx/>
                <a:uFillTx/>
                <a:latin typeface="Trebuchet MS"/>
                <a:ea typeface="+mn-ea"/>
                <a:cs typeface="+mn-cs"/>
              </a:rPr>
              <a:t>June 2017. 2016 data is considered preliminary.</a:t>
            </a:r>
            <a:endParaRPr kumimoji="0" lang="en-US" sz="1100" b="0" i="0" u="none" strike="noStrike" kern="1200" cap="none" spc="0" normalizeH="0" baseline="0" noProof="0" dirty="0">
              <a:ln>
                <a:noFill/>
              </a:ln>
              <a:solidFill>
                <a:prstClr val="black"/>
              </a:solidFill>
              <a:effectLst/>
              <a:uLnTx/>
              <a:uFillTx/>
              <a:latin typeface="Trebuchet MS"/>
              <a:ea typeface="+mn-ea"/>
              <a:cs typeface="+mn-cs"/>
            </a:endParaRPr>
          </a:p>
        </p:txBody>
      </p:sp>
    </p:spTree>
    <p:extLst>
      <p:ext uri="{BB962C8B-B14F-4D97-AF65-F5344CB8AC3E}">
        <p14:creationId xmlns:p14="http://schemas.microsoft.com/office/powerpoint/2010/main" val="1976590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Planning Process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Used National HIV Strategy’s four goals</a:t>
            </a:r>
          </a:p>
          <a:p>
            <a:r>
              <a:rPr lang="en-US" dirty="0" smtClean="0"/>
              <a:t>Community HIV Planning Group (CHPG) involvement from beginning and during all phases</a:t>
            </a:r>
          </a:p>
          <a:p>
            <a:r>
              <a:rPr lang="en-US" dirty="0" smtClean="0"/>
              <a:t>Norfolk TGA collaboration,  input from DC EMA</a:t>
            </a:r>
          </a:p>
          <a:p>
            <a:r>
              <a:rPr lang="en-US" dirty="0" smtClean="0"/>
              <a:t>Formation of an internal workgroup- Prevention, Care, Surveillance</a:t>
            </a:r>
          </a:p>
          <a:p>
            <a:pPr lvl="1"/>
            <a:r>
              <a:rPr lang="en-US" dirty="0" smtClean="0"/>
              <a:t>Weekly meetings for 6-months prior to plan due date</a:t>
            </a:r>
          </a:p>
          <a:p>
            <a:pPr lvl="1"/>
            <a:r>
              <a:rPr lang="en-US" dirty="0" smtClean="0"/>
              <a:t>Focus on strategies to make positive changes in care continuum</a:t>
            </a:r>
          </a:p>
          <a:p>
            <a:r>
              <a:rPr lang="en-US" dirty="0" smtClean="0"/>
              <a:t>Used data to inform decisions</a:t>
            </a:r>
          </a:p>
          <a:p>
            <a:pPr lvl="1"/>
            <a:r>
              <a:rPr lang="en-US" dirty="0" smtClean="0"/>
              <a:t>Epi data</a:t>
            </a:r>
          </a:p>
          <a:p>
            <a:pPr lvl="1"/>
            <a:r>
              <a:rPr lang="en-US" dirty="0" smtClean="0"/>
              <a:t>Community assessments, focus groups, interviews</a:t>
            </a:r>
          </a:p>
          <a:p>
            <a:r>
              <a:rPr lang="en-US" dirty="0" smtClean="0"/>
              <a:t>Presented to CHPG for concurrence with final product</a:t>
            </a:r>
          </a:p>
          <a:p>
            <a:pPr marL="0" indent="0">
              <a:buNone/>
            </a:pPr>
            <a:endParaRPr lang="en-US" dirty="0"/>
          </a:p>
        </p:txBody>
      </p:sp>
    </p:spTree>
    <p:extLst>
      <p:ext uri="{BB962C8B-B14F-4D97-AF65-F5344CB8AC3E}">
        <p14:creationId xmlns:p14="http://schemas.microsoft.com/office/powerpoint/2010/main" val="1763122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Progress</a:t>
            </a:r>
            <a:endParaRPr lang="en-US" dirty="0"/>
          </a:p>
        </p:txBody>
      </p:sp>
      <p:sp>
        <p:nvSpPr>
          <p:cNvPr id="3" name="Content Placeholder 2"/>
          <p:cNvSpPr>
            <a:spLocks noGrp="1"/>
          </p:cNvSpPr>
          <p:nvPr>
            <p:ph idx="1"/>
          </p:nvPr>
        </p:nvSpPr>
        <p:spPr/>
        <p:txBody>
          <a:bodyPr/>
          <a:lstStyle/>
          <a:p>
            <a:r>
              <a:rPr lang="en-US" sz="2400" dirty="0" smtClean="0"/>
              <a:t>Virginia’s IP posted on VDH website </a:t>
            </a:r>
          </a:p>
          <a:p>
            <a:pPr lvl="1"/>
            <a:r>
              <a:rPr lang="en-US" sz="2400" dirty="0">
                <a:hlinkClick r:id="rId2"/>
              </a:rPr>
              <a:t>http://www.vdh.virginia.gov/disease-prevention/disease-prevention/hiv-community-planning-group/</a:t>
            </a:r>
            <a:endParaRPr lang="en-US" sz="2400" dirty="0"/>
          </a:p>
          <a:p>
            <a:r>
              <a:rPr lang="en-US" sz="2400" dirty="0" smtClean="0"/>
              <a:t>Used to formulate 18-1802 work plan</a:t>
            </a:r>
          </a:p>
          <a:p>
            <a:r>
              <a:rPr lang="en-US" sz="2400" dirty="0" smtClean="0"/>
              <a:t>CHPG formed a Monitoring and Improvement Committee</a:t>
            </a:r>
          </a:p>
          <a:p>
            <a:pPr lvl="1"/>
            <a:r>
              <a:rPr lang="en-US" sz="2400" dirty="0" smtClean="0"/>
              <a:t>Developing a monitoring tool</a:t>
            </a:r>
          </a:p>
          <a:p>
            <a:r>
              <a:rPr lang="en-US" sz="2400" dirty="0" smtClean="0"/>
              <a:t>Revisions being made: </a:t>
            </a:r>
          </a:p>
          <a:p>
            <a:pPr lvl="1"/>
            <a:r>
              <a:rPr lang="en-US" sz="2400" dirty="0"/>
              <a:t>P</a:t>
            </a:r>
            <a:r>
              <a:rPr lang="en-US" sz="2400" dirty="0" smtClean="0"/>
              <a:t>assing of Virginia law allowing for syringe services in 2017</a:t>
            </a:r>
          </a:p>
          <a:p>
            <a:pPr lvl="1"/>
            <a:r>
              <a:rPr lang="en-US" sz="2400" dirty="0" smtClean="0"/>
              <a:t>Norfolk TGA completed needs assessment</a:t>
            </a:r>
          </a:p>
          <a:p>
            <a:pPr lvl="1"/>
            <a:r>
              <a:rPr lang="en-US" sz="2400" dirty="0" smtClean="0"/>
              <a:t>New workforce assessment in progress</a:t>
            </a:r>
          </a:p>
          <a:p>
            <a:r>
              <a:rPr lang="en-US" sz="2400" dirty="0" smtClean="0"/>
              <a:t>HRSA/CDC Feedback</a:t>
            </a:r>
            <a:endParaRPr lang="en-US" sz="2400" dirty="0"/>
          </a:p>
        </p:txBody>
      </p:sp>
    </p:spTree>
    <p:extLst>
      <p:ext uri="{BB962C8B-B14F-4D97-AF65-F5344CB8AC3E}">
        <p14:creationId xmlns:p14="http://schemas.microsoft.com/office/powerpoint/2010/main" val="39727278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Initiatives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SPNS Systems Linkages (2011-2016) </a:t>
            </a:r>
            <a:br>
              <a:rPr lang="en-US" dirty="0" smtClean="0"/>
            </a:br>
            <a:endParaRPr lang="en-US" dirty="0" smtClean="0"/>
          </a:p>
          <a:p>
            <a:pPr>
              <a:buFont typeface="Arial" panose="020B0604020202020204" pitchFamily="34" charset="0"/>
              <a:buChar char="•"/>
            </a:pPr>
            <a:r>
              <a:rPr lang="en-US" dirty="0" smtClean="0"/>
              <a:t>Care and Prevention in the United States (2012-2016)</a:t>
            </a:r>
            <a:br>
              <a:rPr lang="en-US" dirty="0" smtClean="0"/>
            </a:br>
            <a:endParaRPr lang="en-US" dirty="0" smtClean="0"/>
          </a:p>
          <a:p>
            <a:pPr>
              <a:buFont typeface="Arial" panose="020B0604020202020204" pitchFamily="34" charset="0"/>
              <a:buChar char="•"/>
            </a:pPr>
            <a:r>
              <a:rPr lang="en-US" dirty="0" smtClean="0"/>
              <a:t>Black Box, with MD and DC, led by Georgetown (2014-now)</a:t>
            </a:r>
            <a:br>
              <a:rPr lang="en-US" dirty="0" smtClean="0"/>
            </a:br>
            <a:endParaRPr lang="en-US" dirty="0" smtClean="0"/>
          </a:p>
          <a:p>
            <a:pPr>
              <a:buFont typeface="Arial" panose="020B0604020202020204" pitchFamily="34" charset="0"/>
              <a:buChar char="•"/>
            </a:pPr>
            <a:r>
              <a:rPr lang="en-US" dirty="0" smtClean="0"/>
              <a:t>SPNS Health Information Technology (2014-2017)</a:t>
            </a:r>
            <a:br>
              <a:rPr lang="en-US" dirty="0" smtClean="0"/>
            </a:br>
            <a:r>
              <a:rPr lang="en-US" dirty="0" smtClean="0"/>
              <a:t/>
            </a:r>
            <a:br>
              <a:rPr lang="en-US" dirty="0" smtClean="0"/>
            </a:br>
            <a:endParaRPr lang="en-US" dirty="0"/>
          </a:p>
        </p:txBody>
      </p:sp>
    </p:spTree>
    <p:extLst>
      <p:ext uri="{BB962C8B-B14F-4D97-AF65-F5344CB8AC3E}">
        <p14:creationId xmlns:p14="http://schemas.microsoft.com/office/powerpoint/2010/main" val="26880573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Systems Linkages/CAPUS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52561891"/>
              </p:ext>
            </p:extLst>
          </p:nvPr>
        </p:nvGraphicFramePr>
        <p:xfrm>
          <a:off x="457200" y="1066800"/>
          <a:ext cx="8229600" cy="5059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17508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Black Box: Real Time HIV Surveillance</a:t>
            </a:r>
            <a:endParaRPr lang="en-US" sz="3200" dirty="0"/>
          </a:p>
        </p:txBody>
      </p:sp>
      <p:sp>
        <p:nvSpPr>
          <p:cNvPr id="3" name="Content Placeholder 2"/>
          <p:cNvSpPr>
            <a:spLocks noGrp="1"/>
          </p:cNvSpPr>
          <p:nvPr>
            <p:ph idx="1"/>
          </p:nvPr>
        </p:nvSpPr>
        <p:spPr/>
        <p:txBody>
          <a:bodyPr/>
          <a:lstStyle/>
          <a:p>
            <a:pPr>
              <a:buFont typeface="Arial" pitchFamily="34" charset="0"/>
              <a:buChar char="•"/>
            </a:pPr>
            <a:r>
              <a:rPr lang="en-US" sz="2800" dirty="0" smtClean="0">
                <a:solidFill>
                  <a:schemeClr val="tx1"/>
                </a:solidFill>
              </a:rPr>
              <a:t>Pilot project from Georgetown, funded by NIH </a:t>
            </a:r>
            <a:br>
              <a:rPr lang="en-US" sz="2800" dirty="0" smtClean="0">
                <a:solidFill>
                  <a:schemeClr val="tx1"/>
                </a:solidFill>
              </a:rPr>
            </a:br>
            <a:endParaRPr lang="en-US" sz="2800" dirty="0" smtClean="0">
              <a:solidFill>
                <a:schemeClr val="tx1"/>
              </a:solidFill>
            </a:endParaRPr>
          </a:p>
          <a:p>
            <a:pPr>
              <a:buFont typeface="Arial" pitchFamily="34" charset="0"/>
              <a:buChar char="•"/>
            </a:pPr>
            <a:r>
              <a:rPr lang="en-US" sz="2800" dirty="0" smtClean="0">
                <a:solidFill>
                  <a:schemeClr val="tx1"/>
                </a:solidFill>
              </a:rPr>
              <a:t>1</a:t>
            </a:r>
            <a:r>
              <a:rPr lang="en-US" sz="2800" baseline="30000" dirty="0" smtClean="0">
                <a:solidFill>
                  <a:schemeClr val="tx1"/>
                </a:solidFill>
              </a:rPr>
              <a:t>st</a:t>
            </a:r>
            <a:r>
              <a:rPr lang="en-US" sz="2800" dirty="0" smtClean="0">
                <a:solidFill>
                  <a:schemeClr val="tx1"/>
                </a:solidFill>
              </a:rPr>
              <a:t> Effort: Involved DC, MD, and VA Departments of Health</a:t>
            </a:r>
          </a:p>
          <a:p>
            <a:pPr>
              <a:buFont typeface="Arial" pitchFamily="34" charset="0"/>
              <a:buChar char="•"/>
            </a:pPr>
            <a:r>
              <a:rPr lang="en-US" sz="2800" dirty="0" smtClean="0"/>
              <a:t>2</a:t>
            </a:r>
            <a:r>
              <a:rPr lang="en-US" sz="2800" baseline="30000" dirty="0" smtClean="0"/>
              <a:t>nd</a:t>
            </a:r>
            <a:r>
              <a:rPr lang="en-US" sz="2800" dirty="0" smtClean="0"/>
              <a:t> Effort: Involved 8 jurisdictions: DC, MD, VA, NYS, NYC, WV, DE, NC, FL</a:t>
            </a:r>
            <a:r>
              <a:rPr lang="en-US" sz="2800" dirty="0" smtClean="0">
                <a:solidFill>
                  <a:schemeClr val="tx1"/>
                </a:solidFill>
              </a:rPr>
              <a:t/>
            </a:r>
            <a:br>
              <a:rPr lang="en-US" sz="2800" dirty="0" smtClean="0">
                <a:solidFill>
                  <a:schemeClr val="tx1"/>
                </a:solidFill>
              </a:rPr>
            </a:br>
            <a:endParaRPr lang="en-US" sz="2800" dirty="0" smtClean="0">
              <a:solidFill>
                <a:schemeClr val="tx1"/>
              </a:solidFill>
            </a:endParaRPr>
          </a:p>
          <a:p>
            <a:pPr>
              <a:buFont typeface="Arial" pitchFamily="34" charset="0"/>
              <a:buChar char="•"/>
            </a:pPr>
            <a:r>
              <a:rPr lang="en-US" sz="2800" dirty="0" smtClean="0">
                <a:solidFill>
                  <a:schemeClr val="tx1"/>
                </a:solidFill>
              </a:rPr>
              <a:t>Utilizes privacy technology for sharing surveillance data among jurisdictions where an algorithm for matching was set up in the “black box” and returned matches of varying strengths (Exact to Very Low) to each jurisdiction</a:t>
            </a:r>
            <a:endParaRPr lang="en-US" sz="2800" dirty="0">
              <a:solidFill>
                <a:schemeClr val="tx1"/>
              </a:solidFill>
            </a:endParaRPr>
          </a:p>
        </p:txBody>
      </p:sp>
    </p:spTree>
    <p:extLst>
      <p:ext uri="{BB962C8B-B14F-4D97-AF65-F5344CB8AC3E}">
        <p14:creationId xmlns:p14="http://schemas.microsoft.com/office/powerpoint/2010/main" val="9069312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1"/>
          <p:cNvSpPr txBox="1">
            <a:spLocks noChangeArrowheads="1"/>
          </p:cNvSpPr>
          <p:nvPr/>
        </p:nvSpPr>
        <p:spPr bwMode="auto">
          <a:xfrm>
            <a:off x="693247" y="151194"/>
            <a:ext cx="741362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44450" rIns="180778" bIns="44450" anchor="b"/>
          <a:lstStyle>
            <a:lvl1pPr>
              <a:buSzPct val="60000"/>
              <a:buFont typeface="Wingdings" pitchFamily="2" charset="2"/>
              <a:buChar char="n"/>
              <a:defRPr sz="2400">
                <a:solidFill>
                  <a:schemeClr val="tx1"/>
                </a:solidFill>
                <a:latin typeface="Arial" pitchFamily="34" charset="0"/>
                <a:ea typeface="MS PGothic" pitchFamily="34" charset="-128"/>
              </a:defRPr>
            </a:lvl1pPr>
            <a:lvl2pPr marL="742950" indent="-285750">
              <a:buChar char="–"/>
              <a:defRPr sz="2000">
                <a:solidFill>
                  <a:schemeClr val="tx1"/>
                </a:solidFill>
                <a:latin typeface="Arial" pitchFamily="34" charset="0"/>
                <a:ea typeface="MS PGothic" pitchFamily="34" charset="-128"/>
              </a:defRPr>
            </a:lvl2pPr>
            <a:lvl3pPr marL="1143000" indent="-228600">
              <a:buSzPct val="50000"/>
              <a:buFont typeface="Wingdings" pitchFamily="2" charset="2"/>
              <a:buChar char="l"/>
              <a:defRPr>
                <a:solidFill>
                  <a:schemeClr val="tx1"/>
                </a:solidFill>
                <a:latin typeface="Arial" pitchFamily="34" charset="0"/>
                <a:ea typeface="MS PGothic" pitchFamily="34" charset="-128"/>
              </a:defRPr>
            </a:lvl3pPr>
            <a:lvl4pPr marL="1600200" indent="-228600">
              <a:buChar char=""/>
              <a:defRPr sz="2000">
                <a:solidFill>
                  <a:schemeClr val="tx1"/>
                </a:solidFill>
                <a:latin typeface="Arial" pitchFamily="34" charset="0"/>
                <a:ea typeface="MS PGothic" pitchFamily="34" charset="-128"/>
              </a:defRPr>
            </a:lvl4pPr>
            <a:lvl5pPr marL="2057400" indent="-228600">
              <a:buSzPct val="100000"/>
              <a:buChar char="»"/>
              <a:defRPr sz="2000">
                <a:solidFill>
                  <a:srgbClr val="0000CC"/>
                </a:solidFill>
                <a:latin typeface="Frutiger 87ExtraBlackCn" charset="0"/>
                <a:ea typeface="MS PGothic" pitchFamily="34" charset="-128"/>
              </a:defRPr>
            </a:lvl5pPr>
            <a:lvl6pPr marL="2514600" indent="-228600" eaLnBrk="0" fontAlgn="base" hangingPunct="0">
              <a:spcBef>
                <a:spcPct val="20000"/>
              </a:spcBef>
              <a:spcAft>
                <a:spcPct val="0"/>
              </a:spcAft>
              <a:buSzPct val="100000"/>
              <a:buChar char="»"/>
              <a:defRPr sz="2000">
                <a:solidFill>
                  <a:srgbClr val="0000CC"/>
                </a:solidFill>
                <a:latin typeface="Frutiger 87ExtraBlackCn" charset="0"/>
                <a:ea typeface="MS PGothic" pitchFamily="34" charset="-128"/>
              </a:defRPr>
            </a:lvl6pPr>
            <a:lvl7pPr marL="2971800" indent="-228600" eaLnBrk="0" fontAlgn="base" hangingPunct="0">
              <a:spcBef>
                <a:spcPct val="20000"/>
              </a:spcBef>
              <a:spcAft>
                <a:spcPct val="0"/>
              </a:spcAft>
              <a:buSzPct val="100000"/>
              <a:buChar char="»"/>
              <a:defRPr sz="2000">
                <a:solidFill>
                  <a:srgbClr val="0000CC"/>
                </a:solidFill>
                <a:latin typeface="Frutiger 87ExtraBlackCn" charset="0"/>
                <a:ea typeface="MS PGothic" pitchFamily="34" charset="-128"/>
              </a:defRPr>
            </a:lvl7pPr>
            <a:lvl8pPr marL="3429000" indent="-228600" eaLnBrk="0" fontAlgn="base" hangingPunct="0">
              <a:spcBef>
                <a:spcPct val="20000"/>
              </a:spcBef>
              <a:spcAft>
                <a:spcPct val="0"/>
              </a:spcAft>
              <a:buSzPct val="100000"/>
              <a:buChar char="»"/>
              <a:defRPr sz="2000">
                <a:solidFill>
                  <a:srgbClr val="0000CC"/>
                </a:solidFill>
                <a:latin typeface="Frutiger 87ExtraBlackCn" charset="0"/>
                <a:ea typeface="MS PGothic" pitchFamily="34" charset="-128"/>
              </a:defRPr>
            </a:lvl8pPr>
            <a:lvl9pPr marL="3886200" indent="-228600" eaLnBrk="0" fontAlgn="base" hangingPunct="0">
              <a:spcBef>
                <a:spcPct val="20000"/>
              </a:spcBef>
              <a:spcAft>
                <a:spcPct val="0"/>
              </a:spcAft>
              <a:buSzPct val="100000"/>
              <a:buChar char="»"/>
              <a:defRPr sz="2000">
                <a:solidFill>
                  <a:srgbClr val="0000CC"/>
                </a:solidFill>
                <a:latin typeface="Frutiger 87ExtraBlackCn" charset="0"/>
                <a:ea typeface="MS PGothic" pitchFamily="34" charset="-128"/>
              </a:defRPr>
            </a:lvl9pPr>
          </a:lstStyle>
          <a:p>
            <a:pPr algn="ctr">
              <a:lnSpc>
                <a:spcPct val="85000"/>
              </a:lnSpc>
              <a:spcBef>
                <a:spcPct val="0"/>
              </a:spcBef>
              <a:buClrTx/>
              <a:buSzTx/>
              <a:buFontTx/>
              <a:buNone/>
            </a:pPr>
            <a:r>
              <a:rPr lang="en-US" sz="3600" dirty="0">
                <a:latin typeface="+mj-lt"/>
              </a:rPr>
              <a:t>Black Box Results</a:t>
            </a:r>
            <a:endParaRPr lang="en-US" altLang="en-US" sz="3600" dirty="0">
              <a:solidFill>
                <a:schemeClr val="bg1"/>
              </a:solidFill>
              <a:latin typeface="+mj-lt"/>
            </a:endParaRPr>
          </a:p>
        </p:txBody>
      </p:sp>
      <p:sp>
        <p:nvSpPr>
          <p:cNvPr id="23555" name="Content Placeholder 2"/>
          <p:cNvSpPr txBox="1">
            <a:spLocks/>
          </p:cNvSpPr>
          <p:nvPr/>
        </p:nvSpPr>
        <p:spPr bwMode="auto">
          <a:xfrm>
            <a:off x="422665" y="983044"/>
            <a:ext cx="813435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buSzPct val="60000"/>
              <a:buFont typeface="Wingdings" pitchFamily="2" charset="2"/>
              <a:buChar char="n"/>
              <a:defRPr sz="2400">
                <a:solidFill>
                  <a:schemeClr val="tx1"/>
                </a:solidFill>
                <a:latin typeface="Arial" pitchFamily="34" charset="0"/>
                <a:ea typeface="MS PGothic" pitchFamily="34" charset="-128"/>
              </a:defRPr>
            </a:lvl1pPr>
            <a:lvl2pPr marL="742950" indent="-285750" defTabSz="457200">
              <a:buChar char="–"/>
              <a:defRPr sz="2000">
                <a:solidFill>
                  <a:schemeClr val="tx1"/>
                </a:solidFill>
                <a:latin typeface="Arial" pitchFamily="34" charset="0"/>
                <a:ea typeface="MS PGothic" pitchFamily="34" charset="-128"/>
              </a:defRPr>
            </a:lvl2pPr>
            <a:lvl3pPr marL="1143000" indent="-228600" defTabSz="457200">
              <a:buSzPct val="50000"/>
              <a:buFont typeface="Wingdings" pitchFamily="2" charset="2"/>
              <a:buChar char="l"/>
              <a:defRPr>
                <a:solidFill>
                  <a:schemeClr val="tx1"/>
                </a:solidFill>
                <a:latin typeface="Arial" pitchFamily="34" charset="0"/>
                <a:ea typeface="MS PGothic" pitchFamily="34" charset="-128"/>
              </a:defRPr>
            </a:lvl3pPr>
            <a:lvl4pPr marL="1600200" indent="-228600" defTabSz="457200">
              <a:buChar char=""/>
              <a:defRPr sz="2000">
                <a:solidFill>
                  <a:schemeClr val="tx1"/>
                </a:solidFill>
                <a:latin typeface="Arial" pitchFamily="34" charset="0"/>
                <a:ea typeface="MS PGothic" pitchFamily="34" charset="-128"/>
              </a:defRPr>
            </a:lvl4pPr>
            <a:lvl5pPr marL="2057400" indent="-228600" defTabSz="457200">
              <a:buSzPct val="100000"/>
              <a:buChar char="»"/>
              <a:defRPr sz="2000">
                <a:solidFill>
                  <a:srgbClr val="0000CC"/>
                </a:solidFill>
                <a:latin typeface="Frutiger 87ExtraBlackCn" charset="0"/>
                <a:ea typeface="MS PGothic" pitchFamily="34" charset="-128"/>
              </a:defRPr>
            </a:lvl5pPr>
            <a:lvl6pPr marL="2514600" indent="-228600" defTabSz="457200" eaLnBrk="0" fontAlgn="base" hangingPunct="0">
              <a:spcBef>
                <a:spcPct val="20000"/>
              </a:spcBef>
              <a:spcAft>
                <a:spcPct val="0"/>
              </a:spcAft>
              <a:buSzPct val="100000"/>
              <a:buChar char="»"/>
              <a:defRPr sz="2000">
                <a:solidFill>
                  <a:srgbClr val="0000CC"/>
                </a:solidFill>
                <a:latin typeface="Frutiger 87ExtraBlackCn" charset="0"/>
                <a:ea typeface="MS PGothic" pitchFamily="34" charset="-128"/>
              </a:defRPr>
            </a:lvl6pPr>
            <a:lvl7pPr marL="2971800" indent="-228600" defTabSz="457200" eaLnBrk="0" fontAlgn="base" hangingPunct="0">
              <a:spcBef>
                <a:spcPct val="20000"/>
              </a:spcBef>
              <a:spcAft>
                <a:spcPct val="0"/>
              </a:spcAft>
              <a:buSzPct val="100000"/>
              <a:buChar char="»"/>
              <a:defRPr sz="2000">
                <a:solidFill>
                  <a:srgbClr val="0000CC"/>
                </a:solidFill>
                <a:latin typeface="Frutiger 87ExtraBlackCn" charset="0"/>
                <a:ea typeface="MS PGothic" pitchFamily="34" charset="-128"/>
              </a:defRPr>
            </a:lvl7pPr>
            <a:lvl8pPr marL="3429000" indent="-228600" defTabSz="457200" eaLnBrk="0" fontAlgn="base" hangingPunct="0">
              <a:spcBef>
                <a:spcPct val="20000"/>
              </a:spcBef>
              <a:spcAft>
                <a:spcPct val="0"/>
              </a:spcAft>
              <a:buSzPct val="100000"/>
              <a:buChar char="»"/>
              <a:defRPr sz="2000">
                <a:solidFill>
                  <a:srgbClr val="0000CC"/>
                </a:solidFill>
                <a:latin typeface="Frutiger 87ExtraBlackCn" charset="0"/>
                <a:ea typeface="MS PGothic" pitchFamily="34" charset="-128"/>
              </a:defRPr>
            </a:lvl8pPr>
            <a:lvl9pPr marL="3886200" indent="-228600" defTabSz="457200" eaLnBrk="0" fontAlgn="base" hangingPunct="0">
              <a:spcBef>
                <a:spcPct val="20000"/>
              </a:spcBef>
              <a:spcAft>
                <a:spcPct val="0"/>
              </a:spcAft>
              <a:buSzPct val="100000"/>
              <a:buChar char="»"/>
              <a:defRPr sz="2000">
                <a:solidFill>
                  <a:srgbClr val="0000CC"/>
                </a:solidFill>
                <a:latin typeface="Frutiger 87ExtraBlackCn" charset="0"/>
                <a:ea typeface="MS PGothic" pitchFamily="34" charset="-128"/>
              </a:defRPr>
            </a:lvl9pPr>
          </a:lstStyle>
          <a:p>
            <a:pPr eaLnBrk="1" hangingPunct="1">
              <a:buSzPct val="110000"/>
              <a:buFont typeface="Arial" pitchFamily="34" charset="0"/>
              <a:buNone/>
            </a:pPr>
            <a:r>
              <a:rPr lang="en-US" altLang="en-US" dirty="0"/>
              <a:t>Output of person-matching across DC, MD, and VA eHARS databases:</a:t>
            </a:r>
          </a:p>
        </p:txBody>
      </p:sp>
      <p:pic>
        <p:nvPicPr>
          <p:cNvPr id="23556" name="Picture 6" title="Person matches across jurisdictions DC to MD, MD to VA, VA to DC"/>
          <p:cNvPicPr>
            <a:picLocks noChangeAspect="1"/>
          </p:cNvPicPr>
          <p:nvPr/>
        </p:nvPicPr>
        <p:blipFill>
          <a:blip r:embed="rId3">
            <a:extLst>
              <a:ext uri="{28A0092B-C50C-407E-A947-70E740481C1C}">
                <a14:useLocalDpi xmlns:a14="http://schemas.microsoft.com/office/drawing/2010/main" val="0"/>
              </a:ext>
            </a:extLst>
          </a:blip>
          <a:srcRect r="3015"/>
          <a:stretch>
            <a:fillRect/>
          </a:stretch>
        </p:blipFill>
        <p:spPr bwMode="auto">
          <a:xfrm>
            <a:off x="390525" y="2124013"/>
            <a:ext cx="8413750" cy="3795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1931180" y="4698492"/>
            <a:ext cx="1752600" cy="381000"/>
          </a:xfrm>
          <a:prstGeom prst="rect">
            <a:avLst/>
          </a:prstGeom>
          <a:noFill/>
          <a:ln w="57150">
            <a:solidFill>
              <a:srgbClr val="FF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3" name="TextBox 2"/>
          <p:cNvSpPr txBox="1"/>
          <p:nvPr/>
        </p:nvSpPr>
        <p:spPr>
          <a:xfrm>
            <a:off x="422665" y="5541510"/>
            <a:ext cx="6553200" cy="1200329"/>
          </a:xfrm>
          <a:prstGeom prst="rect">
            <a:avLst/>
          </a:prstGeom>
          <a:noFill/>
        </p:spPr>
        <p:txBody>
          <a:bodyPr wrap="square" rtlCol="0">
            <a:spAutoFit/>
          </a:bodyPr>
          <a:lstStyle/>
          <a:p>
            <a:r>
              <a:rPr lang="en-US" sz="3600" b="1" dirty="0" smtClean="0">
                <a:solidFill>
                  <a:srgbClr val="FF0000"/>
                </a:solidFill>
              </a:rPr>
              <a:t>Over half of matches were not known to jurisdictions</a:t>
            </a:r>
            <a:endParaRPr lang="en-US" sz="2000" b="1" dirty="0">
              <a:solidFill>
                <a:srgbClr val="FF0000"/>
              </a:solidFill>
            </a:endParaRPr>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E8CDCF00-E125-40CB-BE9B-0C796E76FD44}" type="slidenum">
              <a:rPr lang="en-US" smtClean="0">
                <a:solidFill>
                  <a:schemeClr val="bg1">
                    <a:lumMod val="50000"/>
                  </a:schemeClr>
                </a:solidFill>
              </a:rPr>
              <a:pPr/>
              <a:t>9</a:t>
            </a:fld>
            <a:endParaRPr lang="en-US" dirty="0">
              <a:solidFill>
                <a:schemeClr val="bg1">
                  <a:lumMod val="50000"/>
                </a:schemeClr>
              </a:solidFill>
            </a:endParaRPr>
          </a:p>
        </p:txBody>
      </p:sp>
    </p:spTree>
    <p:extLst>
      <p:ext uri="{BB962C8B-B14F-4D97-AF65-F5344CB8AC3E}">
        <p14:creationId xmlns:p14="http://schemas.microsoft.com/office/powerpoint/2010/main" val="42075320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ADAP_Overview_10_2016_TAMO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4_Default Design">
  <a:themeElements>
    <a:clrScheme name="Custom 1">
      <a:dk1>
        <a:sysClr val="windowText" lastClr="000000"/>
      </a:dk1>
      <a:lt1>
        <a:sysClr val="window" lastClr="FFFFFF"/>
      </a:lt1>
      <a:dk2>
        <a:srgbClr val="646B86"/>
      </a:dk2>
      <a:lt2>
        <a:srgbClr val="C5D1D7"/>
      </a:lt2>
      <a:accent1>
        <a:srgbClr val="FFFFCC"/>
      </a:accent1>
      <a:accent2>
        <a:srgbClr val="A1DAB4"/>
      </a:accent2>
      <a:accent3>
        <a:srgbClr val="41B6C4"/>
      </a:accent3>
      <a:accent4>
        <a:srgbClr val="2C7FB8"/>
      </a:accent4>
      <a:accent5>
        <a:srgbClr val="253494"/>
      </a:accent5>
      <a:accent6>
        <a:srgbClr val="D19049"/>
      </a:accent6>
      <a:hlink>
        <a:srgbClr val="00A3D6"/>
      </a:hlink>
      <a:folHlink>
        <a:srgbClr val="694F07"/>
      </a:folHlink>
    </a:clrScheme>
    <a:fontScheme name="1_Default Design">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Default Design">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1_Default Design">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ADAP_Overview_10_2016_TAMOCK</Template>
  <TotalTime>6506</TotalTime>
  <Words>837</Words>
  <Application>Microsoft Office PowerPoint</Application>
  <PresentationFormat>On-screen Show (4:3)</PresentationFormat>
  <Paragraphs>135</Paragraphs>
  <Slides>17</Slides>
  <Notes>6</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17</vt:i4>
      </vt:variant>
    </vt:vector>
  </HeadingPairs>
  <TitlesOfParts>
    <vt:vector size="27" baseType="lpstr">
      <vt:lpstr>MS PGothic</vt:lpstr>
      <vt:lpstr>Arial</vt:lpstr>
      <vt:lpstr>Book Antiqua</vt:lpstr>
      <vt:lpstr>Calibri</vt:lpstr>
      <vt:lpstr>Georgia</vt:lpstr>
      <vt:lpstr>Gisha</vt:lpstr>
      <vt:lpstr>Trebuchet MS</vt:lpstr>
      <vt:lpstr>ADAP_Overview_10_2016_TAMOCK</vt:lpstr>
      <vt:lpstr>4_Default Design</vt:lpstr>
      <vt:lpstr>2_Default Design</vt:lpstr>
      <vt:lpstr>HIV Program and Data Integration</vt:lpstr>
      <vt:lpstr>Division of Disease Prevention: Virginia</vt:lpstr>
      <vt:lpstr>HIV Continuum of Care in Virginia, 2016 </vt:lpstr>
      <vt:lpstr>The Planning Process</vt:lpstr>
      <vt:lpstr>Progress</vt:lpstr>
      <vt:lpstr>Initiatives</vt:lpstr>
      <vt:lpstr>Systems Linkages/CAPUS</vt:lpstr>
      <vt:lpstr>Black Box: Real Time HIV Surveillance</vt:lpstr>
      <vt:lpstr>PowerPoint Presentation</vt:lpstr>
      <vt:lpstr>Care Markers Database: Then and Now</vt:lpstr>
      <vt:lpstr>E2Virginia: Data Integration </vt:lpstr>
      <vt:lpstr>PowerPoint Presentation</vt:lpstr>
      <vt:lpstr>Data to Care Client Outcomes</vt:lpstr>
      <vt:lpstr>Transgender Study</vt:lpstr>
      <vt:lpstr>Survey Topics</vt:lpstr>
      <vt:lpstr>…Survey Topics continued</vt:lpstr>
      <vt:lpstr>Contact Information</vt:lpstr>
    </vt:vector>
  </TitlesOfParts>
  <Company>Virginia IT Infrastructure Partnership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AIDS Drug Assistance Program Overview</dc:title>
  <dc:creator>edq68656</dc:creator>
  <cp:lastModifiedBy>Khalil, Amelia (HRSA)</cp:lastModifiedBy>
  <cp:revision>61</cp:revision>
  <cp:lastPrinted>2017-02-13T13:53:10Z</cp:lastPrinted>
  <dcterms:created xsi:type="dcterms:W3CDTF">2016-10-06T20:56:26Z</dcterms:created>
  <dcterms:modified xsi:type="dcterms:W3CDTF">2017-09-21T13:03:27Z</dcterms:modified>
</cp:coreProperties>
</file>