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675" r:id="rId2"/>
  </p:sldMasterIdLst>
  <p:notesMasterIdLst>
    <p:notesMasterId r:id="rId57"/>
  </p:notesMasterIdLst>
  <p:sldIdLst>
    <p:sldId id="258" r:id="rId3"/>
    <p:sldId id="535" r:id="rId4"/>
    <p:sldId id="301" r:id="rId5"/>
    <p:sldId id="444" r:id="rId6"/>
    <p:sldId id="302" r:id="rId7"/>
    <p:sldId id="304" r:id="rId8"/>
    <p:sldId id="542" r:id="rId9"/>
    <p:sldId id="543" r:id="rId10"/>
    <p:sldId id="544" r:id="rId11"/>
    <p:sldId id="545" r:id="rId12"/>
    <p:sldId id="546" r:id="rId13"/>
    <p:sldId id="547" r:id="rId14"/>
    <p:sldId id="548" r:id="rId15"/>
    <p:sldId id="549" r:id="rId16"/>
    <p:sldId id="550" r:id="rId17"/>
    <p:sldId id="551" r:id="rId18"/>
    <p:sldId id="553" r:id="rId19"/>
    <p:sldId id="554" r:id="rId20"/>
    <p:sldId id="555" r:id="rId21"/>
    <p:sldId id="556" r:id="rId22"/>
    <p:sldId id="557" r:id="rId23"/>
    <p:sldId id="558" r:id="rId24"/>
    <p:sldId id="559" r:id="rId25"/>
    <p:sldId id="560" r:id="rId26"/>
    <p:sldId id="561" r:id="rId27"/>
    <p:sldId id="562" r:id="rId28"/>
    <p:sldId id="303" r:id="rId29"/>
    <p:sldId id="305" r:id="rId30"/>
    <p:sldId id="563" r:id="rId31"/>
    <p:sldId id="565" r:id="rId32"/>
    <p:sldId id="539" r:id="rId33"/>
    <p:sldId id="540" r:id="rId34"/>
    <p:sldId id="566" r:id="rId35"/>
    <p:sldId id="567" r:id="rId36"/>
    <p:sldId id="568" r:id="rId37"/>
    <p:sldId id="569" r:id="rId38"/>
    <p:sldId id="570" r:id="rId39"/>
    <p:sldId id="571" r:id="rId40"/>
    <p:sldId id="572" r:id="rId41"/>
    <p:sldId id="573" r:id="rId42"/>
    <p:sldId id="574" r:id="rId43"/>
    <p:sldId id="348" r:id="rId44"/>
    <p:sldId id="575" r:id="rId45"/>
    <p:sldId id="576" r:id="rId46"/>
    <p:sldId id="578" r:id="rId47"/>
    <p:sldId id="579" r:id="rId48"/>
    <p:sldId id="580" r:id="rId49"/>
    <p:sldId id="581" r:id="rId50"/>
    <p:sldId id="582" r:id="rId51"/>
    <p:sldId id="583" r:id="rId52"/>
    <p:sldId id="538" r:id="rId53"/>
    <p:sldId id="372" r:id="rId54"/>
    <p:sldId id="364" r:id="rId55"/>
    <p:sldId id="365" r:id="rId5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 Philip" initials="AP" lastIdx="3" clrIdx="0">
    <p:extLst>
      <p:ext uri="{19B8F6BF-5375-455C-9EA6-DF929625EA0E}">
        <p15:presenceInfo xmlns:p15="http://schemas.microsoft.com/office/powerpoint/2012/main" userId="Andrew Phili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56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55" autoAdjust="0"/>
    <p:restoredTop sz="71214" autoAdjust="0"/>
  </p:normalViewPr>
  <p:slideViewPr>
    <p:cSldViewPr>
      <p:cViewPr varScale="1">
        <p:scale>
          <a:sx n="76" d="100"/>
          <a:sy n="76" d="100"/>
        </p:scale>
        <p:origin x="2528" y="184"/>
      </p:cViewPr>
      <p:guideLst>
        <p:guide orient="horz" pos="2160"/>
        <p:guide pos="2880"/>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CC747F8-5FE1-4C81-BD2F-D172EA0F04CD}" type="datetimeFigureOut">
              <a:rPr lang="en-US" smtClean="0"/>
              <a:t>6/18/20</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F22B598-F1B1-45B2-9C1A-729EE2DA1B9A}" type="slidenum">
              <a:rPr lang="en-US" smtClean="0"/>
              <a:t>‹#›</a:t>
            </a:fld>
            <a:endParaRPr lang="en-US" dirty="0"/>
          </a:p>
        </p:txBody>
      </p:sp>
    </p:spTree>
    <p:extLst>
      <p:ext uri="{BB962C8B-B14F-4D97-AF65-F5344CB8AC3E}">
        <p14:creationId xmlns:p14="http://schemas.microsoft.com/office/powerpoint/2010/main" val="1727546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Welcome to the Step by Step: Initiating and/or Enhancing Billable Services Module 3: Corporate Compliance: Concepts for Policy and Procedure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A04EA3A0-3905-4CF6-87C1-626A9582CE53}" type="slidenum">
              <a:rPr lang="en-US" smtClean="0"/>
              <a:t>1</a:t>
            </a:fld>
            <a:endParaRPr lang="en-US" dirty="0"/>
          </a:p>
        </p:txBody>
      </p:sp>
    </p:spTree>
    <p:extLst>
      <p:ext uri="{BB962C8B-B14F-4D97-AF65-F5344CB8AC3E}">
        <p14:creationId xmlns:p14="http://schemas.microsoft.com/office/powerpoint/2010/main" val="1486723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ChangeArrowheads="1" noTextEdit="1"/>
          </p:cNvSpPr>
          <p:nvPr>
            <p:ph type="sldImg"/>
          </p:nvPr>
        </p:nvSpPr>
        <p:spPr>
          <a:ln/>
        </p:spPr>
      </p:sp>
      <p:sp>
        <p:nvSpPr>
          <p:cNvPr id="41987"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dirty="0">
                <a:cs typeface="Arial" panose="020B0604020202020204" pitchFamily="34" charset="0"/>
              </a:rPr>
              <a:t>Your staff should feel that they can anonymously report a compliance issue.</a:t>
            </a:r>
          </a:p>
          <a:p>
            <a:pPr marL="171450" indent="-171450">
              <a:buFontTx/>
              <a:buChar char="-"/>
            </a:pPr>
            <a:r>
              <a:rPr lang="en-US" dirty="0">
                <a:cs typeface="Arial" panose="020B0604020202020204" pitchFamily="34" charset="0"/>
              </a:rPr>
              <a:t>The non-retaliation policy should be strictly enforced. This will allow staff to report issues without concerns about their position.</a:t>
            </a:r>
          </a:p>
        </p:txBody>
      </p:sp>
      <p:sp>
        <p:nvSpPr>
          <p:cNvPr id="4" name="Slide Number Placeholder 3">
            <a:extLst>
              <a:ext uri="{FF2B5EF4-FFF2-40B4-BE49-F238E27FC236}">
                <a16:creationId xmlns:a16="http://schemas.microsoft.com/office/drawing/2014/main" id="{E8F4F2CA-AE88-47AC-B898-2DF637F0FE20}"/>
              </a:ext>
            </a:extLst>
          </p:cNvPr>
          <p:cNvSpPr>
            <a:spLocks noGrp="1"/>
          </p:cNvSpPr>
          <p:nvPr>
            <p:ph type="sldNum" sz="quarter" idx="5"/>
          </p:nvPr>
        </p:nvSpPr>
        <p:spPr/>
        <p:txBody>
          <a:bodyPr/>
          <a:lstStyle/>
          <a:p>
            <a:pPr>
              <a:defRPr/>
            </a:pPr>
            <a:fld id="{4AE27CC3-22F9-4074-8C15-D4A4C007334F}" type="slidenum">
              <a:rPr lang="en-US" smtClean="0"/>
              <a:pPr>
                <a:defRPr/>
              </a:pPr>
              <a:t>11</a:t>
            </a:fld>
            <a:endParaRPr lang="en-US" dirty="0"/>
          </a:p>
        </p:txBody>
      </p:sp>
    </p:spTree>
    <p:extLst>
      <p:ext uri="{BB962C8B-B14F-4D97-AF65-F5344CB8AC3E}">
        <p14:creationId xmlns:p14="http://schemas.microsoft.com/office/powerpoint/2010/main" val="791214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ChangeArrowheads="1" noTextEdit="1"/>
          </p:cNvSpPr>
          <p:nvPr>
            <p:ph type="sldImg"/>
          </p:nvPr>
        </p:nvSpPr>
        <p:spPr>
          <a:ln/>
        </p:spPr>
      </p:sp>
      <p:sp>
        <p:nvSpPr>
          <p:cNvPr id="41987"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 </a:t>
            </a:r>
            <a:r>
              <a:rPr lang="en-US" dirty="0">
                <a:cs typeface="Arial" panose="020B0604020202020204" pitchFamily="34" charset="0"/>
              </a:rPr>
              <a:t>Disciplinary P&amp;P’s should be drafted and review with Legal before implementation.</a:t>
            </a:r>
          </a:p>
          <a:p>
            <a:pPr marL="171450" indent="-171450">
              <a:buFontTx/>
              <a:buChar char="-"/>
            </a:pPr>
            <a:r>
              <a:rPr lang="en-US" dirty="0">
                <a:cs typeface="Arial" panose="020B0604020202020204" pitchFamily="34" charset="0"/>
              </a:rPr>
              <a:t>The CO must strictly enforce disciplinary policies.</a:t>
            </a:r>
          </a:p>
          <a:p>
            <a:pPr marL="171450" indent="-171450">
              <a:buFontTx/>
              <a:buChar char="-"/>
            </a:pPr>
            <a:r>
              <a:rPr lang="en-US" dirty="0">
                <a:cs typeface="Arial" panose="020B0604020202020204" pitchFamily="34" charset="0"/>
              </a:rPr>
              <a:t>All members of Administration should reinforce and stand behind these P&amp;Ps.</a:t>
            </a:r>
          </a:p>
        </p:txBody>
      </p:sp>
      <p:sp>
        <p:nvSpPr>
          <p:cNvPr id="4" name="Slide Number Placeholder 3">
            <a:extLst>
              <a:ext uri="{FF2B5EF4-FFF2-40B4-BE49-F238E27FC236}">
                <a16:creationId xmlns:a16="http://schemas.microsoft.com/office/drawing/2014/main" id="{E8F4F2CA-AE88-47AC-B898-2DF637F0FE20}"/>
              </a:ext>
            </a:extLst>
          </p:cNvPr>
          <p:cNvSpPr>
            <a:spLocks noGrp="1"/>
          </p:cNvSpPr>
          <p:nvPr>
            <p:ph type="sldNum" sz="quarter" idx="5"/>
          </p:nvPr>
        </p:nvSpPr>
        <p:spPr/>
        <p:txBody>
          <a:bodyPr/>
          <a:lstStyle/>
          <a:p>
            <a:pPr>
              <a:defRPr/>
            </a:pPr>
            <a:fld id="{4AE27CC3-22F9-4074-8C15-D4A4C007334F}" type="slidenum">
              <a:rPr lang="en-US" smtClean="0"/>
              <a:pPr>
                <a:defRPr/>
              </a:pPr>
              <a:t>12</a:t>
            </a:fld>
            <a:endParaRPr lang="en-US" dirty="0"/>
          </a:p>
        </p:txBody>
      </p:sp>
    </p:spTree>
    <p:extLst>
      <p:ext uri="{BB962C8B-B14F-4D97-AF65-F5344CB8AC3E}">
        <p14:creationId xmlns:p14="http://schemas.microsoft.com/office/powerpoint/2010/main" val="1842965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ChangeArrowheads="1" noTextEdit="1"/>
          </p:cNvSpPr>
          <p:nvPr>
            <p:ph type="sldImg"/>
          </p:nvPr>
        </p:nvSpPr>
        <p:spPr>
          <a:ln/>
        </p:spPr>
      </p:sp>
      <p:sp>
        <p:nvSpPr>
          <p:cNvPr id="41987"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dirty="0"/>
              <a:t>Ongoing internal monitoring is an essential function to ensure appropriate coding and billing functions.</a:t>
            </a:r>
          </a:p>
          <a:p>
            <a:pPr marL="171450" indent="-171450">
              <a:buFontTx/>
              <a:buChar char="-"/>
            </a:pPr>
            <a:r>
              <a:rPr lang="en-US" dirty="0"/>
              <a:t>A formal audit (preferably performed by an certified external auditor) will provide validation or identify potential risk areas.</a:t>
            </a:r>
          </a:p>
        </p:txBody>
      </p:sp>
      <p:sp>
        <p:nvSpPr>
          <p:cNvPr id="4" name="Slide Number Placeholder 3">
            <a:extLst>
              <a:ext uri="{FF2B5EF4-FFF2-40B4-BE49-F238E27FC236}">
                <a16:creationId xmlns:a16="http://schemas.microsoft.com/office/drawing/2014/main" id="{E8F4F2CA-AE88-47AC-B898-2DF637F0FE20}"/>
              </a:ext>
            </a:extLst>
          </p:cNvPr>
          <p:cNvSpPr>
            <a:spLocks noGrp="1"/>
          </p:cNvSpPr>
          <p:nvPr>
            <p:ph type="sldNum" sz="quarter" idx="5"/>
          </p:nvPr>
        </p:nvSpPr>
        <p:spPr/>
        <p:txBody>
          <a:bodyPr/>
          <a:lstStyle/>
          <a:p>
            <a:pPr>
              <a:defRPr/>
            </a:pPr>
            <a:fld id="{4AE27CC3-22F9-4074-8C15-D4A4C007334F}" type="slidenum">
              <a:rPr lang="en-US" smtClean="0"/>
              <a:pPr>
                <a:defRPr/>
              </a:pPr>
              <a:t>13</a:t>
            </a:fld>
            <a:endParaRPr lang="en-US" dirty="0"/>
          </a:p>
        </p:txBody>
      </p:sp>
    </p:spTree>
    <p:extLst>
      <p:ext uri="{BB962C8B-B14F-4D97-AF65-F5344CB8AC3E}">
        <p14:creationId xmlns:p14="http://schemas.microsoft.com/office/powerpoint/2010/main" val="973941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ChangeArrowheads="1" noTextEdit="1"/>
          </p:cNvSpPr>
          <p:nvPr>
            <p:ph type="sldImg"/>
          </p:nvPr>
        </p:nvSpPr>
        <p:spPr>
          <a:ln/>
        </p:spPr>
      </p:sp>
      <p:sp>
        <p:nvSpPr>
          <p:cNvPr id="41987"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dirty="0"/>
              <a:t>The Practice Administrator and the Billing Manager should work together to identify the areas to be monitored on a quarterly basis.</a:t>
            </a:r>
          </a:p>
          <a:p>
            <a:pPr marL="171450" indent="-171450">
              <a:buFontTx/>
              <a:buChar char="-"/>
            </a:pPr>
            <a:r>
              <a:rPr lang="en-US" dirty="0"/>
              <a:t>A formal audit will review provider documentation to validate if the services (E/M, CPT, ICD-10 and modifiers) are supported by the documentation.</a:t>
            </a:r>
          </a:p>
        </p:txBody>
      </p:sp>
      <p:sp>
        <p:nvSpPr>
          <p:cNvPr id="4" name="Slide Number Placeholder 3">
            <a:extLst>
              <a:ext uri="{FF2B5EF4-FFF2-40B4-BE49-F238E27FC236}">
                <a16:creationId xmlns:a16="http://schemas.microsoft.com/office/drawing/2014/main" id="{E8F4F2CA-AE88-47AC-B898-2DF637F0FE20}"/>
              </a:ext>
            </a:extLst>
          </p:cNvPr>
          <p:cNvSpPr>
            <a:spLocks noGrp="1"/>
          </p:cNvSpPr>
          <p:nvPr>
            <p:ph type="sldNum" sz="quarter" idx="5"/>
          </p:nvPr>
        </p:nvSpPr>
        <p:spPr/>
        <p:txBody>
          <a:bodyPr/>
          <a:lstStyle/>
          <a:p>
            <a:pPr>
              <a:defRPr/>
            </a:pPr>
            <a:fld id="{4AE27CC3-22F9-4074-8C15-D4A4C007334F}" type="slidenum">
              <a:rPr lang="en-US" smtClean="0"/>
              <a:pPr>
                <a:defRPr/>
              </a:pPr>
              <a:t>14</a:t>
            </a:fld>
            <a:endParaRPr lang="en-US" dirty="0"/>
          </a:p>
        </p:txBody>
      </p:sp>
    </p:spTree>
    <p:extLst>
      <p:ext uri="{BB962C8B-B14F-4D97-AF65-F5344CB8AC3E}">
        <p14:creationId xmlns:p14="http://schemas.microsoft.com/office/powerpoint/2010/main" val="3136070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ChangeArrowheads="1" noTextEdit="1"/>
          </p:cNvSpPr>
          <p:nvPr>
            <p:ph type="sldImg"/>
          </p:nvPr>
        </p:nvSpPr>
        <p:spPr>
          <a:ln/>
        </p:spPr>
      </p:sp>
      <p:sp>
        <p:nvSpPr>
          <p:cNvPr id="41987"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dirty="0"/>
              <a:t>Likely the most difficult aspect of the compliance program requirements.</a:t>
            </a:r>
          </a:p>
          <a:p>
            <a:pPr marL="171450" indent="-171450">
              <a:buFontTx/>
              <a:buChar char="-"/>
            </a:pPr>
            <a:r>
              <a:rPr lang="en-US" dirty="0"/>
              <a:t>Depending upon the issue identified, legal or a compliance consultant may need to be engaged for assistance and guidance.</a:t>
            </a:r>
          </a:p>
          <a:p>
            <a:pPr marL="171450" indent="-171450">
              <a:buFontTx/>
              <a:buChar char="-"/>
            </a:pPr>
            <a:r>
              <a:rPr lang="en-US" dirty="0"/>
              <a:t>Once you are aware, you must act!</a:t>
            </a:r>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E8F4F2CA-AE88-47AC-B898-2DF637F0FE20}"/>
              </a:ext>
            </a:extLst>
          </p:cNvPr>
          <p:cNvSpPr>
            <a:spLocks noGrp="1"/>
          </p:cNvSpPr>
          <p:nvPr>
            <p:ph type="sldNum" sz="quarter" idx="5"/>
          </p:nvPr>
        </p:nvSpPr>
        <p:spPr/>
        <p:txBody>
          <a:bodyPr/>
          <a:lstStyle/>
          <a:p>
            <a:pPr>
              <a:defRPr/>
            </a:pPr>
            <a:fld id="{4AE27CC3-22F9-4074-8C15-D4A4C007334F}" type="slidenum">
              <a:rPr lang="en-US" smtClean="0"/>
              <a:pPr>
                <a:defRPr/>
              </a:pPr>
              <a:t>15</a:t>
            </a:fld>
            <a:endParaRPr lang="en-US" dirty="0"/>
          </a:p>
        </p:txBody>
      </p:sp>
    </p:spTree>
    <p:extLst>
      <p:ext uri="{BB962C8B-B14F-4D97-AF65-F5344CB8AC3E}">
        <p14:creationId xmlns:p14="http://schemas.microsoft.com/office/powerpoint/2010/main" val="1065957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ChangeArrowheads="1" noTextEdit="1"/>
          </p:cNvSpPr>
          <p:nvPr>
            <p:ph type="sldImg"/>
          </p:nvPr>
        </p:nvSpPr>
        <p:spPr>
          <a:ln/>
        </p:spPr>
      </p:sp>
      <p:sp>
        <p:nvSpPr>
          <p:cNvPr id="41987"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dirty="0"/>
              <a:t>This added step is fairly new and organizations are responding differently based on their compliance program activities and resources.</a:t>
            </a:r>
          </a:p>
          <a:p>
            <a:pPr marL="171450" indent="-171450">
              <a:buFontTx/>
              <a:buChar char="-"/>
            </a:pPr>
            <a:r>
              <a:rPr lang="en-US" dirty="0"/>
              <a:t>Even the most basic steps for assessment and validation should be instituted.</a:t>
            </a:r>
          </a:p>
        </p:txBody>
      </p:sp>
      <p:sp>
        <p:nvSpPr>
          <p:cNvPr id="4" name="Slide Number Placeholder 3">
            <a:extLst>
              <a:ext uri="{FF2B5EF4-FFF2-40B4-BE49-F238E27FC236}">
                <a16:creationId xmlns:a16="http://schemas.microsoft.com/office/drawing/2014/main" id="{E8F4F2CA-AE88-47AC-B898-2DF637F0FE20}"/>
              </a:ext>
            </a:extLst>
          </p:cNvPr>
          <p:cNvSpPr>
            <a:spLocks noGrp="1"/>
          </p:cNvSpPr>
          <p:nvPr>
            <p:ph type="sldNum" sz="quarter" idx="5"/>
          </p:nvPr>
        </p:nvSpPr>
        <p:spPr/>
        <p:txBody>
          <a:bodyPr/>
          <a:lstStyle/>
          <a:p>
            <a:pPr>
              <a:defRPr/>
            </a:pPr>
            <a:fld id="{4AE27CC3-22F9-4074-8C15-D4A4C007334F}" type="slidenum">
              <a:rPr lang="en-US" smtClean="0"/>
              <a:pPr>
                <a:defRPr/>
              </a:pPr>
              <a:t>16</a:t>
            </a:fld>
            <a:endParaRPr lang="en-US" dirty="0"/>
          </a:p>
        </p:txBody>
      </p:sp>
    </p:spTree>
    <p:extLst>
      <p:ext uri="{BB962C8B-B14F-4D97-AF65-F5344CB8AC3E}">
        <p14:creationId xmlns:p14="http://schemas.microsoft.com/office/powerpoint/2010/main" val="3350615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ChangeArrowheads="1" noTextEdit="1"/>
          </p:cNvSpPr>
          <p:nvPr>
            <p:ph type="sldImg"/>
          </p:nvPr>
        </p:nvSpPr>
        <p:spPr>
          <a:ln/>
        </p:spPr>
      </p:sp>
      <p:sp>
        <p:nvSpPr>
          <p:cNvPr id="41987"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dirty="0"/>
              <a:t>Various audits will be required based on the different potential risk areas.</a:t>
            </a:r>
          </a:p>
          <a:p>
            <a:pPr marL="171450" indent="-171450">
              <a:buFontTx/>
              <a:buChar char="-"/>
            </a:pPr>
            <a:r>
              <a:rPr lang="en-US" dirty="0"/>
              <a:t>This will require various levels of knowledge and expertise.</a:t>
            </a:r>
          </a:p>
        </p:txBody>
      </p:sp>
      <p:sp>
        <p:nvSpPr>
          <p:cNvPr id="4" name="Slide Number Placeholder 3">
            <a:extLst>
              <a:ext uri="{FF2B5EF4-FFF2-40B4-BE49-F238E27FC236}">
                <a16:creationId xmlns:a16="http://schemas.microsoft.com/office/drawing/2014/main" id="{E8F4F2CA-AE88-47AC-B898-2DF637F0FE20}"/>
              </a:ext>
            </a:extLst>
          </p:cNvPr>
          <p:cNvSpPr>
            <a:spLocks noGrp="1"/>
          </p:cNvSpPr>
          <p:nvPr>
            <p:ph type="sldNum" sz="quarter" idx="5"/>
          </p:nvPr>
        </p:nvSpPr>
        <p:spPr/>
        <p:txBody>
          <a:bodyPr/>
          <a:lstStyle/>
          <a:p>
            <a:pPr>
              <a:defRPr/>
            </a:pPr>
            <a:fld id="{4AE27CC3-22F9-4074-8C15-D4A4C007334F}" type="slidenum">
              <a:rPr lang="en-US" smtClean="0"/>
              <a:pPr>
                <a:defRPr/>
              </a:pPr>
              <a:t>18</a:t>
            </a:fld>
            <a:endParaRPr lang="en-US" dirty="0"/>
          </a:p>
        </p:txBody>
      </p:sp>
    </p:spTree>
    <p:extLst>
      <p:ext uri="{BB962C8B-B14F-4D97-AF65-F5344CB8AC3E}">
        <p14:creationId xmlns:p14="http://schemas.microsoft.com/office/powerpoint/2010/main" val="173501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ChangeArrowheads="1" noTextEdit="1"/>
          </p:cNvSpPr>
          <p:nvPr>
            <p:ph type="sldImg"/>
          </p:nvPr>
        </p:nvSpPr>
        <p:spPr>
          <a:ln/>
        </p:spPr>
      </p:sp>
      <p:sp>
        <p:nvSpPr>
          <p:cNvPr id="41987"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 The Security Officer, along with management, should designate a month in which all HIPAA tasks are performed (e.g., risk assessment, training, policy review).</a:t>
            </a:r>
          </a:p>
          <a:p>
            <a:r>
              <a:rPr lang="en-US" dirty="0"/>
              <a:t>- Appropriate access to electronic PHI does not only mean via a PC. Security incidents occur related to the use of laptops, other portable and/or mobile devices and external hardware that store, contain or are used to access electronic PHI.</a:t>
            </a:r>
          </a:p>
        </p:txBody>
      </p:sp>
      <p:sp>
        <p:nvSpPr>
          <p:cNvPr id="4" name="Slide Number Placeholder 3">
            <a:extLst>
              <a:ext uri="{FF2B5EF4-FFF2-40B4-BE49-F238E27FC236}">
                <a16:creationId xmlns:a16="http://schemas.microsoft.com/office/drawing/2014/main" id="{E8F4F2CA-AE88-47AC-B898-2DF637F0FE20}"/>
              </a:ext>
            </a:extLst>
          </p:cNvPr>
          <p:cNvSpPr>
            <a:spLocks noGrp="1"/>
          </p:cNvSpPr>
          <p:nvPr>
            <p:ph type="sldNum" sz="quarter" idx="5"/>
          </p:nvPr>
        </p:nvSpPr>
        <p:spPr/>
        <p:txBody>
          <a:bodyPr/>
          <a:lstStyle/>
          <a:p>
            <a:pPr>
              <a:defRPr/>
            </a:pPr>
            <a:fld id="{4AE27CC3-22F9-4074-8C15-D4A4C007334F}" type="slidenum">
              <a:rPr lang="en-US" smtClean="0"/>
              <a:pPr>
                <a:defRPr/>
              </a:pPr>
              <a:t>19</a:t>
            </a:fld>
            <a:endParaRPr lang="en-US" dirty="0"/>
          </a:p>
        </p:txBody>
      </p:sp>
    </p:spTree>
    <p:extLst>
      <p:ext uri="{BB962C8B-B14F-4D97-AF65-F5344CB8AC3E}">
        <p14:creationId xmlns:p14="http://schemas.microsoft.com/office/powerpoint/2010/main" val="2968342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ChangeArrowheads="1" noTextEdit="1"/>
          </p:cNvSpPr>
          <p:nvPr>
            <p:ph type="sldImg"/>
          </p:nvPr>
        </p:nvSpPr>
        <p:spPr>
          <a:ln/>
        </p:spPr>
      </p:sp>
      <p:sp>
        <p:nvSpPr>
          <p:cNvPr id="41987"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 Develop a practice/clinic checklist for terminated employees which should be signed off by management. Include things such as building badge and/or key return and the deactivation of usernames and passwords.</a:t>
            </a:r>
          </a:p>
          <a:p>
            <a:r>
              <a:rPr lang="en-US" dirty="0"/>
              <a:t>- Many of the items that are required to be tracked for Security purposes can all be place d on one (1) spreadsheet with various tabs.</a:t>
            </a:r>
          </a:p>
        </p:txBody>
      </p:sp>
      <p:sp>
        <p:nvSpPr>
          <p:cNvPr id="4" name="Slide Number Placeholder 3">
            <a:extLst>
              <a:ext uri="{FF2B5EF4-FFF2-40B4-BE49-F238E27FC236}">
                <a16:creationId xmlns:a16="http://schemas.microsoft.com/office/drawing/2014/main" id="{E8F4F2CA-AE88-47AC-B898-2DF637F0FE20}"/>
              </a:ext>
            </a:extLst>
          </p:cNvPr>
          <p:cNvSpPr>
            <a:spLocks noGrp="1"/>
          </p:cNvSpPr>
          <p:nvPr>
            <p:ph type="sldNum" sz="quarter" idx="5"/>
          </p:nvPr>
        </p:nvSpPr>
        <p:spPr/>
        <p:txBody>
          <a:bodyPr/>
          <a:lstStyle/>
          <a:p>
            <a:pPr>
              <a:defRPr/>
            </a:pPr>
            <a:fld id="{4AE27CC3-22F9-4074-8C15-D4A4C007334F}" type="slidenum">
              <a:rPr lang="en-US" smtClean="0"/>
              <a:pPr>
                <a:defRPr/>
              </a:pPr>
              <a:t>20</a:t>
            </a:fld>
            <a:endParaRPr lang="en-US" dirty="0"/>
          </a:p>
        </p:txBody>
      </p:sp>
    </p:spTree>
    <p:extLst>
      <p:ext uri="{BB962C8B-B14F-4D97-AF65-F5344CB8AC3E}">
        <p14:creationId xmlns:p14="http://schemas.microsoft.com/office/powerpoint/2010/main" val="903047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ChangeArrowheads="1" noTextEdit="1"/>
          </p:cNvSpPr>
          <p:nvPr>
            <p:ph type="sldImg"/>
          </p:nvPr>
        </p:nvSpPr>
        <p:spPr>
          <a:ln/>
        </p:spPr>
      </p:sp>
      <p:sp>
        <p:nvSpPr>
          <p:cNvPr id="41987"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 All security incidents must be documented with remediation.</a:t>
            </a:r>
          </a:p>
          <a:p>
            <a:r>
              <a:rPr lang="en-US" dirty="0"/>
              <a:t>- The Contingency plan is a policy that is required for HIPAA Security Compliance and the specific procedure must be written specifically for your practice/clinic.</a:t>
            </a:r>
          </a:p>
        </p:txBody>
      </p:sp>
      <p:sp>
        <p:nvSpPr>
          <p:cNvPr id="4" name="Slide Number Placeholder 3">
            <a:extLst>
              <a:ext uri="{FF2B5EF4-FFF2-40B4-BE49-F238E27FC236}">
                <a16:creationId xmlns:a16="http://schemas.microsoft.com/office/drawing/2014/main" id="{E8F4F2CA-AE88-47AC-B898-2DF637F0FE20}"/>
              </a:ext>
            </a:extLst>
          </p:cNvPr>
          <p:cNvSpPr>
            <a:spLocks noGrp="1"/>
          </p:cNvSpPr>
          <p:nvPr>
            <p:ph type="sldNum" sz="quarter" idx="5"/>
          </p:nvPr>
        </p:nvSpPr>
        <p:spPr/>
        <p:txBody>
          <a:bodyPr/>
          <a:lstStyle/>
          <a:p>
            <a:pPr>
              <a:defRPr/>
            </a:pPr>
            <a:fld id="{4AE27CC3-22F9-4074-8C15-D4A4C007334F}" type="slidenum">
              <a:rPr lang="en-US" smtClean="0"/>
              <a:pPr>
                <a:defRPr/>
              </a:pPr>
              <a:t>21</a:t>
            </a:fld>
            <a:endParaRPr lang="en-US" dirty="0"/>
          </a:p>
        </p:txBody>
      </p:sp>
    </p:spTree>
    <p:extLst>
      <p:ext uri="{BB962C8B-B14F-4D97-AF65-F5344CB8AC3E}">
        <p14:creationId xmlns:p14="http://schemas.microsoft.com/office/powerpoint/2010/main" val="1810906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67C08CF-482D-4024-82BD-26F713DC95CD}" type="slidenum">
              <a:rPr lang="en-US" smtClean="0"/>
              <a:t>2</a:t>
            </a:fld>
            <a:endParaRPr lang="en-US" dirty="0"/>
          </a:p>
        </p:txBody>
      </p:sp>
    </p:spTree>
    <p:extLst>
      <p:ext uri="{BB962C8B-B14F-4D97-AF65-F5344CB8AC3E}">
        <p14:creationId xmlns:p14="http://schemas.microsoft.com/office/powerpoint/2010/main" val="1791726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ChangeArrowheads="1" noTextEdit="1"/>
          </p:cNvSpPr>
          <p:nvPr>
            <p:ph type="sldImg"/>
          </p:nvPr>
        </p:nvSpPr>
        <p:spPr>
          <a:ln/>
        </p:spPr>
      </p:sp>
      <p:sp>
        <p:nvSpPr>
          <p:cNvPr id="41987"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 The practice/vendor list should be reviewed yearly for new vendors and the corresponding BAAs.</a:t>
            </a:r>
          </a:p>
          <a:p>
            <a:r>
              <a:rPr lang="en-US" dirty="0"/>
              <a:t>- Various aspects of the HIPAA Audit are performed by simply walking through the practice/clinic.</a:t>
            </a:r>
          </a:p>
        </p:txBody>
      </p:sp>
      <p:sp>
        <p:nvSpPr>
          <p:cNvPr id="4" name="Slide Number Placeholder 3">
            <a:extLst>
              <a:ext uri="{FF2B5EF4-FFF2-40B4-BE49-F238E27FC236}">
                <a16:creationId xmlns:a16="http://schemas.microsoft.com/office/drawing/2014/main" id="{E8F4F2CA-AE88-47AC-B898-2DF637F0FE20}"/>
              </a:ext>
            </a:extLst>
          </p:cNvPr>
          <p:cNvSpPr>
            <a:spLocks noGrp="1"/>
          </p:cNvSpPr>
          <p:nvPr>
            <p:ph type="sldNum" sz="quarter" idx="5"/>
          </p:nvPr>
        </p:nvSpPr>
        <p:spPr/>
        <p:txBody>
          <a:bodyPr/>
          <a:lstStyle/>
          <a:p>
            <a:pPr>
              <a:defRPr/>
            </a:pPr>
            <a:fld id="{4AE27CC3-22F9-4074-8C15-D4A4C007334F}" type="slidenum">
              <a:rPr lang="en-US" smtClean="0"/>
              <a:pPr>
                <a:defRPr/>
              </a:pPr>
              <a:t>22</a:t>
            </a:fld>
            <a:endParaRPr lang="en-US" dirty="0"/>
          </a:p>
        </p:txBody>
      </p:sp>
    </p:spTree>
    <p:extLst>
      <p:ext uri="{BB962C8B-B14F-4D97-AF65-F5344CB8AC3E}">
        <p14:creationId xmlns:p14="http://schemas.microsoft.com/office/powerpoint/2010/main" val="4054161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ChangeArrowheads="1" noTextEdit="1"/>
          </p:cNvSpPr>
          <p:nvPr>
            <p:ph type="sldImg"/>
          </p:nvPr>
        </p:nvSpPr>
        <p:spPr>
          <a:ln/>
        </p:spPr>
      </p:sp>
      <p:sp>
        <p:nvSpPr>
          <p:cNvPr id="41987"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 standardized Privacy Audit Monitor should be established for ease of tracking progress and deficiencies.</a:t>
            </a:r>
          </a:p>
        </p:txBody>
      </p:sp>
      <p:sp>
        <p:nvSpPr>
          <p:cNvPr id="4" name="Slide Number Placeholder 3">
            <a:extLst>
              <a:ext uri="{FF2B5EF4-FFF2-40B4-BE49-F238E27FC236}">
                <a16:creationId xmlns:a16="http://schemas.microsoft.com/office/drawing/2014/main" id="{E8F4F2CA-AE88-47AC-B898-2DF637F0FE20}"/>
              </a:ext>
            </a:extLst>
          </p:cNvPr>
          <p:cNvSpPr>
            <a:spLocks noGrp="1"/>
          </p:cNvSpPr>
          <p:nvPr>
            <p:ph type="sldNum" sz="quarter" idx="5"/>
          </p:nvPr>
        </p:nvSpPr>
        <p:spPr/>
        <p:txBody>
          <a:bodyPr/>
          <a:lstStyle/>
          <a:p>
            <a:pPr>
              <a:defRPr/>
            </a:pPr>
            <a:fld id="{4AE27CC3-22F9-4074-8C15-D4A4C007334F}" type="slidenum">
              <a:rPr lang="en-US" smtClean="0"/>
              <a:pPr>
                <a:defRPr/>
              </a:pPr>
              <a:t>23</a:t>
            </a:fld>
            <a:endParaRPr lang="en-US" dirty="0"/>
          </a:p>
        </p:txBody>
      </p:sp>
    </p:spTree>
    <p:extLst>
      <p:ext uri="{BB962C8B-B14F-4D97-AF65-F5344CB8AC3E}">
        <p14:creationId xmlns:p14="http://schemas.microsoft.com/office/powerpoint/2010/main" val="442627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ChangeArrowheads="1" noTextEdit="1"/>
          </p:cNvSpPr>
          <p:nvPr>
            <p:ph type="sldImg"/>
          </p:nvPr>
        </p:nvSpPr>
        <p:spPr>
          <a:ln/>
        </p:spPr>
      </p:sp>
      <p:sp>
        <p:nvSpPr>
          <p:cNvPr id="41987"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dirty="0"/>
              <a:t>Billing audits should include the claim and carrier EOBs.</a:t>
            </a:r>
          </a:p>
          <a:p>
            <a:pPr marL="171450" indent="-171450">
              <a:buFontTx/>
              <a:buChar char="-"/>
            </a:pPr>
            <a:r>
              <a:rPr lang="en-US" dirty="0"/>
              <a:t>Coding audits focus on the provider documentation compared to the coding submitted.</a:t>
            </a:r>
          </a:p>
        </p:txBody>
      </p:sp>
      <p:sp>
        <p:nvSpPr>
          <p:cNvPr id="4" name="Slide Number Placeholder 3">
            <a:extLst>
              <a:ext uri="{FF2B5EF4-FFF2-40B4-BE49-F238E27FC236}">
                <a16:creationId xmlns:a16="http://schemas.microsoft.com/office/drawing/2014/main" id="{E8F4F2CA-AE88-47AC-B898-2DF637F0FE20}"/>
              </a:ext>
            </a:extLst>
          </p:cNvPr>
          <p:cNvSpPr>
            <a:spLocks noGrp="1"/>
          </p:cNvSpPr>
          <p:nvPr>
            <p:ph type="sldNum" sz="quarter" idx="5"/>
          </p:nvPr>
        </p:nvSpPr>
        <p:spPr/>
        <p:txBody>
          <a:bodyPr/>
          <a:lstStyle/>
          <a:p>
            <a:pPr>
              <a:defRPr/>
            </a:pPr>
            <a:fld id="{4AE27CC3-22F9-4074-8C15-D4A4C007334F}" type="slidenum">
              <a:rPr lang="en-US" smtClean="0"/>
              <a:pPr>
                <a:defRPr/>
              </a:pPr>
              <a:t>24</a:t>
            </a:fld>
            <a:endParaRPr lang="en-US" dirty="0"/>
          </a:p>
        </p:txBody>
      </p:sp>
    </p:spTree>
    <p:extLst>
      <p:ext uri="{BB962C8B-B14F-4D97-AF65-F5344CB8AC3E}">
        <p14:creationId xmlns:p14="http://schemas.microsoft.com/office/powerpoint/2010/main" val="13411637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ChangeArrowheads="1" noTextEdit="1"/>
          </p:cNvSpPr>
          <p:nvPr>
            <p:ph type="sldImg"/>
          </p:nvPr>
        </p:nvSpPr>
        <p:spPr>
          <a:ln/>
        </p:spPr>
      </p:sp>
      <p:sp>
        <p:nvSpPr>
          <p:cNvPr id="41987"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solidFill>
                  <a:srgbClr val="1B1B1B"/>
                </a:solidFill>
                <a:ea typeface="Calibri" panose="020F0502020204030204" pitchFamily="34" charset="0"/>
              </a:rPr>
              <a:t>- The law does not allow routine write-offs of co-pays and deductibles without risk to for violating payer contracts or federal and state laws.</a:t>
            </a:r>
            <a:endParaRPr lang="en-US" dirty="0"/>
          </a:p>
          <a:p>
            <a:r>
              <a:rPr lang="en-US" dirty="0"/>
              <a:t>- A provider may waive a coinsurance or deductible amount in consideration of a particular patient’s financial hardship.</a:t>
            </a:r>
          </a:p>
        </p:txBody>
      </p:sp>
      <p:sp>
        <p:nvSpPr>
          <p:cNvPr id="4" name="Slide Number Placeholder 3">
            <a:extLst>
              <a:ext uri="{FF2B5EF4-FFF2-40B4-BE49-F238E27FC236}">
                <a16:creationId xmlns:a16="http://schemas.microsoft.com/office/drawing/2014/main" id="{E8F4F2CA-AE88-47AC-B898-2DF637F0FE20}"/>
              </a:ext>
            </a:extLst>
          </p:cNvPr>
          <p:cNvSpPr>
            <a:spLocks noGrp="1"/>
          </p:cNvSpPr>
          <p:nvPr>
            <p:ph type="sldNum" sz="quarter" idx="5"/>
          </p:nvPr>
        </p:nvSpPr>
        <p:spPr/>
        <p:txBody>
          <a:bodyPr/>
          <a:lstStyle/>
          <a:p>
            <a:pPr>
              <a:defRPr/>
            </a:pPr>
            <a:fld id="{4AE27CC3-22F9-4074-8C15-D4A4C007334F}" type="slidenum">
              <a:rPr lang="en-US" smtClean="0"/>
              <a:pPr>
                <a:defRPr/>
              </a:pPr>
              <a:t>25</a:t>
            </a:fld>
            <a:endParaRPr lang="en-US" dirty="0"/>
          </a:p>
        </p:txBody>
      </p:sp>
    </p:spTree>
    <p:extLst>
      <p:ext uri="{BB962C8B-B14F-4D97-AF65-F5344CB8AC3E}">
        <p14:creationId xmlns:p14="http://schemas.microsoft.com/office/powerpoint/2010/main" val="3519962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ChangeArrowheads="1" noTextEdit="1"/>
          </p:cNvSpPr>
          <p:nvPr>
            <p:ph type="sldImg"/>
          </p:nvPr>
        </p:nvSpPr>
        <p:spPr>
          <a:ln/>
        </p:spPr>
      </p:sp>
      <p:sp>
        <p:nvSpPr>
          <p:cNvPr id="41987"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Billing Audit:</a:t>
            </a:r>
          </a:p>
          <a:p>
            <a:r>
              <a:rPr lang="en-US" dirty="0"/>
              <a:t>- When selecting the focus of the audit, target potential areas of risk (high level E/M services, new procedures, highly reimbursable procedures, </a:t>
            </a:r>
            <a:r>
              <a:rPr lang="en-US" dirty="0" err="1"/>
              <a:t>etc</a:t>
            </a:r>
            <a:r>
              <a:rPr lang="en-US" dirty="0"/>
              <a:t>)</a:t>
            </a:r>
          </a:p>
          <a:p>
            <a:pPr marL="171450" indent="-171450">
              <a:buFontTx/>
              <a:buChar char="-"/>
            </a:pPr>
            <a:endParaRPr lang="en-US" dirty="0"/>
          </a:p>
          <a:p>
            <a:r>
              <a:rPr lang="en-US" dirty="0"/>
              <a:t>Coding Audit:</a:t>
            </a:r>
          </a:p>
          <a:p>
            <a:pPr marL="171450" indent="-171450">
              <a:buFontTx/>
              <a:buChar char="-"/>
            </a:pPr>
            <a:r>
              <a:rPr lang="en-US" dirty="0"/>
              <a:t>A random select is always best.</a:t>
            </a:r>
          </a:p>
          <a:p>
            <a:pPr marL="171450" indent="-171450">
              <a:buFontTx/>
              <a:buChar char="-"/>
            </a:pPr>
            <a:r>
              <a:rPr lang="en-US" dirty="0"/>
              <a:t>The common number of encounters to be reviewed is 5 or 10 encounters per provider.</a:t>
            </a:r>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E8F4F2CA-AE88-47AC-B898-2DF637F0FE20}"/>
              </a:ext>
            </a:extLst>
          </p:cNvPr>
          <p:cNvSpPr>
            <a:spLocks noGrp="1"/>
          </p:cNvSpPr>
          <p:nvPr>
            <p:ph type="sldNum" sz="quarter" idx="5"/>
          </p:nvPr>
        </p:nvSpPr>
        <p:spPr/>
        <p:txBody>
          <a:bodyPr/>
          <a:lstStyle/>
          <a:p>
            <a:pPr>
              <a:defRPr/>
            </a:pPr>
            <a:fld id="{4AE27CC3-22F9-4074-8C15-D4A4C007334F}" type="slidenum">
              <a:rPr lang="en-US" smtClean="0"/>
              <a:pPr>
                <a:defRPr/>
              </a:pPr>
              <a:t>26</a:t>
            </a:fld>
            <a:endParaRPr lang="en-US" dirty="0"/>
          </a:p>
        </p:txBody>
      </p:sp>
    </p:spTree>
    <p:extLst>
      <p:ext uri="{BB962C8B-B14F-4D97-AF65-F5344CB8AC3E}">
        <p14:creationId xmlns:p14="http://schemas.microsoft.com/office/powerpoint/2010/main" val="24612356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Be sure to utilize a template or spreadsheet that allows the reviewer to capture consistent data for all encounters.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F22B598-F1B1-45B2-9C1A-729EE2DA1B9A}" type="slidenum">
              <a:rPr lang="en-US" smtClean="0"/>
              <a:t>27</a:t>
            </a:fld>
            <a:endParaRPr lang="en-US" dirty="0"/>
          </a:p>
        </p:txBody>
      </p:sp>
    </p:spTree>
    <p:extLst>
      <p:ext uri="{BB962C8B-B14F-4D97-AF65-F5344CB8AC3E}">
        <p14:creationId xmlns:p14="http://schemas.microsoft.com/office/powerpoint/2010/main" val="30153936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ChangeArrowheads="1" noTextEdit="1"/>
          </p:cNvSpPr>
          <p:nvPr>
            <p:ph type="sldImg"/>
          </p:nvPr>
        </p:nvSpPr>
        <p:spPr>
          <a:ln/>
        </p:spPr>
      </p:sp>
      <p:sp>
        <p:nvSpPr>
          <p:cNvPr id="34819"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dirty="0"/>
              <a:t>These audits are occurring routinely.</a:t>
            </a:r>
          </a:p>
          <a:p>
            <a:pPr marL="171450" indent="-171450">
              <a:buFontTx/>
              <a:buChar char="-"/>
            </a:pPr>
            <a:r>
              <a:rPr lang="en-US" dirty="0"/>
              <a:t>The Federal payers have outsourced resources to assist in the high volume of audits being conducted.</a:t>
            </a:r>
          </a:p>
          <a:p>
            <a:pPr marL="171450" indent="-171450">
              <a:buFontTx/>
              <a:buChar char="-"/>
            </a:pPr>
            <a:r>
              <a:rPr lang="en-US" dirty="0"/>
              <a:t>Be sure to respond to carrier requests timely and thoroughly.</a:t>
            </a:r>
          </a:p>
        </p:txBody>
      </p:sp>
      <p:sp>
        <p:nvSpPr>
          <p:cNvPr id="4" name="Slide Number Placeholder 3">
            <a:extLst>
              <a:ext uri="{FF2B5EF4-FFF2-40B4-BE49-F238E27FC236}">
                <a16:creationId xmlns:a16="http://schemas.microsoft.com/office/drawing/2014/main" id="{25F255CE-19CC-4A37-83F0-A6B609544A12}"/>
              </a:ext>
            </a:extLst>
          </p:cNvPr>
          <p:cNvSpPr>
            <a:spLocks noGrp="1"/>
          </p:cNvSpPr>
          <p:nvPr>
            <p:ph type="sldNum" sz="quarter" idx="5"/>
          </p:nvPr>
        </p:nvSpPr>
        <p:spPr/>
        <p:txBody>
          <a:bodyPr/>
          <a:lstStyle/>
          <a:p>
            <a:pPr>
              <a:defRPr/>
            </a:pPr>
            <a:fld id="{C371B96B-40B8-4463-9FAE-903FF790F077}" type="slidenum">
              <a:rPr lang="en-US" smtClean="0"/>
              <a:pPr>
                <a:defRPr/>
              </a:pPr>
              <a:t>28</a:t>
            </a:fld>
            <a:endParaRPr lang="en-US" dirty="0"/>
          </a:p>
        </p:txBody>
      </p:sp>
    </p:spTree>
    <p:extLst>
      <p:ext uri="{BB962C8B-B14F-4D97-AF65-F5344CB8AC3E}">
        <p14:creationId xmlns:p14="http://schemas.microsoft.com/office/powerpoint/2010/main" val="42490728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ChangeArrowheads="1" noTextEdit="1"/>
          </p:cNvSpPr>
          <p:nvPr>
            <p:ph type="sldImg"/>
          </p:nvPr>
        </p:nvSpPr>
        <p:spPr>
          <a:ln/>
        </p:spPr>
      </p:sp>
      <p:sp>
        <p:nvSpPr>
          <p:cNvPr id="34819"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dirty="0"/>
              <a:t>Once an issue has been identified, the practice/clinic must develop a plan of action to correct the issue(s).</a:t>
            </a:r>
          </a:p>
          <a:p>
            <a:pPr marL="171450" indent="-171450">
              <a:buFontTx/>
              <a:buChar char="-"/>
            </a:pPr>
            <a:r>
              <a:rPr lang="en-US" dirty="0"/>
              <a:t>This may not be correctable overnight but the organization must be committed to the plan to correct the issue.</a:t>
            </a:r>
          </a:p>
        </p:txBody>
      </p:sp>
      <p:sp>
        <p:nvSpPr>
          <p:cNvPr id="4" name="Slide Number Placeholder 3">
            <a:extLst>
              <a:ext uri="{FF2B5EF4-FFF2-40B4-BE49-F238E27FC236}">
                <a16:creationId xmlns:a16="http://schemas.microsoft.com/office/drawing/2014/main" id="{25F255CE-19CC-4A37-83F0-A6B609544A12}"/>
              </a:ext>
            </a:extLst>
          </p:cNvPr>
          <p:cNvSpPr>
            <a:spLocks noGrp="1"/>
          </p:cNvSpPr>
          <p:nvPr>
            <p:ph type="sldNum" sz="quarter" idx="5"/>
          </p:nvPr>
        </p:nvSpPr>
        <p:spPr/>
        <p:txBody>
          <a:bodyPr/>
          <a:lstStyle/>
          <a:p>
            <a:pPr>
              <a:defRPr/>
            </a:pPr>
            <a:fld id="{C371B96B-40B8-4463-9FAE-903FF790F077}" type="slidenum">
              <a:rPr lang="en-US" smtClean="0"/>
              <a:pPr>
                <a:defRPr/>
              </a:pPr>
              <a:t>29</a:t>
            </a:fld>
            <a:endParaRPr lang="en-US" dirty="0"/>
          </a:p>
        </p:txBody>
      </p:sp>
    </p:spTree>
    <p:extLst>
      <p:ext uri="{BB962C8B-B14F-4D97-AF65-F5344CB8AC3E}">
        <p14:creationId xmlns:p14="http://schemas.microsoft.com/office/powerpoint/2010/main" val="20778123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CMS was the 1</a:t>
            </a:r>
            <a:r>
              <a:rPr lang="en-US" baseline="30000" dirty="0"/>
              <a:t>st</a:t>
            </a:r>
            <a:r>
              <a:rPr lang="en-US" dirty="0"/>
              <a:t> payer to recognize NPPs as billing providers.</a:t>
            </a:r>
          </a:p>
          <a:p>
            <a:pPr marL="171450" indent="-171450">
              <a:buFontTx/>
              <a:buChar char="-"/>
            </a:pPr>
            <a:r>
              <a:rPr lang="en-US" dirty="0"/>
              <a:t>The reimbursement is 85% of the physician fee schedule.</a:t>
            </a:r>
          </a:p>
          <a:p>
            <a:pPr marL="171450" indent="-171450">
              <a:buFontTx/>
              <a:buChar char="-"/>
            </a:pPr>
            <a:r>
              <a:rPr lang="en-US" dirty="0"/>
              <a:t>Incident-to allows the NPP service to be billed under the MD name and NPI to collect the 100% reimbursement.</a:t>
            </a:r>
          </a:p>
        </p:txBody>
      </p:sp>
      <p:sp>
        <p:nvSpPr>
          <p:cNvPr id="4" name="Slide Number Placeholder 3"/>
          <p:cNvSpPr>
            <a:spLocks noGrp="1"/>
          </p:cNvSpPr>
          <p:nvPr>
            <p:ph type="sldNum" sz="quarter" idx="5"/>
          </p:nvPr>
        </p:nvSpPr>
        <p:spPr/>
        <p:txBody>
          <a:bodyPr/>
          <a:lstStyle/>
          <a:p>
            <a:fld id="{9F22B598-F1B1-45B2-9C1A-729EE2DA1B9A}" type="slidenum">
              <a:rPr lang="en-US" smtClean="0"/>
              <a:t>31</a:t>
            </a:fld>
            <a:endParaRPr lang="en-US" dirty="0"/>
          </a:p>
        </p:txBody>
      </p:sp>
    </p:spTree>
    <p:extLst>
      <p:ext uri="{BB962C8B-B14F-4D97-AF65-F5344CB8AC3E}">
        <p14:creationId xmlns:p14="http://schemas.microsoft.com/office/powerpoint/2010/main" val="5761129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Medicare I-2 guidelines are stringent and not easy to follow for all services.</a:t>
            </a:r>
          </a:p>
        </p:txBody>
      </p:sp>
      <p:sp>
        <p:nvSpPr>
          <p:cNvPr id="4" name="Slide Number Placeholder 3"/>
          <p:cNvSpPr>
            <a:spLocks noGrp="1"/>
          </p:cNvSpPr>
          <p:nvPr>
            <p:ph type="sldNum" sz="quarter" idx="5"/>
          </p:nvPr>
        </p:nvSpPr>
        <p:spPr/>
        <p:txBody>
          <a:bodyPr/>
          <a:lstStyle/>
          <a:p>
            <a:fld id="{9F22B598-F1B1-45B2-9C1A-729EE2DA1B9A}" type="slidenum">
              <a:rPr lang="en-US" smtClean="0"/>
              <a:t>32</a:t>
            </a:fld>
            <a:endParaRPr lang="en-US" dirty="0"/>
          </a:p>
        </p:txBody>
      </p:sp>
    </p:spTree>
    <p:extLst>
      <p:ext uri="{BB962C8B-B14F-4D97-AF65-F5344CB8AC3E}">
        <p14:creationId xmlns:p14="http://schemas.microsoft.com/office/powerpoint/2010/main" val="2245269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ChangeArrowheads="1" noTextEdit="1"/>
          </p:cNvSpPr>
          <p:nvPr>
            <p:ph type="sldImg"/>
          </p:nvPr>
        </p:nvSpPr>
        <p:spPr>
          <a:ln/>
        </p:spPr>
      </p:sp>
      <p:sp>
        <p:nvSpPr>
          <p:cNvPr id="26627"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33F4108D-4062-4418-B11B-E0E01AD03559}"/>
              </a:ext>
            </a:extLst>
          </p:cNvPr>
          <p:cNvSpPr>
            <a:spLocks noGrp="1"/>
          </p:cNvSpPr>
          <p:nvPr>
            <p:ph type="sldNum" sz="quarter" idx="5"/>
          </p:nvPr>
        </p:nvSpPr>
        <p:spPr/>
        <p:txBody>
          <a:bodyPr/>
          <a:lstStyle/>
          <a:p>
            <a:pPr>
              <a:defRPr/>
            </a:pPr>
            <a:fld id="{DF97875A-2781-4FE8-83DF-0F58C6FE7C6E}" type="slidenum">
              <a:rPr lang="en-US" smtClean="0"/>
              <a:pPr>
                <a:defRPr/>
              </a:pPr>
              <a:t>3</a:t>
            </a:fld>
            <a:endParaRPr lang="en-US" dirty="0"/>
          </a:p>
        </p:txBody>
      </p:sp>
    </p:spTree>
    <p:extLst>
      <p:ext uri="{BB962C8B-B14F-4D97-AF65-F5344CB8AC3E}">
        <p14:creationId xmlns:p14="http://schemas.microsoft.com/office/powerpoint/2010/main" val="26889702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There must be a financial tie between the MD and NPP for I-2 to apply.</a:t>
            </a:r>
          </a:p>
          <a:p>
            <a:pPr marL="171450" indent="-171450">
              <a:buFontTx/>
              <a:buChar char="-"/>
            </a:pPr>
            <a:r>
              <a:rPr lang="en-US" dirty="0"/>
              <a:t>A new patient visit can NEVER be billed as I-2.</a:t>
            </a:r>
          </a:p>
        </p:txBody>
      </p:sp>
      <p:sp>
        <p:nvSpPr>
          <p:cNvPr id="4" name="Slide Number Placeholder 3"/>
          <p:cNvSpPr>
            <a:spLocks noGrp="1"/>
          </p:cNvSpPr>
          <p:nvPr>
            <p:ph type="sldNum" sz="quarter" idx="5"/>
          </p:nvPr>
        </p:nvSpPr>
        <p:spPr/>
        <p:txBody>
          <a:bodyPr/>
          <a:lstStyle/>
          <a:p>
            <a:fld id="{9F22B598-F1B1-45B2-9C1A-729EE2DA1B9A}" type="slidenum">
              <a:rPr lang="en-US" smtClean="0"/>
              <a:t>33</a:t>
            </a:fld>
            <a:endParaRPr lang="en-US" dirty="0"/>
          </a:p>
        </p:txBody>
      </p:sp>
    </p:spTree>
    <p:extLst>
      <p:ext uri="{BB962C8B-B14F-4D97-AF65-F5344CB8AC3E}">
        <p14:creationId xmlns:p14="http://schemas.microsoft.com/office/powerpoint/2010/main" val="40424911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 MD must establish the POC that will be followed explicitly by the NPP.</a:t>
            </a:r>
          </a:p>
          <a:p>
            <a:pPr marL="171450" indent="-171450">
              <a:buFontTx/>
              <a:buChar char="-"/>
            </a:pPr>
            <a:r>
              <a:rPr lang="en-US" dirty="0"/>
              <a:t>The NPP should be “linking” to the MD’s POC in the follow-up visits.</a:t>
            </a:r>
          </a:p>
        </p:txBody>
      </p:sp>
      <p:sp>
        <p:nvSpPr>
          <p:cNvPr id="4" name="Slide Number Placeholder 3"/>
          <p:cNvSpPr>
            <a:spLocks noGrp="1"/>
          </p:cNvSpPr>
          <p:nvPr>
            <p:ph type="sldNum" sz="quarter" idx="5"/>
          </p:nvPr>
        </p:nvSpPr>
        <p:spPr/>
        <p:txBody>
          <a:bodyPr/>
          <a:lstStyle/>
          <a:p>
            <a:fld id="{9F22B598-F1B1-45B2-9C1A-729EE2DA1B9A}" type="slidenum">
              <a:rPr lang="en-US" smtClean="0"/>
              <a:t>34</a:t>
            </a:fld>
            <a:endParaRPr lang="en-US" dirty="0"/>
          </a:p>
        </p:txBody>
      </p:sp>
    </p:spTree>
    <p:extLst>
      <p:ext uri="{BB962C8B-B14F-4D97-AF65-F5344CB8AC3E}">
        <p14:creationId xmlns:p14="http://schemas.microsoft.com/office/powerpoint/2010/main" val="2488667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 in office and direct supervision requirements mean that the MD must be immediately available and in the suite.</a:t>
            </a:r>
          </a:p>
          <a:p>
            <a:pPr marL="171450" indent="-171450">
              <a:buFontTx/>
              <a:buChar char="-"/>
            </a:pPr>
            <a:r>
              <a:rPr lang="en-US" dirty="0"/>
              <a:t>It must also be an established patient with no change in the MD’s POC – e.g.; increasing or decreasing Rx by MD, ordering labs, providing Rx for Physical Therapy, etc.</a:t>
            </a:r>
          </a:p>
        </p:txBody>
      </p:sp>
      <p:sp>
        <p:nvSpPr>
          <p:cNvPr id="4" name="Slide Number Placeholder 3"/>
          <p:cNvSpPr>
            <a:spLocks noGrp="1"/>
          </p:cNvSpPr>
          <p:nvPr>
            <p:ph type="sldNum" sz="quarter" idx="5"/>
          </p:nvPr>
        </p:nvSpPr>
        <p:spPr/>
        <p:txBody>
          <a:bodyPr/>
          <a:lstStyle/>
          <a:p>
            <a:fld id="{9F22B598-F1B1-45B2-9C1A-729EE2DA1B9A}" type="slidenum">
              <a:rPr lang="en-US" smtClean="0"/>
              <a:t>35</a:t>
            </a:fld>
            <a:endParaRPr lang="en-US" dirty="0"/>
          </a:p>
        </p:txBody>
      </p:sp>
    </p:spTree>
    <p:extLst>
      <p:ext uri="{BB962C8B-B14F-4D97-AF65-F5344CB8AC3E}">
        <p14:creationId xmlns:p14="http://schemas.microsoft.com/office/powerpoint/2010/main" val="24712378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 supervision mean “immediately” available.</a:t>
            </a:r>
          </a:p>
        </p:txBody>
      </p:sp>
      <p:sp>
        <p:nvSpPr>
          <p:cNvPr id="4" name="Slide Number Placeholder 3"/>
          <p:cNvSpPr>
            <a:spLocks noGrp="1"/>
          </p:cNvSpPr>
          <p:nvPr>
            <p:ph type="sldNum" sz="quarter" idx="5"/>
          </p:nvPr>
        </p:nvSpPr>
        <p:spPr/>
        <p:txBody>
          <a:bodyPr/>
          <a:lstStyle/>
          <a:p>
            <a:fld id="{9F22B598-F1B1-45B2-9C1A-729EE2DA1B9A}" type="slidenum">
              <a:rPr lang="en-US" smtClean="0"/>
              <a:t>36</a:t>
            </a:fld>
            <a:endParaRPr lang="en-US" dirty="0"/>
          </a:p>
        </p:txBody>
      </p:sp>
    </p:spTree>
    <p:extLst>
      <p:ext uri="{BB962C8B-B14F-4D97-AF65-F5344CB8AC3E}">
        <p14:creationId xmlns:p14="http://schemas.microsoft.com/office/powerpoint/2010/main" val="11544533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 supervising MD must be available in the office when the patient is being seen by the NPP.</a:t>
            </a:r>
          </a:p>
          <a:p>
            <a:pPr marL="171450" indent="-171450">
              <a:buFontTx/>
              <a:buChar char="-"/>
            </a:pPr>
            <a:r>
              <a:rPr lang="en-US" dirty="0"/>
              <a:t>If the MD is on vacation or out of the office, another MD from the group (of the same specialty) can supervise.</a:t>
            </a:r>
          </a:p>
          <a:p>
            <a:pPr marL="171450" indent="-171450">
              <a:buFontTx/>
              <a:buChar char="-"/>
            </a:pPr>
            <a:r>
              <a:rPr lang="en-US" dirty="0"/>
              <a:t>The service must be billed in the name and NPI # of the MD in the suite providing supervision.</a:t>
            </a:r>
          </a:p>
        </p:txBody>
      </p:sp>
      <p:sp>
        <p:nvSpPr>
          <p:cNvPr id="4" name="Slide Number Placeholder 3"/>
          <p:cNvSpPr>
            <a:spLocks noGrp="1"/>
          </p:cNvSpPr>
          <p:nvPr>
            <p:ph type="sldNum" sz="quarter" idx="5"/>
          </p:nvPr>
        </p:nvSpPr>
        <p:spPr/>
        <p:txBody>
          <a:bodyPr/>
          <a:lstStyle/>
          <a:p>
            <a:fld id="{9F22B598-F1B1-45B2-9C1A-729EE2DA1B9A}" type="slidenum">
              <a:rPr lang="en-US" smtClean="0"/>
              <a:t>37</a:t>
            </a:fld>
            <a:endParaRPr lang="en-US" dirty="0"/>
          </a:p>
        </p:txBody>
      </p:sp>
    </p:spTree>
    <p:extLst>
      <p:ext uri="{BB962C8B-B14F-4D97-AF65-F5344CB8AC3E}">
        <p14:creationId xmlns:p14="http://schemas.microsoft.com/office/powerpoint/2010/main" val="35217296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 I-2 guidelines do not require the MD sign the NPP’s note.</a:t>
            </a:r>
          </a:p>
          <a:p>
            <a:pPr marL="171450" indent="-171450">
              <a:buFontTx/>
              <a:buChar char="-"/>
            </a:pPr>
            <a:r>
              <a:rPr lang="en-US" dirty="0"/>
              <a:t>This is a best practices recommendation.</a:t>
            </a:r>
          </a:p>
          <a:p>
            <a:pPr marL="171450" indent="-171450">
              <a:buFontTx/>
              <a:buChar char="-"/>
            </a:pPr>
            <a:r>
              <a:rPr lang="en-US" dirty="0"/>
              <a:t>The 4</a:t>
            </a:r>
            <a:r>
              <a:rPr lang="en-US" baseline="30000" dirty="0"/>
              <a:t>th</a:t>
            </a:r>
            <a:r>
              <a:rPr lang="en-US" dirty="0"/>
              <a:t> requirement for I-2 is that the MD stay actively involved in the care of the patient. Reviewing the medical record documentation by the NPP can be considered maintaining involvement.</a:t>
            </a:r>
          </a:p>
        </p:txBody>
      </p:sp>
      <p:sp>
        <p:nvSpPr>
          <p:cNvPr id="4" name="Slide Number Placeholder 3"/>
          <p:cNvSpPr>
            <a:spLocks noGrp="1"/>
          </p:cNvSpPr>
          <p:nvPr>
            <p:ph type="sldNum" sz="quarter" idx="5"/>
          </p:nvPr>
        </p:nvSpPr>
        <p:spPr/>
        <p:txBody>
          <a:bodyPr/>
          <a:lstStyle/>
          <a:p>
            <a:fld id="{9F22B598-F1B1-45B2-9C1A-729EE2DA1B9A}" type="slidenum">
              <a:rPr lang="en-US" smtClean="0"/>
              <a:t>38</a:t>
            </a:fld>
            <a:endParaRPr lang="en-US" dirty="0"/>
          </a:p>
        </p:txBody>
      </p:sp>
    </p:spTree>
    <p:extLst>
      <p:ext uri="{BB962C8B-B14F-4D97-AF65-F5344CB8AC3E}">
        <p14:creationId xmlns:p14="http://schemas.microsoft.com/office/powerpoint/2010/main" val="33176853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examples provided in this slide will serve as a resource for you/the organization.</a:t>
            </a:r>
          </a:p>
        </p:txBody>
      </p:sp>
      <p:sp>
        <p:nvSpPr>
          <p:cNvPr id="4" name="Slide Number Placeholder 3"/>
          <p:cNvSpPr>
            <a:spLocks noGrp="1"/>
          </p:cNvSpPr>
          <p:nvPr>
            <p:ph type="sldNum" sz="quarter" idx="5"/>
          </p:nvPr>
        </p:nvSpPr>
        <p:spPr/>
        <p:txBody>
          <a:bodyPr/>
          <a:lstStyle/>
          <a:p>
            <a:fld id="{9F22B598-F1B1-45B2-9C1A-729EE2DA1B9A}" type="slidenum">
              <a:rPr lang="en-US" smtClean="0"/>
              <a:t>39</a:t>
            </a:fld>
            <a:endParaRPr lang="en-US" dirty="0"/>
          </a:p>
        </p:txBody>
      </p:sp>
    </p:spTree>
    <p:extLst>
      <p:ext uri="{BB962C8B-B14F-4D97-AF65-F5344CB8AC3E}">
        <p14:creationId xmlns:p14="http://schemas.microsoft.com/office/powerpoint/2010/main" val="6181628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dirty="0"/>
              <a:t>Documentation is the key element for I-2 services.</a:t>
            </a:r>
          </a:p>
          <a:p>
            <a:pPr marL="171450" indent="-171450">
              <a:buFontTx/>
              <a:buChar char="-"/>
            </a:pPr>
            <a:r>
              <a:rPr lang="en-US" altLang="en-US" dirty="0"/>
              <a:t>The MD must document and clear and concise POC for the NPP to follow.</a:t>
            </a:r>
          </a:p>
          <a:p>
            <a:pPr marL="171450" indent="-171450">
              <a:buFontTx/>
              <a:buChar char="-"/>
            </a:pPr>
            <a:r>
              <a:rPr lang="en-US" altLang="en-US" dirty="0"/>
              <a:t>The NPP must be sure to follow the POC or bill service independently.</a:t>
            </a:r>
          </a:p>
        </p:txBody>
      </p:sp>
      <p:sp>
        <p:nvSpPr>
          <p:cNvPr id="4" name="Slide Number Placeholder 3"/>
          <p:cNvSpPr>
            <a:spLocks noGrp="1"/>
          </p:cNvSpPr>
          <p:nvPr>
            <p:ph type="sldNum" sz="quarter" idx="5"/>
          </p:nvPr>
        </p:nvSpPr>
        <p:spPr/>
        <p:txBody>
          <a:bodyPr/>
          <a:lstStyle/>
          <a:p>
            <a:fld id="{9F22B598-F1B1-45B2-9C1A-729EE2DA1B9A}" type="slidenum">
              <a:rPr lang="en-US" smtClean="0"/>
              <a:t>40</a:t>
            </a:fld>
            <a:endParaRPr lang="en-US" dirty="0"/>
          </a:p>
        </p:txBody>
      </p:sp>
    </p:spTree>
    <p:extLst>
      <p:ext uri="{BB962C8B-B14F-4D97-AF65-F5344CB8AC3E}">
        <p14:creationId xmlns:p14="http://schemas.microsoft.com/office/powerpoint/2010/main" val="20453228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 Human resources oversees and implements the organization’s policies and procedures</a:t>
            </a:r>
          </a:p>
          <a:p>
            <a:pPr marL="171450" indent="-171450">
              <a:buFont typeface="Arial" panose="020B0604020202020204" pitchFamily="34" charset="0"/>
              <a:buChar char="•"/>
            </a:pPr>
            <a:r>
              <a:rPr lang="en-US" dirty="0"/>
              <a:t>A resourceful HR department provides guidance to employers and employees for standard and compliant practices under current employment laws</a:t>
            </a:r>
          </a:p>
        </p:txBody>
      </p:sp>
      <p:sp>
        <p:nvSpPr>
          <p:cNvPr id="4" name="Slide Number Placeholder 3"/>
          <p:cNvSpPr>
            <a:spLocks noGrp="1"/>
          </p:cNvSpPr>
          <p:nvPr>
            <p:ph type="sldNum" sz="quarter" idx="10"/>
          </p:nvPr>
        </p:nvSpPr>
        <p:spPr/>
        <p:txBody>
          <a:bodyPr/>
          <a:lstStyle/>
          <a:p>
            <a:fld id="{9F22B598-F1B1-45B2-9C1A-729EE2DA1B9A}" type="slidenum">
              <a:rPr lang="en-US" smtClean="0"/>
              <a:t>42</a:t>
            </a:fld>
            <a:endParaRPr lang="en-US" dirty="0"/>
          </a:p>
        </p:txBody>
      </p:sp>
    </p:spTree>
    <p:extLst>
      <p:ext uri="{BB962C8B-B14F-4D97-AF65-F5344CB8AC3E}">
        <p14:creationId xmlns:p14="http://schemas.microsoft.com/office/powerpoint/2010/main" val="1737158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ChangeArrowheads="1" noTextEdit="1"/>
          </p:cNvSpPr>
          <p:nvPr>
            <p:ph type="sldImg"/>
          </p:nvPr>
        </p:nvSpPr>
        <p:spPr>
          <a:ln/>
        </p:spPr>
      </p:sp>
      <p:sp>
        <p:nvSpPr>
          <p:cNvPr id="34819"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ffectLst/>
              </a:rPr>
              <a:t>- OSHA standards protect both the practice/clinic and the employee.</a:t>
            </a:r>
          </a:p>
          <a:p>
            <a:r>
              <a:rPr lang="en-US" dirty="0">
                <a:effectLst/>
              </a:rPr>
              <a:t>- OSHA standards identify possible causes of job-related injuries and require explanation for procedures and equipment that can pose to be a workplace hazard.</a:t>
            </a:r>
          </a:p>
        </p:txBody>
      </p:sp>
      <p:sp>
        <p:nvSpPr>
          <p:cNvPr id="4" name="Slide Number Placeholder 3">
            <a:extLst>
              <a:ext uri="{FF2B5EF4-FFF2-40B4-BE49-F238E27FC236}">
                <a16:creationId xmlns:a16="http://schemas.microsoft.com/office/drawing/2014/main" id="{25F255CE-19CC-4A37-83F0-A6B609544A1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71B96B-40B8-4463-9FAE-903FF790F0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85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ChangeArrowheads="1" noTextEdit="1"/>
          </p:cNvSpPr>
          <p:nvPr>
            <p:ph type="sldImg"/>
          </p:nvPr>
        </p:nvSpPr>
        <p:spPr>
          <a:ln/>
        </p:spPr>
      </p:sp>
      <p:sp>
        <p:nvSpPr>
          <p:cNvPr id="29699"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Compliance programs will vary based on size or organization and resources.</a:t>
            </a:r>
          </a:p>
        </p:txBody>
      </p:sp>
      <p:sp>
        <p:nvSpPr>
          <p:cNvPr id="4" name="Slide Number Placeholder 3">
            <a:extLst>
              <a:ext uri="{FF2B5EF4-FFF2-40B4-BE49-F238E27FC236}">
                <a16:creationId xmlns:a16="http://schemas.microsoft.com/office/drawing/2014/main" id="{1CC4D496-26CB-4C8A-B38D-F33EE5FAD1A6}"/>
              </a:ext>
            </a:extLst>
          </p:cNvPr>
          <p:cNvSpPr>
            <a:spLocks noGrp="1"/>
          </p:cNvSpPr>
          <p:nvPr>
            <p:ph type="sldNum" sz="quarter" idx="5"/>
          </p:nvPr>
        </p:nvSpPr>
        <p:spPr/>
        <p:txBody>
          <a:bodyPr/>
          <a:lstStyle/>
          <a:p>
            <a:pPr>
              <a:defRPr/>
            </a:pPr>
            <a:fld id="{538B9854-0032-4EE5-AF3D-A61069EC7677}" type="slidenum">
              <a:rPr lang="en-US" smtClean="0"/>
              <a:pPr>
                <a:defRPr/>
              </a:pPr>
              <a:t>5</a:t>
            </a:fld>
            <a:endParaRPr lang="en-US" dirty="0"/>
          </a:p>
        </p:txBody>
      </p:sp>
    </p:spTree>
    <p:extLst>
      <p:ext uri="{BB962C8B-B14F-4D97-AF65-F5344CB8AC3E}">
        <p14:creationId xmlns:p14="http://schemas.microsoft.com/office/powerpoint/2010/main" val="10454252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ChangeArrowheads="1" noTextEdit="1"/>
          </p:cNvSpPr>
          <p:nvPr>
            <p:ph type="sldImg"/>
          </p:nvPr>
        </p:nvSpPr>
        <p:spPr>
          <a:ln/>
        </p:spPr>
      </p:sp>
      <p:sp>
        <p:nvSpPr>
          <p:cNvPr id="34819"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 OSHA compliance for practices/clinics should focus on training and record keeping of all incidents.</a:t>
            </a:r>
          </a:p>
          <a:p>
            <a:r>
              <a:rPr lang="en-US" dirty="0"/>
              <a:t>- Annual training should include all OSHA updates within the past year.</a:t>
            </a:r>
          </a:p>
        </p:txBody>
      </p:sp>
      <p:sp>
        <p:nvSpPr>
          <p:cNvPr id="4" name="Slide Number Placeholder 3">
            <a:extLst>
              <a:ext uri="{FF2B5EF4-FFF2-40B4-BE49-F238E27FC236}">
                <a16:creationId xmlns:a16="http://schemas.microsoft.com/office/drawing/2014/main" id="{25F255CE-19CC-4A37-83F0-A6B609544A1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71B96B-40B8-4463-9FAE-903FF790F0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50461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ChangeArrowheads="1" noTextEdit="1"/>
          </p:cNvSpPr>
          <p:nvPr>
            <p:ph type="sldImg"/>
          </p:nvPr>
        </p:nvSpPr>
        <p:spPr>
          <a:ln/>
        </p:spPr>
      </p:sp>
      <p:sp>
        <p:nvSpPr>
          <p:cNvPr id="44035"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 CLIA categorization is determined after the FDA has cleared or approved a marketing submission. </a:t>
            </a:r>
          </a:p>
          <a:p>
            <a:r>
              <a:rPr lang="en-US" dirty="0"/>
              <a:t>- The FDA determines the test’s complexity by reviewing the package insert test instructions.</a:t>
            </a:r>
          </a:p>
        </p:txBody>
      </p:sp>
      <p:sp>
        <p:nvSpPr>
          <p:cNvPr id="4" name="Slide Number Placeholder 3">
            <a:extLst>
              <a:ext uri="{FF2B5EF4-FFF2-40B4-BE49-F238E27FC236}">
                <a16:creationId xmlns:a16="http://schemas.microsoft.com/office/drawing/2014/main" id="{B25AA78E-B9E5-43DB-9628-04376270864C}"/>
              </a:ext>
            </a:extLst>
          </p:cNvPr>
          <p:cNvSpPr>
            <a:spLocks noGrp="1"/>
          </p:cNvSpPr>
          <p:nvPr>
            <p:ph type="sldNum" sz="quarter" idx="5"/>
          </p:nvPr>
        </p:nvSpPr>
        <p:spPr/>
        <p:txBody>
          <a:bodyPr/>
          <a:lstStyle/>
          <a:p>
            <a:pPr>
              <a:defRPr/>
            </a:pPr>
            <a:fld id="{C4B957BF-7934-49CF-B93F-ADA3D56B716D}" type="slidenum">
              <a:rPr lang="en-US" smtClean="0"/>
              <a:pPr>
                <a:defRPr/>
              </a:pPr>
              <a:t>46</a:t>
            </a:fld>
            <a:endParaRPr lang="en-US" dirty="0"/>
          </a:p>
        </p:txBody>
      </p:sp>
    </p:spTree>
    <p:extLst>
      <p:ext uri="{BB962C8B-B14F-4D97-AF65-F5344CB8AC3E}">
        <p14:creationId xmlns:p14="http://schemas.microsoft.com/office/powerpoint/2010/main" val="34599040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ChangeArrowheads="1" noTextEdit="1"/>
          </p:cNvSpPr>
          <p:nvPr>
            <p:ph type="sldImg"/>
          </p:nvPr>
        </p:nvSpPr>
        <p:spPr>
          <a:ln/>
        </p:spPr>
      </p:sp>
      <p:sp>
        <p:nvSpPr>
          <p:cNvPr id="44035"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Waived tests represent a compromise between access and quality of care.</a:t>
            </a:r>
          </a:p>
        </p:txBody>
      </p:sp>
      <p:sp>
        <p:nvSpPr>
          <p:cNvPr id="4" name="Slide Number Placeholder 3">
            <a:extLst>
              <a:ext uri="{FF2B5EF4-FFF2-40B4-BE49-F238E27FC236}">
                <a16:creationId xmlns:a16="http://schemas.microsoft.com/office/drawing/2014/main" id="{B25AA78E-B9E5-43DB-9628-04376270864C}"/>
              </a:ext>
            </a:extLst>
          </p:cNvPr>
          <p:cNvSpPr>
            <a:spLocks noGrp="1"/>
          </p:cNvSpPr>
          <p:nvPr>
            <p:ph type="sldNum" sz="quarter" idx="5"/>
          </p:nvPr>
        </p:nvSpPr>
        <p:spPr/>
        <p:txBody>
          <a:bodyPr/>
          <a:lstStyle/>
          <a:p>
            <a:pPr>
              <a:defRPr/>
            </a:pPr>
            <a:fld id="{C4B957BF-7934-49CF-B93F-ADA3D56B716D}" type="slidenum">
              <a:rPr lang="en-US" smtClean="0"/>
              <a:pPr>
                <a:defRPr/>
              </a:pPr>
              <a:t>47</a:t>
            </a:fld>
            <a:endParaRPr lang="en-US" dirty="0"/>
          </a:p>
        </p:txBody>
      </p:sp>
    </p:spTree>
    <p:extLst>
      <p:ext uri="{BB962C8B-B14F-4D97-AF65-F5344CB8AC3E}">
        <p14:creationId xmlns:p14="http://schemas.microsoft.com/office/powerpoint/2010/main" val="1021961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ChangeArrowheads="1" noTextEdit="1"/>
          </p:cNvSpPr>
          <p:nvPr>
            <p:ph type="sldImg"/>
          </p:nvPr>
        </p:nvSpPr>
        <p:spPr>
          <a:ln/>
        </p:spPr>
      </p:sp>
      <p:sp>
        <p:nvSpPr>
          <p:cNvPr id="44035"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Being able to maintain a consistent high level of quality and service should be part of the decision to offer testing.</a:t>
            </a:r>
          </a:p>
        </p:txBody>
      </p:sp>
      <p:sp>
        <p:nvSpPr>
          <p:cNvPr id="4" name="Slide Number Placeholder 3">
            <a:extLst>
              <a:ext uri="{FF2B5EF4-FFF2-40B4-BE49-F238E27FC236}">
                <a16:creationId xmlns:a16="http://schemas.microsoft.com/office/drawing/2014/main" id="{B25AA78E-B9E5-43DB-9628-04376270864C}"/>
              </a:ext>
            </a:extLst>
          </p:cNvPr>
          <p:cNvSpPr>
            <a:spLocks noGrp="1"/>
          </p:cNvSpPr>
          <p:nvPr>
            <p:ph type="sldNum" sz="quarter" idx="5"/>
          </p:nvPr>
        </p:nvSpPr>
        <p:spPr/>
        <p:txBody>
          <a:bodyPr/>
          <a:lstStyle/>
          <a:p>
            <a:pPr>
              <a:defRPr/>
            </a:pPr>
            <a:fld id="{C4B957BF-7934-49CF-B93F-ADA3D56B716D}" type="slidenum">
              <a:rPr lang="en-US" smtClean="0"/>
              <a:pPr>
                <a:defRPr/>
              </a:pPr>
              <a:t>48</a:t>
            </a:fld>
            <a:endParaRPr lang="en-US" dirty="0"/>
          </a:p>
        </p:txBody>
      </p:sp>
    </p:spTree>
    <p:extLst>
      <p:ext uri="{BB962C8B-B14F-4D97-AF65-F5344CB8AC3E}">
        <p14:creationId xmlns:p14="http://schemas.microsoft.com/office/powerpoint/2010/main" val="40535918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ChangeArrowheads="1" noTextEdit="1"/>
          </p:cNvSpPr>
          <p:nvPr>
            <p:ph type="sldImg"/>
          </p:nvPr>
        </p:nvSpPr>
        <p:spPr>
          <a:ln/>
        </p:spPr>
      </p:sp>
      <p:sp>
        <p:nvSpPr>
          <p:cNvPr id="44035"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 The practice/clinic that decides to perform waived testing should identify one person responsible for overseeing testing and decision-making (e.g., provider or manager) who has the appropriate background to make decisions about laboratory testing.</a:t>
            </a:r>
          </a:p>
        </p:txBody>
      </p:sp>
      <p:sp>
        <p:nvSpPr>
          <p:cNvPr id="4" name="Slide Number Placeholder 3">
            <a:extLst>
              <a:ext uri="{FF2B5EF4-FFF2-40B4-BE49-F238E27FC236}">
                <a16:creationId xmlns:a16="http://schemas.microsoft.com/office/drawing/2014/main" id="{B25AA78E-B9E5-43DB-9628-04376270864C}"/>
              </a:ext>
            </a:extLst>
          </p:cNvPr>
          <p:cNvSpPr>
            <a:spLocks noGrp="1"/>
          </p:cNvSpPr>
          <p:nvPr>
            <p:ph type="sldNum" sz="quarter" idx="5"/>
          </p:nvPr>
        </p:nvSpPr>
        <p:spPr/>
        <p:txBody>
          <a:bodyPr/>
          <a:lstStyle/>
          <a:p>
            <a:pPr>
              <a:defRPr/>
            </a:pPr>
            <a:fld id="{C4B957BF-7934-49CF-B93F-ADA3D56B716D}" type="slidenum">
              <a:rPr lang="en-US" smtClean="0"/>
              <a:pPr>
                <a:defRPr/>
              </a:pPr>
              <a:t>49</a:t>
            </a:fld>
            <a:endParaRPr lang="en-US" dirty="0"/>
          </a:p>
        </p:txBody>
      </p:sp>
    </p:spTree>
    <p:extLst>
      <p:ext uri="{BB962C8B-B14F-4D97-AF65-F5344CB8AC3E}">
        <p14:creationId xmlns:p14="http://schemas.microsoft.com/office/powerpoint/2010/main" val="3049578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ChangeArrowheads="1" noTextEdit="1"/>
          </p:cNvSpPr>
          <p:nvPr>
            <p:ph type="sldImg"/>
          </p:nvPr>
        </p:nvSpPr>
        <p:spPr>
          <a:ln/>
        </p:spPr>
      </p:sp>
      <p:sp>
        <p:nvSpPr>
          <p:cNvPr id="44035"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 CMS regulates all laboratory testing (except research) performed on humans in the U.S. through the CLIA.</a:t>
            </a:r>
          </a:p>
          <a:p>
            <a:r>
              <a:rPr lang="en-US" dirty="0"/>
              <a:t>- All clinical laboratories must be properly certified to receive Medicare or Medicaid payments.</a:t>
            </a:r>
          </a:p>
        </p:txBody>
      </p:sp>
      <p:sp>
        <p:nvSpPr>
          <p:cNvPr id="4" name="Slide Number Placeholder 3">
            <a:extLst>
              <a:ext uri="{FF2B5EF4-FFF2-40B4-BE49-F238E27FC236}">
                <a16:creationId xmlns:a16="http://schemas.microsoft.com/office/drawing/2014/main" id="{B25AA78E-B9E5-43DB-9628-04376270864C}"/>
              </a:ext>
            </a:extLst>
          </p:cNvPr>
          <p:cNvSpPr>
            <a:spLocks noGrp="1"/>
          </p:cNvSpPr>
          <p:nvPr>
            <p:ph type="sldNum" sz="quarter" idx="5"/>
          </p:nvPr>
        </p:nvSpPr>
        <p:spPr/>
        <p:txBody>
          <a:bodyPr/>
          <a:lstStyle/>
          <a:p>
            <a:pPr>
              <a:defRPr/>
            </a:pPr>
            <a:fld id="{C4B957BF-7934-49CF-B93F-ADA3D56B716D}" type="slidenum">
              <a:rPr lang="en-US" smtClean="0"/>
              <a:pPr>
                <a:defRPr/>
              </a:pPr>
              <a:t>50</a:t>
            </a:fld>
            <a:endParaRPr lang="en-US" dirty="0"/>
          </a:p>
        </p:txBody>
      </p:sp>
    </p:spTree>
    <p:extLst>
      <p:ext uri="{BB962C8B-B14F-4D97-AF65-F5344CB8AC3E}">
        <p14:creationId xmlns:p14="http://schemas.microsoft.com/office/powerpoint/2010/main" val="12638248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9F22B598-F1B1-45B2-9C1A-729EE2DA1B9A}" type="slidenum">
              <a:rPr lang="en-US" smtClean="0"/>
              <a:t>52</a:t>
            </a:fld>
            <a:endParaRPr lang="en-US" dirty="0"/>
          </a:p>
        </p:txBody>
      </p:sp>
    </p:spTree>
    <p:extLst>
      <p:ext uri="{BB962C8B-B14F-4D97-AF65-F5344CB8AC3E}">
        <p14:creationId xmlns:p14="http://schemas.microsoft.com/office/powerpoint/2010/main" val="28902899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ChangeArrowheads="1" noTextEdit="1"/>
          </p:cNvSpPr>
          <p:nvPr>
            <p:ph type="sldImg"/>
          </p:nvPr>
        </p:nvSpPr>
        <p:spPr>
          <a:ln/>
        </p:spPr>
      </p:sp>
      <p:sp>
        <p:nvSpPr>
          <p:cNvPr id="80899"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B31736E9-01FB-40C0-BF87-AA9B4933C714}"/>
              </a:ext>
            </a:extLst>
          </p:cNvPr>
          <p:cNvSpPr>
            <a:spLocks noGrp="1"/>
          </p:cNvSpPr>
          <p:nvPr>
            <p:ph type="sldNum" sz="quarter" idx="5"/>
          </p:nvPr>
        </p:nvSpPr>
        <p:spPr/>
        <p:txBody>
          <a:bodyPr/>
          <a:lstStyle/>
          <a:p>
            <a:pPr>
              <a:defRPr/>
            </a:pPr>
            <a:fld id="{79106A5C-CA8F-4C5B-B631-D06D7F6F1E4D}" type="slidenum">
              <a:rPr lang="en-US" smtClean="0"/>
              <a:pPr>
                <a:defRPr/>
              </a:pPr>
              <a:t>53</a:t>
            </a:fld>
            <a:endParaRPr lang="en-US" dirty="0"/>
          </a:p>
        </p:txBody>
      </p:sp>
    </p:spTree>
    <p:extLst>
      <p:ext uri="{BB962C8B-B14F-4D97-AF65-F5344CB8AC3E}">
        <p14:creationId xmlns:p14="http://schemas.microsoft.com/office/powerpoint/2010/main" val="21217202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ChangeArrowheads="1" noTextEdit="1"/>
          </p:cNvSpPr>
          <p:nvPr>
            <p:ph type="sldImg"/>
          </p:nvPr>
        </p:nvSpPr>
        <p:spPr>
          <a:ln/>
        </p:spPr>
      </p:sp>
      <p:sp>
        <p:nvSpPr>
          <p:cNvPr id="82947"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A14151F4-D46F-46F1-A29F-7EF7A5C559D9}"/>
              </a:ext>
            </a:extLst>
          </p:cNvPr>
          <p:cNvSpPr>
            <a:spLocks noGrp="1"/>
          </p:cNvSpPr>
          <p:nvPr>
            <p:ph type="sldNum" sz="quarter" idx="5"/>
          </p:nvPr>
        </p:nvSpPr>
        <p:spPr/>
        <p:txBody>
          <a:bodyPr/>
          <a:lstStyle/>
          <a:p>
            <a:pPr>
              <a:defRPr/>
            </a:pPr>
            <a:fld id="{F126F620-5D27-4A1A-989A-A605FC4DAC31}" type="slidenum">
              <a:rPr lang="en-US" smtClean="0"/>
              <a:pPr>
                <a:defRPr/>
              </a:pPr>
              <a:t>54</a:t>
            </a:fld>
            <a:endParaRPr lang="en-US" dirty="0"/>
          </a:p>
        </p:txBody>
      </p:sp>
    </p:spTree>
    <p:extLst>
      <p:ext uri="{BB962C8B-B14F-4D97-AF65-F5344CB8AC3E}">
        <p14:creationId xmlns:p14="http://schemas.microsoft.com/office/powerpoint/2010/main" val="3161726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ChangeArrowheads="1" noTextEdit="1"/>
          </p:cNvSpPr>
          <p:nvPr>
            <p:ph type="sldImg"/>
          </p:nvPr>
        </p:nvSpPr>
        <p:spPr>
          <a:ln/>
        </p:spPr>
      </p:sp>
      <p:sp>
        <p:nvSpPr>
          <p:cNvPr id="3277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000000"/>
                </a:solidFill>
              </a:rPr>
              <a:t>A compliance program will: </a:t>
            </a:r>
          </a:p>
          <a:p>
            <a:r>
              <a:rPr lang="en-US" sz="1200" b="0" i="0" u="none" strike="noStrike" baseline="0" dirty="0">
                <a:solidFill>
                  <a:srgbClr val="000000"/>
                </a:solidFill>
              </a:rPr>
              <a:t>- Ensure employees understand the Federal Law regarding compliance and the consequences of violating it.</a:t>
            </a:r>
          </a:p>
          <a:p>
            <a:r>
              <a:rPr lang="en-US" sz="1200" b="0" i="0" u="none" strike="noStrike" baseline="0" dirty="0">
                <a:solidFill>
                  <a:srgbClr val="000000"/>
                </a:solidFill>
              </a:rPr>
              <a:t>- Cultivate a culture of compliance within your practice/clinic. </a:t>
            </a:r>
          </a:p>
          <a:p>
            <a:r>
              <a:rPr lang="en-US" sz="1200" b="0" i="0" u="none" strike="noStrike" baseline="0" dirty="0">
                <a:solidFill>
                  <a:srgbClr val="000000"/>
                </a:solidFill>
              </a:rPr>
              <a:t>- Educate your practitioners and office staff on what to do when a compliance issue arises.</a:t>
            </a:r>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BA31AE0D-DE97-467E-838D-67BA51BAF265}"/>
              </a:ext>
            </a:extLst>
          </p:cNvPr>
          <p:cNvSpPr>
            <a:spLocks noGrp="1"/>
          </p:cNvSpPr>
          <p:nvPr>
            <p:ph type="sldNum" sz="quarter" idx="5"/>
          </p:nvPr>
        </p:nvSpPr>
        <p:spPr/>
        <p:txBody>
          <a:bodyPr/>
          <a:lstStyle/>
          <a:p>
            <a:pPr>
              <a:defRPr/>
            </a:pPr>
            <a:fld id="{68624C35-D6C2-4539-90C3-85DEC496A795}" type="slidenum">
              <a:rPr lang="en-US" smtClean="0"/>
              <a:pPr>
                <a:defRPr/>
              </a:pPr>
              <a:t>6</a:t>
            </a:fld>
            <a:endParaRPr lang="en-US" dirty="0"/>
          </a:p>
        </p:txBody>
      </p:sp>
    </p:spTree>
    <p:extLst>
      <p:ext uri="{BB962C8B-B14F-4D97-AF65-F5344CB8AC3E}">
        <p14:creationId xmlns:p14="http://schemas.microsoft.com/office/powerpoint/2010/main" val="3867053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ChangeArrowheads="1" noTextEdit="1"/>
          </p:cNvSpPr>
          <p:nvPr>
            <p:ph type="sldImg"/>
          </p:nvPr>
        </p:nvSpPr>
        <p:spPr>
          <a:ln/>
        </p:spPr>
      </p:sp>
      <p:sp>
        <p:nvSpPr>
          <p:cNvPr id="3277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cs typeface="Arial" panose="020B0604020202020204" pitchFamily="34" charset="0"/>
              </a:rPr>
              <a:t>-The Affordable Care Act of 2010 mandates that all health care entities and providers participating in federal health care programs, including individual and small-group physician practices, implement effective compliance programs.</a:t>
            </a:r>
          </a:p>
          <a:p>
            <a:r>
              <a:rPr lang="en-US" dirty="0">
                <a:cs typeface="Arial" panose="020B0604020202020204" pitchFamily="34" charset="0"/>
              </a:rPr>
              <a:t>- A Compliance program is not simply having a manual. The program involves conducting audits, training employees, and enforcing disciplinary standards through policies and procedures.</a:t>
            </a:r>
          </a:p>
        </p:txBody>
      </p:sp>
      <p:sp>
        <p:nvSpPr>
          <p:cNvPr id="4" name="Slide Number Placeholder 3">
            <a:extLst>
              <a:ext uri="{FF2B5EF4-FFF2-40B4-BE49-F238E27FC236}">
                <a16:creationId xmlns:a16="http://schemas.microsoft.com/office/drawing/2014/main" id="{BA31AE0D-DE97-467E-838D-67BA51BAF265}"/>
              </a:ext>
            </a:extLst>
          </p:cNvPr>
          <p:cNvSpPr>
            <a:spLocks noGrp="1"/>
          </p:cNvSpPr>
          <p:nvPr>
            <p:ph type="sldNum" sz="quarter" idx="5"/>
          </p:nvPr>
        </p:nvSpPr>
        <p:spPr/>
        <p:txBody>
          <a:bodyPr/>
          <a:lstStyle/>
          <a:p>
            <a:pPr>
              <a:defRPr/>
            </a:pPr>
            <a:fld id="{68624C35-D6C2-4539-90C3-85DEC496A795}" type="slidenum">
              <a:rPr lang="en-US" smtClean="0"/>
              <a:pPr>
                <a:defRPr/>
              </a:pPr>
              <a:t>7</a:t>
            </a:fld>
            <a:endParaRPr lang="en-US" dirty="0"/>
          </a:p>
        </p:txBody>
      </p:sp>
    </p:spTree>
    <p:extLst>
      <p:ext uri="{BB962C8B-B14F-4D97-AF65-F5344CB8AC3E}">
        <p14:creationId xmlns:p14="http://schemas.microsoft.com/office/powerpoint/2010/main" val="3901064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ChangeArrowheads="1" noTextEdit="1"/>
          </p:cNvSpPr>
          <p:nvPr>
            <p:ph type="sldImg"/>
          </p:nvPr>
        </p:nvSpPr>
        <p:spPr>
          <a:ln/>
        </p:spPr>
      </p:sp>
      <p:sp>
        <p:nvSpPr>
          <p:cNvPr id="41987"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dirty="0">
                <a:cs typeface="Arial" panose="020B0604020202020204" pitchFamily="34" charset="0"/>
              </a:rPr>
              <a:t>Generic, “off the shelf” manuals will not provide practice/clinic specific P&amp;P’s.</a:t>
            </a:r>
          </a:p>
          <a:p>
            <a:pPr marL="171450" indent="-171450">
              <a:buFontTx/>
              <a:buChar char="-"/>
            </a:pPr>
            <a:r>
              <a:rPr lang="en-US" dirty="0">
                <a:cs typeface="Arial" panose="020B0604020202020204" pitchFamily="34" charset="0"/>
              </a:rPr>
              <a:t>Generalized P&amp;P’s can be more harmful than helpful to your organization.</a:t>
            </a:r>
          </a:p>
        </p:txBody>
      </p:sp>
      <p:sp>
        <p:nvSpPr>
          <p:cNvPr id="4" name="Slide Number Placeholder 3">
            <a:extLst>
              <a:ext uri="{FF2B5EF4-FFF2-40B4-BE49-F238E27FC236}">
                <a16:creationId xmlns:a16="http://schemas.microsoft.com/office/drawing/2014/main" id="{E8F4F2CA-AE88-47AC-B898-2DF637F0FE20}"/>
              </a:ext>
            </a:extLst>
          </p:cNvPr>
          <p:cNvSpPr>
            <a:spLocks noGrp="1"/>
          </p:cNvSpPr>
          <p:nvPr>
            <p:ph type="sldNum" sz="quarter" idx="5"/>
          </p:nvPr>
        </p:nvSpPr>
        <p:spPr/>
        <p:txBody>
          <a:bodyPr/>
          <a:lstStyle/>
          <a:p>
            <a:pPr>
              <a:defRPr/>
            </a:pPr>
            <a:fld id="{4AE27CC3-22F9-4074-8C15-D4A4C007334F}" type="slidenum">
              <a:rPr lang="en-US" smtClean="0"/>
              <a:pPr>
                <a:defRPr/>
              </a:pPr>
              <a:t>8</a:t>
            </a:fld>
            <a:endParaRPr lang="en-US" dirty="0"/>
          </a:p>
        </p:txBody>
      </p:sp>
    </p:spTree>
    <p:extLst>
      <p:ext uri="{BB962C8B-B14F-4D97-AF65-F5344CB8AC3E}">
        <p14:creationId xmlns:p14="http://schemas.microsoft.com/office/powerpoint/2010/main" val="3426529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ChangeArrowheads="1" noTextEdit="1"/>
          </p:cNvSpPr>
          <p:nvPr>
            <p:ph type="sldImg"/>
          </p:nvPr>
        </p:nvSpPr>
        <p:spPr>
          <a:ln/>
        </p:spPr>
      </p:sp>
      <p:sp>
        <p:nvSpPr>
          <p:cNvPr id="41987"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dirty="0">
                <a:cs typeface="Arial" panose="020B0604020202020204" pitchFamily="34" charset="0"/>
              </a:rPr>
              <a:t>The CO must understand the importance of his/her role in the organization and take their job responsibilities seriously.</a:t>
            </a:r>
          </a:p>
          <a:p>
            <a:pPr marL="171450" indent="-171450">
              <a:buFontTx/>
              <a:buChar char="-"/>
            </a:pPr>
            <a:r>
              <a:rPr lang="en-US" dirty="0">
                <a:cs typeface="Arial" panose="020B0604020202020204" pitchFamily="34" charset="0"/>
              </a:rPr>
              <a:t>The CO should be a certified compliance professional.</a:t>
            </a:r>
          </a:p>
        </p:txBody>
      </p:sp>
      <p:sp>
        <p:nvSpPr>
          <p:cNvPr id="4" name="Slide Number Placeholder 3">
            <a:extLst>
              <a:ext uri="{FF2B5EF4-FFF2-40B4-BE49-F238E27FC236}">
                <a16:creationId xmlns:a16="http://schemas.microsoft.com/office/drawing/2014/main" id="{E8F4F2CA-AE88-47AC-B898-2DF637F0FE20}"/>
              </a:ext>
            </a:extLst>
          </p:cNvPr>
          <p:cNvSpPr>
            <a:spLocks noGrp="1"/>
          </p:cNvSpPr>
          <p:nvPr>
            <p:ph type="sldNum" sz="quarter" idx="5"/>
          </p:nvPr>
        </p:nvSpPr>
        <p:spPr/>
        <p:txBody>
          <a:bodyPr/>
          <a:lstStyle/>
          <a:p>
            <a:pPr>
              <a:defRPr/>
            </a:pPr>
            <a:fld id="{4AE27CC3-22F9-4074-8C15-D4A4C007334F}" type="slidenum">
              <a:rPr lang="en-US" smtClean="0"/>
              <a:pPr>
                <a:defRPr/>
              </a:pPr>
              <a:t>9</a:t>
            </a:fld>
            <a:endParaRPr lang="en-US" dirty="0"/>
          </a:p>
        </p:txBody>
      </p:sp>
    </p:spTree>
    <p:extLst>
      <p:ext uri="{BB962C8B-B14F-4D97-AF65-F5344CB8AC3E}">
        <p14:creationId xmlns:p14="http://schemas.microsoft.com/office/powerpoint/2010/main" val="379511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ChangeArrowheads="1" noTextEdit="1"/>
          </p:cNvSpPr>
          <p:nvPr>
            <p:ph type="sldImg"/>
          </p:nvPr>
        </p:nvSpPr>
        <p:spPr>
          <a:ln/>
        </p:spPr>
      </p:sp>
      <p:sp>
        <p:nvSpPr>
          <p:cNvPr id="41987"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anose="020B0604020202020204" pitchFamily="34" charset="0"/>
                <a:cs typeface="Arial" panose="020B0604020202020204" pitchFamily="34" charset="0"/>
              </a:rPr>
              <a:t>- </a:t>
            </a:r>
            <a:r>
              <a:rPr lang="en-US" dirty="0">
                <a:cs typeface="Arial" panose="020B0604020202020204" pitchFamily="34" charset="0"/>
              </a:rPr>
              <a:t>Some basic staff  training may be performed by the CO.</a:t>
            </a:r>
          </a:p>
          <a:p>
            <a:r>
              <a:rPr lang="en-US" dirty="0">
                <a:cs typeface="Arial" panose="020B0604020202020204" pitchFamily="34" charset="0"/>
              </a:rPr>
              <a:t>- Other more specific training, such as coding and documentation requirements and HIPAA, may be best performed by an outside vendor.</a:t>
            </a:r>
          </a:p>
        </p:txBody>
      </p:sp>
      <p:sp>
        <p:nvSpPr>
          <p:cNvPr id="4" name="Slide Number Placeholder 3">
            <a:extLst>
              <a:ext uri="{FF2B5EF4-FFF2-40B4-BE49-F238E27FC236}">
                <a16:creationId xmlns:a16="http://schemas.microsoft.com/office/drawing/2014/main" id="{E8F4F2CA-AE88-47AC-B898-2DF637F0FE20}"/>
              </a:ext>
            </a:extLst>
          </p:cNvPr>
          <p:cNvSpPr>
            <a:spLocks noGrp="1"/>
          </p:cNvSpPr>
          <p:nvPr>
            <p:ph type="sldNum" sz="quarter" idx="5"/>
          </p:nvPr>
        </p:nvSpPr>
        <p:spPr/>
        <p:txBody>
          <a:bodyPr/>
          <a:lstStyle/>
          <a:p>
            <a:pPr>
              <a:defRPr/>
            </a:pPr>
            <a:fld id="{4AE27CC3-22F9-4074-8C15-D4A4C007334F}" type="slidenum">
              <a:rPr lang="en-US" smtClean="0"/>
              <a:pPr>
                <a:defRPr/>
              </a:pPr>
              <a:t>10</a:t>
            </a:fld>
            <a:endParaRPr lang="en-US" dirty="0"/>
          </a:p>
        </p:txBody>
      </p:sp>
    </p:spTree>
    <p:extLst>
      <p:ext uri="{BB962C8B-B14F-4D97-AF65-F5344CB8AC3E}">
        <p14:creationId xmlns:p14="http://schemas.microsoft.com/office/powerpoint/2010/main" val="4756695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bout PCDC 1">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054" y="-9054"/>
            <a:ext cx="9153053" cy="2639731"/>
          </a:xfrm>
          <a:prstGeom prst="rect">
            <a:avLst/>
          </a:prstGeom>
        </p:spPr>
      </p:pic>
      <p:sp>
        <p:nvSpPr>
          <p:cNvPr id="6" name="Text Placeholder 2"/>
          <p:cNvSpPr>
            <a:spLocks noGrp="1"/>
          </p:cNvSpPr>
          <p:nvPr>
            <p:ph idx="1" hasCustomPrompt="1"/>
          </p:nvPr>
        </p:nvSpPr>
        <p:spPr>
          <a:xfrm>
            <a:off x="457200" y="3557350"/>
            <a:ext cx="8229600" cy="1977887"/>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2" name="Slide Number Placeholder 1"/>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4" name="TextBox 3"/>
          <p:cNvSpPr txBox="1"/>
          <p:nvPr userDrawn="1"/>
        </p:nvSpPr>
        <p:spPr>
          <a:xfrm>
            <a:off x="457200" y="2612571"/>
            <a:ext cx="7562850" cy="8617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002B49"/>
                </a:solidFill>
                <a:effectLst>
                  <a:outerShdw blurRad="50800" dist="3810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rPr>
              <a:t>About PCDC</a:t>
            </a:r>
          </a:p>
        </p:txBody>
      </p:sp>
    </p:spTree>
    <p:extLst>
      <p:ext uri="{BB962C8B-B14F-4D97-AF65-F5344CB8AC3E}">
        <p14:creationId xmlns:p14="http://schemas.microsoft.com/office/powerpoint/2010/main" val="605608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Card">
    <p:spTree>
      <p:nvGrpSpPr>
        <p:cNvPr id="1" name=""/>
        <p:cNvGrpSpPr/>
        <p:nvPr/>
      </p:nvGrpSpPr>
      <p:grpSpPr>
        <a:xfrm>
          <a:off x="0" y="0"/>
          <a:ext cx="0" cy="0"/>
          <a:chOff x="0" y="0"/>
          <a:chExt cx="0" cy="0"/>
        </a:xfrm>
      </p:grpSpPr>
      <p:sp>
        <p:nvSpPr>
          <p:cNvPr id="8" name="Rectangle 7"/>
          <p:cNvSpPr/>
          <p:nvPr userDrawn="1"/>
        </p:nvSpPr>
        <p:spPr>
          <a:xfrm>
            <a:off x="0" y="-6587"/>
            <a:ext cx="9144000" cy="1286112"/>
          </a:xfrm>
          <a:prstGeom prst="rect">
            <a:avLst/>
          </a:prstGeom>
          <a:solidFill>
            <a:srgbClr val="002B49"/>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itle 1"/>
          <p:cNvSpPr>
            <a:spLocks noGrp="1"/>
          </p:cNvSpPr>
          <p:nvPr>
            <p:ph type="title"/>
          </p:nvPr>
        </p:nvSpPr>
        <p:spPr>
          <a:xfrm>
            <a:off x="457200" y="183197"/>
            <a:ext cx="8686800" cy="891223"/>
          </a:xfrm>
          <a:prstGeom prst="rect">
            <a:avLst/>
          </a:prstGeom>
        </p:spPr>
        <p:txBody>
          <a:bodyPr anchor="ctr"/>
          <a:lstStyle>
            <a:lvl1pPr algn="l">
              <a:defRPr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6" name="Picture Placeholder 5"/>
          <p:cNvSpPr>
            <a:spLocks noGrp="1"/>
          </p:cNvSpPr>
          <p:nvPr>
            <p:ph type="pic" sz="quarter" idx="12"/>
          </p:nvPr>
        </p:nvSpPr>
        <p:spPr>
          <a:xfrm>
            <a:off x="0" y="1279525"/>
            <a:ext cx="9144000" cy="4846638"/>
          </a:xfrm>
          <a:prstGeom prst="rect">
            <a:avLst/>
          </a:prstGeom>
        </p:spPr>
        <p:txBody>
          <a:bodyPr/>
          <a:lstStyle/>
          <a:p>
            <a:endParaRPr lang="en-US" dirty="0"/>
          </a:p>
        </p:txBody>
      </p:sp>
    </p:spTree>
    <p:extLst>
      <p:ext uri="{BB962C8B-B14F-4D97-AF65-F5344CB8AC3E}">
        <p14:creationId xmlns:p14="http://schemas.microsoft.com/office/powerpoint/2010/main" val="128349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457200" y="274638"/>
            <a:ext cx="8229600" cy="1143000"/>
          </a:xfrm>
          <a:prstGeom prst="rect">
            <a:avLst/>
          </a:prstGeom>
          <a:effectLst/>
        </p:spPr>
        <p:txBody>
          <a:bodyPr vert="horz" lIns="91440" tIns="45720" rIns="91440" bIns="45720" rtlCol="0" anchor="ctr">
            <a:normAutofit/>
          </a:bodyPr>
          <a:lstStyle>
            <a:lvl1pPr algn="l">
              <a:defRPr b="1">
                <a:effectLst/>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Text Placeholder 2"/>
          <p:cNvSpPr>
            <a:spLocks noGrp="1"/>
          </p:cNvSpPr>
          <p:nvPr>
            <p:ph idx="1" hasCustomPrompt="1"/>
          </p:nvPr>
        </p:nvSpPr>
        <p:spPr>
          <a:xfrm>
            <a:off x="457200" y="1908313"/>
            <a:ext cx="8229600" cy="3762645"/>
          </a:xfrm>
          <a:prstGeom prst="rect">
            <a:avLst/>
          </a:prstGeom>
        </p:spPr>
        <p:txBody>
          <a:bodyPr vert="horz" lIns="91440" tIns="45720" rIns="91440" bIns="45720" rtlCol="0">
            <a:normAutofit/>
          </a:bodyPr>
          <a:lstStyle>
            <a:lvl1pPr marL="571500" marR="0" indent="-571500" algn="l" defTabSz="457200" rtl="0" eaLnBrk="1" fontAlgn="auto" latinLnBrk="0" hangingPunct="1">
              <a:lnSpc>
                <a:spcPct val="100000"/>
              </a:lnSpc>
              <a:spcBef>
                <a:spcPct val="0"/>
              </a:spcBef>
              <a:spcAft>
                <a:spcPts val="0"/>
              </a:spcAft>
              <a:buClr>
                <a:srgbClr val="FF6600"/>
              </a:buClr>
              <a:buSzTx/>
              <a:buFont typeface="Wingdings" panose="05000000000000000000" pitchFamily="2" charset="2"/>
              <a:buChar char="§"/>
              <a:tabLst/>
              <a:defRPr sz="2500" b="0" i="0" baseline="0">
                <a:latin typeface="Georgia" panose="02040502050405020303" pitchFamily="18" charset="0"/>
                <a:cs typeface="Georgia" panose="02040502050405020303" pitchFamily="18" charset="0"/>
              </a:defRPr>
            </a:lvl1pPr>
            <a:lvl2pPr marL="742950" indent="-285750" algn="l">
              <a:buFont typeface="Arial" panose="020B0604020202020204" pitchFamily="34" charset="0"/>
              <a:buChar char="•"/>
              <a:defRPr sz="2400" b="0" i="0">
                <a:latin typeface="Georgia" panose="02040502050405020303" pitchFamily="18" charset="0"/>
                <a:cs typeface="Georgia" panose="02040502050405020303" pitchFamily="18" charset="0"/>
              </a:defRPr>
            </a:lvl2pPr>
            <a:lvl3pPr algn="l">
              <a:defRPr sz="2400" b="0" i="0">
                <a:latin typeface="Georgia" panose="02040502050405020303" pitchFamily="18" charset="0"/>
                <a:cs typeface="Georgia" panose="02040502050405020303" pitchFamily="18" charset="0"/>
              </a:defRPr>
            </a:lvl3pPr>
            <a:lvl4pPr algn="l">
              <a:defRPr sz="2400" b="0" i="0">
                <a:latin typeface="Georgia" panose="02040502050405020303" pitchFamily="18" charset="0"/>
                <a:cs typeface="Georgia" panose="02040502050405020303" pitchFamily="18" charset="0"/>
              </a:defRPr>
            </a:lvl4pPr>
            <a:lvl5pPr algn="l">
              <a:defRPr sz="2400" b="0" i="0">
                <a:latin typeface="Georgia" panose="02040502050405020303" pitchFamily="18" charset="0"/>
                <a:cs typeface="Georgia" panose="02040502050405020303" pitchFamily="18" charset="0"/>
              </a:defRPr>
            </a:lvl5pPr>
          </a:lstStyle>
          <a:p>
            <a:pPr lvl="0"/>
            <a:r>
              <a:rPr lang="en-US" dirty="0"/>
              <a:t>Click to edit text</a:t>
            </a:r>
          </a:p>
          <a:p>
            <a:pPr lvl="0"/>
            <a:r>
              <a:rPr lang="en-US" dirty="0"/>
              <a:t>Next level</a:t>
            </a:r>
          </a:p>
          <a:p>
            <a:pPr lvl="0"/>
            <a:r>
              <a:rPr lang="en-US" dirty="0"/>
              <a:t>Next level</a:t>
            </a:r>
          </a:p>
          <a:p>
            <a:pPr lvl="1"/>
            <a:endParaRPr lang="en-US" sz="2500" dirty="0"/>
          </a:p>
          <a:p>
            <a:pPr lvl="2"/>
            <a:endParaRPr lang="en-US" dirty="0"/>
          </a:p>
          <a:p>
            <a:pPr lvl="3"/>
            <a:endParaRPr lang="en-US" dirty="0"/>
          </a:p>
          <a:p>
            <a:pPr lvl="4"/>
            <a:endParaRPr lang="en-US" sz="2400" b="0" dirty="0">
              <a:latin typeface="Georgia" panose="02040502050405020303" pitchFamily="18" charset="0"/>
            </a:endParaRPr>
          </a:p>
          <a:p>
            <a:pPr lvl="5"/>
            <a:endParaRPr lang="en-US" b="0" dirty="0">
              <a:latin typeface="Georgia" panose="02040502050405020303" pitchFamily="18" charset="0"/>
            </a:endParaRPr>
          </a:p>
          <a:p>
            <a:pPr lvl="4"/>
            <a:endParaRPr lang="en-US" dirty="0"/>
          </a:p>
        </p:txBody>
      </p:sp>
      <p:sp>
        <p:nvSpPr>
          <p:cNvPr id="2" name="Slide Number Placeholder 1"/>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Tree>
    <p:extLst>
      <p:ext uri="{BB962C8B-B14F-4D97-AF65-F5344CB8AC3E}">
        <p14:creationId xmlns:p14="http://schemas.microsoft.com/office/powerpoint/2010/main" val="1041361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1">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a:effectLst/>
        </p:spPr>
        <p:txBody>
          <a:bodyPr anchor="ctr"/>
          <a:lstStyle>
            <a:lvl1pPr algn="l">
              <a:defRPr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457200" y="1535113"/>
            <a:ext cx="4040188" cy="639762"/>
          </a:xfrm>
          <a:prstGeom prst="rect">
            <a:avLst/>
          </a:prstGeom>
        </p:spPr>
        <p:txBody>
          <a:bodyPr anchor="b"/>
          <a:lstStyle>
            <a:lvl1pPr marL="0" indent="0">
              <a:buNone/>
              <a:defRPr sz="2800" b="1">
                <a:solidFill>
                  <a:srgbClr val="FF671F"/>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p:cNvSpPr>
            <a:spLocks noGrp="1"/>
          </p:cNvSpPr>
          <p:nvPr>
            <p:ph sz="half" idx="2" hasCustomPrompt="1"/>
          </p:nvPr>
        </p:nvSpPr>
        <p:spPr>
          <a:xfrm>
            <a:off x="457200" y="2174875"/>
            <a:ext cx="4040188" cy="3363855"/>
          </a:xfrm>
          <a:prstGeom prst="rect">
            <a:avLst/>
          </a:prstGeom>
        </p:spPr>
        <p:txBody>
          <a:bodyPr/>
          <a:lstStyle>
            <a:lvl1pPr>
              <a:defRPr sz="2400">
                <a:latin typeface="Georgia" panose="02040502050405020303" pitchFamily="18" charset="0"/>
              </a:defRPr>
            </a:lvl1pPr>
            <a:lvl2pPr>
              <a:defRPr sz="2000"/>
            </a:lvl2pPr>
            <a:lvl3pPr>
              <a:defRPr sz="1800"/>
            </a:lvl3pPr>
            <a:lvl4pPr>
              <a:defRPr sz="1600"/>
            </a:lvl4pPr>
            <a:lvl5pPr>
              <a:buNone/>
              <a:defRPr sz="1600"/>
            </a:lvl5pPr>
            <a:lvl6pPr>
              <a:defRPr sz="1600"/>
            </a:lvl6pPr>
            <a:lvl7pPr>
              <a:defRPr sz="1600"/>
            </a:lvl7pPr>
            <a:lvl8pPr>
              <a:defRPr sz="1600"/>
            </a:lvl8pPr>
            <a:lvl9pPr>
              <a:defRPr sz="1600"/>
            </a:lvl9pPr>
          </a:lstStyle>
          <a:p>
            <a:pPr lvl="0"/>
            <a:r>
              <a:rPr lang="en-US" dirty="0"/>
              <a:t>Click to edit text</a:t>
            </a:r>
          </a:p>
          <a:p>
            <a:pPr lvl="0"/>
            <a:r>
              <a:rPr lang="en-US" dirty="0"/>
              <a:t>Next level</a:t>
            </a:r>
          </a:p>
        </p:txBody>
      </p:sp>
      <p:sp>
        <p:nvSpPr>
          <p:cNvPr id="5" name="Text Placeholder 4"/>
          <p:cNvSpPr>
            <a:spLocks noGrp="1"/>
          </p:cNvSpPr>
          <p:nvPr>
            <p:ph type="body" sz="quarter" idx="3" hasCustomPrompt="1"/>
          </p:nvPr>
        </p:nvSpPr>
        <p:spPr>
          <a:xfrm>
            <a:off x="4645025" y="1535113"/>
            <a:ext cx="4041775" cy="639762"/>
          </a:xfrm>
          <a:prstGeom prst="rect">
            <a:avLst/>
          </a:prstGeom>
        </p:spPr>
        <p:txBody>
          <a:bodyPr anchor="b"/>
          <a:lstStyle>
            <a:lvl1pPr marL="0" indent="0">
              <a:buNone/>
              <a:defRPr sz="2800" b="1">
                <a:solidFill>
                  <a:srgbClr val="FF671F"/>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p:cNvSpPr>
            <a:spLocks noGrp="1"/>
          </p:cNvSpPr>
          <p:nvPr>
            <p:ph sz="quarter" idx="4" hasCustomPrompt="1"/>
          </p:nvPr>
        </p:nvSpPr>
        <p:spPr>
          <a:xfrm>
            <a:off x="4645025" y="2174875"/>
            <a:ext cx="4041775" cy="3363855"/>
          </a:xfrm>
          <a:prstGeom prst="rect">
            <a:avLst/>
          </a:prstGeom>
        </p:spPr>
        <p:txBody>
          <a:bodyPr/>
          <a:lstStyle>
            <a:lvl1pPr>
              <a:defRPr sz="2400">
                <a:latin typeface="Georgia" panose="02040502050405020303" pitchFamily="18"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text</a:t>
            </a:r>
          </a:p>
          <a:p>
            <a:pPr lvl="0"/>
            <a:r>
              <a:rPr lang="en-US" dirty="0"/>
              <a:t>Next level</a:t>
            </a:r>
          </a:p>
        </p:txBody>
      </p:sp>
      <p:sp>
        <p:nvSpPr>
          <p:cNvPr id="7" name="Slide Number Placeholder 6"/>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Tree>
    <p:extLst>
      <p:ext uri="{BB962C8B-B14F-4D97-AF65-F5344CB8AC3E}">
        <p14:creationId xmlns:p14="http://schemas.microsoft.com/office/powerpoint/2010/main" val="2048224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lvl1pPr algn="l">
              <a:defRPr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4" name="Content Placeholder 3"/>
          <p:cNvSpPr>
            <a:spLocks noGrp="1"/>
          </p:cNvSpPr>
          <p:nvPr>
            <p:ph sz="half" idx="2" hasCustomPrompt="1"/>
          </p:nvPr>
        </p:nvSpPr>
        <p:spPr>
          <a:xfrm>
            <a:off x="457200" y="1657351"/>
            <a:ext cx="4040188" cy="3881380"/>
          </a:xfrm>
          <a:prstGeom prst="rect">
            <a:avLst/>
          </a:prstGeom>
        </p:spPr>
        <p:txBody>
          <a:bodyPr/>
          <a:lstStyle>
            <a:lvl1pPr>
              <a:defRPr sz="2400">
                <a:latin typeface="Georgia" panose="02040502050405020303" pitchFamily="18" charset="0"/>
              </a:defRPr>
            </a:lvl1pPr>
            <a:lvl2pPr>
              <a:defRPr sz="2000"/>
            </a:lvl2pPr>
            <a:lvl3pPr>
              <a:defRPr sz="1800"/>
            </a:lvl3pPr>
            <a:lvl4pPr>
              <a:defRPr sz="1600"/>
            </a:lvl4pPr>
            <a:lvl5pPr>
              <a:buNone/>
              <a:defRPr sz="1600"/>
            </a:lvl5pPr>
            <a:lvl6pPr>
              <a:defRPr sz="1600"/>
            </a:lvl6pPr>
            <a:lvl7pPr>
              <a:defRPr sz="1600"/>
            </a:lvl7pPr>
            <a:lvl8pPr>
              <a:defRPr sz="1600"/>
            </a:lvl8pPr>
            <a:lvl9pPr>
              <a:defRPr sz="1600"/>
            </a:lvl9pPr>
          </a:lstStyle>
          <a:p>
            <a:pPr lvl="0"/>
            <a:r>
              <a:rPr lang="en-US" dirty="0"/>
              <a:t>Click to edit text</a:t>
            </a:r>
          </a:p>
          <a:p>
            <a:pPr lvl="0"/>
            <a:r>
              <a:rPr lang="en-US" dirty="0"/>
              <a:t>Next level</a:t>
            </a:r>
          </a:p>
        </p:txBody>
      </p:sp>
      <p:sp>
        <p:nvSpPr>
          <p:cNvPr id="6" name="Content Placeholder 5"/>
          <p:cNvSpPr>
            <a:spLocks noGrp="1"/>
          </p:cNvSpPr>
          <p:nvPr>
            <p:ph sz="quarter" idx="4" hasCustomPrompt="1"/>
          </p:nvPr>
        </p:nvSpPr>
        <p:spPr>
          <a:xfrm>
            <a:off x="4645025" y="1657351"/>
            <a:ext cx="4041775" cy="3881379"/>
          </a:xfrm>
          <a:prstGeom prst="rect">
            <a:avLst/>
          </a:prstGeom>
        </p:spPr>
        <p:txBody>
          <a:bodyPr/>
          <a:lstStyle>
            <a:lvl1pPr>
              <a:defRPr sz="2400">
                <a:latin typeface="Georgia" panose="02040502050405020303" pitchFamily="18"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text</a:t>
            </a:r>
          </a:p>
          <a:p>
            <a:pPr lvl="0"/>
            <a:r>
              <a:rPr lang="en-US" dirty="0"/>
              <a:t>Next level</a:t>
            </a:r>
          </a:p>
        </p:txBody>
      </p:sp>
      <p:sp>
        <p:nvSpPr>
          <p:cNvPr id="7" name="Slide Number Placeholder 6"/>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Tree>
    <p:extLst>
      <p:ext uri="{BB962C8B-B14F-4D97-AF65-F5344CB8AC3E}">
        <p14:creationId xmlns:p14="http://schemas.microsoft.com/office/powerpoint/2010/main" val="129923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815520"/>
            <a:ext cx="5486400" cy="804862"/>
          </a:xfrm>
          <a:prstGeom prst="rect">
            <a:avLst/>
          </a:prstGeom>
        </p:spPr>
        <p:txBody>
          <a:bodyPr/>
          <a:lstStyle>
            <a:lvl1pPr marL="0" indent="0" algn="ctr">
              <a:buNone/>
              <a:defRPr sz="2000">
                <a:latin typeface="Georgia" panose="02040502050405020303"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Tree>
    <p:extLst>
      <p:ext uri="{BB962C8B-B14F-4D97-AF65-F5344CB8AC3E}">
        <p14:creationId xmlns:p14="http://schemas.microsoft.com/office/powerpoint/2010/main" val="3047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Photo 1">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203" y="-9054"/>
            <a:ext cx="9148203" cy="2580803"/>
          </a:xfrm>
          <a:prstGeom prst="rect">
            <a:avLst/>
          </a:prstGeom>
        </p:spPr>
      </p:pic>
      <p:sp>
        <p:nvSpPr>
          <p:cNvPr id="6" name="Text Placeholder 2"/>
          <p:cNvSpPr>
            <a:spLocks noGrp="1"/>
          </p:cNvSpPr>
          <p:nvPr>
            <p:ph idx="1" hasCustomPrompt="1"/>
          </p:nvPr>
        </p:nvSpPr>
        <p:spPr>
          <a:xfrm>
            <a:off x="457200" y="3433524"/>
            <a:ext cx="8182947" cy="2614851"/>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2" name="Slide Number Placeholder 1"/>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10" name="Text Placeholder 9"/>
          <p:cNvSpPr>
            <a:spLocks noGrp="1"/>
          </p:cNvSpPr>
          <p:nvPr>
            <p:ph type="body" sz="quarter" idx="11"/>
          </p:nvPr>
        </p:nvSpPr>
        <p:spPr>
          <a:xfrm>
            <a:off x="457200" y="2606675"/>
            <a:ext cx="6765925" cy="827088"/>
          </a:xfrm>
          <a:prstGeom prst="rect">
            <a:avLst/>
          </a:prstGeom>
        </p:spPr>
        <p:txBody>
          <a:bodyPr/>
          <a:lstStyle>
            <a:lvl1pPr marL="0" indent="0">
              <a:buNone/>
              <a:defRPr sz="38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Tree>
    <p:extLst>
      <p:ext uri="{BB962C8B-B14F-4D97-AF65-F5344CB8AC3E}">
        <p14:creationId xmlns:p14="http://schemas.microsoft.com/office/powerpoint/2010/main" val="2728283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Photo 2">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060" y="0"/>
            <a:ext cx="9153060" cy="2571184"/>
          </a:xfrm>
          <a:prstGeom prst="rect">
            <a:avLst/>
          </a:prstGeom>
        </p:spPr>
      </p:pic>
      <p:sp>
        <p:nvSpPr>
          <p:cNvPr id="6" name="Text Placeholder 2"/>
          <p:cNvSpPr>
            <a:spLocks noGrp="1"/>
          </p:cNvSpPr>
          <p:nvPr>
            <p:ph idx="1" hasCustomPrompt="1"/>
          </p:nvPr>
        </p:nvSpPr>
        <p:spPr>
          <a:xfrm>
            <a:off x="457200" y="3433524"/>
            <a:ext cx="8182947" cy="2614851"/>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2" name="Slide Number Placeholder 1"/>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10" name="Text Placeholder 9"/>
          <p:cNvSpPr>
            <a:spLocks noGrp="1"/>
          </p:cNvSpPr>
          <p:nvPr>
            <p:ph type="body" sz="quarter" idx="11"/>
          </p:nvPr>
        </p:nvSpPr>
        <p:spPr>
          <a:xfrm>
            <a:off x="457200" y="2606675"/>
            <a:ext cx="6765925" cy="827088"/>
          </a:xfrm>
          <a:prstGeom prst="rect">
            <a:avLst/>
          </a:prstGeom>
        </p:spPr>
        <p:txBody>
          <a:bodyPr/>
          <a:lstStyle>
            <a:lvl1pPr marL="0" indent="0">
              <a:buNone/>
              <a:defRPr sz="38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Tree>
    <p:extLst>
      <p:ext uri="{BB962C8B-B14F-4D97-AF65-F5344CB8AC3E}">
        <p14:creationId xmlns:p14="http://schemas.microsoft.com/office/powerpoint/2010/main" val="714302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Photo 3">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l="-99"/>
          <a:stretch/>
        </p:blipFill>
        <p:spPr>
          <a:xfrm>
            <a:off x="-18106" y="-9054"/>
            <a:ext cx="9171160" cy="2571185"/>
          </a:xfrm>
          <a:prstGeom prst="rect">
            <a:avLst/>
          </a:prstGeom>
        </p:spPr>
      </p:pic>
      <p:sp>
        <p:nvSpPr>
          <p:cNvPr id="6" name="Text Placeholder 2"/>
          <p:cNvSpPr>
            <a:spLocks noGrp="1"/>
          </p:cNvSpPr>
          <p:nvPr>
            <p:ph idx="1" hasCustomPrompt="1"/>
          </p:nvPr>
        </p:nvSpPr>
        <p:spPr>
          <a:xfrm>
            <a:off x="457200" y="3433524"/>
            <a:ext cx="8182947" cy="2614851"/>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2" name="Slide Number Placeholder 1"/>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10" name="Text Placeholder 9"/>
          <p:cNvSpPr>
            <a:spLocks noGrp="1"/>
          </p:cNvSpPr>
          <p:nvPr>
            <p:ph type="body" sz="quarter" idx="11"/>
          </p:nvPr>
        </p:nvSpPr>
        <p:spPr>
          <a:xfrm>
            <a:off x="457200" y="2606675"/>
            <a:ext cx="6765925" cy="827088"/>
          </a:xfrm>
          <a:prstGeom prst="rect">
            <a:avLst/>
          </a:prstGeom>
        </p:spPr>
        <p:txBody>
          <a:bodyPr/>
          <a:lstStyle>
            <a:lvl1pPr marL="0" indent="0">
              <a:buNone/>
              <a:defRPr sz="38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Tree>
    <p:extLst>
      <p:ext uri="{BB962C8B-B14F-4D97-AF65-F5344CB8AC3E}">
        <p14:creationId xmlns:p14="http://schemas.microsoft.com/office/powerpoint/2010/main" val="3776408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estions 1">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5" name="Text Placeholder 4"/>
          <p:cNvSpPr>
            <a:spLocks noGrp="1"/>
          </p:cNvSpPr>
          <p:nvPr>
            <p:ph type="body" sz="quarter" idx="17"/>
          </p:nvPr>
        </p:nvSpPr>
        <p:spPr>
          <a:xfrm>
            <a:off x="3391302" y="3402845"/>
            <a:ext cx="3190875" cy="371475"/>
          </a:xfrm>
          <a:prstGeom prst="rect">
            <a:avLst/>
          </a:prstGeom>
        </p:spPr>
        <p:txBody>
          <a:bodyPr anchor="ctr"/>
          <a:lstStyle>
            <a:lvl1pPr marL="0" indent="0">
              <a:buNone/>
              <a:defRPr sz="20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8" name="Text Placeholder 4"/>
          <p:cNvSpPr>
            <a:spLocks noGrp="1"/>
          </p:cNvSpPr>
          <p:nvPr>
            <p:ph type="body" sz="quarter" idx="18"/>
          </p:nvPr>
        </p:nvSpPr>
        <p:spPr>
          <a:xfrm>
            <a:off x="3391302" y="4341466"/>
            <a:ext cx="3190875" cy="371475"/>
          </a:xfrm>
          <a:prstGeom prst="rect">
            <a:avLst/>
          </a:prstGeom>
        </p:spPr>
        <p:txBody>
          <a:bodyPr anchor="ctr"/>
          <a:lstStyle>
            <a:lvl1pPr marL="0" indent="0">
              <a:buNone/>
              <a:defRPr sz="20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41006" y="3227615"/>
            <a:ext cx="650296" cy="650296"/>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741006" y="4206548"/>
            <a:ext cx="650296" cy="650296"/>
          </a:xfrm>
          <a:prstGeom prst="rect">
            <a:avLst/>
          </a:prstGeom>
        </p:spPr>
      </p:pic>
      <p:sp>
        <p:nvSpPr>
          <p:cNvPr id="3" name="TextBox 2"/>
          <p:cNvSpPr txBox="1"/>
          <p:nvPr userDrawn="1"/>
        </p:nvSpPr>
        <p:spPr>
          <a:xfrm>
            <a:off x="1344140" y="1950392"/>
            <a:ext cx="6552085" cy="160043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671F"/>
                </a:solidFill>
                <a:effectLst/>
                <a:uLnTx/>
                <a:uFillTx/>
                <a:latin typeface="Verdana" panose="020B0604030504040204" pitchFamily="34" charset="0"/>
                <a:ea typeface="Verdana" panose="020B0604030504040204" pitchFamily="34" charset="0"/>
                <a:cs typeface="Verdana" panose="020B0604030504040204" pitchFamily="34" charset="0"/>
              </a:rPr>
              <a:t>Questions?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804377" y="5185481"/>
            <a:ext cx="650296" cy="650296"/>
          </a:xfrm>
          <a:prstGeom prst="rect">
            <a:avLst/>
          </a:prstGeom>
        </p:spPr>
      </p:pic>
      <p:sp>
        <p:nvSpPr>
          <p:cNvPr id="10" name="Text Placeholder 4"/>
          <p:cNvSpPr>
            <a:spLocks noGrp="1"/>
          </p:cNvSpPr>
          <p:nvPr>
            <p:ph type="body" sz="quarter" idx="19"/>
          </p:nvPr>
        </p:nvSpPr>
        <p:spPr>
          <a:xfrm>
            <a:off x="3391302" y="5280087"/>
            <a:ext cx="3190875" cy="371475"/>
          </a:xfrm>
          <a:prstGeom prst="rect">
            <a:avLst/>
          </a:prstGeom>
        </p:spPr>
        <p:txBody>
          <a:bodyPr anchor="ctr"/>
          <a:lstStyle>
            <a:lvl1pPr marL="0" indent="0">
              <a:buNone/>
              <a:defRPr sz="20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Tree>
    <p:extLst>
      <p:ext uri="{BB962C8B-B14F-4D97-AF65-F5344CB8AC3E}">
        <p14:creationId xmlns:p14="http://schemas.microsoft.com/office/powerpoint/2010/main" val="800371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estions 2">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8" name="TextBox 7"/>
          <p:cNvSpPr txBox="1"/>
          <p:nvPr userDrawn="1"/>
        </p:nvSpPr>
        <p:spPr>
          <a:xfrm>
            <a:off x="1344140" y="1950392"/>
            <a:ext cx="6552085" cy="160043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671F"/>
                </a:solidFill>
                <a:effectLst/>
                <a:uLnTx/>
                <a:uFillTx/>
                <a:latin typeface="Verdana" panose="020B0604030504040204" pitchFamily="34" charset="0"/>
                <a:ea typeface="Verdana" panose="020B0604030504040204" pitchFamily="34" charset="0"/>
                <a:cs typeface="Verdana" panose="020B0604030504040204" pitchFamily="34" charset="0"/>
              </a:rPr>
              <a:t>Questions?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8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PCDC 2">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screen">
            <a:extLst>
              <a:ext uri="{28A0092B-C50C-407E-A947-70E740481C1C}">
                <a14:useLocalDpi xmlns:a14="http://schemas.microsoft.com/office/drawing/2010/main"/>
              </a:ext>
            </a:extLst>
          </a:blip>
          <a:srcRect l="-198"/>
          <a:stretch/>
        </p:blipFill>
        <p:spPr>
          <a:xfrm>
            <a:off x="-28977" y="-9053"/>
            <a:ext cx="9172879" cy="2670126"/>
          </a:xfrm>
          <a:prstGeom prst="rect">
            <a:avLst/>
          </a:prstGeom>
        </p:spPr>
      </p:pic>
      <p:sp>
        <p:nvSpPr>
          <p:cNvPr id="2" name="Slide Number Placeholder 1"/>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4" name="TextBox 3"/>
          <p:cNvSpPr txBox="1"/>
          <p:nvPr userDrawn="1"/>
        </p:nvSpPr>
        <p:spPr>
          <a:xfrm>
            <a:off x="-9055" y="1408628"/>
            <a:ext cx="9152958" cy="126188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rPr>
              <a:t>Catalyzing excellence in primary care to achieve health equity</a:t>
            </a:r>
          </a:p>
        </p:txBody>
      </p:sp>
      <p:sp>
        <p:nvSpPr>
          <p:cNvPr id="7" name="TextBox 6"/>
          <p:cNvSpPr txBox="1"/>
          <p:nvPr userDrawn="1"/>
        </p:nvSpPr>
        <p:spPr>
          <a:xfrm>
            <a:off x="3632466" y="2754548"/>
            <a:ext cx="1839226"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671F"/>
                </a:solidFill>
                <a:effectLst/>
                <a:uLnTx/>
                <a:uFillTx/>
                <a:latin typeface="Verdana" panose="020B0604030504040204" pitchFamily="34" charset="0"/>
                <a:ea typeface="Verdana" panose="020B0604030504040204" pitchFamily="34" charset="0"/>
                <a:cs typeface="Verdana" panose="020B0604030504040204" pitchFamily="34" charset="0"/>
              </a:rPr>
              <a:t>INVEST</a:t>
            </a:r>
          </a:p>
        </p:txBody>
      </p:sp>
      <p:sp>
        <p:nvSpPr>
          <p:cNvPr id="8" name="TextBox 7"/>
          <p:cNvSpPr txBox="1"/>
          <p:nvPr userDrawn="1"/>
        </p:nvSpPr>
        <p:spPr>
          <a:xfrm>
            <a:off x="47542" y="2755810"/>
            <a:ext cx="2889248"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671F"/>
                </a:solidFill>
                <a:effectLst/>
                <a:uLnTx/>
                <a:uFillTx/>
                <a:latin typeface="Verdana" panose="020B0604030504040204" pitchFamily="34" charset="0"/>
                <a:ea typeface="Verdana" panose="020B0604030504040204" pitchFamily="34" charset="0"/>
                <a:cs typeface="Verdana" panose="020B0604030504040204" pitchFamily="34" charset="0"/>
              </a:rPr>
              <a:t>TRANSFORM</a:t>
            </a:r>
          </a:p>
        </p:txBody>
      </p:sp>
      <p:sp>
        <p:nvSpPr>
          <p:cNvPr id="9" name="TextBox 8"/>
          <p:cNvSpPr txBox="1"/>
          <p:nvPr userDrawn="1"/>
        </p:nvSpPr>
        <p:spPr>
          <a:xfrm>
            <a:off x="6400076" y="2758308"/>
            <a:ext cx="2542433"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671F"/>
                </a:solidFill>
                <a:effectLst/>
                <a:uLnTx/>
                <a:uFillTx/>
                <a:latin typeface="Verdana" panose="020B0604030504040204" pitchFamily="34" charset="0"/>
                <a:ea typeface="Verdana" panose="020B0604030504040204" pitchFamily="34" charset="0"/>
                <a:cs typeface="Verdana" panose="020B0604030504040204" pitchFamily="34" charset="0"/>
              </a:rPr>
              <a:t>ADVOCATE</a:t>
            </a:r>
          </a:p>
        </p:txBody>
      </p:sp>
      <p:cxnSp>
        <p:nvCxnSpPr>
          <p:cNvPr id="10" name="Straight Connector 9"/>
          <p:cNvCxnSpPr/>
          <p:nvPr userDrawn="1"/>
        </p:nvCxnSpPr>
        <p:spPr>
          <a:xfrm>
            <a:off x="2936790" y="2851842"/>
            <a:ext cx="0" cy="3051017"/>
          </a:xfrm>
          <a:prstGeom prst="line">
            <a:avLst/>
          </a:prstGeom>
          <a:ln>
            <a:solidFill>
              <a:srgbClr val="002B49"/>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6167369" y="2851841"/>
            <a:ext cx="0" cy="3051017"/>
          </a:xfrm>
          <a:prstGeom prst="line">
            <a:avLst/>
          </a:prstGeom>
          <a:ln>
            <a:solidFill>
              <a:srgbClr val="002B49"/>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userDrawn="1"/>
        </p:nvSpPr>
        <p:spPr>
          <a:xfrm>
            <a:off x="70559" y="3438637"/>
            <a:ext cx="2718580" cy="2400657"/>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B49"/>
                </a:solidFill>
                <a:effectLst/>
                <a:uLnTx/>
                <a:uFillTx/>
                <a:latin typeface="Georgia" panose="02040502050405020303" pitchFamily="18" charset="0"/>
                <a:ea typeface="+mn-ea"/>
                <a:cs typeface="+mn-cs"/>
              </a:rPr>
              <a:t>We partner with health care providers to build capacity and improve services and outcomes</a:t>
            </a:r>
          </a:p>
        </p:txBody>
      </p:sp>
      <p:sp>
        <p:nvSpPr>
          <p:cNvPr id="15" name="TextBox 14"/>
          <p:cNvSpPr txBox="1"/>
          <p:nvPr userDrawn="1"/>
        </p:nvSpPr>
        <p:spPr>
          <a:xfrm>
            <a:off x="3107454" y="3431263"/>
            <a:ext cx="2889247" cy="1882951"/>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B49"/>
                </a:solidFill>
                <a:effectLst/>
                <a:uLnTx/>
                <a:uFillTx/>
                <a:latin typeface="Georgia" panose="02040502050405020303" pitchFamily="18" charset="0"/>
                <a:ea typeface="+mn-ea"/>
                <a:cs typeface="+mn-cs"/>
              </a:rPr>
              <a:t>We provide capital to integrate services, modernize facilities, or expand operations</a:t>
            </a:r>
          </a:p>
        </p:txBody>
      </p:sp>
      <p:sp>
        <p:nvSpPr>
          <p:cNvPr id="16" name="TextBox 15"/>
          <p:cNvSpPr txBox="1"/>
          <p:nvPr userDrawn="1"/>
        </p:nvSpPr>
        <p:spPr>
          <a:xfrm>
            <a:off x="6226668" y="3438637"/>
            <a:ext cx="2889247" cy="2400657"/>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B49"/>
                </a:solidFill>
                <a:effectLst/>
                <a:uLnTx/>
                <a:uFillTx/>
                <a:latin typeface="Georgia" panose="02040502050405020303" pitchFamily="18" charset="0"/>
                <a:ea typeface="+mn-ea"/>
                <a:cs typeface="+mn-cs"/>
              </a:rPr>
              <a:t>We advance policy initiatives to bring resources, attention, and innovation to primary care</a:t>
            </a:r>
          </a:p>
        </p:txBody>
      </p:sp>
    </p:spTree>
    <p:extLst>
      <p:ext uri="{BB962C8B-B14F-4D97-AF65-F5344CB8AC3E}">
        <p14:creationId xmlns:p14="http://schemas.microsoft.com/office/powerpoint/2010/main" val="1778856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er Slide 1">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8" name="Picture Placeholder 7"/>
          <p:cNvSpPr>
            <a:spLocks noGrp="1"/>
          </p:cNvSpPr>
          <p:nvPr>
            <p:ph type="pic" sz="quarter" idx="13"/>
          </p:nvPr>
        </p:nvSpPr>
        <p:spPr>
          <a:xfrm>
            <a:off x="3635376" y="1730688"/>
            <a:ext cx="1828800" cy="1828800"/>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9" name="Picture Placeholder 7"/>
          <p:cNvSpPr>
            <a:spLocks noGrp="1"/>
          </p:cNvSpPr>
          <p:nvPr>
            <p:ph type="pic" sz="quarter" idx="14"/>
          </p:nvPr>
        </p:nvSpPr>
        <p:spPr>
          <a:xfrm>
            <a:off x="6215064" y="1730688"/>
            <a:ext cx="1828800" cy="1828800"/>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10" name="Picture Placeholder 7"/>
          <p:cNvSpPr>
            <a:spLocks noGrp="1"/>
          </p:cNvSpPr>
          <p:nvPr>
            <p:ph type="pic" sz="quarter" idx="15"/>
          </p:nvPr>
        </p:nvSpPr>
        <p:spPr>
          <a:xfrm>
            <a:off x="1055688" y="1730688"/>
            <a:ext cx="1828800" cy="1828800"/>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12" name="Text Placeholder 11"/>
          <p:cNvSpPr>
            <a:spLocks noGrp="1"/>
          </p:cNvSpPr>
          <p:nvPr>
            <p:ph type="body" sz="quarter" idx="16"/>
          </p:nvPr>
        </p:nvSpPr>
        <p:spPr>
          <a:xfrm>
            <a:off x="939324" y="502921"/>
            <a:ext cx="7198044" cy="925830"/>
          </a:xfrm>
          <a:prstGeom prst="rect">
            <a:avLst/>
          </a:prstGeom>
        </p:spPr>
        <p:txBody>
          <a:bodyPr/>
          <a:lstStyle>
            <a:lvl1pPr marL="0" indent="0" algn="l">
              <a:buNone/>
              <a:defRPr sz="4500" b="1">
                <a:solidFill>
                  <a:srgbClr val="FF671F"/>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14" name="Text Placeholder 13"/>
          <p:cNvSpPr>
            <a:spLocks noGrp="1"/>
          </p:cNvSpPr>
          <p:nvPr>
            <p:ph type="body" sz="quarter" idx="17"/>
          </p:nvPr>
        </p:nvSpPr>
        <p:spPr>
          <a:xfrm>
            <a:off x="731263" y="3720392"/>
            <a:ext cx="2486537" cy="262257"/>
          </a:xfrm>
          <a:prstGeom prst="rect">
            <a:avLst/>
          </a:prstGeom>
        </p:spPr>
        <p:txBody>
          <a:bodyPr/>
          <a:lstStyle>
            <a:lvl1pPr marL="0" indent="0" algn="ctr">
              <a:buNone/>
              <a:defRPr sz="12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19" name="Text Placeholder 13"/>
          <p:cNvSpPr>
            <a:spLocks noGrp="1"/>
          </p:cNvSpPr>
          <p:nvPr>
            <p:ph type="body" sz="quarter" idx="20"/>
          </p:nvPr>
        </p:nvSpPr>
        <p:spPr>
          <a:xfrm>
            <a:off x="731263" y="3998821"/>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3" name="TextBox 32"/>
          <p:cNvSpPr txBox="1"/>
          <p:nvPr userDrawn="1"/>
        </p:nvSpPr>
        <p:spPr>
          <a:xfrm>
            <a:off x="1712277" y="5372936"/>
            <a:ext cx="384619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PrimaryCareDevelopmentCorp</a:t>
            </a:r>
            <a:endParaRPr kumimoji="0" lang="en-US" sz="1800" b="0"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7" name="Text Placeholder 13"/>
          <p:cNvSpPr>
            <a:spLocks noGrp="1"/>
          </p:cNvSpPr>
          <p:nvPr>
            <p:ph type="body" sz="quarter" idx="25"/>
          </p:nvPr>
        </p:nvSpPr>
        <p:spPr>
          <a:xfrm>
            <a:off x="731264" y="4278983"/>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1749" y="5275334"/>
            <a:ext cx="468630" cy="468630"/>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34434" y="5211848"/>
            <a:ext cx="591329" cy="591329"/>
          </a:xfrm>
          <a:prstGeom prst="rect">
            <a:avLst/>
          </a:prstGeom>
        </p:spPr>
      </p:pic>
      <p:sp>
        <p:nvSpPr>
          <p:cNvPr id="31" name="TextBox 30"/>
          <p:cNvSpPr txBox="1"/>
          <p:nvPr userDrawn="1"/>
        </p:nvSpPr>
        <p:spPr>
          <a:xfrm>
            <a:off x="6176375" y="5374632"/>
            <a:ext cx="234600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n-US" sz="1800" b="0" i="0" u="none" strike="noStrike" kern="1200" cap="none" spc="0" normalizeH="0" baseline="0" noProof="0" dirty="0" err="1">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PrimaryCareDev</a:t>
            </a:r>
            <a:endParaRPr kumimoji="0" lang="en-US" sz="1800" b="0"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3" name="Text Placeholder 13"/>
          <p:cNvSpPr>
            <a:spLocks noGrp="1"/>
          </p:cNvSpPr>
          <p:nvPr>
            <p:ph type="body" sz="quarter" idx="29"/>
          </p:nvPr>
        </p:nvSpPr>
        <p:spPr>
          <a:xfrm>
            <a:off x="5886195" y="3726590"/>
            <a:ext cx="2486537" cy="262257"/>
          </a:xfrm>
          <a:prstGeom prst="rect">
            <a:avLst/>
          </a:prstGeom>
        </p:spPr>
        <p:txBody>
          <a:bodyPr/>
          <a:lstStyle>
            <a:lvl1pPr marL="0" indent="0" algn="ctr">
              <a:buNone/>
              <a:defRPr sz="12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4" name="Text Placeholder 13"/>
          <p:cNvSpPr>
            <a:spLocks noGrp="1"/>
          </p:cNvSpPr>
          <p:nvPr>
            <p:ph type="body" sz="quarter" idx="30"/>
          </p:nvPr>
        </p:nvSpPr>
        <p:spPr>
          <a:xfrm>
            <a:off x="5886195" y="4006532"/>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5" name="Text Placeholder 13"/>
          <p:cNvSpPr>
            <a:spLocks noGrp="1"/>
          </p:cNvSpPr>
          <p:nvPr>
            <p:ph type="body" sz="quarter" idx="31"/>
          </p:nvPr>
        </p:nvSpPr>
        <p:spPr>
          <a:xfrm>
            <a:off x="5886196" y="4286694"/>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6" name="Text Placeholder 13"/>
          <p:cNvSpPr>
            <a:spLocks noGrp="1"/>
          </p:cNvSpPr>
          <p:nvPr>
            <p:ph type="body" sz="quarter" idx="32"/>
          </p:nvPr>
        </p:nvSpPr>
        <p:spPr>
          <a:xfrm>
            <a:off x="3308728" y="3727975"/>
            <a:ext cx="2486537" cy="262257"/>
          </a:xfrm>
          <a:prstGeom prst="rect">
            <a:avLst/>
          </a:prstGeom>
        </p:spPr>
        <p:txBody>
          <a:bodyPr/>
          <a:lstStyle>
            <a:lvl1pPr marL="0" indent="0" algn="ctr">
              <a:buNone/>
              <a:defRPr sz="12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7" name="Text Placeholder 13"/>
          <p:cNvSpPr>
            <a:spLocks noGrp="1"/>
          </p:cNvSpPr>
          <p:nvPr>
            <p:ph type="body" sz="quarter" idx="33"/>
          </p:nvPr>
        </p:nvSpPr>
        <p:spPr>
          <a:xfrm>
            <a:off x="3308728" y="4006404"/>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8" name="Text Placeholder 13"/>
          <p:cNvSpPr>
            <a:spLocks noGrp="1"/>
          </p:cNvSpPr>
          <p:nvPr>
            <p:ph type="body" sz="quarter" idx="34"/>
          </p:nvPr>
        </p:nvSpPr>
        <p:spPr>
          <a:xfrm>
            <a:off x="3308729" y="4286566"/>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pic>
        <p:nvPicPr>
          <p:cNvPr id="49" name="Picture 4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91329" y="5279605"/>
            <a:ext cx="464359" cy="464359"/>
          </a:xfrm>
          <a:prstGeom prst="rect">
            <a:avLst/>
          </a:prstGeom>
        </p:spPr>
      </p:pic>
    </p:spTree>
    <p:extLst>
      <p:ext uri="{BB962C8B-B14F-4D97-AF65-F5344CB8AC3E}">
        <p14:creationId xmlns:p14="http://schemas.microsoft.com/office/powerpoint/2010/main" val="18086518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esenter HIP 1">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8" name="Picture Placeholder 7"/>
          <p:cNvSpPr>
            <a:spLocks noGrp="1"/>
          </p:cNvSpPr>
          <p:nvPr>
            <p:ph type="pic" sz="quarter" idx="13"/>
          </p:nvPr>
        </p:nvSpPr>
        <p:spPr>
          <a:xfrm>
            <a:off x="3635376" y="1730688"/>
            <a:ext cx="1828800" cy="1828800"/>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9" name="Picture Placeholder 7"/>
          <p:cNvSpPr>
            <a:spLocks noGrp="1"/>
          </p:cNvSpPr>
          <p:nvPr>
            <p:ph type="pic" sz="quarter" idx="14"/>
          </p:nvPr>
        </p:nvSpPr>
        <p:spPr>
          <a:xfrm>
            <a:off x="6215064" y="1730688"/>
            <a:ext cx="1828800" cy="1828800"/>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10" name="Picture Placeholder 7"/>
          <p:cNvSpPr>
            <a:spLocks noGrp="1"/>
          </p:cNvSpPr>
          <p:nvPr>
            <p:ph type="pic" sz="quarter" idx="15"/>
          </p:nvPr>
        </p:nvSpPr>
        <p:spPr>
          <a:xfrm>
            <a:off x="1055688" y="1730688"/>
            <a:ext cx="1828800" cy="1828800"/>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12" name="Text Placeholder 11"/>
          <p:cNvSpPr>
            <a:spLocks noGrp="1"/>
          </p:cNvSpPr>
          <p:nvPr>
            <p:ph type="body" sz="quarter" idx="16"/>
          </p:nvPr>
        </p:nvSpPr>
        <p:spPr>
          <a:xfrm>
            <a:off x="939324" y="502921"/>
            <a:ext cx="7198044" cy="925830"/>
          </a:xfrm>
          <a:prstGeom prst="rect">
            <a:avLst/>
          </a:prstGeom>
        </p:spPr>
        <p:txBody>
          <a:bodyPr/>
          <a:lstStyle>
            <a:lvl1pPr marL="0" indent="0" algn="l">
              <a:buNone/>
              <a:defRPr sz="4500" b="1">
                <a:solidFill>
                  <a:srgbClr val="FF671F"/>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4" name="TextBox 33"/>
          <p:cNvSpPr txBox="1"/>
          <p:nvPr userDrawn="1"/>
        </p:nvSpPr>
        <p:spPr>
          <a:xfrm>
            <a:off x="6176375" y="5188270"/>
            <a:ext cx="234600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n-US" sz="1800" b="0" i="0" u="none" strike="noStrike" kern="1200" cap="none" spc="0" normalizeH="0" baseline="0" noProof="0" dirty="0" err="1">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PrimaryCareDev</a:t>
            </a:r>
            <a:endParaRPr kumimoji="0" lang="en-US" sz="1800" b="0"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1749" y="5275334"/>
            <a:ext cx="468630" cy="468630"/>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34434" y="5211848"/>
            <a:ext cx="591329" cy="591329"/>
          </a:xfrm>
          <a:prstGeom prst="rect">
            <a:avLst/>
          </a:prstGeom>
        </p:spPr>
      </p:pic>
      <p:sp>
        <p:nvSpPr>
          <p:cNvPr id="22" name="TextBox 21"/>
          <p:cNvSpPr txBox="1"/>
          <p:nvPr userDrawn="1"/>
        </p:nvSpPr>
        <p:spPr>
          <a:xfrm>
            <a:off x="6176375" y="5467915"/>
            <a:ext cx="234600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@HIP_PCDC</a:t>
            </a:r>
          </a:p>
        </p:txBody>
      </p:sp>
      <p:sp>
        <p:nvSpPr>
          <p:cNvPr id="29" name="Text Placeholder 13"/>
          <p:cNvSpPr>
            <a:spLocks noGrp="1"/>
          </p:cNvSpPr>
          <p:nvPr>
            <p:ph type="body" sz="quarter" idx="17"/>
          </p:nvPr>
        </p:nvSpPr>
        <p:spPr>
          <a:xfrm>
            <a:off x="731263" y="3720392"/>
            <a:ext cx="2486537" cy="262257"/>
          </a:xfrm>
          <a:prstGeom prst="rect">
            <a:avLst/>
          </a:prstGeom>
        </p:spPr>
        <p:txBody>
          <a:bodyPr/>
          <a:lstStyle>
            <a:lvl1pPr marL="0" indent="0" algn="ctr">
              <a:buNone/>
              <a:defRPr sz="12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1" name="Text Placeholder 13"/>
          <p:cNvSpPr>
            <a:spLocks noGrp="1"/>
          </p:cNvSpPr>
          <p:nvPr>
            <p:ph type="body" sz="quarter" idx="20"/>
          </p:nvPr>
        </p:nvSpPr>
        <p:spPr>
          <a:xfrm>
            <a:off x="731263" y="3998821"/>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5" name="Text Placeholder 13"/>
          <p:cNvSpPr>
            <a:spLocks noGrp="1"/>
          </p:cNvSpPr>
          <p:nvPr>
            <p:ph type="body" sz="quarter" idx="25"/>
          </p:nvPr>
        </p:nvSpPr>
        <p:spPr>
          <a:xfrm>
            <a:off x="731264" y="4278983"/>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6" name="Text Placeholder 13"/>
          <p:cNvSpPr>
            <a:spLocks noGrp="1"/>
          </p:cNvSpPr>
          <p:nvPr>
            <p:ph type="body" sz="quarter" idx="32"/>
          </p:nvPr>
        </p:nvSpPr>
        <p:spPr>
          <a:xfrm>
            <a:off x="3308728" y="3727975"/>
            <a:ext cx="2486537" cy="262257"/>
          </a:xfrm>
          <a:prstGeom prst="rect">
            <a:avLst/>
          </a:prstGeom>
        </p:spPr>
        <p:txBody>
          <a:bodyPr/>
          <a:lstStyle>
            <a:lvl1pPr marL="0" indent="0" algn="ctr">
              <a:buNone/>
              <a:defRPr sz="12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8" name="Text Placeholder 13"/>
          <p:cNvSpPr>
            <a:spLocks noGrp="1"/>
          </p:cNvSpPr>
          <p:nvPr>
            <p:ph type="body" sz="quarter" idx="33"/>
          </p:nvPr>
        </p:nvSpPr>
        <p:spPr>
          <a:xfrm>
            <a:off x="3308728" y="4006404"/>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9" name="Text Placeholder 13"/>
          <p:cNvSpPr>
            <a:spLocks noGrp="1"/>
          </p:cNvSpPr>
          <p:nvPr>
            <p:ph type="body" sz="quarter" idx="34"/>
          </p:nvPr>
        </p:nvSpPr>
        <p:spPr>
          <a:xfrm>
            <a:off x="3308729" y="4286566"/>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2" name="Text Placeholder 13"/>
          <p:cNvSpPr>
            <a:spLocks noGrp="1"/>
          </p:cNvSpPr>
          <p:nvPr>
            <p:ph type="body" sz="quarter" idx="29"/>
          </p:nvPr>
        </p:nvSpPr>
        <p:spPr>
          <a:xfrm>
            <a:off x="5886195" y="3726590"/>
            <a:ext cx="2486537" cy="262257"/>
          </a:xfrm>
          <a:prstGeom prst="rect">
            <a:avLst/>
          </a:prstGeom>
        </p:spPr>
        <p:txBody>
          <a:bodyPr/>
          <a:lstStyle>
            <a:lvl1pPr marL="0" indent="0" algn="ctr">
              <a:buNone/>
              <a:defRPr sz="12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3" name="Text Placeholder 13"/>
          <p:cNvSpPr>
            <a:spLocks noGrp="1"/>
          </p:cNvSpPr>
          <p:nvPr>
            <p:ph type="body" sz="quarter" idx="30"/>
          </p:nvPr>
        </p:nvSpPr>
        <p:spPr>
          <a:xfrm>
            <a:off x="5886195" y="4006532"/>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4" name="Text Placeholder 13"/>
          <p:cNvSpPr>
            <a:spLocks noGrp="1"/>
          </p:cNvSpPr>
          <p:nvPr>
            <p:ph type="body" sz="quarter" idx="31"/>
          </p:nvPr>
        </p:nvSpPr>
        <p:spPr>
          <a:xfrm>
            <a:off x="5886196" y="4286694"/>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pic>
        <p:nvPicPr>
          <p:cNvPr id="3" name="Picture 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91329" y="5279605"/>
            <a:ext cx="464359" cy="464359"/>
          </a:xfrm>
          <a:prstGeom prst="rect">
            <a:avLst/>
          </a:prstGeom>
        </p:spPr>
      </p:pic>
      <p:sp>
        <p:nvSpPr>
          <p:cNvPr id="24" name="TextBox 23"/>
          <p:cNvSpPr txBox="1"/>
          <p:nvPr userDrawn="1"/>
        </p:nvSpPr>
        <p:spPr>
          <a:xfrm>
            <a:off x="1712277" y="5372936"/>
            <a:ext cx="384619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PrimaryCareDevelopmentCorp</a:t>
            </a:r>
            <a:endParaRPr kumimoji="0" lang="en-US" sz="1800" b="0"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56336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esenter Slide 2">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10" name="Picture Placeholder 7"/>
          <p:cNvSpPr>
            <a:spLocks noGrp="1"/>
          </p:cNvSpPr>
          <p:nvPr>
            <p:ph type="pic" sz="quarter" idx="15"/>
          </p:nvPr>
        </p:nvSpPr>
        <p:spPr>
          <a:xfrm>
            <a:off x="939324" y="1637382"/>
            <a:ext cx="3395014" cy="3395014"/>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12" name="Text Placeholder 11"/>
          <p:cNvSpPr>
            <a:spLocks noGrp="1"/>
          </p:cNvSpPr>
          <p:nvPr>
            <p:ph type="body" sz="quarter" idx="16"/>
          </p:nvPr>
        </p:nvSpPr>
        <p:spPr>
          <a:xfrm>
            <a:off x="939324" y="502921"/>
            <a:ext cx="7198044" cy="925830"/>
          </a:xfrm>
          <a:prstGeom prst="rect">
            <a:avLst/>
          </a:prstGeom>
        </p:spPr>
        <p:txBody>
          <a:bodyPr/>
          <a:lstStyle>
            <a:lvl1pPr marL="0" indent="0" algn="l">
              <a:buNone/>
              <a:defRPr sz="4500" b="1">
                <a:solidFill>
                  <a:srgbClr val="FF671F"/>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14" name="Text Placeholder 13"/>
          <p:cNvSpPr>
            <a:spLocks noGrp="1"/>
          </p:cNvSpPr>
          <p:nvPr>
            <p:ph type="body" sz="quarter" idx="17"/>
          </p:nvPr>
        </p:nvSpPr>
        <p:spPr>
          <a:xfrm>
            <a:off x="4664847" y="2669037"/>
            <a:ext cx="4186842" cy="451758"/>
          </a:xfrm>
          <a:prstGeom prst="rect">
            <a:avLst/>
          </a:prstGeom>
        </p:spPr>
        <p:txBody>
          <a:bodyPr/>
          <a:lstStyle>
            <a:lvl1pPr marL="0" indent="0" algn="l">
              <a:buNone/>
              <a:defRPr sz="20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7" name="Text Placeholder 13"/>
          <p:cNvSpPr>
            <a:spLocks noGrp="1"/>
          </p:cNvSpPr>
          <p:nvPr>
            <p:ph type="body" sz="quarter" idx="18"/>
          </p:nvPr>
        </p:nvSpPr>
        <p:spPr>
          <a:xfrm>
            <a:off x="4664847" y="3120795"/>
            <a:ext cx="4186842" cy="451758"/>
          </a:xfrm>
          <a:prstGeom prst="rect">
            <a:avLst/>
          </a:prstGeom>
        </p:spPr>
        <p:txBody>
          <a:bodyPr/>
          <a:lstStyle>
            <a:lvl1pPr marL="0" indent="0" algn="l">
              <a:buNone/>
              <a:defRPr sz="2000" b="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8" name="Text Placeholder 13"/>
          <p:cNvSpPr>
            <a:spLocks noGrp="1"/>
          </p:cNvSpPr>
          <p:nvPr>
            <p:ph type="body" sz="quarter" idx="19"/>
          </p:nvPr>
        </p:nvSpPr>
        <p:spPr>
          <a:xfrm>
            <a:off x="4664847" y="3587560"/>
            <a:ext cx="4186842" cy="451758"/>
          </a:xfrm>
          <a:prstGeom prst="rect">
            <a:avLst/>
          </a:prstGeom>
        </p:spPr>
        <p:txBody>
          <a:bodyPr/>
          <a:lstStyle>
            <a:lvl1pPr marL="0" indent="0" algn="l">
              <a:buNone/>
              <a:defRPr sz="2000" b="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1749" y="5275334"/>
            <a:ext cx="468630" cy="46863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34434" y="5211848"/>
            <a:ext cx="591329" cy="591329"/>
          </a:xfrm>
          <a:prstGeom prst="rect">
            <a:avLst/>
          </a:prstGeom>
        </p:spPr>
      </p:pic>
      <p:sp>
        <p:nvSpPr>
          <p:cNvPr id="15" name="Text Placeholder 13"/>
          <p:cNvSpPr>
            <a:spLocks noGrp="1"/>
          </p:cNvSpPr>
          <p:nvPr>
            <p:ph type="body" sz="quarter" idx="20"/>
          </p:nvPr>
        </p:nvSpPr>
        <p:spPr>
          <a:xfrm>
            <a:off x="4664847" y="4054325"/>
            <a:ext cx="4186842" cy="451758"/>
          </a:xfrm>
          <a:prstGeom prst="rect">
            <a:avLst/>
          </a:prstGeom>
        </p:spPr>
        <p:txBody>
          <a:bodyPr/>
          <a:lstStyle>
            <a:lvl1pPr marL="0" indent="0" algn="l">
              <a:buNone/>
              <a:defRPr sz="2000" b="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91329" y="5279605"/>
            <a:ext cx="464359" cy="464359"/>
          </a:xfrm>
          <a:prstGeom prst="rect">
            <a:avLst/>
          </a:prstGeom>
        </p:spPr>
      </p:pic>
      <p:sp>
        <p:nvSpPr>
          <p:cNvPr id="17" name="TextBox 16"/>
          <p:cNvSpPr txBox="1"/>
          <p:nvPr userDrawn="1"/>
        </p:nvSpPr>
        <p:spPr>
          <a:xfrm>
            <a:off x="1712277" y="5372936"/>
            <a:ext cx="384619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PrimaryCareDevelopmentCorp</a:t>
            </a:r>
            <a:endParaRPr kumimoji="0" lang="en-US" sz="1800" b="0"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8" name="TextBox 17"/>
          <p:cNvSpPr txBox="1"/>
          <p:nvPr userDrawn="1"/>
        </p:nvSpPr>
        <p:spPr>
          <a:xfrm>
            <a:off x="6176375" y="5374632"/>
            <a:ext cx="234600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n-US" sz="1800" b="0" i="0" u="none" strike="noStrike" kern="1200" cap="none" spc="0" normalizeH="0" baseline="0" noProof="0" dirty="0" err="1">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PrimaryCareDev</a:t>
            </a:r>
            <a:endParaRPr kumimoji="0" lang="en-US" sz="1800" b="0"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230955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esenter HIP 2">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10" name="Picture Placeholder 7"/>
          <p:cNvSpPr>
            <a:spLocks noGrp="1"/>
          </p:cNvSpPr>
          <p:nvPr>
            <p:ph type="pic" sz="quarter" idx="15"/>
          </p:nvPr>
        </p:nvSpPr>
        <p:spPr>
          <a:xfrm>
            <a:off x="939324" y="1637382"/>
            <a:ext cx="3395014" cy="3395014"/>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12" name="Text Placeholder 11"/>
          <p:cNvSpPr>
            <a:spLocks noGrp="1"/>
          </p:cNvSpPr>
          <p:nvPr>
            <p:ph type="body" sz="quarter" idx="16"/>
          </p:nvPr>
        </p:nvSpPr>
        <p:spPr>
          <a:xfrm>
            <a:off x="939324" y="502921"/>
            <a:ext cx="7198044" cy="925830"/>
          </a:xfrm>
          <a:prstGeom prst="rect">
            <a:avLst/>
          </a:prstGeom>
        </p:spPr>
        <p:txBody>
          <a:bodyPr/>
          <a:lstStyle>
            <a:lvl1pPr marL="0" indent="0" algn="l">
              <a:buNone/>
              <a:defRPr sz="4500" b="1">
                <a:solidFill>
                  <a:srgbClr val="FF671F"/>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14" name="Text Placeholder 13"/>
          <p:cNvSpPr>
            <a:spLocks noGrp="1"/>
          </p:cNvSpPr>
          <p:nvPr>
            <p:ph type="body" sz="quarter" idx="17"/>
          </p:nvPr>
        </p:nvSpPr>
        <p:spPr>
          <a:xfrm>
            <a:off x="4664847" y="2669037"/>
            <a:ext cx="4186842" cy="451758"/>
          </a:xfrm>
          <a:prstGeom prst="rect">
            <a:avLst/>
          </a:prstGeom>
        </p:spPr>
        <p:txBody>
          <a:bodyPr/>
          <a:lstStyle>
            <a:lvl1pPr marL="0" indent="0" algn="l">
              <a:buNone/>
              <a:defRPr sz="20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7" name="Text Placeholder 13"/>
          <p:cNvSpPr>
            <a:spLocks noGrp="1"/>
          </p:cNvSpPr>
          <p:nvPr>
            <p:ph type="body" sz="quarter" idx="18"/>
          </p:nvPr>
        </p:nvSpPr>
        <p:spPr>
          <a:xfrm>
            <a:off x="4664847" y="3120795"/>
            <a:ext cx="4186842" cy="451758"/>
          </a:xfrm>
          <a:prstGeom prst="rect">
            <a:avLst/>
          </a:prstGeom>
        </p:spPr>
        <p:txBody>
          <a:bodyPr/>
          <a:lstStyle>
            <a:lvl1pPr marL="0" indent="0" algn="l">
              <a:buNone/>
              <a:defRPr sz="2000" b="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8" name="Text Placeholder 13"/>
          <p:cNvSpPr>
            <a:spLocks noGrp="1"/>
          </p:cNvSpPr>
          <p:nvPr>
            <p:ph type="body" sz="quarter" idx="19"/>
          </p:nvPr>
        </p:nvSpPr>
        <p:spPr>
          <a:xfrm>
            <a:off x="4664847" y="3587560"/>
            <a:ext cx="4186842" cy="451758"/>
          </a:xfrm>
          <a:prstGeom prst="rect">
            <a:avLst/>
          </a:prstGeom>
        </p:spPr>
        <p:txBody>
          <a:bodyPr/>
          <a:lstStyle>
            <a:lvl1pPr marL="0" indent="0" algn="l">
              <a:buNone/>
              <a:defRPr sz="2000" b="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1749" y="5275334"/>
            <a:ext cx="468630" cy="46863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34434" y="5211848"/>
            <a:ext cx="591329" cy="591329"/>
          </a:xfrm>
          <a:prstGeom prst="rect">
            <a:avLst/>
          </a:prstGeom>
        </p:spPr>
      </p:pic>
      <p:sp>
        <p:nvSpPr>
          <p:cNvPr id="25" name="Text Placeholder 13"/>
          <p:cNvSpPr>
            <a:spLocks noGrp="1"/>
          </p:cNvSpPr>
          <p:nvPr>
            <p:ph type="body" sz="quarter" idx="20"/>
          </p:nvPr>
        </p:nvSpPr>
        <p:spPr>
          <a:xfrm>
            <a:off x="4664847" y="4054325"/>
            <a:ext cx="4186842" cy="451758"/>
          </a:xfrm>
          <a:prstGeom prst="rect">
            <a:avLst/>
          </a:prstGeom>
        </p:spPr>
        <p:txBody>
          <a:bodyPr/>
          <a:lstStyle>
            <a:lvl1pPr marL="0" indent="0" algn="l">
              <a:buNone/>
              <a:defRPr sz="2000" b="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91329" y="5279605"/>
            <a:ext cx="464359" cy="464359"/>
          </a:xfrm>
          <a:prstGeom prst="rect">
            <a:avLst/>
          </a:prstGeom>
        </p:spPr>
      </p:pic>
      <p:sp>
        <p:nvSpPr>
          <p:cNvPr id="15" name="TextBox 14"/>
          <p:cNvSpPr txBox="1"/>
          <p:nvPr userDrawn="1"/>
        </p:nvSpPr>
        <p:spPr>
          <a:xfrm>
            <a:off x="1712277" y="5372936"/>
            <a:ext cx="384619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PrimaryCareDevelopmentCorp</a:t>
            </a:r>
            <a:endParaRPr kumimoji="0" lang="en-US" sz="1800" b="0"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 name="TextBox 16"/>
          <p:cNvSpPr txBox="1"/>
          <p:nvPr userDrawn="1"/>
        </p:nvSpPr>
        <p:spPr>
          <a:xfrm>
            <a:off x="6176375" y="5188270"/>
            <a:ext cx="234600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n-US" sz="1800" b="0" i="0" u="none" strike="noStrike" kern="1200" cap="none" spc="0" normalizeH="0" baseline="0" noProof="0" dirty="0" err="1">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PrimaryCareDev</a:t>
            </a:r>
            <a:endParaRPr kumimoji="0" lang="en-US" sz="1800" b="0"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8" name="TextBox 17"/>
          <p:cNvSpPr txBox="1"/>
          <p:nvPr userDrawn="1"/>
        </p:nvSpPr>
        <p:spPr>
          <a:xfrm>
            <a:off x="6176375" y="5467915"/>
            <a:ext cx="234600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@HIP_PCDC</a:t>
            </a:r>
          </a:p>
        </p:txBody>
      </p:sp>
    </p:spTree>
    <p:extLst>
      <p:ext uri="{BB962C8B-B14F-4D97-AF65-F5344CB8AC3E}">
        <p14:creationId xmlns:p14="http://schemas.microsoft.com/office/powerpoint/2010/main" val="40585108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ogo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0797" y="1902659"/>
            <a:ext cx="7422406" cy="3052681"/>
          </a:xfrm>
          <a:prstGeom prst="rect">
            <a:avLst/>
          </a:prstGeom>
        </p:spPr>
      </p:pic>
    </p:spTree>
    <p:extLst>
      <p:ext uri="{BB962C8B-B14F-4D97-AF65-F5344CB8AC3E}">
        <p14:creationId xmlns:p14="http://schemas.microsoft.com/office/powerpoint/2010/main" val="28402783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151984"/>
          </a:xfrm>
          <a:prstGeom prst="rect">
            <a:avLst/>
          </a:prstGeom>
        </p:spPr>
      </p:pic>
      <p:sp>
        <p:nvSpPr>
          <p:cNvPr id="6" name="TextBox 5"/>
          <p:cNvSpPr txBox="1"/>
          <p:nvPr userDrawn="1"/>
        </p:nvSpPr>
        <p:spPr>
          <a:xfrm>
            <a:off x="1885950" y="4045090"/>
            <a:ext cx="5372100"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rPr>
              <a:t>THANK YOU</a:t>
            </a:r>
          </a:p>
        </p:txBody>
      </p:sp>
    </p:spTree>
    <p:extLst>
      <p:ext uri="{BB962C8B-B14F-4D97-AF65-F5344CB8AC3E}">
        <p14:creationId xmlns:p14="http://schemas.microsoft.com/office/powerpoint/2010/main" val="35342629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Card 1">
    <p:spTree>
      <p:nvGrpSpPr>
        <p:cNvPr id="1" name=""/>
        <p:cNvGrpSpPr/>
        <p:nvPr/>
      </p:nvGrpSpPr>
      <p:grpSpPr>
        <a:xfrm>
          <a:off x="0" y="0"/>
          <a:ext cx="0" cy="0"/>
          <a:chOff x="0" y="0"/>
          <a:chExt cx="0" cy="0"/>
        </a:xfrm>
      </p:grpSpPr>
      <p:sp>
        <p:nvSpPr>
          <p:cNvPr id="18" name="Text Placeholder 17"/>
          <p:cNvSpPr>
            <a:spLocks noGrp="1"/>
          </p:cNvSpPr>
          <p:nvPr>
            <p:ph type="body" sz="quarter" idx="11"/>
          </p:nvPr>
        </p:nvSpPr>
        <p:spPr>
          <a:xfrm>
            <a:off x="242252" y="4200525"/>
            <a:ext cx="8764587" cy="403590"/>
          </a:xfrm>
        </p:spPr>
        <p:txBody>
          <a:bodyPr>
            <a:noAutofit/>
          </a:bodyPr>
          <a:lstStyle>
            <a:lvl1pPr marL="0" indent="0">
              <a:buNone/>
              <a:defRPr sz="2500" baseline="0">
                <a:solidFill>
                  <a:schemeClr val="bg1"/>
                </a:solidFill>
                <a:effectLst>
                  <a:outerShdw blurRad="50800" dist="38100" dir="2700000" algn="tl" rotWithShape="0">
                    <a:prstClr val="black">
                      <a:alpha val="40000"/>
                    </a:prstClr>
                  </a:outerShdw>
                </a:effectLst>
                <a:latin typeface="Georgia" panose="02040502050405020303" pitchFamily="18" charset="0"/>
              </a:defRPr>
            </a:lvl1pPr>
          </a:lstStyle>
          <a:p>
            <a:pPr lvl="0"/>
            <a:r>
              <a:rPr lang="en-US" dirty="0"/>
              <a:t>Click to edit Master text styles</a:t>
            </a:r>
          </a:p>
        </p:txBody>
      </p:sp>
      <p:sp>
        <p:nvSpPr>
          <p:cNvPr id="22" name="Text Placeholder 21"/>
          <p:cNvSpPr>
            <a:spLocks noGrp="1"/>
          </p:cNvSpPr>
          <p:nvPr>
            <p:ph type="body" sz="quarter" idx="12" hasCustomPrompt="1"/>
          </p:nvPr>
        </p:nvSpPr>
        <p:spPr>
          <a:xfrm>
            <a:off x="242253" y="4604115"/>
            <a:ext cx="8764587" cy="815610"/>
          </a:xfrm>
        </p:spPr>
        <p:txBody>
          <a:bodyPr>
            <a:noAutofit/>
          </a:bodyPr>
          <a:lstStyle>
            <a:lvl1pPr marL="0" indent="0">
              <a:buNone/>
              <a:defRPr sz="4500" b="1" baseline="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TEXT</a:t>
            </a:r>
          </a:p>
        </p:txBody>
      </p:sp>
    </p:spTree>
    <p:extLst>
      <p:ext uri="{BB962C8B-B14F-4D97-AF65-F5344CB8AC3E}">
        <p14:creationId xmlns:p14="http://schemas.microsoft.com/office/powerpoint/2010/main" val="22021863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Card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126480"/>
          </a:xfrm>
          <a:prstGeom prst="rect">
            <a:avLst/>
          </a:prstGeom>
        </p:spPr>
      </p:pic>
      <p:sp>
        <p:nvSpPr>
          <p:cNvPr id="18" name="Text Placeholder 17"/>
          <p:cNvSpPr>
            <a:spLocks noGrp="1"/>
          </p:cNvSpPr>
          <p:nvPr>
            <p:ph type="body" sz="quarter" idx="11"/>
          </p:nvPr>
        </p:nvSpPr>
        <p:spPr>
          <a:xfrm>
            <a:off x="242252" y="4200525"/>
            <a:ext cx="8764587" cy="403590"/>
          </a:xfrm>
        </p:spPr>
        <p:txBody>
          <a:bodyPr>
            <a:noAutofit/>
          </a:bodyPr>
          <a:lstStyle>
            <a:lvl1pPr marL="0" indent="0">
              <a:buNone/>
              <a:defRPr sz="2500" baseline="0">
                <a:solidFill>
                  <a:schemeClr val="bg1"/>
                </a:solidFill>
                <a:effectLst>
                  <a:outerShdw blurRad="50800" dist="38100" dir="2700000" algn="tl" rotWithShape="0">
                    <a:prstClr val="black">
                      <a:alpha val="40000"/>
                    </a:prstClr>
                  </a:outerShdw>
                </a:effectLst>
                <a:latin typeface="Georgia" panose="02040502050405020303" pitchFamily="18" charset="0"/>
              </a:defRPr>
            </a:lvl1pPr>
          </a:lstStyle>
          <a:p>
            <a:pPr lvl="0"/>
            <a:r>
              <a:rPr lang="en-US" dirty="0"/>
              <a:t>Click to edit Master text styles</a:t>
            </a:r>
          </a:p>
        </p:txBody>
      </p:sp>
      <p:sp>
        <p:nvSpPr>
          <p:cNvPr id="22" name="Text Placeholder 21"/>
          <p:cNvSpPr>
            <a:spLocks noGrp="1"/>
          </p:cNvSpPr>
          <p:nvPr>
            <p:ph type="body" sz="quarter" idx="12" hasCustomPrompt="1"/>
          </p:nvPr>
        </p:nvSpPr>
        <p:spPr>
          <a:xfrm>
            <a:off x="242253" y="4604115"/>
            <a:ext cx="8764587" cy="815610"/>
          </a:xfrm>
        </p:spPr>
        <p:txBody>
          <a:bodyPr>
            <a:noAutofit/>
          </a:bodyPr>
          <a:lstStyle>
            <a:lvl1pPr marL="0" indent="0">
              <a:buNone/>
              <a:defRPr sz="4500" b="1" baseline="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TEXT</a:t>
            </a:r>
          </a:p>
        </p:txBody>
      </p:sp>
    </p:spTree>
    <p:extLst>
      <p:ext uri="{BB962C8B-B14F-4D97-AF65-F5344CB8AC3E}">
        <p14:creationId xmlns:p14="http://schemas.microsoft.com/office/powerpoint/2010/main" val="2565496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Card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126132"/>
          </a:xfrm>
          <a:prstGeom prst="rect">
            <a:avLst/>
          </a:prstGeom>
        </p:spPr>
      </p:pic>
      <p:sp>
        <p:nvSpPr>
          <p:cNvPr id="18" name="Text Placeholder 17"/>
          <p:cNvSpPr>
            <a:spLocks noGrp="1"/>
          </p:cNvSpPr>
          <p:nvPr>
            <p:ph type="body" sz="quarter" idx="11"/>
          </p:nvPr>
        </p:nvSpPr>
        <p:spPr>
          <a:xfrm>
            <a:off x="242252" y="4200525"/>
            <a:ext cx="8764587" cy="403590"/>
          </a:xfrm>
        </p:spPr>
        <p:txBody>
          <a:bodyPr>
            <a:noAutofit/>
          </a:bodyPr>
          <a:lstStyle>
            <a:lvl1pPr marL="0" indent="0">
              <a:buNone/>
              <a:defRPr sz="2500" baseline="0">
                <a:solidFill>
                  <a:schemeClr val="bg1"/>
                </a:solidFill>
                <a:effectLst>
                  <a:outerShdw blurRad="50800" dist="38100" dir="2700000" algn="tl" rotWithShape="0">
                    <a:prstClr val="black">
                      <a:alpha val="40000"/>
                    </a:prstClr>
                  </a:outerShdw>
                </a:effectLst>
                <a:latin typeface="Georgia" panose="02040502050405020303" pitchFamily="18" charset="0"/>
              </a:defRPr>
            </a:lvl1pPr>
          </a:lstStyle>
          <a:p>
            <a:pPr lvl="0"/>
            <a:r>
              <a:rPr lang="en-US" dirty="0"/>
              <a:t>Click to edit Master text styles</a:t>
            </a:r>
          </a:p>
        </p:txBody>
      </p:sp>
      <p:sp>
        <p:nvSpPr>
          <p:cNvPr id="22" name="Text Placeholder 21"/>
          <p:cNvSpPr>
            <a:spLocks noGrp="1"/>
          </p:cNvSpPr>
          <p:nvPr>
            <p:ph type="body" sz="quarter" idx="12" hasCustomPrompt="1"/>
          </p:nvPr>
        </p:nvSpPr>
        <p:spPr>
          <a:xfrm>
            <a:off x="242253" y="4604115"/>
            <a:ext cx="8764587" cy="815610"/>
          </a:xfrm>
        </p:spPr>
        <p:txBody>
          <a:bodyPr>
            <a:noAutofit/>
          </a:bodyPr>
          <a:lstStyle>
            <a:lvl1pPr marL="0" indent="0">
              <a:buNone/>
              <a:defRPr sz="4500" b="1" baseline="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TEXT</a:t>
            </a:r>
          </a:p>
        </p:txBody>
      </p:sp>
    </p:spTree>
    <p:extLst>
      <p:ext uri="{BB962C8B-B14F-4D97-AF65-F5344CB8AC3E}">
        <p14:creationId xmlns:p14="http://schemas.microsoft.com/office/powerpoint/2010/main" val="20779595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Card 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9144000" cy="6129609"/>
          </a:xfrm>
          <a:prstGeom prst="rect">
            <a:avLst/>
          </a:prstGeom>
        </p:spPr>
      </p:pic>
      <p:sp>
        <p:nvSpPr>
          <p:cNvPr id="18" name="Text Placeholder 17"/>
          <p:cNvSpPr>
            <a:spLocks noGrp="1"/>
          </p:cNvSpPr>
          <p:nvPr>
            <p:ph type="body" sz="quarter" idx="11"/>
          </p:nvPr>
        </p:nvSpPr>
        <p:spPr>
          <a:xfrm>
            <a:off x="242252" y="4200525"/>
            <a:ext cx="8764587" cy="403590"/>
          </a:xfrm>
        </p:spPr>
        <p:txBody>
          <a:bodyPr>
            <a:noAutofit/>
          </a:bodyPr>
          <a:lstStyle>
            <a:lvl1pPr marL="0" indent="0">
              <a:buNone/>
              <a:defRPr sz="2500" baseline="0">
                <a:solidFill>
                  <a:schemeClr val="bg1"/>
                </a:solidFill>
                <a:effectLst>
                  <a:outerShdw blurRad="50800" dist="38100" dir="2700000" algn="tl" rotWithShape="0">
                    <a:prstClr val="black">
                      <a:alpha val="40000"/>
                    </a:prstClr>
                  </a:outerShdw>
                </a:effectLst>
                <a:latin typeface="Georgia" panose="02040502050405020303" pitchFamily="18" charset="0"/>
              </a:defRPr>
            </a:lvl1pPr>
          </a:lstStyle>
          <a:p>
            <a:pPr lvl="0"/>
            <a:r>
              <a:rPr lang="en-US" dirty="0"/>
              <a:t>Click to edit Master text styles</a:t>
            </a:r>
          </a:p>
        </p:txBody>
      </p:sp>
      <p:sp>
        <p:nvSpPr>
          <p:cNvPr id="22" name="Text Placeholder 21"/>
          <p:cNvSpPr>
            <a:spLocks noGrp="1"/>
          </p:cNvSpPr>
          <p:nvPr>
            <p:ph type="body" sz="quarter" idx="12" hasCustomPrompt="1"/>
          </p:nvPr>
        </p:nvSpPr>
        <p:spPr>
          <a:xfrm>
            <a:off x="242253" y="4604115"/>
            <a:ext cx="8764587" cy="815610"/>
          </a:xfrm>
        </p:spPr>
        <p:txBody>
          <a:bodyPr>
            <a:noAutofit/>
          </a:bodyPr>
          <a:lstStyle>
            <a:lvl1pPr marL="0" indent="0">
              <a:buNone/>
              <a:defRPr sz="4500" b="1" baseline="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TEXT</a:t>
            </a:r>
          </a:p>
        </p:txBody>
      </p:sp>
    </p:spTree>
    <p:extLst>
      <p:ext uri="{BB962C8B-B14F-4D97-AF65-F5344CB8AC3E}">
        <p14:creationId xmlns:p14="http://schemas.microsoft.com/office/powerpoint/2010/main" val="1720655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out PI">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2616452"/>
          </a:xfrm>
          <a:prstGeom prst="rect">
            <a:avLst/>
          </a:prstGeom>
        </p:spPr>
      </p:pic>
      <p:sp>
        <p:nvSpPr>
          <p:cNvPr id="6" name="Text Placeholder 2"/>
          <p:cNvSpPr>
            <a:spLocks noGrp="1"/>
          </p:cNvSpPr>
          <p:nvPr>
            <p:ph idx="1" hasCustomPrompt="1"/>
          </p:nvPr>
        </p:nvSpPr>
        <p:spPr>
          <a:xfrm>
            <a:off x="457200" y="3510448"/>
            <a:ext cx="8229600" cy="1977887"/>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2" name="Slide Number Placeholder 1"/>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4" name="TextBox 3"/>
          <p:cNvSpPr txBox="1"/>
          <p:nvPr userDrawn="1"/>
        </p:nvSpPr>
        <p:spPr>
          <a:xfrm>
            <a:off x="457200" y="2604967"/>
            <a:ext cx="8686800" cy="75405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dirty="0">
                <a:ln>
                  <a:noFill/>
                </a:ln>
                <a:solidFill>
                  <a:srgbClr val="002B49"/>
                </a:solidFill>
                <a:effectLst>
                  <a:outerShdw blurRad="50800" dist="3810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rPr>
              <a:t>Performance Improvement</a:t>
            </a:r>
          </a:p>
        </p:txBody>
      </p:sp>
    </p:spTree>
    <p:extLst>
      <p:ext uri="{BB962C8B-B14F-4D97-AF65-F5344CB8AC3E}">
        <p14:creationId xmlns:p14="http://schemas.microsoft.com/office/powerpoint/2010/main" val="3205040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out CI">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322"/>
            <a:ext cx="9144000" cy="2612571"/>
          </a:xfrm>
          <a:prstGeom prst="rect">
            <a:avLst/>
          </a:prstGeom>
        </p:spPr>
      </p:pic>
      <p:sp>
        <p:nvSpPr>
          <p:cNvPr id="6" name="Text Placeholder 2"/>
          <p:cNvSpPr>
            <a:spLocks noGrp="1"/>
          </p:cNvSpPr>
          <p:nvPr>
            <p:ph idx="1" hasCustomPrompt="1"/>
          </p:nvPr>
        </p:nvSpPr>
        <p:spPr>
          <a:xfrm>
            <a:off x="457200" y="3557350"/>
            <a:ext cx="8229600" cy="1977887"/>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2" name="Slide Number Placeholder 1"/>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4" name="TextBox 3"/>
          <p:cNvSpPr txBox="1"/>
          <p:nvPr userDrawn="1"/>
        </p:nvSpPr>
        <p:spPr>
          <a:xfrm>
            <a:off x="457200" y="2616332"/>
            <a:ext cx="8686800" cy="8617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002B49"/>
                </a:solidFill>
                <a:effectLst>
                  <a:outerShdw blurRad="50800" dist="3810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rPr>
              <a:t>Capital Investment</a:t>
            </a:r>
          </a:p>
        </p:txBody>
      </p:sp>
    </p:spTree>
    <p:extLst>
      <p:ext uri="{BB962C8B-B14F-4D97-AF65-F5344CB8AC3E}">
        <p14:creationId xmlns:p14="http://schemas.microsoft.com/office/powerpoint/2010/main" val="294149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bout HIP">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267" y="-1"/>
            <a:ext cx="9144000" cy="2625506"/>
          </a:xfrm>
          <a:prstGeom prst="rect">
            <a:avLst/>
          </a:prstGeom>
        </p:spPr>
      </p:pic>
      <p:sp>
        <p:nvSpPr>
          <p:cNvPr id="6" name="Text Placeholder 2"/>
          <p:cNvSpPr>
            <a:spLocks noGrp="1"/>
          </p:cNvSpPr>
          <p:nvPr>
            <p:ph idx="1" hasCustomPrompt="1"/>
          </p:nvPr>
        </p:nvSpPr>
        <p:spPr>
          <a:xfrm>
            <a:off x="457200" y="3433524"/>
            <a:ext cx="5524499" cy="2614851"/>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2" name="Slide Number Placeholder 1"/>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4" name="TextBox 3"/>
          <p:cNvSpPr txBox="1"/>
          <p:nvPr userDrawn="1"/>
        </p:nvSpPr>
        <p:spPr>
          <a:xfrm>
            <a:off x="457200" y="2571750"/>
            <a:ext cx="8686800" cy="8617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002B49"/>
                </a:solidFill>
                <a:effectLst>
                  <a:outerShdw blurRad="50800" dist="3810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rPr>
              <a:t>HIP in Health Care</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38875" y="3712939"/>
            <a:ext cx="2587869" cy="1339842"/>
          </a:xfrm>
          <a:prstGeom prst="rect">
            <a:avLst/>
          </a:prstGeom>
        </p:spPr>
      </p:pic>
    </p:spTree>
    <p:extLst>
      <p:ext uri="{BB962C8B-B14F-4D97-AF65-F5344CB8AC3E}">
        <p14:creationId xmlns:p14="http://schemas.microsoft.com/office/powerpoint/2010/main" val="3337545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licy and Advocacy">
    <p:spTree>
      <p:nvGrpSpPr>
        <p:cNvPr id="1" name=""/>
        <p:cNvGrpSpPr/>
        <p:nvPr/>
      </p:nvGrpSpPr>
      <p:grpSpPr>
        <a:xfrm>
          <a:off x="0" y="0"/>
          <a:ext cx="0" cy="0"/>
          <a:chOff x="0" y="0"/>
          <a:chExt cx="0" cy="0"/>
        </a:xfrm>
      </p:grpSpPr>
      <p:sp>
        <p:nvSpPr>
          <p:cNvPr id="6" name="Text Placeholder 2"/>
          <p:cNvSpPr>
            <a:spLocks noGrp="1"/>
          </p:cNvSpPr>
          <p:nvPr>
            <p:ph idx="1" hasCustomPrompt="1"/>
          </p:nvPr>
        </p:nvSpPr>
        <p:spPr>
          <a:xfrm>
            <a:off x="457200" y="3433524"/>
            <a:ext cx="8182947" cy="2614851"/>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2" name="Slide Number Placeholder 1"/>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4" name="TextBox 3"/>
          <p:cNvSpPr txBox="1"/>
          <p:nvPr userDrawn="1"/>
        </p:nvSpPr>
        <p:spPr>
          <a:xfrm>
            <a:off x="457200" y="2571750"/>
            <a:ext cx="8686800" cy="8617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002B49"/>
                </a:solidFill>
                <a:effectLst>
                  <a:outerShdw blurRad="50800" dist="3810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rPr>
              <a:t>Policy &amp; Advocacy</a:t>
            </a:r>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l="-198"/>
          <a:stretch/>
        </p:blipFill>
        <p:spPr>
          <a:xfrm>
            <a:off x="-23328" y="-9053"/>
            <a:ext cx="9167327" cy="2616451"/>
          </a:xfrm>
          <a:prstGeom prst="rect">
            <a:avLst/>
          </a:prstGeom>
        </p:spPr>
      </p:pic>
    </p:spTree>
    <p:extLst>
      <p:ext uri="{BB962C8B-B14F-4D97-AF65-F5344CB8AC3E}">
        <p14:creationId xmlns:p14="http://schemas.microsoft.com/office/powerpoint/2010/main" val="2278643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11" name="Title 1"/>
          <p:cNvSpPr txBox="1">
            <a:spLocks/>
          </p:cNvSpPr>
          <p:nvPr userDrawn="1"/>
        </p:nvSpPr>
        <p:spPr>
          <a:xfrm>
            <a:off x="457200" y="274638"/>
            <a:ext cx="822960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Free Resources</a:t>
            </a:r>
          </a:p>
        </p:txBody>
      </p:sp>
      <p:sp>
        <p:nvSpPr>
          <p:cNvPr id="7" name="Slide Number Placeholder 6"/>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9" name="Title 1"/>
          <p:cNvSpPr txBox="1">
            <a:spLocks/>
          </p:cNvSpPr>
          <p:nvPr userDrawn="1"/>
        </p:nvSpPr>
        <p:spPr>
          <a:xfrm>
            <a:off x="457200" y="821704"/>
            <a:ext cx="822960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rgbClr val="FF671F"/>
                </a:solidFill>
                <a:effectLst/>
                <a:uLnTx/>
                <a:uFillTx/>
                <a:latin typeface="Verdana" panose="020B0604030504040204" pitchFamily="34" charset="0"/>
                <a:ea typeface="Verdana" panose="020B0604030504040204" pitchFamily="34" charset="0"/>
                <a:cs typeface="Verdana" panose="020B0604030504040204" pitchFamily="34" charset="0"/>
              </a:rPr>
              <a:t>pcdc.org/resources</a:t>
            </a:r>
          </a:p>
        </p:txBody>
      </p:sp>
      <p:sp>
        <p:nvSpPr>
          <p:cNvPr id="20" name="TextBox 19"/>
          <p:cNvSpPr txBox="1"/>
          <p:nvPr userDrawn="1"/>
        </p:nvSpPr>
        <p:spPr>
          <a:xfrm>
            <a:off x="457200" y="2229056"/>
            <a:ext cx="3732245" cy="3349058"/>
          </a:xfrm>
          <a:prstGeom prst="rect">
            <a:avLst/>
          </a:prstGeom>
          <a:noFill/>
        </p:spPr>
        <p:txBody>
          <a:bodyPr wrap="square" rtlCol="0">
            <a:spAutoFit/>
          </a:bodyPr>
          <a:lstStyle/>
          <a:p>
            <a:pPr marL="342900" marR="0" lvl="0" indent="-342900" algn="l" defTabSz="457200" rtl="0" eaLnBrk="1" fontAlgn="auto" latinLnBrk="0" hangingPunct="1">
              <a:lnSpc>
                <a:spcPct val="150000"/>
              </a:lnSpc>
              <a:spcBef>
                <a:spcPts val="0"/>
              </a:spcBef>
              <a:spcAft>
                <a:spcPts val="0"/>
              </a:spcAft>
              <a:buClr>
                <a:srgbClr val="FF671F"/>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2B49"/>
                </a:solidFill>
                <a:effectLst/>
                <a:uLnTx/>
                <a:uFillTx/>
                <a:latin typeface="Georgia" panose="02040502050405020303" pitchFamily="18" charset="0"/>
                <a:ea typeface="+mn-ea"/>
                <a:cs typeface="+mn-cs"/>
              </a:rPr>
              <a:t>Case studies</a:t>
            </a:r>
          </a:p>
          <a:p>
            <a:pPr marL="342900" marR="0" lvl="0" indent="-342900" algn="l" defTabSz="457200" rtl="0" eaLnBrk="1" fontAlgn="auto" latinLnBrk="0" hangingPunct="1">
              <a:lnSpc>
                <a:spcPct val="150000"/>
              </a:lnSpc>
              <a:spcBef>
                <a:spcPts val="0"/>
              </a:spcBef>
              <a:spcAft>
                <a:spcPts val="0"/>
              </a:spcAft>
              <a:buClr>
                <a:srgbClr val="FF671F"/>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2B49"/>
                </a:solidFill>
                <a:effectLst/>
                <a:uLnTx/>
                <a:uFillTx/>
                <a:latin typeface="Georgia" panose="02040502050405020303" pitchFamily="18" charset="0"/>
                <a:ea typeface="+mn-ea"/>
                <a:cs typeface="+mn-cs"/>
              </a:rPr>
              <a:t>Guides</a:t>
            </a:r>
          </a:p>
          <a:p>
            <a:pPr marL="342900" marR="0" lvl="0" indent="-342900" algn="l" defTabSz="457200" rtl="0" eaLnBrk="1" fontAlgn="auto" latinLnBrk="0" hangingPunct="1">
              <a:lnSpc>
                <a:spcPct val="150000"/>
              </a:lnSpc>
              <a:spcBef>
                <a:spcPts val="0"/>
              </a:spcBef>
              <a:spcAft>
                <a:spcPts val="0"/>
              </a:spcAft>
              <a:buClr>
                <a:srgbClr val="FF671F"/>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2B49"/>
                </a:solidFill>
                <a:effectLst/>
                <a:uLnTx/>
                <a:uFillTx/>
                <a:latin typeface="Georgia" panose="02040502050405020303" pitchFamily="18" charset="0"/>
                <a:ea typeface="+mn-ea"/>
                <a:cs typeface="+mn-cs"/>
              </a:rPr>
              <a:t>Measurement</a:t>
            </a:r>
          </a:p>
          <a:p>
            <a:pPr marL="342900" marR="0" lvl="0" indent="-342900" algn="l" defTabSz="457200" rtl="0" eaLnBrk="1" fontAlgn="auto" latinLnBrk="0" hangingPunct="1">
              <a:lnSpc>
                <a:spcPct val="150000"/>
              </a:lnSpc>
              <a:spcBef>
                <a:spcPts val="0"/>
              </a:spcBef>
              <a:spcAft>
                <a:spcPts val="0"/>
              </a:spcAft>
              <a:buClr>
                <a:srgbClr val="FF671F"/>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2B49"/>
                </a:solidFill>
                <a:effectLst/>
                <a:uLnTx/>
                <a:uFillTx/>
                <a:latin typeface="Georgia" panose="02040502050405020303" pitchFamily="18" charset="0"/>
                <a:ea typeface="+mn-ea"/>
                <a:cs typeface="+mn-cs"/>
              </a:rPr>
              <a:t>Assessment</a:t>
            </a:r>
          </a:p>
          <a:p>
            <a:pPr marL="342900" marR="0" lvl="0" indent="-342900" algn="l" defTabSz="457200" rtl="0" eaLnBrk="1" fontAlgn="auto" latinLnBrk="0" hangingPunct="1">
              <a:lnSpc>
                <a:spcPct val="150000"/>
              </a:lnSpc>
              <a:spcBef>
                <a:spcPts val="0"/>
              </a:spcBef>
              <a:spcAft>
                <a:spcPts val="0"/>
              </a:spcAft>
              <a:buClr>
                <a:srgbClr val="FF671F"/>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2B49"/>
                </a:solidFill>
                <a:effectLst/>
                <a:uLnTx/>
                <a:uFillTx/>
                <a:latin typeface="Georgia" panose="02040502050405020303" pitchFamily="18" charset="0"/>
                <a:ea typeface="+mn-ea"/>
                <a:cs typeface="+mn-cs"/>
              </a:rPr>
              <a:t>Reports</a:t>
            </a:r>
          </a:p>
          <a:p>
            <a:pPr marL="342900" marR="0" lvl="0" indent="-342900" algn="l" defTabSz="457200" rtl="0" eaLnBrk="1" fontAlgn="auto" latinLnBrk="0" hangingPunct="1">
              <a:lnSpc>
                <a:spcPct val="150000"/>
              </a:lnSpc>
              <a:spcBef>
                <a:spcPts val="0"/>
              </a:spcBef>
              <a:spcAft>
                <a:spcPts val="0"/>
              </a:spcAft>
              <a:buClr>
                <a:srgbClr val="FF671F"/>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2B49"/>
                </a:solidFill>
                <a:effectLst/>
                <a:uLnTx/>
                <a:uFillTx/>
                <a:latin typeface="Georgia" panose="02040502050405020303" pitchFamily="18" charset="0"/>
                <a:ea typeface="+mn-ea"/>
                <a:cs typeface="+mn-cs"/>
              </a:rPr>
              <a:t>Webinars</a:t>
            </a:r>
          </a:p>
        </p:txBody>
      </p:sp>
      <p:pic>
        <p:nvPicPr>
          <p:cNvPr id="3" name="Picture 2">
            <a:extLst>
              <a:ext uri="{FF2B5EF4-FFF2-40B4-BE49-F238E27FC236}">
                <a16:creationId xmlns:a16="http://schemas.microsoft.com/office/drawing/2014/main" id="{9A186D4D-5CFC-459C-8767-CFF6C63847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96925" y="2511770"/>
            <a:ext cx="5744094" cy="2785015"/>
          </a:xfrm>
          <a:prstGeom prst="rect">
            <a:avLst/>
          </a:prstGeom>
        </p:spPr>
      </p:pic>
    </p:spTree>
    <p:extLst>
      <p:ext uri="{BB962C8B-B14F-4D97-AF65-F5344CB8AC3E}">
        <p14:creationId xmlns:p14="http://schemas.microsoft.com/office/powerpoint/2010/main" val="78501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ur Impact">
    <p:spTree>
      <p:nvGrpSpPr>
        <p:cNvPr id="1" name=""/>
        <p:cNvGrpSpPr/>
        <p:nvPr/>
      </p:nvGrpSpPr>
      <p:grpSpPr>
        <a:xfrm>
          <a:off x="0" y="0"/>
          <a:ext cx="0" cy="0"/>
          <a:chOff x="0" y="0"/>
          <a:chExt cx="0" cy="0"/>
        </a:xfrm>
      </p:grpSpPr>
      <p:sp>
        <p:nvSpPr>
          <p:cNvPr id="11" name="Title 1"/>
          <p:cNvSpPr txBox="1">
            <a:spLocks/>
          </p:cNvSpPr>
          <p:nvPr userDrawn="1"/>
        </p:nvSpPr>
        <p:spPr>
          <a:xfrm>
            <a:off x="457200" y="274638"/>
            <a:ext cx="822960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Our Impact</a:t>
            </a:r>
          </a:p>
        </p:txBody>
      </p:sp>
      <p:sp>
        <p:nvSpPr>
          <p:cNvPr id="7" name="Slide Number Placeholder 6"/>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20" name="TextBox 19"/>
          <p:cNvSpPr txBox="1"/>
          <p:nvPr userDrawn="1"/>
        </p:nvSpPr>
        <p:spPr>
          <a:xfrm>
            <a:off x="1174656" y="2546885"/>
            <a:ext cx="2116199" cy="646331"/>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
                <a:srgbClr val="FF671F"/>
              </a:buClr>
              <a:buSzTx/>
              <a:buFont typeface="Wingdings" panose="05000000000000000000" pitchFamily="2" charset="2"/>
              <a:buNone/>
              <a:tabLst/>
              <a:defRPr/>
            </a:pPr>
            <a:r>
              <a:rPr kumimoji="0" lang="en-US" sz="2400" b="0" i="0" u="none" strike="noStrike" kern="1200" cap="none" spc="0" normalizeH="0" baseline="0" noProof="0" dirty="0">
                <a:ln>
                  <a:noFill/>
                </a:ln>
                <a:solidFill>
                  <a:srgbClr val="002B49"/>
                </a:solidFill>
                <a:effectLst/>
                <a:uLnTx/>
                <a:uFillTx/>
                <a:latin typeface="Georgia" panose="02040502050405020303" pitchFamily="18" charset="0"/>
                <a:ea typeface="+mn-ea"/>
                <a:cs typeface="+mn-cs"/>
              </a:rPr>
              <a:t>Organizations</a:t>
            </a:r>
          </a:p>
        </p:txBody>
      </p:sp>
      <p:sp>
        <p:nvSpPr>
          <p:cNvPr id="10" name="TextBox 9"/>
          <p:cNvSpPr txBox="1"/>
          <p:nvPr userDrawn="1"/>
        </p:nvSpPr>
        <p:spPr>
          <a:xfrm>
            <a:off x="6249070" y="2546885"/>
            <a:ext cx="848817" cy="646331"/>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
                <a:srgbClr val="FF671F"/>
              </a:buClr>
              <a:buSzTx/>
              <a:buFont typeface="Wingdings" panose="05000000000000000000" pitchFamily="2" charset="2"/>
              <a:buNone/>
              <a:tabLst/>
              <a:defRPr/>
            </a:pPr>
            <a:r>
              <a:rPr kumimoji="0" lang="en-US" sz="2400" b="0" i="0" u="none" strike="noStrike" kern="1200" cap="none" spc="0" normalizeH="0" baseline="0" noProof="0" dirty="0">
                <a:ln>
                  <a:noFill/>
                </a:ln>
                <a:solidFill>
                  <a:srgbClr val="002B49"/>
                </a:solidFill>
                <a:effectLst/>
                <a:uLnTx/>
                <a:uFillTx/>
                <a:latin typeface="Georgia" panose="02040502050405020303" pitchFamily="18" charset="0"/>
                <a:ea typeface="+mn-ea"/>
                <a:cs typeface="+mn-cs"/>
              </a:rPr>
              <a:t>Jobs</a:t>
            </a:r>
          </a:p>
        </p:txBody>
      </p:sp>
      <p:sp>
        <p:nvSpPr>
          <p:cNvPr id="12" name="TextBox 11"/>
          <p:cNvSpPr txBox="1"/>
          <p:nvPr userDrawn="1"/>
        </p:nvSpPr>
        <p:spPr>
          <a:xfrm>
            <a:off x="366634" y="4662285"/>
            <a:ext cx="3732245" cy="579069"/>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
                <a:srgbClr val="FF671F"/>
              </a:buClr>
              <a:buSzTx/>
              <a:buFont typeface="Wingdings" panose="05000000000000000000" pitchFamily="2" charset="2"/>
              <a:buNone/>
              <a:tabLst/>
              <a:defRPr/>
            </a:pPr>
            <a:r>
              <a:rPr kumimoji="0" lang="en-US" sz="2400" b="0" i="0" u="none" strike="noStrike" kern="1200" cap="none" spc="0" normalizeH="0" baseline="0" noProof="0" dirty="0">
                <a:ln>
                  <a:noFill/>
                </a:ln>
                <a:solidFill>
                  <a:srgbClr val="002B49"/>
                </a:solidFill>
                <a:effectLst/>
                <a:uLnTx/>
                <a:uFillTx/>
                <a:latin typeface="Georgia" panose="02040502050405020303" pitchFamily="18" charset="0"/>
                <a:ea typeface="+mn-ea"/>
                <a:cs typeface="+mn-cs"/>
              </a:rPr>
              <a:t>Medical visits</a:t>
            </a:r>
          </a:p>
        </p:txBody>
      </p:sp>
      <p:sp>
        <p:nvSpPr>
          <p:cNvPr id="13" name="TextBox 12"/>
          <p:cNvSpPr txBox="1"/>
          <p:nvPr userDrawn="1"/>
        </p:nvSpPr>
        <p:spPr>
          <a:xfrm>
            <a:off x="4881995" y="4657085"/>
            <a:ext cx="3732245" cy="579069"/>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
                <a:srgbClr val="FF671F"/>
              </a:buClr>
              <a:buSzTx/>
              <a:buFont typeface="Wingdings" panose="05000000000000000000" pitchFamily="2" charset="2"/>
              <a:buNone/>
              <a:tabLst/>
              <a:defRPr/>
            </a:pPr>
            <a:r>
              <a:rPr kumimoji="0" lang="en-US" sz="2400" b="0" i="0" u="none" strike="noStrike" kern="1200" cap="none" spc="0" normalizeH="0" baseline="0" noProof="0" dirty="0">
                <a:ln>
                  <a:noFill/>
                </a:ln>
                <a:solidFill>
                  <a:srgbClr val="002B49"/>
                </a:solidFill>
                <a:effectLst/>
                <a:uLnTx/>
                <a:uFillTx/>
                <a:latin typeface="Georgia" panose="02040502050405020303" pitchFamily="18" charset="0"/>
                <a:ea typeface="+mn-ea"/>
                <a:cs typeface="+mn-cs"/>
              </a:rPr>
              <a:t>Dollars leveraged</a:t>
            </a:r>
          </a:p>
        </p:txBody>
      </p:sp>
      <p:sp>
        <p:nvSpPr>
          <p:cNvPr id="14" name="TextBox 13"/>
          <p:cNvSpPr txBox="1"/>
          <p:nvPr userDrawn="1"/>
        </p:nvSpPr>
        <p:spPr>
          <a:xfrm>
            <a:off x="1373831" y="2931609"/>
            <a:ext cx="1717848" cy="553998"/>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
                <a:srgbClr val="FF671F"/>
              </a:buClr>
              <a:buSzTx/>
              <a:buFont typeface="Wingdings" panose="05000000000000000000" pitchFamily="2" charset="2"/>
              <a:buNone/>
              <a:tabLst/>
              <a:defRPr/>
            </a:pPr>
            <a:r>
              <a:rPr kumimoji="0" lang="en-US" sz="2000" b="0" i="0" u="none" strike="noStrike" kern="1200" cap="none" spc="0" normalizeH="0" baseline="0" noProof="0" dirty="0">
                <a:ln>
                  <a:noFill/>
                </a:ln>
                <a:solidFill>
                  <a:srgbClr val="76B5BE"/>
                </a:solidFill>
                <a:effectLst/>
                <a:uLnTx/>
                <a:uFillTx/>
                <a:latin typeface="Georgia" panose="02040502050405020303" pitchFamily="18" charset="0"/>
                <a:ea typeface="+mn-ea"/>
                <a:cs typeface="+mn-cs"/>
              </a:rPr>
              <a:t>strengthened</a:t>
            </a:r>
          </a:p>
        </p:txBody>
      </p:sp>
      <p:sp>
        <p:nvSpPr>
          <p:cNvPr id="15" name="TextBox 14"/>
          <p:cNvSpPr txBox="1"/>
          <p:nvPr userDrawn="1"/>
        </p:nvSpPr>
        <p:spPr>
          <a:xfrm>
            <a:off x="5498764" y="2933968"/>
            <a:ext cx="2498705" cy="553998"/>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
                <a:srgbClr val="FF671F"/>
              </a:buClr>
              <a:buSzTx/>
              <a:buFont typeface="Wingdings" panose="05000000000000000000" pitchFamily="2" charset="2"/>
              <a:buNone/>
              <a:tabLst/>
              <a:defRPr/>
            </a:pPr>
            <a:r>
              <a:rPr kumimoji="0" lang="en-US" sz="2000" b="0" i="0" u="none" strike="noStrike" kern="1200" cap="none" spc="0" normalizeH="0" baseline="0" noProof="0" dirty="0">
                <a:ln>
                  <a:noFill/>
                </a:ln>
                <a:solidFill>
                  <a:srgbClr val="76B5BE"/>
                </a:solidFill>
                <a:effectLst/>
                <a:uLnTx/>
                <a:uFillTx/>
                <a:latin typeface="Georgia" panose="02040502050405020303" pitchFamily="18" charset="0"/>
                <a:ea typeface="+mn-ea"/>
                <a:cs typeface="+mn-cs"/>
              </a:rPr>
              <a:t>created or preserved</a:t>
            </a:r>
          </a:p>
        </p:txBody>
      </p:sp>
      <p:sp>
        <p:nvSpPr>
          <p:cNvPr id="16" name="TextBox 15"/>
          <p:cNvSpPr txBox="1"/>
          <p:nvPr userDrawn="1"/>
        </p:nvSpPr>
        <p:spPr>
          <a:xfrm>
            <a:off x="707246" y="5077552"/>
            <a:ext cx="3051017" cy="553998"/>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
                <a:srgbClr val="FF671F"/>
              </a:buClr>
              <a:buSzTx/>
              <a:buFont typeface="Wingdings" panose="05000000000000000000" pitchFamily="2" charset="2"/>
              <a:buNone/>
              <a:tabLst/>
              <a:defRPr/>
            </a:pPr>
            <a:r>
              <a:rPr kumimoji="0" lang="en-US" sz="2000" b="0" i="0" u="none" strike="noStrike" kern="1200" cap="none" spc="0" normalizeH="0" baseline="0" noProof="0" dirty="0">
                <a:ln>
                  <a:noFill/>
                </a:ln>
                <a:solidFill>
                  <a:srgbClr val="76B5BE"/>
                </a:solidFill>
                <a:effectLst/>
                <a:uLnTx/>
                <a:uFillTx/>
                <a:latin typeface="Georgia" panose="02040502050405020303" pitchFamily="18" charset="0"/>
                <a:ea typeface="+mn-ea"/>
                <a:cs typeface="+mn-cs"/>
              </a:rPr>
              <a:t>added through expansion</a:t>
            </a:r>
          </a:p>
        </p:txBody>
      </p:sp>
      <p:sp>
        <p:nvSpPr>
          <p:cNvPr id="17" name="TextBox 16"/>
          <p:cNvSpPr txBox="1"/>
          <p:nvPr userDrawn="1"/>
        </p:nvSpPr>
        <p:spPr>
          <a:xfrm>
            <a:off x="5072145" y="5075558"/>
            <a:ext cx="3351942" cy="553998"/>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
                <a:srgbClr val="FF671F"/>
              </a:buClr>
              <a:buSzTx/>
              <a:buFont typeface="Wingdings" panose="05000000000000000000" pitchFamily="2" charset="2"/>
              <a:buNone/>
              <a:tabLst/>
              <a:defRPr/>
            </a:pPr>
            <a:r>
              <a:rPr kumimoji="0" lang="en-US" sz="2000" b="0" i="0" u="none" strike="noStrike" kern="1200" cap="none" spc="0" normalizeH="0" baseline="0" noProof="0" dirty="0">
                <a:ln>
                  <a:noFill/>
                </a:ln>
                <a:solidFill>
                  <a:srgbClr val="76B5BE"/>
                </a:solidFill>
                <a:effectLst/>
                <a:uLnTx/>
                <a:uFillTx/>
                <a:latin typeface="Georgia" panose="02040502050405020303" pitchFamily="18" charset="0"/>
                <a:ea typeface="+mn-ea"/>
                <a:cs typeface="+mn-cs"/>
              </a:rPr>
              <a:t>in low-income communities</a:t>
            </a:r>
          </a:p>
        </p:txBody>
      </p:sp>
      <p:sp>
        <p:nvSpPr>
          <p:cNvPr id="18" name="Title 1"/>
          <p:cNvSpPr txBox="1">
            <a:spLocks/>
          </p:cNvSpPr>
          <p:nvPr userDrawn="1"/>
        </p:nvSpPr>
        <p:spPr>
          <a:xfrm>
            <a:off x="1002289" y="1673814"/>
            <a:ext cx="246093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500" b="1" i="0" u="none" strike="noStrike" kern="1200" cap="none" spc="0" normalizeH="0" baseline="0" noProof="0" dirty="0">
                <a:ln>
                  <a:noFill/>
                </a:ln>
                <a:solidFill>
                  <a:srgbClr val="FF671F"/>
                </a:solidFill>
                <a:effectLst>
                  <a:outerShdw blurRad="50800" dist="3810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rPr>
              <a:t>2,000</a:t>
            </a:r>
          </a:p>
        </p:txBody>
      </p:sp>
      <p:sp>
        <p:nvSpPr>
          <p:cNvPr id="19" name="Title 1"/>
          <p:cNvSpPr txBox="1">
            <a:spLocks/>
          </p:cNvSpPr>
          <p:nvPr userDrawn="1"/>
        </p:nvSpPr>
        <p:spPr>
          <a:xfrm>
            <a:off x="5282213" y="1666962"/>
            <a:ext cx="2931805"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500" b="1" i="0" u="none" strike="noStrike" kern="1200" cap="none" spc="0" normalizeH="0" baseline="0" noProof="0" dirty="0">
                <a:ln>
                  <a:noFill/>
                </a:ln>
                <a:solidFill>
                  <a:srgbClr val="FF671F"/>
                </a:solidFill>
                <a:effectLst>
                  <a:outerShdw blurRad="50800" dist="3810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rPr>
              <a:t>10,000</a:t>
            </a:r>
          </a:p>
        </p:txBody>
      </p:sp>
      <p:sp>
        <p:nvSpPr>
          <p:cNvPr id="21" name="Title 1"/>
          <p:cNvSpPr txBox="1">
            <a:spLocks/>
          </p:cNvSpPr>
          <p:nvPr userDrawn="1"/>
        </p:nvSpPr>
        <p:spPr>
          <a:xfrm>
            <a:off x="932259" y="3829950"/>
            <a:ext cx="260099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500" b="1" i="0" u="none" strike="noStrike" kern="1200" cap="none" spc="0" normalizeH="0" baseline="0" noProof="0" dirty="0">
                <a:ln>
                  <a:noFill/>
                </a:ln>
                <a:solidFill>
                  <a:srgbClr val="FF671F"/>
                </a:solidFill>
                <a:effectLst>
                  <a:outerShdw blurRad="50800" dist="3810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rPr>
              <a:t>5M</a:t>
            </a:r>
          </a:p>
        </p:txBody>
      </p:sp>
      <p:sp>
        <p:nvSpPr>
          <p:cNvPr id="22" name="Title 1"/>
          <p:cNvSpPr txBox="1">
            <a:spLocks/>
          </p:cNvSpPr>
          <p:nvPr userDrawn="1"/>
        </p:nvSpPr>
        <p:spPr>
          <a:xfrm>
            <a:off x="5517651" y="3829950"/>
            <a:ext cx="246093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500" b="1" i="0" u="none" strike="noStrike" kern="1200" cap="none" spc="0" normalizeH="0" baseline="0" noProof="0" dirty="0">
                <a:ln>
                  <a:noFill/>
                </a:ln>
                <a:solidFill>
                  <a:srgbClr val="FF671F"/>
                </a:solidFill>
                <a:effectLst>
                  <a:outerShdw blurRad="50800" dist="3810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rPr>
              <a:t>1B</a:t>
            </a:r>
          </a:p>
        </p:txBody>
      </p:sp>
      <p:cxnSp>
        <p:nvCxnSpPr>
          <p:cNvPr id="6" name="Straight Connector 5"/>
          <p:cNvCxnSpPr/>
          <p:nvPr userDrawn="1"/>
        </p:nvCxnSpPr>
        <p:spPr>
          <a:xfrm>
            <a:off x="706551" y="3740358"/>
            <a:ext cx="7717536" cy="0"/>
          </a:xfrm>
          <a:prstGeom prst="line">
            <a:avLst/>
          </a:prstGeom>
          <a:ln>
            <a:solidFill>
              <a:srgbClr val="002B49"/>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4475880" y="1881297"/>
            <a:ext cx="0" cy="3666744"/>
          </a:xfrm>
          <a:prstGeom prst="line">
            <a:avLst/>
          </a:prstGeom>
          <a:ln>
            <a:solidFill>
              <a:srgbClr val="002B49"/>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2779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vents">
    <p:spTree>
      <p:nvGrpSpPr>
        <p:cNvPr id="1" name=""/>
        <p:cNvGrpSpPr/>
        <p:nvPr/>
      </p:nvGrpSpPr>
      <p:grpSpPr>
        <a:xfrm>
          <a:off x="0" y="0"/>
          <a:ext cx="0" cy="0"/>
          <a:chOff x="0" y="0"/>
          <a:chExt cx="0" cy="0"/>
        </a:xfrm>
      </p:grpSpPr>
      <p:sp>
        <p:nvSpPr>
          <p:cNvPr id="30" name="Picture Placeholder 4"/>
          <p:cNvSpPr>
            <a:spLocks noGrp="1"/>
          </p:cNvSpPr>
          <p:nvPr>
            <p:ph type="pic" sz="quarter" idx="15"/>
          </p:nvPr>
        </p:nvSpPr>
        <p:spPr>
          <a:xfrm>
            <a:off x="5450309" y="3706796"/>
            <a:ext cx="2378075" cy="1874838"/>
          </a:xfrm>
          <a:prstGeom prst="rect">
            <a:avLst/>
          </a:prstGeom>
        </p:spPr>
        <p:txBody>
          <a:bodyPr/>
          <a:lstStyle/>
          <a:p>
            <a:endParaRPr lang="en-US" dirty="0"/>
          </a:p>
        </p:txBody>
      </p:sp>
      <p:sp>
        <p:nvSpPr>
          <p:cNvPr id="29" name="Picture Placeholder 4"/>
          <p:cNvSpPr>
            <a:spLocks noGrp="1"/>
          </p:cNvSpPr>
          <p:nvPr>
            <p:ph type="pic" sz="quarter" idx="14"/>
          </p:nvPr>
        </p:nvSpPr>
        <p:spPr>
          <a:xfrm>
            <a:off x="1393488" y="3714712"/>
            <a:ext cx="2378075" cy="1874838"/>
          </a:xfrm>
          <a:prstGeom prst="rect">
            <a:avLst/>
          </a:prstGeom>
        </p:spPr>
        <p:txBody>
          <a:bodyPr/>
          <a:lstStyle/>
          <a:p>
            <a:endParaRPr lang="en-US" dirty="0"/>
          </a:p>
        </p:txBody>
      </p:sp>
      <p:sp>
        <p:nvSpPr>
          <p:cNvPr id="28" name="Picture Placeholder 4"/>
          <p:cNvSpPr>
            <a:spLocks noGrp="1"/>
          </p:cNvSpPr>
          <p:nvPr>
            <p:ph type="pic" sz="quarter" idx="13"/>
          </p:nvPr>
        </p:nvSpPr>
        <p:spPr>
          <a:xfrm>
            <a:off x="5448515" y="1247303"/>
            <a:ext cx="2378075" cy="1874838"/>
          </a:xfrm>
          <a:prstGeom prst="rect">
            <a:avLst/>
          </a:prstGeom>
        </p:spPr>
        <p:txBody>
          <a:bodyPr/>
          <a:lstStyle/>
          <a:p>
            <a:endParaRPr lang="en-US" dirty="0"/>
          </a:p>
        </p:txBody>
      </p:sp>
      <p:sp>
        <p:nvSpPr>
          <p:cNvPr id="11" name="Title 1"/>
          <p:cNvSpPr txBox="1">
            <a:spLocks/>
          </p:cNvSpPr>
          <p:nvPr userDrawn="1"/>
        </p:nvSpPr>
        <p:spPr>
          <a:xfrm>
            <a:off x="457200" y="274638"/>
            <a:ext cx="822960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PCDC Events</a:t>
            </a:r>
          </a:p>
        </p:txBody>
      </p:sp>
      <p:sp>
        <p:nvSpPr>
          <p:cNvPr id="7" name="Slide Number Placeholder 6"/>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9" name="Title 1"/>
          <p:cNvSpPr txBox="1">
            <a:spLocks/>
          </p:cNvSpPr>
          <p:nvPr userDrawn="1"/>
        </p:nvSpPr>
        <p:spPr>
          <a:xfrm>
            <a:off x="4702628" y="274638"/>
            <a:ext cx="3755572"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rgbClr val="FF671F"/>
                </a:solidFill>
                <a:effectLst/>
                <a:uLnTx/>
                <a:uFillTx/>
                <a:latin typeface="Verdana" panose="020B0604030504040204" pitchFamily="34" charset="0"/>
                <a:ea typeface="Verdana" panose="020B0604030504040204" pitchFamily="34" charset="0"/>
                <a:cs typeface="Verdana" panose="020B0604030504040204" pitchFamily="34" charset="0"/>
              </a:rPr>
              <a:t>pcdc.org/events</a:t>
            </a:r>
          </a:p>
        </p:txBody>
      </p:sp>
      <p:sp>
        <p:nvSpPr>
          <p:cNvPr id="5" name="Picture Placeholder 4"/>
          <p:cNvSpPr>
            <a:spLocks noGrp="1"/>
          </p:cNvSpPr>
          <p:nvPr>
            <p:ph type="pic" sz="quarter" idx="12"/>
          </p:nvPr>
        </p:nvSpPr>
        <p:spPr>
          <a:xfrm>
            <a:off x="1391493" y="1247775"/>
            <a:ext cx="2378075" cy="1874838"/>
          </a:xfrm>
          <a:prstGeom prst="rect">
            <a:avLst/>
          </a:prstGeom>
        </p:spPr>
        <p:txBody>
          <a:bodyPr/>
          <a:lstStyle/>
          <a:p>
            <a:endParaRPr lang="en-US" dirty="0"/>
          </a:p>
        </p:txBody>
      </p:sp>
      <p:sp>
        <p:nvSpPr>
          <p:cNvPr id="32" name="Text Placeholder 31"/>
          <p:cNvSpPr>
            <a:spLocks noGrp="1"/>
          </p:cNvSpPr>
          <p:nvPr>
            <p:ph type="body" sz="quarter" idx="16"/>
          </p:nvPr>
        </p:nvSpPr>
        <p:spPr>
          <a:xfrm>
            <a:off x="762456" y="3122613"/>
            <a:ext cx="3640137" cy="479574"/>
          </a:xfrm>
          <a:prstGeom prst="rect">
            <a:avLst/>
          </a:prstGeom>
        </p:spPr>
        <p:txBody>
          <a:bodyPr/>
          <a:lstStyle>
            <a:lvl1pPr marL="0" indent="0" algn="ctr">
              <a:buNone/>
              <a:defRPr sz="2400">
                <a:solidFill>
                  <a:srgbClr val="002B49"/>
                </a:solidFill>
                <a:latin typeface="Georgia" panose="02040502050405020303" pitchFamily="18" charset="0"/>
              </a:defRPr>
            </a:lvl1pPr>
          </a:lstStyle>
          <a:p>
            <a:pPr lvl="0"/>
            <a:endParaRPr lang="en-US" dirty="0"/>
          </a:p>
        </p:txBody>
      </p:sp>
      <p:sp>
        <p:nvSpPr>
          <p:cNvPr id="33" name="Text Placeholder 31"/>
          <p:cNvSpPr>
            <a:spLocks noGrp="1"/>
          </p:cNvSpPr>
          <p:nvPr>
            <p:ph type="body" sz="quarter" idx="17"/>
          </p:nvPr>
        </p:nvSpPr>
        <p:spPr>
          <a:xfrm>
            <a:off x="4760344" y="3121977"/>
            <a:ext cx="3640137" cy="479574"/>
          </a:xfrm>
          <a:prstGeom prst="rect">
            <a:avLst/>
          </a:prstGeom>
        </p:spPr>
        <p:txBody>
          <a:bodyPr/>
          <a:lstStyle>
            <a:lvl1pPr marL="0" indent="0" algn="ctr">
              <a:buNone/>
              <a:defRPr sz="2400">
                <a:solidFill>
                  <a:srgbClr val="002B49"/>
                </a:solidFill>
                <a:latin typeface="Georgia" panose="02040502050405020303" pitchFamily="18" charset="0"/>
              </a:defRPr>
            </a:lvl1pPr>
          </a:lstStyle>
          <a:p>
            <a:pPr lvl="0"/>
            <a:endParaRPr lang="en-US" dirty="0"/>
          </a:p>
        </p:txBody>
      </p:sp>
      <p:sp>
        <p:nvSpPr>
          <p:cNvPr id="34" name="Text Placeholder 31"/>
          <p:cNvSpPr>
            <a:spLocks noGrp="1"/>
          </p:cNvSpPr>
          <p:nvPr>
            <p:ph type="body" sz="quarter" idx="18"/>
          </p:nvPr>
        </p:nvSpPr>
        <p:spPr>
          <a:xfrm>
            <a:off x="762456" y="5589550"/>
            <a:ext cx="3640137" cy="479574"/>
          </a:xfrm>
          <a:prstGeom prst="rect">
            <a:avLst/>
          </a:prstGeom>
        </p:spPr>
        <p:txBody>
          <a:bodyPr/>
          <a:lstStyle>
            <a:lvl1pPr marL="0" indent="0" algn="ctr">
              <a:buNone/>
              <a:defRPr sz="2400">
                <a:solidFill>
                  <a:srgbClr val="002B49"/>
                </a:solidFill>
                <a:latin typeface="Georgia" panose="02040502050405020303" pitchFamily="18" charset="0"/>
              </a:defRPr>
            </a:lvl1pPr>
          </a:lstStyle>
          <a:p>
            <a:pPr lvl="0"/>
            <a:endParaRPr lang="en-US" dirty="0"/>
          </a:p>
        </p:txBody>
      </p:sp>
      <p:sp>
        <p:nvSpPr>
          <p:cNvPr id="35" name="Text Placeholder 31"/>
          <p:cNvSpPr>
            <a:spLocks noGrp="1"/>
          </p:cNvSpPr>
          <p:nvPr>
            <p:ph type="body" sz="quarter" idx="19"/>
          </p:nvPr>
        </p:nvSpPr>
        <p:spPr>
          <a:xfrm>
            <a:off x="4760343" y="5581634"/>
            <a:ext cx="3640137" cy="479574"/>
          </a:xfrm>
          <a:prstGeom prst="rect">
            <a:avLst/>
          </a:prstGeom>
        </p:spPr>
        <p:txBody>
          <a:bodyPr/>
          <a:lstStyle>
            <a:lvl1pPr marL="0" indent="0" algn="ctr">
              <a:buNone/>
              <a:defRPr sz="2400">
                <a:solidFill>
                  <a:srgbClr val="002B49"/>
                </a:solidFill>
                <a:latin typeface="Georgia" panose="02040502050405020303" pitchFamily="18" charset="0"/>
              </a:defRPr>
            </a:lvl1pPr>
          </a:lstStyle>
          <a:p>
            <a:pPr lvl="0"/>
            <a:endParaRPr lang="en-US" dirty="0"/>
          </a:p>
        </p:txBody>
      </p:sp>
    </p:spTree>
    <p:extLst>
      <p:ext uri="{BB962C8B-B14F-4D97-AF65-F5344CB8AC3E}">
        <p14:creationId xmlns:p14="http://schemas.microsoft.com/office/powerpoint/2010/main" val="1901095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1.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21.png"/><Relationship Id="rId5" Type="http://schemas.openxmlformats.org/officeDocument/2006/relationships/theme" Target="../theme/theme2.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741019" y="6480016"/>
            <a:ext cx="402981" cy="365125"/>
          </a:xfrm>
          <a:prstGeom prst="rect">
            <a:avLst/>
          </a:prstGeom>
        </p:spPr>
        <p:txBody>
          <a:bodyPr vert="horz" lIns="91440" tIns="45720" rIns="91440" bIns="45720" rtlCol="0" anchor="ctr"/>
          <a:lstStyle>
            <a:lvl1pPr algn="r">
              <a:defRPr sz="1200">
                <a:solidFill>
                  <a:schemeClr val="bg1"/>
                </a:solidFill>
                <a:latin typeface="Helvetica Neue"/>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6" name="Rectangle 5"/>
          <p:cNvSpPr/>
          <p:nvPr userDrawn="1"/>
        </p:nvSpPr>
        <p:spPr>
          <a:xfrm>
            <a:off x="0" y="6126163"/>
            <a:ext cx="9144000" cy="731837"/>
          </a:xfrm>
          <a:prstGeom prst="rect">
            <a:avLst/>
          </a:prstGeom>
          <a:solidFill>
            <a:srgbClr val="002B49"/>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8" descr="PCDC-logo-KO.png"/>
          <p:cNvPicPr>
            <a:picLocks noChangeAspect="1"/>
          </p:cNvPicPr>
          <p:nvPr userDrawn="1"/>
        </p:nvPicPr>
        <p:blipFill>
          <a:blip r:embed="rId27" cstate="email">
            <a:extLst>
              <a:ext uri="{28A0092B-C50C-407E-A947-70E740481C1C}">
                <a14:useLocalDpi xmlns:a14="http://schemas.microsoft.com/office/drawing/2010/main"/>
              </a:ext>
            </a:extLst>
          </a:blip>
          <a:stretch>
            <a:fillRect/>
          </a:stretch>
        </p:blipFill>
        <p:spPr>
          <a:xfrm>
            <a:off x="457200" y="6223873"/>
            <a:ext cx="1303490" cy="536416"/>
          </a:xfrm>
          <a:prstGeom prst="rect">
            <a:avLst/>
          </a:prstGeom>
        </p:spPr>
      </p:pic>
    </p:spTree>
    <p:extLst>
      <p:ext uri="{BB962C8B-B14F-4D97-AF65-F5344CB8AC3E}">
        <p14:creationId xmlns:p14="http://schemas.microsoft.com/office/powerpoint/2010/main" val="100025002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Lst>
  <p:hf hdr="0" ftr="0" dt="0"/>
  <p:txStyles>
    <p:titleStyle>
      <a:lvl1pPr algn="ctr" defTabSz="457200" rtl="0" eaLnBrk="1" latinLnBrk="0" hangingPunct="1">
        <a:spcBef>
          <a:spcPct val="0"/>
        </a:spcBef>
        <a:buNone/>
        <a:defRPr sz="4400" b="0" i="0" kern="1200">
          <a:solidFill>
            <a:srgbClr val="002B49"/>
          </a:solidFill>
          <a:latin typeface="Helvetica Neue Thin"/>
          <a:ea typeface="+mj-ea"/>
          <a:cs typeface="Helvetica Neue Thin"/>
        </a:defRPr>
      </a:lvl1pPr>
    </p:titleStyle>
    <p:bodyStyle>
      <a:lvl1pPr marL="342900" indent="-342900" algn="l" defTabSz="457200" rtl="0" eaLnBrk="1" latinLnBrk="0" hangingPunct="1">
        <a:spcBef>
          <a:spcPct val="20000"/>
        </a:spcBef>
        <a:buClr>
          <a:srgbClr val="FF671F"/>
        </a:buClr>
        <a:buFont typeface="Wingdings" charset="2"/>
        <a:buChar char="§"/>
        <a:defRPr sz="3200" b="0" i="0" kern="1200">
          <a:solidFill>
            <a:srgbClr val="002B49"/>
          </a:solidFill>
          <a:latin typeface="Helvetica Neue"/>
          <a:ea typeface="+mn-ea"/>
          <a:cs typeface="Helvetica Neue"/>
        </a:defRPr>
      </a:lvl1pPr>
      <a:lvl2pPr marL="742950" indent="-285750" algn="l" defTabSz="457200" rtl="0" eaLnBrk="1" latinLnBrk="0" hangingPunct="1">
        <a:spcBef>
          <a:spcPct val="20000"/>
        </a:spcBef>
        <a:buFont typeface="Arial"/>
        <a:buChar char="–"/>
        <a:defRPr sz="2800" b="0" i="0" kern="1200">
          <a:solidFill>
            <a:srgbClr val="002B49"/>
          </a:solidFill>
          <a:latin typeface="Helvetica Neue"/>
          <a:ea typeface="+mn-ea"/>
          <a:cs typeface="Helvetica Neue"/>
        </a:defRPr>
      </a:lvl2pPr>
      <a:lvl3pPr marL="1143000" indent="-228600" algn="l" defTabSz="457200" rtl="0" eaLnBrk="1" latinLnBrk="0" hangingPunct="1">
        <a:spcBef>
          <a:spcPct val="20000"/>
        </a:spcBef>
        <a:buClr>
          <a:srgbClr val="FF671F"/>
        </a:buClr>
        <a:buFont typeface="Arial"/>
        <a:buChar char="•"/>
        <a:defRPr sz="2400" b="0" i="0" kern="1200">
          <a:solidFill>
            <a:srgbClr val="002B49"/>
          </a:solidFill>
          <a:latin typeface="Helvetica Neue"/>
          <a:ea typeface="+mn-ea"/>
          <a:cs typeface="Helvetica Neue"/>
        </a:defRPr>
      </a:lvl3pPr>
      <a:lvl4pPr marL="1600200" indent="-228600" algn="l" defTabSz="457200" rtl="0" eaLnBrk="1" latinLnBrk="0" hangingPunct="1">
        <a:spcBef>
          <a:spcPct val="20000"/>
        </a:spcBef>
        <a:buFont typeface="Arial"/>
        <a:buChar char="–"/>
        <a:defRPr sz="2000" b="0" i="0" kern="1200">
          <a:solidFill>
            <a:srgbClr val="002B49"/>
          </a:solidFill>
          <a:latin typeface="Helvetica Neue"/>
          <a:ea typeface="+mn-ea"/>
          <a:cs typeface="Helvetica Neue"/>
        </a:defRPr>
      </a:lvl4pPr>
      <a:lvl5pPr marL="2057400" indent="-228600" algn="l" defTabSz="457200" rtl="0" eaLnBrk="1" latinLnBrk="0" hangingPunct="1">
        <a:spcBef>
          <a:spcPct val="20000"/>
        </a:spcBef>
        <a:buFont typeface="Arial"/>
        <a:buChar char="»"/>
        <a:defRPr sz="2000" b="0" i="0" kern="1200">
          <a:solidFill>
            <a:srgbClr val="002B49"/>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0" y="233"/>
            <a:ext cx="9144000" cy="612593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84433B7F-11C0-FC4C-86BB-C7D109899EC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Rectangle 7"/>
          <p:cNvSpPr/>
          <p:nvPr userDrawn="1"/>
        </p:nvSpPr>
        <p:spPr>
          <a:xfrm>
            <a:off x="0" y="6126163"/>
            <a:ext cx="9144000" cy="731837"/>
          </a:xfrm>
          <a:prstGeom prst="rect">
            <a:avLst/>
          </a:prstGeom>
          <a:solidFill>
            <a:srgbClr val="002B49"/>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8" descr="PCDC-logo-KO.png"/>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57200" y="6223873"/>
            <a:ext cx="1303490" cy="536416"/>
          </a:xfrm>
          <a:prstGeom prst="rect">
            <a:avLst/>
          </a:prstGeom>
        </p:spPr>
      </p:pic>
    </p:spTree>
    <p:extLst>
      <p:ext uri="{BB962C8B-B14F-4D97-AF65-F5344CB8AC3E}">
        <p14:creationId xmlns:p14="http://schemas.microsoft.com/office/powerpoint/2010/main" val="233948120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096612-894C-4677-A51D-3611A23A13D5}"/>
              </a:ext>
            </a:extLst>
          </p:cNvPr>
          <p:cNvSpPr>
            <a:spLocks noGrp="1"/>
          </p:cNvSpPr>
          <p:nvPr>
            <p:ph type="body" sz="quarter" idx="11"/>
          </p:nvPr>
        </p:nvSpPr>
        <p:spPr>
          <a:xfrm>
            <a:off x="189706" y="685800"/>
            <a:ext cx="8764587" cy="815609"/>
          </a:xfrm>
        </p:spPr>
        <p:txBody>
          <a:bodyPr/>
          <a:lstStyle/>
          <a:p>
            <a:r>
              <a:rPr lang="en-US" dirty="0"/>
              <a:t>Step by Step: Initiating and/or Enhancing Billable Services Learning Community</a:t>
            </a:r>
          </a:p>
        </p:txBody>
      </p:sp>
      <p:sp>
        <p:nvSpPr>
          <p:cNvPr id="4" name="Text Placeholder 3">
            <a:extLst>
              <a:ext uri="{FF2B5EF4-FFF2-40B4-BE49-F238E27FC236}">
                <a16:creationId xmlns:a16="http://schemas.microsoft.com/office/drawing/2014/main" id="{F69A9192-9FFF-416A-AD73-D33C9FAF9348}"/>
              </a:ext>
            </a:extLst>
          </p:cNvPr>
          <p:cNvSpPr>
            <a:spLocks noGrp="1"/>
          </p:cNvSpPr>
          <p:nvPr>
            <p:ph type="body" sz="quarter" idx="12"/>
          </p:nvPr>
        </p:nvSpPr>
        <p:spPr>
          <a:xfrm>
            <a:off x="230530" y="2819400"/>
            <a:ext cx="8901747" cy="815610"/>
          </a:xfrm>
        </p:spPr>
        <p:txBody>
          <a:bodyPr/>
          <a:lstStyle/>
          <a:p>
            <a:pPr algn="ctr"/>
            <a:r>
              <a:rPr lang="en-US" dirty="0"/>
              <a:t>Module 3: </a:t>
            </a:r>
          </a:p>
          <a:p>
            <a:pPr algn="ctr"/>
            <a:r>
              <a:rPr lang="en-US" dirty="0"/>
              <a:t>Corporate Compliance:  </a:t>
            </a:r>
            <a:br>
              <a:rPr lang="en-US" dirty="0"/>
            </a:br>
            <a:r>
              <a:rPr lang="en-US" dirty="0"/>
              <a:t>Concepts for Policy and Procedure Development</a:t>
            </a:r>
          </a:p>
        </p:txBody>
      </p:sp>
    </p:spTree>
    <p:extLst>
      <p:ext uri="{BB962C8B-B14F-4D97-AF65-F5344CB8AC3E}">
        <p14:creationId xmlns:p14="http://schemas.microsoft.com/office/powerpoint/2010/main" val="4018114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p:nvPr>
        </p:nvSpPr>
        <p:spPr/>
        <p:txBody>
          <a:bodyPr>
            <a:noAutofit/>
          </a:bodyPr>
          <a:lstStyle/>
          <a:p>
            <a:pPr algn="ctr"/>
            <a:r>
              <a:rPr lang="en-US" altLang="en-US" sz="4000" dirty="0">
                <a:solidFill>
                  <a:schemeClr val="tx1"/>
                </a:solidFill>
              </a:rPr>
              <a:t>Core Element #3</a:t>
            </a:r>
            <a:endParaRPr lang="en-US" altLang="en-US" sz="4000" b="1" dirty="0">
              <a:ln>
                <a:noFill/>
              </a:ln>
              <a:solidFill>
                <a:schemeClr val="tx1"/>
              </a:solidFill>
            </a:endParaRPr>
          </a:p>
        </p:txBody>
      </p:sp>
      <p:sp>
        <p:nvSpPr>
          <p:cNvPr id="2" name="Content Placeholder 1"/>
          <p:cNvSpPr>
            <a:spLocks noGrp="1"/>
          </p:cNvSpPr>
          <p:nvPr>
            <p:ph idx="1"/>
          </p:nvPr>
        </p:nvSpPr>
        <p:spPr/>
        <p:txBody>
          <a:bodyPr>
            <a:normAutofit lnSpcReduction="10000"/>
          </a:bodyPr>
          <a:lstStyle/>
          <a:p>
            <a:pPr marL="0" lvl="0" indent="0" eaLnBrk="0" fontAlgn="base" hangingPunct="0">
              <a:spcAft>
                <a:spcPts val="600"/>
              </a:spcAft>
              <a:buClr>
                <a:srgbClr val="8D1515"/>
              </a:buClr>
              <a:buSzPct val="145000"/>
              <a:buNone/>
            </a:pPr>
            <a:r>
              <a:rPr lang="en-US" altLang="en-US" sz="2600" b="1" u="sng" dirty="0">
                <a:cs typeface="Times New Roman" panose="02020603050405020304" pitchFamily="18" charset="0"/>
              </a:rPr>
              <a:t>Training and Education</a:t>
            </a:r>
          </a:p>
          <a:p>
            <a:pPr marL="0" lvl="0" indent="0" eaLnBrk="0" fontAlgn="base" hangingPunct="0">
              <a:spcAft>
                <a:spcPts val="600"/>
              </a:spcAft>
              <a:buClr>
                <a:srgbClr val="8D1515"/>
              </a:buClr>
              <a:buSzPct val="145000"/>
              <a:buNone/>
            </a:pPr>
            <a:endParaRPr lang="en-US" altLang="en-US" sz="1800" dirty="0">
              <a:solidFill>
                <a:prstClr val="black"/>
              </a:solidFill>
              <a:cs typeface="Times New Roman" panose="02020603050405020304" pitchFamily="18" charset="0"/>
            </a:endParaRPr>
          </a:p>
          <a:p>
            <a:pPr marL="0" lvl="0" indent="0" eaLnBrk="0" fontAlgn="base" hangingPunct="0">
              <a:spcAft>
                <a:spcPts val="600"/>
              </a:spcAft>
              <a:buClr>
                <a:srgbClr val="8D1515"/>
              </a:buClr>
              <a:buSzPct val="145000"/>
              <a:buNone/>
            </a:pPr>
            <a:endParaRPr lang="en-US" altLang="en-US" sz="2000" dirty="0">
              <a:solidFill>
                <a:prstClr val="black"/>
              </a:solidFill>
              <a:cs typeface="Times New Roman" panose="02020603050405020304" pitchFamily="18" charset="0"/>
            </a:endParaRPr>
          </a:p>
          <a:p>
            <a:pPr marL="571500" lvl="1">
              <a:lnSpc>
                <a:spcPct val="110000"/>
              </a:lnSpc>
              <a:spcBef>
                <a:spcPct val="0"/>
              </a:spcBef>
              <a:buClr>
                <a:srgbClr val="EE5624"/>
              </a:buClr>
              <a:buFont typeface="Wingdings" panose="05000000000000000000" pitchFamily="2" charset="2"/>
              <a:buChar char="§"/>
            </a:pPr>
            <a:r>
              <a:rPr lang="en-US" altLang="en-US" sz="2600" dirty="0">
                <a:cs typeface="Times New Roman" panose="02020603050405020304" pitchFamily="18" charset="0"/>
              </a:rPr>
              <a:t>Establish, implement and provide effective training and education for employees, including senior administrators or managers</a:t>
            </a:r>
          </a:p>
          <a:p>
            <a:pPr marL="571500" lvl="1">
              <a:lnSpc>
                <a:spcPct val="110000"/>
              </a:lnSpc>
              <a:spcBef>
                <a:spcPct val="0"/>
              </a:spcBef>
              <a:buClr>
                <a:srgbClr val="EE5624"/>
              </a:buClr>
              <a:buFont typeface="Wingdings" panose="05000000000000000000" pitchFamily="2" charset="2"/>
              <a:buChar char="§"/>
            </a:pPr>
            <a:r>
              <a:rPr lang="en-US" altLang="en-US" sz="2600" dirty="0">
                <a:cs typeface="Times New Roman" panose="02020603050405020304" pitchFamily="18" charset="0"/>
              </a:rPr>
              <a:t>Training and education must occur at least annually and be made a part of the orientation for new employees </a:t>
            </a:r>
          </a:p>
          <a:p>
            <a:endParaRPr lang="en-US" dirty="0"/>
          </a:p>
        </p:txBody>
      </p:sp>
    </p:spTree>
    <p:extLst>
      <p:ext uri="{BB962C8B-B14F-4D97-AF65-F5344CB8AC3E}">
        <p14:creationId xmlns:p14="http://schemas.microsoft.com/office/powerpoint/2010/main" val="4078711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p:nvPr>
        </p:nvSpPr>
        <p:spPr/>
        <p:txBody>
          <a:bodyPr>
            <a:noAutofit/>
          </a:bodyPr>
          <a:lstStyle/>
          <a:p>
            <a:pPr algn="ctr"/>
            <a:r>
              <a:rPr lang="en-US" altLang="en-US" sz="4000" dirty="0">
                <a:solidFill>
                  <a:schemeClr val="tx1"/>
                </a:solidFill>
              </a:rPr>
              <a:t>Core Element #4</a:t>
            </a:r>
            <a:endParaRPr lang="en-US" altLang="en-US" sz="4000" b="1" dirty="0">
              <a:ln>
                <a:noFill/>
              </a:ln>
              <a:solidFill>
                <a:schemeClr val="tx1"/>
              </a:solidFill>
            </a:endParaRPr>
          </a:p>
        </p:txBody>
      </p:sp>
      <p:sp>
        <p:nvSpPr>
          <p:cNvPr id="2" name="Content Placeholder 1"/>
          <p:cNvSpPr>
            <a:spLocks noGrp="1"/>
          </p:cNvSpPr>
          <p:nvPr>
            <p:ph idx="1"/>
          </p:nvPr>
        </p:nvSpPr>
        <p:spPr/>
        <p:txBody>
          <a:bodyPr>
            <a:normAutofit fontScale="85000" lnSpcReduction="20000"/>
          </a:bodyPr>
          <a:lstStyle/>
          <a:p>
            <a:pPr marL="0" lvl="0" indent="0" eaLnBrk="0" fontAlgn="base" hangingPunct="0">
              <a:spcAft>
                <a:spcPts val="600"/>
              </a:spcAft>
              <a:buClr>
                <a:srgbClr val="8D1515"/>
              </a:buClr>
              <a:buSzPct val="145000"/>
              <a:buNone/>
            </a:pPr>
            <a:r>
              <a:rPr lang="en-US" altLang="en-US" sz="2600" b="1" u="sng" dirty="0">
                <a:cs typeface="Times New Roman" panose="02020603050405020304" pitchFamily="18" charset="0"/>
              </a:rPr>
              <a:t>Lines of Communication</a:t>
            </a:r>
          </a:p>
          <a:p>
            <a:pPr marL="0" lvl="0" indent="0" eaLnBrk="0" fontAlgn="base" hangingPunct="0">
              <a:spcAft>
                <a:spcPts val="600"/>
              </a:spcAft>
              <a:buClr>
                <a:srgbClr val="8D1515"/>
              </a:buClr>
              <a:buSzPct val="145000"/>
              <a:buNone/>
            </a:pPr>
            <a:endParaRPr lang="en-US" altLang="en-US" sz="1800" dirty="0">
              <a:solidFill>
                <a:prstClr val="black"/>
              </a:solidFill>
              <a:cs typeface="Times New Roman" panose="02020603050405020304" pitchFamily="18" charset="0"/>
            </a:endParaRPr>
          </a:p>
          <a:p>
            <a:pPr marL="0" lvl="0" indent="0" eaLnBrk="0" fontAlgn="base" hangingPunct="0">
              <a:spcAft>
                <a:spcPts val="600"/>
              </a:spcAft>
              <a:buClr>
                <a:srgbClr val="8D1515"/>
              </a:buClr>
              <a:buSzPct val="145000"/>
              <a:buNone/>
            </a:pPr>
            <a:endParaRPr lang="en-US" altLang="en-US" sz="2000" dirty="0">
              <a:solidFill>
                <a:prstClr val="black"/>
              </a:solidFill>
              <a:cs typeface="Times New Roman" panose="02020603050405020304" pitchFamily="18" charset="0"/>
            </a:endParaRPr>
          </a:p>
          <a:p>
            <a:pPr marL="571500" lvl="1">
              <a:lnSpc>
                <a:spcPct val="110000"/>
              </a:lnSpc>
              <a:spcBef>
                <a:spcPct val="0"/>
              </a:spcBef>
              <a:buClr>
                <a:srgbClr val="EE5624"/>
              </a:buClr>
              <a:buFont typeface="Wingdings" panose="05000000000000000000" pitchFamily="2" charset="2"/>
              <a:buChar char="§"/>
            </a:pPr>
            <a:r>
              <a:rPr lang="en-US" altLang="en-US" sz="2600" dirty="0">
                <a:cs typeface="Times New Roman" panose="02020603050405020304" pitchFamily="18" charset="0"/>
              </a:rPr>
              <a:t>Establish and implement effective lines of communication (e.g., memos, email, scheduled meetings) </a:t>
            </a:r>
          </a:p>
          <a:p>
            <a:pPr marL="571500" lvl="1">
              <a:lnSpc>
                <a:spcPct val="110000"/>
              </a:lnSpc>
              <a:spcBef>
                <a:spcPct val="0"/>
              </a:spcBef>
              <a:buClr>
                <a:srgbClr val="EE5624"/>
              </a:buClr>
              <a:buFont typeface="Wingdings" panose="05000000000000000000" pitchFamily="2" charset="2"/>
              <a:buChar char="§"/>
            </a:pPr>
            <a:r>
              <a:rPr lang="en-US" altLang="en-US" sz="2600" dirty="0">
                <a:cs typeface="Times New Roman" panose="02020603050405020304" pitchFamily="18" charset="0"/>
              </a:rPr>
              <a:t>Accessible to all including governing bodies, administration and related entities</a:t>
            </a:r>
          </a:p>
          <a:p>
            <a:pPr marL="571500" lvl="1">
              <a:lnSpc>
                <a:spcPct val="110000"/>
              </a:lnSpc>
              <a:spcBef>
                <a:spcPct val="0"/>
              </a:spcBef>
              <a:buClr>
                <a:srgbClr val="EE5624"/>
              </a:buClr>
              <a:buFont typeface="Wingdings" panose="05000000000000000000" pitchFamily="2" charset="2"/>
              <a:buChar char="§"/>
            </a:pPr>
            <a:r>
              <a:rPr lang="en-US" altLang="en-US" sz="2600" dirty="0">
                <a:cs typeface="Times New Roman" panose="02020603050405020304" pitchFamily="18" charset="0"/>
              </a:rPr>
              <a:t>Method for anonymity and confidentiality</a:t>
            </a:r>
          </a:p>
          <a:p>
            <a:pPr marL="1200150" lvl="2" indent="-457200">
              <a:lnSpc>
                <a:spcPct val="110000"/>
              </a:lnSpc>
              <a:spcBef>
                <a:spcPct val="0"/>
              </a:spcBef>
              <a:buClr>
                <a:srgbClr val="EE5624"/>
              </a:buClr>
              <a:buFont typeface="Arial" panose="020B0604020202020204" pitchFamily="34" charset="0"/>
              <a:buChar char="•"/>
            </a:pPr>
            <a:r>
              <a:rPr lang="en-US" altLang="en-US" sz="2100" dirty="0">
                <a:cs typeface="Times New Roman" panose="02020603050405020304" pitchFamily="18" charset="0"/>
              </a:rPr>
              <a:t>Would your employees feel comfortable reporting suspected noncompliance? </a:t>
            </a:r>
          </a:p>
          <a:p>
            <a:pPr marL="1200150" lvl="2" indent="-457200">
              <a:lnSpc>
                <a:spcPct val="110000"/>
              </a:lnSpc>
              <a:spcBef>
                <a:spcPct val="0"/>
              </a:spcBef>
              <a:buClr>
                <a:srgbClr val="EE5624"/>
              </a:buClr>
              <a:buFont typeface="Arial" panose="020B0604020202020204" pitchFamily="34" charset="0"/>
              <a:buChar char="•"/>
            </a:pPr>
            <a:r>
              <a:rPr lang="en-US" altLang="en-US" sz="2100" dirty="0">
                <a:cs typeface="Times New Roman" panose="02020603050405020304" pitchFamily="18" charset="0"/>
              </a:rPr>
              <a:t>Feedback during exit interviews? </a:t>
            </a:r>
          </a:p>
          <a:p>
            <a:pPr marL="1200150" lvl="2" indent="-457200">
              <a:lnSpc>
                <a:spcPct val="110000"/>
              </a:lnSpc>
              <a:spcBef>
                <a:spcPct val="0"/>
              </a:spcBef>
              <a:buClr>
                <a:srgbClr val="EE5624"/>
              </a:buClr>
              <a:buFont typeface="Arial" panose="020B0604020202020204" pitchFamily="34" charset="0"/>
              <a:buChar char="•"/>
            </a:pPr>
            <a:r>
              <a:rPr lang="en-US" altLang="en-US" sz="2100" dirty="0">
                <a:cs typeface="Times New Roman" panose="02020603050405020304" pitchFamily="18" charset="0"/>
              </a:rPr>
              <a:t>Non-retaliation policy?</a:t>
            </a:r>
            <a:endParaRPr lang="en-US" altLang="en-US" sz="2600" dirty="0">
              <a:cs typeface="Times New Roman" panose="02020603050405020304" pitchFamily="18" charset="0"/>
            </a:endParaRPr>
          </a:p>
          <a:p>
            <a:endParaRPr lang="en-US" dirty="0"/>
          </a:p>
        </p:txBody>
      </p:sp>
    </p:spTree>
    <p:extLst>
      <p:ext uri="{BB962C8B-B14F-4D97-AF65-F5344CB8AC3E}">
        <p14:creationId xmlns:p14="http://schemas.microsoft.com/office/powerpoint/2010/main" val="3054596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p:nvPr>
        </p:nvSpPr>
        <p:spPr/>
        <p:txBody>
          <a:bodyPr>
            <a:noAutofit/>
          </a:bodyPr>
          <a:lstStyle/>
          <a:p>
            <a:pPr algn="ctr"/>
            <a:r>
              <a:rPr lang="en-US" altLang="en-US" sz="4000" dirty="0">
                <a:solidFill>
                  <a:schemeClr val="tx1"/>
                </a:solidFill>
              </a:rPr>
              <a:t>Core Element #5</a:t>
            </a:r>
            <a:endParaRPr lang="en-US" altLang="en-US" sz="4000" b="1" dirty="0">
              <a:ln>
                <a:noFill/>
              </a:ln>
              <a:solidFill>
                <a:schemeClr val="tx1"/>
              </a:solidFill>
            </a:endParaRPr>
          </a:p>
        </p:txBody>
      </p:sp>
      <p:sp>
        <p:nvSpPr>
          <p:cNvPr id="2" name="Content Placeholder 1"/>
          <p:cNvSpPr>
            <a:spLocks noGrp="1"/>
          </p:cNvSpPr>
          <p:nvPr>
            <p:ph idx="1"/>
          </p:nvPr>
        </p:nvSpPr>
        <p:spPr/>
        <p:txBody>
          <a:bodyPr>
            <a:normAutofit fontScale="77500" lnSpcReduction="20000"/>
          </a:bodyPr>
          <a:lstStyle/>
          <a:p>
            <a:pPr marL="0" lvl="0" indent="0" eaLnBrk="0" fontAlgn="base" hangingPunct="0">
              <a:spcAft>
                <a:spcPts val="600"/>
              </a:spcAft>
              <a:buClr>
                <a:srgbClr val="8D1515"/>
              </a:buClr>
              <a:buSzPct val="145000"/>
              <a:buNone/>
            </a:pPr>
            <a:r>
              <a:rPr lang="en-US" altLang="en-US" sz="2600" b="1" u="sng" dirty="0">
                <a:cs typeface="Times New Roman" panose="02020603050405020304" pitchFamily="18" charset="0"/>
              </a:rPr>
              <a:t>Establish and Maintain Disciplinary Policies</a:t>
            </a:r>
          </a:p>
          <a:p>
            <a:pPr marL="0" lvl="0" indent="0" eaLnBrk="0" fontAlgn="base" hangingPunct="0">
              <a:spcAft>
                <a:spcPts val="600"/>
              </a:spcAft>
              <a:buClr>
                <a:srgbClr val="8D1515"/>
              </a:buClr>
              <a:buSzPct val="145000"/>
              <a:buNone/>
            </a:pPr>
            <a:endParaRPr lang="en-US" altLang="en-US" sz="1800" dirty="0">
              <a:solidFill>
                <a:prstClr val="black"/>
              </a:solidFill>
              <a:cs typeface="Times New Roman" panose="02020603050405020304" pitchFamily="18" charset="0"/>
            </a:endParaRPr>
          </a:p>
          <a:p>
            <a:pPr marL="0" lvl="0" indent="0" eaLnBrk="0" fontAlgn="base" hangingPunct="0">
              <a:spcAft>
                <a:spcPts val="600"/>
              </a:spcAft>
              <a:buClr>
                <a:srgbClr val="8D1515"/>
              </a:buClr>
              <a:buSzPct val="145000"/>
              <a:buNone/>
            </a:pPr>
            <a:endParaRPr lang="en-US" altLang="en-US" sz="2000" dirty="0">
              <a:solidFill>
                <a:prstClr val="black"/>
              </a:solidFill>
              <a:cs typeface="Times New Roman" panose="02020603050405020304" pitchFamily="18" charset="0"/>
            </a:endParaRPr>
          </a:p>
          <a:p>
            <a:pPr marL="571500" lvl="1">
              <a:lnSpc>
                <a:spcPct val="110000"/>
              </a:lnSpc>
              <a:spcBef>
                <a:spcPct val="0"/>
              </a:spcBef>
              <a:buClr>
                <a:srgbClr val="EE5624"/>
              </a:buClr>
              <a:buFont typeface="Wingdings" panose="05000000000000000000" pitchFamily="2" charset="2"/>
              <a:buChar char="§"/>
            </a:pPr>
            <a:r>
              <a:rPr lang="en-US" altLang="en-US" sz="2600" dirty="0">
                <a:cs typeface="Times New Roman" panose="02020603050405020304" pitchFamily="18" charset="0"/>
              </a:rPr>
              <a:t>Identify noncompliant, unethical or illegal behavior, through examples of inappropriate conduct employees might encounter in their jobs </a:t>
            </a:r>
          </a:p>
          <a:p>
            <a:pPr marL="571500" lvl="1">
              <a:lnSpc>
                <a:spcPct val="110000"/>
              </a:lnSpc>
              <a:spcBef>
                <a:spcPct val="0"/>
              </a:spcBef>
              <a:buClr>
                <a:srgbClr val="EE5624"/>
              </a:buClr>
              <a:buFont typeface="Wingdings" panose="05000000000000000000" pitchFamily="2" charset="2"/>
              <a:buChar char="§"/>
            </a:pPr>
            <a:r>
              <a:rPr lang="en-US" altLang="en-US" sz="2600" dirty="0">
                <a:cs typeface="Times New Roman" panose="02020603050405020304" pitchFamily="18" charset="0"/>
              </a:rPr>
              <a:t>Provide for timely, consistent and effective enforcement of standards </a:t>
            </a:r>
          </a:p>
          <a:p>
            <a:pPr marL="571500" lvl="1">
              <a:lnSpc>
                <a:spcPct val="110000"/>
              </a:lnSpc>
              <a:spcBef>
                <a:spcPct val="0"/>
              </a:spcBef>
              <a:buClr>
                <a:srgbClr val="EE5624"/>
              </a:buClr>
              <a:buFont typeface="Wingdings" panose="05000000000000000000" pitchFamily="2" charset="2"/>
              <a:buChar char="§"/>
            </a:pPr>
            <a:r>
              <a:rPr lang="en-US" altLang="en-US" sz="2600" dirty="0">
                <a:cs typeface="Times New Roman" panose="02020603050405020304" pitchFamily="18" charset="0"/>
              </a:rPr>
              <a:t>Disciplinary action must be appropriate to seriousness of violation</a:t>
            </a:r>
          </a:p>
          <a:p>
            <a:pPr marL="571500" lvl="1">
              <a:lnSpc>
                <a:spcPct val="110000"/>
              </a:lnSpc>
              <a:spcBef>
                <a:spcPct val="0"/>
              </a:spcBef>
              <a:buClr>
                <a:srgbClr val="EE5624"/>
              </a:buClr>
              <a:buFont typeface="Wingdings" panose="05000000000000000000" pitchFamily="2" charset="2"/>
              <a:buChar char="§"/>
            </a:pPr>
            <a:r>
              <a:rPr lang="en-US" altLang="en-US" sz="2600" dirty="0">
                <a:cs typeface="Times New Roman" panose="02020603050405020304" pitchFamily="18" charset="0"/>
              </a:rPr>
              <a:t>Employees must know what to expect should they violate standards of conduct or ethical requirements </a:t>
            </a:r>
          </a:p>
          <a:p>
            <a:pPr marL="571500" lvl="1">
              <a:lnSpc>
                <a:spcPct val="110000"/>
              </a:lnSpc>
              <a:spcBef>
                <a:spcPct val="0"/>
              </a:spcBef>
              <a:buClr>
                <a:srgbClr val="EE5624"/>
              </a:buClr>
              <a:buFont typeface="Wingdings" panose="05000000000000000000" pitchFamily="2" charset="2"/>
              <a:buChar char="§"/>
            </a:pPr>
            <a:r>
              <a:rPr lang="en-US" altLang="en-US" sz="2600" dirty="0">
                <a:cs typeface="Times New Roman" panose="02020603050405020304" pitchFamily="18" charset="0"/>
              </a:rPr>
              <a:t>Disciplinary measures must be consistently enforced across the organization </a:t>
            </a:r>
          </a:p>
          <a:p>
            <a:endParaRPr lang="en-US" dirty="0"/>
          </a:p>
        </p:txBody>
      </p:sp>
    </p:spTree>
    <p:extLst>
      <p:ext uri="{BB962C8B-B14F-4D97-AF65-F5344CB8AC3E}">
        <p14:creationId xmlns:p14="http://schemas.microsoft.com/office/powerpoint/2010/main" val="2291444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p:nvPr>
        </p:nvSpPr>
        <p:spPr/>
        <p:txBody>
          <a:bodyPr>
            <a:noAutofit/>
          </a:bodyPr>
          <a:lstStyle/>
          <a:p>
            <a:pPr algn="ctr"/>
            <a:r>
              <a:rPr lang="en-US" altLang="en-US" sz="4000" dirty="0">
                <a:solidFill>
                  <a:schemeClr val="tx1"/>
                </a:solidFill>
              </a:rPr>
              <a:t>Core Element #6</a:t>
            </a:r>
            <a:endParaRPr lang="en-US" altLang="en-US" sz="4000" b="1" dirty="0">
              <a:ln>
                <a:noFill/>
              </a:ln>
              <a:solidFill>
                <a:schemeClr val="tx1"/>
              </a:solidFill>
            </a:endParaRPr>
          </a:p>
        </p:txBody>
      </p:sp>
      <p:sp>
        <p:nvSpPr>
          <p:cNvPr id="2" name="Content Placeholder 1"/>
          <p:cNvSpPr>
            <a:spLocks noGrp="1"/>
          </p:cNvSpPr>
          <p:nvPr>
            <p:ph idx="1"/>
          </p:nvPr>
        </p:nvSpPr>
        <p:spPr/>
        <p:txBody>
          <a:bodyPr>
            <a:normAutofit fontScale="85000" lnSpcReduction="10000"/>
          </a:bodyPr>
          <a:lstStyle/>
          <a:p>
            <a:pPr marL="0" lvl="0" indent="0" eaLnBrk="0" fontAlgn="base" hangingPunct="0">
              <a:spcAft>
                <a:spcPts val="600"/>
              </a:spcAft>
              <a:buClr>
                <a:srgbClr val="8D1515"/>
              </a:buClr>
              <a:buSzPct val="145000"/>
              <a:buNone/>
            </a:pPr>
            <a:r>
              <a:rPr lang="en-US" altLang="en-US" sz="2600" b="1" u="sng" dirty="0">
                <a:cs typeface="Times New Roman" panose="02020603050405020304" pitchFamily="18" charset="0"/>
              </a:rPr>
              <a:t>Monitoring, Auditing and Risk Identification</a:t>
            </a:r>
          </a:p>
          <a:p>
            <a:pPr marL="0" lvl="0" indent="0" eaLnBrk="0" fontAlgn="base" hangingPunct="0">
              <a:spcAft>
                <a:spcPts val="600"/>
              </a:spcAft>
              <a:buClr>
                <a:srgbClr val="8D1515"/>
              </a:buClr>
              <a:buSzPct val="145000"/>
              <a:buNone/>
            </a:pPr>
            <a:endParaRPr lang="en-US" altLang="en-US" sz="1800" dirty="0">
              <a:solidFill>
                <a:prstClr val="black"/>
              </a:solidFill>
              <a:cs typeface="Times New Roman" panose="02020603050405020304" pitchFamily="18" charset="0"/>
            </a:endParaRPr>
          </a:p>
          <a:p>
            <a:pPr marL="0" lvl="0" indent="0" eaLnBrk="0" fontAlgn="base" hangingPunct="0">
              <a:spcAft>
                <a:spcPts val="600"/>
              </a:spcAft>
              <a:buClr>
                <a:srgbClr val="8D1515"/>
              </a:buClr>
              <a:buSzPct val="145000"/>
              <a:buNone/>
            </a:pPr>
            <a:endParaRPr lang="en-US" altLang="en-US" sz="2000" dirty="0">
              <a:solidFill>
                <a:prstClr val="black"/>
              </a:solidFill>
              <a:cs typeface="Times New Roman" panose="02020603050405020304" pitchFamily="18" charset="0"/>
            </a:endParaRPr>
          </a:p>
          <a:p>
            <a:pPr marL="571500" lvl="1">
              <a:lnSpc>
                <a:spcPct val="110000"/>
              </a:lnSpc>
              <a:spcBef>
                <a:spcPct val="0"/>
              </a:spcBef>
              <a:buClr>
                <a:srgbClr val="EE5624"/>
              </a:buClr>
              <a:buFont typeface="Wingdings" panose="05000000000000000000" pitchFamily="2" charset="2"/>
              <a:buChar char="§"/>
            </a:pPr>
            <a:r>
              <a:rPr lang="en-US" altLang="en-US" sz="2600" dirty="0">
                <a:cs typeface="Times New Roman" panose="02020603050405020304" pitchFamily="18" charset="0"/>
              </a:rPr>
              <a:t>Internal monitoring and audits</a:t>
            </a:r>
          </a:p>
          <a:p>
            <a:pPr marL="1200150" lvl="2" indent="-457200">
              <a:lnSpc>
                <a:spcPct val="110000"/>
              </a:lnSpc>
              <a:spcBef>
                <a:spcPct val="0"/>
              </a:spcBef>
              <a:buClr>
                <a:srgbClr val="EE5624"/>
              </a:buClr>
              <a:buFont typeface="Arial" panose="020B0604020202020204" pitchFamily="34" charset="0"/>
              <a:buChar char="•"/>
            </a:pPr>
            <a:r>
              <a:rPr lang="en-US" altLang="en-US" sz="2600" b="1" dirty="0">
                <a:cs typeface="Times New Roman" panose="02020603050405020304" pitchFamily="18" charset="0"/>
              </a:rPr>
              <a:t>Monitoring: </a:t>
            </a:r>
            <a:r>
              <a:rPr lang="en-US" altLang="en-US" sz="2600" dirty="0">
                <a:cs typeface="Times New Roman" panose="02020603050405020304" pitchFamily="18" charset="0"/>
              </a:rPr>
              <a:t>Regular reviews performed as part of normal operations, to confirm ongoing compliance</a:t>
            </a:r>
          </a:p>
          <a:p>
            <a:pPr marL="1200150" lvl="2" indent="-457200">
              <a:lnSpc>
                <a:spcPct val="110000"/>
              </a:lnSpc>
              <a:spcBef>
                <a:spcPct val="0"/>
              </a:spcBef>
              <a:buClr>
                <a:srgbClr val="EE5624"/>
              </a:buClr>
              <a:buFont typeface="Arial" panose="020B0604020202020204" pitchFamily="34" charset="0"/>
              <a:buChar char="•"/>
            </a:pPr>
            <a:r>
              <a:rPr lang="en-US" altLang="en-US" sz="2600" b="1" dirty="0">
                <a:cs typeface="Times New Roman" panose="02020603050405020304" pitchFamily="18" charset="0"/>
              </a:rPr>
              <a:t>Auditing: </a:t>
            </a:r>
            <a:r>
              <a:rPr lang="en-US" altLang="en-US" sz="2600" dirty="0">
                <a:cs typeface="Times New Roman" panose="02020603050405020304" pitchFamily="18" charset="0"/>
              </a:rPr>
              <a:t>Formal reviews of compliance, with particular set of standards as base measures </a:t>
            </a:r>
          </a:p>
          <a:p>
            <a:pPr marL="571500" lvl="1">
              <a:lnSpc>
                <a:spcPct val="110000"/>
              </a:lnSpc>
              <a:spcBef>
                <a:spcPct val="0"/>
              </a:spcBef>
              <a:buClr>
                <a:srgbClr val="EE5624"/>
              </a:buClr>
              <a:buFont typeface="Wingdings" panose="05000000000000000000" pitchFamily="2" charset="2"/>
              <a:buChar char="§"/>
            </a:pPr>
            <a:r>
              <a:rPr lang="en-US" altLang="en-US" sz="2600" dirty="0">
                <a:cs typeface="Times New Roman" panose="02020603050405020304" pitchFamily="18" charset="0"/>
              </a:rPr>
              <a:t>External audits </a:t>
            </a:r>
          </a:p>
          <a:p>
            <a:pPr marL="571500" lvl="1">
              <a:lnSpc>
                <a:spcPct val="110000"/>
              </a:lnSpc>
              <a:spcBef>
                <a:spcPct val="0"/>
              </a:spcBef>
              <a:buClr>
                <a:srgbClr val="EE5624"/>
              </a:buClr>
              <a:buFont typeface="Wingdings" panose="05000000000000000000" pitchFamily="2" charset="2"/>
              <a:buChar char="§"/>
            </a:pPr>
            <a:r>
              <a:rPr lang="en-US" altLang="en-US" sz="2600" dirty="0">
                <a:cs typeface="Times New Roman" panose="02020603050405020304" pitchFamily="18" charset="0"/>
              </a:rPr>
              <a:t>Compliance with CMS requirements </a:t>
            </a:r>
          </a:p>
          <a:p>
            <a:pPr marL="571500" lvl="1">
              <a:lnSpc>
                <a:spcPct val="110000"/>
              </a:lnSpc>
              <a:spcBef>
                <a:spcPct val="0"/>
              </a:spcBef>
              <a:buClr>
                <a:srgbClr val="EE5624"/>
              </a:buClr>
              <a:buFont typeface="Wingdings" panose="05000000000000000000" pitchFamily="2" charset="2"/>
              <a:buChar char="§"/>
            </a:pPr>
            <a:r>
              <a:rPr lang="en-US" altLang="en-US" sz="2600" dirty="0">
                <a:cs typeface="Times New Roman" panose="02020603050405020304" pitchFamily="18" charset="0"/>
              </a:rPr>
              <a:t>Effectiveness of Compliance Program </a:t>
            </a:r>
          </a:p>
        </p:txBody>
      </p:sp>
    </p:spTree>
    <p:extLst>
      <p:ext uri="{BB962C8B-B14F-4D97-AF65-F5344CB8AC3E}">
        <p14:creationId xmlns:p14="http://schemas.microsoft.com/office/powerpoint/2010/main" val="2490176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p:nvPr>
        </p:nvSpPr>
        <p:spPr/>
        <p:txBody>
          <a:bodyPr>
            <a:noAutofit/>
          </a:bodyPr>
          <a:lstStyle/>
          <a:p>
            <a:pPr algn="ctr"/>
            <a:r>
              <a:rPr lang="en-US" altLang="en-US" sz="4000" dirty="0">
                <a:solidFill>
                  <a:schemeClr val="tx1"/>
                </a:solidFill>
              </a:rPr>
              <a:t>Monitoring Versus Auditing</a:t>
            </a:r>
            <a:endParaRPr lang="en-US" altLang="en-US" sz="4000" b="1" dirty="0">
              <a:ln>
                <a:noFill/>
              </a:ln>
              <a:solidFill>
                <a:schemeClr val="tx1"/>
              </a:solidFill>
            </a:endParaRPr>
          </a:p>
        </p:txBody>
      </p:sp>
      <p:sp>
        <p:nvSpPr>
          <p:cNvPr id="2" name="Content Placeholder 1"/>
          <p:cNvSpPr>
            <a:spLocks noGrp="1"/>
          </p:cNvSpPr>
          <p:nvPr>
            <p:ph idx="1"/>
          </p:nvPr>
        </p:nvSpPr>
        <p:spPr/>
        <p:txBody>
          <a:bodyPr>
            <a:normAutofit/>
          </a:bodyPr>
          <a:lstStyle/>
          <a:p>
            <a:pPr marL="0" lvl="0" indent="0" eaLnBrk="0" fontAlgn="base" hangingPunct="0">
              <a:spcAft>
                <a:spcPts val="600"/>
              </a:spcAft>
              <a:buClr>
                <a:srgbClr val="8D1515"/>
              </a:buClr>
              <a:buSzPct val="145000"/>
              <a:buNone/>
            </a:pPr>
            <a:r>
              <a:rPr lang="en-US" altLang="en-US" sz="2600" b="1" u="sng" dirty="0">
                <a:cs typeface="Times New Roman" panose="02020603050405020304" pitchFamily="18" charset="0"/>
              </a:rPr>
              <a:t>Monitoring</a:t>
            </a:r>
            <a:endParaRPr lang="en-US" altLang="en-US" sz="2000" dirty="0">
              <a:solidFill>
                <a:prstClr val="black"/>
              </a:solidFill>
              <a:cs typeface="Times New Roman" panose="02020603050405020304" pitchFamily="18" charset="0"/>
            </a:endParaRPr>
          </a:p>
          <a:p>
            <a:pPr marL="571500" lvl="1">
              <a:lnSpc>
                <a:spcPct val="110000"/>
              </a:lnSpc>
              <a:spcBef>
                <a:spcPct val="0"/>
              </a:spcBef>
              <a:buClr>
                <a:srgbClr val="EE5624"/>
              </a:buClr>
              <a:buFont typeface="Wingdings" panose="05000000000000000000" pitchFamily="2" charset="2"/>
              <a:buChar char="§"/>
            </a:pPr>
            <a:r>
              <a:rPr lang="en-US" altLang="en-US" sz="2600" dirty="0">
                <a:cs typeface="Times New Roman" panose="02020603050405020304" pitchFamily="18" charset="0"/>
              </a:rPr>
              <a:t>The on-going, day-to-day process that ensure that things do get done on time and correctly</a:t>
            </a:r>
          </a:p>
          <a:p>
            <a:pPr marL="114300" indent="0">
              <a:lnSpc>
                <a:spcPct val="110000"/>
              </a:lnSpc>
              <a:buClr>
                <a:srgbClr val="EE5624"/>
              </a:buClr>
              <a:buNone/>
            </a:pPr>
            <a:r>
              <a:rPr lang="en-US" altLang="en-US" sz="2700" b="1" u="sng" dirty="0">
                <a:cs typeface="Times New Roman" panose="02020603050405020304" pitchFamily="18" charset="0"/>
              </a:rPr>
              <a:t>Auditing</a:t>
            </a:r>
          </a:p>
          <a:p>
            <a:pPr indent="-457200">
              <a:lnSpc>
                <a:spcPct val="110000"/>
              </a:lnSpc>
              <a:buClr>
                <a:srgbClr val="EE5624"/>
              </a:buClr>
            </a:pPr>
            <a:r>
              <a:rPr lang="en-US" altLang="en-US" sz="2600" dirty="0">
                <a:cs typeface="Times New Roman" panose="02020603050405020304" pitchFamily="18" charset="0"/>
              </a:rPr>
              <a:t>The process of going back and looking at some thing or some part of an ongoing process that is completed and checking to see whether it was done and, if it was done, was it done correctly</a:t>
            </a:r>
          </a:p>
        </p:txBody>
      </p:sp>
    </p:spTree>
    <p:extLst>
      <p:ext uri="{BB962C8B-B14F-4D97-AF65-F5344CB8AC3E}">
        <p14:creationId xmlns:p14="http://schemas.microsoft.com/office/powerpoint/2010/main" val="2250731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p:nvPr>
        </p:nvSpPr>
        <p:spPr/>
        <p:txBody>
          <a:bodyPr>
            <a:noAutofit/>
          </a:bodyPr>
          <a:lstStyle/>
          <a:p>
            <a:pPr algn="ctr"/>
            <a:r>
              <a:rPr lang="en-US" altLang="en-US" sz="4000" dirty="0">
                <a:solidFill>
                  <a:schemeClr val="tx1"/>
                </a:solidFill>
              </a:rPr>
              <a:t>Core Element #7</a:t>
            </a:r>
            <a:endParaRPr lang="en-US" altLang="en-US" sz="4000" b="1" dirty="0">
              <a:ln>
                <a:noFill/>
              </a:ln>
              <a:solidFill>
                <a:schemeClr val="tx1"/>
              </a:solidFill>
            </a:endParaRPr>
          </a:p>
        </p:txBody>
      </p:sp>
      <p:sp>
        <p:nvSpPr>
          <p:cNvPr id="2" name="Content Placeholder 1"/>
          <p:cNvSpPr>
            <a:spLocks noGrp="1"/>
          </p:cNvSpPr>
          <p:nvPr>
            <p:ph idx="1"/>
          </p:nvPr>
        </p:nvSpPr>
        <p:spPr/>
        <p:txBody>
          <a:bodyPr>
            <a:normAutofit fontScale="77500" lnSpcReduction="20000"/>
          </a:bodyPr>
          <a:lstStyle/>
          <a:p>
            <a:pPr marL="0" lvl="0" indent="0" eaLnBrk="0" fontAlgn="base" hangingPunct="0">
              <a:spcAft>
                <a:spcPts val="600"/>
              </a:spcAft>
              <a:buClr>
                <a:srgbClr val="8D1515"/>
              </a:buClr>
              <a:buSzPct val="145000"/>
              <a:buNone/>
            </a:pPr>
            <a:r>
              <a:rPr lang="en-US" altLang="en-US" sz="2600" b="1" u="sng" dirty="0">
                <a:cs typeface="Times New Roman" panose="02020603050405020304" pitchFamily="18" charset="0"/>
              </a:rPr>
              <a:t>Responding to Compliance Issues/Corrective Action</a:t>
            </a:r>
          </a:p>
          <a:p>
            <a:pPr marL="0" lvl="0" indent="0" eaLnBrk="0" fontAlgn="base" hangingPunct="0">
              <a:spcAft>
                <a:spcPts val="600"/>
              </a:spcAft>
              <a:buClr>
                <a:srgbClr val="8D1515"/>
              </a:buClr>
              <a:buSzPct val="145000"/>
              <a:buNone/>
            </a:pPr>
            <a:endParaRPr lang="en-US" altLang="en-US" sz="1800" dirty="0">
              <a:solidFill>
                <a:prstClr val="black"/>
              </a:solidFill>
              <a:cs typeface="Times New Roman" panose="02020603050405020304" pitchFamily="18" charset="0"/>
            </a:endParaRPr>
          </a:p>
          <a:p>
            <a:pPr marL="0" lvl="0" indent="0" eaLnBrk="0" fontAlgn="base" hangingPunct="0">
              <a:spcAft>
                <a:spcPts val="600"/>
              </a:spcAft>
              <a:buClr>
                <a:srgbClr val="8D1515"/>
              </a:buClr>
              <a:buSzPct val="145000"/>
              <a:buNone/>
            </a:pPr>
            <a:endParaRPr lang="en-US" altLang="en-US" sz="2000" dirty="0">
              <a:solidFill>
                <a:prstClr val="black"/>
              </a:solidFill>
              <a:cs typeface="Times New Roman" panose="02020603050405020304" pitchFamily="18" charset="0"/>
            </a:endParaRPr>
          </a:p>
          <a:p>
            <a:pPr marL="571500" lvl="1">
              <a:lnSpc>
                <a:spcPct val="110000"/>
              </a:lnSpc>
              <a:spcBef>
                <a:spcPct val="0"/>
              </a:spcBef>
              <a:buClr>
                <a:srgbClr val="EE5624"/>
              </a:buClr>
              <a:buFont typeface="Wingdings" panose="05000000000000000000" pitchFamily="2" charset="2"/>
              <a:buChar char="§"/>
            </a:pPr>
            <a:r>
              <a:rPr lang="en-US" altLang="en-US" sz="2600" dirty="0">
                <a:cs typeface="Times New Roman" panose="02020603050405020304" pitchFamily="18" charset="0"/>
              </a:rPr>
              <a:t>Step 1: Clearly state the problem or weakness, including the root cause</a:t>
            </a:r>
          </a:p>
          <a:p>
            <a:pPr marL="571500" lvl="1">
              <a:lnSpc>
                <a:spcPct val="110000"/>
              </a:lnSpc>
              <a:spcBef>
                <a:spcPct val="0"/>
              </a:spcBef>
              <a:buClr>
                <a:srgbClr val="EE5624"/>
              </a:buClr>
              <a:buFont typeface="Wingdings" panose="05000000000000000000" pitchFamily="2" charset="2"/>
              <a:buChar char="§"/>
            </a:pPr>
            <a:r>
              <a:rPr lang="en-US" altLang="en-US" sz="2600" dirty="0">
                <a:cs typeface="Times New Roman" panose="02020603050405020304" pitchFamily="18" charset="0"/>
              </a:rPr>
              <a:t>Step 2: List the individuals who will be accountable for the results of the corrective action</a:t>
            </a:r>
          </a:p>
          <a:p>
            <a:pPr marL="571500" lvl="1">
              <a:lnSpc>
                <a:spcPct val="110000"/>
              </a:lnSpc>
              <a:spcBef>
                <a:spcPct val="0"/>
              </a:spcBef>
              <a:buClr>
                <a:srgbClr val="EE5624"/>
              </a:buClr>
              <a:buFont typeface="Wingdings" panose="05000000000000000000" pitchFamily="2" charset="2"/>
              <a:buChar char="§"/>
            </a:pPr>
            <a:r>
              <a:rPr lang="en-US" altLang="en-US" sz="2600" dirty="0">
                <a:cs typeface="Times New Roman" panose="02020603050405020304" pitchFamily="18" charset="0"/>
              </a:rPr>
              <a:t>Step 3: Create simple, measurable solutions that address the root cause</a:t>
            </a:r>
          </a:p>
          <a:p>
            <a:pPr marL="571500" lvl="1">
              <a:lnSpc>
                <a:spcPct val="110000"/>
              </a:lnSpc>
              <a:spcBef>
                <a:spcPct val="0"/>
              </a:spcBef>
              <a:buClr>
                <a:srgbClr val="EE5624"/>
              </a:buClr>
              <a:buFont typeface="Wingdings" panose="05000000000000000000" pitchFamily="2" charset="2"/>
              <a:buChar char="§"/>
            </a:pPr>
            <a:r>
              <a:rPr lang="en-US" altLang="en-US" sz="2600" dirty="0">
                <a:cs typeface="Times New Roman" panose="02020603050405020304" pitchFamily="18" charset="0"/>
              </a:rPr>
              <a:t>Step 4: Each solution should have a person that is accountable for it</a:t>
            </a:r>
          </a:p>
          <a:p>
            <a:pPr marL="571500" lvl="1">
              <a:lnSpc>
                <a:spcPct val="110000"/>
              </a:lnSpc>
              <a:spcBef>
                <a:spcPct val="0"/>
              </a:spcBef>
              <a:buClr>
                <a:srgbClr val="EE5624"/>
              </a:buClr>
              <a:buFont typeface="Wingdings" panose="05000000000000000000" pitchFamily="2" charset="2"/>
              <a:buChar char="§"/>
            </a:pPr>
            <a:r>
              <a:rPr lang="en-US" altLang="en-US" sz="2600" dirty="0">
                <a:cs typeface="Times New Roman" panose="02020603050405020304" pitchFamily="18" charset="0"/>
              </a:rPr>
              <a:t>Step 5: Set achievable deadlines</a:t>
            </a:r>
          </a:p>
          <a:p>
            <a:pPr marL="571500" lvl="1">
              <a:lnSpc>
                <a:spcPct val="110000"/>
              </a:lnSpc>
              <a:spcBef>
                <a:spcPct val="0"/>
              </a:spcBef>
              <a:buClr>
                <a:srgbClr val="EE5624"/>
              </a:buClr>
              <a:buFont typeface="Wingdings" panose="05000000000000000000" pitchFamily="2" charset="2"/>
              <a:buChar char="§"/>
            </a:pPr>
            <a:r>
              <a:rPr lang="en-US" altLang="en-US" sz="2600" dirty="0">
                <a:cs typeface="Times New Roman" panose="02020603050405020304" pitchFamily="18" charset="0"/>
              </a:rPr>
              <a:t>Step 6: Monitor the progress of the plan</a:t>
            </a:r>
          </a:p>
          <a:p>
            <a:endParaRPr lang="en-US" dirty="0"/>
          </a:p>
        </p:txBody>
      </p:sp>
    </p:spTree>
    <p:extLst>
      <p:ext uri="{BB962C8B-B14F-4D97-AF65-F5344CB8AC3E}">
        <p14:creationId xmlns:p14="http://schemas.microsoft.com/office/powerpoint/2010/main" val="1805105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p:nvPr>
        </p:nvSpPr>
        <p:spPr/>
        <p:txBody>
          <a:bodyPr>
            <a:noAutofit/>
          </a:bodyPr>
          <a:lstStyle/>
          <a:p>
            <a:pPr algn="ctr"/>
            <a:r>
              <a:rPr lang="en-US" altLang="en-US" sz="4000" dirty="0">
                <a:solidFill>
                  <a:schemeClr val="tx1"/>
                </a:solidFill>
              </a:rPr>
              <a:t>Core Element #8</a:t>
            </a:r>
            <a:endParaRPr lang="en-US" altLang="en-US" sz="4000" b="1" dirty="0">
              <a:ln>
                <a:noFill/>
              </a:ln>
              <a:solidFill>
                <a:schemeClr val="tx1"/>
              </a:solidFill>
            </a:endParaRPr>
          </a:p>
        </p:txBody>
      </p:sp>
      <p:sp>
        <p:nvSpPr>
          <p:cNvPr id="2" name="Content Placeholder 1"/>
          <p:cNvSpPr>
            <a:spLocks noGrp="1"/>
          </p:cNvSpPr>
          <p:nvPr>
            <p:ph idx="1"/>
          </p:nvPr>
        </p:nvSpPr>
        <p:spPr/>
        <p:txBody>
          <a:bodyPr>
            <a:normAutofit fontScale="92500" lnSpcReduction="10000"/>
          </a:bodyPr>
          <a:lstStyle/>
          <a:p>
            <a:pPr marL="0" lvl="0" indent="0" eaLnBrk="0" fontAlgn="base" hangingPunct="0">
              <a:spcAft>
                <a:spcPts val="600"/>
              </a:spcAft>
              <a:buClr>
                <a:srgbClr val="8D1515"/>
              </a:buClr>
              <a:buSzPct val="145000"/>
              <a:buNone/>
            </a:pPr>
            <a:r>
              <a:rPr lang="en-US" altLang="en-US" sz="2600" b="1" u="sng" dirty="0">
                <a:cs typeface="Times New Roman" panose="02020603050405020304" pitchFamily="18" charset="0"/>
              </a:rPr>
              <a:t>Assess the Compliance Program and Activities</a:t>
            </a:r>
          </a:p>
          <a:p>
            <a:pPr marL="0" lvl="0" indent="0" eaLnBrk="0" fontAlgn="base" hangingPunct="0">
              <a:spcAft>
                <a:spcPts val="600"/>
              </a:spcAft>
              <a:buClr>
                <a:srgbClr val="8D1515"/>
              </a:buClr>
              <a:buSzPct val="145000"/>
              <a:buNone/>
            </a:pPr>
            <a:endParaRPr lang="en-US" altLang="en-US" sz="1800" dirty="0">
              <a:solidFill>
                <a:prstClr val="black"/>
              </a:solidFill>
              <a:cs typeface="Times New Roman" panose="02020603050405020304" pitchFamily="18" charset="0"/>
            </a:endParaRPr>
          </a:p>
          <a:p>
            <a:pPr marL="0" lvl="0" indent="0" eaLnBrk="0" fontAlgn="base" hangingPunct="0">
              <a:spcAft>
                <a:spcPts val="600"/>
              </a:spcAft>
              <a:buClr>
                <a:srgbClr val="8D1515"/>
              </a:buClr>
              <a:buSzPct val="145000"/>
              <a:buNone/>
            </a:pPr>
            <a:endParaRPr lang="en-US" altLang="en-US" sz="2000" dirty="0">
              <a:solidFill>
                <a:prstClr val="black"/>
              </a:solidFill>
              <a:cs typeface="Times New Roman" panose="02020603050405020304" pitchFamily="18" charset="0"/>
            </a:endParaRPr>
          </a:p>
          <a:p>
            <a:pPr marL="571500" lvl="1">
              <a:lnSpc>
                <a:spcPct val="110000"/>
              </a:lnSpc>
              <a:spcBef>
                <a:spcPct val="0"/>
              </a:spcBef>
              <a:buClr>
                <a:srgbClr val="EE5624"/>
              </a:buClr>
              <a:buFont typeface="Wingdings" panose="05000000000000000000" pitchFamily="2" charset="2"/>
              <a:buChar char="§"/>
            </a:pPr>
            <a:r>
              <a:rPr lang="en-US" altLang="en-US" sz="2600" dirty="0">
                <a:cs typeface="Times New Roman" panose="02020603050405020304" pitchFamily="18" charset="0"/>
              </a:rPr>
              <a:t>U.S Sentencing Guidelines emphasize the importance of  assessing compliance programs</a:t>
            </a:r>
          </a:p>
          <a:p>
            <a:pPr marL="571500" lvl="1">
              <a:lnSpc>
                <a:spcPct val="110000"/>
              </a:lnSpc>
              <a:spcBef>
                <a:spcPct val="0"/>
              </a:spcBef>
              <a:buClr>
                <a:srgbClr val="EE5624"/>
              </a:buClr>
              <a:buFont typeface="Wingdings" panose="05000000000000000000" pitchFamily="2" charset="2"/>
              <a:buChar char="§"/>
            </a:pPr>
            <a:r>
              <a:rPr lang="en-US" altLang="en-US" sz="2600" dirty="0">
                <a:cs typeface="Times New Roman" panose="02020603050405020304" pitchFamily="18" charset="0"/>
              </a:rPr>
              <a:t>A compliance program must be well-designed, applied in good faith, and implemented across the organization</a:t>
            </a:r>
          </a:p>
          <a:p>
            <a:pPr marL="571500" lvl="1">
              <a:lnSpc>
                <a:spcPct val="110000"/>
              </a:lnSpc>
              <a:spcBef>
                <a:spcPct val="0"/>
              </a:spcBef>
              <a:buClr>
                <a:srgbClr val="EE5624"/>
              </a:buClr>
              <a:buFont typeface="Wingdings" panose="05000000000000000000" pitchFamily="2" charset="2"/>
              <a:buChar char="§"/>
            </a:pPr>
            <a:r>
              <a:rPr lang="en-US" altLang="en-US" sz="2600" dirty="0">
                <a:cs typeface="Times New Roman" panose="02020603050405020304" pitchFamily="18" charset="0"/>
              </a:rPr>
              <a:t>The assessment focus is to confirm the program is structured properly to deter and detect actual or potential violations or law</a:t>
            </a:r>
          </a:p>
        </p:txBody>
      </p:sp>
    </p:spTree>
    <p:extLst>
      <p:ext uri="{BB962C8B-B14F-4D97-AF65-F5344CB8AC3E}">
        <p14:creationId xmlns:p14="http://schemas.microsoft.com/office/powerpoint/2010/main" val="2285273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657BC-5180-4E92-B547-6817DE0780E5}"/>
              </a:ext>
            </a:extLst>
          </p:cNvPr>
          <p:cNvSpPr>
            <a:spLocks noGrp="1"/>
          </p:cNvSpPr>
          <p:nvPr>
            <p:ph type="title"/>
          </p:nvPr>
        </p:nvSpPr>
        <p:spPr>
          <a:xfrm>
            <a:off x="457200" y="2285065"/>
            <a:ext cx="8229600" cy="1143000"/>
          </a:xfrm>
        </p:spPr>
        <p:txBody>
          <a:bodyPr>
            <a:normAutofit/>
          </a:bodyPr>
          <a:lstStyle/>
          <a:p>
            <a:pPr algn="ctr"/>
            <a:r>
              <a:rPr lang="en-US" dirty="0">
                <a:solidFill>
                  <a:srgbClr val="FF671F"/>
                </a:solidFill>
              </a:rPr>
              <a:t>Program Audits</a:t>
            </a:r>
          </a:p>
        </p:txBody>
      </p:sp>
      <p:sp>
        <p:nvSpPr>
          <p:cNvPr id="4" name="Slide Number Placeholder 3">
            <a:extLst>
              <a:ext uri="{FF2B5EF4-FFF2-40B4-BE49-F238E27FC236}">
                <a16:creationId xmlns:a16="http://schemas.microsoft.com/office/drawing/2014/main" id="{9980CA95-1D48-4121-B163-C0E3AD1EFB22}"/>
              </a:ext>
            </a:extLst>
          </p:cNvPr>
          <p:cNvSpPr>
            <a:spLocks noGrp="1"/>
          </p:cNvSpPr>
          <p:nvPr>
            <p:ph type="sldNum" sz="quarter" idx="10"/>
          </p:nvPr>
        </p:nvSpPr>
        <p:spPr/>
        <p:txBody>
          <a:bodyPr/>
          <a:lstStyle/>
          <a:p>
            <a:fld id="{1F61F4AC-59B8-420E-8040-3EDD647604A8}" type="slidenum">
              <a:rPr lang="en-US" smtClean="0"/>
              <a:pPr/>
              <a:t>17</a:t>
            </a:fld>
            <a:endParaRPr lang="en-US" dirty="0"/>
          </a:p>
        </p:txBody>
      </p:sp>
    </p:spTree>
    <p:extLst>
      <p:ext uri="{BB962C8B-B14F-4D97-AF65-F5344CB8AC3E}">
        <p14:creationId xmlns:p14="http://schemas.microsoft.com/office/powerpoint/2010/main" val="927144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p:nvPr>
        </p:nvSpPr>
        <p:spPr/>
        <p:txBody>
          <a:bodyPr>
            <a:noAutofit/>
          </a:bodyPr>
          <a:lstStyle/>
          <a:p>
            <a:pPr algn="ctr"/>
            <a:r>
              <a:rPr lang="en-US" altLang="en-US" sz="4000" dirty="0">
                <a:solidFill>
                  <a:schemeClr val="tx1"/>
                </a:solidFill>
              </a:rPr>
              <a:t>Internal Audits</a:t>
            </a:r>
            <a:endParaRPr lang="en-US" altLang="en-US" sz="4000" b="1" dirty="0">
              <a:ln>
                <a:noFill/>
              </a:ln>
              <a:solidFill>
                <a:schemeClr val="tx1"/>
              </a:solidFill>
            </a:endParaRPr>
          </a:p>
        </p:txBody>
      </p:sp>
      <p:sp>
        <p:nvSpPr>
          <p:cNvPr id="2" name="Content Placeholder 1"/>
          <p:cNvSpPr>
            <a:spLocks noGrp="1"/>
          </p:cNvSpPr>
          <p:nvPr>
            <p:ph idx="1"/>
          </p:nvPr>
        </p:nvSpPr>
        <p:spPr/>
        <p:txBody>
          <a:bodyPr>
            <a:normAutofit/>
          </a:bodyPr>
          <a:lstStyle/>
          <a:p>
            <a:pPr marL="0" lvl="0" indent="0" eaLnBrk="0" fontAlgn="base" hangingPunct="0">
              <a:spcAft>
                <a:spcPts val="600"/>
              </a:spcAft>
              <a:buClr>
                <a:srgbClr val="8D1515"/>
              </a:buClr>
              <a:buSzPct val="145000"/>
              <a:buNone/>
            </a:pPr>
            <a:endParaRPr lang="en-US" altLang="en-US" sz="1800" dirty="0">
              <a:solidFill>
                <a:prstClr val="black"/>
              </a:solidFill>
              <a:cs typeface="Times New Roman" panose="02020603050405020304" pitchFamily="18" charset="0"/>
            </a:endParaRPr>
          </a:p>
          <a:p>
            <a:pPr marL="0" lvl="0" indent="0" eaLnBrk="0" fontAlgn="base" hangingPunct="0">
              <a:spcAft>
                <a:spcPts val="600"/>
              </a:spcAft>
              <a:buClr>
                <a:srgbClr val="8D1515"/>
              </a:buClr>
              <a:buSzPct val="145000"/>
              <a:buNone/>
            </a:pPr>
            <a:endParaRPr lang="en-US" altLang="en-US" sz="2000" dirty="0">
              <a:solidFill>
                <a:prstClr val="black"/>
              </a:solidFill>
              <a:cs typeface="Times New Roman" panose="02020603050405020304" pitchFamily="18" charset="0"/>
            </a:endParaRPr>
          </a:p>
          <a:p>
            <a:pPr marL="571500" lvl="1">
              <a:lnSpc>
                <a:spcPct val="110000"/>
              </a:lnSpc>
              <a:spcBef>
                <a:spcPct val="0"/>
              </a:spcBef>
              <a:buClr>
                <a:srgbClr val="EE5624"/>
              </a:buClr>
              <a:buFont typeface="Wingdings" panose="05000000000000000000" pitchFamily="2" charset="2"/>
              <a:buChar char="§"/>
            </a:pPr>
            <a:r>
              <a:rPr lang="en-US" altLang="en-US" sz="2600" dirty="0">
                <a:cs typeface="Times New Roman" panose="02020603050405020304" pitchFamily="18" charset="0"/>
              </a:rPr>
              <a:t>Health Insurance Portability and Accountability Act (HIPAA) Security Audits</a:t>
            </a:r>
          </a:p>
          <a:p>
            <a:pPr marL="571500" lvl="1">
              <a:lnSpc>
                <a:spcPct val="110000"/>
              </a:lnSpc>
              <a:spcBef>
                <a:spcPct val="0"/>
              </a:spcBef>
              <a:buClr>
                <a:srgbClr val="EE5624"/>
              </a:buClr>
              <a:buFont typeface="Wingdings" panose="05000000000000000000" pitchFamily="2" charset="2"/>
              <a:buChar char="§"/>
            </a:pPr>
            <a:r>
              <a:rPr lang="en-US" altLang="en-US" sz="2600" dirty="0">
                <a:cs typeface="Times New Roman" panose="02020603050405020304" pitchFamily="18" charset="0"/>
              </a:rPr>
              <a:t>HIPAA Privacy Audits</a:t>
            </a:r>
          </a:p>
          <a:p>
            <a:pPr marL="571500" lvl="1">
              <a:lnSpc>
                <a:spcPct val="110000"/>
              </a:lnSpc>
              <a:spcBef>
                <a:spcPct val="0"/>
              </a:spcBef>
              <a:buClr>
                <a:srgbClr val="EE5624"/>
              </a:buClr>
              <a:buFont typeface="Wingdings" panose="05000000000000000000" pitchFamily="2" charset="2"/>
              <a:buChar char="§"/>
            </a:pPr>
            <a:r>
              <a:rPr lang="en-US" altLang="en-US" sz="2600" dirty="0">
                <a:cs typeface="Times New Roman" panose="02020603050405020304" pitchFamily="18" charset="0"/>
              </a:rPr>
              <a:t>Billing Audits</a:t>
            </a:r>
          </a:p>
          <a:p>
            <a:pPr marL="571500" lvl="1">
              <a:lnSpc>
                <a:spcPct val="110000"/>
              </a:lnSpc>
              <a:spcBef>
                <a:spcPct val="0"/>
              </a:spcBef>
              <a:buClr>
                <a:srgbClr val="EE5624"/>
              </a:buClr>
              <a:buFont typeface="Wingdings" panose="05000000000000000000" pitchFamily="2" charset="2"/>
              <a:buChar char="§"/>
            </a:pPr>
            <a:r>
              <a:rPr lang="en-US" altLang="en-US" sz="2600" dirty="0">
                <a:cs typeface="Times New Roman" panose="02020603050405020304" pitchFamily="18" charset="0"/>
              </a:rPr>
              <a:t>Coding Audits</a:t>
            </a:r>
          </a:p>
        </p:txBody>
      </p:sp>
    </p:spTree>
    <p:extLst>
      <p:ext uri="{BB962C8B-B14F-4D97-AF65-F5344CB8AC3E}">
        <p14:creationId xmlns:p14="http://schemas.microsoft.com/office/powerpoint/2010/main" val="1190961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p:nvPr>
        </p:nvSpPr>
        <p:spPr/>
        <p:txBody>
          <a:bodyPr>
            <a:noAutofit/>
          </a:bodyPr>
          <a:lstStyle/>
          <a:p>
            <a:pPr algn="ctr"/>
            <a:r>
              <a:rPr lang="en-US" altLang="en-US" sz="4000" dirty="0">
                <a:solidFill>
                  <a:schemeClr val="tx1"/>
                </a:solidFill>
              </a:rPr>
              <a:t>HIPAA Security Audit</a:t>
            </a:r>
            <a:endParaRPr lang="en-US" altLang="en-US" sz="4000" b="1" dirty="0">
              <a:ln>
                <a:noFill/>
              </a:ln>
              <a:solidFill>
                <a:schemeClr val="tx1"/>
              </a:solidFill>
            </a:endParaRPr>
          </a:p>
        </p:txBody>
      </p:sp>
      <p:sp>
        <p:nvSpPr>
          <p:cNvPr id="2" name="Content Placeholder 1"/>
          <p:cNvSpPr>
            <a:spLocks noGrp="1"/>
          </p:cNvSpPr>
          <p:nvPr>
            <p:ph idx="1"/>
          </p:nvPr>
        </p:nvSpPr>
        <p:spPr/>
        <p:txBody>
          <a:bodyPr>
            <a:normAutofit fontScale="77500" lnSpcReduction="20000"/>
          </a:bodyPr>
          <a:lstStyle/>
          <a:p>
            <a:pPr marL="0" lvl="0" indent="0" eaLnBrk="0" fontAlgn="base" hangingPunct="0">
              <a:spcAft>
                <a:spcPts val="600"/>
              </a:spcAft>
              <a:buClr>
                <a:srgbClr val="8D1515"/>
              </a:buClr>
              <a:buSzPct val="145000"/>
              <a:buNone/>
            </a:pPr>
            <a:r>
              <a:rPr lang="en-US" altLang="en-US" sz="2600" b="1" u="sng" dirty="0">
                <a:cs typeface="Times New Roman" panose="02020603050405020304" pitchFamily="18" charset="0"/>
              </a:rPr>
              <a:t>Management Process</a:t>
            </a:r>
          </a:p>
          <a:p>
            <a:pPr marL="571500" lvl="1">
              <a:lnSpc>
                <a:spcPct val="110000"/>
              </a:lnSpc>
              <a:spcBef>
                <a:spcPct val="0"/>
              </a:spcBef>
              <a:buClr>
                <a:srgbClr val="EE5624"/>
              </a:buClr>
              <a:buFont typeface="Wingdings" panose="05000000000000000000" pitchFamily="2" charset="2"/>
              <a:buChar char="§"/>
            </a:pPr>
            <a:r>
              <a:rPr lang="en-US" altLang="en-US" sz="2600" dirty="0">
                <a:cs typeface="Times New Roman" panose="02020603050405020304" pitchFamily="18" charset="0"/>
              </a:rPr>
              <a:t>Review annual risk assessment</a:t>
            </a:r>
          </a:p>
          <a:p>
            <a:pPr marL="571500" lvl="1">
              <a:lnSpc>
                <a:spcPct val="110000"/>
              </a:lnSpc>
              <a:spcBef>
                <a:spcPct val="0"/>
              </a:spcBef>
              <a:buClr>
                <a:srgbClr val="EE5624"/>
              </a:buClr>
              <a:buFont typeface="Wingdings" panose="05000000000000000000" pitchFamily="2" charset="2"/>
              <a:buChar char="§"/>
            </a:pPr>
            <a:r>
              <a:rPr lang="en-US" altLang="en-US" sz="2600" dirty="0">
                <a:cs typeface="Times New Roman" panose="02020603050405020304" pitchFamily="18" charset="0"/>
              </a:rPr>
              <a:t>Review system activity based on audit logs and access reports</a:t>
            </a:r>
          </a:p>
          <a:p>
            <a:pPr marL="571500" lvl="1">
              <a:lnSpc>
                <a:spcPct val="110000"/>
              </a:lnSpc>
              <a:spcBef>
                <a:spcPct val="0"/>
              </a:spcBef>
              <a:buClr>
                <a:srgbClr val="EE5624"/>
              </a:buClr>
              <a:buFont typeface="Wingdings" panose="05000000000000000000" pitchFamily="2" charset="2"/>
              <a:buChar char="§"/>
            </a:pPr>
            <a:r>
              <a:rPr lang="en-US" altLang="en-US" sz="2600" dirty="0">
                <a:cs typeface="Times New Roman" panose="02020603050405020304" pitchFamily="18" charset="0"/>
              </a:rPr>
              <a:t>Consult with department managers, Information Technology (IT) and Human Resources regarding security violations and sanctions imposed on employees</a:t>
            </a:r>
          </a:p>
          <a:p>
            <a:pPr marL="285750" lvl="1" indent="0">
              <a:lnSpc>
                <a:spcPct val="110000"/>
              </a:lnSpc>
              <a:spcBef>
                <a:spcPct val="0"/>
              </a:spcBef>
              <a:buClr>
                <a:srgbClr val="EE5624"/>
              </a:buClr>
              <a:buNone/>
            </a:pPr>
            <a:endParaRPr lang="en-US" altLang="en-US" sz="2600" dirty="0">
              <a:cs typeface="Times New Roman" panose="02020603050405020304" pitchFamily="18" charset="0"/>
            </a:endParaRPr>
          </a:p>
          <a:p>
            <a:pPr marL="114300" indent="0">
              <a:lnSpc>
                <a:spcPct val="110000"/>
              </a:lnSpc>
              <a:buClr>
                <a:srgbClr val="EE5624"/>
              </a:buClr>
              <a:buNone/>
            </a:pPr>
            <a:r>
              <a:rPr lang="en-US" altLang="en-US" sz="2700" b="1" u="sng" dirty="0">
                <a:cs typeface="Times New Roman" panose="02020603050405020304" pitchFamily="18" charset="0"/>
              </a:rPr>
              <a:t>Clearance and Authorization</a:t>
            </a:r>
          </a:p>
          <a:p>
            <a:pPr indent="-457200">
              <a:lnSpc>
                <a:spcPct val="110000"/>
              </a:lnSpc>
              <a:buClr>
                <a:srgbClr val="EE5624"/>
              </a:buClr>
            </a:pPr>
            <a:r>
              <a:rPr lang="en-US" altLang="en-US" sz="2600" dirty="0">
                <a:cs typeface="Times New Roman" panose="02020603050405020304" pitchFamily="18" charset="0"/>
              </a:rPr>
              <a:t>Review policies and procedures for the authorizing; provisioning and de-provisioning; and supervising of appropriate access of </a:t>
            </a:r>
            <a:r>
              <a:rPr lang="en-US" altLang="en-US" sz="2600" dirty="0" err="1">
                <a:cs typeface="Times New Roman" panose="02020603050405020304" pitchFamily="18" charset="0"/>
              </a:rPr>
              <a:t>eProtected</a:t>
            </a:r>
            <a:r>
              <a:rPr lang="en-US" altLang="en-US" sz="2600" dirty="0">
                <a:cs typeface="Times New Roman" panose="02020603050405020304" pitchFamily="18" charset="0"/>
              </a:rPr>
              <a:t> Health Information (PHI) to workforce</a:t>
            </a:r>
          </a:p>
        </p:txBody>
      </p:sp>
    </p:spTree>
    <p:extLst>
      <p:ext uri="{BB962C8B-B14F-4D97-AF65-F5344CB8AC3E}">
        <p14:creationId xmlns:p14="http://schemas.microsoft.com/office/powerpoint/2010/main" val="1170434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7913"/>
            <a:ext cx="8229600" cy="1143000"/>
          </a:xfrm>
        </p:spPr>
        <p:txBody>
          <a:bodyPr>
            <a:normAutofit fontScale="90000"/>
          </a:bodyPr>
          <a:lstStyle/>
          <a:p>
            <a:pPr algn="ctr"/>
            <a:r>
              <a:rPr lang="en-US" dirty="0"/>
              <a:t>RR Health Strategies</a:t>
            </a:r>
            <a:br>
              <a:rPr lang="en-US" dirty="0"/>
            </a:br>
            <a:br>
              <a:rPr lang="en-US" dirty="0"/>
            </a:br>
            <a:endParaRPr lang="en-US" dirty="0"/>
          </a:p>
        </p:txBody>
      </p:sp>
      <p:sp>
        <p:nvSpPr>
          <p:cNvPr id="3" name="Content Placeholder 2"/>
          <p:cNvSpPr>
            <a:spLocks noGrp="1"/>
          </p:cNvSpPr>
          <p:nvPr>
            <p:ph idx="1"/>
          </p:nvPr>
        </p:nvSpPr>
        <p:spPr>
          <a:xfrm>
            <a:off x="530469" y="1547677"/>
            <a:ext cx="8229600" cy="3762645"/>
          </a:xfrm>
        </p:spPr>
        <p:txBody>
          <a:bodyPr/>
          <a:lstStyle/>
          <a:p>
            <a:pPr>
              <a:buClr>
                <a:srgbClr val="FF671F"/>
              </a:buClr>
            </a:pPr>
            <a:endParaRPr lang="en-US" dirty="0"/>
          </a:p>
          <a:p>
            <a:pPr>
              <a:buClr>
                <a:srgbClr val="FF671F"/>
              </a:buClr>
            </a:pPr>
            <a:endParaRPr lang="en-US" dirty="0"/>
          </a:p>
          <a:p>
            <a:pPr indent="-395288">
              <a:buClr>
                <a:srgbClr val="FF671F"/>
              </a:buClr>
            </a:pPr>
            <a:r>
              <a:rPr lang="en-US" sz="2400" dirty="0"/>
              <a:t>Pam D’Apuzzo, CPC, ACS-EM, ACS-MS, CPMA</a:t>
            </a:r>
          </a:p>
          <a:p>
            <a:pPr indent="-395288">
              <a:buClr>
                <a:srgbClr val="FF671F"/>
              </a:buClr>
            </a:pPr>
            <a:r>
              <a:rPr lang="en-US" sz="2400" dirty="0"/>
              <a:t>Jean Davino, DHA, MS, CLT</a:t>
            </a:r>
          </a:p>
        </p:txBody>
      </p:sp>
      <p:sp>
        <p:nvSpPr>
          <p:cNvPr id="4" name="Slide Number Placeholder 3"/>
          <p:cNvSpPr>
            <a:spLocks noGrp="1"/>
          </p:cNvSpPr>
          <p:nvPr>
            <p:ph type="sldNum" sz="quarter" idx="10"/>
          </p:nvPr>
        </p:nvSpPr>
        <p:spPr/>
        <p:txBody>
          <a:bodyPr/>
          <a:lstStyle/>
          <a:p>
            <a:fld id="{1F61F4AC-59B8-420E-8040-3EDD647604A8}" type="slidenum">
              <a:rPr lang="en-US" smtClean="0"/>
              <a:pPr/>
              <a:t>2</a:t>
            </a:fld>
            <a:endParaRPr lang="en-US" dirty="0"/>
          </a:p>
        </p:txBody>
      </p:sp>
    </p:spTree>
    <p:extLst>
      <p:ext uri="{BB962C8B-B14F-4D97-AF65-F5344CB8AC3E}">
        <p14:creationId xmlns:p14="http://schemas.microsoft.com/office/powerpoint/2010/main" val="2081075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p:nvPr>
        </p:nvSpPr>
        <p:spPr/>
        <p:txBody>
          <a:bodyPr>
            <a:noAutofit/>
          </a:bodyPr>
          <a:lstStyle/>
          <a:p>
            <a:pPr algn="ctr"/>
            <a:r>
              <a:rPr lang="en-US" altLang="en-US" sz="4000" dirty="0">
                <a:solidFill>
                  <a:schemeClr val="tx1"/>
                </a:solidFill>
              </a:rPr>
              <a:t>HIPAA Security Audit</a:t>
            </a:r>
            <a:endParaRPr lang="en-US" altLang="en-US" sz="4000" b="1" dirty="0">
              <a:ln>
                <a:noFill/>
              </a:ln>
              <a:solidFill>
                <a:schemeClr val="tx1"/>
              </a:solidFill>
            </a:endParaRPr>
          </a:p>
        </p:txBody>
      </p:sp>
      <p:sp>
        <p:nvSpPr>
          <p:cNvPr id="2" name="Content Placeholder 1"/>
          <p:cNvSpPr>
            <a:spLocks noGrp="1"/>
          </p:cNvSpPr>
          <p:nvPr>
            <p:ph idx="1"/>
          </p:nvPr>
        </p:nvSpPr>
        <p:spPr/>
        <p:txBody>
          <a:bodyPr>
            <a:normAutofit fontScale="92500" lnSpcReduction="20000"/>
          </a:bodyPr>
          <a:lstStyle/>
          <a:p>
            <a:pPr marL="0" lvl="0" indent="0" eaLnBrk="0" fontAlgn="base" hangingPunct="0">
              <a:spcAft>
                <a:spcPts val="600"/>
              </a:spcAft>
              <a:buClr>
                <a:srgbClr val="8D1515"/>
              </a:buClr>
              <a:buSzPct val="145000"/>
              <a:buNone/>
            </a:pPr>
            <a:r>
              <a:rPr lang="en-US" altLang="en-US" sz="2600" b="1" u="sng" dirty="0">
                <a:cs typeface="Times New Roman" panose="02020603050405020304" pitchFamily="18" charset="0"/>
              </a:rPr>
              <a:t>Workforce Security</a:t>
            </a:r>
          </a:p>
          <a:p>
            <a:pPr marL="571500" lvl="1">
              <a:lnSpc>
                <a:spcPct val="110000"/>
              </a:lnSpc>
              <a:spcBef>
                <a:spcPct val="0"/>
              </a:spcBef>
              <a:buClr>
                <a:srgbClr val="EE5624"/>
              </a:buClr>
              <a:buFont typeface="Wingdings" panose="05000000000000000000" pitchFamily="2" charset="2"/>
              <a:buChar char="§"/>
            </a:pPr>
            <a:r>
              <a:rPr lang="en-US" altLang="en-US" sz="2600" dirty="0">
                <a:cs typeface="Times New Roman" panose="02020603050405020304" pitchFamily="18" charset="0"/>
              </a:rPr>
              <a:t>Test </a:t>
            </a:r>
            <a:r>
              <a:rPr lang="en-US" altLang="en-US" sz="2600" b="1" u="sng" dirty="0">
                <a:cs typeface="Times New Roman" panose="02020603050405020304" pitchFamily="18" charset="0"/>
              </a:rPr>
              <a:t>SYSTEM</a:t>
            </a:r>
            <a:r>
              <a:rPr lang="en-US" altLang="en-US" sz="2600" dirty="0">
                <a:cs typeface="Times New Roman" panose="02020603050405020304" pitchFamily="18" charset="0"/>
              </a:rPr>
              <a:t> user list against termination list; review for former employees</a:t>
            </a:r>
          </a:p>
          <a:p>
            <a:pPr marL="285750" lvl="1" indent="0">
              <a:lnSpc>
                <a:spcPct val="110000"/>
              </a:lnSpc>
              <a:spcBef>
                <a:spcPct val="0"/>
              </a:spcBef>
              <a:buClr>
                <a:srgbClr val="EE5624"/>
              </a:buClr>
              <a:buNone/>
            </a:pPr>
            <a:endParaRPr lang="en-US" altLang="en-US" sz="2600" dirty="0">
              <a:cs typeface="Times New Roman" panose="02020603050405020304" pitchFamily="18" charset="0"/>
            </a:endParaRPr>
          </a:p>
          <a:p>
            <a:pPr marL="114300" indent="0">
              <a:lnSpc>
                <a:spcPct val="110000"/>
              </a:lnSpc>
              <a:buClr>
                <a:srgbClr val="EE5624"/>
              </a:buClr>
              <a:buNone/>
            </a:pPr>
            <a:r>
              <a:rPr lang="en-US" altLang="en-US" sz="2700" b="1" u="sng" dirty="0">
                <a:cs typeface="Times New Roman" panose="02020603050405020304" pitchFamily="18" charset="0"/>
              </a:rPr>
              <a:t>Awareness and Training</a:t>
            </a:r>
          </a:p>
          <a:p>
            <a:pPr indent="-457200">
              <a:lnSpc>
                <a:spcPct val="110000"/>
              </a:lnSpc>
              <a:buClr>
                <a:srgbClr val="EE5624"/>
              </a:buClr>
            </a:pPr>
            <a:r>
              <a:rPr lang="en-US" altLang="en-US" sz="2600" dirty="0">
                <a:cs typeface="Times New Roman" panose="02020603050405020304" pitchFamily="18" charset="0"/>
              </a:rPr>
              <a:t>Review system requirements and capabilities to monitor log-in attempts and reported discrepancies</a:t>
            </a:r>
          </a:p>
          <a:p>
            <a:pPr indent="-457200">
              <a:lnSpc>
                <a:spcPct val="110000"/>
              </a:lnSpc>
              <a:buClr>
                <a:srgbClr val="EE5624"/>
              </a:buClr>
            </a:pPr>
            <a:r>
              <a:rPr lang="en-US" altLang="en-US" sz="2600" dirty="0">
                <a:cs typeface="Times New Roman" panose="02020603050405020304" pitchFamily="18" charset="0"/>
              </a:rPr>
              <a:t>Review procedures for creating, changing, and safeguarding passwords</a:t>
            </a:r>
          </a:p>
          <a:p>
            <a:pPr indent="-457200">
              <a:lnSpc>
                <a:spcPct val="110000"/>
              </a:lnSpc>
              <a:buClr>
                <a:srgbClr val="EE5624"/>
              </a:buClr>
            </a:pPr>
            <a:r>
              <a:rPr lang="en-US" altLang="en-US" sz="2600" dirty="0">
                <a:cs typeface="Times New Roman" panose="02020603050405020304" pitchFamily="18" charset="0"/>
              </a:rPr>
              <a:t>Review training program</a:t>
            </a:r>
          </a:p>
        </p:txBody>
      </p:sp>
    </p:spTree>
    <p:extLst>
      <p:ext uri="{BB962C8B-B14F-4D97-AF65-F5344CB8AC3E}">
        <p14:creationId xmlns:p14="http://schemas.microsoft.com/office/powerpoint/2010/main" val="501957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p:nvPr>
        </p:nvSpPr>
        <p:spPr/>
        <p:txBody>
          <a:bodyPr>
            <a:noAutofit/>
          </a:bodyPr>
          <a:lstStyle/>
          <a:p>
            <a:pPr algn="ctr"/>
            <a:r>
              <a:rPr lang="en-US" altLang="en-US" sz="4000" dirty="0">
                <a:solidFill>
                  <a:schemeClr val="tx1"/>
                </a:solidFill>
              </a:rPr>
              <a:t>HIPAA Security Audit</a:t>
            </a:r>
            <a:endParaRPr lang="en-US" altLang="en-US" sz="4000" b="1" dirty="0">
              <a:ln>
                <a:noFill/>
              </a:ln>
              <a:solidFill>
                <a:schemeClr val="tx1"/>
              </a:solidFill>
            </a:endParaRPr>
          </a:p>
        </p:txBody>
      </p:sp>
      <p:sp>
        <p:nvSpPr>
          <p:cNvPr id="2" name="Content Placeholder 1"/>
          <p:cNvSpPr>
            <a:spLocks noGrp="1"/>
          </p:cNvSpPr>
          <p:nvPr>
            <p:ph idx="1"/>
          </p:nvPr>
        </p:nvSpPr>
        <p:spPr/>
        <p:txBody>
          <a:bodyPr>
            <a:normAutofit fontScale="92500"/>
          </a:bodyPr>
          <a:lstStyle/>
          <a:p>
            <a:pPr marL="0" lvl="0" indent="0" eaLnBrk="0" fontAlgn="base" hangingPunct="0">
              <a:spcAft>
                <a:spcPts val="600"/>
              </a:spcAft>
              <a:buClr>
                <a:srgbClr val="8D1515"/>
              </a:buClr>
              <a:buSzPct val="145000"/>
              <a:buNone/>
            </a:pPr>
            <a:r>
              <a:rPr lang="en-US" altLang="en-US" sz="2600" b="1" u="sng" dirty="0">
                <a:cs typeface="Times New Roman" panose="02020603050405020304" pitchFamily="18" charset="0"/>
              </a:rPr>
              <a:t>Incident Procedures</a:t>
            </a:r>
          </a:p>
          <a:p>
            <a:pPr marL="571500" lvl="1">
              <a:lnSpc>
                <a:spcPct val="110000"/>
              </a:lnSpc>
              <a:spcBef>
                <a:spcPct val="0"/>
              </a:spcBef>
              <a:buClr>
                <a:srgbClr val="EE5624"/>
              </a:buClr>
              <a:buFont typeface="Wingdings" panose="05000000000000000000" pitchFamily="2" charset="2"/>
              <a:buChar char="§"/>
            </a:pPr>
            <a:r>
              <a:rPr lang="en-US" altLang="en-US" sz="2600" dirty="0">
                <a:cs typeface="Times New Roman" panose="02020603050405020304" pitchFamily="18" charset="0"/>
              </a:rPr>
              <a:t>Survey employees regarding procedures on how to recognize and report suspected/known security incidents</a:t>
            </a:r>
          </a:p>
          <a:p>
            <a:pPr marL="285750" lvl="1" indent="0">
              <a:lnSpc>
                <a:spcPct val="110000"/>
              </a:lnSpc>
              <a:spcBef>
                <a:spcPct val="0"/>
              </a:spcBef>
              <a:buClr>
                <a:srgbClr val="EE5624"/>
              </a:buClr>
              <a:buNone/>
            </a:pPr>
            <a:endParaRPr lang="en-US" altLang="en-US" sz="2600" dirty="0">
              <a:cs typeface="Times New Roman" panose="02020603050405020304" pitchFamily="18" charset="0"/>
            </a:endParaRPr>
          </a:p>
          <a:p>
            <a:pPr marL="114300" indent="0">
              <a:lnSpc>
                <a:spcPct val="110000"/>
              </a:lnSpc>
              <a:buClr>
                <a:srgbClr val="EE5624"/>
              </a:buClr>
              <a:buNone/>
            </a:pPr>
            <a:r>
              <a:rPr lang="en-US" altLang="en-US" sz="2700" b="1" u="sng" dirty="0">
                <a:cs typeface="Times New Roman" panose="02020603050405020304" pitchFamily="18" charset="0"/>
              </a:rPr>
              <a:t>Contingency Plan</a:t>
            </a:r>
          </a:p>
          <a:p>
            <a:pPr indent="-457200">
              <a:lnSpc>
                <a:spcPct val="110000"/>
              </a:lnSpc>
              <a:buClr>
                <a:srgbClr val="EE5624"/>
              </a:buClr>
            </a:pPr>
            <a:r>
              <a:rPr lang="en-US" altLang="en-US" sz="2600" dirty="0">
                <a:cs typeface="Times New Roman" panose="02020603050405020304" pitchFamily="18" charset="0"/>
              </a:rPr>
              <a:t>Review policies and procedures for continuation of critical business processes for protection of the security of ePHI while operating in emergency mode</a:t>
            </a:r>
          </a:p>
        </p:txBody>
      </p:sp>
    </p:spTree>
    <p:extLst>
      <p:ext uri="{BB962C8B-B14F-4D97-AF65-F5344CB8AC3E}">
        <p14:creationId xmlns:p14="http://schemas.microsoft.com/office/powerpoint/2010/main" val="1469659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p:nvPr>
        </p:nvSpPr>
        <p:spPr/>
        <p:txBody>
          <a:bodyPr>
            <a:noAutofit/>
          </a:bodyPr>
          <a:lstStyle/>
          <a:p>
            <a:pPr algn="ctr"/>
            <a:r>
              <a:rPr lang="en-US" altLang="en-US" sz="4000" dirty="0">
                <a:solidFill>
                  <a:schemeClr val="tx1"/>
                </a:solidFill>
              </a:rPr>
              <a:t>HIPAA Security Audit</a:t>
            </a:r>
            <a:endParaRPr lang="en-US" altLang="en-US" sz="4000" b="1" dirty="0">
              <a:ln>
                <a:noFill/>
              </a:ln>
              <a:solidFill>
                <a:schemeClr val="tx1"/>
              </a:solidFill>
            </a:endParaRPr>
          </a:p>
        </p:txBody>
      </p:sp>
      <p:sp>
        <p:nvSpPr>
          <p:cNvPr id="2" name="Content Placeholder 1"/>
          <p:cNvSpPr>
            <a:spLocks noGrp="1"/>
          </p:cNvSpPr>
          <p:nvPr>
            <p:ph idx="1"/>
          </p:nvPr>
        </p:nvSpPr>
        <p:spPr/>
        <p:txBody>
          <a:bodyPr>
            <a:normAutofit fontScale="85000" lnSpcReduction="20000"/>
          </a:bodyPr>
          <a:lstStyle/>
          <a:p>
            <a:pPr marL="0" lvl="0" indent="0" eaLnBrk="0" fontAlgn="base" hangingPunct="0">
              <a:spcAft>
                <a:spcPts val="600"/>
              </a:spcAft>
              <a:buClr>
                <a:srgbClr val="8D1515"/>
              </a:buClr>
              <a:buSzPct val="145000"/>
              <a:buNone/>
            </a:pPr>
            <a:r>
              <a:rPr lang="en-US" altLang="en-US" sz="2600" b="1" u="sng" dirty="0">
                <a:cs typeface="Times New Roman" panose="02020603050405020304" pitchFamily="18" charset="0"/>
              </a:rPr>
              <a:t>Business Associate Contracts</a:t>
            </a:r>
          </a:p>
          <a:p>
            <a:pPr marL="571500" lvl="1">
              <a:lnSpc>
                <a:spcPct val="110000"/>
              </a:lnSpc>
              <a:spcBef>
                <a:spcPct val="0"/>
              </a:spcBef>
              <a:buClr>
                <a:srgbClr val="EE5624"/>
              </a:buClr>
              <a:buFont typeface="Wingdings" panose="05000000000000000000" pitchFamily="2" charset="2"/>
              <a:buChar char="§"/>
            </a:pPr>
            <a:r>
              <a:rPr lang="en-US" altLang="en-US" sz="2600" dirty="0">
                <a:cs typeface="Times New Roman" panose="02020603050405020304" pitchFamily="18" charset="0"/>
              </a:rPr>
              <a:t>Validate existence of current Business Associate Agreement (BAA)</a:t>
            </a:r>
          </a:p>
          <a:p>
            <a:pPr marL="114300" indent="0">
              <a:lnSpc>
                <a:spcPct val="110000"/>
              </a:lnSpc>
              <a:buClr>
                <a:srgbClr val="EE5624"/>
              </a:buClr>
              <a:buNone/>
            </a:pPr>
            <a:r>
              <a:rPr lang="en-US" altLang="en-US" sz="2700" b="1" u="sng" dirty="0">
                <a:cs typeface="Times New Roman" panose="02020603050405020304" pitchFamily="18" charset="0"/>
              </a:rPr>
              <a:t>Facility Access Controls</a:t>
            </a:r>
          </a:p>
          <a:p>
            <a:pPr indent="-457200">
              <a:lnSpc>
                <a:spcPct val="110000"/>
              </a:lnSpc>
              <a:buClr>
                <a:srgbClr val="EE5624"/>
              </a:buClr>
            </a:pPr>
            <a:r>
              <a:rPr lang="en-US" altLang="en-US" sz="2600" dirty="0">
                <a:cs typeface="Times New Roman" panose="02020603050405020304" pitchFamily="18" charset="0"/>
              </a:rPr>
              <a:t>Observe if employees wear identification (ID) badges </a:t>
            </a:r>
          </a:p>
          <a:p>
            <a:pPr marL="114300" indent="0">
              <a:lnSpc>
                <a:spcPct val="110000"/>
              </a:lnSpc>
              <a:buClr>
                <a:srgbClr val="EE5624"/>
              </a:buClr>
              <a:buNone/>
            </a:pPr>
            <a:r>
              <a:rPr lang="en-US" altLang="en-US" sz="2700" b="1" u="sng" dirty="0">
                <a:cs typeface="Times New Roman" panose="02020603050405020304" pitchFamily="18" charset="0"/>
              </a:rPr>
              <a:t>Workstation Security</a:t>
            </a:r>
          </a:p>
          <a:p>
            <a:pPr indent="-457200">
              <a:lnSpc>
                <a:spcPct val="110000"/>
              </a:lnSpc>
              <a:buClr>
                <a:srgbClr val="EE5624"/>
              </a:buClr>
            </a:pPr>
            <a:r>
              <a:rPr lang="en-US" sz="2600" dirty="0">
                <a:cs typeface="Times New Roman" panose="02020603050405020304" pitchFamily="18" charset="0"/>
              </a:rPr>
              <a:t>Evaluate workstation security and proper disposal of paper PHI</a:t>
            </a:r>
          </a:p>
          <a:p>
            <a:pPr marL="114300" indent="0">
              <a:lnSpc>
                <a:spcPct val="110000"/>
              </a:lnSpc>
              <a:buClr>
                <a:srgbClr val="EE5624"/>
              </a:buClr>
              <a:buNone/>
            </a:pPr>
            <a:r>
              <a:rPr lang="en-US" sz="2700" b="1" u="sng" dirty="0">
                <a:cs typeface="Times New Roman" panose="02020603050405020304" pitchFamily="18" charset="0"/>
              </a:rPr>
              <a:t>Access Controls</a:t>
            </a:r>
          </a:p>
          <a:p>
            <a:pPr indent="-457200">
              <a:lnSpc>
                <a:spcPct val="110000"/>
              </a:lnSpc>
              <a:buClr>
                <a:srgbClr val="EE5624"/>
              </a:buClr>
            </a:pPr>
            <a:r>
              <a:rPr lang="en-US" sz="2600" dirty="0">
                <a:cs typeface="Times New Roman" panose="02020603050405020304" pitchFamily="18" charset="0"/>
              </a:rPr>
              <a:t>Review application user ID list to ensure that ID’s are not shared among the workforce</a:t>
            </a:r>
          </a:p>
          <a:p>
            <a:pPr marL="114300" indent="0">
              <a:lnSpc>
                <a:spcPct val="110000"/>
              </a:lnSpc>
              <a:buClr>
                <a:srgbClr val="EE5624"/>
              </a:buClr>
              <a:buNone/>
            </a:pPr>
            <a:endParaRPr lang="en-US" sz="2600" dirty="0">
              <a:cs typeface="Times New Roman" panose="02020603050405020304" pitchFamily="18" charset="0"/>
            </a:endParaRPr>
          </a:p>
          <a:p>
            <a:pPr marL="114300" indent="0">
              <a:lnSpc>
                <a:spcPct val="110000"/>
              </a:lnSpc>
              <a:buClr>
                <a:srgbClr val="EE5624"/>
              </a:buClr>
              <a:buNone/>
            </a:pPr>
            <a:endParaRPr lang="en-US" altLang="en-US" sz="2700" b="1" u="sng" dirty="0">
              <a:cs typeface="Times New Roman" panose="02020603050405020304" pitchFamily="18" charset="0"/>
            </a:endParaRPr>
          </a:p>
          <a:p>
            <a:pPr marL="114300" indent="0">
              <a:lnSpc>
                <a:spcPct val="110000"/>
              </a:lnSpc>
              <a:buClr>
                <a:srgbClr val="EE5624"/>
              </a:buClr>
              <a:buNone/>
            </a:pPr>
            <a:endParaRPr lang="en-US" altLang="en-US" sz="2600" dirty="0">
              <a:cs typeface="Times New Roman" panose="02020603050405020304" pitchFamily="18" charset="0"/>
            </a:endParaRPr>
          </a:p>
        </p:txBody>
      </p:sp>
    </p:spTree>
    <p:extLst>
      <p:ext uri="{BB962C8B-B14F-4D97-AF65-F5344CB8AC3E}">
        <p14:creationId xmlns:p14="http://schemas.microsoft.com/office/powerpoint/2010/main" val="334426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p:nvPr>
        </p:nvSpPr>
        <p:spPr/>
        <p:txBody>
          <a:bodyPr>
            <a:noAutofit/>
          </a:bodyPr>
          <a:lstStyle/>
          <a:p>
            <a:pPr algn="ctr"/>
            <a:r>
              <a:rPr lang="en-US" altLang="en-US" sz="4000" dirty="0">
                <a:solidFill>
                  <a:schemeClr val="tx1"/>
                </a:solidFill>
              </a:rPr>
              <a:t>HIPAA Privacy Audit</a:t>
            </a:r>
            <a:endParaRPr lang="en-US" altLang="en-US" sz="4000" b="1" dirty="0">
              <a:ln>
                <a:noFill/>
              </a:ln>
              <a:solidFill>
                <a:schemeClr val="tx1"/>
              </a:solidFill>
            </a:endParaRPr>
          </a:p>
        </p:txBody>
      </p:sp>
      <p:sp>
        <p:nvSpPr>
          <p:cNvPr id="2" name="Content Placeholder 1"/>
          <p:cNvSpPr>
            <a:spLocks noGrp="1"/>
          </p:cNvSpPr>
          <p:nvPr>
            <p:ph idx="1"/>
          </p:nvPr>
        </p:nvSpPr>
        <p:spPr/>
        <p:txBody>
          <a:bodyPr>
            <a:normAutofit/>
          </a:bodyPr>
          <a:lstStyle/>
          <a:p>
            <a:pPr indent="-457200">
              <a:lnSpc>
                <a:spcPct val="120000"/>
              </a:lnSpc>
              <a:buClr>
                <a:srgbClr val="EE5624"/>
              </a:buClr>
            </a:pPr>
            <a:r>
              <a:rPr lang="en-US" altLang="en-US" sz="2600" dirty="0">
                <a:cs typeface="Times New Roman" panose="02020603050405020304" pitchFamily="18" charset="0"/>
              </a:rPr>
              <a:t>Based on the organization’s regulated HIPAA Program</a:t>
            </a:r>
          </a:p>
          <a:p>
            <a:pPr indent="-457200">
              <a:lnSpc>
                <a:spcPct val="110000"/>
              </a:lnSpc>
              <a:buClr>
                <a:srgbClr val="EE5624"/>
              </a:buClr>
            </a:pPr>
            <a:r>
              <a:rPr lang="en-US" altLang="en-US" sz="2600" dirty="0">
                <a:cs typeface="Times New Roman" panose="02020603050405020304" pitchFamily="18" charset="0"/>
              </a:rPr>
              <a:t>Sample audit monitors:</a:t>
            </a:r>
          </a:p>
          <a:p>
            <a:pPr lvl="1" indent="-457200">
              <a:lnSpc>
                <a:spcPct val="110000"/>
              </a:lnSpc>
              <a:buClr>
                <a:srgbClr val="EE5624"/>
              </a:buClr>
            </a:pPr>
            <a:r>
              <a:rPr lang="en-US" sz="2000" dirty="0">
                <a:cs typeface="Times New Roman" panose="02020603050405020304" pitchFamily="18" charset="0"/>
              </a:rPr>
              <a:t>Confidential Conversations</a:t>
            </a:r>
          </a:p>
          <a:p>
            <a:pPr lvl="1" indent="-457200">
              <a:lnSpc>
                <a:spcPct val="110000"/>
              </a:lnSpc>
              <a:buClr>
                <a:srgbClr val="EE5624"/>
              </a:buClr>
            </a:pPr>
            <a:r>
              <a:rPr lang="en-US" sz="2000" dirty="0">
                <a:cs typeface="Times New Roman" panose="02020603050405020304" pitchFamily="18" charset="0"/>
              </a:rPr>
              <a:t>Visible PHI (computers, desks)</a:t>
            </a:r>
          </a:p>
          <a:p>
            <a:pPr lvl="1" indent="-457200">
              <a:lnSpc>
                <a:spcPct val="110000"/>
              </a:lnSpc>
              <a:buClr>
                <a:srgbClr val="EE5624"/>
              </a:buClr>
            </a:pPr>
            <a:r>
              <a:rPr lang="en-US" sz="2000" dirty="0">
                <a:cs typeface="Times New Roman" panose="02020603050405020304" pitchFamily="18" charset="0"/>
              </a:rPr>
              <a:t>Trash and Shred Bins</a:t>
            </a:r>
          </a:p>
          <a:p>
            <a:pPr lvl="1" indent="-457200">
              <a:lnSpc>
                <a:spcPct val="110000"/>
              </a:lnSpc>
              <a:buClr>
                <a:srgbClr val="EE5624"/>
              </a:buClr>
            </a:pPr>
            <a:r>
              <a:rPr lang="en-US" sz="2000" dirty="0">
                <a:cs typeface="Times New Roman" panose="02020603050405020304" pitchFamily="18" charset="0"/>
              </a:rPr>
              <a:t>Notice of Privacy Practices (distributed, signed)</a:t>
            </a:r>
          </a:p>
          <a:p>
            <a:pPr lvl="1" indent="-457200">
              <a:lnSpc>
                <a:spcPct val="110000"/>
              </a:lnSpc>
              <a:buClr>
                <a:srgbClr val="EE5624"/>
              </a:buClr>
            </a:pPr>
            <a:r>
              <a:rPr lang="en-US" sz="2000" dirty="0">
                <a:cs typeface="Times New Roman" panose="02020603050405020304" pitchFamily="18" charset="0"/>
              </a:rPr>
              <a:t>Training</a:t>
            </a:r>
          </a:p>
          <a:p>
            <a:pPr marL="114300" indent="0">
              <a:lnSpc>
                <a:spcPct val="110000"/>
              </a:lnSpc>
              <a:buClr>
                <a:srgbClr val="EE5624"/>
              </a:buClr>
              <a:buNone/>
            </a:pPr>
            <a:endParaRPr lang="en-US" sz="2600" dirty="0">
              <a:cs typeface="Times New Roman" panose="02020603050405020304" pitchFamily="18" charset="0"/>
            </a:endParaRPr>
          </a:p>
          <a:p>
            <a:pPr marL="114300" indent="0">
              <a:lnSpc>
                <a:spcPct val="110000"/>
              </a:lnSpc>
              <a:buClr>
                <a:srgbClr val="EE5624"/>
              </a:buClr>
              <a:buNone/>
            </a:pPr>
            <a:endParaRPr lang="en-US" altLang="en-US" sz="2700" b="1" u="sng" dirty="0">
              <a:cs typeface="Times New Roman" panose="02020603050405020304" pitchFamily="18" charset="0"/>
            </a:endParaRPr>
          </a:p>
          <a:p>
            <a:pPr marL="114300" indent="0">
              <a:lnSpc>
                <a:spcPct val="110000"/>
              </a:lnSpc>
              <a:buClr>
                <a:srgbClr val="EE5624"/>
              </a:buClr>
              <a:buNone/>
            </a:pPr>
            <a:endParaRPr lang="en-US" altLang="en-US" sz="2600" dirty="0">
              <a:cs typeface="Times New Roman" panose="02020603050405020304" pitchFamily="18" charset="0"/>
            </a:endParaRPr>
          </a:p>
        </p:txBody>
      </p:sp>
    </p:spTree>
    <p:extLst>
      <p:ext uri="{BB962C8B-B14F-4D97-AF65-F5344CB8AC3E}">
        <p14:creationId xmlns:p14="http://schemas.microsoft.com/office/powerpoint/2010/main" val="2613111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p:nvPr>
        </p:nvSpPr>
        <p:spPr/>
        <p:txBody>
          <a:bodyPr>
            <a:noAutofit/>
          </a:bodyPr>
          <a:lstStyle/>
          <a:p>
            <a:pPr algn="ctr"/>
            <a:r>
              <a:rPr lang="en-US" altLang="en-US" sz="4000" dirty="0">
                <a:solidFill>
                  <a:schemeClr val="tx1"/>
                </a:solidFill>
              </a:rPr>
              <a:t>Billing and Coding Audits</a:t>
            </a:r>
            <a:endParaRPr lang="en-US" altLang="en-US" sz="4000" b="1" dirty="0">
              <a:ln>
                <a:noFill/>
              </a:ln>
              <a:solidFill>
                <a:schemeClr val="tx1"/>
              </a:solidFill>
            </a:endParaRPr>
          </a:p>
        </p:txBody>
      </p:sp>
      <p:sp>
        <p:nvSpPr>
          <p:cNvPr id="2" name="Content Placeholder 1"/>
          <p:cNvSpPr>
            <a:spLocks noGrp="1"/>
          </p:cNvSpPr>
          <p:nvPr>
            <p:ph idx="1"/>
          </p:nvPr>
        </p:nvSpPr>
        <p:spPr/>
        <p:txBody>
          <a:bodyPr>
            <a:normAutofit fontScale="92500" lnSpcReduction="10000"/>
          </a:bodyPr>
          <a:lstStyle/>
          <a:p>
            <a:pPr indent="-457200">
              <a:lnSpc>
                <a:spcPct val="120000"/>
              </a:lnSpc>
              <a:buClr>
                <a:srgbClr val="EE5624"/>
              </a:buClr>
            </a:pPr>
            <a:r>
              <a:rPr lang="en-US" altLang="en-US" sz="2600" b="1" dirty="0">
                <a:cs typeface="Times New Roman" panose="02020603050405020304" pitchFamily="18" charset="0"/>
              </a:rPr>
              <a:t>Objective:</a:t>
            </a:r>
            <a:r>
              <a:rPr lang="en-US" altLang="en-US" sz="2600" dirty="0">
                <a:cs typeface="Times New Roman" panose="02020603050405020304" pitchFamily="18" charset="0"/>
              </a:rPr>
              <a:t> to determine compliance with the Centers for Medicare and Medicaid Services (CMS) rules and regulations for coding and billing</a:t>
            </a:r>
          </a:p>
          <a:p>
            <a:pPr indent="-457200">
              <a:lnSpc>
                <a:spcPct val="120000"/>
              </a:lnSpc>
              <a:buClr>
                <a:srgbClr val="EE5624"/>
              </a:buClr>
            </a:pPr>
            <a:r>
              <a:rPr lang="en-US" altLang="en-US" sz="2600" dirty="0">
                <a:cs typeface="Times New Roman" panose="02020603050405020304" pitchFamily="18" charset="0"/>
              </a:rPr>
              <a:t>Specific local and Department of Health (DOH) requirements must be considered</a:t>
            </a:r>
          </a:p>
          <a:p>
            <a:pPr indent="-457200">
              <a:lnSpc>
                <a:spcPct val="120000"/>
              </a:lnSpc>
              <a:buClr>
                <a:srgbClr val="EE5624"/>
              </a:buClr>
            </a:pPr>
            <a:r>
              <a:rPr lang="en-US" altLang="en-US" sz="2600" b="1" dirty="0">
                <a:cs typeface="Times New Roman" panose="02020603050405020304" pitchFamily="18" charset="0"/>
              </a:rPr>
              <a:t>Scope: </a:t>
            </a:r>
            <a:r>
              <a:rPr lang="en-US" altLang="en-US" sz="2600" dirty="0">
                <a:cs typeface="Times New Roman" panose="02020603050405020304" pitchFamily="18" charset="0"/>
              </a:rPr>
              <a:t>Includes sample charts to claim and code review for a selected sample</a:t>
            </a:r>
          </a:p>
          <a:p>
            <a:pPr indent="-457200">
              <a:lnSpc>
                <a:spcPct val="120000"/>
              </a:lnSpc>
              <a:buClr>
                <a:srgbClr val="EE5624"/>
              </a:buClr>
            </a:pPr>
            <a:r>
              <a:rPr lang="en-US" altLang="en-US" sz="2600" dirty="0">
                <a:cs typeface="Times New Roman" panose="02020603050405020304" pitchFamily="18" charset="0"/>
              </a:rPr>
              <a:t>Selection of scope may be specific to a particular service </a:t>
            </a:r>
          </a:p>
          <a:p>
            <a:pPr marL="114300" indent="0">
              <a:lnSpc>
                <a:spcPct val="110000"/>
              </a:lnSpc>
              <a:buClr>
                <a:srgbClr val="EE5624"/>
              </a:buClr>
              <a:buNone/>
            </a:pPr>
            <a:endParaRPr lang="en-US" sz="2600" dirty="0">
              <a:cs typeface="Times New Roman" panose="02020603050405020304" pitchFamily="18" charset="0"/>
            </a:endParaRPr>
          </a:p>
          <a:p>
            <a:pPr marL="114300" indent="0">
              <a:lnSpc>
                <a:spcPct val="110000"/>
              </a:lnSpc>
              <a:buClr>
                <a:srgbClr val="EE5624"/>
              </a:buClr>
              <a:buNone/>
            </a:pPr>
            <a:endParaRPr lang="en-US" altLang="en-US" sz="2700" b="1" u="sng" dirty="0">
              <a:cs typeface="Times New Roman" panose="02020603050405020304" pitchFamily="18" charset="0"/>
            </a:endParaRPr>
          </a:p>
          <a:p>
            <a:pPr marL="114300" indent="0">
              <a:lnSpc>
                <a:spcPct val="110000"/>
              </a:lnSpc>
              <a:buClr>
                <a:srgbClr val="EE5624"/>
              </a:buClr>
              <a:buNone/>
            </a:pPr>
            <a:endParaRPr lang="en-US" altLang="en-US" sz="2600" dirty="0">
              <a:cs typeface="Times New Roman" panose="02020603050405020304" pitchFamily="18" charset="0"/>
            </a:endParaRPr>
          </a:p>
        </p:txBody>
      </p:sp>
    </p:spTree>
    <p:extLst>
      <p:ext uri="{BB962C8B-B14F-4D97-AF65-F5344CB8AC3E}">
        <p14:creationId xmlns:p14="http://schemas.microsoft.com/office/powerpoint/2010/main" val="579944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p:nvPr>
        </p:nvSpPr>
        <p:spPr/>
        <p:txBody>
          <a:bodyPr>
            <a:noAutofit/>
          </a:bodyPr>
          <a:lstStyle/>
          <a:p>
            <a:pPr algn="ctr"/>
            <a:r>
              <a:rPr lang="en-US" altLang="en-US" sz="2400" dirty="0">
                <a:solidFill>
                  <a:schemeClr val="tx1"/>
                </a:solidFill>
              </a:rPr>
              <a:t>Billing and Collection of Patient Co-Payments, Coinsurance and/or Deductibles</a:t>
            </a:r>
            <a:endParaRPr lang="en-US" altLang="en-US" sz="2400" b="1" dirty="0">
              <a:ln>
                <a:noFill/>
              </a:ln>
              <a:solidFill>
                <a:schemeClr val="tx1"/>
              </a:solidFill>
            </a:endParaRPr>
          </a:p>
        </p:txBody>
      </p:sp>
      <p:sp>
        <p:nvSpPr>
          <p:cNvPr id="2" name="Content Placeholder 1"/>
          <p:cNvSpPr>
            <a:spLocks noGrp="1"/>
          </p:cNvSpPr>
          <p:nvPr>
            <p:ph idx="1"/>
          </p:nvPr>
        </p:nvSpPr>
        <p:spPr>
          <a:xfrm>
            <a:off x="457200" y="1908313"/>
            <a:ext cx="8229600" cy="3959087"/>
          </a:xfrm>
        </p:spPr>
        <p:txBody>
          <a:bodyPr>
            <a:normAutofit fontScale="55000" lnSpcReduction="20000"/>
          </a:bodyPr>
          <a:lstStyle/>
          <a:p>
            <a:pPr indent="-457200">
              <a:lnSpc>
                <a:spcPct val="120000"/>
              </a:lnSpc>
              <a:buClr>
                <a:srgbClr val="EE5624"/>
              </a:buClr>
            </a:pPr>
            <a:r>
              <a:rPr lang="en-US" altLang="en-US" sz="3300" dirty="0">
                <a:cs typeface="Times New Roman" panose="02020603050405020304" pitchFamily="18" charset="0"/>
              </a:rPr>
              <a:t>Make a good faith effort to collect all applicable copayment, coinsurance and/or deductible amounts owed by patient  </a:t>
            </a:r>
          </a:p>
          <a:p>
            <a:pPr indent="-457200">
              <a:lnSpc>
                <a:spcPct val="120000"/>
              </a:lnSpc>
              <a:buClr>
                <a:srgbClr val="EE5624"/>
              </a:buClr>
            </a:pPr>
            <a:r>
              <a:rPr lang="en-US" altLang="en-US" sz="3300" dirty="0">
                <a:cs typeface="Times New Roman" panose="02020603050405020304" pitchFamily="18" charset="0"/>
              </a:rPr>
              <a:t>A patient’s copayment, coinsurance and/or deductible amounts may be waived, and/or free or discounted services may be offered as a professional courtesy (limited circumstances, policy and procedure is required)</a:t>
            </a:r>
          </a:p>
          <a:p>
            <a:pPr indent="-457200">
              <a:lnSpc>
                <a:spcPct val="120000"/>
              </a:lnSpc>
              <a:buClr>
                <a:srgbClr val="EE5624"/>
              </a:buClr>
            </a:pPr>
            <a:r>
              <a:rPr lang="en-US" altLang="en-US" sz="3300" dirty="0">
                <a:cs typeface="Times New Roman" panose="02020603050405020304" pitchFamily="18" charset="0"/>
              </a:rPr>
              <a:t>Notify patients of their potential financial responsibility (form outlining practice/clinic’s financial policy should be reviewed, in detail with patient and signature must be obtained)</a:t>
            </a:r>
          </a:p>
          <a:p>
            <a:pPr indent="-457200">
              <a:lnSpc>
                <a:spcPct val="120000"/>
              </a:lnSpc>
              <a:buClr>
                <a:srgbClr val="EE5624"/>
              </a:buClr>
            </a:pPr>
            <a:r>
              <a:rPr lang="en-US" altLang="en-US" sz="3300" dirty="0">
                <a:cs typeface="Times New Roman" panose="02020603050405020304" pitchFamily="18" charset="0"/>
              </a:rPr>
              <a:t>Patients should not be notified that payment by their insurance carrier will be accepted as “payment in full” or that they will not be responsible for any applicable copayment, coinsurance and/or deductible amounts</a:t>
            </a:r>
          </a:p>
          <a:p>
            <a:pPr indent="-457200">
              <a:lnSpc>
                <a:spcPct val="120000"/>
              </a:lnSpc>
              <a:buClr>
                <a:srgbClr val="EE5624"/>
              </a:buClr>
            </a:pPr>
            <a:r>
              <a:rPr lang="en-US" altLang="en-US" sz="3300" dirty="0">
                <a:cs typeface="Times New Roman" panose="02020603050405020304" pitchFamily="18" charset="0"/>
              </a:rPr>
              <a:t>Limited circumstances for waiving or discounting patient copayment, coinsurance or deductible amounts. Financial hardship must be proven.</a:t>
            </a:r>
            <a:endParaRPr lang="en-US" sz="3300" dirty="0">
              <a:cs typeface="Times New Roman" panose="02020603050405020304" pitchFamily="18" charset="0"/>
            </a:endParaRPr>
          </a:p>
          <a:p>
            <a:pPr marL="114300" indent="0">
              <a:lnSpc>
                <a:spcPct val="110000"/>
              </a:lnSpc>
              <a:buClr>
                <a:srgbClr val="EE5624"/>
              </a:buClr>
              <a:buNone/>
            </a:pPr>
            <a:endParaRPr lang="en-US" altLang="en-US" sz="2700" b="1" u="sng" dirty="0">
              <a:cs typeface="Times New Roman" panose="02020603050405020304" pitchFamily="18" charset="0"/>
            </a:endParaRPr>
          </a:p>
          <a:p>
            <a:pPr marL="114300" indent="0">
              <a:lnSpc>
                <a:spcPct val="110000"/>
              </a:lnSpc>
              <a:buClr>
                <a:srgbClr val="EE5624"/>
              </a:buClr>
              <a:buNone/>
            </a:pPr>
            <a:endParaRPr lang="en-US" altLang="en-US" sz="2600" dirty="0">
              <a:cs typeface="Times New Roman" panose="02020603050405020304" pitchFamily="18" charset="0"/>
            </a:endParaRPr>
          </a:p>
        </p:txBody>
      </p:sp>
    </p:spTree>
    <p:extLst>
      <p:ext uri="{BB962C8B-B14F-4D97-AF65-F5344CB8AC3E}">
        <p14:creationId xmlns:p14="http://schemas.microsoft.com/office/powerpoint/2010/main" val="2498871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p:nvPr>
        </p:nvSpPr>
        <p:spPr/>
        <p:txBody>
          <a:bodyPr>
            <a:noAutofit/>
          </a:bodyPr>
          <a:lstStyle/>
          <a:p>
            <a:pPr algn="ctr"/>
            <a:r>
              <a:rPr lang="en-US" altLang="en-US" sz="3600" dirty="0">
                <a:solidFill>
                  <a:schemeClr val="tx1"/>
                </a:solidFill>
              </a:rPr>
              <a:t>Billing and Coding Audit Plan</a:t>
            </a:r>
            <a:endParaRPr lang="en-US" altLang="en-US" sz="3600" b="1" dirty="0">
              <a:ln>
                <a:noFill/>
              </a:ln>
              <a:solidFill>
                <a:schemeClr val="tx1"/>
              </a:solidFill>
            </a:endParaRPr>
          </a:p>
        </p:txBody>
      </p:sp>
      <p:sp>
        <p:nvSpPr>
          <p:cNvPr id="2" name="Content Placeholder 1"/>
          <p:cNvSpPr>
            <a:spLocks noGrp="1"/>
          </p:cNvSpPr>
          <p:nvPr>
            <p:ph idx="1"/>
          </p:nvPr>
        </p:nvSpPr>
        <p:spPr>
          <a:xfrm>
            <a:off x="457200" y="1908313"/>
            <a:ext cx="8229600" cy="3959087"/>
          </a:xfrm>
        </p:spPr>
        <p:txBody>
          <a:bodyPr>
            <a:normAutofit fontScale="70000" lnSpcReduction="20000"/>
          </a:bodyPr>
          <a:lstStyle/>
          <a:p>
            <a:pPr marL="114300" indent="0">
              <a:lnSpc>
                <a:spcPct val="120000"/>
              </a:lnSpc>
              <a:buClr>
                <a:srgbClr val="EE5624"/>
              </a:buClr>
              <a:buNone/>
            </a:pPr>
            <a:r>
              <a:rPr lang="en-US" altLang="en-US" sz="3300" dirty="0">
                <a:cs typeface="Times New Roman" panose="02020603050405020304" pitchFamily="18" charset="0"/>
              </a:rPr>
              <a:t>The audit plan should answer the following questions:</a:t>
            </a:r>
          </a:p>
          <a:p>
            <a:pPr indent="-457200">
              <a:lnSpc>
                <a:spcPct val="120000"/>
              </a:lnSpc>
              <a:buClr>
                <a:srgbClr val="EE5624"/>
              </a:buClr>
            </a:pPr>
            <a:r>
              <a:rPr lang="en-US" altLang="en-US" sz="3300" dirty="0">
                <a:cs typeface="Times New Roman" panose="02020603050405020304" pitchFamily="18" charset="0"/>
              </a:rPr>
              <a:t>What is the audit focus? (e.g., medical necessity, copy and paste, high level evaluation/management (E/M) services</a:t>
            </a:r>
          </a:p>
          <a:p>
            <a:pPr indent="-457200">
              <a:lnSpc>
                <a:spcPct val="120000"/>
              </a:lnSpc>
              <a:buClr>
                <a:srgbClr val="EE5624"/>
              </a:buClr>
            </a:pPr>
            <a:r>
              <a:rPr lang="en-US" altLang="en-US" sz="3300" dirty="0">
                <a:cs typeface="Times New Roman" panose="02020603050405020304" pitchFamily="18" charset="0"/>
              </a:rPr>
              <a:t>Will the selection be generated from paid or unpaid claims?</a:t>
            </a:r>
          </a:p>
          <a:p>
            <a:pPr indent="-457200">
              <a:lnSpc>
                <a:spcPct val="120000"/>
              </a:lnSpc>
              <a:buClr>
                <a:srgbClr val="EE5624"/>
              </a:buClr>
            </a:pPr>
            <a:r>
              <a:rPr lang="en-US" altLang="en-US" sz="3300" dirty="0">
                <a:cs typeface="Times New Roman" panose="02020603050405020304" pitchFamily="18" charset="0"/>
              </a:rPr>
              <a:t>Which claims or charts will be audited?</a:t>
            </a:r>
          </a:p>
          <a:p>
            <a:pPr indent="-457200">
              <a:lnSpc>
                <a:spcPct val="120000"/>
              </a:lnSpc>
              <a:buClr>
                <a:srgbClr val="EE5624"/>
              </a:buClr>
            </a:pPr>
            <a:r>
              <a:rPr lang="en-US" altLang="en-US" sz="3300" dirty="0">
                <a:cs typeface="Times New Roman" panose="02020603050405020304" pitchFamily="18" charset="0"/>
              </a:rPr>
              <a:t>What method will be used for tracking the data?</a:t>
            </a:r>
          </a:p>
          <a:p>
            <a:pPr indent="-457200">
              <a:lnSpc>
                <a:spcPct val="120000"/>
              </a:lnSpc>
              <a:buClr>
                <a:srgbClr val="EE5624"/>
              </a:buClr>
            </a:pPr>
            <a:r>
              <a:rPr lang="en-US" altLang="en-US" sz="3300" dirty="0">
                <a:cs typeface="Times New Roman" panose="02020603050405020304" pitchFamily="18" charset="0"/>
              </a:rPr>
              <a:t>What information should be included in the report?</a:t>
            </a:r>
          </a:p>
          <a:p>
            <a:pPr indent="-457200">
              <a:lnSpc>
                <a:spcPct val="120000"/>
              </a:lnSpc>
              <a:buClr>
                <a:srgbClr val="EE5624"/>
              </a:buClr>
            </a:pPr>
            <a:r>
              <a:rPr lang="en-US" altLang="en-US" sz="3300" dirty="0">
                <a:cs typeface="Times New Roman" panose="02020603050405020304" pitchFamily="18" charset="0"/>
              </a:rPr>
              <a:t>Who will the report be reviewed with?</a:t>
            </a:r>
          </a:p>
          <a:p>
            <a:pPr indent="-457200">
              <a:lnSpc>
                <a:spcPct val="120000"/>
              </a:lnSpc>
              <a:buClr>
                <a:srgbClr val="EE5624"/>
              </a:buClr>
            </a:pPr>
            <a:r>
              <a:rPr lang="en-US" altLang="en-US" sz="3300" dirty="0">
                <a:cs typeface="Times New Roman" panose="02020603050405020304" pitchFamily="18" charset="0"/>
              </a:rPr>
              <a:t>Who will be responsible for the Corrective Action Plan?</a:t>
            </a:r>
            <a:endParaRPr lang="en-US" altLang="en-US" sz="2700" b="1" u="sng" dirty="0">
              <a:cs typeface="Times New Roman" panose="02020603050405020304" pitchFamily="18" charset="0"/>
            </a:endParaRPr>
          </a:p>
          <a:p>
            <a:pPr marL="114300" indent="0">
              <a:lnSpc>
                <a:spcPct val="110000"/>
              </a:lnSpc>
              <a:buClr>
                <a:srgbClr val="EE5624"/>
              </a:buClr>
              <a:buNone/>
            </a:pPr>
            <a:endParaRPr lang="en-US" altLang="en-US" sz="2600" dirty="0">
              <a:cs typeface="Times New Roman" panose="02020603050405020304" pitchFamily="18" charset="0"/>
            </a:endParaRPr>
          </a:p>
        </p:txBody>
      </p:sp>
    </p:spTree>
    <p:extLst>
      <p:ext uri="{BB962C8B-B14F-4D97-AF65-F5344CB8AC3E}">
        <p14:creationId xmlns:p14="http://schemas.microsoft.com/office/powerpoint/2010/main" val="2106703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B665A7F-DCB5-49E1-A2EC-ABA42E7A0A40}"/>
              </a:ext>
            </a:extLst>
          </p:cNvPr>
          <p:cNvSpPr>
            <a:spLocks noGrp="1"/>
          </p:cNvSpPr>
          <p:nvPr>
            <p:ph type="title"/>
          </p:nvPr>
        </p:nvSpPr>
        <p:spPr/>
        <p:txBody>
          <a:bodyPr anchor="ctr">
            <a:noAutofit/>
          </a:bodyPr>
          <a:lstStyle/>
          <a:p>
            <a:pPr algn="ctr"/>
            <a:r>
              <a:rPr lang="en-US" altLang="en-US" sz="2400" dirty="0">
                <a:solidFill>
                  <a:schemeClr val="tx1"/>
                </a:solidFill>
              </a:rPr>
              <a:t>Sample Billing and Coding Audit Spreadsheet </a:t>
            </a:r>
            <a:endParaRPr lang="en-US" altLang="en-US" sz="2400" b="1" dirty="0">
              <a:ln>
                <a:noFill/>
              </a:ln>
              <a:solidFill>
                <a:schemeClr val="tx1"/>
              </a:solidFill>
            </a:endParaRPr>
          </a:p>
        </p:txBody>
      </p:sp>
      <p:pic>
        <p:nvPicPr>
          <p:cNvPr id="4" name="Content Placeholder 3">
            <a:extLst>
              <a:ext uri="{FF2B5EF4-FFF2-40B4-BE49-F238E27FC236}">
                <a16:creationId xmlns:a16="http://schemas.microsoft.com/office/drawing/2014/main" id="{9F0983AF-E6DF-4390-93AD-347988E0BC34}"/>
              </a:ext>
            </a:extLst>
          </p:cNvPr>
          <p:cNvPicPr>
            <a:picLocks noGrp="1" noChangeAspect="1"/>
          </p:cNvPicPr>
          <p:nvPr>
            <p:ph idx="1"/>
          </p:nvPr>
        </p:nvPicPr>
        <p:blipFill>
          <a:blip r:embed="rId3"/>
          <a:stretch>
            <a:fillRect/>
          </a:stretch>
        </p:blipFill>
        <p:spPr>
          <a:xfrm>
            <a:off x="91440" y="1219200"/>
            <a:ext cx="8961120" cy="4614309"/>
          </a:xfrm>
          <a:prstGeom prst="rect">
            <a:avLst/>
          </a:prstGeom>
        </p:spPr>
      </p:pic>
    </p:spTree>
    <p:extLst>
      <p:ext uri="{BB962C8B-B14F-4D97-AF65-F5344CB8AC3E}">
        <p14:creationId xmlns:p14="http://schemas.microsoft.com/office/powerpoint/2010/main" val="929455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1"/>
          <p:cNvSpPr>
            <a:spLocks noGrp="1"/>
          </p:cNvSpPr>
          <p:nvPr>
            <p:ph type="title"/>
          </p:nvPr>
        </p:nvSpPr>
        <p:spPr/>
        <p:txBody>
          <a:bodyPr anchor="ctr"/>
          <a:lstStyle/>
          <a:p>
            <a:pPr algn="ctr"/>
            <a:r>
              <a:rPr lang="en-US" altLang="en-US" dirty="0">
                <a:solidFill>
                  <a:schemeClr val="tx1"/>
                </a:solidFill>
              </a:rPr>
              <a:t>External Audits</a:t>
            </a:r>
            <a:endParaRPr lang="en-US" altLang="en-US" sz="2400" b="1" dirty="0">
              <a:ln>
                <a:noFill/>
              </a:ln>
              <a:solidFill>
                <a:schemeClr val="tx1"/>
              </a:solidFill>
            </a:endParaRPr>
          </a:p>
        </p:txBody>
      </p:sp>
      <p:sp>
        <p:nvSpPr>
          <p:cNvPr id="3" name="Content Placeholder 2">
            <a:extLst>
              <a:ext uri="{FF2B5EF4-FFF2-40B4-BE49-F238E27FC236}">
                <a16:creationId xmlns:a16="http://schemas.microsoft.com/office/drawing/2014/main" id="{A4F1746D-49CA-4639-98B0-3B78AC97B54D}"/>
              </a:ext>
            </a:extLst>
          </p:cNvPr>
          <p:cNvSpPr>
            <a:spLocks noGrp="1"/>
          </p:cNvSpPr>
          <p:nvPr>
            <p:ph idx="1"/>
          </p:nvPr>
        </p:nvSpPr>
        <p:spPr>
          <a:xfrm>
            <a:off x="457200" y="1524001"/>
            <a:ext cx="8229600" cy="4146958"/>
          </a:xfrm>
        </p:spPr>
        <p:txBody>
          <a:bodyPr anchor="ctr">
            <a:normAutofit fontScale="92500" lnSpcReduction="10000"/>
          </a:bodyPr>
          <a:lstStyle/>
          <a:p>
            <a:pPr indent="-285750">
              <a:spcBef>
                <a:spcPts val="1200"/>
              </a:spcBef>
              <a:buClr>
                <a:srgbClr val="EE5624"/>
              </a:buClr>
            </a:pPr>
            <a:r>
              <a:rPr lang="en-US" altLang="en-US" sz="2800" dirty="0">
                <a:cs typeface="Times New Roman" panose="02020603050405020304" pitchFamily="18" charset="0"/>
              </a:rPr>
              <a:t>Medicare Administrative Contractors (MAC)</a:t>
            </a:r>
          </a:p>
          <a:p>
            <a:pPr indent="-285750">
              <a:spcBef>
                <a:spcPts val="1200"/>
              </a:spcBef>
              <a:buClr>
                <a:srgbClr val="EE5624"/>
              </a:buClr>
            </a:pPr>
            <a:r>
              <a:rPr lang="en-US" altLang="en-US" sz="2800" dirty="0">
                <a:cs typeface="Times New Roman" panose="02020603050405020304" pitchFamily="18" charset="0"/>
              </a:rPr>
              <a:t>Medicare Recovery Auditors (formerly “RAC”)</a:t>
            </a:r>
          </a:p>
          <a:p>
            <a:pPr indent="-285750">
              <a:spcBef>
                <a:spcPts val="1200"/>
              </a:spcBef>
              <a:buClr>
                <a:srgbClr val="EE5624"/>
              </a:buClr>
            </a:pPr>
            <a:r>
              <a:rPr lang="en-US" altLang="en-US" sz="2800" dirty="0">
                <a:cs typeface="Times New Roman" panose="02020603050405020304" pitchFamily="18" charset="0"/>
              </a:rPr>
              <a:t>Office of the Inspector General (OIG)</a:t>
            </a:r>
          </a:p>
          <a:p>
            <a:pPr indent="-285750">
              <a:spcBef>
                <a:spcPts val="1200"/>
              </a:spcBef>
              <a:buClr>
                <a:srgbClr val="EE5624"/>
              </a:buClr>
            </a:pPr>
            <a:r>
              <a:rPr lang="en-US" altLang="en-US" sz="2800" dirty="0">
                <a:cs typeface="Times New Roman" panose="02020603050405020304" pitchFamily="18" charset="0"/>
              </a:rPr>
              <a:t>Department of Justice (DOJ)</a:t>
            </a:r>
          </a:p>
          <a:p>
            <a:pPr indent="-285750">
              <a:spcBef>
                <a:spcPts val="1200"/>
              </a:spcBef>
              <a:buClr>
                <a:srgbClr val="EE5624"/>
              </a:buClr>
            </a:pPr>
            <a:r>
              <a:rPr lang="en-US" altLang="en-US" sz="2800" dirty="0">
                <a:cs typeface="Times New Roman" panose="02020603050405020304" pitchFamily="18" charset="0"/>
              </a:rPr>
              <a:t>Health Resources and Services Administration (HRSA)</a:t>
            </a:r>
          </a:p>
          <a:p>
            <a:pPr indent="-285750">
              <a:spcBef>
                <a:spcPts val="1200"/>
              </a:spcBef>
              <a:buClr>
                <a:srgbClr val="EE5624"/>
              </a:buClr>
            </a:pPr>
            <a:r>
              <a:rPr lang="en-US" altLang="en-US" sz="2800" dirty="0">
                <a:cs typeface="Times New Roman" panose="02020603050405020304" pitchFamily="18" charset="0"/>
              </a:rPr>
              <a:t>State Attorneys General</a:t>
            </a:r>
          </a:p>
          <a:p>
            <a:pPr indent="-285750">
              <a:spcBef>
                <a:spcPts val="1200"/>
              </a:spcBef>
              <a:buClr>
                <a:srgbClr val="EE5624"/>
              </a:buClr>
            </a:pPr>
            <a:r>
              <a:rPr lang="en-US" altLang="en-US" sz="2800" dirty="0">
                <a:cs typeface="Times New Roman" panose="02020603050405020304" pitchFamily="18" charset="0"/>
              </a:rPr>
              <a:t>Third-party Payors</a:t>
            </a:r>
          </a:p>
        </p:txBody>
      </p:sp>
    </p:spTree>
    <p:extLst>
      <p:ext uri="{BB962C8B-B14F-4D97-AF65-F5344CB8AC3E}">
        <p14:creationId xmlns:p14="http://schemas.microsoft.com/office/powerpoint/2010/main" val="680480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1"/>
          <p:cNvSpPr>
            <a:spLocks noGrp="1"/>
          </p:cNvSpPr>
          <p:nvPr>
            <p:ph type="title"/>
          </p:nvPr>
        </p:nvSpPr>
        <p:spPr/>
        <p:txBody>
          <a:bodyPr anchor="ctr">
            <a:normAutofit fontScale="90000"/>
          </a:bodyPr>
          <a:lstStyle/>
          <a:p>
            <a:pPr algn="ctr"/>
            <a:r>
              <a:rPr lang="en-US" altLang="en-US" dirty="0">
                <a:solidFill>
                  <a:schemeClr val="tx1"/>
                </a:solidFill>
              </a:rPr>
              <a:t>Corrective Action for Audits</a:t>
            </a:r>
            <a:endParaRPr lang="en-US" altLang="en-US" sz="2400" b="1" dirty="0">
              <a:ln>
                <a:noFill/>
              </a:ln>
              <a:solidFill>
                <a:schemeClr val="tx1"/>
              </a:solidFill>
            </a:endParaRPr>
          </a:p>
        </p:txBody>
      </p:sp>
      <p:sp>
        <p:nvSpPr>
          <p:cNvPr id="3" name="Content Placeholder 2">
            <a:extLst>
              <a:ext uri="{FF2B5EF4-FFF2-40B4-BE49-F238E27FC236}">
                <a16:creationId xmlns:a16="http://schemas.microsoft.com/office/drawing/2014/main" id="{A4F1746D-49CA-4639-98B0-3B78AC97B54D}"/>
              </a:ext>
            </a:extLst>
          </p:cNvPr>
          <p:cNvSpPr>
            <a:spLocks noGrp="1"/>
          </p:cNvSpPr>
          <p:nvPr>
            <p:ph idx="1"/>
          </p:nvPr>
        </p:nvSpPr>
        <p:spPr>
          <a:xfrm>
            <a:off x="457200" y="1524001"/>
            <a:ext cx="8229600" cy="4146958"/>
          </a:xfrm>
        </p:spPr>
        <p:txBody>
          <a:bodyPr anchor="ctr">
            <a:normAutofit lnSpcReduction="10000"/>
          </a:bodyPr>
          <a:lstStyle/>
          <a:p>
            <a:pPr indent="-285750">
              <a:spcBef>
                <a:spcPts val="1200"/>
              </a:spcBef>
              <a:buClr>
                <a:srgbClr val="EE5624"/>
              </a:buClr>
            </a:pPr>
            <a:r>
              <a:rPr lang="en-US" altLang="en-US" sz="2800" dirty="0">
                <a:cs typeface="Times New Roman" panose="02020603050405020304" pitchFamily="18" charset="0"/>
              </a:rPr>
              <a:t>Draft report summarizing issues identified</a:t>
            </a:r>
          </a:p>
          <a:p>
            <a:pPr indent="-285750">
              <a:spcBef>
                <a:spcPts val="1200"/>
              </a:spcBef>
              <a:buClr>
                <a:srgbClr val="EE5624"/>
              </a:buClr>
            </a:pPr>
            <a:r>
              <a:rPr lang="en-US" altLang="en-US" sz="2800" dirty="0">
                <a:cs typeface="Times New Roman" panose="02020603050405020304" pitchFamily="18" charset="0"/>
              </a:rPr>
              <a:t>Final report with recommendations</a:t>
            </a:r>
          </a:p>
          <a:p>
            <a:pPr indent="-285750">
              <a:spcBef>
                <a:spcPts val="1200"/>
              </a:spcBef>
              <a:buClr>
                <a:srgbClr val="EE5624"/>
              </a:buClr>
            </a:pPr>
            <a:r>
              <a:rPr lang="en-US" altLang="en-US" sz="2800" dirty="0">
                <a:cs typeface="Times New Roman" panose="02020603050405020304" pitchFamily="18" charset="0"/>
              </a:rPr>
              <a:t>Follow-up on status of implementation of recommendations/corrective actions</a:t>
            </a:r>
          </a:p>
          <a:p>
            <a:pPr indent="-285750">
              <a:spcBef>
                <a:spcPts val="1200"/>
              </a:spcBef>
              <a:buClr>
                <a:srgbClr val="EE5624"/>
              </a:buClr>
            </a:pPr>
            <a:r>
              <a:rPr lang="en-US" altLang="en-US" sz="2800" dirty="0">
                <a:cs typeface="Times New Roman" panose="02020603050405020304" pitchFamily="18" charset="0"/>
              </a:rPr>
              <a:t>Identify monitoring activities for long-term compliance</a:t>
            </a:r>
          </a:p>
          <a:p>
            <a:pPr indent="-285750">
              <a:spcBef>
                <a:spcPts val="1200"/>
              </a:spcBef>
              <a:buClr>
                <a:srgbClr val="EE5624"/>
              </a:buClr>
            </a:pPr>
            <a:r>
              <a:rPr lang="en-US" altLang="en-US" sz="2800" dirty="0">
                <a:cs typeface="Times New Roman" panose="02020603050405020304" pitchFamily="18" charset="0"/>
              </a:rPr>
              <a:t>Establish follow-up reporting timeframes</a:t>
            </a:r>
          </a:p>
          <a:p>
            <a:pPr indent="-285750">
              <a:spcBef>
                <a:spcPts val="1200"/>
              </a:spcBef>
              <a:buClr>
                <a:srgbClr val="EE5624"/>
              </a:buClr>
            </a:pPr>
            <a:r>
              <a:rPr lang="en-US" altLang="en-US" sz="2800" dirty="0">
                <a:cs typeface="Times New Roman" panose="02020603050405020304" pitchFamily="18" charset="0"/>
              </a:rPr>
              <a:t>Education and training</a:t>
            </a:r>
          </a:p>
        </p:txBody>
      </p:sp>
    </p:spTree>
    <p:extLst>
      <p:ext uri="{BB962C8B-B14F-4D97-AF65-F5344CB8AC3E}">
        <p14:creationId xmlns:p14="http://schemas.microsoft.com/office/powerpoint/2010/main" val="500074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p:cNvSpPr>
          <p:nvPr>
            <p:ph type="title"/>
          </p:nvPr>
        </p:nvSpPr>
        <p:spPr/>
        <p:txBody>
          <a:bodyPr anchor="ctr"/>
          <a:lstStyle/>
          <a:p>
            <a:pPr algn="ctr" eaLnBrk="1" hangingPunct="1"/>
            <a:r>
              <a:rPr lang="en-US" altLang="en-US" b="1" dirty="0">
                <a:ln>
                  <a:noFill/>
                </a:ln>
                <a:solidFill>
                  <a:schemeClr val="tx1"/>
                </a:solidFill>
              </a:rPr>
              <a:t>Learning Objectives</a:t>
            </a:r>
          </a:p>
        </p:txBody>
      </p:sp>
      <p:sp>
        <p:nvSpPr>
          <p:cNvPr id="29699" name="Rectangle 5">
            <a:extLst>
              <a:ext uri="{FF2B5EF4-FFF2-40B4-BE49-F238E27FC236}">
                <a16:creationId xmlns:a16="http://schemas.microsoft.com/office/drawing/2014/main" id="{77AC38C6-47F5-41A6-A4CE-A6260FAE08AD}"/>
              </a:ext>
            </a:extLst>
          </p:cNvPr>
          <p:cNvSpPr>
            <a:spLocks noGrp="1"/>
          </p:cNvSpPr>
          <p:nvPr>
            <p:ph idx="1"/>
          </p:nvPr>
        </p:nvSpPr>
        <p:spPr/>
        <p:txBody>
          <a:bodyPr anchor="ctr">
            <a:normAutofit lnSpcReduction="10000"/>
          </a:bodyPr>
          <a:lstStyle/>
          <a:p>
            <a:pPr indent="-339725">
              <a:buClr>
                <a:srgbClr val="EE5624"/>
              </a:buClr>
            </a:pPr>
            <a:r>
              <a:rPr lang="en-US" altLang="en-US" sz="2800" dirty="0">
                <a:cs typeface="Times New Roman" panose="02020603050405020304" pitchFamily="18" charset="0"/>
              </a:rPr>
              <a:t>Describe the core elements of corporate compliance</a:t>
            </a:r>
          </a:p>
          <a:p>
            <a:pPr indent="-339725">
              <a:buClr>
                <a:srgbClr val="EE5624"/>
              </a:buClr>
            </a:pPr>
            <a:r>
              <a:rPr lang="en-US" altLang="en-US" sz="2800" dirty="0">
                <a:cs typeface="Times New Roman" panose="02020603050405020304" pitchFamily="18" charset="0"/>
              </a:rPr>
              <a:t>Discuss both internal and external audits including corrective action</a:t>
            </a:r>
          </a:p>
          <a:p>
            <a:pPr indent="-339725">
              <a:buClr>
                <a:srgbClr val="EE5624"/>
              </a:buClr>
            </a:pPr>
            <a:r>
              <a:rPr lang="en-US" altLang="en-US" sz="2800" dirty="0">
                <a:cs typeface="Times New Roman" panose="02020603050405020304" pitchFamily="18" charset="0"/>
              </a:rPr>
              <a:t>Examine the rules and regulations of non-physician practitioner services</a:t>
            </a:r>
          </a:p>
          <a:p>
            <a:pPr indent="-339725">
              <a:buClr>
                <a:srgbClr val="EE5624"/>
              </a:buClr>
            </a:pPr>
            <a:r>
              <a:rPr lang="en-US" altLang="en-US" sz="2800" dirty="0">
                <a:cs typeface="Times New Roman" panose="02020603050405020304" pitchFamily="18" charset="0"/>
              </a:rPr>
              <a:t>Describe other elements of corporate compliance (human resources, occupational safety, and laboratory testing)</a:t>
            </a:r>
          </a:p>
          <a:p>
            <a:pPr marL="0" indent="0">
              <a:buClr>
                <a:srgbClr val="EE5624"/>
              </a:buClr>
              <a:buFont typeface="Arial" panose="020B0604020202020204" pitchFamily="34" charset="0"/>
              <a:buNone/>
              <a:defRPr/>
            </a:pPr>
            <a:endParaRPr lang="en-US" altLang="en-US" sz="1000" dirty="0">
              <a:cs typeface="Times New Roman" panose="02020603050405020304" pitchFamily="18" charset="0"/>
            </a:endParaRPr>
          </a:p>
        </p:txBody>
      </p:sp>
    </p:spTree>
    <p:extLst>
      <p:ext uri="{BB962C8B-B14F-4D97-AF65-F5344CB8AC3E}">
        <p14:creationId xmlns:p14="http://schemas.microsoft.com/office/powerpoint/2010/main" val="3842012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657BC-5180-4E92-B547-6817DE0780E5}"/>
              </a:ext>
            </a:extLst>
          </p:cNvPr>
          <p:cNvSpPr>
            <a:spLocks noGrp="1"/>
          </p:cNvSpPr>
          <p:nvPr>
            <p:ph type="title"/>
          </p:nvPr>
        </p:nvSpPr>
        <p:spPr>
          <a:xfrm>
            <a:off x="457200" y="2285065"/>
            <a:ext cx="8229600" cy="1143000"/>
          </a:xfrm>
        </p:spPr>
        <p:txBody>
          <a:bodyPr>
            <a:normAutofit fontScale="90000"/>
          </a:bodyPr>
          <a:lstStyle/>
          <a:p>
            <a:pPr algn="ctr"/>
            <a:r>
              <a:rPr lang="en-US" dirty="0">
                <a:solidFill>
                  <a:srgbClr val="FF671F"/>
                </a:solidFill>
              </a:rPr>
              <a:t>Non-Physician Practitioner (NPP) Services:</a:t>
            </a:r>
            <a:br>
              <a:rPr lang="en-US" dirty="0">
                <a:solidFill>
                  <a:srgbClr val="FF671F"/>
                </a:solidFill>
              </a:rPr>
            </a:br>
            <a:r>
              <a:rPr lang="en-US" dirty="0">
                <a:solidFill>
                  <a:srgbClr val="FF671F"/>
                </a:solidFill>
              </a:rPr>
              <a:t>Understanding the Rules</a:t>
            </a:r>
          </a:p>
        </p:txBody>
      </p:sp>
      <p:sp>
        <p:nvSpPr>
          <p:cNvPr id="4" name="Slide Number Placeholder 3">
            <a:extLst>
              <a:ext uri="{FF2B5EF4-FFF2-40B4-BE49-F238E27FC236}">
                <a16:creationId xmlns:a16="http://schemas.microsoft.com/office/drawing/2014/main" id="{9980CA95-1D48-4121-B163-C0E3AD1EFB22}"/>
              </a:ext>
            </a:extLst>
          </p:cNvPr>
          <p:cNvSpPr>
            <a:spLocks noGrp="1"/>
          </p:cNvSpPr>
          <p:nvPr>
            <p:ph type="sldNum" sz="quarter" idx="10"/>
          </p:nvPr>
        </p:nvSpPr>
        <p:spPr/>
        <p:txBody>
          <a:bodyPr/>
          <a:lstStyle/>
          <a:p>
            <a:fld id="{1F61F4AC-59B8-420E-8040-3EDD647604A8}" type="slidenum">
              <a:rPr lang="en-US" smtClean="0"/>
              <a:pPr/>
              <a:t>30</a:t>
            </a:fld>
            <a:endParaRPr lang="en-US" dirty="0"/>
          </a:p>
        </p:txBody>
      </p:sp>
    </p:spTree>
    <p:extLst>
      <p:ext uri="{BB962C8B-B14F-4D97-AF65-F5344CB8AC3E}">
        <p14:creationId xmlns:p14="http://schemas.microsoft.com/office/powerpoint/2010/main" val="1913347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E3B42-20F6-423D-8849-F2DAC813B8CD}"/>
              </a:ext>
            </a:extLst>
          </p:cNvPr>
          <p:cNvSpPr>
            <a:spLocks noGrp="1"/>
          </p:cNvSpPr>
          <p:nvPr>
            <p:ph type="title"/>
          </p:nvPr>
        </p:nvSpPr>
        <p:spPr/>
        <p:txBody>
          <a:bodyPr>
            <a:normAutofit fontScale="90000"/>
          </a:bodyPr>
          <a:lstStyle/>
          <a:p>
            <a:pPr algn="ctr"/>
            <a:r>
              <a:rPr lang="en-US" altLang="en-US" dirty="0">
                <a:solidFill>
                  <a:prstClr val="black"/>
                </a:solidFill>
              </a:rPr>
              <a:t>Key Incident-To Elements</a:t>
            </a:r>
            <a:endParaRPr lang="en-US" dirty="0"/>
          </a:p>
        </p:txBody>
      </p:sp>
      <p:sp>
        <p:nvSpPr>
          <p:cNvPr id="3" name="Content Placeholder 2">
            <a:extLst>
              <a:ext uri="{FF2B5EF4-FFF2-40B4-BE49-F238E27FC236}">
                <a16:creationId xmlns:a16="http://schemas.microsoft.com/office/drawing/2014/main" id="{138F676D-1560-4B61-8850-7BE4E3CFDC4F}"/>
              </a:ext>
            </a:extLst>
          </p:cNvPr>
          <p:cNvSpPr>
            <a:spLocks noGrp="1"/>
          </p:cNvSpPr>
          <p:nvPr>
            <p:ph idx="1"/>
          </p:nvPr>
        </p:nvSpPr>
        <p:spPr>
          <a:xfrm>
            <a:off x="457200" y="1600201"/>
            <a:ext cx="8229600" cy="4267200"/>
          </a:xfrm>
        </p:spPr>
        <p:txBody>
          <a:bodyPr>
            <a:normAutofit/>
          </a:bodyPr>
          <a:lstStyle/>
          <a:p>
            <a:pPr indent="-285750">
              <a:spcBef>
                <a:spcPts val="1200"/>
              </a:spcBef>
            </a:pPr>
            <a:r>
              <a:rPr lang="en-US" dirty="0"/>
              <a:t>An integral, although incidental part of the physician’s professional service</a:t>
            </a:r>
          </a:p>
          <a:p>
            <a:pPr indent="-285750">
              <a:spcBef>
                <a:spcPts val="1200"/>
              </a:spcBef>
            </a:pPr>
            <a:r>
              <a:rPr lang="en-US" dirty="0"/>
              <a:t>Services are of a type that are commonly furnished in a physician’s office or clinics</a:t>
            </a:r>
          </a:p>
          <a:p>
            <a:pPr indent="-285750">
              <a:spcBef>
                <a:spcPts val="1200"/>
              </a:spcBef>
            </a:pPr>
            <a:r>
              <a:rPr lang="en-US" dirty="0"/>
              <a:t>Allows the physician to be paid for services provided by an NPP</a:t>
            </a:r>
          </a:p>
          <a:p>
            <a:pPr indent="-285750">
              <a:spcBef>
                <a:spcPts val="1200"/>
              </a:spcBef>
            </a:pPr>
            <a:r>
              <a:rPr lang="en-US" dirty="0"/>
              <a:t>It is “transparent” to the payors</a:t>
            </a:r>
          </a:p>
          <a:p>
            <a:pPr marL="285750" indent="0" algn="ctr">
              <a:spcBef>
                <a:spcPts val="1200"/>
              </a:spcBef>
              <a:buNone/>
            </a:pPr>
            <a:r>
              <a:rPr lang="en-US" sz="2000" i="1" dirty="0"/>
              <a:t>Incident-to claims look just like a claim for a physician service</a:t>
            </a:r>
          </a:p>
          <a:p>
            <a:pPr marL="285750" indent="0">
              <a:spcBef>
                <a:spcPts val="1200"/>
              </a:spcBef>
              <a:buNone/>
            </a:pPr>
            <a:endParaRPr lang="en-US" dirty="0"/>
          </a:p>
        </p:txBody>
      </p:sp>
      <p:sp>
        <p:nvSpPr>
          <p:cNvPr id="4" name="Slide Number Placeholder 3">
            <a:extLst>
              <a:ext uri="{FF2B5EF4-FFF2-40B4-BE49-F238E27FC236}">
                <a16:creationId xmlns:a16="http://schemas.microsoft.com/office/drawing/2014/main" id="{E23FE21A-6A27-41F0-8956-DCBC6023896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Tree>
    <p:extLst>
      <p:ext uri="{BB962C8B-B14F-4D97-AF65-F5344CB8AC3E}">
        <p14:creationId xmlns:p14="http://schemas.microsoft.com/office/powerpoint/2010/main" val="2051909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64C0A-FCB0-45DA-9E56-C7A08FACD473}"/>
              </a:ext>
            </a:extLst>
          </p:cNvPr>
          <p:cNvSpPr>
            <a:spLocks noGrp="1"/>
          </p:cNvSpPr>
          <p:nvPr>
            <p:ph type="title"/>
          </p:nvPr>
        </p:nvSpPr>
        <p:spPr/>
        <p:txBody>
          <a:bodyPr>
            <a:normAutofit/>
          </a:bodyPr>
          <a:lstStyle/>
          <a:p>
            <a:pPr algn="ctr"/>
            <a:r>
              <a:rPr lang="en-US" altLang="en-US" dirty="0">
                <a:solidFill>
                  <a:schemeClr val="tx1"/>
                </a:solidFill>
              </a:rPr>
              <a:t>Medicare Requirements</a:t>
            </a:r>
            <a:endParaRPr lang="en-US" dirty="0"/>
          </a:p>
        </p:txBody>
      </p:sp>
      <p:sp>
        <p:nvSpPr>
          <p:cNvPr id="3" name="Content Placeholder 2">
            <a:extLst>
              <a:ext uri="{FF2B5EF4-FFF2-40B4-BE49-F238E27FC236}">
                <a16:creationId xmlns:a16="http://schemas.microsoft.com/office/drawing/2014/main" id="{6A112B31-9B1E-4076-ADF0-FD036987711B}"/>
              </a:ext>
            </a:extLst>
          </p:cNvPr>
          <p:cNvSpPr>
            <a:spLocks noGrp="1"/>
          </p:cNvSpPr>
          <p:nvPr>
            <p:ph idx="1"/>
          </p:nvPr>
        </p:nvSpPr>
        <p:spPr>
          <a:xfrm>
            <a:off x="457200" y="1908313"/>
            <a:ext cx="8229600" cy="4111487"/>
          </a:xfrm>
        </p:spPr>
        <p:txBody>
          <a:bodyPr>
            <a:normAutofit/>
          </a:bodyPr>
          <a:lstStyle/>
          <a:p>
            <a:pPr marL="285750" indent="0">
              <a:spcBef>
                <a:spcPts val="1200"/>
              </a:spcBef>
              <a:buNone/>
            </a:pPr>
            <a:r>
              <a:rPr lang="en-US" dirty="0"/>
              <a:t>Elements of the following four key criteria must be met in order to bill Medicare for an incident-to service:</a:t>
            </a:r>
          </a:p>
          <a:p>
            <a:pPr marL="742950" indent="-457200">
              <a:spcBef>
                <a:spcPts val="1200"/>
              </a:spcBef>
              <a:buFont typeface="+mj-lt"/>
              <a:buAutoNum type="arabicPeriod"/>
            </a:pPr>
            <a:r>
              <a:rPr lang="en-US" dirty="0"/>
              <a:t>Site of Service</a:t>
            </a:r>
          </a:p>
          <a:p>
            <a:pPr marL="742950" indent="-457200">
              <a:spcBef>
                <a:spcPts val="1200"/>
              </a:spcBef>
              <a:buFont typeface="+mj-lt"/>
              <a:buAutoNum type="arabicPeriod"/>
            </a:pPr>
            <a:r>
              <a:rPr lang="en-US" dirty="0"/>
              <a:t>Type of Personnel</a:t>
            </a:r>
          </a:p>
          <a:p>
            <a:pPr marL="742950" indent="-457200">
              <a:spcBef>
                <a:spcPts val="1200"/>
              </a:spcBef>
              <a:buFont typeface="+mj-lt"/>
              <a:buAutoNum type="arabicPeriod"/>
            </a:pPr>
            <a:r>
              <a:rPr lang="en-US" dirty="0"/>
              <a:t>Type of Service</a:t>
            </a:r>
          </a:p>
          <a:p>
            <a:pPr marL="742950" indent="-457200">
              <a:spcBef>
                <a:spcPts val="1200"/>
              </a:spcBef>
              <a:buFont typeface="+mj-lt"/>
              <a:buAutoNum type="arabicPeriod"/>
            </a:pPr>
            <a:r>
              <a:rPr lang="en-US" dirty="0"/>
              <a:t>Level of Physician Involvement</a:t>
            </a:r>
          </a:p>
        </p:txBody>
      </p:sp>
      <p:sp>
        <p:nvSpPr>
          <p:cNvPr id="4" name="Slide Number Placeholder 3">
            <a:extLst>
              <a:ext uri="{FF2B5EF4-FFF2-40B4-BE49-F238E27FC236}">
                <a16:creationId xmlns:a16="http://schemas.microsoft.com/office/drawing/2014/main" id="{1649ECEC-F66E-4903-882E-AAE436BE18D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Tree>
    <p:extLst>
      <p:ext uri="{BB962C8B-B14F-4D97-AF65-F5344CB8AC3E}">
        <p14:creationId xmlns:p14="http://schemas.microsoft.com/office/powerpoint/2010/main" val="1522390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64C0A-FCB0-45DA-9E56-C7A08FACD473}"/>
              </a:ext>
            </a:extLst>
          </p:cNvPr>
          <p:cNvSpPr>
            <a:spLocks noGrp="1"/>
          </p:cNvSpPr>
          <p:nvPr>
            <p:ph type="title"/>
          </p:nvPr>
        </p:nvSpPr>
        <p:spPr/>
        <p:txBody>
          <a:bodyPr>
            <a:normAutofit/>
          </a:bodyPr>
          <a:lstStyle/>
          <a:p>
            <a:pPr algn="ctr"/>
            <a:r>
              <a:rPr lang="en-US" altLang="en-US" dirty="0">
                <a:solidFill>
                  <a:schemeClr val="tx1"/>
                </a:solidFill>
              </a:rPr>
              <a:t>Medicare Requirements</a:t>
            </a:r>
            <a:endParaRPr lang="en-US" dirty="0"/>
          </a:p>
        </p:txBody>
      </p:sp>
      <p:sp>
        <p:nvSpPr>
          <p:cNvPr id="3" name="Content Placeholder 2">
            <a:extLst>
              <a:ext uri="{FF2B5EF4-FFF2-40B4-BE49-F238E27FC236}">
                <a16:creationId xmlns:a16="http://schemas.microsoft.com/office/drawing/2014/main" id="{6A112B31-9B1E-4076-ADF0-FD036987711B}"/>
              </a:ext>
            </a:extLst>
          </p:cNvPr>
          <p:cNvSpPr>
            <a:spLocks noGrp="1"/>
          </p:cNvSpPr>
          <p:nvPr>
            <p:ph idx="1"/>
          </p:nvPr>
        </p:nvSpPr>
        <p:spPr>
          <a:xfrm>
            <a:off x="457200" y="1908313"/>
            <a:ext cx="8229600" cy="4111487"/>
          </a:xfrm>
        </p:spPr>
        <p:txBody>
          <a:bodyPr>
            <a:normAutofit fontScale="85000" lnSpcReduction="20000"/>
          </a:bodyPr>
          <a:lstStyle/>
          <a:p>
            <a:pPr marL="285750" indent="0">
              <a:spcBef>
                <a:spcPts val="1200"/>
              </a:spcBef>
              <a:buNone/>
            </a:pPr>
            <a:r>
              <a:rPr lang="en-US" dirty="0"/>
              <a:t>The NPP and the physician must be employed by the same entity or the services/supplies are furnished by an individual who qualifies as an employee of the physician</a:t>
            </a:r>
          </a:p>
          <a:p>
            <a:pPr marL="628650" indent="-342900">
              <a:spcBef>
                <a:spcPts val="1200"/>
              </a:spcBef>
              <a:buFont typeface="Arial" panose="020B0604020202020204" pitchFamily="34" charset="0"/>
              <a:buChar char="•"/>
            </a:pPr>
            <a:r>
              <a:rPr lang="en-US" sz="2200" dirty="0"/>
              <a:t>W2, 1099 or leased employee</a:t>
            </a:r>
          </a:p>
          <a:p>
            <a:pPr marL="628650" indent="-342900">
              <a:spcBef>
                <a:spcPts val="1200"/>
              </a:spcBef>
              <a:buFont typeface="Arial" panose="020B0604020202020204" pitchFamily="34" charset="0"/>
              <a:buChar char="•"/>
            </a:pPr>
            <a:endParaRPr lang="en-US" dirty="0"/>
          </a:p>
          <a:p>
            <a:pPr marL="285750" indent="0">
              <a:spcBef>
                <a:spcPts val="1200"/>
              </a:spcBef>
              <a:buNone/>
            </a:pPr>
            <a:r>
              <a:rPr lang="en-US" dirty="0"/>
              <a:t>Initial Service:</a:t>
            </a:r>
          </a:p>
          <a:p>
            <a:pPr marL="742950" indent="-457200">
              <a:spcBef>
                <a:spcPts val="1200"/>
              </a:spcBef>
              <a:buFont typeface="Arial" panose="020B0604020202020204" pitchFamily="34" charset="0"/>
              <a:buChar char="•"/>
            </a:pPr>
            <a:r>
              <a:rPr lang="en-US" dirty="0"/>
              <a:t>“There must have been a direct, personal, professional service furnished by the physician to initiate the course of treatment of which the service being performed by the NPP is an incidental part, and there must be subsequent services by the physician of a frequency that reflects his/her continuing active participation in and management of the course of treatment”</a:t>
            </a:r>
          </a:p>
        </p:txBody>
      </p:sp>
      <p:sp>
        <p:nvSpPr>
          <p:cNvPr id="4" name="Slide Number Placeholder 3">
            <a:extLst>
              <a:ext uri="{FF2B5EF4-FFF2-40B4-BE49-F238E27FC236}">
                <a16:creationId xmlns:a16="http://schemas.microsoft.com/office/drawing/2014/main" id="{1649ECEC-F66E-4903-882E-AAE436BE18D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Tree>
    <p:extLst>
      <p:ext uri="{BB962C8B-B14F-4D97-AF65-F5344CB8AC3E}">
        <p14:creationId xmlns:p14="http://schemas.microsoft.com/office/powerpoint/2010/main" val="30807252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64C0A-FCB0-45DA-9E56-C7A08FACD473}"/>
              </a:ext>
            </a:extLst>
          </p:cNvPr>
          <p:cNvSpPr>
            <a:spLocks noGrp="1"/>
          </p:cNvSpPr>
          <p:nvPr>
            <p:ph type="title"/>
          </p:nvPr>
        </p:nvSpPr>
        <p:spPr/>
        <p:txBody>
          <a:bodyPr>
            <a:normAutofit/>
          </a:bodyPr>
          <a:lstStyle/>
          <a:p>
            <a:pPr algn="ctr"/>
            <a:r>
              <a:rPr lang="en-US" altLang="en-US" dirty="0">
                <a:solidFill>
                  <a:schemeClr val="tx1"/>
                </a:solidFill>
              </a:rPr>
              <a:t>Medicare Requirements</a:t>
            </a:r>
            <a:endParaRPr lang="en-US" dirty="0"/>
          </a:p>
        </p:txBody>
      </p:sp>
      <p:sp>
        <p:nvSpPr>
          <p:cNvPr id="3" name="Content Placeholder 2">
            <a:extLst>
              <a:ext uri="{FF2B5EF4-FFF2-40B4-BE49-F238E27FC236}">
                <a16:creationId xmlns:a16="http://schemas.microsoft.com/office/drawing/2014/main" id="{6A112B31-9B1E-4076-ADF0-FD036987711B}"/>
              </a:ext>
            </a:extLst>
          </p:cNvPr>
          <p:cNvSpPr>
            <a:spLocks noGrp="1"/>
          </p:cNvSpPr>
          <p:nvPr>
            <p:ph idx="1"/>
          </p:nvPr>
        </p:nvSpPr>
        <p:spPr>
          <a:xfrm>
            <a:off x="457200" y="1908313"/>
            <a:ext cx="8229600" cy="4111487"/>
          </a:xfrm>
        </p:spPr>
        <p:txBody>
          <a:bodyPr>
            <a:normAutofit/>
          </a:bodyPr>
          <a:lstStyle/>
          <a:p>
            <a:pPr marL="285750" indent="0">
              <a:spcBef>
                <a:spcPts val="1200"/>
              </a:spcBef>
              <a:buNone/>
            </a:pPr>
            <a:r>
              <a:rPr lang="en-US" dirty="0"/>
              <a:t>Established Plan of Care:</a:t>
            </a:r>
          </a:p>
          <a:p>
            <a:pPr marL="628650" indent="-342900">
              <a:spcBef>
                <a:spcPts val="1200"/>
              </a:spcBef>
              <a:buFont typeface="Arial" panose="020B0604020202020204" pitchFamily="34" charset="0"/>
              <a:buChar char="•"/>
            </a:pPr>
            <a:r>
              <a:rPr lang="en-US" sz="2200" dirty="0"/>
              <a:t>The individual providing the incident-to service should:</a:t>
            </a:r>
          </a:p>
          <a:p>
            <a:pPr marL="800100" lvl="1" indent="-342900">
              <a:spcBef>
                <a:spcPts val="1200"/>
              </a:spcBef>
              <a:buClr>
                <a:srgbClr val="EE5624"/>
              </a:buClr>
            </a:pPr>
            <a:r>
              <a:rPr lang="en-US" sz="2100" dirty="0"/>
              <a:t>Document the “link” between their face-to-face encounter with the patient and the physician’s preceding service to which their service is incidental.</a:t>
            </a:r>
          </a:p>
          <a:p>
            <a:pPr marL="800100" lvl="1" indent="-342900">
              <a:spcBef>
                <a:spcPts val="1200"/>
              </a:spcBef>
              <a:buClr>
                <a:srgbClr val="EE5624"/>
              </a:buClr>
            </a:pPr>
            <a:r>
              <a:rPr lang="en-US" sz="2100" dirty="0"/>
              <a:t>Reference by date and location the precedent providers’ service that supports the active involvement of the physician</a:t>
            </a:r>
          </a:p>
          <a:p>
            <a:pPr marL="800100" lvl="1" indent="-342900">
              <a:spcBef>
                <a:spcPts val="1200"/>
              </a:spcBef>
              <a:buClr>
                <a:srgbClr val="EE5624"/>
              </a:buClr>
            </a:pPr>
            <a:r>
              <a:rPr lang="en-US" sz="2100" dirty="0"/>
              <a:t>Clearly note the supervising physician for the encounter</a:t>
            </a:r>
          </a:p>
        </p:txBody>
      </p:sp>
      <p:sp>
        <p:nvSpPr>
          <p:cNvPr id="4" name="Slide Number Placeholder 3">
            <a:extLst>
              <a:ext uri="{FF2B5EF4-FFF2-40B4-BE49-F238E27FC236}">
                <a16:creationId xmlns:a16="http://schemas.microsoft.com/office/drawing/2014/main" id="{1649ECEC-F66E-4903-882E-AAE436BE18D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Tree>
    <p:extLst>
      <p:ext uri="{BB962C8B-B14F-4D97-AF65-F5344CB8AC3E}">
        <p14:creationId xmlns:p14="http://schemas.microsoft.com/office/powerpoint/2010/main" val="12574989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64C0A-FCB0-45DA-9E56-C7A08FACD473}"/>
              </a:ext>
            </a:extLst>
          </p:cNvPr>
          <p:cNvSpPr>
            <a:spLocks noGrp="1"/>
          </p:cNvSpPr>
          <p:nvPr>
            <p:ph type="title"/>
          </p:nvPr>
        </p:nvSpPr>
        <p:spPr/>
        <p:txBody>
          <a:bodyPr>
            <a:normAutofit/>
          </a:bodyPr>
          <a:lstStyle/>
          <a:p>
            <a:pPr algn="ctr"/>
            <a:r>
              <a:rPr lang="en-US" altLang="en-US" dirty="0">
                <a:solidFill>
                  <a:schemeClr val="tx1"/>
                </a:solidFill>
              </a:rPr>
              <a:t>Medicare Requirements</a:t>
            </a:r>
            <a:endParaRPr lang="en-US" dirty="0"/>
          </a:p>
        </p:txBody>
      </p:sp>
      <p:sp>
        <p:nvSpPr>
          <p:cNvPr id="3" name="Content Placeholder 2">
            <a:extLst>
              <a:ext uri="{FF2B5EF4-FFF2-40B4-BE49-F238E27FC236}">
                <a16:creationId xmlns:a16="http://schemas.microsoft.com/office/drawing/2014/main" id="{6A112B31-9B1E-4076-ADF0-FD036987711B}"/>
              </a:ext>
            </a:extLst>
          </p:cNvPr>
          <p:cNvSpPr>
            <a:spLocks noGrp="1"/>
          </p:cNvSpPr>
          <p:nvPr>
            <p:ph idx="1"/>
          </p:nvPr>
        </p:nvSpPr>
        <p:spPr>
          <a:xfrm>
            <a:off x="457200" y="1908313"/>
            <a:ext cx="8229600" cy="4111487"/>
          </a:xfrm>
        </p:spPr>
        <p:txBody>
          <a:bodyPr>
            <a:normAutofit/>
          </a:bodyPr>
          <a:lstStyle/>
          <a:p>
            <a:pPr marL="628650" indent="-342900">
              <a:spcBef>
                <a:spcPts val="1200"/>
              </a:spcBef>
              <a:buFont typeface="Arial" panose="020B0604020202020204" pitchFamily="34" charset="0"/>
              <a:buChar char="•"/>
            </a:pPr>
            <a:r>
              <a:rPr lang="en-US" sz="2200" dirty="0"/>
              <a:t>Medical Doctor (MD) must be in office suite</a:t>
            </a:r>
          </a:p>
          <a:p>
            <a:pPr marL="628650" indent="-342900">
              <a:spcBef>
                <a:spcPts val="1200"/>
              </a:spcBef>
              <a:buFont typeface="Arial" panose="020B0604020202020204" pitchFamily="34" charset="0"/>
              <a:buChar char="•"/>
            </a:pPr>
            <a:r>
              <a:rPr lang="en-US" sz="2200" dirty="0"/>
              <a:t>MD must maintain direct supervision</a:t>
            </a:r>
          </a:p>
          <a:p>
            <a:pPr marL="628650" indent="-342900">
              <a:spcBef>
                <a:spcPts val="1200"/>
              </a:spcBef>
              <a:buFont typeface="Arial" panose="020B0604020202020204" pitchFamily="34" charset="0"/>
              <a:buChar char="•"/>
            </a:pPr>
            <a:r>
              <a:rPr lang="en-US" sz="2200" dirty="0"/>
              <a:t>MD does not have to see patient</a:t>
            </a:r>
          </a:p>
          <a:p>
            <a:pPr marL="628650" indent="-342900">
              <a:spcBef>
                <a:spcPts val="1200"/>
              </a:spcBef>
              <a:buFont typeface="Arial" panose="020B0604020202020204" pitchFamily="34" charset="0"/>
              <a:buChar char="•"/>
            </a:pPr>
            <a:r>
              <a:rPr lang="en-US" sz="2200" dirty="0"/>
              <a:t>NPP can see only established patients (not new patient or new problem) for “incident to”</a:t>
            </a:r>
          </a:p>
        </p:txBody>
      </p:sp>
      <p:sp>
        <p:nvSpPr>
          <p:cNvPr id="4" name="Slide Number Placeholder 3">
            <a:extLst>
              <a:ext uri="{FF2B5EF4-FFF2-40B4-BE49-F238E27FC236}">
                <a16:creationId xmlns:a16="http://schemas.microsoft.com/office/drawing/2014/main" id="{1649ECEC-F66E-4903-882E-AAE436BE18D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Tree>
    <p:extLst>
      <p:ext uri="{BB962C8B-B14F-4D97-AF65-F5344CB8AC3E}">
        <p14:creationId xmlns:p14="http://schemas.microsoft.com/office/powerpoint/2010/main" val="5575537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64C0A-FCB0-45DA-9E56-C7A08FACD473}"/>
              </a:ext>
            </a:extLst>
          </p:cNvPr>
          <p:cNvSpPr>
            <a:spLocks noGrp="1"/>
          </p:cNvSpPr>
          <p:nvPr>
            <p:ph type="title"/>
          </p:nvPr>
        </p:nvSpPr>
        <p:spPr/>
        <p:txBody>
          <a:bodyPr>
            <a:normAutofit/>
          </a:bodyPr>
          <a:lstStyle/>
          <a:p>
            <a:pPr algn="ctr"/>
            <a:r>
              <a:rPr lang="en-US" altLang="en-US" sz="2800" dirty="0">
                <a:solidFill>
                  <a:schemeClr val="tx1"/>
                </a:solidFill>
              </a:rPr>
              <a:t>What Qualifies as “Direct Supervision?”</a:t>
            </a:r>
            <a:endParaRPr lang="en-US" sz="2800" dirty="0"/>
          </a:p>
        </p:txBody>
      </p:sp>
      <p:sp>
        <p:nvSpPr>
          <p:cNvPr id="3" name="Content Placeholder 2">
            <a:extLst>
              <a:ext uri="{FF2B5EF4-FFF2-40B4-BE49-F238E27FC236}">
                <a16:creationId xmlns:a16="http://schemas.microsoft.com/office/drawing/2014/main" id="{6A112B31-9B1E-4076-ADF0-FD036987711B}"/>
              </a:ext>
            </a:extLst>
          </p:cNvPr>
          <p:cNvSpPr>
            <a:spLocks noGrp="1"/>
          </p:cNvSpPr>
          <p:nvPr>
            <p:ph idx="1"/>
          </p:nvPr>
        </p:nvSpPr>
        <p:spPr>
          <a:xfrm>
            <a:off x="457200" y="1908313"/>
            <a:ext cx="8229600" cy="4111487"/>
          </a:xfrm>
        </p:spPr>
        <p:txBody>
          <a:bodyPr>
            <a:normAutofit/>
          </a:bodyPr>
          <a:lstStyle/>
          <a:p>
            <a:pPr marL="628650" indent="-342900">
              <a:spcBef>
                <a:spcPts val="1200"/>
              </a:spcBef>
              <a:buFont typeface="Arial" panose="020B0604020202020204" pitchFamily="34" charset="0"/>
              <a:buChar char="•"/>
            </a:pPr>
            <a:r>
              <a:rPr lang="en-US" sz="2200" dirty="0"/>
              <a:t>The physician whose name and National Provider Identifier (NPI) number will be used on the claim form for billing purposes </a:t>
            </a:r>
            <a:r>
              <a:rPr lang="en-US" sz="2200" b="1" i="1" u="sng" dirty="0"/>
              <a:t>must be physically present </a:t>
            </a:r>
            <a:r>
              <a:rPr lang="en-US" sz="2200" dirty="0"/>
              <a:t>in the office suite and immediately available to provide assistance and direction as necessary</a:t>
            </a:r>
          </a:p>
          <a:p>
            <a:pPr marL="1200150" lvl="2" indent="-342900">
              <a:spcBef>
                <a:spcPts val="1200"/>
              </a:spcBef>
            </a:pPr>
            <a:r>
              <a:rPr lang="en-US" sz="2100" i="1" dirty="0"/>
              <a:t>Verify that you have proof that a supervising physician was actually onsite and available for the date of service</a:t>
            </a:r>
          </a:p>
          <a:p>
            <a:pPr marL="628650" indent="-342900">
              <a:spcBef>
                <a:spcPts val="1200"/>
              </a:spcBef>
              <a:buFont typeface="Arial" panose="020B0604020202020204" pitchFamily="34" charset="0"/>
              <a:buChar char="•"/>
            </a:pPr>
            <a:endParaRPr lang="en-US" sz="2200" dirty="0"/>
          </a:p>
        </p:txBody>
      </p:sp>
      <p:sp>
        <p:nvSpPr>
          <p:cNvPr id="4" name="Slide Number Placeholder 3">
            <a:extLst>
              <a:ext uri="{FF2B5EF4-FFF2-40B4-BE49-F238E27FC236}">
                <a16:creationId xmlns:a16="http://schemas.microsoft.com/office/drawing/2014/main" id="{1649ECEC-F66E-4903-882E-AAE436BE18D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Tree>
    <p:extLst>
      <p:ext uri="{BB962C8B-B14F-4D97-AF65-F5344CB8AC3E}">
        <p14:creationId xmlns:p14="http://schemas.microsoft.com/office/powerpoint/2010/main" val="40350330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64C0A-FCB0-45DA-9E56-C7A08FACD473}"/>
              </a:ext>
            </a:extLst>
          </p:cNvPr>
          <p:cNvSpPr>
            <a:spLocks noGrp="1"/>
          </p:cNvSpPr>
          <p:nvPr>
            <p:ph type="title"/>
          </p:nvPr>
        </p:nvSpPr>
        <p:spPr/>
        <p:txBody>
          <a:bodyPr>
            <a:normAutofit/>
          </a:bodyPr>
          <a:lstStyle/>
          <a:p>
            <a:pPr algn="ctr"/>
            <a:r>
              <a:rPr lang="en-US" altLang="en-US" sz="3200" dirty="0">
                <a:solidFill>
                  <a:schemeClr val="tx1"/>
                </a:solidFill>
              </a:rPr>
              <a:t>Who is the Supervising Physician?</a:t>
            </a:r>
            <a:endParaRPr lang="en-US" sz="3200" dirty="0"/>
          </a:p>
        </p:txBody>
      </p:sp>
      <p:sp>
        <p:nvSpPr>
          <p:cNvPr id="3" name="Content Placeholder 2">
            <a:extLst>
              <a:ext uri="{FF2B5EF4-FFF2-40B4-BE49-F238E27FC236}">
                <a16:creationId xmlns:a16="http://schemas.microsoft.com/office/drawing/2014/main" id="{6A112B31-9B1E-4076-ADF0-FD036987711B}"/>
              </a:ext>
            </a:extLst>
          </p:cNvPr>
          <p:cNvSpPr>
            <a:spLocks noGrp="1"/>
          </p:cNvSpPr>
          <p:nvPr>
            <p:ph idx="1"/>
          </p:nvPr>
        </p:nvSpPr>
        <p:spPr>
          <a:xfrm>
            <a:off x="457200" y="1908313"/>
            <a:ext cx="8229600" cy="4111487"/>
          </a:xfrm>
        </p:spPr>
        <p:txBody>
          <a:bodyPr>
            <a:normAutofit/>
          </a:bodyPr>
          <a:lstStyle/>
          <a:p>
            <a:pPr marL="628650" indent="-342900">
              <a:spcBef>
                <a:spcPts val="1200"/>
              </a:spcBef>
              <a:buFont typeface="Arial" panose="020B0604020202020204" pitchFamily="34" charset="0"/>
              <a:buChar char="•"/>
            </a:pPr>
            <a:r>
              <a:rPr lang="en-US" sz="2200" dirty="0"/>
              <a:t>If the physician is part of a group practice, any group member can supervise the incident-to service</a:t>
            </a:r>
          </a:p>
          <a:p>
            <a:pPr marL="628650" indent="-342900">
              <a:spcBef>
                <a:spcPts val="1200"/>
              </a:spcBef>
              <a:buFont typeface="Arial" panose="020B0604020202020204" pitchFamily="34" charset="0"/>
              <a:buChar char="•"/>
            </a:pPr>
            <a:r>
              <a:rPr lang="en-US" sz="2200" dirty="0"/>
              <a:t>The physician who initiated the plan of care does not need to be present in the office during the incident-to service, provided that another group member physician is available in the office when the encounter occurs</a:t>
            </a:r>
          </a:p>
        </p:txBody>
      </p:sp>
      <p:sp>
        <p:nvSpPr>
          <p:cNvPr id="4" name="Slide Number Placeholder 3">
            <a:extLst>
              <a:ext uri="{FF2B5EF4-FFF2-40B4-BE49-F238E27FC236}">
                <a16:creationId xmlns:a16="http://schemas.microsoft.com/office/drawing/2014/main" id="{1649ECEC-F66E-4903-882E-AAE436BE18D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Tree>
    <p:extLst>
      <p:ext uri="{BB962C8B-B14F-4D97-AF65-F5344CB8AC3E}">
        <p14:creationId xmlns:p14="http://schemas.microsoft.com/office/powerpoint/2010/main" val="14772231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64C0A-FCB0-45DA-9E56-C7A08FACD473}"/>
              </a:ext>
            </a:extLst>
          </p:cNvPr>
          <p:cNvSpPr>
            <a:spLocks noGrp="1"/>
          </p:cNvSpPr>
          <p:nvPr>
            <p:ph type="title"/>
          </p:nvPr>
        </p:nvSpPr>
        <p:spPr/>
        <p:txBody>
          <a:bodyPr>
            <a:normAutofit/>
          </a:bodyPr>
          <a:lstStyle/>
          <a:p>
            <a:pPr algn="ctr"/>
            <a:r>
              <a:rPr lang="en-US" altLang="en-US" sz="3200" dirty="0">
                <a:solidFill>
                  <a:schemeClr val="tx1"/>
                </a:solidFill>
              </a:rPr>
              <a:t>Incident To” Link – Best Practices</a:t>
            </a:r>
            <a:endParaRPr lang="en-US" sz="3200" dirty="0"/>
          </a:p>
        </p:txBody>
      </p:sp>
      <p:sp>
        <p:nvSpPr>
          <p:cNvPr id="3" name="Content Placeholder 2">
            <a:extLst>
              <a:ext uri="{FF2B5EF4-FFF2-40B4-BE49-F238E27FC236}">
                <a16:creationId xmlns:a16="http://schemas.microsoft.com/office/drawing/2014/main" id="{6A112B31-9B1E-4076-ADF0-FD036987711B}"/>
              </a:ext>
            </a:extLst>
          </p:cNvPr>
          <p:cNvSpPr>
            <a:spLocks noGrp="1"/>
          </p:cNvSpPr>
          <p:nvPr>
            <p:ph idx="1"/>
          </p:nvPr>
        </p:nvSpPr>
        <p:spPr>
          <a:xfrm>
            <a:off x="457200" y="1908313"/>
            <a:ext cx="8229600" cy="4111487"/>
          </a:xfrm>
        </p:spPr>
        <p:txBody>
          <a:bodyPr>
            <a:normAutofit fontScale="85000" lnSpcReduction="20000"/>
          </a:bodyPr>
          <a:lstStyle/>
          <a:p>
            <a:pPr marL="285750" indent="0">
              <a:spcBef>
                <a:spcPts val="1200"/>
              </a:spcBef>
              <a:buNone/>
            </a:pPr>
            <a:r>
              <a:rPr lang="en-US" sz="2800" dirty="0"/>
              <a:t>Evidence of the link may include:</a:t>
            </a:r>
          </a:p>
          <a:p>
            <a:pPr marL="628650" indent="-342900">
              <a:spcBef>
                <a:spcPts val="1200"/>
              </a:spcBef>
              <a:buFont typeface="Arial" panose="020B0604020202020204" pitchFamily="34" charset="0"/>
              <a:buChar char="•"/>
            </a:pPr>
            <a:r>
              <a:rPr lang="en-US" sz="2200" dirty="0"/>
              <a:t>A co-signature or name and credentials of both the practitioner who provided the service and the supervising physician on the patient’s chart</a:t>
            </a:r>
          </a:p>
          <a:p>
            <a:pPr marL="800100" lvl="1" indent="-342900">
              <a:spcBef>
                <a:spcPts val="1200"/>
              </a:spcBef>
              <a:buClr>
                <a:srgbClr val="EE5624"/>
              </a:buClr>
            </a:pPr>
            <a:r>
              <a:rPr lang="en-US" sz="2100" dirty="0"/>
              <a:t>While co-signature of the supervising physician is not required, it is suggested as a means of verifying the physician’s availability for oversight</a:t>
            </a:r>
          </a:p>
          <a:p>
            <a:pPr marL="628650" indent="-342900">
              <a:spcBef>
                <a:spcPts val="1200"/>
              </a:spcBef>
              <a:buFont typeface="Arial" panose="020B0604020202020204" pitchFamily="34" charset="0"/>
              <a:buChar char="•"/>
            </a:pPr>
            <a:r>
              <a:rPr lang="en-US" sz="2200" dirty="0"/>
              <a:t>Some indication of the supervising physician’s involvement with the patient’s care.  The indication could be satisfied by:</a:t>
            </a:r>
          </a:p>
          <a:p>
            <a:pPr marL="800100" lvl="1" indent="-342900">
              <a:spcBef>
                <a:spcPts val="1200"/>
              </a:spcBef>
              <a:buClr>
                <a:srgbClr val="EE5624"/>
              </a:buClr>
            </a:pPr>
            <a:r>
              <a:rPr lang="en-US" sz="2100" dirty="0"/>
              <a:t>Notation of supervising physician’s involvement within the text of the associated medical record entry</a:t>
            </a:r>
          </a:p>
          <a:p>
            <a:pPr marL="800100" lvl="1" indent="-342900">
              <a:spcBef>
                <a:spcPts val="1200"/>
              </a:spcBef>
              <a:buClr>
                <a:srgbClr val="EE5624"/>
              </a:buClr>
            </a:pPr>
            <a:r>
              <a:rPr lang="en-US" sz="2100" dirty="0"/>
              <a:t>Documentation from other dates of service (e.g. initial visit) other than those requested, establishing the link between two providers</a:t>
            </a:r>
          </a:p>
        </p:txBody>
      </p:sp>
      <p:sp>
        <p:nvSpPr>
          <p:cNvPr id="4" name="Slide Number Placeholder 3">
            <a:extLst>
              <a:ext uri="{FF2B5EF4-FFF2-40B4-BE49-F238E27FC236}">
                <a16:creationId xmlns:a16="http://schemas.microsoft.com/office/drawing/2014/main" id="{1649ECEC-F66E-4903-882E-AAE436BE18D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Tree>
    <p:extLst>
      <p:ext uri="{BB962C8B-B14F-4D97-AF65-F5344CB8AC3E}">
        <p14:creationId xmlns:p14="http://schemas.microsoft.com/office/powerpoint/2010/main" val="11585245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0B06B12-41D7-4418-BB3D-258AC37B634B}"/>
              </a:ext>
            </a:extLst>
          </p:cNvPr>
          <p:cNvGraphicFramePr>
            <a:graphicFrameLocks noGrp="1"/>
          </p:cNvGraphicFramePr>
          <p:nvPr>
            <p:ph idx="1"/>
            <p:extLst>
              <p:ext uri="{D42A27DB-BD31-4B8C-83A1-F6EECF244321}">
                <p14:modId xmlns:p14="http://schemas.microsoft.com/office/powerpoint/2010/main" val="12358512"/>
              </p:ext>
            </p:extLst>
          </p:nvPr>
        </p:nvGraphicFramePr>
        <p:xfrm>
          <a:off x="152400" y="152401"/>
          <a:ext cx="8839200" cy="5958840"/>
        </p:xfrm>
        <a:graphic>
          <a:graphicData uri="http://schemas.openxmlformats.org/drawingml/2006/table">
            <a:tbl>
              <a:tblPr>
                <a:tableStyleId>{5C22544A-7EE6-4342-B048-85BDC9FD1C3A}</a:tableStyleId>
              </a:tblPr>
              <a:tblGrid>
                <a:gridCol w="2286000">
                  <a:extLst>
                    <a:ext uri="{9D8B030D-6E8A-4147-A177-3AD203B41FA5}">
                      <a16:colId xmlns:a16="http://schemas.microsoft.com/office/drawing/2014/main" val="1341559878"/>
                    </a:ext>
                  </a:extLst>
                </a:gridCol>
                <a:gridCol w="6553200">
                  <a:extLst>
                    <a:ext uri="{9D8B030D-6E8A-4147-A177-3AD203B41FA5}">
                      <a16:colId xmlns:a16="http://schemas.microsoft.com/office/drawing/2014/main" val="2352445795"/>
                    </a:ext>
                  </a:extLst>
                </a:gridCol>
              </a:tblGrid>
              <a:tr h="425123">
                <a:tc gridSpan="2">
                  <a:txBody>
                    <a:bodyPr/>
                    <a:lstStyle/>
                    <a:p>
                      <a:pPr marL="285750" marR="0" indent="0" algn="ctr" defTabSz="457200" rtl="0" eaLnBrk="1" fontAlgn="auto" latinLnBrk="0" hangingPunct="1">
                        <a:lnSpc>
                          <a:spcPct val="100000"/>
                        </a:lnSpc>
                        <a:spcBef>
                          <a:spcPts val="1200"/>
                        </a:spcBef>
                        <a:spcAft>
                          <a:spcPts val="0"/>
                        </a:spcAft>
                        <a:buClr>
                          <a:srgbClr val="FF6600"/>
                        </a:buClr>
                        <a:buSzTx/>
                        <a:buFont typeface="Arial" panose="020B0604020202020204" pitchFamily="34" charset="0"/>
                        <a:buNone/>
                        <a:tabLst/>
                      </a:pPr>
                      <a:r>
                        <a:rPr lang="en-US" sz="2200" b="0" i="0" kern="1200" baseline="0" dirty="0">
                          <a:solidFill>
                            <a:srgbClr val="002B49"/>
                          </a:solidFill>
                          <a:latin typeface="Georgia" panose="02040502050405020303" pitchFamily="18" charset="0"/>
                          <a:ea typeface="+mn-ea"/>
                        </a:rPr>
                        <a:t>Incident-To Guidelines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9607243"/>
                  </a:ext>
                </a:extLst>
              </a:tr>
              <a:tr h="2350430">
                <a:tc>
                  <a:txBody>
                    <a:bodyPr/>
                    <a:lstStyle/>
                    <a:p>
                      <a:pPr marL="285750" marR="0" indent="0" algn="ctr" defTabSz="457200" rtl="0" eaLnBrk="1" fontAlgn="auto" latinLnBrk="0" hangingPunct="1">
                        <a:lnSpc>
                          <a:spcPct val="100000"/>
                        </a:lnSpc>
                        <a:spcBef>
                          <a:spcPts val="1200"/>
                        </a:spcBef>
                        <a:spcAft>
                          <a:spcPts val="0"/>
                        </a:spcAft>
                        <a:buClr>
                          <a:srgbClr val="FF6600"/>
                        </a:buClr>
                        <a:buSzTx/>
                        <a:buFont typeface="Arial" panose="020B0604020202020204" pitchFamily="34" charset="0"/>
                        <a:buNone/>
                        <a:tabLst/>
                      </a:pPr>
                      <a:endParaRPr lang="en-US" sz="2200" b="0" i="0" kern="1200" baseline="0" dirty="0">
                        <a:solidFill>
                          <a:srgbClr val="002B49"/>
                        </a:solidFill>
                        <a:latin typeface="Georgia" panose="02040502050405020303" pitchFamily="18" charset="0"/>
                        <a:ea typeface="+mn-ea"/>
                        <a:cs typeface="+mn-cs"/>
                      </a:endParaRPr>
                    </a:p>
                    <a:p>
                      <a:pPr marL="285750" marR="0" indent="0" algn="ctr" defTabSz="457200" rtl="0" eaLnBrk="1" fontAlgn="auto" latinLnBrk="0" hangingPunct="1">
                        <a:lnSpc>
                          <a:spcPct val="100000"/>
                        </a:lnSpc>
                        <a:spcBef>
                          <a:spcPts val="1200"/>
                        </a:spcBef>
                        <a:spcAft>
                          <a:spcPts val="0"/>
                        </a:spcAft>
                        <a:buClr>
                          <a:srgbClr val="FF6600"/>
                        </a:buClr>
                        <a:buSzTx/>
                        <a:buFont typeface="Arial" panose="020B0604020202020204" pitchFamily="34" charset="0"/>
                        <a:buNone/>
                        <a:tabLst/>
                      </a:pPr>
                      <a:endParaRPr lang="en-US" sz="2200" b="0" i="0" kern="1200" baseline="0" dirty="0">
                        <a:solidFill>
                          <a:srgbClr val="002B49"/>
                        </a:solidFill>
                        <a:latin typeface="Georgia" panose="02040502050405020303" pitchFamily="18" charset="0"/>
                        <a:ea typeface="+mn-ea"/>
                        <a:cs typeface="+mn-cs"/>
                      </a:endParaRPr>
                    </a:p>
                    <a:p>
                      <a:pPr marL="285750" marR="0" indent="0" algn="ctr" defTabSz="457200" rtl="0" eaLnBrk="1" fontAlgn="auto" latinLnBrk="0" hangingPunct="1">
                        <a:lnSpc>
                          <a:spcPct val="100000"/>
                        </a:lnSpc>
                        <a:spcBef>
                          <a:spcPts val="1200"/>
                        </a:spcBef>
                        <a:spcAft>
                          <a:spcPts val="0"/>
                        </a:spcAft>
                        <a:buClr>
                          <a:srgbClr val="FF6600"/>
                        </a:buClr>
                        <a:buSzTx/>
                        <a:buFont typeface="Arial" panose="020B0604020202020204" pitchFamily="34" charset="0"/>
                        <a:buNone/>
                        <a:tabLst/>
                      </a:pPr>
                      <a:r>
                        <a:rPr lang="en-US" sz="2200" b="0" i="0" kern="1200" baseline="0" dirty="0">
                          <a:solidFill>
                            <a:srgbClr val="002B49"/>
                          </a:solidFill>
                          <a:latin typeface="Georgia" panose="02040502050405020303" pitchFamily="18" charset="0"/>
                          <a:ea typeface="+mn-ea"/>
                          <a:cs typeface="+mn-cs"/>
                        </a:rPr>
                        <a:t>Requirements</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Clr>
                          <a:srgbClr val="EE5624"/>
                        </a:buClr>
                        <a:buFont typeface="Arial" panose="020B0604020202020204" pitchFamily="34" charset="0"/>
                        <a:buChar char="•"/>
                      </a:pPr>
                      <a:r>
                        <a:rPr lang="en-US" sz="1500" dirty="0">
                          <a:solidFill>
                            <a:srgbClr val="002060"/>
                          </a:solidFill>
                          <a:latin typeface="Georgia" panose="02040502050405020303" pitchFamily="18" charset="0"/>
                        </a:rPr>
                        <a:t>Physician must personally perform the initial services. Follow-up visits can be performed by the NPP as “incident to”</a:t>
                      </a:r>
                    </a:p>
                    <a:p>
                      <a:pPr marL="285750" indent="-285750">
                        <a:buClr>
                          <a:srgbClr val="EE5624"/>
                        </a:buClr>
                        <a:buFont typeface="Arial" panose="020B0604020202020204" pitchFamily="34" charset="0"/>
                        <a:buChar char="•"/>
                      </a:pPr>
                      <a:r>
                        <a:rPr lang="en-US" sz="1500" dirty="0">
                          <a:solidFill>
                            <a:srgbClr val="002060"/>
                          </a:solidFill>
                          <a:latin typeface="Georgia" panose="02040502050405020303" pitchFamily="18" charset="0"/>
                        </a:rPr>
                        <a:t>Best practice and strongly recommended by National Government Services (NGS) that the NPP is participating in the Medicare program</a:t>
                      </a:r>
                    </a:p>
                    <a:p>
                      <a:pPr marL="285750" indent="-285750">
                        <a:buClr>
                          <a:srgbClr val="EE5624"/>
                        </a:buClr>
                        <a:buFont typeface="Arial" panose="020B0604020202020204" pitchFamily="34" charset="0"/>
                        <a:buChar char="•"/>
                      </a:pPr>
                      <a:r>
                        <a:rPr lang="en-US" sz="1500" dirty="0">
                          <a:solidFill>
                            <a:srgbClr val="002060"/>
                          </a:solidFill>
                          <a:latin typeface="Georgia" panose="02040502050405020303" pitchFamily="18" charset="0"/>
                        </a:rPr>
                        <a:t>Physician must remain actively involved during the treatment course</a:t>
                      </a:r>
                    </a:p>
                    <a:p>
                      <a:pPr marL="285750" indent="-285750">
                        <a:buClr>
                          <a:srgbClr val="EE5624"/>
                        </a:buClr>
                        <a:buFont typeface="Arial" panose="020B0604020202020204" pitchFamily="34" charset="0"/>
                        <a:buChar char="•"/>
                      </a:pPr>
                      <a:r>
                        <a:rPr lang="en-US" sz="1500" dirty="0">
                          <a:solidFill>
                            <a:srgbClr val="002060"/>
                          </a:solidFill>
                          <a:latin typeface="Georgia" panose="02040502050405020303" pitchFamily="18" charset="0"/>
                        </a:rPr>
                        <a:t>Physician must be immediately available in the office suite for direct supervision</a:t>
                      </a:r>
                    </a:p>
                    <a:p>
                      <a:pPr marL="285750" indent="-285750">
                        <a:buClr>
                          <a:srgbClr val="EE5624"/>
                        </a:buClr>
                        <a:buFont typeface="Arial" panose="020B0604020202020204" pitchFamily="34" charset="0"/>
                        <a:buChar char="•"/>
                      </a:pPr>
                      <a:r>
                        <a:rPr lang="en-US" sz="1500" dirty="0">
                          <a:solidFill>
                            <a:srgbClr val="002060"/>
                          </a:solidFill>
                          <a:latin typeface="Georgia" panose="02040502050405020303" pitchFamily="18" charset="0"/>
                        </a:rPr>
                        <a:t>Follow-up visits by the NPP must be within the physician’s Plan of Care (POC) (not a new problem/not a new patient)</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761724"/>
                  </a:ext>
                </a:extLst>
              </a:tr>
              <a:tr h="3015646">
                <a:tc>
                  <a:txBody>
                    <a:bodyPr/>
                    <a:lstStyle/>
                    <a:p>
                      <a:pPr marL="285750" marR="0" indent="0" algn="ctr" defTabSz="457200" rtl="0" eaLnBrk="1" fontAlgn="auto" latinLnBrk="0" hangingPunct="1">
                        <a:lnSpc>
                          <a:spcPct val="100000"/>
                        </a:lnSpc>
                        <a:spcBef>
                          <a:spcPts val="1200"/>
                        </a:spcBef>
                        <a:spcAft>
                          <a:spcPts val="0"/>
                        </a:spcAft>
                        <a:buClr>
                          <a:srgbClr val="FF6600"/>
                        </a:buClr>
                        <a:buSzTx/>
                        <a:buFont typeface="Arial" panose="020B0604020202020204" pitchFamily="34" charset="0"/>
                        <a:buNone/>
                        <a:tabLst/>
                      </a:pPr>
                      <a:endParaRPr lang="en-US" sz="2200" b="0" i="0" kern="1200" baseline="0" dirty="0">
                        <a:solidFill>
                          <a:srgbClr val="002B49"/>
                        </a:solidFill>
                        <a:latin typeface="Georgia" panose="02040502050405020303" pitchFamily="18" charset="0"/>
                        <a:ea typeface="+mn-ea"/>
                        <a:cs typeface="+mn-cs"/>
                      </a:endParaRPr>
                    </a:p>
                    <a:p>
                      <a:pPr marL="285750" marR="0" indent="0" algn="ctr" defTabSz="457200" rtl="0" eaLnBrk="1" fontAlgn="auto" latinLnBrk="0" hangingPunct="1">
                        <a:lnSpc>
                          <a:spcPct val="100000"/>
                        </a:lnSpc>
                        <a:spcBef>
                          <a:spcPts val="1200"/>
                        </a:spcBef>
                        <a:spcAft>
                          <a:spcPts val="0"/>
                        </a:spcAft>
                        <a:buClr>
                          <a:srgbClr val="FF6600"/>
                        </a:buClr>
                        <a:buSzTx/>
                        <a:buFont typeface="Arial" panose="020B0604020202020204" pitchFamily="34" charset="0"/>
                        <a:buNone/>
                        <a:tabLst/>
                      </a:pPr>
                      <a:endParaRPr lang="en-US" sz="2200" b="0" i="0" kern="1200" baseline="0" dirty="0">
                        <a:solidFill>
                          <a:srgbClr val="002B49"/>
                        </a:solidFill>
                        <a:latin typeface="Georgia" panose="02040502050405020303" pitchFamily="18" charset="0"/>
                        <a:ea typeface="+mn-ea"/>
                        <a:cs typeface="+mn-cs"/>
                      </a:endParaRPr>
                    </a:p>
                    <a:p>
                      <a:pPr marL="285750" marR="0" indent="0" algn="ctr" defTabSz="457200" rtl="0" eaLnBrk="1" fontAlgn="auto" latinLnBrk="0" hangingPunct="1">
                        <a:lnSpc>
                          <a:spcPct val="100000"/>
                        </a:lnSpc>
                        <a:spcBef>
                          <a:spcPts val="1200"/>
                        </a:spcBef>
                        <a:spcAft>
                          <a:spcPts val="0"/>
                        </a:spcAft>
                        <a:buClr>
                          <a:srgbClr val="FF6600"/>
                        </a:buClr>
                        <a:buSzTx/>
                        <a:buFont typeface="Arial" panose="020B0604020202020204" pitchFamily="34" charset="0"/>
                        <a:buNone/>
                        <a:tabLst/>
                      </a:pPr>
                      <a:r>
                        <a:rPr lang="en-US" sz="2200" b="0" i="0" kern="1200" baseline="0" dirty="0">
                          <a:solidFill>
                            <a:srgbClr val="002B49"/>
                          </a:solidFill>
                          <a:latin typeface="Georgia" panose="02040502050405020303" pitchFamily="18" charset="0"/>
                          <a:ea typeface="+mn-ea"/>
                          <a:cs typeface="+mn-cs"/>
                        </a:rPr>
                        <a:t>Examples</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Clr>
                          <a:srgbClr val="EE5624"/>
                        </a:buClr>
                        <a:buFont typeface="Arial" panose="020B0604020202020204" pitchFamily="34" charset="0"/>
                        <a:buChar char="•"/>
                      </a:pPr>
                      <a:r>
                        <a:rPr lang="en-US" sz="1500" dirty="0">
                          <a:solidFill>
                            <a:srgbClr val="002060"/>
                          </a:solidFill>
                          <a:latin typeface="Georgia" panose="02040502050405020303" pitchFamily="18" charset="0"/>
                        </a:rPr>
                        <a:t>The physician initiates treatment for hypertension and the NPP conducts follow-up visits to monitor the treatment over weeks, months or years.  The MD does not need to see the patient, but must be present in the same office suite and immediately available.</a:t>
                      </a:r>
                    </a:p>
                    <a:p>
                      <a:pPr marL="285750" indent="-285750">
                        <a:buClr>
                          <a:srgbClr val="EE5624"/>
                        </a:buClr>
                        <a:buFont typeface="Arial" panose="020B0604020202020204" pitchFamily="34" charset="0"/>
                        <a:buChar char="•"/>
                      </a:pPr>
                      <a:r>
                        <a:rPr lang="en-US" sz="1500" dirty="0">
                          <a:solidFill>
                            <a:srgbClr val="002060"/>
                          </a:solidFill>
                          <a:latin typeface="Georgia" panose="02040502050405020303" pitchFamily="18" charset="0"/>
                        </a:rPr>
                        <a:t>Physician initiates the POC and orders injections (documentation shows drug, dosage, route and frequency).  The injection administered by NPP or ancillary personnel.  Services are billed under the supervising MD.  The MD does not need to see the patient, but must be present in the same office suite and immediately available.</a:t>
                      </a:r>
                    </a:p>
                    <a:p>
                      <a:pPr marL="285750" indent="-285750">
                        <a:buClr>
                          <a:srgbClr val="EE5624"/>
                        </a:buClr>
                        <a:buFont typeface="Arial" panose="020B0604020202020204" pitchFamily="34" charset="0"/>
                        <a:buChar char="•"/>
                      </a:pPr>
                      <a:r>
                        <a:rPr lang="en-US" sz="1500" dirty="0">
                          <a:solidFill>
                            <a:srgbClr val="002060"/>
                          </a:solidFill>
                          <a:latin typeface="Georgia" panose="02040502050405020303" pitchFamily="18" charset="0"/>
                        </a:rPr>
                        <a:t>RN removes uncomplicated sutures (previously placed by the physician). The MD does not need to see the patient, but must be present in the same office suite and immediately available.</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058748"/>
                  </a:ext>
                </a:extLst>
              </a:tr>
            </a:tbl>
          </a:graphicData>
        </a:graphic>
      </p:graphicFrame>
      <p:sp>
        <p:nvSpPr>
          <p:cNvPr id="4" name="Slide Number Placeholder 3">
            <a:extLst>
              <a:ext uri="{FF2B5EF4-FFF2-40B4-BE49-F238E27FC236}">
                <a16:creationId xmlns:a16="http://schemas.microsoft.com/office/drawing/2014/main" id="{C6DDDD28-0CD3-4013-A6AB-C849A439256D}"/>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Tree>
    <p:extLst>
      <p:ext uri="{BB962C8B-B14F-4D97-AF65-F5344CB8AC3E}">
        <p14:creationId xmlns:p14="http://schemas.microsoft.com/office/powerpoint/2010/main" val="1579831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657BC-5180-4E92-B547-6817DE0780E5}"/>
              </a:ext>
            </a:extLst>
          </p:cNvPr>
          <p:cNvSpPr>
            <a:spLocks noGrp="1"/>
          </p:cNvSpPr>
          <p:nvPr>
            <p:ph type="title"/>
          </p:nvPr>
        </p:nvSpPr>
        <p:spPr>
          <a:xfrm>
            <a:off x="457200" y="2285065"/>
            <a:ext cx="8229600" cy="1143000"/>
          </a:xfrm>
        </p:spPr>
        <p:txBody>
          <a:bodyPr>
            <a:normAutofit/>
          </a:bodyPr>
          <a:lstStyle/>
          <a:p>
            <a:pPr algn="ctr"/>
            <a:r>
              <a:rPr lang="en-US" dirty="0">
                <a:solidFill>
                  <a:srgbClr val="FF671F"/>
                </a:solidFill>
              </a:rPr>
              <a:t>Corporate Compliance</a:t>
            </a:r>
          </a:p>
        </p:txBody>
      </p:sp>
      <p:sp>
        <p:nvSpPr>
          <p:cNvPr id="4" name="Slide Number Placeholder 3">
            <a:extLst>
              <a:ext uri="{FF2B5EF4-FFF2-40B4-BE49-F238E27FC236}">
                <a16:creationId xmlns:a16="http://schemas.microsoft.com/office/drawing/2014/main" id="{9980CA95-1D48-4121-B163-C0E3AD1EFB22}"/>
              </a:ext>
            </a:extLst>
          </p:cNvPr>
          <p:cNvSpPr>
            <a:spLocks noGrp="1"/>
          </p:cNvSpPr>
          <p:nvPr>
            <p:ph type="sldNum" sz="quarter" idx="10"/>
          </p:nvPr>
        </p:nvSpPr>
        <p:spPr/>
        <p:txBody>
          <a:bodyPr/>
          <a:lstStyle/>
          <a:p>
            <a:fld id="{1F61F4AC-59B8-420E-8040-3EDD647604A8}" type="slidenum">
              <a:rPr lang="en-US" smtClean="0"/>
              <a:pPr/>
              <a:t>4</a:t>
            </a:fld>
            <a:endParaRPr lang="en-US" dirty="0"/>
          </a:p>
        </p:txBody>
      </p:sp>
    </p:spTree>
    <p:extLst>
      <p:ext uri="{BB962C8B-B14F-4D97-AF65-F5344CB8AC3E}">
        <p14:creationId xmlns:p14="http://schemas.microsoft.com/office/powerpoint/2010/main" val="22710541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0B06B12-41D7-4418-BB3D-258AC37B634B}"/>
              </a:ext>
            </a:extLst>
          </p:cNvPr>
          <p:cNvGraphicFramePr>
            <a:graphicFrameLocks noGrp="1"/>
          </p:cNvGraphicFramePr>
          <p:nvPr>
            <p:ph idx="1"/>
            <p:extLst>
              <p:ext uri="{D42A27DB-BD31-4B8C-83A1-F6EECF244321}">
                <p14:modId xmlns:p14="http://schemas.microsoft.com/office/powerpoint/2010/main" val="3262062271"/>
              </p:ext>
            </p:extLst>
          </p:nvPr>
        </p:nvGraphicFramePr>
        <p:xfrm>
          <a:off x="152400" y="152400"/>
          <a:ext cx="8839200" cy="5913120"/>
        </p:xfrm>
        <a:graphic>
          <a:graphicData uri="http://schemas.openxmlformats.org/drawingml/2006/table">
            <a:tbl>
              <a:tblPr>
                <a:tableStyleId>{5C22544A-7EE6-4342-B048-85BDC9FD1C3A}</a:tableStyleId>
              </a:tblPr>
              <a:tblGrid>
                <a:gridCol w="2514600">
                  <a:extLst>
                    <a:ext uri="{9D8B030D-6E8A-4147-A177-3AD203B41FA5}">
                      <a16:colId xmlns:a16="http://schemas.microsoft.com/office/drawing/2014/main" val="1341559878"/>
                    </a:ext>
                  </a:extLst>
                </a:gridCol>
                <a:gridCol w="6324600">
                  <a:extLst>
                    <a:ext uri="{9D8B030D-6E8A-4147-A177-3AD203B41FA5}">
                      <a16:colId xmlns:a16="http://schemas.microsoft.com/office/drawing/2014/main" val="2352445795"/>
                    </a:ext>
                  </a:extLst>
                </a:gridCol>
              </a:tblGrid>
              <a:tr h="309412">
                <a:tc gridSpan="2">
                  <a:txBody>
                    <a:bodyPr/>
                    <a:lstStyle/>
                    <a:p>
                      <a:pPr marL="285750" marR="0" indent="0" algn="ctr" defTabSz="457200" rtl="0" eaLnBrk="1" fontAlgn="auto" latinLnBrk="0" hangingPunct="1">
                        <a:lnSpc>
                          <a:spcPct val="100000"/>
                        </a:lnSpc>
                        <a:spcBef>
                          <a:spcPts val="1200"/>
                        </a:spcBef>
                        <a:spcAft>
                          <a:spcPts val="0"/>
                        </a:spcAft>
                        <a:buClr>
                          <a:srgbClr val="FF6600"/>
                        </a:buClr>
                        <a:buSzTx/>
                        <a:buFont typeface="Arial" panose="020B0604020202020204" pitchFamily="34" charset="0"/>
                        <a:buNone/>
                        <a:tabLst/>
                      </a:pPr>
                      <a:r>
                        <a:rPr lang="en-US" sz="2200" b="0" i="0" kern="1200" baseline="0" dirty="0">
                          <a:solidFill>
                            <a:srgbClr val="002B49"/>
                          </a:solidFill>
                          <a:latin typeface="Georgia" panose="02040502050405020303" pitchFamily="18" charset="0"/>
                          <a:ea typeface="+mn-ea"/>
                        </a:rPr>
                        <a:t>Incident-To Guidelines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9607243"/>
                  </a:ext>
                </a:extLst>
              </a:tr>
              <a:tr h="1657563">
                <a:tc>
                  <a:txBody>
                    <a:bodyPr/>
                    <a:lstStyle/>
                    <a:p>
                      <a:pPr marL="285750" marR="0" indent="0" algn="ctr" defTabSz="457200" rtl="0" eaLnBrk="1" fontAlgn="auto" latinLnBrk="0" hangingPunct="1">
                        <a:lnSpc>
                          <a:spcPct val="100000"/>
                        </a:lnSpc>
                        <a:spcBef>
                          <a:spcPts val="1200"/>
                        </a:spcBef>
                        <a:spcAft>
                          <a:spcPts val="0"/>
                        </a:spcAft>
                        <a:buClr>
                          <a:srgbClr val="FF6600"/>
                        </a:buClr>
                        <a:buSzTx/>
                        <a:buFont typeface="Arial" panose="020B0604020202020204" pitchFamily="34" charset="0"/>
                        <a:buNone/>
                        <a:tabLst/>
                      </a:pPr>
                      <a:endParaRPr lang="en-US" sz="2200" b="0" i="0" kern="1200" baseline="0" dirty="0">
                        <a:solidFill>
                          <a:srgbClr val="002B49"/>
                        </a:solidFill>
                        <a:latin typeface="Georgia" panose="02040502050405020303" pitchFamily="18" charset="0"/>
                        <a:ea typeface="+mn-ea"/>
                        <a:cs typeface="+mn-cs"/>
                      </a:endParaRPr>
                    </a:p>
                    <a:p>
                      <a:pPr marL="285750" marR="0" indent="0" algn="ctr" defTabSz="457200" rtl="0" eaLnBrk="1" fontAlgn="auto" latinLnBrk="0" hangingPunct="1">
                        <a:lnSpc>
                          <a:spcPct val="100000"/>
                        </a:lnSpc>
                        <a:spcBef>
                          <a:spcPts val="1200"/>
                        </a:spcBef>
                        <a:spcAft>
                          <a:spcPts val="0"/>
                        </a:spcAft>
                        <a:buClr>
                          <a:srgbClr val="FF6600"/>
                        </a:buClr>
                        <a:buSzTx/>
                        <a:buFont typeface="Arial" panose="020B0604020202020204" pitchFamily="34" charset="0"/>
                        <a:buNone/>
                        <a:tabLst/>
                      </a:pPr>
                      <a:endParaRPr lang="en-US" sz="2200" b="0" i="0" kern="1200" baseline="0" dirty="0">
                        <a:solidFill>
                          <a:srgbClr val="002B49"/>
                        </a:solidFill>
                        <a:latin typeface="Georgia" panose="02040502050405020303" pitchFamily="18" charset="0"/>
                        <a:ea typeface="+mn-ea"/>
                        <a:cs typeface="+mn-cs"/>
                      </a:endParaRPr>
                    </a:p>
                    <a:p>
                      <a:pPr marL="285750" marR="0" indent="0" algn="ctr" defTabSz="457200" rtl="0" eaLnBrk="1" fontAlgn="auto" latinLnBrk="0" hangingPunct="1">
                        <a:lnSpc>
                          <a:spcPct val="100000"/>
                        </a:lnSpc>
                        <a:spcBef>
                          <a:spcPts val="1200"/>
                        </a:spcBef>
                        <a:spcAft>
                          <a:spcPts val="0"/>
                        </a:spcAft>
                        <a:buClr>
                          <a:srgbClr val="FF6600"/>
                        </a:buClr>
                        <a:buSzTx/>
                        <a:buFont typeface="Arial" panose="020B0604020202020204" pitchFamily="34" charset="0"/>
                        <a:buNone/>
                        <a:tabLst/>
                      </a:pPr>
                      <a:r>
                        <a:rPr lang="en-US" sz="2200" b="0" i="0" kern="1200" baseline="0" dirty="0">
                          <a:solidFill>
                            <a:srgbClr val="002B49"/>
                          </a:solidFill>
                          <a:latin typeface="Georgia" panose="02040502050405020303" pitchFamily="18" charset="0"/>
                          <a:ea typeface="+mn-ea"/>
                          <a:cs typeface="+mn-cs"/>
                        </a:rPr>
                        <a:t>Documentation</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Clr>
                          <a:srgbClr val="EE5624"/>
                        </a:buClr>
                        <a:buFont typeface="Arial" panose="020B0604020202020204" pitchFamily="34" charset="0"/>
                        <a:buChar char="•"/>
                      </a:pPr>
                      <a:r>
                        <a:rPr lang="en-US" sz="1400" dirty="0">
                          <a:solidFill>
                            <a:srgbClr val="002060"/>
                          </a:solidFill>
                          <a:latin typeface="Georgia" panose="02040502050405020303" pitchFamily="18" charset="0"/>
                        </a:rPr>
                        <a:t>Clearly state reason for the visit</a:t>
                      </a:r>
                    </a:p>
                    <a:p>
                      <a:pPr marL="285750" indent="-285750">
                        <a:buClr>
                          <a:srgbClr val="EE5624"/>
                        </a:buClr>
                        <a:buFont typeface="Arial" panose="020B0604020202020204" pitchFamily="34" charset="0"/>
                        <a:buChar char="•"/>
                      </a:pPr>
                      <a:r>
                        <a:rPr lang="en-US" sz="1400" dirty="0">
                          <a:solidFill>
                            <a:srgbClr val="002060"/>
                          </a:solidFill>
                          <a:latin typeface="Georgia" panose="02040502050405020303" pitchFamily="18" charset="0"/>
                        </a:rPr>
                        <a:t>Means of relating the visit to the initial service and/or ongoing service provided by the physician</a:t>
                      </a:r>
                    </a:p>
                    <a:p>
                      <a:pPr marL="285750" indent="-285750">
                        <a:buClr>
                          <a:srgbClr val="EE5624"/>
                        </a:buClr>
                        <a:buFont typeface="Arial" panose="020B0604020202020204" pitchFamily="34" charset="0"/>
                        <a:buChar char="•"/>
                      </a:pPr>
                      <a:r>
                        <a:rPr lang="en-US" sz="1400" dirty="0">
                          <a:solidFill>
                            <a:srgbClr val="002060"/>
                          </a:solidFill>
                          <a:latin typeface="Georgia" panose="02040502050405020303" pitchFamily="18" charset="0"/>
                        </a:rPr>
                        <a:t>Patient progress, response to POC</a:t>
                      </a:r>
                    </a:p>
                    <a:p>
                      <a:pPr marL="285750" indent="-285750">
                        <a:buClr>
                          <a:srgbClr val="EE5624"/>
                        </a:buClr>
                        <a:buFont typeface="Arial" panose="020B0604020202020204" pitchFamily="34" charset="0"/>
                        <a:buChar char="•"/>
                      </a:pPr>
                      <a:r>
                        <a:rPr lang="en-US" sz="1400" dirty="0">
                          <a:solidFill>
                            <a:srgbClr val="002060"/>
                          </a:solidFill>
                          <a:latin typeface="Georgia" panose="02040502050405020303" pitchFamily="18" charset="0"/>
                        </a:rPr>
                        <a:t>Signature of the person providing the service</a:t>
                      </a:r>
                    </a:p>
                    <a:p>
                      <a:pPr marL="285750" indent="-285750">
                        <a:buClr>
                          <a:srgbClr val="EE5624"/>
                        </a:buClr>
                        <a:buFont typeface="Arial" panose="020B0604020202020204" pitchFamily="34" charset="0"/>
                        <a:buChar char="•"/>
                      </a:pPr>
                      <a:r>
                        <a:rPr lang="en-US" sz="1400" dirty="0">
                          <a:solidFill>
                            <a:srgbClr val="002060"/>
                          </a:solidFill>
                          <a:latin typeface="Georgia" panose="02040502050405020303" pitchFamily="18" charset="0"/>
                        </a:rPr>
                        <a:t>Evidence that the physician is actively involved in the care of the patient and was present and available during the encounter (co-signature or proof of continued involvement)</a:t>
                      </a:r>
                    </a:p>
                    <a:p>
                      <a:pPr marL="285750" indent="-285750">
                        <a:buClr>
                          <a:srgbClr val="EE5624"/>
                        </a:buClr>
                        <a:buFont typeface="Arial" panose="020B0604020202020204" pitchFamily="34" charset="0"/>
                        <a:buChar char="•"/>
                      </a:pPr>
                      <a:r>
                        <a:rPr lang="en-US" sz="1400" dirty="0">
                          <a:solidFill>
                            <a:srgbClr val="002060"/>
                          </a:solidFill>
                          <a:latin typeface="Georgia" panose="02040502050405020303" pitchFamily="18" charset="0"/>
                        </a:rPr>
                        <a:t>Documentation must support Level of Service (LOS) billed</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761724"/>
                  </a:ext>
                </a:extLst>
              </a:tr>
              <a:tr h="508319">
                <a:tc>
                  <a:txBody>
                    <a:bodyPr/>
                    <a:lstStyle/>
                    <a:p>
                      <a:pPr marL="285750" marR="0" indent="0" algn="ctr" defTabSz="457200" rtl="0" eaLnBrk="1" fontAlgn="auto" latinLnBrk="0" hangingPunct="1">
                        <a:lnSpc>
                          <a:spcPct val="100000"/>
                        </a:lnSpc>
                        <a:spcBef>
                          <a:spcPts val="1200"/>
                        </a:spcBef>
                        <a:spcAft>
                          <a:spcPts val="0"/>
                        </a:spcAft>
                        <a:buClr>
                          <a:srgbClr val="FF6600"/>
                        </a:buClr>
                        <a:buSzTx/>
                        <a:buFont typeface="Arial" panose="020B0604020202020204" pitchFamily="34" charset="0"/>
                        <a:buNone/>
                        <a:tabLst/>
                      </a:pPr>
                      <a:r>
                        <a:rPr lang="en-US" sz="2200" b="0" i="0" kern="1200" baseline="0" dirty="0">
                          <a:solidFill>
                            <a:srgbClr val="002B49"/>
                          </a:solidFill>
                          <a:latin typeface="Georgia" panose="02040502050405020303" pitchFamily="18" charset="0"/>
                          <a:ea typeface="+mn-ea"/>
                          <a:cs typeface="+mn-cs"/>
                        </a:rPr>
                        <a:t>Applicable to</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defTabSz="457200" rtl="0" eaLnBrk="1" latinLnBrk="0" hangingPunct="1">
                        <a:buClr>
                          <a:srgbClr val="EE5624"/>
                        </a:buClr>
                        <a:buFont typeface="Arial" panose="020B0604020202020204" pitchFamily="34" charset="0"/>
                        <a:buNone/>
                      </a:pPr>
                      <a:r>
                        <a:rPr lang="en-US" sz="1400" kern="1200" dirty="0">
                          <a:solidFill>
                            <a:srgbClr val="002060"/>
                          </a:solidFill>
                          <a:latin typeface="Georgia" panose="02040502050405020303" pitchFamily="18" charset="0"/>
                          <a:ea typeface="+mn-ea"/>
                          <a:cs typeface="+mn-cs"/>
                        </a:rPr>
                        <a:t>Only physician’s office, Place of Service (POS) 11</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8027469"/>
                  </a:ext>
                </a:extLst>
              </a:tr>
              <a:tr h="1877619">
                <a:tc>
                  <a:txBody>
                    <a:bodyPr/>
                    <a:lstStyle/>
                    <a:p>
                      <a:pPr marL="285750" marR="0" indent="0" algn="ctr" defTabSz="457200" rtl="0" eaLnBrk="1" fontAlgn="auto" latinLnBrk="0" hangingPunct="1">
                        <a:lnSpc>
                          <a:spcPct val="100000"/>
                        </a:lnSpc>
                        <a:spcBef>
                          <a:spcPts val="1200"/>
                        </a:spcBef>
                        <a:spcAft>
                          <a:spcPts val="0"/>
                        </a:spcAft>
                        <a:buClr>
                          <a:srgbClr val="FF6600"/>
                        </a:buClr>
                        <a:buSzTx/>
                        <a:buFont typeface="Arial" panose="020B0604020202020204" pitchFamily="34" charset="0"/>
                        <a:buNone/>
                        <a:tabLst/>
                      </a:pPr>
                      <a:endParaRPr lang="en-US" sz="2200" b="0" i="0" kern="1200" baseline="0" dirty="0">
                        <a:solidFill>
                          <a:srgbClr val="002B49"/>
                        </a:solidFill>
                        <a:latin typeface="Georgia" panose="02040502050405020303" pitchFamily="18" charset="0"/>
                        <a:ea typeface="+mn-ea"/>
                        <a:cs typeface="+mn-cs"/>
                      </a:endParaRPr>
                    </a:p>
                    <a:p>
                      <a:pPr marL="285750" marR="0" indent="0" algn="ctr" defTabSz="457200" rtl="0" eaLnBrk="1" fontAlgn="auto" latinLnBrk="0" hangingPunct="1">
                        <a:lnSpc>
                          <a:spcPct val="100000"/>
                        </a:lnSpc>
                        <a:spcBef>
                          <a:spcPts val="1200"/>
                        </a:spcBef>
                        <a:spcAft>
                          <a:spcPts val="0"/>
                        </a:spcAft>
                        <a:buClr>
                          <a:srgbClr val="FF6600"/>
                        </a:buClr>
                        <a:buSzTx/>
                        <a:buFont typeface="Arial" panose="020B0604020202020204" pitchFamily="34" charset="0"/>
                        <a:buNone/>
                        <a:tabLst/>
                      </a:pPr>
                      <a:endParaRPr lang="en-US" sz="2200" b="0" i="0" kern="1200" baseline="0" dirty="0">
                        <a:solidFill>
                          <a:srgbClr val="002B49"/>
                        </a:solidFill>
                        <a:latin typeface="Georgia" panose="02040502050405020303" pitchFamily="18" charset="0"/>
                        <a:ea typeface="+mn-ea"/>
                        <a:cs typeface="+mn-cs"/>
                      </a:endParaRPr>
                    </a:p>
                    <a:p>
                      <a:pPr marL="285750" marR="0" indent="0" algn="ctr" defTabSz="457200" rtl="0" eaLnBrk="1" fontAlgn="auto" latinLnBrk="0" hangingPunct="1">
                        <a:lnSpc>
                          <a:spcPct val="100000"/>
                        </a:lnSpc>
                        <a:spcBef>
                          <a:spcPts val="1200"/>
                        </a:spcBef>
                        <a:spcAft>
                          <a:spcPts val="0"/>
                        </a:spcAft>
                        <a:buClr>
                          <a:srgbClr val="FF6600"/>
                        </a:buClr>
                        <a:buSzTx/>
                        <a:buFont typeface="Arial" panose="020B0604020202020204" pitchFamily="34" charset="0"/>
                        <a:buNone/>
                        <a:tabLst/>
                      </a:pPr>
                      <a:r>
                        <a:rPr lang="en-US" sz="2200" b="0" i="0" kern="1200" baseline="0" dirty="0">
                          <a:solidFill>
                            <a:srgbClr val="002B49"/>
                          </a:solidFill>
                          <a:latin typeface="Georgia" panose="02040502050405020303" pitchFamily="18" charset="0"/>
                          <a:ea typeface="+mn-ea"/>
                          <a:cs typeface="+mn-cs"/>
                        </a:rPr>
                        <a:t>Facts</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Clr>
                          <a:srgbClr val="EE5624"/>
                        </a:buClr>
                        <a:buFont typeface="Arial" panose="020B0604020202020204" pitchFamily="34" charset="0"/>
                        <a:buChar char="•"/>
                      </a:pPr>
                      <a:r>
                        <a:rPr lang="en-US" sz="1400" dirty="0">
                          <a:solidFill>
                            <a:srgbClr val="002060"/>
                          </a:solidFill>
                          <a:latin typeface="Georgia" panose="02040502050405020303" pitchFamily="18" charset="0"/>
                        </a:rPr>
                        <a:t>Does not apply to Article 28 Clinics – POS 22</a:t>
                      </a:r>
                    </a:p>
                    <a:p>
                      <a:pPr marL="285750" indent="-285750">
                        <a:buClr>
                          <a:srgbClr val="EE5624"/>
                        </a:buClr>
                        <a:buFont typeface="Arial" panose="020B0604020202020204" pitchFamily="34" charset="0"/>
                        <a:buChar char="•"/>
                      </a:pPr>
                      <a:r>
                        <a:rPr lang="en-US" sz="1400" dirty="0">
                          <a:solidFill>
                            <a:srgbClr val="002060"/>
                          </a:solidFill>
                          <a:latin typeface="Georgia" panose="02040502050405020303" pitchFamily="18" charset="0"/>
                        </a:rPr>
                        <a:t>NPP should bill under their own NPI when:</a:t>
                      </a:r>
                    </a:p>
                    <a:p>
                      <a:pPr marL="742950" lvl="1" indent="-285750">
                        <a:buClr>
                          <a:srgbClr val="EE5624"/>
                        </a:buClr>
                        <a:buFont typeface="Arial" panose="020B0604020202020204" pitchFamily="34" charset="0"/>
                        <a:buChar char="•"/>
                      </a:pPr>
                      <a:r>
                        <a:rPr lang="en-US" sz="1400" dirty="0">
                          <a:solidFill>
                            <a:srgbClr val="002060"/>
                          </a:solidFill>
                          <a:latin typeface="Georgia" panose="02040502050405020303" pitchFamily="18" charset="0"/>
                        </a:rPr>
                        <a:t>seeing new patient</a:t>
                      </a:r>
                    </a:p>
                    <a:p>
                      <a:pPr marL="742950" lvl="1" indent="-285750">
                        <a:buClr>
                          <a:srgbClr val="EE5624"/>
                        </a:buClr>
                        <a:buFont typeface="Arial" panose="020B0604020202020204" pitchFamily="34" charset="0"/>
                        <a:buChar char="•"/>
                      </a:pPr>
                      <a:r>
                        <a:rPr lang="en-US" sz="1400" dirty="0">
                          <a:solidFill>
                            <a:srgbClr val="002060"/>
                          </a:solidFill>
                          <a:latin typeface="Georgia" panose="02040502050405020303" pitchFamily="18" charset="0"/>
                        </a:rPr>
                        <a:t>physician is not immediately available in the office to provide direct supervision</a:t>
                      </a:r>
                    </a:p>
                    <a:p>
                      <a:pPr marL="742950" lvl="1" indent="-285750">
                        <a:buClr>
                          <a:srgbClr val="EE5624"/>
                        </a:buClr>
                        <a:buFont typeface="Arial" panose="020B0604020202020204" pitchFamily="34" charset="0"/>
                        <a:buChar char="•"/>
                      </a:pPr>
                      <a:r>
                        <a:rPr lang="en-US" sz="1400" dirty="0">
                          <a:solidFill>
                            <a:srgbClr val="002060"/>
                          </a:solidFill>
                          <a:latin typeface="Georgia" panose="02040502050405020303" pitchFamily="18" charset="0"/>
                        </a:rPr>
                        <a:t>independently seeing established patients with new problems</a:t>
                      </a:r>
                    </a:p>
                    <a:p>
                      <a:pPr marL="742950" lvl="1" indent="-285750">
                        <a:buClr>
                          <a:srgbClr val="EE5624"/>
                        </a:buClr>
                        <a:buFont typeface="Arial" panose="020B0604020202020204" pitchFamily="34" charset="0"/>
                        <a:buChar char="•"/>
                      </a:pPr>
                      <a:r>
                        <a:rPr lang="en-US" sz="1400" dirty="0">
                          <a:solidFill>
                            <a:srgbClr val="002060"/>
                          </a:solidFill>
                          <a:latin typeface="Georgia" panose="02040502050405020303" pitchFamily="18" charset="0"/>
                        </a:rPr>
                        <a:t>independently formulating a new POC</a:t>
                      </a:r>
                    </a:p>
                    <a:p>
                      <a:pPr marL="285750" indent="-285750">
                        <a:buClr>
                          <a:srgbClr val="EE5624"/>
                        </a:buClr>
                        <a:buFont typeface="Arial" panose="020B0604020202020204" pitchFamily="34" charset="0"/>
                        <a:buChar char="•"/>
                      </a:pPr>
                      <a:r>
                        <a:rPr lang="en-US" sz="1400" dirty="0">
                          <a:solidFill>
                            <a:srgbClr val="002060"/>
                          </a:solidFill>
                          <a:latin typeface="Georgia" panose="02040502050405020303" pitchFamily="18" charset="0"/>
                        </a:rPr>
                        <a:t>Services for established patients with new problems or new POC that are shared between the physician and the NPP may be billed by the physician if there is a medically necessary face-to-face services documented</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058748"/>
                  </a:ext>
                </a:extLst>
              </a:tr>
            </a:tbl>
          </a:graphicData>
        </a:graphic>
      </p:graphicFrame>
      <p:sp>
        <p:nvSpPr>
          <p:cNvPr id="4" name="Slide Number Placeholder 3">
            <a:extLst>
              <a:ext uri="{FF2B5EF4-FFF2-40B4-BE49-F238E27FC236}">
                <a16:creationId xmlns:a16="http://schemas.microsoft.com/office/drawing/2014/main" id="{C6DDDD28-0CD3-4013-A6AB-C849A439256D}"/>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Tree>
    <p:extLst>
      <p:ext uri="{BB962C8B-B14F-4D97-AF65-F5344CB8AC3E}">
        <p14:creationId xmlns:p14="http://schemas.microsoft.com/office/powerpoint/2010/main" val="23730594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657BC-5180-4E92-B547-6817DE0780E5}"/>
              </a:ext>
            </a:extLst>
          </p:cNvPr>
          <p:cNvSpPr>
            <a:spLocks noGrp="1"/>
          </p:cNvSpPr>
          <p:nvPr>
            <p:ph type="title"/>
          </p:nvPr>
        </p:nvSpPr>
        <p:spPr>
          <a:xfrm>
            <a:off x="457200" y="2285065"/>
            <a:ext cx="8229600" cy="1143000"/>
          </a:xfrm>
        </p:spPr>
        <p:txBody>
          <a:bodyPr>
            <a:normAutofit fontScale="90000"/>
          </a:bodyPr>
          <a:lstStyle/>
          <a:p>
            <a:pPr algn="ctr"/>
            <a:r>
              <a:rPr lang="en-US" dirty="0">
                <a:solidFill>
                  <a:srgbClr val="FF671F"/>
                </a:solidFill>
              </a:rPr>
              <a:t>Human Resources and Occupational Safety and Health Administration</a:t>
            </a:r>
          </a:p>
        </p:txBody>
      </p:sp>
      <p:sp>
        <p:nvSpPr>
          <p:cNvPr id="4" name="Slide Number Placeholder 3">
            <a:extLst>
              <a:ext uri="{FF2B5EF4-FFF2-40B4-BE49-F238E27FC236}">
                <a16:creationId xmlns:a16="http://schemas.microsoft.com/office/drawing/2014/main" id="{9980CA95-1D48-4121-B163-C0E3AD1EFB22}"/>
              </a:ext>
            </a:extLst>
          </p:cNvPr>
          <p:cNvSpPr>
            <a:spLocks noGrp="1"/>
          </p:cNvSpPr>
          <p:nvPr>
            <p:ph type="sldNum" sz="quarter" idx="10"/>
          </p:nvPr>
        </p:nvSpPr>
        <p:spPr/>
        <p:txBody>
          <a:bodyPr/>
          <a:lstStyle/>
          <a:p>
            <a:fld id="{1F61F4AC-59B8-420E-8040-3EDD647604A8}" type="slidenum">
              <a:rPr lang="en-US" smtClean="0"/>
              <a:pPr/>
              <a:t>41</a:t>
            </a:fld>
            <a:endParaRPr lang="en-US" dirty="0"/>
          </a:p>
        </p:txBody>
      </p:sp>
    </p:spTree>
    <p:extLst>
      <p:ext uri="{BB962C8B-B14F-4D97-AF65-F5344CB8AC3E}">
        <p14:creationId xmlns:p14="http://schemas.microsoft.com/office/powerpoint/2010/main" val="11441457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gn="ctr"/>
            <a:r>
              <a:rPr lang="en-US" altLang="en-US" dirty="0">
                <a:solidFill>
                  <a:schemeClr val="tx1"/>
                </a:solidFill>
              </a:rPr>
              <a:t>Human Resources</a:t>
            </a:r>
            <a:endParaRPr lang="en-US" altLang="en-US" b="1" dirty="0">
              <a:ln>
                <a:noFill/>
              </a:ln>
              <a:solidFill>
                <a:schemeClr val="tx1"/>
              </a:solidFill>
            </a:endParaRPr>
          </a:p>
        </p:txBody>
      </p:sp>
      <p:sp>
        <p:nvSpPr>
          <p:cNvPr id="36867" name="Content Placeholder 2"/>
          <p:cNvSpPr>
            <a:spLocks noGrp="1"/>
          </p:cNvSpPr>
          <p:nvPr>
            <p:ph idx="1"/>
          </p:nvPr>
        </p:nvSpPr>
        <p:spPr/>
        <p:txBody>
          <a:bodyPr anchor="t">
            <a:normAutofit fontScale="92500" lnSpcReduction="20000"/>
          </a:bodyPr>
          <a:lstStyle/>
          <a:p>
            <a:pPr>
              <a:buClr>
                <a:srgbClr val="EE5624"/>
              </a:buClr>
              <a:buFont typeface="Arial" panose="020B0604020202020204" pitchFamily="34" charset="0"/>
              <a:buChar char="•"/>
            </a:pPr>
            <a:r>
              <a:rPr lang="en-US" altLang="en-US" sz="2600" dirty="0">
                <a:cs typeface="Times New Roman" panose="02020603050405020304" pitchFamily="18" charset="0"/>
              </a:rPr>
              <a:t>Employment laws are ever-changing and vary state to state</a:t>
            </a:r>
          </a:p>
          <a:p>
            <a:pPr>
              <a:buClr>
                <a:srgbClr val="EE5624"/>
              </a:buClr>
              <a:buFont typeface="Arial" panose="020B0604020202020204" pitchFamily="34" charset="0"/>
              <a:buChar char="•"/>
            </a:pPr>
            <a:r>
              <a:rPr lang="en-US" altLang="en-US" sz="2600" dirty="0">
                <a:cs typeface="Times New Roman" panose="02020603050405020304" pitchFamily="18" charset="0"/>
              </a:rPr>
              <a:t>Fines for noncompliance: the average lawsuit settlement is $165,000 </a:t>
            </a:r>
          </a:p>
          <a:p>
            <a:pPr>
              <a:buClr>
                <a:srgbClr val="EE5624"/>
              </a:buClr>
              <a:buFont typeface="Arial" panose="020B0604020202020204" pitchFamily="34" charset="0"/>
              <a:buChar char="•"/>
            </a:pPr>
            <a:r>
              <a:rPr lang="en-US" altLang="en-US" sz="2600" dirty="0">
                <a:cs typeface="Times New Roman" panose="02020603050405020304" pitchFamily="18" charset="0"/>
              </a:rPr>
              <a:t>Minimum requirements for an effective Human Resources Department:</a:t>
            </a:r>
          </a:p>
          <a:p>
            <a:pPr marL="1030288" lvl="3" indent="-461963">
              <a:buClr>
                <a:srgbClr val="EE5624"/>
              </a:buClr>
              <a:buFont typeface="Wingdings" panose="05000000000000000000" pitchFamily="2" charset="2"/>
              <a:buChar char="§"/>
            </a:pPr>
            <a:r>
              <a:rPr lang="en-US" altLang="en-US" sz="2000" dirty="0">
                <a:cs typeface="Times New Roman" panose="02020603050405020304" pitchFamily="18" charset="0"/>
              </a:rPr>
              <a:t>Organization model</a:t>
            </a:r>
          </a:p>
          <a:p>
            <a:pPr marL="1030288" lvl="3" indent="-461963">
              <a:buClr>
                <a:srgbClr val="EE5624"/>
              </a:buClr>
              <a:buFont typeface="Wingdings" panose="05000000000000000000" pitchFamily="2" charset="2"/>
              <a:buChar char="§"/>
            </a:pPr>
            <a:r>
              <a:rPr lang="en-US" altLang="en-US" sz="2000" dirty="0">
                <a:cs typeface="Times New Roman" panose="02020603050405020304" pitchFamily="18" charset="0"/>
              </a:rPr>
              <a:t>Hiring Processes and Standards</a:t>
            </a:r>
          </a:p>
          <a:p>
            <a:pPr marL="1030288" lvl="3" indent="-461963">
              <a:buClr>
                <a:srgbClr val="EE5624"/>
              </a:buClr>
              <a:buFont typeface="Wingdings" panose="05000000000000000000" pitchFamily="2" charset="2"/>
              <a:buChar char="§"/>
            </a:pPr>
            <a:r>
              <a:rPr lang="en-US" altLang="en-US" sz="2000" dirty="0">
                <a:cs typeface="Times New Roman" panose="02020603050405020304" pitchFamily="18" charset="0"/>
              </a:rPr>
              <a:t>Compensation and benefit rules</a:t>
            </a:r>
          </a:p>
          <a:p>
            <a:pPr marL="1030288" lvl="3" indent="-461963">
              <a:buClr>
                <a:srgbClr val="EE5624"/>
              </a:buClr>
              <a:buFont typeface="Wingdings" panose="05000000000000000000" pitchFamily="2" charset="2"/>
              <a:buChar char="§"/>
            </a:pPr>
            <a:r>
              <a:rPr lang="en-US" altLang="en-US" sz="2000" dirty="0">
                <a:cs typeface="Times New Roman" panose="02020603050405020304" pitchFamily="18" charset="0"/>
              </a:rPr>
              <a:t>Employee relations and support</a:t>
            </a:r>
          </a:p>
          <a:p>
            <a:pPr marL="1030288" lvl="3" indent="-461963">
              <a:buClr>
                <a:srgbClr val="EE5624"/>
              </a:buClr>
              <a:buFont typeface="Wingdings" panose="05000000000000000000" pitchFamily="2" charset="2"/>
              <a:buChar char="§"/>
            </a:pPr>
            <a:r>
              <a:rPr lang="en-US" altLang="en-US" sz="2000" dirty="0">
                <a:cs typeface="Times New Roman" panose="02020603050405020304" pitchFamily="18" charset="0"/>
              </a:rPr>
              <a:t>Safety, security, and Workers’ Compensation</a:t>
            </a:r>
          </a:p>
          <a:p>
            <a:pPr marL="1030288" lvl="3" indent="-461963">
              <a:buClr>
                <a:srgbClr val="EE5624"/>
              </a:buClr>
              <a:buFont typeface="Wingdings" panose="05000000000000000000" pitchFamily="2" charset="2"/>
              <a:buChar char="§"/>
            </a:pPr>
            <a:r>
              <a:rPr lang="en-US" altLang="en-US" sz="2000" dirty="0">
                <a:cs typeface="Times New Roman" panose="02020603050405020304" pitchFamily="18" charset="0"/>
              </a:rPr>
              <a:t>Accurate recordkeeping and documentation</a:t>
            </a:r>
          </a:p>
        </p:txBody>
      </p:sp>
    </p:spTree>
    <p:extLst>
      <p:ext uri="{BB962C8B-B14F-4D97-AF65-F5344CB8AC3E}">
        <p14:creationId xmlns:p14="http://schemas.microsoft.com/office/powerpoint/2010/main" val="2003196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1"/>
          <p:cNvSpPr>
            <a:spLocks noGrp="1"/>
          </p:cNvSpPr>
          <p:nvPr>
            <p:ph type="title"/>
          </p:nvPr>
        </p:nvSpPr>
        <p:spPr/>
        <p:txBody>
          <a:bodyPr anchor="ctr"/>
          <a:lstStyle/>
          <a:p>
            <a:pPr algn="ctr"/>
            <a:r>
              <a:rPr lang="en-US" altLang="en-US" dirty="0">
                <a:solidFill>
                  <a:schemeClr val="tx1"/>
                </a:solidFill>
              </a:rPr>
              <a:t>OSHA</a:t>
            </a:r>
            <a:endParaRPr lang="en-US" altLang="en-US" sz="2400" b="1" dirty="0">
              <a:ln>
                <a:noFill/>
              </a:ln>
              <a:solidFill>
                <a:schemeClr val="tx1"/>
              </a:solidFill>
            </a:endParaRPr>
          </a:p>
        </p:txBody>
      </p:sp>
      <p:sp>
        <p:nvSpPr>
          <p:cNvPr id="3" name="Content Placeholder 2">
            <a:extLst>
              <a:ext uri="{FF2B5EF4-FFF2-40B4-BE49-F238E27FC236}">
                <a16:creationId xmlns:a16="http://schemas.microsoft.com/office/drawing/2014/main" id="{A4F1746D-49CA-4639-98B0-3B78AC97B54D}"/>
              </a:ext>
            </a:extLst>
          </p:cNvPr>
          <p:cNvSpPr>
            <a:spLocks noGrp="1"/>
          </p:cNvSpPr>
          <p:nvPr>
            <p:ph idx="1"/>
          </p:nvPr>
        </p:nvSpPr>
        <p:spPr>
          <a:xfrm>
            <a:off x="533400" y="1219200"/>
            <a:ext cx="8229600" cy="3762645"/>
          </a:xfrm>
        </p:spPr>
        <p:txBody>
          <a:bodyPr anchor="ctr">
            <a:normAutofit/>
          </a:bodyPr>
          <a:lstStyle/>
          <a:p>
            <a:pPr>
              <a:buClr>
                <a:srgbClr val="800000"/>
              </a:buClr>
              <a:defRPr/>
            </a:pPr>
            <a:endParaRPr lang="en-US" sz="2400" dirty="0">
              <a:latin typeface="Times New Roman" panose="02020603050405020304" pitchFamily="18" charset="0"/>
              <a:cs typeface="Times New Roman" panose="02020603050405020304" pitchFamily="18" charset="0"/>
            </a:endParaRPr>
          </a:p>
          <a:p>
            <a:pPr marL="0" indent="0">
              <a:buClr>
                <a:srgbClr val="800000"/>
              </a:buClr>
              <a:buNone/>
              <a:defRPr/>
            </a:pPr>
            <a:endParaRPr lang="en-US" sz="240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894E2875-A897-41C6-B013-02B2AFEF5542}"/>
              </a:ext>
            </a:extLst>
          </p:cNvPr>
          <p:cNvSpPr/>
          <p:nvPr/>
        </p:nvSpPr>
        <p:spPr>
          <a:xfrm>
            <a:off x="1295400" y="1557021"/>
            <a:ext cx="7010400" cy="3447098"/>
          </a:xfrm>
          <a:prstGeom prst="rect">
            <a:avLst/>
          </a:prstGeom>
        </p:spPr>
        <p:txBody>
          <a:bodyPr wrap="square">
            <a:spAutoFit/>
          </a:bodyPr>
          <a:lstStyle/>
          <a:p>
            <a:pPr marL="285750" defTabSz="457200">
              <a:spcBef>
                <a:spcPts val="1200"/>
              </a:spcBef>
              <a:buClr>
                <a:srgbClr val="FF6600"/>
              </a:buClr>
            </a:pPr>
            <a:r>
              <a:rPr lang="en-US" sz="2200" dirty="0">
                <a:solidFill>
                  <a:srgbClr val="002B49"/>
                </a:solidFill>
                <a:latin typeface="Georgia" panose="02040502050405020303" pitchFamily="18" charset="0"/>
              </a:rPr>
              <a:t>With the </a:t>
            </a:r>
            <a:r>
              <a:rPr lang="en-US" sz="2200" u="sng" dirty="0">
                <a:solidFill>
                  <a:srgbClr val="002B49"/>
                </a:solidFill>
                <a:latin typeface="Georgia" panose="02040502050405020303" pitchFamily="18" charset="0"/>
              </a:rPr>
              <a:t>Occupational Safety and Health Act of 1970</a:t>
            </a:r>
            <a:r>
              <a:rPr lang="en-US" sz="2200" dirty="0">
                <a:solidFill>
                  <a:srgbClr val="002B49"/>
                </a:solidFill>
                <a:latin typeface="Georgia" panose="02040502050405020303" pitchFamily="18" charset="0"/>
              </a:rPr>
              <a:t>, Congress created the </a:t>
            </a:r>
            <a:r>
              <a:rPr lang="en-US" sz="2200" u="sng" dirty="0">
                <a:solidFill>
                  <a:srgbClr val="002B49"/>
                </a:solidFill>
                <a:latin typeface="Georgia" panose="02040502050405020303" pitchFamily="18" charset="0"/>
              </a:rPr>
              <a:t>Occupational Safety and Health Administration (OSHA)</a:t>
            </a:r>
            <a:r>
              <a:rPr lang="en-US" sz="2200" dirty="0">
                <a:solidFill>
                  <a:srgbClr val="002B49"/>
                </a:solidFill>
                <a:latin typeface="Georgia" panose="02040502050405020303" pitchFamily="18" charset="0"/>
              </a:rPr>
              <a:t> to assure safe and healthful working conditions for working men and women by setting and enforcing standards and by providing training, outreach, education and assistance</a:t>
            </a:r>
          </a:p>
          <a:p>
            <a:pPr marL="742950" lvl="1" indent="-342900" defTabSz="457200">
              <a:spcBef>
                <a:spcPts val="1200"/>
              </a:spcBef>
              <a:buClr>
                <a:srgbClr val="FF6600"/>
              </a:buClr>
              <a:buFont typeface="Arial" panose="020B0604020202020204" pitchFamily="34" charset="0"/>
              <a:buChar char="•"/>
            </a:pPr>
            <a:r>
              <a:rPr lang="en-US" sz="2200" dirty="0">
                <a:solidFill>
                  <a:srgbClr val="002B49"/>
                </a:solidFill>
                <a:latin typeface="Georgia" panose="02040502050405020303" pitchFamily="18" charset="0"/>
              </a:rPr>
              <a:t>Provide OSHA training to all employees</a:t>
            </a:r>
          </a:p>
          <a:p>
            <a:pPr marL="742950" lvl="1" indent="-342900" defTabSz="457200">
              <a:spcBef>
                <a:spcPts val="1200"/>
              </a:spcBef>
              <a:buClr>
                <a:srgbClr val="FF6600"/>
              </a:buClr>
              <a:buFont typeface="Arial" panose="020B0604020202020204" pitchFamily="34" charset="0"/>
              <a:buChar char="•"/>
            </a:pPr>
            <a:r>
              <a:rPr lang="en-US" sz="2200" dirty="0">
                <a:solidFill>
                  <a:srgbClr val="002B49"/>
                </a:solidFill>
                <a:latin typeface="Georgia" panose="02040502050405020303" pitchFamily="18" charset="0"/>
              </a:rPr>
              <a:t>Keep a record of all safety and health trainings</a:t>
            </a:r>
          </a:p>
        </p:txBody>
      </p:sp>
    </p:spTree>
    <p:extLst>
      <p:ext uri="{BB962C8B-B14F-4D97-AF65-F5344CB8AC3E}">
        <p14:creationId xmlns:p14="http://schemas.microsoft.com/office/powerpoint/2010/main" val="21185409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1"/>
          <p:cNvSpPr>
            <a:spLocks noGrp="1"/>
          </p:cNvSpPr>
          <p:nvPr>
            <p:ph type="title"/>
          </p:nvPr>
        </p:nvSpPr>
        <p:spPr/>
        <p:txBody>
          <a:bodyPr anchor="ctr"/>
          <a:lstStyle/>
          <a:p>
            <a:pPr algn="ctr"/>
            <a:r>
              <a:rPr lang="en-US" altLang="en-US" dirty="0">
                <a:solidFill>
                  <a:schemeClr val="tx1"/>
                </a:solidFill>
              </a:rPr>
              <a:t>OSHA Guidelines</a:t>
            </a:r>
            <a:endParaRPr lang="en-US" altLang="en-US" sz="2400" b="1" dirty="0">
              <a:ln>
                <a:noFill/>
              </a:ln>
              <a:solidFill>
                <a:schemeClr val="tx1"/>
              </a:solidFill>
            </a:endParaRPr>
          </a:p>
        </p:txBody>
      </p:sp>
      <p:sp>
        <p:nvSpPr>
          <p:cNvPr id="3" name="Content Placeholder 2">
            <a:extLst>
              <a:ext uri="{FF2B5EF4-FFF2-40B4-BE49-F238E27FC236}">
                <a16:creationId xmlns:a16="http://schemas.microsoft.com/office/drawing/2014/main" id="{A4F1746D-49CA-4639-98B0-3B78AC97B54D}"/>
              </a:ext>
            </a:extLst>
          </p:cNvPr>
          <p:cNvSpPr>
            <a:spLocks noGrp="1"/>
          </p:cNvSpPr>
          <p:nvPr>
            <p:ph idx="1"/>
          </p:nvPr>
        </p:nvSpPr>
        <p:spPr>
          <a:xfrm>
            <a:off x="533400" y="1219200"/>
            <a:ext cx="8229600" cy="3762645"/>
          </a:xfrm>
        </p:spPr>
        <p:txBody>
          <a:bodyPr anchor="ctr">
            <a:normAutofit/>
          </a:bodyPr>
          <a:lstStyle/>
          <a:p>
            <a:pPr>
              <a:buClr>
                <a:srgbClr val="800000"/>
              </a:buClr>
              <a:defRPr/>
            </a:pPr>
            <a:endParaRPr lang="en-US" sz="2400" dirty="0">
              <a:latin typeface="Times New Roman" panose="02020603050405020304" pitchFamily="18" charset="0"/>
              <a:cs typeface="Times New Roman" panose="02020603050405020304" pitchFamily="18" charset="0"/>
            </a:endParaRPr>
          </a:p>
          <a:p>
            <a:pPr marL="0" indent="0">
              <a:buClr>
                <a:srgbClr val="800000"/>
              </a:buClr>
              <a:buNone/>
              <a:defRPr/>
            </a:pPr>
            <a:endParaRPr lang="en-US" sz="240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894E2875-A897-41C6-B013-02B2AFEF5542}"/>
              </a:ext>
            </a:extLst>
          </p:cNvPr>
          <p:cNvSpPr/>
          <p:nvPr/>
        </p:nvSpPr>
        <p:spPr>
          <a:xfrm>
            <a:off x="1143000" y="1828800"/>
            <a:ext cx="7010400" cy="3600986"/>
          </a:xfrm>
          <a:prstGeom prst="rect">
            <a:avLst/>
          </a:prstGeom>
        </p:spPr>
        <p:txBody>
          <a:bodyPr wrap="square">
            <a:spAutoFit/>
          </a:bodyPr>
          <a:lstStyle/>
          <a:p>
            <a:pPr marL="742950" indent="-457200" defTabSz="457200">
              <a:spcBef>
                <a:spcPts val="1200"/>
              </a:spcBef>
              <a:buClr>
                <a:srgbClr val="FF6600"/>
              </a:buClr>
              <a:buFont typeface="+mj-lt"/>
              <a:buAutoNum type="arabicPeriod"/>
            </a:pPr>
            <a:r>
              <a:rPr lang="en-US" b="1" dirty="0">
                <a:solidFill>
                  <a:srgbClr val="002B49"/>
                </a:solidFill>
                <a:latin typeface="Georgia" panose="02040502050405020303" pitchFamily="18" charset="0"/>
              </a:rPr>
              <a:t>Bloodborne Pathogens</a:t>
            </a:r>
            <a:r>
              <a:rPr lang="en-US" dirty="0">
                <a:solidFill>
                  <a:srgbClr val="002B49"/>
                </a:solidFill>
                <a:latin typeface="Georgia" panose="02040502050405020303" pitchFamily="18" charset="0"/>
              </a:rPr>
              <a:t>: universal precautions, post-exposure medical exams, Hepatitis B vaccine, and use of color coding to indicate different types of regulated waste </a:t>
            </a:r>
          </a:p>
          <a:p>
            <a:pPr marL="742950" indent="-457200" defTabSz="457200">
              <a:spcBef>
                <a:spcPts val="1200"/>
              </a:spcBef>
              <a:buClr>
                <a:srgbClr val="FF6600"/>
              </a:buClr>
              <a:buFont typeface="+mj-lt"/>
              <a:buAutoNum type="arabicPeriod"/>
            </a:pPr>
            <a:r>
              <a:rPr lang="en-US" b="1" dirty="0">
                <a:solidFill>
                  <a:srgbClr val="002B49"/>
                </a:solidFill>
                <a:latin typeface="Georgia" panose="02040502050405020303" pitchFamily="18" charset="0"/>
              </a:rPr>
              <a:t>Ionizing Radiation</a:t>
            </a:r>
            <a:r>
              <a:rPr lang="en-US" dirty="0">
                <a:solidFill>
                  <a:srgbClr val="002B49"/>
                </a:solidFill>
                <a:latin typeface="Georgia" panose="02040502050405020303" pitchFamily="18" charset="0"/>
              </a:rPr>
              <a:t>: x-ray equipment and all doors to rooms containing x-ray equipment to be labeled with signs reading “Caution: X-Ray Radiation”, monitor badges, and restricted access</a:t>
            </a:r>
          </a:p>
          <a:p>
            <a:pPr marL="742950" indent="-457200" defTabSz="457200">
              <a:spcBef>
                <a:spcPts val="1200"/>
              </a:spcBef>
              <a:buClr>
                <a:srgbClr val="FF6600"/>
              </a:buClr>
              <a:buFont typeface="+mj-lt"/>
              <a:buAutoNum type="arabicPeriod"/>
            </a:pPr>
            <a:r>
              <a:rPr lang="en-US" b="1" dirty="0">
                <a:solidFill>
                  <a:srgbClr val="002B49"/>
                </a:solidFill>
                <a:latin typeface="Georgia" panose="02040502050405020303" pitchFamily="18" charset="0"/>
              </a:rPr>
              <a:t>Hazard Communications</a:t>
            </a:r>
            <a:r>
              <a:rPr lang="en-US" dirty="0">
                <a:solidFill>
                  <a:srgbClr val="002B49"/>
                </a:solidFill>
                <a:latin typeface="Georgia" panose="02040502050405020303" pitchFamily="18" charset="0"/>
              </a:rPr>
              <a:t>: list of hazardous chemicals and Material Safety Data Sheets</a:t>
            </a:r>
          </a:p>
          <a:p>
            <a:pPr marL="742950" indent="-457200" defTabSz="457200">
              <a:spcBef>
                <a:spcPts val="1200"/>
              </a:spcBef>
              <a:buClr>
                <a:srgbClr val="FF6600"/>
              </a:buClr>
              <a:buFont typeface="+mj-lt"/>
              <a:buAutoNum type="arabicPeriod"/>
            </a:pPr>
            <a:r>
              <a:rPr lang="en-US" b="1" dirty="0">
                <a:solidFill>
                  <a:srgbClr val="002B49"/>
                </a:solidFill>
                <a:latin typeface="Georgia" panose="02040502050405020303" pitchFamily="18" charset="0"/>
              </a:rPr>
              <a:t>Fire and Exits</a:t>
            </a:r>
            <a:r>
              <a:rPr lang="en-US" dirty="0">
                <a:solidFill>
                  <a:srgbClr val="002B49"/>
                </a:solidFill>
                <a:latin typeface="Georgia" panose="02040502050405020303" pitchFamily="18" charset="0"/>
              </a:rPr>
              <a:t>: safe and accessible exits and prominent EXIT sign placement</a:t>
            </a:r>
          </a:p>
        </p:txBody>
      </p:sp>
    </p:spTree>
    <p:extLst>
      <p:ext uri="{BB962C8B-B14F-4D97-AF65-F5344CB8AC3E}">
        <p14:creationId xmlns:p14="http://schemas.microsoft.com/office/powerpoint/2010/main" val="16251273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657BC-5180-4E92-B547-6817DE0780E5}"/>
              </a:ext>
            </a:extLst>
          </p:cNvPr>
          <p:cNvSpPr>
            <a:spLocks noGrp="1"/>
          </p:cNvSpPr>
          <p:nvPr>
            <p:ph type="title"/>
          </p:nvPr>
        </p:nvSpPr>
        <p:spPr>
          <a:xfrm>
            <a:off x="457200" y="2285065"/>
            <a:ext cx="8229600" cy="1143000"/>
          </a:xfrm>
        </p:spPr>
        <p:txBody>
          <a:bodyPr>
            <a:normAutofit fontScale="90000"/>
          </a:bodyPr>
          <a:lstStyle/>
          <a:p>
            <a:pPr algn="ctr"/>
            <a:r>
              <a:rPr lang="en-US" dirty="0">
                <a:solidFill>
                  <a:srgbClr val="FF671F"/>
                </a:solidFill>
              </a:rPr>
              <a:t>Clinical Laboratory Improvement Amendments (CLIA)</a:t>
            </a:r>
          </a:p>
        </p:txBody>
      </p:sp>
      <p:sp>
        <p:nvSpPr>
          <p:cNvPr id="4" name="Slide Number Placeholder 3">
            <a:extLst>
              <a:ext uri="{FF2B5EF4-FFF2-40B4-BE49-F238E27FC236}">
                <a16:creationId xmlns:a16="http://schemas.microsoft.com/office/drawing/2014/main" id="{9980CA95-1D48-4121-B163-C0E3AD1EFB22}"/>
              </a:ext>
            </a:extLst>
          </p:cNvPr>
          <p:cNvSpPr>
            <a:spLocks noGrp="1"/>
          </p:cNvSpPr>
          <p:nvPr>
            <p:ph type="sldNum" sz="quarter" idx="10"/>
          </p:nvPr>
        </p:nvSpPr>
        <p:spPr/>
        <p:txBody>
          <a:bodyPr/>
          <a:lstStyle/>
          <a:p>
            <a:fld id="{1F61F4AC-59B8-420E-8040-3EDD647604A8}" type="slidenum">
              <a:rPr lang="en-US" smtClean="0"/>
              <a:pPr/>
              <a:t>45</a:t>
            </a:fld>
            <a:endParaRPr lang="en-US" dirty="0"/>
          </a:p>
        </p:txBody>
      </p:sp>
    </p:spTree>
    <p:extLst>
      <p:ext uri="{BB962C8B-B14F-4D97-AF65-F5344CB8AC3E}">
        <p14:creationId xmlns:p14="http://schemas.microsoft.com/office/powerpoint/2010/main" val="42113747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062CF-2986-4911-9835-6AD0753F05DE}"/>
              </a:ext>
            </a:extLst>
          </p:cNvPr>
          <p:cNvSpPr>
            <a:spLocks noGrp="1"/>
          </p:cNvSpPr>
          <p:nvPr>
            <p:ph type="title"/>
          </p:nvPr>
        </p:nvSpPr>
        <p:spPr/>
        <p:txBody>
          <a:bodyPr>
            <a:normAutofit/>
          </a:bodyPr>
          <a:lstStyle/>
          <a:p>
            <a:pPr algn="ctr"/>
            <a:r>
              <a:rPr lang="en-US" dirty="0">
                <a:solidFill>
                  <a:schemeClr val="tx1"/>
                </a:solidFill>
              </a:rPr>
              <a:t>CLIA</a:t>
            </a:r>
          </a:p>
        </p:txBody>
      </p:sp>
      <p:sp>
        <p:nvSpPr>
          <p:cNvPr id="3" name="Content Placeholder 2">
            <a:extLst>
              <a:ext uri="{FF2B5EF4-FFF2-40B4-BE49-F238E27FC236}">
                <a16:creationId xmlns:a16="http://schemas.microsoft.com/office/drawing/2014/main" id="{7146C780-8E51-42B7-AAFE-F7405F462A21}"/>
              </a:ext>
            </a:extLst>
          </p:cNvPr>
          <p:cNvSpPr>
            <a:spLocks noGrp="1"/>
          </p:cNvSpPr>
          <p:nvPr>
            <p:ph idx="1"/>
          </p:nvPr>
        </p:nvSpPr>
        <p:spPr>
          <a:xfrm>
            <a:off x="457200" y="1600200"/>
            <a:ext cx="8229600" cy="4343399"/>
          </a:xfrm>
        </p:spPr>
        <p:txBody>
          <a:bodyPr>
            <a:normAutofit/>
          </a:bodyPr>
          <a:lstStyle/>
          <a:p>
            <a:pPr marL="285750" lvl="0" indent="0" fontAlgn="base">
              <a:spcBef>
                <a:spcPts val="1200"/>
              </a:spcBef>
              <a:spcAft>
                <a:spcPts val="600"/>
              </a:spcAft>
              <a:buSzPct val="145000"/>
              <a:buNone/>
            </a:pPr>
            <a:r>
              <a:rPr lang="en-US" altLang="en-US" sz="2200" dirty="0">
                <a:cs typeface="+mn-cs"/>
              </a:rPr>
              <a:t>CLIA regulations define three categories of testing complexity: </a:t>
            </a:r>
          </a:p>
          <a:p>
            <a:pPr lvl="1" eaLnBrk="0" fontAlgn="base" hangingPunct="0">
              <a:spcAft>
                <a:spcPts val="600"/>
              </a:spcAft>
              <a:buClr>
                <a:srgbClr val="EE5624"/>
              </a:buClr>
              <a:buSzPct val="100000"/>
              <a:buFont typeface="Wingdings" panose="05000000000000000000" pitchFamily="2" charset="2"/>
              <a:buChar char="§"/>
            </a:pPr>
            <a:r>
              <a:rPr lang="en-US" altLang="en-US" sz="1800" b="1" u="sng" dirty="0">
                <a:solidFill>
                  <a:schemeClr val="accent1">
                    <a:lumMod val="50000"/>
                  </a:schemeClr>
                </a:solidFill>
                <a:cs typeface="Times New Roman" panose="02020603050405020304" pitchFamily="18" charset="0"/>
              </a:rPr>
              <a:t>Waived Tests </a:t>
            </a:r>
            <a:r>
              <a:rPr lang="en-US" altLang="en-US" sz="1800" dirty="0">
                <a:solidFill>
                  <a:schemeClr val="accent1">
                    <a:lumMod val="50000"/>
                  </a:schemeClr>
                </a:solidFill>
                <a:cs typeface="Times New Roman" panose="02020603050405020304" pitchFamily="18" charset="0"/>
              </a:rPr>
              <a:t>are simple laboratory examinations and procedures that have an insignificant risk of an erroneous result such as rapid streptococcus and Human Chronic Gonadotropin (HCG)/pregnancy testing. Waived tests include test systems cleared by the FDA for home use. </a:t>
            </a:r>
          </a:p>
          <a:p>
            <a:pPr lvl="1" eaLnBrk="0" fontAlgn="base" hangingPunct="0">
              <a:spcAft>
                <a:spcPts val="600"/>
              </a:spcAft>
              <a:buClr>
                <a:srgbClr val="EE5624"/>
              </a:buClr>
              <a:buSzPct val="100000"/>
              <a:buFont typeface="Wingdings" panose="05000000000000000000" pitchFamily="2" charset="2"/>
              <a:buChar char="§"/>
            </a:pPr>
            <a:r>
              <a:rPr lang="en-US" altLang="en-US" sz="1800" b="1" u="sng" dirty="0">
                <a:solidFill>
                  <a:schemeClr val="accent1">
                    <a:lumMod val="50000"/>
                  </a:schemeClr>
                </a:solidFill>
                <a:cs typeface="Times New Roman" panose="02020603050405020304" pitchFamily="18" charset="0"/>
              </a:rPr>
              <a:t>Moderately Complex Tests </a:t>
            </a:r>
            <a:r>
              <a:rPr lang="en-US" altLang="en-US" sz="1800" dirty="0">
                <a:solidFill>
                  <a:schemeClr val="accent1">
                    <a:lumMod val="50000"/>
                  </a:schemeClr>
                </a:solidFill>
                <a:cs typeface="Times New Roman" panose="02020603050405020304" pitchFamily="18" charset="0"/>
              </a:rPr>
              <a:t>are those that are available on automated clinical laboratory equipment such as electrolyte profiles, chemistry profiles and complete blood count.</a:t>
            </a:r>
          </a:p>
          <a:p>
            <a:pPr lvl="1" eaLnBrk="0" fontAlgn="base" hangingPunct="0">
              <a:spcAft>
                <a:spcPts val="600"/>
              </a:spcAft>
              <a:buClr>
                <a:srgbClr val="EE5624"/>
              </a:buClr>
              <a:buSzPct val="100000"/>
              <a:buFont typeface="Wingdings" panose="05000000000000000000" pitchFamily="2" charset="2"/>
              <a:buChar char="§"/>
            </a:pPr>
            <a:r>
              <a:rPr lang="en-US" altLang="en-US" sz="1800" b="1" u="sng" dirty="0">
                <a:solidFill>
                  <a:schemeClr val="accent1">
                    <a:lumMod val="50000"/>
                  </a:schemeClr>
                </a:solidFill>
                <a:cs typeface="Times New Roman" panose="02020603050405020304" pitchFamily="18" charset="0"/>
              </a:rPr>
              <a:t>Highly Complex Tests  </a:t>
            </a:r>
            <a:r>
              <a:rPr lang="en-US" altLang="en-US" sz="1800" dirty="0">
                <a:solidFill>
                  <a:schemeClr val="accent1">
                    <a:lumMod val="50000"/>
                  </a:schemeClr>
                </a:solidFill>
                <a:cs typeface="Times New Roman" panose="02020603050405020304" pitchFamily="18" charset="0"/>
              </a:rPr>
              <a:t>include those that require clinical laboratory expertise beyond normal automation to perform. Examples include cytology, immunohistochemistry, peripheral smears, flow cytometry, gel electrophoresis, and most molecular diagnostic tests.</a:t>
            </a:r>
          </a:p>
        </p:txBody>
      </p:sp>
    </p:spTree>
    <p:extLst>
      <p:ext uri="{BB962C8B-B14F-4D97-AF65-F5344CB8AC3E}">
        <p14:creationId xmlns:p14="http://schemas.microsoft.com/office/powerpoint/2010/main" val="11419852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062CF-2986-4911-9835-6AD0753F05DE}"/>
              </a:ext>
            </a:extLst>
          </p:cNvPr>
          <p:cNvSpPr>
            <a:spLocks noGrp="1"/>
          </p:cNvSpPr>
          <p:nvPr>
            <p:ph type="title"/>
          </p:nvPr>
        </p:nvSpPr>
        <p:spPr/>
        <p:txBody>
          <a:bodyPr>
            <a:normAutofit/>
          </a:bodyPr>
          <a:lstStyle/>
          <a:p>
            <a:pPr algn="ctr"/>
            <a:r>
              <a:rPr lang="en-US" dirty="0">
                <a:solidFill>
                  <a:schemeClr val="tx1"/>
                </a:solidFill>
              </a:rPr>
              <a:t>CLIA: Benefits of Testing</a:t>
            </a:r>
          </a:p>
        </p:txBody>
      </p:sp>
      <p:sp>
        <p:nvSpPr>
          <p:cNvPr id="3" name="Content Placeholder 2">
            <a:extLst>
              <a:ext uri="{FF2B5EF4-FFF2-40B4-BE49-F238E27FC236}">
                <a16:creationId xmlns:a16="http://schemas.microsoft.com/office/drawing/2014/main" id="{7146C780-8E51-42B7-AAFE-F7405F462A21}"/>
              </a:ext>
            </a:extLst>
          </p:cNvPr>
          <p:cNvSpPr>
            <a:spLocks noGrp="1"/>
          </p:cNvSpPr>
          <p:nvPr>
            <p:ph idx="1"/>
          </p:nvPr>
        </p:nvSpPr>
        <p:spPr>
          <a:xfrm>
            <a:off x="457200" y="2362200"/>
            <a:ext cx="8229600" cy="4343399"/>
          </a:xfrm>
        </p:spPr>
        <p:txBody>
          <a:bodyPr>
            <a:normAutofit/>
          </a:bodyPr>
          <a:lstStyle/>
          <a:p>
            <a:pPr marL="285750" lvl="0" indent="0" fontAlgn="base">
              <a:spcBef>
                <a:spcPts val="1200"/>
              </a:spcBef>
              <a:spcAft>
                <a:spcPts val="600"/>
              </a:spcAft>
              <a:buSzPct val="145000"/>
              <a:buNone/>
            </a:pPr>
            <a:r>
              <a:rPr lang="en-US" altLang="en-US" sz="2200" dirty="0">
                <a:cs typeface="+mn-cs"/>
              </a:rPr>
              <a:t>Some of the benefits of performing waived testing include: </a:t>
            </a:r>
          </a:p>
          <a:p>
            <a:pPr lvl="1" eaLnBrk="0" fontAlgn="base" hangingPunct="0">
              <a:spcAft>
                <a:spcPts val="600"/>
              </a:spcAft>
              <a:buClr>
                <a:srgbClr val="EE5624"/>
              </a:buClr>
              <a:buSzPct val="100000"/>
              <a:buFont typeface="Wingdings" panose="05000000000000000000" pitchFamily="2" charset="2"/>
              <a:buChar char="§"/>
            </a:pPr>
            <a:r>
              <a:rPr lang="en-US" altLang="en-US" sz="1800" dirty="0">
                <a:solidFill>
                  <a:schemeClr val="accent1">
                    <a:lumMod val="50000"/>
                  </a:schemeClr>
                </a:solidFill>
                <a:cs typeface="Times New Roman" panose="02020603050405020304" pitchFamily="18" charset="0"/>
              </a:rPr>
              <a:t>Rapid availability of test results while the patient is available for immediate follow-up</a:t>
            </a:r>
          </a:p>
          <a:p>
            <a:pPr lvl="1" eaLnBrk="0" fontAlgn="base" hangingPunct="0">
              <a:spcAft>
                <a:spcPts val="600"/>
              </a:spcAft>
              <a:buClr>
                <a:srgbClr val="EE5624"/>
              </a:buClr>
              <a:buSzPct val="100000"/>
              <a:buFont typeface="Wingdings" panose="05000000000000000000" pitchFamily="2" charset="2"/>
              <a:buChar char="§"/>
            </a:pPr>
            <a:r>
              <a:rPr lang="en-US" altLang="en-US" sz="1800" dirty="0">
                <a:solidFill>
                  <a:schemeClr val="accent1">
                    <a:lumMod val="50000"/>
                  </a:schemeClr>
                </a:solidFill>
                <a:cs typeface="Times New Roman" panose="02020603050405020304" pitchFamily="18" charset="0"/>
              </a:rPr>
              <a:t>Simple tests have minimal need for training </a:t>
            </a:r>
          </a:p>
          <a:p>
            <a:pPr lvl="1" eaLnBrk="0" fontAlgn="base" hangingPunct="0">
              <a:spcAft>
                <a:spcPts val="600"/>
              </a:spcAft>
              <a:buClr>
                <a:srgbClr val="EE5624"/>
              </a:buClr>
              <a:buSzPct val="100000"/>
              <a:buFont typeface="Wingdings" panose="05000000000000000000" pitchFamily="2" charset="2"/>
              <a:buChar char="§"/>
            </a:pPr>
            <a:r>
              <a:rPr lang="en-US" altLang="en-US" sz="1800" dirty="0">
                <a:solidFill>
                  <a:schemeClr val="accent1">
                    <a:lumMod val="50000"/>
                  </a:schemeClr>
                </a:solidFill>
                <a:cs typeface="Times New Roman" panose="02020603050405020304" pitchFamily="18" charset="0"/>
              </a:rPr>
              <a:t>Portability of many waived tests allows for easier testing in nontraditional settings </a:t>
            </a:r>
          </a:p>
        </p:txBody>
      </p:sp>
    </p:spTree>
    <p:extLst>
      <p:ext uri="{BB962C8B-B14F-4D97-AF65-F5344CB8AC3E}">
        <p14:creationId xmlns:p14="http://schemas.microsoft.com/office/powerpoint/2010/main" val="24687484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062CF-2986-4911-9835-6AD0753F05DE}"/>
              </a:ext>
            </a:extLst>
          </p:cNvPr>
          <p:cNvSpPr>
            <a:spLocks noGrp="1"/>
          </p:cNvSpPr>
          <p:nvPr>
            <p:ph type="title"/>
          </p:nvPr>
        </p:nvSpPr>
        <p:spPr/>
        <p:txBody>
          <a:bodyPr>
            <a:normAutofit/>
          </a:bodyPr>
          <a:lstStyle/>
          <a:p>
            <a:pPr algn="ctr"/>
            <a:r>
              <a:rPr lang="en-US" dirty="0">
                <a:solidFill>
                  <a:schemeClr val="tx1"/>
                </a:solidFill>
              </a:rPr>
              <a:t>CLIA: Issues to Consider </a:t>
            </a:r>
          </a:p>
        </p:txBody>
      </p:sp>
      <p:sp>
        <p:nvSpPr>
          <p:cNvPr id="3" name="Content Placeholder 2">
            <a:extLst>
              <a:ext uri="{FF2B5EF4-FFF2-40B4-BE49-F238E27FC236}">
                <a16:creationId xmlns:a16="http://schemas.microsoft.com/office/drawing/2014/main" id="{7146C780-8E51-42B7-AAFE-F7405F462A21}"/>
              </a:ext>
            </a:extLst>
          </p:cNvPr>
          <p:cNvSpPr>
            <a:spLocks noGrp="1"/>
          </p:cNvSpPr>
          <p:nvPr>
            <p:ph idx="1"/>
          </p:nvPr>
        </p:nvSpPr>
        <p:spPr>
          <a:xfrm>
            <a:off x="457200" y="1676400"/>
            <a:ext cx="8229600" cy="4343399"/>
          </a:xfrm>
        </p:spPr>
        <p:txBody>
          <a:bodyPr>
            <a:normAutofit/>
          </a:bodyPr>
          <a:lstStyle/>
          <a:p>
            <a:pPr lvl="1" eaLnBrk="0" fontAlgn="base" hangingPunct="0">
              <a:spcAft>
                <a:spcPts val="600"/>
              </a:spcAft>
              <a:buClr>
                <a:srgbClr val="EE5624"/>
              </a:buClr>
              <a:buSzPct val="100000"/>
              <a:buFont typeface="Wingdings" panose="05000000000000000000" pitchFamily="2" charset="2"/>
              <a:buChar char="§"/>
            </a:pPr>
            <a:r>
              <a:rPr lang="en-US" altLang="en-US" sz="1800" dirty="0">
                <a:solidFill>
                  <a:schemeClr val="accent1">
                    <a:lumMod val="50000"/>
                  </a:schemeClr>
                </a:solidFill>
                <a:cs typeface="Times New Roman" panose="02020603050405020304" pitchFamily="18" charset="0"/>
              </a:rPr>
              <a:t>Testing oversight: Staff member assigned responsibility for managing testing and decision-making to assure quality testing </a:t>
            </a:r>
          </a:p>
          <a:p>
            <a:pPr lvl="1" eaLnBrk="0" fontAlgn="base" hangingPunct="0">
              <a:spcAft>
                <a:spcPts val="600"/>
              </a:spcAft>
              <a:buClr>
                <a:srgbClr val="EE5624"/>
              </a:buClr>
              <a:buSzPct val="100000"/>
              <a:buFont typeface="Wingdings" panose="05000000000000000000" pitchFamily="2" charset="2"/>
              <a:buChar char="§"/>
            </a:pPr>
            <a:r>
              <a:rPr lang="en-US" altLang="en-US" sz="1800" dirty="0">
                <a:solidFill>
                  <a:schemeClr val="accent1">
                    <a:lumMod val="50000"/>
                  </a:schemeClr>
                </a:solidFill>
                <a:cs typeface="Times New Roman" panose="02020603050405020304" pitchFamily="18" charset="0"/>
              </a:rPr>
              <a:t>Regulatory requirements: Practice/clinic will need to follow applicable federal, state, and/or local requirements for testing, safety, confidentiality, and privacy </a:t>
            </a:r>
          </a:p>
          <a:p>
            <a:pPr lvl="1" eaLnBrk="0" fontAlgn="base" hangingPunct="0">
              <a:spcAft>
                <a:spcPts val="600"/>
              </a:spcAft>
              <a:buClr>
                <a:srgbClr val="EE5624"/>
              </a:buClr>
              <a:buSzPct val="100000"/>
              <a:buFont typeface="Wingdings" panose="05000000000000000000" pitchFamily="2" charset="2"/>
              <a:buChar char="§"/>
            </a:pPr>
            <a:r>
              <a:rPr lang="en-US" altLang="en-US" sz="1800" dirty="0">
                <a:solidFill>
                  <a:schemeClr val="accent1">
                    <a:lumMod val="50000"/>
                  </a:schemeClr>
                </a:solidFill>
                <a:cs typeface="Times New Roman" panose="02020603050405020304" pitchFamily="18" charset="0"/>
              </a:rPr>
              <a:t>Location for testing: Testing will need to be performed in a location with adequate space, an appropriate physical environment, and accommodations for proper disposal of biohazardous waste </a:t>
            </a:r>
          </a:p>
          <a:p>
            <a:pPr lvl="1" eaLnBrk="0" fontAlgn="base" hangingPunct="0">
              <a:spcAft>
                <a:spcPts val="600"/>
              </a:spcAft>
              <a:buClr>
                <a:srgbClr val="EE5624"/>
              </a:buClr>
              <a:buSzPct val="100000"/>
              <a:buFont typeface="Wingdings" panose="05000000000000000000" pitchFamily="2" charset="2"/>
              <a:buChar char="§"/>
            </a:pPr>
            <a:r>
              <a:rPr lang="en-US" altLang="en-US" sz="1800" dirty="0">
                <a:solidFill>
                  <a:schemeClr val="accent1">
                    <a:lumMod val="50000"/>
                  </a:schemeClr>
                </a:solidFill>
                <a:cs typeface="Times New Roman" panose="02020603050405020304" pitchFamily="18" charset="0"/>
              </a:rPr>
              <a:t>Selecting tests: Consider the test characteristics, sample requirements, and costs when selecting tests </a:t>
            </a:r>
          </a:p>
        </p:txBody>
      </p:sp>
    </p:spTree>
    <p:extLst>
      <p:ext uri="{BB962C8B-B14F-4D97-AF65-F5344CB8AC3E}">
        <p14:creationId xmlns:p14="http://schemas.microsoft.com/office/powerpoint/2010/main" val="12356348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062CF-2986-4911-9835-6AD0753F05DE}"/>
              </a:ext>
            </a:extLst>
          </p:cNvPr>
          <p:cNvSpPr>
            <a:spLocks noGrp="1"/>
          </p:cNvSpPr>
          <p:nvPr>
            <p:ph type="title"/>
          </p:nvPr>
        </p:nvSpPr>
        <p:spPr/>
        <p:txBody>
          <a:bodyPr>
            <a:normAutofit/>
          </a:bodyPr>
          <a:lstStyle/>
          <a:p>
            <a:pPr algn="ctr"/>
            <a:r>
              <a:rPr lang="en-US" dirty="0">
                <a:solidFill>
                  <a:schemeClr val="tx1"/>
                </a:solidFill>
              </a:rPr>
              <a:t>CLIA: Issues to Consider </a:t>
            </a:r>
          </a:p>
        </p:txBody>
      </p:sp>
      <p:sp>
        <p:nvSpPr>
          <p:cNvPr id="3" name="Content Placeholder 2">
            <a:extLst>
              <a:ext uri="{FF2B5EF4-FFF2-40B4-BE49-F238E27FC236}">
                <a16:creationId xmlns:a16="http://schemas.microsoft.com/office/drawing/2014/main" id="{7146C780-8E51-42B7-AAFE-F7405F462A21}"/>
              </a:ext>
            </a:extLst>
          </p:cNvPr>
          <p:cNvSpPr>
            <a:spLocks noGrp="1"/>
          </p:cNvSpPr>
          <p:nvPr>
            <p:ph idx="1"/>
          </p:nvPr>
        </p:nvSpPr>
        <p:spPr>
          <a:xfrm>
            <a:off x="457200" y="1676400"/>
            <a:ext cx="8229600" cy="4343399"/>
          </a:xfrm>
        </p:spPr>
        <p:txBody>
          <a:bodyPr>
            <a:normAutofit/>
          </a:bodyPr>
          <a:lstStyle/>
          <a:p>
            <a:pPr lvl="1" eaLnBrk="0" fontAlgn="base" hangingPunct="0">
              <a:spcAft>
                <a:spcPts val="600"/>
              </a:spcAft>
              <a:buClr>
                <a:srgbClr val="EE5624"/>
              </a:buClr>
              <a:buSzPct val="100000"/>
              <a:buFont typeface="Wingdings" panose="05000000000000000000" pitchFamily="2" charset="2"/>
              <a:buChar char="§"/>
            </a:pPr>
            <a:r>
              <a:rPr lang="en-US" altLang="en-US" sz="1800" dirty="0">
                <a:solidFill>
                  <a:schemeClr val="accent1">
                    <a:lumMod val="50000"/>
                  </a:schemeClr>
                </a:solidFill>
                <a:cs typeface="Times New Roman" panose="02020603050405020304" pitchFamily="18" charset="0"/>
              </a:rPr>
              <a:t>Testing personnel: Personnel who perform testing will need to be trained and periodically assessed on their ability to perform quality testing</a:t>
            </a:r>
          </a:p>
          <a:p>
            <a:pPr lvl="1" eaLnBrk="0" fontAlgn="base" hangingPunct="0">
              <a:spcAft>
                <a:spcPts val="600"/>
              </a:spcAft>
              <a:buClr>
                <a:srgbClr val="EE5624"/>
              </a:buClr>
              <a:buSzPct val="100000"/>
              <a:buFont typeface="Wingdings" panose="05000000000000000000" pitchFamily="2" charset="2"/>
              <a:buChar char="§"/>
            </a:pPr>
            <a:r>
              <a:rPr lang="en-US" altLang="en-US" sz="1800" dirty="0">
                <a:solidFill>
                  <a:schemeClr val="accent1">
                    <a:lumMod val="50000"/>
                  </a:schemeClr>
                </a:solidFill>
                <a:cs typeface="Times New Roman" panose="02020603050405020304" pitchFamily="18" charset="0"/>
              </a:rPr>
              <a:t>Starting to test: Ensure understanding and follow the current manufacturer’s instructions</a:t>
            </a:r>
          </a:p>
          <a:p>
            <a:pPr lvl="1" eaLnBrk="0" fontAlgn="base" hangingPunct="0">
              <a:spcAft>
                <a:spcPts val="600"/>
              </a:spcAft>
              <a:buClr>
                <a:srgbClr val="EE5624"/>
              </a:buClr>
              <a:buSzPct val="100000"/>
              <a:buFont typeface="Wingdings" panose="05000000000000000000" pitchFamily="2" charset="2"/>
              <a:buChar char="§"/>
            </a:pPr>
            <a:r>
              <a:rPr lang="en-US" altLang="en-US" sz="1800" dirty="0">
                <a:solidFill>
                  <a:schemeClr val="accent1">
                    <a:lumMod val="50000"/>
                  </a:schemeClr>
                </a:solidFill>
                <a:cs typeface="Times New Roman" panose="02020603050405020304" pitchFamily="18" charset="0"/>
              </a:rPr>
              <a:t>Quality assurance: Continually monitor, evaluate, and identify ways to improve the quality of testing</a:t>
            </a:r>
          </a:p>
        </p:txBody>
      </p:sp>
    </p:spTree>
    <p:extLst>
      <p:ext uri="{BB962C8B-B14F-4D97-AF65-F5344CB8AC3E}">
        <p14:creationId xmlns:p14="http://schemas.microsoft.com/office/powerpoint/2010/main" val="2605158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1"/>
          <p:cNvSpPr>
            <a:spLocks noGrp="1"/>
          </p:cNvSpPr>
          <p:nvPr>
            <p:ph type="title"/>
          </p:nvPr>
        </p:nvSpPr>
        <p:spPr/>
        <p:txBody>
          <a:bodyPr anchor="ctr">
            <a:normAutofit/>
          </a:bodyPr>
          <a:lstStyle/>
          <a:p>
            <a:pPr algn="ctr"/>
            <a:r>
              <a:rPr lang="en-US" altLang="en-US" sz="3200" dirty="0">
                <a:solidFill>
                  <a:schemeClr val="tx1"/>
                </a:solidFill>
              </a:rPr>
              <a:t>What is a Compliance Program?</a:t>
            </a:r>
            <a:endParaRPr lang="en-US" altLang="en-US" sz="3200" b="1" dirty="0">
              <a:ln>
                <a:noFill/>
              </a:ln>
              <a:solidFill>
                <a:schemeClr val="tx1"/>
              </a:solidFill>
            </a:endParaRPr>
          </a:p>
        </p:txBody>
      </p:sp>
      <p:sp>
        <p:nvSpPr>
          <p:cNvPr id="3" name="Content Placeholder 2">
            <a:extLst>
              <a:ext uri="{FF2B5EF4-FFF2-40B4-BE49-F238E27FC236}">
                <a16:creationId xmlns:a16="http://schemas.microsoft.com/office/drawing/2014/main" id="{D80F40E3-1AF7-49D5-817F-E403C5378A26}"/>
              </a:ext>
            </a:extLst>
          </p:cNvPr>
          <p:cNvSpPr>
            <a:spLocks noGrp="1"/>
          </p:cNvSpPr>
          <p:nvPr>
            <p:ph idx="1"/>
          </p:nvPr>
        </p:nvSpPr>
        <p:spPr/>
        <p:txBody>
          <a:bodyPr anchor="ctr">
            <a:normAutofit/>
          </a:bodyPr>
          <a:lstStyle/>
          <a:p>
            <a:pPr marL="285750" indent="0">
              <a:buClr>
                <a:srgbClr val="EE5624"/>
              </a:buClr>
              <a:buNone/>
            </a:pPr>
            <a:r>
              <a:rPr lang="en-US" altLang="en-US" sz="2800" dirty="0"/>
              <a:t>A compliance program will help preserve an organization’s commitment to being honest and accountable by identifying and averting illegal and unethical conduct; improving the quality and consistency of patient care; and developing procedures for rapid and systematic investigation of misconduct.</a:t>
            </a:r>
          </a:p>
        </p:txBody>
      </p:sp>
    </p:spTree>
    <p:extLst>
      <p:ext uri="{BB962C8B-B14F-4D97-AF65-F5344CB8AC3E}">
        <p14:creationId xmlns:p14="http://schemas.microsoft.com/office/powerpoint/2010/main" val="13085596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062CF-2986-4911-9835-6AD0753F05DE}"/>
              </a:ext>
            </a:extLst>
          </p:cNvPr>
          <p:cNvSpPr>
            <a:spLocks noGrp="1"/>
          </p:cNvSpPr>
          <p:nvPr>
            <p:ph type="title"/>
          </p:nvPr>
        </p:nvSpPr>
        <p:spPr/>
        <p:txBody>
          <a:bodyPr>
            <a:normAutofit/>
          </a:bodyPr>
          <a:lstStyle/>
          <a:p>
            <a:pPr algn="ctr"/>
            <a:r>
              <a:rPr lang="en-US" sz="3200" dirty="0">
                <a:solidFill>
                  <a:schemeClr val="tx1"/>
                </a:solidFill>
              </a:rPr>
              <a:t>CLIA: Certification Requirements</a:t>
            </a:r>
          </a:p>
        </p:txBody>
      </p:sp>
      <p:sp>
        <p:nvSpPr>
          <p:cNvPr id="3" name="Content Placeholder 2">
            <a:extLst>
              <a:ext uri="{FF2B5EF4-FFF2-40B4-BE49-F238E27FC236}">
                <a16:creationId xmlns:a16="http://schemas.microsoft.com/office/drawing/2014/main" id="{7146C780-8E51-42B7-AAFE-F7405F462A21}"/>
              </a:ext>
            </a:extLst>
          </p:cNvPr>
          <p:cNvSpPr>
            <a:spLocks noGrp="1"/>
          </p:cNvSpPr>
          <p:nvPr>
            <p:ph idx="1"/>
          </p:nvPr>
        </p:nvSpPr>
        <p:spPr>
          <a:xfrm>
            <a:off x="457200" y="1676400"/>
            <a:ext cx="8229600" cy="4343399"/>
          </a:xfrm>
        </p:spPr>
        <p:txBody>
          <a:bodyPr>
            <a:normAutofit/>
          </a:bodyPr>
          <a:lstStyle/>
          <a:p>
            <a:pPr lvl="1" eaLnBrk="0" fontAlgn="base" hangingPunct="0">
              <a:spcAft>
                <a:spcPts val="600"/>
              </a:spcAft>
              <a:buClr>
                <a:srgbClr val="EE5624"/>
              </a:buClr>
              <a:buSzPct val="100000"/>
              <a:buFont typeface="Wingdings" panose="05000000000000000000" pitchFamily="2" charset="2"/>
              <a:buChar char="§"/>
            </a:pPr>
            <a:r>
              <a:rPr lang="en-US" altLang="en-US" sz="1800" dirty="0">
                <a:solidFill>
                  <a:schemeClr val="accent1">
                    <a:lumMod val="50000"/>
                  </a:schemeClr>
                </a:solidFill>
                <a:cs typeface="Times New Roman" panose="02020603050405020304" pitchFamily="18" charset="0"/>
              </a:rPr>
              <a:t>Agree to abide by CLIA regulations that laboratory testing procedures will ensure timeliness, accuracy and dependability irrespective of the location of the tests. This includes maintaining complete policies and procedures, conducting staff training, and retaining accurate quality control documents  </a:t>
            </a:r>
          </a:p>
          <a:p>
            <a:pPr lvl="1" eaLnBrk="0" fontAlgn="base" hangingPunct="0">
              <a:spcAft>
                <a:spcPts val="600"/>
              </a:spcAft>
              <a:buClr>
                <a:srgbClr val="EE5624"/>
              </a:buClr>
              <a:buSzPct val="100000"/>
              <a:buFont typeface="Wingdings" panose="05000000000000000000" pitchFamily="2" charset="2"/>
              <a:buChar char="§"/>
            </a:pPr>
            <a:r>
              <a:rPr lang="en-US" altLang="en-US" sz="1800" dirty="0">
                <a:solidFill>
                  <a:schemeClr val="accent1">
                    <a:lumMod val="50000"/>
                  </a:schemeClr>
                </a:solidFill>
                <a:cs typeface="Times New Roman" panose="02020603050405020304" pitchFamily="18" charset="0"/>
              </a:rPr>
              <a:t>Complete an application (Form CMS-116) available online at www.cms.hhs.gov/clia or from your local State Agency</a:t>
            </a:r>
          </a:p>
          <a:p>
            <a:pPr lvl="1" eaLnBrk="0" fontAlgn="base" hangingPunct="0">
              <a:spcAft>
                <a:spcPts val="600"/>
              </a:spcAft>
              <a:buClr>
                <a:srgbClr val="EE5624"/>
              </a:buClr>
              <a:buSzPct val="100000"/>
              <a:buFont typeface="Wingdings" panose="05000000000000000000" pitchFamily="2" charset="2"/>
              <a:buChar char="§"/>
            </a:pPr>
            <a:r>
              <a:rPr lang="en-US" altLang="en-US" sz="1800" dirty="0">
                <a:solidFill>
                  <a:schemeClr val="accent1">
                    <a:lumMod val="50000"/>
                  </a:schemeClr>
                </a:solidFill>
                <a:cs typeface="Times New Roman" panose="02020603050405020304" pitchFamily="18" charset="0"/>
              </a:rPr>
              <a:t>Forward a completed application to the address of the local State Agency for the State in which the laboratory is located. A list of State Agencies is available on the above site</a:t>
            </a:r>
          </a:p>
        </p:txBody>
      </p:sp>
    </p:spTree>
    <p:extLst>
      <p:ext uri="{BB962C8B-B14F-4D97-AF65-F5344CB8AC3E}">
        <p14:creationId xmlns:p14="http://schemas.microsoft.com/office/powerpoint/2010/main" val="7204277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657BC-5180-4E92-B547-6817DE0780E5}"/>
              </a:ext>
            </a:extLst>
          </p:cNvPr>
          <p:cNvSpPr>
            <a:spLocks noGrp="1"/>
          </p:cNvSpPr>
          <p:nvPr>
            <p:ph type="title"/>
          </p:nvPr>
        </p:nvSpPr>
        <p:spPr>
          <a:xfrm>
            <a:off x="457200" y="2285065"/>
            <a:ext cx="8229600" cy="1143000"/>
          </a:xfrm>
        </p:spPr>
        <p:txBody>
          <a:bodyPr>
            <a:normAutofit/>
          </a:bodyPr>
          <a:lstStyle/>
          <a:p>
            <a:pPr algn="ctr"/>
            <a:r>
              <a:rPr lang="en-US" dirty="0">
                <a:solidFill>
                  <a:srgbClr val="FF671F"/>
                </a:solidFill>
              </a:rPr>
              <a:t>Case Study</a:t>
            </a:r>
          </a:p>
        </p:txBody>
      </p:sp>
      <p:sp>
        <p:nvSpPr>
          <p:cNvPr id="4" name="Slide Number Placeholder 3">
            <a:extLst>
              <a:ext uri="{FF2B5EF4-FFF2-40B4-BE49-F238E27FC236}">
                <a16:creationId xmlns:a16="http://schemas.microsoft.com/office/drawing/2014/main" id="{9980CA95-1D48-4121-B163-C0E3AD1EFB22}"/>
              </a:ext>
            </a:extLst>
          </p:cNvPr>
          <p:cNvSpPr>
            <a:spLocks noGrp="1"/>
          </p:cNvSpPr>
          <p:nvPr>
            <p:ph type="sldNum" sz="quarter" idx="10"/>
          </p:nvPr>
        </p:nvSpPr>
        <p:spPr/>
        <p:txBody>
          <a:bodyPr/>
          <a:lstStyle/>
          <a:p>
            <a:fld id="{1F61F4AC-59B8-420E-8040-3EDD647604A8}" type="slidenum">
              <a:rPr lang="en-US" smtClean="0"/>
              <a:pPr/>
              <a:t>51</a:t>
            </a:fld>
            <a:endParaRPr lang="en-US" dirty="0"/>
          </a:p>
        </p:txBody>
      </p:sp>
    </p:spTree>
    <p:extLst>
      <p:ext uri="{BB962C8B-B14F-4D97-AF65-F5344CB8AC3E}">
        <p14:creationId xmlns:p14="http://schemas.microsoft.com/office/powerpoint/2010/main" val="25367749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0F075-73EF-4929-9677-A615D326986C}"/>
              </a:ext>
            </a:extLst>
          </p:cNvPr>
          <p:cNvSpPr>
            <a:spLocks noGrp="1"/>
          </p:cNvSpPr>
          <p:nvPr>
            <p:ph type="title"/>
          </p:nvPr>
        </p:nvSpPr>
        <p:spPr/>
        <p:txBody>
          <a:bodyPr/>
          <a:lstStyle/>
          <a:p>
            <a:pPr algn="ctr"/>
            <a:r>
              <a:rPr lang="en-US" sz="4000" dirty="0">
                <a:solidFill>
                  <a:schemeClr val="tx1"/>
                </a:solidFill>
              </a:rPr>
              <a:t>HIPAA Compliance</a:t>
            </a:r>
          </a:p>
        </p:txBody>
      </p:sp>
      <p:sp>
        <p:nvSpPr>
          <p:cNvPr id="3" name="Content Placeholder 2">
            <a:extLst>
              <a:ext uri="{FF2B5EF4-FFF2-40B4-BE49-F238E27FC236}">
                <a16:creationId xmlns:a16="http://schemas.microsoft.com/office/drawing/2014/main" id="{82A2A8BC-3D67-4E6A-A456-39D8898BDDEB}"/>
              </a:ext>
            </a:extLst>
          </p:cNvPr>
          <p:cNvSpPr>
            <a:spLocks noGrp="1"/>
          </p:cNvSpPr>
          <p:nvPr>
            <p:ph idx="1"/>
          </p:nvPr>
        </p:nvSpPr>
        <p:spPr>
          <a:xfrm>
            <a:off x="457200" y="1417638"/>
            <a:ext cx="8229600" cy="4449761"/>
          </a:xfrm>
        </p:spPr>
        <p:txBody>
          <a:bodyPr>
            <a:normAutofit lnSpcReduction="10000"/>
          </a:bodyPr>
          <a:lstStyle/>
          <a:p>
            <a:pPr marL="0" indent="0">
              <a:buNone/>
            </a:pPr>
            <a:r>
              <a:rPr lang="en-US" sz="1800" b="1" dirty="0">
                <a:cs typeface="Times New Roman" panose="02020603050405020304" pitchFamily="18" charset="0"/>
              </a:rPr>
              <a:t>Challenge: </a:t>
            </a:r>
            <a:r>
              <a:rPr lang="en-US" sz="1800" dirty="0">
                <a:cs typeface="Times New Roman" panose="02020603050405020304" pitchFamily="18" charset="0"/>
              </a:rPr>
              <a:t>A small family practice with three doctors and one physicians assistant whose been providing outstanding health care to their patients for the past three decades. They have been utilizing an EMR since 1994 and have never performed a HIPAA Security Risk Analysis to help them gauge their compliance and attest for meaningful use. </a:t>
            </a:r>
          </a:p>
          <a:p>
            <a:pPr marL="0" indent="0">
              <a:buNone/>
            </a:pPr>
            <a:endParaRPr lang="en-US" sz="1800" dirty="0">
              <a:cs typeface="Times New Roman" panose="02020603050405020304" pitchFamily="18" charset="0"/>
            </a:endParaRPr>
          </a:p>
          <a:p>
            <a:pPr marL="0" indent="0">
              <a:buNone/>
            </a:pPr>
            <a:endParaRPr lang="en-US" sz="1800" dirty="0">
              <a:cs typeface="Times New Roman" panose="02020603050405020304" pitchFamily="18" charset="0"/>
            </a:endParaRPr>
          </a:p>
          <a:p>
            <a:pPr marL="0" indent="0">
              <a:buNone/>
            </a:pPr>
            <a:r>
              <a:rPr lang="en-US" sz="1800" b="1" dirty="0">
                <a:cs typeface="Times New Roman" panose="02020603050405020304" pitchFamily="18" charset="0"/>
              </a:rPr>
              <a:t>Solution: </a:t>
            </a:r>
            <a:r>
              <a:rPr lang="en-US" sz="1800" dirty="0">
                <a:cs typeface="Times New Roman" panose="02020603050405020304" pitchFamily="18" charset="0"/>
              </a:rPr>
              <a:t>The practice sought assistance from a consulting firm that specialized in compliance after working with their EMR vendor and struggling with the complicated reports that would present. They performed a full HIPAA Security Risk Analysis helping to identify processes and procedures that needed to be put in place as soon as possible to ensure HIPAA compliance.</a:t>
            </a:r>
          </a:p>
          <a:p>
            <a:pPr marL="0" indent="0">
              <a:buNone/>
            </a:pPr>
            <a:endParaRPr lang="en-US" sz="1800" dirty="0">
              <a:cs typeface="Times New Roman" panose="02020603050405020304" pitchFamily="18" charset="0"/>
            </a:endParaRPr>
          </a:p>
          <a:p>
            <a:pPr marL="0" indent="0">
              <a:buNone/>
            </a:pPr>
            <a:endParaRPr lang="en-US" sz="1800" dirty="0">
              <a:cs typeface="Times New Roman" panose="02020603050405020304" pitchFamily="18" charset="0"/>
            </a:endParaRPr>
          </a:p>
          <a:p>
            <a:pPr marL="0" indent="0">
              <a:buNone/>
            </a:pPr>
            <a:r>
              <a:rPr lang="en-US" sz="1800" b="1" dirty="0"/>
              <a:t>Result: </a:t>
            </a:r>
            <a:r>
              <a:rPr lang="en-US" sz="1800" dirty="0"/>
              <a:t>Through this training and understanding requirements, the practice implemented processes and procedures to help them become HIPAA compliant.</a:t>
            </a:r>
          </a:p>
          <a:p>
            <a:pPr marL="0" indent="0">
              <a:buNone/>
            </a:pPr>
            <a:endParaRPr lang="en-US" sz="1800" dirty="0"/>
          </a:p>
        </p:txBody>
      </p:sp>
    </p:spTree>
    <p:extLst>
      <p:ext uri="{BB962C8B-B14F-4D97-AF65-F5344CB8AC3E}">
        <p14:creationId xmlns:p14="http://schemas.microsoft.com/office/powerpoint/2010/main" val="37490927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algn="ctr"/>
            <a:r>
              <a:rPr lang="en-US" altLang="en-US" b="1" dirty="0">
                <a:ln>
                  <a:noFill/>
                </a:ln>
                <a:solidFill>
                  <a:schemeClr val="tx1"/>
                </a:solidFill>
              </a:rPr>
              <a:t>Session Highlights</a:t>
            </a:r>
          </a:p>
        </p:txBody>
      </p:sp>
      <p:sp>
        <p:nvSpPr>
          <p:cNvPr id="79875" name="Content Placeholder 2"/>
          <p:cNvSpPr>
            <a:spLocks noGrp="1"/>
          </p:cNvSpPr>
          <p:nvPr>
            <p:ph idx="1"/>
          </p:nvPr>
        </p:nvSpPr>
        <p:spPr/>
        <p:txBody>
          <a:bodyPr/>
          <a:lstStyle/>
          <a:p>
            <a:pPr indent="-285750">
              <a:buClr>
                <a:srgbClr val="EE5624"/>
              </a:buClr>
            </a:pPr>
            <a:r>
              <a:rPr lang="en-US" altLang="en-US" sz="2200" dirty="0">
                <a:cs typeface="Times New Roman" panose="02020603050405020304" pitchFamily="18" charset="0"/>
              </a:rPr>
              <a:t>Importance of a Corporate Compliance Program</a:t>
            </a:r>
          </a:p>
          <a:p>
            <a:pPr indent="-285750">
              <a:buClr>
                <a:srgbClr val="EE5624"/>
              </a:buClr>
            </a:pPr>
            <a:r>
              <a:rPr lang="en-US" altLang="en-US" sz="2200" dirty="0">
                <a:cs typeface="Times New Roman" panose="02020603050405020304" pitchFamily="18" charset="0"/>
              </a:rPr>
              <a:t>Conducting Audits: HIPAA, Billing and Coding</a:t>
            </a:r>
          </a:p>
          <a:p>
            <a:pPr indent="-285750">
              <a:buClr>
                <a:srgbClr val="EE5624"/>
              </a:buClr>
            </a:pPr>
            <a:r>
              <a:rPr lang="en-US" altLang="en-US" sz="2200" dirty="0">
                <a:cs typeface="Times New Roman" panose="02020603050405020304" pitchFamily="18" charset="0"/>
              </a:rPr>
              <a:t>Non-Physician Practitioner Guidelines</a:t>
            </a:r>
          </a:p>
          <a:p>
            <a:pPr indent="-285750">
              <a:buClr>
                <a:srgbClr val="EE5624"/>
              </a:buClr>
            </a:pPr>
            <a:r>
              <a:rPr lang="en-US" altLang="en-US" sz="2200" dirty="0">
                <a:cs typeface="Times New Roman" panose="02020603050405020304" pitchFamily="18" charset="0"/>
              </a:rPr>
              <a:t>Significance of Human Resource functions in the day-to-day operations of practice/clinic</a:t>
            </a:r>
          </a:p>
          <a:p>
            <a:pPr indent="-285750">
              <a:buClr>
                <a:srgbClr val="EE5624"/>
              </a:buClr>
            </a:pPr>
            <a:r>
              <a:rPr lang="en-US" altLang="en-US" sz="2200" dirty="0">
                <a:cs typeface="Times New Roman" panose="02020603050405020304" pitchFamily="18" charset="0"/>
              </a:rPr>
              <a:t>OSHA Guidelines for Medical Practices/Clinics</a:t>
            </a:r>
          </a:p>
          <a:p>
            <a:pPr indent="-285750">
              <a:buClr>
                <a:srgbClr val="EE5624"/>
              </a:buClr>
            </a:pPr>
            <a:r>
              <a:rPr lang="en-US" altLang="en-US" sz="2200" dirty="0">
                <a:cs typeface="Times New Roman" panose="02020603050405020304" pitchFamily="18" charset="0"/>
              </a:rPr>
              <a:t>CLIA considerations</a:t>
            </a:r>
          </a:p>
        </p:txBody>
      </p:sp>
    </p:spTree>
    <p:extLst>
      <p:ext uri="{BB962C8B-B14F-4D97-AF65-F5344CB8AC3E}">
        <p14:creationId xmlns:p14="http://schemas.microsoft.com/office/powerpoint/2010/main" val="20132019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nchor="t">
            <a:normAutofit fontScale="90000"/>
          </a:bodyPr>
          <a:lstStyle/>
          <a:p>
            <a:pPr algn="ctr"/>
            <a:r>
              <a:rPr lang="en-US" altLang="en-US" b="1" dirty="0">
                <a:ln>
                  <a:noFill/>
                </a:ln>
                <a:solidFill>
                  <a:schemeClr val="tx1"/>
                </a:solidFill>
              </a:rPr>
              <a:t>Session 3 Mini-Assignments</a:t>
            </a:r>
          </a:p>
        </p:txBody>
      </p:sp>
      <p:sp>
        <p:nvSpPr>
          <p:cNvPr id="81923" name="Content Placeholder 2"/>
          <p:cNvSpPr>
            <a:spLocks noGrp="1"/>
          </p:cNvSpPr>
          <p:nvPr>
            <p:ph idx="1"/>
          </p:nvPr>
        </p:nvSpPr>
        <p:spPr>
          <a:xfrm>
            <a:off x="457200" y="1295401"/>
            <a:ext cx="8229600" cy="4375558"/>
          </a:xfrm>
        </p:spPr>
        <p:txBody>
          <a:bodyPr>
            <a:normAutofit/>
          </a:bodyPr>
          <a:lstStyle/>
          <a:p>
            <a:pPr indent="-285750">
              <a:buClr>
                <a:srgbClr val="EE5624"/>
              </a:buClr>
            </a:pPr>
            <a:r>
              <a:rPr lang="en-US" altLang="en-US" sz="2000" dirty="0">
                <a:cs typeface="Times New Roman" panose="02020603050405020304" pitchFamily="18" charset="0"/>
              </a:rPr>
              <a:t>A Corporate Compliance Program begins with the formulation of policies and procedures. List the practice/clinics available written policies and procedures (e.g., front desk, finance, patient care policies)</a:t>
            </a:r>
          </a:p>
          <a:p>
            <a:pPr indent="-285750">
              <a:buClr>
                <a:srgbClr val="EE5624"/>
              </a:buClr>
            </a:pPr>
            <a:r>
              <a:rPr lang="en-US" altLang="en-US" sz="2000" dirty="0">
                <a:cs typeface="Times New Roman" panose="02020603050405020304" pitchFamily="18" charset="0"/>
              </a:rPr>
              <a:t>List the types of any internal audits currently conducted in your practice/clinic</a:t>
            </a:r>
          </a:p>
          <a:p>
            <a:pPr indent="-285750">
              <a:buClr>
                <a:srgbClr val="EE5624"/>
              </a:buClr>
            </a:pPr>
            <a:r>
              <a:rPr lang="en-US" altLang="en-US" sz="2000" dirty="0">
                <a:cs typeface="Times New Roman" panose="02020603050405020304" pitchFamily="18" charset="0"/>
              </a:rPr>
              <a:t>Formulate a list of any follow-up questions regarding Non-Physician Practitioners</a:t>
            </a:r>
          </a:p>
          <a:p>
            <a:pPr indent="-285750">
              <a:buClr>
                <a:srgbClr val="EE5624"/>
              </a:buClr>
            </a:pPr>
            <a:r>
              <a:rPr lang="en-US" altLang="en-US" sz="2000" dirty="0">
                <a:cs typeface="Times New Roman" panose="02020603050405020304" pitchFamily="18" charset="0"/>
              </a:rPr>
              <a:t>Assess your practice/clinic’s Human Resource Department and it’s activities</a:t>
            </a:r>
          </a:p>
          <a:p>
            <a:pPr indent="-285750">
              <a:buClr>
                <a:srgbClr val="EE5624"/>
              </a:buClr>
            </a:pPr>
            <a:r>
              <a:rPr lang="en-US" altLang="en-US" sz="2000" dirty="0">
                <a:cs typeface="Times New Roman" panose="02020603050405020304" pitchFamily="18" charset="0"/>
              </a:rPr>
              <a:t>Obtain the date of your practice/clinic’s most recent OSHA training</a:t>
            </a:r>
          </a:p>
          <a:p>
            <a:pPr indent="-285750">
              <a:buClr>
                <a:srgbClr val="EE5624"/>
              </a:buClr>
            </a:pPr>
            <a:r>
              <a:rPr lang="en-US" altLang="en-US" sz="2000" dirty="0">
                <a:cs typeface="Times New Roman" panose="02020603050405020304" pitchFamily="18" charset="0"/>
              </a:rPr>
              <a:t>Draft a list all laboratory testing currently performed in your practice</a:t>
            </a:r>
          </a:p>
        </p:txBody>
      </p:sp>
    </p:spTree>
    <p:extLst>
      <p:ext uri="{BB962C8B-B14F-4D97-AF65-F5344CB8AC3E}">
        <p14:creationId xmlns:p14="http://schemas.microsoft.com/office/powerpoint/2010/main" val="2701808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p:txBody>
          <a:bodyPr anchor="ctr">
            <a:noAutofit/>
          </a:bodyPr>
          <a:lstStyle/>
          <a:p>
            <a:r>
              <a:rPr lang="en-US" altLang="en-US" sz="3600" dirty="0">
                <a:solidFill>
                  <a:schemeClr val="tx1"/>
                </a:solidFill>
              </a:rPr>
              <a:t>Why Does Our Practice/Clinic  Need a Compliance Program?</a:t>
            </a:r>
            <a:endParaRPr lang="en-US" altLang="en-US" sz="3600" b="1" dirty="0">
              <a:ln>
                <a:noFill/>
              </a:ln>
              <a:solidFill>
                <a:schemeClr val="tx1"/>
              </a:solidFill>
            </a:endParaRPr>
          </a:p>
        </p:txBody>
      </p:sp>
      <p:sp>
        <p:nvSpPr>
          <p:cNvPr id="3" name="Content Placeholder 2">
            <a:extLst>
              <a:ext uri="{FF2B5EF4-FFF2-40B4-BE49-F238E27FC236}">
                <a16:creationId xmlns:a16="http://schemas.microsoft.com/office/drawing/2014/main" id="{CB6A7950-B985-42EE-8D5B-B9C4CBB66DF2}"/>
              </a:ext>
            </a:extLst>
          </p:cNvPr>
          <p:cNvSpPr>
            <a:spLocks noGrp="1"/>
          </p:cNvSpPr>
          <p:nvPr>
            <p:ph idx="1"/>
          </p:nvPr>
        </p:nvSpPr>
        <p:spPr/>
        <p:txBody>
          <a:bodyPr anchor="ctr">
            <a:normAutofit fontScale="92500" lnSpcReduction="10000"/>
          </a:bodyPr>
          <a:lstStyle/>
          <a:p>
            <a:pPr indent="-285750">
              <a:buClr>
                <a:srgbClr val="EE5624"/>
              </a:buClr>
            </a:pPr>
            <a:r>
              <a:rPr lang="en-US" altLang="en-US" sz="2400" dirty="0">
                <a:cs typeface="Times New Roman" panose="02020603050405020304" pitchFamily="18" charset="0"/>
              </a:rPr>
              <a:t>Increase in Office of Inspector General (OIG), &amp; Office of Civil Rights (OCR) administration</a:t>
            </a:r>
          </a:p>
          <a:p>
            <a:pPr indent="-285750">
              <a:buClr>
                <a:srgbClr val="EE5624"/>
              </a:buClr>
            </a:pPr>
            <a:r>
              <a:rPr lang="en-US" altLang="en-US" sz="2400" dirty="0">
                <a:cs typeface="Times New Roman" panose="02020603050405020304" pitchFamily="18" charset="0"/>
              </a:rPr>
              <a:t>Health care fraud and abuse laws including associated penalties</a:t>
            </a:r>
          </a:p>
          <a:p>
            <a:pPr indent="-285750">
              <a:buClr>
                <a:srgbClr val="EE5624"/>
              </a:buClr>
            </a:pPr>
            <a:r>
              <a:rPr lang="en-US" altLang="en-US" sz="2400" dirty="0">
                <a:cs typeface="Times New Roman" panose="02020603050405020304" pitchFamily="18" charset="0"/>
              </a:rPr>
              <a:t>Patients are more knowledgeable</a:t>
            </a:r>
          </a:p>
          <a:p>
            <a:pPr indent="-285750">
              <a:buClr>
                <a:srgbClr val="EE5624"/>
              </a:buClr>
            </a:pPr>
            <a:r>
              <a:rPr lang="en-US" altLang="en-US" sz="2400" dirty="0">
                <a:cs typeface="Times New Roman" panose="02020603050405020304" pitchFamily="18" charset="0"/>
              </a:rPr>
              <a:t>Whistleblowers</a:t>
            </a:r>
          </a:p>
          <a:p>
            <a:pPr indent="-285750">
              <a:buClr>
                <a:srgbClr val="EE5624"/>
              </a:buClr>
            </a:pPr>
            <a:r>
              <a:rPr lang="en-US" altLang="en-US" sz="2400" dirty="0">
                <a:cs typeface="Times New Roman" panose="02020603050405020304" pitchFamily="18" charset="0"/>
              </a:rPr>
              <a:t>Criminal, civil and administrative penalties</a:t>
            </a:r>
          </a:p>
          <a:p>
            <a:pPr indent="-285750">
              <a:buClr>
                <a:srgbClr val="EE5624"/>
              </a:buClr>
            </a:pPr>
            <a:r>
              <a:rPr lang="en-US" altLang="en-US" sz="2400" dirty="0">
                <a:cs typeface="Times New Roman" panose="02020603050405020304" pitchFamily="18" charset="0"/>
              </a:rPr>
              <a:t>Reduce billing errors </a:t>
            </a:r>
          </a:p>
          <a:p>
            <a:pPr indent="-285750">
              <a:buClr>
                <a:srgbClr val="EE5624"/>
              </a:buClr>
            </a:pPr>
            <a:r>
              <a:rPr lang="en-US" altLang="en-US" sz="2400" dirty="0">
                <a:cs typeface="Times New Roman" panose="02020603050405020304" pitchFamily="18" charset="0"/>
              </a:rPr>
              <a:t>Outline expectations for employee behavior </a:t>
            </a:r>
          </a:p>
          <a:p>
            <a:pPr indent="-285750">
              <a:buClr>
                <a:srgbClr val="EE5624"/>
              </a:buClr>
            </a:pPr>
            <a:r>
              <a:rPr lang="en-US" altLang="en-US" sz="2400" dirty="0">
                <a:cs typeface="Times New Roman" panose="02020603050405020304" pitchFamily="18" charset="0"/>
              </a:rPr>
              <a:t>Federal Sentencing Guidelines offer relief for having an effective compliance program by reducing fines</a:t>
            </a:r>
          </a:p>
          <a:p>
            <a:pPr indent="-285750">
              <a:buClr>
                <a:srgbClr val="EE5624"/>
              </a:buClr>
            </a:pPr>
            <a:r>
              <a:rPr lang="en-US" altLang="en-US" sz="2400" dirty="0">
                <a:cs typeface="Times New Roman" panose="02020603050405020304" pitchFamily="18" charset="0"/>
              </a:rPr>
              <a:t>Patient safety</a:t>
            </a:r>
          </a:p>
        </p:txBody>
      </p:sp>
    </p:spTree>
    <p:extLst>
      <p:ext uri="{BB962C8B-B14F-4D97-AF65-F5344CB8AC3E}">
        <p14:creationId xmlns:p14="http://schemas.microsoft.com/office/powerpoint/2010/main" val="1324761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p:txBody>
          <a:bodyPr anchor="ctr">
            <a:noAutofit/>
          </a:bodyPr>
          <a:lstStyle/>
          <a:p>
            <a:pPr algn="ctr"/>
            <a:r>
              <a:rPr lang="en-US" altLang="en-US" sz="3200" dirty="0">
                <a:solidFill>
                  <a:schemeClr val="tx1"/>
                </a:solidFill>
              </a:rPr>
              <a:t>Compliance Program Challenges</a:t>
            </a:r>
            <a:endParaRPr lang="en-US" altLang="en-US" sz="3200" b="1" dirty="0">
              <a:ln>
                <a:noFill/>
              </a:ln>
              <a:solidFill>
                <a:schemeClr val="tx1"/>
              </a:solidFill>
            </a:endParaRPr>
          </a:p>
        </p:txBody>
      </p:sp>
      <p:sp>
        <p:nvSpPr>
          <p:cNvPr id="3" name="Content Placeholder 2">
            <a:extLst>
              <a:ext uri="{FF2B5EF4-FFF2-40B4-BE49-F238E27FC236}">
                <a16:creationId xmlns:a16="http://schemas.microsoft.com/office/drawing/2014/main" id="{CB6A7950-B985-42EE-8D5B-B9C4CBB66DF2}"/>
              </a:ext>
            </a:extLst>
          </p:cNvPr>
          <p:cNvSpPr>
            <a:spLocks noGrp="1"/>
          </p:cNvSpPr>
          <p:nvPr>
            <p:ph idx="1"/>
          </p:nvPr>
        </p:nvSpPr>
        <p:spPr/>
        <p:txBody>
          <a:bodyPr anchor="ctr">
            <a:normAutofit/>
          </a:bodyPr>
          <a:lstStyle/>
          <a:p>
            <a:pPr indent="-285750">
              <a:buClr>
                <a:srgbClr val="EE5624"/>
              </a:buClr>
            </a:pPr>
            <a:r>
              <a:rPr lang="en-US" altLang="en-US" sz="2400" dirty="0">
                <a:cs typeface="Times New Roman" panose="02020603050405020304" pitchFamily="18" charset="0"/>
              </a:rPr>
              <a:t>The Patient Protection and Affordable Care Act (“ACA”) initiated the change from voluntary to mandatory compliance programs for health care providers who participate in federal health programs</a:t>
            </a:r>
          </a:p>
          <a:p>
            <a:pPr indent="-285750">
              <a:buClr>
                <a:srgbClr val="EE5624"/>
              </a:buClr>
            </a:pPr>
            <a:r>
              <a:rPr lang="en-US" altLang="en-US" sz="2400" dirty="0">
                <a:cs typeface="Times New Roman" panose="02020603050405020304" pitchFamily="18" charset="0"/>
              </a:rPr>
              <a:t>In addition to seven listed Elements of the OIG Compliance Program, ACA established element number eight</a:t>
            </a:r>
          </a:p>
        </p:txBody>
      </p:sp>
    </p:spTree>
    <p:extLst>
      <p:ext uri="{BB962C8B-B14F-4D97-AF65-F5344CB8AC3E}">
        <p14:creationId xmlns:p14="http://schemas.microsoft.com/office/powerpoint/2010/main" val="1872011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p:nvPr>
        </p:nvSpPr>
        <p:spPr/>
        <p:txBody>
          <a:bodyPr>
            <a:noAutofit/>
          </a:bodyPr>
          <a:lstStyle/>
          <a:p>
            <a:pPr algn="ctr"/>
            <a:r>
              <a:rPr lang="en-US" altLang="en-US" sz="4000" dirty="0">
                <a:solidFill>
                  <a:schemeClr val="tx1"/>
                </a:solidFill>
              </a:rPr>
              <a:t>Core Element #1</a:t>
            </a:r>
            <a:endParaRPr lang="en-US" altLang="en-US" sz="4000" b="1" dirty="0">
              <a:ln>
                <a:noFill/>
              </a:ln>
              <a:solidFill>
                <a:schemeClr val="tx1"/>
              </a:solidFill>
            </a:endParaRPr>
          </a:p>
        </p:txBody>
      </p:sp>
      <p:sp>
        <p:nvSpPr>
          <p:cNvPr id="2" name="Content Placeholder 1"/>
          <p:cNvSpPr>
            <a:spLocks noGrp="1"/>
          </p:cNvSpPr>
          <p:nvPr>
            <p:ph idx="1"/>
          </p:nvPr>
        </p:nvSpPr>
        <p:spPr/>
        <p:txBody>
          <a:bodyPr>
            <a:normAutofit fontScale="77500" lnSpcReduction="20000"/>
          </a:bodyPr>
          <a:lstStyle/>
          <a:p>
            <a:pPr marL="0" lvl="0" indent="0" eaLnBrk="0" fontAlgn="base" hangingPunct="0">
              <a:spcAft>
                <a:spcPts val="600"/>
              </a:spcAft>
              <a:buClr>
                <a:srgbClr val="8D1515"/>
              </a:buClr>
              <a:buSzPct val="145000"/>
              <a:buNone/>
            </a:pPr>
            <a:r>
              <a:rPr lang="en-US" altLang="en-US" sz="2600" b="1" u="sng" dirty="0">
                <a:cs typeface="Times New Roman" panose="02020603050405020304" pitchFamily="18" charset="0"/>
              </a:rPr>
              <a:t>Written Policies, and Procedures and Standards of Conduct</a:t>
            </a:r>
          </a:p>
          <a:p>
            <a:pPr marL="0" indent="0" eaLnBrk="0" fontAlgn="base" hangingPunct="0">
              <a:spcAft>
                <a:spcPts val="600"/>
              </a:spcAft>
              <a:buClr>
                <a:srgbClr val="8D1515"/>
              </a:buClr>
              <a:buSzPct val="145000"/>
              <a:buNone/>
            </a:pPr>
            <a:r>
              <a:rPr lang="en-US" sz="2600" dirty="0">
                <a:cs typeface="Times New Roman" panose="02020603050405020304" pitchFamily="18" charset="0"/>
              </a:rPr>
              <a:t>Must have policies, procedures and standards of conduct that: </a:t>
            </a:r>
          </a:p>
          <a:p>
            <a:pPr marL="0" lvl="0" indent="0" eaLnBrk="0" fontAlgn="base" hangingPunct="0">
              <a:spcAft>
                <a:spcPts val="600"/>
              </a:spcAft>
              <a:buClr>
                <a:srgbClr val="8D1515"/>
              </a:buClr>
              <a:buSzPct val="145000"/>
              <a:buNone/>
            </a:pPr>
            <a:endParaRPr lang="en-US" altLang="en-US" sz="1800" dirty="0">
              <a:solidFill>
                <a:prstClr val="black"/>
              </a:solidFill>
              <a:cs typeface="Times New Roman" panose="02020603050405020304" pitchFamily="18" charset="0"/>
            </a:endParaRPr>
          </a:p>
          <a:p>
            <a:pPr marL="0" lvl="0" indent="0" eaLnBrk="0" fontAlgn="base" hangingPunct="0">
              <a:spcAft>
                <a:spcPts val="600"/>
              </a:spcAft>
              <a:buClr>
                <a:srgbClr val="8D1515"/>
              </a:buClr>
              <a:buSzPct val="145000"/>
              <a:buNone/>
            </a:pPr>
            <a:endParaRPr lang="en-US" altLang="en-US" sz="2000" dirty="0">
              <a:solidFill>
                <a:prstClr val="black"/>
              </a:solidFill>
              <a:cs typeface="Times New Roman" panose="02020603050405020304" pitchFamily="18" charset="0"/>
            </a:endParaRPr>
          </a:p>
          <a:p>
            <a:pPr marL="571500" lvl="1">
              <a:lnSpc>
                <a:spcPct val="110000"/>
              </a:lnSpc>
              <a:spcBef>
                <a:spcPct val="0"/>
              </a:spcBef>
              <a:buClr>
                <a:srgbClr val="EE5624"/>
              </a:buClr>
              <a:buFont typeface="Wingdings" panose="05000000000000000000" pitchFamily="2" charset="2"/>
              <a:buChar char="§"/>
            </a:pPr>
            <a:r>
              <a:rPr lang="en-US" altLang="en-US" sz="2600" dirty="0">
                <a:cs typeface="Times New Roman" panose="02020603050405020304" pitchFamily="18" charset="0"/>
              </a:rPr>
              <a:t>Articulate commitment to comply with Federal and State standards </a:t>
            </a:r>
          </a:p>
          <a:p>
            <a:pPr marL="571500" lvl="1">
              <a:lnSpc>
                <a:spcPct val="110000"/>
              </a:lnSpc>
              <a:spcBef>
                <a:spcPct val="0"/>
              </a:spcBef>
              <a:buClr>
                <a:srgbClr val="EE5624"/>
              </a:buClr>
              <a:buFont typeface="Wingdings" panose="05000000000000000000" pitchFamily="2" charset="2"/>
              <a:buChar char="§"/>
            </a:pPr>
            <a:r>
              <a:rPr lang="en-US" altLang="en-US" sz="2600" dirty="0">
                <a:cs typeface="Times New Roman" panose="02020603050405020304" pitchFamily="18" charset="0"/>
              </a:rPr>
              <a:t>Describe compliance expectations </a:t>
            </a:r>
          </a:p>
          <a:p>
            <a:pPr marL="571500" lvl="1">
              <a:lnSpc>
                <a:spcPct val="110000"/>
              </a:lnSpc>
              <a:spcBef>
                <a:spcPct val="0"/>
              </a:spcBef>
              <a:buClr>
                <a:srgbClr val="EE5624"/>
              </a:buClr>
              <a:buFont typeface="Wingdings" panose="05000000000000000000" pitchFamily="2" charset="2"/>
              <a:buChar char="§"/>
            </a:pPr>
            <a:r>
              <a:rPr lang="en-US" altLang="en-US" sz="2600" dirty="0">
                <a:cs typeface="Times New Roman" panose="02020603050405020304" pitchFamily="18" charset="0"/>
              </a:rPr>
              <a:t>Implement operation of compliance program </a:t>
            </a:r>
          </a:p>
          <a:p>
            <a:pPr marL="571500" lvl="1">
              <a:lnSpc>
                <a:spcPct val="110000"/>
              </a:lnSpc>
              <a:spcBef>
                <a:spcPct val="0"/>
              </a:spcBef>
              <a:buClr>
                <a:srgbClr val="EE5624"/>
              </a:buClr>
              <a:buFont typeface="Wingdings" panose="05000000000000000000" pitchFamily="2" charset="2"/>
              <a:buChar char="§"/>
            </a:pPr>
            <a:r>
              <a:rPr lang="en-US" altLang="en-US" sz="2600" dirty="0">
                <a:cs typeface="Times New Roman" panose="02020603050405020304" pitchFamily="18" charset="0"/>
              </a:rPr>
              <a:t>Provide guidance on dealing with compliance issues </a:t>
            </a:r>
          </a:p>
          <a:p>
            <a:pPr marL="571500" lvl="1">
              <a:lnSpc>
                <a:spcPct val="110000"/>
              </a:lnSpc>
              <a:spcBef>
                <a:spcPct val="0"/>
              </a:spcBef>
              <a:buClr>
                <a:srgbClr val="EE5624"/>
              </a:buClr>
              <a:buFont typeface="Wingdings" panose="05000000000000000000" pitchFamily="2" charset="2"/>
              <a:buChar char="§"/>
            </a:pPr>
            <a:r>
              <a:rPr lang="en-US" altLang="en-US" sz="2600" dirty="0">
                <a:cs typeface="Times New Roman" panose="02020603050405020304" pitchFamily="18" charset="0"/>
              </a:rPr>
              <a:t>Identify how to communicate compliance issues </a:t>
            </a:r>
          </a:p>
          <a:p>
            <a:pPr marL="571500" lvl="1">
              <a:lnSpc>
                <a:spcPct val="110000"/>
              </a:lnSpc>
              <a:spcBef>
                <a:spcPct val="0"/>
              </a:spcBef>
              <a:buClr>
                <a:srgbClr val="EE5624"/>
              </a:buClr>
              <a:buFont typeface="Wingdings" panose="05000000000000000000" pitchFamily="2" charset="2"/>
              <a:buChar char="§"/>
            </a:pPr>
            <a:r>
              <a:rPr lang="en-US" altLang="en-US" sz="2600" dirty="0">
                <a:cs typeface="Times New Roman" panose="02020603050405020304" pitchFamily="18" charset="0"/>
              </a:rPr>
              <a:t>Describe how compliance issues are investigated and resolved </a:t>
            </a:r>
          </a:p>
          <a:p>
            <a:pPr marL="571500" lvl="1">
              <a:lnSpc>
                <a:spcPct val="110000"/>
              </a:lnSpc>
              <a:spcBef>
                <a:spcPct val="0"/>
              </a:spcBef>
              <a:buClr>
                <a:srgbClr val="EE5624"/>
              </a:buClr>
              <a:buFont typeface="Wingdings" panose="05000000000000000000" pitchFamily="2" charset="2"/>
              <a:buChar char="§"/>
            </a:pPr>
            <a:r>
              <a:rPr lang="en-US" altLang="en-US" sz="2600" dirty="0">
                <a:cs typeface="Times New Roman" panose="02020603050405020304" pitchFamily="18" charset="0"/>
              </a:rPr>
              <a:t>Include policy of non-intimidation and non-retaliation </a:t>
            </a:r>
          </a:p>
          <a:p>
            <a:endParaRPr lang="en-US" dirty="0"/>
          </a:p>
        </p:txBody>
      </p:sp>
    </p:spTree>
    <p:extLst>
      <p:ext uri="{BB962C8B-B14F-4D97-AF65-F5344CB8AC3E}">
        <p14:creationId xmlns:p14="http://schemas.microsoft.com/office/powerpoint/2010/main" val="1958597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p:nvPr>
        </p:nvSpPr>
        <p:spPr/>
        <p:txBody>
          <a:bodyPr>
            <a:noAutofit/>
          </a:bodyPr>
          <a:lstStyle/>
          <a:p>
            <a:pPr algn="ctr"/>
            <a:r>
              <a:rPr lang="en-US" altLang="en-US" sz="4000" dirty="0">
                <a:solidFill>
                  <a:schemeClr val="tx1"/>
                </a:solidFill>
              </a:rPr>
              <a:t>Core Element #2</a:t>
            </a:r>
            <a:endParaRPr lang="en-US" altLang="en-US" sz="4000" b="1" dirty="0">
              <a:ln>
                <a:noFill/>
              </a:ln>
              <a:solidFill>
                <a:schemeClr val="tx1"/>
              </a:solidFill>
            </a:endParaRPr>
          </a:p>
        </p:txBody>
      </p:sp>
      <p:sp>
        <p:nvSpPr>
          <p:cNvPr id="2" name="Content Placeholder 1"/>
          <p:cNvSpPr>
            <a:spLocks noGrp="1"/>
          </p:cNvSpPr>
          <p:nvPr>
            <p:ph idx="1"/>
          </p:nvPr>
        </p:nvSpPr>
        <p:spPr/>
        <p:txBody>
          <a:bodyPr>
            <a:normAutofit fontScale="77500" lnSpcReduction="20000"/>
          </a:bodyPr>
          <a:lstStyle/>
          <a:p>
            <a:pPr marL="0" lvl="0" indent="0" eaLnBrk="0" fontAlgn="base" hangingPunct="0">
              <a:spcAft>
                <a:spcPts val="600"/>
              </a:spcAft>
              <a:buClr>
                <a:srgbClr val="8D1515"/>
              </a:buClr>
              <a:buSzPct val="145000"/>
              <a:buNone/>
            </a:pPr>
            <a:r>
              <a:rPr lang="en-US" altLang="en-US" sz="2600" b="1" u="sng" dirty="0">
                <a:cs typeface="Times New Roman" panose="02020603050405020304" pitchFamily="18" charset="0"/>
              </a:rPr>
              <a:t>Compliance Program Oversight: Compliance Officer</a:t>
            </a:r>
          </a:p>
          <a:p>
            <a:pPr marL="0" lvl="0" indent="0" eaLnBrk="0" fontAlgn="base" hangingPunct="0">
              <a:spcAft>
                <a:spcPts val="600"/>
              </a:spcAft>
              <a:buClr>
                <a:srgbClr val="8D1515"/>
              </a:buClr>
              <a:buSzPct val="145000"/>
              <a:buNone/>
            </a:pPr>
            <a:endParaRPr lang="en-US" altLang="en-US" sz="1800" dirty="0">
              <a:solidFill>
                <a:prstClr val="black"/>
              </a:solidFill>
              <a:cs typeface="Times New Roman" panose="02020603050405020304" pitchFamily="18" charset="0"/>
            </a:endParaRPr>
          </a:p>
          <a:p>
            <a:pPr marL="0" lvl="0" indent="0" eaLnBrk="0" fontAlgn="base" hangingPunct="0">
              <a:spcAft>
                <a:spcPts val="600"/>
              </a:spcAft>
              <a:buClr>
                <a:srgbClr val="8D1515"/>
              </a:buClr>
              <a:buSzPct val="145000"/>
              <a:buNone/>
            </a:pPr>
            <a:endParaRPr lang="en-US" altLang="en-US" sz="2000" dirty="0">
              <a:solidFill>
                <a:prstClr val="black"/>
              </a:solidFill>
              <a:cs typeface="Times New Roman" panose="02020603050405020304" pitchFamily="18" charset="0"/>
            </a:endParaRPr>
          </a:p>
          <a:p>
            <a:pPr marL="571500" lvl="1">
              <a:lnSpc>
                <a:spcPct val="110000"/>
              </a:lnSpc>
              <a:spcBef>
                <a:spcPct val="0"/>
              </a:spcBef>
              <a:buClr>
                <a:srgbClr val="EE5624"/>
              </a:buClr>
              <a:buFont typeface="Wingdings" panose="05000000000000000000" pitchFamily="2" charset="2"/>
              <a:buChar char="§"/>
            </a:pPr>
            <a:r>
              <a:rPr lang="en-US" altLang="en-US" sz="2600" dirty="0">
                <a:cs typeface="Times New Roman" panose="02020603050405020304" pitchFamily="18" charset="0"/>
              </a:rPr>
              <a:t>Reports directly to and is accountable to Chief Executive Officer (CEO) or other senior management </a:t>
            </a:r>
          </a:p>
          <a:p>
            <a:pPr marL="571500" lvl="1">
              <a:lnSpc>
                <a:spcPct val="110000"/>
              </a:lnSpc>
              <a:spcBef>
                <a:spcPct val="0"/>
              </a:spcBef>
              <a:buClr>
                <a:srgbClr val="EE5624"/>
              </a:buClr>
              <a:buFont typeface="Wingdings" panose="05000000000000000000" pitchFamily="2" charset="2"/>
              <a:buChar char="§"/>
            </a:pPr>
            <a:r>
              <a:rPr lang="en-US" altLang="en-US" sz="2600" dirty="0">
                <a:cs typeface="Times New Roman" panose="02020603050405020304" pitchFamily="18" charset="0"/>
              </a:rPr>
              <a:t>Is vested with day-to-day operations of the compliance program </a:t>
            </a:r>
          </a:p>
          <a:p>
            <a:pPr marL="571500" lvl="1">
              <a:lnSpc>
                <a:spcPct val="110000"/>
              </a:lnSpc>
              <a:spcBef>
                <a:spcPct val="0"/>
              </a:spcBef>
              <a:buClr>
                <a:srgbClr val="EE5624"/>
              </a:buClr>
              <a:buFont typeface="Wingdings" panose="05000000000000000000" pitchFamily="2" charset="2"/>
              <a:buChar char="§"/>
            </a:pPr>
            <a:r>
              <a:rPr lang="en-US" altLang="en-US" sz="2600" dirty="0">
                <a:cs typeface="Times New Roman" panose="02020603050405020304" pitchFamily="18" charset="0"/>
              </a:rPr>
              <a:t>Is an employee of the organization, its parent company or a corporate affiliate </a:t>
            </a:r>
          </a:p>
          <a:p>
            <a:pPr marL="571500" lvl="1">
              <a:lnSpc>
                <a:spcPct val="110000"/>
              </a:lnSpc>
              <a:spcBef>
                <a:spcPct val="0"/>
              </a:spcBef>
              <a:buClr>
                <a:srgbClr val="EE5624"/>
              </a:buClr>
              <a:buFont typeface="Wingdings" panose="05000000000000000000" pitchFamily="2" charset="2"/>
              <a:buChar char="§"/>
            </a:pPr>
            <a:r>
              <a:rPr lang="en-US" altLang="en-US" sz="2600" dirty="0">
                <a:cs typeface="Times New Roman" panose="02020603050405020304" pitchFamily="18" charset="0"/>
              </a:rPr>
              <a:t>Periodically reports directly to the governing body on activities and status of compliance program, including issues investigated, identified and resolved by compliance program </a:t>
            </a:r>
          </a:p>
          <a:p>
            <a:endParaRPr lang="en-US" dirty="0"/>
          </a:p>
        </p:txBody>
      </p:sp>
    </p:spTree>
    <p:extLst>
      <p:ext uri="{BB962C8B-B14F-4D97-AF65-F5344CB8AC3E}">
        <p14:creationId xmlns:p14="http://schemas.microsoft.com/office/powerpoint/2010/main" val="2999623908"/>
      </p:ext>
    </p:extLst>
  </p:cSld>
  <p:clrMapOvr>
    <a:masterClrMapping/>
  </p:clrMapOvr>
</p:sld>
</file>

<file path=ppt/theme/theme1.xml><?xml version="1.0" encoding="utf-8"?>
<a:theme xmlns:a="http://schemas.openxmlformats.org/drawingml/2006/main" name="Ligh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3358</TotalTime>
  <Words>5039</Words>
  <Application>Microsoft Macintosh PowerPoint</Application>
  <PresentationFormat>On-screen Show (4:3)</PresentationFormat>
  <Paragraphs>494</Paragraphs>
  <Slides>54</Slides>
  <Notes>48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54</vt:i4>
      </vt:variant>
    </vt:vector>
  </HeadingPairs>
  <TitlesOfParts>
    <vt:vector size="64" baseType="lpstr">
      <vt:lpstr>Arial</vt:lpstr>
      <vt:lpstr>Calibri</vt:lpstr>
      <vt:lpstr>Georgia</vt:lpstr>
      <vt:lpstr>Helvetica Neue</vt:lpstr>
      <vt:lpstr>Helvetica Neue Thin</vt:lpstr>
      <vt:lpstr>Times New Roman</vt:lpstr>
      <vt:lpstr>Verdana</vt:lpstr>
      <vt:lpstr>Wingdings</vt:lpstr>
      <vt:lpstr>Light Theme</vt:lpstr>
      <vt:lpstr>Title Slides</vt:lpstr>
      <vt:lpstr>PowerPoint Presentation</vt:lpstr>
      <vt:lpstr>RR Health Strategies  </vt:lpstr>
      <vt:lpstr>Learning Objectives</vt:lpstr>
      <vt:lpstr>Corporate Compliance</vt:lpstr>
      <vt:lpstr>What is a Compliance Program?</vt:lpstr>
      <vt:lpstr>Why Does Our Practice/Clinic  Need a Compliance Program?</vt:lpstr>
      <vt:lpstr>Compliance Program Challenges</vt:lpstr>
      <vt:lpstr>Core Element #1</vt:lpstr>
      <vt:lpstr>Core Element #2</vt:lpstr>
      <vt:lpstr>Core Element #3</vt:lpstr>
      <vt:lpstr>Core Element #4</vt:lpstr>
      <vt:lpstr>Core Element #5</vt:lpstr>
      <vt:lpstr>Core Element #6</vt:lpstr>
      <vt:lpstr>Monitoring Versus Auditing</vt:lpstr>
      <vt:lpstr>Core Element #7</vt:lpstr>
      <vt:lpstr>Core Element #8</vt:lpstr>
      <vt:lpstr>Program Audits</vt:lpstr>
      <vt:lpstr>Internal Audits</vt:lpstr>
      <vt:lpstr>HIPAA Security Audit</vt:lpstr>
      <vt:lpstr>HIPAA Security Audit</vt:lpstr>
      <vt:lpstr>HIPAA Security Audit</vt:lpstr>
      <vt:lpstr>HIPAA Security Audit</vt:lpstr>
      <vt:lpstr>HIPAA Privacy Audit</vt:lpstr>
      <vt:lpstr>Billing and Coding Audits</vt:lpstr>
      <vt:lpstr>Billing and Collection of Patient Co-Payments, Coinsurance and/or Deductibles</vt:lpstr>
      <vt:lpstr>Billing and Coding Audit Plan</vt:lpstr>
      <vt:lpstr>Sample Billing and Coding Audit Spreadsheet </vt:lpstr>
      <vt:lpstr>External Audits</vt:lpstr>
      <vt:lpstr>Corrective Action for Audits</vt:lpstr>
      <vt:lpstr>Non-Physician Practitioner (NPP) Services: Understanding the Rules</vt:lpstr>
      <vt:lpstr>Key Incident-To Elements</vt:lpstr>
      <vt:lpstr>Medicare Requirements</vt:lpstr>
      <vt:lpstr>Medicare Requirements</vt:lpstr>
      <vt:lpstr>Medicare Requirements</vt:lpstr>
      <vt:lpstr>Medicare Requirements</vt:lpstr>
      <vt:lpstr>What Qualifies as “Direct Supervision?”</vt:lpstr>
      <vt:lpstr>Who is the Supervising Physician?</vt:lpstr>
      <vt:lpstr>Incident To” Link – Best Practices</vt:lpstr>
      <vt:lpstr>PowerPoint Presentation</vt:lpstr>
      <vt:lpstr>PowerPoint Presentation</vt:lpstr>
      <vt:lpstr>Human Resources and Occupational Safety and Health Administration</vt:lpstr>
      <vt:lpstr>Human Resources</vt:lpstr>
      <vt:lpstr>OSHA</vt:lpstr>
      <vt:lpstr>OSHA Guidelines</vt:lpstr>
      <vt:lpstr>Clinical Laboratory Improvement Amendments (CLIA)</vt:lpstr>
      <vt:lpstr>CLIA</vt:lpstr>
      <vt:lpstr>CLIA: Benefits of Testing</vt:lpstr>
      <vt:lpstr>CLIA: Issues to Consider </vt:lpstr>
      <vt:lpstr>CLIA: Issues to Consider </vt:lpstr>
      <vt:lpstr>CLIA: Certification Requirements</vt:lpstr>
      <vt:lpstr>Case Study</vt:lpstr>
      <vt:lpstr>HIPAA Compliance</vt:lpstr>
      <vt:lpstr>Session Highlights</vt:lpstr>
      <vt:lpstr>Session 3 Mini-Assignments</vt:lpstr>
    </vt:vector>
  </TitlesOfParts>
  <Company>Primary Care Development Corp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Care Development Corporation PCMH Boot Camp</dc:title>
  <dc:creator>Primary Care Development Corp</dc:creator>
  <cp:lastModifiedBy>Alan Gambrell</cp:lastModifiedBy>
  <cp:revision>345</cp:revision>
  <cp:lastPrinted>2016-10-05T17:03:25Z</cp:lastPrinted>
  <dcterms:created xsi:type="dcterms:W3CDTF">2016-08-03T16:04:28Z</dcterms:created>
  <dcterms:modified xsi:type="dcterms:W3CDTF">2020-06-18T14:54:17Z</dcterms:modified>
</cp:coreProperties>
</file>