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5.xml" ContentType="application/vnd.openxmlformats-officedocument.presentationml.tags+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1"/>
  </p:sldMasterIdLst>
  <p:notesMasterIdLst>
    <p:notesMasterId r:id="rId54"/>
  </p:notesMasterIdLst>
  <p:handoutMasterIdLst>
    <p:handoutMasterId r:id="rId55"/>
  </p:handoutMasterIdLst>
  <p:sldIdLst>
    <p:sldId id="443" r:id="rId2"/>
    <p:sldId id="293" r:id="rId3"/>
    <p:sldId id="488" r:id="rId4"/>
    <p:sldId id="489" r:id="rId5"/>
    <p:sldId id="379" r:id="rId6"/>
    <p:sldId id="487" r:id="rId7"/>
    <p:sldId id="381" r:id="rId8"/>
    <p:sldId id="490" r:id="rId9"/>
    <p:sldId id="380" r:id="rId10"/>
    <p:sldId id="497" r:id="rId11"/>
    <p:sldId id="491" r:id="rId12"/>
    <p:sldId id="464" r:id="rId13"/>
    <p:sldId id="390" r:id="rId14"/>
    <p:sldId id="505" r:id="rId15"/>
    <p:sldId id="405" r:id="rId16"/>
    <p:sldId id="507" r:id="rId17"/>
    <p:sldId id="474" r:id="rId18"/>
    <p:sldId id="455" r:id="rId19"/>
    <p:sldId id="498" r:id="rId20"/>
    <p:sldId id="452" r:id="rId21"/>
    <p:sldId id="510" r:id="rId22"/>
    <p:sldId id="465" r:id="rId23"/>
    <p:sldId id="406" r:id="rId24"/>
    <p:sldId id="511" r:id="rId25"/>
    <p:sldId id="460" r:id="rId26"/>
    <p:sldId id="504" r:id="rId27"/>
    <p:sldId id="512" r:id="rId28"/>
    <p:sldId id="408" r:id="rId29"/>
    <p:sldId id="407" r:id="rId30"/>
    <p:sldId id="509" r:id="rId31"/>
    <p:sldId id="467" r:id="rId32"/>
    <p:sldId id="478" r:id="rId33"/>
    <p:sldId id="449" r:id="rId34"/>
    <p:sldId id="502" r:id="rId35"/>
    <p:sldId id="480" r:id="rId36"/>
    <p:sldId id="469" r:id="rId37"/>
    <p:sldId id="463" r:id="rId38"/>
    <p:sldId id="466" r:id="rId39"/>
    <p:sldId id="479" r:id="rId40"/>
    <p:sldId id="483" r:id="rId41"/>
    <p:sldId id="402" r:id="rId42"/>
    <p:sldId id="411" r:id="rId43"/>
    <p:sldId id="468" r:id="rId44"/>
    <p:sldId id="477" r:id="rId45"/>
    <p:sldId id="485" r:id="rId46"/>
    <p:sldId id="448" r:id="rId47"/>
    <p:sldId id="494" r:id="rId48"/>
    <p:sldId id="495" r:id="rId49"/>
    <p:sldId id="401" r:id="rId50"/>
    <p:sldId id="444" r:id="rId51"/>
    <p:sldId id="403" r:id="rId52"/>
    <p:sldId id="513" r:id="rId53"/>
  </p:sldIdLst>
  <p:sldSz cx="9144000" cy="6858000" type="screen4x3"/>
  <p:notesSz cx="6985000" cy="9283700"/>
  <p:custDataLst>
    <p:tags r:id="rId56"/>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e Litalien" initials="AL" lastIdx="11" clrIdx="0">
    <p:extLst/>
  </p:cmAuthor>
  <p:cmAuthor id="2" name="Clemens M Steinbock" initials="CMS" lastIdx="5" clrIdx="1">
    <p:extLst/>
  </p:cmAuthor>
  <p:cmAuthor id="3" name="Joanne Crandall" initials="JC" lastIdx="55" clrIdx="2">
    <p:extLst/>
  </p:cmAuthor>
  <p:cmAuthor id="4" name="Clemens Steinbock" initials="" lastIdx="13" clrIdx="3"/>
  <p:cmAuthor id="5" name="Osborne, Zoe L (HEALTH)" initials="OZL(" lastIdx="3" clrIdx="4">
    <p:extLst>
      <p:ext uri="{19B8F6BF-5375-455C-9EA6-DF929625EA0E}">
        <p15:presenceInfo xmlns:p15="http://schemas.microsoft.com/office/powerpoint/2012/main" userId="S-1-5-21-218105429-2715934002-73406468-116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2D49F"/>
    <a:srgbClr val="33C6C9"/>
    <a:srgbClr val="514E80"/>
    <a:srgbClr val="F8A756"/>
    <a:srgbClr val="A2D39D"/>
    <a:srgbClr val="84AD81"/>
    <a:srgbClr val="00355C"/>
    <a:srgbClr val="003B68"/>
    <a:srgbClr val="004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889" autoAdjust="0"/>
  </p:normalViewPr>
  <p:slideViewPr>
    <p:cSldViewPr>
      <p:cViewPr varScale="1">
        <p:scale>
          <a:sx n="114" d="100"/>
          <a:sy n="114" d="100"/>
        </p:scale>
        <p:origin x="30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172"/>
    </p:cViewPr>
  </p:sorterViewPr>
  <p:notesViewPr>
    <p:cSldViewPr>
      <p:cViewPr>
        <p:scale>
          <a:sx n="75" d="100"/>
          <a:sy n="75" d="100"/>
        </p:scale>
        <p:origin x="3972" y="708"/>
      </p:cViewPr>
      <p:guideLst>
        <p:guide orient="horz" pos="2925"/>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Black MSM</c:v>
                </c:pt>
              </c:strCache>
            </c:strRef>
          </c:tx>
          <c:spPr>
            <a:solidFill>
              <a:srgbClr val="A2D49F"/>
            </a:solidFill>
            <a:ln>
              <a:noFill/>
            </a:ln>
            <a:effectLst/>
          </c:spPr>
          <c:invertIfNegative val="0"/>
          <c:dPt>
            <c:idx val="0"/>
            <c:invertIfNegative val="0"/>
            <c:bubble3D val="0"/>
            <c:spPr>
              <a:solidFill>
                <a:srgbClr val="A2D49F"/>
              </a:solidFill>
              <a:ln>
                <a:noFill/>
              </a:ln>
              <a:effectLst/>
            </c:spPr>
            <c:extLst>
              <c:ext xmlns:c16="http://schemas.microsoft.com/office/drawing/2014/chart" uri="{C3380CC4-5D6E-409C-BE32-E72D297353CC}">
                <c16:uniqueId val="{00000001-DF13-42A1-AFBC-56CEA161E02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Diagnosed</c:v>
                </c:pt>
                <c:pt idx="1">
                  <c:v>Retained in care</c:v>
                </c:pt>
                <c:pt idx="2">
                  <c:v>On ART</c:v>
                </c:pt>
                <c:pt idx="3">
                  <c:v>Virally suppressed</c:v>
                </c:pt>
              </c:strCache>
            </c:strRef>
          </c:cat>
          <c:val>
            <c:numRef>
              <c:f>Sheet1!$C$2:$C$5</c:f>
              <c:numCache>
                <c:formatCode>0%</c:formatCode>
                <c:ptCount val="4"/>
                <c:pt idx="0">
                  <c:v>0.75</c:v>
                </c:pt>
                <c:pt idx="1">
                  <c:v>0.24</c:v>
                </c:pt>
                <c:pt idx="2">
                  <c:v>0.2</c:v>
                </c:pt>
                <c:pt idx="3">
                  <c:v>0.16</c:v>
                </c:pt>
              </c:numCache>
            </c:numRef>
          </c:val>
          <c:extLst>
            <c:ext xmlns:c16="http://schemas.microsoft.com/office/drawing/2014/chart" uri="{C3380CC4-5D6E-409C-BE32-E72D297353CC}">
              <c16:uniqueId val="{00000002-DF13-42A1-AFBC-56CEA161E02A}"/>
            </c:ext>
          </c:extLst>
        </c:ser>
        <c:ser>
          <c:idx val="0"/>
          <c:order val="0"/>
          <c:tx>
            <c:strRef>
              <c:f>Sheet1!$B$1</c:f>
              <c:strCache>
                <c:ptCount val="1"/>
                <c:pt idx="0">
                  <c:v>White MSM </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Diagnosed</c:v>
                </c:pt>
                <c:pt idx="1">
                  <c:v>Retained in care</c:v>
                </c:pt>
                <c:pt idx="2">
                  <c:v>On ART</c:v>
                </c:pt>
                <c:pt idx="3">
                  <c:v>Virally suppressed</c:v>
                </c:pt>
              </c:strCache>
            </c:strRef>
          </c:cat>
          <c:val>
            <c:numRef>
              <c:f>Sheet1!$B$2:$B$5</c:f>
              <c:numCache>
                <c:formatCode>0%</c:formatCode>
                <c:ptCount val="4"/>
                <c:pt idx="0">
                  <c:v>0.84</c:v>
                </c:pt>
                <c:pt idx="1">
                  <c:v>0.43</c:v>
                </c:pt>
                <c:pt idx="2">
                  <c:v>0.39</c:v>
                </c:pt>
                <c:pt idx="3">
                  <c:v>0.34</c:v>
                </c:pt>
              </c:numCache>
            </c:numRef>
          </c:val>
          <c:extLst>
            <c:ext xmlns:c16="http://schemas.microsoft.com/office/drawing/2014/chart" uri="{C3380CC4-5D6E-409C-BE32-E72D297353CC}">
              <c16:uniqueId val="{00000003-DF13-42A1-AFBC-56CEA161E02A}"/>
            </c:ext>
          </c:extLst>
        </c:ser>
        <c:dLbls>
          <c:showLegendKey val="0"/>
          <c:showVal val="0"/>
          <c:showCatName val="0"/>
          <c:showSerName val="0"/>
          <c:showPercent val="0"/>
          <c:showBubbleSize val="0"/>
        </c:dLbls>
        <c:gapWidth val="150"/>
        <c:axId val="247259120"/>
        <c:axId val="247259512"/>
      </c:barChart>
      <c:catAx>
        <c:axId val="24725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7259512"/>
        <c:crosses val="autoZero"/>
        <c:auto val="1"/>
        <c:lblAlgn val="ctr"/>
        <c:lblOffset val="100"/>
        <c:noMultiLvlLbl val="0"/>
      </c:catAx>
      <c:valAx>
        <c:axId val="247259512"/>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725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rgbClr val="A2D49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9B9-42FE-AB74-5C7D2D9610D2}"/>
              </c:ext>
            </c:extLst>
          </c:dPt>
          <c:dPt>
            <c:idx val="1"/>
            <c:bubble3D val="0"/>
            <c:spPr>
              <a:solidFill>
                <a:srgbClr val="7F7F7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9B9-42FE-AB74-5C7D2D9610D2}"/>
              </c:ext>
            </c:extLst>
          </c:dPt>
          <c:dLbls>
            <c:dLbl>
              <c:idx val="0"/>
              <c:layout>
                <c:manualLayout>
                  <c:x val="-0.20833333333333334"/>
                  <c:y val="-8.796296296296300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DD5459F-327E-415D-A658-1798871B8552}" type="CATEGORYNAME">
                      <a:rPr lang="en-US">
                        <a:solidFill>
                          <a:srgbClr val="7F7F7F"/>
                        </a:solidFill>
                      </a:rPr>
                      <a:pPr>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B9-42FE-AB74-5C7D2D9610D2}"/>
                </c:ext>
              </c:extLst>
            </c:dLbl>
            <c:dLbl>
              <c:idx val="1"/>
              <c:layout>
                <c:manualLayout>
                  <c:x val="0.24444444444444444"/>
                  <c:y val="7.407407407407398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4887E5C-6E6C-49C1-B855-CC0C0B8028F3}" type="CATEGORYNAME">
                      <a:rPr lang="en-US">
                        <a:solidFill>
                          <a:srgbClr val="A2D49F"/>
                        </a:solidFill>
                      </a:rPr>
                      <a:pPr>
                        <a:defRPr>
                          <a:solidFill>
                            <a:schemeClr val="accent1"/>
                          </a:solidFill>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B9-42FE-AB74-5C7D2D9610D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Suppressed</c:v>
                </c:pt>
                <c:pt idx="1">
                  <c:v>Unsuppressed </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99B9-42FE-AB74-5C7D2D9610D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7"/>
          <c:dPt>
            <c:idx val="0"/>
            <c:bubble3D val="0"/>
            <c:explosion val="1"/>
            <c:spPr>
              <a:solidFill>
                <a:srgbClr val="A2D49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679-49AD-B937-FD1AFD5BEE56}"/>
              </c:ext>
            </c:extLst>
          </c:dPt>
          <c:dPt>
            <c:idx val="1"/>
            <c:bubble3D val="0"/>
            <c:spPr>
              <a:solidFill>
                <a:srgbClr val="7F7F7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679-49AD-B937-FD1AFD5BEE56}"/>
              </c:ext>
            </c:extLst>
          </c:dPt>
          <c:dLbls>
            <c:dLbl>
              <c:idx val="0"/>
              <c:layout>
                <c:manualLayout>
                  <c:x val="-0.19444444444444445"/>
                  <c:y val="4.6296296296296294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729B4FC-90D1-4389-BE36-D67B9E24B756}" type="CATEGORYNAME">
                      <a:rPr lang="en-US">
                        <a:solidFill>
                          <a:srgbClr val="7F7F7F"/>
                        </a:solidFill>
                      </a:rPr>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79-49AD-B937-FD1AFD5BEE56}"/>
                </c:ext>
              </c:extLst>
            </c:dLbl>
            <c:dLbl>
              <c:idx val="1"/>
              <c:layout>
                <c:manualLayout>
                  <c:x val="0.20555555555555555"/>
                  <c:y val="-8.333333333333341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FE48865-2DC7-43DA-98BB-0886A772AE42}" type="CATEGORYNAME">
                      <a:rPr lang="en-US">
                        <a:solidFill>
                          <a:srgbClr val="A2D49F"/>
                        </a:solidFill>
                      </a:rPr>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79-49AD-B937-FD1AFD5BEE56}"/>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Sheet1!$E$2:$E$3</c:f>
              <c:strCache>
                <c:ptCount val="2"/>
                <c:pt idx="0">
                  <c:v>Suppressed</c:v>
                </c:pt>
                <c:pt idx="1">
                  <c:v>Unsupressed</c:v>
                </c:pt>
              </c:strCache>
            </c:strRef>
          </c:cat>
          <c:val>
            <c:numRef>
              <c:f>Sheet1!$F$2:$F$3</c:f>
              <c:numCache>
                <c:formatCode>General</c:formatCode>
                <c:ptCount val="2"/>
                <c:pt idx="0">
                  <c:v>37</c:v>
                </c:pt>
                <c:pt idx="1">
                  <c:v>63</c:v>
                </c:pt>
              </c:numCache>
            </c:numRef>
          </c:val>
          <c:extLst>
            <c:ext xmlns:c16="http://schemas.microsoft.com/office/drawing/2014/chart" uri="{C3380CC4-5D6E-409C-BE32-E72D297353CC}">
              <c16:uniqueId val="{00000004-5679-49AD-B937-FD1AFD5BEE5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0"/>
          <c:dPt>
            <c:idx val="0"/>
            <c:bubble3D val="0"/>
            <c:explosion val="0"/>
            <c:spPr>
              <a:solidFill>
                <a:srgbClr val="A2D49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04F-4A5E-B08C-0704129975BC}"/>
              </c:ext>
            </c:extLst>
          </c:dPt>
          <c:dPt>
            <c:idx val="1"/>
            <c:bubble3D val="0"/>
            <c:spPr>
              <a:solidFill>
                <a:srgbClr val="7F7F7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04F-4A5E-B08C-0704129975BC}"/>
              </c:ext>
            </c:extLst>
          </c:dPt>
          <c:dLbls>
            <c:dLbl>
              <c:idx val="0"/>
              <c:layout>
                <c:manualLayout>
                  <c:x val="-0.15833333333333344"/>
                  <c:y val="0.10185185185185185"/>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DBC2E9E-8A2A-4EEF-B1A7-1F2E60C7DAAB}" type="CATEGORYNAME">
                      <a:rPr lang="en-US" dirty="0">
                        <a:solidFill>
                          <a:srgbClr val="7F7F7F"/>
                        </a:solidFill>
                      </a:rPr>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4F-4A5E-B08C-0704129975BC}"/>
                </c:ext>
              </c:extLst>
            </c:dLbl>
            <c:dLbl>
              <c:idx val="1"/>
              <c:layout>
                <c:manualLayout>
                  <c:x val="0.19444444444444445"/>
                  <c:y val="-0.18518518518518517"/>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04F9C21-F937-42B5-8C52-B4ADF526CD38}" type="CATEGORYNAME">
                      <a:rPr lang="en-US">
                        <a:solidFill>
                          <a:srgbClr val="A2D49F"/>
                        </a:solidFill>
                      </a:rPr>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4F-4A5E-B08C-0704129975BC}"/>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Suppressed</c:v>
                </c:pt>
                <c:pt idx="1">
                  <c:v>Unsuppressed</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404F-4A5E-B08C-0704129975B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Number of Infections among Women, 2015 </a:t>
            </a:r>
          </a:p>
        </c:rich>
      </c:tx>
      <c:layout>
        <c:manualLayout>
          <c:xMode val="edge"/>
          <c:yMode val="edge"/>
          <c:x val="0.19981417322834599"/>
          <c:y val="1.9727634377033901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625858411534177"/>
          <c:y val="0.12378153967587679"/>
          <c:w val="0.64860442958328834"/>
          <c:h val="0.75988720813641009"/>
        </c:manualLayout>
      </c:layout>
      <c:barChart>
        <c:barDir val="bar"/>
        <c:grouping val="clustered"/>
        <c:varyColors val="0"/>
        <c:ser>
          <c:idx val="0"/>
          <c:order val="0"/>
          <c:tx>
            <c:strRef>
              <c:f>Sheet1!$B$1</c:f>
              <c:strCache>
                <c:ptCount val="1"/>
                <c:pt idx="0">
                  <c:v>Number of Infections among Women, 2014 </c:v>
                </c:pt>
              </c:strCache>
            </c:strRef>
          </c:tx>
          <c:spPr>
            <a:solidFill>
              <a:schemeClr val="accent6"/>
            </a:solidFill>
            <a:ln w="19050">
              <a:solidFill>
                <a:schemeClr val="lt1"/>
              </a:solidFill>
            </a:ln>
            <a:effectLst/>
          </c:spPr>
          <c:invertIfNegative val="0"/>
          <c:dLbls>
            <c:dLbl>
              <c:idx val="0"/>
              <c:layout>
                <c:manualLayout>
                  <c:x val="8.9886024515675401E-8"/>
                  <c:y val="1.3945581551263201E-7"/>
                </c:manualLayout>
              </c:layout>
              <c:tx>
                <c:rich>
                  <a:bodyPr/>
                  <a:lstStyle/>
                  <a:p>
                    <a:r>
                      <a:rPr lang="en-US" dirty="0"/>
                      <a:t>4,524</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9.0055010247006781E-2"/>
                      <c:h val="5.5907278617379257E-2"/>
                    </c:manualLayout>
                  </c15:layout>
                </c:ext>
                <c:ext xmlns:c16="http://schemas.microsoft.com/office/drawing/2014/chart" uri="{C3380CC4-5D6E-409C-BE32-E72D297353CC}">
                  <c16:uniqueId val="{00000000-7C3B-4BB7-9704-D0F5FE35BCDD}"/>
                </c:ext>
              </c:extLst>
            </c:dLbl>
            <c:dLbl>
              <c:idx val="1"/>
              <c:layout>
                <c:manualLayout>
                  <c:x val="8.9886024473819004E-8"/>
                  <c:y val="1.3945581544769301E-7"/>
                </c:manualLayout>
              </c:layout>
              <c:tx>
                <c:rich>
                  <a:bodyPr/>
                  <a:lstStyle/>
                  <a:p>
                    <a:r>
                      <a:rPr lang="en-US" dirty="0"/>
                      <a:t>1,431</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9.0055010247006781E-2"/>
                      <c:h val="5.5907278617379257E-2"/>
                    </c:manualLayout>
                  </c15:layout>
                </c:ext>
                <c:ext xmlns:c16="http://schemas.microsoft.com/office/drawing/2014/chart" uri="{C3380CC4-5D6E-409C-BE32-E72D297353CC}">
                  <c16:uniqueId val="{00000001-7C3B-4BB7-9704-D0F5FE35BCDD}"/>
                </c:ext>
              </c:extLst>
            </c:dLbl>
            <c:dLbl>
              <c:idx val="2"/>
              <c:layout>
                <c:manualLayout>
                  <c:x val="8.9886024515675401E-8"/>
                  <c:y val="1.3945581548016301E-7"/>
                </c:manualLayout>
              </c:layout>
              <c:tx>
                <c:rich>
                  <a:bodyPr/>
                  <a:lstStyle/>
                  <a:p>
                    <a:r>
                      <a:rPr lang="en-US" dirty="0"/>
                      <a:t>1,131</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9.0055010247006781E-2"/>
                      <c:h val="5.5907278617379257E-2"/>
                    </c:manualLayout>
                  </c15:layout>
                </c:ext>
                <c:ext xmlns:c16="http://schemas.microsoft.com/office/drawing/2014/chart" uri="{C3380CC4-5D6E-409C-BE32-E72D297353CC}">
                  <c16:uniqueId val="{00000002-7C3B-4BB7-9704-D0F5FE35BCDD}"/>
                </c:ext>
              </c:extLst>
            </c:dLbl>
            <c:spPr>
              <a:solidFill>
                <a:srgbClr val="2D2D8A">
                  <a:lumMod val="20000"/>
                  <a:lumOff val="80000"/>
                </a:srgbClr>
              </a:solidFill>
              <a:ln>
                <a:solidFill>
                  <a:srgbClr val="000000">
                    <a:lumMod val="25000"/>
                    <a:lumOff val="75000"/>
                  </a:srgbClr>
                </a:solidFill>
              </a:ln>
              <a:effectLst>
                <a:glow rad="127000">
                  <a:srgbClr val="FFFFFF"/>
                </a:glow>
              </a:effectLst>
            </c:spPr>
            <c:txPr>
              <a:bodyPr rot="0" spcFirstLastPara="1" vertOverflow="overflow" horzOverflow="overflow" vert="horz" wrap="square" lIns="38100" tIns="19050" rIns="38100" bIns="19050" anchor="ctr" anchorCtr="1">
                <a:norm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African American (61%)</c:v>
                </c:pt>
                <c:pt idx="1">
                  <c:v>White (19%)</c:v>
                </c:pt>
                <c:pt idx="2">
                  <c:v>Latina (15%)</c:v>
                </c:pt>
              </c:strCache>
            </c:strRef>
          </c:cat>
          <c:val>
            <c:numRef>
              <c:f>Sheet1!$B$2:$B$4</c:f>
              <c:numCache>
                <c:formatCode>#,##0</c:formatCode>
                <c:ptCount val="3"/>
                <c:pt idx="0">
                  <c:v>4524</c:v>
                </c:pt>
                <c:pt idx="1">
                  <c:v>1431</c:v>
                </c:pt>
                <c:pt idx="2">
                  <c:v>1131</c:v>
                </c:pt>
              </c:numCache>
            </c:numRef>
          </c:val>
          <c:extLst>
            <c:ext xmlns:c16="http://schemas.microsoft.com/office/drawing/2014/chart" uri="{C3380CC4-5D6E-409C-BE32-E72D297353CC}">
              <c16:uniqueId val="{00000003-7C3B-4BB7-9704-D0F5FE35BCDD}"/>
            </c:ext>
          </c:extLst>
        </c:ser>
        <c:dLbls>
          <c:showLegendKey val="0"/>
          <c:showVal val="0"/>
          <c:showCatName val="0"/>
          <c:showSerName val="0"/>
          <c:showPercent val="0"/>
          <c:showBubbleSize val="0"/>
        </c:dLbls>
        <c:gapWidth val="150"/>
        <c:axId val="247261472"/>
        <c:axId val="247261080"/>
      </c:barChart>
      <c:valAx>
        <c:axId val="247261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7261472"/>
        <c:crosses val="autoZero"/>
        <c:crossBetween val="between"/>
      </c:valAx>
      <c:catAx>
        <c:axId val="247261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72610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HIV Care Continuum in HIV-infected Youth in the United States</a:t>
            </a:r>
          </a:p>
        </c:rich>
      </c:tx>
      <c:layout>
        <c:manualLayout>
          <c:xMode val="edge"/>
          <c:yMode val="edge"/>
          <c:x val="0.1311752831553317"/>
          <c:y val="3.6144578313253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8A756"/>
            </a:solidFill>
            <a:ln>
              <a:noFill/>
            </a:ln>
            <a:effectLst/>
          </c:spPr>
          <c:invertIfNegative val="0"/>
          <c:dLbls>
            <c:dLbl>
              <c:idx val="0"/>
              <c:tx>
                <c:rich>
                  <a:bodyPr/>
                  <a:lstStyle/>
                  <a:p>
                    <a:r>
                      <a:rPr lang="en-US"/>
                      <a:t>78,949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AF-432D-895E-EAAF0B1DCEA0}"/>
                </c:ext>
              </c:extLst>
            </c:dLbl>
            <c:dLbl>
              <c:idx val="1"/>
              <c:tx>
                <c:rich>
                  <a:bodyPr/>
                  <a:lstStyle/>
                  <a:p>
                    <a:r>
                      <a:rPr lang="en-US"/>
                      <a:t>31,979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F-432D-895E-EAAF0B1DCEA0}"/>
                </c:ext>
              </c:extLst>
            </c:dLbl>
            <c:dLbl>
              <c:idx val="2"/>
              <c:tx>
                <c:rich>
                  <a:bodyPr/>
                  <a:lstStyle/>
                  <a:p>
                    <a:r>
                      <a:rPr lang="en-US"/>
                      <a:t>19,824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AF-432D-895E-EAAF0B1DCEA0}"/>
                </c:ext>
              </c:extLst>
            </c:dLbl>
            <c:dLbl>
              <c:idx val="3"/>
              <c:tx>
                <c:rich>
                  <a:bodyPr/>
                  <a:lstStyle/>
                  <a:p>
                    <a:r>
                      <a:rPr lang="en-US"/>
                      <a:t>8,723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AF-432D-895E-EAAF0B1DCEA0}"/>
                </c:ext>
              </c:extLst>
            </c:dLbl>
            <c:dLbl>
              <c:idx val="4"/>
              <c:tx>
                <c:rich>
                  <a:bodyPr/>
                  <a:lstStyle/>
                  <a:p>
                    <a:r>
                      <a:rPr lang="en-US"/>
                      <a:t>4,449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AF-432D-895E-EAAF0B1DCE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Infected (100%)</c:v>
                </c:pt>
                <c:pt idx="1">
                  <c:v>Diagnosed (40%)</c:v>
                </c:pt>
                <c:pt idx="2">
                  <c:v>Linked (25%)</c:v>
                </c:pt>
                <c:pt idx="3">
                  <c:v>Retained (11%)</c:v>
                </c:pt>
                <c:pt idx="4">
                  <c:v>Suppressed (6%)</c:v>
                </c:pt>
              </c:strCache>
            </c:strRef>
          </c:cat>
          <c:val>
            <c:numRef>
              <c:f>Sheet1!$B$2:$B$6</c:f>
              <c:numCache>
                <c:formatCode>0%</c:formatCode>
                <c:ptCount val="5"/>
                <c:pt idx="0">
                  <c:v>1</c:v>
                </c:pt>
                <c:pt idx="1">
                  <c:v>0.4</c:v>
                </c:pt>
                <c:pt idx="2">
                  <c:v>0.25</c:v>
                </c:pt>
                <c:pt idx="3">
                  <c:v>0.11</c:v>
                </c:pt>
                <c:pt idx="4">
                  <c:v>0.06</c:v>
                </c:pt>
              </c:numCache>
            </c:numRef>
          </c:val>
          <c:extLst>
            <c:ext xmlns:c16="http://schemas.microsoft.com/office/drawing/2014/chart" uri="{C3380CC4-5D6E-409C-BE32-E72D297353CC}">
              <c16:uniqueId val="{00000005-D5AF-432D-895E-EAAF0B1DCEA0}"/>
            </c:ext>
          </c:extLst>
        </c:ser>
        <c:dLbls>
          <c:showLegendKey val="0"/>
          <c:showVal val="0"/>
          <c:showCatName val="0"/>
          <c:showSerName val="0"/>
          <c:showPercent val="0"/>
          <c:showBubbleSize val="0"/>
        </c:dLbls>
        <c:gapWidth val="104"/>
        <c:overlap val="-27"/>
        <c:axId val="244448976"/>
        <c:axId val="247261864"/>
      </c:barChart>
      <c:catAx>
        <c:axId val="2444489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7261864"/>
        <c:crosses val="autoZero"/>
        <c:auto val="0"/>
        <c:lblAlgn val="ctr"/>
        <c:lblOffset val="100"/>
        <c:noMultiLvlLbl val="0"/>
      </c:catAx>
      <c:valAx>
        <c:axId val="247261864"/>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4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aseline="0" dirty="0">
                <a:solidFill>
                  <a:schemeClr val="tx1"/>
                </a:solidFill>
              </a:rPr>
              <a:t>Transgender Women</a:t>
            </a:r>
          </a:p>
        </c:rich>
      </c:tx>
      <c:layout>
        <c:manualLayout>
          <c:xMode val="edge"/>
          <c:yMode val="edge"/>
          <c:x val="0.25281900932596191"/>
          <c:y val="2.2568081861126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85D4-45DA-83CF-2BD07986EA65}"/>
              </c:ext>
            </c:extLst>
          </c:dPt>
          <c:dPt>
            <c:idx val="1"/>
            <c:bubble3D val="0"/>
            <c:spPr>
              <a:solidFill>
                <a:srgbClr val="00355C"/>
              </a:solidFill>
              <a:ln w="19050">
                <a:solidFill>
                  <a:schemeClr val="lt1"/>
                </a:solidFill>
              </a:ln>
              <a:effectLst/>
            </c:spPr>
            <c:extLst>
              <c:ext xmlns:c16="http://schemas.microsoft.com/office/drawing/2014/chart" uri="{C3380CC4-5D6E-409C-BE32-E72D297353CC}">
                <c16:uniqueId val="{00000003-85D4-45DA-83CF-2BD07986EA6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Not currently using HAART</c:v>
                </c:pt>
                <c:pt idx="1">
                  <c:v>Currently using HAART</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4-85D4-45DA-83CF-2BD07986EA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Control Group</a:t>
            </a:r>
          </a:p>
        </c:rich>
      </c:tx>
      <c:layout>
        <c:manualLayout>
          <c:xMode val="edge"/>
          <c:yMode val="edge"/>
          <c:x val="0.28602451682176094"/>
          <c:y val="1.31693122418924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7F61-4320-B0E9-44DB5C9962AD}"/>
              </c:ext>
            </c:extLst>
          </c:dPt>
          <c:dPt>
            <c:idx val="1"/>
            <c:bubble3D val="0"/>
            <c:spPr>
              <a:solidFill>
                <a:srgbClr val="00355C"/>
              </a:solidFill>
              <a:ln w="19050">
                <a:solidFill>
                  <a:schemeClr val="lt1"/>
                </a:solidFill>
              </a:ln>
              <a:effectLst/>
            </c:spPr>
            <c:extLst>
              <c:ext xmlns:c16="http://schemas.microsoft.com/office/drawing/2014/chart" uri="{C3380CC4-5D6E-409C-BE32-E72D297353CC}">
                <c16:uniqueId val="{00000003-7F61-4320-B0E9-44DB5C9962A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Not currently using HAART</c:v>
                </c:pt>
                <c:pt idx="1">
                  <c:v>Currently using HAART</c:v>
                </c:pt>
              </c:strCache>
            </c:strRef>
          </c:cat>
          <c:val>
            <c:numRef>
              <c:f>Sheet1!$B$2:$B$3</c:f>
              <c:numCache>
                <c:formatCode>0%</c:formatCode>
                <c:ptCount val="2"/>
                <c:pt idx="0">
                  <c:v>0.18</c:v>
                </c:pt>
                <c:pt idx="1">
                  <c:v>0.82</c:v>
                </c:pt>
              </c:numCache>
            </c:numRef>
          </c:val>
          <c:extLst>
            <c:ext xmlns:c16="http://schemas.microsoft.com/office/drawing/2014/chart" uri="{C3380CC4-5D6E-409C-BE32-E72D297353CC}">
              <c16:uniqueId val="{00000004-7F61-4320-B0E9-44DB5C9962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51848" y="144267"/>
            <a:ext cx="4783207" cy="464502"/>
          </a:xfrm>
          <a:prstGeom prst="rect">
            <a:avLst/>
          </a:prstGeom>
        </p:spPr>
        <p:txBody>
          <a:bodyPr vert="horz" lIns="91208" tIns="45603" rIns="91208" bIns="45603" rtlCol="0"/>
          <a:lstStyle>
            <a:lvl1pPr algn="l">
              <a:defRPr sz="1400" b="1" dirty="0">
                <a:latin typeface="Times New Roman"/>
                <a:ea typeface="+mn-ea"/>
                <a:cs typeface="Times New Roman"/>
              </a:defRPr>
            </a:lvl1pPr>
          </a:lstStyle>
          <a:p>
            <a:pPr>
              <a:defRPr/>
            </a:pPr>
            <a:r>
              <a:rPr lang="en-US" dirty="0">
                <a:latin typeface="Garamond" panose="02020404030301010803" pitchFamily="18" charset="0"/>
              </a:rPr>
              <a:t>NQC Slides</a:t>
            </a:r>
          </a:p>
        </p:txBody>
      </p:sp>
      <p:sp>
        <p:nvSpPr>
          <p:cNvPr id="3" name="Footer Placeholder 3"/>
          <p:cNvSpPr>
            <a:spLocks noGrp="1"/>
          </p:cNvSpPr>
          <p:nvPr>
            <p:ph type="ftr" sz="quarter" idx="2"/>
          </p:nvPr>
        </p:nvSpPr>
        <p:spPr>
          <a:xfrm>
            <a:off x="161340" y="8674933"/>
            <a:ext cx="3027466" cy="464503"/>
          </a:xfrm>
          <a:prstGeom prst="rect">
            <a:avLst/>
          </a:prstGeom>
        </p:spPr>
        <p:txBody>
          <a:bodyPr vert="horz" wrap="square" lIns="91208" tIns="45603" rIns="91208" bIns="45603" numCol="1" anchor="b" anchorCtr="0" compatLnSpc="1">
            <a:prstTxWarp prst="textNoShape">
              <a:avLst/>
            </a:prstTxWarp>
          </a:bodyPr>
          <a:lstStyle>
            <a:lvl1pPr>
              <a:defRPr sz="1400" b="1" dirty="0">
                <a:latin typeface="Times New Roman" charset="0"/>
                <a:ea typeface="Times New Roman" charset="0"/>
                <a:cs typeface="Times New Roman" charset="0"/>
              </a:defRPr>
            </a:lvl1pPr>
          </a:lstStyle>
          <a:p>
            <a:pPr>
              <a:defRPr/>
            </a:pPr>
            <a:r>
              <a:rPr lang="en-US" dirty="0">
                <a:latin typeface="Garamond" panose="02020404030301010803" pitchFamily="18" charset="0"/>
              </a:rPr>
              <a:t>QI Training</a:t>
            </a:r>
          </a:p>
        </p:txBody>
      </p:sp>
      <p:sp>
        <p:nvSpPr>
          <p:cNvPr id="5" name="Slide Number Placeholder 4"/>
          <p:cNvSpPr>
            <a:spLocks noGrp="1"/>
          </p:cNvSpPr>
          <p:nvPr>
            <p:ph type="sldNum" sz="quarter" idx="3"/>
          </p:nvPr>
        </p:nvSpPr>
        <p:spPr>
          <a:xfrm>
            <a:off x="3796197" y="8674933"/>
            <a:ext cx="3027466" cy="464503"/>
          </a:xfrm>
          <a:prstGeom prst="rect">
            <a:avLst/>
          </a:prstGeom>
        </p:spPr>
        <p:txBody>
          <a:bodyPr vert="horz" wrap="square" lIns="91208" tIns="45603" rIns="91208" bIns="45603" numCol="1" anchor="b" anchorCtr="0" compatLnSpc="1">
            <a:prstTxWarp prst="textNoShape">
              <a:avLst/>
            </a:prstTxWarp>
          </a:bodyPr>
          <a:lstStyle>
            <a:lvl1pPr algn="r">
              <a:defRPr sz="1400" b="1">
                <a:latin typeface="Times New Roman" charset="0"/>
                <a:ea typeface="ＭＳ Ｐゴシック" charset="-128"/>
                <a:cs typeface="Times New Roman" charset="0"/>
              </a:defRPr>
            </a:lvl1pPr>
          </a:lstStyle>
          <a:p>
            <a:pPr>
              <a:defRPr/>
            </a:pPr>
            <a:fld id="{2A97C6A8-CA49-4FC1-B1D9-22EBFAC651BA}" type="slidenum">
              <a:rPr lang="en-US">
                <a:latin typeface="Garamond" panose="02020404030301010803" pitchFamily="18" charset="0"/>
              </a:rPr>
              <a:pPr>
                <a:defRPr/>
              </a:pPr>
              <a:t>‹#›</a:t>
            </a:fld>
            <a:endParaRPr lang="en-US" dirty="0">
              <a:latin typeface="Garamond" panose="02020404030301010803" pitchFamily="18" charset="0"/>
            </a:endParaRPr>
          </a:p>
        </p:txBody>
      </p:sp>
    </p:spTree>
    <p:extLst>
      <p:ext uri="{BB962C8B-B14F-4D97-AF65-F5344CB8AC3E}">
        <p14:creationId xmlns:p14="http://schemas.microsoft.com/office/powerpoint/2010/main" val="5905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352300" y="8958708"/>
            <a:ext cx="411255" cy="315577"/>
          </a:xfrm>
          <a:prstGeom prst="rect">
            <a:avLst/>
          </a:prstGeom>
          <a:noFill/>
          <a:ln w="12700">
            <a:noFill/>
            <a:miter lim="800000"/>
            <a:headEnd/>
            <a:tailEnd/>
          </a:ln>
          <a:effectLst/>
        </p:spPr>
        <p:txBody>
          <a:bodyPr lIns="92604" tIns="45490" rIns="92604" bIns="45490">
            <a:spAutoFit/>
          </a:bodyPr>
          <a:lstStyle/>
          <a:p>
            <a:pPr defTabSz="935824" eaLnBrk="0" hangingPunct="0">
              <a:defRPr/>
            </a:pPr>
            <a:fld id="{D84489DB-A2B5-4614-B579-9CD2A2D1BF9D}" type="slidenum">
              <a:rPr lang="en-US" sz="1400" b="1">
                <a:latin typeface="Garamond" panose="02020404030301010803" pitchFamily="18" charset="0"/>
                <a:ea typeface="ＭＳ Ｐゴシック" charset="-128"/>
                <a:cs typeface="Times New Roman" charset="0"/>
              </a:rPr>
              <a:pPr defTabSz="935824" eaLnBrk="0" hangingPunct="0">
                <a:defRPr/>
              </a:pPr>
              <a:t>‹#›</a:t>
            </a:fld>
            <a:endParaRPr lang="en-US" sz="1400" b="1" dirty="0">
              <a:latin typeface="Garamond" panose="02020404030301010803" pitchFamily="18" charset="0"/>
              <a:ea typeface="ＭＳ Ｐゴシック" charset="-128"/>
              <a:cs typeface="Times New Roman" charset="0"/>
            </a:endParaRPr>
          </a:p>
        </p:txBody>
      </p:sp>
    </p:spTree>
    <p:extLst>
      <p:ext uri="{BB962C8B-B14F-4D97-AF65-F5344CB8AC3E}">
        <p14:creationId xmlns:p14="http://schemas.microsoft.com/office/powerpoint/2010/main" val="407609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534" y="8817612"/>
            <a:ext cx="3025885" cy="464503"/>
          </a:xfrm>
          <a:prstGeom prst="rect">
            <a:avLst/>
          </a:prstGeom>
          <a:ln/>
        </p:spPr>
        <p:txBody>
          <a:bodyPr lIns="91208" tIns="45603" rIns="91208" bIns="45603"/>
          <a:lstStyle/>
          <a:p>
            <a:fld id="{E23A2E84-2451-456E-ADA5-D46AF4EAEE9E}" type="slidenum">
              <a:rPr lang="en-US" altLang="en-US">
                <a:latin typeface="Garamond" panose="02020404030301010803" pitchFamily="18" charset="0"/>
              </a:rPr>
              <a:pPr/>
              <a:t>1</a:t>
            </a:fld>
            <a:endParaRPr lang="en-US" altLang="en-US" dirty="0">
              <a:latin typeface="Garamond" panose="02020404030301010803" pitchFamily="18" charset="0"/>
            </a:endParaRPr>
          </a:p>
        </p:txBody>
      </p:sp>
      <p:sp>
        <p:nvSpPr>
          <p:cNvPr id="500738" name="Rectangle 2"/>
          <p:cNvSpPr>
            <a:spLocks noGrp="1" noRot="1" noChangeAspect="1" noChangeArrowheads="1" noTextEdit="1"/>
          </p:cNvSpPr>
          <p:nvPr>
            <p:ph type="sldImg"/>
          </p:nvPr>
        </p:nvSpPr>
        <p:spPr>
          <a:xfrm>
            <a:off x="1171575" y="695325"/>
            <a:ext cx="4641850" cy="3481388"/>
          </a:xfrm>
          <a:prstGeom prst="rect">
            <a:avLst/>
          </a:prstGeom>
          <a:ln/>
        </p:spPr>
      </p:sp>
      <p:sp>
        <p:nvSpPr>
          <p:cNvPr id="500739" name="Rectangle 3"/>
          <p:cNvSpPr>
            <a:spLocks noGrp="1" noChangeArrowheads="1"/>
          </p:cNvSpPr>
          <p:nvPr>
            <p:ph type="body" idx="1"/>
          </p:nvPr>
        </p:nvSpPr>
        <p:spPr>
          <a:xfrm>
            <a:off x="699133" y="4410393"/>
            <a:ext cx="5586735" cy="4177348"/>
          </a:xfrm>
          <a:prstGeom prst="rect">
            <a:avLst/>
          </a:prstGeom>
        </p:spPr>
        <p:txBody>
          <a:bodyPr lIns="91208" tIns="45603" rIns="91208" bIns="45603"/>
          <a:lstStyle/>
          <a:p>
            <a:endParaRPr lang="en-US" altLang="en-US" dirty="0">
              <a:latin typeface="Garamond" panose="02020404030301010803" pitchFamily="18" charset="0"/>
            </a:endParaRPr>
          </a:p>
        </p:txBody>
      </p:sp>
    </p:spTree>
    <p:extLst>
      <p:ext uri="{BB962C8B-B14F-4D97-AF65-F5344CB8AC3E}">
        <p14:creationId xmlns:p14="http://schemas.microsoft.com/office/powerpoint/2010/main" val="72821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r>
              <a:rPr lang="en-US" dirty="0">
                <a:latin typeface="Garamond" panose="02020404030301010803" pitchFamily="18" charset="0"/>
              </a:rPr>
              <a:t>Answer: C, 22% </a:t>
            </a:r>
          </a:p>
        </p:txBody>
      </p:sp>
    </p:spTree>
    <p:extLst>
      <p:ext uri="{BB962C8B-B14F-4D97-AF65-F5344CB8AC3E}">
        <p14:creationId xmlns:p14="http://schemas.microsoft.com/office/powerpoint/2010/main" val="317639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 C,</a:t>
            </a:r>
            <a:r>
              <a:rPr lang="en-US" baseline="0" dirty="0">
                <a:latin typeface="Garamond" panose="02020404030301010803" pitchFamily="18" charset="0"/>
              </a:rPr>
              <a:t> ~50 times more likely </a:t>
            </a:r>
            <a:endParaRPr lang="en-US" dirty="0">
              <a:latin typeface="Garamond" panose="02020404030301010803" pitchFamily="18" charset="0"/>
            </a:endParaRPr>
          </a:p>
        </p:txBody>
      </p:sp>
    </p:spTree>
    <p:extLst>
      <p:ext uri="{BB962C8B-B14F-4D97-AF65-F5344CB8AC3E}">
        <p14:creationId xmlns:p14="http://schemas.microsoft.com/office/powerpoint/2010/main" val="126470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314749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19538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92694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64846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47775" y="719138"/>
            <a:ext cx="4792663" cy="3595687"/>
          </a:xfrm>
          <a:prstGeom prst="rect">
            <a:avLst/>
          </a:prstGeom>
          <a:ln/>
        </p:spPr>
      </p:sp>
      <p:sp>
        <p:nvSpPr>
          <p:cNvPr id="93187" name="Notes Placeholder 2"/>
          <p:cNvSpPr>
            <a:spLocks noGrp="1"/>
          </p:cNvSpPr>
          <p:nvPr>
            <p:ph type="body" idx="1"/>
          </p:nvPr>
        </p:nvSpPr>
        <p:spPr>
          <a:xfrm>
            <a:off x="729188" y="4554659"/>
            <a:ext cx="5830324" cy="43136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p>
            <a:pPr eaLnBrk="1" hangingPunct="1">
              <a:lnSpc>
                <a:spcPct val="90000"/>
              </a:lnSpc>
            </a:pPr>
            <a:endParaRPr lang="en-US" altLang="ja-JP" baseline="30000" dirty="0">
              <a:latin typeface="Garamond" panose="02020404030301010803" pitchFamily="18" charset="0"/>
              <a:ea typeface="ＭＳ Ｐゴシック" panose="020B0600070205080204" pitchFamily="34" charset="-128"/>
            </a:endParaRPr>
          </a:p>
        </p:txBody>
      </p:sp>
      <p:sp>
        <p:nvSpPr>
          <p:cNvPr id="93188" name="Slide Number Placeholder 3"/>
          <p:cNvSpPr>
            <a:spLocks noGrp="1"/>
          </p:cNvSpPr>
          <p:nvPr>
            <p:ph type="sldNum" sz="quarter" idx="5"/>
          </p:nvPr>
        </p:nvSpPr>
        <p:spPr>
          <a:xfrm>
            <a:off x="4128363" y="9107729"/>
            <a:ext cx="3158752" cy="47877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1058" indent="-285022" eaLnBrk="0" hangingPunct="0">
              <a:defRPr>
                <a:solidFill>
                  <a:schemeClr val="tx1"/>
                </a:solidFill>
                <a:latin typeface="Arial" panose="020B0604020202020204" pitchFamily="34" charset="0"/>
                <a:ea typeface="ＭＳ Ｐゴシック" panose="020B0600070205080204" pitchFamily="34" charset="-128"/>
              </a:defRPr>
            </a:lvl2pPr>
            <a:lvl3pPr marL="1140090" indent="-228018" eaLnBrk="0" hangingPunct="0">
              <a:defRPr>
                <a:solidFill>
                  <a:schemeClr val="tx1"/>
                </a:solidFill>
                <a:latin typeface="Arial" panose="020B0604020202020204" pitchFamily="34" charset="0"/>
                <a:ea typeface="ＭＳ Ｐゴシック" panose="020B0600070205080204" pitchFamily="34" charset="-128"/>
              </a:defRPr>
            </a:lvl3pPr>
            <a:lvl4pPr marL="1596125" indent="-228018" eaLnBrk="0" hangingPunct="0">
              <a:defRPr>
                <a:solidFill>
                  <a:schemeClr val="tx1"/>
                </a:solidFill>
                <a:latin typeface="Arial" panose="020B0604020202020204" pitchFamily="34" charset="0"/>
                <a:ea typeface="ＭＳ Ｐゴシック" panose="020B0600070205080204" pitchFamily="34" charset="-128"/>
              </a:defRPr>
            </a:lvl4pPr>
            <a:lvl5pPr marL="2052162" indent="-228018" eaLnBrk="0" hangingPunct="0">
              <a:defRPr>
                <a:solidFill>
                  <a:schemeClr val="tx1"/>
                </a:solidFill>
                <a:latin typeface="Arial" panose="020B0604020202020204" pitchFamily="34" charset="0"/>
                <a:ea typeface="ＭＳ Ｐゴシック" panose="020B0600070205080204" pitchFamily="34" charset="-128"/>
              </a:defRPr>
            </a:lvl5pPr>
            <a:lvl6pPr marL="2508198"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4233"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0270"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76304"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latin typeface="Garamond" panose="02020404030301010803" pitchFamily="18" charset="0"/>
              </a:rPr>
              <a:pPr eaLnBrk="1" hangingPunct="1"/>
              <a:t>17</a:t>
            </a:fld>
            <a:endParaRPr lang="en-US" altLang="en-US" dirty="0">
              <a:latin typeface="Garamond" panose="02020404030301010803" pitchFamily="18" charset="0"/>
            </a:endParaRPr>
          </a:p>
        </p:txBody>
      </p:sp>
    </p:spTree>
    <p:extLst>
      <p:ext uri="{BB962C8B-B14F-4D97-AF65-F5344CB8AC3E}">
        <p14:creationId xmlns:p14="http://schemas.microsoft.com/office/powerpoint/2010/main" val="4021315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47775" y="719138"/>
            <a:ext cx="4792663" cy="3595687"/>
          </a:xfrm>
          <a:prstGeom prst="rect">
            <a:avLst/>
          </a:prstGeom>
          <a:ln/>
        </p:spPr>
      </p:sp>
      <p:sp>
        <p:nvSpPr>
          <p:cNvPr id="93187" name="Notes Placeholder 2"/>
          <p:cNvSpPr>
            <a:spLocks noGrp="1"/>
          </p:cNvSpPr>
          <p:nvPr>
            <p:ph type="body" idx="1"/>
          </p:nvPr>
        </p:nvSpPr>
        <p:spPr>
          <a:xfrm>
            <a:off x="729188" y="4554659"/>
            <a:ext cx="5830324" cy="43136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p>
            <a:endParaRPr lang="en-US" altLang="en-US" dirty="0">
              <a:latin typeface="Garamond" panose="02020404030301010803" pitchFamily="18" charset="0"/>
              <a:ea typeface="ＭＳ Ｐゴシック" panose="020B0600070205080204" pitchFamily="34" charset="-128"/>
            </a:endParaRPr>
          </a:p>
        </p:txBody>
      </p:sp>
      <p:sp>
        <p:nvSpPr>
          <p:cNvPr id="93188" name="Slide Number Placeholder 3"/>
          <p:cNvSpPr>
            <a:spLocks noGrp="1"/>
          </p:cNvSpPr>
          <p:nvPr>
            <p:ph type="sldNum" sz="quarter" idx="5"/>
          </p:nvPr>
        </p:nvSpPr>
        <p:spPr>
          <a:xfrm>
            <a:off x="4128363" y="9107729"/>
            <a:ext cx="3158752" cy="47877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1058" indent="-285022" eaLnBrk="0" hangingPunct="0">
              <a:defRPr>
                <a:solidFill>
                  <a:schemeClr val="tx1"/>
                </a:solidFill>
                <a:latin typeface="Arial" panose="020B0604020202020204" pitchFamily="34" charset="0"/>
                <a:ea typeface="ＭＳ Ｐゴシック" panose="020B0600070205080204" pitchFamily="34" charset="-128"/>
              </a:defRPr>
            </a:lvl2pPr>
            <a:lvl3pPr marL="1140090" indent="-228018" eaLnBrk="0" hangingPunct="0">
              <a:defRPr>
                <a:solidFill>
                  <a:schemeClr val="tx1"/>
                </a:solidFill>
                <a:latin typeface="Arial" panose="020B0604020202020204" pitchFamily="34" charset="0"/>
                <a:ea typeface="ＭＳ Ｐゴシック" panose="020B0600070205080204" pitchFamily="34" charset="-128"/>
              </a:defRPr>
            </a:lvl3pPr>
            <a:lvl4pPr marL="1596125" indent="-228018" eaLnBrk="0" hangingPunct="0">
              <a:defRPr>
                <a:solidFill>
                  <a:schemeClr val="tx1"/>
                </a:solidFill>
                <a:latin typeface="Arial" panose="020B0604020202020204" pitchFamily="34" charset="0"/>
                <a:ea typeface="ＭＳ Ｐゴシック" panose="020B0600070205080204" pitchFamily="34" charset="-128"/>
              </a:defRPr>
            </a:lvl4pPr>
            <a:lvl5pPr marL="2052162" indent="-228018" eaLnBrk="0" hangingPunct="0">
              <a:defRPr>
                <a:solidFill>
                  <a:schemeClr val="tx1"/>
                </a:solidFill>
                <a:latin typeface="Arial" panose="020B0604020202020204" pitchFamily="34" charset="0"/>
                <a:ea typeface="ＭＳ Ｐゴシック" panose="020B0600070205080204" pitchFamily="34" charset="-128"/>
              </a:defRPr>
            </a:lvl5pPr>
            <a:lvl6pPr marL="2508198"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4233"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0270"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76304"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latin typeface="Garamond" panose="02020404030301010803" pitchFamily="18" charset="0"/>
              </a:rPr>
              <a:pPr eaLnBrk="1" hangingPunct="1"/>
              <a:t>18</a:t>
            </a:fld>
            <a:endParaRPr lang="en-US" altLang="en-US" dirty="0">
              <a:latin typeface="Garamond" panose="02020404030301010803" pitchFamily="18" charset="0"/>
            </a:endParaRPr>
          </a:p>
        </p:txBody>
      </p:sp>
    </p:spTree>
    <p:extLst>
      <p:ext uri="{BB962C8B-B14F-4D97-AF65-F5344CB8AC3E}">
        <p14:creationId xmlns:p14="http://schemas.microsoft.com/office/powerpoint/2010/main" val="150210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308969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00382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316663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9513"/>
            <a:ext cx="4244975" cy="3184525"/>
          </a:xfrm>
          <a:prstGeom prst="rect">
            <a:avLst/>
          </a:prstGeom>
          <a:noFill/>
          <a:ln w="12700">
            <a:solidFill>
              <a:prstClr val="black"/>
            </a:solidFill>
          </a:ln>
        </p:spPr>
      </p:sp>
      <p:sp>
        <p:nvSpPr>
          <p:cNvPr id="3" name="Notes Placeholder 2"/>
          <p:cNvSpPr>
            <a:spLocks noGrp="1"/>
          </p:cNvSpPr>
          <p:nvPr>
            <p:ph type="body" idx="1"/>
          </p:nvPr>
        </p:nvSpPr>
        <p:spPr>
          <a:xfrm>
            <a:off x="714334" y="4542868"/>
            <a:ext cx="5711558" cy="3715756"/>
          </a:xfrm>
          <a:prstGeom prst="rect">
            <a:avLst/>
          </a:prstGeom>
        </p:spPr>
        <p:txBody>
          <a:bodyPr lIns="89044" tIns="44522" rIns="89044" bIns="44522"/>
          <a:lstStyle/>
          <a:p>
            <a:br>
              <a:rPr lang="en-US" i="0" dirty="0"/>
            </a:br>
            <a:r>
              <a:rPr lang="en-US" i="0" dirty="0"/>
              <a:t>Based</a:t>
            </a:r>
            <a:r>
              <a:rPr lang="en-US" i="0" baseline="0" dirty="0"/>
              <a:t> on the suggestions in NHAS and from informant interviews, NQC decided to develop a new national initiative to address the need for quality improvement work in dealing with HIV disparities. This led to the creation of the </a:t>
            </a:r>
            <a:r>
              <a:rPr lang="en-US" i="0" baseline="0" dirty="0" err="1"/>
              <a:t>end+disparities</a:t>
            </a:r>
            <a:r>
              <a:rPr lang="en-US" i="0" baseline="0" dirty="0"/>
              <a:t> Learning Exchange. </a:t>
            </a:r>
          </a:p>
          <a:p>
            <a:endParaRPr lang="en-US" i="0"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Garamond" panose="02020404030301010803" pitchFamily="18" charset="0"/>
              </a:rPr>
              <a:t>Roughly one-quarter of all RWHAP recipients responded to this needs assessment.</a:t>
            </a:r>
          </a:p>
          <a:p>
            <a:endParaRPr lang="en-US" i="0" baseline="0" dirty="0"/>
          </a:p>
          <a:p>
            <a:r>
              <a:rPr lang="en-US" i="0" baseline="0" dirty="0"/>
              <a:t>In addition, 9 out of 10 respondents stated that they are willing to participate in a national improvement effort. </a:t>
            </a:r>
          </a:p>
          <a:p>
            <a:endParaRPr lang="en-US" dirty="0">
              <a:latin typeface="Garamond" panose="02020404030301010803" pitchFamily="18" charset="0"/>
            </a:endParaRPr>
          </a:p>
          <a:p>
            <a:r>
              <a:rPr lang="en-US" dirty="0"/>
              <a:t>NQC interviewed 12 experts in the field, including HIV providers, consumers, QI experts, and other stakeholder; virtually every interviewee stated that the topic of reducing HIV-related disparities resonated with them.</a:t>
            </a:r>
          </a:p>
          <a:p>
            <a:endParaRPr lang="en-US" dirty="0"/>
          </a:p>
          <a:p>
            <a:r>
              <a:rPr lang="en-US" dirty="0">
                <a:latin typeface="Garamond" panose="02020404030301010803" pitchFamily="18" charset="0"/>
              </a:rPr>
              <a:t>What quality improvement domains have the lowest score using the NQC Organizational Assessment Tool? (n=192) The domain with the lowest scores (areas needing assistance) was in measuring disparities (mean 1.2; 24% scoring 3 or higher)</a:t>
            </a:r>
          </a:p>
          <a:p>
            <a:endParaRPr lang="en-US" dirty="0"/>
          </a:p>
          <a:p>
            <a:endParaRPr lang="en-US" dirty="0"/>
          </a:p>
        </p:txBody>
      </p:sp>
    </p:spTree>
    <p:extLst>
      <p:ext uri="{BB962C8B-B14F-4D97-AF65-F5344CB8AC3E}">
        <p14:creationId xmlns:p14="http://schemas.microsoft.com/office/powerpoint/2010/main" val="1310185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34725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410010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9513"/>
            <a:ext cx="4244975" cy="3184525"/>
          </a:xfrm>
          <a:prstGeom prst="rect">
            <a:avLst/>
          </a:prstGeom>
          <a:noFill/>
          <a:ln w="12700">
            <a:solidFill>
              <a:prstClr val="black"/>
            </a:solidFill>
          </a:ln>
        </p:spPr>
      </p:sp>
      <p:sp>
        <p:nvSpPr>
          <p:cNvPr id="3" name="Notes Placeholder 2"/>
          <p:cNvSpPr>
            <a:spLocks noGrp="1"/>
          </p:cNvSpPr>
          <p:nvPr>
            <p:ph type="body" idx="1"/>
          </p:nvPr>
        </p:nvSpPr>
        <p:spPr>
          <a:xfrm>
            <a:off x="714334" y="4542868"/>
            <a:ext cx="5711558" cy="3715756"/>
          </a:xfrm>
          <a:prstGeom prst="rect">
            <a:avLst/>
          </a:prstGeom>
        </p:spPr>
        <p:txBody>
          <a:bodyPr lIns="89044" tIns="44522" rIns="89044" bIns="44522"/>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Clemens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At the most recent 2016 conference on Retroviruses and Opportunistic Infections, the CDC released several statistics</a:t>
            </a:r>
            <a:r>
              <a:rPr lang="en-US" baseline="0" dirty="0"/>
              <a:t> related to the life time risk for being diagnosed with HIV. </a:t>
            </a:r>
            <a:r>
              <a:rPr lang="en-US" dirty="0"/>
              <a:t>A CDC study released in February 2016 provides the first-ever comprehensive national estimates of the lifetime risk of an HIV diagnosis for several key populations at risk and in every state.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Overall, the likelihood that an American will be diagnosed with HIV at any point during his or her life is now 1 in 99, an improvement from a previous study using 2004-2005 data that reported lifetime risk at 1 in 78. Despite overall progress, this study reveals stark disparities by race, risk group and geography.</a:t>
            </a:r>
          </a:p>
          <a:p>
            <a:endParaRPr lang="en-US" dirty="0"/>
          </a:p>
        </p:txBody>
      </p:sp>
    </p:spTree>
    <p:extLst>
      <p:ext uri="{BB962C8B-B14F-4D97-AF65-F5344CB8AC3E}">
        <p14:creationId xmlns:p14="http://schemas.microsoft.com/office/powerpoint/2010/main" val="1890317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47775" y="719138"/>
            <a:ext cx="4792663" cy="3595687"/>
          </a:xfrm>
          <a:prstGeom prst="rect">
            <a:avLst/>
          </a:prstGeom>
          <a:ln/>
        </p:spPr>
      </p:sp>
      <p:sp>
        <p:nvSpPr>
          <p:cNvPr id="93187" name="Notes Placeholder 2"/>
          <p:cNvSpPr>
            <a:spLocks noGrp="1"/>
          </p:cNvSpPr>
          <p:nvPr>
            <p:ph type="body" idx="1"/>
          </p:nvPr>
        </p:nvSpPr>
        <p:spPr>
          <a:xfrm>
            <a:off x="729188" y="4554659"/>
            <a:ext cx="5830324" cy="43136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p>
            <a:endParaRPr lang="en-US" altLang="en-US" dirty="0">
              <a:latin typeface="Garamond" panose="02020404030301010803" pitchFamily="18" charset="0"/>
              <a:ea typeface="ＭＳ Ｐゴシック" panose="020B0600070205080204" pitchFamily="34" charset="-128"/>
            </a:endParaRPr>
          </a:p>
        </p:txBody>
      </p:sp>
      <p:sp>
        <p:nvSpPr>
          <p:cNvPr id="93188" name="Slide Number Placeholder 3"/>
          <p:cNvSpPr>
            <a:spLocks noGrp="1"/>
          </p:cNvSpPr>
          <p:nvPr>
            <p:ph type="sldNum" sz="quarter" idx="5"/>
          </p:nvPr>
        </p:nvSpPr>
        <p:spPr>
          <a:xfrm>
            <a:off x="4128363" y="9107729"/>
            <a:ext cx="3158752" cy="47877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1058" indent="-285022" eaLnBrk="0" hangingPunct="0">
              <a:defRPr>
                <a:solidFill>
                  <a:schemeClr val="tx1"/>
                </a:solidFill>
                <a:latin typeface="Arial" panose="020B0604020202020204" pitchFamily="34" charset="0"/>
                <a:ea typeface="ＭＳ Ｐゴシック" panose="020B0600070205080204" pitchFamily="34" charset="-128"/>
              </a:defRPr>
            </a:lvl2pPr>
            <a:lvl3pPr marL="1140090" indent="-228018" eaLnBrk="0" hangingPunct="0">
              <a:defRPr>
                <a:solidFill>
                  <a:schemeClr val="tx1"/>
                </a:solidFill>
                <a:latin typeface="Arial" panose="020B0604020202020204" pitchFamily="34" charset="0"/>
                <a:ea typeface="ＭＳ Ｐゴシック" panose="020B0600070205080204" pitchFamily="34" charset="-128"/>
              </a:defRPr>
            </a:lvl3pPr>
            <a:lvl4pPr marL="1596125" indent="-228018" eaLnBrk="0" hangingPunct="0">
              <a:defRPr>
                <a:solidFill>
                  <a:schemeClr val="tx1"/>
                </a:solidFill>
                <a:latin typeface="Arial" panose="020B0604020202020204" pitchFamily="34" charset="0"/>
                <a:ea typeface="ＭＳ Ｐゴシック" panose="020B0600070205080204" pitchFamily="34" charset="-128"/>
              </a:defRPr>
            </a:lvl4pPr>
            <a:lvl5pPr marL="2052162" indent="-228018" eaLnBrk="0" hangingPunct="0">
              <a:defRPr>
                <a:solidFill>
                  <a:schemeClr val="tx1"/>
                </a:solidFill>
                <a:latin typeface="Arial" panose="020B0604020202020204" pitchFamily="34" charset="0"/>
                <a:ea typeface="ＭＳ Ｐゴシック" panose="020B0600070205080204" pitchFamily="34" charset="-128"/>
              </a:defRPr>
            </a:lvl5pPr>
            <a:lvl6pPr marL="2508198"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4233"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0270"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76304"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latin typeface="Garamond" panose="02020404030301010803" pitchFamily="18" charset="0"/>
              </a:rPr>
              <a:pPr eaLnBrk="1" hangingPunct="1"/>
              <a:t>25</a:t>
            </a:fld>
            <a:endParaRPr lang="en-US" altLang="en-US" dirty="0">
              <a:latin typeface="Garamond" panose="02020404030301010803" pitchFamily="18" charset="0"/>
            </a:endParaRPr>
          </a:p>
        </p:txBody>
      </p:sp>
    </p:spTree>
    <p:extLst>
      <p:ext uri="{BB962C8B-B14F-4D97-AF65-F5344CB8AC3E}">
        <p14:creationId xmlns:p14="http://schemas.microsoft.com/office/powerpoint/2010/main" val="3414137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1 in 6 lifetime risk for MSM</a:t>
            </a:r>
          </a:p>
          <a:p>
            <a:r>
              <a:rPr lang="en-US" dirty="0">
                <a:latin typeface="Garamond" panose="02020404030301010803" pitchFamily="18" charset="0"/>
              </a:rPr>
              <a:t>1 in 473 lifetime risk for heterosexual men</a:t>
            </a:r>
          </a:p>
          <a:p>
            <a:r>
              <a:rPr lang="en-US" dirty="0">
                <a:latin typeface="Garamond" panose="02020404030301010803" pitchFamily="18" charset="0"/>
              </a:rPr>
              <a:t>473/6=78.8</a:t>
            </a:r>
          </a:p>
        </p:txBody>
      </p:sp>
    </p:spTree>
    <p:extLst>
      <p:ext uri="{BB962C8B-B14F-4D97-AF65-F5344CB8AC3E}">
        <p14:creationId xmlns:p14="http://schemas.microsoft.com/office/powerpoint/2010/main" val="3062144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9513"/>
            <a:ext cx="4244975" cy="3184525"/>
          </a:xfrm>
          <a:prstGeom prst="rect">
            <a:avLst/>
          </a:prstGeom>
          <a:noFill/>
          <a:ln w="12700">
            <a:solidFill>
              <a:prstClr val="black"/>
            </a:solidFill>
          </a:ln>
        </p:spPr>
      </p:sp>
      <p:sp>
        <p:nvSpPr>
          <p:cNvPr id="3" name="Notes Placeholder 2"/>
          <p:cNvSpPr>
            <a:spLocks noGrp="1"/>
          </p:cNvSpPr>
          <p:nvPr>
            <p:ph type="body" idx="1"/>
          </p:nvPr>
        </p:nvSpPr>
        <p:spPr>
          <a:xfrm>
            <a:off x="714334" y="4542868"/>
            <a:ext cx="5711558" cy="3715756"/>
          </a:xfrm>
          <a:prstGeom prst="rect">
            <a:avLst/>
          </a:prstGeom>
        </p:spPr>
        <p:txBody>
          <a:bodyPr lIns="89044" tIns="44522" rIns="89044" bIns="44522"/>
          <a:lstStyle/>
          <a:p>
            <a:pPr defTabSz="460080">
              <a:defRPr/>
            </a:pPr>
            <a:r>
              <a:rPr lang="en-US" dirty="0"/>
              <a:t>Clemens</a:t>
            </a:r>
          </a:p>
          <a:p>
            <a:pPr defTabSz="460080">
              <a:defRPr/>
            </a:pPr>
            <a:r>
              <a:rPr lang="en-US" i="0" dirty="0"/>
              <a:t>This</a:t>
            </a:r>
            <a:r>
              <a:rPr lang="en-US" i="0" baseline="0" dirty="0"/>
              <a:t> statistic is even more striking after considering the a</a:t>
            </a:r>
            <a:r>
              <a:rPr lang="en-US" i="0" dirty="0"/>
              <a:t> study by </a:t>
            </a:r>
            <a:r>
              <a:rPr lang="en-US" dirty="0" err="1"/>
              <a:t>Harawa</a:t>
            </a:r>
            <a:r>
              <a:rPr lang="en-US" dirty="0"/>
              <a:t> indicating that the number of sexual partners by Black MSM is lower than for White MSM, as well as the occurrence of u</a:t>
            </a:r>
            <a:r>
              <a:rPr lang="en-US" dirty="0">
                <a:solidFill>
                  <a:srgbClr val="000000"/>
                </a:solidFill>
              </a:rPr>
              <a:t>nprotected anal intercourse.</a:t>
            </a:r>
          </a:p>
          <a:p>
            <a:endParaRPr lang="en-US" i="0" dirty="0"/>
          </a:p>
        </p:txBody>
      </p:sp>
    </p:spTree>
    <p:extLst>
      <p:ext uri="{BB962C8B-B14F-4D97-AF65-F5344CB8AC3E}">
        <p14:creationId xmlns:p14="http://schemas.microsoft.com/office/powerpoint/2010/main" val="1818567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39253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388419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25212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 A,</a:t>
            </a:r>
            <a:r>
              <a:rPr lang="en-US" baseline="0" dirty="0">
                <a:latin typeface="Garamond" panose="02020404030301010803" pitchFamily="18" charset="0"/>
              </a:rPr>
              <a:t> 1 in 6</a:t>
            </a:r>
            <a:endParaRPr lang="en-US" dirty="0">
              <a:latin typeface="Garamond" panose="02020404030301010803" pitchFamily="18" charset="0"/>
            </a:endParaRPr>
          </a:p>
        </p:txBody>
      </p:sp>
    </p:spTree>
    <p:extLst>
      <p:ext uri="{BB962C8B-B14F-4D97-AF65-F5344CB8AC3E}">
        <p14:creationId xmlns:p14="http://schemas.microsoft.com/office/powerpoint/2010/main" val="796988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68313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429133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400997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47775" y="719138"/>
            <a:ext cx="4792663" cy="3595687"/>
          </a:xfrm>
          <a:prstGeom prst="rect">
            <a:avLst/>
          </a:prstGeom>
          <a:ln/>
        </p:spPr>
      </p:sp>
      <p:sp>
        <p:nvSpPr>
          <p:cNvPr id="93187" name="Notes Placeholder 2"/>
          <p:cNvSpPr>
            <a:spLocks noGrp="1"/>
          </p:cNvSpPr>
          <p:nvPr>
            <p:ph type="body" idx="1"/>
          </p:nvPr>
        </p:nvSpPr>
        <p:spPr>
          <a:xfrm>
            <a:off x="729188" y="4554659"/>
            <a:ext cx="5830324" cy="43136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p>
            <a:endParaRPr lang="en-US" altLang="en-US" dirty="0">
              <a:latin typeface="Garamond" panose="02020404030301010803" pitchFamily="18" charset="0"/>
              <a:ea typeface="ＭＳ Ｐゴシック" panose="020B0600070205080204" pitchFamily="34" charset="-128"/>
            </a:endParaRPr>
          </a:p>
        </p:txBody>
      </p:sp>
      <p:sp>
        <p:nvSpPr>
          <p:cNvPr id="93188" name="Slide Number Placeholder 3"/>
          <p:cNvSpPr>
            <a:spLocks noGrp="1"/>
          </p:cNvSpPr>
          <p:nvPr>
            <p:ph type="sldNum" sz="quarter" idx="5"/>
          </p:nvPr>
        </p:nvSpPr>
        <p:spPr>
          <a:xfrm>
            <a:off x="4128363" y="9107729"/>
            <a:ext cx="3158752" cy="47877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1058" indent="-285022" eaLnBrk="0" hangingPunct="0">
              <a:defRPr>
                <a:solidFill>
                  <a:schemeClr val="tx1"/>
                </a:solidFill>
                <a:latin typeface="Arial" panose="020B0604020202020204" pitchFamily="34" charset="0"/>
                <a:ea typeface="ＭＳ Ｐゴシック" panose="020B0600070205080204" pitchFamily="34" charset="-128"/>
              </a:defRPr>
            </a:lvl2pPr>
            <a:lvl3pPr marL="1140090" indent="-228018" eaLnBrk="0" hangingPunct="0">
              <a:defRPr>
                <a:solidFill>
                  <a:schemeClr val="tx1"/>
                </a:solidFill>
                <a:latin typeface="Arial" panose="020B0604020202020204" pitchFamily="34" charset="0"/>
                <a:ea typeface="ＭＳ Ｐゴシック" panose="020B0600070205080204" pitchFamily="34" charset="-128"/>
              </a:defRPr>
            </a:lvl3pPr>
            <a:lvl4pPr marL="1596125" indent="-228018" eaLnBrk="0" hangingPunct="0">
              <a:defRPr>
                <a:solidFill>
                  <a:schemeClr val="tx1"/>
                </a:solidFill>
                <a:latin typeface="Arial" panose="020B0604020202020204" pitchFamily="34" charset="0"/>
                <a:ea typeface="ＭＳ Ｐゴシック" panose="020B0600070205080204" pitchFamily="34" charset="-128"/>
              </a:defRPr>
            </a:lvl4pPr>
            <a:lvl5pPr marL="2052162" indent="-228018" eaLnBrk="0" hangingPunct="0">
              <a:defRPr>
                <a:solidFill>
                  <a:schemeClr val="tx1"/>
                </a:solidFill>
                <a:latin typeface="Arial" panose="020B0604020202020204" pitchFamily="34" charset="0"/>
                <a:ea typeface="ＭＳ Ｐゴシック" panose="020B0600070205080204" pitchFamily="34" charset="-128"/>
              </a:defRPr>
            </a:lvl5pPr>
            <a:lvl6pPr marL="2508198"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4233"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0270"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76304"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latin typeface="Garamond" panose="02020404030301010803" pitchFamily="18" charset="0"/>
              </a:rPr>
              <a:pPr eaLnBrk="1" hangingPunct="1"/>
              <a:t>35</a:t>
            </a:fld>
            <a:endParaRPr lang="en-US" altLang="en-US" dirty="0">
              <a:latin typeface="Garamond" panose="02020404030301010803" pitchFamily="18" charset="0"/>
            </a:endParaRPr>
          </a:p>
        </p:txBody>
      </p:sp>
    </p:spTree>
    <p:extLst>
      <p:ext uri="{BB962C8B-B14F-4D97-AF65-F5344CB8AC3E}">
        <p14:creationId xmlns:p14="http://schemas.microsoft.com/office/powerpoint/2010/main" val="220013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978783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920980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4075255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420334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47775" y="719138"/>
            <a:ext cx="4792663" cy="3595687"/>
          </a:xfrm>
          <a:prstGeom prst="rect">
            <a:avLst/>
          </a:prstGeom>
          <a:ln/>
        </p:spPr>
      </p:sp>
      <p:sp>
        <p:nvSpPr>
          <p:cNvPr id="93187" name="Notes Placeholder 2"/>
          <p:cNvSpPr>
            <a:spLocks noGrp="1"/>
          </p:cNvSpPr>
          <p:nvPr>
            <p:ph type="body" idx="1"/>
          </p:nvPr>
        </p:nvSpPr>
        <p:spPr>
          <a:xfrm>
            <a:off x="729188" y="4554659"/>
            <a:ext cx="5830324" cy="43136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p>
            <a:pPr eaLnBrk="1" hangingPunct="1">
              <a:lnSpc>
                <a:spcPct val="90000"/>
              </a:lnSpc>
            </a:pPr>
            <a:endParaRPr lang="en-US" altLang="ja-JP" baseline="30000" dirty="0">
              <a:latin typeface="Garamond" panose="02020404030301010803" pitchFamily="18" charset="0"/>
              <a:ea typeface="ＭＳ Ｐゴシック" panose="020B0600070205080204" pitchFamily="34" charset="-128"/>
            </a:endParaRPr>
          </a:p>
        </p:txBody>
      </p:sp>
      <p:sp>
        <p:nvSpPr>
          <p:cNvPr id="93188" name="Slide Number Placeholder 3"/>
          <p:cNvSpPr>
            <a:spLocks noGrp="1"/>
          </p:cNvSpPr>
          <p:nvPr>
            <p:ph type="sldNum" sz="quarter" idx="5"/>
          </p:nvPr>
        </p:nvSpPr>
        <p:spPr>
          <a:xfrm>
            <a:off x="4128363" y="9107729"/>
            <a:ext cx="3158752" cy="47877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08" tIns="45603" rIns="91208" bIns="45603"/>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1058" indent="-285022" eaLnBrk="0" hangingPunct="0">
              <a:defRPr>
                <a:solidFill>
                  <a:schemeClr val="tx1"/>
                </a:solidFill>
                <a:latin typeface="Arial" panose="020B0604020202020204" pitchFamily="34" charset="0"/>
                <a:ea typeface="ＭＳ Ｐゴシック" panose="020B0600070205080204" pitchFamily="34" charset="-128"/>
              </a:defRPr>
            </a:lvl2pPr>
            <a:lvl3pPr marL="1140090" indent="-228018" eaLnBrk="0" hangingPunct="0">
              <a:defRPr>
                <a:solidFill>
                  <a:schemeClr val="tx1"/>
                </a:solidFill>
                <a:latin typeface="Arial" panose="020B0604020202020204" pitchFamily="34" charset="0"/>
                <a:ea typeface="ＭＳ Ｐゴシック" panose="020B0600070205080204" pitchFamily="34" charset="-128"/>
              </a:defRPr>
            </a:lvl3pPr>
            <a:lvl4pPr marL="1596125" indent="-228018" eaLnBrk="0" hangingPunct="0">
              <a:defRPr>
                <a:solidFill>
                  <a:schemeClr val="tx1"/>
                </a:solidFill>
                <a:latin typeface="Arial" panose="020B0604020202020204" pitchFamily="34" charset="0"/>
                <a:ea typeface="ＭＳ Ｐゴシック" panose="020B0600070205080204" pitchFamily="34" charset="-128"/>
              </a:defRPr>
            </a:lvl4pPr>
            <a:lvl5pPr marL="2052162" indent="-228018" eaLnBrk="0" hangingPunct="0">
              <a:defRPr>
                <a:solidFill>
                  <a:schemeClr val="tx1"/>
                </a:solidFill>
                <a:latin typeface="Arial" panose="020B0604020202020204" pitchFamily="34" charset="0"/>
                <a:ea typeface="ＭＳ Ｐゴシック" panose="020B0600070205080204" pitchFamily="34" charset="-128"/>
              </a:defRPr>
            </a:lvl5pPr>
            <a:lvl6pPr marL="2508198"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4233"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0270"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76304" indent="-2280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latin typeface="Garamond" panose="02020404030301010803" pitchFamily="18" charset="0"/>
              </a:rPr>
              <a:pPr eaLnBrk="1" hangingPunct="1"/>
              <a:t>40</a:t>
            </a:fld>
            <a:endParaRPr lang="en-US" altLang="en-US" dirty="0">
              <a:latin typeface="Garamond" panose="02020404030301010803" pitchFamily="18" charset="0"/>
            </a:endParaRPr>
          </a:p>
        </p:txBody>
      </p:sp>
    </p:spTree>
    <p:extLst>
      <p:ext uri="{BB962C8B-B14F-4D97-AF65-F5344CB8AC3E}">
        <p14:creationId xmlns:p14="http://schemas.microsoft.com/office/powerpoint/2010/main" val="577395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81650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a:t>
            </a:r>
            <a:r>
              <a:rPr lang="en-US" baseline="0" dirty="0">
                <a:latin typeface="Garamond" panose="02020404030301010803" pitchFamily="18" charset="0"/>
              </a:rPr>
              <a:t>: A, 1 in 2</a:t>
            </a:r>
            <a:endParaRPr lang="en-US" dirty="0">
              <a:latin typeface="Garamond" panose="02020404030301010803" pitchFamily="18" charset="0"/>
            </a:endParaRPr>
          </a:p>
        </p:txBody>
      </p:sp>
    </p:spTree>
    <p:extLst>
      <p:ext uri="{BB962C8B-B14F-4D97-AF65-F5344CB8AC3E}">
        <p14:creationId xmlns:p14="http://schemas.microsoft.com/office/powerpoint/2010/main" val="2791883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3980925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991656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92265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2692809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569619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3609602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868062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517052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1515262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endParaRPr lang="en-US" dirty="0">
              <a:latin typeface="Garamond" panose="02020404030301010803" pitchFamily="18" charset="0"/>
            </a:endParaRPr>
          </a:p>
        </p:txBody>
      </p:sp>
    </p:spTree>
    <p:extLst>
      <p:ext uri="{BB962C8B-B14F-4D97-AF65-F5344CB8AC3E}">
        <p14:creationId xmlns:p14="http://schemas.microsoft.com/office/powerpoint/2010/main" val="421331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 B, 45%</a:t>
            </a:r>
          </a:p>
        </p:txBody>
      </p:sp>
    </p:spTree>
    <p:extLst>
      <p:ext uri="{BB962C8B-B14F-4D97-AF65-F5344CB8AC3E}">
        <p14:creationId xmlns:p14="http://schemas.microsoft.com/office/powerpoint/2010/main" val="1327166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246732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a:t>
            </a:r>
            <a:r>
              <a:rPr lang="en-US" baseline="0" dirty="0">
                <a:latin typeface="Garamond" panose="02020404030301010803" pitchFamily="18" charset="0"/>
              </a:rPr>
              <a:t> C, 54% </a:t>
            </a:r>
            <a:endParaRPr lang="en-US" dirty="0">
              <a:latin typeface="Garamond" panose="02020404030301010803" pitchFamily="18" charset="0"/>
            </a:endParaRPr>
          </a:p>
        </p:txBody>
      </p:sp>
    </p:spTree>
    <p:extLst>
      <p:ext uri="{BB962C8B-B14F-4D97-AF65-F5344CB8AC3E}">
        <p14:creationId xmlns:p14="http://schemas.microsoft.com/office/powerpoint/2010/main" val="390049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 C, 4,500</a:t>
            </a:r>
          </a:p>
        </p:txBody>
      </p:sp>
    </p:spTree>
    <p:extLst>
      <p:ext uri="{BB962C8B-B14F-4D97-AF65-F5344CB8AC3E}">
        <p14:creationId xmlns:p14="http://schemas.microsoft.com/office/powerpoint/2010/main" val="77344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a:t>
            </a:r>
            <a:r>
              <a:rPr lang="en-US" baseline="0" dirty="0">
                <a:latin typeface="Garamond" panose="02020404030301010803" pitchFamily="18" charset="0"/>
              </a:rPr>
              <a:t> B, 1 in 48</a:t>
            </a:r>
            <a:endParaRPr lang="en-US" dirty="0">
              <a:latin typeface="Garamond" panose="02020404030301010803" pitchFamily="18" charset="0"/>
            </a:endParaRPr>
          </a:p>
        </p:txBody>
      </p:sp>
    </p:spTree>
    <p:extLst>
      <p:ext uri="{BB962C8B-B14F-4D97-AF65-F5344CB8AC3E}">
        <p14:creationId xmlns:p14="http://schemas.microsoft.com/office/powerpoint/2010/main" val="404065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a:prstGeom prst="rect">
            <a:avLst/>
          </a:prstGeom>
          <a:noFill/>
          <a:ln w="12700">
            <a:solidFill>
              <a:prstClr val="black"/>
            </a:solidFill>
          </a:ln>
        </p:spPr>
      </p:sp>
      <p:sp>
        <p:nvSpPr>
          <p:cNvPr id="3" name="Notes Placeholder 2"/>
          <p:cNvSpPr>
            <a:spLocks noGrp="1"/>
          </p:cNvSpPr>
          <p:nvPr>
            <p:ph type="body" idx="1"/>
          </p:nvPr>
        </p:nvSpPr>
        <p:spPr>
          <a:xfrm>
            <a:off x="698804" y="4468395"/>
            <a:ext cx="5587393" cy="3654842"/>
          </a:xfrm>
          <a:prstGeom prst="rect">
            <a:avLst/>
          </a:prstGeom>
        </p:spPr>
        <p:txBody>
          <a:bodyPr lIns="87927" tIns="43964" rIns="87927" bIns="43964"/>
          <a:lstStyle/>
          <a:p>
            <a:r>
              <a:rPr lang="en-US" dirty="0">
                <a:latin typeface="Garamond" panose="02020404030301010803" pitchFamily="18" charset="0"/>
              </a:rPr>
              <a:t>Answer:</a:t>
            </a:r>
            <a:r>
              <a:rPr lang="en-US" baseline="0" dirty="0">
                <a:latin typeface="Garamond" panose="02020404030301010803" pitchFamily="18" charset="0"/>
              </a:rPr>
              <a:t> C, 51% </a:t>
            </a:r>
            <a:endParaRPr lang="en-US" dirty="0">
              <a:latin typeface="Garamond" panose="02020404030301010803" pitchFamily="18" charset="0"/>
            </a:endParaRPr>
          </a:p>
        </p:txBody>
      </p:sp>
    </p:spTree>
    <p:extLst>
      <p:ext uri="{BB962C8B-B14F-4D97-AF65-F5344CB8AC3E}">
        <p14:creationId xmlns:p14="http://schemas.microsoft.com/office/powerpoint/2010/main" val="7184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E5598CAE-B8E9-4EE4-A50C-7269A686BBA0}"/>
              </a:ext>
            </a:extLst>
          </p:cNvPr>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1191"/>
            <a:ext cx="9145588" cy="6859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85800" y="2078182"/>
            <a:ext cx="7772400" cy="1431780"/>
          </a:xfrm>
          <a:prstGeom prst="rect">
            <a:avLst/>
          </a:prstGeom>
        </p:spPr>
        <p:txBody>
          <a:bodyPr anchor="b">
            <a:normAutofit/>
          </a:bodyPr>
          <a:lstStyle>
            <a:lvl1pPr algn="ctr">
              <a:defRPr sz="32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3B1041D0-264F-4D48-B88C-6FBF13375C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08" y="304800"/>
            <a:ext cx="5559508" cy="1398218"/>
          </a:xfrm>
          <a:prstGeom prst="rect">
            <a:avLst/>
          </a:prstGeom>
        </p:spPr>
      </p:pic>
      <p:pic>
        <p:nvPicPr>
          <p:cNvPr id="8" name="Picture 7">
            <a:extLst>
              <a:ext uri="{FF2B5EF4-FFF2-40B4-BE49-F238E27FC236}">
                <a16:creationId xmlns:a16="http://schemas.microsoft.com/office/drawing/2014/main" id="{FF6D6C98-908D-4B70-A860-9B9C17131D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0" y="6041686"/>
            <a:ext cx="2277320" cy="616809"/>
          </a:xfrm>
          <a:prstGeom prst="rect">
            <a:avLst/>
          </a:prstGeom>
        </p:spPr>
      </p:pic>
    </p:spTree>
    <p:extLst>
      <p:ext uri="{BB962C8B-B14F-4D97-AF65-F5344CB8AC3E}">
        <p14:creationId xmlns:p14="http://schemas.microsoft.com/office/powerpoint/2010/main" val="223746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BD8BB9-FA86-46BA-88A6-5E3CFA97C4D8}"/>
              </a:ext>
            </a:extLst>
          </p:cNvPr>
          <p:cNvSpPr>
            <a:spLocks noGrp="1"/>
          </p:cNvSpPr>
          <p:nvPr>
            <p:ph type="title"/>
          </p:nvPr>
        </p:nvSpPr>
        <p:spPr>
          <a:xfrm>
            <a:off x="762000" y="533400"/>
            <a:ext cx="7772400" cy="762000"/>
          </a:xfrm>
        </p:spPr>
        <p:txBody>
          <a:bodyPr/>
          <a:lstStyle>
            <a:lvl1pPr>
              <a:defRPr>
                <a:latin typeface="Garamond" panose="02020404030301010803" pitchFamily="18"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5A73E752-132A-4FFF-9ACE-2734EC1DC79D}"/>
              </a:ext>
            </a:extLst>
          </p:cNvPr>
          <p:cNvSpPr>
            <a:spLocks noGrp="1"/>
          </p:cNvSpPr>
          <p:nvPr>
            <p:ph type="body" sz="half" idx="1"/>
          </p:nvPr>
        </p:nvSpPr>
        <p:spPr>
          <a:xfrm>
            <a:off x="762000" y="1447800"/>
            <a:ext cx="3810000" cy="4191000"/>
          </a:xfrm>
        </p:spPr>
        <p:txBody>
          <a:bodyPr/>
          <a:lstStyle>
            <a:lvl1pPr marL="342900" indent="-342900">
              <a:buClr>
                <a:srgbClr val="DD1821"/>
              </a:buClr>
              <a:buFont typeface="Arial" panose="020B0604020202020204" pitchFamily="34" charset="0"/>
              <a:buChar char="•"/>
              <a:defRPr>
                <a:latin typeface="Garamond" panose="02020404030301010803" pitchFamily="18" charset="0"/>
              </a:defRPr>
            </a:lvl1pPr>
            <a:lvl2pPr marL="742950" indent="-285750">
              <a:buClr>
                <a:srgbClr val="DD1821"/>
              </a:buClr>
              <a:buFont typeface="Arial" panose="020B0604020202020204" pitchFamily="34" charset="0"/>
              <a:buChar char="•"/>
              <a:defRPr>
                <a:latin typeface="Garamond" panose="02020404030301010803" pitchFamily="18" charset="0"/>
              </a:defRPr>
            </a:lvl2pPr>
            <a:lvl3pPr marL="1143000" indent="-228600">
              <a:buClr>
                <a:srgbClr val="DD1821"/>
              </a:buClr>
              <a:buFont typeface="Arial" panose="020B0604020202020204" pitchFamily="34" charset="0"/>
              <a:buChar char="•"/>
              <a:defRPr>
                <a:latin typeface="Garamond" panose="02020404030301010803" pitchFamily="18" charset="0"/>
              </a:defRPr>
            </a:lvl3pPr>
            <a:lvl4pPr marL="1600200" indent="-228600">
              <a:buClr>
                <a:srgbClr val="DD1821"/>
              </a:buClr>
              <a:buFont typeface="Arial" panose="020B0604020202020204" pitchFamily="34" charset="0"/>
              <a:buChar char="•"/>
              <a:defRPr>
                <a:latin typeface="Garamond" panose="02020404030301010803" pitchFamily="18" charset="0"/>
              </a:defRPr>
            </a:lvl4pPr>
            <a:lvl5pPr marL="2057400" indent="-228600">
              <a:buClr>
                <a:srgbClr val="DD1821"/>
              </a:buClr>
              <a:buFont typeface="Arial" panose="020B0604020202020204" pitchFamily="34" charset="0"/>
              <a:buChar cha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30FFEE62-792E-45B0-ABED-C329C14ACA3A}"/>
              </a:ext>
            </a:extLst>
          </p:cNvPr>
          <p:cNvSpPr>
            <a:spLocks noGrp="1"/>
          </p:cNvSpPr>
          <p:nvPr>
            <p:ph sz="half" idx="2"/>
          </p:nvPr>
        </p:nvSpPr>
        <p:spPr>
          <a:xfrm>
            <a:off x="4724400" y="1447800"/>
            <a:ext cx="3810000" cy="4191000"/>
          </a:xfrm>
        </p:spPr>
        <p:txBody>
          <a:bodyPr/>
          <a:lstStyle>
            <a:lvl1pPr marL="457200" indent="-457200">
              <a:buClr>
                <a:srgbClr val="DD1821"/>
              </a:buClr>
              <a:buFont typeface="Arial" panose="020B0604020202020204" pitchFamily="34" charset="0"/>
              <a:buChar char="•"/>
              <a:defRPr>
                <a:latin typeface="Garamond" panose="02020404030301010803" pitchFamily="18" charset="0"/>
              </a:defRPr>
            </a:lvl1pPr>
            <a:lvl2pPr marL="800100" indent="-342900">
              <a:buClr>
                <a:srgbClr val="DD1821"/>
              </a:buClr>
              <a:buFont typeface="Arial" panose="020B0604020202020204" pitchFamily="34" charset="0"/>
              <a:buChar char="•"/>
              <a:defRPr>
                <a:latin typeface="Garamond" panose="02020404030301010803" pitchFamily="18" charset="0"/>
              </a:defRPr>
            </a:lvl2pPr>
            <a:lvl3pPr marL="1257300" indent="-342900">
              <a:buClr>
                <a:srgbClr val="DD1821"/>
              </a:buClr>
              <a:buFont typeface="Arial" panose="020B0604020202020204" pitchFamily="34" charset="0"/>
              <a:buChar char="•"/>
              <a:defRPr>
                <a:latin typeface="Garamond" panose="02020404030301010803" pitchFamily="18" charset="0"/>
              </a:defRPr>
            </a:lvl3pPr>
            <a:lvl4pPr marL="1714500" indent="-342900">
              <a:buClr>
                <a:srgbClr val="DD1821"/>
              </a:buClr>
              <a:buFont typeface="Arial" panose="020B0604020202020204" pitchFamily="34" charset="0"/>
              <a:buChar char="•"/>
              <a:defRPr>
                <a:latin typeface="Garamond" panose="02020404030301010803" pitchFamily="18" charset="0"/>
              </a:defRPr>
            </a:lvl4pPr>
            <a:lvl5pPr marL="2171700" indent="-342900">
              <a:buClr>
                <a:srgbClr val="DD1821"/>
              </a:buClr>
              <a:buFont typeface="Arial" panose="020B0604020202020204" pitchFamily="34" charset="0"/>
              <a:buChar cha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230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762000"/>
          </a:xfrm>
        </p:spPr>
        <p:txBody>
          <a:bodyPr/>
          <a:lstStyle>
            <a:lvl1pPr>
              <a:defRPr>
                <a:solidFill>
                  <a:schemeClr val="tx1"/>
                </a:solidFill>
                <a:latin typeface="Garamond" panose="02020404030301010803" pitchFamily="18" charset="0"/>
              </a:defRPr>
            </a:lvl1pPr>
          </a:lstStyle>
          <a:p>
            <a:r>
              <a:rPr lang="en-US"/>
              <a:t>Click to edit Master title style</a:t>
            </a:r>
            <a:endParaRPr lang="en-US" dirty="0"/>
          </a:p>
        </p:txBody>
      </p:sp>
      <p:sp>
        <p:nvSpPr>
          <p:cNvPr id="3" name="Table Placeholder 2"/>
          <p:cNvSpPr>
            <a:spLocks noGrp="1"/>
          </p:cNvSpPr>
          <p:nvPr>
            <p:ph type="tbl" idx="1"/>
          </p:nvPr>
        </p:nvSpPr>
        <p:spPr>
          <a:xfrm>
            <a:off x="381000" y="1371600"/>
            <a:ext cx="8534400" cy="419100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343754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62000" y="1447800"/>
            <a:ext cx="3810000" cy="4191000"/>
          </a:xfrm>
        </p:spPr>
        <p:txBody>
          <a:bodyPr/>
          <a:lstStyle>
            <a:lvl1pPr marL="457200" indent="-457200">
              <a:buClr>
                <a:srgbClr val="DD1821"/>
              </a:buClr>
              <a:buFont typeface="Arial" panose="020B0604020202020204" pitchFamily="34" charset="0"/>
              <a:buChar char="•"/>
              <a:defRPr/>
            </a:lvl1pPr>
            <a:lvl2pPr marL="800100" indent="-342900">
              <a:buClr>
                <a:srgbClr val="DD1821"/>
              </a:buClr>
              <a:buFont typeface="Arial" panose="020B0604020202020204" pitchFamily="34" charset="0"/>
              <a:buChar char="•"/>
              <a:defRPr/>
            </a:lvl2pPr>
            <a:lvl3pPr marL="1257300" indent="-342900">
              <a:buClr>
                <a:srgbClr val="DD1821"/>
              </a:buClr>
              <a:buFont typeface="Arial" panose="020B0604020202020204" pitchFamily="34" charset="0"/>
              <a:buChar char="•"/>
              <a:defRPr/>
            </a:lvl3pPr>
            <a:lvl4pPr marL="1714500" indent="-342900">
              <a:buClr>
                <a:srgbClr val="DD1821"/>
              </a:buClr>
              <a:buFont typeface="Arial" panose="020B0604020202020204" pitchFamily="34" charset="0"/>
              <a:buChar char="•"/>
              <a:defRPr/>
            </a:lvl4pPr>
            <a:lvl5pPr marL="2171700" indent="-342900">
              <a:buClr>
                <a:srgbClr val="DD1821"/>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4400" y="1447800"/>
            <a:ext cx="3810000" cy="4191000"/>
          </a:xfrm>
        </p:spPr>
        <p:txBody>
          <a:bodyPr/>
          <a:lstStyle>
            <a:lvl1pPr marL="457200" indent="-457200">
              <a:buClr>
                <a:srgbClr val="DD1821"/>
              </a:buClr>
              <a:buFont typeface="Arial" panose="020B0604020202020204" pitchFamily="34" charset="0"/>
              <a:buChar char="•"/>
              <a:defRPr/>
            </a:lvl1pPr>
            <a:lvl2pPr marL="800100" indent="-342900">
              <a:buClr>
                <a:srgbClr val="DD1821"/>
              </a:buClr>
              <a:buFont typeface="Arial" panose="020B0604020202020204" pitchFamily="34" charset="0"/>
              <a:buChar char="•"/>
              <a:defRPr/>
            </a:lvl2pPr>
            <a:lvl3pPr marL="1257300" indent="-342900">
              <a:buClr>
                <a:srgbClr val="DD1821"/>
              </a:buClr>
              <a:buFont typeface="Arial" panose="020B0604020202020204" pitchFamily="34" charset="0"/>
              <a:buChar char="•"/>
              <a:defRPr/>
            </a:lvl3pPr>
            <a:lvl4pPr marL="1714500" indent="-342900">
              <a:buClr>
                <a:srgbClr val="DD1821"/>
              </a:buClr>
              <a:buFont typeface="Arial" panose="020B0604020202020204" pitchFamily="34" charset="0"/>
              <a:buChar char="•"/>
              <a:defRPr/>
            </a:lvl4pPr>
            <a:lvl5pPr marL="2171700" indent="-342900">
              <a:buClr>
                <a:srgbClr val="DD1821"/>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828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2000" y="1371600"/>
            <a:ext cx="7772400" cy="4191000"/>
          </a:xfrm>
        </p:spPr>
        <p:txBody>
          <a:bodyPr/>
          <a:lstStyle>
            <a:lvl1pPr marL="342900" indent="-342900">
              <a:buClr>
                <a:srgbClr val="DD1821"/>
              </a:buClr>
              <a:buFont typeface="Arial" panose="020B0604020202020204" pitchFamily="34" charset="0"/>
              <a:buChar char="•"/>
              <a:defRPr/>
            </a:lvl1pPr>
            <a:lvl2pPr marL="742950" indent="-285750">
              <a:buClr>
                <a:srgbClr val="DD1821"/>
              </a:buClr>
              <a:buFont typeface="Arial" panose="020B0604020202020204" pitchFamily="34" charset="0"/>
              <a:buChar char="•"/>
              <a:defRPr/>
            </a:lvl2pPr>
            <a:lvl3pPr marL="1143000" indent="-228600">
              <a:buClr>
                <a:srgbClr val="DD1821"/>
              </a:buClr>
              <a:buFont typeface="Arial" panose="020B0604020202020204" pitchFamily="34" charset="0"/>
              <a:buChar char="•"/>
              <a:defRPr/>
            </a:lvl3pPr>
            <a:lvl4pPr marL="1600200" indent="-228600">
              <a:buClr>
                <a:srgbClr val="DD1821"/>
              </a:buClr>
              <a:buFont typeface="Arial" panose="020B0604020202020204" pitchFamily="34" charset="0"/>
              <a:buChar char="•"/>
              <a:defRPr/>
            </a:lvl4pPr>
            <a:lvl5pPr marL="2057400" indent="-228600">
              <a:buClr>
                <a:srgbClr val="DD1821"/>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950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D98F7-E27D-4A7F-8348-92BA402271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42" name="Rectangle 2"/>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2669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326" y="457199"/>
            <a:ext cx="7886700" cy="80090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40326" y="1371600"/>
            <a:ext cx="7886700" cy="4322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7">
            <a:extLst>
              <a:ext uri="{FF2B5EF4-FFF2-40B4-BE49-F238E27FC236}">
                <a16:creationId xmlns:a16="http://schemas.microsoft.com/office/drawing/2014/main" id="{F5AA95E6-6D2E-4426-BE1F-DBA5B82137C2}"/>
              </a:ext>
            </a:extLst>
          </p:cNvPr>
          <p:cNvSpPr>
            <a:spLocks noChangeArrowheads="1"/>
          </p:cNvSpPr>
          <p:nvPr userDrawn="1"/>
        </p:nvSpPr>
        <p:spPr bwMode="auto">
          <a:xfrm>
            <a:off x="307570" y="6311899"/>
            <a:ext cx="465513" cy="276999"/>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fld id="{6C37C71D-7404-4480-84BE-535EF211CE84}" type="slidenum">
              <a:rPr lang="en-US" altLang="en-US" sz="1200" b="1" smtClean="0">
                <a:solidFill>
                  <a:schemeClr val="bg1"/>
                </a:solidFill>
                <a:latin typeface="Garamond" panose="02020404030301010803" pitchFamily="18" charset="0"/>
              </a:rPr>
              <a:pPr algn="r">
                <a:defRPr/>
              </a:pPr>
              <a:t>‹#›</a:t>
            </a:fld>
            <a:endParaRPr lang="en-US" altLang="en-US" sz="12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29551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3FD69A-4C93-4F44-884B-7253428343DA}"/>
              </a:ext>
            </a:extLst>
          </p:cNvPr>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Title 1">
            <a:extLst>
              <a:ext uri="{FF2B5EF4-FFF2-40B4-BE49-F238E27FC236}">
                <a16:creationId xmlns:a16="http://schemas.microsoft.com/office/drawing/2014/main" id="{17CD1140-1EAA-4497-BEB8-23AE28E57189}"/>
              </a:ext>
            </a:extLst>
          </p:cNvPr>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Tree>
    <p:extLst>
      <p:ext uri="{BB962C8B-B14F-4D97-AF65-F5344CB8AC3E}">
        <p14:creationId xmlns:p14="http://schemas.microsoft.com/office/powerpoint/2010/main" val="416857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DBA072-81D6-4870-B661-2ED011A380A8}"/>
              </a:ext>
            </a:extLst>
          </p:cNvPr>
          <p:cNvSpPr>
            <a:spLocks noGrp="1"/>
          </p:cNvSpPr>
          <p:nvPr>
            <p:ph type="title"/>
          </p:nvPr>
        </p:nvSpPr>
        <p:spPr>
          <a:xfrm>
            <a:off x="779253" y="609600"/>
            <a:ext cx="7772400" cy="762000"/>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D6F84A62-107F-435E-BADC-83AE6F3F054F}"/>
              </a:ext>
            </a:extLst>
          </p:cNvPr>
          <p:cNvSpPr>
            <a:spLocks noGrp="1"/>
          </p:cNvSpPr>
          <p:nvPr>
            <p:ph sz="half" idx="1"/>
          </p:nvPr>
        </p:nvSpPr>
        <p:spPr>
          <a:xfrm>
            <a:off x="762000" y="1447800"/>
            <a:ext cx="3810000" cy="4191000"/>
          </a:xfrm>
        </p:spPr>
        <p:txBody>
          <a:bodyPr/>
          <a:lstStyle>
            <a:lvl1pPr marL="342900" indent="-342900">
              <a:buClr>
                <a:srgbClr val="DD1821"/>
              </a:buClr>
              <a:buFont typeface="Arial" panose="020B0604020202020204" pitchFamily="34" charset="0"/>
              <a:buChar char="•"/>
              <a:defRPr sz="2800"/>
            </a:lvl1pPr>
            <a:lvl2pPr marL="742950" indent="-285750">
              <a:buClr>
                <a:srgbClr val="DD1821"/>
              </a:buClr>
              <a:buFont typeface="Arial" panose="020B0604020202020204" pitchFamily="34" charset="0"/>
              <a:buChar char="•"/>
              <a:defRPr sz="2400"/>
            </a:lvl2pPr>
            <a:lvl3pPr marL="1143000" indent="-228600">
              <a:buClr>
                <a:srgbClr val="DD1821"/>
              </a:buClr>
              <a:buFont typeface="Arial" panose="020B0604020202020204" pitchFamily="34" charset="0"/>
              <a:buChar char="•"/>
              <a:defRPr sz="2000"/>
            </a:lvl3pPr>
            <a:lvl4pPr marL="1600200" indent="-228600">
              <a:buClr>
                <a:srgbClr val="DD1821"/>
              </a:buClr>
              <a:buFont typeface="Arial" panose="020B0604020202020204" pitchFamily="34" charset="0"/>
              <a:buChar char="•"/>
              <a:defRPr sz="1800"/>
            </a:lvl4pPr>
            <a:lvl5pPr marL="2057400" indent="-228600">
              <a:buClr>
                <a:srgbClr val="DD1821"/>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EBB2A17C-2903-4DD3-B51F-103EB0BBC33E}"/>
              </a:ext>
            </a:extLst>
          </p:cNvPr>
          <p:cNvSpPr>
            <a:spLocks noGrp="1"/>
          </p:cNvSpPr>
          <p:nvPr>
            <p:ph sz="half" idx="2"/>
          </p:nvPr>
        </p:nvSpPr>
        <p:spPr>
          <a:xfrm>
            <a:off x="4724400" y="1447800"/>
            <a:ext cx="3810000" cy="4191000"/>
          </a:xfrm>
        </p:spPr>
        <p:txBody>
          <a:bodyPr/>
          <a:lstStyle>
            <a:lvl1pPr marL="457200" indent="-457200">
              <a:buClr>
                <a:srgbClr val="DD1821"/>
              </a:buClr>
              <a:buFont typeface="Arial" panose="020B0604020202020204" pitchFamily="34" charset="0"/>
              <a:buChar char="•"/>
              <a:defRPr sz="2800"/>
            </a:lvl1pPr>
            <a:lvl2pPr marL="800100" indent="-342900">
              <a:buClr>
                <a:srgbClr val="DD1821"/>
              </a:buClr>
              <a:buFont typeface="Arial" panose="020B0604020202020204" pitchFamily="34" charset="0"/>
              <a:buChar char="•"/>
              <a:defRPr sz="2400"/>
            </a:lvl2pPr>
            <a:lvl3pPr marL="1257300" indent="-342900">
              <a:buClr>
                <a:srgbClr val="DD1821"/>
              </a:buClr>
              <a:buFont typeface="Arial" panose="020B0604020202020204" pitchFamily="34" charset="0"/>
              <a:buChar char="•"/>
              <a:defRPr sz="2000"/>
            </a:lvl3pPr>
            <a:lvl4pPr marL="1657350" indent="-285750">
              <a:buClr>
                <a:srgbClr val="DD1821"/>
              </a:buClr>
              <a:buFont typeface="Arial" panose="020B0604020202020204" pitchFamily="34" charset="0"/>
              <a:buChar char="•"/>
              <a:defRPr sz="1800"/>
            </a:lvl4pPr>
            <a:lvl5pPr marL="2114550" indent="-285750">
              <a:buClr>
                <a:srgbClr val="DD1821"/>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361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36129D-D460-4D91-AD58-4A476B8FA0E1}"/>
              </a:ext>
            </a:extLst>
          </p:cNvPr>
          <p:cNvSpPr>
            <a:spLocks noGrp="1"/>
          </p:cNvSpPr>
          <p:nvPr>
            <p:ph type="title"/>
          </p:nvPr>
        </p:nvSpPr>
        <p:spPr>
          <a:xfrm>
            <a:off x="762000" y="609600"/>
            <a:ext cx="7772400" cy="762000"/>
          </a:xfrm>
        </p:spPr>
        <p:txBody>
          <a:bodyPr/>
          <a:lstStyle/>
          <a:p>
            <a:r>
              <a:rPr lang="en-US"/>
              <a:t>Click to edit Master title style</a:t>
            </a:r>
          </a:p>
        </p:txBody>
      </p:sp>
    </p:spTree>
    <p:extLst>
      <p:ext uri="{BB962C8B-B14F-4D97-AF65-F5344CB8AC3E}">
        <p14:creationId xmlns:p14="http://schemas.microsoft.com/office/powerpoint/2010/main" val="356576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3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C725EA-F8A3-4181-BF52-4CDCF7B836E3}"/>
              </a:ext>
            </a:extLst>
          </p:cNvPr>
          <p:cNvSpPr>
            <a:spLocks noGrp="1"/>
          </p:cNvSpPr>
          <p:nvPr>
            <p:ph type="title"/>
          </p:nvPr>
        </p:nvSpPr>
        <p:spPr>
          <a:xfrm>
            <a:off x="457200" y="609600"/>
            <a:ext cx="3008313" cy="990600"/>
          </a:xfrm>
        </p:spPr>
        <p:txBody>
          <a:bodyPr anchor="b"/>
          <a:lstStyle>
            <a:lvl1pPr algn="l">
              <a:defRPr sz="2000" b="1">
                <a:latin typeface="Garamond" panose="02020404030301010803" pitchFamily="18" charset="0"/>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7BD9CB66-BBB9-4D98-BBE8-089CAC015AE7}"/>
              </a:ext>
            </a:extLst>
          </p:cNvPr>
          <p:cNvSpPr>
            <a:spLocks noGrp="1"/>
          </p:cNvSpPr>
          <p:nvPr>
            <p:ph type="body" sz="half" idx="2"/>
          </p:nvPr>
        </p:nvSpPr>
        <p:spPr>
          <a:xfrm>
            <a:off x="457200" y="1752601"/>
            <a:ext cx="3008313" cy="3962400"/>
          </a:xfrm>
        </p:spPr>
        <p:txBody>
          <a:bodyPr/>
          <a:lstStyle>
            <a:lvl1pPr marL="0" indent="0">
              <a:buNone/>
              <a:defRPr sz="140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Content Placeholder 2">
            <a:extLst>
              <a:ext uri="{FF2B5EF4-FFF2-40B4-BE49-F238E27FC236}">
                <a16:creationId xmlns:a16="http://schemas.microsoft.com/office/drawing/2014/main" id="{4ABF377B-AA7C-4ADC-9D3F-ADCD692026CD}"/>
              </a:ext>
            </a:extLst>
          </p:cNvPr>
          <p:cNvSpPr>
            <a:spLocks noGrp="1"/>
          </p:cNvSpPr>
          <p:nvPr>
            <p:ph idx="1"/>
          </p:nvPr>
        </p:nvSpPr>
        <p:spPr>
          <a:xfrm>
            <a:off x="3575050" y="609600"/>
            <a:ext cx="5111750" cy="5105401"/>
          </a:xfrm>
        </p:spPr>
        <p:txBody>
          <a:bodyPr/>
          <a:lstStyle>
            <a:lvl1pPr marL="342900" indent="-342900">
              <a:buClr>
                <a:srgbClr val="DD1821"/>
              </a:buClr>
              <a:buFont typeface="Arial" panose="020B0604020202020204" pitchFamily="34" charset="0"/>
              <a:buChar char="•"/>
              <a:defRPr sz="3200">
                <a:latin typeface="Garamond" panose="02020404030301010803" pitchFamily="18" charset="0"/>
              </a:defRPr>
            </a:lvl1pPr>
            <a:lvl2pPr marL="742950" indent="-285750">
              <a:buClr>
                <a:srgbClr val="DD1821"/>
              </a:buClr>
              <a:buFont typeface="Arial" panose="020B0604020202020204" pitchFamily="34" charset="0"/>
              <a:buChar char="•"/>
              <a:defRPr sz="2800">
                <a:latin typeface="Garamond" panose="02020404030301010803" pitchFamily="18" charset="0"/>
              </a:defRPr>
            </a:lvl2pPr>
            <a:lvl3pPr marL="1143000" indent="-228600">
              <a:buClr>
                <a:srgbClr val="DD1821"/>
              </a:buClr>
              <a:buFont typeface="Arial" panose="020B0604020202020204" pitchFamily="34" charset="0"/>
              <a:buChar char="•"/>
              <a:defRPr sz="2400">
                <a:latin typeface="Garamond" panose="02020404030301010803" pitchFamily="18" charset="0"/>
              </a:defRPr>
            </a:lvl3pPr>
            <a:lvl4pPr marL="1600200" indent="-228600">
              <a:buClr>
                <a:srgbClr val="DD1821"/>
              </a:buClr>
              <a:buFont typeface="Arial" panose="020B0604020202020204" pitchFamily="34" charset="0"/>
              <a:buChar char="•"/>
              <a:defRPr sz="2000">
                <a:latin typeface="Garamond" panose="02020404030301010803" pitchFamily="18" charset="0"/>
              </a:defRPr>
            </a:lvl4pPr>
            <a:lvl5pPr marL="2057400" indent="-228600">
              <a:buClr>
                <a:srgbClr val="DD1821"/>
              </a:buClr>
              <a:buFont typeface="Arial" panose="020B0604020202020204" pitchFamily="34" charset="0"/>
              <a:buChar char="•"/>
              <a:defRPr sz="2000">
                <a:latin typeface="Garamond" panose="02020404030301010803"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81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0B1DDF-9240-4D17-BB28-F7DB64F3EF5C}"/>
              </a:ext>
            </a:extLst>
          </p:cNvPr>
          <p:cNvSpPr>
            <a:spLocks noGrp="1"/>
          </p:cNvSpPr>
          <p:nvPr>
            <p:ph type="title"/>
          </p:nvPr>
        </p:nvSpPr>
        <p:spPr>
          <a:xfrm>
            <a:off x="1792288" y="4572000"/>
            <a:ext cx="5486400" cy="566738"/>
          </a:xfrm>
        </p:spPr>
        <p:txBody>
          <a:bodyPr anchor="b"/>
          <a:lstStyle>
            <a:lvl1pPr algn="l">
              <a:defRPr sz="2000" b="1">
                <a:latin typeface="Garamond" panose="02020404030301010803" pitchFamily="18"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5D0A0002-7DF4-4F46-83AA-B1BC4B910458}"/>
              </a:ext>
            </a:extLst>
          </p:cNvPr>
          <p:cNvSpPr>
            <a:spLocks noGrp="1"/>
          </p:cNvSpPr>
          <p:nvPr>
            <p:ph type="pic" idx="1"/>
          </p:nvPr>
        </p:nvSpPr>
        <p:spPr>
          <a:xfrm>
            <a:off x="1792288" y="612775"/>
            <a:ext cx="5486400" cy="395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Text Placeholder 3">
            <a:extLst>
              <a:ext uri="{FF2B5EF4-FFF2-40B4-BE49-F238E27FC236}">
                <a16:creationId xmlns:a16="http://schemas.microsoft.com/office/drawing/2014/main" id="{507E798D-9118-4C30-B774-E58BB856C864}"/>
              </a:ext>
            </a:extLst>
          </p:cNvPr>
          <p:cNvSpPr>
            <a:spLocks noGrp="1"/>
          </p:cNvSpPr>
          <p:nvPr>
            <p:ph type="body" sz="half" idx="2"/>
          </p:nvPr>
        </p:nvSpPr>
        <p:spPr>
          <a:xfrm>
            <a:off x="1792288" y="5140176"/>
            <a:ext cx="5486400" cy="652462"/>
          </a:xfrm>
        </p:spPr>
        <p:txBody>
          <a:bodyPr/>
          <a:lstStyle>
            <a:lvl1pPr marL="0" indent="0">
              <a:buNone/>
              <a:defRPr sz="140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163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9C70BB-D787-41B4-BB5B-605DEBC23510}"/>
              </a:ext>
            </a:extLst>
          </p:cNvPr>
          <p:cNvSpPr>
            <a:spLocks noGrp="1"/>
          </p:cNvSpPr>
          <p:nvPr>
            <p:ph type="title"/>
          </p:nvPr>
        </p:nvSpPr>
        <p:spPr>
          <a:xfrm>
            <a:off x="762000" y="533400"/>
            <a:ext cx="7772400" cy="762000"/>
          </a:xfrm>
        </p:spPr>
        <p:txBody>
          <a:bodyPr/>
          <a:lstStyle>
            <a:lvl1pPr>
              <a:defRPr>
                <a:solidFill>
                  <a:schemeClr val="tx1"/>
                </a:solidFill>
                <a:latin typeface="Garamond" panose="02020404030301010803" pitchFamily="18" charset="0"/>
              </a:defRPr>
            </a:lvl1pPr>
          </a:lstStyle>
          <a:p>
            <a:r>
              <a:rPr lang="en-US"/>
              <a:t>Click to edit Master title style</a:t>
            </a:r>
            <a:endParaRPr lang="en-US" dirty="0"/>
          </a:p>
        </p:txBody>
      </p:sp>
      <p:sp>
        <p:nvSpPr>
          <p:cNvPr id="5" name="Vertical Text Placeholder 2">
            <a:extLst>
              <a:ext uri="{FF2B5EF4-FFF2-40B4-BE49-F238E27FC236}">
                <a16:creationId xmlns:a16="http://schemas.microsoft.com/office/drawing/2014/main" id="{5E7FE7F0-D729-4FDF-92C8-32011686D941}"/>
              </a:ext>
            </a:extLst>
          </p:cNvPr>
          <p:cNvSpPr>
            <a:spLocks noGrp="1"/>
          </p:cNvSpPr>
          <p:nvPr>
            <p:ph type="body" orient="vert" idx="1"/>
          </p:nvPr>
        </p:nvSpPr>
        <p:spPr>
          <a:xfrm>
            <a:off x="762000" y="1447800"/>
            <a:ext cx="7772400" cy="4191000"/>
          </a:xfrm>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28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7F6806DE-E134-40BB-9076-1137938A464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628650" y="473192"/>
            <a:ext cx="7886700" cy="7680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04851"/>
            <a:ext cx="7886700" cy="421455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en-US" altLang="en-US" sz="2800" b="0" i="0" u="none" strike="noStrike" kern="0" cap="none" spc="0" normalizeH="0" baseline="0" noProof="0">
                <a:ln>
                  <a:noFill/>
                </a:ln>
                <a:solidFill>
                  <a:srgbClr val="000000"/>
                </a:solidFill>
                <a:effectLst/>
                <a:uLnTx/>
                <a:uFillTx/>
                <a:latin typeface="Garamond" panose="02020404030301010803" pitchFamily="18" charset="0"/>
                <a:ea typeface="+mn-ea"/>
                <a:cs typeface="+mn-cs"/>
              </a:rPr>
              <a:t>Edit Master text styles</a:t>
            </a:r>
          </a:p>
          <a:p>
            <a:pPr marL="342900" marR="0" lvl="1"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en-US" altLang="en-US" sz="2800" b="0" i="0" u="none" strike="noStrike" kern="0" cap="none" spc="0" normalizeH="0" baseline="0" noProof="0">
                <a:ln>
                  <a:noFill/>
                </a:ln>
                <a:solidFill>
                  <a:srgbClr val="000000"/>
                </a:solidFill>
                <a:effectLst/>
                <a:uLnTx/>
                <a:uFillTx/>
                <a:latin typeface="Garamond" panose="02020404030301010803" pitchFamily="18" charset="0"/>
                <a:ea typeface="+mn-ea"/>
                <a:cs typeface="+mn-cs"/>
              </a:rPr>
              <a:t>Second level</a:t>
            </a:r>
          </a:p>
          <a:p>
            <a:pPr marL="342900" marR="0" lvl="2"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en-US" altLang="en-US" sz="2800" b="0" i="0" u="none" strike="noStrike" kern="0" cap="none" spc="0" normalizeH="0" baseline="0" noProof="0">
                <a:ln>
                  <a:noFill/>
                </a:ln>
                <a:solidFill>
                  <a:srgbClr val="000000"/>
                </a:solidFill>
                <a:effectLst/>
                <a:uLnTx/>
                <a:uFillTx/>
                <a:latin typeface="Garamond" panose="02020404030301010803" pitchFamily="18" charset="0"/>
                <a:ea typeface="+mn-ea"/>
                <a:cs typeface="+mn-cs"/>
              </a:rPr>
              <a:t>Third level</a:t>
            </a:r>
          </a:p>
          <a:p>
            <a:pPr marL="342900" marR="0" lvl="3"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en-US" altLang="en-US" sz="2800" b="0" i="0" u="none" strike="noStrike" kern="0" cap="none" spc="0" normalizeH="0" baseline="0" noProof="0">
                <a:ln>
                  <a:noFill/>
                </a:ln>
                <a:solidFill>
                  <a:srgbClr val="000000"/>
                </a:solidFill>
                <a:effectLst/>
                <a:uLnTx/>
                <a:uFillTx/>
                <a:latin typeface="Garamond" panose="02020404030301010803" pitchFamily="18" charset="0"/>
                <a:ea typeface="+mn-ea"/>
                <a:cs typeface="+mn-cs"/>
              </a:rPr>
              <a:t>Fourth level</a:t>
            </a:r>
          </a:p>
          <a:p>
            <a:pPr marL="342900" marR="0" lvl="4"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en-US" altLang="en-US" sz="2800" b="0" i="0" u="none" strike="noStrike" kern="0" cap="none" spc="0" normalizeH="0" baseline="0" noProof="0">
                <a:ln>
                  <a:noFill/>
                </a:ln>
                <a:solidFill>
                  <a:srgbClr val="000000"/>
                </a:solidFill>
                <a:effectLst/>
                <a:uLnTx/>
                <a:uFillTx/>
                <a:latin typeface="Garamond" panose="02020404030301010803" pitchFamily="18" charset="0"/>
                <a:ea typeface="+mn-ea"/>
                <a:cs typeface="+mn-cs"/>
              </a:rPr>
              <a:t>Fifth level</a:t>
            </a:r>
            <a:endParaRPr kumimoji="0" lang="en-US" altLang="en-US" sz="2000" b="0" i="0" u="none" strike="noStrike" kern="0" cap="none" spc="0" normalizeH="0" baseline="0" noProof="0" dirty="0">
              <a:ln>
                <a:noFill/>
              </a:ln>
              <a:solidFill>
                <a:srgbClr val="000000"/>
              </a:solidFill>
              <a:effectLst/>
              <a:uLnTx/>
              <a:uFillTx/>
              <a:latin typeface="Garamond" panose="02020404030301010803" pitchFamily="18" charset="0"/>
            </a:endParaRPr>
          </a:p>
        </p:txBody>
      </p:sp>
      <p:sp>
        <p:nvSpPr>
          <p:cNvPr id="8" name="Rectangle 27">
            <a:extLst>
              <a:ext uri="{FF2B5EF4-FFF2-40B4-BE49-F238E27FC236}">
                <a16:creationId xmlns:a16="http://schemas.microsoft.com/office/drawing/2014/main" id="{59EF6CF8-A91D-4F13-B5D1-C9F58DE22059}"/>
              </a:ext>
            </a:extLst>
          </p:cNvPr>
          <p:cNvSpPr>
            <a:spLocks noChangeArrowheads="1"/>
          </p:cNvSpPr>
          <p:nvPr userDrawn="1"/>
        </p:nvSpPr>
        <p:spPr bwMode="auto">
          <a:xfrm>
            <a:off x="307570" y="6311899"/>
            <a:ext cx="465513" cy="276999"/>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fld id="{6C37C71D-7404-4480-84BE-535EF211CE84}" type="slidenum">
              <a:rPr lang="en-US" altLang="en-US" sz="1200" b="1" smtClean="0">
                <a:solidFill>
                  <a:schemeClr val="bg1"/>
                </a:solidFill>
                <a:latin typeface="Garamond" panose="02020404030301010803" pitchFamily="18" charset="0"/>
              </a:rPr>
              <a:pPr algn="r">
                <a:defRPr/>
              </a:pPr>
              <a:t>‹#›</a:t>
            </a:fld>
            <a:endParaRPr lang="en-US" altLang="en-US" sz="12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1875359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68" r:id="rId15"/>
  </p:sldLayoutIdLst>
  <p:hf sldNum="0" hdr="0" ftr="0" dt="0"/>
  <p:txStyles>
    <p:titleStyle>
      <a:lvl1pPr algn="ctr" defTabSz="914400" rtl="0" eaLnBrk="1" latinLnBrk="0" hangingPunct="1">
        <a:lnSpc>
          <a:spcPct val="90000"/>
        </a:lnSpc>
        <a:spcBef>
          <a:spcPct val="0"/>
        </a:spcBef>
        <a:buNone/>
        <a:defRPr sz="3200" kern="1200">
          <a:solidFill>
            <a:schemeClr val="tx1"/>
          </a:solidFill>
          <a:latin typeface="Garamond" panose="02020404030301010803" pitchFamily="18" charset="0"/>
          <a:ea typeface="+mj-ea"/>
          <a:cs typeface="+mj-cs"/>
        </a:defRPr>
      </a:lvl1pPr>
    </p:titleStyle>
    <p:bodyStyle>
      <a:lvl1pPr marL="342900" marR="0" indent="-342900" algn="l" defTabSz="914400" rtl="0" eaLnBrk="1" fontAlgn="base" latinLnBrk="0" hangingPunct="1">
        <a:lnSpc>
          <a:spcPct val="100000"/>
        </a:lnSpc>
        <a:spcBef>
          <a:spcPct val="20000"/>
        </a:spcBef>
        <a:spcAft>
          <a:spcPct val="0"/>
        </a:spcAft>
        <a:buClr>
          <a:srgbClr val="FF0000"/>
        </a:buClr>
        <a:buSzTx/>
        <a:buFontTx/>
        <a:buChar char="•"/>
        <a:tabLst/>
        <a:defRPr sz="2800" kern="1200">
          <a:solidFill>
            <a:schemeClr val="tx1"/>
          </a:solidFill>
          <a:latin typeface="Garamond" panose="02020404030301010803" pitchFamily="18" charset="0"/>
          <a:ea typeface="+mn-ea"/>
          <a:cs typeface="+mn-cs"/>
        </a:defRPr>
      </a:lvl1pPr>
      <a:lvl2pPr marL="742950" marR="0" indent="-285750" algn="l" defTabSz="914400" rtl="0" eaLnBrk="1" fontAlgn="base" latinLnBrk="0" hangingPunct="1">
        <a:lnSpc>
          <a:spcPct val="100000"/>
        </a:lnSpc>
        <a:spcBef>
          <a:spcPct val="20000"/>
        </a:spcBef>
        <a:spcAft>
          <a:spcPct val="0"/>
        </a:spcAft>
        <a:buClr>
          <a:srgbClr val="FF0000"/>
        </a:buClr>
        <a:buSzPct val="85000"/>
        <a:buFont typeface="Wingdings" panose="05000000000000000000" pitchFamily="2" charset="2"/>
        <a:buChar char="§"/>
        <a:tabLst/>
        <a:defRPr sz="2400" kern="1200">
          <a:solidFill>
            <a:schemeClr val="tx1"/>
          </a:solidFill>
          <a:latin typeface="Garamond" panose="02020404030301010803" pitchFamily="18" charset="0"/>
          <a:ea typeface="+mn-ea"/>
          <a:cs typeface="+mn-cs"/>
        </a:defRPr>
      </a:lvl2pPr>
      <a:lvl3pPr marL="1143000" marR="0" indent="-228600" algn="l" defTabSz="914400" rtl="0" eaLnBrk="1" fontAlgn="base" latinLnBrk="0" hangingPunct="1">
        <a:lnSpc>
          <a:spcPct val="100000"/>
        </a:lnSpc>
        <a:spcBef>
          <a:spcPct val="20000"/>
        </a:spcBef>
        <a:spcAft>
          <a:spcPct val="0"/>
        </a:spcAft>
        <a:buClr>
          <a:srgbClr val="FF0000"/>
        </a:buClr>
        <a:buSzTx/>
        <a:buFontTx/>
        <a:buChar char="•"/>
        <a:tabLst/>
        <a:defRPr sz="2000" kern="1200">
          <a:solidFill>
            <a:schemeClr val="tx1"/>
          </a:solidFill>
          <a:latin typeface="Garamond" panose="02020404030301010803" pitchFamily="18" charset="0"/>
          <a:ea typeface="+mn-ea"/>
          <a:cs typeface="+mn-cs"/>
        </a:defRPr>
      </a:lvl3pPr>
      <a:lvl4pPr marL="1600200" marR="0" indent="-228600" algn="l" defTabSz="914400" rtl="0" eaLnBrk="1" fontAlgn="base" latinLnBrk="0" hangingPunct="1">
        <a:lnSpc>
          <a:spcPct val="100000"/>
        </a:lnSpc>
        <a:spcBef>
          <a:spcPct val="20000"/>
        </a:spcBef>
        <a:spcAft>
          <a:spcPct val="0"/>
        </a:spcAft>
        <a:buClr>
          <a:srgbClr val="FF0000"/>
        </a:buClr>
        <a:buSzPct val="65000"/>
        <a:buFont typeface="Wingdings" panose="05000000000000000000" pitchFamily="2" charset="2"/>
        <a:buChar char="§"/>
        <a:tabLst/>
        <a:defRPr sz="1800" kern="1200">
          <a:solidFill>
            <a:schemeClr val="tx1"/>
          </a:solidFill>
          <a:latin typeface="Garamond" panose="02020404030301010803" pitchFamily="18" charset="0"/>
          <a:ea typeface="+mn-ea"/>
          <a:cs typeface="+mn-cs"/>
        </a:defRPr>
      </a:lvl4pPr>
      <a:lvl5pPr marL="2057400" marR="0" indent="-228600" algn="l" defTabSz="914400" rtl="0" eaLnBrk="1" fontAlgn="base" latinLnBrk="0" hangingPunct="1">
        <a:lnSpc>
          <a:spcPct val="100000"/>
        </a:lnSpc>
        <a:spcBef>
          <a:spcPct val="20000"/>
        </a:spcBef>
        <a:spcAft>
          <a:spcPct val="0"/>
        </a:spcAft>
        <a:buClr>
          <a:srgbClr val="FF0000"/>
        </a:buClr>
        <a:buSzPct val="50000"/>
        <a:buFontTx/>
        <a:buChar char="•"/>
        <a:tabLst/>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Text Box 3"/>
          <p:cNvSpPr txBox="1">
            <a:spLocks noChangeArrowheads="1"/>
          </p:cNvSpPr>
          <p:nvPr/>
        </p:nvSpPr>
        <p:spPr bwMode="auto">
          <a:xfrm>
            <a:off x="2667000" y="4495800"/>
            <a:ext cx="51435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effectLst>
                  <a:outerShdw blurRad="38100" dist="38100" dir="2700000" algn="tl">
                    <a:srgbClr val="C0C0C0"/>
                  </a:outerShdw>
                </a:effectLst>
                <a:latin typeface="+mj-lt"/>
              </a:rPr>
              <a:t>Clemens Steinbock, MBA</a:t>
            </a:r>
          </a:p>
          <a:p>
            <a:r>
              <a:rPr lang="en-US" altLang="en-US" sz="2400" dirty="0">
                <a:effectLst>
                  <a:outerShdw blurRad="38100" dist="38100" dir="2700000" algn="tl">
                    <a:srgbClr val="C0C0C0"/>
                  </a:outerShdw>
                </a:effectLst>
                <a:latin typeface="+mj-lt"/>
              </a:rPr>
              <a:t>clemens.steinbock@health.ny.gov</a:t>
            </a:r>
          </a:p>
          <a:p>
            <a:r>
              <a:rPr lang="en-US" altLang="en-US" sz="2400" dirty="0">
                <a:effectLst>
                  <a:outerShdw blurRad="38100" dist="38100" dir="2700000" algn="tl">
                    <a:srgbClr val="C0C0C0"/>
                  </a:outerShdw>
                </a:effectLst>
                <a:latin typeface="+mj-lt"/>
              </a:rPr>
              <a:t>Updated January 19, 2017</a:t>
            </a:r>
          </a:p>
        </p:txBody>
      </p:sp>
      <p:sp>
        <p:nvSpPr>
          <p:cNvPr id="9" name="Rectangle 2"/>
          <p:cNvSpPr txBox="1">
            <a:spLocks noChangeArrowheads="1"/>
          </p:cNvSpPr>
          <p:nvPr/>
        </p:nvSpPr>
        <p:spPr bwMode="auto">
          <a:xfrm>
            <a:off x="2362200" y="2743200"/>
            <a:ext cx="62484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pPr algn="l" eaLnBrk="1" hangingPunct="1"/>
            <a:r>
              <a:rPr lang="en-US" altLang="en-US" sz="3600" b="1" kern="0" dirty="0">
                <a:solidFill>
                  <a:srgbClr val="FF0000"/>
                </a:solidFill>
                <a:latin typeface="Garamond" panose="02020404030301010803" pitchFamily="18" charset="0"/>
              </a:rPr>
              <a:t>end+disparities ECHO Collaborative:</a:t>
            </a:r>
            <a:br>
              <a:rPr lang="en-US" altLang="en-US" sz="4000" b="1" kern="0" dirty="0">
                <a:solidFill>
                  <a:srgbClr val="FF0000"/>
                </a:solidFill>
                <a:latin typeface="Garamond" panose="02020404030301010803" pitchFamily="18" charset="0"/>
              </a:rPr>
            </a:br>
            <a:r>
              <a:rPr lang="en-US" altLang="en-US" sz="3600" b="1" kern="0" dirty="0">
                <a:solidFill>
                  <a:srgbClr val="FF0000"/>
                </a:solidFill>
                <a:latin typeface="Garamond" panose="02020404030301010803" pitchFamily="18" charset="0"/>
              </a:rPr>
              <a:t>An Overview of the Literature</a:t>
            </a:r>
            <a:endParaRPr lang="en-US" altLang="en-US" sz="2000" kern="0" dirty="0">
              <a:latin typeface="Garamond" panose="02020404030301010803" pitchFamily="18" charset="0"/>
            </a:endParaRPr>
          </a:p>
        </p:txBody>
      </p:sp>
      <p:pic>
        <p:nvPicPr>
          <p:cNvPr id="7" name="Picture 6" descr="the logo for end+disparities" title="Logo"/>
          <p:cNvPicPr>
            <a:picLocks noChangeAspect="1"/>
          </p:cNvPicPr>
          <p:nvPr/>
        </p:nvPicPr>
        <p:blipFill>
          <a:blip r:embed="rId3"/>
          <a:stretch>
            <a:fillRect/>
          </a:stretch>
        </p:blipFill>
        <p:spPr>
          <a:xfrm rot="16200000">
            <a:off x="-605781" y="3214592"/>
            <a:ext cx="3423914" cy="1272101"/>
          </a:xfrm>
          <a:prstGeom prst="rect">
            <a:avLst/>
          </a:prstGeom>
        </p:spPr>
      </p:pic>
    </p:spTree>
    <p:extLst>
      <p:ext uri="{BB962C8B-B14F-4D97-AF65-F5344CB8AC3E}">
        <p14:creationId xmlns:p14="http://schemas.microsoft.com/office/powerpoint/2010/main" val="417730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dge indicating that this is a quiz question" title="Badge">
            <a:extLst>
              <a:ext uri="{FF2B5EF4-FFF2-40B4-BE49-F238E27FC236}">
                <a16:creationId xmlns:a16="http://schemas.microsoft.com/office/drawing/2014/main" id="{34D3C73D-05EE-4771-9DE2-2617BED8F174}"/>
              </a:ext>
            </a:extLst>
          </p:cNvPr>
          <p:cNvPicPr>
            <a:picLocks noChangeAspect="1"/>
          </p:cNvPicPr>
          <p:nvPr/>
        </p:nvPicPr>
        <p:blipFill>
          <a:blip r:embed="rId3"/>
          <a:stretch>
            <a:fillRect/>
          </a:stretch>
        </p:blipFill>
        <p:spPr>
          <a:xfrm>
            <a:off x="178799" y="673768"/>
            <a:ext cx="1513643" cy="1548727"/>
          </a:xfrm>
          <a:prstGeom prst="rect">
            <a:avLst/>
          </a:prstGeom>
        </p:spPr>
      </p:pic>
      <p:sp>
        <p:nvSpPr>
          <p:cNvPr id="6"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The overall HIV prevalence in the U.S. is estimated to be 0.5%.  What is the estimated HIV prevalence among transgender women?</a:t>
            </a:r>
          </a:p>
          <a:p>
            <a:pPr>
              <a:defRPr/>
            </a:pPr>
            <a:endParaRPr lang="en-US" sz="3200" dirty="0">
              <a:solidFill>
                <a:schemeClr val="tx2"/>
              </a:solidFill>
              <a:latin typeface="+mj-lt"/>
              <a:ea typeface="ＭＳ Ｐゴシック" charset="-128"/>
              <a:cs typeface="ＭＳ Ｐゴシック" charset="-128"/>
            </a:endParaRPr>
          </a:p>
        </p:txBody>
      </p:sp>
      <p:sp>
        <p:nvSpPr>
          <p:cNvPr id="9"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8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18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22 percent</a:t>
            </a:r>
          </a:p>
        </p:txBody>
      </p:sp>
      <p:sp>
        <p:nvSpPr>
          <p:cNvPr id="13" name="TextBox 12"/>
          <p:cNvSpPr txBox="1"/>
          <p:nvPr/>
        </p:nvSpPr>
        <p:spPr>
          <a:xfrm>
            <a:off x="-8467" y="5460331"/>
            <a:ext cx="9162327" cy="461665"/>
          </a:xfrm>
          <a:prstGeom prst="rect">
            <a:avLst/>
          </a:prstGeom>
          <a:noFill/>
        </p:spPr>
        <p:txBody>
          <a:bodyPr wrap="square" rtlCol="0">
            <a:spAutoFit/>
          </a:bodyPr>
          <a:lstStyle/>
          <a:p>
            <a:pPr algn="r"/>
            <a:r>
              <a:rPr lang="en-US" sz="1200" i="1" dirty="0">
                <a:latin typeface="+mj-lt"/>
              </a:rPr>
              <a:t>UNAIDS. Data Sheet. HIV Prevalence . Accessed Nov 15 2017. Available from http://aidsinfo.unaids.org/</a:t>
            </a:r>
          </a:p>
          <a:p>
            <a:pPr algn="r"/>
            <a:r>
              <a:rPr lang="en-US" sz="1200" i="1" dirty="0">
                <a:latin typeface="+mj-lt"/>
              </a:rPr>
              <a:t>CDC. HIV/AIDS: HIV among transgender people. Updated 2017 Aug 3. Available from  http://www.cdc.gov/hiv/group/gender/transgender/ </a:t>
            </a:r>
          </a:p>
        </p:txBody>
      </p:sp>
    </p:spTree>
    <p:extLst>
      <p:ext uri="{BB962C8B-B14F-4D97-AF65-F5344CB8AC3E}">
        <p14:creationId xmlns:p14="http://schemas.microsoft.com/office/powerpoint/2010/main" val="22002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dge indicating that this is a quiz question" title="Badge">
            <a:extLst>
              <a:ext uri="{FF2B5EF4-FFF2-40B4-BE49-F238E27FC236}">
                <a16:creationId xmlns:a16="http://schemas.microsoft.com/office/drawing/2014/main" id="{FA1F9B06-DBC2-4A6A-858D-9ACD6B50DA7D}"/>
              </a:ext>
            </a:extLst>
          </p:cNvPr>
          <p:cNvPicPr>
            <a:picLocks noChangeAspect="1"/>
          </p:cNvPicPr>
          <p:nvPr/>
        </p:nvPicPr>
        <p:blipFill>
          <a:blip r:embed="rId3"/>
          <a:stretch>
            <a:fillRect/>
          </a:stretch>
        </p:blipFill>
        <p:spPr>
          <a:xfrm>
            <a:off x="178799" y="673768"/>
            <a:ext cx="1513643" cy="1548727"/>
          </a:xfrm>
          <a:prstGeom prst="rect">
            <a:avLst/>
          </a:prstGeom>
        </p:spPr>
      </p:pic>
      <p:sp>
        <p:nvSpPr>
          <p:cNvPr id="6"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How many times more likely is it for a transgender woman to acquire HIV than all adults of reproductive age?</a:t>
            </a:r>
          </a:p>
        </p:txBody>
      </p:sp>
      <p:sp>
        <p:nvSpPr>
          <p:cNvPr id="9"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~5 times more likely</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~15 times more likely</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~50 times more likely</a:t>
            </a:r>
          </a:p>
        </p:txBody>
      </p:sp>
      <p:sp>
        <p:nvSpPr>
          <p:cNvPr id="14" name="TextBox 13"/>
          <p:cNvSpPr txBox="1"/>
          <p:nvPr/>
        </p:nvSpPr>
        <p:spPr>
          <a:xfrm>
            <a:off x="0" y="5742708"/>
            <a:ext cx="9144000" cy="246221"/>
          </a:xfrm>
          <a:prstGeom prst="rect">
            <a:avLst/>
          </a:prstGeom>
          <a:noFill/>
        </p:spPr>
        <p:txBody>
          <a:bodyPr wrap="square" rtlCol="0" anchor="b">
            <a:spAutoFit/>
          </a:bodyPr>
          <a:lstStyle/>
          <a:p>
            <a:pPr algn="r"/>
            <a:r>
              <a:rPr lang="en-US" sz="1000" i="1" dirty="0">
                <a:latin typeface="Garamond" panose="02020404030301010803" pitchFamily="18" charset="0"/>
              </a:rPr>
              <a:t>UNAIDS. The Gap Report 2014: transgender people. 2014 October 16. Available from http://www.unaids.org/en/resources/documents/2014/Transgenderpeople</a:t>
            </a:r>
          </a:p>
        </p:txBody>
      </p:sp>
    </p:spTree>
    <p:extLst>
      <p:ext uri="{BB962C8B-B14F-4D97-AF65-F5344CB8AC3E}">
        <p14:creationId xmlns:p14="http://schemas.microsoft.com/office/powerpoint/2010/main" val="18143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143000" y="830350"/>
            <a:ext cx="6705600" cy="2674850"/>
          </a:xfrm>
        </p:spPr>
        <p:txBody>
          <a:bodyPr/>
          <a:lstStyle/>
          <a:p>
            <a:r>
              <a:rPr lang="en-US" altLang="en-US" i="1" dirty="0"/>
              <a:t>"All human beings are born free and equal in dignity and rights." </a:t>
            </a:r>
            <a:br>
              <a:rPr lang="en-US" altLang="en-US" dirty="0"/>
            </a:br>
            <a:br>
              <a:rPr lang="en-US" altLang="en-US" dirty="0"/>
            </a:br>
            <a:r>
              <a:rPr lang="en-US" altLang="en-US" sz="2800" dirty="0"/>
              <a:t>- United Nations, Article 1 of the Universal Declaration of Human Rights</a:t>
            </a:r>
          </a:p>
        </p:txBody>
      </p:sp>
      <p:pic>
        <p:nvPicPr>
          <p:cNvPr id="2052" name="Picture 4" descr="The Emblem of the United Nations" title="Embl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505200"/>
            <a:ext cx="2590800" cy="21982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62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40007"/>
          </a:xfrm>
        </p:spPr>
        <p:txBody>
          <a:bodyPr>
            <a:normAutofit fontScale="90000"/>
          </a:bodyPr>
          <a:lstStyle/>
          <a:p>
            <a:r>
              <a:rPr lang="en-US" dirty="0"/>
              <a:t>What is a Health Disparity?</a:t>
            </a:r>
          </a:p>
        </p:txBody>
      </p:sp>
      <p:sp>
        <p:nvSpPr>
          <p:cNvPr id="3" name="Content Placeholder 2"/>
          <p:cNvSpPr>
            <a:spLocks noGrp="1"/>
          </p:cNvSpPr>
          <p:nvPr>
            <p:ph idx="1"/>
          </p:nvPr>
        </p:nvSpPr>
        <p:spPr>
          <a:xfrm>
            <a:off x="152400" y="2473155"/>
            <a:ext cx="8657590" cy="1037299"/>
          </a:xfrm>
        </p:spPr>
        <p:txBody>
          <a:bodyPr/>
          <a:lstStyle/>
          <a:p>
            <a:pPr marL="0" indent="0" algn="ctr">
              <a:buNone/>
            </a:pPr>
            <a:r>
              <a:rPr lang="en-US" i="1" dirty="0"/>
              <a:t>“Differences in health outcomes or health determinants observed between populations” – </a:t>
            </a:r>
            <a:r>
              <a:rPr lang="en-US" dirty="0"/>
              <a:t>Centers for Disease Control (CDC)</a:t>
            </a:r>
          </a:p>
        </p:txBody>
      </p:sp>
    </p:spTree>
    <p:extLst>
      <p:ext uri="{BB962C8B-B14F-4D97-AF65-F5344CB8AC3E}">
        <p14:creationId xmlns:p14="http://schemas.microsoft.com/office/powerpoint/2010/main" val="384294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40007"/>
          </a:xfrm>
        </p:spPr>
        <p:txBody>
          <a:bodyPr>
            <a:normAutofit fontScale="90000"/>
          </a:bodyPr>
          <a:lstStyle/>
          <a:p>
            <a:r>
              <a:rPr lang="en-US" dirty="0"/>
              <a:t>What is a Health Disparity?</a:t>
            </a:r>
          </a:p>
        </p:txBody>
      </p:sp>
      <p:sp>
        <p:nvSpPr>
          <p:cNvPr id="3" name="Content Placeholder 2"/>
          <p:cNvSpPr>
            <a:spLocks noGrp="1"/>
          </p:cNvSpPr>
          <p:nvPr>
            <p:ph idx="1"/>
          </p:nvPr>
        </p:nvSpPr>
        <p:spPr>
          <a:xfrm>
            <a:off x="152400" y="2090647"/>
            <a:ext cx="8657590" cy="2152900"/>
          </a:xfrm>
        </p:spPr>
        <p:txBody>
          <a:bodyPr>
            <a:normAutofit fontScale="92500" lnSpcReduction="20000"/>
          </a:bodyPr>
          <a:lstStyle/>
          <a:p>
            <a:pPr marL="0" indent="0" algn="ctr">
              <a:buNone/>
            </a:pPr>
            <a:r>
              <a:rPr lang="en-US" i="1" dirty="0"/>
              <a:t>“A population is a health disparity population if there is a significant disparity in the overall rate of disease incidence, prevalence, morbidity, mortality, or survival rates in the population as compared to the health status of the general population.” </a:t>
            </a:r>
          </a:p>
          <a:p>
            <a:pPr marL="0" indent="0" algn="ctr">
              <a:buNone/>
            </a:pPr>
            <a:r>
              <a:rPr lang="en-US" dirty="0"/>
              <a:t>– Minority Health and Health Disparities Research and Education Act, United States Public Law 106-525 (2000)</a:t>
            </a:r>
          </a:p>
        </p:txBody>
      </p:sp>
    </p:spTree>
    <p:extLst>
      <p:ext uri="{BB962C8B-B14F-4D97-AF65-F5344CB8AC3E}">
        <p14:creationId xmlns:p14="http://schemas.microsoft.com/office/powerpoint/2010/main" val="401015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533400" y="1678616"/>
            <a:ext cx="7924800" cy="2743200"/>
          </a:xfrm>
        </p:spPr>
        <p:txBody>
          <a:bodyPr/>
          <a:lstStyle/>
          <a:p>
            <a:pPr>
              <a:spcAft>
                <a:spcPts val="1800"/>
              </a:spcAft>
            </a:pPr>
            <a:r>
              <a:rPr lang="en-US" altLang="en-US" i="1" dirty="0"/>
              <a:t>“It is time to refocus, reinforce, and repeat the message that health disparities exist and that health equity benefits everyone.” </a:t>
            </a:r>
            <a:r>
              <a:rPr lang="en-US" altLang="en-US" sz="1500" i="1" dirty="0"/>
              <a:t> </a:t>
            </a:r>
            <a:br>
              <a:rPr lang="en-US" altLang="en-US" sz="1500" i="1" dirty="0"/>
            </a:br>
            <a:br>
              <a:rPr lang="en-US" altLang="en-US" sz="2500" dirty="0"/>
            </a:br>
            <a:r>
              <a:rPr lang="en-US" altLang="en-US" sz="2800" dirty="0"/>
              <a:t>-  Former U.S. Secretary of Health and Human Services Kathleen Sebelius</a:t>
            </a:r>
          </a:p>
        </p:txBody>
      </p:sp>
    </p:spTree>
    <p:custDataLst>
      <p:tags r:id="rId1"/>
    </p:custDataLst>
    <p:extLst>
      <p:ext uri="{BB962C8B-B14F-4D97-AF65-F5344CB8AC3E}">
        <p14:creationId xmlns:p14="http://schemas.microsoft.com/office/powerpoint/2010/main" val="32892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Did you know?</a:t>
            </a:r>
            <a:endParaRPr lang="en-US" b="1" dirty="0"/>
          </a:p>
        </p:txBody>
      </p:sp>
      <p:sp>
        <p:nvSpPr>
          <p:cNvPr id="8195" name="Content Placeholder 2"/>
          <p:cNvSpPr>
            <a:spLocks noGrp="1"/>
          </p:cNvSpPr>
          <p:nvPr>
            <p:ph idx="1"/>
          </p:nvPr>
        </p:nvSpPr>
        <p:spPr>
          <a:xfrm>
            <a:off x="762000" y="1301262"/>
            <a:ext cx="7772400" cy="3810000"/>
          </a:xfrm>
          <a:solidFill>
            <a:srgbClr val="99CCFF"/>
          </a:solidFill>
        </p:spPr>
        <p:txBody>
          <a:bodyPr/>
          <a:lstStyle/>
          <a:p>
            <a:pPr>
              <a:buClr>
                <a:srgbClr val="FF0000"/>
              </a:buClr>
              <a:buFont typeface="Webdings" panose="05030102010509060703" pitchFamily="18" charset="2"/>
              <a:buChar char="-"/>
            </a:pPr>
            <a:r>
              <a:rPr lang="en-US" altLang="en-US" b="1" dirty="0">
                <a:ea typeface="ＭＳ Ｐゴシック" panose="020B0600070205080204" pitchFamily="34" charset="-128"/>
              </a:rPr>
              <a:t>Young people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5 times </a:t>
            </a:r>
            <a:r>
              <a:rPr lang="en-US" altLang="en-US" dirty="0">
                <a:ea typeface="ＭＳ Ｐゴシック" panose="020B0600070205080204" pitchFamily="34" charset="-128"/>
              </a:rPr>
              <a:t>more likely to have HIV than people older than 25</a:t>
            </a:r>
          </a:p>
          <a:p>
            <a:pPr>
              <a:buClr>
                <a:srgbClr val="FF0000"/>
              </a:buClr>
              <a:buFont typeface="Webdings" panose="05030102010509060703" pitchFamily="18" charset="2"/>
              <a:buChar char="-"/>
            </a:pPr>
            <a:r>
              <a:rPr lang="en-US" altLang="en-US" b="1" dirty="0">
                <a:ea typeface="ＭＳ Ｐゴシック" panose="020B0600070205080204" pitchFamily="34" charset="-128"/>
              </a:rPr>
              <a:t>Black women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20 times </a:t>
            </a:r>
            <a:r>
              <a:rPr lang="en-US" altLang="en-US" dirty="0">
                <a:ea typeface="ＭＳ Ｐゴシック" panose="020B0600070205080204" pitchFamily="34" charset="-128"/>
              </a:rPr>
              <a:t>more likely to have HIV than white women</a:t>
            </a:r>
          </a:p>
          <a:p>
            <a:pPr>
              <a:buClr>
                <a:srgbClr val="FF0000"/>
              </a:buClr>
              <a:buFont typeface="Webdings" panose="05030102010509060703" pitchFamily="18" charset="2"/>
              <a:buChar char="-"/>
            </a:pPr>
            <a:r>
              <a:rPr lang="en-US" altLang="en-US" b="1" dirty="0">
                <a:ea typeface="ＭＳ Ｐゴシック" panose="020B0600070205080204" pitchFamily="34" charset="-128"/>
              </a:rPr>
              <a:t>Men who have sex with men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46 times </a:t>
            </a:r>
            <a:r>
              <a:rPr lang="en-US" altLang="en-US" dirty="0">
                <a:ea typeface="ＭＳ Ｐゴシック" panose="020B0600070205080204" pitchFamily="34" charset="-128"/>
              </a:rPr>
              <a:t>more likely to have HIV than other men</a:t>
            </a:r>
          </a:p>
          <a:p>
            <a:pPr>
              <a:buClr>
                <a:srgbClr val="FF0000"/>
              </a:buClr>
              <a:buFont typeface="Webdings" panose="05030102010509060703" pitchFamily="18" charset="2"/>
              <a:buChar char="-"/>
            </a:pPr>
            <a:r>
              <a:rPr lang="en-US" altLang="en-US" b="1" dirty="0">
                <a:ea typeface="ＭＳ Ｐゴシック" panose="020B0600070205080204" pitchFamily="34" charset="-128"/>
              </a:rPr>
              <a:t>Transgender women </a:t>
            </a:r>
            <a:r>
              <a:rPr lang="en-US" altLang="en-US" dirty="0">
                <a:ea typeface="ＭＳ Ｐゴシック" panose="020B0600070205080204" pitchFamily="34" charset="-128"/>
              </a:rPr>
              <a:t>are </a:t>
            </a:r>
            <a:r>
              <a:rPr lang="en-US" altLang="en-US" b="1" dirty="0">
                <a:ea typeface="ＭＳ Ｐゴシック" panose="020B0600070205080204" pitchFamily="34" charset="-128"/>
              </a:rPr>
              <a:t>50 times </a:t>
            </a:r>
            <a:r>
              <a:rPr lang="en-US" altLang="en-US" dirty="0">
                <a:ea typeface="ＭＳ Ｐゴシック" panose="020B0600070205080204" pitchFamily="34" charset="-128"/>
              </a:rPr>
              <a:t>more likely to get HIV than other adults</a:t>
            </a:r>
          </a:p>
        </p:txBody>
      </p:sp>
      <p:sp>
        <p:nvSpPr>
          <p:cNvPr id="5" name="TextBox 4"/>
          <p:cNvSpPr txBox="1"/>
          <p:nvPr/>
        </p:nvSpPr>
        <p:spPr>
          <a:xfrm>
            <a:off x="0" y="5257800"/>
            <a:ext cx="9079375" cy="707886"/>
          </a:xfrm>
          <a:prstGeom prst="rect">
            <a:avLst/>
          </a:prstGeom>
          <a:noFill/>
        </p:spPr>
        <p:txBody>
          <a:bodyPr wrap="square" rtlCol="0">
            <a:spAutoFit/>
          </a:bodyPr>
          <a:lstStyle/>
          <a:p>
            <a:pPr algn="r"/>
            <a:r>
              <a:rPr lang="en-US" sz="1000" i="1" dirty="0">
                <a:latin typeface="Garamond" panose="02020404030301010803" pitchFamily="18" charset="0"/>
              </a:rPr>
              <a:t>http://www.unaids.org/sites/default/files/media_asset/08_Transgenderpeople.pdf</a:t>
            </a:r>
          </a:p>
          <a:p>
            <a:pPr algn="r"/>
            <a:r>
              <a:rPr lang="en-US" sz="1000" i="1" dirty="0">
                <a:latin typeface="Garamond" panose="02020404030301010803" pitchFamily="18" charset="0"/>
              </a:rPr>
              <a:t>http://www.cdc.gov/hiv/pdf/statistics_hssr_vol_17_no_4.pdf</a:t>
            </a:r>
          </a:p>
          <a:p>
            <a:pPr algn="r"/>
            <a:r>
              <a:rPr lang="en-US" sz="1000" i="1" dirty="0">
                <a:latin typeface="Garamond" panose="02020404030301010803" pitchFamily="18" charset="0"/>
              </a:rPr>
              <a:t>http://www.aidsmap.com/HIV-positive-youth-are-less-likely-than-adults-to-achieve-viral-suppression-on-antiretroviral-treatment/page/2994025/</a:t>
            </a:r>
          </a:p>
          <a:p>
            <a:pPr algn="r"/>
            <a:r>
              <a:rPr lang="en-US" sz="1000" i="1" dirty="0">
                <a:latin typeface="Garamond" panose="02020404030301010803" pitchFamily="18" charset="0"/>
              </a:rPr>
              <a:t>http://www.cdc.gov/mmwr/preview/mmwrhtml/su6203a19.htm?s_cid=su6203a19_w </a:t>
            </a:r>
          </a:p>
        </p:txBody>
      </p:sp>
    </p:spTree>
    <p:extLst>
      <p:ext uri="{BB962C8B-B14F-4D97-AF65-F5344CB8AC3E}">
        <p14:creationId xmlns:p14="http://schemas.microsoft.com/office/powerpoint/2010/main" val="168208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txBox="1">
            <a:spLocks noChangeArrowheads="1"/>
          </p:cNvSpPr>
          <p:nvPr/>
        </p:nvSpPr>
        <p:spPr bwMode="auto">
          <a:xfrm>
            <a:off x="457200" y="490006"/>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i="0" dirty="0">
                <a:latin typeface="Garamond" panose="02020404030301010803" pitchFamily="18" charset="0"/>
              </a:rPr>
              <a:t>HIV Disparities </a:t>
            </a:r>
            <a:r>
              <a:rPr lang="en-US" altLang="en-US" sz="3200" dirty="0">
                <a:latin typeface="Garamond" panose="02020404030301010803" pitchFamily="18" charset="0"/>
              </a:rPr>
              <a:t>a</a:t>
            </a:r>
            <a:r>
              <a:rPr lang="en-US" altLang="en-US" sz="3200" i="0" dirty="0">
                <a:latin typeface="Garamond" panose="02020404030301010803" pitchFamily="18" charset="0"/>
              </a:rPr>
              <a:t>t </a:t>
            </a:r>
            <a:r>
              <a:rPr lang="en-US" altLang="en-US" sz="3200" dirty="0">
                <a:latin typeface="Garamond" panose="02020404030301010803" pitchFamily="18" charset="0"/>
              </a:rPr>
              <a:t>a G</a:t>
            </a:r>
            <a:r>
              <a:rPr lang="en-US" altLang="en-US" sz="3200" i="0" dirty="0">
                <a:latin typeface="Garamond" panose="02020404030301010803" pitchFamily="18" charset="0"/>
              </a:rPr>
              <a:t>lance</a:t>
            </a:r>
          </a:p>
        </p:txBody>
      </p:sp>
      <p:sp>
        <p:nvSpPr>
          <p:cNvPr id="11" name="TextBox 10"/>
          <p:cNvSpPr txBox="1"/>
          <p:nvPr/>
        </p:nvSpPr>
        <p:spPr>
          <a:xfrm>
            <a:off x="1648551" y="1233501"/>
            <a:ext cx="2260586" cy="1077218"/>
          </a:xfrm>
          <a:prstGeom prst="rect">
            <a:avLst/>
          </a:prstGeom>
          <a:noFill/>
        </p:spPr>
        <p:txBody>
          <a:bodyPr wrap="square">
            <a:spAutoFit/>
          </a:bodyPr>
          <a:lstStyle/>
          <a:p>
            <a:pPr algn="ctr">
              <a:defRPr/>
            </a:pPr>
            <a:r>
              <a:rPr lang="en-US" sz="2200" b="1" i="0" dirty="0">
                <a:solidFill>
                  <a:srgbClr val="CC0000"/>
                </a:solidFill>
                <a:latin typeface="Garamond" panose="02020404030301010803" pitchFamily="18" charset="0"/>
              </a:rPr>
              <a:t>17% </a:t>
            </a:r>
            <a:r>
              <a:rPr lang="en-US" sz="2200" i="0" dirty="0">
                <a:latin typeface="Garamond" panose="02020404030301010803" pitchFamily="18" charset="0"/>
              </a:rPr>
              <a:t>of the U.S. population is </a:t>
            </a:r>
            <a:r>
              <a:rPr lang="en-US" sz="2000" dirty="0">
                <a:latin typeface="Garamond" panose="02020404030301010803" pitchFamily="18" charset="0"/>
              </a:rPr>
              <a:t>aged 13 to 24</a:t>
            </a:r>
          </a:p>
        </p:txBody>
      </p:sp>
      <p:pic>
        <p:nvPicPr>
          <p:cNvPr id="7" name="Picture 6" descr="This shows 100 dots with 17 filled in to represent the percentage described above" title="U.S. Population">
            <a:extLst>
              <a:ext uri="{FF2B5EF4-FFF2-40B4-BE49-F238E27FC236}">
                <a16:creationId xmlns:a16="http://schemas.microsoft.com/office/drawing/2014/main" id="{3CD649CF-0463-4272-A18F-19CDDA432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305975"/>
            <a:ext cx="2734260" cy="3074550"/>
          </a:xfrm>
          <a:prstGeom prst="rect">
            <a:avLst/>
          </a:prstGeom>
        </p:spPr>
      </p:pic>
      <p:sp>
        <p:nvSpPr>
          <p:cNvPr id="13" name="TextBox 12"/>
          <p:cNvSpPr txBox="1"/>
          <p:nvPr/>
        </p:nvSpPr>
        <p:spPr>
          <a:xfrm>
            <a:off x="4572727" y="1201418"/>
            <a:ext cx="3107082" cy="1046440"/>
          </a:xfrm>
          <a:prstGeom prst="rect">
            <a:avLst/>
          </a:prstGeom>
          <a:noFill/>
        </p:spPr>
        <p:txBody>
          <a:bodyPr wrap="square">
            <a:spAutoFit/>
          </a:bodyPr>
          <a:lstStyle/>
          <a:p>
            <a:pPr algn="ctr">
              <a:defRPr/>
            </a:pPr>
            <a:r>
              <a:rPr lang="en-US" sz="2200" b="1" dirty="0">
                <a:solidFill>
                  <a:srgbClr val="CC0000"/>
                </a:solidFill>
                <a:latin typeface="Garamond" panose="02020404030301010803" pitchFamily="18" charset="0"/>
              </a:rPr>
              <a:t>22% </a:t>
            </a:r>
            <a:r>
              <a:rPr lang="en-US" sz="2200" i="0" dirty="0">
                <a:latin typeface="Garamond" panose="02020404030301010803" pitchFamily="18" charset="0"/>
              </a:rPr>
              <a:t>of </a:t>
            </a:r>
            <a:r>
              <a:rPr lang="en-US" sz="2000" dirty="0">
                <a:latin typeface="Garamond" panose="02020404030301010803" pitchFamily="18" charset="0"/>
              </a:rPr>
              <a:t>new HIV infections in 2015 were among young persons (aged 13 to 24)</a:t>
            </a:r>
            <a:endParaRPr lang="en-US" sz="2200" i="0" dirty="0">
              <a:latin typeface="Garamond" panose="02020404030301010803" pitchFamily="18" charset="0"/>
            </a:endParaRPr>
          </a:p>
        </p:txBody>
      </p:sp>
      <p:pic>
        <p:nvPicPr>
          <p:cNvPr id="5" name="Picture 4" descr="This shows 100 dots with 22 filled in to represent the percentage described above" title="New HIV Infections">
            <a:extLst>
              <a:ext uri="{FF2B5EF4-FFF2-40B4-BE49-F238E27FC236}">
                <a16:creationId xmlns:a16="http://schemas.microsoft.com/office/drawing/2014/main" id="{477C4262-5D77-402A-9746-32F1FE53D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5" y="2305975"/>
            <a:ext cx="2859630" cy="3097933"/>
          </a:xfrm>
          <a:prstGeom prst="rect">
            <a:avLst/>
          </a:prstGeom>
        </p:spPr>
      </p:pic>
      <p:sp>
        <p:nvSpPr>
          <p:cNvPr id="2" name="TextBox 1"/>
          <p:cNvSpPr txBox="1"/>
          <p:nvPr/>
        </p:nvSpPr>
        <p:spPr>
          <a:xfrm>
            <a:off x="-76201" y="5410200"/>
            <a:ext cx="9214899" cy="861774"/>
          </a:xfrm>
          <a:prstGeom prst="rect">
            <a:avLst/>
          </a:prstGeom>
          <a:noFill/>
        </p:spPr>
        <p:txBody>
          <a:bodyPr wrap="square" rtlCol="0">
            <a:spAutoFit/>
          </a:bodyPr>
          <a:lstStyle/>
          <a:p>
            <a:pPr algn="r"/>
            <a:r>
              <a:rPr lang="en-US" sz="1000" i="1" dirty="0" err="1">
                <a:latin typeface="Garamond" panose="02020404030301010803" pitchFamily="18" charset="0"/>
              </a:rPr>
              <a:t>Reisner</a:t>
            </a:r>
            <a:r>
              <a:rPr lang="en-US" sz="1000" i="1" dirty="0">
                <a:latin typeface="Garamond" panose="02020404030301010803" pitchFamily="18" charset="0"/>
              </a:rPr>
              <a:t> SL, </a:t>
            </a:r>
            <a:r>
              <a:rPr lang="en-US" sz="1000" i="1" dirty="0" err="1">
                <a:latin typeface="Garamond" panose="02020404030301010803" pitchFamily="18" charset="0"/>
              </a:rPr>
              <a:t>Vetters</a:t>
            </a:r>
            <a:r>
              <a:rPr lang="en-US" sz="1000" i="1" dirty="0">
                <a:latin typeface="Garamond" panose="02020404030301010803" pitchFamily="18" charset="0"/>
              </a:rPr>
              <a:t> R, White JM, Cohen EL, </a:t>
            </a:r>
            <a:r>
              <a:rPr lang="en-US" sz="1000" i="1" dirty="0" err="1">
                <a:latin typeface="Garamond" panose="02020404030301010803" pitchFamily="18" charset="0"/>
              </a:rPr>
              <a:t>LeClerc</a:t>
            </a:r>
            <a:r>
              <a:rPr lang="en-US" sz="1000" i="1" dirty="0">
                <a:latin typeface="Garamond" panose="02020404030301010803" pitchFamily="18" charset="0"/>
              </a:rPr>
              <a:t> M, </a:t>
            </a:r>
            <a:r>
              <a:rPr lang="en-US" sz="1000" i="1" dirty="0" err="1">
                <a:latin typeface="Garamond" panose="02020404030301010803" pitchFamily="18" charset="0"/>
              </a:rPr>
              <a:t>Zaslow</a:t>
            </a:r>
            <a:r>
              <a:rPr lang="en-US" sz="1000" i="1" dirty="0">
                <a:latin typeface="Garamond" panose="02020404030301010803" pitchFamily="18" charset="0"/>
              </a:rPr>
              <a:t> S, et al. Laboratory-confirmed HIV and sexually transmitted infection </a:t>
            </a:r>
            <a:r>
              <a:rPr lang="en-US" sz="1000" i="1" dirty="0" err="1">
                <a:latin typeface="Garamond" panose="02020404030301010803" pitchFamily="18" charset="0"/>
              </a:rPr>
              <a:t>seropositivity</a:t>
            </a:r>
            <a:r>
              <a:rPr lang="en-US" sz="1000" i="1" dirty="0">
                <a:latin typeface="Garamond" panose="02020404030301010803" pitchFamily="18" charset="0"/>
              </a:rPr>
              <a:t> and risk behavior among sexually active transgender patients at an adolescent and young adult urban community health center. 2015. AIDS Care. 2015;27(8):1031-1036</a:t>
            </a:r>
          </a:p>
          <a:p>
            <a:pPr algn="r"/>
            <a:r>
              <a:rPr lang="en-US" sz="1000" i="1" dirty="0">
                <a:latin typeface="Garamond" panose="02020404030301010803" pitchFamily="18" charset="0"/>
              </a:rPr>
              <a:t>CDC. HIV/AIDS: HIV among youth. Updated 2017 Oct 26. Available from http://www.cdc.gov/hiv/group/age/youth/</a:t>
            </a:r>
          </a:p>
          <a:p>
            <a:pPr algn="r"/>
            <a:endParaRPr lang="en-US" sz="1000" i="1" dirty="0">
              <a:latin typeface="Garamond" panose="02020404030301010803" pitchFamily="18" charset="0"/>
            </a:endParaRPr>
          </a:p>
          <a:p>
            <a:pPr algn="r"/>
            <a:r>
              <a:rPr lang="en-US" sz="1000" i="1" dirty="0">
                <a:latin typeface="Garamond" panose="02020404030301010803" pitchFamily="18" charset="0"/>
              </a:rPr>
              <a:t>.</a:t>
            </a:r>
          </a:p>
        </p:txBody>
      </p:sp>
    </p:spTree>
    <p:custDataLst>
      <p:tags r:id="rId1"/>
    </p:custDataLst>
    <p:extLst>
      <p:ext uri="{BB962C8B-B14F-4D97-AF65-F5344CB8AC3E}">
        <p14:creationId xmlns:p14="http://schemas.microsoft.com/office/powerpoint/2010/main" val="32281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txBox="1">
            <a:spLocks noChangeArrowheads="1"/>
          </p:cNvSpPr>
          <p:nvPr/>
        </p:nvSpPr>
        <p:spPr bwMode="auto">
          <a:xfrm>
            <a:off x="457200" y="490006"/>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i="0" dirty="0">
                <a:latin typeface="Garamond" panose="02020404030301010803" pitchFamily="18" charset="0"/>
              </a:rPr>
              <a:t>HIV Disparities </a:t>
            </a:r>
            <a:r>
              <a:rPr lang="en-US" altLang="en-US" sz="3200" dirty="0">
                <a:latin typeface="Garamond" panose="02020404030301010803" pitchFamily="18" charset="0"/>
              </a:rPr>
              <a:t>a</a:t>
            </a:r>
            <a:r>
              <a:rPr lang="en-US" altLang="en-US" sz="3200" i="0" dirty="0">
                <a:latin typeface="Garamond" panose="02020404030301010803" pitchFamily="18" charset="0"/>
              </a:rPr>
              <a:t>t </a:t>
            </a:r>
            <a:r>
              <a:rPr lang="en-US" altLang="en-US" sz="3200" dirty="0">
                <a:latin typeface="Garamond" panose="02020404030301010803" pitchFamily="18" charset="0"/>
              </a:rPr>
              <a:t>a G</a:t>
            </a:r>
            <a:r>
              <a:rPr lang="en-US" altLang="en-US" sz="3200" i="0" dirty="0">
                <a:latin typeface="Garamond" panose="02020404030301010803" pitchFamily="18" charset="0"/>
              </a:rPr>
              <a:t>lance</a:t>
            </a:r>
          </a:p>
        </p:txBody>
      </p:sp>
      <p:sp>
        <p:nvSpPr>
          <p:cNvPr id="11" name="TextBox 10"/>
          <p:cNvSpPr txBox="1"/>
          <p:nvPr/>
        </p:nvSpPr>
        <p:spPr>
          <a:xfrm>
            <a:off x="1566342" y="1179443"/>
            <a:ext cx="2438401" cy="1107996"/>
          </a:xfrm>
          <a:prstGeom prst="rect">
            <a:avLst/>
          </a:prstGeom>
          <a:noFill/>
        </p:spPr>
        <p:txBody>
          <a:bodyPr wrap="square">
            <a:spAutoFit/>
          </a:bodyPr>
          <a:lstStyle/>
          <a:p>
            <a:pPr algn="ctr">
              <a:defRPr/>
            </a:pPr>
            <a:r>
              <a:rPr lang="en-US" sz="2200" b="1" i="0" dirty="0">
                <a:solidFill>
                  <a:srgbClr val="CC0000"/>
                </a:solidFill>
                <a:latin typeface="Garamond" panose="02020404030301010803" pitchFamily="18" charset="0"/>
              </a:rPr>
              <a:t>12% </a:t>
            </a:r>
            <a:r>
              <a:rPr lang="en-US" sz="2200" i="0" dirty="0">
                <a:latin typeface="Garamond" panose="02020404030301010803" pitchFamily="18" charset="0"/>
              </a:rPr>
              <a:t>of the U.S. population is African-American</a:t>
            </a:r>
          </a:p>
        </p:txBody>
      </p:sp>
      <p:pic>
        <p:nvPicPr>
          <p:cNvPr id="7" name="Picture 6" descr="This shows 100 dots with 12 filled in to represent the percentage described above" title="US Population">
            <a:extLst>
              <a:ext uri="{FF2B5EF4-FFF2-40B4-BE49-F238E27FC236}">
                <a16:creationId xmlns:a16="http://schemas.microsoft.com/office/drawing/2014/main" id="{EDA85B26-2710-455B-821C-DA4ACD794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842" y="2337113"/>
            <a:ext cx="2819400" cy="3215104"/>
          </a:xfrm>
          <a:prstGeom prst="rect">
            <a:avLst/>
          </a:prstGeom>
        </p:spPr>
      </p:pic>
      <p:sp>
        <p:nvSpPr>
          <p:cNvPr id="13" name="TextBox 12"/>
          <p:cNvSpPr txBox="1"/>
          <p:nvPr/>
        </p:nvSpPr>
        <p:spPr>
          <a:xfrm>
            <a:off x="4628011" y="1179443"/>
            <a:ext cx="3107082" cy="1107996"/>
          </a:xfrm>
          <a:prstGeom prst="rect">
            <a:avLst/>
          </a:prstGeom>
          <a:noFill/>
        </p:spPr>
        <p:txBody>
          <a:bodyPr wrap="square">
            <a:spAutoFit/>
          </a:bodyPr>
          <a:lstStyle/>
          <a:p>
            <a:pPr algn="ctr">
              <a:defRPr/>
            </a:pPr>
            <a:r>
              <a:rPr lang="en-US" sz="2200" b="1" dirty="0">
                <a:solidFill>
                  <a:srgbClr val="CC0000"/>
                </a:solidFill>
                <a:latin typeface="Garamond" panose="02020404030301010803" pitchFamily="18" charset="0"/>
              </a:rPr>
              <a:t>45% </a:t>
            </a:r>
            <a:r>
              <a:rPr lang="en-US" sz="2200" i="0" dirty="0">
                <a:latin typeface="Garamond" panose="02020404030301010803" pitchFamily="18" charset="0"/>
              </a:rPr>
              <a:t>of new HIV diagnoses in 2014 were among African-Americans</a:t>
            </a:r>
          </a:p>
        </p:txBody>
      </p:sp>
      <p:pic>
        <p:nvPicPr>
          <p:cNvPr id="5" name="Picture 4" descr="This shows 100 dots with 45 filled in to represent the percentage described above" title="New HIV Diagnoses">
            <a:extLst>
              <a:ext uri="{FF2B5EF4-FFF2-40B4-BE49-F238E27FC236}">
                <a16:creationId xmlns:a16="http://schemas.microsoft.com/office/drawing/2014/main" id="{3967D3FD-B0C4-46DF-AEA3-EBAF881EED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530" y="2287439"/>
            <a:ext cx="2958447" cy="3248254"/>
          </a:xfrm>
          <a:prstGeom prst="rect">
            <a:avLst/>
          </a:prstGeom>
        </p:spPr>
      </p:pic>
      <p:sp>
        <p:nvSpPr>
          <p:cNvPr id="2" name="TextBox 1"/>
          <p:cNvSpPr txBox="1"/>
          <p:nvPr/>
        </p:nvSpPr>
        <p:spPr>
          <a:xfrm>
            <a:off x="0" y="5731400"/>
            <a:ext cx="9147204"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African Americans. Updated 2016 Feb 4. Available from http://www.cdc.gov/hiv/group/racialethnic/africanamericans/</a:t>
            </a:r>
          </a:p>
        </p:txBody>
      </p:sp>
    </p:spTree>
    <p:custDataLst>
      <p:tags r:id="rId1"/>
    </p:custDataLst>
    <p:extLst>
      <p:ext uri="{BB962C8B-B14F-4D97-AF65-F5344CB8AC3E}">
        <p14:creationId xmlns:p14="http://schemas.microsoft.com/office/powerpoint/2010/main" val="1094192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457200" y="490006"/>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latin typeface="Garamond" panose="02020404030301010803" pitchFamily="18" charset="0"/>
              </a:rPr>
              <a:t>Black lives lost to HIV/AIDS in 2014…</a:t>
            </a:r>
            <a:endParaRPr lang="en-US" altLang="en-US" sz="3200" i="0" dirty="0">
              <a:latin typeface="Garamond" panose="02020404030301010803" pitchFamily="18" charset="0"/>
            </a:endParaRPr>
          </a:p>
        </p:txBody>
      </p:sp>
      <p:sp>
        <p:nvSpPr>
          <p:cNvPr id="8" name="Title 1"/>
          <p:cNvSpPr txBox="1">
            <a:spLocks/>
          </p:cNvSpPr>
          <p:nvPr/>
        </p:nvSpPr>
        <p:spPr bwMode="auto">
          <a:xfrm>
            <a:off x="278080" y="4800600"/>
            <a:ext cx="878972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r>
              <a:rPr lang="en-US" kern="0" dirty="0"/>
              <a:t>…account for </a:t>
            </a:r>
            <a:r>
              <a:rPr lang="en-US" b="1" kern="0" dirty="0">
                <a:solidFill>
                  <a:srgbClr val="FF0000"/>
                </a:solidFill>
                <a:effectLst>
                  <a:outerShdw blurRad="38100" dist="38100" dir="2700000" algn="tl">
                    <a:srgbClr val="000000">
                      <a:alpha val="43137"/>
                    </a:srgbClr>
                  </a:outerShdw>
                </a:effectLst>
              </a:rPr>
              <a:t>53</a:t>
            </a:r>
            <a:r>
              <a:rPr lang="en-US" kern="0" dirty="0">
                <a:solidFill>
                  <a:srgbClr val="FF0000"/>
                </a:solidFill>
              </a:rPr>
              <a:t>% </a:t>
            </a:r>
            <a:r>
              <a:rPr lang="en-US" kern="0" dirty="0"/>
              <a:t>of total deaths due to the disease.</a:t>
            </a:r>
          </a:p>
        </p:txBody>
      </p:sp>
      <p:sp>
        <p:nvSpPr>
          <p:cNvPr id="2" name="Rectangle 1"/>
          <p:cNvSpPr/>
          <p:nvPr/>
        </p:nvSpPr>
        <p:spPr>
          <a:xfrm>
            <a:off x="3472642" y="4889212"/>
            <a:ext cx="1893916" cy="584775"/>
          </a:xfrm>
          <a:prstGeom prst="rect">
            <a:avLst/>
          </a:prstGeom>
        </p:spPr>
        <p:txBody>
          <a:bodyPr wrap="none">
            <a:spAutoFit/>
          </a:bodyPr>
          <a:lstStyle/>
          <a:p>
            <a:pPr algn="ctr"/>
            <a:r>
              <a:rPr lang="en-US" sz="3200" b="1" dirty="0">
                <a:solidFill>
                  <a:srgbClr val="FF0000"/>
                </a:solidFill>
                <a:effectLst>
                  <a:outerShdw blurRad="38100" dist="38100" dir="2700000" algn="tl">
                    <a:srgbClr val="000000">
                      <a:alpha val="43137"/>
                    </a:srgbClr>
                  </a:outerShdw>
                </a:effectLst>
                <a:latin typeface="+mj-lt"/>
              </a:rPr>
              <a:t>3,591 lives</a:t>
            </a:r>
            <a:endParaRPr lang="en-US" sz="3200" b="1" dirty="0">
              <a:effectLst>
                <a:outerShdw blurRad="38100" dist="38100" dir="2700000" algn="tl">
                  <a:srgbClr val="000000">
                    <a:alpha val="43137"/>
                  </a:srgbClr>
                </a:outerShdw>
              </a:effectLst>
              <a:latin typeface="+mj-lt"/>
            </a:endParaRPr>
          </a:p>
        </p:txBody>
      </p:sp>
      <p:pic>
        <p:nvPicPr>
          <p:cNvPr id="4" name="Picture 3" descr="3592 dots illustrate the loss of black lives due to HIV/AIDS in 2014" title="Black lives"/>
          <p:cNvPicPr>
            <a:picLocks noChangeAspect="1"/>
          </p:cNvPicPr>
          <p:nvPr/>
        </p:nvPicPr>
        <p:blipFill>
          <a:blip r:embed="rId3"/>
          <a:stretch>
            <a:fillRect/>
          </a:stretch>
        </p:blipFill>
        <p:spPr>
          <a:xfrm>
            <a:off x="381000" y="1431689"/>
            <a:ext cx="8382000" cy="3234132"/>
          </a:xfrm>
          <a:prstGeom prst="rect">
            <a:avLst/>
          </a:prstGeom>
        </p:spPr>
      </p:pic>
      <p:sp>
        <p:nvSpPr>
          <p:cNvPr id="5" name="TextBox 4"/>
          <p:cNvSpPr txBox="1"/>
          <p:nvPr/>
        </p:nvSpPr>
        <p:spPr>
          <a:xfrm>
            <a:off x="0" y="5582872"/>
            <a:ext cx="9144000"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African Americans. Updated 2016 Feb 4. Available from http://www.cdc.gov/hiv/group/racialethnic/africanamericans/</a:t>
            </a:r>
          </a:p>
        </p:txBody>
      </p:sp>
    </p:spTree>
    <p:extLst>
      <p:ext uri="{BB962C8B-B14F-4D97-AF65-F5344CB8AC3E}">
        <p14:creationId xmlns:p14="http://schemas.microsoft.com/office/powerpoint/2010/main" val="8398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 presetClass="exit" presetSubtype="0" fill="hold" grpId="2"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533400" y="734025"/>
            <a:ext cx="7924800" cy="2743200"/>
          </a:xfrm>
        </p:spPr>
        <p:txBody>
          <a:bodyPr/>
          <a:lstStyle/>
          <a:p>
            <a:r>
              <a:rPr lang="en-US" altLang="en-US" i="1" dirty="0"/>
              <a:t>“Of all the forms of inequality, injustice in health care is the most shocking and inhumane.” </a:t>
            </a:r>
            <a:br>
              <a:rPr lang="en-US" altLang="en-US" dirty="0"/>
            </a:br>
            <a:br>
              <a:rPr lang="en-US" altLang="en-US" dirty="0"/>
            </a:br>
            <a:r>
              <a:rPr lang="en-US" altLang="en-US" sz="2800" dirty="0"/>
              <a:t>- Martin Luther King</a:t>
            </a:r>
          </a:p>
        </p:txBody>
      </p:sp>
      <p:pic>
        <p:nvPicPr>
          <p:cNvPr id="1026" name="Picture 2" descr="http://cp91279.biography.com/BRAND_BIO_BIO_Martin-Luther-King-Jr-Mini-Biography_0_172243_SF_HD_768x432-16x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712" y="3352800"/>
            <a:ext cx="4194175" cy="23592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3210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457200" y="1752600"/>
            <a:ext cx="8153400" cy="2743200"/>
          </a:xfrm>
        </p:spPr>
        <p:txBody>
          <a:bodyPr/>
          <a:lstStyle/>
          <a:p>
            <a:r>
              <a:rPr lang="en-US" altLang="en-US" i="1" dirty="0"/>
              <a:t>“The essence of global health equity is the idea that something so precious as health might be viewed as a right.”</a:t>
            </a:r>
            <a:br>
              <a:rPr lang="en-US" altLang="en-US" dirty="0"/>
            </a:br>
            <a:br>
              <a:rPr lang="en-US" altLang="en-US" dirty="0"/>
            </a:br>
            <a:r>
              <a:rPr lang="en-US" altLang="en-US" sz="2800" dirty="0"/>
              <a:t>- Paul Farmer</a:t>
            </a:r>
          </a:p>
        </p:txBody>
      </p:sp>
    </p:spTree>
    <p:custDataLst>
      <p:tags r:id="rId1"/>
    </p:custDataLst>
    <p:extLst>
      <p:ext uri="{BB962C8B-B14F-4D97-AF65-F5344CB8AC3E}">
        <p14:creationId xmlns:p14="http://schemas.microsoft.com/office/powerpoint/2010/main" val="87285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CQII Online Survey – Nov 2017</a:t>
            </a:r>
            <a:endParaRPr lang="en-US" b="1" dirty="0"/>
          </a:p>
        </p:txBody>
      </p:sp>
      <p:sp>
        <p:nvSpPr>
          <p:cNvPr id="5" name="TextBox 4"/>
          <p:cNvSpPr txBox="1"/>
          <p:nvPr/>
        </p:nvSpPr>
        <p:spPr>
          <a:xfrm flipH="1">
            <a:off x="381000" y="1771132"/>
            <a:ext cx="3095734" cy="3416320"/>
          </a:xfrm>
          <a:prstGeom prst="rect">
            <a:avLst/>
          </a:prstGeom>
          <a:noFill/>
        </p:spPr>
        <p:txBody>
          <a:bodyPr wrap="square" rtlCol="0">
            <a:spAutoFit/>
          </a:bodyPr>
          <a:lstStyle/>
          <a:p>
            <a:r>
              <a:rPr lang="en-US" dirty="0">
                <a:latin typeface="Garamond" panose="02020404030301010803" pitchFamily="18" charset="0"/>
              </a:rPr>
              <a:t>259 individual responses</a:t>
            </a:r>
            <a:br>
              <a:rPr lang="en-US" dirty="0">
                <a:latin typeface="Garamond" panose="02020404030301010803" pitchFamily="18" charset="0"/>
              </a:rPr>
            </a:br>
            <a:r>
              <a:rPr lang="en-US" dirty="0">
                <a:latin typeface="Garamond" panose="02020404030301010803" pitchFamily="18" charset="0"/>
              </a:rPr>
              <a:t>[as of December 4, 2017]</a:t>
            </a:r>
          </a:p>
          <a:p>
            <a:endParaRPr lang="en-US" dirty="0">
              <a:solidFill>
                <a:srgbClr val="CC0000"/>
              </a:solidFill>
              <a:latin typeface="Garamond" panose="02020404030301010803" pitchFamily="18" charset="0"/>
            </a:endParaRPr>
          </a:p>
          <a:p>
            <a:r>
              <a:rPr lang="en-US" dirty="0">
                <a:solidFill>
                  <a:srgbClr val="CC0000"/>
                </a:solidFill>
                <a:latin typeface="Garamond" panose="02020404030301010803" pitchFamily="18" charset="0"/>
              </a:rPr>
              <a:t>97% </a:t>
            </a:r>
            <a:r>
              <a:rPr lang="en-US" i="0" dirty="0">
                <a:latin typeface="Garamond" panose="02020404030301010803" pitchFamily="18" charset="0"/>
              </a:rPr>
              <a:t>of respondents stated that </a:t>
            </a:r>
            <a:r>
              <a:rPr lang="en-US" dirty="0">
                <a:latin typeface="Garamond" panose="02020404030301010803" pitchFamily="18" charset="0"/>
              </a:rPr>
              <a:t>the focus of the Collaborative is in line with priorities of HIV providers (n=256)</a:t>
            </a:r>
          </a:p>
          <a:p>
            <a:r>
              <a:rPr lang="en-US" dirty="0">
                <a:solidFill>
                  <a:srgbClr val="CC0000"/>
                </a:solidFill>
                <a:latin typeface="Garamond" panose="02020404030301010803" pitchFamily="18" charset="0"/>
              </a:rPr>
              <a:t>85% </a:t>
            </a:r>
            <a:r>
              <a:rPr lang="en-US" dirty="0">
                <a:latin typeface="Garamond" panose="02020404030301010803" pitchFamily="18" charset="0"/>
              </a:rPr>
              <a:t>of respondents reported that they were “Very Likely” (48%) or “Somewhat Likely” (37%) to join the initiative (n=163)</a:t>
            </a:r>
          </a:p>
        </p:txBody>
      </p:sp>
      <p:sp>
        <p:nvSpPr>
          <p:cNvPr id="6" name="TextBox 5"/>
          <p:cNvSpPr txBox="1"/>
          <p:nvPr/>
        </p:nvSpPr>
        <p:spPr>
          <a:xfrm>
            <a:off x="64625" y="5638800"/>
            <a:ext cx="9079375" cy="246221"/>
          </a:xfrm>
          <a:prstGeom prst="rect">
            <a:avLst/>
          </a:prstGeom>
          <a:noFill/>
        </p:spPr>
        <p:txBody>
          <a:bodyPr wrap="square" rtlCol="0">
            <a:spAutoFit/>
          </a:bodyPr>
          <a:lstStyle/>
          <a:p>
            <a:pPr algn="r"/>
            <a:r>
              <a:rPr lang="en-US" sz="1000" dirty="0"/>
              <a:t>Online Needs Assessment Report, December 4, 2017</a:t>
            </a:r>
          </a:p>
        </p:txBody>
      </p:sp>
      <p:pic>
        <p:nvPicPr>
          <p:cNvPr id="7" name="Picture 6" descr="A screenshot of the results to the question &quot;How likely are you to join this national collaborative aiming to reduce HIV disparities in ley subpopulations?&quot; It indicates an overwheleming selection of Very likely and somewhat likely." title="Survey results">
            <a:extLst>
              <a:ext uri="{FF2B5EF4-FFF2-40B4-BE49-F238E27FC236}">
                <a16:creationId xmlns:a16="http://schemas.microsoft.com/office/drawing/2014/main" id="{0891A76B-98B6-43EA-AC1E-3D6CD292359E}"/>
              </a:ext>
            </a:extLst>
          </p:cNvPr>
          <p:cNvPicPr/>
          <p:nvPr/>
        </p:nvPicPr>
        <p:blipFill rotWithShape="1">
          <a:blip r:embed="rId3"/>
          <a:srcRect l="7780" r="2249"/>
          <a:stretch/>
        </p:blipFill>
        <p:spPr>
          <a:xfrm>
            <a:off x="3581400" y="1774180"/>
            <a:ext cx="5440680" cy="2794000"/>
          </a:xfrm>
          <a:prstGeom prst="rect">
            <a:avLst/>
          </a:prstGeom>
        </p:spPr>
      </p:pic>
    </p:spTree>
    <p:extLst>
      <p:ext uri="{BB962C8B-B14F-4D97-AF65-F5344CB8AC3E}">
        <p14:creationId xmlns:p14="http://schemas.microsoft.com/office/powerpoint/2010/main" val="34808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533400" y="1752600"/>
            <a:ext cx="7924800" cy="2743200"/>
          </a:xfrm>
        </p:spPr>
        <p:txBody>
          <a:bodyPr/>
          <a:lstStyle/>
          <a:p>
            <a:r>
              <a:rPr lang="en-US" altLang="en-US" i="1" dirty="0"/>
              <a:t>“We become not a melting pot but a beautiful mosaic. Different people, different beliefs, different yearnings, different hopes, different dreams.”</a:t>
            </a:r>
            <a:br>
              <a:rPr lang="en-US" altLang="en-US" dirty="0"/>
            </a:br>
            <a:br>
              <a:rPr lang="en-US" altLang="en-US" dirty="0"/>
            </a:br>
            <a:r>
              <a:rPr lang="en-US" altLang="en-US" sz="2800" dirty="0"/>
              <a:t>- Jimmy Carter</a:t>
            </a:r>
          </a:p>
        </p:txBody>
      </p:sp>
    </p:spTree>
    <p:custDataLst>
      <p:tags r:id="rId1"/>
    </p:custDataLst>
    <p:extLst>
      <p:ext uri="{BB962C8B-B14F-4D97-AF65-F5344CB8AC3E}">
        <p14:creationId xmlns:p14="http://schemas.microsoft.com/office/powerpoint/2010/main" val="279686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Disparity HIV Subpopulations</a:t>
            </a:r>
          </a:p>
        </p:txBody>
      </p:sp>
      <p:sp>
        <p:nvSpPr>
          <p:cNvPr id="3" name="Content Placeholder 2"/>
          <p:cNvSpPr>
            <a:spLocks noGrp="1"/>
          </p:cNvSpPr>
          <p:nvPr>
            <p:ph idx="1"/>
          </p:nvPr>
        </p:nvSpPr>
        <p:spPr>
          <a:xfrm>
            <a:off x="863584" y="5023827"/>
            <a:ext cx="1229931" cy="457200"/>
          </a:xfrm>
        </p:spPr>
        <p:txBody>
          <a:bodyPr/>
          <a:lstStyle/>
          <a:p>
            <a:pPr marL="0" indent="0" algn="ctr">
              <a:buNone/>
            </a:pPr>
            <a:r>
              <a:rPr lang="en-US" sz="1400" dirty="0"/>
              <a:t>MSM of Color </a:t>
            </a:r>
          </a:p>
          <a:p>
            <a:pPr marL="0" indent="0">
              <a:buNone/>
            </a:pPr>
            <a:endParaRPr lang="en-US" dirty="0"/>
          </a:p>
          <a:p>
            <a:endParaRPr lang="en-US" dirty="0"/>
          </a:p>
        </p:txBody>
      </p:sp>
      <p:pic>
        <p:nvPicPr>
          <p:cNvPr id="6" name="Picture 5"/>
          <p:cNvPicPr>
            <a:picLocks noChangeAspect="1"/>
          </p:cNvPicPr>
          <p:nvPr/>
        </p:nvPicPr>
        <p:blipFill>
          <a:blip r:embed="rId3"/>
          <a:stretch>
            <a:fillRect/>
          </a:stretch>
        </p:blipFill>
        <p:spPr>
          <a:xfrm>
            <a:off x="707025" y="1743730"/>
            <a:ext cx="1543050" cy="3219450"/>
          </a:xfrm>
          <a:prstGeom prst="rect">
            <a:avLst/>
          </a:prstGeom>
        </p:spPr>
      </p:pic>
      <p:pic>
        <p:nvPicPr>
          <p:cNvPr id="8" name="Picture 7"/>
          <p:cNvPicPr>
            <a:picLocks noChangeAspect="1"/>
          </p:cNvPicPr>
          <p:nvPr/>
        </p:nvPicPr>
        <p:blipFill>
          <a:blip r:embed="rId4"/>
          <a:stretch>
            <a:fillRect/>
          </a:stretch>
        </p:blipFill>
        <p:spPr>
          <a:xfrm>
            <a:off x="2730675" y="1749759"/>
            <a:ext cx="1514475" cy="3257550"/>
          </a:xfrm>
          <a:prstGeom prst="rect">
            <a:avLst/>
          </a:prstGeom>
        </p:spPr>
      </p:pic>
      <p:sp>
        <p:nvSpPr>
          <p:cNvPr id="9" name="TextBox 8"/>
          <p:cNvSpPr txBox="1"/>
          <p:nvPr/>
        </p:nvSpPr>
        <p:spPr>
          <a:xfrm>
            <a:off x="2690243" y="4963180"/>
            <a:ext cx="1521881" cy="523220"/>
          </a:xfrm>
          <a:prstGeom prst="rect">
            <a:avLst/>
          </a:prstGeom>
          <a:noFill/>
        </p:spPr>
        <p:txBody>
          <a:bodyPr wrap="square" rtlCol="0">
            <a:spAutoFit/>
          </a:bodyPr>
          <a:lstStyle/>
          <a:p>
            <a:pPr marL="0" indent="0" algn="ctr">
              <a:buNone/>
            </a:pPr>
            <a:r>
              <a:rPr lang="en-US" sz="1400" dirty="0">
                <a:latin typeface="+mj-lt"/>
              </a:rPr>
              <a:t>African American and Latina Women</a:t>
            </a:r>
          </a:p>
        </p:txBody>
      </p:sp>
      <p:sp>
        <p:nvSpPr>
          <p:cNvPr id="10" name="Rectangle 9"/>
          <p:cNvSpPr/>
          <p:nvPr/>
        </p:nvSpPr>
        <p:spPr>
          <a:xfrm>
            <a:off x="6437450" y="5022863"/>
            <a:ext cx="2362200" cy="307777"/>
          </a:xfrm>
          <a:prstGeom prst="rect">
            <a:avLst/>
          </a:prstGeom>
        </p:spPr>
        <p:txBody>
          <a:bodyPr wrap="square">
            <a:spAutoFit/>
          </a:bodyPr>
          <a:lstStyle/>
          <a:p>
            <a:pPr marL="0" indent="0" algn="ctr">
              <a:buNone/>
            </a:pPr>
            <a:r>
              <a:rPr lang="en-US" sz="1400" dirty="0">
                <a:latin typeface="+mj-lt"/>
              </a:rPr>
              <a:t>Transgender People</a:t>
            </a:r>
          </a:p>
        </p:txBody>
      </p:sp>
      <p:sp>
        <p:nvSpPr>
          <p:cNvPr id="11" name="Rectangle 10"/>
          <p:cNvSpPr/>
          <p:nvPr/>
        </p:nvSpPr>
        <p:spPr>
          <a:xfrm>
            <a:off x="5236502" y="5017919"/>
            <a:ext cx="614720" cy="307777"/>
          </a:xfrm>
          <a:prstGeom prst="rect">
            <a:avLst/>
          </a:prstGeom>
        </p:spPr>
        <p:txBody>
          <a:bodyPr wrap="none">
            <a:spAutoFit/>
          </a:bodyPr>
          <a:lstStyle/>
          <a:p>
            <a:pPr algn="ctr"/>
            <a:r>
              <a:rPr lang="en-US" sz="1400" dirty="0">
                <a:latin typeface="+mj-lt"/>
              </a:rPr>
              <a:t>Youth</a:t>
            </a:r>
          </a:p>
        </p:txBody>
      </p:sp>
      <p:pic>
        <p:nvPicPr>
          <p:cNvPr id="12" name="Picture 11"/>
          <p:cNvPicPr>
            <a:picLocks noChangeAspect="1"/>
          </p:cNvPicPr>
          <p:nvPr/>
        </p:nvPicPr>
        <p:blipFill>
          <a:blip r:embed="rId5"/>
          <a:stretch>
            <a:fillRect/>
          </a:stretch>
        </p:blipFill>
        <p:spPr>
          <a:xfrm>
            <a:off x="6875600" y="1726609"/>
            <a:ext cx="1485900" cy="3257550"/>
          </a:xfrm>
          <a:prstGeom prst="rect">
            <a:avLst/>
          </a:prstGeom>
        </p:spPr>
      </p:pic>
      <p:pic>
        <p:nvPicPr>
          <p:cNvPr id="13" name="Picture 12"/>
          <p:cNvPicPr>
            <a:picLocks noChangeAspect="1"/>
          </p:cNvPicPr>
          <p:nvPr/>
        </p:nvPicPr>
        <p:blipFill>
          <a:blip r:embed="rId6"/>
          <a:stretch>
            <a:fillRect/>
          </a:stretch>
        </p:blipFill>
        <p:spPr>
          <a:xfrm>
            <a:off x="4800912" y="1766880"/>
            <a:ext cx="1485900" cy="3228975"/>
          </a:xfrm>
          <a:prstGeom prst="rect">
            <a:avLst/>
          </a:prstGeom>
        </p:spPr>
      </p:pic>
    </p:spTree>
    <p:extLst>
      <p:ext uri="{BB962C8B-B14F-4D97-AF65-F5344CB8AC3E}">
        <p14:creationId xmlns:p14="http://schemas.microsoft.com/office/powerpoint/2010/main" val="397808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Disparities among MSM of Color</a:t>
            </a:r>
          </a:p>
        </p:txBody>
      </p:sp>
      <p:pic>
        <p:nvPicPr>
          <p:cNvPr id="4" name="Picture 3" descr="The banner indicating MSM of color and a picture of two men of color standing together" title="MSM of color">
            <a:extLst>
              <a:ext uri="{FF2B5EF4-FFF2-40B4-BE49-F238E27FC236}">
                <a16:creationId xmlns:a16="http://schemas.microsoft.com/office/drawing/2014/main" id="{365EB698-1FDF-419C-8C59-02AF91AD8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67" y="1371600"/>
            <a:ext cx="6184418" cy="2803868"/>
          </a:xfrm>
          <a:prstGeom prst="rect">
            <a:avLst/>
          </a:prstGeom>
        </p:spPr>
      </p:pic>
      <p:sp>
        <p:nvSpPr>
          <p:cNvPr id="5" name="Rectangle 2">
            <a:extLst>
              <a:ext uri="{FF2B5EF4-FFF2-40B4-BE49-F238E27FC236}">
                <a16:creationId xmlns:a16="http://schemas.microsoft.com/office/drawing/2014/main" id="{6827D409-9D9E-456A-8048-3443579A7DDE}"/>
              </a:ext>
            </a:extLst>
          </p:cNvPr>
          <p:cNvSpPr txBox="1">
            <a:spLocks noChangeArrowheads="1"/>
          </p:cNvSpPr>
          <p:nvPr/>
        </p:nvSpPr>
        <p:spPr bwMode="auto">
          <a:xfrm>
            <a:off x="940376" y="4724400"/>
            <a:ext cx="7086599"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r>
              <a:rPr lang="en-US" altLang="en-US" sz="2400" i="1" kern="0" dirty="0">
                <a:solidFill>
                  <a:schemeClr val="tx1"/>
                </a:solidFill>
              </a:rPr>
              <a:t>“When new infections among young black gay men increase by nearly 50% in 3 years, we need to do more to show them that their lives matter.”</a:t>
            </a:r>
          </a:p>
          <a:p>
            <a:r>
              <a:rPr lang="en-US" altLang="en-US" sz="2400" kern="0" dirty="0">
                <a:solidFill>
                  <a:schemeClr val="tx1"/>
                </a:solidFill>
              </a:rPr>
              <a:t>- Former President Barack Obama</a:t>
            </a:r>
            <a:endParaRPr lang="en-US" altLang="en-US" sz="2000" kern="0" dirty="0">
              <a:solidFill>
                <a:schemeClr val="tx1"/>
              </a:solidFill>
            </a:endParaRPr>
          </a:p>
        </p:txBody>
      </p:sp>
    </p:spTree>
    <p:extLst>
      <p:ext uri="{BB962C8B-B14F-4D97-AF65-F5344CB8AC3E}">
        <p14:creationId xmlns:p14="http://schemas.microsoft.com/office/powerpoint/2010/main" val="233530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txBox="1">
            <a:spLocks noChangeArrowheads="1"/>
          </p:cNvSpPr>
          <p:nvPr/>
        </p:nvSpPr>
        <p:spPr bwMode="auto">
          <a:xfrm>
            <a:off x="381000" y="627955"/>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latin typeface="Garamond" panose="02020404030301010803" pitchFamily="18" charset="0"/>
              </a:rPr>
              <a:t>Disparities among MSM</a:t>
            </a:r>
            <a:endParaRPr lang="en-US" altLang="en-US" sz="3200" i="0" dirty="0">
              <a:latin typeface="Garamond" panose="02020404030301010803" pitchFamily="18" charset="0"/>
            </a:endParaRPr>
          </a:p>
        </p:txBody>
      </p:sp>
      <p:sp>
        <p:nvSpPr>
          <p:cNvPr id="11" name="TextBox 10"/>
          <p:cNvSpPr txBox="1"/>
          <p:nvPr/>
        </p:nvSpPr>
        <p:spPr>
          <a:xfrm>
            <a:off x="1328560" y="1473770"/>
            <a:ext cx="3032128" cy="769441"/>
          </a:xfrm>
          <a:prstGeom prst="rect">
            <a:avLst/>
          </a:prstGeom>
          <a:noFill/>
        </p:spPr>
        <p:txBody>
          <a:bodyPr wrap="square">
            <a:spAutoFit/>
          </a:bodyPr>
          <a:lstStyle/>
          <a:p>
            <a:pPr algn="ctr">
              <a:defRPr/>
            </a:pPr>
            <a:r>
              <a:rPr lang="en-US" sz="2200" b="1" i="0" dirty="0">
                <a:solidFill>
                  <a:srgbClr val="CC0000"/>
                </a:solidFill>
                <a:latin typeface="Garamond" panose="02020404030301010803" pitchFamily="18" charset="0"/>
              </a:rPr>
              <a:t>2% </a:t>
            </a:r>
            <a:r>
              <a:rPr lang="en-US" sz="2200" i="0" dirty="0">
                <a:latin typeface="Garamond" panose="02020404030301010803" pitchFamily="18" charset="0"/>
              </a:rPr>
              <a:t>of the U.S. population </a:t>
            </a:r>
            <a:r>
              <a:rPr lang="en-US" sz="2200" dirty="0">
                <a:latin typeface="Garamond" panose="02020404030301010803" pitchFamily="18" charset="0"/>
              </a:rPr>
              <a:t>identify as </a:t>
            </a:r>
            <a:r>
              <a:rPr lang="en-US" sz="2200" i="0" dirty="0">
                <a:latin typeface="Garamond" panose="02020404030301010803" pitchFamily="18" charset="0"/>
              </a:rPr>
              <a:t>MSM</a:t>
            </a:r>
          </a:p>
        </p:txBody>
      </p:sp>
      <p:pic>
        <p:nvPicPr>
          <p:cNvPr id="4" name="Picture 3" descr="This shows 100 dots with 2 filled in to represent the percentage described above" title="US Population">
            <a:extLst>
              <a:ext uri="{FF2B5EF4-FFF2-40B4-BE49-F238E27FC236}">
                <a16:creationId xmlns:a16="http://schemas.microsoft.com/office/drawing/2014/main" id="{8C50777D-927B-4FC9-8EB4-476657917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380" y="2292429"/>
            <a:ext cx="2760488" cy="3143551"/>
          </a:xfrm>
          <a:prstGeom prst="rect">
            <a:avLst/>
          </a:prstGeom>
        </p:spPr>
      </p:pic>
      <p:sp>
        <p:nvSpPr>
          <p:cNvPr id="13" name="TextBox 12"/>
          <p:cNvSpPr txBox="1"/>
          <p:nvPr/>
        </p:nvSpPr>
        <p:spPr>
          <a:xfrm>
            <a:off x="4592637" y="1408554"/>
            <a:ext cx="3221038" cy="769441"/>
          </a:xfrm>
          <a:prstGeom prst="rect">
            <a:avLst/>
          </a:prstGeom>
          <a:noFill/>
        </p:spPr>
        <p:txBody>
          <a:bodyPr wrap="square">
            <a:spAutoFit/>
          </a:bodyPr>
          <a:lstStyle/>
          <a:p>
            <a:pPr algn="ctr">
              <a:defRPr/>
            </a:pPr>
            <a:r>
              <a:rPr lang="en-US" sz="2200" b="1" dirty="0">
                <a:solidFill>
                  <a:srgbClr val="CC0000"/>
                </a:solidFill>
                <a:latin typeface="Garamond" panose="02020404030301010803" pitchFamily="18" charset="0"/>
              </a:rPr>
              <a:t>70% </a:t>
            </a:r>
            <a:r>
              <a:rPr lang="en-US" sz="2200" i="0" dirty="0">
                <a:latin typeface="Garamond" panose="02020404030301010803" pitchFamily="18" charset="0"/>
              </a:rPr>
              <a:t>of new HIV infections are among MSM</a:t>
            </a:r>
          </a:p>
        </p:txBody>
      </p:sp>
      <p:pic>
        <p:nvPicPr>
          <p:cNvPr id="6" name="Picture 5" descr="This shows 100 dots with 70 filled in to represent the percentage described above" title="New Hiv Infections">
            <a:extLst>
              <a:ext uri="{FF2B5EF4-FFF2-40B4-BE49-F238E27FC236}">
                <a16:creationId xmlns:a16="http://schemas.microsoft.com/office/drawing/2014/main" id="{1443E7B3-7E97-4432-8575-5B2EDE5E8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880" y="2285275"/>
            <a:ext cx="2762551" cy="3184268"/>
          </a:xfrm>
          <a:prstGeom prst="rect">
            <a:avLst/>
          </a:prstGeom>
        </p:spPr>
      </p:pic>
      <p:sp>
        <p:nvSpPr>
          <p:cNvPr id="2" name="TextBox 1"/>
          <p:cNvSpPr txBox="1"/>
          <p:nvPr/>
        </p:nvSpPr>
        <p:spPr>
          <a:xfrm>
            <a:off x="0" y="5697379"/>
            <a:ext cx="9144000"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gay and bisexual men. Updated 2017 Sept 27. Available from http://www.cdc.gov/hiv/group/msm/</a:t>
            </a:r>
          </a:p>
        </p:txBody>
      </p:sp>
    </p:spTree>
    <p:custDataLst>
      <p:tags r:id="rId1"/>
    </p:custDataLst>
    <p:extLst>
      <p:ext uri="{BB962C8B-B14F-4D97-AF65-F5344CB8AC3E}">
        <p14:creationId xmlns:p14="http://schemas.microsoft.com/office/powerpoint/2010/main" val="17775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5543490"/>
            <a:ext cx="7162800" cy="400110"/>
          </a:xfrm>
          <a:prstGeom prst="rect">
            <a:avLst/>
          </a:prstGeom>
          <a:noFill/>
        </p:spPr>
        <p:txBody>
          <a:bodyPr wrap="square" rtlCol="0">
            <a:spAutoFit/>
          </a:bodyPr>
          <a:lstStyle/>
          <a:p>
            <a:pPr algn="r"/>
            <a:r>
              <a:rPr lang="en-US" sz="1000" i="1" dirty="0">
                <a:latin typeface="Garamond" panose="02020404030301010803" pitchFamily="18" charset="0"/>
              </a:rPr>
              <a:t>CDC/NCHHSTP. 2016 conference on retroviruses and opportunistic infections--CROI graphics: lifetime risk of HIV diagnosis in the United States. Updated 2016 Feb 24. Available from http://www.cdc.gov/nchhstp/newsroom/2016/croi-2016.html</a:t>
            </a:r>
          </a:p>
        </p:txBody>
      </p:sp>
      <p:pic>
        <p:nvPicPr>
          <p:cNvPr id="4" name="Picture 3" descr="MSM are 79 times more likely to be diagnosed with HIV than heterosexual men" title="Stat"/>
          <p:cNvPicPr>
            <a:picLocks noChangeAspect="1"/>
          </p:cNvPicPr>
          <p:nvPr/>
        </p:nvPicPr>
        <p:blipFill rotWithShape="1">
          <a:blip r:embed="rId3"/>
          <a:srcRect l="30000" t="23214" r="19000" b="42421"/>
          <a:stretch/>
        </p:blipFill>
        <p:spPr>
          <a:xfrm>
            <a:off x="1013059" y="1420792"/>
            <a:ext cx="7117882" cy="3837008"/>
          </a:xfrm>
          <a:prstGeom prst="rect">
            <a:avLst/>
          </a:prstGeom>
        </p:spPr>
      </p:pic>
      <p:sp>
        <p:nvSpPr>
          <p:cNvPr id="6" name="Rectangle 2"/>
          <p:cNvSpPr txBox="1">
            <a:spLocks noChangeArrowheads="1"/>
          </p:cNvSpPr>
          <p:nvPr/>
        </p:nvSpPr>
        <p:spPr bwMode="auto">
          <a:xfrm>
            <a:off x="381000" y="627955"/>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latin typeface="Garamond" panose="02020404030301010803" pitchFamily="18" charset="0"/>
              </a:rPr>
              <a:t>Disparities among MSM</a:t>
            </a:r>
            <a:endParaRPr lang="en-US" altLang="en-US" sz="3200" i="0" dirty="0">
              <a:latin typeface="Garamond" panose="02020404030301010803" pitchFamily="18" charset="0"/>
            </a:endParaRPr>
          </a:p>
        </p:txBody>
      </p:sp>
    </p:spTree>
    <p:extLst>
      <p:ext uri="{BB962C8B-B14F-4D97-AF65-F5344CB8AC3E}">
        <p14:creationId xmlns:p14="http://schemas.microsoft.com/office/powerpoint/2010/main" val="299903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762000" y="533400"/>
            <a:ext cx="7772400" cy="762000"/>
          </a:xfrm>
        </p:spPr>
        <p:txBody>
          <a:bodyPr/>
          <a:lstStyle/>
          <a:p>
            <a:r>
              <a:rPr lang="en-US" dirty="0">
                <a:solidFill>
                  <a:schemeClr val="tx1"/>
                </a:solidFill>
              </a:rPr>
              <a:t>MSM of Color</a:t>
            </a:r>
          </a:p>
        </p:txBody>
      </p:sp>
      <p:sp>
        <p:nvSpPr>
          <p:cNvPr id="57" name="Rectangle 56"/>
          <p:cNvSpPr/>
          <p:nvPr/>
        </p:nvSpPr>
        <p:spPr>
          <a:xfrm>
            <a:off x="495818" y="1371600"/>
            <a:ext cx="8038581" cy="369332"/>
          </a:xfrm>
          <a:prstGeom prst="rect">
            <a:avLst/>
          </a:prstGeom>
        </p:spPr>
        <p:txBody>
          <a:bodyPr wrap="square">
            <a:spAutoFit/>
          </a:bodyPr>
          <a:lstStyle/>
          <a:p>
            <a:pPr>
              <a:defRPr/>
            </a:pPr>
            <a:r>
              <a:rPr lang="en-US" sz="1800" b="1" dirty="0">
                <a:solidFill>
                  <a:srgbClr val="CC0000"/>
                </a:solidFill>
                <a:latin typeface="Garamond" panose="02020404030301010803" pitchFamily="18" charset="0"/>
              </a:rPr>
              <a:t>1 in 11 White MSM </a:t>
            </a:r>
            <a:r>
              <a:rPr lang="en-US" sz="1800" dirty="0">
                <a:latin typeface="Garamond" panose="02020404030301010803" pitchFamily="18" charset="0"/>
              </a:rPr>
              <a:t>will be diagnosed with HIV in his lifetime</a:t>
            </a:r>
          </a:p>
        </p:txBody>
      </p:sp>
      <p:pic>
        <p:nvPicPr>
          <p:cNvPr id="3" name="Picture 2" descr="This pictures shows a line of 11 circles with 1 filled in with color to illustrate the above statistic" title="White MSM">
            <a:extLst>
              <a:ext uri="{FF2B5EF4-FFF2-40B4-BE49-F238E27FC236}">
                <a16:creationId xmlns:a16="http://schemas.microsoft.com/office/drawing/2014/main" id="{55302183-BF88-4605-9FF2-8F0DD0951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91" y="1779629"/>
            <a:ext cx="7464136" cy="647249"/>
          </a:xfrm>
          <a:prstGeom prst="rect">
            <a:avLst/>
          </a:prstGeom>
        </p:spPr>
      </p:pic>
      <p:sp>
        <p:nvSpPr>
          <p:cNvPr id="58" name="Rectangle 57"/>
          <p:cNvSpPr/>
          <p:nvPr/>
        </p:nvSpPr>
        <p:spPr>
          <a:xfrm>
            <a:off x="495817" y="2585007"/>
            <a:ext cx="8038581" cy="369332"/>
          </a:xfrm>
          <a:prstGeom prst="rect">
            <a:avLst/>
          </a:prstGeom>
        </p:spPr>
        <p:txBody>
          <a:bodyPr wrap="square">
            <a:spAutoFit/>
          </a:bodyPr>
          <a:lstStyle/>
          <a:p>
            <a:pPr>
              <a:defRPr/>
            </a:pPr>
            <a:r>
              <a:rPr lang="en-US" sz="1800" b="1" dirty="0">
                <a:solidFill>
                  <a:srgbClr val="CC0000"/>
                </a:solidFill>
                <a:latin typeface="Garamond" panose="02020404030301010803" pitchFamily="18" charset="0"/>
              </a:rPr>
              <a:t>1 in 4 Hispanic MSM </a:t>
            </a:r>
            <a:r>
              <a:rPr lang="en-US" sz="1800" dirty="0">
                <a:latin typeface="Garamond" panose="02020404030301010803" pitchFamily="18" charset="0"/>
              </a:rPr>
              <a:t>will be diagnosed with HIV in his lifetime</a:t>
            </a:r>
          </a:p>
        </p:txBody>
      </p:sp>
      <p:pic>
        <p:nvPicPr>
          <p:cNvPr id="5" name="Picture 4" descr="This pictures shows a line of 4 circles with 1 filled in with color to illustrate the above statistic" title="Hispanic MSM">
            <a:extLst>
              <a:ext uri="{FF2B5EF4-FFF2-40B4-BE49-F238E27FC236}">
                <a16:creationId xmlns:a16="http://schemas.microsoft.com/office/drawing/2014/main" id="{BED6F640-7194-4CB2-9D29-5BFF0D636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61" y="3026787"/>
            <a:ext cx="3286239" cy="781592"/>
          </a:xfrm>
          <a:prstGeom prst="rect">
            <a:avLst/>
          </a:prstGeom>
        </p:spPr>
      </p:pic>
      <p:sp>
        <p:nvSpPr>
          <p:cNvPr id="59" name="Rectangle 58"/>
          <p:cNvSpPr/>
          <p:nvPr/>
        </p:nvSpPr>
        <p:spPr>
          <a:xfrm>
            <a:off x="516834" y="3888792"/>
            <a:ext cx="8038581" cy="369332"/>
          </a:xfrm>
          <a:prstGeom prst="rect">
            <a:avLst/>
          </a:prstGeom>
        </p:spPr>
        <p:txBody>
          <a:bodyPr wrap="square">
            <a:spAutoFit/>
          </a:bodyPr>
          <a:lstStyle/>
          <a:p>
            <a:pPr>
              <a:defRPr/>
            </a:pPr>
            <a:r>
              <a:rPr lang="en-US" sz="1800" b="1" dirty="0">
                <a:solidFill>
                  <a:srgbClr val="CC0000"/>
                </a:solidFill>
                <a:latin typeface="Garamond" panose="02020404030301010803" pitchFamily="18" charset="0"/>
              </a:rPr>
              <a:t>1 in 2 </a:t>
            </a:r>
            <a:r>
              <a:rPr lang="en-US" b="1" dirty="0">
                <a:solidFill>
                  <a:srgbClr val="CC0000"/>
                </a:solidFill>
                <a:latin typeface="Garamond" panose="02020404030301010803" pitchFamily="18" charset="0"/>
              </a:rPr>
              <a:t>African American</a:t>
            </a:r>
            <a:r>
              <a:rPr lang="en-US" sz="1800" b="1" dirty="0">
                <a:solidFill>
                  <a:srgbClr val="CC0000"/>
                </a:solidFill>
                <a:latin typeface="Garamond" panose="02020404030301010803" pitchFamily="18" charset="0"/>
              </a:rPr>
              <a:t> MSM </a:t>
            </a:r>
            <a:r>
              <a:rPr lang="en-US" sz="1800" dirty="0">
                <a:latin typeface="Garamond" panose="02020404030301010803" pitchFamily="18" charset="0"/>
              </a:rPr>
              <a:t>will be diagnosed with HIV in his lifetime</a:t>
            </a:r>
          </a:p>
        </p:txBody>
      </p:sp>
      <p:pic>
        <p:nvPicPr>
          <p:cNvPr id="7" name="Picture 6" descr="This pictures shows 2 circles with 1 filled in with color to illustrate the above statistic" title="Black MSM">
            <a:extLst>
              <a:ext uri="{FF2B5EF4-FFF2-40B4-BE49-F238E27FC236}">
                <a16:creationId xmlns:a16="http://schemas.microsoft.com/office/drawing/2014/main" id="{DC4C542A-E65D-48EE-AB6B-80C261D8B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91" y="4313855"/>
            <a:ext cx="2217457" cy="1075747"/>
          </a:xfrm>
          <a:prstGeom prst="rect">
            <a:avLst/>
          </a:prstGeom>
        </p:spPr>
      </p:pic>
      <p:sp>
        <p:nvSpPr>
          <p:cNvPr id="56" name="TextBox 55"/>
          <p:cNvSpPr txBox="1"/>
          <p:nvPr/>
        </p:nvSpPr>
        <p:spPr>
          <a:xfrm>
            <a:off x="3962400" y="5389602"/>
            <a:ext cx="5181600" cy="553998"/>
          </a:xfrm>
          <a:prstGeom prst="rect">
            <a:avLst/>
          </a:prstGeom>
          <a:noFill/>
        </p:spPr>
        <p:txBody>
          <a:bodyPr wrap="square" rtlCol="0">
            <a:spAutoFit/>
          </a:bodyPr>
          <a:lstStyle/>
          <a:p>
            <a:pPr algn="r"/>
            <a:r>
              <a:rPr lang="en-US" sz="1000" dirty="0"/>
              <a:t>CDC/NCHHSTP. 2016 conference on retroviruses and opportunistic infections--CROI graphics: lifetime risk of HIV diagnosis in the United States. Updated 2016 Feb 24. Available from http://www.cdc.gov/nchhstp/newsroom/2016/croi-2016.html</a:t>
            </a:r>
          </a:p>
        </p:txBody>
      </p:sp>
    </p:spTree>
    <p:extLst>
      <p:ext uri="{BB962C8B-B14F-4D97-AF65-F5344CB8AC3E}">
        <p14:creationId xmlns:p14="http://schemas.microsoft.com/office/powerpoint/2010/main" val="276441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MSM of Color</a:t>
            </a:r>
          </a:p>
        </p:txBody>
      </p:sp>
      <p:sp>
        <p:nvSpPr>
          <p:cNvPr id="3" name="Content Placeholder 2"/>
          <p:cNvSpPr>
            <a:spLocks noGrp="1"/>
          </p:cNvSpPr>
          <p:nvPr>
            <p:ph idx="1"/>
          </p:nvPr>
        </p:nvSpPr>
        <p:spPr>
          <a:xfrm>
            <a:off x="838200" y="1371601"/>
            <a:ext cx="7315200" cy="2895599"/>
          </a:xfrm>
        </p:spPr>
        <p:txBody>
          <a:bodyPr/>
          <a:lstStyle/>
          <a:p>
            <a:pPr>
              <a:buClr>
                <a:srgbClr val="84AD81"/>
              </a:buClr>
            </a:pPr>
            <a:r>
              <a:rPr lang="en-US" sz="2200" dirty="0"/>
              <a:t>The estimated rate of HIV infection among MSM over 18 years is a 46-fold difference compared with all other men</a:t>
            </a:r>
          </a:p>
          <a:p>
            <a:pPr>
              <a:buClr>
                <a:srgbClr val="84AD81"/>
              </a:buClr>
            </a:pPr>
            <a:r>
              <a:rPr lang="en-US" sz="2000" dirty="0">
                <a:latin typeface="Garamond" panose="02020404030301010803" pitchFamily="18" charset="0"/>
              </a:rPr>
              <a:t>In 2015, young MSM (aged 13 to 24 years) accounted for 92% of new HIV infections among all youth, and 27% of new infections among all MSM</a:t>
            </a:r>
            <a:endParaRPr lang="en-US" sz="2200" dirty="0"/>
          </a:p>
          <a:p>
            <a:pPr>
              <a:buClr>
                <a:srgbClr val="84AD81"/>
              </a:buClr>
            </a:pPr>
            <a:r>
              <a:rPr lang="en-US" sz="2000" dirty="0"/>
              <a:t>In 2015, 38% of all new diagnoses in black MSM were 13 to 24 years old.</a:t>
            </a:r>
          </a:p>
        </p:txBody>
      </p:sp>
      <p:sp>
        <p:nvSpPr>
          <p:cNvPr id="4" name="TextBox 3"/>
          <p:cNvSpPr txBox="1"/>
          <p:nvPr/>
        </p:nvSpPr>
        <p:spPr>
          <a:xfrm>
            <a:off x="19291" y="5389602"/>
            <a:ext cx="9124709" cy="553998"/>
          </a:xfrm>
          <a:prstGeom prst="rect">
            <a:avLst/>
          </a:prstGeom>
          <a:noFill/>
        </p:spPr>
        <p:txBody>
          <a:bodyPr wrap="square" rtlCol="0">
            <a:spAutoFit/>
          </a:bodyPr>
          <a:lstStyle/>
          <a:p>
            <a:pPr algn="r"/>
            <a:r>
              <a:rPr lang="en-US" sz="1000" i="1" dirty="0">
                <a:latin typeface="Garamond" panose="02020404030301010803" pitchFamily="18" charset="0"/>
              </a:rPr>
              <a:t>Johnson AS, et al. CDC health disparities and inequalities report: HIV infection—United States, 2008 and 2010. MMWR. 2013;62(3);112-119.</a:t>
            </a:r>
          </a:p>
          <a:p>
            <a:pPr algn="r"/>
            <a:r>
              <a:rPr lang="en-US" sz="1000" i="1" dirty="0">
                <a:latin typeface="Garamond" panose="02020404030301010803" pitchFamily="18" charset="0"/>
              </a:rPr>
              <a:t>CDC. HIV/AIDS: HIV among Gay and Bisexual Men.. Updated 2017 Sept 27. Available from https://www.cdc.gov/hiv/group/msm/index.html </a:t>
            </a:r>
          </a:p>
          <a:p>
            <a:pPr algn="r"/>
            <a:r>
              <a:rPr lang="en-US" sz="1000" i="1" dirty="0">
                <a:latin typeface="Garamond" panose="02020404030301010803" pitchFamily="18" charset="0"/>
              </a:rPr>
              <a:t>CDC. HIV/AIDS: HIV among African American gay and bisexual men. Updated 2017 Sept 27. Accessed from http://www.cdc.gov/hiv/group/msm/bmsm.html</a:t>
            </a:r>
          </a:p>
        </p:txBody>
      </p:sp>
    </p:spTree>
    <p:extLst>
      <p:ext uri="{BB962C8B-B14F-4D97-AF65-F5344CB8AC3E}">
        <p14:creationId xmlns:p14="http://schemas.microsoft.com/office/powerpoint/2010/main" val="309817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28800" y="5543490"/>
            <a:ext cx="7315200" cy="400110"/>
          </a:xfrm>
          <a:prstGeom prst="rect">
            <a:avLst/>
          </a:prstGeom>
        </p:spPr>
        <p:txBody>
          <a:bodyPr wrap="square">
            <a:spAutoFit/>
          </a:bodyPr>
          <a:lstStyle/>
          <a:p>
            <a:pPr algn="r"/>
            <a:r>
              <a:rPr lang="en-US" sz="1000" i="1" dirty="0">
                <a:latin typeface="Garamond" panose="02020404030301010803" pitchFamily="18" charset="0"/>
              </a:rPr>
              <a:t>Rosenberg ES, Millett GA, Sullivan PS, del Rio C, and Curran JW. Understanding the HIV disparities between Black and White men who have sex with men in the USA using the HIV Care Continuum: a modelling study. Lancet HIV. 2014;1(3):e112-e118.</a:t>
            </a:r>
            <a:endParaRPr lang="en-US" sz="1000" i="1" dirty="0">
              <a:latin typeface="Garamond" panose="02020404030301010803" pitchFamily="18" charset="0"/>
              <a:cs typeface="Arial" panose="020B0604020202020204" pitchFamily="34" charset="0"/>
            </a:endParaRPr>
          </a:p>
        </p:txBody>
      </p:sp>
      <p:sp>
        <p:nvSpPr>
          <p:cNvPr id="26" name="Title 25"/>
          <p:cNvSpPr>
            <a:spLocks noGrp="1"/>
          </p:cNvSpPr>
          <p:nvPr>
            <p:ph type="title"/>
          </p:nvPr>
        </p:nvSpPr>
        <p:spPr>
          <a:xfrm>
            <a:off x="402747" y="515628"/>
            <a:ext cx="8458200" cy="762000"/>
          </a:xfrm>
        </p:spPr>
        <p:txBody>
          <a:bodyPr/>
          <a:lstStyle/>
          <a:p>
            <a:r>
              <a:rPr lang="en-US" dirty="0">
                <a:solidFill>
                  <a:schemeClr val="tx1"/>
                </a:solidFill>
              </a:rPr>
              <a:t>HIV Care Continuum (Black MSM vs. White MSM)</a:t>
            </a:r>
          </a:p>
        </p:txBody>
      </p:sp>
      <p:graphicFrame>
        <p:nvGraphicFramePr>
          <p:cNvPr id="30" name="Chart 29"/>
          <p:cNvGraphicFramePr/>
          <p:nvPr>
            <p:extLst>
              <p:ext uri="{D42A27DB-BD31-4B8C-83A1-F6EECF244321}">
                <p14:modId xmlns:p14="http://schemas.microsoft.com/office/powerpoint/2010/main" val="3687927018"/>
              </p:ext>
            </p:extLst>
          </p:nvPr>
        </p:nvGraphicFramePr>
        <p:xfrm>
          <a:off x="914400" y="1391797"/>
          <a:ext cx="7467600" cy="401840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4555671" y="1865400"/>
            <a:ext cx="3264823" cy="923330"/>
          </a:xfrm>
          <a:prstGeom prst="rect">
            <a:avLst/>
          </a:prstGeom>
        </p:spPr>
        <p:txBody>
          <a:bodyPr wrap="square">
            <a:spAutoFit/>
          </a:bodyPr>
          <a:lstStyle/>
          <a:p>
            <a:pPr algn="ctr"/>
            <a:r>
              <a:rPr lang="en-US" dirty="0">
                <a:latin typeface="Garamond" panose="02020404030301010803" pitchFamily="18" charset="0"/>
              </a:rPr>
              <a:t>Black MSM are 47% less likely than White MSM to achieve viral suppression (16% vs 34%).</a:t>
            </a:r>
          </a:p>
        </p:txBody>
      </p:sp>
    </p:spTree>
    <p:extLst>
      <p:ext uri="{BB962C8B-B14F-4D97-AF65-F5344CB8AC3E}">
        <p14:creationId xmlns:p14="http://schemas.microsoft.com/office/powerpoint/2010/main" val="41823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dge indicating that this is a quiz question" title="Badge"/>
          <p:cNvPicPr>
            <a:picLocks noChangeAspect="1"/>
          </p:cNvPicPr>
          <p:nvPr/>
        </p:nvPicPr>
        <p:blipFill>
          <a:blip r:embed="rId3"/>
          <a:stretch>
            <a:fillRect/>
          </a:stretch>
        </p:blipFill>
        <p:spPr>
          <a:xfrm>
            <a:off x="178799" y="673768"/>
            <a:ext cx="1513643" cy="1548727"/>
          </a:xfrm>
          <a:prstGeom prst="rect">
            <a:avLst/>
          </a:prstGeom>
        </p:spPr>
      </p:pic>
      <p:sp>
        <p:nvSpPr>
          <p:cNvPr id="6" name="Rectangle 2"/>
          <p:cNvSpPr txBox="1">
            <a:spLocks noChangeArrowheads="1"/>
          </p:cNvSpPr>
          <p:nvPr/>
        </p:nvSpPr>
        <p:spPr bwMode="auto">
          <a:xfrm>
            <a:off x="1828800" y="774363"/>
            <a:ext cx="6858000" cy="1066800"/>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What is the lifetime risk of HIV diagnosis for MSM?</a:t>
            </a:r>
          </a:p>
        </p:txBody>
      </p:sp>
      <p:sp>
        <p:nvSpPr>
          <p:cNvPr id="9" name="Rectangle 11"/>
          <p:cNvSpPr>
            <a:spLocks noChangeArrowheads="1"/>
          </p:cNvSpPr>
          <p:nvPr/>
        </p:nvSpPr>
        <p:spPr bwMode="auto">
          <a:xfrm>
            <a:off x="2362200" y="2480727"/>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6</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12</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18</a:t>
            </a:r>
          </a:p>
        </p:txBody>
      </p:sp>
      <p:sp>
        <p:nvSpPr>
          <p:cNvPr id="13" name="TextBox 12"/>
          <p:cNvSpPr txBox="1"/>
          <p:nvPr/>
        </p:nvSpPr>
        <p:spPr>
          <a:xfrm>
            <a:off x="1828800" y="5575625"/>
            <a:ext cx="7315200" cy="400110"/>
          </a:xfrm>
          <a:prstGeom prst="rect">
            <a:avLst/>
          </a:prstGeom>
          <a:noFill/>
        </p:spPr>
        <p:txBody>
          <a:bodyPr wrap="square" rtlCol="0">
            <a:spAutoFit/>
          </a:bodyPr>
          <a:lstStyle/>
          <a:p>
            <a:pPr algn="r"/>
            <a:r>
              <a:rPr lang="en-US" sz="1000" i="1" dirty="0">
                <a:latin typeface="Garamond" panose="02020404030301010803" pitchFamily="18" charset="0"/>
              </a:rPr>
              <a:t>CDC/NCHHSTP. 2016 conference on retroviruses and opportunistic infections--CROI graphics: lifetime risk of HIV diagnosis in the United States. Updated 2016 Feb 24. Available from http://www.cdc.gov/nchhstp/newsroom/2016/croi-2016.html</a:t>
            </a:r>
          </a:p>
        </p:txBody>
      </p:sp>
    </p:spTree>
    <p:extLst>
      <p:ext uri="{BB962C8B-B14F-4D97-AF65-F5344CB8AC3E}">
        <p14:creationId xmlns:p14="http://schemas.microsoft.com/office/powerpoint/2010/main" val="22505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xEl>
                                              <p:pRg st="1" end="1"/>
                                            </p:txEl>
                                          </p:spTgt>
                                        </p:tgtEl>
                                      </p:cBhvr>
                                    </p:animEffect>
                                    <p:set>
                                      <p:cBhvr>
                                        <p:cTn id="7" dur="1" fill="hold">
                                          <p:stCondLst>
                                            <p:cond delay="499"/>
                                          </p:stCondLst>
                                        </p:cTn>
                                        <p:tgtEl>
                                          <p:spTgt spid="9">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2" end="2"/>
                                            </p:txEl>
                                          </p:spTgt>
                                        </p:tgtEl>
                                      </p:cBhvr>
                                    </p:animEffect>
                                    <p:set>
                                      <p:cBhvr>
                                        <p:cTn id="10"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B005E511-5DE9-4395-9383-84A9C7437D45}"/>
              </a:ext>
            </a:extLst>
          </p:cNvPr>
          <p:cNvSpPr>
            <a:spLocks noGrp="1"/>
          </p:cNvSpPr>
          <p:nvPr>
            <p:ph type="title"/>
          </p:nvPr>
        </p:nvSpPr>
        <p:spPr/>
        <p:txBody>
          <a:bodyPr/>
          <a:lstStyle/>
          <a:p>
            <a:r>
              <a:rPr lang="en-US" dirty="0"/>
              <a:t>Viral Suppression in MSM diagnosed with HIV</a:t>
            </a:r>
          </a:p>
        </p:txBody>
      </p:sp>
      <p:sp>
        <p:nvSpPr>
          <p:cNvPr id="119" name="TextBox 118">
            <a:extLst>
              <a:ext uri="{FF2B5EF4-FFF2-40B4-BE49-F238E27FC236}">
                <a16:creationId xmlns:a16="http://schemas.microsoft.com/office/drawing/2014/main" id="{43370249-CF08-474A-BF6D-88CB93E5545F}"/>
              </a:ext>
            </a:extLst>
          </p:cNvPr>
          <p:cNvSpPr txBox="1"/>
          <p:nvPr/>
        </p:nvSpPr>
        <p:spPr>
          <a:xfrm>
            <a:off x="438205" y="1371600"/>
            <a:ext cx="2628789" cy="707886"/>
          </a:xfrm>
          <a:prstGeom prst="rect">
            <a:avLst/>
          </a:prstGeom>
          <a:noFill/>
        </p:spPr>
        <p:txBody>
          <a:bodyPr wrap="square">
            <a:spAutoFit/>
          </a:bodyPr>
          <a:lstStyle/>
          <a:p>
            <a:pPr algn="ctr">
              <a:defRPr/>
            </a:pPr>
            <a:r>
              <a:rPr lang="en-US" sz="2000" b="1" dirty="0">
                <a:solidFill>
                  <a:srgbClr val="CC0000"/>
                </a:solidFill>
                <a:latin typeface="Garamond" panose="02020404030301010803" pitchFamily="18" charset="0"/>
              </a:rPr>
              <a:t>47</a:t>
            </a:r>
            <a:r>
              <a:rPr lang="en-US" sz="2000" b="1" i="0" dirty="0">
                <a:solidFill>
                  <a:srgbClr val="CC0000"/>
                </a:solidFill>
                <a:latin typeface="Garamond" panose="02020404030301010803" pitchFamily="18" charset="0"/>
              </a:rPr>
              <a:t>% </a:t>
            </a:r>
            <a:r>
              <a:rPr lang="en-US" sz="2000" i="0" dirty="0">
                <a:latin typeface="Garamond" panose="02020404030301010803" pitchFamily="18" charset="0"/>
              </a:rPr>
              <a:t>of </a:t>
            </a:r>
            <a:r>
              <a:rPr lang="en-US" sz="2000" dirty="0">
                <a:latin typeface="Garamond" panose="02020404030301010803" pitchFamily="18" charset="0"/>
              </a:rPr>
              <a:t>white MSM are virally suppressed</a:t>
            </a:r>
            <a:endParaRPr lang="en-US" sz="2000" i="0" dirty="0">
              <a:latin typeface="Garamond" panose="02020404030301010803" pitchFamily="18" charset="0"/>
            </a:endParaRPr>
          </a:p>
        </p:txBody>
      </p:sp>
      <p:graphicFrame>
        <p:nvGraphicFramePr>
          <p:cNvPr id="4" name="Chart 3">
            <a:extLst>
              <a:ext uri="{FF2B5EF4-FFF2-40B4-BE49-F238E27FC236}">
                <a16:creationId xmlns:a16="http://schemas.microsoft.com/office/drawing/2014/main" id="{912C88E0-DCAF-4F2B-BDB2-23DC751739AB}"/>
              </a:ext>
            </a:extLst>
          </p:cNvPr>
          <p:cNvGraphicFramePr>
            <a:graphicFrameLocks/>
          </p:cNvGraphicFramePr>
          <p:nvPr>
            <p:extLst>
              <p:ext uri="{D42A27DB-BD31-4B8C-83A1-F6EECF244321}">
                <p14:modId xmlns:p14="http://schemas.microsoft.com/office/powerpoint/2010/main" val="68968774"/>
              </p:ext>
            </p:extLst>
          </p:nvPr>
        </p:nvGraphicFramePr>
        <p:xfrm>
          <a:off x="-533401" y="227009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20" name="TextBox 119">
            <a:extLst>
              <a:ext uri="{FF2B5EF4-FFF2-40B4-BE49-F238E27FC236}">
                <a16:creationId xmlns:a16="http://schemas.microsoft.com/office/drawing/2014/main" id="{371462BE-E345-442D-BF22-6E43AB5CCB7F}"/>
              </a:ext>
            </a:extLst>
          </p:cNvPr>
          <p:cNvSpPr txBox="1"/>
          <p:nvPr/>
        </p:nvSpPr>
        <p:spPr>
          <a:xfrm>
            <a:off x="3373782" y="1355035"/>
            <a:ext cx="2628789" cy="707886"/>
          </a:xfrm>
          <a:prstGeom prst="rect">
            <a:avLst/>
          </a:prstGeom>
          <a:noFill/>
        </p:spPr>
        <p:txBody>
          <a:bodyPr wrap="square">
            <a:spAutoFit/>
          </a:bodyPr>
          <a:lstStyle/>
          <a:p>
            <a:pPr algn="ctr">
              <a:defRPr/>
            </a:pPr>
            <a:r>
              <a:rPr lang="en-US" sz="2000" b="1" dirty="0">
                <a:solidFill>
                  <a:srgbClr val="CC0000"/>
                </a:solidFill>
                <a:latin typeface="Garamond" panose="02020404030301010803" pitchFamily="18" charset="0"/>
              </a:rPr>
              <a:t>37</a:t>
            </a:r>
            <a:r>
              <a:rPr lang="en-US" sz="2000" b="1" i="0" dirty="0">
                <a:solidFill>
                  <a:srgbClr val="CC0000"/>
                </a:solidFill>
                <a:latin typeface="Garamond" panose="02020404030301010803" pitchFamily="18" charset="0"/>
              </a:rPr>
              <a:t>% </a:t>
            </a:r>
            <a:r>
              <a:rPr lang="en-US" sz="2000" i="0" dirty="0">
                <a:latin typeface="Garamond" panose="02020404030301010803" pitchFamily="18" charset="0"/>
              </a:rPr>
              <a:t>of Hispanic</a:t>
            </a:r>
            <a:r>
              <a:rPr lang="en-US" sz="2000" dirty="0">
                <a:latin typeface="Garamond" panose="02020404030301010803" pitchFamily="18" charset="0"/>
              </a:rPr>
              <a:t> MSM are virally suppressed</a:t>
            </a:r>
            <a:endParaRPr lang="en-US" sz="2000" i="0" dirty="0">
              <a:latin typeface="Garamond" panose="02020404030301010803" pitchFamily="18" charset="0"/>
            </a:endParaRPr>
          </a:p>
        </p:txBody>
      </p:sp>
      <p:graphicFrame>
        <p:nvGraphicFramePr>
          <p:cNvPr id="118" name="Chart 117">
            <a:extLst>
              <a:ext uri="{FF2B5EF4-FFF2-40B4-BE49-F238E27FC236}">
                <a16:creationId xmlns:a16="http://schemas.microsoft.com/office/drawing/2014/main" id="{340C14B4-580D-41D5-827F-03CE0476A3AB}"/>
              </a:ext>
            </a:extLst>
          </p:cNvPr>
          <p:cNvGraphicFramePr>
            <a:graphicFrameLocks/>
          </p:cNvGraphicFramePr>
          <p:nvPr>
            <p:extLst>
              <p:ext uri="{D42A27DB-BD31-4B8C-83A1-F6EECF244321}">
                <p14:modId xmlns:p14="http://schemas.microsoft.com/office/powerpoint/2010/main" val="2631928726"/>
              </p:ext>
            </p:extLst>
          </p:nvPr>
        </p:nvGraphicFramePr>
        <p:xfrm>
          <a:off x="2343094" y="2193897"/>
          <a:ext cx="4953000" cy="2895599"/>
        </p:xfrm>
        <a:graphic>
          <a:graphicData uri="http://schemas.openxmlformats.org/drawingml/2006/chart">
            <c:chart xmlns:c="http://schemas.openxmlformats.org/drawingml/2006/chart" xmlns:r="http://schemas.openxmlformats.org/officeDocument/2006/relationships" r:id="rId3"/>
          </a:graphicData>
        </a:graphic>
      </p:graphicFrame>
      <p:sp>
        <p:nvSpPr>
          <p:cNvPr id="121" name="TextBox 120">
            <a:extLst>
              <a:ext uri="{FF2B5EF4-FFF2-40B4-BE49-F238E27FC236}">
                <a16:creationId xmlns:a16="http://schemas.microsoft.com/office/drawing/2014/main" id="{8DEE7482-D1BA-43C4-A061-E548043F5AB1}"/>
              </a:ext>
            </a:extLst>
          </p:cNvPr>
          <p:cNvSpPr txBox="1"/>
          <p:nvPr/>
        </p:nvSpPr>
        <p:spPr>
          <a:xfrm>
            <a:off x="6248400" y="1371600"/>
            <a:ext cx="2628789" cy="707886"/>
          </a:xfrm>
          <a:prstGeom prst="rect">
            <a:avLst/>
          </a:prstGeom>
          <a:noFill/>
        </p:spPr>
        <p:txBody>
          <a:bodyPr wrap="square">
            <a:spAutoFit/>
          </a:bodyPr>
          <a:lstStyle/>
          <a:p>
            <a:pPr algn="ctr">
              <a:defRPr/>
            </a:pPr>
            <a:r>
              <a:rPr lang="en-US" sz="2000" b="1" i="0" dirty="0">
                <a:solidFill>
                  <a:srgbClr val="CC0000"/>
                </a:solidFill>
                <a:latin typeface="Garamond" panose="02020404030301010803" pitchFamily="18" charset="0"/>
              </a:rPr>
              <a:t>28% </a:t>
            </a:r>
            <a:r>
              <a:rPr lang="en-US" sz="2000" i="0" dirty="0">
                <a:latin typeface="Garamond" panose="02020404030301010803" pitchFamily="18" charset="0"/>
              </a:rPr>
              <a:t>of black</a:t>
            </a:r>
            <a:r>
              <a:rPr lang="en-US" sz="2000" dirty="0">
                <a:latin typeface="Garamond" panose="02020404030301010803" pitchFamily="18" charset="0"/>
              </a:rPr>
              <a:t> MSM are virally suppressed</a:t>
            </a:r>
            <a:endParaRPr lang="en-US" sz="2000" i="0" dirty="0">
              <a:latin typeface="Garamond" panose="02020404030301010803" pitchFamily="18" charset="0"/>
            </a:endParaRPr>
          </a:p>
        </p:txBody>
      </p:sp>
      <p:graphicFrame>
        <p:nvGraphicFramePr>
          <p:cNvPr id="114" name="Chart 113">
            <a:extLst>
              <a:ext uri="{FF2B5EF4-FFF2-40B4-BE49-F238E27FC236}">
                <a16:creationId xmlns:a16="http://schemas.microsoft.com/office/drawing/2014/main" id="{ECDDB0F1-900A-428A-8DD9-776D12C854A1}"/>
              </a:ext>
            </a:extLst>
          </p:cNvPr>
          <p:cNvGraphicFramePr>
            <a:graphicFrameLocks/>
          </p:cNvGraphicFramePr>
          <p:nvPr>
            <p:extLst>
              <p:ext uri="{D42A27DB-BD31-4B8C-83A1-F6EECF244321}">
                <p14:modId xmlns:p14="http://schemas.microsoft.com/office/powerpoint/2010/main" val="2308053799"/>
              </p:ext>
            </p:extLst>
          </p:nvPr>
        </p:nvGraphicFramePr>
        <p:xfrm>
          <a:off x="5410200" y="2096933"/>
          <a:ext cx="4572000" cy="2987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02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533400" y="1752600"/>
            <a:ext cx="7924800" cy="2743200"/>
          </a:xfrm>
        </p:spPr>
        <p:txBody>
          <a:bodyPr/>
          <a:lstStyle/>
          <a:p>
            <a:r>
              <a:rPr lang="en-US" altLang="en-US" i="1" dirty="0"/>
              <a:t>“It takes no compromise to give people their rights. It takes no money to respect the individual. It takes no political deal to give people freedom. It takes no survey to remove repression.” </a:t>
            </a:r>
            <a:br>
              <a:rPr lang="en-US" altLang="en-US" dirty="0"/>
            </a:br>
            <a:br>
              <a:rPr lang="en-US" altLang="en-US" dirty="0"/>
            </a:br>
            <a:r>
              <a:rPr lang="en-US" altLang="en-US" sz="2800" dirty="0"/>
              <a:t>- Harvey Milk</a:t>
            </a:r>
          </a:p>
        </p:txBody>
      </p:sp>
    </p:spTree>
    <p:custDataLst>
      <p:tags r:id="rId1"/>
    </p:custDataLst>
    <p:extLst>
      <p:ext uri="{BB962C8B-B14F-4D97-AF65-F5344CB8AC3E}">
        <p14:creationId xmlns:p14="http://schemas.microsoft.com/office/powerpoint/2010/main" val="224363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sz="3000" dirty="0"/>
              <a:t>Disparities among African American and Latina Women</a:t>
            </a:r>
          </a:p>
        </p:txBody>
      </p:sp>
      <p:sp>
        <p:nvSpPr>
          <p:cNvPr id="4" name="Rectangle 2"/>
          <p:cNvSpPr txBox="1">
            <a:spLocks noChangeArrowheads="1"/>
          </p:cNvSpPr>
          <p:nvPr/>
        </p:nvSpPr>
        <p:spPr bwMode="auto">
          <a:xfrm>
            <a:off x="762000" y="4642338"/>
            <a:ext cx="7848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r>
              <a:rPr lang="en-US" altLang="en-US" sz="2400" i="1" kern="0" dirty="0"/>
              <a:t>“Racial disparity and HIV rates in the United States is a major civil rights issue, and it is, in fact, a major human rights issue.“</a:t>
            </a:r>
          </a:p>
          <a:p>
            <a:r>
              <a:rPr lang="en-US" altLang="en-US" sz="2400" kern="0" dirty="0"/>
              <a:t>- Dr. </a:t>
            </a:r>
            <a:r>
              <a:rPr lang="en-US" altLang="en-US" sz="2400" kern="0" dirty="0" err="1"/>
              <a:t>Adaora</a:t>
            </a:r>
            <a:r>
              <a:rPr lang="en-US" altLang="en-US" sz="2400" kern="0" dirty="0"/>
              <a:t> </a:t>
            </a:r>
            <a:r>
              <a:rPr lang="en-US" altLang="en-US" sz="2400" kern="0" dirty="0" err="1"/>
              <a:t>Adimora</a:t>
            </a:r>
            <a:r>
              <a:rPr lang="en-US" altLang="en-US" sz="2400" kern="0" dirty="0"/>
              <a:t>, University of North Carolina</a:t>
            </a:r>
          </a:p>
        </p:txBody>
      </p:sp>
      <p:pic>
        <p:nvPicPr>
          <p:cNvPr id="7" name="Picture 6" descr="The banner announcing african american and latina women and a close up of an african american woman" title="African American and latina women">
            <a:extLst>
              <a:ext uri="{FF2B5EF4-FFF2-40B4-BE49-F238E27FC236}">
                <a16:creationId xmlns:a16="http://schemas.microsoft.com/office/drawing/2014/main" id="{0D964F10-40EC-4640-A31B-2907548E4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804" y="1306585"/>
            <a:ext cx="5694391" cy="3007428"/>
          </a:xfrm>
          <a:prstGeom prst="rect">
            <a:avLst/>
          </a:prstGeom>
        </p:spPr>
      </p:pic>
    </p:spTree>
    <p:extLst>
      <p:ext uri="{BB962C8B-B14F-4D97-AF65-F5344CB8AC3E}">
        <p14:creationId xmlns:p14="http://schemas.microsoft.com/office/powerpoint/2010/main" val="3175236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141" b="87691"/>
          <a:stretch/>
        </p:blipFill>
        <p:spPr>
          <a:xfrm>
            <a:off x="2209800" y="1447800"/>
            <a:ext cx="6028305" cy="381000"/>
          </a:xfrm>
          <a:prstGeom prst="rect">
            <a:avLst/>
          </a:prstGeom>
        </p:spPr>
      </p:pic>
      <p:sp>
        <p:nvSpPr>
          <p:cNvPr id="3" name="Rectangle 2"/>
          <p:cNvSpPr/>
          <p:nvPr/>
        </p:nvSpPr>
        <p:spPr>
          <a:xfrm>
            <a:off x="990600" y="4038600"/>
            <a:ext cx="6942705" cy="1200329"/>
          </a:xfrm>
          <a:prstGeom prst="rect">
            <a:avLst/>
          </a:prstGeom>
        </p:spPr>
        <p:txBody>
          <a:bodyPr wrap="square">
            <a:spAutoFit/>
          </a:bodyPr>
          <a:lstStyle/>
          <a:p>
            <a:pPr algn="ctr"/>
            <a:r>
              <a:rPr lang="en-US" sz="2400" dirty="0">
                <a:latin typeface="Garamond" panose="02020404030301010803" pitchFamily="18" charset="0"/>
              </a:rPr>
              <a:t>Heterosexual women are </a:t>
            </a:r>
            <a:r>
              <a:rPr lang="en-US" sz="2400" b="1" dirty="0">
                <a:effectLst>
                  <a:outerShdw blurRad="38100" dist="38100" dir="2700000" algn="tl">
                    <a:srgbClr val="000000">
                      <a:alpha val="43137"/>
                    </a:srgbClr>
                  </a:outerShdw>
                </a:effectLst>
                <a:latin typeface="Garamond" panose="02020404030301010803" pitchFamily="18" charset="0"/>
              </a:rPr>
              <a:t>twice as likely </a:t>
            </a:r>
            <a:r>
              <a:rPr lang="en-US" sz="2400" dirty="0">
                <a:latin typeface="Garamond" panose="02020404030301010803" pitchFamily="18" charset="0"/>
              </a:rPr>
              <a:t>to be diagnosed with HIV as heterosexual men. Women who inject drugs are also at a higher risk than men who inject drugs.</a:t>
            </a:r>
          </a:p>
        </p:txBody>
      </p:sp>
      <p:sp>
        <p:nvSpPr>
          <p:cNvPr id="6" name="TextBox 5"/>
          <p:cNvSpPr txBox="1"/>
          <p:nvPr/>
        </p:nvSpPr>
        <p:spPr>
          <a:xfrm>
            <a:off x="1829765" y="5543490"/>
            <a:ext cx="7314235" cy="400110"/>
          </a:xfrm>
          <a:prstGeom prst="rect">
            <a:avLst/>
          </a:prstGeom>
          <a:noFill/>
        </p:spPr>
        <p:txBody>
          <a:bodyPr wrap="square" rtlCol="0">
            <a:spAutoFit/>
          </a:bodyPr>
          <a:lstStyle/>
          <a:p>
            <a:pPr algn="r"/>
            <a:r>
              <a:rPr lang="en-US" sz="1000" i="1" dirty="0">
                <a:latin typeface="Garamond" panose="02020404030301010803" pitchFamily="18" charset="0"/>
              </a:rPr>
              <a:t>CDC/NCHHSTP. 2016 conference on retroviruses and opportunistic infections--CROI graphics: lifetime risk of HIV diagnosis in the United States. Updated 2016 Feb 24. Available from http://www.cdc.gov/nchhstp/newsroom/2016/croi-2016.html</a:t>
            </a:r>
          </a:p>
        </p:txBody>
      </p:sp>
      <p:sp>
        <p:nvSpPr>
          <p:cNvPr id="8" name="Title 1"/>
          <p:cNvSpPr txBox="1">
            <a:spLocks/>
          </p:cNvSpPr>
          <p:nvPr/>
        </p:nvSpPr>
        <p:spPr>
          <a:xfrm>
            <a:off x="1676400" y="1523881"/>
            <a:ext cx="7162800" cy="762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endParaRPr lang="en-US" sz="3000" kern="0" dirty="0"/>
          </a:p>
        </p:txBody>
      </p:sp>
      <p:sp>
        <p:nvSpPr>
          <p:cNvPr id="11" name="Title 1"/>
          <p:cNvSpPr txBox="1">
            <a:spLocks/>
          </p:cNvSpPr>
          <p:nvPr/>
        </p:nvSpPr>
        <p:spPr>
          <a:xfrm>
            <a:off x="0" y="609600"/>
            <a:ext cx="9144000" cy="762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r>
              <a:rPr lang="en-US" sz="3000" kern="0" dirty="0"/>
              <a:t>Disparities among Women vs Men</a:t>
            </a:r>
          </a:p>
        </p:txBody>
      </p:sp>
      <p:pic>
        <p:nvPicPr>
          <p:cNvPr id="12" name="Picture 11"/>
          <p:cNvPicPr>
            <a:picLocks noChangeAspect="1"/>
          </p:cNvPicPr>
          <p:nvPr/>
        </p:nvPicPr>
        <p:blipFill>
          <a:blip r:embed="rId4"/>
          <a:stretch>
            <a:fillRect/>
          </a:stretch>
        </p:blipFill>
        <p:spPr>
          <a:xfrm>
            <a:off x="567238" y="2057400"/>
            <a:ext cx="8009524" cy="2057143"/>
          </a:xfrm>
          <a:prstGeom prst="rect">
            <a:avLst/>
          </a:prstGeom>
        </p:spPr>
      </p:pic>
    </p:spTree>
    <p:extLst>
      <p:ext uri="{BB962C8B-B14F-4D97-AF65-F5344CB8AC3E}">
        <p14:creationId xmlns:p14="http://schemas.microsoft.com/office/powerpoint/2010/main" val="3065557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pPr eaLnBrk="1" hangingPunct="1"/>
            <a:r>
              <a:rPr lang="en-US" altLang="en-US" dirty="0">
                <a:latin typeface="Garamond" panose="02020404030301010803" pitchFamily="18" charset="0"/>
              </a:rPr>
              <a:t>Disparities among Women</a:t>
            </a:r>
          </a:p>
        </p:txBody>
      </p:sp>
      <p:sp>
        <p:nvSpPr>
          <p:cNvPr id="7" name="TextBox 6"/>
          <p:cNvSpPr txBox="1"/>
          <p:nvPr/>
        </p:nvSpPr>
        <p:spPr>
          <a:xfrm>
            <a:off x="1440996" y="5697379"/>
            <a:ext cx="7703004"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women. Updated 2017 Mar 10. Available from http://www.cdc.gov/hiv/group/gender/women/</a:t>
            </a:r>
          </a:p>
        </p:txBody>
      </p:sp>
      <p:pic>
        <p:nvPicPr>
          <p:cNvPr id="6" name="Picture 5">
            <a:extLst>
              <a:ext uri="{FF2B5EF4-FFF2-40B4-BE49-F238E27FC236}">
                <a16:creationId xmlns:a16="http://schemas.microsoft.com/office/drawing/2014/main" id="{2F918638-9DE8-4CFE-825A-6E362C6A0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01" y="1303867"/>
            <a:ext cx="7904399" cy="4193868"/>
          </a:xfrm>
          <a:prstGeom prst="rect">
            <a:avLst/>
          </a:prstGeom>
        </p:spPr>
      </p:pic>
    </p:spTree>
    <p:extLst>
      <p:ext uri="{BB962C8B-B14F-4D97-AF65-F5344CB8AC3E}">
        <p14:creationId xmlns:p14="http://schemas.microsoft.com/office/powerpoint/2010/main" val="187715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28560" y="1360616"/>
            <a:ext cx="3032128" cy="1107996"/>
          </a:xfrm>
          <a:prstGeom prst="rect">
            <a:avLst/>
          </a:prstGeom>
          <a:noFill/>
        </p:spPr>
        <p:txBody>
          <a:bodyPr wrap="square">
            <a:spAutoFit/>
          </a:bodyPr>
          <a:lstStyle/>
          <a:p>
            <a:pPr algn="ctr">
              <a:defRPr/>
            </a:pPr>
            <a:r>
              <a:rPr lang="en-US" sz="2200" b="1" i="0" dirty="0">
                <a:solidFill>
                  <a:srgbClr val="CC0000"/>
                </a:solidFill>
                <a:latin typeface="Garamond" panose="02020404030301010803" pitchFamily="18" charset="0"/>
              </a:rPr>
              <a:t>13% </a:t>
            </a:r>
            <a:r>
              <a:rPr lang="en-US" sz="2200" i="0" dirty="0">
                <a:latin typeface="Garamond" panose="02020404030301010803" pitchFamily="18" charset="0"/>
              </a:rPr>
              <a:t>of the U.S. female population are African American women</a:t>
            </a:r>
          </a:p>
        </p:txBody>
      </p:sp>
      <p:sp>
        <p:nvSpPr>
          <p:cNvPr id="13" name="TextBox 12"/>
          <p:cNvSpPr txBox="1"/>
          <p:nvPr/>
        </p:nvSpPr>
        <p:spPr>
          <a:xfrm>
            <a:off x="4592636" y="1295400"/>
            <a:ext cx="3332163" cy="1107996"/>
          </a:xfrm>
          <a:prstGeom prst="rect">
            <a:avLst/>
          </a:prstGeom>
          <a:noFill/>
        </p:spPr>
        <p:txBody>
          <a:bodyPr wrap="square">
            <a:spAutoFit/>
          </a:bodyPr>
          <a:lstStyle/>
          <a:p>
            <a:pPr algn="ctr">
              <a:defRPr/>
            </a:pPr>
            <a:r>
              <a:rPr lang="en-US" sz="2200" b="1" dirty="0">
                <a:solidFill>
                  <a:srgbClr val="CC0000"/>
                </a:solidFill>
                <a:latin typeface="Garamond" panose="02020404030301010803" pitchFamily="18" charset="0"/>
              </a:rPr>
              <a:t>61% </a:t>
            </a:r>
            <a:r>
              <a:rPr lang="en-US" sz="2200" i="0" dirty="0">
                <a:latin typeface="Garamond" panose="02020404030301010803" pitchFamily="18" charset="0"/>
              </a:rPr>
              <a:t>of new HIV infections among women occur among </a:t>
            </a:r>
            <a:r>
              <a:rPr lang="en-US" sz="2200" dirty="0">
                <a:latin typeface="Garamond" panose="02020404030301010803" pitchFamily="18" charset="0"/>
              </a:rPr>
              <a:t>African American women</a:t>
            </a:r>
            <a:endParaRPr lang="en-US" sz="2200" i="0" dirty="0">
              <a:latin typeface="Garamond" panose="02020404030301010803" pitchFamily="18" charset="0"/>
            </a:endParaRPr>
          </a:p>
        </p:txBody>
      </p:sp>
      <p:sp>
        <p:nvSpPr>
          <p:cNvPr id="22535" name="Rectangle 2"/>
          <p:cNvSpPr txBox="1">
            <a:spLocks noChangeArrowheads="1"/>
          </p:cNvSpPr>
          <p:nvPr/>
        </p:nvSpPr>
        <p:spPr bwMode="auto">
          <a:xfrm>
            <a:off x="381000" y="627955"/>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latin typeface="Garamond" panose="02020404030301010803" pitchFamily="18" charset="0"/>
              </a:rPr>
              <a:t>African American and Latina Women</a:t>
            </a:r>
            <a:endParaRPr lang="en-US" altLang="en-US" sz="3200" i="0" dirty="0">
              <a:latin typeface="Garamond" panose="02020404030301010803" pitchFamily="18" charset="0"/>
            </a:endParaRPr>
          </a:p>
        </p:txBody>
      </p:sp>
      <p:sp>
        <p:nvSpPr>
          <p:cNvPr id="2" name="TextBox 1"/>
          <p:cNvSpPr txBox="1"/>
          <p:nvPr/>
        </p:nvSpPr>
        <p:spPr>
          <a:xfrm>
            <a:off x="2793822" y="5562600"/>
            <a:ext cx="6350178" cy="400110"/>
          </a:xfrm>
          <a:prstGeom prst="rect">
            <a:avLst/>
          </a:prstGeom>
          <a:noFill/>
        </p:spPr>
        <p:txBody>
          <a:bodyPr wrap="square" rtlCol="0">
            <a:spAutoFit/>
          </a:bodyPr>
          <a:lstStyle/>
          <a:p>
            <a:pPr algn="r"/>
            <a:r>
              <a:rPr lang="en-US" sz="1000" i="1" dirty="0">
                <a:latin typeface="Garamond" panose="02020404030301010803" pitchFamily="18" charset="0"/>
              </a:rPr>
              <a:t>CDC. HIV/AIDS Resource Library Slide Sets: HIV surveillance in women (through 2015).  Updated 2017 July 27. Available from https://www.cdc.gov/hiv/pdf/library/slidesets/cdc-hiv-surveillance-women.pdf</a:t>
            </a:r>
          </a:p>
        </p:txBody>
      </p:sp>
      <p:sp>
        <p:nvSpPr>
          <p:cNvPr id="14" name="TextBox 13"/>
          <p:cNvSpPr txBox="1"/>
          <p:nvPr/>
        </p:nvSpPr>
        <p:spPr>
          <a:xfrm>
            <a:off x="1468435" y="5294069"/>
            <a:ext cx="2752381" cy="307777"/>
          </a:xfrm>
          <a:prstGeom prst="rect">
            <a:avLst/>
          </a:prstGeom>
          <a:noFill/>
        </p:spPr>
        <p:txBody>
          <a:bodyPr wrap="square">
            <a:spAutoFit/>
          </a:bodyPr>
          <a:lstStyle/>
          <a:p>
            <a:pPr algn="ctr">
              <a:defRPr/>
            </a:pPr>
            <a:r>
              <a:rPr lang="en-US" sz="1400" i="0" dirty="0">
                <a:latin typeface="Garamond" panose="02020404030301010803" pitchFamily="18" charset="0"/>
              </a:rPr>
              <a:t>U.S. Female </a:t>
            </a:r>
            <a:r>
              <a:rPr lang="en-US" sz="1400" dirty="0">
                <a:latin typeface="Garamond" panose="02020404030301010803" pitchFamily="18" charset="0"/>
              </a:rPr>
              <a:t>P</a:t>
            </a:r>
            <a:r>
              <a:rPr lang="en-US" sz="1400" i="0" dirty="0">
                <a:latin typeface="Garamond" panose="02020404030301010803" pitchFamily="18" charset="0"/>
              </a:rPr>
              <a:t>opulation</a:t>
            </a:r>
          </a:p>
        </p:txBody>
      </p:sp>
      <p:sp>
        <p:nvSpPr>
          <p:cNvPr id="15" name="TextBox 14"/>
          <p:cNvSpPr txBox="1"/>
          <p:nvPr/>
        </p:nvSpPr>
        <p:spPr>
          <a:xfrm>
            <a:off x="4892601" y="5282806"/>
            <a:ext cx="2752381" cy="307777"/>
          </a:xfrm>
          <a:prstGeom prst="rect">
            <a:avLst/>
          </a:prstGeom>
          <a:noFill/>
        </p:spPr>
        <p:txBody>
          <a:bodyPr wrap="square">
            <a:spAutoFit/>
          </a:bodyPr>
          <a:lstStyle/>
          <a:p>
            <a:pPr algn="ctr">
              <a:defRPr/>
            </a:pPr>
            <a:r>
              <a:rPr lang="en-US" sz="1400" i="0" dirty="0">
                <a:latin typeface="Garamond" panose="02020404030301010803" pitchFamily="18" charset="0"/>
              </a:rPr>
              <a:t>New HIV Infections</a:t>
            </a:r>
          </a:p>
        </p:txBody>
      </p:sp>
      <p:grpSp>
        <p:nvGrpSpPr>
          <p:cNvPr id="10" name="Group 9"/>
          <p:cNvGrpSpPr/>
          <p:nvPr/>
        </p:nvGrpSpPr>
        <p:grpSpPr>
          <a:xfrm>
            <a:off x="1483555" y="2507901"/>
            <a:ext cx="2714134" cy="2746878"/>
            <a:chOff x="1491882" y="2331280"/>
            <a:chExt cx="2714134" cy="2746878"/>
          </a:xfrm>
        </p:grpSpPr>
        <p:grpSp>
          <p:nvGrpSpPr>
            <p:cNvPr id="12" name="Group 11"/>
            <p:cNvGrpSpPr/>
            <p:nvPr/>
          </p:nvGrpSpPr>
          <p:grpSpPr>
            <a:xfrm>
              <a:off x="1491882" y="2340130"/>
              <a:ext cx="504271" cy="2736829"/>
              <a:chOff x="1491882" y="2340130"/>
              <a:chExt cx="504271" cy="2736829"/>
            </a:xfrm>
          </p:grpSpPr>
          <p:sp>
            <p:nvSpPr>
              <p:cNvPr id="100" name="Oval 99"/>
              <p:cNvSpPr/>
              <p:nvPr/>
            </p:nvSpPr>
            <p:spPr bwMode="auto">
              <a:xfrm>
                <a:off x="1491882" y="234515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 name="Oval 100"/>
              <p:cNvSpPr/>
              <p:nvPr/>
            </p:nvSpPr>
            <p:spPr bwMode="auto">
              <a:xfrm>
                <a:off x="1770185" y="234013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 name="Oval 101"/>
              <p:cNvSpPr/>
              <p:nvPr/>
            </p:nvSpPr>
            <p:spPr bwMode="auto">
              <a:xfrm>
                <a:off x="1491882" y="26238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 name="Oval 102"/>
              <p:cNvSpPr/>
              <p:nvPr/>
            </p:nvSpPr>
            <p:spPr bwMode="auto">
              <a:xfrm>
                <a:off x="1770185" y="26187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 name="Oval 103"/>
              <p:cNvSpPr/>
              <p:nvPr/>
            </p:nvSpPr>
            <p:spPr bwMode="auto">
              <a:xfrm>
                <a:off x="1491882" y="289981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 name="Oval 104"/>
              <p:cNvSpPr/>
              <p:nvPr/>
            </p:nvSpPr>
            <p:spPr bwMode="auto">
              <a:xfrm>
                <a:off x="1770185" y="289478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 name="Oval 105"/>
              <p:cNvSpPr/>
              <p:nvPr/>
            </p:nvSpPr>
            <p:spPr bwMode="auto">
              <a:xfrm>
                <a:off x="1491882" y="317847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 name="Oval 106"/>
              <p:cNvSpPr/>
              <p:nvPr/>
            </p:nvSpPr>
            <p:spPr bwMode="auto">
              <a:xfrm>
                <a:off x="1770185" y="31734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 name="Oval 107"/>
              <p:cNvSpPr/>
              <p:nvPr/>
            </p:nvSpPr>
            <p:spPr bwMode="auto">
              <a:xfrm>
                <a:off x="1491882" y="34575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 name="Oval 108"/>
              <p:cNvSpPr/>
              <p:nvPr/>
            </p:nvSpPr>
            <p:spPr bwMode="auto">
              <a:xfrm>
                <a:off x="1770185" y="34524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 name="Oval 109"/>
              <p:cNvSpPr/>
              <p:nvPr/>
            </p:nvSpPr>
            <p:spPr bwMode="auto">
              <a:xfrm>
                <a:off x="1491882" y="3736182"/>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 name="Oval 110"/>
              <p:cNvSpPr/>
              <p:nvPr/>
            </p:nvSpPr>
            <p:spPr bwMode="auto">
              <a:xfrm>
                <a:off x="1770185" y="373115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 name="Oval 111"/>
              <p:cNvSpPr/>
              <p:nvPr/>
            </p:nvSpPr>
            <p:spPr bwMode="auto">
              <a:xfrm>
                <a:off x="1492300" y="401473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 name="Oval 112"/>
              <p:cNvSpPr/>
              <p:nvPr/>
            </p:nvSpPr>
            <p:spPr bwMode="auto">
              <a:xfrm>
                <a:off x="1770603" y="400971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 name="Oval 113"/>
              <p:cNvSpPr/>
              <p:nvPr/>
            </p:nvSpPr>
            <p:spPr bwMode="auto">
              <a:xfrm>
                <a:off x="1492300" y="429340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 name="Oval 114"/>
              <p:cNvSpPr/>
              <p:nvPr/>
            </p:nvSpPr>
            <p:spPr bwMode="auto">
              <a:xfrm>
                <a:off x="1770603" y="428837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 name="Oval 115"/>
              <p:cNvSpPr/>
              <p:nvPr/>
            </p:nvSpPr>
            <p:spPr bwMode="auto">
              <a:xfrm>
                <a:off x="1491882" y="457274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 name="Oval 116"/>
              <p:cNvSpPr/>
              <p:nvPr/>
            </p:nvSpPr>
            <p:spPr bwMode="auto">
              <a:xfrm>
                <a:off x="1770185" y="4567721"/>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 name="Oval 117"/>
              <p:cNvSpPr/>
              <p:nvPr/>
            </p:nvSpPr>
            <p:spPr bwMode="auto">
              <a:xfrm>
                <a:off x="1491882" y="485140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 name="Oval 118"/>
              <p:cNvSpPr/>
              <p:nvPr/>
            </p:nvSpPr>
            <p:spPr bwMode="auto">
              <a:xfrm>
                <a:off x="1770185" y="484638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nvGrpSpPr>
            <p:cNvPr id="16" name="Group 15"/>
            <p:cNvGrpSpPr/>
            <p:nvPr/>
          </p:nvGrpSpPr>
          <p:grpSpPr>
            <a:xfrm>
              <a:off x="2046063" y="2341329"/>
              <a:ext cx="504271" cy="2736829"/>
              <a:chOff x="1491882" y="2340130"/>
              <a:chExt cx="504271" cy="2736829"/>
            </a:xfrm>
          </p:grpSpPr>
          <p:sp>
            <p:nvSpPr>
              <p:cNvPr id="80" name="Oval 79"/>
              <p:cNvSpPr/>
              <p:nvPr/>
            </p:nvSpPr>
            <p:spPr bwMode="auto">
              <a:xfrm>
                <a:off x="1491882" y="234515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1" name="Oval 80"/>
              <p:cNvSpPr/>
              <p:nvPr/>
            </p:nvSpPr>
            <p:spPr bwMode="auto">
              <a:xfrm>
                <a:off x="1770185" y="234013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2" name="Oval 81"/>
              <p:cNvSpPr/>
              <p:nvPr/>
            </p:nvSpPr>
            <p:spPr bwMode="auto">
              <a:xfrm>
                <a:off x="1491882" y="26238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3" name="Oval 82"/>
              <p:cNvSpPr/>
              <p:nvPr/>
            </p:nvSpPr>
            <p:spPr bwMode="auto">
              <a:xfrm>
                <a:off x="1770185" y="26187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4" name="Oval 83"/>
              <p:cNvSpPr/>
              <p:nvPr/>
            </p:nvSpPr>
            <p:spPr bwMode="auto">
              <a:xfrm>
                <a:off x="1491882" y="289981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5" name="Oval 84"/>
              <p:cNvSpPr/>
              <p:nvPr/>
            </p:nvSpPr>
            <p:spPr bwMode="auto">
              <a:xfrm>
                <a:off x="1770185" y="289478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6" name="Oval 85"/>
              <p:cNvSpPr/>
              <p:nvPr/>
            </p:nvSpPr>
            <p:spPr bwMode="auto">
              <a:xfrm>
                <a:off x="1491882" y="317847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7" name="Oval 86"/>
              <p:cNvSpPr/>
              <p:nvPr/>
            </p:nvSpPr>
            <p:spPr bwMode="auto">
              <a:xfrm>
                <a:off x="1770185" y="31734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 name="Oval 87"/>
              <p:cNvSpPr/>
              <p:nvPr/>
            </p:nvSpPr>
            <p:spPr bwMode="auto">
              <a:xfrm>
                <a:off x="1491882" y="34575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 name="Oval 88"/>
              <p:cNvSpPr/>
              <p:nvPr/>
            </p:nvSpPr>
            <p:spPr bwMode="auto">
              <a:xfrm>
                <a:off x="1770185" y="34524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 name="Oval 89"/>
              <p:cNvSpPr/>
              <p:nvPr/>
            </p:nvSpPr>
            <p:spPr bwMode="auto">
              <a:xfrm>
                <a:off x="1491882" y="3736182"/>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 name="Oval 90"/>
              <p:cNvSpPr/>
              <p:nvPr/>
            </p:nvSpPr>
            <p:spPr bwMode="auto">
              <a:xfrm>
                <a:off x="1770185" y="373115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 name="Oval 91"/>
              <p:cNvSpPr/>
              <p:nvPr/>
            </p:nvSpPr>
            <p:spPr bwMode="auto">
              <a:xfrm>
                <a:off x="1492300" y="401473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 name="Oval 92"/>
              <p:cNvSpPr/>
              <p:nvPr/>
            </p:nvSpPr>
            <p:spPr bwMode="auto">
              <a:xfrm>
                <a:off x="1770603" y="400971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 name="Oval 93"/>
              <p:cNvSpPr/>
              <p:nvPr/>
            </p:nvSpPr>
            <p:spPr bwMode="auto">
              <a:xfrm>
                <a:off x="1492300" y="429340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 name="Oval 94"/>
              <p:cNvSpPr/>
              <p:nvPr/>
            </p:nvSpPr>
            <p:spPr bwMode="auto">
              <a:xfrm>
                <a:off x="1770603" y="428837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 name="Oval 95"/>
              <p:cNvSpPr/>
              <p:nvPr/>
            </p:nvSpPr>
            <p:spPr bwMode="auto">
              <a:xfrm>
                <a:off x="1491882" y="457274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 name="Oval 96"/>
              <p:cNvSpPr/>
              <p:nvPr/>
            </p:nvSpPr>
            <p:spPr bwMode="auto">
              <a:xfrm>
                <a:off x="1770185" y="4567721"/>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 name="Oval 97"/>
              <p:cNvSpPr/>
              <p:nvPr/>
            </p:nvSpPr>
            <p:spPr bwMode="auto">
              <a:xfrm>
                <a:off x="1491882" y="485140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 name="Oval 98"/>
              <p:cNvSpPr/>
              <p:nvPr/>
            </p:nvSpPr>
            <p:spPr bwMode="auto">
              <a:xfrm>
                <a:off x="1770185" y="484638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nvGrpSpPr>
            <p:cNvPr id="17" name="Group 16"/>
            <p:cNvGrpSpPr/>
            <p:nvPr/>
          </p:nvGrpSpPr>
          <p:grpSpPr>
            <a:xfrm>
              <a:off x="2597899" y="2335106"/>
              <a:ext cx="504271" cy="2736829"/>
              <a:chOff x="1491882" y="2340130"/>
              <a:chExt cx="504271" cy="2736829"/>
            </a:xfrm>
          </p:grpSpPr>
          <p:sp>
            <p:nvSpPr>
              <p:cNvPr id="60" name="Oval 59"/>
              <p:cNvSpPr/>
              <p:nvPr/>
            </p:nvSpPr>
            <p:spPr bwMode="auto">
              <a:xfrm>
                <a:off x="1491882" y="234515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1" name="Oval 60"/>
              <p:cNvSpPr/>
              <p:nvPr/>
            </p:nvSpPr>
            <p:spPr bwMode="auto">
              <a:xfrm>
                <a:off x="1770185" y="234013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2" name="Oval 61"/>
              <p:cNvSpPr/>
              <p:nvPr/>
            </p:nvSpPr>
            <p:spPr bwMode="auto">
              <a:xfrm>
                <a:off x="1491882" y="26238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3" name="Oval 62"/>
              <p:cNvSpPr/>
              <p:nvPr/>
            </p:nvSpPr>
            <p:spPr bwMode="auto">
              <a:xfrm>
                <a:off x="1770185" y="26187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4" name="Oval 63"/>
              <p:cNvSpPr/>
              <p:nvPr/>
            </p:nvSpPr>
            <p:spPr bwMode="auto">
              <a:xfrm>
                <a:off x="1491882" y="289981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5" name="Oval 64"/>
              <p:cNvSpPr/>
              <p:nvPr/>
            </p:nvSpPr>
            <p:spPr bwMode="auto">
              <a:xfrm>
                <a:off x="1770185" y="289478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6" name="Oval 65"/>
              <p:cNvSpPr/>
              <p:nvPr/>
            </p:nvSpPr>
            <p:spPr bwMode="auto">
              <a:xfrm>
                <a:off x="1491882" y="317847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7" name="Oval 66"/>
              <p:cNvSpPr/>
              <p:nvPr/>
            </p:nvSpPr>
            <p:spPr bwMode="auto">
              <a:xfrm>
                <a:off x="1770185" y="31734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8" name="Oval 67"/>
              <p:cNvSpPr/>
              <p:nvPr/>
            </p:nvSpPr>
            <p:spPr bwMode="auto">
              <a:xfrm>
                <a:off x="1491882" y="34575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9" name="Oval 68"/>
              <p:cNvSpPr/>
              <p:nvPr/>
            </p:nvSpPr>
            <p:spPr bwMode="auto">
              <a:xfrm>
                <a:off x="1770185" y="34524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0" name="Oval 69"/>
              <p:cNvSpPr/>
              <p:nvPr/>
            </p:nvSpPr>
            <p:spPr bwMode="auto">
              <a:xfrm>
                <a:off x="1491882" y="3736182"/>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1" name="Oval 70"/>
              <p:cNvSpPr/>
              <p:nvPr/>
            </p:nvSpPr>
            <p:spPr bwMode="auto">
              <a:xfrm>
                <a:off x="1770185" y="373115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2" name="Oval 71"/>
              <p:cNvSpPr/>
              <p:nvPr/>
            </p:nvSpPr>
            <p:spPr bwMode="auto">
              <a:xfrm>
                <a:off x="1492300" y="401473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3" name="Oval 72"/>
              <p:cNvSpPr/>
              <p:nvPr/>
            </p:nvSpPr>
            <p:spPr bwMode="auto">
              <a:xfrm>
                <a:off x="1770603" y="400971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4" name="Oval 73"/>
              <p:cNvSpPr/>
              <p:nvPr/>
            </p:nvSpPr>
            <p:spPr bwMode="auto">
              <a:xfrm>
                <a:off x="1492300" y="429340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5" name="Oval 74"/>
              <p:cNvSpPr/>
              <p:nvPr/>
            </p:nvSpPr>
            <p:spPr bwMode="auto">
              <a:xfrm>
                <a:off x="1770603" y="428837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6" name="Oval 75"/>
              <p:cNvSpPr/>
              <p:nvPr/>
            </p:nvSpPr>
            <p:spPr bwMode="auto">
              <a:xfrm>
                <a:off x="1491882" y="457274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7" name="Oval 76"/>
              <p:cNvSpPr/>
              <p:nvPr/>
            </p:nvSpPr>
            <p:spPr bwMode="auto">
              <a:xfrm>
                <a:off x="1770185" y="4567721"/>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8" name="Oval 77"/>
              <p:cNvSpPr/>
              <p:nvPr/>
            </p:nvSpPr>
            <p:spPr bwMode="auto">
              <a:xfrm>
                <a:off x="1491882" y="485140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9" name="Oval 78"/>
              <p:cNvSpPr/>
              <p:nvPr/>
            </p:nvSpPr>
            <p:spPr bwMode="auto">
              <a:xfrm>
                <a:off x="1770185" y="484638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nvGrpSpPr>
            <p:cNvPr id="18" name="Group 17"/>
            <p:cNvGrpSpPr/>
            <p:nvPr/>
          </p:nvGrpSpPr>
          <p:grpSpPr>
            <a:xfrm>
              <a:off x="3146605" y="2333305"/>
              <a:ext cx="504271" cy="2736829"/>
              <a:chOff x="1491882" y="2340130"/>
              <a:chExt cx="504271" cy="2736829"/>
            </a:xfrm>
          </p:grpSpPr>
          <p:sp>
            <p:nvSpPr>
              <p:cNvPr id="40" name="Oval 39"/>
              <p:cNvSpPr/>
              <p:nvPr/>
            </p:nvSpPr>
            <p:spPr bwMode="auto">
              <a:xfrm>
                <a:off x="1491882" y="234515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 name="Oval 40"/>
              <p:cNvSpPr/>
              <p:nvPr/>
            </p:nvSpPr>
            <p:spPr bwMode="auto">
              <a:xfrm>
                <a:off x="1770185" y="234013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 name="Oval 41"/>
              <p:cNvSpPr/>
              <p:nvPr/>
            </p:nvSpPr>
            <p:spPr bwMode="auto">
              <a:xfrm>
                <a:off x="1491882" y="26238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3" name="Oval 42"/>
              <p:cNvSpPr/>
              <p:nvPr/>
            </p:nvSpPr>
            <p:spPr bwMode="auto">
              <a:xfrm>
                <a:off x="1770185" y="26187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4" name="Oval 43"/>
              <p:cNvSpPr/>
              <p:nvPr/>
            </p:nvSpPr>
            <p:spPr bwMode="auto">
              <a:xfrm>
                <a:off x="1491882" y="289981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5" name="Oval 44"/>
              <p:cNvSpPr/>
              <p:nvPr/>
            </p:nvSpPr>
            <p:spPr bwMode="auto">
              <a:xfrm>
                <a:off x="1770185" y="289478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6" name="Oval 45"/>
              <p:cNvSpPr/>
              <p:nvPr/>
            </p:nvSpPr>
            <p:spPr bwMode="auto">
              <a:xfrm>
                <a:off x="1491882" y="317847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7" name="Oval 46"/>
              <p:cNvSpPr/>
              <p:nvPr/>
            </p:nvSpPr>
            <p:spPr bwMode="auto">
              <a:xfrm>
                <a:off x="1770185" y="31734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8" name="Oval 47"/>
              <p:cNvSpPr/>
              <p:nvPr/>
            </p:nvSpPr>
            <p:spPr bwMode="auto">
              <a:xfrm>
                <a:off x="1491882" y="34575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9" name="Oval 48"/>
              <p:cNvSpPr/>
              <p:nvPr/>
            </p:nvSpPr>
            <p:spPr bwMode="auto">
              <a:xfrm>
                <a:off x="1770185" y="34524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 name="Oval 49"/>
              <p:cNvSpPr/>
              <p:nvPr/>
            </p:nvSpPr>
            <p:spPr bwMode="auto">
              <a:xfrm>
                <a:off x="1491882" y="3736182"/>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 name="Oval 50"/>
              <p:cNvSpPr/>
              <p:nvPr/>
            </p:nvSpPr>
            <p:spPr bwMode="auto">
              <a:xfrm>
                <a:off x="1770185" y="373115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 name="Oval 51"/>
              <p:cNvSpPr/>
              <p:nvPr/>
            </p:nvSpPr>
            <p:spPr bwMode="auto">
              <a:xfrm>
                <a:off x="1492300" y="401473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 name="Oval 52"/>
              <p:cNvSpPr/>
              <p:nvPr/>
            </p:nvSpPr>
            <p:spPr bwMode="auto">
              <a:xfrm>
                <a:off x="1770603" y="400971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 name="Oval 53"/>
              <p:cNvSpPr/>
              <p:nvPr/>
            </p:nvSpPr>
            <p:spPr bwMode="auto">
              <a:xfrm>
                <a:off x="1492300" y="429340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5" name="Oval 54"/>
              <p:cNvSpPr/>
              <p:nvPr/>
            </p:nvSpPr>
            <p:spPr bwMode="auto">
              <a:xfrm>
                <a:off x="1770603" y="428837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 name="Oval 55"/>
              <p:cNvSpPr/>
              <p:nvPr/>
            </p:nvSpPr>
            <p:spPr bwMode="auto">
              <a:xfrm>
                <a:off x="1491882" y="457274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 name="Oval 56"/>
              <p:cNvSpPr/>
              <p:nvPr/>
            </p:nvSpPr>
            <p:spPr bwMode="auto">
              <a:xfrm>
                <a:off x="1770185" y="456772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 name="Oval 57"/>
              <p:cNvSpPr/>
              <p:nvPr/>
            </p:nvSpPr>
            <p:spPr bwMode="auto">
              <a:xfrm>
                <a:off x="1491882" y="485140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 name="Oval 58"/>
              <p:cNvSpPr/>
              <p:nvPr/>
            </p:nvSpPr>
            <p:spPr bwMode="auto">
              <a:xfrm>
                <a:off x="1770185" y="484638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nvGrpSpPr>
            <p:cNvPr id="19" name="Group 18"/>
            <p:cNvGrpSpPr/>
            <p:nvPr/>
          </p:nvGrpSpPr>
          <p:grpSpPr>
            <a:xfrm>
              <a:off x="3701745" y="2331280"/>
              <a:ext cx="504271" cy="2736829"/>
              <a:chOff x="1491882" y="2340130"/>
              <a:chExt cx="504271" cy="2736829"/>
            </a:xfrm>
          </p:grpSpPr>
          <p:sp>
            <p:nvSpPr>
              <p:cNvPr id="20" name="Oval 19"/>
              <p:cNvSpPr/>
              <p:nvPr/>
            </p:nvSpPr>
            <p:spPr bwMode="auto">
              <a:xfrm>
                <a:off x="1491882" y="234515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 name="Oval 20"/>
              <p:cNvSpPr/>
              <p:nvPr/>
            </p:nvSpPr>
            <p:spPr bwMode="auto">
              <a:xfrm>
                <a:off x="1770185" y="234013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2" name="Oval 21"/>
              <p:cNvSpPr/>
              <p:nvPr/>
            </p:nvSpPr>
            <p:spPr bwMode="auto">
              <a:xfrm>
                <a:off x="1491882" y="26238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3" name="Oval 22"/>
              <p:cNvSpPr/>
              <p:nvPr/>
            </p:nvSpPr>
            <p:spPr bwMode="auto">
              <a:xfrm>
                <a:off x="1770185" y="26187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4" name="Oval 23"/>
              <p:cNvSpPr/>
              <p:nvPr/>
            </p:nvSpPr>
            <p:spPr bwMode="auto">
              <a:xfrm>
                <a:off x="1491882" y="289981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5" name="Oval 24"/>
              <p:cNvSpPr/>
              <p:nvPr/>
            </p:nvSpPr>
            <p:spPr bwMode="auto">
              <a:xfrm>
                <a:off x="1770185" y="289478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6" name="Oval 25"/>
              <p:cNvSpPr/>
              <p:nvPr/>
            </p:nvSpPr>
            <p:spPr bwMode="auto">
              <a:xfrm>
                <a:off x="1491882" y="317847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 name="Oval 26"/>
              <p:cNvSpPr/>
              <p:nvPr/>
            </p:nvSpPr>
            <p:spPr bwMode="auto">
              <a:xfrm>
                <a:off x="1770185" y="31734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8" name="Oval 27"/>
              <p:cNvSpPr/>
              <p:nvPr/>
            </p:nvSpPr>
            <p:spPr bwMode="auto">
              <a:xfrm>
                <a:off x="1491882" y="345751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 name="Oval 28"/>
              <p:cNvSpPr/>
              <p:nvPr/>
            </p:nvSpPr>
            <p:spPr bwMode="auto">
              <a:xfrm>
                <a:off x="1770185" y="34524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 name="Oval 29"/>
              <p:cNvSpPr/>
              <p:nvPr/>
            </p:nvSpPr>
            <p:spPr bwMode="auto">
              <a:xfrm>
                <a:off x="1491882" y="3736182"/>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 name="Oval 30"/>
              <p:cNvSpPr/>
              <p:nvPr/>
            </p:nvSpPr>
            <p:spPr bwMode="auto">
              <a:xfrm>
                <a:off x="1770185" y="373115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 name="Oval 31"/>
              <p:cNvSpPr/>
              <p:nvPr/>
            </p:nvSpPr>
            <p:spPr bwMode="auto">
              <a:xfrm>
                <a:off x="1492300" y="401473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 name="Oval 32"/>
              <p:cNvSpPr/>
              <p:nvPr/>
            </p:nvSpPr>
            <p:spPr bwMode="auto">
              <a:xfrm>
                <a:off x="1770603" y="400971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 name="Oval 33"/>
              <p:cNvSpPr/>
              <p:nvPr/>
            </p:nvSpPr>
            <p:spPr bwMode="auto">
              <a:xfrm>
                <a:off x="1492300" y="429340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 name="Oval 34"/>
              <p:cNvSpPr/>
              <p:nvPr/>
            </p:nvSpPr>
            <p:spPr bwMode="auto">
              <a:xfrm>
                <a:off x="1770603" y="428837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 name="Oval 35"/>
              <p:cNvSpPr/>
              <p:nvPr/>
            </p:nvSpPr>
            <p:spPr bwMode="auto">
              <a:xfrm>
                <a:off x="1491882" y="457274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 name="Oval 36"/>
              <p:cNvSpPr/>
              <p:nvPr/>
            </p:nvSpPr>
            <p:spPr bwMode="auto">
              <a:xfrm>
                <a:off x="1770185" y="456772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 name="Oval 37"/>
              <p:cNvSpPr/>
              <p:nvPr/>
            </p:nvSpPr>
            <p:spPr bwMode="auto">
              <a:xfrm>
                <a:off x="1491882" y="485140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 name="Oval 38"/>
              <p:cNvSpPr/>
              <p:nvPr/>
            </p:nvSpPr>
            <p:spPr bwMode="auto">
              <a:xfrm>
                <a:off x="1770185" y="484638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grpSp>
        <p:nvGrpSpPr>
          <p:cNvPr id="3" name="Group 2"/>
          <p:cNvGrpSpPr/>
          <p:nvPr/>
        </p:nvGrpSpPr>
        <p:grpSpPr>
          <a:xfrm>
            <a:off x="4911724" y="2492828"/>
            <a:ext cx="2714134" cy="2746878"/>
            <a:chOff x="4876947" y="2286000"/>
            <a:chExt cx="2714134" cy="2746878"/>
          </a:xfrm>
        </p:grpSpPr>
        <p:sp>
          <p:nvSpPr>
            <p:cNvPr id="122" name="Oval 121"/>
            <p:cNvSpPr/>
            <p:nvPr/>
          </p:nvSpPr>
          <p:spPr bwMode="auto">
            <a:xfrm>
              <a:off x="4876947" y="229987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 name="Oval 122"/>
            <p:cNvSpPr/>
            <p:nvPr/>
          </p:nvSpPr>
          <p:spPr bwMode="auto">
            <a:xfrm>
              <a:off x="5155250" y="22948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 name="Oval 123"/>
            <p:cNvSpPr/>
            <p:nvPr/>
          </p:nvSpPr>
          <p:spPr bwMode="auto">
            <a:xfrm>
              <a:off x="4876947" y="257853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 name="Oval 124"/>
            <p:cNvSpPr/>
            <p:nvPr/>
          </p:nvSpPr>
          <p:spPr bwMode="auto">
            <a:xfrm>
              <a:off x="5155250" y="257351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 name="Oval 125"/>
            <p:cNvSpPr/>
            <p:nvPr/>
          </p:nvSpPr>
          <p:spPr bwMode="auto">
            <a:xfrm>
              <a:off x="4876947" y="285453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 name="Oval 126"/>
            <p:cNvSpPr/>
            <p:nvPr/>
          </p:nvSpPr>
          <p:spPr bwMode="auto">
            <a:xfrm>
              <a:off x="5155250" y="284950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 name="Oval 127"/>
            <p:cNvSpPr/>
            <p:nvPr/>
          </p:nvSpPr>
          <p:spPr bwMode="auto">
            <a:xfrm>
              <a:off x="4876947" y="313319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 name="Oval 128"/>
            <p:cNvSpPr/>
            <p:nvPr/>
          </p:nvSpPr>
          <p:spPr bwMode="auto">
            <a:xfrm>
              <a:off x="5155250" y="312817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 name="Oval 129"/>
            <p:cNvSpPr/>
            <p:nvPr/>
          </p:nvSpPr>
          <p:spPr bwMode="auto">
            <a:xfrm>
              <a:off x="4876947" y="341223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 name="Oval 130"/>
            <p:cNvSpPr/>
            <p:nvPr/>
          </p:nvSpPr>
          <p:spPr bwMode="auto">
            <a:xfrm>
              <a:off x="5155250" y="340721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 name="Oval 131"/>
            <p:cNvSpPr/>
            <p:nvPr/>
          </p:nvSpPr>
          <p:spPr bwMode="auto">
            <a:xfrm>
              <a:off x="4876947" y="3690902"/>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 name="Oval 132"/>
            <p:cNvSpPr/>
            <p:nvPr/>
          </p:nvSpPr>
          <p:spPr bwMode="auto">
            <a:xfrm>
              <a:off x="5155250" y="368587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 name="Oval 133"/>
            <p:cNvSpPr/>
            <p:nvPr/>
          </p:nvSpPr>
          <p:spPr bwMode="auto">
            <a:xfrm>
              <a:off x="4877365" y="396945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 name="Oval 134"/>
            <p:cNvSpPr/>
            <p:nvPr/>
          </p:nvSpPr>
          <p:spPr bwMode="auto">
            <a:xfrm>
              <a:off x="5155668" y="396443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 name="Oval 135"/>
            <p:cNvSpPr/>
            <p:nvPr/>
          </p:nvSpPr>
          <p:spPr bwMode="auto">
            <a:xfrm>
              <a:off x="4877365" y="4248123"/>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 name="Oval 136"/>
            <p:cNvSpPr/>
            <p:nvPr/>
          </p:nvSpPr>
          <p:spPr bwMode="auto">
            <a:xfrm>
              <a:off x="5155668" y="424309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 name="Oval 137"/>
            <p:cNvSpPr/>
            <p:nvPr/>
          </p:nvSpPr>
          <p:spPr bwMode="auto">
            <a:xfrm>
              <a:off x="4876947" y="452746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 name="Oval 138"/>
            <p:cNvSpPr/>
            <p:nvPr/>
          </p:nvSpPr>
          <p:spPr bwMode="auto">
            <a:xfrm>
              <a:off x="5155250" y="452244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 name="Oval 139"/>
            <p:cNvSpPr/>
            <p:nvPr/>
          </p:nvSpPr>
          <p:spPr bwMode="auto">
            <a:xfrm>
              <a:off x="4876947" y="480612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 name="Oval 140"/>
            <p:cNvSpPr/>
            <p:nvPr/>
          </p:nvSpPr>
          <p:spPr bwMode="auto">
            <a:xfrm>
              <a:off x="5155250" y="480110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 name="Oval 141"/>
            <p:cNvSpPr/>
            <p:nvPr/>
          </p:nvSpPr>
          <p:spPr bwMode="auto">
            <a:xfrm>
              <a:off x="5431128" y="230107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 name="Oval 142"/>
            <p:cNvSpPr/>
            <p:nvPr/>
          </p:nvSpPr>
          <p:spPr bwMode="auto">
            <a:xfrm>
              <a:off x="5709431" y="229604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 name="Oval 143"/>
            <p:cNvSpPr/>
            <p:nvPr/>
          </p:nvSpPr>
          <p:spPr bwMode="auto">
            <a:xfrm>
              <a:off x="5431128" y="2579737"/>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 name="Oval 144"/>
            <p:cNvSpPr/>
            <p:nvPr/>
          </p:nvSpPr>
          <p:spPr bwMode="auto">
            <a:xfrm>
              <a:off x="5709431" y="257471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 name="Oval 145"/>
            <p:cNvSpPr/>
            <p:nvPr/>
          </p:nvSpPr>
          <p:spPr bwMode="auto">
            <a:xfrm>
              <a:off x="5431128" y="285572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 name="Oval 146"/>
            <p:cNvSpPr/>
            <p:nvPr/>
          </p:nvSpPr>
          <p:spPr bwMode="auto">
            <a:xfrm>
              <a:off x="5709431" y="285070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 name="Oval 147"/>
            <p:cNvSpPr/>
            <p:nvPr/>
          </p:nvSpPr>
          <p:spPr bwMode="auto">
            <a:xfrm>
              <a:off x="5431128" y="313439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 name="Oval 148"/>
            <p:cNvSpPr/>
            <p:nvPr/>
          </p:nvSpPr>
          <p:spPr bwMode="auto">
            <a:xfrm>
              <a:off x="5709431" y="312936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 name="Oval 149"/>
            <p:cNvSpPr/>
            <p:nvPr/>
          </p:nvSpPr>
          <p:spPr bwMode="auto">
            <a:xfrm>
              <a:off x="5431128" y="3413437"/>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 name="Oval 150"/>
            <p:cNvSpPr/>
            <p:nvPr/>
          </p:nvSpPr>
          <p:spPr bwMode="auto">
            <a:xfrm>
              <a:off x="5709431" y="3408413"/>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 name="Oval 151"/>
            <p:cNvSpPr/>
            <p:nvPr/>
          </p:nvSpPr>
          <p:spPr bwMode="auto">
            <a:xfrm>
              <a:off x="5431128" y="369210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 name="Oval 152"/>
            <p:cNvSpPr/>
            <p:nvPr/>
          </p:nvSpPr>
          <p:spPr bwMode="auto">
            <a:xfrm>
              <a:off x="5709431" y="3687077"/>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 name="Oval 153"/>
            <p:cNvSpPr/>
            <p:nvPr/>
          </p:nvSpPr>
          <p:spPr bwMode="auto">
            <a:xfrm>
              <a:off x="5431546" y="397065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 name="Oval 154"/>
            <p:cNvSpPr/>
            <p:nvPr/>
          </p:nvSpPr>
          <p:spPr bwMode="auto">
            <a:xfrm>
              <a:off x="5709849" y="396563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 name="Oval 155"/>
            <p:cNvSpPr/>
            <p:nvPr/>
          </p:nvSpPr>
          <p:spPr bwMode="auto">
            <a:xfrm>
              <a:off x="5431546" y="4249322"/>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 name="Oval 156"/>
            <p:cNvSpPr/>
            <p:nvPr/>
          </p:nvSpPr>
          <p:spPr bwMode="auto">
            <a:xfrm>
              <a:off x="5709849" y="424429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 name="Oval 157"/>
            <p:cNvSpPr/>
            <p:nvPr/>
          </p:nvSpPr>
          <p:spPr bwMode="auto">
            <a:xfrm>
              <a:off x="5431128" y="452866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 name="Oval 158"/>
            <p:cNvSpPr/>
            <p:nvPr/>
          </p:nvSpPr>
          <p:spPr bwMode="auto">
            <a:xfrm>
              <a:off x="5709431" y="4523640"/>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 name="Oval 159"/>
            <p:cNvSpPr/>
            <p:nvPr/>
          </p:nvSpPr>
          <p:spPr bwMode="auto">
            <a:xfrm>
              <a:off x="5431128" y="480732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 name="Oval 160"/>
            <p:cNvSpPr/>
            <p:nvPr/>
          </p:nvSpPr>
          <p:spPr bwMode="auto">
            <a:xfrm>
              <a:off x="5709431" y="480230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 name="Oval 161"/>
            <p:cNvSpPr/>
            <p:nvPr/>
          </p:nvSpPr>
          <p:spPr bwMode="auto">
            <a:xfrm>
              <a:off x="5982964" y="229485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 name="Oval 162"/>
            <p:cNvSpPr/>
            <p:nvPr/>
          </p:nvSpPr>
          <p:spPr bwMode="auto">
            <a:xfrm>
              <a:off x="6261267" y="228982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 name="Oval 163"/>
            <p:cNvSpPr/>
            <p:nvPr/>
          </p:nvSpPr>
          <p:spPr bwMode="auto">
            <a:xfrm>
              <a:off x="5982964" y="257351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 name="Oval 164"/>
            <p:cNvSpPr/>
            <p:nvPr/>
          </p:nvSpPr>
          <p:spPr bwMode="auto">
            <a:xfrm>
              <a:off x="6261267" y="256849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 name="Oval 165"/>
            <p:cNvSpPr/>
            <p:nvPr/>
          </p:nvSpPr>
          <p:spPr bwMode="auto">
            <a:xfrm>
              <a:off x="5982964" y="284950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 name="Oval 166"/>
            <p:cNvSpPr/>
            <p:nvPr/>
          </p:nvSpPr>
          <p:spPr bwMode="auto">
            <a:xfrm>
              <a:off x="6261267" y="2844482"/>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 name="Oval 167"/>
            <p:cNvSpPr/>
            <p:nvPr/>
          </p:nvSpPr>
          <p:spPr bwMode="auto">
            <a:xfrm>
              <a:off x="5982964" y="312817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 name="Oval 168"/>
            <p:cNvSpPr/>
            <p:nvPr/>
          </p:nvSpPr>
          <p:spPr bwMode="auto">
            <a:xfrm>
              <a:off x="6261267" y="312314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 name="Oval 169"/>
            <p:cNvSpPr/>
            <p:nvPr/>
          </p:nvSpPr>
          <p:spPr bwMode="auto">
            <a:xfrm>
              <a:off x="5982964" y="340721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 name="Oval 170"/>
            <p:cNvSpPr/>
            <p:nvPr/>
          </p:nvSpPr>
          <p:spPr bwMode="auto">
            <a:xfrm>
              <a:off x="6261267" y="3402190"/>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 name="Oval 171"/>
            <p:cNvSpPr/>
            <p:nvPr/>
          </p:nvSpPr>
          <p:spPr bwMode="auto">
            <a:xfrm>
              <a:off x="5982964" y="368587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 name="Oval 172"/>
            <p:cNvSpPr/>
            <p:nvPr/>
          </p:nvSpPr>
          <p:spPr bwMode="auto">
            <a:xfrm>
              <a:off x="6261267" y="368085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 name="Oval 173"/>
            <p:cNvSpPr/>
            <p:nvPr/>
          </p:nvSpPr>
          <p:spPr bwMode="auto">
            <a:xfrm>
              <a:off x="5983382" y="396443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 name="Oval 174"/>
            <p:cNvSpPr/>
            <p:nvPr/>
          </p:nvSpPr>
          <p:spPr bwMode="auto">
            <a:xfrm>
              <a:off x="6261685" y="395941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 name="Oval 175"/>
            <p:cNvSpPr/>
            <p:nvPr/>
          </p:nvSpPr>
          <p:spPr bwMode="auto">
            <a:xfrm>
              <a:off x="5983382" y="424309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 name="Oval 176"/>
            <p:cNvSpPr/>
            <p:nvPr/>
          </p:nvSpPr>
          <p:spPr bwMode="auto">
            <a:xfrm>
              <a:off x="6261685" y="423807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 name="Oval 177"/>
            <p:cNvSpPr/>
            <p:nvPr/>
          </p:nvSpPr>
          <p:spPr bwMode="auto">
            <a:xfrm>
              <a:off x="5982964" y="452244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 name="Oval 178"/>
            <p:cNvSpPr/>
            <p:nvPr/>
          </p:nvSpPr>
          <p:spPr bwMode="auto">
            <a:xfrm>
              <a:off x="6261267" y="4517417"/>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 name="Oval 179"/>
            <p:cNvSpPr/>
            <p:nvPr/>
          </p:nvSpPr>
          <p:spPr bwMode="auto">
            <a:xfrm>
              <a:off x="5982964" y="480110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 name="Oval 180"/>
            <p:cNvSpPr/>
            <p:nvPr/>
          </p:nvSpPr>
          <p:spPr bwMode="auto">
            <a:xfrm>
              <a:off x="6261267" y="479608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 name="Oval 181"/>
            <p:cNvSpPr/>
            <p:nvPr/>
          </p:nvSpPr>
          <p:spPr bwMode="auto">
            <a:xfrm>
              <a:off x="6531670" y="229304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 name="Oval 182"/>
            <p:cNvSpPr/>
            <p:nvPr/>
          </p:nvSpPr>
          <p:spPr bwMode="auto">
            <a:xfrm>
              <a:off x="6809973" y="228802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 name="Oval 183"/>
            <p:cNvSpPr/>
            <p:nvPr/>
          </p:nvSpPr>
          <p:spPr bwMode="auto">
            <a:xfrm>
              <a:off x="6531670" y="2571713"/>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 name="Oval 184"/>
            <p:cNvSpPr/>
            <p:nvPr/>
          </p:nvSpPr>
          <p:spPr bwMode="auto">
            <a:xfrm>
              <a:off x="6809973" y="256668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 name="Oval 185"/>
            <p:cNvSpPr/>
            <p:nvPr/>
          </p:nvSpPr>
          <p:spPr bwMode="auto">
            <a:xfrm>
              <a:off x="6531670" y="2847705"/>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 name="Oval 186"/>
            <p:cNvSpPr/>
            <p:nvPr/>
          </p:nvSpPr>
          <p:spPr bwMode="auto">
            <a:xfrm>
              <a:off x="6809973" y="2842681"/>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 name="Oval 187"/>
            <p:cNvSpPr/>
            <p:nvPr/>
          </p:nvSpPr>
          <p:spPr bwMode="auto">
            <a:xfrm>
              <a:off x="6531670" y="3126369"/>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9" name="Oval 188"/>
            <p:cNvSpPr/>
            <p:nvPr/>
          </p:nvSpPr>
          <p:spPr bwMode="auto">
            <a:xfrm>
              <a:off x="6809973" y="3121345"/>
              <a:ext cx="225550" cy="225550"/>
            </a:xfrm>
            <a:prstGeom prst="ellipse">
              <a:avLst/>
            </a:prstGeom>
            <a:solidFill>
              <a:srgbClr val="7F7F7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0" name="Oval 189"/>
            <p:cNvSpPr/>
            <p:nvPr/>
          </p:nvSpPr>
          <p:spPr bwMode="auto">
            <a:xfrm>
              <a:off x="6531670" y="3405413"/>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1" name="Oval 190"/>
            <p:cNvSpPr/>
            <p:nvPr/>
          </p:nvSpPr>
          <p:spPr bwMode="auto">
            <a:xfrm>
              <a:off x="6809973" y="340038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 name="Oval 191"/>
            <p:cNvSpPr/>
            <p:nvPr/>
          </p:nvSpPr>
          <p:spPr bwMode="auto">
            <a:xfrm>
              <a:off x="6531670" y="3684077"/>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 name="Oval 192"/>
            <p:cNvSpPr/>
            <p:nvPr/>
          </p:nvSpPr>
          <p:spPr bwMode="auto">
            <a:xfrm>
              <a:off x="6809973" y="3679053"/>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 name="Oval 193"/>
            <p:cNvSpPr/>
            <p:nvPr/>
          </p:nvSpPr>
          <p:spPr bwMode="auto">
            <a:xfrm>
              <a:off x="6532088" y="396263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5" name="Oval 194"/>
            <p:cNvSpPr/>
            <p:nvPr/>
          </p:nvSpPr>
          <p:spPr bwMode="auto">
            <a:xfrm>
              <a:off x="6810391" y="3957610"/>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6" name="Oval 195"/>
            <p:cNvSpPr/>
            <p:nvPr/>
          </p:nvSpPr>
          <p:spPr bwMode="auto">
            <a:xfrm>
              <a:off x="6532088" y="424129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7" name="Oval 196"/>
            <p:cNvSpPr/>
            <p:nvPr/>
          </p:nvSpPr>
          <p:spPr bwMode="auto">
            <a:xfrm>
              <a:off x="6810391" y="423627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8" name="Oval 197"/>
            <p:cNvSpPr/>
            <p:nvPr/>
          </p:nvSpPr>
          <p:spPr bwMode="auto">
            <a:xfrm>
              <a:off x="6531670" y="4520640"/>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9" name="Oval 198"/>
            <p:cNvSpPr/>
            <p:nvPr/>
          </p:nvSpPr>
          <p:spPr bwMode="auto">
            <a:xfrm>
              <a:off x="6809973" y="4515616"/>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0" name="Oval 199"/>
            <p:cNvSpPr/>
            <p:nvPr/>
          </p:nvSpPr>
          <p:spPr bwMode="auto">
            <a:xfrm>
              <a:off x="6531670" y="479930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1" name="Oval 200"/>
            <p:cNvSpPr/>
            <p:nvPr/>
          </p:nvSpPr>
          <p:spPr bwMode="auto">
            <a:xfrm>
              <a:off x="6809973" y="4794280"/>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2" name="Oval 201"/>
            <p:cNvSpPr/>
            <p:nvPr/>
          </p:nvSpPr>
          <p:spPr bwMode="auto">
            <a:xfrm>
              <a:off x="7086810" y="229102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3" name="Oval 202"/>
            <p:cNvSpPr/>
            <p:nvPr/>
          </p:nvSpPr>
          <p:spPr bwMode="auto">
            <a:xfrm>
              <a:off x="7365113" y="228600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4" name="Oval 203"/>
            <p:cNvSpPr/>
            <p:nvPr/>
          </p:nvSpPr>
          <p:spPr bwMode="auto">
            <a:xfrm>
              <a:off x="7086810" y="2569688"/>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5" name="Oval 204"/>
            <p:cNvSpPr/>
            <p:nvPr/>
          </p:nvSpPr>
          <p:spPr bwMode="auto">
            <a:xfrm>
              <a:off x="7365113" y="2564664"/>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6" name="Oval 205"/>
            <p:cNvSpPr/>
            <p:nvPr/>
          </p:nvSpPr>
          <p:spPr bwMode="auto">
            <a:xfrm>
              <a:off x="7086810" y="2845680"/>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7" name="Oval 206"/>
            <p:cNvSpPr/>
            <p:nvPr/>
          </p:nvSpPr>
          <p:spPr bwMode="auto">
            <a:xfrm>
              <a:off x="7365113" y="2840656"/>
              <a:ext cx="225550" cy="22555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8" name="Oval 207"/>
            <p:cNvSpPr/>
            <p:nvPr/>
          </p:nvSpPr>
          <p:spPr bwMode="auto">
            <a:xfrm>
              <a:off x="7086810" y="3124344"/>
              <a:ext cx="225550" cy="225550"/>
            </a:xfrm>
            <a:prstGeom prst="ellipse">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9" name="Oval 208"/>
            <p:cNvSpPr/>
            <p:nvPr/>
          </p:nvSpPr>
          <p:spPr bwMode="auto">
            <a:xfrm>
              <a:off x="7365113" y="3119320"/>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0" name="Oval 209"/>
            <p:cNvSpPr/>
            <p:nvPr/>
          </p:nvSpPr>
          <p:spPr bwMode="auto">
            <a:xfrm>
              <a:off x="7086810" y="340338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1" name="Oval 210"/>
            <p:cNvSpPr/>
            <p:nvPr/>
          </p:nvSpPr>
          <p:spPr bwMode="auto">
            <a:xfrm>
              <a:off x="7365113" y="3398364"/>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2" name="Oval 211"/>
            <p:cNvSpPr/>
            <p:nvPr/>
          </p:nvSpPr>
          <p:spPr bwMode="auto">
            <a:xfrm>
              <a:off x="7086810" y="3682052"/>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3" name="Oval 212"/>
            <p:cNvSpPr/>
            <p:nvPr/>
          </p:nvSpPr>
          <p:spPr bwMode="auto">
            <a:xfrm>
              <a:off x="7365113" y="3677028"/>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4" name="Oval 213"/>
            <p:cNvSpPr/>
            <p:nvPr/>
          </p:nvSpPr>
          <p:spPr bwMode="auto">
            <a:xfrm>
              <a:off x="7087228" y="396060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5" name="Oval 214"/>
            <p:cNvSpPr/>
            <p:nvPr/>
          </p:nvSpPr>
          <p:spPr bwMode="auto">
            <a:xfrm>
              <a:off x="7365531" y="395558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6" name="Oval 215"/>
            <p:cNvSpPr/>
            <p:nvPr/>
          </p:nvSpPr>
          <p:spPr bwMode="auto">
            <a:xfrm>
              <a:off x="7087228" y="4239273"/>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7" name="Oval 216"/>
            <p:cNvSpPr/>
            <p:nvPr/>
          </p:nvSpPr>
          <p:spPr bwMode="auto">
            <a:xfrm>
              <a:off x="7365531" y="423424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8" name="Oval 217"/>
            <p:cNvSpPr/>
            <p:nvPr/>
          </p:nvSpPr>
          <p:spPr bwMode="auto">
            <a:xfrm>
              <a:off x="7086810" y="451861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9" name="Oval 218"/>
            <p:cNvSpPr/>
            <p:nvPr/>
          </p:nvSpPr>
          <p:spPr bwMode="auto">
            <a:xfrm>
              <a:off x="7365113" y="4513591"/>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20" name="Oval 219"/>
            <p:cNvSpPr/>
            <p:nvPr/>
          </p:nvSpPr>
          <p:spPr bwMode="auto">
            <a:xfrm>
              <a:off x="7086810" y="4797279"/>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21" name="Oval 220"/>
            <p:cNvSpPr/>
            <p:nvPr/>
          </p:nvSpPr>
          <p:spPr bwMode="auto">
            <a:xfrm>
              <a:off x="7365113" y="4792255"/>
              <a:ext cx="225550" cy="225550"/>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spTree>
    <p:custDataLst>
      <p:tags r:id="rId1"/>
    </p:custDataLst>
    <p:extLst>
      <p:ext uri="{BB962C8B-B14F-4D97-AF65-F5344CB8AC3E}">
        <p14:creationId xmlns:p14="http://schemas.microsoft.com/office/powerpoint/2010/main" val="40662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496460"/>
            <a:ext cx="8610600" cy="646331"/>
          </a:xfrm>
          <a:prstGeom prst="rect">
            <a:avLst/>
          </a:prstGeom>
          <a:noFill/>
        </p:spPr>
        <p:txBody>
          <a:bodyPr wrap="square" rtlCol="0">
            <a:spAutoFit/>
          </a:bodyPr>
          <a:lstStyle/>
          <a:p>
            <a:pPr algn="ctr"/>
            <a:r>
              <a:rPr lang="en-US" dirty="0">
                <a:latin typeface="Garamond" panose="02020404030301010803" pitchFamily="18" charset="0"/>
              </a:rPr>
              <a:t>Of the total number of estimated new HIV infections among women, 61% were in African Americans (4,524), 19% were in white people (1,431), and 15% were in Latinas (1,131).</a:t>
            </a:r>
            <a:endParaRPr lang="en-US" i="0" dirty="0">
              <a:latin typeface="Garamond" panose="02020404030301010803" pitchFamily="18" charset="0"/>
            </a:endParaRPr>
          </a:p>
        </p:txBody>
      </p:sp>
      <p:sp>
        <p:nvSpPr>
          <p:cNvPr id="7" name="TextBox 6"/>
          <p:cNvSpPr txBox="1"/>
          <p:nvPr/>
        </p:nvSpPr>
        <p:spPr>
          <a:xfrm>
            <a:off x="1" y="5739729"/>
            <a:ext cx="9185476"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women. Updated 2016 Mar 16. Available from http://www.cdc.gov/hiv/group/gender/women/</a:t>
            </a:r>
          </a:p>
        </p:txBody>
      </p:sp>
      <p:sp>
        <p:nvSpPr>
          <p:cNvPr id="8" name="Rectangle 2"/>
          <p:cNvSpPr txBox="1">
            <a:spLocks noChangeArrowheads="1"/>
          </p:cNvSpPr>
          <p:nvPr/>
        </p:nvSpPr>
        <p:spPr bwMode="auto">
          <a:xfrm>
            <a:off x="381000" y="627955"/>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latin typeface="Garamond" panose="02020404030301010803" pitchFamily="18" charset="0"/>
              </a:rPr>
              <a:t>African American and Latina Women</a:t>
            </a:r>
            <a:endParaRPr lang="en-US" altLang="en-US" sz="3200" i="0" dirty="0">
              <a:latin typeface="Garamond" panose="02020404030301010803" pitchFamily="18" charset="0"/>
            </a:endParaRPr>
          </a:p>
        </p:txBody>
      </p:sp>
      <p:graphicFrame>
        <p:nvGraphicFramePr>
          <p:cNvPr id="10" name="Chart 9"/>
          <p:cNvGraphicFramePr/>
          <p:nvPr>
            <p:extLst>
              <p:ext uri="{D42A27DB-BD31-4B8C-83A1-F6EECF244321}">
                <p14:modId xmlns:p14="http://schemas.microsoft.com/office/powerpoint/2010/main" val="3156100145"/>
              </p:ext>
            </p:extLst>
          </p:nvPr>
        </p:nvGraphicFramePr>
        <p:xfrm>
          <a:off x="1676400" y="2142791"/>
          <a:ext cx="5562600" cy="3585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102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extBox 475"/>
          <p:cNvSpPr txBox="1"/>
          <p:nvPr/>
        </p:nvSpPr>
        <p:spPr>
          <a:xfrm>
            <a:off x="436563" y="1371601"/>
            <a:ext cx="7892145" cy="430887"/>
          </a:xfrm>
          <a:prstGeom prst="rect">
            <a:avLst/>
          </a:prstGeom>
          <a:noFill/>
        </p:spPr>
        <p:txBody>
          <a:bodyPr wrap="square">
            <a:spAutoFit/>
          </a:bodyPr>
          <a:lstStyle/>
          <a:p>
            <a:pPr>
              <a:defRPr/>
            </a:pPr>
            <a:r>
              <a:rPr lang="en-US" sz="2200" dirty="0">
                <a:solidFill>
                  <a:srgbClr val="CC0000"/>
                </a:solidFill>
                <a:latin typeface="Garamond" panose="02020404030301010803" pitchFamily="18" charset="0"/>
              </a:rPr>
              <a:t>1 in 880 white women </a:t>
            </a:r>
            <a:r>
              <a:rPr lang="en-US" sz="2200" dirty="0">
                <a:latin typeface="Garamond" panose="02020404030301010803" pitchFamily="18" charset="0"/>
              </a:rPr>
              <a:t>will be diagnosed with HIV in her lifetime</a:t>
            </a:r>
          </a:p>
        </p:txBody>
      </p:sp>
      <p:sp>
        <p:nvSpPr>
          <p:cNvPr id="171" name="TextBox 170"/>
          <p:cNvSpPr txBox="1"/>
          <p:nvPr/>
        </p:nvSpPr>
        <p:spPr>
          <a:xfrm>
            <a:off x="1828800" y="5594684"/>
            <a:ext cx="7323400" cy="400110"/>
          </a:xfrm>
          <a:prstGeom prst="rect">
            <a:avLst/>
          </a:prstGeom>
          <a:noFill/>
        </p:spPr>
        <p:txBody>
          <a:bodyPr wrap="square" rtlCol="0">
            <a:spAutoFit/>
          </a:bodyPr>
          <a:lstStyle/>
          <a:p>
            <a:pPr algn="r"/>
            <a:r>
              <a:rPr lang="en-US" sz="1000" i="1" dirty="0">
                <a:latin typeface="Garamond" panose="02020404030301010803" pitchFamily="18" charset="0"/>
              </a:rPr>
              <a:t>CDC/NCHHSTP. 2016 conference on retroviruses and opportunistic infections--CROI graphics: lifetime risk of HIV diagnosis in the United States. Updated 2016 Feb 24. Available from http://www.cdc.gov/nchhstp/newsroom/2016/croi-2016.html</a:t>
            </a:r>
          </a:p>
        </p:txBody>
      </p:sp>
      <p:grpSp>
        <p:nvGrpSpPr>
          <p:cNvPr id="5" name="Group 4"/>
          <p:cNvGrpSpPr/>
          <p:nvPr/>
        </p:nvGrpSpPr>
        <p:grpSpPr>
          <a:xfrm>
            <a:off x="1128075" y="1869757"/>
            <a:ext cx="6875529" cy="3223913"/>
            <a:chOff x="1113598" y="2372003"/>
            <a:chExt cx="6875529" cy="3223913"/>
          </a:xfrm>
        </p:grpSpPr>
        <p:sp>
          <p:nvSpPr>
            <p:cNvPr id="496" name="Oval 495"/>
            <p:cNvSpPr/>
            <p:nvPr/>
          </p:nvSpPr>
          <p:spPr bwMode="auto">
            <a:xfrm>
              <a:off x="1113598" y="2376505"/>
              <a:ext cx="161075" cy="161075"/>
            </a:xfrm>
            <a:prstGeom prst="ellipse">
              <a:avLst/>
            </a:prstGeom>
            <a:solidFill>
              <a:srgbClr val="CC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97" name="Oval 496"/>
            <p:cNvSpPr/>
            <p:nvPr/>
          </p:nvSpPr>
          <p:spPr bwMode="auto">
            <a:xfrm>
              <a:off x="1113598"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1" name="Oval 500"/>
            <p:cNvSpPr/>
            <p:nvPr/>
          </p:nvSpPr>
          <p:spPr bwMode="auto">
            <a:xfrm>
              <a:off x="1113598"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2" name="Oval 501"/>
            <p:cNvSpPr/>
            <p:nvPr/>
          </p:nvSpPr>
          <p:spPr bwMode="auto">
            <a:xfrm>
              <a:off x="1113598"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3" name="Oval 502"/>
            <p:cNvSpPr/>
            <p:nvPr/>
          </p:nvSpPr>
          <p:spPr bwMode="auto">
            <a:xfrm>
              <a:off x="1113598"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4" name="Oval 503"/>
            <p:cNvSpPr/>
            <p:nvPr/>
          </p:nvSpPr>
          <p:spPr bwMode="auto">
            <a:xfrm>
              <a:off x="1113598"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5" name="Oval 504"/>
            <p:cNvSpPr/>
            <p:nvPr/>
          </p:nvSpPr>
          <p:spPr bwMode="auto">
            <a:xfrm>
              <a:off x="1113598"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6" name="Oval 505"/>
            <p:cNvSpPr/>
            <p:nvPr/>
          </p:nvSpPr>
          <p:spPr bwMode="auto">
            <a:xfrm>
              <a:off x="1113598"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7" name="Oval 506"/>
            <p:cNvSpPr/>
            <p:nvPr/>
          </p:nvSpPr>
          <p:spPr bwMode="auto">
            <a:xfrm>
              <a:off x="1113598"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8" name="Oval 507"/>
            <p:cNvSpPr/>
            <p:nvPr/>
          </p:nvSpPr>
          <p:spPr bwMode="auto">
            <a:xfrm>
              <a:off x="1113598"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9" name="Oval 508"/>
            <p:cNvSpPr/>
            <p:nvPr/>
          </p:nvSpPr>
          <p:spPr bwMode="auto">
            <a:xfrm>
              <a:off x="1273862"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0" name="Oval 509"/>
            <p:cNvSpPr/>
            <p:nvPr/>
          </p:nvSpPr>
          <p:spPr bwMode="auto">
            <a:xfrm>
              <a:off x="1273862"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1" name="Oval 510"/>
            <p:cNvSpPr/>
            <p:nvPr/>
          </p:nvSpPr>
          <p:spPr bwMode="auto">
            <a:xfrm>
              <a:off x="1273862"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2" name="Oval 511"/>
            <p:cNvSpPr/>
            <p:nvPr/>
          </p:nvSpPr>
          <p:spPr bwMode="auto">
            <a:xfrm>
              <a:off x="1273862"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3" name="Oval 512"/>
            <p:cNvSpPr/>
            <p:nvPr/>
          </p:nvSpPr>
          <p:spPr bwMode="auto">
            <a:xfrm>
              <a:off x="1273862"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4" name="Oval 513"/>
            <p:cNvSpPr/>
            <p:nvPr/>
          </p:nvSpPr>
          <p:spPr bwMode="auto">
            <a:xfrm>
              <a:off x="1273862"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5" name="Oval 514"/>
            <p:cNvSpPr/>
            <p:nvPr/>
          </p:nvSpPr>
          <p:spPr bwMode="auto">
            <a:xfrm>
              <a:off x="1273862"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6" name="Oval 515"/>
            <p:cNvSpPr/>
            <p:nvPr/>
          </p:nvSpPr>
          <p:spPr bwMode="auto">
            <a:xfrm>
              <a:off x="1273862"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7" name="Oval 516"/>
            <p:cNvSpPr/>
            <p:nvPr/>
          </p:nvSpPr>
          <p:spPr bwMode="auto">
            <a:xfrm>
              <a:off x="1273862"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8" name="Oval 517"/>
            <p:cNvSpPr/>
            <p:nvPr/>
          </p:nvSpPr>
          <p:spPr bwMode="auto">
            <a:xfrm>
              <a:off x="1273862"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9" name="Oval 518"/>
            <p:cNvSpPr/>
            <p:nvPr/>
          </p:nvSpPr>
          <p:spPr bwMode="auto">
            <a:xfrm>
              <a:off x="1433315"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0" name="Oval 519"/>
            <p:cNvSpPr/>
            <p:nvPr/>
          </p:nvSpPr>
          <p:spPr bwMode="auto">
            <a:xfrm>
              <a:off x="1433315"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1" name="Oval 520"/>
            <p:cNvSpPr/>
            <p:nvPr/>
          </p:nvSpPr>
          <p:spPr bwMode="auto">
            <a:xfrm>
              <a:off x="1433315"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2" name="Oval 521"/>
            <p:cNvSpPr/>
            <p:nvPr/>
          </p:nvSpPr>
          <p:spPr bwMode="auto">
            <a:xfrm>
              <a:off x="1433315"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3" name="Oval 522"/>
            <p:cNvSpPr/>
            <p:nvPr/>
          </p:nvSpPr>
          <p:spPr bwMode="auto">
            <a:xfrm>
              <a:off x="1433315"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4" name="Oval 523"/>
            <p:cNvSpPr/>
            <p:nvPr/>
          </p:nvSpPr>
          <p:spPr bwMode="auto">
            <a:xfrm>
              <a:off x="1433315"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5" name="Oval 524"/>
            <p:cNvSpPr/>
            <p:nvPr/>
          </p:nvSpPr>
          <p:spPr bwMode="auto">
            <a:xfrm>
              <a:off x="1433315"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6" name="Oval 525"/>
            <p:cNvSpPr/>
            <p:nvPr/>
          </p:nvSpPr>
          <p:spPr bwMode="auto">
            <a:xfrm>
              <a:off x="1433315"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7" name="Oval 526"/>
            <p:cNvSpPr/>
            <p:nvPr/>
          </p:nvSpPr>
          <p:spPr bwMode="auto">
            <a:xfrm>
              <a:off x="1433315"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8" name="Oval 527"/>
            <p:cNvSpPr/>
            <p:nvPr/>
          </p:nvSpPr>
          <p:spPr bwMode="auto">
            <a:xfrm>
              <a:off x="1433315"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9" name="Oval 528"/>
            <p:cNvSpPr/>
            <p:nvPr/>
          </p:nvSpPr>
          <p:spPr bwMode="auto">
            <a:xfrm>
              <a:off x="1593579"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0" name="Oval 529"/>
            <p:cNvSpPr/>
            <p:nvPr/>
          </p:nvSpPr>
          <p:spPr bwMode="auto">
            <a:xfrm>
              <a:off x="1593579"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1" name="Oval 530"/>
            <p:cNvSpPr/>
            <p:nvPr/>
          </p:nvSpPr>
          <p:spPr bwMode="auto">
            <a:xfrm>
              <a:off x="1593579"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2" name="Oval 531"/>
            <p:cNvSpPr/>
            <p:nvPr/>
          </p:nvSpPr>
          <p:spPr bwMode="auto">
            <a:xfrm>
              <a:off x="1593579"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3" name="Oval 532"/>
            <p:cNvSpPr/>
            <p:nvPr/>
          </p:nvSpPr>
          <p:spPr bwMode="auto">
            <a:xfrm>
              <a:off x="1593579"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4" name="Oval 533"/>
            <p:cNvSpPr/>
            <p:nvPr/>
          </p:nvSpPr>
          <p:spPr bwMode="auto">
            <a:xfrm>
              <a:off x="1593579"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5" name="Oval 534"/>
            <p:cNvSpPr/>
            <p:nvPr/>
          </p:nvSpPr>
          <p:spPr bwMode="auto">
            <a:xfrm>
              <a:off x="1593579"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6" name="Oval 535"/>
            <p:cNvSpPr/>
            <p:nvPr/>
          </p:nvSpPr>
          <p:spPr bwMode="auto">
            <a:xfrm>
              <a:off x="1593579"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7" name="Oval 536"/>
            <p:cNvSpPr/>
            <p:nvPr/>
          </p:nvSpPr>
          <p:spPr bwMode="auto">
            <a:xfrm>
              <a:off x="1593579"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8" name="Oval 537"/>
            <p:cNvSpPr/>
            <p:nvPr/>
          </p:nvSpPr>
          <p:spPr bwMode="auto">
            <a:xfrm>
              <a:off x="1593579"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9" name="Oval 538"/>
            <p:cNvSpPr/>
            <p:nvPr/>
          </p:nvSpPr>
          <p:spPr bwMode="auto">
            <a:xfrm>
              <a:off x="1753032"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0" name="Oval 539"/>
            <p:cNvSpPr/>
            <p:nvPr/>
          </p:nvSpPr>
          <p:spPr bwMode="auto">
            <a:xfrm>
              <a:off x="1753032"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1" name="Oval 540"/>
            <p:cNvSpPr/>
            <p:nvPr/>
          </p:nvSpPr>
          <p:spPr bwMode="auto">
            <a:xfrm>
              <a:off x="1753032"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2" name="Oval 541"/>
            <p:cNvSpPr/>
            <p:nvPr/>
          </p:nvSpPr>
          <p:spPr bwMode="auto">
            <a:xfrm>
              <a:off x="1753032"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3" name="Oval 542"/>
            <p:cNvSpPr/>
            <p:nvPr/>
          </p:nvSpPr>
          <p:spPr bwMode="auto">
            <a:xfrm>
              <a:off x="1753032"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4" name="Oval 543"/>
            <p:cNvSpPr/>
            <p:nvPr/>
          </p:nvSpPr>
          <p:spPr bwMode="auto">
            <a:xfrm>
              <a:off x="1753032"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5" name="Oval 544"/>
            <p:cNvSpPr/>
            <p:nvPr/>
          </p:nvSpPr>
          <p:spPr bwMode="auto">
            <a:xfrm>
              <a:off x="1753032"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6" name="Oval 545"/>
            <p:cNvSpPr/>
            <p:nvPr/>
          </p:nvSpPr>
          <p:spPr bwMode="auto">
            <a:xfrm>
              <a:off x="1753032"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7" name="Oval 546"/>
            <p:cNvSpPr/>
            <p:nvPr/>
          </p:nvSpPr>
          <p:spPr bwMode="auto">
            <a:xfrm>
              <a:off x="1753032"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8" name="Oval 547"/>
            <p:cNvSpPr/>
            <p:nvPr/>
          </p:nvSpPr>
          <p:spPr bwMode="auto">
            <a:xfrm>
              <a:off x="1753032"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59" name="Oval 558"/>
            <p:cNvSpPr/>
            <p:nvPr/>
          </p:nvSpPr>
          <p:spPr bwMode="auto">
            <a:xfrm>
              <a:off x="1913296"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0" name="Oval 559"/>
            <p:cNvSpPr/>
            <p:nvPr/>
          </p:nvSpPr>
          <p:spPr bwMode="auto">
            <a:xfrm>
              <a:off x="1913296"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1" name="Oval 560"/>
            <p:cNvSpPr/>
            <p:nvPr/>
          </p:nvSpPr>
          <p:spPr bwMode="auto">
            <a:xfrm>
              <a:off x="1913296"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2" name="Oval 561"/>
            <p:cNvSpPr/>
            <p:nvPr/>
          </p:nvSpPr>
          <p:spPr bwMode="auto">
            <a:xfrm>
              <a:off x="1913296"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3" name="Oval 562"/>
            <p:cNvSpPr/>
            <p:nvPr/>
          </p:nvSpPr>
          <p:spPr bwMode="auto">
            <a:xfrm>
              <a:off x="1913296"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4" name="Oval 563"/>
            <p:cNvSpPr/>
            <p:nvPr/>
          </p:nvSpPr>
          <p:spPr bwMode="auto">
            <a:xfrm>
              <a:off x="1913296"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5" name="Oval 564"/>
            <p:cNvSpPr/>
            <p:nvPr/>
          </p:nvSpPr>
          <p:spPr bwMode="auto">
            <a:xfrm>
              <a:off x="1913296"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6" name="Oval 565"/>
            <p:cNvSpPr/>
            <p:nvPr/>
          </p:nvSpPr>
          <p:spPr bwMode="auto">
            <a:xfrm>
              <a:off x="1913296"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7" name="Oval 566"/>
            <p:cNvSpPr/>
            <p:nvPr/>
          </p:nvSpPr>
          <p:spPr bwMode="auto">
            <a:xfrm>
              <a:off x="1913296"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8" name="Oval 567"/>
            <p:cNvSpPr/>
            <p:nvPr/>
          </p:nvSpPr>
          <p:spPr bwMode="auto">
            <a:xfrm>
              <a:off x="1913296"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6" name="Oval 1115"/>
            <p:cNvSpPr/>
            <p:nvPr/>
          </p:nvSpPr>
          <p:spPr bwMode="auto">
            <a:xfrm>
              <a:off x="1113598"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7" name="Oval 1116"/>
            <p:cNvSpPr/>
            <p:nvPr/>
          </p:nvSpPr>
          <p:spPr bwMode="auto">
            <a:xfrm>
              <a:off x="1113598"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8" name="Oval 1117"/>
            <p:cNvSpPr/>
            <p:nvPr/>
          </p:nvSpPr>
          <p:spPr bwMode="auto">
            <a:xfrm>
              <a:off x="1113598"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9" name="Oval 1118"/>
            <p:cNvSpPr/>
            <p:nvPr/>
          </p:nvSpPr>
          <p:spPr bwMode="auto">
            <a:xfrm>
              <a:off x="1113598"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0" name="Oval 1119"/>
            <p:cNvSpPr/>
            <p:nvPr/>
          </p:nvSpPr>
          <p:spPr bwMode="auto">
            <a:xfrm>
              <a:off x="1113598"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1" name="Oval 1120"/>
            <p:cNvSpPr/>
            <p:nvPr/>
          </p:nvSpPr>
          <p:spPr bwMode="auto">
            <a:xfrm>
              <a:off x="1113598"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2" name="Oval 1121"/>
            <p:cNvSpPr/>
            <p:nvPr/>
          </p:nvSpPr>
          <p:spPr bwMode="auto">
            <a:xfrm>
              <a:off x="1113598"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3" name="Oval 1122"/>
            <p:cNvSpPr/>
            <p:nvPr/>
          </p:nvSpPr>
          <p:spPr bwMode="auto">
            <a:xfrm>
              <a:off x="1113598"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4" name="Oval 1123"/>
            <p:cNvSpPr/>
            <p:nvPr/>
          </p:nvSpPr>
          <p:spPr bwMode="auto">
            <a:xfrm>
              <a:off x="1113598"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5" name="Oval 1124"/>
            <p:cNvSpPr/>
            <p:nvPr/>
          </p:nvSpPr>
          <p:spPr bwMode="auto">
            <a:xfrm>
              <a:off x="1113598"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6" name="Oval 1125"/>
            <p:cNvSpPr/>
            <p:nvPr/>
          </p:nvSpPr>
          <p:spPr bwMode="auto">
            <a:xfrm>
              <a:off x="1273862"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7" name="Oval 1126"/>
            <p:cNvSpPr/>
            <p:nvPr/>
          </p:nvSpPr>
          <p:spPr bwMode="auto">
            <a:xfrm>
              <a:off x="1273862"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8" name="Oval 1127"/>
            <p:cNvSpPr/>
            <p:nvPr/>
          </p:nvSpPr>
          <p:spPr bwMode="auto">
            <a:xfrm>
              <a:off x="1273862"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29" name="Oval 1128"/>
            <p:cNvSpPr/>
            <p:nvPr/>
          </p:nvSpPr>
          <p:spPr bwMode="auto">
            <a:xfrm>
              <a:off x="1273862"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0" name="Oval 1129"/>
            <p:cNvSpPr/>
            <p:nvPr/>
          </p:nvSpPr>
          <p:spPr bwMode="auto">
            <a:xfrm>
              <a:off x="1273862"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1" name="Oval 1130"/>
            <p:cNvSpPr/>
            <p:nvPr/>
          </p:nvSpPr>
          <p:spPr bwMode="auto">
            <a:xfrm>
              <a:off x="1273862"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2" name="Oval 1131"/>
            <p:cNvSpPr/>
            <p:nvPr/>
          </p:nvSpPr>
          <p:spPr bwMode="auto">
            <a:xfrm>
              <a:off x="1273862"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3" name="Oval 1132"/>
            <p:cNvSpPr/>
            <p:nvPr/>
          </p:nvSpPr>
          <p:spPr bwMode="auto">
            <a:xfrm>
              <a:off x="1273862"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4" name="Oval 1133"/>
            <p:cNvSpPr/>
            <p:nvPr/>
          </p:nvSpPr>
          <p:spPr bwMode="auto">
            <a:xfrm>
              <a:off x="1273862"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5" name="Oval 1134"/>
            <p:cNvSpPr/>
            <p:nvPr/>
          </p:nvSpPr>
          <p:spPr bwMode="auto">
            <a:xfrm>
              <a:off x="1273862"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6" name="Oval 1135"/>
            <p:cNvSpPr/>
            <p:nvPr/>
          </p:nvSpPr>
          <p:spPr bwMode="auto">
            <a:xfrm>
              <a:off x="1433315"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7" name="Oval 1136"/>
            <p:cNvSpPr/>
            <p:nvPr/>
          </p:nvSpPr>
          <p:spPr bwMode="auto">
            <a:xfrm>
              <a:off x="1433315"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8" name="Oval 1137"/>
            <p:cNvSpPr/>
            <p:nvPr/>
          </p:nvSpPr>
          <p:spPr bwMode="auto">
            <a:xfrm>
              <a:off x="1433315"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39" name="Oval 1138"/>
            <p:cNvSpPr/>
            <p:nvPr/>
          </p:nvSpPr>
          <p:spPr bwMode="auto">
            <a:xfrm>
              <a:off x="1433315"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0" name="Oval 1139"/>
            <p:cNvSpPr/>
            <p:nvPr/>
          </p:nvSpPr>
          <p:spPr bwMode="auto">
            <a:xfrm>
              <a:off x="1433315"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1" name="Oval 1140"/>
            <p:cNvSpPr/>
            <p:nvPr/>
          </p:nvSpPr>
          <p:spPr bwMode="auto">
            <a:xfrm>
              <a:off x="1433315"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2" name="Oval 1141"/>
            <p:cNvSpPr/>
            <p:nvPr/>
          </p:nvSpPr>
          <p:spPr bwMode="auto">
            <a:xfrm>
              <a:off x="1433315"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3" name="Oval 1142"/>
            <p:cNvSpPr/>
            <p:nvPr/>
          </p:nvSpPr>
          <p:spPr bwMode="auto">
            <a:xfrm>
              <a:off x="1433315"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4" name="Oval 1143"/>
            <p:cNvSpPr/>
            <p:nvPr/>
          </p:nvSpPr>
          <p:spPr bwMode="auto">
            <a:xfrm>
              <a:off x="1433315"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5" name="Oval 1144"/>
            <p:cNvSpPr/>
            <p:nvPr/>
          </p:nvSpPr>
          <p:spPr bwMode="auto">
            <a:xfrm>
              <a:off x="1433315"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6" name="Oval 1145"/>
            <p:cNvSpPr/>
            <p:nvPr/>
          </p:nvSpPr>
          <p:spPr bwMode="auto">
            <a:xfrm>
              <a:off x="1593579"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7" name="Oval 1146"/>
            <p:cNvSpPr/>
            <p:nvPr/>
          </p:nvSpPr>
          <p:spPr bwMode="auto">
            <a:xfrm>
              <a:off x="1593579"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8" name="Oval 1147"/>
            <p:cNvSpPr/>
            <p:nvPr/>
          </p:nvSpPr>
          <p:spPr bwMode="auto">
            <a:xfrm>
              <a:off x="1593579"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49" name="Oval 1148"/>
            <p:cNvSpPr/>
            <p:nvPr/>
          </p:nvSpPr>
          <p:spPr bwMode="auto">
            <a:xfrm>
              <a:off x="1593579"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0" name="Oval 1149"/>
            <p:cNvSpPr/>
            <p:nvPr/>
          </p:nvSpPr>
          <p:spPr bwMode="auto">
            <a:xfrm>
              <a:off x="1593579"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1" name="Oval 1150"/>
            <p:cNvSpPr/>
            <p:nvPr/>
          </p:nvSpPr>
          <p:spPr bwMode="auto">
            <a:xfrm>
              <a:off x="1593579"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2" name="Oval 1151"/>
            <p:cNvSpPr/>
            <p:nvPr/>
          </p:nvSpPr>
          <p:spPr bwMode="auto">
            <a:xfrm>
              <a:off x="1593579"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3" name="Oval 1152"/>
            <p:cNvSpPr/>
            <p:nvPr/>
          </p:nvSpPr>
          <p:spPr bwMode="auto">
            <a:xfrm>
              <a:off x="1593579"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4" name="Oval 1153"/>
            <p:cNvSpPr/>
            <p:nvPr/>
          </p:nvSpPr>
          <p:spPr bwMode="auto">
            <a:xfrm>
              <a:off x="1593579"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5" name="Oval 1154"/>
            <p:cNvSpPr/>
            <p:nvPr/>
          </p:nvSpPr>
          <p:spPr bwMode="auto">
            <a:xfrm>
              <a:off x="1593579"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6" name="Oval 1155"/>
            <p:cNvSpPr/>
            <p:nvPr/>
          </p:nvSpPr>
          <p:spPr bwMode="auto">
            <a:xfrm>
              <a:off x="1753032"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7" name="Oval 1156"/>
            <p:cNvSpPr/>
            <p:nvPr/>
          </p:nvSpPr>
          <p:spPr bwMode="auto">
            <a:xfrm>
              <a:off x="1753032"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8" name="Oval 1157"/>
            <p:cNvSpPr/>
            <p:nvPr/>
          </p:nvSpPr>
          <p:spPr bwMode="auto">
            <a:xfrm>
              <a:off x="1753032"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59" name="Oval 1158"/>
            <p:cNvSpPr/>
            <p:nvPr/>
          </p:nvSpPr>
          <p:spPr bwMode="auto">
            <a:xfrm>
              <a:off x="1753032"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0" name="Oval 1159"/>
            <p:cNvSpPr/>
            <p:nvPr/>
          </p:nvSpPr>
          <p:spPr bwMode="auto">
            <a:xfrm>
              <a:off x="1753032"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1" name="Oval 1160"/>
            <p:cNvSpPr/>
            <p:nvPr/>
          </p:nvSpPr>
          <p:spPr bwMode="auto">
            <a:xfrm>
              <a:off x="1753032"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2" name="Oval 1161"/>
            <p:cNvSpPr/>
            <p:nvPr/>
          </p:nvSpPr>
          <p:spPr bwMode="auto">
            <a:xfrm>
              <a:off x="1753032"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3" name="Oval 1162"/>
            <p:cNvSpPr/>
            <p:nvPr/>
          </p:nvSpPr>
          <p:spPr bwMode="auto">
            <a:xfrm>
              <a:off x="1753032"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4" name="Oval 1163"/>
            <p:cNvSpPr/>
            <p:nvPr/>
          </p:nvSpPr>
          <p:spPr bwMode="auto">
            <a:xfrm>
              <a:off x="1753032"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5" name="Oval 1164"/>
            <p:cNvSpPr/>
            <p:nvPr/>
          </p:nvSpPr>
          <p:spPr bwMode="auto">
            <a:xfrm>
              <a:off x="1753032"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6" name="Oval 1165"/>
            <p:cNvSpPr/>
            <p:nvPr/>
          </p:nvSpPr>
          <p:spPr bwMode="auto">
            <a:xfrm>
              <a:off x="1913296"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7" name="Oval 1166"/>
            <p:cNvSpPr/>
            <p:nvPr/>
          </p:nvSpPr>
          <p:spPr bwMode="auto">
            <a:xfrm>
              <a:off x="1913296"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8" name="Oval 1167"/>
            <p:cNvSpPr/>
            <p:nvPr/>
          </p:nvSpPr>
          <p:spPr bwMode="auto">
            <a:xfrm>
              <a:off x="1913296"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69" name="Oval 1168"/>
            <p:cNvSpPr/>
            <p:nvPr/>
          </p:nvSpPr>
          <p:spPr bwMode="auto">
            <a:xfrm>
              <a:off x="1913296"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0" name="Oval 1169"/>
            <p:cNvSpPr/>
            <p:nvPr/>
          </p:nvSpPr>
          <p:spPr bwMode="auto">
            <a:xfrm>
              <a:off x="1913296"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1" name="Oval 1170"/>
            <p:cNvSpPr/>
            <p:nvPr/>
          </p:nvSpPr>
          <p:spPr bwMode="auto">
            <a:xfrm>
              <a:off x="1913296"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2" name="Oval 1171"/>
            <p:cNvSpPr/>
            <p:nvPr/>
          </p:nvSpPr>
          <p:spPr bwMode="auto">
            <a:xfrm>
              <a:off x="1913296"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3" name="Oval 1172"/>
            <p:cNvSpPr/>
            <p:nvPr/>
          </p:nvSpPr>
          <p:spPr bwMode="auto">
            <a:xfrm>
              <a:off x="1913296"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4" name="Oval 1173"/>
            <p:cNvSpPr/>
            <p:nvPr/>
          </p:nvSpPr>
          <p:spPr bwMode="auto">
            <a:xfrm>
              <a:off x="1913296"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5" name="Oval 1174"/>
            <p:cNvSpPr/>
            <p:nvPr/>
          </p:nvSpPr>
          <p:spPr bwMode="auto">
            <a:xfrm>
              <a:off x="1913296"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9" name="Oval 568"/>
            <p:cNvSpPr/>
            <p:nvPr/>
          </p:nvSpPr>
          <p:spPr bwMode="auto">
            <a:xfrm>
              <a:off x="2073560"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0" name="Oval 569"/>
            <p:cNvSpPr/>
            <p:nvPr/>
          </p:nvSpPr>
          <p:spPr bwMode="auto">
            <a:xfrm>
              <a:off x="2073560"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1" name="Oval 570"/>
            <p:cNvSpPr/>
            <p:nvPr/>
          </p:nvSpPr>
          <p:spPr bwMode="auto">
            <a:xfrm>
              <a:off x="2073560"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2" name="Oval 571"/>
            <p:cNvSpPr/>
            <p:nvPr/>
          </p:nvSpPr>
          <p:spPr bwMode="auto">
            <a:xfrm>
              <a:off x="2073560"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3" name="Oval 572"/>
            <p:cNvSpPr/>
            <p:nvPr/>
          </p:nvSpPr>
          <p:spPr bwMode="auto">
            <a:xfrm>
              <a:off x="2073560"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4" name="Oval 573"/>
            <p:cNvSpPr/>
            <p:nvPr/>
          </p:nvSpPr>
          <p:spPr bwMode="auto">
            <a:xfrm>
              <a:off x="2073560"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5" name="Oval 574"/>
            <p:cNvSpPr/>
            <p:nvPr/>
          </p:nvSpPr>
          <p:spPr bwMode="auto">
            <a:xfrm>
              <a:off x="2073560"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6" name="Oval 575"/>
            <p:cNvSpPr/>
            <p:nvPr/>
          </p:nvSpPr>
          <p:spPr bwMode="auto">
            <a:xfrm>
              <a:off x="2073560"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7" name="Oval 576"/>
            <p:cNvSpPr/>
            <p:nvPr/>
          </p:nvSpPr>
          <p:spPr bwMode="auto">
            <a:xfrm>
              <a:off x="2073560"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8" name="Oval 577"/>
            <p:cNvSpPr/>
            <p:nvPr/>
          </p:nvSpPr>
          <p:spPr bwMode="auto">
            <a:xfrm>
              <a:off x="2073560"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6" name="Oval 1175"/>
            <p:cNvSpPr/>
            <p:nvPr/>
          </p:nvSpPr>
          <p:spPr bwMode="auto">
            <a:xfrm>
              <a:off x="2073560"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7" name="Oval 1176"/>
            <p:cNvSpPr/>
            <p:nvPr/>
          </p:nvSpPr>
          <p:spPr bwMode="auto">
            <a:xfrm>
              <a:off x="2073560"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9" name="Oval 578"/>
            <p:cNvSpPr/>
            <p:nvPr/>
          </p:nvSpPr>
          <p:spPr bwMode="auto">
            <a:xfrm>
              <a:off x="2233013"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0" name="Oval 579"/>
            <p:cNvSpPr/>
            <p:nvPr/>
          </p:nvSpPr>
          <p:spPr bwMode="auto">
            <a:xfrm>
              <a:off x="2233013"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1" name="Oval 580"/>
            <p:cNvSpPr/>
            <p:nvPr/>
          </p:nvSpPr>
          <p:spPr bwMode="auto">
            <a:xfrm>
              <a:off x="2233013"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2" name="Oval 581"/>
            <p:cNvSpPr/>
            <p:nvPr/>
          </p:nvSpPr>
          <p:spPr bwMode="auto">
            <a:xfrm>
              <a:off x="2233013"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3" name="Oval 582"/>
            <p:cNvSpPr/>
            <p:nvPr/>
          </p:nvSpPr>
          <p:spPr bwMode="auto">
            <a:xfrm>
              <a:off x="2233013"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4" name="Oval 583"/>
            <p:cNvSpPr/>
            <p:nvPr/>
          </p:nvSpPr>
          <p:spPr bwMode="auto">
            <a:xfrm>
              <a:off x="2233013"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5" name="Oval 584"/>
            <p:cNvSpPr/>
            <p:nvPr/>
          </p:nvSpPr>
          <p:spPr bwMode="auto">
            <a:xfrm>
              <a:off x="2233013"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6" name="Oval 585"/>
            <p:cNvSpPr/>
            <p:nvPr/>
          </p:nvSpPr>
          <p:spPr bwMode="auto">
            <a:xfrm>
              <a:off x="2233013"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7" name="Oval 586"/>
            <p:cNvSpPr/>
            <p:nvPr/>
          </p:nvSpPr>
          <p:spPr bwMode="auto">
            <a:xfrm>
              <a:off x="2233013"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8" name="Oval 587"/>
            <p:cNvSpPr/>
            <p:nvPr/>
          </p:nvSpPr>
          <p:spPr bwMode="auto">
            <a:xfrm>
              <a:off x="2233013"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6" name="Oval 1185"/>
            <p:cNvSpPr/>
            <p:nvPr/>
          </p:nvSpPr>
          <p:spPr bwMode="auto">
            <a:xfrm>
              <a:off x="2233013"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7" name="Oval 1186"/>
            <p:cNvSpPr/>
            <p:nvPr/>
          </p:nvSpPr>
          <p:spPr bwMode="auto">
            <a:xfrm>
              <a:off x="2233013"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8" name="Oval 1187"/>
            <p:cNvSpPr/>
            <p:nvPr/>
          </p:nvSpPr>
          <p:spPr bwMode="auto">
            <a:xfrm>
              <a:off x="2233013"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9" name="Oval 1188"/>
            <p:cNvSpPr/>
            <p:nvPr/>
          </p:nvSpPr>
          <p:spPr bwMode="auto">
            <a:xfrm>
              <a:off x="2233013"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0" name="Oval 1189"/>
            <p:cNvSpPr/>
            <p:nvPr/>
          </p:nvSpPr>
          <p:spPr bwMode="auto">
            <a:xfrm>
              <a:off x="2233013"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1" name="Oval 1190"/>
            <p:cNvSpPr/>
            <p:nvPr/>
          </p:nvSpPr>
          <p:spPr bwMode="auto">
            <a:xfrm>
              <a:off x="2233013"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2" name="Oval 1191"/>
            <p:cNvSpPr/>
            <p:nvPr/>
          </p:nvSpPr>
          <p:spPr bwMode="auto">
            <a:xfrm>
              <a:off x="2233013"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3" name="Oval 1192"/>
            <p:cNvSpPr/>
            <p:nvPr/>
          </p:nvSpPr>
          <p:spPr bwMode="auto">
            <a:xfrm>
              <a:off x="2233013"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4" name="Oval 1193"/>
            <p:cNvSpPr/>
            <p:nvPr/>
          </p:nvSpPr>
          <p:spPr bwMode="auto">
            <a:xfrm>
              <a:off x="2233013"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5" name="Oval 1194"/>
            <p:cNvSpPr/>
            <p:nvPr/>
          </p:nvSpPr>
          <p:spPr bwMode="auto">
            <a:xfrm>
              <a:off x="2233013"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9" name="Oval 588"/>
            <p:cNvSpPr/>
            <p:nvPr/>
          </p:nvSpPr>
          <p:spPr bwMode="auto">
            <a:xfrm>
              <a:off x="2393277"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0" name="Oval 589"/>
            <p:cNvSpPr/>
            <p:nvPr/>
          </p:nvSpPr>
          <p:spPr bwMode="auto">
            <a:xfrm>
              <a:off x="2393277"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1" name="Oval 590"/>
            <p:cNvSpPr/>
            <p:nvPr/>
          </p:nvSpPr>
          <p:spPr bwMode="auto">
            <a:xfrm>
              <a:off x="2393277"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2" name="Oval 591"/>
            <p:cNvSpPr/>
            <p:nvPr/>
          </p:nvSpPr>
          <p:spPr bwMode="auto">
            <a:xfrm>
              <a:off x="2393277"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3" name="Oval 592"/>
            <p:cNvSpPr/>
            <p:nvPr/>
          </p:nvSpPr>
          <p:spPr bwMode="auto">
            <a:xfrm>
              <a:off x="2393277"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4" name="Oval 593"/>
            <p:cNvSpPr/>
            <p:nvPr/>
          </p:nvSpPr>
          <p:spPr bwMode="auto">
            <a:xfrm>
              <a:off x="2393277"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5" name="Oval 594"/>
            <p:cNvSpPr/>
            <p:nvPr/>
          </p:nvSpPr>
          <p:spPr bwMode="auto">
            <a:xfrm>
              <a:off x="2393277"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6" name="Oval 595"/>
            <p:cNvSpPr/>
            <p:nvPr/>
          </p:nvSpPr>
          <p:spPr bwMode="auto">
            <a:xfrm>
              <a:off x="2393277"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7" name="Oval 596"/>
            <p:cNvSpPr/>
            <p:nvPr/>
          </p:nvSpPr>
          <p:spPr bwMode="auto">
            <a:xfrm>
              <a:off x="2393277"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8" name="Oval 597"/>
            <p:cNvSpPr/>
            <p:nvPr/>
          </p:nvSpPr>
          <p:spPr bwMode="auto">
            <a:xfrm>
              <a:off x="2393277"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9" name="Oval 598"/>
            <p:cNvSpPr/>
            <p:nvPr/>
          </p:nvSpPr>
          <p:spPr bwMode="auto">
            <a:xfrm>
              <a:off x="2552730"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0" name="Oval 599"/>
            <p:cNvSpPr/>
            <p:nvPr/>
          </p:nvSpPr>
          <p:spPr bwMode="auto">
            <a:xfrm>
              <a:off x="2552730"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1" name="Oval 600"/>
            <p:cNvSpPr/>
            <p:nvPr/>
          </p:nvSpPr>
          <p:spPr bwMode="auto">
            <a:xfrm>
              <a:off x="2552730"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2" name="Oval 601"/>
            <p:cNvSpPr/>
            <p:nvPr/>
          </p:nvSpPr>
          <p:spPr bwMode="auto">
            <a:xfrm>
              <a:off x="2552730"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3" name="Oval 602"/>
            <p:cNvSpPr/>
            <p:nvPr/>
          </p:nvSpPr>
          <p:spPr bwMode="auto">
            <a:xfrm>
              <a:off x="2552730"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4" name="Oval 603"/>
            <p:cNvSpPr/>
            <p:nvPr/>
          </p:nvSpPr>
          <p:spPr bwMode="auto">
            <a:xfrm>
              <a:off x="2552730"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5" name="Oval 604"/>
            <p:cNvSpPr/>
            <p:nvPr/>
          </p:nvSpPr>
          <p:spPr bwMode="auto">
            <a:xfrm>
              <a:off x="2552730"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6" name="Oval 605"/>
            <p:cNvSpPr/>
            <p:nvPr/>
          </p:nvSpPr>
          <p:spPr bwMode="auto">
            <a:xfrm>
              <a:off x="2552730"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8" name="Oval 607"/>
            <p:cNvSpPr/>
            <p:nvPr/>
          </p:nvSpPr>
          <p:spPr bwMode="auto">
            <a:xfrm>
              <a:off x="2552730"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6" name="Oval 1195"/>
            <p:cNvSpPr/>
            <p:nvPr/>
          </p:nvSpPr>
          <p:spPr bwMode="auto">
            <a:xfrm>
              <a:off x="2393277"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7" name="Oval 1196"/>
            <p:cNvSpPr/>
            <p:nvPr/>
          </p:nvSpPr>
          <p:spPr bwMode="auto">
            <a:xfrm>
              <a:off x="2393277"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8" name="Oval 1197"/>
            <p:cNvSpPr/>
            <p:nvPr/>
          </p:nvSpPr>
          <p:spPr bwMode="auto">
            <a:xfrm>
              <a:off x="2393277"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99" name="Oval 1198"/>
            <p:cNvSpPr/>
            <p:nvPr/>
          </p:nvSpPr>
          <p:spPr bwMode="auto">
            <a:xfrm>
              <a:off x="2393277"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0" name="Oval 1199"/>
            <p:cNvSpPr/>
            <p:nvPr/>
          </p:nvSpPr>
          <p:spPr bwMode="auto">
            <a:xfrm>
              <a:off x="2393277"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1" name="Oval 1200"/>
            <p:cNvSpPr/>
            <p:nvPr/>
          </p:nvSpPr>
          <p:spPr bwMode="auto">
            <a:xfrm>
              <a:off x="2393277"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2" name="Oval 1201"/>
            <p:cNvSpPr/>
            <p:nvPr/>
          </p:nvSpPr>
          <p:spPr bwMode="auto">
            <a:xfrm>
              <a:off x="2393277"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3" name="Oval 1202"/>
            <p:cNvSpPr/>
            <p:nvPr/>
          </p:nvSpPr>
          <p:spPr bwMode="auto">
            <a:xfrm>
              <a:off x="2393277"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4" name="Oval 1203"/>
            <p:cNvSpPr/>
            <p:nvPr/>
          </p:nvSpPr>
          <p:spPr bwMode="auto">
            <a:xfrm>
              <a:off x="2393277"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5" name="Oval 1204"/>
            <p:cNvSpPr/>
            <p:nvPr/>
          </p:nvSpPr>
          <p:spPr bwMode="auto">
            <a:xfrm>
              <a:off x="2393277"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6" name="Oval 1205"/>
            <p:cNvSpPr/>
            <p:nvPr/>
          </p:nvSpPr>
          <p:spPr bwMode="auto">
            <a:xfrm>
              <a:off x="2552730"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7" name="Oval 1206"/>
            <p:cNvSpPr/>
            <p:nvPr/>
          </p:nvSpPr>
          <p:spPr bwMode="auto">
            <a:xfrm>
              <a:off x="2552730"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8" name="Oval 1207"/>
            <p:cNvSpPr/>
            <p:nvPr/>
          </p:nvSpPr>
          <p:spPr bwMode="auto">
            <a:xfrm>
              <a:off x="2552730"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09" name="Oval 1208"/>
            <p:cNvSpPr/>
            <p:nvPr/>
          </p:nvSpPr>
          <p:spPr bwMode="auto">
            <a:xfrm>
              <a:off x="2552730"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0" name="Oval 1209"/>
            <p:cNvSpPr/>
            <p:nvPr/>
          </p:nvSpPr>
          <p:spPr bwMode="auto">
            <a:xfrm>
              <a:off x="2552730"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1" name="Oval 1210"/>
            <p:cNvSpPr/>
            <p:nvPr/>
          </p:nvSpPr>
          <p:spPr bwMode="auto">
            <a:xfrm>
              <a:off x="2552730"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2" name="Oval 1211"/>
            <p:cNvSpPr/>
            <p:nvPr/>
          </p:nvSpPr>
          <p:spPr bwMode="auto">
            <a:xfrm>
              <a:off x="2552730"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3" name="Oval 1212"/>
            <p:cNvSpPr/>
            <p:nvPr/>
          </p:nvSpPr>
          <p:spPr bwMode="auto">
            <a:xfrm>
              <a:off x="2552730"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4" name="Oval 1213"/>
            <p:cNvSpPr/>
            <p:nvPr/>
          </p:nvSpPr>
          <p:spPr bwMode="auto">
            <a:xfrm>
              <a:off x="2552730"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5" name="Oval 1214"/>
            <p:cNvSpPr/>
            <p:nvPr/>
          </p:nvSpPr>
          <p:spPr bwMode="auto">
            <a:xfrm>
              <a:off x="2552730"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7" name="Oval 606"/>
            <p:cNvSpPr/>
            <p:nvPr/>
          </p:nvSpPr>
          <p:spPr bwMode="auto">
            <a:xfrm>
              <a:off x="2552730"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8" name="Oval 1177"/>
            <p:cNvSpPr/>
            <p:nvPr/>
          </p:nvSpPr>
          <p:spPr bwMode="auto">
            <a:xfrm>
              <a:off x="2073560"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79" name="Oval 1178"/>
            <p:cNvSpPr/>
            <p:nvPr/>
          </p:nvSpPr>
          <p:spPr bwMode="auto">
            <a:xfrm>
              <a:off x="2073560"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0" name="Oval 1179"/>
            <p:cNvSpPr/>
            <p:nvPr/>
          </p:nvSpPr>
          <p:spPr bwMode="auto">
            <a:xfrm>
              <a:off x="2073560"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1" name="Oval 1180"/>
            <p:cNvSpPr/>
            <p:nvPr/>
          </p:nvSpPr>
          <p:spPr bwMode="auto">
            <a:xfrm>
              <a:off x="2073560"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2" name="Oval 1181"/>
            <p:cNvSpPr/>
            <p:nvPr/>
          </p:nvSpPr>
          <p:spPr bwMode="auto">
            <a:xfrm>
              <a:off x="2073560"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3" name="Oval 1182"/>
            <p:cNvSpPr/>
            <p:nvPr/>
          </p:nvSpPr>
          <p:spPr bwMode="auto">
            <a:xfrm>
              <a:off x="2073560"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4" name="Oval 1183"/>
            <p:cNvSpPr/>
            <p:nvPr/>
          </p:nvSpPr>
          <p:spPr bwMode="auto">
            <a:xfrm>
              <a:off x="2073560"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85" name="Oval 1184"/>
            <p:cNvSpPr/>
            <p:nvPr/>
          </p:nvSpPr>
          <p:spPr bwMode="auto">
            <a:xfrm>
              <a:off x="2073560"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8" name="Oval 1217"/>
            <p:cNvSpPr/>
            <p:nvPr/>
          </p:nvSpPr>
          <p:spPr bwMode="auto">
            <a:xfrm>
              <a:off x="2712183"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9" name="Oval 1218"/>
            <p:cNvSpPr/>
            <p:nvPr/>
          </p:nvSpPr>
          <p:spPr bwMode="auto">
            <a:xfrm>
              <a:off x="2712183"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0" name="Oval 1219"/>
            <p:cNvSpPr/>
            <p:nvPr/>
          </p:nvSpPr>
          <p:spPr bwMode="auto">
            <a:xfrm>
              <a:off x="2712183"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1" name="Oval 1220"/>
            <p:cNvSpPr/>
            <p:nvPr/>
          </p:nvSpPr>
          <p:spPr bwMode="auto">
            <a:xfrm>
              <a:off x="2712183"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2" name="Oval 1221"/>
            <p:cNvSpPr/>
            <p:nvPr/>
          </p:nvSpPr>
          <p:spPr bwMode="auto">
            <a:xfrm>
              <a:off x="2712183"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3" name="Oval 1222"/>
            <p:cNvSpPr/>
            <p:nvPr/>
          </p:nvSpPr>
          <p:spPr bwMode="auto">
            <a:xfrm>
              <a:off x="2712183"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4" name="Oval 1223"/>
            <p:cNvSpPr/>
            <p:nvPr/>
          </p:nvSpPr>
          <p:spPr bwMode="auto">
            <a:xfrm>
              <a:off x="2712183"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5" name="Oval 1224"/>
            <p:cNvSpPr/>
            <p:nvPr/>
          </p:nvSpPr>
          <p:spPr bwMode="auto">
            <a:xfrm>
              <a:off x="2712183"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6" name="Oval 1225"/>
            <p:cNvSpPr/>
            <p:nvPr/>
          </p:nvSpPr>
          <p:spPr bwMode="auto">
            <a:xfrm>
              <a:off x="2712183"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7" name="Oval 1226"/>
            <p:cNvSpPr/>
            <p:nvPr/>
          </p:nvSpPr>
          <p:spPr bwMode="auto">
            <a:xfrm>
              <a:off x="2712183"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8" name="Oval 1227"/>
            <p:cNvSpPr/>
            <p:nvPr/>
          </p:nvSpPr>
          <p:spPr bwMode="auto">
            <a:xfrm>
              <a:off x="2872447"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29" name="Oval 1228"/>
            <p:cNvSpPr/>
            <p:nvPr/>
          </p:nvSpPr>
          <p:spPr bwMode="auto">
            <a:xfrm>
              <a:off x="2872447"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0" name="Oval 1229"/>
            <p:cNvSpPr/>
            <p:nvPr/>
          </p:nvSpPr>
          <p:spPr bwMode="auto">
            <a:xfrm>
              <a:off x="2872447"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1" name="Oval 1230"/>
            <p:cNvSpPr/>
            <p:nvPr/>
          </p:nvSpPr>
          <p:spPr bwMode="auto">
            <a:xfrm>
              <a:off x="2872447"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2" name="Oval 1231"/>
            <p:cNvSpPr/>
            <p:nvPr/>
          </p:nvSpPr>
          <p:spPr bwMode="auto">
            <a:xfrm>
              <a:off x="2872447"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3" name="Oval 1232"/>
            <p:cNvSpPr/>
            <p:nvPr/>
          </p:nvSpPr>
          <p:spPr bwMode="auto">
            <a:xfrm>
              <a:off x="2872447"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4" name="Oval 1233"/>
            <p:cNvSpPr/>
            <p:nvPr/>
          </p:nvSpPr>
          <p:spPr bwMode="auto">
            <a:xfrm>
              <a:off x="2872447"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5" name="Oval 1234"/>
            <p:cNvSpPr/>
            <p:nvPr/>
          </p:nvSpPr>
          <p:spPr bwMode="auto">
            <a:xfrm>
              <a:off x="2872447"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6" name="Oval 1235"/>
            <p:cNvSpPr/>
            <p:nvPr/>
          </p:nvSpPr>
          <p:spPr bwMode="auto">
            <a:xfrm>
              <a:off x="2872447"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7" name="Oval 1236"/>
            <p:cNvSpPr/>
            <p:nvPr/>
          </p:nvSpPr>
          <p:spPr bwMode="auto">
            <a:xfrm>
              <a:off x="2872447"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8" name="Oval 1237"/>
            <p:cNvSpPr/>
            <p:nvPr/>
          </p:nvSpPr>
          <p:spPr bwMode="auto">
            <a:xfrm>
              <a:off x="3031900"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39" name="Oval 1238"/>
            <p:cNvSpPr/>
            <p:nvPr/>
          </p:nvSpPr>
          <p:spPr bwMode="auto">
            <a:xfrm>
              <a:off x="3031900"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0" name="Oval 1239"/>
            <p:cNvSpPr/>
            <p:nvPr/>
          </p:nvSpPr>
          <p:spPr bwMode="auto">
            <a:xfrm>
              <a:off x="3031900"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1" name="Oval 1240"/>
            <p:cNvSpPr/>
            <p:nvPr/>
          </p:nvSpPr>
          <p:spPr bwMode="auto">
            <a:xfrm>
              <a:off x="3031900"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2" name="Oval 1241"/>
            <p:cNvSpPr/>
            <p:nvPr/>
          </p:nvSpPr>
          <p:spPr bwMode="auto">
            <a:xfrm>
              <a:off x="3031900"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3" name="Oval 1242"/>
            <p:cNvSpPr/>
            <p:nvPr/>
          </p:nvSpPr>
          <p:spPr bwMode="auto">
            <a:xfrm>
              <a:off x="3031900"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4" name="Oval 1243"/>
            <p:cNvSpPr/>
            <p:nvPr/>
          </p:nvSpPr>
          <p:spPr bwMode="auto">
            <a:xfrm>
              <a:off x="3031900"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5" name="Oval 1244"/>
            <p:cNvSpPr/>
            <p:nvPr/>
          </p:nvSpPr>
          <p:spPr bwMode="auto">
            <a:xfrm>
              <a:off x="3031900"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6" name="Oval 1245"/>
            <p:cNvSpPr/>
            <p:nvPr/>
          </p:nvSpPr>
          <p:spPr bwMode="auto">
            <a:xfrm>
              <a:off x="3031900"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7" name="Oval 1246"/>
            <p:cNvSpPr/>
            <p:nvPr/>
          </p:nvSpPr>
          <p:spPr bwMode="auto">
            <a:xfrm>
              <a:off x="3031900"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8" name="Oval 1247"/>
            <p:cNvSpPr/>
            <p:nvPr/>
          </p:nvSpPr>
          <p:spPr bwMode="auto">
            <a:xfrm>
              <a:off x="3192164"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49" name="Oval 1248"/>
            <p:cNvSpPr/>
            <p:nvPr/>
          </p:nvSpPr>
          <p:spPr bwMode="auto">
            <a:xfrm>
              <a:off x="3192164"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0" name="Oval 1249"/>
            <p:cNvSpPr/>
            <p:nvPr/>
          </p:nvSpPr>
          <p:spPr bwMode="auto">
            <a:xfrm>
              <a:off x="3192164"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1" name="Oval 1250"/>
            <p:cNvSpPr/>
            <p:nvPr/>
          </p:nvSpPr>
          <p:spPr bwMode="auto">
            <a:xfrm>
              <a:off x="3192164"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2" name="Oval 1251"/>
            <p:cNvSpPr/>
            <p:nvPr/>
          </p:nvSpPr>
          <p:spPr bwMode="auto">
            <a:xfrm>
              <a:off x="3192164"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3" name="Oval 1252"/>
            <p:cNvSpPr/>
            <p:nvPr/>
          </p:nvSpPr>
          <p:spPr bwMode="auto">
            <a:xfrm>
              <a:off x="3192164"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4" name="Oval 1253"/>
            <p:cNvSpPr/>
            <p:nvPr/>
          </p:nvSpPr>
          <p:spPr bwMode="auto">
            <a:xfrm>
              <a:off x="3192164"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5" name="Oval 1254"/>
            <p:cNvSpPr/>
            <p:nvPr/>
          </p:nvSpPr>
          <p:spPr bwMode="auto">
            <a:xfrm>
              <a:off x="3192164"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6" name="Oval 1255"/>
            <p:cNvSpPr/>
            <p:nvPr/>
          </p:nvSpPr>
          <p:spPr bwMode="auto">
            <a:xfrm>
              <a:off x="3192164"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7" name="Oval 1256"/>
            <p:cNvSpPr/>
            <p:nvPr/>
          </p:nvSpPr>
          <p:spPr bwMode="auto">
            <a:xfrm>
              <a:off x="3192164"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8" name="Oval 1257"/>
            <p:cNvSpPr/>
            <p:nvPr/>
          </p:nvSpPr>
          <p:spPr bwMode="auto">
            <a:xfrm>
              <a:off x="3351617"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9" name="Oval 1258"/>
            <p:cNvSpPr/>
            <p:nvPr/>
          </p:nvSpPr>
          <p:spPr bwMode="auto">
            <a:xfrm>
              <a:off x="3351617"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0" name="Oval 1259"/>
            <p:cNvSpPr/>
            <p:nvPr/>
          </p:nvSpPr>
          <p:spPr bwMode="auto">
            <a:xfrm>
              <a:off x="3351617"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1" name="Oval 1260"/>
            <p:cNvSpPr/>
            <p:nvPr/>
          </p:nvSpPr>
          <p:spPr bwMode="auto">
            <a:xfrm>
              <a:off x="3351617"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2" name="Oval 1261"/>
            <p:cNvSpPr/>
            <p:nvPr/>
          </p:nvSpPr>
          <p:spPr bwMode="auto">
            <a:xfrm>
              <a:off x="3351617"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3" name="Oval 1262"/>
            <p:cNvSpPr/>
            <p:nvPr/>
          </p:nvSpPr>
          <p:spPr bwMode="auto">
            <a:xfrm>
              <a:off x="3351617"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4" name="Oval 1263"/>
            <p:cNvSpPr/>
            <p:nvPr/>
          </p:nvSpPr>
          <p:spPr bwMode="auto">
            <a:xfrm>
              <a:off x="3351617"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5" name="Oval 1264"/>
            <p:cNvSpPr/>
            <p:nvPr/>
          </p:nvSpPr>
          <p:spPr bwMode="auto">
            <a:xfrm>
              <a:off x="3351617"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6" name="Oval 1265"/>
            <p:cNvSpPr/>
            <p:nvPr/>
          </p:nvSpPr>
          <p:spPr bwMode="auto">
            <a:xfrm>
              <a:off x="3351617"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7" name="Oval 1266"/>
            <p:cNvSpPr/>
            <p:nvPr/>
          </p:nvSpPr>
          <p:spPr bwMode="auto">
            <a:xfrm>
              <a:off x="3351617"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8" name="Oval 1267"/>
            <p:cNvSpPr/>
            <p:nvPr/>
          </p:nvSpPr>
          <p:spPr bwMode="auto">
            <a:xfrm>
              <a:off x="3511881"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9" name="Oval 1268"/>
            <p:cNvSpPr/>
            <p:nvPr/>
          </p:nvSpPr>
          <p:spPr bwMode="auto">
            <a:xfrm>
              <a:off x="3511881"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0" name="Oval 1269"/>
            <p:cNvSpPr/>
            <p:nvPr/>
          </p:nvSpPr>
          <p:spPr bwMode="auto">
            <a:xfrm>
              <a:off x="3511881"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1" name="Oval 1270"/>
            <p:cNvSpPr/>
            <p:nvPr/>
          </p:nvSpPr>
          <p:spPr bwMode="auto">
            <a:xfrm>
              <a:off x="3511881"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2" name="Oval 1271"/>
            <p:cNvSpPr/>
            <p:nvPr/>
          </p:nvSpPr>
          <p:spPr bwMode="auto">
            <a:xfrm>
              <a:off x="3511881"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3" name="Oval 1272"/>
            <p:cNvSpPr/>
            <p:nvPr/>
          </p:nvSpPr>
          <p:spPr bwMode="auto">
            <a:xfrm>
              <a:off x="3511881"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4" name="Oval 1273"/>
            <p:cNvSpPr/>
            <p:nvPr/>
          </p:nvSpPr>
          <p:spPr bwMode="auto">
            <a:xfrm>
              <a:off x="3511881"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5" name="Oval 1274"/>
            <p:cNvSpPr/>
            <p:nvPr/>
          </p:nvSpPr>
          <p:spPr bwMode="auto">
            <a:xfrm>
              <a:off x="3511881"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6" name="Oval 1275"/>
            <p:cNvSpPr/>
            <p:nvPr/>
          </p:nvSpPr>
          <p:spPr bwMode="auto">
            <a:xfrm>
              <a:off x="3511881"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7" name="Oval 1276"/>
            <p:cNvSpPr/>
            <p:nvPr/>
          </p:nvSpPr>
          <p:spPr bwMode="auto">
            <a:xfrm>
              <a:off x="3511881"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8" name="Oval 1277"/>
            <p:cNvSpPr/>
            <p:nvPr/>
          </p:nvSpPr>
          <p:spPr bwMode="auto">
            <a:xfrm>
              <a:off x="3672145"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9" name="Oval 1278"/>
            <p:cNvSpPr/>
            <p:nvPr/>
          </p:nvSpPr>
          <p:spPr bwMode="auto">
            <a:xfrm>
              <a:off x="3672145"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0" name="Oval 1279"/>
            <p:cNvSpPr/>
            <p:nvPr/>
          </p:nvSpPr>
          <p:spPr bwMode="auto">
            <a:xfrm>
              <a:off x="3672145"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1" name="Oval 1280"/>
            <p:cNvSpPr/>
            <p:nvPr/>
          </p:nvSpPr>
          <p:spPr bwMode="auto">
            <a:xfrm>
              <a:off x="3672145"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2" name="Oval 1281"/>
            <p:cNvSpPr/>
            <p:nvPr/>
          </p:nvSpPr>
          <p:spPr bwMode="auto">
            <a:xfrm>
              <a:off x="3672145"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3" name="Oval 1282"/>
            <p:cNvSpPr/>
            <p:nvPr/>
          </p:nvSpPr>
          <p:spPr bwMode="auto">
            <a:xfrm>
              <a:off x="3672145"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4" name="Oval 1283"/>
            <p:cNvSpPr/>
            <p:nvPr/>
          </p:nvSpPr>
          <p:spPr bwMode="auto">
            <a:xfrm>
              <a:off x="3672145"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5" name="Oval 1284"/>
            <p:cNvSpPr/>
            <p:nvPr/>
          </p:nvSpPr>
          <p:spPr bwMode="auto">
            <a:xfrm>
              <a:off x="3672145"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6" name="Oval 1285"/>
            <p:cNvSpPr/>
            <p:nvPr/>
          </p:nvSpPr>
          <p:spPr bwMode="auto">
            <a:xfrm>
              <a:off x="3672145"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7" name="Oval 1286"/>
            <p:cNvSpPr/>
            <p:nvPr/>
          </p:nvSpPr>
          <p:spPr bwMode="auto">
            <a:xfrm>
              <a:off x="3672145"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8" name="Oval 1287"/>
            <p:cNvSpPr/>
            <p:nvPr/>
          </p:nvSpPr>
          <p:spPr bwMode="auto">
            <a:xfrm>
              <a:off x="3831598"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9" name="Oval 1288"/>
            <p:cNvSpPr/>
            <p:nvPr/>
          </p:nvSpPr>
          <p:spPr bwMode="auto">
            <a:xfrm>
              <a:off x="3831598"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0" name="Oval 1289"/>
            <p:cNvSpPr/>
            <p:nvPr/>
          </p:nvSpPr>
          <p:spPr bwMode="auto">
            <a:xfrm>
              <a:off x="3831598"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1" name="Oval 1290"/>
            <p:cNvSpPr/>
            <p:nvPr/>
          </p:nvSpPr>
          <p:spPr bwMode="auto">
            <a:xfrm>
              <a:off x="3831598"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2" name="Oval 1291"/>
            <p:cNvSpPr/>
            <p:nvPr/>
          </p:nvSpPr>
          <p:spPr bwMode="auto">
            <a:xfrm>
              <a:off x="3831598"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3" name="Oval 1292"/>
            <p:cNvSpPr/>
            <p:nvPr/>
          </p:nvSpPr>
          <p:spPr bwMode="auto">
            <a:xfrm>
              <a:off x="3831598"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4" name="Oval 1293"/>
            <p:cNvSpPr/>
            <p:nvPr/>
          </p:nvSpPr>
          <p:spPr bwMode="auto">
            <a:xfrm>
              <a:off x="3831598"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5" name="Oval 1294"/>
            <p:cNvSpPr/>
            <p:nvPr/>
          </p:nvSpPr>
          <p:spPr bwMode="auto">
            <a:xfrm>
              <a:off x="3831598"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6" name="Oval 1295"/>
            <p:cNvSpPr/>
            <p:nvPr/>
          </p:nvSpPr>
          <p:spPr bwMode="auto">
            <a:xfrm>
              <a:off x="3831598"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7" name="Oval 1296"/>
            <p:cNvSpPr/>
            <p:nvPr/>
          </p:nvSpPr>
          <p:spPr bwMode="auto">
            <a:xfrm>
              <a:off x="3831598"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8" name="Oval 1297"/>
            <p:cNvSpPr/>
            <p:nvPr/>
          </p:nvSpPr>
          <p:spPr bwMode="auto">
            <a:xfrm>
              <a:off x="3991862"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9" name="Oval 1298"/>
            <p:cNvSpPr/>
            <p:nvPr/>
          </p:nvSpPr>
          <p:spPr bwMode="auto">
            <a:xfrm>
              <a:off x="3991862"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0" name="Oval 1299"/>
            <p:cNvSpPr/>
            <p:nvPr/>
          </p:nvSpPr>
          <p:spPr bwMode="auto">
            <a:xfrm>
              <a:off x="3991862"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1" name="Oval 1300"/>
            <p:cNvSpPr/>
            <p:nvPr/>
          </p:nvSpPr>
          <p:spPr bwMode="auto">
            <a:xfrm>
              <a:off x="3991862"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2" name="Oval 1301"/>
            <p:cNvSpPr/>
            <p:nvPr/>
          </p:nvSpPr>
          <p:spPr bwMode="auto">
            <a:xfrm>
              <a:off x="3991862"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3" name="Oval 1302"/>
            <p:cNvSpPr/>
            <p:nvPr/>
          </p:nvSpPr>
          <p:spPr bwMode="auto">
            <a:xfrm>
              <a:off x="3991862"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4" name="Oval 1303"/>
            <p:cNvSpPr/>
            <p:nvPr/>
          </p:nvSpPr>
          <p:spPr bwMode="auto">
            <a:xfrm>
              <a:off x="3991862"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5" name="Oval 1304"/>
            <p:cNvSpPr/>
            <p:nvPr/>
          </p:nvSpPr>
          <p:spPr bwMode="auto">
            <a:xfrm>
              <a:off x="3991862"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6" name="Oval 1305"/>
            <p:cNvSpPr/>
            <p:nvPr/>
          </p:nvSpPr>
          <p:spPr bwMode="auto">
            <a:xfrm>
              <a:off x="3991862"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7" name="Oval 1306"/>
            <p:cNvSpPr/>
            <p:nvPr/>
          </p:nvSpPr>
          <p:spPr bwMode="auto">
            <a:xfrm>
              <a:off x="3991862"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8" name="Oval 1307"/>
            <p:cNvSpPr/>
            <p:nvPr/>
          </p:nvSpPr>
          <p:spPr bwMode="auto">
            <a:xfrm>
              <a:off x="4151315"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9" name="Oval 1308"/>
            <p:cNvSpPr/>
            <p:nvPr/>
          </p:nvSpPr>
          <p:spPr bwMode="auto">
            <a:xfrm>
              <a:off x="4151315"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0" name="Oval 1309"/>
            <p:cNvSpPr/>
            <p:nvPr/>
          </p:nvSpPr>
          <p:spPr bwMode="auto">
            <a:xfrm>
              <a:off x="4151315"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1" name="Oval 1310"/>
            <p:cNvSpPr/>
            <p:nvPr/>
          </p:nvSpPr>
          <p:spPr bwMode="auto">
            <a:xfrm>
              <a:off x="4151315"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2" name="Oval 1311"/>
            <p:cNvSpPr/>
            <p:nvPr/>
          </p:nvSpPr>
          <p:spPr bwMode="auto">
            <a:xfrm>
              <a:off x="4151315"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3" name="Oval 1312"/>
            <p:cNvSpPr/>
            <p:nvPr/>
          </p:nvSpPr>
          <p:spPr bwMode="auto">
            <a:xfrm>
              <a:off x="4151315"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4" name="Oval 1313"/>
            <p:cNvSpPr/>
            <p:nvPr/>
          </p:nvSpPr>
          <p:spPr bwMode="auto">
            <a:xfrm>
              <a:off x="4151315"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5" name="Oval 1314"/>
            <p:cNvSpPr/>
            <p:nvPr/>
          </p:nvSpPr>
          <p:spPr bwMode="auto">
            <a:xfrm>
              <a:off x="4151315"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6" name="Oval 1315"/>
            <p:cNvSpPr/>
            <p:nvPr/>
          </p:nvSpPr>
          <p:spPr bwMode="auto">
            <a:xfrm>
              <a:off x="4151315"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7" name="Oval 1316"/>
            <p:cNvSpPr/>
            <p:nvPr/>
          </p:nvSpPr>
          <p:spPr bwMode="auto">
            <a:xfrm>
              <a:off x="4151315"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8" name="Oval 1317"/>
            <p:cNvSpPr/>
            <p:nvPr/>
          </p:nvSpPr>
          <p:spPr bwMode="auto">
            <a:xfrm>
              <a:off x="2712183"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9" name="Oval 1318"/>
            <p:cNvSpPr/>
            <p:nvPr/>
          </p:nvSpPr>
          <p:spPr bwMode="auto">
            <a:xfrm>
              <a:off x="2712183"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0" name="Oval 1319"/>
            <p:cNvSpPr/>
            <p:nvPr/>
          </p:nvSpPr>
          <p:spPr bwMode="auto">
            <a:xfrm>
              <a:off x="2712183"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1" name="Oval 1320"/>
            <p:cNvSpPr/>
            <p:nvPr/>
          </p:nvSpPr>
          <p:spPr bwMode="auto">
            <a:xfrm>
              <a:off x="2712183"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2" name="Oval 1321"/>
            <p:cNvSpPr/>
            <p:nvPr/>
          </p:nvSpPr>
          <p:spPr bwMode="auto">
            <a:xfrm>
              <a:off x="2712183"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3" name="Oval 1322"/>
            <p:cNvSpPr/>
            <p:nvPr/>
          </p:nvSpPr>
          <p:spPr bwMode="auto">
            <a:xfrm>
              <a:off x="2712183"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4" name="Oval 1323"/>
            <p:cNvSpPr/>
            <p:nvPr/>
          </p:nvSpPr>
          <p:spPr bwMode="auto">
            <a:xfrm>
              <a:off x="2712183"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5" name="Oval 1324"/>
            <p:cNvSpPr/>
            <p:nvPr/>
          </p:nvSpPr>
          <p:spPr bwMode="auto">
            <a:xfrm>
              <a:off x="2712183"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6" name="Oval 1325"/>
            <p:cNvSpPr/>
            <p:nvPr/>
          </p:nvSpPr>
          <p:spPr bwMode="auto">
            <a:xfrm>
              <a:off x="2712183"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7" name="Oval 1326"/>
            <p:cNvSpPr/>
            <p:nvPr/>
          </p:nvSpPr>
          <p:spPr bwMode="auto">
            <a:xfrm>
              <a:off x="2712183"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8" name="Oval 1327"/>
            <p:cNvSpPr/>
            <p:nvPr/>
          </p:nvSpPr>
          <p:spPr bwMode="auto">
            <a:xfrm>
              <a:off x="2872447"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9" name="Oval 1328"/>
            <p:cNvSpPr/>
            <p:nvPr/>
          </p:nvSpPr>
          <p:spPr bwMode="auto">
            <a:xfrm>
              <a:off x="2872447"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0" name="Oval 1329"/>
            <p:cNvSpPr/>
            <p:nvPr/>
          </p:nvSpPr>
          <p:spPr bwMode="auto">
            <a:xfrm>
              <a:off x="2872447"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1" name="Oval 1330"/>
            <p:cNvSpPr/>
            <p:nvPr/>
          </p:nvSpPr>
          <p:spPr bwMode="auto">
            <a:xfrm>
              <a:off x="2872447"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2" name="Oval 1331"/>
            <p:cNvSpPr/>
            <p:nvPr/>
          </p:nvSpPr>
          <p:spPr bwMode="auto">
            <a:xfrm>
              <a:off x="2872447"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3" name="Oval 1332"/>
            <p:cNvSpPr/>
            <p:nvPr/>
          </p:nvSpPr>
          <p:spPr bwMode="auto">
            <a:xfrm>
              <a:off x="2872447"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4" name="Oval 1333"/>
            <p:cNvSpPr/>
            <p:nvPr/>
          </p:nvSpPr>
          <p:spPr bwMode="auto">
            <a:xfrm>
              <a:off x="2872447"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5" name="Oval 1334"/>
            <p:cNvSpPr/>
            <p:nvPr/>
          </p:nvSpPr>
          <p:spPr bwMode="auto">
            <a:xfrm>
              <a:off x="2872447"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6" name="Oval 1335"/>
            <p:cNvSpPr/>
            <p:nvPr/>
          </p:nvSpPr>
          <p:spPr bwMode="auto">
            <a:xfrm>
              <a:off x="2872447"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7" name="Oval 1336"/>
            <p:cNvSpPr/>
            <p:nvPr/>
          </p:nvSpPr>
          <p:spPr bwMode="auto">
            <a:xfrm>
              <a:off x="2872447"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8" name="Oval 1337"/>
            <p:cNvSpPr/>
            <p:nvPr/>
          </p:nvSpPr>
          <p:spPr bwMode="auto">
            <a:xfrm>
              <a:off x="3031900"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9" name="Oval 1338"/>
            <p:cNvSpPr/>
            <p:nvPr/>
          </p:nvSpPr>
          <p:spPr bwMode="auto">
            <a:xfrm>
              <a:off x="3031900"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0" name="Oval 1339"/>
            <p:cNvSpPr/>
            <p:nvPr/>
          </p:nvSpPr>
          <p:spPr bwMode="auto">
            <a:xfrm>
              <a:off x="3031900"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1" name="Oval 1340"/>
            <p:cNvSpPr/>
            <p:nvPr/>
          </p:nvSpPr>
          <p:spPr bwMode="auto">
            <a:xfrm>
              <a:off x="3031900"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2" name="Oval 1341"/>
            <p:cNvSpPr/>
            <p:nvPr/>
          </p:nvSpPr>
          <p:spPr bwMode="auto">
            <a:xfrm>
              <a:off x="3031900"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3" name="Oval 1342"/>
            <p:cNvSpPr/>
            <p:nvPr/>
          </p:nvSpPr>
          <p:spPr bwMode="auto">
            <a:xfrm>
              <a:off x="3031900"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4" name="Oval 1343"/>
            <p:cNvSpPr/>
            <p:nvPr/>
          </p:nvSpPr>
          <p:spPr bwMode="auto">
            <a:xfrm>
              <a:off x="3031900"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5" name="Oval 1344"/>
            <p:cNvSpPr/>
            <p:nvPr/>
          </p:nvSpPr>
          <p:spPr bwMode="auto">
            <a:xfrm>
              <a:off x="3031900"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6" name="Oval 1345"/>
            <p:cNvSpPr/>
            <p:nvPr/>
          </p:nvSpPr>
          <p:spPr bwMode="auto">
            <a:xfrm>
              <a:off x="3031900"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7" name="Oval 1346"/>
            <p:cNvSpPr/>
            <p:nvPr/>
          </p:nvSpPr>
          <p:spPr bwMode="auto">
            <a:xfrm>
              <a:off x="3031900"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8" name="Oval 1347"/>
            <p:cNvSpPr/>
            <p:nvPr/>
          </p:nvSpPr>
          <p:spPr bwMode="auto">
            <a:xfrm>
              <a:off x="3192164"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9" name="Oval 1348"/>
            <p:cNvSpPr/>
            <p:nvPr/>
          </p:nvSpPr>
          <p:spPr bwMode="auto">
            <a:xfrm>
              <a:off x="3192164"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0" name="Oval 1349"/>
            <p:cNvSpPr/>
            <p:nvPr/>
          </p:nvSpPr>
          <p:spPr bwMode="auto">
            <a:xfrm>
              <a:off x="3192164"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1" name="Oval 1350"/>
            <p:cNvSpPr/>
            <p:nvPr/>
          </p:nvSpPr>
          <p:spPr bwMode="auto">
            <a:xfrm>
              <a:off x="3192164"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2" name="Oval 1351"/>
            <p:cNvSpPr/>
            <p:nvPr/>
          </p:nvSpPr>
          <p:spPr bwMode="auto">
            <a:xfrm>
              <a:off x="3192164"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3" name="Oval 1352"/>
            <p:cNvSpPr/>
            <p:nvPr/>
          </p:nvSpPr>
          <p:spPr bwMode="auto">
            <a:xfrm>
              <a:off x="3192164"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4" name="Oval 1353"/>
            <p:cNvSpPr/>
            <p:nvPr/>
          </p:nvSpPr>
          <p:spPr bwMode="auto">
            <a:xfrm>
              <a:off x="3192164"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5" name="Oval 1354"/>
            <p:cNvSpPr/>
            <p:nvPr/>
          </p:nvSpPr>
          <p:spPr bwMode="auto">
            <a:xfrm>
              <a:off x="3192164"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6" name="Oval 1355"/>
            <p:cNvSpPr/>
            <p:nvPr/>
          </p:nvSpPr>
          <p:spPr bwMode="auto">
            <a:xfrm>
              <a:off x="3192164"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7" name="Oval 1356"/>
            <p:cNvSpPr/>
            <p:nvPr/>
          </p:nvSpPr>
          <p:spPr bwMode="auto">
            <a:xfrm>
              <a:off x="3192164"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8" name="Oval 1357"/>
            <p:cNvSpPr/>
            <p:nvPr/>
          </p:nvSpPr>
          <p:spPr bwMode="auto">
            <a:xfrm>
              <a:off x="3351617"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59" name="Oval 1358"/>
            <p:cNvSpPr/>
            <p:nvPr/>
          </p:nvSpPr>
          <p:spPr bwMode="auto">
            <a:xfrm>
              <a:off x="3351617"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0" name="Oval 1359"/>
            <p:cNvSpPr/>
            <p:nvPr/>
          </p:nvSpPr>
          <p:spPr bwMode="auto">
            <a:xfrm>
              <a:off x="3351617"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1" name="Oval 1360"/>
            <p:cNvSpPr/>
            <p:nvPr/>
          </p:nvSpPr>
          <p:spPr bwMode="auto">
            <a:xfrm>
              <a:off x="3351617"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2" name="Oval 1361"/>
            <p:cNvSpPr/>
            <p:nvPr/>
          </p:nvSpPr>
          <p:spPr bwMode="auto">
            <a:xfrm>
              <a:off x="3351617"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3" name="Oval 1362"/>
            <p:cNvSpPr/>
            <p:nvPr/>
          </p:nvSpPr>
          <p:spPr bwMode="auto">
            <a:xfrm>
              <a:off x="3351617"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4" name="Oval 1363"/>
            <p:cNvSpPr/>
            <p:nvPr/>
          </p:nvSpPr>
          <p:spPr bwMode="auto">
            <a:xfrm>
              <a:off x="3351617"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5" name="Oval 1364"/>
            <p:cNvSpPr/>
            <p:nvPr/>
          </p:nvSpPr>
          <p:spPr bwMode="auto">
            <a:xfrm>
              <a:off x="3351617"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6" name="Oval 1365"/>
            <p:cNvSpPr/>
            <p:nvPr/>
          </p:nvSpPr>
          <p:spPr bwMode="auto">
            <a:xfrm>
              <a:off x="3351617"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7" name="Oval 1366"/>
            <p:cNvSpPr/>
            <p:nvPr/>
          </p:nvSpPr>
          <p:spPr bwMode="auto">
            <a:xfrm>
              <a:off x="3351617"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8" name="Oval 1367"/>
            <p:cNvSpPr/>
            <p:nvPr/>
          </p:nvSpPr>
          <p:spPr bwMode="auto">
            <a:xfrm>
              <a:off x="3511881"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69" name="Oval 1368"/>
            <p:cNvSpPr/>
            <p:nvPr/>
          </p:nvSpPr>
          <p:spPr bwMode="auto">
            <a:xfrm>
              <a:off x="3511881"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0" name="Oval 1369"/>
            <p:cNvSpPr/>
            <p:nvPr/>
          </p:nvSpPr>
          <p:spPr bwMode="auto">
            <a:xfrm>
              <a:off x="3511881"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1" name="Oval 1370"/>
            <p:cNvSpPr/>
            <p:nvPr/>
          </p:nvSpPr>
          <p:spPr bwMode="auto">
            <a:xfrm>
              <a:off x="3511881"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2" name="Oval 1371"/>
            <p:cNvSpPr/>
            <p:nvPr/>
          </p:nvSpPr>
          <p:spPr bwMode="auto">
            <a:xfrm>
              <a:off x="3511881"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3" name="Oval 1372"/>
            <p:cNvSpPr/>
            <p:nvPr/>
          </p:nvSpPr>
          <p:spPr bwMode="auto">
            <a:xfrm>
              <a:off x="3511881"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4" name="Oval 1373"/>
            <p:cNvSpPr/>
            <p:nvPr/>
          </p:nvSpPr>
          <p:spPr bwMode="auto">
            <a:xfrm>
              <a:off x="3511881"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5" name="Oval 1374"/>
            <p:cNvSpPr/>
            <p:nvPr/>
          </p:nvSpPr>
          <p:spPr bwMode="auto">
            <a:xfrm>
              <a:off x="3511881"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6" name="Oval 1375"/>
            <p:cNvSpPr/>
            <p:nvPr/>
          </p:nvSpPr>
          <p:spPr bwMode="auto">
            <a:xfrm>
              <a:off x="3511881"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7" name="Oval 1376"/>
            <p:cNvSpPr/>
            <p:nvPr/>
          </p:nvSpPr>
          <p:spPr bwMode="auto">
            <a:xfrm>
              <a:off x="3511881"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8" name="Oval 1377"/>
            <p:cNvSpPr/>
            <p:nvPr/>
          </p:nvSpPr>
          <p:spPr bwMode="auto">
            <a:xfrm>
              <a:off x="3672145"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9" name="Oval 1378"/>
            <p:cNvSpPr/>
            <p:nvPr/>
          </p:nvSpPr>
          <p:spPr bwMode="auto">
            <a:xfrm>
              <a:off x="3672145"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0" name="Oval 1379"/>
            <p:cNvSpPr/>
            <p:nvPr/>
          </p:nvSpPr>
          <p:spPr bwMode="auto">
            <a:xfrm>
              <a:off x="3672145"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1" name="Oval 1380"/>
            <p:cNvSpPr/>
            <p:nvPr/>
          </p:nvSpPr>
          <p:spPr bwMode="auto">
            <a:xfrm>
              <a:off x="3672145"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2" name="Oval 1381"/>
            <p:cNvSpPr/>
            <p:nvPr/>
          </p:nvSpPr>
          <p:spPr bwMode="auto">
            <a:xfrm>
              <a:off x="3672145"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3" name="Oval 1382"/>
            <p:cNvSpPr/>
            <p:nvPr/>
          </p:nvSpPr>
          <p:spPr bwMode="auto">
            <a:xfrm>
              <a:off x="3672145"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4" name="Oval 1383"/>
            <p:cNvSpPr/>
            <p:nvPr/>
          </p:nvSpPr>
          <p:spPr bwMode="auto">
            <a:xfrm>
              <a:off x="3672145"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5" name="Oval 1384"/>
            <p:cNvSpPr/>
            <p:nvPr/>
          </p:nvSpPr>
          <p:spPr bwMode="auto">
            <a:xfrm>
              <a:off x="3672145"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6" name="Oval 1385"/>
            <p:cNvSpPr/>
            <p:nvPr/>
          </p:nvSpPr>
          <p:spPr bwMode="auto">
            <a:xfrm>
              <a:off x="3672145"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7" name="Oval 1386"/>
            <p:cNvSpPr/>
            <p:nvPr/>
          </p:nvSpPr>
          <p:spPr bwMode="auto">
            <a:xfrm>
              <a:off x="3672145"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8" name="Oval 1387"/>
            <p:cNvSpPr/>
            <p:nvPr/>
          </p:nvSpPr>
          <p:spPr bwMode="auto">
            <a:xfrm>
              <a:off x="3831598"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9" name="Oval 1388"/>
            <p:cNvSpPr/>
            <p:nvPr/>
          </p:nvSpPr>
          <p:spPr bwMode="auto">
            <a:xfrm>
              <a:off x="3831598"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0" name="Oval 1389"/>
            <p:cNvSpPr/>
            <p:nvPr/>
          </p:nvSpPr>
          <p:spPr bwMode="auto">
            <a:xfrm>
              <a:off x="3831598"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1" name="Oval 1390"/>
            <p:cNvSpPr/>
            <p:nvPr/>
          </p:nvSpPr>
          <p:spPr bwMode="auto">
            <a:xfrm>
              <a:off x="3831598"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2" name="Oval 1391"/>
            <p:cNvSpPr/>
            <p:nvPr/>
          </p:nvSpPr>
          <p:spPr bwMode="auto">
            <a:xfrm>
              <a:off x="3831598"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3" name="Oval 1392"/>
            <p:cNvSpPr/>
            <p:nvPr/>
          </p:nvSpPr>
          <p:spPr bwMode="auto">
            <a:xfrm>
              <a:off x="3831598"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4" name="Oval 1393"/>
            <p:cNvSpPr/>
            <p:nvPr/>
          </p:nvSpPr>
          <p:spPr bwMode="auto">
            <a:xfrm>
              <a:off x="3831598"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5" name="Oval 1394"/>
            <p:cNvSpPr/>
            <p:nvPr/>
          </p:nvSpPr>
          <p:spPr bwMode="auto">
            <a:xfrm>
              <a:off x="3831598"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6" name="Oval 1395"/>
            <p:cNvSpPr/>
            <p:nvPr/>
          </p:nvSpPr>
          <p:spPr bwMode="auto">
            <a:xfrm>
              <a:off x="3831598"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7" name="Oval 1396"/>
            <p:cNvSpPr/>
            <p:nvPr/>
          </p:nvSpPr>
          <p:spPr bwMode="auto">
            <a:xfrm>
              <a:off x="3831598"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8" name="Oval 1397"/>
            <p:cNvSpPr/>
            <p:nvPr/>
          </p:nvSpPr>
          <p:spPr bwMode="auto">
            <a:xfrm>
              <a:off x="3991862"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9" name="Oval 1398"/>
            <p:cNvSpPr/>
            <p:nvPr/>
          </p:nvSpPr>
          <p:spPr bwMode="auto">
            <a:xfrm>
              <a:off x="3991862"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0" name="Oval 1399"/>
            <p:cNvSpPr/>
            <p:nvPr/>
          </p:nvSpPr>
          <p:spPr bwMode="auto">
            <a:xfrm>
              <a:off x="3991862"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1" name="Oval 1400"/>
            <p:cNvSpPr/>
            <p:nvPr/>
          </p:nvSpPr>
          <p:spPr bwMode="auto">
            <a:xfrm>
              <a:off x="3991862"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2" name="Oval 1401"/>
            <p:cNvSpPr/>
            <p:nvPr/>
          </p:nvSpPr>
          <p:spPr bwMode="auto">
            <a:xfrm>
              <a:off x="3991862"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3" name="Oval 1402"/>
            <p:cNvSpPr/>
            <p:nvPr/>
          </p:nvSpPr>
          <p:spPr bwMode="auto">
            <a:xfrm>
              <a:off x="3991862"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4" name="Oval 1403"/>
            <p:cNvSpPr/>
            <p:nvPr/>
          </p:nvSpPr>
          <p:spPr bwMode="auto">
            <a:xfrm>
              <a:off x="3991862"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5" name="Oval 1404"/>
            <p:cNvSpPr/>
            <p:nvPr/>
          </p:nvSpPr>
          <p:spPr bwMode="auto">
            <a:xfrm>
              <a:off x="3991862"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6" name="Oval 1405"/>
            <p:cNvSpPr/>
            <p:nvPr/>
          </p:nvSpPr>
          <p:spPr bwMode="auto">
            <a:xfrm>
              <a:off x="3991862"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7" name="Oval 1406"/>
            <p:cNvSpPr/>
            <p:nvPr/>
          </p:nvSpPr>
          <p:spPr bwMode="auto">
            <a:xfrm>
              <a:off x="3991862"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8" name="Oval 1407"/>
            <p:cNvSpPr/>
            <p:nvPr/>
          </p:nvSpPr>
          <p:spPr bwMode="auto">
            <a:xfrm>
              <a:off x="4151315"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9" name="Oval 1408"/>
            <p:cNvSpPr/>
            <p:nvPr/>
          </p:nvSpPr>
          <p:spPr bwMode="auto">
            <a:xfrm>
              <a:off x="4151315"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0" name="Oval 1409"/>
            <p:cNvSpPr/>
            <p:nvPr/>
          </p:nvSpPr>
          <p:spPr bwMode="auto">
            <a:xfrm>
              <a:off x="4151315"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1" name="Oval 1410"/>
            <p:cNvSpPr/>
            <p:nvPr/>
          </p:nvSpPr>
          <p:spPr bwMode="auto">
            <a:xfrm>
              <a:off x="4151315"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2" name="Oval 1411"/>
            <p:cNvSpPr/>
            <p:nvPr/>
          </p:nvSpPr>
          <p:spPr bwMode="auto">
            <a:xfrm>
              <a:off x="4151315"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3" name="Oval 1412"/>
            <p:cNvSpPr/>
            <p:nvPr/>
          </p:nvSpPr>
          <p:spPr bwMode="auto">
            <a:xfrm>
              <a:off x="4151315"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4" name="Oval 1413"/>
            <p:cNvSpPr/>
            <p:nvPr/>
          </p:nvSpPr>
          <p:spPr bwMode="auto">
            <a:xfrm>
              <a:off x="4151315"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5" name="Oval 1414"/>
            <p:cNvSpPr/>
            <p:nvPr/>
          </p:nvSpPr>
          <p:spPr bwMode="auto">
            <a:xfrm>
              <a:off x="4151315"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6" name="Oval 1415"/>
            <p:cNvSpPr/>
            <p:nvPr/>
          </p:nvSpPr>
          <p:spPr bwMode="auto">
            <a:xfrm>
              <a:off x="4151315"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7" name="Oval 1416"/>
            <p:cNvSpPr/>
            <p:nvPr/>
          </p:nvSpPr>
          <p:spPr bwMode="auto">
            <a:xfrm>
              <a:off x="4151315"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9" name="Oval 1418"/>
            <p:cNvSpPr/>
            <p:nvPr/>
          </p:nvSpPr>
          <p:spPr bwMode="auto">
            <a:xfrm>
              <a:off x="4310768" y="23745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0" name="Oval 1419"/>
            <p:cNvSpPr/>
            <p:nvPr/>
          </p:nvSpPr>
          <p:spPr bwMode="auto">
            <a:xfrm>
              <a:off x="4310768" y="25355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1" name="Oval 1420"/>
            <p:cNvSpPr/>
            <p:nvPr/>
          </p:nvSpPr>
          <p:spPr bwMode="auto">
            <a:xfrm>
              <a:off x="4310768" y="26966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2" name="Oval 1421"/>
            <p:cNvSpPr/>
            <p:nvPr/>
          </p:nvSpPr>
          <p:spPr bwMode="auto">
            <a:xfrm>
              <a:off x="4310768" y="28577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3" name="Oval 1422"/>
            <p:cNvSpPr/>
            <p:nvPr/>
          </p:nvSpPr>
          <p:spPr bwMode="auto">
            <a:xfrm>
              <a:off x="4310768" y="30188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4" name="Oval 1423"/>
            <p:cNvSpPr/>
            <p:nvPr/>
          </p:nvSpPr>
          <p:spPr bwMode="auto">
            <a:xfrm>
              <a:off x="4310768" y="31798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5" name="Oval 1424"/>
            <p:cNvSpPr/>
            <p:nvPr/>
          </p:nvSpPr>
          <p:spPr bwMode="auto">
            <a:xfrm>
              <a:off x="4310768" y="33409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6" name="Oval 1425"/>
            <p:cNvSpPr/>
            <p:nvPr/>
          </p:nvSpPr>
          <p:spPr bwMode="auto">
            <a:xfrm>
              <a:off x="4310768" y="35020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7" name="Oval 1426"/>
            <p:cNvSpPr/>
            <p:nvPr/>
          </p:nvSpPr>
          <p:spPr bwMode="auto">
            <a:xfrm>
              <a:off x="4310768" y="36631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8" name="Oval 1427"/>
            <p:cNvSpPr/>
            <p:nvPr/>
          </p:nvSpPr>
          <p:spPr bwMode="auto">
            <a:xfrm>
              <a:off x="4310768" y="38241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9" name="Oval 1428"/>
            <p:cNvSpPr/>
            <p:nvPr/>
          </p:nvSpPr>
          <p:spPr bwMode="auto">
            <a:xfrm>
              <a:off x="4471032" y="23745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0" name="Oval 1429"/>
            <p:cNvSpPr/>
            <p:nvPr/>
          </p:nvSpPr>
          <p:spPr bwMode="auto">
            <a:xfrm>
              <a:off x="4471032" y="25355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1" name="Oval 1430"/>
            <p:cNvSpPr/>
            <p:nvPr/>
          </p:nvSpPr>
          <p:spPr bwMode="auto">
            <a:xfrm>
              <a:off x="4471032" y="26966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2" name="Oval 1431"/>
            <p:cNvSpPr/>
            <p:nvPr/>
          </p:nvSpPr>
          <p:spPr bwMode="auto">
            <a:xfrm>
              <a:off x="4471032" y="28577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3" name="Oval 1432"/>
            <p:cNvSpPr/>
            <p:nvPr/>
          </p:nvSpPr>
          <p:spPr bwMode="auto">
            <a:xfrm>
              <a:off x="4471032" y="30188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4" name="Oval 1433"/>
            <p:cNvSpPr/>
            <p:nvPr/>
          </p:nvSpPr>
          <p:spPr bwMode="auto">
            <a:xfrm>
              <a:off x="4471032" y="31798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5" name="Oval 1434"/>
            <p:cNvSpPr/>
            <p:nvPr/>
          </p:nvSpPr>
          <p:spPr bwMode="auto">
            <a:xfrm>
              <a:off x="4471032" y="33409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6" name="Oval 1435"/>
            <p:cNvSpPr/>
            <p:nvPr/>
          </p:nvSpPr>
          <p:spPr bwMode="auto">
            <a:xfrm>
              <a:off x="4471032" y="35020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7" name="Oval 1436"/>
            <p:cNvSpPr/>
            <p:nvPr/>
          </p:nvSpPr>
          <p:spPr bwMode="auto">
            <a:xfrm>
              <a:off x="4471032" y="36631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8" name="Oval 1437"/>
            <p:cNvSpPr/>
            <p:nvPr/>
          </p:nvSpPr>
          <p:spPr bwMode="auto">
            <a:xfrm>
              <a:off x="4471032" y="38241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9" name="Oval 1438"/>
            <p:cNvSpPr/>
            <p:nvPr/>
          </p:nvSpPr>
          <p:spPr bwMode="auto">
            <a:xfrm>
              <a:off x="4630485" y="23745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0" name="Oval 1439"/>
            <p:cNvSpPr/>
            <p:nvPr/>
          </p:nvSpPr>
          <p:spPr bwMode="auto">
            <a:xfrm>
              <a:off x="4630485" y="25355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1" name="Oval 1440"/>
            <p:cNvSpPr/>
            <p:nvPr/>
          </p:nvSpPr>
          <p:spPr bwMode="auto">
            <a:xfrm>
              <a:off x="4630485" y="26966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2" name="Oval 1441"/>
            <p:cNvSpPr/>
            <p:nvPr/>
          </p:nvSpPr>
          <p:spPr bwMode="auto">
            <a:xfrm>
              <a:off x="4630485" y="28577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3" name="Oval 1442"/>
            <p:cNvSpPr/>
            <p:nvPr/>
          </p:nvSpPr>
          <p:spPr bwMode="auto">
            <a:xfrm>
              <a:off x="4630485" y="30188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4" name="Oval 1443"/>
            <p:cNvSpPr/>
            <p:nvPr/>
          </p:nvSpPr>
          <p:spPr bwMode="auto">
            <a:xfrm>
              <a:off x="4630485" y="31798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5" name="Oval 1444"/>
            <p:cNvSpPr/>
            <p:nvPr/>
          </p:nvSpPr>
          <p:spPr bwMode="auto">
            <a:xfrm>
              <a:off x="4630485" y="33409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6" name="Oval 1445"/>
            <p:cNvSpPr/>
            <p:nvPr/>
          </p:nvSpPr>
          <p:spPr bwMode="auto">
            <a:xfrm>
              <a:off x="4630485" y="35020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7" name="Oval 1446"/>
            <p:cNvSpPr/>
            <p:nvPr/>
          </p:nvSpPr>
          <p:spPr bwMode="auto">
            <a:xfrm>
              <a:off x="4630485" y="36631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8" name="Oval 1447"/>
            <p:cNvSpPr/>
            <p:nvPr/>
          </p:nvSpPr>
          <p:spPr bwMode="auto">
            <a:xfrm>
              <a:off x="4630485" y="38241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9" name="Oval 1448"/>
            <p:cNvSpPr/>
            <p:nvPr/>
          </p:nvSpPr>
          <p:spPr bwMode="auto">
            <a:xfrm>
              <a:off x="4790749" y="23745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0" name="Oval 1449"/>
            <p:cNvSpPr/>
            <p:nvPr/>
          </p:nvSpPr>
          <p:spPr bwMode="auto">
            <a:xfrm>
              <a:off x="4790749" y="25355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1" name="Oval 1450"/>
            <p:cNvSpPr/>
            <p:nvPr/>
          </p:nvSpPr>
          <p:spPr bwMode="auto">
            <a:xfrm>
              <a:off x="4790749" y="26966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2" name="Oval 1451"/>
            <p:cNvSpPr/>
            <p:nvPr/>
          </p:nvSpPr>
          <p:spPr bwMode="auto">
            <a:xfrm>
              <a:off x="4790749" y="28577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3" name="Oval 1452"/>
            <p:cNvSpPr/>
            <p:nvPr/>
          </p:nvSpPr>
          <p:spPr bwMode="auto">
            <a:xfrm>
              <a:off x="4790749" y="30188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4" name="Oval 1453"/>
            <p:cNvSpPr/>
            <p:nvPr/>
          </p:nvSpPr>
          <p:spPr bwMode="auto">
            <a:xfrm>
              <a:off x="4790749" y="31798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5" name="Oval 1454"/>
            <p:cNvSpPr/>
            <p:nvPr/>
          </p:nvSpPr>
          <p:spPr bwMode="auto">
            <a:xfrm>
              <a:off x="4790749" y="33409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6" name="Oval 1455"/>
            <p:cNvSpPr/>
            <p:nvPr/>
          </p:nvSpPr>
          <p:spPr bwMode="auto">
            <a:xfrm>
              <a:off x="4790749" y="35020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7" name="Oval 1456"/>
            <p:cNvSpPr/>
            <p:nvPr/>
          </p:nvSpPr>
          <p:spPr bwMode="auto">
            <a:xfrm>
              <a:off x="4790749" y="36631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8" name="Oval 1457"/>
            <p:cNvSpPr/>
            <p:nvPr/>
          </p:nvSpPr>
          <p:spPr bwMode="auto">
            <a:xfrm>
              <a:off x="4790749" y="38241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9" name="Oval 1458"/>
            <p:cNvSpPr/>
            <p:nvPr/>
          </p:nvSpPr>
          <p:spPr bwMode="auto">
            <a:xfrm>
              <a:off x="4950202" y="23745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0" name="Oval 1459"/>
            <p:cNvSpPr/>
            <p:nvPr/>
          </p:nvSpPr>
          <p:spPr bwMode="auto">
            <a:xfrm>
              <a:off x="4950202" y="25355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1" name="Oval 1460"/>
            <p:cNvSpPr/>
            <p:nvPr/>
          </p:nvSpPr>
          <p:spPr bwMode="auto">
            <a:xfrm>
              <a:off x="4950202" y="26966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2" name="Oval 1461"/>
            <p:cNvSpPr/>
            <p:nvPr/>
          </p:nvSpPr>
          <p:spPr bwMode="auto">
            <a:xfrm>
              <a:off x="4950202" y="28577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3" name="Oval 1462"/>
            <p:cNvSpPr/>
            <p:nvPr/>
          </p:nvSpPr>
          <p:spPr bwMode="auto">
            <a:xfrm>
              <a:off x="4950202" y="30188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4" name="Oval 1463"/>
            <p:cNvSpPr/>
            <p:nvPr/>
          </p:nvSpPr>
          <p:spPr bwMode="auto">
            <a:xfrm>
              <a:off x="4950202" y="31798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5" name="Oval 1464"/>
            <p:cNvSpPr/>
            <p:nvPr/>
          </p:nvSpPr>
          <p:spPr bwMode="auto">
            <a:xfrm>
              <a:off x="4950202" y="33409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6" name="Oval 1465"/>
            <p:cNvSpPr/>
            <p:nvPr/>
          </p:nvSpPr>
          <p:spPr bwMode="auto">
            <a:xfrm>
              <a:off x="4950202" y="35020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7" name="Oval 1466"/>
            <p:cNvSpPr/>
            <p:nvPr/>
          </p:nvSpPr>
          <p:spPr bwMode="auto">
            <a:xfrm>
              <a:off x="4950202" y="36631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8" name="Oval 1467"/>
            <p:cNvSpPr/>
            <p:nvPr/>
          </p:nvSpPr>
          <p:spPr bwMode="auto">
            <a:xfrm>
              <a:off x="4950202" y="38241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9" name="Oval 1468"/>
            <p:cNvSpPr/>
            <p:nvPr/>
          </p:nvSpPr>
          <p:spPr bwMode="auto">
            <a:xfrm>
              <a:off x="5110466" y="237277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0" name="Oval 1469"/>
            <p:cNvSpPr/>
            <p:nvPr/>
          </p:nvSpPr>
          <p:spPr bwMode="auto">
            <a:xfrm>
              <a:off x="5110466" y="25338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1" name="Oval 1470"/>
            <p:cNvSpPr/>
            <p:nvPr/>
          </p:nvSpPr>
          <p:spPr bwMode="auto">
            <a:xfrm>
              <a:off x="5110466" y="269492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2" name="Oval 1471"/>
            <p:cNvSpPr/>
            <p:nvPr/>
          </p:nvSpPr>
          <p:spPr bwMode="auto">
            <a:xfrm>
              <a:off x="5110466" y="28560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3" name="Oval 1472"/>
            <p:cNvSpPr/>
            <p:nvPr/>
          </p:nvSpPr>
          <p:spPr bwMode="auto">
            <a:xfrm>
              <a:off x="5110466" y="30170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4" name="Oval 1473"/>
            <p:cNvSpPr/>
            <p:nvPr/>
          </p:nvSpPr>
          <p:spPr bwMode="auto">
            <a:xfrm>
              <a:off x="5110466" y="31781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5" name="Oval 1474"/>
            <p:cNvSpPr/>
            <p:nvPr/>
          </p:nvSpPr>
          <p:spPr bwMode="auto">
            <a:xfrm>
              <a:off x="5110466" y="33392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6" name="Oval 1475"/>
            <p:cNvSpPr/>
            <p:nvPr/>
          </p:nvSpPr>
          <p:spPr bwMode="auto">
            <a:xfrm>
              <a:off x="5110466" y="35002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7" name="Oval 1476"/>
            <p:cNvSpPr/>
            <p:nvPr/>
          </p:nvSpPr>
          <p:spPr bwMode="auto">
            <a:xfrm>
              <a:off x="5110466" y="36613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8" name="Oval 1477"/>
            <p:cNvSpPr/>
            <p:nvPr/>
          </p:nvSpPr>
          <p:spPr bwMode="auto">
            <a:xfrm>
              <a:off x="5110466" y="382244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79" name="Oval 1478"/>
            <p:cNvSpPr/>
            <p:nvPr/>
          </p:nvSpPr>
          <p:spPr bwMode="auto">
            <a:xfrm>
              <a:off x="5270730" y="237277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0" name="Oval 1479"/>
            <p:cNvSpPr/>
            <p:nvPr/>
          </p:nvSpPr>
          <p:spPr bwMode="auto">
            <a:xfrm>
              <a:off x="5270730" y="25338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1" name="Oval 1480"/>
            <p:cNvSpPr/>
            <p:nvPr/>
          </p:nvSpPr>
          <p:spPr bwMode="auto">
            <a:xfrm>
              <a:off x="5270730" y="269492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2" name="Oval 1481"/>
            <p:cNvSpPr/>
            <p:nvPr/>
          </p:nvSpPr>
          <p:spPr bwMode="auto">
            <a:xfrm>
              <a:off x="5270730" y="28560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3" name="Oval 1482"/>
            <p:cNvSpPr/>
            <p:nvPr/>
          </p:nvSpPr>
          <p:spPr bwMode="auto">
            <a:xfrm>
              <a:off x="5270730" y="30170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4" name="Oval 1483"/>
            <p:cNvSpPr/>
            <p:nvPr/>
          </p:nvSpPr>
          <p:spPr bwMode="auto">
            <a:xfrm>
              <a:off x="5270730" y="31781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5" name="Oval 1484"/>
            <p:cNvSpPr/>
            <p:nvPr/>
          </p:nvSpPr>
          <p:spPr bwMode="auto">
            <a:xfrm>
              <a:off x="5270730" y="33392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6" name="Oval 1485"/>
            <p:cNvSpPr/>
            <p:nvPr/>
          </p:nvSpPr>
          <p:spPr bwMode="auto">
            <a:xfrm>
              <a:off x="5270730" y="35002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7" name="Oval 1486"/>
            <p:cNvSpPr/>
            <p:nvPr/>
          </p:nvSpPr>
          <p:spPr bwMode="auto">
            <a:xfrm>
              <a:off x="5270730" y="36613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8" name="Oval 1487"/>
            <p:cNvSpPr/>
            <p:nvPr/>
          </p:nvSpPr>
          <p:spPr bwMode="auto">
            <a:xfrm>
              <a:off x="5270730" y="382244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89" name="Oval 1488"/>
            <p:cNvSpPr/>
            <p:nvPr/>
          </p:nvSpPr>
          <p:spPr bwMode="auto">
            <a:xfrm>
              <a:off x="5430183" y="237277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0" name="Oval 1489"/>
            <p:cNvSpPr/>
            <p:nvPr/>
          </p:nvSpPr>
          <p:spPr bwMode="auto">
            <a:xfrm>
              <a:off x="5430183" y="25338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1" name="Oval 1490"/>
            <p:cNvSpPr/>
            <p:nvPr/>
          </p:nvSpPr>
          <p:spPr bwMode="auto">
            <a:xfrm>
              <a:off x="5430183" y="269492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2" name="Oval 1491"/>
            <p:cNvSpPr/>
            <p:nvPr/>
          </p:nvSpPr>
          <p:spPr bwMode="auto">
            <a:xfrm>
              <a:off x="5430183" y="28560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3" name="Oval 1492"/>
            <p:cNvSpPr/>
            <p:nvPr/>
          </p:nvSpPr>
          <p:spPr bwMode="auto">
            <a:xfrm>
              <a:off x="5430183" y="30170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4" name="Oval 1493"/>
            <p:cNvSpPr/>
            <p:nvPr/>
          </p:nvSpPr>
          <p:spPr bwMode="auto">
            <a:xfrm>
              <a:off x="5430183" y="31781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5" name="Oval 1494"/>
            <p:cNvSpPr/>
            <p:nvPr/>
          </p:nvSpPr>
          <p:spPr bwMode="auto">
            <a:xfrm>
              <a:off x="5430183" y="33392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6" name="Oval 1495"/>
            <p:cNvSpPr/>
            <p:nvPr/>
          </p:nvSpPr>
          <p:spPr bwMode="auto">
            <a:xfrm>
              <a:off x="5430183" y="35002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7" name="Oval 1496"/>
            <p:cNvSpPr/>
            <p:nvPr/>
          </p:nvSpPr>
          <p:spPr bwMode="auto">
            <a:xfrm>
              <a:off x="5430183" y="36613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8" name="Oval 1497"/>
            <p:cNvSpPr/>
            <p:nvPr/>
          </p:nvSpPr>
          <p:spPr bwMode="auto">
            <a:xfrm>
              <a:off x="5430183" y="382244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99" name="Oval 1498"/>
            <p:cNvSpPr/>
            <p:nvPr/>
          </p:nvSpPr>
          <p:spPr bwMode="auto">
            <a:xfrm>
              <a:off x="5590447" y="237277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0" name="Oval 1499"/>
            <p:cNvSpPr/>
            <p:nvPr/>
          </p:nvSpPr>
          <p:spPr bwMode="auto">
            <a:xfrm>
              <a:off x="5590447" y="25338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1" name="Oval 1500"/>
            <p:cNvSpPr/>
            <p:nvPr/>
          </p:nvSpPr>
          <p:spPr bwMode="auto">
            <a:xfrm>
              <a:off x="5590447" y="269492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2" name="Oval 1501"/>
            <p:cNvSpPr/>
            <p:nvPr/>
          </p:nvSpPr>
          <p:spPr bwMode="auto">
            <a:xfrm>
              <a:off x="5590447" y="28560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3" name="Oval 1502"/>
            <p:cNvSpPr/>
            <p:nvPr/>
          </p:nvSpPr>
          <p:spPr bwMode="auto">
            <a:xfrm>
              <a:off x="5590447" y="30170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4" name="Oval 1503"/>
            <p:cNvSpPr/>
            <p:nvPr/>
          </p:nvSpPr>
          <p:spPr bwMode="auto">
            <a:xfrm>
              <a:off x="5590447" y="31781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5" name="Oval 1504"/>
            <p:cNvSpPr/>
            <p:nvPr/>
          </p:nvSpPr>
          <p:spPr bwMode="auto">
            <a:xfrm>
              <a:off x="5590447" y="33392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6" name="Oval 1505"/>
            <p:cNvSpPr/>
            <p:nvPr/>
          </p:nvSpPr>
          <p:spPr bwMode="auto">
            <a:xfrm>
              <a:off x="5590447" y="35002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7" name="Oval 1506"/>
            <p:cNvSpPr/>
            <p:nvPr/>
          </p:nvSpPr>
          <p:spPr bwMode="auto">
            <a:xfrm>
              <a:off x="5590447" y="36613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8" name="Oval 1507"/>
            <p:cNvSpPr/>
            <p:nvPr/>
          </p:nvSpPr>
          <p:spPr bwMode="auto">
            <a:xfrm>
              <a:off x="5590447" y="382244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09" name="Oval 1508"/>
            <p:cNvSpPr/>
            <p:nvPr/>
          </p:nvSpPr>
          <p:spPr bwMode="auto">
            <a:xfrm>
              <a:off x="5749900" y="237277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0" name="Oval 1509"/>
            <p:cNvSpPr/>
            <p:nvPr/>
          </p:nvSpPr>
          <p:spPr bwMode="auto">
            <a:xfrm>
              <a:off x="5749900" y="25338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1" name="Oval 1510"/>
            <p:cNvSpPr/>
            <p:nvPr/>
          </p:nvSpPr>
          <p:spPr bwMode="auto">
            <a:xfrm>
              <a:off x="5749900" y="269492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2" name="Oval 1511"/>
            <p:cNvSpPr/>
            <p:nvPr/>
          </p:nvSpPr>
          <p:spPr bwMode="auto">
            <a:xfrm>
              <a:off x="5749900" y="28560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3" name="Oval 1512"/>
            <p:cNvSpPr/>
            <p:nvPr/>
          </p:nvSpPr>
          <p:spPr bwMode="auto">
            <a:xfrm>
              <a:off x="5749900" y="30170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4" name="Oval 1513"/>
            <p:cNvSpPr/>
            <p:nvPr/>
          </p:nvSpPr>
          <p:spPr bwMode="auto">
            <a:xfrm>
              <a:off x="5749900" y="31781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5" name="Oval 1514"/>
            <p:cNvSpPr/>
            <p:nvPr/>
          </p:nvSpPr>
          <p:spPr bwMode="auto">
            <a:xfrm>
              <a:off x="5749900" y="33392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6" name="Oval 1515"/>
            <p:cNvSpPr/>
            <p:nvPr/>
          </p:nvSpPr>
          <p:spPr bwMode="auto">
            <a:xfrm>
              <a:off x="5749900" y="35002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7" name="Oval 1516"/>
            <p:cNvSpPr/>
            <p:nvPr/>
          </p:nvSpPr>
          <p:spPr bwMode="auto">
            <a:xfrm>
              <a:off x="5749900" y="36613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8" name="Oval 1517"/>
            <p:cNvSpPr/>
            <p:nvPr/>
          </p:nvSpPr>
          <p:spPr bwMode="auto">
            <a:xfrm>
              <a:off x="5749900" y="382244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19" name="Oval 1518"/>
            <p:cNvSpPr/>
            <p:nvPr/>
          </p:nvSpPr>
          <p:spPr bwMode="auto">
            <a:xfrm>
              <a:off x="4310768" y="398144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0" name="Oval 1519"/>
            <p:cNvSpPr/>
            <p:nvPr/>
          </p:nvSpPr>
          <p:spPr bwMode="auto">
            <a:xfrm>
              <a:off x="4310768" y="41425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1" name="Oval 1520"/>
            <p:cNvSpPr/>
            <p:nvPr/>
          </p:nvSpPr>
          <p:spPr bwMode="auto">
            <a:xfrm>
              <a:off x="4310768" y="430359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2" name="Oval 1521"/>
            <p:cNvSpPr/>
            <p:nvPr/>
          </p:nvSpPr>
          <p:spPr bwMode="auto">
            <a:xfrm>
              <a:off x="4310768" y="4464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3" name="Oval 1522"/>
            <p:cNvSpPr/>
            <p:nvPr/>
          </p:nvSpPr>
          <p:spPr bwMode="auto">
            <a:xfrm>
              <a:off x="4310768" y="462574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4" name="Oval 1523"/>
            <p:cNvSpPr/>
            <p:nvPr/>
          </p:nvSpPr>
          <p:spPr bwMode="auto">
            <a:xfrm>
              <a:off x="4310768" y="4786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5" name="Oval 1524"/>
            <p:cNvSpPr/>
            <p:nvPr/>
          </p:nvSpPr>
          <p:spPr bwMode="auto">
            <a:xfrm>
              <a:off x="4310768" y="494788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6" name="Oval 1525"/>
            <p:cNvSpPr/>
            <p:nvPr/>
          </p:nvSpPr>
          <p:spPr bwMode="auto">
            <a:xfrm>
              <a:off x="4310768" y="5108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7" name="Oval 1526"/>
            <p:cNvSpPr/>
            <p:nvPr/>
          </p:nvSpPr>
          <p:spPr bwMode="auto">
            <a:xfrm>
              <a:off x="4310768" y="527003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8" name="Oval 1527"/>
            <p:cNvSpPr/>
            <p:nvPr/>
          </p:nvSpPr>
          <p:spPr bwMode="auto">
            <a:xfrm>
              <a:off x="4310768" y="5431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29" name="Oval 1528"/>
            <p:cNvSpPr/>
            <p:nvPr/>
          </p:nvSpPr>
          <p:spPr bwMode="auto">
            <a:xfrm>
              <a:off x="4471032" y="398144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0" name="Oval 1529"/>
            <p:cNvSpPr/>
            <p:nvPr/>
          </p:nvSpPr>
          <p:spPr bwMode="auto">
            <a:xfrm>
              <a:off x="4471032" y="41425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1" name="Oval 1530"/>
            <p:cNvSpPr/>
            <p:nvPr/>
          </p:nvSpPr>
          <p:spPr bwMode="auto">
            <a:xfrm>
              <a:off x="4471032" y="430359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2" name="Oval 1531"/>
            <p:cNvSpPr/>
            <p:nvPr/>
          </p:nvSpPr>
          <p:spPr bwMode="auto">
            <a:xfrm>
              <a:off x="4471032" y="4464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3" name="Oval 1532"/>
            <p:cNvSpPr/>
            <p:nvPr/>
          </p:nvSpPr>
          <p:spPr bwMode="auto">
            <a:xfrm>
              <a:off x="4471032" y="462574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4" name="Oval 1533"/>
            <p:cNvSpPr/>
            <p:nvPr/>
          </p:nvSpPr>
          <p:spPr bwMode="auto">
            <a:xfrm>
              <a:off x="4471032" y="4786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5" name="Oval 1534"/>
            <p:cNvSpPr/>
            <p:nvPr/>
          </p:nvSpPr>
          <p:spPr bwMode="auto">
            <a:xfrm>
              <a:off x="4471032" y="494788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6" name="Oval 1535"/>
            <p:cNvSpPr/>
            <p:nvPr/>
          </p:nvSpPr>
          <p:spPr bwMode="auto">
            <a:xfrm>
              <a:off x="4471032" y="5108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7" name="Oval 1536"/>
            <p:cNvSpPr/>
            <p:nvPr/>
          </p:nvSpPr>
          <p:spPr bwMode="auto">
            <a:xfrm>
              <a:off x="4471032" y="527003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8" name="Oval 1537"/>
            <p:cNvSpPr/>
            <p:nvPr/>
          </p:nvSpPr>
          <p:spPr bwMode="auto">
            <a:xfrm>
              <a:off x="4471032" y="5431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39" name="Oval 1538"/>
            <p:cNvSpPr/>
            <p:nvPr/>
          </p:nvSpPr>
          <p:spPr bwMode="auto">
            <a:xfrm>
              <a:off x="4630485" y="398144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0" name="Oval 1539"/>
            <p:cNvSpPr/>
            <p:nvPr/>
          </p:nvSpPr>
          <p:spPr bwMode="auto">
            <a:xfrm>
              <a:off x="4630485" y="41425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1" name="Oval 1540"/>
            <p:cNvSpPr/>
            <p:nvPr/>
          </p:nvSpPr>
          <p:spPr bwMode="auto">
            <a:xfrm>
              <a:off x="4630485" y="430359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2" name="Oval 1541"/>
            <p:cNvSpPr/>
            <p:nvPr/>
          </p:nvSpPr>
          <p:spPr bwMode="auto">
            <a:xfrm>
              <a:off x="4630485" y="4464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3" name="Oval 1542"/>
            <p:cNvSpPr/>
            <p:nvPr/>
          </p:nvSpPr>
          <p:spPr bwMode="auto">
            <a:xfrm>
              <a:off x="4630485" y="462574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4" name="Oval 1543"/>
            <p:cNvSpPr/>
            <p:nvPr/>
          </p:nvSpPr>
          <p:spPr bwMode="auto">
            <a:xfrm>
              <a:off x="4630485" y="4786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5" name="Oval 1544"/>
            <p:cNvSpPr/>
            <p:nvPr/>
          </p:nvSpPr>
          <p:spPr bwMode="auto">
            <a:xfrm>
              <a:off x="4630485" y="494788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6" name="Oval 1545"/>
            <p:cNvSpPr/>
            <p:nvPr/>
          </p:nvSpPr>
          <p:spPr bwMode="auto">
            <a:xfrm>
              <a:off x="4630485" y="5108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7" name="Oval 1546"/>
            <p:cNvSpPr/>
            <p:nvPr/>
          </p:nvSpPr>
          <p:spPr bwMode="auto">
            <a:xfrm>
              <a:off x="4630485" y="527003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8" name="Oval 1547"/>
            <p:cNvSpPr/>
            <p:nvPr/>
          </p:nvSpPr>
          <p:spPr bwMode="auto">
            <a:xfrm>
              <a:off x="4630485" y="5431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49" name="Oval 1548"/>
            <p:cNvSpPr/>
            <p:nvPr/>
          </p:nvSpPr>
          <p:spPr bwMode="auto">
            <a:xfrm>
              <a:off x="4790749" y="398144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0" name="Oval 1549"/>
            <p:cNvSpPr/>
            <p:nvPr/>
          </p:nvSpPr>
          <p:spPr bwMode="auto">
            <a:xfrm>
              <a:off x="4790749" y="41425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1" name="Oval 1550"/>
            <p:cNvSpPr/>
            <p:nvPr/>
          </p:nvSpPr>
          <p:spPr bwMode="auto">
            <a:xfrm>
              <a:off x="4790749" y="430359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2" name="Oval 1551"/>
            <p:cNvSpPr/>
            <p:nvPr/>
          </p:nvSpPr>
          <p:spPr bwMode="auto">
            <a:xfrm>
              <a:off x="4790749" y="4464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3" name="Oval 1552"/>
            <p:cNvSpPr/>
            <p:nvPr/>
          </p:nvSpPr>
          <p:spPr bwMode="auto">
            <a:xfrm>
              <a:off x="4790749" y="462574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4" name="Oval 1553"/>
            <p:cNvSpPr/>
            <p:nvPr/>
          </p:nvSpPr>
          <p:spPr bwMode="auto">
            <a:xfrm>
              <a:off x="4790749" y="4786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5" name="Oval 1554"/>
            <p:cNvSpPr/>
            <p:nvPr/>
          </p:nvSpPr>
          <p:spPr bwMode="auto">
            <a:xfrm>
              <a:off x="4790749" y="494788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6" name="Oval 1555"/>
            <p:cNvSpPr/>
            <p:nvPr/>
          </p:nvSpPr>
          <p:spPr bwMode="auto">
            <a:xfrm>
              <a:off x="4790749" y="5108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7" name="Oval 1556"/>
            <p:cNvSpPr/>
            <p:nvPr/>
          </p:nvSpPr>
          <p:spPr bwMode="auto">
            <a:xfrm>
              <a:off x="4790749" y="527003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8" name="Oval 1557"/>
            <p:cNvSpPr/>
            <p:nvPr/>
          </p:nvSpPr>
          <p:spPr bwMode="auto">
            <a:xfrm>
              <a:off x="4790749" y="5431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59" name="Oval 1558"/>
            <p:cNvSpPr/>
            <p:nvPr/>
          </p:nvSpPr>
          <p:spPr bwMode="auto">
            <a:xfrm>
              <a:off x="4950202" y="398144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0" name="Oval 1559"/>
            <p:cNvSpPr/>
            <p:nvPr/>
          </p:nvSpPr>
          <p:spPr bwMode="auto">
            <a:xfrm>
              <a:off x="4950202" y="41425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1" name="Oval 1560"/>
            <p:cNvSpPr/>
            <p:nvPr/>
          </p:nvSpPr>
          <p:spPr bwMode="auto">
            <a:xfrm>
              <a:off x="4950202" y="430359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2" name="Oval 1561"/>
            <p:cNvSpPr/>
            <p:nvPr/>
          </p:nvSpPr>
          <p:spPr bwMode="auto">
            <a:xfrm>
              <a:off x="4950202" y="4464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3" name="Oval 1562"/>
            <p:cNvSpPr/>
            <p:nvPr/>
          </p:nvSpPr>
          <p:spPr bwMode="auto">
            <a:xfrm>
              <a:off x="4950202" y="462574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4" name="Oval 1563"/>
            <p:cNvSpPr/>
            <p:nvPr/>
          </p:nvSpPr>
          <p:spPr bwMode="auto">
            <a:xfrm>
              <a:off x="4950202" y="4786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5" name="Oval 1564"/>
            <p:cNvSpPr/>
            <p:nvPr/>
          </p:nvSpPr>
          <p:spPr bwMode="auto">
            <a:xfrm>
              <a:off x="4950202" y="494788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6" name="Oval 1565"/>
            <p:cNvSpPr/>
            <p:nvPr/>
          </p:nvSpPr>
          <p:spPr bwMode="auto">
            <a:xfrm>
              <a:off x="4950202" y="5108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7" name="Oval 1566"/>
            <p:cNvSpPr/>
            <p:nvPr/>
          </p:nvSpPr>
          <p:spPr bwMode="auto">
            <a:xfrm>
              <a:off x="4950202" y="527003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8" name="Oval 1567"/>
            <p:cNvSpPr/>
            <p:nvPr/>
          </p:nvSpPr>
          <p:spPr bwMode="auto">
            <a:xfrm>
              <a:off x="4950202" y="5431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69" name="Oval 1568"/>
            <p:cNvSpPr/>
            <p:nvPr/>
          </p:nvSpPr>
          <p:spPr bwMode="auto">
            <a:xfrm>
              <a:off x="5110466" y="39797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0" name="Oval 1569"/>
            <p:cNvSpPr/>
            <p:nvPr/>
          </p:nvSpPr>
          <p:spPr bwMode="auto">
            <a:xfrm>
              <a:off x="5110466" y="41407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1" name="Oval 1570"/>
            <p:cNvSpPr/>
            <p:nvPr/>
          </p:nvSpPr>
          <p:spPr bwMode="auto">
            <a:xfrm>
              <a:off x="5110466" y="43018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2" name="Oval 1571"/>
            <p:cNvSpPr/>
            <p:nvPr/>
          </p:nvSpPr>
          <p:spPr bwMode="auto">
            <a:xfrm>
              <a:off x="5110466" y="44629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3" name="Oval 1572"/>
            <p:cNvSpPr/>
            <p:nvPr/>
          </p:nvSpPr>
          <p:spPr bwMode="auto">
            <a:xfrm>
              <a:off x="5110466" y="46240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4" name="Oval 1573"/>
            <p:cNvSpPr/>
            <p:nvPr/>
          </p:nvSpPr>
          <p:spPr bwMode="auto">
            <a:xfrm>
              <a:off x="5110466" y="47850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5" name="Oval 1574"/>
            <p:cNvSpPr/>
            <p:nvPr/>
          </p:nvSpPr>
          <p:spPr bwMode="auto">
            <a:xfrm>
              <a:off x="5110466" y="49461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6" name="Oval 1575"/>
            <p:cNvSpPr/>
            <p:nvPr/>
          </p:nvSpPr>
          <p:spPr bwMode="auto">
            <a:xfrm>
              <a:off x="5110466" y="51072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7" name="Oval 1576"/>
            <p:cNvSpPr/>
            <p:nvPr/>
          </p:nvSpPr>
          <p:spPr bwMode="auto">
            <a:xfrm>
              <a:off x="5110466" y="52683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8" name="Oval 1577"/>
            <p:cNvSpPr/>
            <p:nvPr/>
          </p:nvSpPr>
          <p:spPr bwMode="auto">
            <a:xfrm>
              <a:off x="5110466" y="542938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9" name="Oval 1578"/>
            <p:cNvSpPr/>
            <p:nvPr/>
          </p:nvSpPr>
          <p:spPr bwMode="auto">
            <a:xfrm>
              <a:off x="5270730" y="39797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0" name="Oval 1579"/>
            <p:cNvSpPr/>
            <p:nvPr/>
          </p:nvSpPr>
          <p:spPr bwMode="auto">
            <a:xfrm>
              <a:off x="5270730" y="41407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1" name="Oval 1580"/>
            <p:cNvSpPr/>
            <p:nvPr/>
          </p:nvSpPr>
          <p:spPr bwMode="auto">
            <a:xfrm>
              <a:off x="5270730" y="43018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2" name="Oval 1581"/>
            <p:cNvSpPr/>
            <p:nvPr/>
          </p:nvSpPr>
          <p:spPr bwMode="auto">
            <a:xfrm>
              <a:off x="5270730" y="44629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3" name="Oval 1582"/>
            <p:cNvSpPr/>
            <p:nvPr/>
          </p:nvSpPr>
          <p:spPr bwMode="auto">
            <a:xfrm>
              <a:off x="5270730" y="46240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4" name="Oval 1583"/>
            <p:cNvSpPr/>
            <p:nvPr/>
          </p:nvSpPr>
          <p:spPr bwMode="auto">
            <a:xfrm>
              <a:off x="5270730" y="47850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5" name="Oval 1584"/>
            <p:cNvSpPr/>
            <p:nvPr/>
          </p:nvSpPr>
          <p:spPr bwMode="auto">
            <a:xfrm>
              <a:off x="5270730" y="49461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6" name="Oval 1585"/>
            <p:cNvSpPr/>
            <p:nvPr/>
          </p:nvSpPr>
          <p:spPr bwMode="auto">
            <a:xfrm>
              <a:off x="5270730" y="51072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7" name="Oval 1586"/>
            <p:cNvSpPr/>
            <p:nvPr/>
          </p:nvSpPr>
          <p:spPr bwMode="auto">
            <a:xfrm>
              <a:off x="5270730" y="52683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8" name="Oval 1587"/>
            <p:cNvSpPr/>
            <p:nvPr/>
          </p:nvSpPr>
          <p:spPr bwMode="auto">
            <a:xfrm>
              <a:off x="5270730" y="542938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9" name="Oval 1588"/>
            <p:cNvSpPr/>
            <p:nvPr/>
          </p:nvSpPr>
          <p:spPr bwMode="auto">
            <a:xfrm>
              <a:off x="5430183" y="39797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0" name="Oval 1589"/>
            <p:cNvSpPr/>
            <p:nvPr/>
          </p:nvSpPr>
          <p:spPr bwMode="auto">
            <a:xfrm>
              <a:off x="5430183" y="41407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1" name="Oval 1590"/>
            <p:cNvSpPr/>
            <p:nvPr/>
          </p:nvSpPr>
          <p:spPr bwMode="auto">
            <a:xfrm>
              <a:off x="5430183" y="43018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2" name="Oval 1591"/>
            <p:cNvSpPr/>
            <p:nvPr/>
          </p:nvSpPr>
          <p:spPr bwMode="auto">
            <a:xfrm>
              <a:off x="5430183" y="44629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3" name="Oval 1592"/>
            <p:cNvSpPr/>
            <p:nvPr/>
          </p:nvSpPr>
          <p:spPr bwMode="auto">
            <a:xfrm>
              <a:off x="5430183" y="46240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4" name="Oval 1593"/>
            <p:cNvSpPr/>
            <p:nvPr/>
          </p:nvSpPr>
          <p:spPr bwMode="auto">
            <a:xfrm>
              <a:off x="5430183" y="47850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5" name="Oval 1594"/>
            <p:cNvSpPr/>
            <p:nvPr/>
          </p:nvSpPr>
          <p:spPr bwMode="auto">
            <a:xfrm>
              <a:off x="5430183" y="49461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6" name="Oval 1595"/>
            <p:cNvSpPr/>
            <p:nvPr/>
          </p:nvSpPr>
          <p:spPr bwMode="auto">
            <a:xfrm>
              <a:off x="5430183" y="51072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7" name="Oval 1596"/>
            <p:cNvSpPr/>
            <p:nvPr/>
          </p:nvSpPr>
          <p:spPr bwMode="auto">
            <a:xfrm>
              <a:off x="5430183" y="52683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8" name="Oval 1597"/>
            <p:cNvSpPr/>
            <p:nvPr/>
          </p:nvSpPr>
          <p:spPr bwMode="auto">
            <a:xfrm>
              <a:off x="5430183" y="542938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9" name="Oval 1598"/>
            <p:cNvSpPr/>
            <p:nvPr/>
          </p:nvSpPr>
          <p:spPr bwMode="auto">
            <a:xfrm>
              <a:off x="5590447" y="39797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0" name="Oval 1599"/>
            <p:cNvSpPr/>
            <p:nvPr/>
          </p:nvSpPr>
          <p:spPr bwMode="auto">
            <a:xfrm>
              <a:off x="5590447" y="41407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1" name="Oval 1600"/>
            <p:cNvSpPr/>
            <p:nvPr/>
          </p:nvSpPr>
          <p:spPr bwMode="auto">
            <a:xfrm>
              <a:off x="5590447" y="43018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2" name="Oval 1601"/>
            <p:cNvSpPr/>
            <p:nvPr/>
          </p:nvSpPr>
          <p:spPr bwMode="auto">
            <a:xfrm>
              <a:off x="5590447" y="44629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3" name="Oval 1602"/>
            <p:cNvSpPr/>
            <p:nvPr/>
          </p:nvSpPr>
          <p:spPr bwMode="auto">
            <a:xfrm>
              <a:off x="5590447" y="46240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4" name="Oval 1603"/>
            <p:cNvSpPr/>
            <p:nvPr/>
          </p:nvSpPr>
          <p:spPr bwMode="auto">
            <a:xfrm>
              <a:off x="5590447" y="47850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5" name="Oval 1604"/>
            <p:cNvSpPr/>
            <p:nvPr/>
          </p:nvSpPr>
          <p:spPr bwMode="auto">
            <a:xfrm>
              <a:off x="5590447" y="49461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6" name="Oval 1605"/>
            <p:cNvSpPr/>
            <p:nvPr/>
          </p:nvSpPr>
          <p:spPr bwMode="auto">
            <a:xfrm>
              <a:off x="5590447" y="51072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7" name="Oval 1606"/>
            <p:cNvSpPr/>
            <p:nvPr/>
          </p:nvSpPr>
          <p:spPr bwMode="auto">
            <a:xfrm>
              <a:off x="5590447" y="52683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8" name="Oval 1607"/>
            <p:cNvSpPr/>
            <p:nvPr/>
          </p:nvSpPr>
          <p:spPr bwMode="auto">
            <a:xfrm>
              <a:off x="5590447" y="542938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9" name="Oval 1608"/>
            <p:cNvSpPr/>
            <p:nvPr/>
          </p:nvSpPr>
          <p:spPr bwMode="auto">
            <a:xfrm>
              <a:off x="5749900" y="39797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0" name="Oval 1609"/>
            <p:cNvSpPr/>
            <p:nvPr/>
          </p:nvSpPr>
          <p:spPr bwMode="auto">
            <a:xfrm>
              <a:off x="5749900" y="41407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1" name="Oval 1610"/>
            <p:cNvSpPr/>
            <p:nvPr/>
          </p:nvSpPr>
          <p:spPr bwMode="auto">
            <a:xfrm>
              <a:off x="5749900" y="43018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2" name="Oval 1611"/>
            <p:cNvSpPr/>
            <p:nvPr/>
          </p:nvSpPr>
          <p:spPr bwMode="auto">
            <a:xfrm>
              <a:off x="5749900" y="44629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3" name="Oval 1612"/>
            <p:cNvSpPr/>
            <p:nvPr/>
          </p:nvSpPr>
          <p:spPr bwMode="auto">
            <a:xfrm>
              <a:off x="5749900" y="46240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4" name="Oval 1613"/>
            <p:cNvSpPr/>
            <p:nvPr/>
          </p:nvSpPr>
          <p:spPr bwMode="auto">
            <a:xfrm>
              <a:off x="5749900" y="47850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5" name="Oval 1614"/>
            <p:cNvSpPr/>
            <p:nvPr/>
          </p:nvSpPr>
          <p:spPr bwMode="auto">
            <a:xfrm>
              <a:off x="5749900" y="49461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6" name="Oval 1615"/>
            <p:cNvSpPr/>
            <p:nvPr/>
          </p:nvSpPr>
          <p:spPr bwMode="auto">
            <a:xfrm>
              <a:off x="5749900" y="51072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7" name="Oval 1616"/>
            <p:cNvSpPr/>
            <p:nvPr/>
          </p:nvSpPr>
          <p:spPr bwMode="auto">
            <a:xfrm>
              <a:off x="5749900" y="52683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8" name="Oval 1617"/>
            <p:cNvSpPr/>
            <p:nvPr/>
          </p:nvSpPr>
          <p:spPr bwMode="auto">
            <a:xfrm>
              <a:off x="5749900" y="542938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0" name="Oval 1619"/>
            <p:cNvSpPr/>
            <p:nvPr/>
          </p:nvSpPr>
          <p:spPr bwMode="auto">
            <a:xfrm>
              <a:off x="5909353" y="23737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1" name="Oval 1620"/>
            <p:cNvSpPr/>
            <p:nvPr/>
          </p:nvSpPr>
          <p:spPr bwMode="auto">
            <a:xfrm>
              <a:off x="5909353" y="25348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2" name="Oval 1621"/>
            <p:cNvSpPr/>
            <p:nvPr/>
          </p:nvSpPr>
          <p:spPr bwMode="auto">
            <a:xfrm>
              <a:off x="5909353" y="26958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3" name="Oval 1622"/>
            <p:cNvSpPr/>
            <p:nvPr/>
          </p:nvSpPr>
          <p:spPr bwMode="auto">
            <a:xfrm>
              <a:off x="5909353" y="28569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4" name="Oval 1623"/>
            <p:cNvSpPr/>
            <p:nvPr/>
          </p:nvSpPr>
          <p:spPr bwMode="auto">
            <a:xfrm>
              <a:off x="5909353" y="30180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5" name="Oval 1624"/>
            <p:cNvSpPr/>
            <p:nvPr/>
          </p:nvSpPr>
          <p:spPr bwMode="auto">
            <a:xfrm>
              <a:off x="5909353" y="31791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6" name="Oval 1625"/>
            <p:cNvSpPr/>
            <p:nvPr/>
          </p:nvSpPr>
          <p:spPr bwMode="auto">
            <a:xfrm>
              <a:off x="5909353" y="33401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7" name="Oval 1626"/>
            <p:cNvSpPr/>
            <p:nvPr/>
          </p:nvSpPr>
          <p:spPr bwMode="auto">
            <a:xfrm>
              <a:off x="5909353" y="350125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8" name="Oval 1627"/>
            <p:cNvSpPr/>
            <p:nvPr/>
          </p:nvSpPr>
          <p:spPr bwMode="auto">
            <a:xfrm>
              <a:off x="5909353" y="36623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9" name="Oval 1628"/>
            <p:cNvSpPr/>
            <p:nvPr/>
          </p:nvSpPr>
          <p:spPr bwMode="auto">
            <a:xfrm>
              <a:off x="5909353" y="38234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0" name="Oval 1629"/>
            <p:cNvSpPr/>
            <p:nvPr/>
          </p:nvSpPr>
          <p:spPr bwMode="auto">
            <a:xfrm>
              <a:off x="6069617" y="23737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1" name="Oval 1630"/>
            <p:cNvSpPr/>
            <p:nvPr/>
          </p:nvSpPr>
          <p:spPr bwMode="auto">
            <a:xfrm>
              <a:off x="6069617" y="25348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2" name="Oval 1631"/>
            <p:cNvSpPr/>
            <p:nvPr/>
          </p:nvSpPr>
          <p:spPr bwMode="auto">
            <a:xfrm>
              <a:off x="6069617" y="26958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3" name="Oval 1632"/>
            <p:cNvSpPr/>
            <p:nvPr/>
          </p:nvSpPr>
          <p:spPr bwMode="auto">
            <a:xfrm>
              <a:off x="6069617" y="28569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4" name="Oval 1633"/>
            <p:cNvSpPr/>
            <p:nvPr/>
          </p:nvSpPr>
          <p:spPr bwMode="auto">
            <a:xfrm>
              <a:off x="6069617" y="30180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5" name="Oval 1634"/>
            <p:cNvSpPr/>
            <p:nvPr/>
          </p:nvSpPr>
          <p:spPr bwMode="auto">
            <a:xfrm>
              <a:off x="6069617" y="31791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6" name="Oval 1635"/>
            <p:cNvSpPr/>
            <p:nvPr/>
          </p:nvSpPr>
          <p:spPr bwMode="auto">
            <a:xfrm>
              <a:off x="6069617" y="33401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7" name="Oval 1636"/>
            <p:cNvSpPr/>
            <p:nvPr/>
          </p:nvSpPr>
          <p:spPr bwMode="auto">
            <a:xfrm>
              <a:off x="6069617" y="350125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8" name="Oval 1637"/>
            <p:cNvSpPr/>
            <p:nvPr/>
          </p:nvSpPr>
          <p:spPr bwMode="auto">
            <a:xfrm>
              <a:off x="6069617" y="36623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9" name="Oval 1638"/>
            <p:cNvSpPr/>
            <p:nvPr/>
          </p:nvSpPr>
          <p:spPr bwMode="auto">
            <a:xfrm>
              <a:off x="6069617" y="38234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0" name="Oval 1639"/>
            <p:cNvSpPr/>
            <p:nvPr/>
          </p:nvSpPr>
          <p:spPr bwMode="auto">
            <a:xfrm>
              <a:off x="6229070" y="23737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1" name="Oval 1640"/>
            <p:cNvSpPr/>
            <p:nvPr/>
          </p:nvSpPr>
          <p:spPr bwMode="auto">
            <a:xfrm>
              <a:off x="6229070" y="25348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2" name="Oval 1641"/>
            <p:cNvSpPr/>
            <p:nvPr/>
          </p:nvSpPr>
          <p:spPr bwMode="auto">
            <a:xfrm>
              <a:off x="6229070" y="26958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3" name="Oval 1642"/>
            <p:cNvSpPr/>
            <p:nvPr/>
          </p:nvSpPr>
          <p:spPr bwMode="auto">
            <a:xfrm>
              <a:off x="6229070" y="28569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4" name="Oval 1643"/>
            <p:cNvSpPr/>
            <p:nvPr/>
          </p:nvSpPr>
          <p:spPr bwMode="auto">
            <a:xfrm>
              <a:off x="6229070" y="30180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5" name="Oval 1644"/>
            <p:cNvSpPr/>
            <p:nvPr/>
          </p:nvSpPr>
          <p:spPr bwMode="auto">
            <a:xfrm>
              <a:off x="6229070" y="31791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6" name="Oval 1645"/>
            <p:cNvSpPr/>
            <p:nvPr/>
          </p:nvSpPr>
          <p:spPr bwMode="auto">
            <a:xfrm>
              <a:off x="6229070" y="33401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7" name="Oval 1646"/>
            <p:cNvSpPr/>
            <p:nvPr/>
          </p:nvSpPr>
          <p:spPr bwMode="auto">
            <a:xfrm>
              <a:off x="6229070" y="350125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8" name="Oval 1647"/>
            <p:cNvSpPr/>
            <p:nvPr/>
          </p:nvSpPr>
          <p:spPr bwMode="auto">
            <a:xfrm>
              <a:off x="6229070" y="36623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9" name="Oval 1648"/>
            <p:cNvSpPr/>
            <p:nvPr/>
          </p:nvSpPr>
          <p:spPr bwMode="auto">
            <a:xfrm>
              <a:off x="6229070" y="38234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0" name="Oval 1649"/>
            <p:cNvSpPr/>
            <p:nvPr/>
          </p:nvSpPr>
          <p:spPr bwMode="auto">
            <a:xfrm>
              <a:off x="6389334" y="23737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1" name="Oval 1650"/>
            <p:cNvSpPr/>
            <p:nvPr/>
          </p:nvSpPr>
          <p:spPr bwMode="auto">
            <a:xfrm>
              <a:off x="6389334" y="25348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2" name="Oval 1651"/>
            <p:cNvSpPr/>
            <p:nvPr/>
          </p:nvSpPr>
          <p:spPr bwMode="auto">
            <a:xfrm>
              <a:off x="6389334" y="26958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3" name="Oval 1652"/>
            <p:cNvSpPr/>
            <p:nvPr/>
          </p:nvSpPr>
          <p:spPr bwMode="auto">
            <a:xfrm>
              <a:off x="6389334" y="28569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4" name="Oval 1653"/>
            <p:cNvSpPr/>
            <p:nvPr/>
          </p:nvSpPr>
          <p:spPr bwMode="auto">
            <a:xfrm>
              <a:off x="6389334" y="30180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5" name="Oval 1654"/>
            <p:cNvSpPr/>
            <p:nvPr/>
          </p:nvSpPr>
          <p:spPr bwMode="auto">
            <a:xfrm>
              <a:off x="6389334" y="31791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6" name="Oval 1655"/>
            <p:cNvSpPr/>
            <p:nvPr/>
          </p:nvSpPr>
          <p:spPr bwMode="auto">
            <a:xfrm>
              <a:off x="6389334" y="33401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7" name="Oval 1656"/>
            <p:cNvSpPr/>
            <p:nvPr/>
          </p:nvSpPr>
          <p:spPr bwMode="auto">
            <a:xfrm>
              <a:off x="6389334" y="350125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8" name="Oval 1657"/>
            <p:cNvSpPr/>
            <p:nvPr/>
          </p:nvSpPr>
          <p:spPr bwMode="auto">
            <a:xfrm>
              <a:off x="6389334" y="36623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9" name="Oval 1658"/>
            <p:cNvSpPr/>
            <p:nvPr/>
          </p:nvSpPr>
          <p:spPr bwMode="auto">
            <a:xfrm>
              <a:off x="6389334" y="38234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0" name="Oval 1659"/>
            <p:cNvSpPr/>
            <p:nvPr/>
          </p:nvSpPr>
          <p:spPr bwMode="auto">
            <a:xfrm>
              <a:off x="6548787" y="23737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1" name="Oval 1660"/>
            <p:cNvSpPr/>
            <p:nvPr/>
          </p:nvSpPr>
          <p:spPr bwMode="auto">
            <a:xfrm>
              <a:off x="6548787" y="25348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2" name="Oval 1661"/>
            <p:cNvSpPr/>
            <p:nvPr/>
          </p:nvSpPr>
          <p:spPr bwMode="auto">
            <a:xfrm>
              <a:off x="6548787" y="26958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3" name="Oval 1662"/>
            <p:cNvSpPr/>
            <p:nvPr/>
          </p:nvSpPr>
          <p:spPr bwMode="auto">
            <a:xfrm>
              <a:off x="6548787" y="28569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4" name="Oval 1663"/>
            <p:cNvSpPr/>
            <p:nvPr/>
          </p:nvSpPr>
          <p:spPr bwMode="auto">
            <a:xfrm>
              <a:off x="6548787" y="30180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5" name="Oval 1664"/>
            <p:cNvSpPr/>
            <p:nvPr/>
          </p:nvSpPr>
          <p:spPr bwMode="auto">
            <a:xfrm>
              <a:off x="6548787" y="31791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6" name="Oval 1665"/>
            <p:cNvSpPr/>
            <p:nvPr/>
          </p:nvSpPr>
          <p:spPr bwMode="auto">
            <a:xfrm>
              <a:off x="6548787" y="33401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7" name="Oval 1666"/>
            <p:cNvSpPr/>
            <p:nvPr/>
          </p:nvSpPr>
          <p:spPr bwMode="auto">
            <a:xfrm>
              <a:off x="6548787" y="350125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8" name="Oval 1667"/>
            <p:cNvSpPr/>
            <p:nvPr/>
          </p:nvSpPr>
          <p:spPr bwMode="auto">
            <a:xfrm>
              <a:off x="6548787" y="36623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9" name="Oval 1668"/>
            <p:cNvSpPr/>
            <p:nvPr/>
          </p:nvSpPr>
          <p:spPr bwMode="auto">
            <a:xfrm>
              <a:off x="6548787" y="38234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0" name="Oval 1669"/>
            <p:cNvSpPr/>
            <p:nvPr/>
          </p:nvSpPr>
          <p:spPr bwMode="auto">
            <a:xfrm>
              <a:off x="6709051" y="23720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1" name="Oval 1670"/>
            <p:cNvSpPr/>
            <p:nvPr/>
          </p:nvSpPr>
          <p:spPr bwMode="auto">
            <a:xfrm>
              <a:off x="6709051" y="25330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2" name="Oval 1671"/>
            <p:cNvSpPr/>
            <p:nvPr/>
          </p:nvSpPr>
          <p:spPr bwMode="auto">
            <a:xfrm>
              <a:off x="6709051" y="26941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3" name="Oval 1672"/>
            <p:cNvSpPr/>
            <p:nvPr/>
          </p:nvSpPr>
          <p:spPr bwMode="auto">
            <a:xfrm>
              <a:off x="6709051" y="28552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4" name="Oval 1673"/>
            <p:cNvSpPr/>
            <p:nvPr/>
          </p:nvSpPr>
          <p:spPr bwMode="auto">
            <a:xfrm>
              <a:off x="6709051" y="30163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5" name="Oval 1674"/>
            <p:cNvSpPr/>
            <p:nvPr/>
          </p:nvSpPr>
          <p:spPr bwMode="auto">
            <a:xfrm>
              <a:off x="6709051" y="31773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6" name="Oval 1675"/>
            <p:cNvSpPr/>
            <p:nvPr/>
          </p:nvSpPr>
          <p:spPr bwMode="auto">
            <a:xfrm>
              <a:off x="6709051" y="33384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7" name="Oval 1676"/>
            <p:cNvSpPr/>
            <p:nvPr/>
          </p:nvSpPr>
          <p:spPr bwMode="auto">
            <a:xfrm>
              <a:off x="6709051" y="349952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8" name="Oval 1677"/>
            <p:cNvSpPr/>
            <p:nvPr/>
          </p:nvSpPr>
          <p:spPr bwMode="auto">
            <a:xfrm>
              <a:off x="6709051" y="36605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9" name="Oval 1678"/>
            <p:cNvSpPr/>
            <p:nvPr/>
          </p:nvSpPr>
          <p:spPr bwMode="auto">
            <a:xfrm>
              <a:off x="6709051" y="38216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0" name="Oval 1679"/>
            <p:cNvSpPr/>
            <p:nvPr/>
          </p:nvSpPr>
          <p:spPr bwMode="auto">
            <a:xfrm>
              <a:off x="6869315" y="23720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1" name="Oval 1680"/>
            <p:cNvSpPr/>
            <p:nvPr/>
          </p:nvSpPr>
          <p:spPr bwMode="auto">
            <a:xfrm>
              <a:off x="6869315" y="25330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2" name="Oval 1681"/>
            <p:cNvSpPr/>
            <p:nvPr/>
          </p:nvSpPr>
          <p:spPr bwMode="auto">
            <a:xfrm>
              <a:off x="6869315" y="26941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3" name="Oval 1682"/>
            <p:cNvSpPr/>
            <p:nvPr/>
          </p:nvSpPr>
          <p:spPr bwMode="auto">
            <a:xfrm>
              <a:off x="6869315" y="28552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4" name="Oval 1683"/>
            <p:cNvSpPr/>
            <p:nvPr/>
          </p:nvSpPr>
          <p:spPr bwMode="auto">
            <a:xfrm>
              <a:off x="6869315" y="30163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5" name="Oval 1684"/>
            <p:cNvSpPr/>
            <p:nvPr/>
          </p:nvSpPr>
          <p:spPr bwMode="auto">
            <a:xfrm>
              <a:off x="6869315" y="31773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6" name="Oval 1685"/>
            <p:cNvSpPr/>
            <p:nvPr/>
          </p:nvSpPr>
          <p:spPr bwMode="auto">
            <a:xfrm>
              <a:off x="6869315" y="33384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7" name="Oval 1686"/>
            <p:cNvSpPr/>
            <p:nvPr/>
          </p:nvSpPr>
          <p:spPr bwMode="auto">
            <a:xfrm>
              <a:off x="6869315" y="349952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8" name="Oval 1687"/>
            <p:cNvSpPr/>
            <p:nvPr/>
          </p:nvSpPr>
          <p:spPr bwMode="auto">
            <a:xfrm>
              <a:off x="6869315" y="36605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9" name="Oval 1688"/>
            <p:cNvSpPr/>
            <p:nvPr/>
          </p:nvSpPr>
          <p:spPr bwMode="auto">
            <a:xfrm>
              <a:off x="6869315" y="38216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0" name="Oval 1689"/>
            <p:cNvSpPr/>
            <p:nvPr/>
          </p:nvSpPr>
          <p:spPr bwMode="auto">
            <a:xfrm>
              <a:off x="7028768" y="23720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1" name="Oval 1690"/>
            <p:cNvSpPr/>
            <p:nvPr/>
          </p:nvSpPr>
          <p:spPr bwMode="auto">
            <a:xfrm>
              <a:off x="7028768" y="25330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2" name="Oval 1691"/>
            <p:cNvSpPr/>
            <p:nvPr/>
          </p:nvSpPr>
          <p:spPr bwMode="auto">
            <a:xfrm>
              <a:off x="7028768" y="26941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3" name="Oval 1692"/>
            <p:cNvSpPr/>
            <p:nvPr/>
          </p:nvSpPr>
          <p:spPr bwMode="auto">
            <a:xfrm>
              <a:off x="7028768" y="28552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4" name="Oval 1693"/>
            <p:cNvSpPr/>
            <p:nvPr/>
          </p:nvSpPr>
          <p:spPr bwMode="auto">
            <a:xfrm>
              <a:off x="7028768" y="30163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5" name="Oval 1694"/>
            <p:cNvSpPr/>
            <p:nvPr/>
          </p:nvSpPr>
          <p:spPr bwMode="auto">
            <a:xfrm>
              <a:off x="7028768" y="31773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6" name="Oval 1695"/>
            <p:cNvSpPr/>
            <p:nvPr/>
          </p:nvSpPr>
          <p:spPr bwMode="auto">
            <a:xfrm>
              <a:off x="7028768" y="33384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7" name="Oval 1696"/>
            <p:cNvSpPr/>
            <p:nvPr/>
          </p:nvSpPr>
          <p:spPr bwMode="auto">
            <a:xfrm>
              <a:off x="7028768" y="349952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8" name="Oval 1697"/>
            <p:cNvSpPr/>
            <p:nvPr/>
          </p:nvSpPr>
          <p:spPr bwMode="auto">
            <a:xfrm>
              <a:off x="7028768" y="36605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9" name="Oval 1698"/>
            <p:cNvSpPr/>
            <p:nvPr/>
          </p:nvSpPr>
          <p:spPr bwMode="auto">
            <a:xfrm>
              <a:off x="7028768" y="38216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0" name="Oval 1699"/>
            <p:cNvSpPr/>
            <p:nvPr/>
          </p:nvSpPr>
          <p:spPr bwMode="auto">
            <a:xfrm>
              <a:off x="7189032" y="23720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1" name="Oval 1700"/>
            <p:cNvSpPr/>
            <p:nvPr/>
          </p:nvSpPr>
          <p:spPr bwMode="auto">
            <a:xfrm>
              <a:off x="7189032" y="25330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2" name="Oval 1701"/>
            <p:cNvSpPr/>
            <p:nvPr/>
          </p:nvSpPr>
          <p:spPr bwMode="auto">
            <a:xfrm>
              <a:off x="7189032" y="26941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3" name="Oval 1702"/>
            <p:cNvSpPr/>
            <p:nvPr/>
          </p:nvSpPr>
          <p:spPr bwMode="auto">
            <a:xfrm>
              <a:off x="7189032" y="28552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4" name="Oval 1703"/>
            <p:cNvSpPr/>
            <p:nvPr/>
          </p:nvSpPr>
          <p:spPr bwMode="auto">
            <a:xfrm>
              <a:off x="7189032" y="30163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5" name="Oval 1704"/>
            <p:cNvSpPr/>
            <p:nvPr/>
          </p:nvSpPr>
          <p:spPr bwMode="auto">
            <a:xfrm>
              <a:off x="7189032" y="31773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6" name="Oval 1705"/>
            <p:cNvSpPr/>
            <p:nvPr/>
          </p:nvSpPr>
          <p:spPr bwMode="auto">
            <a:xfrm>
              <a:off x="7189032" y="33384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7" name="Oval 1706"/>
            <p:cNvSpPr/>
            <p:nvPr/>
          </p:nvSpPr>
          <p:spPr bwMode="auto">
            <a:xfrm>
              <a:off x="7189032" y="349952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8" name="Oval 1707"/>
            <p:cNvSpPr/>
            <p:nvPr/>
          </p:nvSpPr>
          <p:spPr bwMode="auto">
            <a:xfrm>
              <a:off x="7189032" y="36605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9" name="Oval 1708"/>
            <p:cNvSpPr/>
            <p:nvPr/>
          </p:nvSpPr>
          <p:spPr bwMode="auto">
            <a:xfrm>
              <a:off x="7189032" y="38216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0" name="Oval 1709"/>
            <p:cNvSpPr/>
            <p:nvPr/>
          </p:nvSpPr>
          <p:spPr bwMode="auto">
            <a:xfrm>
              <a:off x="7348485" y="23720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1" name="Oval 1710"/>
            <p:cNvSpPr/>
            <p:nvPr/>
          </p:nvSpPr>
          <p:spPr bwMode="auto">
            <a:xfrm>
              <a:off x="7348485" y="25330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2" name="Oval 1711"/>
            <p:cNvSpPr/>
            <p:nvPr/>
          </p:nvSpPr>
          <p:spPr bwMode="auto">
            <a:xfrm>
              <a:off x="7348485" y="26941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3" name="Oval 1712"/>
            <p:cNvSpPr/>
            <p:nvPr/>
          </p:nvSpPr>
          <p:spPr bwMode="auto">
            <a:xfrm>
              <a:off x="7348485" y="28552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4" name="Oval 1713"/>
            <p:cNvSpPr/>
            <p:nvPr/>
          </p:nvSpPr>
          <p:spPr bwMode="auto">
            <a:xfrm>
              <a:off x="7348485" y="30163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5" name="Oval 1714"/>
            <p:cNvSpPr/>
            <p:nvPr/>
          </p:nvSpPr>
          <p:spPr bwMode="auto">
            <a:xfrm>
              <a:off x="7348485" y="31773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6" name="Oval 1715"/>
            <p:cNvSpPr/>
            <p:nvPr/>
          </p:nvSpPr>
          <p:spPr bwMode="auto">
            <a:xfrm>
              <a:off x="7348485" y="333845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7" name="Oval 1716"/>
            <p:cNvSpPr/>
            <p:nvPr/>
          </p:nvSpPr>
          <p:spPr bwMode="auto">
            <a:xfrm>
              <a:off x="7348485" y="349952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8" name="Oval 1717"/>
            <p:cNvSpPr/>
            <p:nvPr/>
          </p:nvSpPr>
          <p:spPr bwMode="auto">
            <a:xfrm>
              <a:off x="7348485" y="366059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9" name="Oval 1718"/>
            <p:cNvSpPr/>
            <p:nvPr/>
          </p:nvSpPr>
          <p:spPr bwMode="auto">
            <a:xfrm>
              <a:off x="7348485" y="38216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0" name="Oval 1719"/>
            <p:cNvSpPr/>
            <p:nvPr/>
          </p:nvSpPr>
          <p:spPr bwMode="auto">
            <a:xfrm>
              <a:off x="5909353" y="39806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1" name="Oval 1720"/>
            <p:cNvSpPr/>
            <p:nvPr/>
          </p:nvSpPr>
          <p:spPr bwMode="auto">
            <a:xfrm>
              <a:off x="5909353" y="41417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2" name="Oval 1721"/>
            <p:cNvSpPr/>
            <p:nvPr/>
          </p:nvSpPr>
          <p:spPr bwMode="auto">
            <a:xfrm>
              <a:off x="5909353" y="43028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3" name="Oval 1722"/>
            <p:cNvSpPr/>
            <p:nvPr/>
          </p:nvSpPr>
          <p:spPr bwMode="auto">
            <a:xfrm>
              <a:off x="5909353" y="44638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4" name="Oval 1723"/>
            <p:cNvSpPr/>
            <p:nvPr/>
          </p:nvSpPr>
          <p:spPr bwMode="auto">
            <a:xfrm>
              <a:off x="5909353" y="46249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5" name="Oval 1724"/>
            <p:cNvSpPr/>
            <p:nvPr/>
          </p:nvSpPr>
          <p:spPr bwMode="auto">
            <a:xfrm>
              <a:off x="5909353" y="47860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6" name="Oval 1725"/>
            <p:cNvSpPr/>
            <p:nvPr/>
          </p:nvSpPr>
          <p:spPr bwMode="auto">
            <a:xfrm>
              <a:off x="5909353" y="49471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7" name="Oval 1726"/>
            <p:cNvSpPr/>
            <p:nvPr/>
          </p:nvSpPr>
          <p:spPr bwMode="auto">
            <a:xfrm>
              <a:off x="5909353" y="51081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8" name="Oval 1727"/>
            <p:cNvSpPr/>
            <p:nvPr/>
          </p:nvSpPr>
          <p:spPr bwMode="auto">
            <a:xfrm>
              <a:off x="5909353" y="52692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9" name="Oval 1728"/>
            <p:cNvSpPr/>
            <p:nvPr/>
          </p:nvSpPr>
          <p:spPr bwMode="auto">
            <a:xfrm>
              <a:off x="5909353" y="54303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0" name="Oval 1729"/>
            <p:cNvSpPr/>
            <p:nvPr/>
          </p:nvSpPr>
          <p:spPr bwMode="auto">
            <a:xfrm>
              <a:off x="6069617" y="39806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1" name="Oval 1730"/>
            <p:cNvSpPr/>
            <p:nvPr/>
          </p:nvSpPr>
          <p:spPr bwMode="auto">
            <a:xfrm>
              <a:off x="6069617" y="41417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2" name="Oval 1731"/>
            <p:cNvSpPr/>
            <p:nvPr/>
          </p:nvSpPr>
          <p:spPr bwMode="auto">
            <a:xfrm>
              <a:off x="6069617" y="43028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3" name="Oval 1732"/>
            <p:cNvSpPr/>
            <p:nvPr/>
          </p:nvSpPr>
          <p:spPr bwMode="auto">
            <a:xfrm>
              <a:off x="6069617" y="44638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4" name="Oval 1733"/>
            <p:cNvSpPr/>
            <p:nvPr/>
          </p:nvSpPr>
          <p:spPr bwMode="auto">
            <a:xfrm>
              <a:off x="6069617" y="46249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5" name="Oval 1734"/>
            <p:cNvSpPr/>
            <p:nvPr/>
          </p:nvSpPr>
          <p:spPr bwMode="auto">
            <a:xfrm>
              <a:off x="6069617" y="47860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6" name="Oval 1735"/>
            <p:cNvSpPr/>
            <p:nvPr/>
          </p:nvSpPr>
          <p:spPr bwMode="auto">
            <a:xfrm>
              <a:off x="6069617" y="49471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7" name="Oval 1736"/>
            <p:cNvSpPr/>
            <p:nvPr/>
          </p:nvSpPr>
          <p:spPr bwMode="auto">
            <a:xfrm>
              <a:off x="6069617" y="51081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8" name="Oval 1737"/>
            <p:cNvSpPr/>
            <p:nvPr/>
          </p:nvSpPr>
          <p:spPr bwMode="auto">
            <a:xfrm>
              <a:off x="6069617" y="52692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9" name="Oval 1738"/>
            <p:cNvSpPr/>
            <p:nvPr/>
          </p:nvSpPr>
          <p:spPr bwMode="auto">
            <a:xfrm>
              <a:off x="6069617" y="54303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0" name="Oval 1739"/>
            <p:cNvSpPr/>
            <p:nvPr/>
          </p:nvSpPr>
          <p:spPr bwMode="auto">
            <a:xfrm>
              <a:off x="6229070" y="39806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1" name="Oval 1740"/>
            <p:cNvSpPr/>
            <p:nvPr/>
          </p:nvSpPr>
          <p:spPr bwMode="auto">
            <a:xfrm>
              <a:off x="6229070" y="41417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2" name="Oval 1741"/>
            <p:cNvSpPr/>
            <p:nvPr/>
          </p:nvSpPr>
          <p:spPr bwMode="auto">
            <a:xfrm>
              <a:off x="6229070" y="43028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3" name="Oval 1742"/>
            <p:cNvSpPr/>
            <p:nvPr/>
          </p:nvSpPr>
          <p:spPr bwMode="auto">
            <a:xfrm>
              <a:off x="6229070" y="44638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4" name="Oval 1743"/>
            <p:cNvSpPr/>
            <p:nvPr/>
          </p:nvSpPr>
          <p:spPr bwMode="auto">
            <a:xfrm>
              <a:off x="6229070" y="46249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5" name="Oval 1744"/>
            <p:cNvSpPr/>
            <p:nvPr/>
          </p:nvSpPr>
          <p:spPr bwMode="auto">
            <a:xfrm>
              <a:off x="6229070" y="47860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6" name="Oval 1745"/>
            <p:cNvSpPr/>
            <p:nvPr/>
          </p:nvSpPr>
          <p:spPr bwMode="auto">
            <a:xfrm>
              <a:off x="6229070" y="49471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7" name="Oval 1746"/>
            <p:cNvSpPr/>
            <p:nvPr/>
          </p:nvSpPr>
          <p:spPr bwMode="auto">
            <a:xfrm>
              <a:off x="6229070" y="51081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8" name="Oval 1747"/>
            <p:cNvSpPr/>
            <p:nvPr/>
          </p:nvSpPr>
          <p:spPr bwMode="auto">
            <a:xfrm>
              <a:off x="6229070" y="52692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9" name="Oval 1748"/>
            <p:cNvSpPr/>
            <p:nvPr/>
          </p:nvSpPr>
          <p:spPr bwMode="auto">
            <a:xfrm>
              <a:off x="6229070" y="54303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0" name="Oval 1749"/>
            <p:cNvSpPr/>
            <p:nvPr/>
          </p:nvSpPr>
          <p:spPr bwMode="auto">
            <a:xfrm>
              <a:off x="6389334" y="39806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1" name="Oval 1750"/>
            <p:cNvSpPr/>
            <p:nvPr/>
          </p:nvSpPr>
          <p:spPr bwMode="auto">
            <a:xfrm>
              <a:off x="6389334" y="41417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2" name="Oval 1751"/>
            <p:cNvSpPr/>
            <p:nvPr/>
          </p:nvSpPr>
          <p:spPr bwMode="auto">
            <a:xfrm>
              <a:off x="6389334" y="43028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3" name="Oval 1752"/>
            <p:cNvSpPr/>
            <p:nvPr/>
          </p:nvSpPr>
          <p:spPr bwMode="auto">
            <a:xfrm>
              <a:off x="6389334" y="44638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4" name="Oval 1753"/>
            <p:cNvSpPr/>
            <p:nvPr/>
          </p:nvSpPr>
          <p:spPr bwMode="auto">
            <a:xfrm>
              <a:off x="6389334" y="46249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5" name="Oval 1754"/>
            <p:cNvSpPr/>
            <p:nvPr/>
          </p:nvSpPr>
          <p:spPr bwMode="auto">
            <a:xfrm>
              <a:off x="6389334" y="47860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6" name="Oval 1755"/>
            <p:cNvSpPr/>
            <p:nvPr/>
          </p:nvSpPr>
          <p:spPr bwMode="auto">
            <a:xfrm>
              <a:off x="6389334" y="49471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7" name="Oval 1756"/>
            <p:cNvSpPr/>
            <p:nvPr/>
          </p:nvSpPr>
          <p:spPr bwMode="auto">
            <a:xfrm>
              <a:off x="6389334" y="51081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8" name="Oval 1757"/>
            <p:cNvSpPr/>
            <p:nvPr/>
          </p:nvSpPr>
          <p:spPr bwMode="auto">
            <a:xfrm>
              <a:off x="6389334" y="52692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9" name="Oval 1758"/>
            <p:cNvSpPr/>
            <p:nvPr/>
          </p:nvSpPr>
          <p:spPr bwMode="auto">
            <a:xfrm>
              <a:off x="6389334" y="54303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0" name="Oval 1759"/>
            <p:cNvSpPr/>
            <p:nvPr/>
          </p:nvSpPr>
          <p:spPr bwMode="auto">
            <a:xfrm>
              <a:off x="6548787" y="39806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1" name="Oval 1760"/>
            <p:cNvSpPr/>
            <p:nvPr/>
          </p:nvSpPr>
          <p:spPr bwMode="auto">
            <a:xfrm>
              <a:off x="6548787" y="41417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2" name="Oval 1761"/>
            <p:cNvSpPr/>
            <p:nvPr/>
          </p:nvSpPr>
          <p:spPr bwMode="auto">
            <a:xfrm>
              <a:off x="6548787" y="43028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3" name="Oval 1762"/>
            <p:cNvSpPr/>
            <p:nvPr/>
          </p:nvSpPr>
          <p:spPr bwMode="auto">
            <a:xfrm>
              <a:off x="6548787" y="44638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4" name="Oval 1763"/>
            <p:cNvSpPr/>
            <p:nvPr/>
          </p:nvSpPr>
          <p:spPr bwMode="auto">
            <a:xfrm>
              <a:off x="6548787" y="46249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5" name="Oval 1764"/>
            <p:cNvSpPr/>
            <p:nvPr/>
          </p:nvSpPr>
          <p:spPr bwMode="auto">
            <a:xfrm>
              <a:off x="6548787" y="47860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6" name="Oval 1765"/>
            <p:cNvSpPr/>
            <p:nvPr/>
          </p:nvSpPr>
          <p:spPr bwMode="auto">
            <a:xfrm>
              <a:off x="6548787" y="49471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7" name="Oval 1766"/>
            <p:cNvSpPr/>
            <p:nvPr/>
          </p:nvSpPr>
          <p:spPr bwMode="auto">
            <a:xfrm>
              <a:off x="6548787" y="51081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8" name="Oval 1767"/>
            <p:cNvSpPr/>
            <p:nvPr/>
          </p:nvSpPr>
          <p:spPr bwMode="auto">
            <a:xfrm>
              <a:off x="6548787" y="52692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69" name="Oval 1768"/>
            <p:cNvSpPr/>
            <p:nvPr/>
          </p:nvSpPr>
          <p:spPr bwMode="auto">
            <a:xfrm>
              <a:off x="6548787" y="54303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0" name="Oval 1769"/>
            <p:cNvSpPr/>
            <p:nvPr/>
          </p:nvSpPr>
          <p:spPr bwMode="auto">
            <a:xfrm>
              <a:off x="6709051" y="39789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1" name="Oval 1770"/>
            <p:cNvSpPr/>
            <p:nvPr/>
          </p:nvSpPr>
          <p:spPr bwMode="auto">
            <a:xfrm>
              <a:off x="6709051" y="41400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2" name="Oval 1771"/>
            <p:cNvSpPr/>
            <p:nvPr/>
          </p:nvSpPr>
          <p:spPr bwMode="auto">
            <a:xfrm>
              <a:off x="6709051" y="43010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3" name="Oval 1772"/>
            <p:cNvSpPr/>
            <p:nvPr/>
          </p:nvSpPr>
          <p:spPr bwMode="auto">
            <a:xfrm>
              <a:off x="6709051" y="44621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4" name="Oval 1773"/>
            <p:cNvSpPr/>
            <p:nvPr/>
          </p:nvSpPr>
          <p:spPr bwMode="auto">
            <a:xfrm>
              <a:off x="6709051" y="46232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5" name="Oval 1774"/>
            <p:cNvSpPr/>
            <p:nvPr/>
          </p:nvSpPr>
          <p:spPr bwMode="auto">
            <a:xfrm>
              <a:off x="6709051" y="47843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6" name="Oval 1775"/>
            <p:cNvSpPr/>
            <p:nvPr/>
          </p:nvSpPr>
          <p:spPr bwMode="auto">
            <a:xfrm>
              <a:off x="6709051" y="49453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7" name="Oval 1776"/>
            <p:cNvSpPr/>
            <p:nvPr/>
          </p:nvSpPr>
          <p:spPr bwMode="auto">
            <a:xfrm>
              <a:off x="6709051" y="510645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8" name="Oval 1777"/>
            <p:cNvSpPr/>
            <p:nvPr/>
          </p:nvSpPr>
          <p:spPr bwMode="auto">
            <a:xfrm>
              <a:off x="6709051" y="52675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79" name="Oval 1778"/>
            <p:cNvSpPr/>
            <p:nvPr/>
          </p:nvSpPr>
          <p:spPr bwMode="auto">
            <a:xfrm>
              <a:off x="6709051" y="54286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0" name="Oval 1779"/>
            <p:cNvSpPr/>
            <p:nvPr/>
          </p:nvSpPr>
          <p:spPr bwMode="auto">
            <a:xfrm>
              <a:off x="6869315" y="39789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1" name="Oval 1780"/>
            <p:cNvSpPr/>
            <p:nvPr/>
          </p:nvSpPr>
          <p:spPr bwMode="auto">
            <a:xfrm>
              <a:off x="6869315" y="41400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2" name="Oval 1781"/>
            <p:cNvSpPr/>
            <p:nvPr/>
          </p:nvSpPr>
          <p:spPr bwMode="auto">
            <a:xfrm>
              <a:off x="6869315" y="43010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3" name="Oval 1782"/>
            <p:cNvSpPr/>
            <p:nvPr/>
          </p:nvSpPr>
          <p:spPr bwMode="auto">
            <a:xfrm>
              <a:off x="6869315" y="44621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4" name="Oval 1783"/>
            <p:cNvSpPr/>
            <p:nvPr/>
          </p:nvSpPr>
          <p:spPr bwMode="auto">
            <a:xfrm>
              <a:off x="6869315" y="46232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5" name="Oval 1784"/>
            <p:cNvSpPr/>
            <p:nvPr/>
          </p:nvSpPr>
          <p:spPr bwMode="auto">
            <a:xfrm>
              <a:off x="6869315" y="47843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6" name="Oval 1785"/>
            <p:cNvSpPr/>
            <p:nvPr/>
          </p:nvSpPr>
          <p:spPr bwMode="auto">
            <a:xfrm>
              <a:off x="6869315" y="49453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7" name="Oval 1786"/>
            <p:cNvSpPr/>
            <p:nvPr/>
          </p:nvSpPr>
          <p:spPr bwMode="auto">
            <a:xfrm>
              <a:off x="6869315" y="510645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8" name="Oval 1787"/>
            <p:cNvSpPr/>
            <p:nvPr/>
          </p:nvSpPr>
          <p:spPr bwMode="auto">
            <a:xfrm>
              <a:off x="6869315" y="52675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89" name="Oval 1788"/>
            <p:cNvSpPr/>
            <p:nvPr/>
          </p:nvSpPr>
          <p:spPr bwMode="auto">
            <a:xfrm>
              <a:off x="6869315" y="54286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0" name="Oval 1789"/>
            <p:cNvSpPr/>
            <p:nvPr/>
          </p:nvSpPr>
          <p:spPr bwMode="auto">
            <a:xfrm>
              <a:off x="7028768" y="39789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1" name="Oval 1790"/>
            <p:cNvSpPr/>
            <p:nvPr/>
          </p:nvSpPr>
          <p:spPr bwMode="auto">
            <a:xfrm>
              <a:off x="7028768" y="41400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2" name="Oval 1791"/>
            <p:cNvSpPr/>
            <p:nvPr/>
          </p:nvSpPr>
          <p:spPr bwMode="auto">
            <a:xfrm>
              <a:off x="7028768" y="43010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3" name="Oval 1792"/>
            <p:cNvSpPr/>
            <p:nvPr/>
          </p:nvSpPr>
          <p:spPr bwMode="auto">
            <a:xfrm>
              <a:off x="7028768" y="44621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4" name="Oval 1793"/>
            <p:cNvSpPr/>
            <p:nvPr/>
          </p:nvSpPr>
          <p:spPr bwMode="auto">
            <a:xfrm>
              <a:off x="7028768" y="46232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5" name="Oval 1794"/>
            <p:cNvSpPr/>
            <p:nvPr/>
          </p:nvSpPr>
          <p:spPr bwMode="auto">
            <a:xfrm>
              <a:off x="7028768" y="47843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6" name="Oval 1795"/>
            <p:cNvSpPr/>
            <p:nvPr/>
          </p:nvSpPr>
          <p:spPr bwMode="auto">
            <a:xfrm>
              <a:off x="7028768" y="49453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7" name="Oval 1796"/>
            <p:cNvSpPr/>
            <p:nvPr/>
          </p:nvSpPr>
          <p:spPr bwMode="auto">
            <a:xfrm>
              <a:off x="7028768" y="510645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8" name="Oval 1797"/>
            <p:cNvSpPr/>
            <p:nvPr/>
          </p:nvSpPr>
          <p:spPr bwMode="auto">
            <a:xfrm>
              <a:off x="7028768" y="52675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99" name="Oval 1798"/>
            <p:cNvSpPr/>
            <p:nvPr/>
          </p:nvSpPr>
          <p:spPr bwMode="auto">
            <a:xfrm>
              <a:off x="7028768" y="54286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0" name="Oval 1799"/>
            <p:cNvSpPr/>
            <p:nvPr/>
          </p:nvSpPr>
          <p:spPr bwMode="auto">
            <a:xfrm>
              <a:off x="7189032" y="39789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1" name="Oval 1800"/>
            <p:cNvSpPr/>
            <p:nvPr/>
          </p:nvSpPr>
          <p:spPr bwMode="auto">
            <a:xfrm>
              <a:off x="7189032" y="41400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2" name="Oval 1801"/>
            <p:cNvSpPr/>
            <p:nvPr/>
          </p:nvSpPr>
          <p:spPr bwMode="auto">
            <a:xfrm>
              <a:off x="7189032" y="43010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3" name="Oval 1802"/>
            <p:cNvSpPr/>
            <p:nvPr/>
          </p:nvSpPr>
          <p:spPr bwMode="auto">
            <a:xfrm>
              <a:off x="7189032" y="44621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4" name="Oval 1803"/>
            <p:cNvSpPr/>
            <p:nvPr/>
          </p:nvSpPr>
          <p:spPr bwMode="auto">
            <a:xfrm>
              <a:off x="7189032" y="46232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5" name="Oval 1804"/>
            <p:cNvSpPr/>
            <p:nvPr/>
          </p:nvSpPr>
          <p:spPr bwMode="auto">
            <a:xfrm>
              <a:off x="7189032" y="47843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6" name="Oval 1805"/>
            <p:cNvSpPr/>
            <p:nvPr/>
          </p:nvSpPr>
          <p:spPr bwMode="auto">
            <a:xfrm>
              <a:off x="7189032" y="49453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7" name="Oval 1806"/>
            <p:cNvSpPr/>
            <p:nvPr/>
          </p:nvSpPr>
          <p:spPr bwMode="auto">
            <a:xfrm>
              <a:off x="7189032" y="510645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8" name="Oval 1807"/>
            <p:cNvSpPr/>
            <p:nvPr/>
          </p:nvSpPr>
          <p:spPr bwMode="auto">
            <a:xfrm>
              <a:off x="7189032" y="52675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09" name="Oval 1808"/>
            <p:cNvSpPr/>
            <p:nvPr/>
          </p:nvSpPr>
          <p:spPr bwMode="auto">
            <a:xfrm>
              <a:off x="7189032" y="54286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0" name="Oval 1809"/>
            <p:cNvSpPr/>
            <p:nvPr/>
          </p:nvSpPr>
          <p:spPr bwMode="auto">
            <a:xfrm>
              <a:off x="7348485" y="39789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1" name="Oval 1810"/>
            <p:cNvSpPr/>
            <p:nvPr/>
          </p:nvSpPr>
          <p:spPr bwMode="auto">
            <a:xfrm>
              <a:off x="7348485" y="41400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2" name="Oval 1811"/>
            <p:cNvSpPr/>
            <p:nvPr/>
          </p:nvSpPr>
          <p:spPr bwMode="auto">
            <a:xfrm>
              <a:off x="7348485" y="43010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3" name="Oval 1812"/>
            <p:cNvSpPr/>
            <p:nvPr/>
          </p:nvSpPr>
          <p:spPr bwMode="auto">
            <a:xfrm>
              <a:off x="7348485" y="44621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4" name="Oval 1813"/>
            <p:cNvSpPr/>
            <p:nvPr/>
          </p:nvSpPr>
          <p:spPr bwMode="auto">
            <a:xfrm>
              <a:off x="7348485" y="46232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5" name="Oval 1814"/>
            <p:cNvSpPr/>
            <p:nvPr/>
          </p:nvSpPr>
          <p:spPr bwMode="auto">
            <a:xfrm>
              <a:off x="7348485" y="47843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6" name="Oval 1815"/>
            <p:cNvSpPr/>
            <p:nvPr/>
          </p:nvSpPr>
          <p:spPr bwMode="auto">
            <a:xfrm>
              <a:off x="7348485" y="494538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7" name="Oval 1816"/>
            <p:cNvSpPr/>
            <p:nvPr/>
          </p:nvSpPr>
          <p:spPr bwMode="auto">
            <a:xfrm>
              <a:off x="7348485" y="510645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8" name="Oval 1817"/>
            <p:cNvSpPr/>
            <p:nvPr/>
          </p:nvSpPr>
          <p:spPr bwMode="auto">
            <a:xfrm>
              <a:off x="7348485" y="52675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19" name="Oval 1818"/>
            <p:cNvSpPr/>
            <p:nvPr/>
          </p:nvSpPr>
          <p:spPr bwMode="auto">
            <a:xfrm>
              <a:off x="7348485" y="54286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1" name="Oval 1820"/>
            <p:cNvSpPr/>
            <p:nvPr/>
          </p:nvSpPr>
          <p:spPr bwMode="auto">
            <a:xfrm>
              <a:off x="7508335" y="237823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2" name="Oval 1821"/>
            <p:cNvSpPr/>
            <p:nvPr/>
          </p:nvSpPr>
          <p:spPr bwMode="auto">
            <a:xfrm>
              <a:off x="7508335" y="25393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3" name="Oval 1822"/>
            <p:cNvSpPr/>
            <p:nvPr/>
          </p:nvSpPr>
          <p:spPr bwMode="auto">
            <a:xfrm>
              <a:off x="7508335" y="270038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4" name="Oval 1823"/>
            <p:cNvSpPr/>
            <p:nvPr/>
          </p:nvSpPr>
          <p:spPr bwMode="auto">
            <a:xfrm>
              <a:off x="7508335" y="28614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5" name="Oval 1824"/>
            <p:cNvSpPr/>
            <p:nvPr/>
          </p:nvSpPr>
          <p:spPr bwMode="auto">
            <a:xfrm>
              <a:off x="7508335" y="30225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6" name="Oval 1825"/>
            <p:cNvSpPr/>
            <p:nvPr/>
          </p:nvSpPr>
          <p:spPr bwMode="auto">
            <a:xfrm>
              <a:off x="7508335" y="31836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7" name="Oval 1826"/>
            <p:cNvSpPr/>
            <p:nvPr/>
          </p:nvSpPr>
          <p:spPr bwMode="auto">
            <a:xfrm>
              <a:off x="7508335" y="33446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8" name="Oval 1827"/>
            <p:cNvSpPr/>
            <p:nvPr/>
          </p:nvSpPr>
          <p:spPr bwMode="auto">
            <a:xfrm>
              <a:off x="7508335" y="35057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9" name="Oval 1828"/>
            <p:cNvSpPr/>
            <p:nvPr/>
          </p:nvSpPr>
          <p:spPr bwMode="auto">
            <a:xfrm>
              <a:off x="7508335" y="36668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0" name="Oval 1829"/>
            <p:cNvSpPr/>
            <p:nvPr/>
          </p:nvSpPr>
          <p:spPr bwMode="auto">
            <a:xfrm>
              <a:off x="7508335" y="38279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1" name="Oval 1830"/>
            <p:cNvSpPr/>
            <p:nvPr/>
          </p:nvSpPr>
          <p:spPr bwMode="auto">
            <a:xfrm>
              <a:off x="7668599" y="237823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2" name="Oval 1831"/>
            <p:cNvSpPr/>
            <p:nvPr/>
          </p:nvSpPr>
          <p:spPr bwMode="auto">
            <a:xfrm>
              <a:off x="7668599" y="25393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3" name="Oval 1832"/>
            <p:cNvSpPr/>
            <p:nvPr/>
          </p:nvSpPr>
          <p:spPr bwMode="auto">
            <a:xfrm>
              <a:off x="7668599" y="270038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4" name="Oval 1833"/>
            <p:cNvSpPr/>
            <p:nvPr/>
          </p:nvSpPr>
          <p:spPr bwMode="auto">
            <a:xfrm>
              <a:off x="7668599" y="28614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5" name="Oval 1834"/>
            <p:cNvSpPr/>
            <p:nvPr/>
          </p:nvSpPr>
          <p:spPr bwMode="auto">
            <a:xfrm>
              <a:off x="7668599" y="30225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6" name="Oval 1835"/>
            <p:cNvSpPr/>
            <p:nvPr/>
          </p:nvSpPr>
          <p:spPr bwMode="auto">
            <a:xfrm>
              <a:off x="7668599" y="31836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7" name="Oval 1836"/>
            <p:cNvSpPr/>
            <p:nvPr/>
          </p:nvSpPr>
          <p:spPr bwMode="auto">
            <a:xfrm>
              <a:off x="7668599" y="33446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8" name="Oval 1837"/>
            <p:cNvSpPr/>
            <p:nvPr/>
          </p:nvSpPr>
          <p:spPr bwMode="auto">
            <a:xfrm>
              <a:off x="7668599" y="35057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39" name="Oval 1838"/>
            <p:cNvSpPr/>
            <p:nvPr/>
          </p:nvSpPr>
          <p:spPr bwMode="auto">
            <a:xfrm>
              <a:off x="7668599" y="36668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0" name="Oval 1839"/>
            <p:cNvSpPr/>
            <p:nvPr/>
          </p:nvSpPr>
          <p:spPr bwMode="auto">
            <a:xfrm>
              <a:off x="7668599" y="38279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1" name="Oval 1840"/>
            <p:cNvSpPr/>
            <p:nvPr/>
          </p:nvSpPr>
          <p:spPr bwMode="auto">
            <a:xfrm>
              <a:off x="7828052" y="237823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2" name="Oval 1841"/>
            <p:cNvSpPr/>
            <p:nvPr/>
          </p:nvSpPr>
          <p:spPr bwMode="auto">
            <a:xfrm>
              <a:off x="7828052" y="253931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3" name="Oval 1842"/>
            <p:cNvSpPr/>
            <p:nvPr/>
          </p:nvSpPr>
          <p:spPr bwMode="auto">
            <a:xfrm>
              <a:off x="7828052" y="270038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4" name="Oval 1843"/>
            <p:cNvSpPr/>
            <p:nvPr/>
          </p:nvSpPr>
          <p:spPr bwMode="auto">
            <a:xfrm>
              <a:off x="7828052" y="286146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5" name="Oval 1844"/>
            <p:cNvSpPr/>
            <p:nvPr/>
          </p:nvSpPr>
          <p:spPr bwMode="auto">
            <a:xfrm>
              <a:off x="7828052" y="302253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6" name="Oval 1845"/>
            <p:cNvSpPr/>
            <p:nvPr/>
          </p:nvSpPr>
          <p:spPr bwMode="auto">
            <a:xfrm>
              <a:off x="7828052" y="318360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7" name="Oval 1846"/>
            <p:cNvSpPr/>
            <p:nvPr/>
          </p:nvSpPr>
          <p:spPr bwMode="auto">
            <a:xfrm>
              <a:off x="7828052" y="33446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8" name="Oval 1847"/>
            <p:cNvSpPr/>
            <p:nvPr/>
          </p:nvSpPr>
          <p:spPr bwMode="auto">
            <a:xfrm>
              <a:off x="7828052" y="35057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49" name="Oval 1848"/>
            <p:cNvSpPr/>
            <p:nvPr/>
          </p:nvSpPr>
          <p:spPr bwMode="auto">
            <a:xfrm>
              <a:off x="7828052" y="36668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0" name="Oval 1849"/>
            <p:cNvSpPr/>
            <p:nvPr/>
          </p:nvSpPr>
          <p:spPr bwMode="auto">
            <a:xfrm>
              <a:off x="7828052" y="382790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1" name="Oval 1920"/>
            <p:cNvSpPr/>
            <p:nvPr/>
          </p:nvSpPr>
          <p:spPr bwMode="auto">
            <a:xfrm>
              <a:off x="7508335" y="39851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2" name="Oval 1921"/>
            <p:cNvSpPr/>
            <p:nvPr/>
          </p:nvSpPr>
          <p:spPr bwMode="auto">
            <a:xfrm>
              <a:off x="7508335" y="41462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3" name="Oval 1922"/>
            <p:cNvSpPr/>
            <p:nvPr/>
          </p:nvSpPr>
          <p:spPr bwMode="auto">
            <a:xfrm>
              <a:off x="7508335" y="43073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4" name="Oval 1923"/>
            <p:cNvSpPr/>
            <p:nvPr/>
          </p:nvSpPr>
          <p:spPr bwMode="auto">
            <a:xfrm>
              <a:off x="7508335" y="446839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5" name="Oval 1924"/>
            <p:cNvSpPr/>
            <p:nvPr/>
          </p:nvSpPr>
          <p:spPr bwMode="auto">
            <a:xfrm>
              <a:off x="7508335" y="46294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6" name="Oval 1925"/>
            <p:cNvSpPr/>
            <p:nvPr/>
          </p:nvSpPr>
          <p:spPr bwMode="auto">
            <a:xfrm>
              <a:off x="7508335" y="47905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7" name="Oval 1926"/>
            <p:cNvSpPr/>
            <p:nvPr/>
          </p:nvSpPr>
          <p:spPr bwMode="auto">
            <a:xfrm>
              <a:off x="7508335" y="49516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8" name="Oval 1927"/>
            <p:cNvSpPr/>
            <p:nvPr/>
          </p:nvSpPr>
          <p:spPr bwMode="auto">
            <a:xfrm>
              <a:off x="7508335" y="51126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29" name="Oval 1928"/>
            <p:cNvSpPr/>
            <p:nvPr/>
          </p:nvSpPr>
          <p:spPr bwMode="auto">
            <a:xfrm>
              <a:off x="7508335" y="52737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0" name="Oval 1929"/>
            <p:cNvSpPr/>
            <p:nvPr/>
          </p:nvSpPr>
          <p:spPr bwMode="auto">
            <a:xfrm>
              <a:off x="7508335" y="54348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1" name="Oval 1930"/>
            <p:cNvSpPr/>
            <p:nvPr/>
          </p:nvSpPr>
          <p:spPr bwMode="auto">
            <a:xfrm>
              <a:off x="7668599" y="39851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2" name="Oval 1931"/>
            <p:cNvSpPr/>
            <p:nvPr/>
          </p:nvSpPr>
          <p:spPr bwMode="auto">
            <a:xfrm>
              <a:off x="7668599" y="41462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3" name="Oval 1932"/>
            <p:cNvSpPr/>
            <p:nvPr/>
          </p:nvSpPr>
          <p:spPr bwMode="auto">
            <a:xfrm>
              <a:off x="7668599" y="43073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4" name="Oval 1933"/>
            <p:cNvSpPr/>
            <p:nvPr/>
          </p:nvSpPr>
          <p:spPr bwMode="auto">
            <a:xfrm>
              <a:off x="7668599" y="446839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5" name="Oval 1934"/>
            <p:cNvSpPr/>
            <p:nvPr/>
          </p:nvSpPr>
          <p:spPr bwMode="auto">
            <a:xfrm>
              <a:off x="7668599" y="46294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6" name="Oval 1935"/>
            <p:cNvSpPr/>
            <p:nvPr/>
          </p:nvSpPr>
          <p:spPr bwMode="auto">
            <a:xfrm>
              <a:off x="7668599" y="47905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7" name="Oval 1936"/>
            <p:cNvSpPr/>
            <p:nvPr/>
          </p:nvSpPr>
          <p:spPr bwMode="auto">
            <a:xfrm>
              <a:off x="7668599" y="49516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8" name="Oval 1937"/>
            <p:cNvSpPr/>
            <p:nvPr/>
          </p:nvSpPr>
          <p:spPr bwMode="auto">
            <a:xfrm>
              <a:off x="7668599" y="51126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39" name="Oval 1938"/>
            <p:cNvSpPr/>
            <p:nvPr/>
          </p:nvSpPr>
          <p:spPr bwMode="auto">
            <a:xfrm>
              <a:off x="7668599" y="52737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0" name="Oval 1939"/>
            <p:cNvSpPr/>
            <p:nvPr/>
          </p:nvSpPr>
          <p:spPr bwMode="auto">
            <a:xfrm>
              <a:off x="7668599" y="54348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1" name="Oval 1940"/>
            <p:cNvSpPr/>
            <p:nvPr/>
          </p:nvSpPr>
          <p:spPr bwMode="auto">
            <a:xfrm>
              <a:off x="7828052" y="39851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2" name="Oval 1941"/>
            <p:cNvSpPr/>
            <p:nvPr/>
          </p:nvSpPr>
          <p:spPr bwMode="auto">
            <a:xfrm>
              <a:off x="7828052" y="41462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3" name="Oval 1942"/>
            <p:cNvSpPr/>
            <p:nvPr/>
          </p:nvSpPr>
          <p:spPr bwMode="auto">
            <a:xfrm>
              <a:off x="7828052" y="43073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4" name="Oval 1943"/>
            <p:cNvSpPr/>
            <p:nvPr/>
          </p:nvSpPr>
          <p:spPr bwMode="auto">
            <a:xfrm>
              <a:off x="7828052" y="446839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5" name="Oval 1944"/>
            <p:cNvSpPr/>
            <p:nvPr/>
          </p:nvSpPr>
          <p:spPr bwMode="auto">
            <a:xfrm>
              <a:off x="7828052" y="46294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6" name="Oval 1945"/>
            <p:cNvSpPr/>
            <p:nvPr/>
          </p:nvSpPr>
          <p:spPr bwMode="auto">
            <a:xfrm>
              <a:off x="7828052" y="47905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7" name="Oval 1946"/>
            <p:cNvSpPr/>
            <p:nvPr/>
          </p:nvSpPr>
          <p:spPr bwMode="auto">
            <a:xfrm>
              <a:off x="7828052" y="49516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8" name="Oval 1947"/>
            <p:cNvSpPr/>
            <p:nvPr/>
          </p:nvSpPr>
          <p:spPr bwMode="auto">
            <a:xfrm>
              <a:off x="7828052" y="511269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49" name="Oval 1948"/>
            <p:cNvSpPr/>
            <p:nvPr/>
          </p:nvSpPr>
          <p:spPr bwMode="auto">
            <a:xfrm>
              <a:off x="7828052" y="52737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50" name="Oval 1949"/>
            <p:cNvSpPr/>
            <p:nvPr/>
          </p:nvSpPr>
          <p:spPr bwMode="auto">
            <a:xfrm>
              <a:off x="7828052" y="54348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nvGrpSpPr>
          <p:cNvPr id="878" name="Group 877"/>
          <p:cNvGrpSpPr/>
          <p:nvPr/>
        </p:nvGrpSpPr>
        <p:grpSpPr>
          <a:xfrm>
            <a:off x="1128075" y="1864890"/>
            <a:ext cx="1919924" cy="3219411"/>
            <a:chOff x="1113598" y="2374774"/>
            <a:chExt cx="1919924" cy="3219411"/>
          </a:xfrm>
        </p:grpSpPr>
        <p:sp>
          <p:nvSpPr>
            <p:cNvPr id="879" name="Oval 878"/>
            <p:cNvSpPr/>
            <p:nvPr/>
          </p:nvSpPr>
          <p:spPr bwMode="auto">
            <a:xfrm>
              <a:off x="1113598" y="2376505"/>
              <a:ext cx="161075" cy="161075"/>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0" name="Oval 879"/>
            <p:cNvSpPr/>
            <p:nvPr/>
          </p:nvSpPr>
          <p:spPr bwMode="auto">
            <a:xfrm>
              <a:off x="1113598"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1" name="Oval 880"/>
            <p:cNvSpPr/>
            <p:nvPr/>
          </p:nvSpPr>
          <p:spPr bwMode="auto">
            <a:xfrm>
              <a:off x="1113598"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2" name="Oval 881"/>
            <p:cNvSpPr/>
            <p:nvPr/>
          </p:nvSpPr>
          <p:spPr bwMode="auto">
            <a:xfrm>
              <a:off x="1113598"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3" name="Oval 882"/>
            <p:cNvSpPr/>
            <p:nvPr/>
          </p:nvSpPr>
          <p:spPr bwMode="auto">
            <a:xfrm>
              <a:off x="1113598"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4" name="Oval 883"/>
            <p:cNvSpPr/>
            <p:nvPr/>
          </p:nvSpPr>
          <p:spPr bwMode="auto">
            <a:xfrm>
              <a:off x="1113598"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5" name="Oval 884"/>
            <p:cNvSpPr/>
            <p:nvPr/>
          </p:nvSpPr>
          <p:spPr bwMode="auto">
            <a:xfrm>
              <a:off x="1113598"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6" name="Oval 885"/>
            <p:cNvSpPr/>
            <p:nvPr/>
          </p:nvSpPr>
          <p:spPr bwMode="auto">
            <a:xfrm>
              <a:off x="1113598"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7" name="Oval 886"/>
            <p:cNvSpPr/>
            <p:nvPr/>
          </p:nvSpPr>
          <p:spPr bwMode="auto">
            <a:xfrm>
              <a:off x="1113598"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8" name="Oval 887"/>
            <p:cNvSpPr/>
            <p:nvPr/>
          </p:nvSpPr>
          <p:spPr bwMode="auto">
            <a:xfrm>
              <a:off x="1113598"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89" name="Oval 888"/>
            <p:cNvSpPr/>
            <p:nvPr/>
          </p:nvSpPr>
          <p:spPr bwMode="auto">
            <a:xfrm>
              <a:off x="1273862"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0" name="Oval 889"/>
            <p:cNvSpPr/>
            <p:nvPr/>
          </p:nvSpPr>
          <p:spPr bwMode="auto">
            <a:xfrm>
              <a:off x="1273862"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1" name="Oval 890"/>
            <p:cNvSpPr/>
            <p:nvPr/>
          </p:nvSpPr>
          <p:spPr bwMode="auto">
            <a:xfrm>
              <a:off x="1273862"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2" name="Oval 891"/>
            <p:cNvSpPr/>
            <p:nvPr/>
          </p:nvSpPr>
          <p:spPr bwMode="auto">
            <a:xfrm>
              <a:off x="1273862"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3" name="Oval 892"/>
            <p:cNvSpPr/>
            <p:nvPr/>
          </p:nvSpPr>
          <p:spPr bwMode="auto">
            <a:xfrm>
              <a:off x="1273862"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4" name="Oval 893"/>
            <p:cNvSpPr/>
            <p:nvPr/>
          </p:nvSpPr>
          <p:spPr bwMode="auto">
            <a:xfrm>
              <a:off x="1273862"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5" name="Oval 894"/>
            <p:cNvSpPr/>
            <p:nvPr/>
          </p:nvSpPr>
          <p:spPr bwMode="auto">
            <a:xfrm>
              <a:off x="1273862"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6" name="Oval 895"/>
            <p:cNvSpPr/>
            <p:nvPr/>
          </p:nvSpPr>
          <p:spPr bwMode="auto">
            <a:xfrm>
              <a:off x="1273862"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7" name="Oval 896"/>
            <p:cNvSpPr/>
            <p:nvPr/>
          </p:nvSpPr>
          <p:spPr bwMode="auto">
            <a:xfrm>
              <a:off x="1273862"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8" name="Oval 897"/>
            <p:cNvSpPr/>
            <p:nvPr/>
          </p:nvSpPr>
          <p:spPr bwMode="auto">
            <a:xfrm>
              <a:off x="1273862"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99" name="Oval 898"/>
            <p:cNvSpPr/>
            <p:nvPr/>
          </p:nvSpPr>
          <p:spPr bwMode="auto">
            <a:xfrm>
              <a:off x="1433315"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0" name="Oval 899"/>
            <p:cNvSpPr/>
            <p:nvPr/>
          </p:nvSpPr>
          <p:spPr bwMode="auto">
            <a:xfrm>
              <a:off x="1433315"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1" name="Oval 900"/>
            <p:cNvSpPr/>
            <p:nvPr/>
          </p:nvSpPr>
          <p:spPr bwMode="auto">
            <a:xfrm>
              <a:off x="1433315"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2" name="Oval 901"/>
            <p:cNvSpPr/>
            <p:nvPr/>
          </p:nvSpPr>
          <p:spPr bwMode="auto">
            <a:xfrm>
              <a:off x="1433315"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3" name="Oval 902"/>
            <p:cNvSpPr/>
            <p:nvPr/>
          </p:nvSpPr>
          <p:spPr bwMode="auto">
            <a:xfrm>
              <a:off x="1433315"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4" name="Oval 903"/>
            <p:cNvSpPr/>
            <p:nvPr/>
          </p:nvSpPr>
          <p:spPr bwMode="auto">
            <a:xfrm>
              <a:off x="1433315"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5" name="Oval 904"/>
            <p:cNvSpPr/>
            <p:nvPr/>
          </p:nvSpPr>
          <p:spPr bwMode="auto">
            <a:xfrm>
              <a:off x="1433315"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6" name="Oval 905"/>
            <p:cNvSpPr/>
            <p:nvPr/>
          </p:nvSpPr>
          <p:spPr bwMode="auto">
            <a:xfrm>
              <a:off x="1433315"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7" name="Oval 906"/>
            <p:cNvSpPr/>
            <p:nvPr/>
          </p:nvSpPr>
          <p:spPr bwMode="auto">
            <a:xfrm>
              <a:off x="1433315"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8" name="Oval 907"/>
            <p:cNvSpPr/>
            <p:nvPr/>
          </p:nvSpPr>
          <p:spPr bwMode="auto">
            <a:xfrm>
              <a:off x="1433315"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09" name="Oval 908"/>
            <p:cNvSpPr/>
            <p:nvPr/>
          </p:nvSpPr>
          <p:spPr bwMode="auto">
            <a:xfrm>
              <a:off x="1593579"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0" name="Oval 909"/>
            <p:cNvSpPr/>
            <p:nvPr/>
          </p:nvSpPr>
          <p:spPr bwMode="auto">
            <a:xfrm>
              <a:off x="1593579"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1" name="Oval 910"/>
            <p:cNvSpPr/>
            <p:nvPr/>
          </p:nvSpPr>
          <p:spPr bwMode="auto">
            <a:xfrm>
              <a:off x="1593579"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2" name="Oval 911"/>
            <p:cNvSpPr/>
            <p:nvPr/>
          </p:nvSpPr>
          <p:spPr bwMode="auto">
            <a:xfrm>
              <a:off x="1593579"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3" name="Oval 912"/>
            <p:cNvSpPr/>
            <p:nvPr/>
          </p:nvSpPr>
          <p:spPr bwMode="auto">
            <a:xfrm>
              <a:off x="1593579"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4" name="Oval 913"/>
            <p:cNvSpPr/>
            <p:nvPr/>
          </p:nvSpPr>
          <p:spPr bwMode="auto">
            <a:xfrm>
              <a:off x="1593579"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5" name="Oval 914"/>
            <p:cNvSpPr/>
            <p:nvPr/>
          </p:nvSpPr>
          <p:spPr bwMode="auto">
            <a:xfrm>
              <a:off x="1593579"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6" name="Oval 915"/>
            <p:cNvSpPr/>
            <p:nvPr/>
          </p:nvSpPr>
          <p:spPr bwMode="auto">
            <a:xfrm>
              <a:off x="1593579"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7" name="Oval 916"/>
            <p:cNvSpPr/>
            <p:nvPr/>
          </p:nvSpPr>
          <p:spPr bwMode="auto">
            <a:xfrm>
              <a:off x="1593579"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8" name="Oval 917"/>
            <p:cNvSpPr/>
            <p:nvPr/>
          </p:nvSpPr>
          <p:spPr bwMode="auto">
            <a:xfrm>
              <a:off x="1593579"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19" name="Oval 918"/>
            <p:cNvSpPr/>
            <p:nvPr/>
          </p:nvSpPr>
          <p:spPr bwMode="auto">
            <a:xfrm>
              <a:off x="1753032"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0" name="Oval 919"/>
            <p:cNvSpPr/>
            <p:nvPr/>
          </p:nvSpPr>
          <p:spPr bwMode="auto">
            <a:xfrm>
              <a:off x="1753032"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1" name="Oval 920"/>
            <p:cNvSpPr/>
            <p:nvPr/>
          </p:nvSpPr>
          <p:spPr bwMode="auto">
            <a:xfrm>
              <a:off x="1753032"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2" name="Oval 921"/>
            <p:cNvSpPr/>
            <p:nvPr/>
          </p:nvSpPr>
          <p:spPr bwMode="auto">
            <a:xfrm>
              <a:off x="1753032"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3" name="Oval 922"/>
            <p:cNvSpPr/>
            <p:nvPr/>
          </p:nvSpPr>
          <p:spPr bwMode="auto">
            <a:xfrm>
              <a:off x="1753032"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4" name="Oval 923"/>
            <p:cNvSpPr/>
            <p:nvPr/>
          </p:nvSpPr>
          <p:spPr bwMode="auto">
            <a:xfrm>
              <a:off x="1753032"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5" name="Oval 924"/>
            <p:cNvSpPr/>
            <p:nvPr/>
          </p:nvSpPr>
          <p:spPr bwMode="auto">
            <a:xfrm>
              <a:off x="1753032"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6" name="Oval 925"/>
            <p:cNvSpPr/>
            <p:nvPr/>
          </p:nvSpPr>
          <p:spPr bwMode="auto">
            <a:xfrm>
              <a:off x="1753032"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7" name="Oval 926"/>
            <p:cNvSpPr/>
            <p:nvPr/>
          </p:nvSpPr>
          <p:spPr bwMode="auto">
            <a:xfrm>
              <a:off x="1753032"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8" name="Oval 927"/>
            <p:cNvSpPr/>
            <p:nvPr/>
          </p:nvSpPr>
          <p:spPr bwMode="auto">
            <a:xfrm>
              <a:off x="1753032"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29" name="Oval 928"/>
            <p:cNvSpPr/>
            <p:nvPr/>
          </p:nvSpPr>
          <p:spPr bwMode="auto">
            <a:xfrm>
              <a:off x="1913296"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0" name="Oval 929"/>
            <p:cNvSpPr/>
            <p:nvPr/>
          </p:nvSpPr>
          <p:spPr bwMode="auto">
            <a:xfrm>
              <a:off x="1913296"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1" name="Oval 930"/>
            <p:cNvSpPr/>
            <p:nvPr/>
          </p:nvSpPr>
          <p:spPr bwMode="auto">
            <a:xfrm>
              <a:off x="1913296"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2" name="Oval 931"/>
            <p:cNvSpPr/>
            <p:nvPr/>
          </p:nvSpPr>
          <p:spPr bwMode="auto">
            <a:xfrm>
              <a:off x="1913296"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3" name="Oval 932"/>
            <p:cNvSpPr/>
            <p:nvPr/>
          </p:nvSpPr>
          <p:spPr bwMode="auto">
            <a:xfrm>
              <a:off x="1913296"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4" name="Oval 933"/>
            <p:cNvSpPr/>
            <p:nvPr/>
          </p:nvSpPr>
          <p:spPr bwMode="auto">
            <a:xfrm>
              <a:off x="1913296"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5" name="Oval 934"/>
            <p:cNvSpPr/>
            <p:nvPr/>
          </p:nvSpPr>
          <p:spPr bwMode="auto">
            <a:xfrm>
              <a:off x="1913296"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6" name="Oval 935"/>
            <p:cNvSpPr/>
            <p:nvPr/>
          </p:nvSpPr>
          <p:spPr bwMode="auto">
            <a:xfrm>
              <a:off x="1913296"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7" name="Oval 936"/>
            <p:cNvSpPr/>
            <p:nvPr/>
          </p:nvSpPr>
          <p:spPr bwMode="auto">
            <a:xfrm>
              <a:off x="1913296"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8" name="Oval 937"/>
            <p:cNvSpPr/>
            <p:nvPr/>
          </p:nvSpPr>
          <p:spPr bwMode="auto">
            <a:xfrm>
              <a:off x="1913296"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39" name="Oval 938"/>
            <p:cNvSpPr/>
            <p:nvPr/>
          </p:nvSpPr>
          <p:spPr bwMode="auto">
            <a:xfrm>
              <a:off x="1113598"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0" name="Oval 939"/>
            <p:cNvSpPr/>
            <p:nvPr/>
          </p:nvSpPr>
          <p:spPr bwMode="auto">
            <a:xfrm>
              <a:off x="1113598"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1" name="Oval 940"/>
            <p:cNvSpPr/>
            <p:nvPr/>
          </p:nvSpPr>
          <p:spPr bwMode="auto">
            <a:xfrm>
              <a:off x="1113598"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2" name="Oval 941"/>
            <p:cNvSpPr/>
            <p:nvPr/>
          </p:nvSpPr>
          <p:spPr bwMode="auto">
            <a:xfrm>
              <a:off x="1113598"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3" name="Oval 942"/>
            <p:cNvSpPr/>
            <p:nvPr/>
          </p:nvSpPr>
          <p:spPr bwMode="auto">
            <a:xfrm>
              <a:off x="1113598"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4" name="Oval 943"/>
            <p:cNvSpPr/>
            <p:nvPr/>
          </p:nvSpPr>
          <p:spPr bwMode="auto">
            <a:xfrm>
              <a:off x="1113598"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5" name="Oval 944"/>
            <p:cNvSpPr/>
            <p:nvPr/>
          </p:nvSpPr>
          <p:spPr bwMode="auto">
            <a:xfrm>
              <a:off x="1113598"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6" name="Oval 945"/>
            <p:cNvSpPr/>
            <p:nvPr/>
          </p:nvSpPr>
          <p:spPr bwMode="auto">
            <a:xfrm>
              <a:off x="1113598"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7" name="Oval 946"/>
            <p:cNvSpPr/>
            <p:nvPr/>
          </p:nvSpPr>
          <p:spPr bwMode="auto">
            <a:xfrm>
              <a:off x="1113598"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8" name="Oval 947"/>
            <p:cNvSpPr/>
            <p:nvPr/>
          </p:nvSpPr>
          <p:spPr bwMode="auto">
            <a:xfrm>
              <a:off x="1113598"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49" name="Oval 948"/>
            <p:cNvSpPr/>
            <p:nvPr/>
          </p:nvSpPr>
          <p:spPr bwMode="auto">
            <a:xfrm>
              <a:off x="1273862"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0" name="Oval 949"/>
            <p:cNvSpPr/>
            <p:nvPr/>
          </p:nvSpPr>
          <p:spPr bwMode="auto">
            <a:xfrm>
              <a:off x="1273862"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1" name="Oval 950"/>
            <p:cNvSpPr/>
            <p:nvPr/>
          </p:nvSpPr>
          <p:spPr bwMode="auto">
            <a:xfrm>
              <a:off x="1273862"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2" name="Oval 951"/>
            <p:cNvSpPr/>
            <p:nvPr/>
          </p:nvSpPr>
          <p:spPr bwMode="auto">
            <a:xfrm>
              <a:off x="1273862"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3" name="Oval 952"/>
            <p:cNvSpPr/>
            <p:nvPr/>
          </p:nvSpPr>
          <p:spPr bwMode="auto">
            <a:xfrm>
              <a:off x="1273862"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4" name="Oval 953"/>
            <p:cNvSpPr/>
            <p:nvPr/>
          </p:nvSpPr>
          <p:spPr bwMode="auto">
            <a:xfrm>
              <a:off x="1273862"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5" name="Oval 954"/>
            <p:cNvSpPr/>
            <p:nvPr/>
          </p:nvSpPr>
          <p:spPr bwMode="auto">
            <a:xfrm>
              <a:off x="1273862"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6" name="Oval 955"/>
            <p:cNvSpPr/>
            <p:nvPr/>
          </p:nvSpPr>
          <p:spPr bwMode="auto">
            <a:xfrm>
              <a:off x="1273862"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7" name="Oval 956"/>
            <p:cNvSpPr/>
            <p:nvPr/>
          </p:nvSpPr>
          <p:spPr bwMode="auto">
            <a:xfrm>
              <a:off x="1273862"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8" name="Oval 957"/>
            <p:cNvSpPr/>
            <p:nvPr/>
          </p:nvSpPr>
          <p:spPr bwMode="auto">
            <a:xfrm>
              <a:off x="1273862"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59" name="Oval 958"/>
            <p:cNvSpPr/>
            <p:nvPr/>
          </p:nvSpPr>
          <p:spPr bwMode="auto">
            <a:xfrm>
              <a:off x="1433315"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0" name="Oval 959"/>
            <p:cNvSpPr/>
            <p:nvPr/>
          </p:nvSpPr>
          <p:spPr bwMode="auto">
            <a:xfrm>
              <a:off x="1433315"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1" name="Oval 960"/>
            <p:cNvSpPr/>
            <p:nvPr/>
          </p:nvSpPr>
          <p:spPr bwMode="auto">
            <a:xfrm>
              <a:off x="1433315"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2" name="Oval 961"/>
            <p:cNvSpPr/>
            <p:nvPr/>
          </p:nvSpPr>
          <p:spPr bwMode="auto">
            <a:xfrm>
              <a:off x="1433315"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3" name="Oval 962"/>
            <p:cNvSpPr/>
            <p:nvPr/>
          </p:nvSpPr>
          <p:spPr bwMode="auto">
            <a:xfrm>
              <a:off x="1433315"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4" name="Oval 963"/>
            <p:cNvSpPr/>
            <p:nvPr/>
          </p:nvSpPr>
          <p:spPr bwMode="auto">
            <a:xfrm>
              <a:off x="1433315"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5" name="Oval 964"/>
            <p:cNvSpPr/>
            <p:nvPr/>
          </p:nvSpPr>
          <p:spPr bwMode="auto">
            <a:xfrm>
              <a:off x="1433315"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6" name="Oval 965"/>
            <p:cNvSpPr/>
            <p:nvPr/>
          </p:nvSpPr>
          <p:spPr bwMode="auto">
            <a:xfrm>
              <a:off x="1433315"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7" name="Oval 966"/>
            <p:cNvSpPr/>
            <p:nvPr/>
          </p:nvSpPr>
          <p:spPr bwMode="auto">
            <a:xfrm>
              <a:off x="1433315"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8" name="Oval 967"/>
            <p:cNvSpPr/>
            <p:nvPr/>
          </p:nvSpPr>
          <p:spPr bwMode="auto">
            <a:xfrm>
              <a:off x="1433315"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69" name="Oval 968"/>
            <p:cNvSpPr/>
            <p:nvPr/>
          </p:nvSpPr>
          <p:spPr bwMode="auto">
            <a:xfrm>
              <a:off x="1593579"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0" name="Oval 969"/>
            <p:cNvSpPr/>
            <p:nvPr/>
          </p:nvSpPr>
          <p:spPr bwMode="auto">
            <a:xfrm>
              <a:off x="1593579"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1" name="Oval 970"/>
            <p:cNvSpPr/>
            <p:nvPr/>
          </p:nvSpPr>
          <p:spPr bwMode="auto">
            <a:xfrm>
              <a:off x="1593579"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2" name="Oval 971"/>
            <p:cNvSpPr/>
            <p:nvPr/>
          </p:nvSpPr>
          <p:spPr bwMode="auto">
            <a:xfrm>
              <a:off x="1593579"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3" name="Oval 972"/>
            <p:cNvSpPr/>
            <p:nvPr/>
          </p:nvSpPr>
          <p:spPr bwMode="auto">
            <a:xfrm>
              <a:off x="1593579"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4" name="Oval 973"/>
            <p:cNvSpPr/>
            <p:nvPr/>
          </p:nvSpPr>
          <p:spPr bwMode="auto">
            <a:xfrm>
              <a:off x="1593579"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5" name="Oval 974"/>
            <p:cNvSpPr/>
            <p:nvPr/>
          </p:nvSpPr>
          <p:spPr bwMode="auto">
            <a:xfrm>
              <a:off x="1593579"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6" name="Oval 975"/>
            <p:cNvSpPr/>
            <p:nvPr/>
          </p:nvSpPr>
          <p:spPr bwMode="auto">
            <a:xfrm>
              <a:off x="1593579"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7" name="Oval 976"/>
            <p:cNvSpPr/>
            <p:nvPr/>
          </p:nvSpPr>
          <p:spPr bwMode="auto">
            <a:xfrm>
              <a:off x="1593579"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8" name="Oval 977"/>
            <p:cNvSpPr/>
            <p:nvPr/>
          </p:nvSpPr>
          <p:spPr bwMode="auto">
            <a:xfrm>
              <a:off x="1593579"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79" name="Oval 978"/>
            <p:cNvSpPr/>
            <p:nvPr/>
          </p:nvSpPr>
          <p:spPr bwMode="auto">
            <a:xfrm>
              <a:off x="1753032"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0" name="Oval 979"/>
            <p:cNvSpPr/>
            <p:nvPr/>
          </p:nvSpPr>
          <p:spPr bwMode="auto">
            <a:xfrm>
              <a:off x="1753032" y="41445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1" name="Oval 980"/>
            <p:cNvSpPr/>
            <p:nvPr/>
          </p:nvSpPr>
          <p:spPr bwMode="auto">
            <a:xfrm>
              <a:off x="1753032"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2" name="Oval 981"/>
            <p:cNvSpPr/>
            <p:nvPr/>
          </p:nvSpPr>
          <p:spPr bwMode="auto">
            <a:xfrm>
              <a:off x="1753032"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3" name="Oval 982"/>
            <p:cNvSpPr/>
            <p:nvPr/>
          </p:nvSpPr>
          <p:spPr bwMode="auto">
            <a:xfrm>
              <a:off x="1753032"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4" name="Oval 983"/>
            <p:cNvSpPr/>
            <p:nvPr/>
          </p:nvSpPr>
          <p:spPr bwMode="auto">
            <a:xfrm>
              <a:off x="1753032"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5" name="Oval 984"/>
            <p:cNvSpPr/>
            <p:nvPr/>
          </p:nvSpPr>
          <p:spPr bwMode="auto">
            <a:xfrm>
              <a:off x="1753032"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6" name="Oval 985"/>
            <p:cNvSpPr/>
            <p:nvPr/>
          </p:nvSpPr>
          <p:spPr bwMode="auto">
            <a:xfrm>
              <a:off x="1753032"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7" name="Oval 986"/>
            <p:cNvSpPr/>
            <p:nvPr/>
          </p:nvSpPr>
          <p:spPr bwMode="auto">
            <a:xfrm>
              <a:off x="1753032"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8" name="Oval 987"/>
            <p:cNvSpPr/>
            <p:nvPr/>
          </p:nvSpPr>
          <p:spPr bwMode="auto">
            <a:xfrm>
              <a:off x="1753032"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89" name="Oval 988"/>
            <p:cNvSpPr/>
            <p:nvPr/>
          </p:nvSpPr>
          <p:spPr bwMode="auto">
            <a:xfrm>
              <a:off x="1913296"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0" name="Oval 989"/>
            <p:cNvSpPr/>
            <p:nvPr/>
          </p:nvSpPr>
          <p:spPr bwMode="auto">
            <a:xfrm>
              <a:off x="1913296"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1" name="Oval 990"/>
            <p:cNvSpPr/>
            <p:nvPr/>
          </p:nvSpPr>
          <p:spPr bwMode="auto">
            <a:xfrm>
              <a:off x="1913296"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2" name="Oval 991"/>
            <p:cNvSpPr/>
            <p:nvPr/>
          </p:nvSpPr>
          <p:spPr bwMode="auto">
            <a:xfrm>
              <a:off x="1913296"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3" name="Oval 992"/>
            <p:cNvSpPr/>
            <p:nvPr/>
          </p:nvSpPr>
          <p:spPr bwMode="auto">
            <a:xfrm>
              <a:off x="1913296"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4" name="Oval 993"/>
            <p:cNvSpPr/>
            <p:nvPr/>
          </p:nvSpPr>
          <p:spPr bwMode="auto">
            <a:xfrm>
              <a:off x="1913296"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5" name="Oval 994"/>
            <p:cNvSpPr/>
            <p:nvPr/>
          </p:nvSpPr>
          <p:spPr bwMode="auto">
            <a:xfrm>
              <a:off x="1913296"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6" name="Oval 995"/>
            <p:cNvSpPr/>
            <p:nvPr/>
          </p:nvSpPr>
          <p:spPr bwMode="auto">
            <a:xfrm>
              <a:off x="1913296"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7" name="Oval 996"/>
            <p:cNvSpPr/>
            <p:nvPr/>
          </p:nvSpPr>
          <p:spPr bwMode="auto">
            <a:xfrm>
              <a:off x="1913296"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8" name="Oval 997"/>
            <p:cNvSpPr/>
            <p:nvPr/>
          </p:nvSpPr>
          <p:spPr bwMode="auto">
            <a:xfrm>
              <a:off x="1913296"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99" name="Oval 998"/>
            <p:cNvSpPr/>
            <p:nvPr/>
          </p:nvSpPr>
          <p:spPr bwMode="auto">
            <a:xfrm>
              <a:off x="2073560"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0" name="Oval 999"/>
            <p:cNvSpPr/>
            <p:nvPr/>
          </p:nvSpPr>
          <p:spPr bwMode="auto">
            <a:xfrm>
              <a:off x="2073560"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1" name="Oval 1000"/>
            <p:cNvSpPr/>
            <p:nvPr/>
          </p:nvSpPr>
          <p:spPr bwMode="auto">
            <a:xfrm>
              <a:off x="2073560"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2" name="Oval 1001"/>
            <p:cNvSpPr/>
            <p:nvPr/>
          </p:nvSpPr>
          <p:spPr bwMode="auto">
            <a:xfrm>
              <a:off x="2073560"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3" name="Oval 1002"/>
            <p:cNvSpPr/>
            <p:nvPr/>
          </p:nvSpPr>
          <p:spPr bwMode="auto">
            <a:xfrm>
              <a:off x="2073560"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4" name="Oval 1003"/>
            <p:cNvSpPr/>
            <p:nvPr/>
          </p:nvSpPr>
          <p:spPr bwMode="auto">
            <a:xfrm>
              <a:off x="2073560"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5" name="Oval 1004"/>
            <p:cNvSpPr/>
            <p:nvPr/>
          </p:nvSpPr>
          <p:spPr bwMode="auto">
            <a:xfrm>
              <a:off x="2073560"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6" name="Oval 1005"/>
            <p:cNvSpPr/>
            <p:nvPr/>
          </p:nvSpPr>
          <p:spPr bwMode="auto">
            <a:xfrm>
              <a:off x="2073560"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7" name="Oval 1006"/>
            <p:cNvSpPr/>
            <p:nvPr/>
          </p:nvSpPr>
          <p:spPr bwMode="auto">
            <a:xfrm>
              <a:off x="2073560"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8" name="Oval 1007"/>
            <p:cNvSpPr/>
            <p:nvPr/>
          </p:nvSpPr>
          <p:spPr bwMode="auto">
            <a:xfrm>
              <a:off x="2073560"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09" name="Oval 1008"/>
            <p:cNvSpPr/>
            <p:nvPr/>
          </p:nvSpPr>
          <p:spPr bwMode="auto">
            <a:xfrm>
              <a:off x="2073560"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0" name="Oval 1009"/>
            <p:cNvSpPr/>
            <p:nvPr/>
          </p:nvSpPr>
          <p:spPr bwMode="auto">
            <a:xfrm>
              <a:off x="2073560"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1" name="Oval 1010"/>
            <p:cNvSpPr/>
            <p:nvPr/>
          </p:nvSpPr>
          <p:spPr bwMode="auto">
            <a:xfrm>
              <a:off x="2233013"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2" name="Oval 1011"/>
            <p:cNvSpPr/>
            <p:nvPr/>
          </p:nvSpPr>
          <p:spPr bwMode="auto">
            <a:xfrm>
              <a:off x="2233013"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3" name="Oval 1012"/>
            <p:cNvSpPr/>
            <p:nvPr/>
          </p:nvSpPr>
          <p:spPr bwMode="auto">
            <a:xfrm>
              <a:off x="2233013"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4" name="Oval 1013"/>
            <p:cNvSpPr/>
            <p:nvPr/>
          </p:nvSpPr>
          <p:spPr bwMode="auto">
            <a:xfrm>
              <a:off x="2233013"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5" name="Oval 1014"/>
            <p:cNvSpPr/>
            <p:nvPr/>
          </p:nvSpPr>
          <p:spPr bwMode="auto">
            <a:xfrm>
              <a:off x="2233013"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6" name="Oval 1015"/>
            <p:cNvSpPr/>
            <p:nvPr/>
          </p:nvSpPr>
          <p:spPr bwMode="auto">
            <a:xfrm>
              <a:off x="2233013"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7" name="Oval 1016"/>
            <p:cNvSpPr/>
            <p:nvPr/>
          </p:nvSpPr>
          <p:spPr bwMode="auto">
            <a:xfrm>
              <a:off x="2233013"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8" name="Oval 1017"/>
            <p:cNvSpPr/>
            <p:nvPr/>
          </p:nvSpPr>
          <p:spPr bwMode="auto">
            <a:xfrm>
              <a:off x="2233013"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19" name="Oval 1018"/>
            <p:cNvSpPr/>
            <p:nvPr/>
          </p:nvSpPr>
          <p:spPr bwMode="auto">
            <a:xfrm>
              <a:off x="2233013"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0" name="Oval 1019"/>
            <p:cNvSpPr/>
            <p:nvPr/>
          </p:nvSpPr>
          <p:spPr bwMode="auto">
            <a:xfrm>
              <a:off x="2233013"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1" name="Oval 1020"/>
            <p:cNvSpPr/>
            <p:nvPr/>
          </p:nvSpPr>
          <p:spPr bwMode="auto">
            <a:xfrm>
              <a:off x="2233013"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2" name="Oval 1021"/>
            <p:cNvSpPr/>
            <p:nvPr/>
          </p:nvSpPr>
          <p:spPr bwMode="auto">
            <a:xfrm>
              <a:off x="2233013"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3" name="Oval 1022"/>
            <p:cNvSpPr/>
            <p:nvPr/>
          </p:nvSpPr>
          <p:spPr bwMode="auto">
            <a:xfrm>
              <a:off x="2233013"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4" name="Oval 1023"/>
            <p:cNvSpPr/>
            <p:nvPr/>
          </p:nvSpPr>
          <p:spPr bwMode="auto">
            <a:xfrm>
              <a:off x="2233013"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5" name="Oval 1024"/>
            <p:cNvSpPr/>
            <p:nvPr/>
          </p:nvSpPr>
          <p:spPr bwMode="auto">
            <a:xfrm>
              <a:off x="2233013"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6" name="Oval 1025"/>
            <p:cNvSpPr/>
            <p:nvPr/>
          </p:nvSpPr>
          <p:spPr bwMode="auto">
            <a:xfrm>
              <a:off x="2233013"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7" name="Oval 1026"/>
            <p:cNvSpPr/>
            <p:nvPr/>
          </p:nvSpPr>
          <p:spPr bwMode="auto">
            <a:xfrm>
              <a:off x="2233013"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8" name="Oval 1027"/>
            <p:cNvSpPr/>
            <p:nvPr/>
          </p:nvSpPr>
          <p:spPr bwMode="auto">
            <a:xfrm>
              <a:off x="2233013"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29" name="Oval 1028"/>
            <p:cNvSpPr/>
            <p:nvPr/>
          </p:nvSpPr>
          <p:spPr bwMode="auto">
            <a:xfrm>
              <a:off x="2233013"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0" name="Oval 1029"/>
            <p:cNvSpPr/>
            <p:nvPr/>
          </p:nvSpPr>
          <p:spPr bwMode="auto">
            <a:xfrm>
              <a:off x="2233013"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1" name="Oval 1030"/>
            <p:cNvSpPr/>
            <p:nvPr/>
          </p:nvSpPr>
          <p:spPr bwMode="auto">
            <a:xfrm>
              <a:off x="2393277"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2" name="Oval 1031"/>
            <p:cNvSpPr/>
            <p:nvPr/>
          </p:nvSpPr>
          <p:spPr bwMode="auto">
            <a:xfrm>
              <a:off x="2393277"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3" name="Oval 1032"/>
            <p:cNvSpPr/>
            <p:nvPr/>
          </p:nvSpPr>
          <p:spPr bwMode="auto">
            <a:xfrm>
              <a:off x="2393277"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4" name="Oval 1033"/>
            <p:cNvSpPr/>
            <p:nvPr/>
          </p:nvSpPr>
          <p:spPr bwMode="auto">
            <a:xfrm>
              <a:off x="2393277"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5" name="Oval 1034"/>
            <p:cNvSpPr/>
            <p:nvPr/>
          </p:nvSpPr>
          <p:spPr bwMode="auto">
            <a:xfrm>
              <a:off x="2393277"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6" name="Oval 1035"/>
            <p:cNvSpPr/>
            <p:nvPr/>
          </p:nvSpPr>
          <p:spPr bwMode="auto">
            <a:xfrm>
              <a:off x="2393277"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7" name="Oval 1036"/>
            <p:cNvSpPr/>
            <p:nvPr/>
          </p:nvSpPr>
          <p:spPr bwMode="auto">
            <a:xfrm>
              <a:off x="2393277"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8" name="Oval 1037"/>
            <p:cNvSpPr/>
            <p:nvPr/>
          </p:nvSpPr>
          <p:spPr bwMode="auto">
            <a:xfrm>
              <a:off x="2393277"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39" name="Oval 1038"/>
            <p:cNvSpPr/>
            <p:nvPr/>
          </p:nvSpPr>
          <p:spPr bwMode="auto">
            <a:xfrm>
              <a:off x="2393277"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0" name="Oval 1039"/>
            <p:cNvSpPr/>
            <p:nvPr/>
          </p:nvSpPr>
          <p:spPr bwMode="auto">
            <a:xfrm>
              <a:off x="2393277"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1" name="Oval 1040"/>
            <p:cNvSpPr/>
            <p:nvPr/>
          </p:nvSpPr>
          <p:spPr bwMode="auto">
            <a:xfrm>
              <a:off x="2552730"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2" name="Oval 1041"/>
            <p:cNvSpPr/>
            <p:nvPr/>
          </p:nvSpPr>
          <p:spPr bwMode="auto">
            <a:xfrm>
              <a:off x="2552730"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3" name="Oval 1042"/>
            <p:cNvSpPr/>
            <p:nvPr/>
          </p:nvSpPr>
          <p:spPr bwMode="auto">
            <a:xfrm>
              <a:off x="2552730"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4" name="Oval 1043"/>
            <p:cNvSpPr/>
            <p:nvPr/>
          </p:nvSpPr>
          <p:spPr bwMode="auto">
            <a:xfrm>
              <a:off x="2552730"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5" name="Oval 1044"/>
            <p:cNvSpPr/>
            <p:nvPr/>
          </p:nvSpPr>
          <p:spPr bwMode="auto">
            <a:xfrm>
              <a:off x="2552730"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6" name="Oval 1045"/>
            <p:cNvSpPr/>
            <p:nvPr/>
          </p:nvSpPr>
          <p:spPr bwMode="auto">
            <a:xfrm>
              <a:off x="2552730"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7" name="Oval 1046"/>
            <p:cNvSpPr/>
            <p:nvPr/>
          </p:nvSpPr>
          <p:spPr bwMode="auto">
            <a:xfrm>
              <a:off x="2552730"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8" name="Oval 1047"/>
            <p:cNvSpPr/>
            <p:nvPr/>
          </p:nvSpPr>
          <p:spPr bwMode="auto">
            <a:xfrm>
              <a:off x="2552730"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49" name="Oval 1048"/>
            <p:cNvSpPr/>
            <p:nvPr/>
          </p:nvSpPr>
          <p:spPr bwMode="auto">
            <a:xfrm>
              <a:off x="2552730"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0" name="Oval 1049"/>
            <p:cNvSpPr/>
            <p:nvPr/>
          </p:nvSpPr>
          <p:spPr bwMode="auto">
            <a:xfrm>
              <a:off x="2393277"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1" name="Oval 1050"/>
            <p:cNvSpPr/>
            <p:nvPr/>
          </p:nvSpPr>
          <p:spPr bwMode="auto">
            <a:xfrm>
              <a:off x="2393277"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2" name="Oval 1051"/>
            <p:cNvSpPr/>
            <p:nvPr/>
          </p:nvSpPr>
          <p:spPr bwMode="auto">
            <a:xfrm>
              <a:off x="2393277"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3" name="Oval 1052"/>
            <p:cNvSpPr/>
            <p:nvPr/>
          </p:nvSpPr>
          <p:spPr bwMode="auto">
            <a:xfrm>
              <a:off x="2393277"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4" name="Oval 1053"/>
            <p:cNvSpPr/>
            <p:nvPr/>
          </p:nvSpPr>
          <p:spPr bwMode="auto">
            <a:xfrm>
              <a:off x="2393277"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5" name="Oval 1054"/>
            <p:cNvSpPr/>
            <p:nvPr/>
          </p:nvSpPr>
          <p:spPr bwMode="auto">
            <a:xfrm>
              <a:off x="2393277"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6" name="Oval 1055"/>
            <p:cNvSpPr/>
            <p:nvPr/>
          </p:nvSpPr>
          <p:spPr bwMode="auto">
            <a:xfrm>
              <a:off x="2393277"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7" name="Oval 1056"/>
            <p:cNvSpPr/>
            <p:nvPr/>
          </p:nvSpPr>
          <p:spPr bwMode="auto">
            <a:xfrm>
              <a:off x="2393277"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8" name="Oval 1057"/>
            <p:cNvSpPr/>
            <p:nvPr/>
          </p:nvSpPr>
          <p:spPr bwMode="auto">
            <a:xfrm>
              <a:off x="2393277"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59" name="Oval 1058"/>
            <p:cNvSpPr/>
            <p:nvPr/>
          </p:nvSpPr>
          <p:spPr bwMode="auto">
            <a:xfrm>
              <a:off x="2393277"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0" name="Oval 1059"/>
            <p:cNvSpPr/>
            <p:nvPr/>
          </p:nvSpPr>
          <p:spPr bwMode="auto">
            <a:xfrm>
              <a:off x="2552730"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1" name="Oval 1060"/>
            <p:cNvSpPr/>
            <p:nvPr/>
          </p:nvSpPr>
          <p:spPr bwMode="auto">
            <a:xfrm>
              <a:off x="2552730"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2" name="Oval 1061"/>
            <p:cNvSpPr/>
            <p:nvPr/>
          </p:nvSpPr>
          <p:spPr bwMode="auto">
            <a:xfrm>
              <a:off x="2552730"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3" name="Oval 1062"/>
            <p:cNvSpPr/>
            <p:nvPr/>
          </p:nvSpPr>
          <p:spPr bwMode="auto">
            <a:xfrm>
              <a:off x="2552730"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4" name="Oval 1063"/>
            <p:cNvSpPr/>
            <p:nvPr/>
          </p:nvSpPr>
          <p:spPr bwMode="auto">
            <a:xfrm>
              <a:off x="2552730"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5" name="Oval 1064"/>
            <p:cNvSpPr/>
            <p:nvPr/>
          </p:nvSpPr>
          <p:spPr bwMode="auto">
            <a:xfrm>
              <a:off x="2552730"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6" name="Oval 1065"/>
            <p:cNvSpPr/>
            <p:nvPr/>
          </p:nvSpPr>
          <p:spPr bwMode="auto">
            <a:xfrm>
              <a:off x="2552730"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7" name="Oval 1066"/>
            <p:cNvSpPr/>
            <p:nvPr/>
          </p:nvSpPr>
          <p:spPr bwMode="auto">
            <a:xfrm>
              <a:off x="2552730"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8" name="Oval 1067"/>
            <p:cNvSpPr/>
            <p:nvPr/>
          </p:nvSpPr>
          <p:spPr bwMode="auto">
            <a:xfrm>
              <a:off x="2552730"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69" name="Oval 1068"/>
            <p:cNvSpPr/>
            <p:nvPr/>
          </p:nvSpPr>
          <p:spPr bwMode="auto">
            <a:xfrm>
              <a:off x="2552730"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0" name="Oval 1069"/>
            <p:cNvSpPr/>
            <p:nvPr/>
          </p:nvSpPr>
          <p:spPr bwMode="auto">
            <a:xfrm>
              <a:off x="2552730"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1" name="Oval 1070"/>
            <p:cNvSpPr/>
            <p:nvPr/>
          </p:nvSpPr>
          <p:spPr bwMode="auto">
            <a:xfrm>
              <a:off x="2073560"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2" name="Oval 1071"/>
            <p:cNvSpPr/>
            <p:nvPr/>
          </p:nvSpPr>
          <p:spPr bwMode="auto">
            <a:xfrm>
              <a:off x="2073560"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3" name="Oval 1072"/>
            <p:cNvSpPr/>
            <p:nvPr/>
          </p:nvSpPr>
          <p:spPr bwMode="auto">
            <a:xfrm>
              <a:off x="2073560"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4" name="Oval 1073"/>
            <p:cNvSpPr/>
            <p:nvPr/>
          </p:nvSpPr>
          <p:spPr bwMode="auto">
            <a:xfrm>
              <a:off x="2073560"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5" name="Oval 1074"/>
            <p:cNvSpPr/>
            <p:nvPr/>
          </p:nvSpPr>
          <p:spPr bwMode="auto">
            <a:xfrm>
              <a:off x="2073560"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6" name="Oval 1075"/>
            <p:cNvSpPr/>
            <p:nvPr/>
          </p:nvSpPr>
          <p:spPr bwMode="auto">
            <a:xfrm>
              <a:off x="2073560"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7" name="Oval 1076"/>
            <p:cNvSpPr/>
            <p:nvPr/>
          </p:nvSpPr>
          <p:spPr bwMode="auto">
            <a:xfrm>
              <a:off x="2073560"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8" name="Oval 1077"/>
            <p:cNvSpPr/>
            <p:nvPr/>
          </p:nvSpPr>
          <p:spPr bwMode="auto">
            <a:xfrm>
              <a:off x="2073560"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79" name="Oval 1078"/>
            <p:cNvSpPr/>
            <p:nvPr/>
          </p:nvSpPr>
          <p:spPr bwMode="auto">
            <a:xfrm>
              <a:off x="2712183" y="237650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0" name="Oval 1079"/>
            <p:cNvSpPr/>
            <p:nvPr/>
          </p:nvSpPr>
          <p:spPr bwMode="auto">
            <a:xfrm>
              <a:off x="2712183" y="25375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1" name="Oval 1080"/>
            <p:cNvSpPr/>
            <p:nvPr/>
          </p:nvSpPr>
          <p:spPr bwMode="auto">
            <a:xfrm>
              <a:off x="2712183" y="269865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2" name="Oval 1081"/>
            <p:cNvSpPr/>
            <p:nvPr/>
          </p:nvSpPr>
          <p:spPr bwMode="auto">
            <a:xfrm>
              <a:off x="2712183" y="28597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3" name="Oval 1082"/>
            <p:cNvSpPr/>
            <p:nvPr/>
          </p:nvSpPr>
          <p:spPr bwMode="auto">
            <a:xfrm>
              <a:off x="2712183" y="302080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4" name="Oval 1083"/>
            <p:cNvSpPr/>
            <p:nvPr/>
          </p:nvSpPr>
          <p:spPr bwMode="auto">
            <a:xfrm>
              <a:off x="2712183" y="31818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5" name="Oval 1084"/>
            <p:cNvSpPr/>
            <p:nvPr/>
          </p:nvSpPr>
          <p:spPr bwMode="auto">
            <a:xfrm>
              <a:off x="2712183" y="334295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6" name="Oval 1085"/>
            <p:cNvSpPr/>
            <p:nvPr/>
          </p:nvSpPr>
          <p:spPr bwMode="auto">
            <a:xfrm>
              <a:off x="2712183" y="35040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7" name="Oval 1086"/>
            <p:cNvSpPr/>
            <p:nvPr/>
          </p:nvSpPr>
          <p:spPr bwMode="auto">
            <a:xfrm>
              <a:off x="2712183" y="366510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8" name="Oval 1087"/>
            <p:cNvSpPr/>
            <p:nvPr/>
          </p:nvSpPr>
          <p:spPr bwMode="auto">
            <a:xfrm>
              <a:off x="2712183" y="382617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89" name="Oval 1088"/>
            <p:cNvSpPr/>
            <p:nvPr/>
          </p:nvSpPr>
          <p:spPr bwMode="auto">
            <a:xfrm>
              <a:off x="2712183" y="39834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0" name="Oval 1089"/>
            <p:cNvSpPr/>
            <p:nvPr/>
          </p:nvSpPr>
          <p:spPr bwMode="auto">
            <a:xfrm>
              <a:off x="2712183" y="43055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1" name="Oval 1090"/>
            <p:cNvSpPr/>
            <p:nvPr/>
          </p:nvSpPr>
          <p:spPr bwMode="auto">
            <a:xfrm>
              <a:off x="2712183"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2" name="Oval 1091"/>
            <p:cNvSpPr/>
            <p:nvPr/>
          </p:nvSpPr>
          <p:spPr bwMode="auto">
            <a:xfrm>
              <a:off x="2712183"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3" name="Oval 1092"/>
            <p:cNvSpPr/>
            <p:nvPr/>
          </p:nvSpPr>
          <p:spPr bwMode="auto">
            <a:xfrm>
              <a:off x="2712183"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4" name="Oval 1093"/>
            <p:cNvSpPr/>
            <p:nvPr/>
          </p:nvSpPr>
          <p:spPr bwMode="auto">
            <a:xfrm>
              <a:off x="2712183"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5" name="Oval 1094"/>
            <p:cNvSpPr/>
            <p:nvPr/>
          </p:nvSpPr>
          <p:spPr bwMode="auto">
            <a:xfrm>
              <a:off x="2712183"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6" name="Oval 1095"/>
            <p:cNvSpPr/>
            <p:nvPr/>
          </p:nvSpPr>
          <p:spPr bwMode="auto">
            <a:xfrm>
              <a:off x="2712183"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7" name="Oval 1096"/>
            <p:cNvSpPr/>
            <p:nvPr/>
          </p:nvSpPr>
          <p:spPr bwMode="auto">
            <a:xfrm>
              <a:off x="2712183"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8" name="Oval 1097"/>
            <p:cNvSpPr/>
            <p:nvPr/>
          </p:nvSpPr>
          <p:spPr bwMode="auto">
            <a:xfrm>
              <a:off x="2872447" y="44666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99" name="Oval 1098"/>
            <p:cNvSpPr/>
            <p:nvPr/>
          </p:nvSpPr>
          <p:spPr bwMode="auto">
            <a:xfrm>
              <a:off x="2872447" y="46277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0" name="Oval 1099"/>
            <p:cNvSpPr/>
            <p:nvPr/>
          </p:nvSpPr>
          <p:spPr bwMode="auto">
            <a:xfrm>
              <a:off x="2872447" y="47888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1" name="Oval 1100"/>
            <p:cNvSpPr/>
            <p:nvPr/>
          </p:nvSpPr>
          <p:spPr bwMode="auto">
            <a:xfrm>
              <a:off x="2872447" y="494988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2" name="Oval 1101"/>
            <p:cNvSpPr/>
            <p:nvPr/>
          </p:nvSpPr>
          <p:spPr bwMode="auto">
            <a:xfrm>
              <a:off x="2872447" y="511096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3" name="Oval 1102"/>
            <p:cNvSpPr/>
            <p:nvPr/>
          </p:nvSpPr>
          <p:spPr bwMode="auto">
            <a:xfrm>
              <a:off x="2872447" y="527203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4" name="Oval 1103"/>
            <p:cNvSpPr/>
            <p:nvPr/>
          </p:nvSpPr>
          <p:spPr bwMode="auto">
            <a:xfrm>
              <a:off x="2872447" y="543311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5" name="Oval 1104"/>
            <p:cNvSpPr/>
            <p:nvPr/>
          </p:nvSpPr>
          <p:spPr bwMode="auto">
            <a:xfrm>
              <a:off x="2710561" y="414832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grpSp>
        <p:nvGrpSpPr>
          <p:cNvPr id="1106" name="Group 1105"/>
          <p:cNvGrpSpPr/>
          <p:nvPr/>
        </p:nvGrpSpPr>
        <p:grpSpPr>
          <a:xfrm>
            <a:off x="1133272" y="1867457"/>
            <a:ext cx="480792" cy="3217680"/>
            <a:chOff x="4716536" y="2374774"/>
            <a:chExt cx="480792" cy="3217680"/>
          </a:xfrm>
        </p:grpSpPr>
        <p:sp>
          <p:nvSpPr>
            <p:cNvPr id="1107" name="Oval 1106"/>
            <p:cNvSpPr/>
            <p:nvPr/>
          </p:nvSpPr>
          <p:spPr bwMode="auto">
            <a:xfrm>
              <a:off x="4716536" y="2374774"/>
              <a:ext cx="161075" cy="161075"/>
            </a:xfrm>
            <a:prstGeom prst="ellipse">
              <a:avLst/>
            </a:prstGeom>
            <a:solidFill>
              <a:srgbClr val="514E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8" name="Oval 1107"/>
            <p:cNvSpPr/>
            <p:nvPr/>
          </p:nvSpPr>
          <p:spPr bwMode="auto">
            <a:xfrm>
              <a:off x="4716536"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09" name="Oval 1108"/>
            <p:cNvSpPr/>
            <p:nvPr/>
          </p:nvSpPr>
          <p:spPr bwMode="auto">
            <a:xfrm>
              <a:off x="4716536"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0" name="Oval 1109"/>
            <p:cNvSpPr/>
            <p:nvPr/>
          </p:nvSpPr>
          <p:spPr bwMode="auto">
            <a:xfrm>
              <a:off x="4716536"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1" name="Oval 1110"/>
            <p:cNvSpPr/>
            <p:nvPr/>
          </p:nvSpPr>
          <p:spPr bwMode="auto">
            <a:xfrm>
              <a:off x="4716536"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2" name="Oval 1111"/>
            <p:cNvSpPr/>
            <p:nvPr/>
          </p:nvSpPr>
          <p:spPr bwMode="auto">
            <a:xfrm>
              <a:off x="4716536"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3" name="Oval 1112"/>
            <p:cNvSpPr/>
            <p:nvPr/>
          </p:nvSpPr>
          <p:spPr bwMode="auto">
            <a:xfrm>
              <a:off x="4716536"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4" name="Oval 1113"/>
            <p:cNvSpPr/>
            <p:nvPr/>
          </p:nvSpPr>
          <p:spPr bwMode="auto">
            <a:xfrm>
              <a:off x="4716536"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15" name="Oval 1114"/>
            <p:cNvSpPr/>
            <p:nvPr/>
          </p:nvSpPr>
          <p:spPr bwMode="auto">
            <a:xfrm>
              <a:off x="4716536"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16" name="Oval 1215"/>
            <p:cNvSpPr/>
            <p:nvPr/>
          </p:nvSpPr>
          <p:spPr bwMode="auto">
            <a:xfrm>
              <a:off x="4716536"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20" name="Oval 1819"/>
            <p:cNvSpPr/>
            <p:nvPr/>
          </p:nvSpPr>
          <p:spPr bwMode="auto">
            <a:xfrm>
              <a:off x="4876800" y="237477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1" name="Oval 1850"/>
            <p:cNvSpPr/>
            <p:nvPr/>
          </p:nvSpPr>
          <p:spPr bwMode="auto">
            <a:xfrm>
              <a:off x="4876800" y="25358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2" name="Oval 1851"/>
            <p:cNvSpPr/>
            <p:nvPr/>
          </p:nvSpPr>
          <p:spPr bwMode="auto">
            <a:xfrm>
              <a:off x="4876800" y="269692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3" name="Oval 1852"/>
            <p:cNvSpPr/>
            <p:nvPr/>
          </p:nvSpPr>
          <p:spPr bwMode="auto">
            <a:xfrm>
              <a:off x="4876800" y="28579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4" name="Oval 1853"/>
            <p:cNvSpPr/>
            <p:nvPr/>
          </p:nvSpPr>
          <p:spPr bwMode="auto">
            <a:xfrm>
              <a:off x="4876800" y="30190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5" name="Oval 1854"/>
            <p:cNvSpPr/>
            <p:nvPr/>
          </p:nvSpPr>
          <p:spPr bwMode="auto">
            <a:xfrm>
              <a:off x="4876800" y="31801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6" name="Oval 1855"/>
            <p:cNvSpPr/>
            <p:nvPr/>
          </p:nvSpPr>
          <p:spPr bwMode="auto">
            <a:xfrm>
              <a:off x="4876800" y="33412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7" name="Oval 1856"/>
            <p:cNvSpPr/>
            <p:nvPr/>
          </p:nvSpPr>
          <p:spPr bwMode="auto">
            <a:xfrm>
              <a:off x="4876800" y="35022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8" name="Oval 1857"/>
            <p:cNvSpPr/>
            <p:nvPr/>
          </p:nvSpPr>
          <p:spPr bwMode="auto">
            <a:xfrm>
              <a:off x="4876800" y="36633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59" name="Oval 1858"/>
            <p:cNvSpPr/>
            <p:nvPr/>
          </p:nvSpPr>
          <p:spPr bwMode="auto">
            <a:xfrm>
              <a:off x="4876800" y="382444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0" name="Oval 1859"/>
            <p:cNvSpPr/>
            <p:nvPr/>
          </p:nvSpPr>
          <p:spPr bwMode="auto">
            <a:xfrm>
              <a:off x="4716536"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1" name="Oval 1860"/>
            <p:cNvSpPr/>
            <p:nvPr/>
          </p:nvSpPr>
          <p:spPr bwMode="auto">
            <a:xfrm>
              <a:off x="4716536"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2" name="Oval 1861"/>
            <p:cNvSpPr/>
            <p:nvPr/>
          </p:nvSpPr>
          <p:spPr bwMode="auto">
            <a:xfrm>
              <a:off x="4716536"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3" name="Oval 1862"/>
            <p:cNvSpPr/>
            <p:nvPr/>
          </p:nvSpPr>
          <p:spPr bwMode="auto">
            <a:xfrm>
              <a:off x="4716536"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4" name="Oval 1863"/>
            <p:cNvSpPr/>
            <p:nvPr/>
          </p:nvSpPr>
          <p:spPr bwMode="auto">
            <a:xfrm>
              <a:off x="4716536"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5" name="Oval 1864"/>
            <p:cNvSpPr/>
            <p:nvPr/>
          </p:nvSpPr>
          <p:spPr bwMode="auto">
            <a:xfrm>
              <a:off x="4716536"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6" name="Oval 1865"/>
            <p:cNvSpPr/>
            <p:nvPr/>
          </p:nvSpPr>
          <p:spPr bwMode="auto">
            <a:xfrm>
              <a:off x="4716536"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7" name="Oval 1866"/>
            <p:cNvSpPr/>
            <p:nvPr/>
          </p:nvSpPr>
          <p:spPr bwMode="auto">
            <a:xfrm>
              <a:off x="4716536"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8" name="Oval 1867"/>
            <p:cNvSpPr/>
            <p:nvPr/>
          </p:nvSpPr>
          <p:spPr bwMode="auto">
            <a:xfrm>
              <a:off x="4716536"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69" name="Oval 1868"/>
            <p:cNvSpPr/>
            <p:nvPr/>
          </p:nvSpPr>
          <p:spPr bwMode="auto">
            <a:xfrm>
              <a:off x="4716536"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0" name="Oval 1869"/>
            <p:cNvSpPr/>
            <p:nvPr/>
          </p:nvSpPr>
          <p:spPr bwMode="auto">
            <a:xfrm>
              <a:off x="4876800" y="398170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1" name="Oval 1870"/>
            <p:cNvSpPr/>
            <p:nvPr/>
          </p:nvSpPr>
          <p:spPr bwMode="auto">
            <a:xfrm>
              <a:off x="4876800" y="414278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2" name="Oval 1871"/>
            <p:cNvSpPr/>
            <p:nvPr/>
          </p:nvSpPr>
          <p:spPr bwMode="auto">
            <a:xfrm>
              <a:off x="4876800"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3" name="Oval 1872"/>
            <p:cNvSpPr/>
            <p:nvPr/>
          </p:nvSpPr>
          <p:spPr bwMode="auto">
            <a:xfrm>
              <a:off x="4876800"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4" name="Oval 1873"/>
            <p:cNvSpPr/>
            <p:nvPr/>
          </p:nvSpPr>
          <p:spPr bwMode="auto">
            <a:xfrm>
              <a:off x="4876800"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5" name="Oval 1874"/>
            <p:cNvSpPr/>
            <p:nvPr/>
          </p:nvSpPr>
          <p:spPr bwMode="auto">
            <a:xfrm>
              <a:off x="4876800"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6" name="Oval 1875"/>
            <p:cNvSpPr/>
            <p:nvPr/>
          </p:nvSpPr>
          <p:spPr bwMode="auto">
            <a:xfrm>
              <a:off x="4876800"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7" name="Oval 1876"/>
            <p:cNvSpPr/>
            <p:nvPr/>
          </p:nvSpPr>
          <p:spPr bwMode="auto">
            <a:xfrm>
              <a:off x="4876800"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8" name="Oval 1877"/>
            <p:cNvSpPr/>
            <p:nvPr/>
          </p:nvSpPr>
          <p:spPr bwMode="auto">
            <a:xfrm>
              <a:off x="4876800"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79" name="Oval 1878"/>
            <p:cNvSpPr/>
            <p:nvPr/>
          </p:nvSpPr>
          <p:spPr bwMode="auto">
            <a:xfrm>
              <a:off x="4876800"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0" name="Oval 1879"/>
            <p:cNvSpPr/>
            <p:nvPr/>
          </p:nvSpPr>
          <p:spPr bwMode="auto">
            <a:xfrm>
              <a:off x="5036253" y="430385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1" name="Oval 1880"/>
            <p:cNvSpPr/>
            <p:nvPr/>
          </p:nvSpPr>
          <p:spPr bwMode="auto">
            <a:xfrm>
              <a:off x="5036253" y="446493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2" name="Oval 1881"/>
            <p:cNvSpPr/>
            <p:nvPr/>
          </p:nvSpPr>
          <p:spPr bwMode="auto">
            <a:xfrm>
              <a:off x="5036253" y="46260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3" name="Oval 1882"/>
            <p:cNvSpPr/>
            <p:nvPr/>
          </p:nvSpPr>
          <p:spPr bwMode="auto">
            <a:xfrm>
              <a:off x="5036253" y="478708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4" name="Oval 1883"/>
            <p:cNvSpPr/>
            <p:nvPr/>
          </p:nvSpPr>
          <p:spPr bwMode="auto">
            <a:xfrm>
              <a:off x="5036253" y="49481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5" name="Oval 1884"/>
            <p:cNvSpPr/>
            <p:nvPr/>
          </p:nvSpPr>
          <p:spPr bwMode="auto">
            <a:xfrm>
              <a:off x="5036253" y="510923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6" name="Oval 1885"/>
            <p:cNvSpPr/>
            <p:nvPr/>
          </p:nvSpPr>
          <p:spPr bwMode="auto">
            <a:xfrm>
              <a:off x="5036253" y="52703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87" name="Oval 1886"/>
            <p:cNvSpPr/>
            <p:nvPr/>
          </p:nvSpPr>
          <p:spPr bwMode="auto">
            <a:xfrm>
              <a:off x="5036253" y="543137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sp>
        <p:nvSpPr>
          <p:cNvPr id="1217" name="Rectangle 2"/>
          <p:cNvSpPr txBox="1">
            <a:spLocks noChangeArrowheads="1"/>
          </p:cNvSpPr>
          <p:nvPr/>
        </p:nvSpPr>
        <p:spPr bwMode="auto">
          <a:xfrm>
            <a:off x="381000" y="627955"/>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dirty="0">
                <a:latin typeface="Garamond" panose="02020404030301010803" pitchFamily="18" charset="0"/>
              </a:rPr>
              <a:t>African American and Latina Women</a:t>
            </a:r>
            <a:endParaRPr lang="en-US" altLang="en-US" sz="3200" i="0" dirty="0">
              <a:latin typeface="Garamond" panose="02020404030301010803" pitchFamily="18" charset="0"/>
            </a:endParaRPr>
          </a:p>
        </p:txBody>
      </p:sp>
      <p:sp>
        <p:nvSpPr>
          <p:cNvPr id="2" name="Rectangle 1"/>
          <p:cNvSpPr/>
          <p:nvPr/>
        </p:nvSpPr>
        <p:spPr>
          <a:xfrm>
            <a:off x="359833" y="5054025"/>
            <a:ext cx="8801100" cy="584775"/>
          </a:xfrm>
          <a:prstGeom prst="rect">
            <a:avLst/>
          </a:prstGeom>
        </p:spPr>
        <p:txBody>
          <a:bodyPr wrap="square">
            <a:spAutoFit/>
          </a:bodyPr>
          <a:lstStyle/>
          <a:p>
            <a:pPr algn="ctr"/>
            <a:r>
              <a:rPr lang="en-US" sz="1600" dirty="0">
                <a:latin typeface="+mj-lt"/>
              </a:rPr>
              <a:t>African American women are 18 times more likely to be diagnosed with HIV than white women</a:t>
            </a:r>
          </a:p>
          <a:p>
            <a:pPr algn="ctr"/>
            <a:r>
              <a:rPr lang="en-US" sz="1600" dirty="0">
                <a:latin typeface="+mj-lt"/>
              </a:rPr>
              <a:t>Latina women are 4 times more likely to be diagnosed with HIV than white women</a:t>
            </a:r>
          </a:p>
        </p:txBody>
      </p:sp>
    </p:spTree>
    <p:extLst>
      <p:ext uri="{BB962C8B-B14F-4D97-AF65-F5344CB8AC3E}">
        <p14:creationId xmlns:p14="http://schemas.microsoft.com/office/powerpoint/2010/main" val="191745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7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457200" y="1752600"/>
            <a:ext cx="8153400" cy="2743200"/>
          </a:xfrm>
        </p:spPr>
        <p:txBody>
          <a:bodyPr/>
          <a:lstStyle/>
          <a:p>
            <a:r>
              <a:rPr lang="en-US" altLang="en-US" i="1" dirty="0"/>
              <a:t>“We all should know that diversity makes for a rich tapestry, and we must understand that all the threads of the tapestry are equal in value no matter what their color.” </a:t>
            </a:r>
            <a:br>
              <a:rPr lang="en-US" altLang="en-US" dirty="0"/>
            </a:br>
            <a:br>
              <a:rPr lang="en-US" altLang="en-US" dirty="0"/>
            </a:br>
            <a:r>
              <a:rPr lang="en-US" altLang="en-US" sz="2800" dirty="0"/>
              <a:t>- Maya Angelou</a:t>
            </a:r>
          </a:p>
        </p:txBody>
      </p:sp>
    </p:spTree>
    <p:custDataLst>
      <p:tags r:id="rId1"/>
    </p:custDataLst>
    <p:extLst>
      <p:ext uri="{BB962C8B-B14F-4D97-AF65-F5344CB8AC3E}">
        <p14:creationId xmlns:p14="http://schemas.microsoft.com/office/powerpoint/2010/main" val="2637921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Disparities among Youth (13-24)</a:t>
            </a:r>
          </a:p>
        </p:txBody>
      </p:sp>
      <p:sp>
        <p:nvSpPr>
          <p:cNvPr id="5" name="Rectangle 4"/>
          <p:cNvSpPr/>
          <p:nvPr/>
        </p:nvSpPr>
        <p:spPr>
          <a:xfrm>
            <a:off x="381000" y="4615403"/>
            <a:ext cx="8359430" cy="1200329"/>
          </a:xfrm>
          <a:prstGeom prst="rect">
            <a:avLst/>
          </a:prstGeom>
        </p:spPr>
        <p:txBody>
          <a:bodyPr wrap="square">
            <a:spAutoFit/>
          </a:bodyPr>
          <a:lstStyle/>
          <a:p>
            <a:pPr algn="ctr"/>
            <a:r>
              <a:rPr lang="en-US" sz="2400" i="1" dirty="0">
                <a:latin typeface="+mj-lt"/>
              </a:rPr>
              <a:t>“Rather than letting my </a:t>
            </a:r>
            <a:r>
              <a:rPr lang="en-US" sz="2400" i="1" dirty="0" err="1">
                <a:latin typeface="+mj-lt"/>
              </a:rPr>
              <a:t>serostatus</a:t>
            </a:r>
            <a:r>
              <a:rPr lang="en-US" sz="2400" i="1" dirty="0">
                <a:latin typeface="+mj-lt"/>
              </a:rPr>
              <a:t> set my life ablaze, I allowed it </a:t>
            </a:r>
            <a:br>
              <a:rPr lang="en-US" sz="2400" i="1" dirty="0">
                <a:latin typeface="+mj-lt"/>
              </a:rPr>
            </a:br>
            <a:r>
              <a:rPr lang="en-US" sz="2400" i="1" dirty="0">
                <a:latin typeface="+mj-lt"/>
              </a:rPr>
              <a:t>to set a fire under me.”</a:t>
            </a:r>
          </a:p>
          <a:p>
            <a:pPr algn="ctr"/>
            <a:r>
              <a:rPr lang="en-US" sz="2400" dirty="0">
                <a:latin typeface="+mj-lt"/>
              </a:rPr>
              <a:t>- Adrian, National Youth HIV &amp; AIDS Awareness Day Ambassador</a:t>
            </a:r>
          </a:p>
        </p:txBody>
      </p:sp>
      <p:pic>
        <p:nvPicPr>
          <p:cNvPr id="7" name="Picture 6"/>
          <p:cNvPicPr>
            <a:picLocks noChangeAspect="1"/>
          </p:cNvPicPr>
          <p:nvPr/>
        </p:nvPicPr>
        <p:blipFill rotWithShape="1">
          <a:blip r:embed="rId3"/>
          <a:srcRect t="841" b="3677"/>
          <a:stretch/>
        </p:blipFill>
        <p:spPr>
          <a:xfrm>
            <a:off x="1436252" y="1652440"/>
            <a:ext cx="1260747" cy="2615894"/>
          </a:xfrm>
          <a:prstGeom prst="rect">
            <a:avLst/>
          </a:prstGeom>
        </p:spPr>
      </p:pic>
      <p:pic>
        <p:nvPicPr>
          <p:cNvPr id="8" name="Picture 6" descr="Four youth"/>
          <p:cNvPicPr>
            <a:picLocks noChangeAspect="1" noChangeArrowheads="1"/>
          </p:cNvPicPr>
          <p:nvPr/>
        </p:nvPicPr>
        <p:blipFill rotWithShape="1">
          <a:blip r:embed="rId4">
            <a:extLst>
              <a:ext uri="{28A0092B-C50C-407E-A947-70E740481C1C}">
                <a14:useLocalDpi xmlns:a14="http://schemas.microsoft.com/office/drawing/2010/main" val="0"/>
              </a:ext>
            </a:extLst>
          </a:blip>
          <a:srcRect l="9340" r="6600"/>
          <a:stretch/>
        </p:blipFill>
        <p:spPr bwMode="auto">
          <a:xfrm>
            <a:off x="2520463" y="1652439"/>
            <a:ext cx="5486400" cy="26158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099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dge indicating that this is a quiz question" title="Badge">
            <a:extLst>
              <a:ext uri="{FF2B5EF4-FFF2-40B4-BE49-F238E27FC236}">
                <a16:creationId xmlns:a16="http://schemas.microsoft.com/office/drawing/2014/main" id="{93AE237C-6C54-485C-97E3-A56702AEB6D3}"/>
              </a:ext>
            </a:extLst>
          </p:cNvPr>
          <p:cNvPicPr>
            <a:picLocks noChangeAspect="1"/>
          </p:cNvPicPr>
          <p:nvPr/>
        </p:nvPicPr>
        <p:blipFill>
          <a:blip r:embed="rId3"/>
          <a:stretch>
            <a:fillRect/>
          </a:stretch>
        </p:blipFill>
        <p:spPr>
          <a:xfrm>
            <a:off x="178799" y="673768"/>
            <a:ext cx="1513643" cy="1548727"/>
          </a:xfrm>
          <a:prstGeom prst="rect">
            <a:avLst/>
          </a:prstGeom>
        </p:spPr>
      </p:pic>
      <p:sp>
        <p:nvSpPr>
          <p:cNvPr id="6"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The lifetime risk of an HIV diagnosis for White MSM is 1 in 11. What is the risk for Black MSM?</a:t>
            </a:r>
          </a:p>
        </p:txBody>
      </p:sp>
      <p:sp>
        <p:nvSpPr>
          <p:cNvPr id="9"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2</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4</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6</a:t>
            </a:r>
          </a:p>
        </p:txBody>
      </p:sp>
      <p:sp>
        <p:nvSpPr>
          <p:cNvPr id="13" name="TextBox 12"/>
          <p:cNvSpPr txBox="1"/>
          <p:nvPr/>
        </p:nvSpPr>
        <p:spPr>
          <a:xfrm>
            <a:off x="1828800" y="5573696"/>
            <a:ext cx="7330633" cy="400110"/>
          </a:xfrm>
          <a:prstGeom prst="rect">
            <a:avLst/>
          </a:prstGeom>
          <a:noFill/>
        </p:spPr>
        <p:txBody>
          <a:bodyPr wrap="square" rtlCol="0">
            <a:spAutoFit/>
          </a:bodyPr>
          <a:lstStyle/>
          <a:p>
            <a:pPr algn="r"/>
            <a:r>
              <a:rPr lang="en-US" sz="1000" i="1" dirty="0">
                <a:latin typeface="Garamond" panose="02020404030301010803" pitchFamily="18" charset="0"/>
              </a:rPr>
              <a:t>CDC/NCHHSTP. 2016 conference on retroviruses and opportunistic infections--CROI graphics: lifetime risk of HIV diagnosis in the United States. Updated 2016 Feb 24. Available from http://www.cdc.gov/nchhstp/newsroom/2016/croi-2016.html</a:t>
            </a:r>
          </a:p>
        </p:txBody>
      </p:sp>
    </p:spTree>
    <p:extLst>
      <p:ext uri="{BB962C8B-B14F-4D97-AF65-F5344CB8AC3E}">
        <p14:creationId xmlns:p14="http://schemas.microsoft.com/office/powerpoint/2010/main" val="4023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xEl>
                                              <p:pRg st="1" end="1"/>
                                            </p:txEl>
                                          </p:spTgt>
                                        </p:tgtEl>
                                      </p:cBhvr>
                                    </p:animEffect>
                                    <p:set>
                                      <p:cBhvr>
                                        <p:cTn id="7" dur="1" fill="hold">
                                          <p:stCondLst>
                                            <p:cond delay="499"/>
                                          </p:stCondLst>
                                        </p:cTn>
                                        <p:tgtEl>
                                          <p:spTgt spid="9">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2" end="2"/>
                                            </p:txEl>
                                          </p:spTgt>
                                        </p:tgtEl>
                                      </p:cBhvr>
                                    </p:animEffect>
                                    <p:set>
                                      <p:cBhvr>
                                        <p:cTn id="10"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50" y="5719825"/>
            <a:ext cx="9144000"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youth. Updated 2017 Oct 26. Available from http://www.cdc.gov/hiv/group/age/youth/</a:t>
            </a:r>
          </a:p>
        </p:txBody>
      </p:sp>
      <p:sp>
        <p:nvSpPr>
          <p:cNvPr id="10" name="Oval 9"/>
          <p:cNvSpPr/>
          <p:nvPr/>
        </p:nvSpPr>
        <p:spPr bwMode="auto">
          <a:xfrm>
            <a:off x="1035190" y="2971800"/>
            <a:ext cx="1295400" cy="1295400"/>
          </a:xfrm>
          <a:prstGeom prst="ellipse">
            <a:avLst/>
          </a:prstGeom>
          <a:solidFill>
            <a:srgbClr val="F8A75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rgbClr val="FF0000"/>
              </a:solidFill>
              <a:effectLst/>
              <a:latin typeface="Garamond" panose="02020404030301010803" pitchFamily="18" charset="0"/>
            </a:endParaRPr>
          </a:p>
        </p:txBody>
      </p:sp>
      <p:sp>
        <p:nvSpPr>
          <p:cNvPr id="16" name="Oval 15"/>
          <p:cNvSpPr/>
          <p:nvPr/>
        </p:nvSpPr>
        <p:spPr bwMode="auto">
          <a:xfrm>
            <a:off x="3810000" y="2976238"/>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 name="Oval 16"/>
          <p:cNvSpPr/>
          <p:nvPr/>
        </p:nvSpPr>
        <p:spPr bwMode="auto">
          <a:xfrm>
            <a:off x="2422595" y="2971800"/>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 name="Oval 17"/>
          <p:cNvSpPr/>
          <p:nvPr/>
        </p:nvSpPr>
        <p:spPr bwMode="auto">
          <a:xfrm>
            <a:off x="5197405" y="2971800"/>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 name="Oval 18"/>
          <p:cNvSpPr/>
          <p:nvPr/>
        </p:nvSpPr>
        <p:spPr bwMode="auto">
          <a:xfrm>
            <a:off x="6584810" y="2971800"/>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 name="Rectangle 2"/>
          <p:cNvSpPr/>
          <p:nvPr/>
        </p:nvSpPr>
        <p:spPr>
          <a:xfrm>
            <a:off x="1096432" y="1837481"/>
            <a:ext cx="7056967" cy="954107"/>
          </a:xfrm>
          <a:prstGeom prst="rect">
            <a:avLst/>
          </a:prstGeom>
        </p:spPr>
        <p:txBody>
          <a:bodyPr wrap="square">
            <a:spAutoFit/>
          </a:bodyPr>
          <a:lstStyle/>
          <a:p>
            <a:r>
              <a:rPr lang="en-US" sz="2800" dirty="0">
                <a:latin typeface="+mj-lt"/>
              </a:rPr>
              <a:t>One in five new HIV diagnoses in 2015 were among persons aged 13 to 24 years</a:t>
            </a:r>
          </a:p>
        </p:txBody>
      </p:sp>
      <p:sp>
        <p:nvSpPr>
          <p:cNvPr id="21" name="Title 1"/>
          <p:cNvSpPr txBox="1">
            <a:spLocks/>
          </p:cNvSpPr>
          <p:nvPr/>
        </p:nvSpPr>
        <p:spPr>
          <a:xfrm>
            <a:off x="762000" y="533400"/>
            <a:ext cx="7772400" cy="762000"/>
          </a:xfrm>
          <a:prstGeom prst="rect">
            <a:avLst/>
          </a:prstGeom>
        </p:spPr>
        <p:txBody>
          <a:bodyPr anchor="ct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pPr eaLnBrk="1" hangingPunct="1"/>
            <a:r>
              <a:rPr lang="en-US" altLang="en-US" kern="0" dirty="0">
                <a:latin typeface="Garamond" panose="02020404030301010803" pitchFamily="18" charset="0"/>
              </a:rPr>
              <a:t>Youth (13-24)</a:t>
            </a:r>
          </a:p>
        </p:txBody>
      </p:sp>
    </p:spTree>
    <p:custDataLst>
      <p:tags r:id="rId1"/>
    </p:custDataLst>
    <p:extLst>
      <p:ext uri="{BB962C8B-B14F-4D97-AF65-F5344CB8AC3E}">
        <p14:creationId xmlns:p14="http://schemas.microsoft.com/office/powerpoint/2010/main" val="183803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(13-24)</a:t>
            </a:r>
          </a:p>
        </p:txBody>
      </p:sp>
      <p:sp>
        <p:nvSpPr>
          <p:cNvPr id="5" name="TextBox 4"/>
          <p:cNvSpPr txBox="1"/>
          <p:nvPr/>
        </p:nvSpPr>
        <p:spPr>
          <a:xfrm>
            <a:off x="1295399" y="5549100"/>
            <a:ext cx="7883325" cy="400110"/>
          </a:xfrm>
          <a:prstGeom prst="rect">
            <a:avLst/>
          </a:prstGeom>
          <a:noFill/>
        </p:spPr>
        <p:txBody>
          <a:bodyPr wrap="square" rtlCol="0">
            <a:spAutoFit/>
          </a:bodyPr>
          <a:lstStyle/>
          <a:p>
            <a:pPr algn="r"/>
            <a:r>
              <a:rPr lang="en-US" sz="1000" i="1" dirty="0" err="1">
                <a:latin typeface="Garamond" panose="02020404030301010803" pitchFamily="18" charset="0"/>
              </a:rPr>
              <a:t>Zanoni</a:t>
            </a:r>
            <a:r>
              <a:rPr lang="en-US" sz="1000" i="1" dirty="0">
                <a:latin typeface="Garamond" panose="02020404030301010803" pitchFamily="18" charset="0"/>
              </a:rPr>
              <a:t> BC and Mayer KH. The adolescent and young adult HIV cascade of care in the United States: exaggerated health disparities. AIDS Patient Care STDS.  2014;28(3):128-35.  CDC, http://www.cdc.gov/hiv/pdf/library/factsheets/understanding-hiv-care-continnum.pdf</a:t>
            </a:r>
          </a:p>
        </p:txBody>
      </p:sp>
      <p:sp>
        <p:nvSpPr>
          <p:cNvPr id="3" name="TextBox 2"/>
          <p:cNvSpPr txBox="1"/>
          <p:nvPr/>
        </p:nvSpPr>
        <p:spPr>
          <a:xfrm>
            <a:off x="6172200" y="1905000"/>
            <a:ext cx="2667000" cy="1631216"/>
          </a:xfrm>
          <a:prstGeom prst="rect">
            <a:avLst/>
          </a:prstGeom>
          <a:noFill/>
        </p:spPr>
        <p:txBody>
          <a:bodyPr wrap="square" rtlCol="0">
            <a:spAutoFit/>
          </a:bodyPr>
          <a:lstStyle/>
          <a:p>
            <a:r>
              <a:rPr lang="en-US" sz="2000" i="0" dirty="0">
                <a:latin typeface="Garamond" panose="02020404030301010803" pitchFamily="18" charset="0"/>
              </a:rPr>
              <a:t>Only 6% of youth are estimated to be virally suppressed, compared to an average rate of 30% across all age groups.</a:t>
            </a:r>
          </a:p>
        </p:txBody>
      </p:sp>
      <p:graphicFrame>
        <p:nvGraphicFramePr>
          <p:cNvPr id="10" name="Chart 9"/>
          <p:cNvGraphicFramePr/>
          <p:nvPr>
            <p:extLst>
              <p:ext uri="{D42A27DB-BD31-4B8C-83A1-F6EECF244321}">
                <p14:modId xmlns:p14="http://schemas.microsoft.com/office/powerpoint/2010/main" val="3645260746"/>
              </p:ext>
            </p:extLst>
          </p:nvPr>
        </p:nvGraphicFramePr>
        <p:xfrm>
          <a:off x="381000" y="1143000"/>
          <a:ext cx="6351814" cy="421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135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(13-24)</a:t>
            </a:r>
          </a:p>
        </p:txBody>
      </p:sp>
      <p:sp>
        <p:nvSpPr>
          <p:cNvPr id="3" name="Content Placeholder 2"/>
          <p:cNvSpPr>
            <a:spLocks noGrp="1"/>
          </p:cNvSpPr>
          <p:nvPr>
            <p:ph idx="1"/>
          </p:nvPr>
        </p:nvSpPr>
        <p:spPr>
          <a:xfrm>
            <a:off x="838200" y="1468167"/>
            <a:ext cx="7848600" cy="4246833"/>
          </a:xfrm>
          <a:noFill/>
        </p:spPr>
        <p:txBody>
          <a:bodyPr/>
          <a:lstStyle/>
          <a:p>
            <a:pPr>
              <a:buClr>
                <a:srgbClr val="F8A756"/>
              </a:buClr>
            </a:pPr>
            <a:r>
              <a:rPr lang="en-US" sz="2200" dirty="0"/>
              <a:t>Black youth ages 13 to 19 accounted for 63% of all new HIV infections among youth in 2014, though Blacks comprise only 14% of this population.  Latino youth accounted for 20% of infections in this population; White youth accounted for 12%</a:t>
            </a:r>
          </a:p>
          <a:p>
            <a:pPr>
              <a:buClr>
                <a:srgbClr val="F8A756"/>
              </a:buClr>
            </a:pPr>
            <a:r>
              <a:rPr lang="en-US" sz="2200" dirty="0"/>
              <a:t>In 2013, young Black women made up 64% of all women ages 13 to 24 living with a diagnosis of HIV</a:t>
            </a:r>
          </a:p>
        </p:txBody>
      </p:sp>
      <p:sp>
        <p:nvSpPr>
          <p:cNvPr id="4" name="TextBox 3"/>
          <p:cNvSpPr txBox="1"/>
          <p:nvPr/>
        </p:nvSpPr>
        <p:spPr>
          <a:xfrm>
            <a:off x="0" y="5606006"/>
            <a:ext cx="9144000" cy="400110"/>
          </a:xfrm>
          <a:prstGeom prst="rect">
            <a:avLst/>
          </a:prstGeom>
          <a:noFill/>
        </p:spPr>
        <p:txBody>
          <a:bodyPr wrap="square" rtlCol="0">
            <a:spAutoFit/>
          </a:bodyPr>
          <a:lstStyle/>
          <a:p>
            <a:pPr algn="r"/>
            <a:r>
              <a:rPr lang="en-US" sz="1000" i="1" dirty="0">
                <a:latin typeface="Garamond" panose="02020404030301010803" pitchFamily="18" charset="0"/>
              </a:rPr>
              <a:t>CDC. HIV/AIDS Resource Library Slide Sets: HIV surveillance in adolescents and young adults (through 2014).  Updated 2016 Feb 26. Available from http://www.cdc.gov/hiv/library/slideSets/index.html</a:t>
            </a:r>
          </a:p>
        </p:txBody>
      </p:sp>
    </p:spTree>
    <p:extLst>
      <p:ext uri="{BB962C8B-B14F-4D97-AF65-F5344CB8AC3E}">
        <p14:creationId xmlns:p14="http://schemas.microsoft.com/office/powerpoint/2010/main" val="1076458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457200" y="1905000"/>
            <a:ext cx="8229600" cy="2743200"/>
          </a:xfrm>
        </p:spPr>
        <p:txBody>
          <a:bodyPr/>
          <a:lstStyle/>
          <a:p>
            <a:r>
              <a:rPr lang="en-US" altLang="en-US" i="1" dirty="0"/>
              <a:t>“For to be free is not merely to cast off one’s chains, </a:t>
            </a:r>
            <a:br>
              <a:rPr lang="en-US" altLang="en-US" i="1" dirty="0"/>
            </a:br>
            <a:r>
              <a:rPr lang="en-US" altLang="en-US" i="1" dirty="0"/>
              <a:t>but to live in a way that respects and </a:t>
            </a:r>
            <a:br>
              <a:rPr lang="en-US" altLang="en-US" i="1" dirty="0"/>
            </a:br>
            <a:r>
              <a:rPr lang="en-US" altLang="en-US" i="1" dirty="0"/>
              <a:t>enhances the freedom of others.”</a:t>
            </a:r>
            <a:br>
              <a:rPr lang="en-US" altLang="en-US" dirty="0"/>
            </a:br>
            <a:br>
              <a:rPr lang="en-US" altLang="en-US" dirty="0"/>
            </a:br>
            <a:r>
              <a:rPr lang="en-US" altLang="en-US" sz="2800" dirty="0"/>
              <a:t>- Nelson Mandela</a:t>
            </a:r>
          </a:p>
        </p:txBody>
      </p:sp>
    </p:spTree>
    <p:custDataLst>
      <p:tags r:id="rId1"/>
    </p:custDataLst>
    <p:extLst>
      <p:ext uri="{BB962C8B-B14F-4D97-AF65-F5344CB8AC3E}">
        <p14:creationId xmlns:p14="http://schemas.microsoft.com/office/powerpoint/2010/main" val="2860571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Disparities among Transgender People</a:t>
            </a:r>
          </a:p>
        </p:txBody>
      </p:sp>
      <p:sp>
        <p:nvSpPr>
          <p:cNvPr id="4" name="Rectangle 3"/>
          <p:cNvSpPr/>
          <p:nvPr/>
        </p:nvSpPr>
        <p:spPr>
          <a:xfrm>
            <a:off x="381000" y="4297740"/>
            <a:ext cx="8382000" cy="1569660"/>
          </a:xfrm>
          <a:prstGeom prst="rect">
            <a:avLst/>
          </a:prstGeom>
        </p:spPr>
        <p:txBody>
          <a:bodyPr wrap="square">
            <a:spAutoFit/>
          </a:bodyPr>
          <a:lstStyle/>
          <a:p>
            <a:pPr marL="0" marR="0" algn="ctr">
              <a:spcBef>
                <a:spcPts val="0"/>
              </a:spcBef>
              <a:spcAft>
                <a:spcPts val="0"/>
              </a:spcAft>
            </a:pPr>
            <a:r>
              <a:rPr lang="en-US" sz="2400" i="1" dirty="0">
                <a:latin typeface="+mj-lt"/>
                <a:ea typeface="Calibri" panose="020F0502020204030204" pitchFamily="34" charset="0"/>
                <a:cs typeface="Times New Roman" panose="02020603050405020304" pitchFamily="18" charset="0"/>
              </a:rPr>
              <a:t>“Whether it’s a lack of access to quality and compassionate health care, or an out-of-date legal system that allows blatant discrimination, equality is too often out of reach for trans people.”</a:t>
            </a:r>
          </a:p>
          <a:p>
            <a:pPr marL="0" marR="0" algn="ctr">
              <a:spcBef>
                <a:spcPts val="0"/>
              </a:spcBef>
              <a:spcAft>
                <a:spcPts val="0"/>
              </a:spcAft>
            </a:pPr>
            <a:r>
              <a:rPr lang="en-US" sz="2400" dirty="0">
                <a:latin typeface="+mj-lt"/>
                <a:ea typeface="Calibri" panose="020F0502020204030204" pitchFamily="34" charset="0"/>
                <a:cs typeface="Times New Roman" panose="02020603050405020304" pitchFamily="18" charset="0"/>
              </a:rPr>
              <a:t>- Transgender Law Center</a:t>
            </a:r>
            <a:endParaRPr lang="en-US" sz="2400" dirty="0">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3"/>
          <a:srcRect t="2339" b="3322"/>
          <a:stretch/>
        </p:blipFill>
        <p:spPr>
          <a:xfrm>
            <a:off x="1833864" y="1414285"/>
            <a:ext cx="1378693" cy="2851460"/>
          </a:xfrm>
          <a:prstGeom prst="rect">
            <a:avLst/>
          </a:prstGeom>
        </p:spPr>
      </p:pic>
      <p:pic>
        <p:nvPicPr>
          <p:cNvPr id="9" name="Picture 4" descr="http://www.lavernecox.com/wp-content/uploads/2015/12/lavernecox_b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12026"/>
            <a:ext cx="4258887" cy="285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40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latin typeface="Garamond" panose="02020404030301010803" pitchFamily="18" charset="0"/>
              </a:rPr>
              <a:t>Transgender People</a:t>
            </a:r>
          </a:p>
        </p:txBody>
      </p:sp>
      <p:sp>
        <p:nvSpPr>
          <p:cNvPr id="5" name="TextBox 4"/>
          <p:cNvSpPr txBox="1"/>
          <p:nvPr/>
        </p:nvSpPr>
        <p:spPr>
          <a:xfrm>
            <a:off x="0" y="5440100"/>
            <a:ext cx="9144000" cy="400110"/>
          </a:xfrm>
          <a:prstGeom prst="rect">
            <a:avLst/>
          </a:prstGeom>
          <a:noFill/>
        </p:spPr>
        <p:txBody>
          <a:bodyPr wrap="square" rtlCol="0">
            <a:spAutoFit/>
          </a:bodyPr>
          <a:lstStyle/>
          <a:p>
            <a:pPr algn="r"/>
            <a:r>
              <a:rPr lang="en-US" sz="1000" i="1" dirty="0">
                <a:latin typeface="Garamond" panose="02020404030301010803" pitchFamily="18" charset="0"/>
              </a:rPr>
              <a:t>UNAIDS. Countries: United States of America—HIV and AIDS estimates (2012). Available from http://www.unaids.org/en/regionscountries/countries/unitedstatesofamerica Accessed June 16 2016</a:t>
            </a:r>
          </a:p>
          <a:p>
            <a:pPr algn="r"/>
            <a:r>
              <a:rPr lang="en-US" sz="1000" i="1" dirty="0">
                <a:latin typeface="Garamond" panose="02020404030301010803" pitchFamily="18" charset="0"/>
              </a:rPr>
              <a:t>CDC. HIV/AIDS: HIV among transgender people. Updated 2017 Aug 3. Available from  http://www.cdc.gov/hiv/group/gender/transgender/ </a:t>
            </a:r>
          </a:p>
        </p:txBody>
      </p:sp>
      <p:pic>
        <p:nvPicPr>
          <p:cNvPr id="3" name="Picture 2">
            <a:extLst>
              <a:ext uri="{FF2B5EF4-FFF2-40B4-BE49-F238E27FC236}">
                <a16:creationId xmlns:a16="http://schemas.microsoft.com/office/drawing/2014/main" id="{20EB566A-D61A-4E3E-A374-FE791102EEC3}"/>
              </a:ext>
            </a:extLst>
          </p:cNvPr>
          <p:cNvPicPr>
            <a:picLocks noChangeAspect="1"/>
          </p:cNvPicPr>
          <p:nvPr/>
        </p:nvPicPr>
        <p:blipFill>
          <a:blip r:embed="rId3"/>
          <a:stretch>
            <a:fillRect/>
          </a:stretch>
        </p:blipFill>
        <p:spPr>
          <a:xfrm>
            <a:off x="856488" y="1264920"/>
            <a:ext cx="7431024" cy="4030587"/>
          </a:xfrm>
          <a:prstGeom prst="rect">
            <a:avLst/>
          </a:prstGeom>
        </p:spPr>
      </p:pic>
    </p:spTree>
    <p:extLst>
      <p:ext uri="{BB962C8B-B14F-4D97-AF65-F5344CB8AC3E}">
        <p14:creationId xmlns:p14="http://schemas.microsoft.com/office/powerpoint/2010/main" val="1615472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8026" y="1536342"/>
            <a:ext cx="3987947" cy="1613801"/>
            <a:chOff x="2578026" y="1536342"/>
            <a:chExt cx="3987947" cy="1613801"/>
          </a:xfrm>
        </p:grpSpPr>
        <p:sp>
          <p:nvSpPr>
            <p:cNvPr id="4" name="Oval 3"/>
            <p:cNvSpPr/>
            <p:nvPr/>
          </p:nvSpPr>
          <p:spPr bwMode="auto">
            <a:xfrm>
              <a:off x="2578026" y="1539397"/>
              <a:ext cx="161075" cy="161075"/>
            </a:xfrm>
            <a:prstGeom prst="ellipse">
              <a:avLst/>
            </a:prstGeom>
            <a:solidFill>
              <a:srgbClr val="33C6C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 name="Oval 5"/>
            <p:cNvSpPr/>
            <p:nvPr/>
          </p:nvSpPr>
          <p:spPr bwMode="auto">
            <a:xfrm>
              <a:off x="2578026" y="17004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7" name="Oval 6"/>
            <p:cNvSpPr/>
            <p:nvPr/>
          </p:nvSpPr>
          <p:spPr bwMode="auto">
            <a:xfrm>
              <a:off x="2578026" y="186154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8" name="Oval 7"/>
            <p:cNvSpPr/>
            <p:nvPr/>
          </p:nvSpPr>
          <p:spPr bwMode="auto">
            <a:xfrm>
              <a:off x="2578026" y="20226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9" name="Oval 8"/>
            <p:cNvSpPr/>
            <p:nvPr/>
          </p:nvSpPr>
          <p:spPr bwMode="auto">
            <a:xfrm>
              <a:off x="2578026" y="218369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0" name="Oval 9"/>
            <p:cNvSpPr/>
            <p:nvPr/>
          </p:nvSpPr>
          <p:spPr bwMode="auto">
            <a:xfrm>
              <a:off x="2578026" y="23447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1" name="Oval 10"/>
            <p:cNvSpPr/>
            <p:nvPr/>
          </p:nvSpPr>
          <p:spPr bwMode="auto">
            <a:xfrm>
              <a:off x="2578026" y="250584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 name="Oval 11"/>
            <p:cNvSpPr/>
            <p:nvPr/>
          </p:nvSpPr>
          <p:spPr bwMode="auto">
            <a:xfrm>
              <a:off x="2578026" y="26669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 name="Oval 12"/>
            <p:cNvSpPr/>
            <p:nvPr/>
          </p:nvSpPr>
          <p:spPr bwMode="auto">
            <a:xfrm>
              <a:off x="2578026" y="282799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 name="Oval 13"/>
            <p:cNvSpPr/>
            <p:nvPr/>
          </p:nvSpPr>
          <p:spPr bwMode="auto">
            <a:xfrm>
              <a:off x="2578026" y="29890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 name="Oval 14"/>
            <p:cNvSpPr/>
            <p:nvPr/>
          </p:nvSpPr>
          <p:spPr bwMode="auto">
            <a:xfrm>
              <a:off x="2738290" y="153939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 name="Oval 15"/>
            <p:cNvSpPr/>
            <p:nvPr/>
          </p:nvSpPr>
          <p:spPr bwMode="auto">
            <a:xfrm>
              <a:off x="2738290" y="17004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 name="Oval 16"/>
            <p:cNvSpPr/>
            <p:nvPr/>
          </p:nvSpPr>
          <p:spPr bwMode="auto">
            <a:xfrm>
              <a:off x="2738290" y="186154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8" name="Oval 17"/>
            <p:cNvSpPr/>
            <p:nvPr/>
          </p:nvSpPr>
          <p:spPr bwMode="auto">
            <a:xfrm>
              <a:off x="2738290" y="20226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 name="Oval 18"/>
            <p:cNvSpPr/>
            <p:nvPr/>
          </p:nvSpPr>
          <p:spPr bwMode="auto">
            <a:xfrm>
              <a:off x="2738290" y="218369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 name="Oval 19"/>
            <p:cNvSpPr/>
            <p:nvPr/>
          </p:nvSpPr>
          <p:spPr bwMode="auto">
            <a:xfrm>
              <a:off x="2738290" y="23447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 name="Oval 20"/>
            <p:cNvSpPr/>
            <p:nvPr/>
          </p:nvSpPr>
          <p:spPr bwMode="auto">
            <a:xfrm>
              <a:off x="2738290" y="250584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2" name="Oval 21"/>
            <p:cNvSpPr/>
            <p:nvPr/>
          </p:nvSpPr>
          <p:spPr bwMode="auto">
            <a:xfrm>
              <a:off x="2738290" y="26669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3" name="Oval 22"/>
            <p:cNvSpPr/>
            <p:nvPr/>
          </p:nvSpPr>
          <p:spPr bwMode="auto">
            <a:xfrm>
              <a:off x="2738290" y="282799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4" name="Oval 23"/>
            <p:cNvSpPr/>
            <p:nvPr/>
          </p:nvSpPr>
          <p:spPr bwMode="auto">
            <a:xfrm>
              <a:off x="2738290" y="29890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5" name="Oval 24"/>
            <p:cNvSpPr/>
            <p:nvPr/>
          </p:nvSpPr>
          <p:spPr bwMode="auto">
            <a:xfrm>
              <a:off x="2897743" y="153939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6" name="Oval 25"/>
            <p:cNvSpPr/>
            <p:nvPr/>
          </p:nvSpPr>
          <p:spPr bwMode="auto">
            <a:xfrm>
              <a:off x="2897743" y="17004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 name="Oval 26"/>
            <p:cNvSpPr/>
            <p:nvPr/>
          </p:nvSpPr>
          <p:spPr bwMode="auto">
            <a:xfrm>
              <a:off x="2897743" y="186154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8" name="Oval 27"/>
            <p:cNvSpPr/>
            <p:nvPr/>
          </p:nvSpPr>
          <p:spPr bwMode="auto">
            <a:xfrm>
              <a:off x="2897743" y="20226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 name="Oval 28"/>
            <p:cNvSpPr/>
            <p:nvPr/>
          </p:nvSpPr>
          <p:spPr bwMode="auto">
            <a:xfrm>
              <a:off x="2897743" y="218369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 name="Oval 29"/>
            <p:cNvSpPr/>
            <p:nvPr/>
          </p:nvSpPr>
          <p:spPr bwMode="auto">
            <a:xfrm>
              <a:off x="2897743" y="23447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 name="Oval 30"/>
            <p:cNvSpPr/>
            <p:nvPr/>
          </p:nvSpPr>
          <p:spPr bwMode="auto">
            <a:xfrm>
              <a:off x="2897743" y="250584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 name="Oval 31"/>
            <p:cNvSpPr/>
            <p:nvPr/>
          </p:nvSpPr>
          <p:spPr bwMode="auto">
            <a:xfrm>
              <a:off x="2897743" y="26669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 name="Oval 32"/>
            <p:cNvSpPr/>
            <p:nvPr/>
          </p:nvSpPr>
          <p:spPr bwMode="auto">
            <a:xfrm>
              <a:off x="2897743" y="282799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 name="Oval 33"/>
            <p:cNvSpPr/>
            <p:nvPr/>
          </p:nvSpPr>
          <p:spPr bwMode="auto">
            <a:xfrm>
              <a:off x="2897743" y="29890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 name="Oval 34"/>
            <p:cNvSpPr/>
            <p:nvPr/>
          </p:nvSpPr>
          <p:spPr bwMode="auto">
            <a:xfrm>
              <a:off x="3058007" y="153939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 name="Oval 35"/>
            <p:cNvSpPr/>
            <p:nvPr/>
          </p:nvSpPr>
          <p:spPr bwMode="auto">
            <a:xfrm>
              <a:off x="3058007" y="17004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 name="Oval 36"/>
            <p:cNvSpPr/>
            <p:nvPr/>
          </p:nvSpPr>
          <p:spPr bwMode="auto">
            <a:xfrm>
              <a:off x="3058007" y="186154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 name="Oval 37"/>
            <p:cNvSpPr/>
            <p:nvPr/>
          </p:nvSpPr>
          <p:spPr bwMode="auto">
            <a:xfrm>
              <a:off x="3058007" y="20226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 name="Oval 38"/>
            <p:cNvSpPr/>
            <p:nvPr/>
          </p:nvSpPr>
          <p:spPr bwMode="auto">
            <a:xfrm>
              <a:off x="3058007" y="218369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 name="Oval 39"/>
            <p:cNvSpPr/>
            <p:nvPr/>
          </p:nvSpPr>
          <p:spPr bwMode="auto">
            <a:xfrm>
              <a:off x="3058007" y="23447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 name="Oval 40"/>
            <p:cNvSpPr/>
            <p:nvPr/>
          </p:nvSpPr>
          <p:spPr bwMode="auto">
            <a:xfrm>
              <a:off x="3058007" y="250584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 name="Oval 41"/>
            <p:cNvSpPr/>
            <p:nvPr/>
          </p:nvSpPr>
          <p:spPr bwMode="auto">
            <a:xfrm>
              <a:off x="3058007" y="26669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3" name="Oval 42"/>
            <p:cNvSpPr/>
            <p:nvPr/>
          </p:nvSpPr>
          <p:spPr bwMode="auto">
            <a:xfrm>
              <a:off x="3058007" y="282799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4" name="Oval 43"/>
            <p:cNvSpPr/>
            <p:nvPr/>
          </p:nvSpPr>
          <p:spPr bwMode="auto">
            <a:xfrm>
              <a:off x="3058007" y="29890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5" name="Oval 44"/>
            <p:cNvSpPr/>
            <p:nvPr/>
          </p:nvSpPr>
          <p:spPr bwMode="auto">
            <a:xfrm>
              <a:off x="3217460" y="153939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6" name="Oval 45"/>
            <p:cNvSpPr/>
            <p:nvPr/>
          </p:nvSpPr>
          <p:spPr bwMode="auto">
            <a:xfrm>
              <a:off x="3217460" y="170047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7" name="Oval 46"/>
            <p:cNvSpPr/>
            <p:nvPr/>
          </p:nvSpPr>
          <p:spPr bwMode="auto">
            <a:xfrm>
              <a:off x="3217460" y="186154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8" name="Oval 47"/>
            <p:cNvSpPr/>
            <p:nvPr/>
          </p:nvSpPr>
          <p:spPr bwMode="auto">
            <a:xfrm>
              <a:off x="3217460" y="202262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9" name="Oval 48"/>
            <p:cNvSpPr/>
            <p:nvPr/>
          </p:nvSpPr>
          <p:spPr bwMode="auto">
            <a:xfrm>
              <a:off x="3217460" y="218369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0" name="Oval 49"/>
            <p:cNvSpPr/>
            <p:nvPr/>
          </p:nvSpPr>
          <p:spPr bwMode="auto">
            <a:xfrm>
              <a:off x="3217460" y="234477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1" name="Oval 50"/>
            <p:cNvSpPr/>
            <p:nvPr/>
          </p:nvSpPr>
          <p:spPr bwMode="auto">
            <a:xfrm>
              <a:off x="3217460" y="250584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2" name="Oval 51"/>
            <p:cNvSpPr/>
            <p:nvPr/>
          </p:nvSpPr>
          <p:spPr bwMode="auto">
            <a:xfrm>
              <a:off x="3217460" y="266691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3" name="Oval 52"/>
            <p:cNvSpPr/>
            <p:nvPr/>
          </p:nvSpPr>
          <p:spPr bwMode="auto">
            <a:xfrm>
              <a:off x="3217460" y="282799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4" name="Oval 53"/>
            <p:cNvSpPr/>
            <p:nvPr/>
          </p:nvSpPr>
          <p:spPr bwMode="auto">
            <a:xfrm>
              <a:off x="3217460" y="298906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5" name="Oval 54"/>
            <p:cNvSpPr/>
            <p:nvPr/>
          </p:nvSpPr>
          <p:spPr bwMode="auto">
            <a:xfrm>
              <a:off x="3377724" y="1537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6" name="Oval 55"/>
            <p:cNvSpPr/>
            <p:nvPr/>
          </p:nvSpPr>
          <p:spPr bwMode="auto">
            <a:xfrm>
              <a:off x="3377724" y="16987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7" name="Oval 56"/>
            <p:cNvSpPr/>
            <p:nvPr/>
          </p:nvSpPr>
          <p:spPr bwMode="auto">
            <a:xfrm>
              <a:off x="3377724" y="1859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8" name="Oval 57"/>
            <p:cNvSpPr/>
            <p:nvPr/>
          </p:nvSpPr>
          <p:spPr bwMode="auto">
            <a:xfrm>
              <a:off x="3377724" y="20208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59" name="Oval 58"/>
            <p:cNvSpPr/>
            <p:nvPr/>
          </p:nvSpPr>
          <p:spPr bwMode="auto">
            <a:xfrm>
              <a:off x="3377724" y="2181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0" name="Oval 59"/>
            <p:cNvSpPr/>
            <p:nvPr/>
          </p:nvSpPr>
          <p:spPr bwMode="auto">
            <a:xfrm>
              <a:off x="3377724" y="23430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1" name="Oval 60"/>
            <p:cNvSpPr/>
            <p:nvPr/>
          </p:nvSpPr>
          <p:spPr bwMode="auto">
            <a:xfrm>
              <a:off x="3377724" y="2504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2" name="Oval 61"/>
            <p:cNvSpPr/>
            <p:nvPr/>
          </p:nvSpPr>
          <p:spPr bwMode="auto">
            <a:xfrm>
              <a:off x="3377724" y="26651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3" name="Oval 62"/>
            <p:cNvSpPr/>
            <p:nvPr/>
          </p:nvSpPr>
          <p:spPr bwMode="auto">
            <a:xfrm>
              <a:off x="3377724" y="282626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64" name="Oval 63"/>
            <p:cNvSpPr/>
            <p:nvPr/>
          </p:nvSpPr>
          <p:spPr bwMode="auto">
            <a:xfrm>
              <a:off x="3377724" y="29873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5" name="Oval 124"/>
            <p:cNvSpPr/>
            <p:nvPr/>
          </p:nvSpPr>
          <p:spPr bwMode="auto">
            <a:xfrm>
              <a:off x="3537988" y="1537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6" name="Oval 125"/>
            <p:cNvSpPr/>
            <p:nvPr/>
          </p:nvSpPr>
          <p:spPr bwMode="auto">
            <a:xfrm>
              <a:off x="3537988" y="16987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7" name="Oval 126"/>
            <p:cNvSpPr/>
            <p:nvPr/>
          </p:nvSpPr>
          <p:spPr bwMode="auto">
            <a:xfrm>
              <a:off x="3537988" y="1859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8" name="Oval 127"/>
            <p:cNvSpPr/>
            <p:nvPr/>
          </p:nvSpPr>
          <p:spPr bwMode="auto">
            <a:xfrm>
              <a:off x="3537988" y="20208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29" name="Oval 128"/>
            <p:cNvSpPr/>
            <p:nvPr/>
          </p:nvSpPr>
          <p:spPr bwMode="auto">
            <a:xfrm>
              <a:off x="3537988" y="2181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0" name="Oval 129"/>
            <p:cNvSpPr/>
            <p:nvPr/>
          </p:nvSpPr>
          <p:spPr bwMode="auto">
            <a:xfrm>
              <a:off x="3537988" y="23430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1" name="Oval 130"/>
            <p:cNvSpPr/>
            <p:nvPr/>
          </p:nvSpPr>
          <p:spPr bwMode="auto">
            <a:xfrm>
              <a:off x="3537988" y="2504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2" name="Oval 131"/>
            <p:cNvSpPr/>
            <p:nvPr/>
          </p:nvSpPr>
          <p:spPr bwMode="auto">
            <a:xfrm>
              <a:off x="3537988" y="26651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3" name="Oval 132"/>
            <p:cNvSpPr/>
            <p:nvPr/>
          </p:nvSpPr>
          <p:spPr bwMode="auto">
            <a:xfrm>
              <a:off x="3537988" y="282626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4" name="Oval 133"/>
            <p:cNvSpPr/>
            <p:nvPr/>
          </p:nvSpPr>
          <p:spPr bwMode="auto">
            <a:xfrm>
              <a:off x="3537988" y="29873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7" name="Oval 136"/>
            <p:cNvSpPr/>
            <p:nvPr/>
          </p:nvSpPr>
          <p:spPr bwMode="auto">
            <a:xfrm>
              <a:off x="3697441" y="1537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8" name="Oval 137"/>
            <p:cNvSpPr/>
            <p:nvPr/>
          </p:nvSpPr>
          <p:spPr bwMode="auto">
            <a:xfrm>
              <a:off x="3697441" y="16987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39" name="Oval 138"/>
            <p:cNvSpPr/>
            <p:nvPr/>
          </p:nvSpPr>
          <p:spPr bwMode="auto">
            <a:xfrm>
              <a:off x="3697441" y="1859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0" name="Oval 139"/>
            <p:cNvSpPr/>
            <p:nvPr/>
          </p:nvSpPr>
          <p:spPr bwMode="auto">
            <a:xfrm>
              <a:off x="3697441" y="20208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1" name="Oval 140"/>
            <p:cNvSpPr/>
            <p:nvPr/>
          </p:nvSpPr>
          <p:spPr bwMode="auto">
            <a:xfrm>
              <a:off x="3697441" y="2181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2" name="Oval 141"/>
            <p:cNvSpPr/>
            <p:nvPr/>
          </p:nvSpPr>
          <p:spPr bwMode="auto">
            <a:xfrm>
              <a:off x="3697441" y="23430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3" name="Oval 142"/>
            <p:cNvSpPr/>
            <p:nvPr/>
          </p:nvSpPr>
          <p:spPr bwMode="auto">
            <a:xfrm>
              <a:off x="3697441" y="2504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4" name="Oval 143"/>
            <p:cNvSpPr/>
            <p:nvPr/>
          </p:nvSpPr>
          <p:spPr bwMode="auto">
            <a:xfrm>
              <a:off x="3697441" y="26651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5" name="Oval 144"/>
            <p:cNvSpPr/>
            <p:nvPr/>
          </p:nvSpPr>
          <p:spPr bwMode="auto">
            <a:xfrm>
              <a:off x="3697441" y="282626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46" name="Oval 145"/>
            <p:cNvSpPr/>
            <p:nvPr/>
          </p:nvSpPr>
          <p:spPr bwMode="auto">
            <a:xfrm>
              <a:off x="3697441" y="29873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7" name="Oval 156"/>
            <p:cNvSpPr/>
            <p:nvPr/>
          </p:nvSpPr>
          <p:spPr bwMode="auto">
            <a:xfrm>
              <a:off x="3857705" y="1537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8" name="Oval 157"/>
            <p:cNvSpPr/>
            <p:nvPr/>
          </p:nvSpPr>
          <p:spPr bwMode="auto">
            <a:xfrm>
              <a:off x="3857705" y="16987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59" name="Oval 158"/>
            <p:cNvSpPr/>
            <p:nvPr/>
          </p:nvSpPr>
          <p:spPr bwMode="auto">
            <a:xfrm>
              <a:off x="3857705" y="1859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0" name="Oval 159"/>
            <p:cNvSpPr/>
            <p:nvPr/>
          </p:nvSpPr>
          <p:spPr bwMode="auto">
            <a:xfrm>
              <a:off x="3857705" y="20208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1" name="Oval 160"/>
            <p:cNvSpPr/>
            <p:nvPr/>
          </p:nvSpPr>
          <p:spPr bwMode="auto">
            <a:xfrm>
              <a:off x="3857705" y="2181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2" name="Oval 161"/>
            <p:cNvSpPr/>
            <p:nvPr/>
          </p:nvSpPr>
          <p:spPr bwMode="auto">
            <a:xfrm>
              <a:off x="3857705" y="23430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3" name="Oval 162"/>
            <p:cNvSpPr/>
            <p:nvPr/>
          </p:nvSpPr>
          <p:spPr bwMode="auto">
            <a:xfrm>
              <a:off x="3857705" y="2504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4" name="Oval 163"/>
            <p:cNvSpPr/>
            <p:nvPr/>
          </p:nvSpPr>
          <p:spPr bwMode="auto">
            <a:xfrm>
              <a:off x="3857705" y="26651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5" name="Oval 164"/>
            <p:cNvSpPr/>
            <p:nvPr/>
          </p:nvSpPr>
          <p:spPr bwMode="auto">
            <a:xfrm>
              <a:off x="3857705" y="282626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6" name="Oval 165"/>
            <p:cNvSpPr/>
            <p:nvPr/>
          </p:nvSpPr>
          <p:spPr bwMode="auto">
            <a:xfrm>
              <a:off x="3857705" y="29873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7" name="Oval 166"/>
            <p:cNvSpPr/>
            <p:nvPr/>
          </p:nvSpPr>
          <p:spPr bwMode="auto">
            <a:xfrm>
              <a:off x="4017158" y="15376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8" name="Oval 167"/>
            <p:cNvSpPr/>
            <p:nvPr/>
          </p:nvSpPr>
          <p:spPr bwMode="auto">
            <a:xfrm>
              <a:off x="4017158" y="169874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69" name="Oval 168"/>
            <p:cNvSpPr/>
            <p:nvPr/>
          </p:nvSpPr>
          <p:spPr bwMode="auto">
            <a:xfrm>
              <a:off x="4017158" y="18598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0" name="Oval 169"/>
            <p:cNvSpPr/>
            <p:nvPr/>
          </p:nvSpPr>
          <p:spPr bwMode="auto">
            <a:xfrm>
              <a:off x="4017158" y="20208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1" name="Oval 170"/>
            <p:cNvSpPr/>
            <p:nvPr/>
          </p:nvSpPr>
          <p:spPr bwMode="auto">
            <a:xfrm>
              <a:off x="4017158" y="21819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2" name="Oval 171"/>
            <p:cNvSpPr/>
            <p:nvPr/>
          </p:nvSpPr>
          <p:spPr bwMode="auto">
            <a:xfrm>
              <a:off x="4017158" y="23430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3" name="Oval 172"/>
            <p:cNvSpPr/>
            <p:nvPr/>
          </p:nvSpPr>
          <p:spPr bwMode="auto">
            <a:xfrm>
              <a:off x="4017158" y="25041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4" name="Oval 173"/>
            <p:cNvSpPr/>
            <p:nvPr/>
          </p:nvSpPr>
          <p:spPr bwMode="auto">
            <a:xfrm>
              <a:off x="4017158" y="26651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75" name="Oval 174"/>
            <p:cNvSpPr/>
            <p:nvPr/>
          </p:nvSpPr>
          <p:spPr bwMode="auto">
            <a:xfrm>
              <a:off x="4017158" y="29873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196" name="Oval 195"/>
            <p:cNvSpPr/>
            <p:nvPr/>
          </p:nvSpPr>
          <p:spPr bwMode="auto">
            <a:xfrm>
              <a:off x="4017158" y="282626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5" name="Oval 204"/>
            <p:cNvSpPr/>
            <p:nvPr/>
          </p:nvSpPr>
          <p:spPr bwMode="auto">
            <a:xfrm>
              <a:off x="4176611" y="15380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6" name="Oval 205"/>
            <p:cNvSpPr/>
            <p:nvPr/>
          </p:nvSpPr>
          <p:spPr bwMode="auto">
            <a:xfrm>
              <a:off x="4176611" y="169914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7" name="Oval 206"/>
            <p:cNvSpPr/>
            <p:nvPr/>
          </p:nvSpPr>
          <p:spPr bwMode="auto">
            <a:xfrm>
              <a:off x="4176611" y="18602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8" name="Oval 207"/>
            <p:cNvSpPr/>
            <p:nvPr/>
          </p:nvSpPr>
          <p:spPr bwMode="auto">
            <a:xfrm>
              <a:off x="4176611" y="202129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09" name="Oval 208"/>
            <p:cNvSpPr/>
            <p:nvPr/>
          </p:nvSpPr>
          <p:spPr bwMode="auto">
            <a:xfrm>
              <a:off x="4176611" y="21823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0" name="Oval 209"/>
            <p:cNvSpPr/>
            <p:nvPr/>
          </p:nvSpPr>
          <p:spPr bwMode="auto">
            <a:xfrm>
              <a:off x="4176611" y="234344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1" name="Oval 210"/>
            <p:cNvSpPr/>
            <p:nvPr/>
          </p:nvSpPr>
          <p:spPr bwMode="auto">
            <a:xfrm>
              <a:off x="4176611" y="250452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2" name="Oval 211"/>
            <p:cNvSpPr/>
            <p:nvPr/>
          </p:nvSpPr>
          <p:spPr bwMode="auto">
            <a:xfrm>
              <a:off x="4176611" y="266559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3" name="Oval 212"/>
            <p:cNvSpPr/>
            <p:nvPr/>
          </p:nvSpPr>
          <p:spPr bwMode="auto">
            <a:xfrm>
              <a:off x="4176611" y="282666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14" name="Oval 213"/>
            <p:cNvSpPr/>
            <p:nvPr/>
          </p:nvSpPr>
          <p:spPr bwMode="auto">
            <a:xfrm>
              <a:off x="4176611" y="298774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1" name="Oval 270"/>
            <p:cNvSpPr/>
            <p:nvPr/>
          </p:nvSpPr>
          <p:spPr bwMode="auto">
            <a:xfrm>
              <a:off x="4334442" y="153634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2" name="Oval 271"/>
            <p:cNvSpPr/>
            <p:nvPr/>
          </p:nvSpPr>
          <p:spPr bwMode="auto">
            <a:xfrm>
              <a:off x="4334442" y="16974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3" name="Oval 272"/>
            <p:cNvSpPr/>
            <p:nvPr/>
          </p:nvSpPr>
          <p:spPr bwMode="auto">
            <a:xfrm>
              <a:off x="4334442" y="185849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4" name="Oval 273"/>
            <p:cNvSpPr/>
            <p:nvPr/>
          </p:nvSpPr>
          <p:spPr bwMode="auto">
            <a:xfrm>
              <a:off x="4334442" y="201956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5" name="Oval 274"/>
            <p:cNvSpPr/>
            <p:nvPr/>
          </p:nvSpPr>
          <p:spPr bwMode="auto">
            <a:xfrm>
              <a:off x="4334442" y="218064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6" name="Oval 275"/>
            <p:cNvSpPr/>
            <p:nvPr/>
          </p:nvSpPr>
          <p:spPr bwMode="auto">
            <a:xfrm>
              <a:off x="4334442" y="234171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7" name="Oval 276"/>
            <p:cNvSpPr/>
            <p:nvPr/>
          </p:nvSpPr>
          <p:spPr bwMode="auto">
            <a:xfrm>
              <a:off x="4334442" y="250278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8" name="Oval 277"/>
            <p:cNvSpPr/>
            <p:nvPr/>
          </p:nvSpPr>
          <p:spPr bwMode="auto">
            <a:xfrm>
              <a:off x="4334442" y="266386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79" name="Oval 278"/>
            <p:cNvSpPr/>
            <p:nvPr/>
          </p:nvSpPr>
          <p:spPr bwMode="auto">
            <a:xfrm>
              <a:off x="4334442" y="282493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80" name="Oval 279"/>
            <p:cNvSpPr/>
            <p:nvPr/>
          </p:nvSpPr>
          <p:spPr bwMode="auto">
            <a:xfrm>
              <a:off x="4334442" y="298601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1" name="Oval 290"/>
            <p:cNvSpPr/>
            <p:nvPr/>
          </p:nvSpPr>
          <p:spPr bwMode="auto">
            <a:xfrm>
              <a:off x="4490651" y="153853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2" name="Oval 291"/>
            <p:cNvSpPr/>
            <p:nvPr/>
          </p:nvSpPr>
          <p:spPr bwMode="auto">
            <a:xfrm>
              <a:off x="4490651" y="16996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3" name="Oval 292"/>
            <p:cNvSpPr/>
            <p:nvPr/>
          </p:nvSpPr>
          <p:spPr bwMode="auto">
            <a:xfrm>
              <a:off x="4490651" y="18606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4" name="Oval 293"/>
            <p:cNvSpPr/>
            <p:nvPr/>
          </p:nvSpPr>
          <p:spPr bwMode="auto">
            <a:xfrm>
              <a:off x="4490651" y="20217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5" name="Oval 294"/>
            <p:cNvSpPr/>
            <p:nvPr/>
          </p:nvSpPr>
          <p:spPr bwMode="auto">
            <a:xfrm>
              <a:off x="4490651" y="21828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6" name="Oval 295"/>
            <p:cNvSpPr/>
            <p:nvPr/>
          </p:nvSpPr>
          <p:spPr bwMode="auto">
            <a:xfrm>
              <a:off x="4490651" y="23439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7" name="Oval 296"/>
            <p:cNvSpPr/>
            <p:nvPr/>
          </p:nvSpPr>
          <p:spPr bwMode="auto">
            <a:xfrm>
              <a:off x="4490651" y="25049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8" name="Oval 297"/>
            <p:cNvSpPr/>
            <p:nvPr/>
          </p:nvSpPr>
          <p:spPr bwMode="auto">
            <a:xfrm>
              <a:off x="4490651" y="266605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299" name="Oval 298"/>
            <p:cNvSpPr/>
            <p:nvPr/>
          </p:nvSpPr>
          <p:spPr bwMode="auto">
            <a:xfrm>
              <a:off x="4490651" y="28271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0" name="Oval 299"/>
            <p:cNvSpPr/>
            <p:nvPr/>
          </p:nvSpPr>
          <p:spPr bwMode="auto">
            <a:xfrm>
              <a:off x="4490651" y="29882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1" name="Oval 300"/>
            <p:cNvSpPr/>
            <p:nvPr/>
          </p:nvSpPr>
          <p:spPr bwMode="auto">
            <a:xfrm>
              <a:off x="4650915" y="153853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2" name="Oval 301"/>
            <p:cNvSpPr/>
            <p:nvPr/>
          </p:nvSpPr>
          <p:spPr bwMode="auto">
            <a:xfrm>
              <a:off x="4650915" y="16996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3" name="Oval 302"/>
            <p:cNvSpPr/>
            <p:nvPr/>
          </p:nvSpPr>
          <p:spPr bwMode="auto">
            <a:xfrm>
              <a:off x="4650915" y="18606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4" name="Oval 303"/>
            <p:cNvSpPr/>
            <p:nvPr/>
          </p:nvSpPr>
          <p:spPr bwMode="auto">
            <a:xfrm>
              <a:off x="4650915" y="20217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5" name="Oval 304"/>
            <p:cNvSpPr/>
            <p:nvPr/>
          </p:nvSpPr>
          <p:spPr bwMode="auto">
            <a:xfrm>
              <a:off x="4650915" y="21828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6" name="Oval 305"/>
            <p:cNvSpPr/>
            <p:nvPr/>
          </p:nvSpPr>
          <p:spPr bwMode="auto">
            <a:xfrm>
              <a:off x="4650915" y="23439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7" name="Oval 306"/>
            <p:cNvSpPr/>
            <p:nvPr/>
          </p:nvSpPr>
          <p:spPr bwMode="auto">
            <a:xfrm>
              <a:off x="4650915" y="25049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8" name="Oval 307"/>
            <p:cNvSpPr/>
            <p:nvPr/>
          </p:nvSpPr>
          <p:spPr bwMode="auto">
            <a:xfrm>
              <a:off x="4650915" y="266605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09" name="Oval 308"/>
            <p:cNvSpPr/>
            <p:nvPr/>
          </p:nvSpPr>
          <p:spPr bwMode="auto">
            <a:xfrm>
              <a:off x="4650915" y="28271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0" name="Oval 309"/>
            <p:cNvSpPr/>
            <p:nvPr/>
          </p:nvSpPr>
          <p:spPr bwMode="auto">
            <a:xfrm>
              <a:off x="4650915" y="29882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1" name="Oval 310"/>
            <p:cNvSpPr/>
            <p:nvPr/>
          </p:nvSpPr>
          <p:spPr bwMode="auto">
            <a:xfrm>
              <a:off x="4810368" y="153853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2" name="Oval 311"/>
            <p:cNvSpPr/>
            <p:nvPr/>
          </p:nvSpPr>
          <p:spPr bwMode="auto">
            <a:xfrm>
              <a:off x="4810368" y="16996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3" name="Oval 312"/>
            <p:cNvSpPr/>
            <p:nvPr/>
          </p:nvSpPr>
          <p:spPr bwMode="auto">
            <a:xfrm>
              <a:off x="4810368" y="18606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4" name="Oval 313"/>
            <p:cNvSpPr/>
            <p:nvPr/>
          </p:nvSpPr>
          <p:spPr bwMode="auto">
            <a:xfrm>
              <a:off x="4810368" y="20217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5" name="Oval 314"/>
            <p:cNvSpPr/>
            <p:nvPr/>
          </p:nvSpPr>
          <p:spPr bwMode="auto">
            <a:xfrm>
              <a:off x="4810368" y="21828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6" name="Oval 315"/>
            <p:cNvSpPr/>
            <p:nvPr/>
          </p:nvSpPr>
          <p:spPr bwMode="auto">
            <a:xfrm>
              <a:off x="4810368" y="23439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7" name="Oval 316"/>
            <p:cNvSpPr/>
            <p:nvPr/>
          </p:nvSpPr>
          <p:spPr bwMode="auto">
            <a:xfrm>
              <a:off x="4810368" y="25049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8" name="Oval 317"/>
            <p:cNvSpPr/>
            <p:nvPr/>
          </p:nvSpPr>
          <p:spPr bwMode="auto">
            <a:xfrm>
              <a:off x="4810368" y="266605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19" name="Oval 318"/>
            <p:cNvSpPr/>
            <p:nvPr/>
          </p:nvSpPr>
          <p:spPr bwMode="auto">
            <a:xfrm>
              <a:off x="4810368" y="28271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0" name="Oval 319"/>
            <p:cNvSpPr/>
            <p:nvPr/>
          </p:nvSpPr>
          <p:spPr bwMode="auto">
            <a:xfrm>
              <a:off x="4810368" y="29882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1" name="Oval 320"/>
            <p:cNvSpPr/>
            <p:nvPr/>
          </p:nvSpPr>
          <p:spPr bwMode="auto">
            <a:xfrm>
              <a:off x="4970632" y="153853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2" name="Oval 321"/>
            <p:cNvSpPr/>
            <p:nvPr/>
          </p:nvSpPr>
          <p:spPr bwMode="auto">
            <a:xfrm>
              <a:off x="4970632" y="16996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3" name="Oval 322"/>
            <p:cNvSpPr/>
            <p:nvPr/>
          </p:nvSpPr>
          <p:spPr bwMode="auto">
            <a:xfrm>
              <a:off x="4970632" y="18606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4" name="Oval 323"/>
            <p:cNvSpPr/>
            <p:nvPr/>
          </p:nvSpPr>
          <p:spPr bwMode="auto">
            <a:xfrm>
              <a:off x="4970632" y="20217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5" name="Oval 324"/>
            <p:cNvSpPr/>
            <p:nvPr/>
          </p:nvSpPr>
          <p:spPr bwMode="auto">
            <a:xfrm>
              <a:off x="4970632" y="21828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6" name="Oval 325"/>
            <p:cNvSpPr/>
            <p:nvPr/>
          </p:nvSpPr>
          <p:spPr bwMode="auto">
            <a:xfrm>
              <a:off x="4970632" y="23439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7" name="Oval 326"/>
            <p:cNvSpPr/>
            <p:nvPr/>
          </p:nvSpPr>
          <p:spPr bwMode="auto">
            <a:xfrm>
              <a:off x="4970632" y="25049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8" name="Oval 327"/>
            <p:cNvSpPr/>
            <p:nvPr/>
          </p:nvSpPr>
          <p:spPr bwMode="auto">
            <a:xfrm>
              <a:off x="4970632" y="266605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29" name="Oval 328"/>
            <p:cNvSpPr/>
            <p:nvPr/>
          </p:nvSpPr>
          <p:spPr bwMode="auto">
            <a:xfrm>
              <a:off x="4970632" y="28271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0" name="Oval 329"/>
            <p:cNvSpPr/>
            <p:nvPr/>
          </p:nvSpPr>
          <p:spPr bwMode="auto">
            <a:xfrm>
              <a:off x="4970632" y="29882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1" name="Oval 330"/>
            <p:cNvSpPr/>
            <p:nvPr/>
          </p:nvSpPr>
          <p:spPr bwMode="auto">
            <a:xfrm>
              <a:off x="5130085" y="153853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2" name="Oval 331"/>
            <p:cNvSpPr/>
            <p:nvPr/>
          </p:nvSpPr>
          <p:spPr bwMode="auto">
            <a:xfrm>
              <a:off x="5130085" y="169960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3" name="Oval 332"/>
            <p:cNvSpPr/>
            <p:nvPr/>
          </p:nvSpPr>
          <p:spPr bwMode="auto">
            <a:xfrm>
              <a:off x="5130085" y="18606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4" name="Oval 333"/>
            <p:cNvSpPr/>
            <p:nvPr/>
          </p:nvSpPr>
          <p:spPr bwMode="auto">
            <a:xfrm>
              <a:off x="5130085" y="20217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5" name="Oval 334"/>
            <p:cNvSpPr/>
            <p:nvPr/>
          </p:nvSpPr>
          <p:spPr bwMode="auto">
            <a:xfrm>
              <a:off x="5130085" y="21828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6" name="Oval 335"/>
            <p:cNvSpPr/>
            <p:nvPr/>
          </p:nvSpPr>
          <p:spPr bwMode="auto">
            <a:xfrm>
              <a:off x="5130085" y="23439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7" name="Oval 336"/>
            <p:cNvSpPr/>
            <p:nvPr/>
          </p:nvSpPr>
          <p:spPr bwMode="auto">
            <a:xfrm>
              <a:off x="5130085" y="25049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8" name="Oval 337"/>
            <p:cNvSpPr/>
            <p:nvPr/>
          </p:nvSpPr>
          <p:spPr bwMode="auto">
            <a:xfrm>
              <a:off x="5130085" y="266605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39" name="Oval 338"/>
            <p:cNvSpPr/>
            <p:nvPr/>
          </p:nvSpPr>
          <p:spPr bwMode="auto">
            <a:xfrm>
              <a:off x="5130085" y="28271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0" name="Oval 339"/>
            <p:cNvSpPr/>
            <p:nvPr/>
          </p:nvSpPr>
          <p:spPr bwMode="auto">
            <a:xfrm>
              <a:off x="5130085" y="29882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1" name="Oval 340"/>
            <p:cNvSpPr/>
            <p:nvPr/>
          </p:nvSpPr>
          <p:spPr bwMode="auto">
            <a:xfrm>
              <a:off x="5290349" y="153680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2" name="Oval 341"/>
            <p:cNvSpPr/>
            <p:nvPr/>
          </p:nvSpPr>
          <p:spPr bwMode="auto">
            <a:xfrm>
              <a:off x="5290349" y="16978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3" name="Oval 342"/>
            <p:cNvSpPr/>
            <p:nvPr/>
          </p:nvSpPr>
          <p:spPr bwMode="auto">
            <a:xfrm>
              <a:off x="5290349" y="18589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4" name="Oval 343"/>
            <p:cNvSpPr/>
            <p:nvPr/>
          </p:nvSpPr>
          <p:spPr bwMode="auto">
            <a:xfrm>
              <a:off x="5290349" y="20200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5" name="Oval 344"/>
            <p:cNvSpPr/>
            <p:nvPr/>
          </p:nvSpPr>
          <p:spPr bwMode="auto">
            <a:xfrm>
              <a:off x="5290349" y="21810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6" name="Oval 345"/>
            <p:cNvSpPr/>
            <p:nvPr/>
          </p:nvSpPr>
          <p:spPr bwMode="auto">
            <a:xfrm>
              <a:off x="5290349" y="23421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7" name="Oval 346"/>
            <p:cNvSpPr/>
            <p:nvPr/>
          </p:nvSpPr>
          <p:spPr bwMode="auto">
            <a:xfrm>
              <a:off x="5290349" y="25032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8" name="Oval 347"/>
            <p:cNvSpPr/>
            <p:nvPr/>
          </p:nvSpPr>
          <p:spPr bwMode="auto">
            <a:xfrm>
              <a:off x="5290349" y="26643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49" name="Oval 348"/>
            <p:cNvSpPr/>
            <p:nvPr/>
          </p:nvSpPr>
          <p:spPr bwMode="auto">
            <a:xfrm>
              <a:off x="5290349" y="28253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0" name="Oval 349"/>
            <p:cNvSpPr/>
            <p:nvPr/>
          </p:nvSpPr>
          <p:spPr bwMode="auto">
            <a:xfrm>
              <a:off x="5290349" y="29864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1" name="Oval 350"/>
            <p:cNvSpPr/>
            <p:nvPr/>
          </p:nvSpPr>
          <p:spPr bwMode="auto">
            <a:xfrm>
              <a:off x="5450613" y="153680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2" name="Oval 351"/>
            <p:cNvSpPr/>
            <p:nvPr/>
          </p:nvSpPr>
          <p:spPr bwMode="auto">
            <a:xfrm>
              <a:off x="5450613" y="16978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3" name="Oval 352"/>
            <p:cNvSpPr/>
            <p:nvPr/>
          </p:nvSpPr>
          <p:spPr bwMode="auto">
            <a:xfrm>
              <a:off x="5610066" y="153680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4" name="Oval 353"/>
            <p:cNvSpPr/>
            <p:nvPr/>
          </p:nvSpPr>
          <p:spPr bwMode="auto">
            <a:xfrm>
              <a:off x="5610066" y="16978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5" name="Oval 354"/>
            <p:cNvSpPr/>
            <p:nvPr/>
          </p:nvSpPr>
          <p:spPr bwMode="auto">
            <a:xfrm>
              <a:off x="5610066" y="18589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6" name="Oval 355"/>
            <p:cNvSpPr/>
            <p:nvPr/>
          </p:nvSpPr>
          <p:spPr bwMode="auto">
            <a:xfrm>
              <a:off x="5610066" y="20200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7" name="Oval 356"/>
            <p:cNvSpPr/>
            <p:nvPr/>
          </p:nvSpPr>
          <p:spPr bwMode="auto">
            <a:xfrm>
              <a:off x="5610066" y="21810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8" name="Oval 357"/>
            <p:cNvSpPr/>
            <p:nvPr/>
          </p:nvSpPr>
          <p:spPr bwMode="auto">
            <a:xfrm>
              <a:off x="5610066" y="23421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59" name="Oval 358"/>
            <p:cNvSpPr/>
            <p:nvPr/>
          </p:nvSpPr>
          <p:spPr bwMode="auto">
            <a:xfrm>
              <a:off x="5610066" y="25032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0" name="Oval 359"/>
            <p:cNvSpPr/>
            <p:nvPr/>
          </p:nvSpPr>
          <p:spPr bwMode="auto">
            <a:xfrm>
              <a:off x="5610066" y="26643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1" name="Oval 360"/>
            <p:cNvSpPr/>
            <p:nvPr/>
          </p:nvSpPr>
          <p:spPr bwMode="auto">
            <a:xfrm>
              <a:off x="5610066" y="28253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2" name="Oval 361"/>
            <p:cNvSpPr/>
            <p:nvPr/>
          </p:nvSpPr>
          <p:spPr bwMode="auto">
            <a:xfrm>
              <a:off x="5610066" y="29864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3" name="Oval 362"/>
            <p:cNvSpPr/>
            <p:nvPr/>
          </p:nvSpPr>
          <p:spPr bwMode="auto">
            <a:xfrm>
              <a:off x="5770330" y="153680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4" name="Oval 363"/>
            <p:cNvSpPr/>
            <p:nvPr/>
          </p:nvSpPr>
          <p:spPr bwMode="auto">
            <a:xfrm>
              <a:off x="5770330" y="16978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5" name="Oval 364"/>
            <p:cNvSpPr/>
            <p:nvPr/>
          </p:nvSpPr>
          <p:spPr bwMode="auto">
            <a:xfrm>
              <a:off x="5770330" y="18589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6" name="Oval 365"/>
            <p:cNvSpPr/>
            <p:nvPr/>
          </p:nvSpPr>
          <p:spPr bwMode="auto">
            <a:xfrm>
              <a:off x="5770330" y="20200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7" name="Oval 366"/>
            <p:cNvSpPr/>
            <p:nvPr/>
          </p:nvSpPr>
          <p:spPr bwMode="auto">
            <a:xfrm>
              <a:off x="5770330" y="21810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8" name="Oval 367"/>
            <p:cNvSpPr/>
            <p:nvPr/>
          </p:nvSpPr>
          <p:spPr bwMode="auto">
            <a:xfrm>
              <a:off x="5770330" y="23421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69" name="Oval 368"/>
            <p:cNvSpPr/>
            <p:nvPr/>
          </p:nvSpPr>
          <p:spPr bwMode="auto">
            <a:xfrm>
              <a:off x="5770330" y="25032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0" name="Oval 369"/>
            <p:cNvSpPr/>
            <p:nvPr/>
          </p:nvSpPr>
          <p:spPr bwMode="auto">
            <a:xfrm>
              <a:off x="5770330" y="26643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1" name="Oval 370"/>
            <p:cNvSpPr/>
            <p:nvPr/>
          </p:nvSpPr>
          <p:spPr bwMode="auto">
            <a:xfrm>
              <a:off x="5770330" y="28253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2" name="Oval 371"/>
            <p:cNvSpPr/>
            <p:nvPr/>
          </p:nvSpPr>
          <p:spPr bwMode="auto">
            <a:xfrm>
              <a:off x="5770330" y="29864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3" name="Oval 372"/>
            <p:cNvSpPr/>
            <p:nvPr/>
          </p:nvSpPr>
          <p:spPr bwMode="auto">
            <a:xfrm>
              <a:off x="5929783" y="153680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4" name="Oval 373"/>
            <p:cNvSpPr/>
            <p:nvPr/>
          </p:nvSpPr>
          <p:spPr bwMode="auto">
            <a:xfrm>
              <a:off x="5929783" y="169787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5" name="Oval 374"/>
            <p:cNvSpPr/>
            <p:nvPr/>
          </p:nvSpPr>
          <p:spPr bwMode="auto">
            <a:xfrm>
              <a:off x="5929783" y="18589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6" name="Oval 375"/>
            <p:cNvSpPr/>
            <p:nvPr/>
          </p:nvSpPr>
          <p:spPr bwMode="auto">
            <a:xfrm>
              <a:off x="5929783" y="20200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7" name="Oval 376"/>
            <p:cNvSpPr/>
            <p:nvPr/>
          </p:nvSpPr>
          <p:spPr bwMode="auto">
            <a:xfrm>
              <a:off x="5929783" y="21810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8" name="Oval 377"/>
            <p:cNvSpPr/>
            <p:nvPr/>
          </p:nvSpPr>
          <p:spPr bwMode="auto">
            <a:xfrm>
              <a:off x="5929783" y="23421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79" name="Oval 378"/>
            <p:cNvSpPr/>
            <p:nvPr/>
          </p:nvSpPr>
          <p:spPr bwMode="auto">
            <a:xfrm>
              <a:off x="5929783" y="25032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0" name="Oval 379"/>
            <p:cNvSpPr/>
            <p:nvPr/>
          </p:nvSpPr>
          <p:spPr bwMode="auto">
            <a:xfrm>
              <a:off x="5929783" y="26643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1" name="Oval 380"/>
            <p:cNvSpPr/>
            <p:nvPr/>
          </p:nvSpPr>
          <p:spPr bwMode="auto">
            <a:xfrm>
              <a:off x="5929783" y="28253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2" name="Oval 381"/>
            <p:cNvSpPr/>
            <p:nvPr/>
          </p:nvSpPr>
          <p:spPr bwMode="auto">
            <a:xfrm>
              <a:off x="5929783" y="29864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3" name="Oval 382"/>
            <p:cNvSpPr/>
            <p:nvPr/>
          </p:nvSpPr>
          <p:spPr bwMode="auto">
            <a:xfrm>
              <a:off x="5450613" y="18589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4" name="Oval 383"/>
            <p:cNvSpPr/>
            <p:nvPr/>
          </p:nvSpPr>
          <p:spPr bwMode="auto">
            <a:xfrm>
              <a:off x="5450613" y="20200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5" name="Oval 384"/>
            <p:cNvSpPr/>
            <p:nvPr/>
          </p:nvSpPr>
          <p:spPr bwMode="auto">
            <a:xfrm>
              <a:off x="5450613" y="21810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6" name="Oval 385"/>
            <p:cNvSpPr/>
            <p:nvPr/>
          </p:nvSpPr>
          <p:spPr bwMode="auto">
            <a:xfrm>
              <a:off x="5450613" y="23421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7" name="Oval 386"/>
            <p:cNvSpPr/>
            <p:nvPr/>
          </p:nvSpPr>
          <p:spPr bwMode="auto">
            <a:xfrm>
              <a:off x="5450613" y="25032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8" name="Oval 387"/>
            <p:cNvSpPr/>
            <p:nvPr/>
          </p:nvSpPr>
          <p:spPr bwMode="auto">
            <a:xfrm>
              <a:off x="5450613" y="26643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89" name="Oval 388"/>
            <p:cNvSpPr/>
            <p:nvPr/>
          </p:nvSpPr>
          <p:spPr bwMode="auto">
            <a:xfrm>
              <a:off x="5450613" y="28253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0" name="Oval 389"/>
            <p:cNvSpPr/>
            <p:nvPr/>
          </p:nvSpPr>
          <p:spPr bwMode="auto">
            <a:xfrm>
              <a:off x="5450613" y="29864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1" name="Oval 390"/>
            <p:cNvSpPr/>
            <p:nvPr/>
          </p:nvSpPr>
          <p:spPr bwMode="auto">
            <a:xfrm>
              <a:off x="6089236" y="153923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2" name="Oval 391"/>
            <p:cNvSpPr/>
            <p:nvPr/>
          </p:nvSpPr>
          <p:spPr bwMode="auto">
            <a:xfrm>
              <a:off x="6089236" y="186068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3" name="Oval 392"/>
            <p:cNvSpPr/>
            <p:nvPr/>
          </p:nvSpPr>
          <p:spPr bwMode="auto">
            <a:xfrm>
              <a:off x="6089236" y="202175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4" name="Oval 393"/>
            <p:cNvSpPr/>
            <p:nvPr/>
          </p:nvSpPr>
          <p:spPr bwMode="auto">
            <a:xfrm>
              <a:off x="6089236" y="218282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5" name="Oval 394"/>
            <p:cNvSpPr/>
            <p:nvPr/>
          </p:nvSpPr>
          <p:spPr bwMode="auto">
            <a:xfrm>
              <a:off x="6089236" y="234390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6" name="Oval 395"/>
            <p:cNvSpPr/>
            <p:nvPr/>
          </p:nvSpPr>
          <p:spPr bwMode="auto">
            <a:xfrm>
              <a:off x="6089236" y="250497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7" name="Oval 396"/>
            <p:cNvSpPr/>
            <p:nvPr/>
          </p:nvSpPr>
          <p:spPr bwMode="auto">
            <a:xfrm>
              <a:off x="6089236" y="266605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8" name="Oval 397"/>
            <p:cNvSpPr/>
            <p:nvPr/>
          </p:nvSpPr>
          <p:spPr bwMode="auto">
            <a:xfrm>
              <a:off x="6089236" y="282712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399" name="Oval 398"/>
            <p:cNvSpPr/>
            <p:nvPr/>
          </p:nvSpPr>
          <p:spPr bwMode="auto">
            <a:xfrm>
              <a:off x="6089236" y="29882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0" name="Oval 399"/>
            <p:cNvSpPr/>
            <p:nvPr/>
          </p:nvSpPr>
          <p:spPr bwMode="auto">
            <a:xfrm>
              <a:off x="6087614" y="17034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1" name="Oval 400"/>
            <p:cNvSpPr/>
            <p:nvPr/>
          </p:nvSpPr>
          <p:spPr bwMode="auto">
            <a:xfrm>
              <a:off x="6247067" y="153750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2" name="Oval 401"/>
            <p:cNvSpPr/>
            <p:nvPr/>
          </p:nvSpPr>
          <p:spPr bwMode="auto">
            <a:xfrm>
              <a:off x="6247067" y="185894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3" name="Oval 402"/>
            <p:cNvSpPr/>
            <p:nvPr/>
          </p:nvSpPr>
          <p:spPr bwMode="auto">
            <a:xfrm>
              <a:off x="6247067" y="202002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4" name="Oval 403"/>
            <p:cNvSpPr/>
            <p:nvPr/>
          </p:nvSpPr>
          <p:spPr bwMode="auto">
            <a:xfrm>
              <a:off x="6247067" y="218109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5" name="Oval 404"/>
            <p:cNvSpPr/>
            <p:nvPr/>
          </p:nvSpPr>
          <p:spPr bwMode="auto">
            <a:xfrm>
              <a:off x="6247067" y="234217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6" name="Oval 405"/>
            <p:cNvSpPr/>
            <p:nvPr/>
          </p:nvSpPr>
          <p:spPr bwMode="auto">
            <a:xfrm>
              <a:off x="6247067" y="250324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7" name="Oval 406"/>
            <p:cNvSpPr/>
            <p:nvPr/>
          </p:nvSpPr>
          <p:spPr bwMode="auto">
            <a:xfrm>
              <a:off x="6247067" y="266432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8" name="Oval 407"/>
            <p:cNvSpPr/>
            <p:nvPr/>
          </p:nvSpPr>
          <p:spPr bwMode="auto">
            <a:xfrm>
              <a:off x="6247067" y="2825396"/>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09" name="Oval 408"/>
            <p:cNvSpPr/>
            <p:nvPr/>
          </p:nvSpPr>
          <p:spPr bwMode="auto">
            <a:xfrm>
              <a:off x="6247067" y="2986471"/>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0" name="Oval 409"/>
            <p:cNvSpPr/>
            <p:nvPr/>
          </p:nvSpPr>
          <p:spPr bwMode="auto">
            <a:xfrm>
              <a:off x="6247067" y="170341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1" name="Oval 410"/>
            <p:cNvSpPr/>
            <p:nvPr/>
          </p:nvSpPr>
          <p:spPr bwMode="auto">
            <a:xfrm>
              <a:off x="6404898" y="153704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2" name="Oval 411"/>
            <p:cNvSpPr/>
            <p:nvPr/>
          </p:nvSpPr>
          <p:spPr bwMode="auto">
            <a:xfrm>
              <a:off x="6404898" y="1858490"/>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3" name="Oval 412"/>
            <p:cNvSpPr/>
            <p:nvPr/>
          </p:nvSpPr>
          <p:spPr bwMode="auto">
            <a:xfrm>
              <a:off x="6404898" y="2019565"/>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4" name="Oval 413"/>
            <p:cNvSpPr/>
            <p:nvPr/>
          </p:nvSpPr>
          <p:spPr bwMode="auto">
            <a:xfrm>
              <a:off x="6404898" y="2180639"/>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5" name="Oval 414"/>
            <p:cNvSpPr/>
            <p:nvPr/>
          </p:nvSpPr>
          <p:spPr bwMode="auto">
            <a:xfrm>
              <a:off x="6404898" y="2341714"/>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6" name="Oval 415"/>
            <p:cNvSpPr/>
            <p:nvPr/>
          </p:nvSpPr>
          <p:spPr bwMode="auto">
            <a:xfrm>
              <a:off x="6404898" y="250278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7" name="Oval 416"/>
            <p:cNvSpPr/>
            <p:nvPr/>
          </p:nvSpPr>
          <p:spPr bwMode="auto">
            <a:xfrm>
              <a:off x="6404898" y="2663863"/>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8" name="Oval 417"/>
            <p:cNvSpPr/>
            <p:nvPr/>
          </p:nvSpPr>
          <p:spPr bwMode="auto">
            <a:xfrm>
              <a:off x="6404898" y="2824937"/>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19" name="Oval 418"/>
            <p:cNvSpPr/>
            <p:nvPr/>
          </p:nvSpPr>
          <p:spPr bwMode="auto">
            <a:xfrm>
              <a:off x="6404898" y="2986012"/>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0" name="Oval 419"/>
            <p:cNvSpPr/>
            <p:nvPr/>
          </p:nvSpPr>
          <p:spPr bwMode="auto">
            <a:xfrm>
              <a:off x="6404898" y="1702958"/>
              <a:ext cx="161075" cy="161075"/>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grpSp>
      <p:sp>
        <p:nvSpPr>
          <p:cNvPr id="424" name="Oval 423"/>
          <p:cNvSpPr/>
          <p:nvPr/>
        </p:nvSpPr>
        <p:spPr bwMode="auto">
          <a:xfrm>
            <a:off x="1206020" y="3717081"/>
            <a:ext cx="1295400" cy="1295400"/>
          </a:xfrm>
          <a:prstGeom prst="ellipse">
            <a:avLst/>
          </a:prstGeom>
          <a:solidFill>
            <a:srgbClr val="33C6C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rgbClr val="FF0000"/>
              </a:solidFill>
              <a:effectLst/>
              <a:latin typeface="Garamond" panose="02020404030301010803" pitchFamily="18" charset="0"/>
            </a:endParaRPr>
          </a:p>
        </p:txBody>
      </p:sp>
      <p:sp>
        <p:nvSpPr>
          <p:cNvPr id="425" name="Oval 424"/>
          <p:cNvSpPr/>
          <p:nvPr/>
        </p:nvSpPr>
        <p:spPr bwMode="auto">
          <a:xfrm>
            <a:off x="3980830" y="3721519"/>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6" name="Oval 425"/>
          <p:cNvSpPr/>
          <p:nvPr/>
        </p:nvSpPr>
        <p:spPr bwMode="auto">
          <a:xfrm>
            <a:off x="2593425" y="3717081"/>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7" name="Oval 426"/>
          <p:cNvSpPr/>
          <p:nvPr/>
        </p:nvSpPr>
        <p:spPr bwMode="auto">
          <a:xfrm>
            <a:off x="5368235" y="3717081"/>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8" name="Oval 427"/>
          <p:cNvSpPr/>
          <p:nvPr/>
        </p:nvSpPr>
        <p:spPr bwMode="auto">
          <a:xfrm>
            <a:off x="6755640" y="3717081"/>
            <a:ext cx="1295400" cy="1295400"/>
          </a:xfrm>
          <a:prstGeom prst="ellipse">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solidFill>
                <a:schemeClr val="tx1"/>
              </a:solidFill>
              <a:effectLst/>
              <a:latin typeface="Garamond" panose="02020404030301010803" pitchFamily="18" charset="0"/>
            </a:endParaRPr>
          </a:p>
        </p:txBody>
      </p:sp>
      <p:sp>
        <p:nvSpPr>
          <p:cNvPr id="429" name="TextBox 428"/>
          <p:cNvSpPr txBox="1"/>
          <p:nvPr/>
        </p:nvSpPr>
        <p:spPr>
          <a:xfrm>
            <a:off x="0" y="1156500"/>
            <a:ext cx="9144000" cy="369332"/>
          </a:xfrm>
          <a:prstGeom prst="rect">
            <a:avLst/>
          </a:prstGeom>
          <a:noFill/>
        </p:spPr>
        <p:txBody>
          <a:bodyPr wrap="square" rtlCol="0">
            <a:spAutoFit/>
          </a:bodyPr>
          <a:lstStyle/>
          <a:p>
            <a:pPr algn="ctr">
              <a:defRPr/>
            </a:pPr>
            <a:r>
              <a:rPr lang="en-US" b="1" dirty="0">
                <a:solidFill>
                  <a:srgbClr val="CC0000"/>
                </a:solidFill>
                <a:latin typeface="Garamond" panose="02020404030301010803" pitchFamily="18" charset="0"/>
              </a:rPr>
              <a:t>1 in 250 </a:t>
            </a:r>
            <a:r>
              <a:rPr lang="en-US" dirty="0">
                <a:latin typeface="Garamond" panose="02020404030301010803" pitchFamily="18" charset="0"/>
              </a:rPr>
              <a:t>odds of having HIV as an adult of reproductive age</a:t>
            </a:r>
          </a:p>
        </p:txBody>
      </p:sp>
      <p:sp>
        <p:nvSpPr>
          <p:cNvPr id="430" name="TextBox 429"/>
          <p:cNvSpPr txBox="1"/>
          <p:nvPr/>
        </p:nvSpPr>
        <p:spPr>
          <a:xfrm>
            <a:off x="0" y="3301538"/>
            <a:ext cx="9143999" cy="369332"/>
          </a:xfrm>
          <a:prstGeom prst="rect">
            <a:avLst/>
          </a:prstGeom>
          <a:noFill/>
        </p:spPr>
        <p:txBody>
          <a:bodyPr wrap="square" rtlCol="0">
            <a:spAutoFit/>
          </a:bodyPr>
          <a:lstStyle/>
          <a:p>
            <a:pPr algn="ctr">
              <a:defRPr/>
            </a:pPr>
            <a:r>
              <a:rPr lang="en-US" b="1" dirty="0">
                <a:solidFill>
                  <a:srgbClr val="CC0000"/>
                </a:solidFill>
                <a:latin typeface="Garamond" panose="02020404030301010803" pitchFamily="18" charset="0"/>
              </a:rPr>
              <a:t>1 in 5 </a:t>
            </a:r>
            <a:r>
              <a:rPr lang="en-US" dirty="0">
                <a:latin typeface="Garamond" panose="02020404030301010803" pitchFamily="18" charset="0"/>
              </a:rPr>
              <a:t>odds of having HIV as a transgender woman</a:t>
            </a:r>
          </a:p>
        </p:txBody>
      </p:sp>
      <p:sp>
        <p:nvSpPr>
          <p:cNvPr id="2" name="Rectangle 1"/>
          <p:cNvSpPr/>
          <p:nvPr/>
        </p:nvSpPr>
        <p:spPr>
          <a:xfrm>
            <a:off x="0" y="5087270"/>
            <a:ext cx="9144000" cy="369332"/>
          </a:xfrm>
          <a:prstGeom prst="rect">
            <a:avLst/>
          </a:prstGeom>
        </p:spPr>
        <p:txBody>
          <a:bodyPr wrap="square">
            <a:spAutoFit/>
          </a:bodyPr>
          <a:lstStyle/>
          <a:p>
            <a:pPr algn="ctr"/>
            <a:r>
              <a:rPr lang="en-US" dirty="0">
                <a:latin typeface="+mj-lt"/>
              </a:rPr>
              <a:t>Transgender People are 49 times more likely to acquire HIV than all adults</a:t>
            </a:r>
          </a:p>
        </p:txBody>
      </p:sp>
      <p:sp>
        <p:nvSpPr>
          <p:cNvPr id="262" name="TextBox 261"/>
          <p:cNvSpPr txBox="1"/>
          <p:nvPr/>
        </p:nvSpPr>
        <p:spPr>
          <a:xfrm>
            <a:off x="0" y="5543490"/>
            <a:ext cx="9144000" cy="400110"/>
          </a:xfrm>
          <a:prstGeom prst="rect">
            <a:avLst/>
          </a:prstGeom>
          <a:noFill/>
        </p:spPr>
        <p:txBody>
          <a:bodyPr wrap="square" rtlCol="0">
            <a:spAutoFit/>
          </a:bodyPr>
          <a:lstStyle/>
          <a:p>
            <a:pPr algn="r"/>
            <a:r>
              <a:rPr lang="en-US" sz="1000" i="1" dirty="0">
                <a:latin typeface="Garamond" panose="02020404030301010803" pitchFamily="18" charset="0"/>
              </a:rPr>
              <a:t>UNAIDS. Countries: United States of America—HIV and AIDS estimates (2012); CDC. HIV/AIDS: HIV among transgender people. Updated 2016 Apr 18.</a:t>
            </a:r>
          </a:p>
          <a:p>
            <a:pPr algn="r"/>
            <a:r>
              <a:rPr lang="en-US" sz="1000" i="1" dirty="0" err="1">
                <a:latin typeface="Garamond" panose="02020404030301010803" pitchFamily="18" charset="0"/>
              </a:rPr>
              <a:t>Baral</a:t>
            </a:r>
            <a:r>
              <a:rPr lang="en-US" sz="1000" i="1" dirty="0">
                <a:latin typeface="Garamond" panose="02020404030301010803" pitchFamily="18" charset="0"/>
              </a:rPr>
              <a:t> SD et al. Worldwide burden of HIV in transgender women: a systematic review and </a:t>
            </a:r>
            <a:r>
              <a:rPr lang="en-US" sz="1000" i="1" dirty="0" err="1">
                <a:latin typeface="Garamond" panose="02020404030301010803" pitchFamily="18" charset="0"/>
              </a:rPr>
              <a:t>metaanalysis</a:t>
            </a:r>
            <a:r>
              <a:rPr lang="en-US" sz="1000" i="1" dirty="0">
                <a:latin typeface="Garamond" panose="02020404030301010803" pitchFamily="18" charset="0"/>
              </a:rPr>
              <a:t>. Lancet Infect Dis. 2013;13(3):214–222. </a:t>
            </a:r>
          </a:p>
        </p:txBody>
      </p:sp>
      <p:sp>
        <p:nvSpPr>
          <p:cNvPr id="266" name="Title 1"/>
          <p:cNvSpPr>
            <a:spLocks noGrp="1"/>
          </p:cNvSpPr>
          <p:nvPr>
            <p:ph type="title"/>
          </p:nvPr>
        </p:nvSpPr>
        <p:spPr/>
        <p:txBody>
          <a:bodyPr/>
          <a:lstStyle/>
          <a:p>
            <a:pPr eaLnBrk="1" hangingPunct="1"/>
            <a:r>
              <a:rPr lang="en-US" altLang="en-US" dirty="0">
                <a:latin typeface="Garamond" panose="02020404030301010803" pitchFamily="18" charset="0"/>
              </a:rPr>
              <a:t>Transgender People</a:t>
            </a:r>
          </a:p>
        </p:txBody>
      </p:sp>
    </p:spTree>
    <p:extLst>
      <p:ext uri="{BB962C8B-B14F-4D97-AF65-F5344CB8AC3E}">
        <p14:creationId xmlns:p14="http://schemas.microsoft.com/office/powerpoint/2010/main" val="15916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8"/>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animBg="1"/>
      <p:bldP spid="425" grpId="0" animBg="1"/>
      <p:bldP spid="426" grpId="0" animBg="1"/>
      <p:bldP spid="427" grpId="0" animBg="1"/>
      <p:bldP spid="428" grpId="0" animBg="1"/>
      <p:bldP spid="430"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01193"/>
            <a:ext cx="9144000"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transgender people. Updated 2016 Apr 18. Available from  http://www.cdc.gov/hiv/group/gender/transgender/ </a:t>
            </a:r>
          </a:p>
        </p:txBody>
      </p:sp>
      <p:sp>
        <p:nvSpPr>
          <p:cNvPr id="6" name="Title 1"/>
          <p:cNvSpPr>
            <a:spLocks noGrp="1"/>
          </p:cNvSpPr>
          <p:nvPr>
            <p:ph type="title"/>
          </p:nvPr>
        </p:nvSpPr>
        <p:spPr/>
        <p:txBody>
          <a:bodyPr/>
          <a:lstStyle/>
          <a:p>
            <a:pPr eaLnBrk="1" hangingPunct="1"/>
            <a:r>
              <a:rPr lang="en-US" altLang="en-US" dirty="0">
                <a:latin typeface="Garamond" panose="02020404030301010803" pitchFamily="18" charset="0"/>
              </a:rPr>
              <a:t>Transgender People</a:t>
            </a:r>
          </a:p>
        </p:txBody>
      </p:sp>
      <p:pic>
        <p:nvPicPr>
          <p:cNvPr id="4" name="Picture 3">
            <a:extLst>
              <a:ext uri="{FF2B5EF4-FFF2-40B4-BE49-F238E27FC236}">
                <a16:creationId xmlns:a16="http://schemas.microsoft.com/office/drawing/2014/main" id="{E5BB4138-D423-424E-AF71-E78483F0BFB1}"/>
              </a:ext>
            </a:extLst>
          </p:cNvPr>
          <p:cNvPicPr>
            <a:picLocks noChangeAspect="1"/>
          </p:cNvPicPr>
          <p:nvPr/>
        </p:nvPicPr>
        <p:blipFill>
          <a:blip r:embed="rId3"/>
          <a:stretch>
            <a:fillRect/>
          </a:stretch>
        </p:blipFill>
        <p:spPr>
          <a:xfrm>
            <a:off x="1002792" y="1371600"/>
            <a:ext cx="7290816" cy="3968270"/>
          </a:xfrm>
          <a:prstGeom prst="rect">
            <a:avLst/>
          </a:prstGeom>
        </p:spPr>
      </p:pic>
    </p:spTree>
    <p:extLst>
      <p:ext uri="{BB962C8B-B14F-4D97-AF65-F5344CB8AC3E}">
        <p14:creationId xmlns:p14="http://schemas.microsoft.com/office/powerpoint/2010/main" val="1571901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latin typeface="Garamond" panose="02020404030301010803" pitchFamily="18" charset="0"/>
              </a:rPr>
              <a:t>Transgender People</a:t>
            </a:r>
          </a:p>
        </p:txBody>
      </p:sp>
      <p:sp>
        <p:nvSpPr>
          <p:cNvPr id="5" name="TextBox 4"/>
          <p:cNvSpPr txBox="1"/>
          <p:nvPr/>
        </p:nvSpPr>
        <p:spPr>
          <a:xfrm>
            <a:off x="3634449" y="5543490"/>
            <a:ext cx="5509551" cy="400110"/>
          </a:xfrm>
          <a:prstGeom prst="rect">
            <a:avLst/>
          </a:prstGeom>
          <a:noFill/>
        </p:spPr>
        <p:txBody>
          <a:bodyPr wrap="square" rtlCol="0">
            <a:spAutoFit/>
          </a:bodyPr>
          <a:lstStyle/>
          <a:p>
            <a:pPr algn="r"/>
            <a:r>
              <a:rPr lang="en-US" sz="1000" i="1" dirty="0">
                <a:latin typeface="Garamond" panose="02020404030301010803" pitchFamily="18" charset="0"/>
              </a:rPr>
              <a:t>Haas AP, Rodgers PL, and Herman JL. Suicide attempts among transgender and gender non-conforming adults: findings of the national transgender discrimination survey. 2014 Jan.</a:t>
            </a:r>
          </a:p>
        </p:txBody>
      </p:sp>
      <p:pic>
        <p:nvPicPr>
          <p:cNvPr id="7" name="Picture 6"/>
          <p:cNvPicPr>
            <a:picLocks noChangeAspect="1"/>
          </p:cNvPicPr>
          <p:nvPr/>
        </p:nvPicPr>
        <p:blipFill rotWithShape="1">
          <a:blip r:embed="rId3"/>
          <a:srcRect l="31229" t="58730" r="20720" b="6350"/>
          <a:stretch/>
        </p:blipFill>
        <p:spPr>
          <a:xfrm>
            <a:off x="990600" y="1261533"/>
            <a:ext cx="7086601" cy="4120116"/>
          </a:xfrm>
          <a:prstGeom prst="rect">
            <a:avLst/>
          </a:prstGeom>
        </p:spPr>
      </p:pic>
    </p:spTree>
    <p:extLst>
      <p:ext uri="{BB962C8B-B14F-4D97-AF65-F5344CB8AC3E}">
        <p14:creationId xmlns:p14="http://schemas.microsoft.com/office/powerpoint/2010/main" val="1628999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People</a:t>
            </a:r>
          </a:p>
        </p:txBody>
      </p:sp>
      <p:sp>
        <p:nvSpPr>
          <p:cNvPr id="5" name="TextBox 4"/>
          <p:cNvSpPr txBox="1"/>
          <p:nvPr/>
        </p:nvSpPr>
        <p:spPr>
          <a:xfrm>
            <a:off x="2688336" y="5467717"/>
            <a:ext cx="6477000" cy="400110"/>
          </a:xfrm>
          <a:prstGeom prst="rect">
            <a:avLst/>
          </a:prstGeom>
          <a:noFill/>
        </p:spPr>
        <p:txBody>
          <a:bodyPr wrap="square" rtlCol="0">
            <a:spAutoFit/>
          </a:bodyPr>
          <a:lstStyle/>
          <a:p>
            <a:pPr algn="r"/>
            <a:r>
              <a:rPr lang="en-US" sz="1000" i="1" dirty="0">
                <a:latin typeface="Garamond" panose="02020404030301010803" pitchFamily="18" charset="0"/>
                <a:cs typeface="Arial" panose="020B0604020202020204" pitchFamily="34" charset="0"/>
              </a:rPr>
              <a:t>Melendez RM, </a:t>
            </a:r>
            <a:r>
              <a:rPr lang="en-US" sz="1000" i="1" dirty="0" err="1">
                <a:latin typeface="Garamond" panose="02020404030301010803" pitchFamily="18" charset="0"/>
                <a:cs typeface="Arial" panose="020B0604020202020204" pitchFamily="34" charset="0"/>
              </a:rPr>
              <a:t>Exner</a:t>
            </a:r>
            <a:r>
              <a:rPr lang="en-US" sz="1000" i="1" dirty="0">
                <a:latin typeface="Garamond" panose="02020404030301010803" pitchFamily="18" charset="0"/>
                <a:cs typeface="Arial" panose="020B0604020202020204" pitchFamily="34" charset="0"/>
              </a:rPr>
              <a:t> TA, </a:t>
            </a:r>
            <a:r>
              <a:rPr lang="en-US" sz="1000" i="1" dirty="0" err="1">
                <a:latin typeface="Garamond" panose="02020404030301010803" pitchFamily="18" charset="0"/>
                <a:cs typeface="Arial" panose="020B0604020202020204" pitchFamily="34" charset="0"/>
              </a:rPr>
              <a:t>Ehrhardt</a:t>
            </a:r>
            <a:r>
              <a:rPr lang="en-US" sz="1000" i="1" dirty="0">
                <a:latin typeface="Garamond" panose="02020404030301010803" pitchFamily="18" charset="0"/>
                <a:cs typeface="Arial" panose="020B0604020202020204" pitchFamily="34" charset="0"/>
              </a:rPr>
              <a:t> AA, Dodge B, </a:t>
            </a:r>
            <a:r>
              <a:rPr lang="en-US" sz="1000" i="1" dirty="0" err="1">
                <a:latin typeface="Garamond" panose="02020404030301010803" pitchFamily="18" charset="0"/>
                <a:cs typeface="Arial" panose="020B0604020202020204" pitchFamily="34" charset="0"/>
              </a:rPr>
              <a:t>Remien</a:t>
            </a:r>
            <a:r>
              <a:rPr lang="en-US" sz="1000" i="1" dirty="0">
                <a:latin typeface="Garamond" panose="02020404030301010803" pitchFamily="18" charset="0"/>
                <a:cs typeface="Arial" panose="020B0604020202020204" pitchFamily="34" charset="0"/>
              </a:rPr>
              <a:t> RH, </a:t>
            </a:r>
            <a:r>
              <a:rPr lang="en-US" sz="1000" i="1" dirty="0" err="1">
                <a:latin typeface="Garamond" panose="02020404030301010803" pitchFamily="18" charset="0"/>
                <a:cs typeface="Arial" panose="020B0604020202020204" pitchFamily="34" charset="0"/>
              </a:rPr>
              <a:t>Rotheram-Borus</a:t>
            </a:r>
            <a:r>
              <a:rPr lang="en-US" sz="1000" i="1" dirty="0">
                <a:latin typeface="Garamond" panose="02020404030301010803" pitchFamily="18" charset="0"/>
                <a:cs typeface="Arial" panose="020B0604020202020204" pitchFamily="34" charset="0"/>
              </a:rPr>
              <a:t> MJ, et al. Health and health care among male-to-female transgender persons who are HIV positive. Am J Public Health. 2006;96(6):1034-37 </a:t>
            </a:r>
          </a:p>
        </p:txBody>
      </p:sp>
      <p:sp>
        <p:nvSpPr>
          <p:cNvPr id="6" name="TextBox 5"/>
          <p:cNvSpPr txBox="1"/>
          <p:nvPr/>
        </p:nvSpPr>
        <p:spPr>
          <a:xfrm>
            <a:off x="381000" y="1511617"/>
            <a:ext cx="3429000" cy="4031873"/>
          </a:xfrm>
          <a:prstGeom prst="rect">
            <a:avLst/>
          </a:prstGeom>
          <a:noFill/>
        </p:spPr>
        <p:txBody>
          <a:bodyPr wrap="square" rtlCol="0">
            <a:spAutoFit/>
          </a:bodyPr>
          <a:lstStyle/>
          <a:p>
            <a:r>
              <a:rPr lang="en-US" sz="3200" i="0" dirty="0">
                <a:latin typeface="Garamond" panose="02020404030301010803" pitchFamily="18" charset="0"/>
              </a:rPr>
              <a:t>Transgender women are less likely to receive ART treatment than non-transgender persons (59% are on ART vs 82% of a control group)</a:t>
            </a:r>
          </a:p>
        </p:txBody>
      </p:sp>
      <p:graphicFrame>
        <p:nvGraphicFramePr>
          <p:cNvPr id="8" name="Chart 7"/>
          <p:cNvGraphicFramePr/>
          <p:nvPr>
            <p:extLst>
              <p:ext uri="{D42A27DB-BD31-4B8C-83A1-F6EECF244321}">
                <p14:modId xmlns:p14="http://schemas.microsoft.com/office/powerpoint/2010/main" val="381253499"/>
              </p:ext>
            </p:extLst>
          </p:nvPr>
        </p:nvGraphicFramePr>
        <p:xfrm>
          <a:off x="3352800" y="2042759"/>
          <a:ext cx="3505200" cy="2852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407102916"/>
              </p:ext>
            </p:extLst>
          </p:nvPr>
        </p:nvGraphicFramePr>
        <p:xfrm>
          <a:off x="5753100" y="2042759"/>
          <a:ext cx="3352800" cy="284304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429000" y="1658114"/>
            <a:ext cx="5524500" cy="400110"/>
          </a:xfrm>
          <a:prstGeom prst="rect">
            <a:avLst/>
          </a:prstGeom>
          <a:noFill/>
        </p:spPr>
        <p:txBody>
          <a:bodyPr wrap="square" rtlCol="0">
            <a:spAutoFit/>
          </a:bodyPr>
          <a:lstStyle/>
          <a:p>
            <a:pPr algn="ctr"/>
            <a:r>
              <a:rPr lang="en-US" sz="2000" b="1" i="0" dirty="0">
                <a:latin typeface="Garamond" panose="02020404030301010803" pitchFamily="18" charset="0"/>
              </a:rPr>
              <a:t>Percent of Transgender Women on ART</a:t>
            </a:r>
          </a:p>
        </p:txBody>
      </p:sp>
    </p:spTree>
    <p:extLst>
      <p:ext uri="{BB962C8B-B14F-4D97-AF65-F5344CB8AC3E}">
        <p14:creationId xmlns:p14="http://schemas.microsoft.com/office/powerpoint/2010/main" val="13778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dge indicating that this is a quiz question" title="Badge">
            <a:extLst>
              <a:ext uri="{FF2B5EF4-FFF2-40B4-BE49-F238E27FC236}">
                <a16:creationId xmlns:a16="http://schemas.microsoft.com/office/drawing/2014/main" id="{0A1A137E-4270-496F-B66F-768EDB1BD470}"/>
              </a:ext>
            </a:extLst>
          </p:cNvPr>
          <p:cNvPicPr>
            <a:picLocks noChangeAspect="1"/>
          </p:cNvPicPr>
          <p:nvPr/>
        </p:nvPicPr>
        <p:blipFill>
          <a:blip r:embed="rId3"/>
          <a:stretch>
            <a:fillRect/>
          </a:stretch>
        </p:blipFill>
        <p:spPr>
          <a:xfrm>
            <a:off x="178799" y="673768"/>
            <a:ext cx="1513643" cy="1548727"/>
          </a:xfrm>
          <a:prstGeom prst="rect">
            <a:avLst/>
          </a:prstGeom>
        </p:spPr>
      </p:pic>
      <p:sp>
        <p:nvSpPr>
          <p:cNvPr id="617483"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24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45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64 percent</a:t>
            </a:r>
          </a:p>
        </p:txBody>
      </p:sp>
      <p:sp>
        <p:nvSpPr>
          <p:cNvPr id="5"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In the U.S., what percentage of new HIV diagnoses each year occur in African Americans? </a:t>
            </a:r>
          </a:p>
        </p:txBody>
      </p:sp>
      <p:sp>
        <p:nvSpPr>
          <p:cNvPr id="2" name="TextBox 1"/>
          <p:cNvSpPr txBox="1"/>
          <p:nvPr/>
        </p:nvSpPr>
        <p:spPr>
          <a:xfrm>
            <a:off x="0" y="5701500"/>
            <a:ext cx="9148482"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African Americans. Updated 2017 Oct 26. Available from http://www.cdc.gov/hiv/group/racialethnic/africanamericans/</a:t>
            </a:r>
          </a:p>
        </p:txBody>
      </p:sp>
    </p:spTree>
    <p:extLst>
      <p:ext uri="{BB962C8B-B14F-4D97-AF65-F5344CB8AC3E}">
        <p14:creationId xmlns:p14="http://schemas.microsoft.com/office/powerpoint/2010/main" val="23128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7483">
                                            <p:txEl>
                                              <p:pRg st="0" end="0"/>
                                            </p:txEl>
                                          </p:spTgt>
                                        </p:tgtEl>
                                      </p:cBhvr>
                                    </p:animEffect>
                                    <p:set>
                                      <p:cBhvr>
                                        <p:cTn id="7" dur="1" fill="hold">
                                          <p:stCondLst>
                                            <p:cond delay="499"/>
                                          </p:stCondLst>
                                        </p:cTn>
                                        <p:tgtEl>
                                          <p:spTgt spid="61748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17483">
                                            <p:txEl>
                                              <p:pRg st="2" end="2"/>
                                            </p:txEl>
                                          </p:spTgt>
                                        </p:tgtEl>
                                      </p:cBhvr>
                                    </p:animEffect>
                                    <p:set>
                                      <p:cBhvr>
                                        <p:cTn id="10" dur="1" fill="hold">
                                          <p:stCondLst>
                                            <p:cond delay="499"/>
                                          </p:stCondLst>
                                        </p:cTn>
                                        <p:tgtEl>
                                          <p:spTgt spid="61748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83" grpId="0" uiExpand="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People</a:t>
            </a:r>
          </a:p>
        </p:txBody>
      </p:sp>
      <p:sp>
        <p:nvSpPr>
          <p:cNvPr id="3" name="Content Placeholder 2"/>
          <p:cNvSpPr>
            <a:spLocks noGrp="1"/>
          </p:cNvSpPr>
          <p:nvPr>
            <p:ph idx="1"/>
          </p:nvPr>
        </p:nvSpPr>
        <p:spPr>
          <a:xfrm>
            <a:off x="482930" y="1203872"/>
            <a:ext cx="8077200" cy="4246833"/>
          </a:xfrm>
        </p:spPr>
        <p:txBody>
          <a:bodyPr/>
          <a:lstStyle/>
          <a:p>
            <a:pPr>
              <a:buClr>
                <a:srgbClr val="33C6C9"/>
              </a:buClr>
            </a:pPr>
            <a:r>
              <a:rPr lang="en-US" sz="2200" dirty="0"/>
              <a:t>Estimates suggest that the transgender population could be roughly 0.6% of the total U.S. adult population</a:t>
            </a:r>
          </a:p>
          <a:p>
            <a:pPr>
              <a:buClr>
                <a:srgbClr val="33C6C9"/>
              </a:buClr>
            </a:pPr>
            <a:r>
              <a:rPr lang="en-US" sz="2200" dirty="0"/>
              <a:t>The unemployment rate for transgender people is twice the national unemployment rate; 97% of transgender people reported mistreatment, harassment and discrimination while working</a:t>
            </a:r>
          </a:p>
          <a:p>
            <a:pPr>
              <a:buClr>
                <a:srgbClr val="33C6C9"/>
              </a:buClr>
            </a:pPr>
            <a:r>
              <a:rPr lang="en-US" sz="2200" dirty="0"/>
              <a:t>HIV prevalence for transgender sex workers is 3 times higher than for male sex workers and 9 times higher than for female sex workers </a:t>
            </a:r>
          </a:p>
          <a:p>
            <a:pPr>
              <a:buClr>
                <a:srgbClr val="33C6C9"/>
              </a:buClr>
            </a:pPr>
            <a:r>
              <a:rPr lang="en-US" sz="2200" dirty="0"/>
              <a:t>Mizuno and colleagues found that transgender women have significantly lower ART dose adherence and durable viral suppression, even though they have similar rates in terms of receipt of care, treatment, and supportive services</a:t>
            </a:r>
          </a:p>
        </p:txBody>
      </p:sp>
      <p:sp>
        <p:nvSpPr>
          <p:cNvPr id="4" name="TextBox 3"/>
          <p:cNvSpPr txBox="1"/>
          <p:nvPr/>
        </p:nvSpPr>
        <p:spPr>
          <a:xfrm>
            <a:off x="27432" y="4942873"/>
            <a:ext cx="9167150" cy="861774"/>
          </a:xfrm>
          <a:prstGeom prst="rect">
            <a:avLst/>
          </a:prstGeom>
          <a:noFill/>
        </p:spPr>
        <p:txBody>
          <a:bodyPr wrap="square" rtlCol="0">
            <a:spAutoFit/>
          </a:bodyPr>
          <a:lstStyle/>
          <a:p>
            <a:pPr algn="r"/>
            <a:endParaRPr lang="en-US" sz="1000" i="1" dirty="0">
              <a:latin typeface="Garamond" panose="02020404030301010803" pitchFamily="18" charset="0"/>
            </a:endParaRPr>
          </a:p>
          <a:p>
            <a:pPr algn="r"/>
            <a:r>
              <a:rPr lang="en-US" sz="1000" i="1" dirty="0">
                <a:latin typeface="Garamond" panose="02020404030301010803" pitchFamily="18" charset="0"/>
              </a:rPr>
              <a:t>Flores AR, Herman JL, Gates GJ, Brown TNT. How many adults identify as transgender in the United States? The Williams Institute. June 2015. Available from http://williamsinstitute.law.ucla.edu/wp-content/uploads/How-Many-Adults-Identify-as-Transgender-in-the-United-States.pdf </a:t>
            </a:r>
          </a:p>
          <a:p>
            <a:pPr algn="r"/>
            <a:r>
              <a:rPr lang="en-US" sz="1000" i="1" dirty="0">
                <a:latin typeface="Garamond" panose="02020404030301010803" pitchFamily="18" charset="0"/>
              </a:rPr>
              <a:t>UNAIDS. The Gap Report 2014: transgender people. 2014 October 16.</a:t>
            </a:r>
          </a:p>
          <a:p>
            <a:pPr algn="r"/>
            <a:r>
              <a:rPr lang="en-US" sz="1000" i="1" dirty="0">
                <a:latin typeface="Garamond" panose="02020404030301010803" pitchFamily="18" charset="0"/>
              </a:rPr>
              <a:t>Mizuno Y, Frazier EL, Huang P, and </a:t>
            </a:r>
            <a:r>
              <a:rPr lang="en-US" sz="1000" i="1" dirty="0" err="1">
                <a:latin typeface="Garamond" panose="02020404030301010803" pitchFamily="18" charset="0"/>
              </a:rPr>
              <a:t>Skarbinski</a:t>
            </a:r>
            <a:r>
              <a:rPr lang="en-US" sz="1000" i="1" dirty="0">
                <a:latin typeface="Garamond" panose="02020404030301010803" pitchFamily="18" charset="0"/>
              </a:rPr>
              <a:t> J. Characteristics of transgender women living with HIV receiving medical care in the United States. LGBT Health. 2015;2(3):228-234.</a:t>
            </a:r>
          </a:p>
        </p:txBody>
      </p:sp>
    </p:spTree>
    <p:extLst>
      <p:ext uri="{BB962C8B-B14F-4D97-AF65-F5344CB8AC3E}">
        <p14:creationId xmlns:p14="http://schemas.microsoft.com/office/powerpoint/2010/main" val="1635788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819400"/>
            <a:ext cx="8991600" cy="762000"/>
          </a:xfrm>
        </p:spPr>
        <p:txBody>
          <a:bodyPr/>
          <a:lstStyle/>
          <a:p>
            <a:pPr marL="0" indent="0" algn="ctr">
              <a:buNone/>
            </a:pPr>
            <a:r>
              <a:rPr lang="en-US" sz="4400" i="1" dirty="0"/>
              <a:t>Ending disparities will end the HIV epidemic.</a:t>
            </a:r>
          </a:p>
        </p:txBody>
      </p:sp>
    </p:spTree>
    <p:extLst>
      <p:ext uri="{BB962C8B-B14F-4D97-AF65-F5344CB8AC3E}">
        <p14:creationId xmlns:p14="http://schemas.microsoft.com/office/powerpoint/2010/main" val="2650913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6EE555B-F199-496E-9581-DC6FFBB0EF5E}"/>
              </a:ext>
            </a:extLst>
          </p:cNvPr>
          <p:cNvSpPr>
            <a:spLocks noGrp="1" noChangeArrowheads="1"/>
          </p:cNvSpPr>
          <p:nvPr>
            <p:ph idx="1"/>
          </p:nvPr>
        </p:nvSpPr>
        <p:spPr>
          <a:xfrm>
            <a:off x="4038600" y="4182456"/>
            <a:ext cx="3810000" cy="1468903"/>
          </a:xfrm>
        </p:spPr>
        <p:txBody>
          <a:bodyPr>
            <a:noAutofit/>
          </a:bodyPr>
          <a:lstStyle/>
          <a:p>
            <a:pPr marL="0" indent="0">
              <a:buNone/>
            </a:pPr>
            <a:r>
              <a:rPr lang="en-US" altLang="en-US" sz="2000" dirty="0"/>
              <a:t>212-417-4730 (phone)</a:t>
            </a:r>
          </a:p>
          <a:p>
            <a:pPr marL="0" indent="0">
              <a:buNone/>
            </a:pPr>
            <a:r>
              <a:rPr lang="en-US" altLang="en-US" sz="2000" dirty="0"/>
              <a:t>212-417-4684 (fax)</a:t>
            </a:r>
          </a:p>
          <a:p>
            <a:pPr marL="0" indent="0">
              <a:buNone/>
            </a:pPr>
            <a:r>
              <a:rPr lang="en-US" altLang="en-US" sz="2000" dirty="0"/>
              <a:t>Info@CQII.org</a:t>
            </a:r>
          </a:p>
        </p:txBody>
      </p:sp>
      <p:grpSp>
        <p:nvGrpSpPr>
          <p:cNvPr id="8" name="Group 7" descr="Badge saying &quot;Improve HIV care. Ask me how!&quot; with the CQII logo. " title="Badge">
            <a:extLst>
              <a:ext uri="{FF2B5EF4-FFF2-40B4-BE49-F238E27FC236}">
                <a16:creationId xmlns:a16="http://schemas.microsoft.com/office/drawing/2014/main" id="{71A9C49D-9B3B-4669-9688-D30AC4F8D882}"/>
              </a:ext>
            </a:extLst>
          </p:cNvPr>
          <p:cNvGrpSpPr/>
          <p:nvPr/>
        </p:nvGrpSpPr>
        <p:grpSpPr>
          <a:xfrm>
            <a:off x="3276600" y="923960"/>
            <a:ext cx="2759005" cy="2743200"/>
            <a:chOff x="2667001" y="582632"/>
            <a:chExt cx="3322602" cy="3303568"/>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7" name="Group 6">
              <a:extLst>
                <a:ext uri="{FF2B5EF4-FFF2-40B4-BE49-F238E27FC236}">
                  <a16:creationId xmlns:a16="http://schemas.microsoft.com/office/drawing/2014/main" id="{1096BF29-5D86-4F8D-9AC8-3093A603CF4F}"/>
                </a:ext>
              </a:extLst>
            </p:cNvPr>
            <p:cNvGrpSpPr/>
            <p:nvPr/>
          </p:nvGrpSpPr>
          <p:grpSpPr>
            <a:xfrm>
              <a:off x="3679623" y="1399142"/>
              <a:ext cx="1244475" cy="1585740"/>
              <a:chOff x="3679623" y="1399142"/>
              <a:chExt cx="1244475" cy="1585740"/>
            </a:xfrm>
          </p:grpSpPr>
          <p:pic>
            <p:nvPicPr>
              <p:cNvPr id="2" name="Picture 1">
                <a:extLst>
                  <a:ext uri="{FF2B5EF4-FFF2-40B4-BE49-F238E27FC236}">
                    <a16:creationId xmlns:a16="http://schemas.microsoft.com/office/drawing/2014/main" id="{AF960686-BB27-4CE5-A8F2-8557888D4C4B}"/>
                  </a:ext>
                </a:extLst>
              </p:cNvPr>
              <p:cNvPicPr>
                <a:picLocks noChangeAspect="1"/>
              </p:cNvPicPr>
              <p:nvPr/>
            </p:nvPicPr>
            <p:blipFill>
              <a:blip r:embed="rId5"/>
              <a:stretch>
                <a:fillRect/>
              </a:stretch>
            </p:blipFill>
            <p:spPr>
              <a:xfrm>
                <a:off x="3679623" y="1530541"/>
                <a:ext cx="1244475" cy="1343025"/>
              </a:xfrm>
              <a:prstGeom prst="rect">
                <a:avLst/>
              </a:prstGeom>
            </p:spPr>
          </p:pic>
          <p:sp>
            <p:nvSpPr>
              <p:cNvPr id="5" name="Rectangle 4">
                <a:extLst>
                  <a:ext uri="{FF2B5EF4-FFF2-40B4-BE49-F238E27FC236}">
                    <a16:creationId xmlns:a16="http://schemas.microsoft.com/office/drawing/2014/main" id="{500BED2C-B005-4107-8E58-C801DE1DDCD9}"/>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9E2C8FFA-7951-450C-AC85-5EE7C5ACA3B2}"/>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
        <p:nvSpPr>
          <p:cNvPr id="9" name="Rectangle 3">
            <a:extLst>
              <a:ext uri="{FF2B5EF4-FFF2-40B4-BE49-F238E27FC236}">
                <a16:creationId xmlns:a16="http://schemas.microsoft.com/office/drawing/2014/main" id="{C9B2D013-0678-494C-9808-045A7EF708D9}"/>
              </a:ext>
            </a:extLst>
          </p:cNvPr>
          <p:cNvSpPr txBox="1">
            <a:spLocks noChangeArrowheads="1"/>
          </p:cNvSpPr>
          <p:nvPr/>
        </p:nvSpPr>
        <p:spPr bwMode="auto">
          <a:xfrm>
            <a:off x="4038600" y="3689145"/>
            <a:ext cx="2969588" cy="50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Learn More:</a:t>
            </a:r>
          </a:p>
        </p:txBody>
      </p:sp>
      <p:pic>
        <p:nvPicPr>
          <p:cNvPr id="11" name="Picture 10" descr="The Project ECHO logo and the CQII logo." title="Logo">
            <a:extLst>
              <a:ext uri="{FF2B5EF4-FFF2-40B4-BE49-F238E27FC236}">
                <a16:creationId xmlns:a16="http://schemas.microsoft.com/office/drawing/2014/main" id="{97851A1E-F4FE-4190-841C-08145FC387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976" y="4363794"/>
            <a:ext cx="1868424" cy="1469827"/>
          </a:xfrm>
          <a:prstGeom prst="rect">
            <a:avLst/>
          </a:prstGeom>
        </p:spPr>
      </p:pic>
      <p:pic>
        <p:nvPicPr>
          <p:cNvPr id="12" name="Picture 11" descr="The end+disparities logo" title="logo">
            <a:extLst>
              <a:ext uri="{FF2B5EF4-FFF2-40B4-BE49-F238E27FC236}">
                <a16:creationId xmlns:a16="http://schemas.microsoft.com/office/drawing/2014/main" id="{4FDF3098-B000-412D-9A64-7731DF6EDD7A}"/>
              </a:ext>
            </a:extLst>
          </p:cNvPr>
          <p:cNvPicPr>
            <a:picLocks noChangeAspect="1"/>
          </p:cNvPicPr>
          <p:nvPr/>
        </p:nvPicPr>
        <p:blipFill>
          <a:blip r:embed="rId7"/>
          <a:stretch>
            <a:fillRect/>
          </a:stretch>
        </p:blipFill>
        <p:spPr>
          <a:xfrm rot="16200000">
            <a:off x="-327006" y="1546207"/>
            <a:ext cx="2738116" cy="1017303"/>
          </a:xfrm>
          <a:prstGeom prst="rect">
            <a:avLst/>
          </a:prstGeom>
        </p:spPr>
      </p:pic>
    </p:spTree>
    <p:custDataLst>
      <p:tags r:id="rId1"/>
    </p:custDataLst>
    <p:extLst>
      <p:ext uri="{BB962C8B-B14F-4D97-AF65-F5344CB8AC3E}">
        <p14:creationId xmlns:p14="http://schemas.microsoft.com/office/powerpoint/2010/main" val="332411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dge indicating that this is a quiz question" title="Badge">
            <a:extLst>
              <a:ext uri="{FF2B5EF4-FFF2-40B4-BE49-F238E27FC236}">
                <a16:creationId xmlns:a16="http://schemas.microsoft.com/office/drawing/2014/main" id="{A40CABB7-953E-43A6-BB21-96F8DE263DF3}"/>
              </a:ext>
            </a:extLst>
          </p:cNvPr>
          <p:cNvPicPr>
            <a:picLocks noChangeAspect="1"/>
          </p:cNvPicPr>
          <p:nvPr/>
        </p:nvPicPr>
        <p:blipFill>
          <a:blip r:embed="rId3"/>
          <a:stretch>
            <a:fillRect/>
          </a:stretch>
        </p:blipFill>
        <p:spPr>
          <a:xfrm>
            <a:off x="178799" y="673768"/>
            <a:ext cx="1513643" cy="1548727"/>
          </a:xfrm>
          <a:prstGeom prst="rect">
            <a:avLst/>
          </a:prstGeom>
        </p:spPr>
      </p:pic>
      <p:sp>
        <p:nvSpPr>
          <p:cNvPr id="6"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What percentage of all HIV/AIDS-related deaths in 2014 occurred among African-Americans?</a:t>
            </a:r>
          </a:p>
        </p:txBody>
      </p:sp>
      <p:sp>
        <p:nvSpPr>
          <p:cNvPr id="9"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34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44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53 percent</a:t>
            </a:r>
          </a:p>
        </p:txBody>
      </p:sp>
      <p:sp>
        <p:nvSpPr>
          <p:cNvPr id="13" name="TextBox 12"/>
          <p:cNvSpPr txBox="1"/>
          <p:nvPr/>
        </p:nvSpPr>
        <p:spPr>
          <a:xfrm>
            <a:off x="0" y="5697379"/>
            <a:ext cx="9154610"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African Americans. Updated 2017 Oct 26. Available from http://www.cdc.gov/hiv/group/racialethnic/africanamericans/</a:t>
            </a:r>
          </a:p>
        </p:txBody>
      </p:sp>
    </p:spTree>
    <p:extLst>
      <p:ext uri="{BB962C8B-B14F-4D97-AF65-F5344CB8AC3E}">
        <p14:creationId xmlns:p14="http://schemas.microsoft.com/office/powerpoint/2010/main" val="13317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dge indicating that this is a quiz question" title="Badge">
            <a:extLst>
              <a:ext uri="{FF2B5EF4-FFF2-40B4-BE49-F238E27FC236}">
                <a16:creationId xmlns:a16="http://schemas.microsoft.com/office/drawing/2014/main" id="{04B86503-F0EB-4A8D-A78A-7AE4DDBE0827}"/>
              </a:ext>
            </a:extLst>
          </p:cNvPr>
          <p:cNvPicPr>
            <a:picLocks noChangeAspect="1"/>
          </p:cNvPicPr>
          <p:nvPr/>
        </p:nvPicPr>
        <p:blipFill>
          <a:blip r:embed="rId3"/>
          <a:stretch>
            <a:fillRect/>
          </a:stretch>
        </p:blipFill>
        <p:spPr>
          <a:xfrm>
            <a:off x="178799" y="673768"/>
            <a:ext cx="1513643" cy="1548727"/>
          </a:xfrm>
          <a:prstGeom prst="rect">
            <a:avLst/>
          </a:prstGeom>
        </p:spPr>
      </p:pic>
      <p:sp>
        <p:nvSpPr>
          <p:cNvPr id="2" name="TextBox 1"/>
          <p:cNvSpPr txBox="1"/>
          <p:nvPr/>
        </p:nvSpPr>
        <p:spPr>
          <a:xfrm>
            <a:off x="178799" y="5697379"/>
            <a:ext cx="8965201"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African Americans. Updated 2017 Oct 26. Available from http://www.cdc.gov/hiv/group/racialethnic/africanamericans/</a:t>
            </a:r>
          </a:p>
        </p:txBody>
      </p:sp>
      <p:sp>
        <p:nvSpPr>
          <p:cNvPr id="8" name="Rectangle 2"/>
          <p:cNvSpPr txBox="1">
            <a:spLocks noChangeArrowheads="1"/>
          </p:cNvSpPr>
          <p:nvPr/>
        </p:nvSpPr>
        <p:spPr bwMode="auto">
          <a:xfrm>
            <a:off x="1828800" y="685799"/>
            <a:ext cx="7010400" cy="1536695"/>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In the U.S., 1,400 white women were diagnosed with HIV in 2015. How many African American women were diagnosed?</a:t>
            </a:r>
          </a:p>
        </p:txBody>
      </p:sp>
      <p:sp>
        <p:nvSpPr>
          <p:cNvPr id="9"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1,000</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3,000</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4,500</a:t>
            </a:r>
          </a:p>
        </p:txBody>
      </p:sp>
    </p:spTree>
    <p:extLst>
      <p:ext uri="{BB962C8B-B14F-4D97-AF65-F5344CB8AC3E}">
        <p14:creationId xmlns:p14="http://schemas.microsoft.com/office/powerpoint/2010/main" val="48406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xEl>
                                              <p:pRg st="2" end="2"/>
                                            </p:txEl>
                                          </p:spTgt>
                                        </p:tgtEl>
                                      </p:cBhvr>
                                    </p:animEffect>
                                    <p:set>
                                      <p:cBhvr>
                                        <p:cTn id="13"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dge indicating that this is a quiz question" title="Badge">
            <a:extLst>
              <a:ext uri="{FF2B5EF4-FFF2-40B4-BE49-F238E27FC236}">
                <a16:creationId xmlns:a16="http://schemas.microsoft.com/office/drawing/2014/main" id="{330950FC-4C54-45CA-874D-E63B465C5D4D}"/>
              </a:ext>
            </a:extLst>
          </p:cNvPr>
          <p:cNvPicPr>
            <a:picLocks noChangeAspect="1"/>
          </p:cNvPicPr>
          <p:nvPr/>
        </p:nvPicPr>
        <p:blipFill>
          <a:blip r:embed="rId3"/>
          <a:stretch>
            <a:fillRect/>
          </a:stretch>
        </p:blipFill>
        <p:spPr>
          <a:xfrm>
            <a:off x="178799" y="673768"/>
            <a:ext cx="1513643" cy="1548727"/>
          </a:xfrm>
          <a:prstGeom prst="rect">
            <a:avLst/>
          </a:prstGeom>
        </p:spPr>
      </p:pic>
      <p:sp>
        <p:nvSpPr>
          <p:cNvPr id="6"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The lifetime risk of an HIV diagnosis for White women is 1 in 880. What is the risk for African American women?</a:t>
            </a:r>
          </a:p>
        </p:txBody>
      </p:sp>
      <p:sp>
        <p:nvSpPr>
          <p:cNvPr id="9"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480</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48</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1 in 4.8</a:t>
            </a:r>
          </a:p>
        </p:txBody>
      </p:sp>
      <p:sp>
        <p:nvSpPr>
          <p:cNvPr id="13" name="TextBox 12"/>
          <p:cNvSpPr txBox="1"/>
          <p:nvPr/>
        </p:nvSpPr>
        <p:spPr>
          <a:xfrm>
            <a:off x="1698229" y="5543490"/>
            <a:ext cx="7445771" cy="400110"/>
          </a:xfrm>
          <a:prstGeom prst="rect">
            <a:avLst/>
          </a:prstGeom>
          <a:noFill/>
        </p:spPr>
        <p:txBody>
          <a:bodyPr wrap="square" rtlCol="0">
            <a:spAutoFit/>
          </a:bodyPr>
          <a:lstStyle/>
          <a:p>
            <a:pPr algn="r"/>
            <a:r>
              <a:rPr lang="en-US" sz="1000" i="1" dirty="0">
                <a:latin typeface="Garamond" panose="02020404030301010803" pitchFamily="18" charset="0"/>
              </a:rPr>
              <a:t>CDC/NCHHSTP. 2016 conference on retroviruses and opportunistic infections--CROI graphics: lifetime risk of HIV diagnosis in the United States. Updated 2016 Feb 24. Available from http://www.cdc.gov/nchhstp/newsroom/2016/croi-2016.html</a:t>
            </a:r>
          </a:p>
        </p:txBody>
      </p:sp>
    </p:spTree>
    <p:extLst>
      <p:ext uri="{BB962C8B-B14F-4D97-AF65-F5344CB8AC3E}">
        <p14:creationId xmlns:p14="http://schemas.microsoft.com/office/powerpoint/2010/main" val="42730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2" end="2"/>
                                            </p:txEl>
                                          </p:spTgt>
                                        </p:tgtEl>
                                      </p:cBhvr>
                                    </p:animEffect>
                                    <p:set>
                                      <p:cBhvr>
                                        <p:cTn id="10"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dge indicating that this is a quiz question" title="Badge">
            <a:extLst>
              <a:ext uri="{FF2B5EF4-FFF2-40B4-BE49-F238E27FC236}">
                <a16:creationId xmlns:a16="http://schemas.microsoft.com/office/drawing/2014/main" id="{A7C9181C-70EA-4BB9-802D-19A4F977B973}"/>
              </a:ext>
            </a:extLst>
          </p:cNvPr>
          <p:cNvPicPr>
            <a:picLocks noChangeAspect="1"/>
          </p:cNvPicPr>
          <p:nvPr/>
        </p:nvPicPr>
        <p:blipFill>
          <a:blip r:embed="rId3"/>
          <a:stretch>
            <a:fillRect/>
          </a:stretch>
        </p:blipFill>
        <p:spPr>
          <a:xfrm>
            <a:off x="178799" y="673768"/>
            <a:ext cx="1513643" cy="1548727"/>
          </a:xfrm>
          <a:prstGeom prst="rect">
            <a:avLst/>
          </a:prstGeom>
        </p:spPr>
      </p:pic>
      <p:sp>
        <p:nvSpPr>
          <p:cNvPr id="2" name="TextBox 1"/>
          <p:cNvSpPr txBox="1"/>
          <p:nvPr/>
        </p:nvSpPr>
        <p:spPr>
          <a:xfrm>
            <a:off x="1066800" y="5697379"/>
            <a:ext cx="8077200" cy="246221"/>
          </a:xfrm>
          <a:prstGeom prst="rect">
            <a:avLst/>
          </a:prstGeom>
          <a:noFill/>
        </p:spPr>
        <p:txBody>
          <a:bodyPr wrap="square" rtlCol="0">
            <a:spAutoFit/>
          </a:bodyPr>
          <a:lstStyle/>
          <a:p>
            <a:pPr algn="r"/>
            <a:r>
              <a:rPr lang="en-US" sz="1000" i="1" dirty="0">
                <a:latin typeface="Garamond" panose="02020404030301010803" pitchFamily="18" charset="0"/>
              </a:rPr>
              <a:t>CDC. HIV/AIDS: HIV among youth. Updated 2017 Oct 26. Available from http://www.cdc.gov/hiv/group/age/youth/</a:t>
            </a:r>
          </a:p>
        </p:txBody>
      </p:sp>
      <p:sp>
        <p:nvSpPr>
          <p:cNvPr id="14" name="Rectangle 2"/>
          <p:cNvSpPr txBox="1">
            <a:spLocks noChangeArrowheads="1"/>
          </p:cNvSpPr>
          <p:nvPr/>
        </p:nvSpPr>
        <p:spPr bwMode="auto">
          <a:xfrm>
            <a:off x="1828800" y="685800"/>
            <a:ext cx="6858000" cy="1524664"/>
          </a:xfrm>
          <a:prstGeom prst="rect">
            <a:avLst/>
          </a:prstGeom>
          <a:noFill/>
          <a:ln>
            <a:noFill/>
          </a:ln>
          <a:effectLst/>
          <a:extLst/>
        </p:spPr>
        <p:txBody>
          <a:bodyPr/>
          <a:lstStyle/>
          <a:p>
            <a:pPr>
              <a:defRPr/>
            </a:pPr>
            <a:r>
              <a:rPr lang="en-US" sz="3200" dirty="0">
                <a:solidFill>
                  <a:schemeClr val="tx2"/>
                </a:solidFill>
                <a:latin typeface="+mj-lt"/>
                <a:ea typeface="ＭＳ Ｐゴシック" charset="-128"/>
                <a:cs typeface="ＭＳ Ｐゴシック" charset="-128"/>
              </a:rPr>
              <a:t>In the U.S., what percentage of youth aged 13 to 24 with HIV are unaware of their infection?</a:t>
            </a:r>
          </a:p>
        </p:txBody>
      </p:sp>
      <p:sp>
        <p:nvSpPr>
          <p:cNvPr id="16" name="Rectangle 11"/>
          <p:cNvSpPr>
            <a:spLocks noChangeArrowheads="1"/>
          </p:cNvSpPr>
          <p:nvPr/>
        </p:nvSpPr>
        <p:spPr bwMode="auto">
          <a:xfrm>
            <a:off x="2362200" y="3009900"/>
            <a:ext cx="5614988" cy="2438400"/>
          </a:xfrm>
          <a:prstGeom prst="rect">
            <a:avLst/>
          </a:prstGeom>
          <a:noFill/>
          <a:ln>
            <a:noFill/>
          </a:ln>
          <a:effectLst/>
          <a:extLst/>
        </p:spPr>
        <p:txBody>
          <a:bodyPr/>
          <a:lstStyle/>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24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36 percent</a:t>
            </a:r>
          </a:p>
          <a:p>
            <a:pPr marL="514350" indent="-514350">
              <a:spcBef>
                <a:spcPct val="20000"/>
              </a:spcBef>
              <a:spcAft>
                <a:spcPts val="1800"/>
              </a:spcAft>
              <a:buClr>
                <a:srgbClr val="FF3300"/>
              </a:buClr>
              <a:buSzPct val="85000"/>
              <a:buFont typeface="+mj-lt"/>
              <a:buAutoNum type="alphaUcPeriod"/>
              <a:defRPr/>
            </a:pPr>
            <a:r>
              <a:rPr lang="en-US" sz="2800" dirty="0">
                <a:solidFill>
                  <a:schemeClr val="tx2"/>
                </a:solidFill>
                <a:latin typeface="+mj-lt"/>
                <a:ea typeface="ＭＳ Ｐゴシック" charset="-128"/>
                <a:cs typeface="ＭＳ Ｐゴシック" charset="-128"/>
              </a:rPr>
              <a:t>51 percent</a:t>
            </a:r>
          </a:p>
        </p:txBody>
      </p:sp>
    </p:spTree>
    <p:extLst>
      <p:ext uri="{BB962C8B-B14F-4D97-AF65-F5344CB8AC3E}">
        <p14:creationId xmlns:p14="http://schemas.microsoft.com/office/powerpoint/2010/main" val="2533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xEl>
                                              <p:pRg st="0" end="0"/>
                                            </p:txEl>
                                          </p:spTgt>
                                        </p:tgtEl>
                                      </p:cBhvr>
                                    </p:animEffect>
                                    <p:set>
                                      <p:cBhvr>
                                        <p:cTn id="7" dur="1" fill="hold">
                                          <p:stCondLst>
                                            <p:cond delay="499"/>
                                          </p:stCondLst>
                                        </p:cTn>
                                        <p:tgtEl>
                                          <p:spTgt spid="16">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xEl>
                                              <p:pRg st="1" end="1"/>
                                            </p:txEl>
                                          </p:spTgt>
                                        </p:tgtEl>
                                      </p:cBhvr>
                                    </p:animEffect>
                                    <p:set>
                                      <p:cBhvr>
                                        <p:cTn id="10"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6726&quot;&gt;&lt;property id=&quot;20148&quot; value=&quot;5&quot;/&gt;&lt;property id=&quot;20300&quot; value=&quot;Slide 1 - &amp;quot;Advancing and Improving Our Involvement&amp;quot;&quot;/&gt;&lt;property id=&quot;20307&quot; value=&quot;256&quot;/&gt;&lt;/object&gt;&lt;object type=&quot;3&quot; unique_id=&quot;16727&quot;&gt;&lt;property id=&quot;20148&quot; value=&quot;5&quot;/&gt;&lt;property id=&quot;20300&quot; value=&quot;Slide 2 - &amp;quot;Agenda&amp;quot;&quot;/&gt;&lt;property id=&quot;20307&quot; value=&quot;292&quot;/&gt;&lt;/object&gt;&lt;object type=&quot;3&quot; unique_id=&quot;16730&quot;&gt;&lt;property id=&quot;20148&quot; value=&quot;5&quot;/&gt;&lt;property id=&quot;20300&quot; value=&quot;Slide 3 - &amp;quot;The Campaign&amp;quot;&quot;/&gt;&lt;property id=&quot;20307&quot; value=&quot;291&quot;/&gt;&lt;/object&gt;&lt;object type=&quot;3&quot; unique_id=&quot;16731&quot;&gt;&lt;property id=&quot;20148&quot; value=&quot;5&quot;/&gt;&lt;property id=&quot;20300&quot; value=&quot;Slide 4 - &amp;quot;Opportunity Knocks&amp;quot;&quot;/&gt;&lt;property id=&quot;20307&quot; value=&quot;282&quot;/&gt;&lt;/object&gt;&lt;object type=&quot;3&quot; unique_id=&quot;16732&quot;&gt;&lt;property id=&quot;20148&quot; value=&quot;5&quot;/&gt;&lt;property id=&quot;20300&quot; value=&quot;Slide 5&quot;/&gt;&lt;property id=&quot;20307&quot; value=&quot;257&quot;/&gt;&lt;/object&gt;&lt;object type=&quot;3&quot; unique_id=&quot;16733&quot;&gt;&lt;property id=&quot;20148&quot; value=&quot;5&quot;/&gt;&lt;property id=&quot;20300&quot; value=&quot;Slide 6 - &amp;quot;The Question&amp;quot;&quot;/&gt;&lt;property id=&quot;20307&quot; value=&quot;260&quot;/&gt;&lt;/object&gt;&lt;object type=&quot;3&quot; unique_id=&quot;16734&quot;&gt;&lt;property id=&quot;20148&quot; value=&quot;5&quot;/&gt;&lt;property id=&quot;20300&quot; value=&quot;Slide 7 - &amp;quot;The Framework&amp;quot;&quot;/&gt;&lt;property id=&quot;20307&quot; value=&quot;283&quot;/&gt;&lt;/object&gt;&lt;object type=&quot;3&quot; unique_id=&quot;16735&quot;&gt;&lt;property id=&quot;20148&quot; value=&quot;5&quot;/&gt;&lt;property id=&quot;20300&quot; value=&quot;Slide 8&quot;/&gt;&lt;property id=&quot;20307&quot; value=&quot;272&quot;/&gt;&lt;/object&gt;&lt;object type=&quot;3&quot; unique_id=&quot;16736&quot;&gt;&lt;property id=&quot;20148&quot; value=&quot;5&quot;/&gt;&lt;property id=&quot;20300&quot; value=&quot;Slide 9 - &amp;quot;The Roles of a Partner in+care&amp;quot;&quot;/&gt;&lt;property id=&quot;20307&quot; value=&quot;287&quot;/&gt;&lt;/object&gt;&lt;object type=&quot;3&quot; unique_id=&quot;16737&quot;&gt;&lt;property id=&quot;20148&quot; value=&quot;5&quot;/&gt;&lt;property id=&quot;20300&quot; value=&quot;Slide 30 - &amp;quot;The Roles in Review&amp;quot;&quot;/&gt;&lt;property id=&quot;20307&quot; value=&quot;262&quot;/&gt;&lt;/object&gt;&lt;object type=&quot;3&quot; unique_id=&quot;16738&quot;&gt;&lt;property id=&quot;20148&quot; value=&quot;5&quot;/&gt;&lt;property id=&quot;20300&quot; value=&quot;Slide 10 - &amp;quot;The Roles&amp;quot;&quot;/&gt;&lt;property id=&quot;20307&quot; value=&quot;261&quot;/&gt;&lt;/object&gt;&lt;object type=&quot;3&quot; unique_id=&quot;16739&quot;&gt;&lt;property id=&quot;20148&quot; value=&quot;5&quot;/&gt;&lt;property id=&quot;20300&quot; value=&quot;Slide 11 - &amp;quot;The Roles&amp;quot;&quot;/&gt;&lt;property id=&quot;20307&quot; value=&quot;284&quot;/&gt;&lt;/object&gt;&lt;object type=&quot;3&quot; unique_id=&quot;16740&quot;&gt;&lt;property id=&quot;20148&quot; value=&quot;5&quot;/&gt;&lt;property id=&quot;20300&quot; value=&quot;Slide 12&quot;/&gt;&lt;property id=&quot;20307&quot; value=&quot;285&quot;/&gt;&lt;/object&gt;&lt;object type=&quot;3&quot; unique_id=&quot;16741&quot;&gt;&lt;property id=&quot;20148&quot; value=&quot;5&quot;/&gt;&lt;property id=&quot;20300&quot; value=&quot;Slide 13 - &amp;quot;Ambassador&amp;quot;&quot;/&gt;&lt;property id=&quot;20307&quot; value=&quot;265&quot;/&gt;&lt;/object&gt;&lt;object type=&quot;3&quot; unique_id=&quot;16742&quot;&gt;&lt;property id=&quot;20148&quot; value=&quot;5&quot;/&gt;&lt;property id=&quot;20300&quot; value=&quot;Slide 14 - &amp;quot; Mentor&amp;quot;&quot;/&gt;&lt;property id=&quot;20307&quot; value=&quot;263&quot;/&gt;&lt;/object&gt;&lt;object type=&quot;3&quot; unique_id=&quot;16743&quot;&gt;&lt;property id=&quot;20148&quot; value=&quot;5&quot;/&gt;&lt;property id=&quot;20300&quot; value=&quot;Slide 15 - &amp;quot;Spokesperson&amp;quot;&quot;/&gt;&lt;property id=&quot;20307&quot; value=&quot;264&quot;/&gt;&lt;/object&gt;&lt;object type=&quot;3&quot; unique_id=&quot;16744&quot;&gt;&lt;property id=&quot;20148&quot; value=&quot;5&quot;/&gt;&lt;property id=&quot;20300&quot; value=&quot;Slide 16 - &amp;quot;Architect&amp;quot;&quot;/&gt;&lt;property id=&quot;20307&quot; value=&quot;266&quot;/&gt;&lt;/object&gt;&lt;object type=&quot;3&quot; unique_id=&quot;16746&quot;&gt;&lt;property id=&quot;20148&quot; value=&quot;5&quot;/&gt;&lt;property id=&quot;20300&quot; value=&quot;Slide 17&quot;/&gt;&lt;property id=&quot;20307&quot; value=&quot;258&quot;/&gt;&lt;/object&gt;&lt;object type=&quot;3&quot; unique_id=&quot;16747&quot;&gt;&lt;property id=&quot;20148&quot; value=&quot;5&quot;/&gt;&lt;property id=&quot;20300&quot; value=&quot;Slide 18 - &amp;quot;The Activities of a Partner in+care&amp;quot;&quot;/&gt;&lt;property id=&quot;20307&quot; value=&quot;288&quot;/&gt;&lt;/object&gt;&lt;object type=&quot;3&quot; unique_id=&quot;16748&quot;&gt;&lt;property id=&quot;20148&quot; value=&quot;5&quot;/&gt;&lt;property id=&quot;20300&quot; value=&quot;Slide 19 - &amp;quot;Ambassador&amp;quot;&quot;/&gt;&lt;property id=&quot;20307&quot; value=&quot;270&quot;/&gt;&lt;/object&gt;&lt;object type=&quot;3&quot; unique_id=&quot;16749&quot;&gt;&lt;property id=&quot;20148&quot; value=&quot;5&quot;/&gt;&lt;property id=&quot;20300&quot; value=&quot;Slide 20 - &amp;quot;Mentor&amp;quot;&quot;/&gt;&lt;property id=&quot;20307&quot; value=&quot;267&quot;/&gt;&lt;/object&gt;&lt;object type=&quot;3&quot; unique_id=&quot;16750&quot;&gt;&lt;property id=&quot;20148&quot; value=&quot;5&quot;/&gt;&lt;property id=&quot;20300&quot; value=&quot;Slide 21 - &amp;quot;Spokesperson&amp;quot;&quot;/&gt;&lt;property id=&quot;20307&quot; value=&quot;268&quot;/&gt;&lt;/object&gt;&lt;object type=&quot;3&quot; unique_id=&quot;16751&quot;&gt;&lt;property id=&quot;20148&quot; value=&quot;5&quot;/&gt;&lt;property id=&quot;20300&quot; value=&quot;Slide 22 - &amp;quot;Architect&amp;quot;&quot;/&gt;&lt;property id=&quot;20307&quot; value=&quot;269&quot;/&gt;&lt;/object&gt;&lt;object type=&quot;3&quot; unique_id=&quot;16753&quot;&gt;&lt;property id=&quot;20148&quot; value=&quot;5&quot;/&gt;&lt;property id=&quot;20300&quot; value=&quot;Slide 23 - &amp;quot;Toolkit&amp;quot;&quot;/&gt;&lt;property id=&quot;20307&quot; value=&quot;271&quot;/&gt;&lt;/object&gt;&lt;object type=&quot;3&quot; unique_id=&quot;16754&quot;&gt;&lt;property id=&quot;20148&quot; value=&quot;5&quot;/&gt;&lt;property id=&quot;20300&quot; value=&quot;Slide 24 - &amp;quot;The Toolkit: Your Quality Briefcase&amp;quot;&quot;/&gt;&lt;property id=&quot;20307&quot; value=&quot;289&quot;/&gt;&lt;/object&gt;&lt;object type=&quot;3&quot; unique_id=&quot;16755&quot;&gt;&lt;property id=&quot;20148&quot; value=&quot;5&quot;/&gt;&lt;property id=&quot;20300&quot; value=&quot;Slide 25 - &amp;quot;The Basic Toolkit&amp;quot;&quot;/&gt;&lt;property id=&quot;20307&quot; value=&quot;274&quot;/&gt;&lt;/object&gt;&lt;object type=&quot;3&quot; unique_id=&quot;16756&quot;&gt;&lt;property id=&quot;20148&quot; value=&quot;5&quot;/&gt;&lt;property id=&quot;20300&quot; value=&quot;Slide 26 - &amp;quot;Sample Activities with Tools/Resources&amp;quot;&quot;/&gt;&lt;property id=&quot;20307&quot; value=&quot;281&quot;/&gt;&lt;/object&gt;&lt;object type=&quot;3&quot; unique_id=&quot;16757&quot;&gt;&lt;property id=&quot;20148&quot; value=&quot;5&quot;/&gt;&lt;property id=&quot;20300&quot; value=&quot;Slide 27 - &amp;quot;Sample Activities with Tools/Resources&amp;quot;&quot;/&gt;&lt;property id=&quot;20307&quot; value=&quot;275&quot;/&gt;&lt;/object&gt;&lt;object type=&quot;3&quot; unique_id=&quot;16758&quot;&gt;&lt;property id=&quot;20148&quot; value=&quot;5&quot;/&gt;&lt;property id=&quot;20300&quot; value=&quot;Slide 28 - &amp;quot;Sample Activities with Tools/Resources&amp;quot;&quot;/&gt;&lt;property id=&quot;20307&quot; value=&quot;276&quot;/&gt;&lt;/object&gt;&lt;object type=&quot;3&quot; unique_id=&quot;16759&quot;&gt;&lt;property id=&quot;20148&quot; value=&quot;5&quot;/&gt;&lt;property id=&quot;20300&quot; value=&quot;Slide 29 - &amp;quot;Sample Activities with Tools/Resources&amp;quot;&quot;/&gt;&lt;property id=&quot;20307&quot; value=&quot;280&quot;/&gt;&lt;/object&gt;&lt;object type=&quot;3&quot; unique_id=&quot;16765&quot;&gt;&lt;property id=&quot;20148&quot; value=&quot;5&quot;/&gt;&lt;property id=&quot;20300&quot; value=&quot;Slide 31&quot;/&gt;&lt;property id=&quot;20307&quot; value=&quot;28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QII Slide Template.potx" id="{A77B4355-822C-4685-B177-622FD4084232}" vid="{9A879708-5782-4972-92F3-3BCDA6D9160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21636</TotalTime>
  <Words>3465</Words>
  <Application>Microsoft Office PowerPoint</Application>
  <PresentationFormat>On-screen Show (4:3)</PresentationFormat>
  <Paragraphs>246</Paragraphs>
  <Slides>52</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MS PGothic</vt:lpstr>
      <vt:lpstr>MS PGothic</vt:lpstr>
      <vt:lpstr>Arial</vt:lpstr>
      <vt:lpstr>Calibri</vt:lpstr>
      <vt:lpstr>Calibri Light</vt:lpstr>
      <vt:lpstr>Garamond</vt:lpstr>
      <vt:lpstr>Times New Roman</vt:lpstr>
      <vt:lpstr>Webdings</vt:lpstr>
      <vt:lpstr>Wingdings</vt:lpstr>
      <vt:lpstr>Office Theme</vt:lpstr>
      <vt:lpstr>PowerPoint Presentation</vt:lpstr>
      <vt:lpstr>“Of all the forms of inequality, injustice in health care is the most shocking and inhumane.”   - Martin Luther 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human beings are born free and equal in dignity and rights."   - United Nations, Article 1 of the Universal Declaration of Human Rights</vt:lpstr>
      <vt:lpstr>What is a Health Disparity?</vt:lpstr>
      <vt:lpstr>What is a Health Disparity?</vt:lpstr>
      <vt:lpstr>“It is time to refocus, reinforce, and repeat the message that health disparities exist and that health equity benefits everyone.”    -  Former U.S. Secretary of Health and Human Services Kathleen Sebelius</vt:lpstr>
      <vt:lpstr>Did you know?</vt:lpstr>
      <vt:lpstr>PowerPoint Presentation</vt:lpstr>
      <vt:lpstr>PowerPoint Presentation</vt:lpstr>
      <vt:lpstr>PowerPoint Presentation</vt:lpstr>
      <vt:lpstr>“The essence of global health equity is the idea that something so precious as health might be viewed as a right.”  - Paul Farmer</vt:lpstr>
      <vt:lpstr>CQII Online Survey – Nov 2017</vt:lpstr>
      <vt:lpstr>“We become not a melting pot but a beautiful mosaic. Different people, different beliefs, different yearnings, different hopes, different dreams.”  - Jimmy Carter</vt:lpstr>
      <vt:lpstr>Disparity HIV Subpopulations</vt:lpstr>
      <vt:lpstr>Disparities among MSM of Color</vt:lpstr>
      <vt:lpstr>PowerPoint Presentation</vt:lpstr>
      <vt:lpstr>PowerPoint Presentation</vt:lpstr>
      <vt:lpstr>MSM of Color</vt:lpstr>
      <vt:lpstr>MSM of Color</vt:lpstr>
      <vt:lpstr>HIV Care Continuum (Black MSM vs. White MSM)</vt:lpstr>
      <vt:lpstr>Viral Suppression in MSM diagnosed with HIV</vt:lpstr>
      <vt:lpstr>“It takes no compromise to give people their rights. It takes no money to respect the individual. It takes no political deal to give people freedom. It takes no survey to remove repression.”   - Harvey Milk</vt:lpstr>
      <vt:lpstr>Disparities among African American and Latina Women</vt:lpstr>
      <vt:lpstr>PowerPoint Presentation</vt:lpstr>
      <vt:lpstr>Disparities among Women</vt:lpstr>
      <vt:lpstr>PowerPoint Presentation</vt:lpstr>
      <vt:lpstr>PowerPoint Presentation</vt:lpstr>
      <vt:lpstr>PowerPoint Presentation</vt:lpstr>
      <vt:lpstr>“We all should know that diversity makes for a rich tapestry, and we must understand that all the threads of the tapestry are equal in value no matter what their color.”   - Maya Angelou</vt:lpstr>
      <vt:lpstr>Disparities among Youth (13-24)</vt:lpstr>
      <vt:lpstr>PowerPoint Presentation</vt:lpstr>
      <vt:lpstr>Youth (13-24)</vt:lpstr>
      <vt:lpstr>Youth (13-24)</vt:lpstr>
      <vt:lpstr>“For to be free is not merely to cast off one’s chains,  but to live in a way that respects and  enhances the freedom of others.”  - Nelson Mandela</vt:lpstr>
      <vt:lpstr>Disparities among Transgender People</vt:lpstr>
      <vt:lpstr>Transgender People</vt:lpstr>
      <vt:lpstr>Transgender People</vt:lpstr>
      <vt:lpstr>Transgender People</vt:lpstr>
      <vt:lpstr>Transgender People</vt:lpstr>
      <vt:lpstr>Transgender People</vt:lpstr>
      <vt:lpstr>Transgender People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SCJohnson Wax</dc:creator>
  <cp:lastModifiedBy>Osborne, Zoe L (HEALTH)</cp:lastModifiedBy>
  <cp:revision>1069</cp:revision>
  <cp:lastPrinted>2016-06-20T14:58:56Z</cp:lastPrinted>
  <dcterms:created xsi:type="dcterms:W3CDTF">2010-08-08T09:18:28Z</dcterms:created>
  <dcterms:modified xsi:type="dcterms:W3CDTF">2018-03-23T21:02:58Z</dcterms:modified>
</cp:coreProperties>
</file>