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61" r:id="rId2"/>
    <p:sldId id="362" r:id="rId3"/>
    <p:sldId id="364" r:id="rId4"/>
    <p:sldId id="256" r:id="rId5"/>
    <p:sldId id="371" r:id="rId6"/>
    <p:sldId id="352" r:id="rId7"/>
    <p:sldId id="257" r:id="rId8"/>
    <p:sldId id="258"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69" r:id="rId26"/>
    <p:sldId id="300" r:id="rId27"/>
    <p:sldId id="372"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3" r:id="rId49"/>
    <p:sldId id="324" r:id="rId50"/>
    <p:sldId id="325" r:id="rId51"/>
    <p:sldId id="326" r:id="rId52"/>
    <p:sldId id="327" r:id="rId53"/>
    <p:sldId id="328" r:id="rId54"/>
    <p:sldId id="329" r:id="rId55"/>
    <p:sldId id="330" r:id="rId56"/>
    <p:sldId id="331" r:id="rId57"/>
    <p:sldId id="332" r:id="rId58"/>
    <p:sldId id="370" r:id="rId59"/>
    <p:sldId id="334" r:id="rId60"/>
    <p:sldId id="373" r:id="rId61"/>
    <p:sldId id="363"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6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188C2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57599" autoAdjust="0"/>
  </p:normalViewPr>
  <p:slideViewPr>
    <p:cSldViewPr>
      <p:cViewPr>
        <p:scale>
          <a:sx n="79" d="100"/>
          <a:sy n="79" d="100"/>
        </p:scale>
        <p:origin x="-102" y="-180"/>
      </p:cViewPr>
      <p:guideLst>
        <p:guide orient="horz" pos="2160"/>
        <p:guide pos="2880"/>
      </p:guideLst>
    </p:cSldViewPr>
  </p:slideViewPr>
  <p:outlineViewPr>
    <p:cViewPr>
      <p:scale>
        <a:sx n="33" d="100"/>
        <a:sy n="33" d="100"/>
      </p:scale>
      <p:origin x="0" y="12941"/>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61330-9925-4274-81DD-0BA3938D5DAD}" type="datetimeFigureOut">
              <a:rPr lang="en-US" smtClean="0"/>
              <a:pPr/>
              <a:t>4/16/2014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7B5B7C-F551-449A-BB11-A7DD040E2346}" type="slidenum">
              <a:rPr lang="en-US" smtClean="0"/>
              <a:pPr/>
              <a:t>‹#›</a:t>
            </a:fld>
            <a:endParaRPr lang="en-US"/>
          </a:p>
        </p:txBody>
      </p:sp>
    </p:spTree>
    <p:extLst>
      <p:ext uri="{BB962C8B-B14F-4D97-AF65-F5344CB8AC3E}">
        <p14:creationId xmlns:p14="http://schemas.microsoft.com/office/powerpoint/2010/main" val="401485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sciencedirect.com/science?_ob=RedirectURL&amp;_method=externObjLink&amp;_locator=url&amp;_issn=03005712&amp;_origin=article&amp;_zone=art_page&amp;_plusSign=+&amp;_targetURL=http://www.dh.gov.uk/prod_consum_dh/groups/dh_digitalassets/documents/digitalasset/dh_102982.pdf"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ea typeface="Verdana" pitchFamily="34" charset="0"/>
                <a:cs typeface="Verdana" pitchFamily="34" charset="0"/>
              </a:rPr>
              <a:t>Oral Health</a:t>
            </a:r>
          </a:p>
        </p:txBody>
      </p:sp>
      <p:sp>
        <p:nvSpPr>
          <p:cNvPr id="4" name="Slide Number Placeholder 3"/>
          <p:cNvSpPr>
            <a:spLocks noGrp="1"/>
          </p:cNvSpPr>
          <p:nvPr>
            <p:ph type="sldNum" sz="quarter" idx="10"/>
          </p:nvPr>
        </p:nvSpPr>
        <p:spPr/>
        <p:txBody>
          <a:bodyPr/>
          <a:lstStyle/>
          <a:p>
            <a:fld id="{EA7B5B7C-F551-449A-BB11-A7DD040E2346}" type="slidenum">
              <a:rPr lang="en-US" smtClean="0"/>
              <a:pPr/>
              <a:t>1</a:t>
            </a:fld>
            <a:endParaRPr lang="en-US"/>
          </a:p>
        </p:txBody>
      </p:sp>
    </p:spTree>
    <p:extLst>
      <p:ext uri="{BB962C8B-B14F-4D97-AF65-F5344CB8AC3E}">
        <p14:creationId xmlns:p14="http://schemas.microsoft.com/office/powerpoint/2010/main" val="3204723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Linear Gingival Erythema (LGE) may be associated with sub-gingival fungal colonization.</a:t>
            </a:r>
          </a:p>
          <a:p>
            <a:r>
              <a:rPr lang="en-US" dirty="0" smtClean="0">
                <a:latin typeface="Verdana" pitchFamily="34" charset="0"/>
                <a:ea typeface="Verdana" pitchFamily="34" charset="0"/>
                <a:cs typeface="Verdana" pitchFamily="34" charset="0"/>
              </a:rPr>
              <a:t>Primary providers may prescribe 0.12% </a:t>
            </a:r>
            <a:r>
              <a:rPr lang="en-US" dirty="0" err="1" smtClean="0">
                <a:latin typeface="Verdana" pitchFamily="34" charset="0"/>
                <a:ea typeface="Verdana" pitchFamily="34" charset="0"/>
                <a:cs typeface="Verdana" pitchFamily="34" charset="0"/>
              </a:rPr>
              <a:t>chlorhexidine</a:t>
            </a:r>
            <a:r>
              <a:rPr lang="en-US" dirty="0" smtClean="0">
                <a:latin typeface="Verdana" pitchFamily="34" charset="0"/>
                <a:ea typeface="Verdana" pitchFamily="34" charset="0"/>
                <a:cs typeface="Verdana" pitchFamily="34" charset="0"/>
              </a:rPr>
              <a:t> rinse (15mL for 30-45 seconds twice</a:t>
            </a:r>
            <a:r>
              <a:rPr lang="en-US" baseline="0" dirty="0" smtClean="0">
                <a:latin typeface="Verdana" pitchFamily="34" charset="0"/>
                <a:ea typeface="Verdana" pitchFamily="34" charset="0"/>
                <a:cs typeface="Verdana" pitchFamily="34" charset="0"/>
              </a:rPr>
              <a:t> daily) </a:t>
            </a:r>
            <a:r>
              <a:rPr lang="en-US" dirty="0" smtClean="0">
                <a:latin typeface="Verdana" pitchFamily="34" charset="0"/>
                <a:ea typeface="Verdana" pitchFamily="34" charset="0"/>
                <a:cs typeface="Verdana" pitchFamily="34" charset="0"/>
              </a:rPr>
              <a:t>if the</a:t>
            </a:r>
            <a:r>
              <a:rPr lang="en-US" baseline="0" dirty="0" smtClean="0">
                <a:latin typeface="Verdana" pitchFamily="34" charset="0"/>
                <a:ea typeface="Verdana" pitchFamily="34" charset="0"/>
                <a:cs typeface="Verdana" pitchFamily="34" charset="0"/>
              </a:rPr>
              <a:t> patient cannot be seen immediately by a dental professional. Advise the patient not to drink or eat for 30 minutes following rinsing with 0.12% </a:t>
            </a:r>
            <a:r>
              <a:rPr lang="en-US" baseline="0" dirty="0" err="1" smtClean="0">
                <a:latin typeface="Verdana" pitchFamily="34" charset="0"/>
                <a:ea typeface="Verdana" pitchFamily="34" charset="0"/>
                <a:cs typeface="Verdana" pitchFamily="34" charset="0"/>
              </a:rPr>
              <a:t>chlorhexidine</a:t>
            </a:r>
            <a:r>
              <a:rPr lang="en-US" baseline="0" dirty="0" smtClean="0">
                <a:latin typeface="Verdana" pitchFamily="34" charset="0"/>
                <a:ea typeface="Verdana" pitchFamily="34" charset="0"/>
                <a:cs typeface="Verdana" pitchFamily="34" charset="0"/>
              </a:rPr>
              <a:t> </a:t>
            </a:r>
            <a:r>
              <a:rPr lang="en-US" baseline="0" dirty="0" err="1" smtClean="0">
                <a:latin typeface="Verdana" pitchFamily="34" charset="0"/>
                <a:ea typeface="Verdana" pitchFamily="34" charset="0"/>
                <a:cs typeface="Verdana" pitchFamily="34" charset="0"/>
              </a:rPr>
              <a:t>gluconate</a:t>
            </a:r>
            <a:r>
              <a:rPr lang="en-US" baseline="0" dirty="0" smtClean="0">
                <a:latin typeface="Verdana" pitchFamily="34" charset="0"/>
                <a:ea typeface="Verdana" pitchFamily="34" charset="0"/>
                <a:cs typeface="Verdana" pitchFamily="34" charset="0"/>
              </a:rPr>
              <a:t>.</a:t>
            </a:r>
          </a:p>
          <a:p>
            <a:endParaRPr lang="en-US" baseline="0" dirty="0" smtClean="0">
              <a:latin typeface="Verdana" pitchFamily="34" charset="0"/>
              <a:ea typeface="Verdana" pitchFamily="34" charset="0"/>
              <a:cs typeface="Verdana" pitchFamily="34" charset="0"/>
            </a:endParaRPr>
          </a:p>
          <a:p>
            <a:endParaRPr lang="en-US" baseline="0" dirty="0" smtClean="0">
              <a:latin typeface="Verdana" pitchFamily="34" charset="0"/>
              <a:ea typeface="Verdana" pitchFamily="34" charset="0"/>
              <a:cs typeface="Verdan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Verdana" pitchFamily="34" charset="0"/>
                <a:ea typeface="Verdana" pitchFamily="34" charset="0"/>
                <a:cs typeface="Verdana" pitchFamily="34" charset="0"/>
              </a:rPr>
              <a:t>Source: </a:t>
            </a:r>
            <a:r>
              <a:rPr lang="en-US" dirty="0" smtClean="0">
                <a:latin typeface="Verdana" pitchFamily="34" charset="0"/>
                <a:ea typeface="Verdana" pitchFamily="34" charset="0"/>
                <a:cs typeface="Verdana" pitchFamily="34" charset="0"/>
              </a:rPr>
              <a:t>Cherry-Peppers G, Daniels</a:t>
            </a:r>
            <a:r>
              <a:rPr lang="en-US" baseline="0" dirty="0" smtClean="0">
                <a:latin typeface="Verdana" pitchFamily="34" charset="0"/>
                <a:ea typeface="Verdana" pitchFamily="34" charset="0"/>
                <a:cs typeface="Verdana" pitchFamily="34" charset="0"/>
              </a:rPr>
              <a:t> CO, Meeks V, Sanders CF, </a:t>
            </a:r>
            <a:r>
              <a:rPr lang="en-US" baseline="0" dirty="0" err="1" smtClean="0">
                <a:latin typeface="Verdana" pitchFamily="34" charset="0"/>
                <a:ea typeface="Verdana" pitchFamily="34" charset="0"/>
                <a:cs typeface="Verdana" pitchFamily="34" charset="0"/>
              </a:rPr>
              <a:t>Reznik</a:t>
            </a:r>
            <a:r>
              <a:rPr lang="en-US" baseline="0" dirty="0" smtClean="0">
                <a:latin typeface="Verdana" pitchFamily="34" charset="0"/>
                <a:ea typeface="Verdana" pitchFamily="34" charset="0"/>
                <a:cs typeface="Verdana" pitchFamily="34" charset="0"/>
              </a:rPr>
              <a:t> D. Oral manifestations in the era of HAART. J </a:t>
            </a:r>
            <a:r>
              <a:rPr lang="en-US" baseline="0" dirty="0" err="1" smtClean="0">
                <a:latin typeface="Verdana" pitchFamily="34" charset="0"/>
                <a:ea typeface="Verdana" pitchFamily="34" charset="0"/>
                <a:cs typeface="Verdana" pitchFamily="34" charset="0"/>
              </a:rPr>
              <a:t>Natl</a:t>
            </a:r>
            <a:r>
              <a:rPr lang="en-US" baseline="0" dirty="0" smtClean="0">
                <a:latin typeface="Verdana" pitchFamily="34" charset="0"/>
                <a:ea typeface="Verdana" pitchFamily="34" charset="0"/>
                <a:cs typeface="Verdana" pitchFamily="34" charset="0"/>
              </a:rPr>
              <a:t> Med Assoc. 2003 Feb;95(2 </a:t>
            </a:r>
            <a:r>
              <a:rPr lang="en-US" baseline="0" dirty="0" err="1" smtClean="0">
                <a:latin typeface="Verdana" pitchFamily="34" charset="0"/>
                <a:ea typeface="Verdana" pitchFamily="34" charset="0"/>
                <a:cs typeface="Verdana" pitchFamily="34" charset="0"/>
              </a:rPr>
              <a:t>Suppl</a:t>
            </a:r>
            <a:r>
              <a:rPr lang="en-US" baseline="0" dirty="0" smtClean="0">
                <a:latin typeface="Verdana" pitchFamily="34" charset="0"/>
                <a:ea typeface="Verdana" pitchFamily="34" charset="0"/>
                <a:cs typeface="Verdana" pitchFamily="34" charset="0"/>
              </a:rPr>
              <a:t> 2): 23S-25S.</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12</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Verdana" pitchFamily="34" charset="0"/>
                <a:ea typeface="Verdana" pitchFamily="34" charset="0"/>
                <a:cs typeface="Verdana" pitchFamily="34" charset="0"/>
              </a:rPr>
              <a:t>Aphthous</a:t>
            </a:r>
            <a:r>
              <a:rPr lang="en-US" dirty="0" smtClean="0">
                <a:latin typeface="Verdana" pitchFamily="34" charset="0"/>
                <a:ea typeface="Verdana" pitchFamily="34" charset="0"/>
                <a:cs typeface="Verdana" pitchFamily="34" charset="0"/>
              </a:rPr>
              <a:t> ulcers tend</a:t>
            </a:r>
            <a:r>
              <a:rPr lang="en-US" baseline="0" dirty="0" smtClean="0">
                <a:latin typeface="Verdana" pitchFamily="34" charset="0"/>
                <a:ea typeface="Verdana" pitchFamily="34" charset="0"/>
                <a:cs typeface="Verdana" pitchFamily="34" charset="0"/>
              </a:rPr>
              <a:t> to present on n</a:t>
            </a:r>
            <a:r>
              <a:rPr lang="en-US" dirty="0" smtClean="0">
                <a:latin typeface="Verdana" pitchFamily="34" charset="0"/>
                <a:ea typeface="Verdana" pitchFamily="34" charset="0"/>
                <a:cs typeface="Verdana" pitchFamily="34" charset="0"/>
              </a:rPr>
              <a:t>on-keratinized</a:t>
            </a:r>
            <a:r>
              <a:rPr lang="en-US" baseline="0" dirty="0" smtClean="0">
                <a:latin typeface="Verdana" pitchFamily="34" charset="0"/>
                <a:ea typeface="Verdana" pitchFamily="34" charset="0"/>
                <a:cs typeface="Verdana" pitchFamily="34" charset="0"/>
              </a:rPr>
              <a:t> mucosa, which includes the floor of the mouth, lateral border and ventral tongue, </a:t>
            </a:r>
            <a:r>
              <a:rPr lang="en-US" baseline="0" dirty="0" err="1" smtClean="0">
                <a:latin typeface="Verdana" pitchFamily="34" charset="0"/>
                <a:ea typeface="Verdana" pitchFamily="34" charset="0"/>
                <a:cs typeface="Verdana" pitchFamily="34" charset="0"/>
              </a:rPr>
              <a:t>buccal</a:t>
            </a:r>
            <a:r>
              <a:rPr lang="en-US" baseline="0" dirty="0" smtClean="0">
                <a:latin typeface="Verdana" pitchFamily="34" charset="0"/>
                <a:ea typeface="Verdana" pitchFamily="34" charset="0"/>
                <a:cs typeface="Verdana" pitchFamily="34" charset="0"/>
              </a:rPr>
              <a:t> mucosa and soft palate.</a:t>
            </a:r>
          </a:p>
          <a:p>
            <a:r>
              <a:rPr lang="en-US" baseline="0" dirty="0" smtClean="0">
                <a:latin typeface="Verdana" pitchFamily="34" charset="0"/>
                <a:ea typeface="Verdana" pitchFamily="34" charset="0"/>
                <a:cs typeface="Verdana" pitchFamily="34" charset="0"/>
              </a:rPr>
              <a:t>Minor </a:t>
            </a:r>
            <a:r>
              <a:rPr lang="en-US" baseline="0" dirty="0" err="1" smtClean="0">
                <a:latin typeface="Verdana" pitchFamily="34" charset="0"/>
                <a:ea typeface="Verdana" pitchFamily="34" charset="0"/>
                <a:cs typeface="Verdana" pitchFamily="34" charset="0"/>
              </a:rPr>
              <a:t>aphthous</a:t>
            </a:r>
            <a:r>
              <a:rPr lang="en-US" baseline="0" dirty="0" smtClean="0">
                <a:latin typeface="Verdana" pitchFamily="34" charset="0"/>
                <a:ea typeface="Verdana" pitchFamily="34" charset="0"/>
                <a:cs typeface="Verdana" pitchFamily="34" charset="0"/>
              </a:rPr>
              <a:t> ulcers (less than 1.0cm diameter) may be treated with triamcinolone dental paste; with a cotton swab or clean finger, dab or press (do not rub) a small amount to the lesion to form a film, 2-3 times a day after meals and at bedtime for 7-14 days; for hard to reach ulcers, dexamethasone elixir (0.5mg/5mL), swish 3 times a day with 5 mL for 1 minute, then expectorate; do not eat or drink for 30 minutes after topical treatments.</a:t>
            </a:r>
          </a:p>
          <a:p>
            <a:r>
              <a:rPr lang="en-US" baseline="0" dirty="0" smtClean="0">
                <a:latin typeface="Verdana" pitchFamily="34" charset="0"/>
                <a:ea typeface="Verdana" pitchFamily="34" charset="0"/>
                <a:cs typeface="Verdana" pitchFamily="34" charset="0"/>
              </a:rPr>
              <a:t>Major </a:t>
            </a:r>
            <a:r>
              <a:rPr lang="en-US" baseline="0" dirty="0" err="1" smtClean="0">
                <a:latin typeface="Verdana" pitchFamily="34" charset="0"/>
                <a:ea typeface="Verdana" pitchFamily="34" charset="0"/>
                <a:cs typeface="Verdana" pitchFamily="34" charset="0"/>
              </a:rPr>
              <a:t>aphthous</a:t>
            </a:r>
            <a:r>
              <a:rPr lang="en-US" baseline="0" dirty="0" smtClean="0">
                <a:latin typeface="Verdana" pitchFamily="34" charset="0"/>
                <a:ea typeface="Verdana" pitchFamily="34" charset="0"/>
                <a:cs typeface="Verdana" pitchFamily="34" charset="0"/>
              </a:rPr>
              <a:t> ulcers (greater than 1.0cm diameter) may require systemic steroid therapy, such as prednisone 40-60mg PO daily for 1 week, then taper; persistent major </a:t>
            </a:r>
            <a:r>
              <a:rPr lang="en-US" baseline="0" dirty="0" err="1" smtClean="0">
                <a:latin typeface="Verdana" pitchFamily="34" charset="0"/>
                <a:ea typeface="Verdana" pitchFamily="34" charset="0"/>
                <a:cs typeface="Verdana" pitchFamily="34" charset="0"/>
              </a:rPr>
              <a:t>aphthous</a:t>
            </a:r>
            <a:r>
              <a:rPr lang="en-US" baseline="0" dirty="0" smtClean="0">
                <a:latin typeface="Verdana" pitchFamily="34" charset="0"/>
                <a:ea typeface="Verdana" pitchFamily="34" charset="0"/>
                <a:cs typeface="Verdana" pitchFamily="34" charset="0"/>
              </a:rPr>
              <a:t> lesions may be responsive to thalidomide, 200mg PO daily for 2 weeks; thalidomide should not be used for women of childbearing potential. </a:t>
            </a:r>
          </a:p>
          <a:p>
            <a:r>
              <a:rPr lang="en-US" baseline="0" dirty="0" smtClean="0">
                <a:latin typeface="Verdana" pitchFamily="34" charset="0"/>
                <a:ea typeface="Verdana" pitchFamily="34" charset="0"/>
                <a:cs typeface="Verdana" pitchFamily="34" charset="0"/>
              </a:rPr>
              <a:t>Pain control medication and nutritional supplements may also be considered.</a:t>
            </a:r>
          </a:p>
          <a:p>
            <a:endParaRPr lang="en-US" baseline="0" dirty="0" smtClean="0">
              <a:latin typeface="Verdana" pitchFamily="34" charset="0"/>
              <a:ea typeface="Verdana" pitchFamily="34" charset="0"/>
              <a:cs typeface="Verdana" pitchFamily="34" charset="0"/>
            </a:endParaRPr>
          </a:p>
          <a:p>
            <a:r>
              <a:rPr lang="en-US" baseline="0" dirty="0" smtClean="0">
                <a:latin typeface="Verdana" pitchFamily="34" charset="0"/>
                <a:ea typeface="Verdana" pitchFamily="34" charset="0"/>
                <a:cs typeface="Verdana" pitchFamily="34" charset="0"/>
              </a:rPr>
              <a:t>Source: Guide for HIV/AIDS Clinical Care. U.S. Department of Health and Human Services, Health Resources and Services Administration, HIV/AIDS Bureau. Jan 2011.</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13</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Recurrent intraoral</a:t>
            </a:r>
            <a:r>
              <a:rPr lang="en-US" baseline="0" dirty="0" smtClean="0">
                <a:latin typeface="Verdana" pitchFamily="34" charset="0"/>
                <a:ea typeface="Verdana" pitchFamily="34" charset="0"/>
                <a:cs typeface="Verdana" pitchFamily="34" charset="0"/>
              </a:rPr>
              <a:t> herpes tends to present on k</a:t>
            </a:r>
            <a:r>
              <a:rPr lang="en-US" dirty="0" smtClean="0">
                <a:latin typeface="Verdana" pitchFamily="34" charset="0"/>
                <a:ea typeface="Verdana" pitchFamily="34" charset="0"/>
                <a:cs typeface="Verdana" pitchFamily="34" charset="0"/>
              </a:rPr>
              <a:t>eratinized or “fixed” tissues, which include the gingiva,</a:t>
            </a:r>
            <a:r>
              <a:rPr lang="en-US" baseline="0" dirty="0" smtClean="0">
                <a:latin typeface="Verdana" pitchFamily="34" charset="0"/>
                <a:ea typeface="Verdana" pitchFamily="34" charset="0"/>
                <a:cs typeface="Verdana" pitchFamily="34" charset="0"/>
              </a:rPr>
              <a:t> hard palate and the dorsal tongue.</a:t>
            </a:r>
          </a:p>
          <a:p>
            <a:r>
              <a:rPr lang="en-US" baseline="0" dirty="0" smtClean="0">
                <a:latin typeface="Verdana" pitchFamily="34" charset="0"/>
                <a:ea typeface="Verdana" pitchFamily="34" charset="0"/>
                <a:cs typeface="Verdana" pitchFamily="34" charset="0"/>
              </a:rPr>
              <a:t>Preferred episodic therapy is </a:t>
            </a:r>
            <a:r>
              <a:rPr lang="en-US" baseline="0" dirty="0" err="1" smtClean="0">
                <a:latin typeface="Verdana" pitchFamily="34" charset="0"/>
                <a:ea typeface="Verdana" pitchFamily="34" charset="0"/>
                <a:cs typeface="Verdana" pitchFamily="34" charset="0"/>
              </a:rPr>
              <a:t>valacyclovir</a:t>
            </a:r>
            <a:r>
              <a:rPr lang="en-US" baseline="0" dirty="0" smtClean="0">
                <a:latin typeface="Verdana" pitchFamily="34" charset="0"/>
                <a:ea typeface="Verdana" pitchFamily="34" charset="0"/>
                <a:cs typeface="Verdana" pitchFamily="34" charset="0"/>
              </a:rPr>
              <a:t> 1g PO twice daily, </a:t>
            </a:r>
            <a:r>
              <a:rPr lang="en-US" baseline="0" dirty="0" err="1" smtClean="0">
                <a:latin typeface="Verdana" pitchFamily="34" charset="0"/>
                <a:ea typeface="Verdana" pitchFamily="34" charset="0"/>
                <a:cs typeface="Verdana" pitchFamily="34" charset="0"/>
              </a:rPr>
              <a:t>famciclovir</a:t>
            </a:r>
            <a:r>
              <a:rPr lang="en-US" baseline="0" dirty="0" smtClean="0">
                <a:latin typeface="Verdana" pitchFamily="34" charset="0"/>
                <a:ea typeface="Verdana" pitchFamily="34" charset="0"/>
                <a:cs typeface="Verdana" pitchFamily="34" charset="0"/>
              </a:rPr>
              <a:t> 500mg PO twice daily, or acyclovir 400mg PO </a:t>
            </a:r>
            <a:r>
              <a:rPr lang="en-US" baseline="0" dirty="0" err="1" smtClean="0">
                <a:latin typeface="Verdana" pitchFamily="34" charset="0"/>
                <a:ea typeface="Verdana" pitchFamily="34" charset="0"/>
                <a:cs typeface="Verdana" pitchFamily="34" charset="0"/>
              </a:rPr>
              <a:t>tid</a:t>
            </a:r>
            <a:r>
              <a:rPr lang="en-US" baseline="0" dirty="0" smtClean="0">
                <a:latin typeface="Verdana" pitchFamily="34" charset="0"/>
                <a:ea typeface="Verdana" pitchFamily="34" charset="0"/>
                <a:cs typeface="Verdana" pitchFamily="34" charset="0"/>
              </a:rPr>
              <a:t>; each treatment course is 5-10 days.</a:t>
            </a:r>
          </a:p>
          <a:p>
            <a:r>
              <a:rPr lang="en-US" baseline="0" dirty="0" smtClean="0">
                <a:latin typeface="Verdana" pitchFamily="34" charset="0"/>
                <a:ea typeface="Verdana" pitchFamily="34" charset="0"/>
                <a:cs typeface="Verdana" pitchFamily="34" charset="0"/>
              </a:rPr>
              <a:t>Suppressive therapy may be considered for patients with severe or frequent recurrences; </a:t>
            </a:r>
            <a:r>
              <a:rPr lang="en-US" baseline="0" dirty="0" err="1" smtClean="0">
                <a:latin typeface="Verdana" pitchFamily="34" charset="0"/>
                <a:ea typeface="Verdana" pitchFamily="34" charset="0"/>
                <a:cs typeface="Verdana" pitchFamily="34" charset="0"/>
              </a:rPr>
              <a:t>valacyclovir</a:t>
            </a:r>
            <a:r>
              <a:rPr lang="en-US" baseline="0" dirty="0" smtClean="0">
                <a:latin typeface="Verdana" pitchFamily="34" charset="0"/>
                <a:ea typeface="Verdana" pitchFamily="34" charset="0"/>
                <a:cs typeface="Verdana" pitchFamily="34" charset="0"/>
              </a:rPr>
              <a:t> 500mg PO bid, </a:t>
            </a:r>
            <a:r>
              <a:rPr lang="en-US" baseline="0" dirty="0" err="1" smtClean="0">
                <a:latin typeface="Verdana" pitchFamily="34" charset="0"/>
                <a:ea typeface="Verdana" pitchFamily="34" charset="0"/>
                <a:cs typeface="Verdana" pitchFamily="34" charset="0"/>
              </a:rPr>
              <a:t>famciclovir</a:t>
            </a:r>
            <a:r>
              <a:rPr lang="en-US" baseline="0" dirty="0" smtClean="0">
                <a:latin typeface="Verdana" pitchFamily="34" charset="0"/>
                <a:ea typeface="Verdana" pitchFamily="34" charset="0"/>
                <a:cs typeface="Verdana" pitchFamily="34" charset="0"/>
              </a:rPr>
              <a:t> 500mg PO bid, or acyclovir 400mg PO bid.</a:t>
            </a:r>
          </a:p>
          <a:p>
            <a:r>
              <a:rPr lang="en-US" baseline="0" dirty="0" smtClean="0">
                <a:latin typeface="Verdana" pitchFamily="34" charset="0"/>
                <a:ea typeface="Verdana" pitchFamily="34" charset="0"/>
                <a:cs typeface="Verdana" pitchFamily="34" charset="0"/>
              </a:rPr>
              <a:t>Many minor cases may be self-limiting and will resolve within 7-14 days without treatment.</a:t>
            </a:r>
          </a:p>
          <a:p>
            <a:endParaRPr lang="en-US" baseline="0" dirty="0" smtClean="0">
              <a:latin typeface="Verdana" pitchFamily="34" charset="0"/>
              <a:ea typeface="Verdana" pitchFamily="34" charset="0"/>
              <a:cs typeface="Verdana" pitchFamily="34" charset="0"/>
            </a:endParaRPr>
          </a:p>
          <a:p>
            <a:endParaRPr lang="en-US" baseline="0" dirty="0" smtClean="0">
              <a:latin typeface="Verdana" pitchFamily="34" charset="0"/>
              <a:ea typeface="Verdana" pitchFamily="34" charset="0"/>
              <a:cs typeface="Verdan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Source: </a:t>
            </a:r>
            <a:r>
              <a:rPr lang="en-US" baseline="0" dirty="0" smtClean="0">
                <a:latin typeface="Verdana" pitchFamily="34" charset="0"/>
                <a:ea typeface="Verdana" pitchFamily="34" charset="0"/>
                <a:cs typeface="Verdana" pitchFamily="34" charset="0"/>
              </a:rPr>
              <a:t>Centers for Disease Control and Prevention. Guidelines for Prevention and Treatment of Opportunistic Infections in HIV-Infected Adults and Adolescents. MMWR 2009;58 (No. RR-4) April 10, 2009:61-2,160.</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14</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Antiviral therapy should be initiated as quickly as possible</a:t>
            </a:r>
            <a:r>
              <a:rPr lang="en-US" baseline="0" dirty="0" smtClean="0">
                <a:latin typeface="Verdana" pitchFamily="34" charset="0"/>
                <a:ea typeface="Verdana" pitchFamily="34" charset="0"/>
                <a:cs typeface="Verdana" pitchFamily="34" charset="0"/>
              </a:rPr>
              <a:t> or any time before full crusting of lesions.</a:t>
            </a:r>
          </a:p>
          <a:p>
            <a:r>
              <a:rPr lang="en-US" baseline="0" dirty="0" smtClean="0">
                <a:latin typeface="Verdana" pitchFamily="34" charset="0"/>
                <a:ea typeface="Verdana" pitchFamily="34" charset="0"/>
                <a:cs typeface="Verdana" pitchFamily="34" charset="0"/>
              </a:rPr>
              <a:t>Preferred therapy is </a:t>
            </a:r>
            <a:r>
              <a:rPr lang="en-US" baseline="0" dirty="0" err="1" smtClean="0">
                <a:latin typeface="Verdana" pitchFamily="34" charset="0"/>
                <a:ea typeface="Verdana" pitchFamily="34" charset="0"/>
                <a:cs typeface="Verdana" pitchFamily="34" charset="0"/>
              </a:rPr>
              <a:t>valacyclovir</a:t>
            </a:r>
            <a:r>
              <a:rPr lang="en-US" baseline="0" dirty="0" smtClean="0">
                <a:latin typeface="Verdana" pitchFamily="34" charset="0"/>
                <a:ea typeface="Verdana" pitchFamily="34" charset="0"/>
                <a:cs typeface="Verdana" pitchFamily="34" charset="0"/>
              </a:rPr>
              <a:t> 1g </a:t>
            </a:r>
            <a:r>
              <a:rPr lang="en-US" baseline="0" dirty="0" err="1" smtClean="0">
                <a:latin typeface="Verdana" pitchFamily="34" charset="0"/>
                <a:ea typeface="Verdana" pitchFamily="34" charset="0"/>
                <a:cs typeface="Verdana" pitchFamily="34" charset="0"/>
              </a:rPr>
              <a:t>tid</a:t>
            </a:r>
            <a:r>
              <a:rPr lang="en-US" baseline="0" dirty="0" smtClean="0">
                <a:latin typeface="Verdana" pitchFamily="34" charset="0"/>
                <a:ea typeface="Verdana" pitchFamily="34" charset="0"/>
                <a:cs typeface="Verdana" pitchFamily="34" charset="0"/>
              </a:rPr>
              <a:t>, </a:t>
            </a:r>
            <a:r>
              <a:rPr lang="en-US" baseline="0" dirty="0" err="1" smtClean="0">
                <a:latin typeface="Verdana" pitchFamily="34" charset="0"/>
                <a:ea typeface="Verdana" pitchFamily="34" charset="0"/>
                <a:cs typeface="Verdana" pitchFamily="34" charset="0"/>
              </a:rPr>
              <a:t>famciclovir</a:t>
            </a:r>
            <a:r>
              <a:rPr lang="en-US" baseline="0" dirty="0" smtClean="0">
                <a:latin typeface="Verdana" pitchFamily="34" charset="0"/>
                <a:ea typeface="Verdana" pitchFamily="34" charset="0"/>
                <a:cs typeface="Verdana" pitchFamily="34" charset="0"/>
              </a:rPr>
              <a:t> 500mg </a:t>
            </a:r>
            <a:r>
              <a:rPr lang="en-US" baseline="0" dirty="0" err="1" smtClean="0">
                <a:latin typeface="Verdana" pitchFamily="34" charset="0"/>
                <a:ea typeface="Verdana" pitchFamily="34" charset="0"/>
                <a:cs typeface="Verdana" pitchFamily="34" charset="0"/>
              </a:rPr>
              <a:t>tid</a:t>
            </a:r>
            <a:r>
              <a:rPr lang="en-US" baseline="0" dirty="0" smtClean="0">
                <a:latin typeface="Verdana" pitchFamily="34" charset="0"/>
                <a:ea typeface="Verdana" pitchFamily="34" charset="0"/>
                <a:cs typeface="Verdana" pitchFamily="34" charset="0"/>
              </a:rPr>
              <a:t>, or acyclovir 800mg PO 5 times daily for 7-10 days. </a:t>
            </a:r>
          </a:p>
          <a:p>
            <a:endParaRPr lang="en-US" baseline="0" dirty="0" smtClean="0">
              <a:latin typeface="Verdana" pitchFamily="34" charset="0"/>
              <a:ea typeface="Verdana" pitchFamily="34" charset="0"/>
              <a:cs typeface="Verdana" pitchFamily="34" charset="0"/>
            </a:endParaRPr>
          </a:p>
          <a:p>
            <a:endParaRPr lang="en-US" baseline="0" dirty="0" smtClean="0">
              <a:latin typeface="Verdana" pitchFamily="34" charset="0"/>
              <a:ea typeface="Verdana" pitchFamily="34" charset="0"/>
              <a:cs typeface="Verdana" pitchFamily="34" charset="0"/>
            </a:endParaRPr>
          </a:p>
          <a:p>
            <a:r>
              <a:rPr lang="en-US" baseline="0" dirty="0" smtClean="0">
                <a:latin typeface="Verdana" pitchFamily="34" charset="0"/>
                <a:ea typeface="Verdana" pitchFamily="34" charset="0"/>
                <a:cs typeface="Verdana" pitchFamily="34" charset="0"/>
              </a:rPr>
              <a:t>Source: Centers for Disease Control and Prevention. Guidelines for Prevention and Treatment of Opportunistic Infections in HIV-Infected Adults and Adolescents. MMWR 2009;58 (No. RR-4) April 10, 2009:64-5,161.</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15</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Necrotizing</a:t>
            </a:r>
            <a:r>
              <a:rPr lang="en-US" baseline="0" dirty="0" smtClean="0">
                <a:latin typeface="Verdana" pitchFamily="34" charset="0"/>
                <a:ea typeface="Verdana" pitchFamily="34" charset="0"/>
                <a:cs typeface="Verdana" pitchFamily="34" charset="0"/>
              </a:rPr>
              <a:t> gingivitis is the rapid destruction of soft tissues around the teeth (gingiva, alveolar mucosa).</a:t>
            </a:r>
          </a:p>
          <a:p>
            <a:r>
              <a:rPr lang="en-US" baseline="0" dirty="0" smtClean="0">
                <a:latin typeface="Verdana" pitchFamily="34" charset="0"/>
                <a:ea typeface="Verdana" pitchFamily="34" charset="0"/>
                <a:cs typeface="Verdana" pitchFamily="34" charset="0"/>
              </a:rPr>
              <a:t>In addition to prompt referral to a dental professional, patients may be placed on antimicrobial rinse (0.12% </a:t>
            </a:r>
            <a:r>
              <a:rPr lang="en-US" baseline="0" dirty="0" err="1" smtClean="0">
                <a:latin typeface="Verdana" pitchFamily="34" charset="0"/>
                <a:ea typeface="Verdana" pitchFamily="34" charset="0"/>
                <a:cs typeface="Verdana" pitchFamily="34" charset="0"/>
              </a:rPr>
              <a:t>chlorhexidine</a:t>
            </a:r>
            <a:r>
              <a:rPr lang="en-US" baseline="0" dirty="0" smtClean="0">
                <a:latin typeface="Verdana" pitchFamily="34" charset="0"/>
                <a:ea typeface="Verdana" pitchFamily="34" charset="0"/>
                <a:cs typeface="Verdana" pitchFamily="34" charset="0"/>
              </a:rPr>
              <a:t> </a:t>
            </a:r>
            <a:r>
              <a:rPr lang="en-US" baseline="0" dirty="0" err="1" smtClean="0">
                <a:latin typeface="Verdana" pitchFamily="34" charset="0"/>
                <a:ea typeface="Verdana" pitchFamily="34" charset="0"/>
                <a:cs typeface="Verdana" pitchFamily="34" charset="0"/>
              </a:rPr>
              <a:t>gluconate</a:t>
            </a:r>
            <a:r>
              <a:rPr lang="en-US" baseline="0" dirty="0" smtClean="0">
                <a:latin typeface="Verdana" pitchFamily="34" charset="0"/>
                <a:ea typeface="Verdana" pitchFamily="34" charset="0"/>
                <a:cs typeface="Verdana" pitchFamily="34" charset="0"/>
              </a:rPr>
              <a:t>, twice daily) and antibiotics (metronidazole 500mg PO </a:t>
            </a:r>
            <a:r>
              <a:rPr lang="en-US" baseline="0" dirty="0" err="1" smtClean="0">
                <a:latin typeface="Verdana" pitchFamily="34" charset="0"/>
                <a:ea typeface="Verdana" pitchFamily="34" charset="0"/>
                <a:cs typeface="Verdana" pitchFamily="34" charset="0"/>
              </a:rPr>
              <a:t>qid</a:t>
            </a:r>
            <a:r>
              <a:rPr lang="en-US" baseline="0" dirty="0" smtClean="0">
                <a:latin typeface="Verdana" pitchFamily="34" charset="0"/>
                <a:ea typeface="Verdana" pitchFamily="34" charset="0"/>
                <a:cs typeface="Verdana" pitchFamily="34" charset="0"/>
              </a:rPr>
              <a:t> or Augmentin 875mg PO bid x 10 days).</a:t>
            </a:r>
          </a:p>
          <a:p>
            <a:r>
              <a:rPr lang="en-US" baseline="0" dirty="0" smtClean="0">
                <a:latin typeface="Verdana" pitchFamily="34" charset="0"/>
                <a:ea typeface="Verdana" pitchFamily="34" charset="0"/>
                <a:cs typeface="Verdana" pitchFamily="34" charset="0"/>
              </a:rPr>
              <a:t>Pain management and nutritional supplements should also be considered.</a:t>
            </a:r>
          </a:p>
        </p:txBody>
      </p:sp>
      <p:sp>
        <p:nvSpPr>
          <p:cNvPr id="4" name="Slide Number Placeholder 3"/>
          <p:cNvSpPr>
            <a:spLocks noGrp="1"/>
          </p:cNvSpPr>
          <p:nvPr>
            <p:ph type="sldNum" sz="quarter" idx="10"/>
          </p:nvPr>
        </p:nvSpPr>
        <p:spPr/>
        <p:txBody>
          <a:bodyPr/>
          <a:lstStyle/>
          <a:p>
            <a:fld id="{EA7B5B7C-F551-449A-BB11-A7DD040E2346}" type="slidenum">
              <a:rPr lang="en-US" smtClean="0"/>
              <a:pPr/>
              <a:t>16</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Verdana" pitchFamily="34" charset="0"/>
                <a:ea typeface="Verdana" pitchFamily="34" charset="0"/>
                <a:cs typeface="Verdana" pitchFamily="34" charset="0"/>
              </a:rPr>
              <a:t>Necrotizing periodontitis includes the rapid destruction of soft tissue as well as supporting hard tissue (alveolar bone) and periodontal attachment; It is considered a marker for severe immune deterioration.</a:t>
            </a:r>
          </a:p>
          <a:p>
            <a:r>
              <a:rPr lang="en-US" baseline="0" dirty="0" smtClean="0">
                <a:latin typeface="Verdana" pitchFamily="34" charset="0"/>
                <a:ea typeface="Verdana" pitchFamily="34" charset="0"/>
                <a:cs typeface="Verdana" pitchFamily="34" charset="0"/>
              </a:rPr>
              <a:t>Necrosis of periodontal tissues can quickly result in tooth loss; therefore, treatment should not be delayed.</a:t>
            </a:r>
          </a:p>
          <a:p>
            <a:r>
              <a:rPr lang="en-US" baseline="0" dirty="0" smtClean="0">
                <a:latin typeface="Verdana" pitchFamily="34" charset="0"/>
                <a:ea typeface="Verdana" pitchFamily="34" charset="0"/>
                <a:cs typeface="Verdana" pitchFamily="34" charset="0"/>
              </a:rPr>
              <a:t>In addition to prompt referral to a dental professional, patients may be placed on antimicrobial rinse (0.12% </a:t>
            </a:r>
            <a:r>
              <a:rPr lang="en-US" baseline="0" dirty="0" err="1" smtClean="0">
                <a:latin typeface="Verdana" pitchFamily="34" charset="0"/>
                <a:ea typeface="Verdana" pitchFamily="34" charset="0"/>
                <a:cs typeface="Verdana" pitchFamily="34" charset="0"/>
              </a:rPr>
              <a:t>chlorhexidine</a:t>
            </a:r>
            <a:r>
              <a:rPr lang="en-US" baseline="0" dirty="0" smtClean="0">
                <a:latin typeface="Verdana" pitchFamily="34" charset="0"/>
                <a:ea typeface="Verdana" pitchFamily="34" charset="0"/>
                <a:cs typeface="Verdana" pitchFamily="34" charset="0"/>
              </a:rPr>
              <a:t> </a:t>
            </a:r>
            <a:r>
              <a:rPr lang="en-US" baseline="0" dirty="0" err="1" smtClean="0">
                <a:latin typeface="Verdana" pitchFamily="34" charset="0"/>
                <a:ea typeface="Verdana" pitchFamily="34" charset="0"/>
                <a:cs typeface="Verdana" pitchFamily="34" charset="0"/>
              </a:rPr>
              <a:t>gluconate</a:t>
            </a:r>
            <a:r>
              <a:rPr lang="en-US" baseline="0" dirty="0" smtClean="0">
                <a:latin typeface="Verdana" pitchFamily="34" charset="0"/>
                <a:ea typeface="Verdana" pitchFamily="34" charset="0"/>
                <a:cs typeface="Verdana" pitchFamily="34" charset="0"/>
              </a:rPr>
              <a:t>, twice daily) and antibiotics (metronidazole 500mg PO </a:t>
            </a:r>
            <a:r>
              <a:rPr lang="en-US" baseline="0" dirty="0" err="1" smtClean="0">
                <a:latin typeface="Verdana" pitchFamily="34" charset="0"/>
                <a:ea typeface="Verdana" pitchFamily="34" charset="0"/>
                <a:cs typeface="Verdana" pitchFamily="34" charset="0"/>
              </a:rPr>
              <a:t>qid</a:t>
            </a:r>
            <a:r>
              <a:rPr lang="en-US" baseline="0" dirty="0" smtClean="0">
                <a:latin typeface="Verdana" pitchFamily="34" charset="0"/>
                <a:ea typeface="Verdana" pitchFamily="34" charset="0"/>
                <a:cs typeface="Verdana" pitchFamily="34" charset="0"/>
              </a:rPr>
              <a:t> or Augmentin 875mg PO bid x 10 days).</a:t>
            </a:r>
          </a:p>
          <a:p>
            <a:r>
              <a:rPr lang="en-US" baseline="0" dirty="0" smtClean="0">
                <a:latin typeface="Verdana" pitchFamily="34" charset="0"/>
                <a:ea typeface="Verdana" pitchFamily="34" charset="0"/>
                <a:cs typeface="Verdana" pitchFamily="34" charset="0"/>
              </a:rPr>
              <a:t>Pain management and nutritional supplements should also be considered due to severe pain, as well as the inability to eat properly.</a:t>
            </a:r>
          </a:p>
          <a:p>
            <a:endParaRPr lang="en-US" baseline="0" dirty="0" smtClean="0">
              <a:latin typeface="Verdana" pitchFamily="34" charset="0"/>
              <a:ea typeface="Verdana" pitchFamily="34" charset="0"/>
              <a:cs typeface="Verdan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Verdana" pitchFamily="34" charset="0"/>
                <a:ea typeface="Verdana" pitchFamily="34" charset="0"/>
                <a:cs typeface="Verdana" pitchFamily="34" charset="0"/>
              </a:rPr>
              <a:t>Source: </a:t>
            </a:r>
            <a:r>
              <a:rPr lang="en-US" sz="1200" dirty="0" smtClean="0">
                <a:latin typeface="Verdana" pitchFamily="34" charset="0"/>
                <a:ea typeface="Verdana" pitchFamily="34" charset="0"/>
                <a:cs typeface="Verdana" pitchFamily="34" charset="0"/>
              </a:rPr>
              <a:t>Glick M, </a:t>
            </a:r>
            <a:r>
              <a:rPr lang="en-US" sz="1200" dirty="0" err="1" smtClean="0">
                <a:latin typeface="Verdana" pitchFamily="34" charset="0"/>
                <a:ea typeface="Verdana" pitchFamily="34" charset="0"/>
                <a:cs typeface="Verdana" pitchFamily="34" charset="0"/>
              </a:rPr>
              <a:t>Muzyka</a:t>
            </a:r>
            <a:r>
              <a:rPr lang="en-US" sz="1200" dirty="0" smtClean="0">
                <a:latin typeface="Verdana" pitchFamily="34" charset="0"/>
                <a:ea typeface="Verdana" pitchFamily="34" charset="0"/>
                <a:cs typeface="Verdana" pitchFamily="34" charset="0"/>
              </a:rPr>
              <a:t> BC, Salon LM, </a:t>
            </a:r>
            <a:r>
              <a:rPr lang="en-US" sz="1200" dirty="0" err="1" smtClean="0">
                <a:latin typeface="Verdana" pitchFamily="34" charset="0"/>
                <a:ea typeface="Verdana" pitchFamily="34" charset="0"/>
                <a:cs typeface="Verdana" pitchFamily="34" charset="0"/>
              </a:rPr>
              <a:t>Luric</a:t>
            </a:r>
            <a:r>
              <a:rPr lang="en-US" sz="1200" dirty="0" smtClean="0">
                <a:latin typeface="Verdana" pitchFamily="34" charset="0"/>
                <a:ea typeface="Verdana" pitchFamily="34" charset="0"/>
                <a:cs typeface="Verdana" pitchFamily="34" charset="0"/>
              </a:rPr>
              <a:t> D. Necrotizing ulcerative periodontitis: a marker for severe immune deterioration. J </a:t>
            </a:r>
            <a:r>
              <a:rPr lang="en-US" sz="1200" dirty="0" err="1" smtClean="0">
                <a:latin typeface="Verdana" pitchFamily="34" charset="0"/>
                <a:ea typeface="Verdana" pitchFamily="34" charset="0"/>
                <a:cs typeface="Verdana" pitchFamily="34" charset="0"/>
              </a:rPr>
              <a:t>Periodontol</a:t>
            </a:r>
            <a:r>
              <a:rPr lang="en-US" sz="1200" dirty="0" smtClean="0">
                <a:latin typeface="Verdana" pitchFamily="34" charset="0"/>
                <a:ea typeface="Verdana" pitchFamily="34" charset="0"/>
                <a:cs typeface="Verdana" pitchFamily="34" charset="0"/>
              </a:rPr>
              <a:t> 1994;65:393-97.</a:t>
            </a:r>
            <a:endParaRPr lang="en-US" baseline="0"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17</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Oral </a:t>
            </a:r>
            <a:r>
              <a:rPr lang="en-US" sz="1200" dirty="0" err="1" smtClean="0">
                <a:latin typeface="Verdana" pitchFamily="34" charset="0"/>
                <a:ea typeface="Verdana" pitchFamily="34" charset="0"/>
                <a:cs typeface="Verdana" pitchFamily="34" charset="0"/>
              </a:rPr>
              <a:t>squamous</a:t>
            </a:r>
            <a:r>
              <a:rPr lang="en-US" sz="1200" dirty="0" smtClean="0">
                <a:latin typeface="Verdana" pitchFamily="34" charset="0"/>
                <a:ea typeface="Verdana" pitchFamily="34" charset="0"/>
                <a:cs typeface="Verdana" pitchFamily="34" charset="0"/>
              </a:rPr>
              <a:t> cell carcinoma (OSCC) may present clinically in many different forms. Any non-healing lesion of 2-3 weeks duration suggestive of OSCC should be referred to ENT or Oral Surgery for biopsy.</a:t>
            </a:r>
            <a:endParaRPr lang="en-US" sz="1200" b="1"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18</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An increase in HPV-associated (HPV 16) </a:t>
            </a:r>
            <a:r>
              <a:rPr lang="en-US" dirty="0" err="1" smtClean="0">
                <a:latin typeface="Verdana" pitchFamily="34" charset="0"/>
                <a:ea typeface="Verdana" pitchFamily="34" charset="0"/>
                <a:cs typeface="Verdana" pitchFamily="34" charset="0"/>
              </a:rPr>
              <a:t>oropharyngeal</a:t>
            </a:r>
            <a:r>
              <a:rPr lang="en-US" baseline="0" dirty="0" smtClean="0">
                <a:latin typeface="Verdana" pitchFamily="34" charset="0"/>
                <a:ea typeface="Verdana" pitchFamily="34" charset="0"/>
                <a:cs typeface="Verdana" pitchFamily="34" charset="0"/>
              </a:rPr>
              <a:t> cancers, most notably </a:t>
            </a:r>
            <a:r>
              <a:rPr lang="en-US" baseline="0" dirty="0" err="1" smtClean="0">
                <a:latin typeface="Verdana" pitchFamily="34" charset="0"/>
                <a:ea typeface="Verdana" pitchFamily="34" charset="0"/>
                <a:cs typeface="Verdana" pitchFamily="34" charset="0"/>
              </a:rPr>
              <a:t>oropharyngeal</a:t>
            </a:r>
            <a:r>
              <a:rPr lang="en-US" baseline="0" dirty="0" smtClean="0">
                <a:latin typeface="Verdana" pitchFamily="34" charset="0"/>
                <a:ea typeface="Verdana" pitchFamily="34" charset="0"/>
                <a:cs typeface="Verdana" pitchFamily="34" charset="0"/>
              </a:rPr>
              <a:t> squamous cell carcinoma of the base of the tongue &amp; palatine tonsils, in white men less than 50 years old with no history of alcohol or tobacco use, </a:t>
            </a:r>
            <a:r>
              <a:rPr lang="en-US" dirty="0" smtClean="0">
                <a:latin typeface="Verdana" pitchFamily="34" charset="0"/>
                <a:ea typeface="Verdana" pitchFamily="34" charset="0"/>
                <a:cs typeface="Verdana" pitchFamily="34" charset="0"/>
              </a:rPr>
              <a:t>has</a:t>
            </a:r>
            <a:r>
              <a:rPr lang="en-US" baseline="0" dirty="0" smtClean="0">
                <a:latin typeface="Verdana" pitchFamily="34" charset="0"/>
                <a:ea typeface="Verdana" pitchFamily="34" charset="0"/>
                <a:cs typeface="Verdana" pitchFamily="34" charset="0"/>
              </a:rPr>
              <a:t> been recorded over the past several years.</a:t>
            </a:r>
          </a:p>
          <a:p>
            <a:endParaRPr lang="en-US" baseline="0" dirty="0" smtClean="0">
              <a:latin typeface="Verdana" pitchFamily="34" charset="0"/>
              <a:ea typeface="Verdana" pitchFamily="34" charset="0"/>
              <a:cs typeface="Verdana" pitchFamily="34" charset="0"/>
            </a:endParaRPr>
          </a:p>
          <a:p>
            <a:endParaRPr lang="en-US" baseline="0" dirty="0" smtClean="0">
              <a:latin typeface="Verdana" pitchFamily="34" charset="0"/>
              <a:ea typeface="Verdana" pitchFamily="34" charset="0"/>
              <a:cs typeface="Verdana" pitchFamily="34" charset="0"/>
            </a:endParaRPr>
          </a:p>
          <a:p>
            <a:endParaRPr lang="en-US" baseline="0" dirty="0" smtClean="0">
              <a:latin typeface="Verdana" pitchFamily="34" charset="0"/>
              <a:ea typeface="Verdana" pitchFamily="34" charset="0"/>
              <a:cs typeface="Verdana" pitchFamily="34" charset="0"/>
            </a:endParaRPr>
          </a:p>
          <a:p>
            <a:r>
              <a:rPr lang="en-US" baseline="0" dirty="0" smtClean="0">
                <a:latin typeface="Verdana" pitchFamily="34" charset="0"/>
                <a:ea typeface="Verdana" pitchFamily="34" charset="0"/>
                <a:cs typeface="Verdana" pitchFamily="34" charset="0"/>
              </a:rPr>
              <a:t>Source: </a:t>
            </a:r>
            <a:r>
              <a:rPr lang="en-US" baseline="0" dirty="0" err="1" smtClean="0">
                <a:latin typeface="Verdana" pitchFamily="34" charset="0"/>
                <a:ea typeface="Verdana" pitchFamily="34" charset="0"/>
                <a:cs typeface="Verdana" pitchFamily="34" charset="0"/>
              </a:rPr>
              <a:t>Marur</a:t>
            </a:r>
            <a:r>
              <a:rPr lang="en-US" baseline="0" dirty="0" smtClean="0">
                <a:latin typeface="Verdana" pitchFamily="34" charset="0"/>
                <a:ea typeface="Verdana" pitchFamily="34" charset="0"/>
                <a:cs typeface="Verdana" pitchFamily="34" charset="0"/>
              </a:rPr>
              <a:t> S, D’Souza G, </a:t>
            </a:r>
            <a:r>
              <a:rPr lang="en-US" baseline="0" dirty="0" err="1" smtClean="0">
                <a:latin typeface="Verdana" pitchFamily="34" charset="0"/>
                <a:ea typeface="Verdana" pitchFamily="34" charset="0"/>
                <a:cs typeface="Verdana" pitchFamily="34" charset="0"/>
              </a:rPr>
              <a:t>Westra</a:t>
            </a:r>
            <a:r>
              <a:rPr lang="en-US" baseline="0" dirty="0" smtClean="0">
                <a:latin typeface="Verdana" pitchFamily="34" charset="0"/>
                <a:ea typeface="Verdana" pitchFamily="34" charset="0"/>
                <a:cs typeface="Verdana" pitchFamily="34" charset="0"/>
              </a:rPr>
              <a:t> WH, </a:t>
            </a:r>
            <a:r>
              <a:rPr lang="en-US" baseline="0" dirty="0" err="1" smtClean="0">
                <a:latin typeface="Verdana" pitchFamily="34" charset="0"/>
                <a:ea typeface="Verdana" pitchFamily="34" charset="0"/>
                <a:cs typeface="Verdana" pitchFamily="34" charset="0"/>
              </a:rPr>
              <a:t>Forastiere</a:t>
            </a:r>
            <a:r>
              <a:rPr lang="en-US" baseline="0" dirty="0" smtClean="0">
                <a:latin typeface="Verdana" pitchFamily="34" charset="0"/>
                <a:ea typeface="Verdana" pitchFamily="34" charset="0"/>
                <a:cs typeface="Verdana" pitchFamily="34" charset="0"/>
              </a:rPr>
              <a:t> AA. HPV-associated head and neck cancer: a virus-related cancer epidemic. Lancet </a:t>
            </a:r>
            <a:r>
              <a:rPr lang="en-US" baseline="0" dirty="0" err="1" smtClean="0">
                <a:latin typeface="Verdana" pitchFamily="34" charset="0"/>
                <a:ea typeface="Verdana" pitchFamily="34" charset="0"/>
                <a:cs typeface="Verdana" pitchFamily="34" charset="0"/>
              </a:rPr>
              <a:t>Oncol</a:t>
            </a:r>
            <a:r>
              <a:rPr lang="en-US" baseline="0" dirty="0" smtClean="0">
                <a:latin typeface="Verdana" pitchFamily="34" charset="0"/>
                <a:ea typeface="Verdana" pitchFamily="34" charset="0"/>
                <a:cs typeface="Verdana" pitchFamily="34" charset="0"/>
              </a:rPr>
              <a:t>. 2010 Aug;11(8):781-9.</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19</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latin typeface="Verdana" pitchFamily="34" charset="0"/>
                <a:ea typeface="Verdana" pitchFamily="34" charset="0"/>
                <a:cs typeface="Verdana" pitchFamily="34" charset="0"/>
              </a:rPr>
              <a:t>Oral</a:t>
            </a:r>
            <a:r>
              <a:rPr lang="en-US" sz="1600" kern="1200" baseline="0" dirty="0" smtClean="0">
                <a:solidFill>
                  <a:schemeClr val="tx1"/>
                </a:solidFill>
                <a:latin typeface="Verdana" pitchFamily="34" charset="0"/>
                <a:ea typeface="Verdana" pitchFamily="34" charset="0"/>
                <a:cs typeface="Verdana" pitchFamily="34" charset="0"/>
              </a:rPr>
              <a:t> warts are not uncommon in HIV-positive individuals, and studies suggest that the incidence has increased since the initiation of HAART; recurrence following treatment is high.</a:t>
            </a:r>
          </a:p>
          <a:p>
            <a:r>
              <a:rPr lang="en-US" sz="1600" kern="1200" baseline="0" dirty="0" smtClean="0">
                <a:solidFill>
                  <a:schemeClr val="tx1"/>
                </a:solidFill>
                <a:latin typeface="Verdana" pitchFamily="34" charset="0"/>
                <a:ea typeface="Verdana" pitchFamily="34" charset="0"/>
                <a:cs typeface="Verdana" pitchFamily="34" charset="0"/>
              </a:rPr>
              <a:t>Although HPV infection is associated with </a:t>
            </a:r>
            <a:r>
              <a:rPr lang="en-US" sz="1600" kern="1200" baseline="0" dirty="0" err="1" smtClean="0">
                <a:solidFill>
                  <a:schemeClr val="tx1"/>
                </a:solidFill>
                <a:latin typeface="Verdana" pitchFamily="34" charset="0"/>
                <a:ea typeface="Verdana" pitchFamily="34" charset="0"/>
                <a:cs typeface="Verdana" pitchFamily="34" charset="0"/>
              </a:rPr>
              <a:t>oropharyngeal</a:t>
            </a:r>
            <a:r>
              <a:rPr lang="en-US" sz="1600" kern="1200" baseline="0" dirty="0" smtClean="0">
                <a:solidFill>
                  <a:schemeClr val="tx1"/>
                </a:solidFill>
                <a:latin typeface="Verdana" pitchFamily="34" charset="0"/>
                <a:ea typeface="Verdana" pitchFamily="34" charset="0"/>
                <a:cs typeface="Verdana" pitchFamily="34" charset="0"/>
              </a:rPr>
              <a:t> cancer, oral warts normally are not caused by the HPV types that are associated with oncogenic changes; however, close observation is important because the patient may also have been exposed to other HPV types, including HPV 16, the type most commonly associated with OSCC. </a:t>
            </a:r>
          </a:p>
          <a:p>
            <a:r>
              <a:rPr lang="en-US" sz="1600" kern="1200" baseline="0" dirty="0" smtClean="0">
                <a:solidFill>
                  <a:schemeClr val="tx1"/>
                </a:solidFill>
                <a:latin typeface="Verdana" pitchFamily="34" charset="0"/>
                <a:ea typeface="Verdana" pitchFamily="34" charset="0"/>
                <a:cs typeface="Verdana" pitchFamily="34" charset="0"/>
              </a:rPr>
              <a:t>One recent multi-site cross-sectional study found the prevalence of oral HPV infection in HIV-positive persons to be as high as 34%, with 14% being infected with multiple HPV types; HPV 16 was the most common type detected (prevalence 5.7%).</a:t>
            </a:r>
            <a:endParaRPr lang="en-US" sz="1600" kern="1200" dirty="0" smtClean="0">
              <a:solidFill>
                <a:schemeClr val="tx1"/>
              </a:solidFill>
              <a:latin typeface="Verdana" pitchFamily="34" charset="0"/>
              <a:ea typeface="Verdana" pitchFamily="34" charset="0"/>
              <a:cs typeface="Verdana" pitchFamily="34" charset="0"/>
            </a:endParaRPr>
          </a:p>
          <a:p>
            <a:endParaRPr lang="en-US" sz="1600" kern="1200" dirty="0" smtClean="0">
              <a:solidFill>
                <a:schemeClr val="tx1"/>
              </a:solidFill>
              <a:latin typeface="Verdana" pitchFamily="34" charset="0"/>
              <a:ea typeface="Verdana" pitchFamily="34" charset="0"/>
              <a:cs typeface="Verdana" pitchFamily="34" charset="0"/>
            </a:endParaRPr>
          </a:p>
          <a:p>
            <a:r>
              <a:rPr lang="en-US" sz="1600" kern="1200" dirty="0" smtClean="0">
                <a:solidFill>
                  <a:schemeClr val="tx1"/>
                </a:solidFill>
                <a:latin typeface="Verdana" pitchFamily="34" charset="0"/>
                <a:ea typeface="Verdana" pitchFamily="34" charset="0"/>
                <a:cs typeface="Verdana" pitchFamily="34" charset="0"/>
              </a:rPr>
              <a:t>(see sources next slide)</a:t>
            </a:r>
          </a:p>
        </p:txBody>
      </p:sp>
      <p:sp>
        <p:nvSpPr>
          <p:cNvPr id="4" name="Slide Number Placeholder 3"/>
          <p:cNvSpPr>
            <a:spLocks noGrp="1"/>
          </p:cNvSpPr>
          <p:nvPr>
            <p:ph type="sldNum" sz="quarter" idx="10"/>
          </p:nvPr>
        </p:nvSpPr>
        <p:spPr/>
        <p:txBody>
          <a:bodyPr/>
          <a:lstStyle/>
          <a:p>
            <a:fld id="{EA7B5B7C-F551-449A-BB11-A7DD040E2346}" type="slidenum">
              <a:rPr lang="en-US" smtClean="0"/>
              <a:pPr/>
              <a:t>20</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Verdana" pitchFamily="34" charset="0"/>
                <a:ea typeface="Verdana" pitchFamily="34" charset="0"/>
                <a:cs typeface="Verdana" pitchFamily="34" charset="0"/>
              </a:rPr>
              <a:t>Sources: King MD, </a:t>
            </a:r>
            <a:r>
              <a:rPr lang="en-US" sz="1200" kern="1200" dirty="0" err="1" smtClean="0">
                <a:solidFill>
                  <a:schemeClr val="tx1"/>
                </a:solidFill>
                <a:latin typeface="Verdana" pitchFamily="34" charset="0"/>
                <a:ea typeface="Verdana" pitchFamily="34" charset="0"/>
                <a:cs typeface="Verdana" pitchFamily="34" charset="0"/>
              </a:rPr>
              <a:t>Reznik</a:t>
            </a:r>
            <a:r>
              <a:rPr lang="en-US" sz="1200" kern="1200" dirty="0" smtClean="0">
                <a:solidFill>
                  <a:schemeClr val="tx1"/>
                </a:solidFill>
                <a:latin typeface="Verdana" pitchFamily="34" charset="0"/>
                <a:ea typeface="Verdana" pitchFamily="34" charset="0"/>
                <a:cs typeface="Verdana" pitchFamily="34" charset="0"/>
              </a:rPr>
              <a:t> DA, </a:t>
            </a:r>
            <a:r>
              <a:rPr lang="en-US" sz="1200" kern="1200" dirty="0" err="1" smtClean="0">
                <a:solidFill>
                  <a:schemeClr val="tx1"/>
                </a:solidFill>
                <a:latin typeface="Verdana" pitchFamily="34" charset="0"/>
                <a:ea typeface="Verdana" pitchFamily="34" charset="0"/>
                <a:cs typeface="Verdana" pitchFamily="34" charset="0"/>
              </a:rPr>
              <a:t>O’Daniels</a:t>
            </a:r>
            <a:r>
              <a:rPr lang="en-US" sz="1200" kern="1200" dirty="0" smtClean="0">
                <a:solidFill>
                  <a:schemeClr val="tx1"/>
                </a:solidFill>
                <a:latin typeface="Verdana" pitchFamily="34" charset="0"/>
                <a:ea typeface="Verdana" pitchFamily="34" charset="0"/>
                <a:cs typeface="Verdana" pitchFamily="34" charset="0"/>
              </a:rPr>
              <a:t> CM, Larsen NM, </a:t>
            </a:r>
            <a:r>
              <a:rPr lang="en-US" sz="1200" kern="1200" dirty="0" err="1" smtClean="0">
                <a:solidFill>
                  <a:schemeClr val="tx1"/>
                </a:solidFill>
                <a:latin typeface="Verdana" pitchFamily="34" charset="0"/>
                <a:ea typeface="Verdana" pitchFamily="34" charset="0"/>
                <a:cs typeface="Verdana" pitchFamily="34" charset="0"/>
              </a:rPr>
              <a:t>Osterholt</a:t>
            </a:r>
            <a:r>
              <a:rPr lang="en-US" sz="1200" kern="1200" dirty="0" smtClean="0">
                <a:solidFill>
                  <a:schemeClr val="tx1"/>
                </a:solidFill>
                <a:latin typeface="Verdana" pitchFamily="34" charset="0"/>
                <a:ea typeface="Verdana" pitchFamily="34" charset="0"/>
                <a:cs typeface="Verdana" pitchFamily="34" charset="0"/>
              </a:rPr>
              <a:t> DM, Blumberg HM. Human </a:t>
            </a:r>
            <a:r>
              <a:rPr lang="en-US" sz="1200" kern="1200" dirty="0" err="1" smtClean="0">
                <a:solidFill>
                  <a:schemeClr val="tx1"/>
                </a:solidFill>
                <a:latin typeface="Verdana" pitchFamily="34" charset="0"/>
                <a:ea typeface="Verdana" pitchFamily="34" charset="0"/>
                <a:cs typeface="Verdana" pitchFamily="34" charset="0"/>
              </a:rPr>
              <a:t>Papillomavirus</a:t>
            </a:r>
            <a:r>
              <a:rPr lang="en-US" sz="1200" kern="1200" dirty="0" smtClean="0">
                <a:solidFill>
                  <a:schemeClr val="tx1"/>
                </a:solidFill>
                <a:latin typeface="Verdana" pitchFamily="34" charset="0"/>
                <a:ea typeface="Verdana" pitchFamily="34" charset="0"/>
                <a:cs typeface="Verdana" pitchFamily="34" charset="0"/>
              </a:rPr>
              <a:t>-associated Oral Warts among HIV-</a:t>
            </a:r>
            <a:r>
              <a:rPr lang="en-US" sz="1200" kern="1200" dirty="0" err="1" smtClean="0">
                <a:solidFill>
                  <a:schemeClr val="tx1"/>
                </a:solidFill>
                <a:latin typeface="Verdana" pitchFamily="34" charset="0"/>
                <a:ea typeface="Verdana" pitchFamily="34" charset="0"/>
                <a:cs typeface="Verdana" pitchFamily="34" charset="0"/>
              </a:rPr>
              <a:t>seropositive</a:t>
            </a:r>
            <a:r>
              <a:rPr lang="en-US" sz="1200" kern="1200" dirty="0" smtClean="0">
                <a:solidFill>
                  <a:schemeClr val="tx1"/>
                </a:solidFill>
                <a:latin typeface="Verdana" pitchFamily="34" charset="0"/>
                <a:ea typeface="Verdana" pitchFamily="34" charset="0"/>
                <a:cs typeface="Verdana" pitchFamily="34" charset="0"/>
              </a:rPr>
              <a:t> Patients in the Era of Highly Active Antiretroviral Therapy: An Emerging Infection. </a:t>
            </a:r>
            <a:r>
              <a:rPr lang="en-US" sz="1200" kern="1200" dirty="0" err="1" smtClean="0">
                <a:solidFill>
                  <a:schemeClr val="tx1"/>
                </a:solidFill>
                <a:latin typeface="Verdana" pitchFamily="34" charset="0"/>
                <a:ea typeface="Verdana" pitchFamily="34" charset="0"/>
                <a:cs typeface="Verdana" pitchFamily="34" charset="0"/>
              </a:rPr>
              <a:t>Clin</a:t>
            </a:r>
            <a:r>
              <a:rPr lang="en-US" sz="1200" kern="1200" dirty="0" smtClean="0">
                <a:solidFill>
                  <a:schemeClr val="tx1"/>
                </a:solidFill>
                <a:latin typeface="Verdana" pitchFamily="34" charset="0"/>
                <a:ea typeface="Verdana" pitchFamily="34" charset="0"/>
                <a:cs typeface="Verdana" pitchFamily="34" charset="0"/>
              </a:rPr>
              <a:t> Infect Dis 2002 Mar;34(5):641-8.</a:t>
            </a:r>
          </a:p>
          <a:p>
            <a:r>
              <a:rPr lang="en-US" sz="1200" kern="1200" dirty="0" smtClean="0">
                <a:solidFill>
                  <a:schemeClr val="tx1"/>
                </a:solidFill>
                <a:latin typeface="Verdana" pitchFamily="34" charset="0"/>
                <a:ea typeface="Verdana" pitchFamily="34" charset="0"/>
                <a:cs typeface="Verdana" pitchFamily="34" charset="0"/>
              </a:rPr>
              <a:t>Greenspan D, </a:t>
            </a:r>
            <a:r>
              <a:rPr lang="en-US" sz="1200" kern="1200" dirty="0" err="1" smtClean="0">
                <a:solidFill>
                  <a:schemeClr val="tx1"/>
                </a:solidFill>
                <a:latin typeface="Verdana" pitchFamily="34" charset="0"/>
                <a:ea typeface="Verdana" pitchFamily="34" charset="0"/>
                <a:cs typeface="Verdana" pitchFamily="34" charset="0"/>
              </a:rPr>
              <a:t>Canchola</a:t>
            </a:r>
            <a:r>
              <a:rPr lang="en-US" sz="1200" kern="1200" dirty="0" smtClean="0">
                <a:solidFill>
                  <a:schemeClr val="tx1"/>
                </a:solidFill>
                <a:latin typeface="Verdana" pitchFamily="34" charset="0"/>
                <a:ea typeface="Verdana" pitchFamily="34" charset="0"/>
                <a:cs typeface="Verdana" pitchFamily="34" charset="0"/>
              </a:rPr>
              <a:t> AJ, </a:t>
            </a:r>
            <a:r>
              <a:rPr lang="en-US" sz="1200" kern="1200" dirty="0" err="1" smtClean="0">
                <a:solidFill>
                  <a:schemeClr val="tx1"/>
                </a:solidFill>
                <a:latin typeface="Verdana" pitchFamily="34" charset="0"/>
                <a:ea typeface="Verdana" pitchFamily="34" charset="0"/>
                <a:cs typeface="Verdana" pitchFamily="34" charset="0"/>
              </a:rPr>
              <a:t>MacPhail</a:t>
            </a:r>
            <a:r>
              <a:rPr lang="en-US" sz="1200" kern="1200" dirty="0" smtClean="0">
                <a:solidFill>
                  <a:schemeClr val="tx1"/>
                </a:solidFill>
                <a:latin typeface="Verdana" pitchFamily="34" charset="0"/>
                <a:ea typeface="Verdana" pitchFamily="34" charset="0"/>
                <a:cs typeface="Verdana" pitchFamily="34" charset="0"/>
              </a:rPr>
              <a:t> LA, et al. </a:t>
            </a:r>
            <a:r>
              <a:rPr lang="en-US" sz="1200" b="0" i="0" kern="1200" dirty="0" smtClean="0">
                <a:solidFill>
                  <a:schemeClr val="tx1"/>
                </a:solidFill>
                <a:latin typeface="Verdana" pitchFamily="34" charset="0"/>
                <a:ea typeface="Verdana" pitchFamily="34" charset="0"/>
                <a:cs typeface="Verdana" pitchFamily="34" charset="0"/>
              </a:rPr>
              <a:t>Effect of highly active antiretroviral therapy on frequency of oral warts. Lancet. 2001 May;357(9266):1411-2.</a:t>
            </a:r>
            <a:r>
              <a:rPr lang="en-US" sz="1200" b="0" i="0" kern="1200" baseline="0" dirty="0" smtClean="0">
                <a:solidFill>
                  <a:schemeClr val="tx1"/>
                </a:solidFill>
                <a:latin typeface="Verdana" pitchFamily="34" charset="0"/>
                <a:ea typeface="Verdana" pitchFamily="34" charset="0"/>
                <a:cs typeface="Verdana" pitchFamily="34" charset="0"/>
              </a:rPr>
              <a:t> </a:t>
            </a:r>
          </a:p>
          <a:p>
            <a:r>
              <a:rPr lang="en-US" sz="1200" kern="1200" dirty="0" err="1" smtClean="0">
                <a:solidFill>
                  <a:schemeClr val="tx1"/>
                </a:solidFill>
                <a:latin typeface="Verdana" pitchFamily="34" charset="0"/>
                <a:ea typeface="Verdana" pitchFamily="34" charset="0"/>
                <a:cs typeface="Verdana" pitchFamily="34" charset="0"/>
              </a:rPr>
              <a:t>Beachler</a:t>
            </a:r>
            <a:r>
              <a:rPr lang="en-US" sz="1200" kern="1200" dirty="0" smtClean="0">
                <a:solidFill>
                  <a:schemeClr val="tx1"/>
                </a:solidFill>
                <a:latin typeface="Verdana" pitchFamily="34" charset="0"/>
                <a:ea typeface="Verdana" pitchFamily="34" charset="0"/>
                <a:cs typeface="Verdana" pitchFamily="34" charset="0"/>
              </a:rPr>
              <a:t> DC, Weber KM, </a:t>
            </a:r>
            <a:r>
              <a:rPr lang="en-US" sz="1200" kern="1200" dirty="0" err="1" smtClean="0">
                <a:solidFill>
                  <a:schemeClr val="tx1"/>
                </a:solidFill>
                <a:latin typeface="Verdana" pitchFamily="34" charset="0"/>
                <a:ea typeface="Verdana" pitchFamily="34" charset="0"/>
                <a:cs typeface="Verdana" pitchFamily="34" charset="0"/>
              </a:rPr>
              <a:t>Margolick</a:t>
            </a:r>
            <a:r>
              <a:rPr lang="en-US" sz="1200" kern="1200" dirty="0" smtClean="0">
                <a:solidFill>
                  <a:schemeClr val="tx1"/>
                </a:solidFill>
                <a:latin typeface="Verdana" pitchFamily="34" charset="0"/>
                <a:ea typeface="Verdana" pitchFamily="34" charset="0"/>
                <a:cs typeface="Verdana" pitchFamily="34" charset="0"/>
              </a:rPr>
              <a:t> JB, </a:t>
            </a:r>
            <a:r>
              <a:rPr lang="en-US" sz="1200" kern="1200" dirty="0" err="1" smtClean="0">
                <a:solidFill>
                  <a:schemeClr val="tx1"/>
                </a:solidFill>
                <a:latin typeface="Verdana" pitchFamily="34" charset="0"/>
                <a:ea typeface="Verdana" pitchFamily="34" charset="0"/>
                <a:cs typeface="Verdana" pitchFamily="34" charset="0"/>
              </a:rPr>
              <a:t>Strickler</a:t>
            </a:r>
            <a:r>
              <a:rPr lang="en-US" sz="1200" kern="1200" dirty="0" smtClean="0">
                <a:solidFill>
                  <a:schemeClr val="tx1"/>
                </a:solidFill>
                <a:latin typeface="Verdana" pitchFamily="34" charset="0"/>
                <a:ea typeface="Verdana" pitchFamily="34" charset="0"/>
                <a:cs typeface="Verdana" pitchFamily="34" charset="0"/>
              </a:rPr>
              <a:t> HD, Cranston RD, et al.</a:t>
            </a:r>
            <a:r>
              <a:rPr lang="en-US" sz="1200" kern="1200" baseline="0" dirty="0" smtClean="0">
                <a:solidFill>
                  <a:schemeClr val="tx1"/>
                </a:solidFill>
                <a:latin typeface="Verdana" pitchFamily="34" charset="0"/>
                <a:ea typeface="Verdana" pitchFamily="34" charset="0"/>
                <a:cs typeface="Verdana" pitchFamily="34" charset="0"/>
              </a:rPr>
              <a:t> </a:t>
            </a:r>
            <a:r>
              <a:rPr lang="en-US" sz="1200" kern="1200" dirty="0" smtClean="0">
                <a:solidFill>
                  <a:schemeClr val="tx1"/>
                </a:solidFill>
                <a:latin typeface="Verdana" pitchFamily="34" charset="0"/>
                <a:ea typeface="Verdana" pitchFamily="34" charset="0"/>
                <a:cs typeface="Verdana" pitchFamily="34" charset="0"/>
              </a:rPr>
              <a:t>Risk factors for oral HPV infection among a high prevalence population of HIV-positive and at-risk HIV-	negative adults. Cancer </a:t>
            </a:r>
            <a:r>
              <a:rPr lang="en-US" sz="1200" kern="1200" dirty="0" err="1" smtClean="0">
                <a:solidFill>
                  <a:schemeClr val="tx1"/>
                </a:solidFill>
                <a:latin typeface="Verdana" pitchFamily="34" charset="0"/>
                <a:ea typeface="Verdana" pitchFamily="34" charset="0"/>
                <a:cs typeface="Verdana" pitchFamily="34" charset="0"/>
              </a:rPr>
              <a:t>Epidemiol</a:t>
            </a:r>
            <a:r>
              <a:rPr lang="en-US" sz="1200" kern="1200" dirty="0" smtClean="0">
                <a:solidFill>
                  <a:schemeClr val="tx1"/>
                </a:solidFill>
                <a:latin typeface="Verdana" pitchFamily="34" charset="0"/>
                <a:ea typeface="Verdana" pitchFamily="34" charset="0"/>
                <a:cs typeface="Verdana" pitchFamily="34" charset="0"/>
              </a:rPr>
              <a:t> Biomarkers Prev.</a:t>
            </a:r>
            <a:r>
              <a:rPr lang="en-US" sz="1200" kern="1200" baseline="0" dirty="0" smtClean="0">
                <a:solidFill>
                  <a:schemeClr val="tx1"/>
                </a:solidFill>
                <a:latin typeface="Verdana" pitchFamily="34" charset="0"/>
                <a:ea typeface="Verdana" pitchFamily="34" charset="0"/>
                <a:cs typeface="Verdana" pitchFamily="34" charset="0"/>
              </a:rPr>
              <a:t> 2012 Jan; </a:t>
            </a:r>
            <a:r>
              <a:rPr lang="en-US" sz="1200" kern="1200" dirty="0" smtClean="0">
                <a:solidFill>
                  <a:schemeClr val="tx1"/>
                </a:solidFill>
                <a:latin typeface="Verdana" pitchFamily="34" charset="0"/>
                <a:ea typeface="Verdana" pitchFamily="34" charset="0"/>
                <a:cs typeface="Verdana" pitchFamily="34" charset="0"/>
              </a:rPr>
              <a:t>21(1):122–133.</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21</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2</a:t>
            </a:fld>
            <a:endParaRPr lang="en-US"/>
          </a:p>
        </p:txBody>
      </p:sp>
    </p:spTree>
    <p:extLst>
      <p:ext uri="{BB962C8B-B14F-4D97-AF65-F5344CB8AC3E}">
        <p14:creationId xmlns:p14="http://schemas.microsoft.com/office/powerpoint/2010/main" val="2914263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KS can occur at any CD4+ cell count, but the risk of developing KS increases as the immune system</a:t>
            </a:r>
            <a:r>
              <a:rPr lang="en-US" baseline="0" dirty="0" smtClean="0">
                <a:latin typeface="Verdana" pitchFamily="34" charset="0"/>
                <a:ea typeface="Verdana" pitchFamily="34" charset="0"/>
                <a:cs typeface="Verdana" pitchFamily="34" charset="0"/>
              </a:rPr>
              <a:t> declines, the greatest risk occurring when CD4</a:t>
            </a:r>
            <a:r>
              <a:rPr lang="en-US" dirty="0" smtClean="0">
                <a:latin typeface="Verdana" pitchFamily="34" charset="0"/>
                <a:ea typeface="Verdana" pitchFamily="34" charset="0"/>
                <a:cs typeface="Verdana" pitchFamily="34" charset="0"/>
              </a:rPr>
              <a:t> cell counts drop below 200.</a:t>
            </a:r>
          </a:p>
          <a:p>
            <a:r>
              <a:rPr lang="en-US" dirty="0" smtClean="0">
                <a:latin typeface="Verdana" pitchFamily="34" charset="0"/>
                <a:ea typeface="Verdana" pitchFamily="34" charset="0"/>
                <a:cs typeface="Verdana" pitchFamily="34" charset="0"/>
              </a:rPr>
              <a:t>KS is more common in men than women, and most common in MSM;</a:t>
            </a:r>
            <a:r>
              <a:rPr lang="en-US" baseline="0" dirty="0" smtClean="0">
                <a:latin typeface="Verdana" pitchFamily="34" charset="0"/>
                <a:ea typeface="Verdana" pitchFamily="34" charset="0"/>
                <a:cs typeface="Verdana" pitchFamily="34" charset="0"/>
              </a:rPr>
              <a:t> oral lesions occur in approximately one third of all cases.</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Early KS</a:t>
            </a:r>
            <a:r>
              <a:rPr lang="en-US" baseline="0" dirty="0" smtClean="0">
                <a:latin typeface="Verdana" pitchFamily="34" charset="0"/>
                <a:ea typeface="Verdana" pitchFamily="34" charset="0"/>
                <a:cs typeface="Verdana" pitchFamily="34" charset="0"/>
              </a:rPr>
              <a:t> lesions may appear similar to normal physiologic pigmentation, so close examination of the lesion and review of patient medical history is necessary.</a:t>
            </a:r>
          </a:p>
          <a:p>
            <a:r>
              <a:rPr lang="en-US" baseline="0" dirty="0" smtClean="0">
                <a:latin typeface="Verdana" pitchFamily="34" charset="0"/>
                <a:ea typeface="Verdana" pitchFamily="34" charset="0"/>
                <a:cs typeface="Verdana" pitchFamily="34" charset="0"/>
              </a:rPr>
              <a:t>Biopsy is recommended to confirm diagnosis and to rule out bacillary </a:t>
            </a:r>
            <a:r>
              <a:rPr lang="en-US" baseline="0" dirty="0" err="1" smtClean="0">
                <a:latin typeface="Verdana" pitchFamily="34" charset="0"/>
                <a:ea typeface="Verdana" pitchFamily="34" charset="0"/>
                <a:cs typeface="Verdana" pitchFamily="34" charset="0"/>
              </a:rPr>
              <a:t>angiomatosis</a:t>
            </a:r>
            <a:r>
              <a:rPr lang="en-US" baseline="0" dirty="0" smtClean="0">
                <a:latin typeface="Verdana" pitchFamily="34" charset="0"/>
                <a:ea typeface="Verdana" pitchFamily="34" charset="0"/>
                <a:cs typeface="Verdana" pitchFamily="34" charset="0"/>
              </a:rPr>
              <a:t>, which can be clinically indistinguishable from KS.</a:t>
            </a:r>
          </a:p>
          <a:p>
            <a:endParaRPr lang="en-US" baseline="0" dirty="0" smtClean="0">
              <a:latin typeface="Verdana" pitchFamily="34" charset="0"/>
              <a:ea typeface="Verdana" pitchFamily="34" charset="0"/>
              <a:cs typeface="Verdana" pitchFamily="34" charset="0"/>
            </a:endParaRPr>
          </a:p>
          <a:p>
            <a:endParaRPr lang="en-US" baseline="0" dirty="0" smtClean="0">
              <a:latin typeface="Verdana" pitchFamily="34" charset="0"/>
              <a:ea typeface="Verdana" pitchFamily="34" charset="0"/>
              <a:cs typeface="Verdan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Verdana" pitchFamily="34" charset="0"/>
                <a:ea typeface="Verdana" pitchFamily="34" charset="0"/>
                <a:cs typeface="Verdana" pitchFamily="34" charset="0"/>
              </a:rPr>
              <a:t>Source: Centers for Disease Control and Prevention. Guidelines for Prevention and Treatment of Opportunistic Infections in HIV-Infected Adults and Adolescents. MMWR 2009;58 (No. RR-4) April 10, 2009:39,66-8.</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22</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As oral KS lesions progress, they are more likely to become painful secondary to trauma, and, in some cases, interfere with normal function such as eating and speaking.</a:t>
            </a:r>
          </a:p>
          <a:p>
            <a:r>
              <a:rPr lang="en-US" dirty="0" smtClean="0">
                <a:latin typeface="Verdana" pitchFamily="34" charset="0"/>
                <a:ea typeface="Verdana" pitchFamily="34" charset="0"/>
                <a:cs typeface="Verdana" pitchFamily="34" charset="0"/>
              </a:rPr>
              <a:t>Involvement</a:t>
            </a:r>
            <a:r>
              <a:rPr lang="en-US" baseline="0" dirty="0" smtClean="0">
                <a:latin typeface="Verdana" pitchFamily="34" charset="0"/>
                <a:ea typeface="Verdana" pitchFamily="34" charset="0"/>
                <a:cs typeface="Verdana" pitchFamily="34" charset="0"/>
              </a:rPr>
              <a:t> of the gingiva is common, and meticulous oral hygiene is stressed to help prevent secondary fungal or bacterial infection.</a:t>
            </a:r>
          </a:p>
          <a:p>
            <a:endParaRPr lang="en-US" baseline="0" dirty="0" smtClean="0">
              <a:latin typeface="Verdana" pitchFamily="34" charset="0"/>
              <a:ea typeface="Verdana" pitchFamily="34" charset="0"/>
              <a:cs typeface="Verdana" pitchFamily="34" charset="0"/>
            </a:endParaRPr>
          </a:p>
          <a:p>
            <a:endParaRPr lang="en-US" baseline="0" dirty="0" smtClean="0">
              <a:latin typeface="Verdana" pitchFamily="34" charset="0"/>
              <a:ea typeface="Verdana" pitchFamily="34" charset="0"/>
              <a:cs typeface="Verdana" pitchFamily="34" charset="0"/>
            </a:endParaRPr>
          </a:p>
          <a:p>
            <a:endParaRPr lang="en-US" baseline="0" dirty="0" smtClean="0">
              <a:latin typeface="Verdana" pitchFamily="34" charset="0"/>
              <a:ea typeface="Verdana" pitchFamily="34" charset="0"/>
              <a:cs typeface="Verdana" pitchFamily="34" charset="0"/>
            </a:endParaRPr>
          </a:p>
          <a:p>
            <a:endParaRPr lang="en-US" baseline="0"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Source: Cherry-Peppers G, Daniels</a:t>
            </a:r>
            <a:r>
              <a:rPr lang="en-US" baseline="0" dirty="0" smtClean="0">
                <a:latin typeface="Verdana" pitchFamily="34" charset="0"/>
                <a:ea typeface="Verdana" pitchFamily="34" charset="0"/>
                <a:cs typeface="Verdana" pitchFamily="34" charset="0"/>
              </a:rPr>
              <a:t> CO, Meeks V, Sanders CF, </a:t>
            </a:r>
            <a:r>
              <a:rPr lang="en-US" baseline="0" dirty="0" err="1" smtClean="0">
                <a:latin typeface="Verdana" pitchFamily="34" charset="0"/>
                <a:ea typeface="Verdana" pitchFamily="34" charset="0"/>
                <a:cs typeface="Verdana" pitchFamily="34" charset="0"/>
              </a:rPr>
              <a:t>Reznik</a:t>
            </a:r>
            <a:r>
              <a:rPr lang="en-US" baseline="0" dirty="0" smtClean="0">
                <a:latin typeface="Verdana" pitchFamily="34" charset="0"/>
                <a:ea typeface="Verdana" pitchFamily="34" charset="0"/>
                <a:cs typeface="Verdana" pitchFamily="34" charset="0"/>
              </a:rPr>
              <a:t> D. Oral manifestations in the era of HAART. J </a:t>
            </a:r>
            <a:r>
              <a:rPr lang="en-US" baseline="0" dirty="0" err="1" smtClean="0">
                <a:latin typeface="Verdana" pitchFamily="34" charset="0"/>
                <a:ea typeface="Verdana" pitchFamily="34" charset="0"/>
                <a:cs typeface="Verdana" pitchFamily="34" charset="0"/>
              </a:rPr>
              <a:t>Natl</a:t>
            </a:r>
            <a:r>
              <a:rPr lang="en-US" baseline="0" dirty="0" smtClean="0">
                <a:latin typeface="Verdana" pitchFamily="34" charset="0"/>
                <a:ea typeface="Verdana" pitchFamily="34" charset="0"/>
                <a:cs typeface="Verdana" pitchFamily="34" charset="0"/>
              </a:rPr>
              <a:t> Med Assoc. 2003 Feb;95(2 </a:t>
            </a:r>
            <a:r>
              <a:rPr lang="en-US" baseline="0" dirty="0" err="1" smtClean="0">
                <a:latin typeface="Verdana" pitchFamily="34" charset="0"/>
                <a:ea typeface="Verdana" pitchFamily="34" charset="0"/>
                <a:cs typeface="Verdana" pitchFamily="34" charset="0"/>
              </a:rPr>
              <a:t>Suppl</a:t>
            </a:r>
            <a:r>
              <a:rPr lang="en-US" baseline="0" dirty="0" smtClean="0">
                <a:latin typeface="Verdana" pitchFamily="34" charset="0"/>
                <a:ea typeface="Verdana" pitchFamily="34" charset="0"/>
                <a:cs typeface="Verdana" pitchFamily="34" charset="0"/>
              </a:rPr>
              <a:t> 2): 23S-25S.</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23</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Verdana" pitchFamily="34" charset="0"/>
                <a:ea typeface="Verdana" pitchFamily="34" charset="0"/>
                <a:cs typeface="Verdana" pitchFamily="34" charset="0"/>
              </a:rPr>
              <a:t>Resource: </a:t>
            </a:r>
            <a:r>
              <a:rPr lang="en-US" dirty="0" smtClean="0">
                <a:latin typeface="Verdana" pitchFamily="34" charset="0"/>
                <a:ea typeface="Verdana" pitchFamily="34" charset="0"/>
                <a:cs typeface="Verdana" pitchFamily="34" charset="0"/>
              </a:rPr>
              <a:t>The</a:t>
            </a:r>
            <a:r>
              <a:rPr lang="en-US" baseline="0" dirty="0" smtClean="0">
                <a:latin typeface="Verdana" pitchFamily="34" charset="0"/>
                <a:ea typeface="Verdana" pitchFamily="34" charset="0"/>
                <a:cs typeface="Verdana" pitchFamily="34" charset="0"/>
              </a:rPr>
              <a:t> ACTG Staging Classification for AIDS-Associated Kaposi Sarcoma can be found at www.cancer.gov.</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24</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The end.</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25</a:t>
            </a:fld>
            <a:endParaRPr lang="en-US"/>
          </a:p>
        </p:txBody>
      </p:sp>
    </p:spTree>
    <p:extLst>
      <p:ext uri="{BB962C8B-B14F-4D97-AF65-F5344CB8AC3E}">
        <p14:creationId xmlns:p14="http://schemas.microsoft.com/office/powerpoint/2010/main" val="1038896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26</a:t>
            </a:fld>
            <a:endParaRPr lang="en-US"/>
          </a:p>
        </p:txBody>
      </p:sp>
    </p:spTree>
    <p:extLst>
      <p:ext uri="{BB962C8B-B14F-4D97-AF65-F5344CB8AC3E}">
        <p14:creationId xmlns:p14="http://schemas.microsoft.com/office/powerpoint/2010/main" val="3204723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ea typeface="Verdana" pitchFamily="34" charset="0"/>
                <a:cs typeface="Verdana" pitchFamily="34" charset="0"/>
              </a:rPr>
              <a:t>Acknowledgements:</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Course Committee Authors:</a:t>
            </a:r>
          </a:p>
          <a:p>
            <a:r>
              <a:rPr lang="en-US" dirty="0" smtClean="0">
                <a:latin typeface="Verdana" pitchFamily="34" charset="0"/>
                <a:ea typeface="Verdana" pitchFamily="34" charset="0"/>
                <a:cs typeface="Verdana" pitchFamily="34" charset="0"/>
              </a:rPr>
              <a:t>          Jeffery</a:t>
            </a:r>
            <a:r>
              <a:rPr lang="en-US" baseline="0" dirty="0" smtClean="0">
                <a:latin typeface="Verdana" pitchFamily="34" charset="0"/>
                <a:ea typeface="Verdana" pitchFamily="34" charset="0"/>
                <a:cs typeface="Verdana" pitchFamily="34" charset="0"/>
              </a:rPr>
              <a:t> D. Hill, D.M.D.</a:t>
            </a:r>
            <a:endParaRPr lang="en-US" dirty="0" smtClean="0">
              <a:latin typeface="Verdana" pitchFamily="34" charset="0"/>
              <a:ea typeface="Verdana" pitchFamily="34" charset="0"/>
              <a:cs typeface="Verdana" pitchFamily="34" charset="0"/>
            </a:endParaRPr>
          </a:p>
          <a:p>
            <a:pPr lvl="1"/>
            <a:r>
              <a:rPr lang="en-US" dirty="0" smtClean="0">
                <a:latin typeface="Verdana" pitchFamily="34" charset="0"/>
                <a:ea typeface="Verdana" pitchFamily="34" charset="0"/>
                <a:cs typeface="Verdana" pitchFamily="34" charset="0"/>
              </a:rPr>
              <a:t>Lauren L. Patton, D.D.S.</a:t>
            </a:r>
          </a:p>
          <a:p>
            <a:pPr lvl="1"/>
            <a:r>
              <a:rPr lang="en-US" dirty="0" smtClean="0">
                <a:latin typeface="Verdana" pitchFamily="34" charset="0"/>
                <a:ea typeface="Verdana" pitchFamily="34" charset="0"/>
                <a:cs typeface="Verdana" pitchFamily="34" charset="0"/>
              </a:rPr>
              <a:t>Therese G. Mayfield, D.M.D.</a:t>
            </a:r>
          </a:p>
          <a:p>
            <a:r>
              <a:rPr lang="en-US" dirty="0" smtClean="0">
                <a:latin typeface="Verdana" pitchFamily="34" charset="0"/>
                <a:ea typeface="Verdana" pitchFamily="34" charset="0"/>
                <a:cs typeface="Verdana" pitchFamily="34" charset="0"/>
              </a:rPr>
              <a:t>Consultants:</a:t>
            </a:r>
          </a:p>
          <a:p>
            <a:r>
              <a:rPr lang="en-US" baseline="0"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Vincent C. Marconi, MD</a:t>
            </a:r>
          </a:p>
          <a:p>
            <a:r>
              <a:rPr lang="en-US" dirty="0" smtClean="0">
                <a:latin typeface="Verdana" pitchFamily="34" charset="0"/>
                <a:ea typeface="Verdana" pitchFamily="34" charset="0"/>
                <a:cs typeface="Verdana" pitchFamily="34" charset="0"/>
              </a:rPr>
              <a:t>Series Editor: </a:t>
            </a:r>
          </a:p>
          <a:p>
            <a:pPr lvl="1"/>
            <a:r>
              <a:rPr lang="en-US" dirty="0" smtClean="0">
                <a:latin typeface="Verdana" pitchFamily="34" charset="0"/>
                <a:ea typeface="Verdana" pitchFamily="34" charset="0"/>
                <a:cs typeface="Verdana" pitchFamily="34" charset="0"/>
              </a:rPr>
              <a:t>David A. </a:t>
            </a:r>
            <a:r>
              <a:rPr lang="en-US" dirty="0" err="1" smtClean="0">
                <a:latin typeface="Verdana" pitchFamily="34" charset="0"/>
                <a:ea typeface="Verdana" pitchFamily="34" charset="0"/>
                <a:cs typeface="Verdana" pitchFamily="34" charset="0"/>
              </a:rPr>
              <a:t>Reznik</a:t>
            </a:r>
            <a:r>
              <a:rPr lang="en-US" dirty="0" smtClean="0">
                <a:latin typeface="Verdana" pitchFamily="34" charset="0"/>
                <a:ea typeface="Verdana" pitchFamily="34" charset="0"/>
                <a:cs typeface="Verdana" pitchFamily="34" charset="0"/>
              </a:rPr>
              <a:t>, D.D.S.</a:t>
            </a:r>
          </a:p>
          <a:p>
            <a:endParaRPr lang="en-US" dirty="0" smtClean="0">
              <a:latin typeface="Verdana" pitchFamily="34" charset="0"/>
              <a:ea typeface="Verdana" pitchFamily="34" charset="0"/>
              <a:cs typeface="Verdana" pitchFamily="34" charset="0"/>
            </a:endParaRPr>
          </a:p>
          <a:p>
            <a:pPr lvl="0"/>
            <a:r>
              <a:rPr lang="en-US" dirty="0" smtClean="0">
                <a:solidFill>
                  <a:prstClr val="white"/>
                </a:solidFill>
              </a:rPr>
              <a:t>HRSA, HIV/AIDS Bureau Consultant:</a:t>
            </a:r>
          </a:p>
          <a:p>
            <a:pPr lvl="1"/>
            <a:r>
              <a:rPr lang="en-US" dirty="0" smtClean="0">
                <a:solidFill>
                  <a:prstClr val="white"/>
                </a:solidFill>
              </a:rPr>
              <a:t>Mahyar Mofidi, D.M.D., Ph.D.</a:t>
            </a:r>
          </a:p>
          <a:p>
            <a:pPr marL="0" lvl="0" indent="0">
              <a:buNone/>
            </a:pPr>
            <a:endParaRPr lang="en-US" dirty="0" smtClean="0">
              <a:solidFill>
                <a:prstClr val="white"/>
              </a:solidFill>
            </a:endParaRPr>
          </a:p>
          <a:p>
            <a:r>
              <a:rPr lang="en-US" b="0" dirty="0" smtClean="0">
                <a:latin typeface="Verdana" pitchFamily="34" charset="0"/>
                <a:ea typeface="Verdana" pitchFamily="34" charset="0"/>
                <a:cs typeface="Verdana" pitchFamily="34" charset="0"/>
              </a:rPr>
              <a:t>Last Modified: February, 2013</a:t>
            </a:r>
          </a:p>
        </p:txBody>
      </p:sp>
      <p:sp>
        <p:nvSpPr>
          <p:cNvPr id="4" name="Slide Number Placeholder 3"/>
          <p:cNvSpPr>
            <a:spLocks noGrp="1"/>
          </p:cNvSpPr>
          <p:nvPr>
            <p:ph type="sldNum" sz="quarter" idx="10"/>
          </p:nvPr>
        </p:nvSpPr>
        <p:spPr/>
        <p:txBody>
          <a:bodyPr/>
          <a:lstStyle/>
          <a:p>
            <a:fld id="{EA7B5B7C-F551-449A-BB11-A7DD040E2346}" type="slidenum">
              <a:rPr lang="en-US" smtClean="0"/>
              <a:pPr/>
              <a:t>27</a:t>
            </a:fld>
            <a:endParaRPr lang="en-US"/>
          </a:p>
        </p:txBody>
      </p:sp>
    </p:spTree>
    <p:extLst>
      <p:ext uri="{BB962C8B-B14F-4D97-AF65-F5344CB8AC3E}">
        <p14:creationId xmlns:p14="http://schemas.microsoft.com/office/powerpoint/2010/main" val="2914263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itchFamily="34" charset="0"/>
                <a:ea typeface="Verdana" pitchFamily="34" charset="0"/>
                <a:cs typeface="Verdana" pitchFamily="34" charset="0"/>
              </a:rPr>
              <a:t>This module is designed to facilitate your diagnosis of dental problems as well as when to initiate treatment in the medical office and when to refer. The building of interdisciplinary teams is becoming more and more vital in HIV/AIDS care – and in overall health care as well.</a:t>
            </a:r>
          </a:p>
        </p:txBody>
      </p:sp>
      <p:sp>
        <p:nvSpPr>
          <p:cNvPr id="4" name="Slide Number Placeholder 3"/>
          <p:cNvSpPr>
            <a:spLocks noGrp="1"/>
          </p:cNvSpPr>
          <p:nvPr>
            <p:ph type="sldNum" sz="quarter" idx="10"/>
          </p:nvPr>
        </p:nvSpPr>
        <p:spPr/>
        <p:txBody>
          <a:bodyPr/>
          <a:lstStyle/>
          <a:p>
            <a:fld id="{EA7B5B7C-F551-449A-BB11-A7DD040E2346}" type="slidenum">
              <a:rPr lang="en-US" smtClean="0"/>
              <a:pPr/>
              <a:t>28</a:t>
            </a:fld>
            <a:endParaRPr lang="en-US"/>
          </a:p>
        </p:txBody>
      </p:sp>
    </p:spTree>
    <p:extLst>
      <p:ext uri="{BB962C8B-B14F-4D97-AF65-F5344CB8AC3E}">
        <p14:creationId xmlns:p14="http://schemas.microsoft.com/office/powerpoint/2010/main" val="2914263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Clr>
                <a:schemeClr val="tx1"/>
              </a:buClr>
              <a:buFont typeface="Times" pitchFamily="18" charset="0"/>
              <a:buNone/>
              <a:defRPr/>
            </a:pPr>
            <a:r>
              <a:rPr lang="en-US" dirty="0" smtClean="0">
                <a:latin typeface="Verdana" pitchFamily="34" charset="0"/>
                <a:ea typeface="Verdana" pitchFamily="34" charset="0"/>
                <a:cs typeface="Verdana" pitchFamily="34" charset="0"/>
              </a:rPr>
              <a:t>Dental disease is evident in all patient populations regardless of medical condition.</a:t>
            </a:r>
          </a:p>
          <a:p>
            <a:pPr marL="342900" indent="-342900">
              <a:spcBef>
                <a:spcPct val="20000"/>
              </a:spcBef>
              <a:buClr>
                <a:schemeClr val="tx1"/>
              </a:buClr>
              <a:buFont typeface="Times" pitchFamily="18" charset="0"/>
              <a:buNone/>
              <a:defRPr/>
            </a:pPr>
            <a:endParaRPr lang="en-US" dirty="0" smtClean="0">
              <a:latin typeface="Verdana" pitchFamily="34" charset="0"/>
              <a:ea typeface="Verdana" pitchFamily="34" charset="0"/>
              <a:cs typeface="Verdana" pitchFamily="34" charset="0"/>
            </a:endParaRPr>
          </a:p>
          <a:p>
            <a:pPr eaLnBrk="1" hangingPunct="1">
              <a:defRPr/>
            </a:pPr>
            <a:r>
              <a:rPr lang="en-US" dirty="0" smtClean="0">
                <a:latin typeface="Verdana" pitchFamily="34" charset="0"/>
                <a:ea typeface="Verdana" pitchFamily="34" charset="0"/>
                <a:cs typeface="Verdana" pitchFamily="34" charset="0"/>
              </a:rPr>
              <a:t>The majority of oral/dental pain presenting in your clinic will result from dental disease (caries and periodontal disease) so a significant portion of this presentation will focus on those disease processes. </a:t>
            </a:r>
          </a:p>
          <a:p>
            <a:pPr eaLnBrk="1" hangingPunct="1">
              <a:defRPr/>
            </a:pPr>
            <a:endParaRPr lang="en-US" dirty="0" smtClean="0">
              <a:latin typeface="Verdana" pitchFamily="34" charset="0"/>
              <a:ea typeface="Verdana" pitchFamily="34" charset="0"/>
              <a:cs typeface="Verdana" pitchFamily="34" charset="0"/>
            </a:endParaRPr>
          </a:p>
          <a:p>
            <a:pPr eaLnBrk="1" hangingPunct="1">
              <a:defRPr/>
            </a:pPr>
            <a:r>
              <a:rPr lang="en-US" dirty="0" smtClean="0">
                <a:latin typeface="Verdana" pitchFamily="34" charset="0"/>
                <a:ea typeface="Verdana" pitchFamily="34" charset="0"/>
                <a:cs typeface="Verdana" pitchFamily="34" charset="0"/>
              </a:rPr>
              <a:t>The delivery of care in the medical office can be initiated prior to a dental referral, potentially allowing for improved patient care. As we progress through the module, treatment options which can be initiated in the medical office will be included in the case presentations.</a:t>
            </a:r>
          </a:p>
          <a:p>
            <a:pPr eaLnBrk="1" hangingPunct="1">
              <a:defRPr/>
            </a:pPr>
            <a:endParaRPr lang="en-US" dirty="0" smtClean="0">
              <a:latin typeface="Verdana" pitchFamily="34" charset="0"/>
              <a:ea typeface="Verdana" pitchFamily="34" charset="0"/>
              <a:cs typeface="Verdana" pitchFamily="34" charset="0"/>
            </a:endParaRPr>
          </a:p>
          <a:p>
            <a:pPr eaLnBrk="1" hangingPunct="1">
              <a:defRPr/>
            </a:pPr>
            <a:r>
              <a:rPr lang="en-US" dirty="0" smtClean="0">
                <a:latin typeface="Verdana" pitchFamily="34" charset="0"/>
                <a:ea typeface="Verdana" pitchFamily="34" charset="0"/>
                <a:cs typeface="Verdana" pitchFamily="34" charset="0"/>
              </a:rPr>
              <a:t>Then we will look at those dental emergencies that require a rapid referral to an emergency room and which dental emergencies are best treated in the dental office and the most appropriate time frame for that referral. Each dental condition discussed will include medical office management and dental referral urgency.</a:t>
            </a:r>
          </a:p>
          <a:p>
            <a:pPr eaLnBrk="1" hangingPunct="1">
              <a:defRPr/>
            </a:pPr>
            <a:endParaRPr lang="en-US" dirty="0" smtClean="0">
              <a:latin typeface="Verdana" pitchFamily="34" charset="0"/>
              <a:ea typeface="Verdana" pitchFamily="34" charset="0"/>
              <a:cs typeface="Verdana" pitchFamily="34" charset="0"/>
            </a:endParaRPr>
          </a:p>
          <a:p>
            <a:pPr eaLnBrk="1" hangingPunct="1">
              <a:defRPr/>
            </a:pPr>
            <a:r>
              <a:rPr lang="en-US" dirty="0" smtClean="0">
                <a:latin typeface="Verdana" pitchFamily="34" charset="0"/>
                <a:ea typeface="Verdana" pitchFamily="34" charset="0"/>
                <a:cs typeface="Verdana" pitchFamily="34" charset="0"/>
              </a:rPr>
              <a:t>A review of oral lesions more characteristic of  HIV-infected individuals will be addressed in a separate  module.</a:t>
            </a:r>
          </a:p>
        </p:txBody>
      </p:sp>
      <p:sp>
        <p:nvSpPr>
          <p:cNvPr id="4" name="Slide Number Placeholder 3"/>
          <p:cNvSpPr>
            <a:spLocks noGrp="1"/>
          </p:cNvSpPr>
          <p:nvPr>
            <p:ph type="sldNum" sz="quarter" idx="10"/>
          </p:nvPr>
        </p:nvSpPr>
        <p:spPr/>
        <p:txBody>
          <a:bodyPr/>
          <a:lstStyle/>
          <a:p>
            <a:fld id="{EA7B5B7C-F551-449A-BB11-A7DD040E2346}" type="slidenum">
              <a:rPr lang="en-US" smtClean="0"/>
              <a:pPr/>
              <a:t>29</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Unmet needs for oral health care among PLWHIV are substantially higher than the unmet oral health needs in the general population (1) and are higher than unmet needs for medical care or other support services (2,3,4)</a:t>
            </a:r>
          </a:p>
          <a:p>
            <a:pPr>
              <a:defRPr/>
            </a:pPr>
            <a:endParaRPr lang="en-US" dirty="0" smtClean="0">
              <a:latin typeface="Verdana" pitchFamily="34" charset="0"/>
              <a:ea typeface="Verdana" pitchFamily="34" charset="0"/>
              <a:cs typeface="Verdana" pitchFamily="34" charset="0"/>
            </a:endParaRPr>
          </a:p>
          <a:p>
            <a:pPr>
              <a:defRPr/>
            </a:pPr>
            <a:r>
              <a:rPr lang="en-US" dirty="0" smtClean="0">
                <a:latin typeface="Verdana" pitchFamily="34" charset="0"/>
                <a:ea typeface="Verdana" pitchFamily="34" charset="0"/>
                <a:cs typeface="Verdana" pitchFamily="34" charset="0"/>
              </a:rPr>
              <a:t>Dental disease can be attributed to several factors, but primarily is associated with a lack of routine care. The following concerns will contribute to this outcome.   </a:t>
            </a:r>
          </a:p>
          <a:p>
            <a:pPr>
              <a:defRPr/>
            </a:pPr>
            <a:endParaRPr lang="en-US" dirty="0" smtClean="0">
              <a:latin typeface="Verdana" pitchFamily="34" charset="0"/>
              <a:ea typeface="Verdana" pitchFamily="34" charset="0"/>
              <a:cs typeface="Verdana" pitchFamily="34" charset="0"/>
            </a:endParaRPr>
          </a:p>
          <a:p>
            <a:pPr>
              <a:defRPr/>
            </a:pPr>
            <a:r>
              <a:rPr lang="en-US" i="1" dirty="0" smtClean="0">
                <a:latin typeface="Verdana" pitchFamily="34" charset="0"/>
                <a:ea typeface="Verdana" pitchFamily="34" charset="0"/>
                <a:cs typeface="Verdana" pitchFamily="34" charset="0"/>
              </a:rPr>
              <a:t>1) Marcus M, Freed JR, Coulter ID, Der-</a:t>
            </a:r>
            <a:r>
              <a:rPr lang="en-US" i="1" dirty="0" err="1" smtClean="0">
                <a:latin typeface="Verdana" pitchFamily="34" charset="0"/>
                <a:ea typeface="Verdana" pitchFamily="34" charset="0"/>
                <a:cs typeface="Verdana" pitchFamily="34" charset="0"/>
              </a:rPr>
              <a:t>Martirosian</a:t>
            </a:r>
            <a:r>
              <a:rPr lang="en-US" i="1" dirty="0" smtClean="0">
                <a:latin typeface="Verdana" pitchFamily="34" charset="0"/>
                <a:ea typeface="Verdana" pitchFamily="34" charset="0"/>
                <a:cs typeface="Verdana" pitchFamily="34" charset="0"/>
              </a:rPr>
              <a:t> C, Cunningham W, Andersen R, Garcia I, Schneider DA, Maas WR, </a:t>
            </a:r>
            <a:r>
              <a:rPr lang="en-US" i="1" dirty="0" err="1" smtClean="0">
                <a:latin typeface="Verdana" pitchFamily="34" charset="0"/>
                <a:ea typeface="Verdana" pitchFamily="34" charset="0"/>
                <a:cs typeface="Verdana" pitchFamily="34" charset="0"/>
              </a:rPr>
              <a:t>Bozzette</a:t>
            </a:r>
            <a:r>
              <a:rPr lang="en-US" i="1" dirty="0" smtClean="0">
                <a:latin typeface="Verdana" pitchFamily="34" charset="0"/>
                <a:ea typeface="Verdana" pitchFamily="34" charset="0"/>
                <a:cs typeface="Verdana" pitchFamily="34" charset="0"/>
              </a:rPr>
              <a:t> SA, Shapiro MF. Perceived unmet need for oral treatment among a national population of HIV-positive medical patients: social and clinical correlates. Am J Public Health. 2000;90:1059-63. </a:t>
            </a:r>
          </a:p>
          <a:p>
            <a:pPr>
              <a:defRPr/>
            </a:pPr>
            <a:endParaRPr lang="en-US" dirty="0" smtClean="0">
              <a:latin typeface="Verdana" pitchFamily="34" charset="0"/>
              <a:ea typeface="Verdana" pitchFamily="34" charset="0"/>
              <a:cs typeface="Verdana" pitchFamily="34" charset="0"/>
            </a:endParaRPr>
          </a:p>
          <a:p>
            <a:pPr>
              <a:defRPr/>
            </a:pPr>
            <a:r>
              <a:rPr lang="en-US" i="1" dirty="0" smtClean="0">
                <a:latin typeface="Verdana" pitchFamily="34" charset="0"/>
                <a:ea typeface="Verdana" pitchFamily="34" charset="0"/>
                <a:cs typeface="Verdana" pitchFamily="34" charset="0"/>
              </a:rPr>
              <a:t>2.)</a:t>
            </a:r>
            <a:r>
              <a:rPr lang="en-US" i="1" dirty="0" err="1" smtClean="0">
                <a:latin typeface="Verdana" pitchFamily="34" charset="0"/>
                <a:ea typeface="Verdana" pitchFamily="34" charset="0"/>
                <a:cs typeface="Verdana" pitchFamily="34" charset="0"/>
              </a:rPr>
              <a:t>Heslin</a:t>
            </a:r>
            <a:r>
              <a:rPr lang="en-US" i="1" dirty="0" smtClean="0">
                <a:latin typeface="Verdana" pitchFamily="34" charset="0"/>
                <a:ea typeface="Verdana" pitchFamily="34" charset="0"/>
                <a:cs typeface="Verdana" pitchFamily="34" charset="0"/>
              </a:rPr>
              <a:t> KC, Cunningham WE, Marcus M, Coulter I, Freed J, Der-</a:t>
            </a:r>
            <a:r>
              <a:rPr lang="en-US" i="1" dirty="0" err="1" smtClean="0">
                <a:latin typeface="Verdana" pitchFamily="34" charset="0"/>
                <a:ea typeface="Verdana" pitchFamily="34" charset="0"/>
                <a:cs typeface="Verdana" pitchFamily="34" charset="0"/>
              </a:rPr>
              <a:t>Martirosian</a:t>
            </a:r>
            <a:r>
              <a:rPr lang="en-US" i="1" dirty="0" smtClean="0">
                <a:latin typeface="Verdana" pitchFamily="34" charset="0"/>
                <a:ea typeface="Verdana" pitchFamily="34" charset="0"/>
                <a:cs typeface="Verdana" pitchFamily="34" charset="0"/>
              </a:rPr>
              <a:t> C, </a:t>
            </a:r>
            <a:r>
              <a:rPr lang="en-US" i="1" dirty="0" err="1" smtClean="0">
                <a:latin typeface="Verdana" pitchFamily="34" charset="0"/>
                <a:ea typeface="Verdana" pitchFamily="34" charset="0"/>
                <a:cs typeface="Verdana" pitchFamily="34" charset="0"/>
              </a:rPr>
              <a:t>Bozzette</a:t>
            </a:r>
            <a:r>
              <a:rPr lang="en-US" i="1" dirty="0" smtClean="0">
                <a:latin typeface="Verdana" pitchFamily="34" charset="0"/>
                <a:ea typeface="Verdana" pitchFamily="34" charset="0"/>
                <a:cs typeface="Verdana" pitchFamily="34" charset="0"/>
              </a:rPr>
              <a:t> SA, Shapiro MF, Morton SC, Andersen RM. A comparison of unmet needs for dental and medical care among persons with HIV infection receiving care in the United States. J Public Health Dent. 2001;61:14-21. </a:t>
            </a:r>
          </a:p>
          <a:p>
            <a:pPr>
              <a:defRPr/>
            </a:pPr>
            <a:endParaRPr lang="en-US" dirty="0" smtClean="0">
              <a:latin typeface="Verdana" pitchFamily="34" charset="0"/>
              <a:ea typeface="Verdana" pitchFamily="34" charset="0"/>
              <a:cs typeface="Verdana" pitchFamily="34" charset="0"/>
            </a:endParaRPr>
          </a:p>
          <a:p>
            <a:pPr>
              <a:defRPr/>
            </a:pPr>
            <a:r>
              <a:rPr lang="en-US" i="1" dirty="0" smtClean="0">
                <a:latin typeface="Verdana" pitchFamily="34" charset="0"/>
                <a:ea typeface="Verdana" pitchFamily="34" charset="0"/>
                <a:cs typeface="Verdana" pitchFamily="34" charset="0"/>
              </a:rPr>
              <a:t>3.)</a:t>
            </a:r>
            <a:r>
              <a:rPr lang="en-US" i="1" dirty="0" err="1" smtClean="0">
                <a:latin typeface="Verdana" pitchFamily="34" charset="0"/>
                <a:ea typeface="Verdana" pitchFamily="34" charset="0"/>
                <a:cs typeface="Verdana" pitchFamily="34" charset="0"/>
              </a:rPr>
              <a:t>Kenagy</a:t>
            </a:r>
            <a:r>
              <a:rPr lang="en-US" i="1" dirty="0" smtClean="0">
                <a:latin typeface="Verdana" pitchFamily="34" charset="0"/>
                <a:ea typeface="Verdana" pitchFamily="34" charset="0"/>
                <a:cs typeface="Verdana" pitchFamily="34" charset="0"/>
              </a:rPr>
              <a:t> GP, </a:t>
            </a:r>
            <a:r>
              <a:rPr lang="en-US" i="1" dirty="0" err="1" smtClean="0">
                <a:latin typeface="Verdana" pitchFamily="34" charset="0"/>
                <a:ea typeface="Verdana" pitchFamily="34" charset="0"/>
                <a:cs typeface="Verdana" pitchFamily="34" charset="0"/>
              </a:rPr>
              <a:t>Linsk</a:t>
            </a:r>
            <a:r>
              <a:rPr lang="en-US" i="1" dirty="0" smtClean="0">
                <a:latin typeface="Verdana" pitchFamily="34" charset="0"/>
                <a:ea typeface="Verdana" pitchFamily="34" charset="0"/>
                <a:cs typeface="Verdana" pitchFamily="34" charset="0"/>
              </a:rPr>
              <a:t> NL, Bruce D, </a:t>
            </a:r>
            <a:r>
              <a:rPr lang="en-US" i="1" dirty="0" err="1" smtClean="0">
                <a:latin typeface="Verdana" pitchFamily="34" charset="0"/>
                <a:ea typeface="Verdana" pitchFamily="34" charset="0"/>
                <a:cs typeface="Verdana" pitchFamily="34" charset="0"/>
              </a:rPr>
              <a:t>Warnecke</a:t>
            </a:r>
            <a:r>
              <a:rPr lang="en-US" i="1" dirty="0" smtClean="0">
                <a:latin typeface="Verdana" pitchFamily="34" charset="0"/>
                <a:ea typeface="Verdana" pitchFamily="34" charset="0"/>
                <a:cs typeface="Verdana" pitchFamily="34" charset="0"/>
              </a:rPr>
              <a:t> R, Gordon A, </a:t>
            </a:r>
            <a:r>
              <a:rPr lang="en-US" i="1" dirty="0" err="1" smtClean="0">
                <a:latin typeface="Verdana" pitchFamily="34" charset="0"/>
                <a:ea typeface="Verdana" pitchFamily="34" charset="0"/>
                <a:cs typeface="Verdana" pitchFamily="34" charset="0"/>
              </a:rPr>
              <a:t>Wagaw</a:t>
            </a:r>
            <a:r>
              <a:rPr lang="en-US" i="1" dirty="0" smtClean="0">
                <a:latin typeface="Verdana" pitchFamily="34" charset="0"/>
                <a:ea typeface="Verdana" pitchFamily="34" charset="0"/>
                <a:cs typeface="Verdana" pitchFamily="34" charset="0"/>
              </a:rPr>
              <a:t> F, </a:t>
            </a:r>
            <a:r>
              <a:rPr lang="en-US" i="1" dirty="0" err="1" smtClean="0">
                <a:latin typeface="Verdana" pitchFamily="34" charset="0"/>
                <a:ea typeface="Verdana" pitchFamily="34" charset="0"/>
                <a:cs typeface="Verdana" pitchFamily="34" charset="0"/>
              </a:rPr>
              <a:t>Densham</a:t>
            </a:r>
            <a:r>
              <a:rPr lang="en-US" i="1" dirty="0" smtClean="0">
                <a:latin typeface="Verdana" pitchFamily="34" charset="0"/>
                <a:ea typeface="Verdana" pitchFamily="34" charset="0"/>
                <a:cs typeface="Verdana" pitchFamily="34" charset="0"/>
              </a:rPr>
              <a:t> A. Service utilization, service barriers, and gender among HIV-positive consumers in primary care. AIDS Patient Care STDS. 2003;17:235-44. </a:t>
            </a:r>
          </a:p>
          <a:p>
            <a:pPr>
              <a:defRPr/>
            </a:pPr>
            <a:endParaRPr lang="en-US" i="1" dirty="0" smtClean="0">
              <a:latin typeface="Verdana" pitchFamily="34" charset="0"/>
              <a:ea typeface="Verdana" pitchFamily="34" charset="0"/>
              <a:cs typeface="Verdana" pitchFamily="34" charset="0"/>
            </a:endParaRPr>
          </a:p>
          <a:p>
            <a:pPr>
              <a:defRPr/>
            </a:pPr>
            <a:r>
              <a:rPr lang="en-US" dirty="0" smtClean="0">
                <a:latin typeface="Verdana" pitchFamily="34" charset="0"/>
                <a:ea typeface="Verdana" pitchFamily="34" charset="0"/>
                <a:cs typeface="Verdana" pitchFamily="34" charset="0"/>
              </a:rPr>
              <a:t>4.) </a:t>
            </a:r>
            <a:r>
              <a:rPr lang="en-US" i="1" dirty="0" smtClean="0">
                <a:latin typeface="Verdana" pitchFamily="34" charset="0"/>
                <a:ea typeface="Verdana" pitchFamily="34" charset="0"/>
                <a:cs typeface="Verdana" pitchFamily="34" charset="0"/>
              </a:rPr>
              <a:t>Tobias C. Oral health care: The forgotten need for HIV-positive populations in the continuum of care. Washington, DC: American Association of Public Health Annual Meeting; 2007. </a:t>
            </a:r>
          </a:p>
          <a:p>
            <a:pPr>
              <a:defRPr/>
            </a:pPr>
            <a:endParaRPr lang="en-US" i="1" dirty="0" smtClean="0">
              <a:latin typeface="Verdana" pitchFamily="34" charset="0"/>
              <a:ea typeface="Verdana" pitchFamily="34" charset="0"/>
              <a:cs typeface="Verdana" pitchFamily="34" charset="0"/>
            </a:endParaRPr>
          </a:p>
          <a:p>
            <a:pPr>
              <a:defRPr/>
            </a:pPr>
            <a:r>
              <a:rPr lang="en-US" i="1" dirty="0" smtClean="0">
                <a:latin typeface="Verdana" pitchFamily="34" charset="0"/>
                <a:ea typeface="Verdana" pitchFamily="34" charset="0"/>
                <a:cs typeface="Verdana" pitchFamily="34" charset="0"/>
              </a:rPr>
              <a:t>5.) U.S. Department of Health and Human Services. Oral health in America: A report of the surgeon general. Rockville, MD: National Institutes of Health; 2000. pp. 1-13. </a:t>
            </a:r>
          </a:p>
          <a:p>
            <a:pPr>
              <a:defRPr/>
            </a:pPr>
            <a:endParaRPr lang="en-US" dirty="0" smtClean="0">
              <a:latin typeface="Verdana" pitchFamily="34" charset="0"/>
              <a:ea typeface="Verdana" pitchFamily="34" charset="0"/>
              <a:cs typeface="Verdana" pitchFamily="34" charset="0"/>
            </a:endParaRPr>
          </a:p>
          <a:p>
            <a:pPr>
              <a:defRPr/>
            </a:pPr>
            <a:r>
              <a:rPr lang="en-US" i="1" dirty="0" smtClean="0">
                <a:latin typeface="Verdana" pitchFamily="34" charset="0"/>
                <a:ea typeface="Verdana" pitchFamily="34" charset="0"/>
                <a:cs typeface="Verdana" pitchFamily="34" charset="0"/>
              </a:rPr>
              <a:t>6.) Sweet M, </a:t>
            </a:r>
            <a:r>
              <a:rPr lang="en-US" i="1" dirty="0" err="1" smtClean="0">
                <a:latin typeface="Verdana" pitchFamily="34" charset="0"/>
                <a:ea typeface="Verdana" pitchFamily="34" charset="0"/>
                <a:cs typeface="Verdana" pitchFamily="34" charset="0"/>
              </a:rPr>
              <a:t>Damiano</a:t>
            </a:r>
            <a:r>
              <a:rPr lang="en-US" i="1" dirty="0" smtClean="0">
                <a:latin typeface="Verdana" pitchFamily="34" charset="0"/>
                <a:ea typeface="Verdana" pitchFamily="34" charset="0"/>
                <a:cs typeface="Verdana" pitchFamily="34" charset="0"/>
              </a:rPr>
              <a:t> P, Rivera E, </a:t>
            </a:r>
            <a:r>
              <a:rPr lang="en-US" i="1" dirty="0" err="1" smtClean="0">
                <a:latin typeface="Verdana" pitchFamily="34" charset="0"/>
                <a:ea typeface="Verdana" pitchFamily="34" charset="0"/>
                <a:cs typeface="Verdana" pitchFamily="34" charset="0"/>
              </a:rPr>
              <a:t>Kuthy</a:t>
            </a:r>
            <a:r>
              <a:rPr lang="en-US" i="1" dirty="0" smtClean="0">
                <a:latin typeface="Verdana" pitchFamily="34" charset="0"/>
                <a:ea typeface="Verdana" pitchFamily="34" charset="0"/>
                <a:cs typeface="Verdana" pitchFamily="34" charset="0"/>
              </a:rPr>
              <a:t> R, Heller K. A comparison of dental services received by Medicaid and privately insured adult populations. J Am Dent Assoc. 2005;136:93-100. </a:t>
            </a:r>
          </a:p>
          <a:p>
            <a:pPr>
              <a:defRPr/>
            </a:pPr>
            <a:endParaRPr lang="en-US" i="1" dirty="0" smtClean="0">
              <a:latin typeface="Verdana" pitchFamily="34" charset="0"/>
              <a:ea typeface="Verdana" pitchFamily="34" charset="0"/>
              <a:cs typeface="Verdana" pitchFamily="34" charset="0"/>
            </a:endParaRPr>
          </a:p>
          <a:p>
            <a:pPr>
              <a:defRPr/>
            </a:pPr>
            <a:r>
              <a:rPr lang="en-US" i="1" dirty="0" smtClean="0">
                <a:latin typeface="Verdana" pitchFamily="34" charset="0"/>
                <a:ea typeface="Verdana" pitchFamily="34" charset="0"/>
                <a:cs typeface="Verdana" pitchFamily="34" charset="0"/>
              </a:rPr>
              <a:t>7.) Patton LL, Strauss RP, </a:t>
            </a:r>
            <a:r>
              <a:rPr lang="en-US" i="1" dirty="0" err="1" smtClean="0">
                <a:latin typeface="Verdana" pitchFamily="34" charset="0"/>
                <a:ea typeface="Verdana" pitchFamily="34" charset="0"/>
                <a:cs typeface="Verdana" pitchFamily="34" charset="0"/>
              </a:rPr>
              <a:t>McKaig</a:t>
            </a:r>
            <a:r>
              <a:rPr lang="en-US" i="1" dirty="0" smtClean="0">
                <a:latin typeface="Verdana" pitchFamily="34" charset="0"/>
                <a:ea typeface="Verdana" pitchFamily="34" charset="0"/>
                <a:cs typeface="Verdana" pitchFamily="34" charset="0"/>
              </a:rPr>
              <a:t> RG, Porter DR, </a:t>
            </a:r>
            <a:r>
              <a:rPr lang="en-US" i="1" dirty="0" err="1" smtClean="0">
                <a:latin typeface="Verdana" pitchFamily="34" charset="0"/>
                <a:ea typeface="Verdana" pitchFamily="34" charset="0"/>
                <a:cs typeface="Verdana" pitchFamily="34" charset="0"/>
              </a:rPr>
              <a:t>Eron</a:t>
            </a:r>
            <a:r>
              <a:rPr lang="en-US" i="1" dirty="0" smtClean="0">
                <a:latin typeface="Verdana" pitchFamily="34" charset="0"/>
                <a:ea typeface="Verdana" pitchFamily="34" charset="0"/>
                <a:cs typeface="Verdana" pitchFamily="34" charset="0"/>
              </a:rPr>
              <a:t> JJ Jr. Perceived oral health status, unmet needs, and barriers to dental care among HIV/AIDS patients in a North Carolina cohort: impacts of race. J Public Health Dent. 2003;63:86-91.</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30</a:t>
            </a:fld>
            <a:endParaRPr lang="en-US"/>
          </a:p>
        </p:txBody>
      </p:sp>
    </p:spTree>
    <p:extLst>
      <p:ext uri="{BB962C8B-B14F-4D97-AF65-F5344CB8AC3E}">
        <p14:creationId xmlns:p14="http://schemas.microsoft.com/office/powerpoint/2010/main" val="2299070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Before we discuss dental pathology, let’s take a quick look at a healthy mouth. </a:t>
            </a:r>
          </a:p>
          <a:p>
            <a:r>
              <a:rPr lang="en-US" dirty="0" smtClean="0">
                <a:latin typeface="Verdana" pitchFamily="34" charset="0"/>
                <a:ea typeface="Verdana" pitchFamily="34" charset="0"/>
                <a:cs typeface="Verdana" pitchFamily="34" charset="0"/>
              </a:rPr>
              <a:t>In this picture, no dental decay can be observed, and the gingiva “gums” are  and healthy as well.  </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As we will note in subsequent slides, intact fillings or dental restorations, are a sign of routine care.</a:t>
            </a:r>
          </a:p>
        </p:txBody>
      </p:sp>
      <p:sp>
        <p:nvSpPr>
          <p:cNvPr id="4" name="Slide Number Placeholder 3"/>
          <p:cNvSpPr>
            <a:spLocks noGrp="1"/>
          </p:cNvSpPr>
          <p:nvPr>
            <p:ph type="sldNum" sz="quarter" idx="10"/>
          </p:nvPr>
        </p:nvSpPr>
        <p:spPr/>
        <p:txBody>
          <a:bodyPr/>
          <a:lstStyle/>
          <a:p>
            <a:fld id="{EA7B5B7C-F551-449A-BB11-A7DD040E2346}" type="slidenum">
              <a:rPr lang="en-US" smtClean="0"/>
              <a:pPr/>
              <a:t>31</a:t>
            </a:fld>
            <a:endParaRPr lang="en-US"/>
          </a:p>
        </p:txBody>
      </p:sp>
    </p:spTree>
    <p:extLst>
      <p:ext uri="{BB962C8B-B14F-4D97-AF65-F5344CB8AC3E}">
        <p14:creationId xmlns:p14="http://schemas.microsoft.com/office/powerpoint/2010/main" val="413186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4</a:t>
            </a:fld>
            <a:endParaRPr lang="en-US"/>
          </a:p>
        </p:txBody>
      </p:sp>
    </p:spTree>
    <p:extLst>
      <p:ext uri="{BB962C8B-B14F-4D97-AF65-F5344CB8AC3E}">
        <p14:creationId xmlns:p14="http://schemas.microsoft.com/office/powerpoint/2010/main" val="320472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The three triage levels that will be used in this module are routine, urgent, and emergency.  </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A more defined description of each will follow with clinical examples.</a:t>
            </a:r>
          </a:p>
        </p:txBody>
      </p:sp>
      <p:sp>
        <p:nvSpPr>
          <p:cNvPr id="4" name="Slide Number Placeholder 3"/>
          <p:cNvSpPr>
            <a:spLocks noGrp="1"/>
          </p:cNvSpPr>
          <p:nvPr>
            <p:ph type="sldNum" sz="quarter" idx="10"/>
          </p:nvPr>
        </p:nvSpPr>
        <p:spPr/>
        <p:txBody>
          <a:bodyPr/>
          <a:lstStyle/>
          <a:p>
            <a:fld id="{EA7B5B7C-F551-449A-BB11-A7DD040E2346}" type="slidenum">
              <a:rPr lang="en-US" smtClean="0"/>
              <a:pPr/>
              <a:t>32</a:t>
            </a:fld>
            <a:endParaRPr lang="en-US"/>
          </a:p>
        </p:txBody>
      </p:sp>
    </p:spTree>
    <p:extLst>
      <p:ext uri="{BB962C8B-B14F-4D97-AF65-F5344CB8AC3E}">
        <p14:creationId xmlns:p14="http://schemas.microsoft.com/office/powerpoint/2010/main" val="1282029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itchFamily="34" charset="0"/>
                <a:ea typeface="Verdana" pitchFamily="34" charset="0"/>
                <a:cs typeface="Verdana" pitchFamily="34" charset="0"/>
              </a:rPr>
              <a:t>Tooth associated pain does not always indicate the need for emergency referral.</a:t>
            </a:r>
          </a:p>
          <a:p>
            <a:pPr eaLnBrk="1" hangingPunct="1"/>
            <a:r>
              <a:rPr lang="en-US" dirty="0" smtClean="0">
                <a:latin typeface="Verdana" pitchFamily="34" charset="0"/>
                <a:ea typeface="Verdana" pitchFamily="34" charset="0"/>
                <a:cs typeface="Verdana" pitchFamily="34" charset="0"/>
              </a:rPr>
              <a:t>Early dental decay that is mild in pain level, 1-3 months in duration, provoked by ingestion of sweet foods or cold fluids, would require dental care, but 2-4 weeks would be acceptable.  </a:t>
            </a:r>
          </a:p>
          <a:p>
            <a:pPr eaLnBrk="1" hangingPunct="1"/>
            <a:endParaRPr lang="en-US" dirty="0" smtClean="0">
              <a:latin typeface="Verdana" pitchFamily="34" charset="0"/>
              <a:ea typeface="Verdana" pitchFamily="34" charset="0"/>
              <a:cs typeface="Verdana" pitchFamily="34" charset="0"/>
            </a:endParaRPr>
          </a:p>
          <a:p>
            <a:pPr eaLnBrk="1" hangingPunct="1"/>
            <a:r>
              <a:rPr lang="en-US" dirty="0" smtClean="0">
                <a:latin typeface="Verdana" pitchFamily="34" charset="0"/>
                <a:ea typeface="Verdana" pitchFamily="34" charset="0"/>
                <a:cs typeface="Verdana" pitchFamily="34" charset="0"/>
              </a:rPr>
              <a:t>The same could be said for mild  chronic gingivitis, due to lack of home care.</a:t>
            </a:r>
          </a:p>
        </p:txBody>
      </p:sp>
      <p:sp>
        <p:nvSpPr>
          <p:cNvPr id="4" name="Slide Number Placeholder 3"/>
          <p:cNvSpPr>
            <a:spLocks noGrp="1"/>
          </p:cNvSpPr>
          <p:nvPr>
            <p:ph type="sldNum" sz="quarter" idx="10"/>
          </p:nvPr>
        </p:nvSpPr>
        <p:spPr/>
        <p:txBody>
          <a:bodyPr/>
          <a:lstStyle/>
          <a:p>
            <a:fld id="{EA7B5B7C-F551-449A-BB11-A7DD040E2346}" type="slidenum">
              <a:rPr lang="en-US" smtClean="0"/>
              <a:pPr/>
              <a:t>33</a:t>
            </a:fld>
            <a:endParaRPr lang="en-US"/>
          </a:p>
        </p:txBody>
      </p:sp>
    </p:spTree>
    <p:extLst>
      <p:ext uri="{BB962C8B-B14F-4D97-AF65-F5344CB8AC3E}">
        <p14:creationId xmlns:p14="http://schemas.microsoft.com/office/powerpoint/2010/main" val="2854994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itchFamily="34" charset="0"/>
                <a:ea typeface="Verdana" pitchFamily="34" charset="0"/>
                <a:cs typeface="Verdana" pitchFamily="34" charset="0"/>
              </a:rPr>
              <a:t>Disruptive “tooth” pain which negatively impacts  the patient’s ability to eat or perform routine activities, requires urgent referral.</a:t>
            </a:r>
          </a:p>
          <a:p>
            <a:pPr eaLnBrk="1" hangingPunct="1"/>
            <a:r>
              <a:rPr lang="en-US" dirty="0" smtClean="0">
                <a:latin typeface="Verdana" pitchFamily="34" charset="0"/>
                <a:ea typeface="Verdana" pitchFamily="34" charset="0"/>
                <a:cs typeface="Verdana" pitchFamily="34" charset="0"/>
              </a:rPr>
              <a:t>Tapping on the tooth with a gloved finger or moving it back and forth will likely reproduce the pain and pinpoint the source.</a:t>
            </a:r>
          </a:p>
        </p:txBody>
      </p:sp>
      <p:sp>
        <p:nvSpPr>
          <p:cNvPr id="4" name="Slide Number Placeholder 3"/>
          <p:cNvSpPr>
            <a:spLocks noGrp="1"/>
          </p:cNvSpPr>
          <p:nvPr>
            <p:ph type="sldNum" sz="quarter" idx="10"/>
          </p:nvPr>
        </p:nvSpPr>
        <p:spPr/>
        <p:txBody>
          <a:bodyPr/>
          <a:lstStyle/>
          <a:p>
            <a:fld id="{EA7B5B7C-F551-449A-BB11-A7DD040E2346}" type="slidenum">
              <a:rPr lang="en-US" smtClean="0"/>
              <a:pPr/>
              <a:t>34</a:t>
            </a:fld>
            <a:endParaRPr lang="en-US"/>
          </a:p>
        </p:txBody>
      </p:sp>
    </p:spTree>
    <p:extLst>
      <p:ext uri="{BB962C8B-B14F-4D97-AF65-F5344CB8AC3E}">
        <p14:creationId xmlns:p14="http://schemas.microsoft.com/office/powerpoint/2010/main" val="132318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All of</a:t>
            </a:r>
            <a:r>
              <a:rPr lang="en-US" baseline="0" dirty="0" smtClean="0">
                <a:latin typeface="Verdana" pitchFamily="34" charset="0"/>
                <a:ea typeface="Verdana" pitchFamily="34" charset="0"/>
                <a:cs typeface="Verdana" pitchFamily="34" charset="0"/>
              </a:rPr>
              <a:t> the above listed conditions should be addressed in a relatively short period of time and are considered urgent. Antibiotics  such as metronidazole or clindamycin cane be used to address the infection. Pain management is important as is the need to ensure that the patient can intake food. Recommend softer, non-spicy foods such as soups, eggs, mashed potatoes, etc. </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35</a:t>
            </a:fld>
            <a:endParaRPr lang="en-US"/>
          </a:p>
        </p:txBody>
      </p:sp>
    </p:spTree>
    <p:extLst>
      <p:ext uri="{BB962C8B-B14F-4D97-AF65-F5344CB8AC3E}">
        <p14:creationId xmlns:p14="http://schemas.microsoft.com/office/powerpoint/2010/main" val="1372603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itchFamily="34" charset="0"/>
                <a:ea typeface="Verdana" pitchFamily="34" charset="0"/>
                <a:cs typeface="Verdana" pitchFamily="34" charset="0"/>
              </a:rPr>
              <a:t>Any of these presentations could be life-threatening conditions</a:t>
            </a:r>
            <a:r>
              <a:rPr lang="en-US" baseline="0" dirty="0" smtClean="0">
                <a:latin typeface="Verdana" pitchFamily="34" charset="0"/>
                <a:ea typeface="Verdana" pitchFamily="34" charset="0"/>
                <a:cs typeface="Verdana" pitchFamily="34" charset="0"/>
              </a:rPr>
              <a:t> and referral to an emergency department may be necessary.</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36</a:t>
            </a:fld>
            <a:endParaRPr lang="en-US"/>
          </a:p>
        </p:txBody>
      </p:sp>
    </p:spTree>
    <p:extLst>
      <p:ext uri="{BB962C8B-B14F-4D97-AF65-F5344CB8AC3E}">
        <p14:creationId xmlns:p14="http://schemas.microsoft.com/office/powerpoint/2010/main" val="1870224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Note the gingival inflammation</a:t>
            </a:r>
            <a:r>
              <a:rPr lang="en-US" baseline="0" dirty="0" smtClean="0">
                <a:latin typeface="Verdana" pitchFamily="34" charset="0"/>
                <a:ea typeface="Verdana" pitchFamily="34" charset="0"/>
                <a:cs typeface="Verdana" pitchFamily="34" charset="0"/>
              </a:rPr>
              <a:t> and fractured tooth pictured above.</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37</a:t>
            </a:fld>
            <a:endParaRPr lang="en-US"/>
          </a:p>
        </p:txBody>
      </p:sp>
    </p:spTree>
    <p:extLst>
      <p:ext uri="{BB962C8B-B14F-4D97-AF65-F5344CB8AC3E}">
        <p14:creationId xmlns:p14="http://schemas.microsoft.com/office/powerpoint/2010/main" val="3809339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spcBef>
                <a:spcPct val="0"/>
              </a:spcBef>
              <a:buFont typeface="Times" pitchFamily="18" charset="0"/>
              <a:buNone/>
            </a:pPr>
            <a:r>
              <a:rPr lang="en-US" sz="2400" dirty="0" smtClean="0">
                <a:latin typeface="Verdana" pitchFamily="34" charset="0"/>
                <a:ea typeface="Verdana" pitchFamily="34" charset="0"/>
                <a:cs typeface="Verdana" pitchFamily="34" charset="0"/>
              </a:rPr>
              <a:t>Gingival inflammation could also be due to </a:t>
            </a:r>
          </a:p>
          <a:p>
            <a:pPr lvl="1" eaLnBrk="1" hangingPunct="1">
              <a:spcBef>
                <a:spcPct val="0"/>
              </a:spcBef>
              <a:buFont typeface="Times" pitchFamily="18" charset="0"/>
              <a:buNone/>
            </a:pPr>
            <a:r>
              <a:rPr lang="en-US" sz="2400" dirty="0" smtClean="0">
                <a:latin typeface="Verdana" pitchFamily="34" charset="0"/>
                <a:ea typeface="Verdana" pitchFamily="34" charset="0"/>
                <a:cs typeface="Verdana" pitchFamily="34" charset="0"/>
              </a:rPr>
              <a:t>whitening agents in toothpaste, especially if not used </a:t>
            </a:r>
          </a:p>
          <a:p>
            <a:pPr lvl="1" eaLnBrk="1" hangingPunct="1">
              <a:spcBef>
                <a:spcPct val="0"/>
              </a:spcBef>
              <a:buFont typeface="Times" pitchFamily="18" charset="0"/>
              <a:buNone/>
            </a:pPr>
            <a:r>
              <a:rPr lang="en-US" sz="2400" dirty="0" smtClean="0">
                <a:latin typeface="Verdana" pitchFamily="34" charset="0"/>
                <a:ea typeface="Verdana" pitchFamily="34" charset="0"/>
                <a:cs typeface="Verdana" pitchFamily="34" charset="0"/>
              </a:rPr>
              <a:t>according to manufacturer's directions</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38</a:t>
            </a:fld>
            <a:endParaRPr lang="en-US"/>
          </a:p>
        </p:txBody>
      </p:sp>
    </p:spTree>
    <p:extLst>
      <p:ext uri="{BB962C8B-B14F-4D97-AF65-F5344CB8AC3E}">
        <p14:creationId xmlns:p14="http://schemas.microsoft.com/office/powerpoint/2010/main" val="360058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39</a:t>
            </a:fld>
            <a:endParaRPr lang="en-US"/>
          </a:p>
        </p:txBody>
      </p:sp>
    </p:spTree>
    <p:extLst>
      <p:ext uri="{BB962C8B-B14F-4D97-AF65-F5344CB8AC3E}">
        <p14:creationId xmlns:p14="http://schemas.microsoft.com/office/powerpoint/2010/main" val="2903041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arrows denote soft plaque accumulations and adjacent red gingival.  The toxins produced by the bacteria cause the gingival tissue to become inflamed.</a:t>
            </a:r>
          </a:p>
          <a:p>
            <a:pPr eaLnBrk="1" hangingPunct="1"/>
            <a:r>
              <a:rPr lang="en-US" dirty="0" smtClean="0"/>
              <a:t>This is noted by the redness and lack of adherence of gingiva to the teeth and the  lack of pointed gingival architecture normally found in the interdental papillae area (tissue between the teeth). In case 2, this gingival change is especially apparent in the anterior teeth, both maxillary (upper) and mandibular (lower).    </a:t>
            </a:r>
          </a:p>
          <a:p>
            <a:pPr eaLnBrk="1" hangingPunct="1"/>
            <a:endParaRPr lang="en-US" dirty="0" smtClean="0"/>
          </a:p>
          <a:p>
            <a:pPr eaLnBrk="1" hangingPunct="1"/>
            <a:r>
              <a:rPr lang="en-US" dirty="0" smtClean="0"/>
              <a:t>The original ‘healthy mouth’ is posted for comparison.</a:t>
            </a:r>
          </a:p>
        </p:txBody>
      </p:sp>
      <p:sp>
        <p:nvSpPr>
          <p:cNvPr id="4" name="Slide Number Placeholder 3"/>
          <p:cNvSpPr>
            <a:spLocks noGrp="1"/>
          </p:cNvSpPr>
          <p:nvPr>
            <p:ph type="sldNum" sz="quarter" idx="10"/>
          </p:nvPr>
        </p:nvSpPr>
        <p:spPr/>
        <p:txBody>
          <a:bodyPr/>
          <a:lstStyle/>
          <a:p>
            <a:fld id="{EA7B5B7C-F551-449A-BB11-A7DD040E2346}" type="slidenum">
              <a:rPr lang="en-US" smtClean="0"/>
              <a:pPr/>
              <a:t>40</a:t>
            </a:fld>
            <a:endParaRPr lang="en-US"/>
          </a:p>
        </p:txBody>
      </p:sp>
    </p:spTree>
    <p:extLst>
      <p:ext uri="{BB962C8B-B14F-4D97-AF65-F5344CB8AC3E}">
        <p14:creationId xmlns:p14="http://schemas.microsoft.com/office/powerpoint/2010/main" val="2711425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800" dirty="0" smtClean="0">
                <a:latin typeface="Verdana" pitchFamily="34" charset="0"/>
                <a:ea typeface="Verdana" pitchFamily="34" charset="0"/>
                <a:cs typeface="Verdana" pitchFamily="34" charset="0"/>
              </a:rPr>
              <a:t>The oral bacterial infection from plaque induced gingivitis will contribute to halitosis (bad breath)  and altered taste perception.</a:t>
            </a:r>
          </a:p>
          <a:p>
            <a:pPr>
              <a:defRPr/>
            </a:pPr>
            <a:endParaRPr lang="en-US" sz="2800" dirty="0" smtClean="0">
              <a:latin typeface="Verdana" pitchFamily="34" charset="0"/>
              <a:ea typeface="Verdana" pitchFamily="34" charset="0"/>
              <a:cs typeface="Verdana" pitchFamily="34" charset="0"/>
            </a:endParaRPr>
          </a:p>
          <a:p>
            <a:pPr>
              <a:defRPr/>
            </a:pPr>
            <a:r>
              <a:rPr lang="en-US" sz="2800" dirty="0" smtClean="0">
                <a:latin typeface="Verdana" pitchFamily="34" charset="0"/>
                <a:ea typeface="Verdana" pitchFamily="34" charset="0"/>
                <a:cs typeface="Verdana" pitchFamily="34" charset="0"/>
              </a:rPr>
              <a:t>Start care in medical office  while waiting on an appointment for a dental exam and debridement. </a:t>
            </a:r>
          </a:p>
          <a:p>
            <a:pPr>
              <a:defRPr/>
            </a:pPr>
            <a:endParaRPr lang="en-US" sz="2800" dirty="0" smtClean="0">
              <a:latin typeface="Verdana" pitchFamily="34" charset="0"/>
              <a:ea typeface="Verdana" pitchFamily="34" charset="0"/>
              <a:cs typeface="Verdana" pitchFamily="34" charset="0"/>
            </a:endParaRPr>
          </a:p>
          <a:p>
            <a:pPr>
              <a:defRPr/>
            </a:pPr>
            <a:r>
              <a:rPr lang="en-US" sz="2800" dirty="0" smtClean="0">
                <a:latin typeface="Verdana" pitchFamily="34" charset="0"/>
                <a:ea typeface="Verdana" pitchFamily="34" charset="0"/>
                <a:cs typeface="Verdana" pitchFamily="34" charset="0"/>
              </a:rPr>
              <a:t>The antibacterial rinse, </a:t>
            </a:r>
            <a:r>
              <a:rPr lang="en-US" sz="2800" b="1" dirty="0" smtClean="0">
                <a:latin typeface="Verdana" pitchFamily="34" charset="0"/>
                <a:ea typeface="Verdana" pitchFamily="34" charset="0"/>
                <a:cs typeface="Verdana" pitchFamily="34" charset="0"/>
              </a:rPr>
              <a:t>Rx:  </a:t>
            </a:r>
            <a:r>
              <a:rPr lang="en-US" sz="2800" dirty="0" smtClean="0">
                <a:latin typeface="Verdana" pitchFamily="34" charset="0"/>
                <a:ea typeface="Verdana" pitchFamily="34" charset="0"/>
                <a:cs typeface="Verdana" pitchFamily="34" charset="0"/>
              </a:rPr>
              <a:t>0.12% </a:t>
            </a:r>
            <a:r>
              <a:rPr lang="en-US" sz="2800" dirty="0" err="1" smtClean="0">
                <a:latin typeface="Verdana" pitchFamily="34" charset="0"/>
                <a:ea typeface="Verdana" pitchFamily="34" charset="0"/>
                <a:cs typeface="Verdana" pitchFamily="34" charset="0"/>
              </a:rPr>
              <a:t>chlorhexidine</a:t>
            </a:r>
            <a:r>
              <a:rPr lang="en-US" sz="2800" dirty="0" smtClean="0">
                <a:latin typeface="Verdana" pitchFamily="34" charset="0"/>
                <a:ea typeface="Verdana" pitchFamily="34" charset="0"/>
                <a:cs typeface="Verdana" pitchFamily="34" charset="0"/>
              </a:rPr>
              <a:t> </a:t>
            </a:r>
            <a:r>
              <a:rPr lang="en-US" sz="2800" dirty="0" err="1" smtClean="0">
                <a:latin typeface="Verdana" pitchFamily="34" charset="0"/>
                <a:ea typeface="Verdana" pitchFamily="34" charset="0"/>
                <a:cs typeface="Verdana" pitchFamily="34" charset="0"/>
              </a:rPr>
              <a:t>gluconate</a:t>
            </a:r>
            <a:r>
              <a:rPr lang="en-US" sz="2800" dirty="0" smtClean="0">
                <a:latin typeface="Verdana" pitchFamily="34" charset="0"/>
                <a:ea typeface="Verdana" pitchFamily="34" charset="0"/>
                <a:cs typeface="Verdana" pitchFamily="34" charset="0"/>
              </a:rPr>
              <a:t>,  which can be prescribed for used once or twice per day.</a:t>
            </a:r>
          </a:p>
          <a:p>
            <a:pPr>
              <a:defRPr/>
            </a:pPr>
            <a:endParaRPr lang="en-US" sz="2800" dirty="0" smtClean="0">
              <a:latin typeface="Verdana" pitchFamily="34" charset="0"/>
              <a:ea typeface="Verdana" pitchFamily="34" charset="0"/>
              <a:cs typeface="Verdana" pitchFamily="34" charset="0"/>
            </a:endParaRPr>
          </a:p>
          <a:p>
            <a:pPr>
              <a:defRPr/>
            </a:pPr>
            <a:r>
              <a:rPr lang="en-US" sz="2800" dirty="0" smtClean="0">
                <a:latin typeface="Verdana" pitchFamily="34" charset="0"/>
                <a:ea typeface="Verdana" pitchFamily="34" charset="0"/>
                <a:cs typeface="Verdana" pitchFamily="34" charset="0"/>
              </a:rPr>
              <a:t>To reduce susceptibility to dental decay, </a:t>
            </a:r>
            <a:r>
              <a:rPr lang="en-US" sz="2800" b="1" dirty="0" smtClean="0">
                <a:solidFill>
                  <a:srgbClr val="FFFFDB"/>
                </a:solidFill>
                <a:latin typeface="Verdana" pitchFamily="34" charset="0"/>
                <a:ea typeface="Verdana" pitchFamily="34" charset="0"/>
                <a:cs typeface="Verdana" pitchFamily="34" charset="0"/>
              </a:rPr>
              <a:t>Rx: </a:t>
            </a:r>
            <a:r>
              <a:rPr lang="en-US" sz="2800" dirty="0" err="1" smtClean="0">
                <a:latin typeface="Verdana" pitchFamily="34" charset="0"/>
                <a:ea typeface="Verdana" pitchFamily="34" charset="0"/>
                <a:cs typeface="Verdana" pitchFamily="34" charset="0"/>
              </a:rPr>
              <a:t>Prevident</a:t>
            </a:r>
            <a:r>
              <a:rPr lang="en-US" sz="2800" dirty="0" smtClean="0">
                <a:latin typeface="Verdana" pitchFamily="34" charset="0"/>
                <a:ea typeface="Verdana" pitchFamily="34" charset="0"/>
                <a:cs typeface="Verdana" pitchFamily="34" charset="0"/>
              </a:rPr>
              <a:t> Boost Toothpaste with Fluoride at bedtime every night</a:t>
            </a:r>
          </a:p>
          <a:p>
            <a:pPr>
              <a:defRPr/>
            </a:pPr>
            <a:endParaRPr lang="en-US" sz="2800" dirty="0" smtClean="0">
              <a:latin typeface="Verdana" pitchFamily="34" charset="0"/>
              <a:ea typeface="Verdana" pitchFamily="34" charset="0"/>
              <a:cs typeface="Verdana" pitchFamily="34" charset="0"/>
            </a:endParaRPr>
          </a:p>
          <a:p>
            <a:pPr eaLnBrk="1" hangingPunct="1">
              <a:defRPr/>
            </a:pPr>
            <a:r>
              <a:rPr lang="en-US" sz="2800" dirty="0" smtClean="0">
                <a:latin typeface="Verdana" pitchFamily="34" charset="0"/>
                <a:ea typeface="Verdana" pitchFamily="34" charset="0"/>
                <a:cs typeface="Verdana" pitchFamily="34" charset="0"/>
              </a:rPr>
              <a:t>To enhance home care, provide a handout about the  importance of oral health and oral hygiene.</a:t>
            </a:r>
          </a:p>
        </p:txBody>
      </p:sp>
      <p:sp>
        <p:nvSpPr>
          <p:cNvPr id="4" name="Slide Number Placeholder 3"/>
          <p:cNvSpPr>
            <a:spLocks noGrp="1"/>
          </p:cNvSpPr>
          <p:nvPr>
            <p:ph type="sldNum" sz="quarter" idx="10"/>
          </p:nvPr>
        </p:nvSpPr>
        <p:spPr/>
        <p:txBody>
          <a:bodyPr/>
          <a:lstStyle/>
          <a:p>
            <a:fld id="{EA7B5B7C-F551-449A-BB11-A7DD040E2346}" type="slidenum">
              <a:rPr lang="en-US" smtClean="0"/>
              <a:pPr/>
              <a:t>41</a:t>
            </a:fld>
            <a:endParaRPr lang="en-US"/>
          </a:p>
        </p:txBody>
      </p:sp>
    </p:spTree>
    <p:extLst>
      <p:ext uri="{BB962C8B-B14F-4D97-AF65-F5344CB8AC3E}">
        <p14:creationId xmlns:p14="http://schemas.microsoft.com/office/powerpoint/2010/main" val="362164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ea typeface="Verdana" pitchFamily="34" charset="0"/>
                <a:cs typeface="Verdana" pitchFamily="34" charset="0"/>
              </a:rPr>
              <a:t>Acknowledgements:</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Course Committee Authors:</a:t>
            </a:r>
          </a:p>
          <a:p>
            <a:r>
              <a:rPr lang="en-US" dirty="0" smtClean="0">
                <a:latin typeface="Verdana" pitchFamily="34" charset="0"/>
                <a:ea typeface="Verdana" pitchFamily="34" charset="0"/>
                <a:cs typeface="Verdana" pitchFamily="34" charset="0"/>
              </a:rPr>
              <a:t>          Jeffery</a:t>
            </a:r>
            <a:r>
              <a:rPr lang="en-US" baseline="0" dirty="0" smtClean="0">
                <a:latin typeface="Verdana" pitchFamily="34" charset="0"/>
                <a:ea typeface="Verdana" pitchFamily="34" charset="0"/>
                <a:cs typeface="Verdana" pitchFamily="34" charset="0"/>
              </a:rPr>
              <a:t> D. Hill, D.M.D.</a:t>
            </a:r>
            <a:endParaRPr lang="en-US" dirty="0" smtClean="0">
              <a:latin typeface="Verdana" pitchFamily="34" charset="0"/>
              <a:ea typeface="Verdana" pitchFamily="34" charset="0"/>
              <a:cs typeface="Verdana" pitchFamily="34" charset="0"/>
            </a:endParaRPr>
          </a:p>
          <a:p>
            <a:pPr lvl="1"/>
            <a:r>
              <a:rPr lang="en-US" dirty="0" smtClean="0">
                <a:latin typeface="Verdana" pitchFamily="34" charset="0"/>
                <a:ea typeface="Verdana" pitchFamily="34" charset="0"/>
                <a:cs typeface="Verdana" pitchFamily="34" charset="0"/>
              </a:rPr>
              <a:t>Lauren L. Patton, D.D.S.</a:t>
            </a:r>
          </a:p>
          <a:p>
            <a:pPr lvl="1"/>
            <a:r>
              <a:rPr lang="en-US" dirty="0" smtClean="0">
                <a:latin typeface="Verdana" pitchFamily="34" charset="0"/>
                <a:ea typeface="Verdana" pitchFamily="34" charset="0"/>
                <a:cs typeface="Verdana" pitchFamily="34" charset="0"/>
              </a:rPr>
              <a:t>Therese G. Mayfield, D.M.D.</a:t>
            </a:r>
          </a:p>
          <a:p>
            <a:r>
              <a:rPr lang="en-US" dirty="0" smtClean="0">
                <a:latin typeface="Verdana" pitchFamily="34" charset="0"/>
                <a:ea typeface="Verdana" pitchFamily="34" charset="0"/>
                <a:cs typeface="Verdana" pitchFamily="34" charset="0"/>
              </a:rPr>
              <a:t>Consultants:</a:t>
            </a:r>
          </a:p>
          <a:p>
            <a:r>
              <a:rPr lang="en-US" baseline="0"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Vincent C. Marconi, MD</a:t>
            </a:r>
          </a:p>
          <a:p>
            <a:r>
              <a:rPr lang="en-US" dirty="0" smtClean="0">
                <a:latin typeface="Verdana" pitchFamily="34" charset="0"/>
                <a:ea typeface="Verdana" pitchFamily="34" charset="0"/>
                <a:cs typeface="Verdana" pitchFamily="34" charset="0"/>
              </a:rPr>
              <a:t>Series Editor: </a:t>
            </a:r>
          </a:p>
          <a:p>
            <a:pPr lvl="1"/>
            <a:r>
              <a:rPr lang="en-US" dirty="0" smtClean="0">
                <a:latin typeface="Verdana" pitchFamily="34" charset="0"/>
                <a:ea typeface="Verdana" pitchFamily="34" charset="0"/>
                <a:cs typeface="Verdana" pitchFamily="34" charset="0"/>
              </a:rPr>
              <a:t>David A. </a:t>
            </a:r>
            <a:r>
              <a:rPr lang="en-US" dirty="0" err="1" smtClean="0">
                <a:latin typeface="Verdana" pitchFamily="34" charset="0"/>
                <a:ea typeface="Verdana" pitchFamily="34" charset="0"/>
                <a:cs typeface="Verdana" pitchFamily="34" charset="0"/>
              </a:rPr>
              <a:t>Reznik</a:t>
            </a:r>
            <a:r>
              <a:rPr lang="en-US" dirty="0" smtClean="0">
                <a:latin typeface="Verdana" pitchFamily="34" charset="0"/>
                <a:ea typeface="Verdana" pitchFamily="34" charset="0"/>
                <a:cs typeface="Verdana" pitchFamily="34" charset="0"/>
              </a:rPr>
              <a:t>, D.D.S.</a:t>
            </a:r>
          </a:p>
          <a:p>
            <a:pPr lvl="1"/>
            <a:endParaRPr lang="en-US" dirty="0" smtClean="0">
              <a:latin typeface="Verdana" pitchFamily="34" charset="0"/>
              <a:ea typeface="Verdana" pitchFamily="34" charset="0"/>
              <a:cs typeface="Verdana" pitchFamily="34" charset="0"/>
            </a:endParaRPr>
          </a:p>
          <a:p>
            <a:pPr lvl="0"/>
            <a:r>
              <a:rPr lang="en-US" dirty="0" smtClean="0">
                <a:solidFill>
                  <a:prstClr val="white"/>
                </a:solidFill>
              </a:rPr>
              <a:t>HRSA, HIV/AIDS Bureau Consultant:</a:t>
            </a:r>
          </a:p>
          <a:p>
            <a:pPr lvl="1"/>
            <a:r>
              <a:rPr lang="en-US" dirty="0" smtClean="0">
                <a:solidFill>
                  <a:prstClr val="white"/>
                </a:solidFill>
              </a:rPr>
              <a:t>Mahyar Mofidi, D.M.D., Ph.D.</a:t>
            </a:r>
          </a:p>
          <a:p>
            <a:pPr marL="0" lvl="0" indent="0">
              <a:buNone/>
            </a:pPr>
            <a:endParaRPr lang="en-US" dirty="0" smtClean="0">
              <a:solidFill>
                <a:prstClr val="white"/>
              </a:solidFill>
            </a:endParaRP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Last Modified: </a:t>
            </a:r>
            <a:r>
              <a:rPr lang="en-US" b="0" dirty="0" smtClean="0">
                <a:latin typeface="Verdana" pitchFamily="34" charset="0"/>
                <a:ea typeface="Verdana" pitchFamily="34" charset="0"/>
                <a:cs typeface="Verdana" pitchFamily="34" charset="0"/>
              </a:rPr>
              <a:t>February, 2014</a:t>
            </a:r>
          </a:p>
        </p:txBody>
      </p:sp>
      <p:sp>
        <p:nvSpPr>
          <p:cNvPr id="4" name="Slide Number Placeholder 3"/>
          <p:cNvSpPr>
            <a:spLocks noGrp="1"/>
          </p:cNvSpPr>
          <p:nvPr>
            <p:ph type="sldNum" sz="quarter" idx="10"/>
          </p:nvPr>
        </p:nvSpPr>
        <p:spPr/>
        <p:txBody>
          <a:bodyPr/>
          <a:lstStyle/>
          <a:p>
            <a:fld id="{EA7B5B7C-F551-449A-BB11-A7DD040E2346}" type="slidenum">
              <a:rPr lang="en-US" smtClean="0"/>
              <a:pPr/>
              <a:t>5</a:t>
            </a:fld>
            <a:endParaRPr lang="en-US"/>
          </a:p>
        </p:txBody>
      </p:sp>
    </p:spTree>
    <p:extLst>
      <p:ext uri="{BB962C8B-B14F-4D97-AF65-F5344CB8AC3E}">
        <p14:creationId xmlns:p14="http://schemas.microsoft.com/office/powerpoint/2010/main" val="29142639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itchFamily="34" charset="0"/>
                <a:ea typeface="Verdana" pitchFamily="34" charset="0"/>
                <a:cs typeface="Verdana" pitchFamily="34" charset="0"/>
              </a:rPr>
              <a:t>Case 3 oral condition could be a result of plaque induced gingivitis, a hypersensitivity to a food or flavoring such as cinnamon, reaction to a medication, and /or be exacerbated by mouth breathing.  </a:t>
            </a:r>
          </a:p>
          <a:p>
            <a:pPr eaLnBrk="1" hangingPunct="1"/>
            <a:endParaRPr lang="en-US" dirty="0" smtClean="0">
              <a:latin typeface="Verdana" pitchFamily="34" charset="0"/>
              <a:ea typeface="Verdana" pitchFamily="34" charset="0"/>
              <a:cs typeface="Verdana" pitchFamily="34" charset="0"/>
            </a:endParaRPr>
          </a:p>
          <a:p>
            <a:pPr eaLnBrk="1" hangingPunct="1"/>
            <a:r>
              <a:rPr lang="en-US" dirty="0" smtClean="0">
                <a:latin typeface="Verdana" pitchFamily="34" charset="0"/>
                <a:ea typeface="Verdana" pitchFamily="34" charset="0"/>
                <a:cs typeface="Verdana" pitchFamily="34" charset="0"/>
              </a:rPr>
              <a:t>Another consideration is Linear Gingival Erythema (LGE), which is somewhat common among HIV infected individuals. LGE is an erythematous, sometimes described as ‘fiery red’  band  2-4 mm in width along the marginal gingiva. (Marginal gingiva is the gingiva closes the teeth and follows the outline of the teeth.)</a:t>
            </a:r>
            <a:r>
              <a:rPr lang="en-US" baseline="0"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LGE extends between adjacent papilla. </a:t>
            </a:r>
          </a:p>
          <a:p>
            <a:pPr eaLnBrk="1" hangingPunct="1"/>
            <a:endParaRPr lang="en-US" dirty="0" smtClean="0">
              <a:latin typeface="Verdana" pitchFamily="34" charset="0"/>
              <a:ea typeface="Verdana" pitchFamily="34" charset="0"/>
              <a:cs typeface="Verdana" pitchFamily="34" charset="0"/>
            </a:endParaRPr>
          </a:p>
          <a:p>
            <a:pPr eaLnBrk="1" hangingPunct="1"/>
            <a:r>
              <a:rPr lang="en-US" dirty="0" smtClean="0">
                <a:latin typeface="Verdana" pitchFamily="34" charset="0"/>
                <a:ea typeface="Verdana" pitchFamily="34" charset="0"/>
                <a:cs typeface="Verdana" pitchFamily="34" charset="0"/>
              </a:rPr>
              <a:t>LGE may appear as in Photo 2 with </a:t>
            </a:r>
            <a:r>
              <a:rPr lang="en-US" dirty="0" err="1" smtClean="0">
                <a:latin typeface="Verdana" pitchFamily="34" charset="0"/>
                <a:ea typeface="Verdana" pitchFamily="34" charset="0"/>
                <a:cs typeface="Verdana" pitchFamily="34" charset="0"/>
              </a:rPr>
              <a:t>petechiae</a:t>
            </a:r>
            <a:r>
              <a:rPr lang="en-US" dirty="0" smtClean="0">
                <a:latin typeface="Verdana" pitchFamily="34" charset="0"/>
                <a:ea typeface="Verdana" pitchFamily="34" charset="0"/>
                <a:cs typeface="Verdana" pitchFamily="34" charset="0"/>
              </a:rPr>
              <a:t> (black arrow) within the gingiva erythema. (Photo 2 is from a different patient.) </a:t>
            </a:r>
          </a:p>
          <a:p>
            <a:pPr eaLnBrk="1" hangingPunct="1"/>
            <a:r>
              <a:rPr lang="en-US" dirty="0" smtClean="0">
                <a:latin typeface="Verdana" pitchFamily="34" charset="0"/>
                <a:ea typeface="Verdana" pitchFamily="34" charset="0"/>
                <a:cs typeface="Verdana" pitchFamily="34" charset="0"/>
              </a:rPr>
              <a:t>The lesion does not  completely respond to plaque control measures or root </a:t>
            </a:r>
            <a:r>
              <a:rPr lang="en-US" dirty="0" err="1" smtClean="0">
                <a:latin typeface="Verdana" pitchFamily="34" charset="0"/>
                <a:ea typeface="Verdana" pitchFamily="34" charset="0"/>
                <a:cs typeface="Verdana" pitchFamily="34" charset="0"/>
              </a:rPr>
              <a:t>planing</a:t>
            </a:r>
            <a:r>
              <a:rPr lang="en-US" dirty="0" smtClean="0">
                <a:latin typeface="Verdana" pitchFamily="34" charset="0"/>
                <a:ea typeface="Verdana" pitchFamily="34" charset="0"/>
                <a:cs typeface="Verdana" pitchFamily="34" charset="0"/>
              </a:rPr>
              <a:t> and scaling.</a:t>
            </a:r>
          </a:p>
          <a:p>
            <a:pPr eaLnBrk="1" hangingPunct="1"/>
            <a:r>
              <a:rPr lang="en-US" dirty="0" smtClean="0">
                <a:latin typeface="Verdana" pitchFamily="34" charset="0"/>
                <a:ea typeface="Verdana" pitchFamily="34" charset="0"/>
                <a:cs typeface="Verdana" pitchFamily="34" charset="0"/>
              </a:rPr>
              <a:t>The lesion is also reported to be associated with oral candidiasis.</a:t>
            </a:r>
            <a:r>
              <a:rPr lang="en-US" baseline="30000" dirty="0" smtClean="0">
                <a:latin typeface="Verdana" pitchFamily="34" charset="0"/>
                <a:ea typeface="Verdana" pitchFamily="34" charset="0"/>
                <a:cs typeface="Verdana" pitchFamily="34" charset="0"/>
              </a:rPr>
              <a:t>1</a:t>
            </a:r>
            <a:r>
              <a:rPr lang="en-US" dirty="0" smtClean="0">
                <a:latin typeface="Verdana" pitchFamily="34" charset="0"/>
                <a:ea typeface="Verdana" pitchFamily="34" charset="0"/>
                <a:cs typeface="Verdana" pitchFamily="34" charset="0"/>
              </a:rPr>
              <a:t>  Antifungal agents may be prescribed in addition to plaque control measures. </a:t>
            </a:r>
          </a:p>
          <a:p>
            <a:pPr eaLnBrk="1" hangingPunct="1"/>
            <a:endParaRPr lang="en-US" dirty="0" smtClean="0">
              <a:latin typeface="Verdana" pitchFamily="34" charset="0"/>
              <a:ea typeface="Verdana" pitchFamily="34" charset="0"/>
              <a:cs typeface="Verdana" pitchFamily="34" charset="0"/>
            </a:endParaRPr>
          </a:p>
          <a:p>
            <a:r>
              <a:rPr lang="en-US" i="1" dirty="0" smtClean="0">
                <a:latin typeface="Verdana" pitchFamily="34" charset="0"/>
                <a:ea typeface="Verdana" pitchFamily="34" charset="0"/>
                <a:cs typeface="Verdana" pitchFamily="34" charset="0"/>
              </a:rPr>
              <a:t>1.) J </a:t>
            </a:r>
            <a:r>
              <a:rPr lang="en-US" i="1" dirty="0" err="1" smtClean="0">
                <a:latin typeface="Verdana" pitchFamily="34" charset="0"/>
                <a:ea typeface="Verdana" pitchFamily="34" charset="0"/>
                <a:cs typeface="Verdana" pitchFamily="34" charset="0"/>
              </a:rPr>
              <a:t>Periodontol</a:t>
            </a:r>
            <a:r>
              <a:rPr lang="en-US" i="1" dirty="0" smtClean="0">
                <a:latin typeface="Verdana" pitchFamily="34" charset="0"/>
                <a:ea typeface="Verdana" pitchFamily="34" charset="0"/>
                <a:cs typeface="Verdana" pitchFamily="34" charset="0"/>
              </a:rPr>
              <a:t>. 1995 Jan;66(1):30-7.</a:t>
            </a:r>
          </a:p>
          <a:p>
            <a:r>
              <a:rPr lang="en-US" i="1" dirty="0" smtClean="0">
                <a:latin typeface="Verdana" pitchFamily="34" charset="0"/>
                <a:ea typeface="Verdana" pitchFamily="34" charset="0"/>
                <a:cs typeface="Verdana" pitchFamily="34" charset="0"/>
              </a:rPr>
              <a:t>The relationship of candidiasis to linear gingival erythema in HIV-infected homosexual men and parenteral drug users.</a:t>
            </a:r>
          </a:p>
          <a:p>
            <a:r>
              <a:rPr lang="en-US" i="1" dirty="0" err="1" smtClean="0">
                <a:latin typeface="Verdana" pitchFamily="34" charset="0"/>
                <a:ea typeface="Verdana" pitchFamily="34" charset="0"/>
                <a:cs typeface="Verdana" pitchFamily="34" charset="0"/>
              </a:rPr>
              <a:t>Grbic</a:t>
            </a:r>
            <a:r>
              <a:rPr lang="en-US" i="1" dirty="0" smtClean="0">
                <a:latin typeface="Verdana" pitchFamily="34" charset="0"/>
                <a:ea typeface="Verdana" pitchFamily="34" charset="0"/>
                <a:cs typeface="Verdana" pitchFamily="34" charset="0"/>
              </a:rPr>
              <a:t> JT, Mitchell-Lewis DA, Fine JB, Phelan JA, </a:t>
            </a:r>
            <a:r>
              <a:rPr lang="en-US" i="1" dirty="0" err="1" smtClean="0">
                <a:latin typeface="Verdana" pitchFamily="34" charset="0"/>
                <a:ea typeface="Verdana" pitchFamily="34" charset="0"/>
                <a:cs typeface="Verdana" pitchFamily="34" charset="0"/>
              </a:rPr>
              <a:t>Bucklan</a:t>
            </a:r>
            <a:r>
              <a:rPr lang="en-US" i="1" dirty="0" smtClean="0">
                <a:latin typeface="Verdana" pitchFamily="34" charset="0"/>
                <a:ea typeface="Verdana" pitchFamily="34" charset="0"/>
                <a:cs typeface="Verdana" pitchFamily="34" charset="0"/>
              </a:rPr>
              <a:t> RS, </a:t>
            </a:r>
            <a:r>
              <a:rPr lang="en-US" i="1" dirty="0" err="1" smtClean="0">
                <a:latin typeface="Verdana" pitchFamily="34" charset="0"/>
                <a:ea typeface="Verdana" pitchFamily="34" charset="0"/>
                <a:cs typeface="Verdana" pitchFamily="34" charset="0"/>
              </a:rPr>
              <a:t>Zambon</a:t>
            </a:r>
            <a:r>
              <a:rPr lang="en-US" i="1" dirty="0" smtClean="0">
                <a:latin typeface="Verdana" pitchFamily="34" charset="0"/>
                <a:ea typeface="Verdana" pitchFamily="34" charset="0"/>
                <a:cs typeface="Verdana" pitchFamily="34" charset="0"/>
              </a:rPr>
              <a:t> JJ, </a:t>
            </a:r>
            <a:r>
              <a:rPr lang="en-US" i="1" dirty="0" err="1" smtClean="0">
                <a:latin typeface="Verdana" pitchFamily="34" charset="0"/>
                <a:ea typeface="Verdana" pitchFamily="34" charset="0"/>
                <a:cs typeface="Verdana" pitchFamily="34" charset="0"/>
              </a:rPr>
              <a:t>Lamster</a:t>
            </a:r>
            <a:r>
              <a:rPr lang="en-US" i="1" dirty="0" smtClean="0">
                <a:latin typeface="Verdana" pitchFamily="34" charset="0"/>
                <a:ea typeface="Verdana" pitchFamily="34" charset="0"/>
                <a:cs typeface="Verdana" pitchFamily="34" charset="0"/>
              </a:rPr>
              <a:t> IB.</a:t>
            </a:r>
          </a:p>
          <a:p>
            <a:r>
              <a:rPr lang="en-US" i="1" dirty="0" smtClean="0">
                <a:latin typeface="Verdana" pitchFamily="34" charset="0"/>
                <a:ea typeface="Verdana" pitchFamily="34" charset="0"/>
                <a:cs typeface="Verdana" pitchFamily="34" charset="0"/>
              </a:rPr>
              <a:t>Division of Periodontics, Columbia University School of Dental and Oral Surgery, New York, NY, USA.</a:t>
            </a:r>
          </a:p>
          <a:p>
            <a:pPr eaLnBrk="1" hangingPunct="1"/>
            <a:r>
              <a:rPr lang="en-US" dirty="0" smtClean="0">
                <a:latin typeface="Verdana" pitchFamily="34" charset="0"/>
                <a:ea typeface="Verdana" pitchFamily="34" charset="0"/>
                <a:cs typeface="Verdana" pitchFamily="34" charset="0"/>
              </a:rPr>
              <a:t>“A statistically-significant relationship was found between the presence of intraoral candidiasis and LGE in seropositive homosexual men: 42.9% of these subjects with candidiasis had LGE, while only 12.7% of the subjects without candidiasis had LGE (P &lt; .05).”</a:t>
            </a:r>
          </a:p>
        </p:txBody>
      </p:sp>
      <p:sp>
        <p:nvSpPr>
          <p:cNvPr id="4" name="Slide Number Placeholder 3"/>
          <p:cNvSpPr>
            <a:spLocks noGrp="1"/>
          </p:cNvSpPr>
          <p:nvPr>
            <p:ph type="sldNum" sz="quarter" idx="10"/>
          </p:nvPr>
        </p:nvSpPr>
        <p:spPr/>
        <p:txBody>
          <a:bodyPr/>
          <a:lstStyle/>
          <a:p>
            <a:fld id="{EA7B5B7C-F551-449A-BB11-A7DD040E2346}" type="slidenum">
              <a:rPr lang="en-US" smtClean="0"/>
              <a:pPr/>
              <a:t>42</a:t>
            </a:fld>
            <a:endParaRPr lang="en-US"/>
          </a:p>
        </p:txBody>
      </p:sp>
    </p:spTree>
    <p:extLst>
      <p:ext uri="{BB962C8B-B14F-4D97-AF65-F5344CB8AC3E}">
        <p14:creationId xmlns:p14="http://schemas.microsoft.com/office/powerpoint/2010/main" val="2484167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itchFamily="34" charset="0"/>
                <a:ea typeface="Verdana" pitchFamily="34" charset="0"/>
                <a:cs typeface="Verdana" pitchFamily="34" charset="0"/>
              </a:rPr>
              <a:t>If allergic to PCN, consider clindamycin.  </a:t>
            </a:r>
          </a:p>
          <a:p>
            <a:pPr eaLnBrk="1" hangingPunct="1"/>
            <a:endParaRPr lang="en-US" dirty="0" smtClean="0">
              <a:latin typeface="Verdana" pitchFamily="34" charset="0"/>
              <a:ea typeface="Verdana" pitchFamily="34" charset="0"/>
              <a:cs typeface="Verdana" pitchFamily="34" charset="0"/>
            </a:endParaRPr>
          </a:p>
          <a:p>
            <a:pPr eaLnBrk="1" hangingPunct="1"/>
            <a:r>
              <a:rPr lang="en-US" dirty="0" smtClean="0">
                <a:latin typeface="Verdana" pitchFamily="34" charset="0"/>
                <a:ea typeface="Verdana" pitchFamily="34" charset="0"/>
                <a:cs typeface="Verdana" pitchFamily="34" charset="0"/>
              </a:rPr>
              <a:t>Patient Education: Dental problems do NOT “cure themselves”</a:t>
            </a:r>
          </a:p>
          <a:p>
            <a:pPr eaLnBrk="1" hangingPunct="1"/>
            <a:r>
              <a:rPr lang="en-US" dirty="0" smtClean="0">
                <a:latin typeface="Verdana" pitchFamily="34" charset="0"/>
                <a:ea typeface="Verdana" pitchFamily="34" charset="0"/>
                <a:cs typeface="Verdana" pitchFamily="34" charset="0"/>
              </a:rPr>
              <a:t>Treating the pain without treating the underlying cause only prolongs the problem</a:t>
            </a:r>
          </a:p>
        </p:txBody>
      </p:sp>
      <p:sp>
        <p:nvSpPr>
          <p:cNvPr id="4" name="Slide Number Placeholder 3"/>
          <p:cNvSpPr>
            <a:spLocks noGrp="1"/>
          </p:cNvSpPr>
          <p:nvPr>
            <p:ph type="sldNum" sz="quarter" idx="10"/>
          </p:nvPr>
        </p:nvSpPr>
        <p:spPr/>
        <p:txBody>
          <a:bodyPr/>
          <a:lstStyle/>
          <a:p>
            <a:fld id="{EA7B5B7C-F551-449A-BB11-A7DD040E2346}" type="slidenum">
              <a:rPr lang="en-US" smtClean="0"/>
              <a:pPr/>
              <a:t>43</a:t>
            </a:fld>
            <a:endParaRPr lang="en-US"/>
          </a:p>
        </p:txBody>
      </p:sp>
    </p:spTree>
    <p:extLst>
      <p:ext uri="{BB962C8B-B14F-4D97-AF65-F5344CB8AC3E}">
        <p14:creationId xmlns:p14="http://schemas.microsoft.com/office/powerpoint/2010/main" val="123443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itchFamily="34" charset="0"/>
                <a:ea typeface="Verdana" pitchFamily="34" charset="0"/>
                <a:cs typeface="Verdana" pitchFamily="34" charset="0"/>
              </a:rPr>
              <a:t>Penicillin VK is  very effective in treatment of  in dental abscesses, in the non-penicillin-allergic patient. </a:t>
            </a:r>
          </a:p>
          <a:p>
            <a:pPr eaLnBrk="1" hangingPunct="1"/>
            <a:endParaRPr lang="en-US" dirty="0" smtClean="0">
              <a:latin typeface="Verdana" pitchFamily="34" charset="0"/>
              <a:ea typeface="Verdana" pitchFamily="34" charset="0"/>
              <a:cs typeface="Verdana" pitchFamily="34" charset="0"/>
            </a:endParaRPr>
          </a:p>
          <a:p>
            <a:pPr eaLnBrk="1" hangingPunct="1"/>
            <a:r>
              <a:rPr lang="en-US" dirty="0" smtClean="0">
                <a:latin typeface="Verdana" pitchFamily="34" charset="0"/>
                <a:ea typeface="Verdana" pitchFamily="34" charset="0"/>
                <a:cs typeface="Verdana" pitchFamily="34" charset="0"/>
              </a:rPr>
              <a:t>Remember to encourage concurrent hot salt water mouth rinses.</a:t>
            </a:r>
          </a:p>
        </p:txBody>
      </p:sp>
      <p:sp>
        <p:nvSpPr>
          <p:cNvPr id="4" name="Slide Number Placeholder 3"/>
          <p:cNvSpPr>
            <a:spLocks noGrp="1"/>
          </p:cNvSpPr>
          <p:nvPr>
            <p:ph type="sldNum" sz="quarter" idx="10"/>
          </p:nvPr>
        </p:nvSpPr>
        <p:spPr/>
        <p:txBody>
          <a:bodyPr/>
          <a:lstStyle/>
          <a:p>
            <a:fld id="{EA7B5B7C-F551-449A-BB11-A7DD040E2346}" type="slidenum">
              <a:rPr lang="en-US" smtClean="0"/>
              <a:pPr/>
              <a:t>44</a:t>
            </a:fld>
            <a:endParaRPr lang="en-US"/>
          </a:p>
        </p:txBody>
      </p:sp>
    </p:spTree>
    <p:extLst>
      <p:ext uri="{BB962C8B-B14F-4D97-AF65-F5344CB8AC3E}">
        <p14:creationId xmlns:p14="http://schemas.microsoft.com/office/powerpoint/2010/main" val="1311488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buClr>
                <a:schemeClr val="tx1"/>
              </a:buClr>
              <a:buFont typeface="Times" pitchFamily="18" charset="0"/>
              <a:buNone/>
              <a:defRPr/>
            </a:pPr>
            <a:r>
              <a:rPr lang="en-US" dirty="0" smtClean="0">
                <a:latin typeface="Verdana" pitchFamily="34" charset="0"/>
                <a:ea typeface="Verdana" pitchFamily="34" charset="0"/>
                <a:cs typeface="Verdana" pitchFamily="34" charset="0"/>
              </a:rPr>
              <a:t>Inflamed soft tissue covering a partially erupted tooth. Suppuration may be observed.  </a:t>
            </a:r>
          </a:p>
          <a:p>
            <a:pPr eaLnBrk="1" hangingPunct="1">
              <a:defRPr/>
            </a:pPr>
            <a:r>
              <a:rPr lang="en-US" dirty="0" smtClean="0">
                <a:solidFill>
                  <a:srgbClr val="FFFF66"/>
                </a:solidFill>
                <a:latin typeface="Verdana" pitchFamily="34" charset="0"/>
                <a:ea typeface="Verdana" pitchFamily="34" charset="0"/>
                <a:cs typeface="Verdana" pitchFamily="34" charset="0"/>
              </a:rPr>
              <a:t>Pain is often due to the upper wisdom tooth biting on the inflamed tissue overlying the bottom tooth</a:t>
            </a:r>
          </a:p>
          <a:p>
            <a:pPr eaLnBrk="1" hangingPunct="1">
              <a:defRPr/>
            </a:pPr>
            <a:r>
              <a:rPr lang="en-US" dirty="0" smtClean="0">
                <a:solidFill>
                  <a:srgbClr val="FFFF99"/>
                </a:solidFill>
                <a:latin typeface="Verdana" pitchFamily="34" charset="0"/>
                <a:ea typeface="Verdana" pitchFamily="34" charset="0"/>
                <a:cs typeface="Verdana" pitchFamily="34" charset="0"/>
              </a:rPr>
              <a:t>Suggests an infection in the posterior region of the mouth</a:t>
            </a:r>
          </a:p>
          <a:p>
            <a:pPr marL="342900" indent="-342900">
              <a:spcBef>
                <a:spcPct val="20000"/>
              </a:spcBef>
              <a:buClr>
                <a:schemeClr val="tx1"/>
              </a:buClr>
              <a:buFont typeface="Times" pitchFamily="18" charset="0"/>
              <a:buNone/>
              <a:defRPr/>
            </a:pPr>
            <a:r>
              <a:rPr lang="en-US" dirty="0" smtClean="0">
                <a:latin typeface="Verdana" pitchFamily="34" charset="0"/>
                <a:ea typeface="Verdana" pitchFamily="34" charset="0"/>
                <a:cs typeface="Verdana" pitchFamily="34" charset="0"/>
              </a:rPr>
              <a:t>More common in the mandible than maxilla</a:t>
            </a:r>
          </a:p>
          <a:p>
            <a:pPr>
              <a:spcBef>
                <a:spcPct val="20000"/>
              </a:spcBef>
              <a:buClr>
                <a:schemeClr val="tx1"/>
              </a:buClr>
              <a:buFont typeface="Times" pitchFamily="18" charset="0"/>
              <a:buNone/>
              <a:defRPr/>
            </a:pPr>
            <a:r>
              <a:rPr lang="en-US" dirty="0" smtClean="0">
                <a:latin typeface="Verdana" pitchFamily="34" charset="0"/>
                <a:ea typeface="Verdana" pitchFamily="34" charset="0"/>
                <a:cs typeface="Verdana" pitchFamily="34" charset="0"/>
              </a:rPr>
              <a:t>Can present with pain, swelling and </a:t>
            </a:r>
            <a:r>
              <a:rPr lang="en-US" dirty="0" err="1" smtClean="0">
                <a:latin typeface="Verdana" pitchFamily="34" charset="0"/>
                <a:ea typeface="Verdana" pitchFamily="34" charset="0"/>
                <a:cs typeface="Verdana" pitchFamily="34" charset="0"/>
              </a:rPr>
              <a:t>trismus</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45</a:t>
            </a:fld>
            <a:endParaRPr lang="en-US"/>
          </a:p>
        </p:txBody>
      </p:sp>
    </p:spTree>
    <p:extLst>
      <p:ext uri="{BB962C8B-B14F-4D97-AF65-F5344CB8AC3E}">
        <p14:creationId xmlns:p14="http://schemas.microsoft.com/office/powerpoint/2010/main" val="28087855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rgbClr val="FFFF66"/>
                </a:solidFill>
                <a:latin typeface="Verdana" pitchFamily="34" charset="0"/>
                <a:ea typeface="Verdana" pitchFamily="34" charset="0"/>
                <a:cs typeface="Verdana" pitchFamily="34" charset="0"/>
              </a:rPr>
              <a:t>Pain is often due to the upper  tooth biting on the inflamed tissue overlying the lower wisdom tooth</a:t>
            </a:r>
          </a:p>
          <a:p>
            <a:pPr eaLnBrk="1" hangingPunct="1"/>
            <a:r>
              <a:rPr lang="en-US" dirty="0" smtClean="0">
                <a:solidFill>
                  <a:srgbClr val="FFFF99"/>
                </a:solidFill>
                <a:latin typeface="Verdana" pitchFamily="34" charset="0"/>
                <a:ea typeface="Verdana" pitchFamily="34" charset="0"/>
                <a:cs typeface="Verdana" pitchFamily="34" charset="0"/>
              </a:rPr>
              <a:t>This suggests an infection in the posterior region of the mouth</a:t>
            </a:r>
          </a:p>
          <a:p>
            <a:pPr eaLnBrk="1" hangingPunct="1"/>
            <a:endParaRPr lang="en-US" dirty="0" smtClean="0">
              <a:solidFill>
                <a:srgbClr val="FFFF99"/>
              </a:solidFill>
              <a:latin typeface="Verdana" pitchFamily="34" charset="0"/>
              <a:ea typeface="Verdana" pitchFamily="34" charset="0"/>
              <a:cs typeface="Verdana" pitchFamily="34" charset="0"/>
            </a:endParaRPr>
          </a:p>
          <a:p>
            <a:pPr eaLnBrk="1" hangingPunct="1"/>
            <a:r>
              <a:rPr lang="en-US" dirty="0" smtClean="0">
                <a:solidFill>
                  <a:srgbClr val="FFFF99"/>
                </a:solidFill>
                <a:latin typeface="Verdana" pitchFamily="34" charset="0"/>
                <a:ea typeface="Verdana" pitchFamily="34" charset="0"/>
                <a:cs typeface="Verdana" pitchFamily="34" charset="0"/>
              </a:rPr>
              <a:t>Rx: Penicillin  500 mg q 6 h or Amoxicillin 500 mg 1 q 8 h for 7-10 days</a:t>
            </a:r>
          </a:p>
          <a:p>
            <a:pPr eaLnBrk="1" hangingPunct="1"/>
            <a:r>
              <a:rPr lang="en-US" dirty="0" smtClean="0">
                <a:solidFill>
                  <a:srgbClr val="FFFF99"/>
                </a:solidFill>
                <a:latin typeface="Verdana" pitchFamily="34" charset="0"/>
                <a:ea typeface="Verdana" pitchFamily="34" charset="0"/>
                <a:cs typeface="Verdana" pitchFamily="34" charset="0"/>
              </a:rPr>
              <a:t>Clindamycin 300 mg  q 6 h.</a:t>
            </a:r>
          </a:p>
          <a:p>
            <a:pPr eaLnBrk="1" hangingPunct="1"/>
            <a:endParaRPr lang="en-US" dirty="0" smtClean="0">
              <a:solidFill>
                <a:srgbClr val="FFFF99"/>
              </a:solidFill>
              <a:latin typeface="Verdana" pitchFamily="34" charset="0"/>
              <a:ea typeface="Verdana" pitchFamily="34" charset="0"/>
              <a:cs typeface="Verdana" pitchFamily="34" charset="0"/>
            </a:endParaRPr>
          </a:p>
          <a:p>
            <a:pPr eaLnBrk="1" hangingPunct="1"/>
            <a:r>
              <a:rPr lang="en-US" dirty="0" smtClean="0">
                <a:latin typeface="Verdana" pitchFamily="34" charset="0"/>
                <a:ea typeface="Verdana" pitchFamily="34" charset="0"/>
                <a:cs typeface="Verdana" pitchFamily="34" charset="0"/>
              </a:rPr>
              <a:t>If there is more infection in tooth root/ bone that is suspected based on clinical observation, pain, swelling, fever, and/ or lymphadenopathy will increase and emergency referral will be needed. </a:t>
            </a:r>
            <a:endParaRPr lang="en-US" dirty="0" smtClean="0">
              <a:solidFill>
                <a:srgbClr val="FFFF99"/>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46</a:t>
            </a:fld>
            <a:endParaRPr lang="en-US"/>
          </a:p>
        </p:txBody>
      </p:sp>
    </p:spTree>
    <p:extLst>
      <p:ext uri="{BB962C8B-B14F-4D97-AF65-F5344CB8AC3E}">
        <p14:creationId xmlns:p14="http://schemas.microsoft.com/office/powerpoint/2010/main" val="603744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rgbClr val="FFFF99"/>
                </a:solidFill>
                <a:latin typeface="Verdana" pitchFamily="34" charset="0"/>
                <a:ea typeface="Verdana" pitchFamily="34" charset="0"/>
                <a:cs typeface="Verdana" pitchFamily="34" charset="0"/>
              </a:rPr>
              <a:t>Assessment: </a:t>
            </a:r>
            <a:r>
              <a:rPr lang="en-US" dirty="0" smtClean="0">
                <a:solidFill>
                  <a:srgbClr val="FFFFDB"/>
                </a:solidFill>
                <a:latin typeface="Verdana" pitchFamily="34" charset="0"/>
                <a:ea typeface="Verdana" pitchFamily="34" charset="0"/>
                <a:cs typeface="Verdana" pitchFamily="34" charset="0"/>
              </a:rPr>
              <a:t>BP 155/91; HR 100; T 101</a:t>
            </a:r>
            <a:r>
              <a:rPr lang="en-US" baseline="30000" dirty="0" smtClean="0">
                <a:solidFill>
                  <a:srgbClr val="FFFFDB"/>
                </a:solidFill>
                <a:latin typeface="Verdana" pitchFamily="34" charset="0"/>
                <a:ea typeface="Verdana" pitchFamily="34" charset="0"/>
                <a:cs typeface="Verdana" pitchFamily="34" charset="0"/>
              </a:rPr>
              <a:t>◦</a:t>
            </a:r>
            <a:r>
              <a:rPr lang="en-US" dirty="0" smtClean="0">
                <a:solidFill>
                  <a:srgbClr val="FFFFDB"/>
                </a:solidFill>
                <a:latin typeface="Verdana" pitchFamily="34" charset="0"/>
                <a:ea typeface="Verdana" pitchFamily="34" charset="0"/>
                <a:cs typeface="Verdana" pitchFamily="34" charset="0"/>
              </a:rPr>
              <a:t>F; Diabetic, poorly controlled.</a:t>
            </a:r>
            <a:r>
              <a:rPr lang="en-US" baseline="0" dirty="0" smtClean="0">
                <a:solidFill>
                  <a:srgbClr val="FFFFDB"/>
                </a:solidFill>
                <a:latin typeface="Verdana" pitchFamily="34" charset="0"/>
                <a:ea typeface="Verdana" pitchFamily="34" charset="0"/>
                <a:cs typeface="Verdana" pitchFamily="34" charset="0"/>
              </a:rPr>
              <a:t> </a:t>
            </a:r>
            <a:r>
              <a:rPr lang="en-US" dirty="0" smtClean="0">
                <a:solidFill>
                  <a:srgbClr val="FFFFDB"/>
                </a:solidFill>
                <a:latin typeface="Verdana" pitchFamily="34" charset="0"/>
                <a:ea typeface="Verdana" pitchFamily="34" charset="0"/>
                <a:cs typeface="Verdana" pitchFamily="34" charset="0"/>
              </a:rPr>
              <a:t>The reason for the lack of efficacy of the antibiotic is uncontrolled diabetes. Regaining diabetic control will enable the area to respond to routine therapies. However, since this case has progressed this far, a referral to the local emergency department is indicated.</a:t>
            </a:r>
          </a:p>
        </p:txBody>
      </p:sp>
      <p:sp>
        <p:nvSpPr>
          <p:cNvPr id="4" name="Slide Number Placeholder 3"/>
          <p:cNvSpPr>
            <a:spLocks noGrp="1"/>
          </p:cNvSpPr>
          <p:nvPr>
            <p:ph type="sldNum" sz="quarter" idx="10"/>
          </p:nvPr>
        </p:nvSpPr>
        <p:spPr/>
        <p:txBody>
          <a:bodyPr/>
          <a:lstStyle/>
          <a:p>
            <a:fld id="{EA7B5B7C-F551-449A-BB11-A7DD040E2346}" type="slidenum">
              <a:rPr lang="en-US" smtClean="0"/>
              <a:pPr/>
              <a:t>47</a:t>
            </a:fld>
            <a:endParaRPr lang="en-US"/>
          </a:p>
        </p:txBody>
      </p:sp>
    </p:spTree>
    <p:extLst>
      <p:ext uri="{BB962C8B-B14F-4D97-AF65-F5344CB8AC3E}">
        <p14:creationId xmlns:p14="http://schemas.microsoft.com/office/powerpoint/2010/main" val="1811065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Severe decay secondary to methamphetamine</a:t>
            </a:r>
            <a:r>
              <a:rPr lang="en-US" baseline="0" dirty="0" smtClean="0">
                <a:latin typeface="Verdana" pitchFamily="34" charset="0"/>
                <a:ea typeface="Verdana" pitchFamily="34" charset="0"/>
                <a:cs typeface="Verdana" pitchFamily="34" charset="0"/>
              </a:rPr>
              <a:t> use and </a:t>
            </a:r>
            <a:r>
              <a:rPr lang="en-US" baseline="0" dirty="0" err="1" smtClean="0">
                <a:latin typeface="Verdana" pitchFamily="34" charset="0"/>
                <a:ea typeface="Verdana" pitchFamily="34" charset="0"/>
                <a:cs typeface="Verdana" pitchFamily="34" charset="0"/>
              </a:rPr>
              <a:t>xerostomia</a:t>
            </a:r>
            <a:r>
              <a:rPr lang="en-US" baseline="0" dirty="0" smtClean="0">
                <a:latin typeface="Verdana" pitchFamily="34" charset="0"/>
                <a:ea typeface="Verdana" pitchFamily="34" charset="0"/>
                <a:cs typeface="Verdana" pitchFamily="34" charset="0"/>
              </a:rPr>
              <a:t>. The pain on the roof of his mouth is secondary to rinsing with a non-diluted form of hydrogen peroxide. Please discourage this use as it will burn the soft tissues in the mouth. Diluted oral preparations of peroxide do exist (e.g. </a:t>
            </a:r>
            <a:r>
              <a:rPr lang="en-US" baseline="0" dirty="0" err="1" smtClean="0">
                <a:latin typeface="Verdana" pitchFamily="34" charset="0"/>
                <a:ea typeface="Verdana" pitchFamily="34" charset="0"/>
                <a:cs typeface="Verdana" pitchFamily="34" charset="0"/>
              </a:rPr>
              <a:t>Peroxyl</a:t>
            </a:r>
            <a:r>
              <a:rPr lang="en-US" baseline="0" dirty="0" smtClean="0">
                <a:latin typeface="Verdana" pitchFamily="34" charset="0"/>
                <a:ea typeface="Verdana" pitchFamily="34" charset="0"/>
                <a:cs typeface="Verdana" pitchFamily="34" charset="0"/>
              </a:rPr>
              <a:t>). It is also important to shy away from mouth rinses that have a high alcohol content as these can also burn the oral soft tissues in patient that have dry mouth.</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48</a:t>
            </a:fld>
            <a:endParaRPr lang="en-US"/>
          </a:p>
        </p:txBody>
      </p:sp>
    </p:spTree>
    <p:extLst>
      <p:ext uri="{BB962C8B-B14F-4D97-AF65-F5344CB8AC3E}">
        <p14:creationId xmlns:p14="http://schemas.microsoft.com/office/powerpoint/2010/main" val="17430444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The urgent referral is to address the immediate problem – pain in tooth #11. Tit is important to stress follow up to this patient in order for him to obtain a comprehensive </a:t>
            </a:r>
            <a:r>
              <a:rPr lang="en-US" baseline="0" dirty="0" smtClean="0">
                <a:latin typeface="Verdana" pitchFamily="34" charset="0"/>
                <a:ea typeface="Verdana" pitchFamily="34" charset="0"/>
                <a:cs typeface="Verdana" pitchFamily="34" charset="0"/>
              </a:rPr>
              <a:t>treatment plan to address the numerous other dental concerns.</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49</a:t>
            </a:fld>
            <a:endParaRPr lang="en-US"/>
          </a:p>
        </p:txBody>
      </p:sp>
    </p:spTree>
    <p:extLst>
      <p:ext uri="{BB962C8B-B14F-4D97-AF65-F5344CB8AC3E}">
        <p14:creationId xmlns:p14="http://schemas.microsoft.com/office/powerpoint/2010/main" val="10388965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The urgent referral is to address the immediate problem – pain in tooth #11. Tit is important to stress follow up to this patient in order for him to obtain a comprehensive </a:t>
            </a:r>
            <a:r>
              <a:rPr lang="en-US" baseline="0" dirty="0" smtClean="0">
                <a:latin typeface="Verdana" pitchFamily="34" charset="0"/>
                <a:ea typeface="Verdana" pitchFamily="34" charset="0"/>
                <a:cs typeface="Verdana" pitchFamily="34" charset="0"/>
              </a:rPr>
              <a:t>treatment plan to address the numerous other dental concerns.</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50</a:t>
            </a:fld>
            <a:endParaRPr lang="en-US"/>
          </a:p>
        </p:txBody>
      </p:sp>
    </p:spTree>
    <p:extLst>
      <p:ext uri="{BB962C8B-B14F-4D97-AF65-F5344CB8AC3E}">
        <p14:creationId xmlns:p14="http://schemas.microsoft.com/office/powerpoint/2010/main" val="10388965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itchFamily="34" charset="0"/>
                <a:ea typeface="Verdana" pitchFamily="34" charset="0"/>
                <a:cs typeface="Verdana" pitchFamily="34" charset="0"/>
              </a:rPr>
              <a:t>Xylitol is a sugar that does not promote dental decay, and may actually reduce activity.</a:t>
            </a:r>
          </a:p>
          <a:p>
            <a:pPr eaLnBrk="1" hangingPunct="1"/>
            <a:r>
              <a:rPr lang="en-US" dirty="0" smtClean="0">
                <a:latin typeface="Verdana" pitchFamily="34" charset="0"/>
                <a:ea typeface="Verdana" pitchFamily="34" charset="0"/>
                <a:cs typeface="Verdana" pitchFamily="34" charset="0"/>
              </a:rPr>
              <a:t>Any recommended mouth rinse should be alcohol free. </a:t>
            </a:r>
          </a:p>
          <a:p>
            <a:pPr eaLnBrk="1" hangingPunct="1"/>
            <a:r>
              <a:rPr lang="en-US" dirty="0" smtClean="0">
                <a:latin typeface="Verdana" pitchFamily="34" charset="0"/>
                <a:ea typeface="Verdana" pitchFamily="34" charset="0"/>
                <a:cs typeface="Verdana" pitchFamily="34" charset="0"/>
              </a:rPr>
              <a:t>Sugar free hard candy or gum will assist with salivary stimulation.</a:t>
            </a:r>
          </a:p>
          <a:p>
            <a:pPr eaLnBrk="1" hangingPunct="1"/>
            <a:r>
              <a:rPr lang="en-US" dirty="0" smtClean="0">
                <a:latin typeface="Verdana" pitchFamily="34" charset="0"/>
                <a:ea typeface="Verdana" pitchFamily="34" charset="0"/>
                <a:cs typeface="Verdana" pitchFamily="34" charset="0"/>
              </a:rPr>
              <a:t>Nutritional counseling to limit sugar intake will be beneficial.</a:t>
            </a:r>
          </a:p>
        </p:txBody>
      </p:sp>
      <p:sp>
        <p:nvSpPr>
          <p:cNvPr id="4" name="Slide Number Placeholder 3"/>
          <p:cNvSpPr>
            <a:spLocks noGrp="1"/>
          </p:cNvSpPr>
          <p:nvPr>
            <p:ph type="sldNum" sz="quarter" idx="10"/>
          </p:nvPr>
        </p:nvSpPr>
        <p:spPr/>
        <p:txBody>
          <a:bodyPr/>
          <a:lstStyle/>
          <a:p>
            <a:fld id="{EA7B5B7C-F551-449A-BB11-A7DD040E2346}" type="slidenum">
              <a:rPr lang="en-US" smtClean="0"/>
              <a:pPr/>
              <a:t>51</a:t>
            </a:fld>
            <a:endParaRPr lang="en-US"/>
          </a:p>
        </p:txBody>
      </p:sp>
    </p:spTree>
    <p:extLst>
      <p:ext uri="{BB962C8B-B14F-4D97-AF65-F5344CB8AC3E}">
        <p14:creationId xmlns:p14="http://schemas.microsoft.com/office/powerpoint/2010/main" val="246329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latin typeface="Verdana" pitchFamily="34" charset="0"/>
                <a:ea typeface="Verdana" pitchFamily="34" charset="0"/>
                <a:cs typeface="Verdana" pitchFamily="34" charset="0"/>
              </a:rPr>
              <a:t>Oral lesions can either be defined by the causative</a:t>
            </a:r>
            <a:r>
              <a:rPr lang="en-US" baseline="0" dirty="0" smtClean="0">
                <a:latin typeface="Verdana" pitchFamily="34" charset="0"/>
                <a:ea typeface="Verdana" pitchFamily="34" charset="0"/>
                <a:cs typeface="Verdana" pitchFamily="34" charset="0"/>
              </a:rPr>
              <a:t> organism’s class, such as fungal, bacterial, viral, etc., or they can be grouped by general appearance.  In this instance, we chose to use the descriptor to make differentiation of these oral conditions easier.</a:t>
            </a:r>
            <a:endParaRPr lang="en-US" b="1"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7</a:t>
            </a:fld>
            <a:endParaRPr lang="en-US"/>
          </a:p>
        </p:txBody>
      </p:sp>
    </p:spTree>
    <p:extLst>
      <p:ext uri="{BB962C8B-B14F-4D97-AF65-F5344CB8AC3E}">
        <p14:creationId xmlns:p14="http://schemas.microsoft.com/office/powerpoint/2010/main" val="2914263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Minor </a:t>
            </a:r>
            <a:r>
              <a:rPr lang="en-US" dirty="0" err="1" smtClean="0">
                <a:latin typeface="Verdana" pitchFamily="34" charset="0"/>
                <a:ea typeface="Verdana" pitchFamily="34" charset="0"/>
                <a:cs typeface="Verdana" pitchFamily="34" charset="0"/>
              </a:rPr>
              <a:t>aphthous</a:t>
            </a:r>
            <a:r>
              <a:rPr lang="en-US" dirty="0" smtClean="0">
                <a:latin typeface="Verdana" pitchFamily="34" charset="0"/>
                <a:ea typeface="Verdana" pitchFamily="34" charset="0"/>
                <a:cs typeface="Verdana" pitchFamily="34" charset="0"/>
              </a:rPr>
              <a:t> ulcers are a common complaint with a reported prevalence of roughly 20% in the general population.</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Precipitating factors include stress, trauma, allergies, dietary components such as acidic foods, gluten, and food coloring or dyes. 1</a:t>
            </a:r>
          </a:p>
          <a:p>
            <a:r>
              <a:rPr lang="en-US" i="1" dirty="0" smtClean="0">
                <a:latin typeface="Verdana" pitchFamily="34" charset="0"/>
                <a:ea typeface="Verdana" pitchFamily="34" charset="0"/>
                <a:cs typeface="Verdana" pitchFamily="34" charset="0"/>
              </a:rPr>
              <a:t>1.) Clinician’s Guide to Treatment of Common Oral Conditions 6</a:t>
            </a:r>
            <a:r>
              <a:rPr lang="en-US" i="1" baseline="30000" dirty="0" smtClean="0">
                <a:latin typeface="Verdana" pitchFamily="34" charset="0"/>
                <a:ea typeface="Verdana" pitchFamily="34" charset="0"/>
                <a:cs typeface="Verdana" pitchFamily="34" charset="0"/>
              </a:rPr>
              <a:t>th</a:t>
            </a:r>
            <a:r>
              <a:rPr lang="en-US" i="1" dirty="0" smtClean="0">
                <a:latin typeface="Verdana" pitchFamily="34" charset="0"/>
                <a:ea typeface="Verdana" pitchFamily="34" charset="0"/>
                <a:cs typeface="Verdana" pitchFamily="34" charset="0"/>
              </a:rPr>
              <a:t> Edition 2006.  </a:t>
            </a:r>
            <a:r>
              <a:rPr lang="en-US" i="1" dirty="0" err="1" smtClean="0">
                <a:latin typeface="Verdana" pitchFamily="34" charset="0"/>
                <a:ea typeface="Verdana" pitchFamily="34" charset="0"/>
                <a:cs typeface="Verdana" pitchFamily="34" charset="0"/>
              </a:rPr>
              <a:t>Siegal</a:t>
            </a:r>
            <a:r>
              <a:rPr lang="en-US" i="1" dirty="0" smtClean="0">
                <a:latin typeface="Verdana" pitchFamily="34" charset="0"/>
                <a:ea typeface="Verdana" pitchFamily="34" charset="0"/>
                <a:cs typeface="Verdana" pitchFamily="34" charset="0"/>
              </a:rPr>
              <a:t>, Silverman, </a:t>
            </a:r>
            <a:r>
              <a:rPr lang="en-US" i="1" dirty="0" err="1" smtClean="0">
                <a:latin typeface="Verdana" pitchFamily="34" charset="0"/>
                <a:ea typeface="Verdana" pitchFamily="34" charset="0"/>
                <a:cs typeface="Verdana" pitchFamily="34" charset="0"/>
              </a:rPr>
              <a:t>Sollecito</a:t>
            </a:r>
            <a:r>
              <a:rPr lang="en-US" i="1" dirty="0" smtClean="0">
                <a:latin typeface="Verdana" pitchFamily="34" charset="0"/>
                <a:ea typeface="Verdana" pitchFamily="34" charset="0"/>
                <a:cs typeface="Verdana" pitchFamily="34" charset="0"/>
              </a:rPr>
              <a:t>. </a:t>
            </a:r>
          </a:p>
        </p:txBody>
      </p:sp>
      <p:sp>
        <p:nvSpPr>
          <p:cNvPr id="4" name="Slide Number Placeholder 3"/>
          <p:cNvSpPr>
            <a:spLocks noGrp="1"/>
          </p:cNvSpPr>
          <p:nvPr>
            <p:ph type="sldNum" sz="quarter" idx="10"/>
          </p:nvPr>
        </p:nvSpPr>
        <p:spPr/>
        <p:txBody>
          <a:bodyPr/>
          <a:lstStyle/>
          <a:p>
            <a:fld id="{EA7B5B7C-F551-449A-BB11-A7DD040E2346}" type="slidenum">
              <a:rPr lang="en-US" smtClean="0"/>
              <a:pPr/>
              <a:t>52</a:t>
            </a:fld>
            <a:endParaRPr lang="en-US"/>
          </a:p>
        </p:txBody>
      </p:sp>
    </p:spTree>
    <p:extLst>
      <p:ext uri="{BB962C8B-B14F-4D97-AF65-F5344CB8AC3E}">
        <p14:creationId xmlns:p14="http://schemas.microsoft.com/office/powerpoint/2010/main" val="4274997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Note: Prolonged use of topical corticosteroids may result in mucosal atrophy and secondary candidiasis, as well as potential for systemic absorption. </a:t>
            </a:r>
          </a:p>
          <a:p>
            <a:endParaRPr lang="en-US" i="1" dirty="0" smtClean="0">
              <a:latin typeface="Verdana" pitchFamily="34" charset="0"/>
              <a:ea typeface="Verdana" pitchFamily="34" charset="0"/>
              <a:cs typeface="Verdana" pitchFamily="34" charset="0"/>
            </a:endParaRPr>
          </a:p>
          <a:p>
            <a:r>
              <a:rPr lang="en-US" i="1" dirty="0" smtClean="0">
                <a:latin typeface="Verdana" pitchFamily="34" charset="0"/>
                <a:ea typeface="Verdana" pitchFamily="34" charset="0"/>
                <a:cs typeface="Verdana" pitchFamily="34" charset="0"/>
              </a:rPr>
              <a:t>1.) Clinician’s Guide to Treatment of Common Oral Conditions 6</a:t>
            </a:r>
            <a:r>
              <a:rPr lang="en-US" i="1" baseline="30000" dirty="0" smtClean="0">
                <a:latin typeface="Verdana" pitchFamily="34" charset="0"/>
                <a:ea typeface="Verdana" pitchFamily="34" charset="0"/>
                <a:cs typeface="Verdana" pitchFamily="34" charset="0"/>
              </a:rPr>
              <a:t>th</a:t>
            </a:r>
            <a:r>
              <a:rPr lang="en-US" i="1" dirty="0" smtClean="0">
                <a:latin typeface="Verdana" pitchFamily="34" charset="0"/>
                <a:ea typeface="Verdana" pitchFamily="34" charset="0"/>
                <a:cs typeface="Verdana" pitchFamily="34" charset="0"/>
              </a:rPr>
              <a:t> Edition 2006.  </a:t>
            </a:r>
            <a:r>
              <a:rPr lang="en-US" i="1" dirty="0" err="1" smtClean="0">
                <a:latin typeface="Verdana" pitchFamily="34" charset="0"/>
                <a:ea typeface="Verdana" pitchFamily="34" charset="0"/>
                <a:cs typeface="Verdana" pitchFamily="34" charset="0"/>
              </a:rPr>
              <a:t>Siegal</a:t>
            </a:r>
            <a:r>
              <a:rPr lang="en-US" i="1" dirty="0" smtClean="0">
                <a:latin typeface="Verdana" pitchFamily="34" charset="0"/>
                <a:ea typeface="Verdana" pitchFamily="34" charset="0"/>
                <a:cs typeface="Verdana" pitchFamily="34" charset="0"/>
              </a:rPr>
              <a:t>, Silverman, </a:t>
            </a:r>
            <a:r>
              <a:rPr lang="en-US" i="1" dirty="0" err="1" smtClean="0">
                <a:latin typeface="Verdana" pitchFamily="34" charset="0"/>
                <a:ea typeface="Verdana" pitchFamily="34" charset="0"/>
                <a:cs typeface="Verdana" pitchFamily="34" charset="0"/>
              </a:rPr>
              <a:t>Sollecito</a:t>
            </a:r>
            <a:r>
              <a:rPr lang="en-US" i="1" dirty="0" smtClean="0">
                <a:latin typeface="Verdana" pitchFamily="34" charset="0"/>
                <a:ea typeface="Verdana" pitchFamily="34" charset="0"/>
                <a:cs typeface="Verdana" pitchFamily="34" charset="0"/>
              </a:rPr>
              <a:t>. </a:t>
            </a:r>
          </a:p>
        </p:txBody>
      </p:sp>
      <p:sp>
        <p:nvSpPr>
          <p:cNvPr id="4" name="Slide Number Placeholder 3"/>
          <p:cNvSpPr>
            <a:spLocks noGrp="1"/>
          </p:cNvSpPr>
          <p:nvPr>
            <p:ph type="sldNum" sz="quarter" idx="10"/>
          </p:nvPr>
        </p:nvSpPr>
        <p:spPr/>
        <p:txBody>
          <a:bodyPr/>
          <a:lstStyle/>
          <a:p>
            <a:fld id="{EA7B5B7C-F551-449A-BB11-A7DD040E2346}" type="slidenum">
              <a:rPr lang="en-US" smtClean="0"/>
              <a:pPr/>
              <a:t>53</a:t>
            </a:fld>
            <a:endParaRPr lang="en-US"/>
          </a:p>
        </p:txBody>
      </p:sp>
    </p:spTree>
    <p:extLst>
      <p:ext uri="{BB962C8B-B14F-4D97-AF65-F5344CB8AC3E}">
        <p14:creationId xmlns:p14="http://schemas.microsoft.com/office/powerpoint/2010/main" val="1824607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Above is a short list of medications to address periodontal</a:t>
            </a:r>
            <a:r>
              <a:rPr lang="en-US" baseline="0" dirty="0" smtClean="0"/>
              <a:t> and soft tissue concerns. 0.12% </a:t>
            </a:r>
            <a:r>
              <a:rPr lang="en-US" baseline="0" dirty="0" err="1" smtClean="0"/>
              <a:t>chorhexidine</a:t>
            </a:r>
            <a:r>
              <a:rPr lang="en-US" baseline="0" dirty="0" smtClean="0"/>
              <a:t> </a:t>
            </a:r>
            <a:r>
              <a:rPr lang="en-US" baseline="0" dirty="0" err="1" smtClean="0"/>
              <a:t>gluconate</a:t>
            </a:r>
            <a:r>
              <a:rPr lang="en-US" baseline="0" dirty="0" smtClean="0"/>
              <a:t> mouth rinses are antimicrobial and impact both superficial bacterial and fungal infections. When using 2% viscous </a:t>
            </a:r>
            <a:r>
              <a:rPr lang="en-US" baseline="0" dirty="0" err="1" smtClean="0"/>
              <a:t>lidocaine</a:t>
            </a:r>
            <a:r>
              <a:rPr lang="en-US" baseline="0" dirty="0" smtClean="0"/>
              <a:t> to manage oral sores or ulcers, please be advised that this preparation will also “numb” the taste buds, discouraging nutritional intake.  It is always important to stress proper nutrition when mouth pain is present.</a:t>
            </a:r>
            <a:endParaRPr lang="en-US" dirty="0" smtClean="0"/>
          </a:p>
        </p:txBody>
      </p:sp>
      <p:sp>
        <p:nvSpPr>
          <p:cNvPr id="4" name="Slide Number Placeholder 3"/>
          <p:cNvSpPr>
            <a:spLocks noGrp="1"/>
          </p:cNvSpPr>
          <p:nvPr>
            <p:ph type="sldNum" sz="quarter" idx="10"/>
          </p:nvPr>
        </p:nvSpPr>
        <p:spPr/>
        <p:txBody>
          <a:bodyPr/>
          <a:lstStyle/>
          <a:p>
            <a:fld id="{EA7B5B7C-F551-449A-BB11-A7DD040E2346}" type="slidenum">
              <a:rPr lang="en-US" smtClean="0"/>
              <a:pPr/>
              <a:t>54</a:t>
            </a:fld>
            <a:endParaRPr lang="en-US"/>
          </a:p>
        </p:txBody>
      </p:sp>
    </p:spTree>
    <p:extLst>
      <p:ext uri="{BB962C8B-B14F-4D97-AF65-F5344CB8AC3E}">
        <p14:creationId xmlns:p14="http://schemas.microsoft.com/office/powerpoint/2010/main" val="3020544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Alternative therapies: Augmentin 875mg disp. 14 tabs take one BID until gone.</a:t>
            </a:r>
          </a:p>
          <a:p>
            <a:r>
              <a:rPr lang="en-US" dirty="0" smtClean="0">
                <a:latin typeface="Verdana" pitchFamily="34" charset="0"/>
                <a:ea typeface="Verdana" pitchFamily="34" charset="0"/>
                <a:cs typeface="Verdana" pitchFamily="34" charset="0"/>
              </a:rPr>
              <a:t>For patients allergic to PCN or who cannot take metronidazole: Clindamycin 300mg </a:t>
            </a:r>
            <a:r>
              <a:rPr lang="en-US" dirty="0" err="1" smtClean="0">
                <a:latin typeface="Verdana" pitchFamily="34" charset="0"/>
                <a:ea typeface="Verdana" pitchFamily="34" charset="0"/>
                <a:cs typeface="Verdana" pitchFamily="34" charset="0"/>
              </a:rPr>
              <a:t>disp</a:t>
            </a:r>
            <a:r>
              <a:rPr lang="en-US" dirty="0" smtClean="0">
                <a:latin typeface="Verdana" pitchFamily="34" charset="0"/>
                <a:ea typeface="Verdana" pitchFamily="34" charset="0"/>
                <a:cs typeface="Verdana" pitchFamily="34" charset="0"/>
              </a:rPr>
              <a:t> 21 tabs, take one tab TID until gone.</a:t>
            </a:r>
          </a:p>
        </p:txBody>
      </p:sp>
      <p:sp>
        <p:nvSpPr>
          <p:cNvPr id="4" name="Slide Number Placeholder 3"/>
          <p:cNvSpPr>
            <a:spLocks noGrp="1"/>
          </p:cNvSpPr>
          <p:nvPr>
            <p:ph type="sldNum" sz="quarter" idx="10"/>
          </p:nvPr>
        </p:nvSpPr>
        <p:spPr/>
        <p:txBody>
          <a:bodyPr/>
          <a:lstStyle/>
          <a:p>
            <a:fld id="{EA7B5B7C-F551-449A-BB11-A7DD040E2346}" type="slidenum">
              <a:rPr lang="en-US" smtClean="0"/>
              <a:pPr/>
              <a:t>55</a:t>
            </a:fld>
            <a:endParaRPr lang="en-US"/>
          </a:p>
        </p:txBody>
      </p:sp>
    </p:spTree>
    <p:extLst>
      <p:ext uri="{BB962C8B-B14F-4D97-AF65-F5344CB8AC3E}">
        <p14:creationId xmlns:p14="http://schemas.microsoft.com/office/powerpoint/2010/main" val="2927240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Fresh-frozen plasma and platelets were administered</a:t>
            </a:r>
            <a:r>
              <a:rPr lang="en-US" baseline="0" dirty="0" smtClean="0">
                <a:latin typeface="Verdana" pitchFamily="34" charset="0"/>
                <a:ea typeface="Verdana" pitchFamily="34" charset="0"/>
                <a:cs typeface="Verdana" pitchFamily="34" charset="0"/>
              </a:rPr>
              <a:t> to raise the platelet count. Coordination between the medical and dental teams is vital to the successful management of this patient. </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56</a:t>
            </a:fld>
            <a:endParaRPr lang="en-US"/>
          </a:p>
        </p:txBody>
      </p:sp>
    </p:spTree>
    <p:extLst>
      <p:ext uri="{BB962C8B-B14F-4D97-AF65-F5344CB8AC3E}">
        <p14:creationId xmlns:p14="http://schemas.microsoft.com/office/powerpoint/2010/main" val="33995362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The end.</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58</a:t>
            </a:fld>
            <a:endParaRPr lang="en-US"/>
          </a:p>
        </p:txBody>
      </p:sp>
    </p:spTree>
    <p:extLst>
      <p:ext uri="{BB962C8B-B14F-4D97-AF65-F5344CB8AC3E}">
        <p14:creationId xmlns:p14="http://schemas.microsoft.com/office/powerpoint/2010/main" val="10388965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59</a:t>
            </a:fld>
            <a:endParaRPr lang="en-US"/>
          </a:p>
        </p:txBody>
      </p:sp>
    </p:spTree>
    <p:extLst>
      <p:ext uri="{BB962C8B-B14F-4D97-AF65-F5344CB8AC3E}">
        <p14:creationId xmlns:p14="http://schemas.microsoft.com/office/powerpoint/2010/main" val="3204723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ea typeface="Verdana" pitchFamily="34" charset="0"/>
                <a:cs typeface="Verdana" pitchFamily="34" charset="0"/>
              </a:rPr>
              <a:t>Acknowledgements:</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Course Committee Authors:</a:t>
            </a:r>
          </a:p>
          <a:p>
            <a:r>
              <a:rPr lang="en-US" dirty="0" smtClean="0">
                <a:latin typeface="Verdana" pitchFamily="34" charset="0"/>
                <a:ea typeface="Verdana" pitchFamily="34" charset="0"/>
                <a:cs typeface="Verdana" pitchFamily="34" charset="0"/>
              </a:rPr>
              <a:t>          Jeffery</a:t>
            </a:r>
            <a:r>
              <a:rPr lang="en-US" baseline="0" dirty="0" smtClean="0">
                <a:latin typeface="Verdana" pitchFamily="34" charset="0"/>
                <a:ea typeface="Verdana" pitchFamily="34" charset="0"/>
                <a:cs typeface="Verdana" pitchFamily="34" charset="0"/>
              </a:rPr>
              <a:t> D. Hill, D.M.D.</a:t>
            </a:r>
            <a:endParaRPr lang="en-US" dirty="0" smtClean="0">
              <a:latin typeface="Verdana" pitchFamily="34" charset="0"/>
              <a:ea typeface="Verdana" pitchFamily="34" charset="0"/>
              <a:cs typeface="Verdana" pitchFamily="34" charset="0"/>
            </a:endParaRPr>
          </a:p>
          <a:p>
            <a:pPr lvl="1"/>
            <a:r>
              <a:rPr lang="en-US" dirty="0" smtClean="0">
                <a:latin typeface="Verdana" pitchFamily="34" charset="0"/>
                <a:ea typeface="Verdana" pitchFamily="34" charset="0"/>
                <a:cs typeface="Verdana" pitchFamily="34" charset="0"/>
              </a:rPr>
              <a:t>Lauren L. Patton, D.D.S.</a:t>
            </a:r>
          </a:p>
          <a:p>
            <a:pPr lvl="1"/>
            <a:r>
              <a:rPr lang="en-US" dirty="0" smtClean="0">
                <a:latin typeface="Verdana" pitchFamily="34" charset="0"/>
                <a:ea typeface="Verdana" pitchFamily="34" charset="0"/>
                <a:cs typeface="Verdana" pitchFamily="34" charset="0"/>
              </a:rPr>
              <a:t>Therese G. Mayfield, D.M.D.</a:t>
            </a:r>
          </a:p>
          <a:p>
            <a:r>
              <a:rPr lang="en-US" dirty="0" smtClean="0">
                <a:latin typeface="Verdana" pitchFamily="34" charset="0"/>
                <a:ea typeface="Verdana" pitchFamily="34" charset="0"/>
                <a:cs typeface="Verdana" pitchFamily="34" charset="0"/>
              </a:rPr>
              <a:t>Consultants:</a:t>
            </a:r>
          </a:p>
          <a:p>
            <a:r>
              <a:rPr lang="en-US" baseline="0"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Vincent C. Marconi, MD</a:t>
            </a:r>
          </a:p>
          <a:p>
            <a:r>
              <a:rPr lang="en-US" dirty="0" smtClean="0">
                <a:latin typeface="Verdana" pitchFamily="34" charset="0"/>
                <a:ea typeface="Verdana" pitchFamily="34" charset="0"/>
                <a:cs typeface="Verdana" pitchFamily="34" charset="0"/>
              </a:rPr>
              <a:t>Series Editor: </a:t>
            </a:r>
          </a:p>
          <a:p>
            <a:pPr lvl="1"/>
            <a:r>
              <a:rPr lang="en-US" dirty="0" smtClean="0">
                <a:latin typeface="Verdana" pitchFamily="34" charset="0"/>
                <a:ea typeface="Verdana" pitchFamily="34" charset="0"/>
                <a:cs typeface="Verdana" pitchFamily="34" charset="0"/>
              </a:rPr>
              <a:t>David A. </a:t>
            </a:r>
            <a:r>
              <a:rPr lang="en-US" dirty="0" err="1" smtClean="0">
                <a:latin typeface="Verdana" pitchFamily="34" charset="0"/>
                <a:ea typeface="Verdana" pitchFamily="34" charset="0"/>
                <a:cs typeface="Verdana" pitchFamily="34" charset="0"/>
              </a:rPr>
              <a:t>Reznik</a:t>
            </a:r>
            <a:r>
              <a:rPr lang="en-US" dirty="0" smtClean="0">
                <a:latin typeface="Verdana" pitchFamily="34" charset="0"/>
                <a:ea typeface="Verdana" pitchFamily="34" charset="0"/>
                <a:cs typeface="Verdana" pitchFamily="34" charset="0"/>
              </a:rPr>
              <a:t>, D.D.S.</a:t>
            </a:r>
          </a:p>
          <a:p>
            <a:endParaRPr lang="en-US" dirty="0" smtClean="0">
              <a:latin typeface="Verdana" pitchFamily="34" charset="0"/>
              <a:ea typeface="Verdana" pitchFamily="34" charset="0"/>
              <a:cs typeface="Verdana" pitchFamily="34" charset="0"/>
            </a:endParaRPr>
          </a:p>
          <a:p>
            <a:pPr lvl="0"/>
            <a:r>
              <a:rPr lang="en-US" dirty="0" smtClean="0">
                <a:solidFill>
                  <a:prstClr val="white"/>
                </a:solidFill>
              </a:rPr>
              <a:t>HRSA, HIV/AIDS Bureau Consultant:</a:t>
            </a:r>
          </a:p>
          <a:p>
            <a:pPr lvl="1"/>
            <a:r>
              <a:rPr lang="en-US" dirty="0" smtClean="0">
                <a:solidFill>
                  <a:prstClr val="white"/>
                </a:solidFill>
              </a:rPr>
              <a:t>Mahyar Mofidi, D.M.D., Ph.D.</a:t>
            </a:r>
          </a:p>
          <a:p>
            <a:pPr marL="0" lvl="0" indent="0">
              <a:buNone/>
            </a:pPr>
            <a:endParaRPr lang="en-US" dirty="0" smtClean="0">
              <a:solidFill>
                <a:prstClr val="white"/>
              </a:solidFill>
            </a:endParaRPr>
          </a:p>
          <a:p>
            <a:r>
              <a:rPr lang="en-US" b="0" dirty="0" smtClean="0">
                <a:latin typeface="Verdana" pitchFamily="34" charset="0"/>
                <a:ea typeface="Verdana" pitchFamily="34" charset="0"/>
                <a:cs typeface="Verdana" pitchFamily="34" charset="0"/>
              </a:rPr>
              <a:t>Last Modified: February, 2014</a:t>
            </a:r>
          </a:p>
        </p:txBody>
      </p:sp>
      <p:sp>
        <p:nvSpPr>
          <p:cNvPr id="4" name="Slide Number Placeholder 3"/>
          <p:cNvSpPr>
            <a:spLocks noGrp="1"/>
          </p:cNvSpPr>
          <p:nvPr>
            <p:ph type="sldNum" sz="quarter" idx="10"/>
          </p:nvPr>
        </p:nvSpPr>
        <p:spPr/>
        <p:txBody>
          <a:bodyPr/>
          <a:lstStyle/>
          <a:p>
            <a:fld id="{EA7B5B7C-F551-449A-BB11-A7DD040E2346}" type="slidenum">
              <a:rPr lang="en-US" smtClean="0"/>
              <a:pPr/>
              <a:t>60</a:t>
            </a:fld>
            <a:endParaRPr lang="en-US"/>
          </a:p>
        </p:txBody>
      </p:sp>
    </p:spTree>
    <p:extLst>
      <p:ext uri="{BB962C8B-B14F-4D97-AF65-F5344CB8AC3E}">
        <p14:creationId xmlns:p14="http://schemas.microsoft.com/office/powerpoint/2010/main" val="29142639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61</a:t>
            </a:fld>
            <a:endParaRPr lang="en-US"/>
          </a:p>
        </p:txBody>
      </p:sp>
    </p:spTree>
    <p:extLst>
      <p:ext uri="{BB962C8B-B14F-4D97-AF65-F5344CB8AC3E}">
        <p14:creationId xmlns:p14="http://schemas.microsoft.com/office/powerpoint/2010/main" val="29142639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62</a:t>
            </a:fld>
            <a:endParaRPr lang="en-US"/>
          </a:p>
        </p:txBody>
      </p:sp>
    </p:spTree>
    <p:extLst>
      <p:ext uri="{BB962C8B-B14F-4D97-AF65-F5344CB8AC3E}">
        <p14:creationId xmlns:p14="http://schemas.microsoft.com/office/powerpoint/2010/main" val="320472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Preferred therapy should be based on the extent of disease. </a:t>
            </a: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Topical therapy may be considered for initial or mild-to-moderate episodes, including </a:t>
            </a:r>
            <a:r>
              <a:rPr kumimoji="0" lang="en-US" sz="1200" b="0" i="0" u="none" strike="noStrike" kern="1200" cap="none" spc="0" normalizeH="0" baseline="0" noProof="0" dirty="0" err="1" smtClean="0">
                <a:ln>
                  <a:noFill/>
                </a:ln>
                <a:solidFill>
                  <a:prstClr val="black"/>
                </a:solidFill>
                <a:effectLst/>
                <a:uLnTx/>
                <a:uFillTx/>
                <a:latin typeface="Verdana" pitchFamily="34" charset="0"/>
                <a:ea typeface="Verdana" pitchFamily="34" charset="0"/>
                <a:cs typeface="Verdana" pitchFamily="34" charset="0"/>
              </a:rPr>
              <a:t>clotrimazole</a:t>
            </a: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troches (10mg PO 5 times daily), </a:t>
            </a:r>
            <a:r>
              <a:rPr kumimoji="0" lang="en-US" sz="1200" b="0" i="0" u="none" strike="noStrike" kern="1200" cap="none" spc="0" normalizeH="0" baseline="0" noProof="0" dirty="0" err="1" smtClean="0">
                <a:ln>
                  <a:noFill/>
                </a:ln>
                <a:solidFill>
                  <a:prstClr val="black"/>
                </a:solidFill>
                <a:effectLst/>
                <a:uLnTx/>
                <a:uFillTx/>
                <a:latin typeface="Verdana" pitchFamily="34" charset="0"/>
                <a:ea typeface="Verdana" pitchFamily="34" charset="0"/>
                <a:cs typeface="Verdana" pitchFamily="34" charset="0"/>
              </a:rPr>
              <a:t>nystatin</a:t>
            </a: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suspension (4-6mL </a:t>
            </a:r>
            <a:r>
              <a:rPr kumimoji="0" lang="en-US" sz="1200" b="0" i="0" u="none" strike="noStrike" kern="1200" cap="none" spc="0" normalizeH="0" baseline="0" noProof="0" dirty="0" err="1" smtClean="0">
                <a:ln>
                  <a:noFill/>
                </a:ln>
                <a:solidFill>
                  <a:prstClr val="black"/>
                </a:solidFill>
                <a:effectLst/>
                <a:uLnTx/>
                <a:uFillTx/>
                <a:latin typeface="Verdana" pitchFamily="34" charset="0"/>
                <a:ea typeface="Verdana" pitchFamily="34" charset="0"/>
                <a:cs typeface="Verdana" pitchFamily="34" charset="0"/>
              </a:rPr>
              <a:t>qid</a:t>
            </a: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or </a:t>
            </a:r>
            <a:r>
              <a:rPr kumimoji="0" lang="en-US" sz="1200" b="0" i="0" u="none" strike="noStrike" kern="1200" cap="none" spc="0" normalizeH="0" baseline="0" noProof="0" dirty="0" err="1" smtClean="0">
                <a:ln>
                  <a:noFill/>
                </a:ln>
                <a:solidFill>
                  <a:prstClr val="black"/>
                </a:solidFill>
                <a:effectLst/>
                <a:uLnTx/>
                <a:uFillTx/>
                <a:latin typeface="Verdana" pitchFamily="34" charset="0"/>
                <a:ea typeface="Verdana" pitchFamily="34" charset="0"/>
                <a:cs typeface="Verdana" pitchFamily="34" charset="0"/>
              </a:rPr>
              <a:t>miconazole</a:t>
            </a: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a:t>
            </a:r>
            <a:r>
              <a:rPr kumimoji="0" lang="en-US" sz="1200" b="0" i="0" u="none" strike="noStrike" kern="1200" cap="none" spc="0" normalizeH="0" baseline="0" noProof="0" dirty="0" err="1" smtClean="0">
                <a:ln>
                  <a:noFill/>
                </a:ln>
                <a:solidFill>
                  <a:prstClr val="black"/>
                </a:solidFill>
                <a:effectLst/>
                <a:uLnTx/>
                <a:uFillTx/>
                <a:latin typeface="Verdana" pitchFamily="34" charset="0"/>
                <a:ea typeface="Verdana" pitchFamily="34" charset="0"/>
                <a:cs typeface="Verdana" pitchFamily="34" charset="0"/>
              </a:rPr>
              <a:t>mucoadhesive</a:t>
            </a: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tablet (1 PO daily)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algn="l"/>
            <a:r>
              <a:rPr lang="en-US" dirty="0" smtClean="0">
                <a:latin typeface="Verdana" pitchFamily="34" charset="0"/>
                <a:ea typeface="Verdana" pitchFamily="34" charset="0"/>
                <a:cs typeface="Verdana" pitchFamily="34" charset="0"/>
              </a:rPr>
              <a:t>For more extensive presentations,</a:t>
            </a:r>
            <a:r>
              <a:rPr lang="en-US" baseline="0" dirty="0" smtClean="0">
                <a:latin typeface="Verdana" pitchFamily="34" charset="0"/>
                <a:ea typeface="Verdana" pitchFamily="34" charset="0"/>
                <a:cs typeface="Verdana" pitchFamily="34" charset="0"/>
              </a:rPr>
              <a:t> </a:t>
            </a:r>
            <a:r>
              <a:rPr lang="en-US" baseline="0" dirty="0" err="1" smtClean="0">
                <a:latin typeface="Verdana" pitchFamily="34" charset="0"/>
                <a:ea typeface="Verdana" pitchFamily="34" charset="0"/>
                <a:cs typeface="Verdana" pitchFamily="34" charset="0"/>
              </a:rPr>
              <a:t>fluconazole</a:t>
            </a:r>
            <a:r>
              <a:rPr lang="en-US" baseline="0" dirty="0" smtClean="0">
                <a:latin typeface="Verdana" pitchFamily="34" charset="0"/>
                <a:ea typeface="Verdana" pitchFamily="34" charset="0"/>
                <a:cs typeface="Verdana" pitchFamily="34" charset="0"/>
              </a:rPr>
              <a:t> 100mg is the medication of choice. Rx: dispense 15 tabs, take 2 PO stat, followed by one tab PO daily; it is convenient, well-tolerated and effective.</a:t>
            </a:r>
          </a:p>
          <a:p>
            <a:pPr algn="l"/>
            <a:endParaRPr lang="en-US" baseline="0" dirty="0" smtClean="0">
              <a:latin typeface="Verdana" pitchFamily="34" charset="0"/>
              <a:ea typeface="Verdana" pitchFamily="34" charset="0"/>
              <a:cs typeface="Verdana" pitchFamily="34" charset="0"/>
            </a:endParaRPr>
          </a:p>
          <a:p>
            <a:pPr algn="l"/>
            <a:r>
              <a:rPr lang="en-US" baseline="0" dirty="0" smtClean="0">
                <a:latin typeface="Verdana" pitchFamily="34" charset="0"/>
                <a:ea typeface="Verdana" pitchFamily="34" charset="0"/>
                <a:cs typeface="Verdana" pitchFamily="34" charset="0"/>
              </a:rPr>
              <a:t>Source: Centers for Disease Control and Prevention. Guidelines for Prevention and Treatment of Opportunistic Infections in HIV-Infected Adults and Adolescents. MMWR 2009;58 (No. RR-4) April 10, 2009:45-8,155.</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8</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latin typeface="Verdana" pitchFamily="34" charset="0"/>
                <a:ea typeface="Verdana" pitchFamily="34" charset="0"/>
                <a:cs typeface="Verdana" pitchFamily="34" charset="0"/>
              </a:rPr>
              <a:t>Maintaining proper oral hygiene is one of the most important factors in dealing with HIV. It is a proven fact that poor oral hygiene in HIV patients is an indicator of what is happening throughout the body of the patient themselves.</a:t>
            </a:r>
            <a:endParaRPr lang="en-US" b="1"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63</a:t>
            </a:fld>
            <a:endParaRPr lang="en-US"/>
          </a:p>
        </p:txBody>
      </p:sp>
    </p:spTree>
    <p:extLst>
      <p:ext uri="{BB962C8B-B14F-4D97-AF65-F5344CB8AC3E}">
        <p14:creationId xmlns:p14="http://schemas.microsoft.com/office/powerpoint/2010/main" val="29142639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Maintaining good oral hygiene is one of the most important things you can do for your teeth and gums. Healthy teeth not only enable you to look and feel good, they make it possible to eat and speak properly. Good oral health is important to your overall well-being. Daily preventive care, including proper brushing and flossing, will help stop concerns before they develop and is much less painful, expensive, and worrisome than treating conditions that have been allowed to progress.</a:t>
            </a:r>
            <a:r>
              <a:rPr lang="en-US" b="1" dirty="0" smtClean="0">
                <a:latin typeface="Verdana" pitchFamily="34" charset="0"/>
                <a:ea typeface="Verdana" pitchFamily="34" charset="0"/>
                <a:cs typeface="Verdana" pitchFamily="34" charset="0"/>
              </a:rPr>
              <a:t> </a:t>
            </a:r>
          </a:p>
          <a:p>
            <a:endParaRPr lang="en-US" b="1"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Modified Bass Brushing Technique</a:t>
            </a:r>
            <a:endParaRPr lang="en-US" dirty="0" smtClean="0">
              <a:latin typeface="Verdana" pitchFamily="34" charset="0"/>
              <a:ea typeface="Verdana" pitchFamily="34" charset="0"/>
              <a:cs typeface="Verdana" pitchFamily="34" charset="0"/>
            </a:endParaRPr>
          </a:p>
          <a:p>
            <a:pPr marL="232943" indent="-232943">
              <a:buFont typeface="Arial" pitchFamily="34" charset="0"/>
              <a:buChar char="•"/>
            </a:pPr>
            <a:r>
              <a:rPr lang="en-US" dirty="0" smtClean="0">
                <a:latin typeface="Verdana" pitchFamily="34" charset="0"/>
                <a:ea typeface="Verdana" pitchFamily="34" charset="0"/>
                <a:cs typeface="Verdana" pitchFamily="34" charset="0"/>
              </a:rPr>
              <a:t>Hold the toothbrush sideways against your teeth with some of the bristles touching your gums.</a:t>
            </a:r>
          </a:p>
          <a:p>
            <a:pPr marL="232943" indent="-232943">
              <a:buFont typeface="Arial" pitchFamily="34" charset="0"/>
              <a:buChar char="•"/>
            </a:pPr>
            <a:r>
              <a:rPr lang="en-US" dirty="0" smtClean="0">
                <a:latin typeface="Verdana" pitchFamily="34" charset="0"/>
                <a:ea typeface="Verdana" pitchFamily="34" charset="0"/>
                <a:cs typeface="Verdana" pitchFamily="34" charset="0"/>
              </a:rPr>
              <a:t>Tilt the brush so the bristles are pointing at your gum line.</a:t>
            </a:r>
          </a:p>
          <a:p>
            <a:pPr marL="232943" indent="-232943">
              <a:buFont typeface="Arial" pitchFamily="34" charset="0"/>
              <a:buChar char="•"/>
            </a:pPr>
            <a:r>
              <a:rPr lang="en-US" dirty="0" smtClean="0">
                <a:latin typeface="Verdana" pitchFamily="34" charset="0"/>
                <a:ea typeface="Verdana" pitchFamily="34" charset="0"/>
                <a:cs typeface="Verdana" pitchFamily="34" charset="0"/>
              </a:rPr>
              <a:t>Move the brush back and forth, using short strokes. The tips of the bristles should stay in one place, but the head of the brush should wiggle back and forth. You also can make tiny circles with the brush. This allows the bristles to slide gently under the gum. Do this for about 20 strokes or 20 circles. In healthy gums, this type of brushing should cause no pain. If it hurts, brush more gently. </a:t>
            </a:r>
          </a:p>
          <a:p>
            <a:pPr marL="232943" indent="-232943">
              <a:buFont typeface="Arial" pitchFamily="34" charset="0"/>
              <a:buChar char="•"/>
            </a:pPr>
            <a:r>
              <a:rPr lang="en-US" dirty="0" smtClean="0">
                <a:latin typeface="Verdana" pitchFamily="34" charset="0"/>
                <a:ea typeface="Verdana" pitchFamily="34" charset="0"/>
                <a:cs typeface="Verdana" pitchFamily="34" charset="0"/>
              </a:rPr>
              <a:t>Roll or flick the brush so that the bristles move out from under the gum toward the biting edge of the tooth. This helps move the plaque out from under the gum line.</a:t>
            </a:r>
          </a:p>
          <a:p>
            <a:pPr marL="232943" indent="-232943">
              <a:buFont typeface="Arial" pitchFamily="34" charset="0"/>
              <a:buChar char="•"/>
            </a:pPr>
            <a:r>
              <a:rPr lang="en-US" dirty="0" smtClean="0">
                <a:latin typeface="Verdana" pitchFamily="34" charset="0"/>
                <a:ea typeface="Verdana" pitchFamily="34" charset="0"/>
                <a:cs typeface="Verdana" pitchFamily="34" charset="0"/>
              </a:rPr>
              <a:t>Repeat for every tooth, on the insides and outsides.</a:t>
            </a:r>
          </a:p>
          <a:p>
            <a:pPr marL="232943" indent="-232943">
              <a:buFont typeface="Arial" pitchFamily="34" charset="0"/>
              <a:buChar char="•"/>
            </a:pPr>
            <a:r>
              <a:rPr lang="en-US" dirty="0" smtClean="0">
                <a:latin typeface="Verdana" pitchFamily="34" charset="0"/>
                <a:ea typeface="Verdana" pitchFamily="34" charset="0"/>
                <a:cs typeface="Verdana" pitchFamily="34" charset="0"/>
              </a:rPr>
              <a:t>On the insides of your front teeth, it can be hard to hold the brush sideways. So hold it vertically instead. Use the same gentle back-and-forth or circular brushing action. Finish with a roll or flick of the brush toward the biting edge.</a:t>
            </a:r>
          </a:p>
          <a:p>
            <a:pPr marL="232943" indent="-232943">
              <a:buFont typeface="Arial" pitchFamily="34" charset="0"/>
              <a:buChar char="•"/>
            </a:pPr>
            <a:r>
              <a:rPr lang="en-US" dirty="0" smtClean="0">
                <a:latin typeface="Verdana" pitchFamily="34" charset="0"/>
                <a:ea typeface="Verdana" pitchFamily="34" charset="0"/>
                <a:cs typeface="Verdana" pitchFamily="34" charset="0"/>
              </a:rPr>
              <a:t>To clean the biting or chewing surfaces of the teeth, hold the brush so the bristles are straight down on those surfaces.</a:t>
            </a:r>
          </a:p>
          <a:p>
            <a:pPr marL="232943" indent="-232943">
              <a:buFont typeface="Arial" pitchFamily="34" charset="0"/>
              <a:buChar char="•"/>
            </a:pPr>
            <a:r>
              <a:rPr lang="en-US" dirty="0" smtClean="0">
                <a:latin typeface="Verdana" pitchFamily="34" charset="0"/>
                <a:ea typeface="Verdana" pitchFamily="34" charset="0"/>
                <a:cs typeface="Verdana" pitchFamily="34" charset="0"/>
              </a:rPr>
              <a:t>Gently move the brush back and forth or in tiny circles to clean the entire surface. Move to a new tooth or area until all teeth are cleaned.</a:t>
            </a:r>
          </a:p>
          <a:p>
            <a:pPr marL="232943" indent="-232943">
              <a:buFont typeface="Arial" pitchFamily="34" charset="0"/>
              <a:buChar char="•"/>
            </a:pPr>
            <a:r>
              <a:rPr lang="en-US" dirty="0" smtClean="0">
                <a:latin typeface="Verdana" pitchFamily="34" charset="0"/>
                <a:ea typeface="Verdana" pitchFamily="34" charset="0"/>
                <a:cs typeface="Verdana" pitchFamily="34" charset="0"/>
              </a:rPr>
              <a:t>Rinse with water.</a:t>
            </a:r>
          </a:p>
          <a:p>
            <a:pPr marL="232943" indent="-232943">
              <a:buFont typeface="Arial" pitchFamily="34" charset="0"/>
              <a:buChar char="•"/>
            </a:pPr>
            <a:r>
              <a:rPr lang="en-US" dirty="0" smtClean="0">
                <a:latin typeface="Verdana" pitchFamily="34" charset="0"/>
                <a:ea typeface="Verdana" pitchFamily="34" charset="0"/>
                <a:cs typeface="Verdana" pitchFamily="34" charset="0"/>
              </a:rPr>
              <a:t>You can clear even more bacteria out of your mouth by brushing your tongue. Brush firmly but gently from back to front. Do not go so far back in your mouth that you gag. Rinse again.</a:t>
            </a:r>
          </a:p>
        </p:txBody>
      </p:sp>
      <p:sp>
        <p:nvSpPr>
          <p:cNvPr id="4" name="Slide Number Placeholder 3"/>
          <p:cNvSpPr>
            <a:spLocks noGrp="1"/>
          </p:cNvSpPr>
          <p:nvPr>
            <p:ph type="sldNum" sz="quarter" idx="10"/>
          </p:nvPr>
        </p:nvSpPr>
        <p:spPr/>
        <p:txBody>
          <a:bodyPr/>
          <a:lstStyle/>
          <a:p>
            <a:fld id="{EA7B5B7C-F551-449A-BB11-A7DD040E2346}" type="slidenum">
              <a:rPr lang="en-US" smtClean="0"/>
              <a:pPr/>
              <a:t>64</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Here are a few general pointers about brushing.</a:t>
            </a:r>
          </a:p>
          <a:p>
            <a:pPr marL="232943" indent="-232943"/>
            <a:r>
              <a:rPr lang="en-US" dirty="0" smtClean="0">
                <a:latin typeface="Verdana" pitchFamily="34" charset="0"/>
                <a:ea typeface="Verdana" pitchFamily="34" charset="0"/>
                <a:cs typeface="Verdana" pitchFamily="34" charset="0"/>
              </a:rPr>
              <a:t>    </a:t>
            </a:r>
          </a:p>
          <a:p>
            <a:pPr marL="0" indent="0">
              <a:buFont typeface="Arial" pitchFamily="34" charset="0"/>
              <a:buNone/>
            </a:pPr>
            <a:r>
              <a:rPr lang="en-US" b="1" dirty="0" smtClean="0">
                <a:latin typeface="Verdana" pitchFamily="34" charset="0"/>
                <a:ea typeface="Verdana" pitchFamily="34" charset="0"/>
                <a:cs typeface="Verdana" pitchFamily="34" charset="0"/>
              </a:rPr>
              <a:t>Brush at least twice a day.</a:t>
            </a:r>
            <a:r>
              <a:rPr lang="en-US" dirty="0" smtClean="0">
                <a:latin typeface="Verdana" pitchFamily="34" charset="0"/>
                <a:ea typeface="Verdana" pitchFamily="34" charset="0"/>
                <a:cs typeface="Verdana" pitchFamily="34" charset="0"/>
              </a:rPr>
              <a:t> One of those times should be just before you go to bed. When you sleep, your mouth gets drier. This makes it easier for     acids from bacteria to attack your teeth. Also try to brush in the morning, either before or after breakfast. After breakfast is better. That way, bits of food are removed. But if you eat in your car or at work, or skip breakfast, brush first thing in the morning. This will get rid of the plaque that built up overnight.</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Brush for at least two minutes.</a:t>
            </a:r>
            <a:r>
              <a:rPr lang="en-US" dirty="0" smtClean="0">
                <a:latin typeface="Verdana" pitchFamily="34" charset="0"/>
                <a:ea typeface="Verdana" pitchFamily="34" charset="0"/>
                <a:cs typeface="Verdana" pitchFamily="34" charset="0"/>
              </a:rPr>
              <a:t> Set a timer if you have to, but don't skimp on brushing time. Two minutes is the minimum time you need to clean all of your teeth. Many people brush for the length of a song on the radio. That acts as a good reminder to brush each tooth thoroughly.</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Have a standard routine for brushing.</a:t>
            </a:r>
            <a:r>
              <a:rPr lang="en-US" dirty="0" smtClean="0">
                <a:latin typeface="Verdana" pitchFamily="34" charset="0"/>
                <a:ea typeface="Verdana" pitchFamily="34" charset="0"/>
                <a:cs typeface="Verdana" pitchFamily="34" charset="0"/>
              </a:rPr>
              <a:t> Try to brush your teeth in the same order every day. This can help you cover every area of your mouth. If you do this routinely, it will become second nature. For example, you can brush the outer sides of your teeth from left to right across the top, then move to the inside and brush right to left. Then brush your chewing surfaces, too, from left to right. Repeat the pattern for your lower teeth.</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Always use a toothbrush with soft or extra-soft bristle.</a:t>
            </a:r>
            <a:r>
              <a:rPr lang="en-US" dirty="0" smtClean="0">
                <a:latin typeface="Verdana" pitchFamily="34" charset="0"/>
                <a:ea typeface="Verdana" pitchFamily="34" charset="0"/>
                <a:cs typeface="Verdana" pitchFamily="34" charset="0"/>
              </a:rPr>
              <a:t> Most dental professionals agree that a soft-bristled brush is best for removing plaque and debris from your teeth. The harder the brush, the greater the risk of harming your gums.</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Change your toothbrush regularly.</a:t>
            </a:r>
            <a:r>
              <a:rPr lang="en-US" dirty="0" smtClean="0">
                <a:latin typeface="Verdana" pitchFamily="34" charset="0"/>
                <a:ea typeface="Verdana" pitchFamily="34" charset="0"/>
                <a:cs typeface="Verdana" pitchFamily="34" charset="0"/>
              </a:rPr>
              <a:t> Throw away your old toothbrush after three months or when the bristles start to flare, whichever comes first. If your bristles flare much sooner than every three months, you may be brushing too hard. Try easing up.</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Choose a brush that has a seal of approval by the American Dental Association (ADA).</a:t>
            </a:r>
            <a:r>
              <a:rPr lang="en-US" dirty="0" smtClean="0">
                <a:latin typeface="Verdana" pitchFamily="34" charset="0"/>
                <a:ea typeface="Verdana" pitchFamily="34" charset="0"/>
                <a:cs typeface="Verdana" pitchFamily="34" charset="0"/>
              </a:rPr>
              <a:t> The type of brush you use isn't nearly as important as brushing the right way and doing it twice a day. Any approved brush will be a good tool, but you have to know how to use it. </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Electric is fine, but not always necessary.</a:t>
            </a:r>
            <a:r>
              <a:rPr lang="en-US" dirty="0" smtClean="0">
                <a:latin typeface="Verdana" pitchFamily="34" charset="0"/>
                <a:ea typeface="Verdana" pitchFamily="34" charset="0"/>
                <a:cs typeface="Verdana" pitchFamily="34" charset="0"/>
              </a:rPr>
              <a:t> Electric or power-assisted toothbrushes are a fine alternative to manual brushes. They are especially useful for people who don't always use proper brushing techniques. They also are a good choice for people with physical limitations that make brushing difficult. Use a powered toothbrush for at least two minutes, and don't press too hard.</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Choose a toothpaste that contains fluoride and its box has the ADA seal of acceptance.</a:t>
            </a:r>
            <a:r>
              <a:rPr lang="en-US" dirty="0" smtClean="0">
                <a:latin typeface="Verdana" pitchFamily="34" charset="0"/>
                <a:ea typeface="Verdana" pitchFamily="34" charset="0"/>
                <a:cs typeface="Verdana" pitchFamily="34" charset="0"/>
              </a:rPr>
              <a:t>   So many different kinds of toothpaste are available today. There is a wide variety of toothpaste designed for many conditions, including cavities, gingivitis, tartar, stained teeth and sensitivity. Before choosing toothpaste, know the basics. The University of Mary Washington suggests switching to a sodium lauryl sulfate (SLS) -free toothpaste to reduce the risk of mouth sores or to minimize the associated pain and discomfort.</a:t>
            </a:r>
          </a:p>
        </p:txBody>
      </p:sp>
      <p:sp>
        <p:nvSpPr>
          <p:cNvPr id="4" name="Slide Number Placeholder 3"/>
          <p:cNvSpPr>
            <a:spLocks noGrp="1"/>
          </p:cNvSpPr>
          <p:nvPr>
            <p:ph type="sldNum" sz="quarter" idx="10"/>
          </p:nvPr>
        </p:nvSpPr>
        <p:spPr/>
        <p:txBody>
          <a:bodyPr/>
          <a:lstStyle/>
          <a:p>
            <a:fld id="{EA7B5B7C-F551-449A-BB11-A7DD040E2346}" type="slidenum">
              <a:rPr lang="en-US" smtClean="0"/>
              <a:pPr/>
              <a:t>65</a:t>
            </a:fld>
            <a:endParaRPr lang="en-US"/>
          </a:p>
        </p:txBody>
      </p:sp>
    </p:spTree>
    <p:extLst>
      <p:ext uri="{BB962C8B-B14F-4D97-AF65-F5344CB8AC3E}">
        <p14:creationId xmlns:p14="http://schemas.microsoft.com/office/powerpoint/2010/main" val="22990704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Hold the floss in whatever way you prefer. The most common method is to wind the floss around your middle fingers. Then pull it tight and guide it with your index fingers. You also can wind it around your index fingers and guide it with your thumb and middle fingers. Some people just hold the ends of the floss, or use a floss-guiding tool. (If you have a fixed bridge, a bridge </a:t>
            </a:r>
            <a:r>
              <a:rPr lang="en-US" dirty="0" err="1" smtClean="0">
                <a:latin typeface="Verdana" pitchFamily="34" charset="0"/>
                <a:ea typeface="Verdana" pitchFamily="34" charset="0"/>
                <a:cs typeface="Verdana" pitchFamily="34" charset="0"/>
              </a:rPr>
              <a:t>threader</a:t>
            </a:r>
            <a:r>
              <a:rPr lang="en-US" dirty="0" smtClean="0">
                <a:latin typeface="Verdana" pitchFamily="34" charset="0"/>
                <a:ea typeface="Verdana" pitchFamily="34" charset="0"/>
                <a:cs typeface="Verdana" pitchFamily="34" charset="0"/>
              </a:rPr>
              <a:t> can help guide floss under the bridge for better cleaning.)</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How you hold the floss is not as important as what you do with it. If you can't settle on a good method, ask your dentist or hygienist for suggestions.</a:t>
            </a:r>
          </a:p>
          <a:p>
            <a:pPr lvl="0"/>
            <a:r>
              <a:rPr lang="en-US" dirty="0" smtClean="0">
                <a:latin typeface="Verdana" pitchFamily="34" charset="0"/>
                <a:ea typeface="Verdana" pitchFamily="34" charset="0"/>
                <a:cs typeface="Verdana" pitchFamily="34" charset="0"/>
              </a:rPr>
              <a:t>Hold the floss so that a short segment is ready to work with.</a:t>
            </a:r>
          </a:p>
          <a:p>
            <a:pPr marL="232943" indent="-232943">
              <a:buFont typeface="Arial" pitchFamily="34" charset="0"/>
              <a:buChar char="•"/>
            </a:pPr>
            <a:endParaRPr lang="en-US" dirty="0" smtClean="0">
              <a:latin typeface="Verdana" pitchFamily="34" charset="0"/>
              <a:ea typeface="Verdana" pitchFamily="34" charset="0"/>
              <a:cs typeface="Verdana" pitchFamily="34" charset="0"/>
            </a:endParaRPr>
          </a:p>
          <a:p>
            <a:pPr marL="232943" indent="-232943">
              <a:buFont typeface="Arial" pitchFamily="34" charset="0"/>
              <a:buChar char="•"/>
            </a:pPr>
            <a:r>
              <a:rPr lang="en-US" dirty="0" smtClean="0">
                <a:latin typeface="Verdana" pitchFamily="34" charset="0"/>
                <a:ea typeface="Verdana" pitchFamily="34" charset="0"/>
                <a:cs typeface="Verdana" pitchFamily="34" charset="0"/>
              </a:rPr>
              <a:t>Guide the floss gently between two teeth. If the fit is tight, use a back-and-forth motion to work the floss through the narrow spot. Do not snap the floss; you could cut your gums.</a:t>
            </a:r>
          </a:p>
          <a:p>
            <a:pPr marL="232943" indent="-232943">
              <a:buFont typeface="Arial" pitchFamily="34" charset="0"/>
              <a:buChar char="•"/>
            </a:pPr>
            <a:r>
              <a:rPr lang="en-US" dirty="0" smtClean="0">
                <a:latin typeface="Verdana" pitchFamily="34" charset="0"/>
                <a:ea typeface="Verdana" pitchFamily="34" charset="0"/>
                <a:cs typeface="Verdana" pitchFamily="34" charset="0"/>
              </a:rPr>
              <a:t>Hold the floss around the front and back of one tooth, making it into a “C” shape. This will wrap the floss around the side edge of that tooth.</a:t>
            </a:r>
          </a:p>
          <a:p>
            <a:pPr marL="232943" indent="-232943">
              <a:buFont typeface="Arial" pitchFamily="34" charset="0"/>
              <a:buChar char="•"/>
            </a:pPr>
            <a:r>
              <a:rPr lang="en-US" dirty="0" smtClean="0">
                <a:latin typeface="Verdana" pitchFamily="34" charset="0"/>
                <a:ea typeface="Verdana" pitchFamily="34" charset="0"/>
                <a:cs typeface="Verdana" pitchFamily="34" charset="0"/>
              </a:rPr>
              <a:t>Gently move the floss toward the base of the tooth and into the space between the tooth and gum.</a:t>
            </a:r>
          </a:p>
          <a:p>
            <a:pPr marL="232943" indent="-232943">
              <a:buFont typeface="Arial" pitchFamily="34" charset="0"/>
              <a:buChar char="•"/>
            </a:pPr>
            <a:r>
              <a:rPr lang="en-US" dirty="0" smtClean="0">
                <a:latin typeface="Verdana" pitchFamily="34" charset="0"/>
                <a:ea typeface="Verdana" pitchFamily="34" charset="0"/>
                <a:cs typeface="Verdana" pitchFamily="34" charset="0"/>
              </a:rPr>
              <a:t>Move the floss up and down with light to firm pressure to skim off plaque from the tooth. Do not press so hard that you injure the gum.</a:t>
            </a:r>
          </a:p>
          <a:p>
            <a:pPr marL="232943" indent="-232943">
              <a:buFont typeface="Arial" pitchFamily="34" charset="0"/>
              <a:buChar char="•"/>
            </a:pPr>
            <a:r>
              <a:rPr lang="en-US" dirty="0" smtClean="0">
                <a:latin typeface="Verdana" pitchFamily="34" charset="0"/>
                <a:ea typeface="Verdana" pitchFamily="34" charset="0"/>
                <a:cs typeface="Verdana" pitchFamily="34" charset="0"/>
              </a:rPr>
              <a:t>Repeat for all sides of the tooth, including the outermost side of the last tooth. Advance the floss to a clean segment for each tooth edge.</a:t>
            </a:r>
          </a:p>
        </p:txBody>
      </p:sp>
      <p:sp>
        <p:nvSpPr>
          <p:cNvPr id="4" name="Slide Number Placeholder 3"/>
          <p:cNvSpPr>
            <a:spLocks noGrp="1"/>
          </p:cNvSpPr>
          <p:nvPr>
            <p:ph type="sldNum" sz="quarter" idx="10"/>
          </p:nvPr>
        </p:nvSpPr>
        <p:spPr/>
        <p:txBody>
          <a:bodyPr/>
          <a:lstStyle/>
          <a:p>
            <a:fld id="{EA7B5B7C-F551-449A-BB11-A7DD040E2346}" type="slidenum">
              <a:rPr lang="en-US" smtClean="0"/>
              <a:pPr/>
              <a:t>66</a:t>
            </a:fld>
            <a:endParaRPr lang="en-US"/>
          </a:p>
        </p:txBody>
      </p:sp>
    </p:spTree>
    <p:extLst>
      <p:ext uri="{BB962C8B-B14F-4D97-AF65-F5344CB8AC3E}">
        <p14:creationId xmlns:p14="http://schemas.microsoft.com/office/powerpoint/2010/main" val="41318657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Antiretroviral drugs have been shown to have adverse side</a:t>
            </a:r>
            <a:r>
              <a:rPr lang="en-US" baseline="0"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effects in the oral cavity and facial</a:t>
            </a:r>
            <a:r>
              <a:rPr lang="en-US" baseline="0" dirty="0" smtClean="0">
                <a:latin typeface="Verdana" pitchFamily="34" charset="0"/>
                <a:ea typeface="Verdana" pitchFamily="34" charset="0"/>
                <a:cs typeface="Verdana" pitchFamily="34" charset="0"/>
              </a:rPr>
              <a:t> region. The primary care clinician should be aware of these and monitor the patient for their occurrence. </a:t>
            </a:r>
          </a:p>
          <a:p>
            <a:endParaRPr lang="en-US" baseline="0" dirty="0" smtClean="0">
              <a:latin typeface="Verdana" pitchFamily="34" charset="0"/>
              <a:ea typeface="Verdana" pitchFamily="34" charset="0"/>
              <a:cs typeface="Verdana" pitchFamily="34" charset="0"/>
            </a:endParaRPr>
          </a:p>
          <a:p>
            <a:r>
              <a:rPr lang="en-US" baseline="0" dirty="0" smtClean="0">
                <a:latin typeface="Verdana" pitchFamily="34" charset="0"/>
                <a:ea typeface="Verdana" pitchFamily="34" charset="0"/>
                <a:cs typeface="Verdana" pitchFamily="34" charset="0"/>
              </a:rPr>
              <a:t>These may include: </a:t>
            </a:r>
            <a:r>
              <a:rPr lang="en-US" dirty="0" smtClean="0">
                <a:latin typeface="Verdana" pitchFamily="34" charset="0"/>
                <a:ea typeface="Verdana" pitchFamily="34" charset="0"/>
                <a:cs typeface="Verdana" pitchFamily="34" charset="0"/>
              </a:rPr>
              <a:t> </a:t>
            </a:r>
          </a:p>
          <a:p>
            <a:pPr marL="171450" indent="-171450">
              <a:buFont typeface="Arial" pitchFamily="34" charset="0"/>
              <a:buChar char="•"/>
            </a:pPr>
            <a:r>
              <a:rPr lang="en-US" dirty="0" err="1" smtClean="0">
                <a:latin typeface="Verdana" pitchFamily="34" charset="0"/>
                <a:ea typeface="Verdana" pitchFamily="34" charset="0"/>
                <a:cs typeface="Verdana" pitchFamily="34" charset="0"/>
              </a:rPr>
              <a:t>Xerostomia</a:t>
            </a:r>
            <a:r>
              <a:rPr lang="en-US" dirty="0" smtClean="0">
                <a:latin typeface="Verdana" pitchFamily="34" charset="0"/>
                <a:ea typeface="Verdana" pitchFamily="34" charset="0"/>
                <a:cs typeface="Verdana" pitchFamily="34" charset="0"/>
              </a:rPr>
              <a:t>.  </a:t>
            </a:r>
          </a:p>
          <a:p>
            <a:pPr marL="628650" lvl="1" indent="-171450">
              <a:buFont typeface="Wingdings" pitchFamily="2" charset="2"/>
              <a:buChar char="ü"/>
            </a:pPr>
            <a:r>
              <a:rPr lang="en-US" dirty="0" smtClean="0">
                <a:latin typeface="Verdana" pitchFamily="34" charset="0"/>
                <a:ea typeface="Verdana" pitchFamily="34" charset="0"/>
                <a:cs typeface="Verdana" pitchFamily="34" charset="0"/>
              </a:rPr>
              <a:t>Decreased saliva production and flow increases the risk of dental caries and candida infections.</a:t>
            </a:r>
          </a:p>
          <a:p>
            <a:pPr marL="171450" indent="-171450">
              <a:buFont typeface="Arial" pitchFamily="34" charset="0"/>
              <a:buChar char="•"/>
            </a:pPr>
            <a:r>
              <a:rPr lang="en-US" dirty="0" smtClean="0">
                <a:latin typeface="Verdana" pitchFamily="34" charset="0"/>
                <a:ea typeface="Verdana" pitchFamily="34" charset="0"/>
                <a:cs typeface="Verdana" pitchFamily="34" charset="0"/>
              </a:rPr>
              <a:t>Fat redistribution that can lead to facial fat wasting giving a cachectic appearance and parotid</a:t>
            </a:r>
            <a:r>
              <a:rPr lang="en-US" baseline="0" dirty="0" smtClean="0">
                <a:latin typeface="Verdana" pitchFamily="34" charset="0"/>
                <a:ea typeface="Verdana" pitchFamily="34" charset="0"/>
                <a:cs typeface="Verdana" pitchFamily="34" charset="0"/>
              </a:rPr>
              <a:t> </a:t>
            </a:r>
            <a:r>
              <a:rPr lang="en-US" baseline="0" dirty="0" err="1" smtClean="0">
                <a:latin typeface="Verdana" pitchFamily="34" charset="0"/>
                <a:ea typeface="Verdana" pitchFamily="34" charset="0"/>
                <a:cs typeface="Verdana" pitchFamily="34" charset="0"/>
              </a:rPr>
              <a:t>lipomatosis</a:t>
            </a:r>
            <a:r>
              <a:rPr lang="en-US" baseline="0" dirty="0" smtClean="0">
                <a:latin typeface="Verdana" pitchFamily="34" charset="0"/>
                <a:ea typeface="Verdana" pitchFamily="34" charset="0"/>
                <a:cs typeface="Verdana" pitchFamily="34" charset="0"/>
              </a:rPr>
              <a:t>, leading to swelling and enlargement in the bilateral jaw area.</a:t>
            </a:r>
            <a:endParaRPr lang="en-US" dirty="0" smtClean="0">
              <a:latin typeface="Verdana" pitchFamily="34" charset="0"/>
              <a:ea typeface="Verdana" pitchFamily="34" charset="0"/>
              <a:cs typeface="Verdana" pitchFamily="34" charset="0"/>
            </a:endParaRPr>
          </a:p>
          <a:p>
            <a:pPr marL="171450" indent="-171450">
              <a:buFont typeface="Arial" pitchFamily="34" charset="0"/>
              <a:buChar char="•"/>
            </a:pPr>
            <a:r>
              <a:rPr lang="en-US" dirty="0" smtClean="0">
                <a:latin typeface="Verdana" pitchFamily="34" charset="0"/>
                <a:ea typeface="Verdana" pitchFamily="34" charset="0"/>
                <a:cs typeface="Verdana" pitchFamily="34" charset="0"/>
              </a:rPr>
              <a:t>Taste disturbances of varying character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Verdana" pitchFamily="34" charset="0"/>
                <a:ea typeface="Verdana" pitchFamily="34" charset="0"/>
                <a:cs typeface="Verdana" pitchFamily="34" charset="0"/>
              </a:rPr>
              <a:t>And oral and perioral </a:t>
            </a:r>
            <a:r>
              <a:rPr lang="en-US" dirty="0" err="1" smtClean="0">
                <a:latin typeface="Verdana" pitchFamily="34" charset="0"/>
                <a:ea typeface="Verdana" pitchFamily="34" charset="0"/>
                <a:cs typeface="Verdana" pitchFamily="34" charset="0"/>
              </a:rPr>
              <a:t>paresthesias</a:t>
            </a:r>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Verdana" pitchFamily="34" charset="0"/>
                <a:ea typeface="Verdana" pitchFamily="34" charset="0"/>
                <a:cs typeface="Verdana" pitchFamily="34" charset="0"/>
              </a:rPr>
              <a:t>References:</a:t>
            </a:r>
          </a:p>
          <a:p>
            <a:r>
              <a:rPr lang="en-US" sz="1200" kern="1200" dirty="0" smtClean="0">
                <a:solidFill>
                  <a:schemeClr val="tx1"/>
                </a:solidFill>
                <a:effectLst/>
                <a:latin typeface="Verdana" pitchFamily="34" charset="0"/>
                <a:ea typeface="Verdana" pitchFamily="34" charset="0"/>
                <a:cs typeface="Verdana" pitchFamily="34" charset="0"/>
              </a:rPr>
              <a:t>Scully C, </a:t>
            </a:r>
            <a:r>
              <a:rPr lang="en-US" sz="1200" kern="1200" dirty="0" err="1" smtClean="0">
                <a:solidFill>
                  <a:schemeClr val="tx1"/>
                </a:solidFill>
                <a:effectLst/>
                <a:latin typeface="Verdana" pitchFamily="34" charset="0"/>
                <a:ea typeface="Verdana" pitchFamily="34" charset="0"/>
                <a:cs typeface="Verdana" pitchFamily="34" charset="0"/>
              </a:rPr>
              <a:t>Diz</a:t>
            </a:r>
            <a:r>
              <a:rPr lang="en-US" sz="1200" kern="1200" dirty="0" smtClean="0">
                <a:solidFill>
                  <a:schemeClr val="tx1"/>
                </a:solidFill>
                <a:effectLst/>
                <a:latin typeface="Verdana" pitchFamily="34" charset="0"/>
                <a:ea typeface="Verdana" pitchFamily="34" charset="0"/>
                <a:cs typeface="Verdana" pitchFamily="34" charset="0"/>
              </a:rPr>
              <a:t> Dios P. </a:t>
            </a:r>
            <a:r>
              <a:rPr lang="en-US" sz="1200" kern="1200" dirty="0" err="1" smtClean="0">
                <a:solidFill>
                  <a:schemeClr val="tx1"/>
                </a:solidFill>
                <a:effectLst/>
                <a:latin typeface="Verdana" pitchFamily="34" charset="0"/>
                <a:ea typeface="Verdana" pitchFamily="34" charset="0"/>
                <a:cs typeface="Verdana" pitchFamily="34" charset="0"/>
              </a:rPr>
              <a:t>Orofacial</a:t>
            </a:r>
            <a:r>
              <a:rPr lang="en-US" sz="1200" kern="1200" dirty="0" smtClean="0">
                <a:solidFill>
                  <a:schemeClr val="tx1"/>
                </a:solidFill>
                <a:effectLst/>
                <a:latin typeface="Verdana" pitchFamily="34" charset="0"/>
                <a:ea typeface="Verdana" pitchFamily="34" charset="0"/>
                <a:cs typeface="Verdana" pitchFamily="34" charset="0"/>
              </a:rPr>
              <a:t> effects</a:t>
            </a:r>
            <a:r>
              <a:rPr lang="en-US" sz="1200" kern="1200" baseline="0" dirty="0" smtClean="0">
                <a:solidFill>
                  <a:schemeClr val="tx1"/>
                </a:solidFill>
                <a:effectLst/>
                <a:latin typeface="Verdana" pitchFamily="34" charset="0"/>
                <a:ea typeface="Verdana" pitchFamily="34" charset="0"/>
                <a:cs typeface="Verdana" pitchFamily="34" charset="0"/>
              </a:rPr>
              <a:t> for antiretroviral therapies. </a:t>
            </a:r>
            <a:r>
              <a:rPr lang="en-US" sz="1200" kern="1200" dirty="0" smtClean="0">
                <a:solidFill>
                  <a:schemeClr val="tx1"/>
                </a:solidFill>
                <a:effectLst/>
                <a:latin typeface="Verdana" pitchFamily="34" charset="0"/>
                <a:ea typeface="Verdana" pitchFamily="34" charset="0"/>
                <a:cs typeface="Verdana" pitchFamily="34" charset="0"/>
              </a:rPr>
              <a:t>Oral Dis. 2001;7(4):205-10.</a:t>
            </a:r>
          </a:p>
          <a:p>
            <a:r>
              <a:rPr lang="en-US" sz="1200" kern="1200" dirty="0" err="1" smtClean="0">
                <a:solidFill>
                  <a:schemeClr val="tx1"/>
                </a:solidFill>
                <a:effectLst/>
                <a:latin typeface="Verdana" pitchFamily="34" charset="0"/>
                <a:ea typeface="Verdana" pitchFamily="34" charset="0"/>
                <a:cs typeface="Verdana" pitchFamily="34" charset="0"/>
              </a:rPr>
              <a:t>Diz</a:t>
            </a:r>
            <a:r>
              <a:rPr lang="en-US" sz="1200" kern="1200" dirty="0" smtClean="0">
                <a:solidFill>
                  <a:schemeClr val="tx1"/>
                </a:solidFill>
                <a:effectLst/>
                <a:latin typeface="Verdana" pitchFamily="34" charset="0"/>
                <a:ea typeface="Verdana" pitchFamily="34" charset="0"/>
                <a:cs typeface="Verdana" pitchFamily="34" charset="0"/>
              </a:rPr>
              <a:t> Dios P, Scully C. Adverse effects of antiretroviral therapy: focus on </a:t>
            </a:r>
            <a:r>
              <a:rPr lang="en-US" sz="1200" kern="1200" dirty="0" err="1" smtClean="0">
                <a:solidFill>
                  <a:schemeClr val="tx1"/>
                </a:solidFill>
                <a:effectLst/>
                <a:latin typeface="Verdana" pitchFamily="34" charset="0"/>
                <a:ea typeface="Verdana" pitchFamily="34" charset="0"/>
                <a:cs typeface="Verdana" pitchFamily="34" charset="0"/>
              </a:rPr>
              <a:t>orofacial</a:t>
            </a:r>
            <a:r>
              <a:rPr lang="en-US" sz="1200" kern="1200" dirty="0" smtClean="0">
                <a:solidFill>
                  <a:schemeClr val="tx1"/>
                </a:solidFill>
                <a:effectLst/>
                <a:latin typeface="Verdana" pitchFamily="34" charset="0"/>
                <a:ea typeface="Verdana" pitchFamily="34" charset="0"/>
                <a:cs typeface="Verdana" pitchFamily="34" charset="0"/>
              </a:rPr>
              <a:t> effects. Expert </a:t>
            </a:r>
            <a:r>
              <a:rPr lang="en-US" sz="1200" kern="1200" dirty="0" err="1" smtClean="0">
                <a:solidFill>
                  <a:schemeClr val="tx1"/>
                </a:solidFill>
                <a:effectLst/>
                <a:latin typeface="Verdana" pitchFamily="34" charset="0"/>
                <a:ea typeface="Verdana" pitchFamily="34" charset="0"/>
                <a:cs typeface="Verdana" pitchFamily="34" charset="0"/>
              </a:rPr>
              <a:t>Opin</a:t>
            </a:r>
            <a:r>
              <a:rPr lang="en-US" sz="1200" kern="1200" dirty="0" smtClean="0">
                <a:solidFill>
                  <a:schemeClr val="tx1"/>
                </a:solidFill>
                <a:effectLst/>
                <a:latin typeface="Verdana" pitchFamily="34" charset="0"/>
                <a:ea typeface="Verdana" pitchFamily="34" charset="0"/>
                <a:cs typeface="Verdana" pitchFamily="34" charset="0"/>
              </a:rPr>
              <a:t> Drug </a:t>
            </a:r>
            <a:r>
              <a:rPr lang="en-US" sz="1200" kern="1200" dirty="0" err="1" smtClean="0">
                <a:solidFill>
                  <a:schemeClr val="tx1"/>
                </a:solidFill>
                <a:effectLst/>
                <a:latin typeface="Verdana" pitchFamily="34" charset="0"/>
                <a:ea typeface="Verdana" pitchFamily="34" charset="0"/>
                <a:cs typeface="Verdana" pitchFamily="34" charset="0"/>
              </a:rPr>
              <a:t>Saf</a:t>
            </a:r>
            <a:r>
              <a:rPr lang="en-US" sz="1200" kern="1200" dirty="0" smtClean="0">
                <a:solidFill>
                  <a:schemeClr val="tx1"/>
                </a:solidFill>
                <a:effectLst/>
                <a:latin typeface="Verdana" pitchFamily="34" charset="0"/>
                <a:ea typeface="Verdana" pitchFamily="34" charset="0"/>
                <a:cs typeface="Verdana" pitchFamily="34" charset="0"/>
              </a:rPr>
              <a:t>. 2002;1(4):307-17.</a:t>
            </a:r>
          </a:p>
        </p:txBody>
      </p:sp>
      <p:sp>
        <p:nvSpPr>
          <p:cNvPr id="4" name="Slide Number Placeholder 3"/>
          <p:cNvSpPr>
            <a:spLocks noGrp="1"/>
          </p:cNvSpPr>
          <p:nvPr>
            <p:ph type="sldNum" sz="quarter" idx="10"/>
          </p:nvPr>
        </p:nvSpPr>
        <p:spPr/>
        <p:txBody>
          <a:bodyPr/>
          <a:lstStyle/>
          <a:p>
            <a:fld id="{EA7B5B7C-F551-449A-BB11-A7DD040E2346}" type="slidenum">
              <a:rPr lang="en-US" smtClean="0"/>
              <a:pPr/>
              <a:t>67</a:t>
            </a:fld>
            <a:endParaRPr lang="en-US"/>
          </a:p>
        </p:txBody>
      </p:sp>
    </p:spTree>
    <p:extLst>
      <p:ext uri="{BB962C8B-B14F-4D97-AF65-F5344CB8AC3E}">
        <p14:creationId xmlns:p14="http://schemas.microsoft.com/office/powerpoint/2010/main" val="12820290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The oral cavity is filled with thousands of microorganisms.</a:t>
            </a:r>
            <a:r>
              <a:rPr lang="en-US" baseline="0"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Oral microbial infections can spread locally</a:t>
            </a:r>
            <a:r>
              <a:rPr lang="en-US" baseline="0" dirty="0" smtClean="0">
                <a:latin typeface="Verdana" pitchFamily="34" charset="0"/>
                <a:ea typeface="Verdana" pitchFamily="34" charset="0"/>
                <a:cs typeface="Verdana" pitchFamily="34" charset="0"/>
              </a:rPr>
              <a:t> or distantly.</a:t>
            </a:r>
          </a:p>
          <a:p>
            <a:endParaRPr lang="en-US" dirty="0" smtClean="0">
              <a:latin typeface="Verdana" pitchFamily="34" charset="0"/>
              <a:ea typeface="Verdana" pitchFamily="34" charset="0"/>
              <a:cs typeface="Verdana" pitchFamily="34" charset="0"/>
            </a:endParaRPr>
          </a:p>
          <a:p>
            <a:pPr marL="171450" indent="-171450">
              <a:buFont typeface="Arial" pitchFamily="34" charset="0"/>
              <a:buChar char="•"/>
            </a:pPr>
            <a:r>
              <a:rPr lang="en-US" dirty="0" smtClean="0">
                <a:latin typeface="Verdana" pitchFamily="34" charset="0"/>
                <a:ea typeface="Verdana" pitchFamily="34" charset="0"/>
                <a:cs typeface="Verdana" pitchFamily="34" charset="0"/>
              </a:rPr>
              <a:t>Bacteria (oral </a:t>
            </a:r>
            <a:r>
              <a:rPr lang="el-GR" dirty="0" smtClean="0">
                <a:latin typeface="Verdana" pitchFamily="34" charset="0"/>
                <a:ea typeface="Verdana" pitchFamily="34" charset="0"/>
                <a:cs typeface="Verdana" pitchFamily="34" charset="0"/>
              </a:rPr>
              <a:t>β</a:t>
            </a:r>
            <a:r>
              <a:rPr lang="en-US" dirty="0" smtClean="0">
                <a:latin typeface="Verdana" pitchFamily="34" charset="0"/>
                <a:ea typeface="Verdana" pitchFamily="34" charset="0"/>
                <a:cs typeface="Verdana" pitchFamily="34" charset="0"/>
              </a:rPr>
              <a:t> streptococci, such as Strep </a:t>
            </a:r>
            <a:r>
              <a:rPr lang="en-US" dirty="0" err="1" smtClean="0">
                <a:latin typeface="Verdana" pitchFamily="34" charset="0"/>
                <a:ea typeface="Verdana" pitchFamily="34" charset="0"/>
                <a:cs typeface="Verdana" pitchFamily="34" charset="0"/>
              </a:rPr>
              <a:t>mutans</a:t>
            </a:r>
            <a:r>
              <a:rPr lang="en-US" dirty="0" smtClean="0">
                <a:latin typeface="Verdana" pitchFamily="34" charset="0"/>
                <a:ea typeface="Verdana" pitchFamily="34" charset="0"/>
                <a:cs typeface="Verdana" pitchFamily="34" charset="0"/>
              </a:rPr>
              <a:t>, and other species from dental abscesses or periodontal collections): </a:t>
            </a:r>
          </a:p>
          <a:p>
            <a:pPr marL="628650" lvl="1" indent="-171450">
              <a:buFont typeface="Wingdings" pitchFamily="2" charset="2"/>
              <a:buChar char="ü"/>
            </a:pPr>
            <a:r>
              <a:rPr lang="en-US" dirty="0" smtClean="0">
                <a:latin typeface="Verdana" pitchFamily="34" charset="0"/>
                <a:ea typeface="Verdana" pitchFamily="34" charset="0"/>
                <a:cs typeface="Verdana" pitchFamily="34" charset="0"/>
              </a:rPr>
              <a:t>Can spread locally, regionally or distantly by extension causing:</a:t>
            </a:r>
          </a:p>
          <a:p>
            <a:pPr marL="1085850" lvl="2" indent="-171450">
              <a:buFont typeface="Wingdings" pitchFamily="2" charset="2"/>
              <a:buChar char="ü"/>
            </a:pPr>
            <a:r>
              <a:rPr lang="en-US" dirty="0" smtClean="0">
                <a:latin typeface="Verdana" pitchFamily="34" charset="0"/>
                <a:ea typeface="Verdana" pitchFamily="34" charset="0"/>
                <a:cs typeface="Verdana" pitchFamily="34" charset="0"/>
              </a:rPr>
              <a:t>Intraoral abscesses, sinusitis, facial and </a:t>
            </a:r>
            <a:r>
              <a:rPr lang="en-US" dirty="0" err="1" smtClean="0">
                <a:latin typeface="Verdana" pitchFamily="34" charset="0"/>
                <a:ea typeface="Verdana" pitchFamily="34" charset="0"/>
                <a:cs typeface="Verdana" pitchFamily="34" charset="0"/>
              </a:rPr>
              <a:t>periorbital</a:t>
            </a:r>
            <a:r>
              <a:rPr lang="en-US" dirty="0" smtClean="0">
                <a:latin typeface="Verdana" pitchFamily="34" charset="0"/>
                <a:ea typeface="Verdana" pitchFamily="34" charset="0"/>
                <a:cs typeface="Verdana" pitchFamily="34" charset="0"/>
              </a:rPr>
              <a:t> cellulitis, </a:t>
            </a:r>
          </a:p>
          <a:p>
            <a:pPr marL="1085850" lvl="2" indent="-171450">
              <a:buFont typeface="Wingdings" pitchFamily="2" charset="2"/>
              <a:buChar char="ü"/>
            </a:pPr>
            <a:r>
              <a:rPr lang="en-US" dirty="0" smtClean="0">
                <a:latin typeface="Verdana" pitchFamily="34" charset="0"/>
                <a:ea typeface="Verdana" pitchFamily="34" charset="0"/>
                <a:cs typeface="Verdana" pitchFamily="34" charset="0"/>
              </a:rPr>
              <a:t>submandibular and</a:t>
            </a:r>
            <a:r>
              <a:rPr lang="en-US" baseline="0" dirty="0" smtClean="0">
                <a:latin typeface="Verdana" pitchFamily="34" charset="0"/>
                <a:ea typeface="Verdana" pitchFamily="34" charset="0"/>
                <a:cs typeface="Verdana" pitchFamily="34" charset="0"/>
              </a:rPr>
              <a:t> retropharyngeal abscess </a:t>
            </a:r>
            <a:r>
              <a:rPr lang="en-US" dirty="0" smtClean="0">
                <a:latin typeface="Verdana" pitchFamily="34" charset="0"/>
                <a:ea typeface="Verdana" pitchFamily="34" charset="0"/>
                <a:cs typeface="Verdana" pitchFamily="34" charset="0"/>
              </a:rPr>
              <a:t>and airway compromise, or </a:t>
            </a:r>
          </a:p>
          <a:p>
            <a:pPr marL="1085850" lvl="2" indent="-171450">
              <a:buFont typeface="Wingdings" pitchFamily="2" charset="2"/>
              <a:buChar char="ü"/>
            </a:pPr>
            <a:r>
              <a:rPr lang="en-US" dirty="0" smtClean="0">
                <a:latin typeface="Verdana" pitchFamily="34" charset="0"/>
                <a:ea typeface="Verdana" pitchFamily="34" charset="0"/>
                <a:cs typeface="Verdana" pitchFamily="34" charset="0"/>
              </a:rPr>
              <a:t>brain abscesses</a:t>
            </a:r>
          </a:p>
          <a:p>
            <a:pPr marL="628650" lvl="1" indent="-171450">
              <a:buFont typeface="Wingdings" pitchFamily="2" charset="2"/>
              <a:buChar char="ü"/>
            </a:pPr>
            <a:r>
              <a:rPr lang="en-US" dirty="0" smtClean="0">
                <a:latin typeface="Verdana" pitchFamily="34" charset="0"/>
                <a:ea typeface="Verdana" pitchFamily="34" charset="0"/>
                <a:cs typeface="Verdana" pitchFamily="34" charset="0"/>
              </a:rPr>
              <a:t>Can be inhaled causing aspiration pneumonia</a:t>
            </a:r>
          </a:p>
          <a:p>
            <a:pPr marL="628650" lvl="1" indent="-171450">
              <a:buFont typeface="Wingdings" pitchFamily="2" charset="2"/>
              <a:buChar char="ü"/>
            </a:pPr>
            <a:r>
              <a:rPr lang="en-US" dirty="0" smtClean="0">
                <a:latin typeface="Verdana" pitchFamily="34" charset="0"/>
                <a:ea typeface="Verdana" pitchFamily="34" charset="0"/>
                <a:cs typeface="Verdana" pitchFamily="34" charset="0"/>
              </a:rPr>
              <a:t>Can become disseminated</a:t>
            </a:r>
            <a:r>
              <a:rPr lang="en-US" baseline="0" dirty="0" smtClean="0">
                <a:latin typeface="Verdana" pitchFamily="34" charset="0"/>
                <a:ea typeface="Verdana" pitchFamily="34" charset="0"/>
                <a:cs typeface="Verdana" pitchFamily="34" charset="0"/>
              </a:rPr>
              <a:t> in the blood stream causing </a:t>
            </a:r>
            <a:r>
              <a:rPr lang="en-US" baseline="0" dirty="0" err="1" smtClean="0">
                <a:latin typeface="Verdana" pitchFamily="34" charset="0"/>
                <a:ea typeface="Verdana" pitchFamily="34" charset="0"/>
                <a:cs typeface="Verdana" pitchFamily="34" charset="0"/>
              </a:rPr>
              <a:t>b</a:t>
            </a:r>
            <a:r>
              <a:rPr lang="en-US" dirty="0" err="1" smtClean="0">
                <a:latin typeface="Verdana" pitchFamily="34" charset="0"/>
                <a:ea typeface="Verdana" pitchFamily="34" charset="0"/>
                <a:cs typeface="Verdana" pitchFamily="34" charset="0"/>
              </a:rPr>
              <a:t>acteremias</a:t>
            </a:r>
            <a:r>
              <a:rPr lang="en-US" dirty="0" smtClean="0">
                <a:latin typeface="Verdana" pitchFamily="34" charset="0"/>
                <a:ea typeface="Verdana" pitchFamily="34" charset="0"/>
                <a:cs typeface="Verdana" pitchFamily="34" charset="0"/>
              </a:rPr>
              <a:t> and possible distant site infections, as</a:t>
            </a:r>
            <a:r>
              <a:rPr lang="en-US" baseline="0" dirty="0" smtClean="0">
                <a:latin typeface="Verdana" pitchFamily="34" charset="0"/>
                <a:ea typeface="Verdana" pitchFamily="34" charset="0"/>
                <a:cs typeface="Verdana" pitchFamily="34" charset="0"/>
              </a:rPr>
              <a:t> in </a:t>
            </a:r>
            <a:r>
              <a:rPr lang="en-US" dirty="0" smtClean="0">
                <a:latin typeface="Verdana" pitchFamily="34" charset="0"/>
                <a:ea typeface="Verdana" pitchFamily="34" charset="0"/>
                <a:cs typeface="Verdana" pitchFamily="34" charset="0"/>
              </a:rPr>
              <a:t>infective endocarditis</a:t>
            </a:r>
          </a:p>
          <a:p>
            <a:pPr marL="171450" indent="-171450">
              <a:buFont typeface="Arial" pitchFamily="34" charset="0"/>
              <a:buChar char="•"/>
            </a:pPr>
            <a:r>
              <a:rPr lang="en-US" dirty="0" smtClean="0">
                <a:latin typeface="Verdana" pitchFamily="34" charset="0"/>
                <a:ea typeface="Verdana" pitchFamily="34" charset="0"/>
                <a:cs typeface="Verdana" pitchFamily="34" charset="0"/>
              </a:rPr>
              <a:t>Candida can spread from oral cavity to esophagus, particularly in patients</a:t>
            </a:r>
            <a:r>
              <a:rPr lang="en-US" baseline="0" dirty="0" smtClean="0">
                <a:latin typeface="Verdana" pitchFamily="34" charset="0"/>
                <a:ea typeface="Verdana" pitchFamily="34" charset="0"/>
                <a:cs typeface="Verdana" pitchFamily="34" charset="0"/>
              </a:rPr>
              <a:t> with severe immune suppression</a:t>
            </a:r>
            <a:endParaRPr lang="en-US" dirty="0" smtClean="0">
              <a:latin typeface="Verdana" pitchFamily="34" charset="0"/>
              <a:ea typeface="Verdana" pitchFamily="34" charset="0"/>
              <a:cs typeface="Verdana" pitchFamily="34" charset="0"/>
            </a:endParaRPr>
          </a:p>
          <a:p>
            <a:pPr marL="171450" indent="-171450">
              <a:buFont typeface="Arial" pitchFamily="34" charset="0"/>
              <a:buChar char="•"/>
            </a:pPr>
            <a:r>
              <a:rPr lang="en-US" dirty="0" smtClean="0">
                <a:latin typeface="Verdana" pitchFamily="34" charset="0"/>
                <a:ea typeface="Verdana" pitchFamily="34" charset="0"/>
                <a:cs typeface="Verdana" pitchFamily="34" charset="0"/>
              </a:rPr>
              <a:t>HSV</a:t>
            </a:r>
            <a:r>
              <a:rPr lang="en-US" baseline="0" dirty="0" smtClean="0">
                <a:latin typeface="Verdana" pitchFamily="34" charset="0"/>
                <a:ea typeface="Verdana" pitchFamily="34" charset="0"/>
                <a:cs typeface="Verdana" pitchFamily="34" charset="0"/>
              </a:rPr>
              <a:t> and</a:t>
            </a:r>
            <a:r>
              <a:rPr lang="en-US" dirty="0" smtClean="0">
                <a:latin typeface="Verdana" pitchFamily="34" charset="0"/>
                <a:ea typeface="Verdana" pitchFamily="34" charset="0"/>
                <a:cs typeface="Verdana" pitchFamily="34" charset="0"/>
              </a:rPr>
              <a:t> HPV oral viral infections can be transmitted to genital </a:t>
            </a:r>
            <a:r>
              <a:rPr lang="en-US" i="1" dirty="0" smtClean="0">
                <a:latin typeface="Verdana" pitchFamily="34" charset="0"/>
                <a:ea typeface="Verdana" pitchFamily="34" charset="0"/>
                <a:cs typeface="Verdana" pitchFamily="34" charset="0"/>
              </a:rPr>
              <a:t>and anal </a:t>
            </a:r>
            <a:r>
              <a:rPr lang="en-US" dirty="0" smtClean="0">
                <a:latin typeface="Verdana" pitchFamily="34" charset="0"/>
                <a:ea typeface="Verdana" pitchFamily="34" charset="0"/>
                <a:cs typeface="Verdana" pitchFamily="34" charset="0"/>
              </a:rPr>
              <a:t>sites</a:t>
            </a:r>
          </a:p>
          <a:p>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Verdana" pitchFamily="34" charset="0"/>
                <a:ea typeface="Verdana" pitchFamily="34" charset="0"/>
                <a:cs typeface="Verdana" pitchFamily="34" charset="0"/>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Wade WG. The oral </a:t>
            </a:r>
            <a:r>
              <a:rPr lang="en-US" sz="1200" kern="1200" dirty="0" err="1" smtClean="0">
                <a:solidFill>
                  <a:schemeClr val="tx1"/>
                </a:solidFill>
                <a:effectLst/>
                <a:latin typeface="Verdana" pitchFamily="34" charset="0"/>
                <a:ea typeface="Verdana" pitchFamily="34" charset="0"/>
                <a:cs typeface="Verdana" pitchFamily="34" charset="0"/>
              </a:rPr>
              <a:t>microbiome</a:t>
            </a:r>
            <a:r>
              <a:rPr lang="en-US" sz="1200" kern="1200" dirty="0" smtClean="0">
                <a:solidFill>
                  <a:schemeClr val="tx1"/>
                </a:solidFill>
                <a:effectLst/>
                <a:latin typeface="Verdana" pitchFamily="34" charset="0"/>
                <a:ea typeface="Verdana" pitchFamily="34" charset="0"/>
                <a:cs typeface="Verdana" pitchFamily="34" charset="0"/>
              </a:rPr>
              <a:t> in health and disease. </a:t>
            </a:r>
            <a:r>
              <a:rPr lang="en-US" sz="1200" kern="1200" dirty="0" err="1" smtClean="0">
                <a:solidFill>
                  <a:schemeClr val="tx1"/>
                </a:solidFill>
                <a:effectLst/>
                <a:latin typeface="Verdana" pitchFamily="34" charset="0"/>
                <a:ea typeface="Verdana" pitchFamily="34" charset="0"/>
                <a:cs typeface="Verdana" pitchFamily="34" charset="0"/>
              </a:rPr>
              <a:t>Pharmacol</a:t>
            </a:r>
            <a:r>
              <a:rPr lang="en-US" sz="1200" kern="1200" dirty="0" smtClean="0">
                <a:solidFill>
                  <a:schemeClr val="tx1"/>
                </a:solidFill>
                <a:effectLst/>
                <a:latin typeface="Verdana" pitchFamily="34" charset="0"/>
                <a:ea typeface="Verdana" pitchFamily="34" charset="0"/>
                <a:cs typeface="Verdana" pitchFamily="34" charset="0"/>
              </a:rPr>
              <a:t> Res. 2013;69(1):137-43. </a:t>
            </a:r>
          </a:p>
          <a:p>
            <a:r>
              <a:rPr lang="en-US" sz="1200" kern="1200" dirty="0" smtClean="0">
                <a:solidFill>
                  <a:schemeClr val="tx1"/>
                </a:solidFill>
                <a:effectLst/>
                <a:latin typeface="Verdana" pitchFamily="34" charset="0"/>
                <a:ea typeface="Verdana" pitchFamily="34" charset="0"/>
                <a:cs typeface="Verdana" pitchFamily="34" charset="0"/>
              </a:rPr>
              <a:t>Pace CC, McCullough GH. The association between oral microorganisms and aspiration</a:t>
            </a:r>
            <a:r>
              <a:rPr lang="en-US" sz="1200" kern="1200" baseline="0" dirty="0" smtClean="0">
                <a:solidFill>
                  <a:schemeClr val="tx1"/>
                </a:solidFill>
                <a:effectLst/>
                <a:latin typeface="Verdana" pitchFamily="34" charset="0"/>
                <a:ea typeface="Verdana" pitchFamily="34" charset="0"/>
                <a:cs typeface="Verdana" pitchFamily="34" charset="0"/>
              </a:rPr>
              <a:t> pneumonia in the institutionalized elderly: review and recommendations. </a:t>
            </a:r>
            <a:r>
              <a:rPr lang="en-US" sz="1200" kern="1200" dirty="0" smtClean="0">
                <a:solidFill>
                  <a:schemeClr val="tx1"/>
                </a:solidFill>
                <a:effectLst/>
                <a:latin typeface="Verdana" pitchFamily="34" charset="0"/>
                <a:ea typeface="Verdana" pitchFamily="34" charset="0"/>
                <a:cs typeface="Verdana" pitchFamily="34" charset="0"/>
              </a:rPr>
              <a:t>Dysphagia. 2010;25(4):307-22.</a:t>
            </a:r>
          </a:p>
          <a:p>
            <a:r>
              <a:rPr lang="en-US" sz="1200" kern="1200" dirty="0" err="1" smtClean="0">
                <a:solidFill>
                  <a:schemeClr val="tx1"/>
                </a:solidFill>
                <a:effectLst/>
                <a:latin typeface="Verdana" pitchFamily="34" charset="0"/>
                <a:ea typeface="Verdana" pitchFamily="34" charset="0"/>
                <a:cs typeface="Verdana" pitchFamily="34" charset="0"/>
              </a:rPr>
              <a:t>Parahitiyawa</a:t>
            </a:r>
            <a:r>
              <a:rPr lang="en-US" sz="1200" kern="1200" dirty="0" smtClean="0">
                <a:solidFill>
                  <a:schemeClr val="tx1"/>
                </a:solidFill>
                <a:effectLst/>
                <a:latin typeface="Verdana" pitchFamily="34" charset="0"/>
                <a:ea typeface="Verdana" pitchFamily="34" charset="0"/>
                <a:cs typeface="Verdana" pitchFamily="34" charset="0"/>
              </a:rPr>
              <a:t> NB, Jin LJ, Leung WK, Yam WC, </a:t>
            </a:r>
            <a:r>
              <a:rPr lang="en-US" sz="1200" kern="1200" dirty="0" err="1" smtClean="0">
                <a:solidFill>
                  <a:schemeClr val="tx1"/>
                </a:solidFill>
                <a:effectLst/>
                <a:latin typeface="Verdana" pitchFamily="34" charset="0"/>
                <a:ea typeface="Verdana" pitchFamily="34" charset="0"/>
                <a:cs typeface="Verdana" pitchFamily="34" charset="0"/>
              </a:rPr>
              <a:t>Samaranayake</a:t>
            </a:r>
            <a:r>
              <a:rPr lang="en-US" sz="1200" kern="1200" dirty="0" smtClean="0">
                <a:solidFill>
                  <a:schemeClr val="tx1"/>
                </a:solidFill>
                <a:effectLst/>
                <a:latin typeface="Verdana" pitchFamily="34" charset="0"/>
                <a:ea typeface="Verdana" pitchFamily="34" charset="0"/>
                <a:cs typeface="Verdana" pitchFamily="34" charset="0"/>
              </a:rPr>
              <a:t> LP. Microbiology of </a:t>
            </a:r>
            <a:r>
              <a:rPr lang="en-US" sz="1200" kern="1200" dirty="0" err="1" smtClean="0">
                <a:solidFill>
                  <a:schemeClr val="tx1"/>
                </a:solidFill>
                <a:effectLst/>
                <a:latin typeface="Verdana" pitchFamily="34" charset="0"/>
                <a:ea typeface="Verdana" pitchFamily="34" charset="0"/>
                <a:cs typeface="Verdana" pitchFamily="34" charset="0"/>
              </a:rPr>
              <a:t>odontogenic</a:t>
            </a:r>
            <a:r>
              <a:rPr lang="en-US" sz="1200" kern="1200" baseline="0" dirty="0" smtClean="0">
                <a:solidFill>
                  <a:schemeClr val="tx1"/>
                </a:solidFill>
                <a:effectLst/>
                <a:latin typeface="Verdana" pitchFamily="34" charset="0"/>
                <a:ea typeface="Verdana" pitchFamily="34" charset="0"/>
                <a:cs typeface="Verdana" pitchFamily="34" charset="0"/>
              </a:rPr>
              <a:t> bacteremia: beyond endocarditis.</a:t>
            </a:r>
            <a:r>
              <a:rPr lang="en-US" sz="1200" kern="1200" dirty="0" smtClean="0">
                <a:solidFill>
                  <a:schemeClr val="tx1"/>
                </a:solidFill>
                <a:effectLst/>
                <a:latin typeface="Verdana" pitchFamily="34" charset="0"/>
                <a:ea typeface="Verdana" pitchFamily="34" charset="0"/>
                <a:cs typeface="Verdana" pitchFamily="34" charset="0"/>
              </a:rPr>
              <a:t> </a:t>
            </a:r>
            <a:r>
              <a:rPr lang="en-US" sz="1200" kern="1200" dirty="0" err="1" smtClean="0">
                <a:solidFill>
                  <a:schemeClr val="tx1"/>
                </a:solidFill>
                <a:effectLst/>
                <a:latin typeface="Verdana" pitchFamily="34" charset="0"/>
                <a:ea typeface="Verdana" pitchFamily="34" charset="0"/>
                <a:cs typeface="Verdana" pitchFamily="34" charset="0"/>
              </a:rPr>
              <a:t>Clin</a:t>
            </a:r>
            <a:r>
              <a:rPr lang="en-US" sz="1200" kern="1200" dirty="0" smtClean="0">
                <a:solidFill>
                  <a:schemeClr val="tx1"/>
                </a:solidFill>
                <a:effectLst/>
                <a:latin typeface="Verdana" pitchFamily="34" charset="0"/>
                <a:ea typeface="Verdana" pitchFamily="34" charset="0"/>
                <a:cs typeface="Verdana" pitchFamily="34" charset="0"/>
              </a:rPr>
              <a:t> </a:t>
            </a:r>
            <a:r>
              <a:rPr lang="en-US" sz="1200" kern="1200" dirty="0" err="1" smtClean="0">
                <a:solidFill>
                  <a:schemeClr val="tx1"/>
                </a:solidFill>
                <a:effectLst/>
                <a:latin typeface="Verdana" pitchFamily="34" charset="0"/>
                <a:ea typeface="Verdana" pitchFamily="34" charset="0"/>
                <a:cs typeface="Verdana" pitchFamily="34" charset="0"/>
              </a:rPr>
              <a:t>Microbiol</a:t>
            </a:r>
            <a:r>
              <a:rPr lang="en-US" sz="1200" kern="1200" dirty="0" smtClean="0">
                <a:solidFill>
                  <a:schemeClr val="tx1"/>
                </a:solidFill>
                <a:effectLst/>
                <a:latin typeface="Verdana" pitchFamily="34" charset="0"/>
                <a:ea typeface="Verdana" pitchFamily="34" charset="0"/>
                <a:cs typeface="Verdana" pitchFamily="34" charset="0"/>
              </a:rPr>
              <a:t> Rev. 2009;22(1):46-64.</a:t>
            </a:r>
          </a:p>
        </p:txBody>
      </p:sp>
      <p:sp>
        <p:nvSpPr>
          <p:cNvPr id="4" name="Slide Number Placeholder 3"/>
          <p:cNvSpPr>
            <a:spLocks noGrp="1"/>
          </p:cNvSpPr>
          <p:nvPr>
            <p:ph type="sldNum" sz="quarter" idx="10"/>
          </p:nvPr>
        </p:nvSpPr>
        <p:spPr/>
        <p:txBody>
          <a:bodyPr/>
          <a:lstStyle/>
          <a:p>
            <a:fld id="{EA7B5B7C-F551-449A-BB11-A7DD040E2346}" type="slidenum">
              <a:rPr lang="en-US" smtClean="0"/>
              <a:pPr/>
              <a:t>68</a:t>
            </a:fld>
            <a:endParaRPr lang="en-US"/>
          </a:p>
        </p:txBody>
      </p:sp>
    </p:spTree>
    <p:extLst>
      <p:ext uri="{BB962C8B-B14F-4D97-AF65-F5344CB8AC3E}">
        <p14:creationId xmlns:p14="http://schemas.microsoft.com/office/powerpoint/2010/main" val="28549946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Removable partial or full dentures require proper denture care to keep them clean, free from stains and looking their best. For good denture care:</a:t>
            </a:r>
            <a:endParaRPr lang="en-US" b="1" dirty="0" smtClean="0">
              <a:latin typeface="Verdana" pitchFamily="34" charset="0"/>
              <a:ea typeface="Verdana" pitchFamily="34" charset="0"/>
              <a:cs typeface="Verdana" pitchFamily="34" charset="0"/>
            </a:endParaRP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Remove and rinse dentures after eating.</a:t>
            </a:r>
            <a:r>
              <a:rPr lang="en-US" dirty="0" smtClean="0">
                <a:latin typeface="Verdana" pitchFamily="34" charset="0"/>
                <a:ea typeface="Verdana" pitchFamily="34" charset="0"/>
                <a:cs typeface="Verdana" pitchFamily="34" charset="0"/>
              </a:rPr>
              <a:t> Run water over your dentures to remove food debris and other loose particles. You may want to place a towel on the counter or in the sink so that the dentures won’t break if you drop them.</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Clean your mouth after removing your dentures. </a:t>
            </a:r>
            <a:r>
              <a:rPr lang="en-US" dirty="0" smtClean="0">
                <a:latin typeface="Verdana" pitchFamily="34" charset="0"/>
                <a:ea typeface="Verdana" pitchFamily="34" charset="0"/>
                <a:cs typeface="Verdana" pitchFamily="34" charset="0"/>
              </a:rPr>
              <a:t>Use a soft-bristled toothbrush on natural teeth and gauze or a soft toothbrush to clean your tongue and palate.</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Scrub your dentures at least daily. </a:t>
            </a:r>
            <a:r>
              <a:rPr lang="en-US" dirty="0" smtClean="0">
                <a:latin typeface="Verdana" pitchFamily="34" charset="0"/>
                <a:ea typeface="Verdana" pitchFamily="34" charset="0"/>
                <a:cs typeface="Verdana" pitchFamily="34" charset="0"/>
              </a:rPr>
              <a:t>Gently scrub your dentures using a denture cleaner, mild soap or dishwashing liquid and a denture brush or soft toothbrush to remove food, plaque and other deposits. Avoid stiff-bristled brushes, strong cleansers and harsh toothpaste, as these are too abrasive and can damage your dentures. Toothpastes advertised as whitening pastes are especially abrasive and should be avoided with removable dentures.</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Handle your dentures carefully. </a:t>
            </a:r>
            <a:r>
              <a:rPr lang="en-US" dirty="0" smtClean="0">
                <a:latin typeface="Verdana" pitchFamily="34" charset="0"/>
                <a:ea typeface="Verdana" pitchFamily="34" charset="0"/>
                <a:cs typeface="Verdana" pitchFamily="34" charset="0"/>
              </a:rPr>
              <a:t>Be sure you don’t bend or damage the plastic or the clasps when cleaning.</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Soak dentures overnight. </a:t>
            </a:r>
            <a:r>
              <a:rPr lang="en-US" dirty="0" smtClean="0">
                <a:latin typeface="Verdana" pitchFamily="34" charset="0"/>
                <a:ea typeface="Verdana" pitchFamily="34" charset="0"/>
                <a:cs typeface="Verdana" pitchFamily="34" charset="0"/>
              </a:rPr>
              <a:t>Most types of dentures need to remain moist to keep their shape. Place the dentures in water or a mild denture-soaking solution overnight. Don’t soak dentures with metal attachments in solutions that contain chlorine because it can tarnish the metal. Check with your dentist about properly storing your dentures overnight.</a:t>
            </a:r>
          </a:p>
          <a:p>
            <a:pPr marL="0" indent="0">
              <a:buFont typeface="Arial" pitchFamily="34" charset="0"/>
              <a:buNone/>
            </a:pPr>
            <a:endParaRPr lang="en-US" b="1" dirty="0" smtClean="0">
              <a:latin typeface="Verdana" pitchFamily="34" charset="0"/>
              <a:ea typeface="Verdana" pitchFamily="34" charset="0"/>
              <a:cs typeface="Verdana" pitchFamily="34" charset="0"/>
            </a:endParaRPr>
          </a:p>
          <a:p>
            <a:pPr marL="0" indent="0">
              <a:buFont typeface="Arial" pitchFamily="34" charset="0"/>
              <a:buNone/>
            </a:pPr>
            <a:r>
              <a:rPr lang="en-US" b="1" dirty="0" smtClean="0">
                <a:latin typeface="Verdana" pitchFamily="34" charset="0"/>
                <a:ea typeface="Verdana" pitchFamily="34" charset="0"/>
                <a:cs typeface="Verdana" pitchFamily="34" charset="0"/>
              </a:rPr>
              <a:t>Rinse dentures before putting them back in your mouth, especially if using a denture-soaking solution. </a:t>
            </a:r>
            <a:r>
              <a:rPr lang="en-US" dirty="0" smtClean="0">
                <a:latin typeface="Verdana" pitchFamily="34" charset="0"/>
                <a:ea typeface="Verdana" pitchFamily="34" charset="0"/>
                <a:cs typeface="Verdana" pitchFamily="34" charset="0"/>
              </a:rPr>
              <a:t>These solutions can contain harmful chemicals that cause vomiting, pain or burns if swallowed.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1" dirty="0" smtClean="0">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latin typeface="Verdana" pitchFamily="34" charset="0"/>
                <a:ea typeface="Verdana" pitchFamily="34" charset="0"/>
                <a:cs typeface="Verdana" pitchFamily="34" charset="0"/>
              </a:rPr>
              <a:t>Schedule regular dental checkups. </a:t>
            </a:r>
            <a:r>
              <a:rPr lang="en-US" dirty="0" smtClean="0">
                <a:latin typeface="Verdana" pitchFamily="34" charset="0"/>
                <a:ea typeface="Verdana" pitchFamily="34" charset="0"/>
                <a:cs typeface="Verdana" pitchFamily="34" charset="0"/>
              </a:rPr>
              <a:t>Your dentist will advise you about how often to visit to have your dentures examined and professionally cleaned. Your dentist can help ensure a proper fit to prevent slippage and discomfort. See your dentist promptly if your dentures become loose. Loose dentures can cause irritation, sores and infection.</a:t>
            </a:r>
            <a:r>
              <a:rPr lang="en-US" sz="1200" b="1" kern="1200" dirty="0" smtClean="0">
                <a:solidFill>
                  <a:schemeClr val="tx1"/>
                </a:solidFill>
                <a:effectLst/>
                <a:latin typeface="Verdana" pitchFamily="34" charset="0"/>
                <a:ea typeface="Verdana" pitchFamily="34" charset="0"/>
                <a:cs typeface="Verdana"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1" kern="1200" dirty="0" smtClean="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effectLst/>
                <a:latin typeface="Verdana" pitchFamily="34" charset="0"/>
                <a:ea typeface="Verdana" pitchFamily="34" charset="0"/>
                <a:cs typeface="Verdana" pitchFamily="34" charset="0"/>
              </a:rPr>
              <a:t>Do not use toothpaste.</a:t>
            </a:r>
            <a:r>
              <a:rPr lang="en-US" sz="1200" b="0" kern="1200" dirty="0" smtClean="0">
                <a:solidFill>
                  <a:schemeClr val="tx1"/>
                </a:solidFill>
                <a:effectLst/>
                <a:latin typeface="Verdana" pitchFamily="34" charset="0"/>
                <a:ea typeface="Verdana" pitchFamily="34" charset="0"/>
                <a:cs typeface="Verdana" pitchFamily="34" charset="0"/>
              </a:rPr>
              <a:t> You can use a gel or paste specifically designed for dentures or a little soap or other mild, non-toxic cleansing agent. Don’t use any powdered or abrasive cleaners, including most regular toothpastes, because they are too abrasive and produce scratches on the denture surface.</a:t>
            </a:r>
            <a:endParaRPr lang="en-US" sz="1200" b="1" kern="1200" dirty="0" smtClean="0">
              <a:solidFill>
                <a:schemeClr val="tx1"/>
              </a:solidFill>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69</a:t>
            </a:fld>
            <a:endParaRPr lang="en-US"/>
          </a:p>
        </p:txBody>
      </p:sp>
    </p:spTree>
    <p:extLst>
      <p:ext uri="{BB962C8B-B14F-4D97-AF65-F5344CB8AC3E}">
        <p14:creationId xmlns:p14="http://schemas.microsoft.com/office/powerpoint/2010/main" val="1323186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70</a:t>
            </a:fld>
            <a:endParaRPr lang="en-US"/>
          </a:p>
        </p:txBody>
      </p:sp>
    </p:spTree>
    <p:extLst>
      <p:ext uri="{BB962C8B-B14F-4D97-AF65-F5344CB8AC3E}">
        <p14:creationId xmlns:p14="http://schemas.microsoft.com/office/powerpoint/2010/main" val="32047231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latin typeface="Verdana" pitchFamily="34" charset="0"/>
                <a:ea typeface="Verdana" pitchFamily="34" charset="0"/>
                <a:cs typeface="Verdana" pitchFamily="34" charset="0"/>
              </a:rPr>
              <a:t>Prevention</a:t>
            </a:r>
            <a:r>
              <a:rPr lang="en-US" i="0" baseline="0" dirty="0" smtClean="0">
                <a:latin typeface="Verdana" pitchFamily="34" charset="0"/>
                <a:ea typeface="Verdana" pitchFamily="34" charset="0"/>
                <a:cs typeface="Verdana" pitchFamily="34" charset="0"/>
              </a:rPr>
              <a:t> of c</a:t>
            </a:r>
            <a:r>
              <a:rPr lang="en-US" i="0" dirty="0" smtClean="0">
                <a:latin typeface="Verdana" pitchFamily="34" charset="0"/>
                <a:ea typeface="Verdana" pitchFamily="34" charset="0"/>
                <a:cs typeface="Verdana" pitchFamily="34" charset="0"/>
              </a:rPr>
              <a:t>ommon oral diseases </a:t>
            </a:r>
            <a:r>
              <a:rPr lang="en-US" i="0" baseline="0" dirty="0" smtClean="0">
                <a:latin typeface="Verdana" pitchFamily="34" charset="0"/>
                <a:ea typeface="Verdana" pitchFamily="34" charset="0"/>
                <a:cs typeface="Verdana" pitchFamily="34" charset="0"/>
              </a:rPr>
              <a:t>involves both mechanical and behavioral self care aspects. </a:t>
            </a:r>
            <a:endParaRPr lang="en-US" i="0" dirty="0" smtClean="0">
              <a:latin typeface="Verdana" pitchFamily="34" charset="0"/>
              <a:ea typeface="Verdana" pitchFamily="34" charset="0"/>
              <a:cs typeface="Verdana" pitchFamily="34" charset="0"/>
            </a:endParaRPr>
          </a:p>
          <a:p>
            <a:endParaRPr lang="en-US" i="0" dirty="0" smtClean="0">
              <a:latin typeface="Verdana" pitchFamily="34" charset="0"/>
              <a:ea typeface="Verdana" pitchFamily="34" charset="0"/>
              <a:cs typeface="Verdana" pitchFamily="34" charset="0"/>
            </a:endParaRPr>
          </a:p>
          <a:p>
            <a:r>
              <a:rPr lang="en-US" i="0" dirty="0" smtClean="0">
                <a:latin typeface="Verdana" pitchFamily="34" charset="0"/>
                <a:ea typeface="Verdana" pitchFamily="34" charset="0"/>
                <a:cs typeface="Verdana" pitchFamily="34" charset="0"/>
              </a:rPr>
              <a:t>These include: </a:t>
            </a:r>
          </a:p>
          <a:p>
            <a:pPr lvl="1"/>
            <a:r>
              <a:rPr lang="en-US" i="0" dirty="0" smtClean="0">
                <a:latin typeface="Verdana" pitchFamily="34" charset="0"/>
                <a:ea typeface="Verdana" pitchFamily="34" charset="0"/>
                <a:cs typeface="Verdana" pitchFamily="34" charset="0"/>
              </a:rPr>
              <a:t>Limiting intake and frequency of sugary, sticky food and drinks in the diet,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0" dirty="0" smtClean="0">
                <a:latin typeface="Verdana" pitchFamily="34" charset="0"/>
                <a:ea typeface="Verdana" pitchFamily="34" charset="0"/>
                <a:cs typeface="Verdana" pitchFamily="34" charset="0"/>
              </a:rPr>
              <a:t>Avoiding tobacco products and limiting alcohol use,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0" dirty="0" smtClean="0">
                <a:latin typeface="Verdana" pitchFamily="34" charset="0"/>
                <a:ea typeface="Verdana" pitchFamily="34" charset="0"/>
                <a:cs typeface="Verdana" pitchFamily="34" charset="0"/>
              </a:rPr>
              <a:t>Brushing all teeth thoroughly  twice a day for 2 minutes with a soft bristle toothbrush.  	The brush</a:t>
            </a:r>
            <a:r>
              <a:rPr lang="en-US" i="0" baseline="0" dirty="0" smtClean="0">
                <a:latin typeface="Verdana" pitchFamily="34" charset="0"/>
                <a:ea typeface="Verdana" pitchFamily="34" charset="0"/>
                <a:cs typeface="Verdana" pitchFamily="34" charset="0"/>
              </a:rPr>
              <a:t> can be manual or electric/rotary based on patient’s preference. </a:t>
            </a:r>
            <a:endParaRPr lang="en-US" i="0" dirty="0" smtClean="0">
              <a:latin typeface="Verdana" pitchFamily="34" charset="0"/>
              <a:ea typeface="Verdana" pitchFamily="34" charset="0"/>
              <a:cs typeface="Verdana"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0" dirty="0" smtClean="0">
                <a:latin typeface="Verdana" pitchFamily="34" charset="0"/>
                <a:ea typeface="Verdana" pitchFamily="34" charset="0"/>
                <a:cs typeface="Verdana" pitchFamily="34" charset="0"/>
              </a:rPr>
              <a:t>Brushing the top of the tongue may help those wh</a:t>
            </a:r>
            <a:r>
              <a:rPr lang="en-US" i="0" baseline="0" dirty="0" smtClean="0">
                <a:latin typeface="Verdana" pitchFamily="34" charset="0"/>
                <a:ea typeface="Verdana" pitchFamily="34" charset="0"/>
                <a:cs typeface="Verdana" pitchFamily="34" charset="0"/>
              </a:rPr>
              <a:t>o complain of bad breath.</a:t>
            </a:r>
            <a:endParaRPr lang="en-US" i="0" dirty="0" smtClean="0">
              <a:latin typeface="Verdana" pitchFamily="34" charset="0"/>
              <a:ea typeface="Verdana" pitchFamily="34" charset="0"/>
              <a:cs typeface="Verdana"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0" dirty="0" smtClean="0">
                <a:latin typeface="Verdana" pitchFamily="34" charset="0"/>
                <a:ea typeface="Verdana" pitchFamily="34" charset="0"/>
                <a:cs typeface="Verdana" pitchFamily="34" charset="0"/>
              </a:rPr>
              <a:t>Ideally, flossing of</a:t>
            </a:r>
            <a:r>
              <a:rPr lang="en-US" i="0" baseline="0" dirty="0" smtClean="0">
                <a:latin typeface="Verdana" pitchFamily="34" charset="0"/>
                <a:ea typeface="Verdana" pitchFamily="34" charset="0"/>
                <a:cs typeface="Verdana" pitchFamily="34" charset="0"/>
              </a:rPr>
              <a:t> teeth </a:t>
            </a:r>
            <a:r>
              <a:rPr lang="en-US" i="0" dirty="0" smtClean="0">
                <a:latin typeface="Verdana" pitchFamily="34" charset="0"/>
                <a:ea typeface="Verdana" pitchFamily="34" charset="0"/>
                <a:cs typeface="Verdana" pitchFamily="34" charset="0"/>
              </a:rPr>
              <a:t>should be done once daily to remove dental plaque in the interproximal (between contacting</a:t>
            </a:r>
            <a:r>
              <a:rPr lang="en-US" i="0" baseline="0" dirty="0" smtClean="0">
                <a:latin typeface="Verdana" pitchFamily="34" charset="0"/>
                <a:ea typeface="Verdana" pitchFamily="34" charset="0"/>
                <a:cs typeface="Verdana" pitchFamily="34" charset="0"/>
              </a:rPr>
              <a:t> teeth) </a:t>
            </a:r>
            <a:r>
              <a:rPr lang="en-US" i="0" dirty="0" smtClean="0">
                <a:latin typeface="Verdana" pitchFamily="34" charset="0"/>
                <a:ea typeface="Verdana" pitchFamily="34" charset="0"/>
                <a:cs typeface="Verdana" pitchFamily="34" charset="0"/>
              </a:rPr>
              <a:t>areas where</a:t>
            </a:r>
            <a:r>
              <a:rPr lang="en-US" i="0" baseline="0" dirty="0" smtClean="0">
                <a:latin typeface="Verdana" pitchFamily="34" charset="0"/>
                <a:ea typeface="Verdana" pitchFamily="34" charset="0"/>
                <a:cs typeface="Verdana" pitchFamily="34" charset="0"/>
              </a:rPr>
              <a:t> the toothbrush can not reach.</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0" baseline="0" dirty="0" smtClean="0">
                <a:latin typeface="Verdana" pitchFamily="34" charset="0"/>
                <a:ea typeface="Verdana" pitchFamily="34" charset="0"/>
                <a:cs typeface="Verdana" pitchFamily="34" charset="0"/>
              </a:rPr>
              <a:t>Use of a fluoride containing toothpaste will help prevent decay.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Verdana" pitchFamily="34" charset="0"/>
              <a:ea typeface="Verdana" pitchFamily="34" charset="0"/>
              <a:cs typeface="Verdana" pitchFamily="34" charset="0"/>
            </a:endParaRPr>
          </a:p>
          <a:p>
            <a:r>
              <a:rPr lang="en-US" i="0" dirty="0" smtClean="0">
                <a:latin typeface="Verdana" pitchFamily="34" charset="0"/>
                <a:ea typeface="Verdana" pitchFamily="34" charset="0"/>
                <a:cs typeface="Verdana" pitchFamily="34" charset="0"/>
              </a:rPr>
              <a:t>Soft bacterial plaque that is retained on teeth at the gum area and “fed” by sugars creates an acid (low pH)</a:t>
            </a:r>
            <a:r>
              <a:rPr lang="en-US" i="0" baseline="0" dirty="0" smtClean="0">
                <a:latin typeface="Verdana" pitchFamily="34" charset="0"/>
                <a:ea typeface="Verdana" pitchFamily="34" charset="0"/>
                <a:cs typeface="Verdana" pitchFamily="34" charset="0"/>
              </a:rPr>
              <a:t> </a:t>
            </a:r>
            <a:r>
              <a:rPr lang="en-US" i="0" dirty="0" smtClean="0">
                <a:latin typeface="Verdana" pitchFamily="34" charset="0"/>
                <a:ea typeface="Verdana" pitchFamily="34" charset="0"/>
                <a:cs typeface="Verdana" pitchFamily="34" charset="0"/>
              </a:rPr>
              <a:t>environment that breaks down tooth enamel</a:t>
            </a:r>
            <a:r>
              <a:rPr lang="en-US" i="0" baseline="0" dirty="0" smtClean="0">
                <a:latin typeface="Verdana" pitchFamily="34" charset="0"/>
                <a:ea typeface="Verdana" pitchFamily="34" charset="0"/>
                <a:cs typeface="Verdana" pitchFamily="34" charset="0"/>
              </a:rPr>
              <a:t> causing tooth decay. It also irritates the gums causing inflammation and when left undisturbed will mineralize into hard calculus or tartar causing further progression of periodontal disease with recession and pocketing. </a:t>
            </a:r>
          </a:p>
          <a:p>
            <a:endParaRPr lang="en-US" i="0" baseline="0" dirty="0" smtClean="0">
              <a:latin typeface="Verdana" pitchFamily="34" charset="0"/>
              <a:ea typeface="Verdana" pitchFamily="34" charset="0"/>
              <a:cs typeface="Verdana" pitchFamily="34" charset="0"/>
            </a:endParaRPr>
          </a:p>
          <a:p>
            <a:r>
              <a:rPr lang="en-US" i="0" baseline="0" dirty="0" smtClean="0">
                <a:latin typeface="Verdana" pitchFamily="34" charset="0"/>
                <a:ea typeface="Verdana" pitchFamily="34" charset="0"/>
                <a:cs typeface="Verdana" pitchFamily="34" charset="0"/>
              </a:rPr>
              <a:t>Excessively abrasive toothpastes should be avoided as they contribute to tooth sensitivity. At home tooth whitening may also lead to during treatment tooth and gum sensitivity and should be voided until oral health is established. However, home-based </a:t>
            </a:r>
            <a:r>
              <a:rPr lang="en-US" i="0" baseline="0" dirty="0" err="1" smtClean="0">
                <a:latin typeface="Verdana" pitchFamily="34" charset="0"/>
                <a:ea typeface="Verdana" pitchFamily="34" charset="0"/>
                <a:cs typeface="Verdana" pitchFamily="34" charset="0"/>
              </a:rPr>
              <a:t>nightguard</a:t>
            </a:r>
            <a:r>
              <a:rPr lang="en-US" i="0" baseline="0" dirty="0" smtClean="0">
                <a:latin typeface="Verdana" pitchFamily="34" charset="0"/>
                <a:ea typeface="Verdana" pitchFamily="34" charset="0"/>
                <a:cs typeface="Verdana" pitchFamily="34" charset="0"/>
              </a:rPr>
              <a:t> vital tooth bleaching with 10% </a:t>
            </a:r>
            <a:r>
              <a:rPr lang="en-US" i="0" baseline="0" dirty="0" err="1" smtClean="0">
                <a:latin typeface="Verdana" pitchFamily="34" charset="0"/>
                <a:ea typeface="Verdana" pitchFamily="34" charset="0"/>
                <a:cs typeface="Verdana" pitchFamily="34" charset="0"/>
              </a:rPr>
              <a:t>carbamide</a:t>
            </a:r>
            <a:r>
              <a:rPr lang="en-US" i="0" baseline="0" dirty="0" smtClean="0">
                <a:latin typeface="Verdana" pitchFamily="34" charset="0"/>
                <a:ea typeface="Verdana" pitchFamily="34" charset="0"/>
                <a:cs typeface="Verdana" pitchFamily="34" charset="0"/>
              </a:rPr>
              <a:t> peroxide has been shown to have limited long term side effects. </a:t>
            </a:r>
            <a:endParaRPr lang="en-US" i="0" dirty="0" smtClean="0">
              <a:latin typeface="Verdana" pitchFamily="34" charset="0"/>
              <a:ea typeface="Verdana" pitchFamily="34" charset="0"/>
              <a:cs typeface="Verdana" pitchFamily="34" charset="0"/>
            </a:endParaRPr>
          </a:p>
          <a:p>
            <a:endParaRPr lang="en-US" i="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latin typeface="Verdana" pitchFamily="34" charset="0"/>
                <a:ea typeface="Verdana" pitchFamily="34" charset="0"/>
                <a:cs typeface="Verdana" pitchFamily="34" charset="0"/>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Verdana" pitchFamily="34" charset="0"/>
                <a:ea typeface="Verdana" pitchFamily="34" charset="0"/>
                <a:cs typeface="Verdana" pitchFamily="34" charset="0"/>
              </a:rPr>
              <a:t>Baelum</a:t>
            </a:r>
            <a:r>
              <a:rPr lang="en-US" sz="1200" i="0" kern="1200" dirty="0" smtClean="0">
                <a:solidFill>
                  <a:schemeClr val="tx1"/>
                </a:solidFill>
                <a:effectLst/>
                <a:latin typeface="Verdana" pitchFamily="34" charset="0"/>
                <a:ea typeface="Verdana" pitchFamily="34" charset="0"/>
                <a:cs typeface="Verdana" pitchFamily="34" charset="0"/>
              </a:rPr>
              <a:t> V. Dentistry</a:t>
            </a:r>
            <a:r>
              <a:rPr lang="en-US" sz="1200" i="0" kern="1200" baseline="0" dirty="0" smtClean="0">
                <a:solidFill>
                  <a:schemeClr val="tx1"/>
                </a:solidFill>
                <a:effectLst/>
                <a:latin typeface="Verdana" pitchFamily="34" charset="0"/>
                <a:ea typeface="Verdana" pitchFamily="34" charset="0"/>
                <a:cs typeface="Verdana" pitchFamily="34" charset="0"/>
              </a:rPr>
              <a:t> and population approaches for preventing dental diseases.</a:t>
            </a:r>
            <a:r>
              <a:rPr lang="en-US" sz="1200" i="0" kern="1200" dirty="0" smtClean="0">
                <a:solidFill>
                  <a:schemeClr val="tx1"/>
                </a:solidFill>
                <a:effectLst/>
                <a:latin typeface="Verdana" pitchFamily="34" charset="0"/>
                <a:ea typeface="Verdana" pitchFamily="34" charset="0"/>
                <a:cs typeface="Verdana" pitchFamily="34" charset="0"/>
              </a:rPr>
              <a:t> J Dent. 2011;39 </a:t>
            </a:r>
            <a:r>
              <a:rPr lang="en-US" sz="1200" i="0" kern="1200" dirty="0" err="1" smtClean="0">
                <a:solidFill>
                  <a:schemeClr val="tx1"/>
                </a:solidFill>
                <a:effectLst/>
                <a:latin typeface="Verdana" pitchFamily="34" charset="0"/>
                <a:ea typeface="Verdana" pitchFamily="34" charset="0"/>
                <a:cs typeface="Verdana" pitchFamily="34" charset="0"/>
              </a:rPr>
              <a:t>Suppl</a:t>
            </a:r>
            <a:r>
              <a:rPr lang="en-US" sz="1200" i="0" kern="1200" dirty="0" smtClean="0">
                <a:solidFill>
                  <a:schemeClr val="tx1"/>
                </a:solidFill>
                <a:effectLst/>
                <a:latin typeface="Verdana" pitchFamily="34" charset="0"/>
                <a:ea typeface="Verdana" pitchFamily="34" charset="0"/>
                <a:cs typeface="Verdana" pitchFamily="34" charset="0"/>
              </a:rPr>
              <a:t> 2:S9-19.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Verdana" pitchFamily="34" charset="0"/>
                <a:ea typeface="Verdana" pitchFamily="34" charset="0"/>
                <a:cs typeface="Verdana" pitchFamily="34" charset="0"/>
              </a:rPr>
              <a:t>Department of Health &amp; British Association for the Study of Community Dentistry. Delivering Better Oral Health. An evidence-based toolkit for prevention. (2009) available from: </a:t>
            </a:r>
            <a:r>
              <a:rPr lang="en-US" sz="1200" i="0" u="sng" kern="1200" dirty="0" smtClean="0">
                <a:solidFill>
                  <a:schemeClr val="tx1"/>
                </a:solidFill>
                <a:effectLst/>
                <a:latin typeface="Verdana" pitchFamily="34" charset="0"/>
                <a:ea typeface="Verdana" pitchFamily="34" charset="0"/>
                <a:cs typeface="Verdana" pitchFamily="34" charset="0"/>
                <a:hlinkClick r:id="rId3"/>
              </a:rPr>
              <a:t>http://www.dh.gov.uk/prod_consum_dh/groups/dh_digitalassets/documents/digitalasset/dh_102982.pdf accessed Feb. 10, 2013. </a:t>
            </a:r>
            <a:endParaRPr lang="en-US" sz="1200" i="0"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Verdana" pitchFamily="34" charset="0"/>
                <a:ea typeface="Verdana" pitchFamily="34" charset="0"/>
                <a:cs typeface="Verdana" pitchFamily="34" charset="0"/>
              </a:rPr>
              <a:t>Chattopadhyay</a:t>
            </a:r>
            <a:r>
              <a:rPr lang="en-US" sz="1200" i="0" kern="1200" dirty="0" smtClean="0">
                <a:solidFill>
                  <a:schemeClr val="tx1"/>
                </a:solidFill>
                <a:effectLst/>
                <a:latin typeface="Verdana" pitchFamily="34" charset="0"/>
                <a:ea typeface="Verdana" pitchFamily="34" charset="0"/>
                <a:cs typeface="Verdana" pitchFamily="34" charset="0"/>
              </a:rPr>
              <a:t> A, Patton LL. Smoking as a risk factor for</a:t>
            </a:r>
            <a:r>
              <a:rPr lang="en-US" sz="1200" i="0" kern="1200" baseline="0" dirty="0" smtClean="0">
                <a:solidFill>
                  <a:schemeClr val="tx1"/>
                </a:solidFill>
                <a:effectLst/>
                <a:latin typeface="Verdana" pitchFamily="34" charset="0"/>
                <a:ea typeface="Verdana" pitchFamily="34" charset="0"/>
                <a:cs typeface="Verdana" pitchFamily="34" charset="0"/>
              </a:rPr>
              <a:t> oral candidiasis in HIV-infected adults. </a:t>
            </a:r>
            <a:r>
              <a:rPr lang="en-US" sz="1200" i="0" kern="1200" dirty="0" smtClean="0">
                <a:solidFill>
                  <a:schemeClr val="tx1"/>
                </a:solidFill>
                <a:effectLst/>
                <a:latin typeface="Verdana" pitchFamily="34" charset="0"/>
                <a:ea typeface="Verdana" pitchFamily="34" charset="0"/>
                <a:cs typeface="Verdana" pitchFamily="34" charset="0"/>
              </a:rPr>
              <a:t> J Oral </a:t>
            </a:r>
            <a:r>
              <a:rPr lang="en-US" sz="1200" i="0" kern="1200" dirty="0" err="1" smtClean="0">
                <a:solidFill>
                  <a:schemeClr val="tx1"/>
                </a:solidFill>
                <a:effectLst/>
                <a:latin typeface="Verdana" pitchFamily="34" charset="0"/>
                <a:ea typeface="Verdana" pitchFamily="34" charset="0"/>
                <a:cs typeface="Verdana" pitchFamily="34" charset="0"/>
              </a:rPr>
              <a:t>Pathol</a:t>
            </a:r>
            <a:r>
              <a:rPr lang="en-US" sz="1200" i="0" kern="1200" dirty="0" smtClean="0">
                <a:solidFill>
                  <a:schemeClr val="tx1"/>
                </a:solidFill>
                <a:effectLst/>
                <a:latin typeface="Verdana" pitchFamily="34" charset="0"/>
                <a:ea typeface="Verdana" pitchFamily="34" charset="0"/>
                <a:cs typeface="Verdana" pitchFamily="34" charset="0"/>
              </a:rPr>
              <a:t> Med. 2012 Dec 4. </a:t>
            </a:r>
            <a:r>
              <a:rPr lang="en-US" sz="1200" i="0" kern="1200" dirty="0" err="1" smtClean="0">
                <a:solidFill>
                  <a:schemeClr val="tx1"/>
                </a:solidFill>
                <a:effectLst/>
                <a:latin typeface="Verdana" pitchFamily="34" charset="0"/>
                <a:ea typeface="Verdana" pitchFamily="34" charset="0"/>
                <a:cs typeface="Verdana" pitchFamily="34" charset="0"/>
              </a:rPr>
              <a:t>doi</a:t>
            </a:r>
            <a:r>
              <a:rPr lang="en-US" sz="1200" i="0" kern="1200" dirty="0" smtClean="0">
                <a:solidFill>
                  <a:schemeClr val="tx1"/>
                </a:solidFill>
                <a:effectLst/>
                <a:latin typeface="Verdana" pitchFamily="34" charset="0"/>
                <a:ea typeface="Verdana" pitchFamily="34" charset="0"/>
                <a:cs typeface="Verdana" pitchFamily="34" charset="0"/>
              </a:rPr>
              <a:t>: 10.1111/jop.12019. [</a:t>
            </a:r>
            <a:r>
              <a:rPr lang="en-US" sz="1200" i="0" kern="1200" dirty="0" err="1" smtClean="0">
                <a:solidFill>
                  <a:schemeClr val="tx1"/>
                </a:solidFill>
                <a:effectLst/>
                <a:latin typeface="Verdana" pitchFamily="34" charset="0"/>
                <a:ea typeface="Verdana" pitchFamily="34" charset="0"/>
                <a:cs typeface="Verdana" pitchFamily="34" charset="0"/>
              </a:rPr>
              <a:t>Epub</a:t>
            </a:r>
            <a:r>
              <a:rPr lang="en-US" sz="1200" i="0" kern="1200" dirty="0" smtClean="0">
                <a:solidFill>
                  <a:schemeClr val="tx1"/>
                </a:solidFill>
                <a:effectLst/>
                <a:latin typeface="Verdana" pitchFamily="34" charset="0"/>
                <a:ea typeface="Verdana" pitchFamily="34" charset="0"/>
                <a:cs typeface="Verdana" pitchFamily="34" charset="0"/>
              </a:rPr>
              <a:t> ahead of print]</a:t>
            </a:r>
          </a:p>
          <a:p>
            <a:r>
              <a:rPr lang="en-US" b="0" dirty="0" smtClean="0">
                <a:latin typeface="Verdana" pitchFamily="34" charset="0"/>
                <a:ea typeface="Verdana" pitchFamily="34" charset="0"/>
                <a:cs typeface="Verdana" pitchFamily="34" charset="0"/>
              </a:rPr>
              <a:t>Macdonald E, </a:t>
            </a:r>
            <a:r>
              <a:rPr lang="en-US" dirty="0" smtClean="0">
                <a:latin typeface="Verdana" pitchFamily="34" charset="0"/>
                <a:ea typeface="Verdana" pitchFamily="34" charset="0"/>
                <a:cs typeface="Verdana" pitchFamily="34" charset="0"/>
              </a:rPr>
              <a:t>North A, Maggio B, Sufi F, Mason S, Moore C, et al. Clinical study investigating abrasive effects of three toothpastes and water in an in situ model. J Dent. 2010;38(6):509-516.</a:t>
            </a:r>
          </a:p>
          <a:p>
            <a:r>
              <a:rPr lang="en-US" dirty="0" err="1" smtClean="0">
                <a:latin typeface="Verdana" pitchFamily="34" charset="0"/>
                <a:ea typeface="Verdana" pitchFamily="34" charset="0"/>
                <a:cs typeface="Verdana" pitchFamily="34" charset="0"/>
              </a:rPr>
              <a:t>Boushell</a:t>
            </a:r>
            <a:r>
              <a:rPr lang="en-US" dirty="0" smtClean="0">
                <a:latin typeface="Verdana" pitchFamily="34" charset="0"/>
                <a:ea typeface="Verdana" pitchFamily="34" charset="0"/>
                <a:cs typeface="Verdana" pitchFamily="34" charset="0"/>
              </a:rPr>
              <a:t> LW, Ritter AV, Garland GE, </a:t>
            </a:r>
            <a:r>
              <a:rPr lang="en-US" dirty="0" err="1" smtClean="0">
                <a:latin typeface="Verdana" pitchFamily="34" charset="0"/>
                <a:ea typeface="Verdana" pitchFamily="34" charset="0"/>
                <a:cs typeface="Verdana" pitchFamily="34" charset="0"/>
              </a:rPr>
              <a:t>Tiwana</a:t>
            </a:r>
            <a:r>
              <a:rPr lang="en-US" dirty="0" smtClean="0">
                <a:latin typeface="Verdana" pitchFamily="34" charset="0"/>
                <a:ea typeface="Verdana" pitchFamily="34" charset="0"/>
                <a:cs typeface="Verdana" pitchFamily="34" charset="0"/>
              </a:rPr>
              <a:t> KK, Smith LR, Broome A, et al. </a:t>
            </a:r>
            <a:r>
              <a:rPr lang="en-US" dirty="0" err="1" smtClean="0">
                <a:latin typeface="Verdana" pitchFamily="34" charset="0"/>
                <a:ea typeface="Verdana" pitchFamily="34" charset="0"/>
                <a:cs typeface="Verdana" pitchFamily="34" charset="0"/>
              </a:rPr>
              <a:t>Nightguard</a:t>
            </a:r>
            <a:r>
              <a:rPr lang="en-US" dirty="0" smtClean="0">
                <a:latin typeface="Verdana" pitchFamily="34" charset="0"/>
                <a:ea typeface="Verdana" pitchFamily="34" charset="0"/>
                <a:cs typeface="Verdana" pitchFamily="34" charset="0"/>
              </a:rPr>
              <a:t> vital bleaching: side effects and patient satisfaction 10 to 17 years post-treatment. J </a:t>
            </a:r>
            <a:r>
              <a:rPr lang="en-US" dirty="0" err="1" smtClean="0">
                <a:latin typeface="Verdana" pitchFamily="34" charset="0"/>
                <a:ea typeface="Verdana" pitchFamily="34" charset="0"/>
                <a:cs typeface="Verdana" pitchFamily="34" charset="0"/>
              </a:rPr>
              <a:t>Esthet</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Restor</a:t>
            </a:r>
            <a:r>
              <a:rPr lang="en-US" dirty="0" smtClean="0">
                <a:latin typeface="Verdana" pitchFamily="34" charset="0"/>
                <a:ea typeface="Verdana" pitchFamily="34" charset="0"/>
                <a:cs typeface="Verdana" pitchFamily="34" charset="0"/>
              </a:rPr>
              <a:t> Dent. 2012;24(3):211-219.</a:t>
            </a:r>
          </a:p>
        </p:txBody>
      </p:sp>
      <p:sp>
        <p:nvSpPr>
          <p:cNvPr id="4" name="Slide Number Placeholder 3"/>
          <p:cNvSpPr>
            <a:spLocks noGrp="1"/>
          </p:cNvSpPr>
          <p:nvPr>
            <p:ph type="sldNum" sz="quarter" idx="10"/>
          </p:nvPr>
        </p:nvSpPr>
        <p:spPr/>
        <p:txBody>
          <a:bodyPr/>
          <a:lstStyle/>
          <a:p>
            <a:fld id="{EA7B5B7C-F551-449A-BB11-A7DD040E2346}" type="slidenum">
              <a:rPr lang="en-US" smtClean="0"/>
              <a:pPr/>
              <a:t>71</a:t>
            </a:fld>
            <a:endParaRPr lang="en-US"/>
          </a:p>
        </p:txBody>
      </p:sp>
    </p:spTree>
    <p:extLst>
      <p:ext uri="{BB962C8B-B14F-4D97-AF65-F5344CB8AC3E}">
        <p14:creationId xmlns:p14="http://schemas.microsoft.com/office/powerpoint/2010/main" val="18702246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72</a:t>
            </a:fld>
            <a:endParaRPr lang="en-US"/>
          </a:p>
        </p:txBody>
      </p:sp>
    </p:spTree>
    <p:extLst>
      <p:ext uri="{BB962C8B-B14F-4D97-AF65-F5344CB8AC3E}">
        <p14:creationId xmlns:p14="http://schemas.microsoft.com/office/powerpoint/2010/main" val="380933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OHL is</a:t>
            </a:r>
            <a:r>
              <a:rPr lang="en-US" baseline="0" dirty="0" smtClean="0">
                <a:latin typeface="Verdana" pitchFamily="34" charset="0"/>
                <a:ea typeface="Verdana" pitchFamily="34" charset="0"/>
                <a:cs typeface="Verdana" pitchFamily="34" charset="0"/>
              </a:rPr>
              <a:t> a common occurrence</a:t>
            </a:r>
            <a:r>
              <a:rPr lang="en-US" dirty="0" smtClean="0">
                <a:latin typeface="Verdana" pitchFamily="34" charset="0"/>
                <a:ea typeface="Verdana" pitchFamily="34" charset="0"/>
                <a:cs typeface="Verdana" pitchFamily="34" charset="0"/>
              </a:rPr>
              <a:t> in persons</a:t>
            </a:r>
            <a:r>
              <a:rPr lang="en-US" baseline="0" dirty="0" smtClean="0">
                <a:latin typeface="Verdana" pitchFamily="34" charset="0"/>
                <a:ea typeface="Verdana" pitchFamily="34" charset="0"/>
                <a:cs typeface="Verdana" pitchFamily="34" charset="0"/>
              </a:rPr>
              <a:t> with HIV that are either not on or are failing ART.</a:t>
            </a:r>
          </a:p>
          <a:p>
            <a:r>
              <a:rPr lang="en-US" baseline="0" dirty="0" smtClean="0">
                <a:latin typeface="Verdana" pitchFamily="34" charset="0"/>
                <a:ea typeface="Verdana" pitchFamily="34" charset="0"/>
                <a:cs typeface="Verdana" pitchFamily="34" charset="0"/>
              </a:rPr>
              <a:t>In moderate-to-severe cases, patients may desire treatment for cosmetic reasons.</a:t>
            </a:r>
          </a:p>
          <a:p>
            <a:r>
              <a:rPr lang="en-US" baseline="0" dirty="0" smtClean="0">
                <a:latin typeface="Verdana" pitchFamily="34" charset="0"/>
                <a:ea typeface="Verdana" pitchFamily="34" charset="0"/>
                <a:cs typeface="Verdana" pitchFamily="34" charset="0"/>
              </a:rPr>
              <a:t>Lesion resolution may be achieved via oral therapy with acyclovir 800mg PO 5 times per day for 14 days.</a:t>
            </a:r>
          </a:p>
          <a:p>
            <a:r>
              <a:rPr lang="en-US" baseline="0" dirty="0" smtClean="0">
                <a:latin typeface="Verdana" pitchFamily="34" charset="0"/>
                <a:ea typeface="Verdana" pitchFamily="34" charset="0"/>
                <a:cs typeface="Verdana" pitchFamily="34" charset="0"/>
              </a:rPr>
              <a:t>Recurrence is common several weeks after completion of antiviral therapy; however, lesions often spontaneously resolve or are eliminated with effective ART.</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Source: Cherry-Peppers G, Daniels</a:t>
            </a:r>
            <a:r>
              <a:rPr lang="en-US" baseline="0" dirty="0" smtClean="0">
                <a:latin typeface="Verdana" pitchFamily="34" charset="0"/>
                <a:ea typeface="Verdana" pitchFamily="34" charset="0"/>
                <a:cs typeface="Verdana" pitchFamily="34" charset="0"/>
              </a:rPr>
              <a:t> CO, Meeks V, Sanders CF, </a:t>
            </a:r>
            <a:r>
              <a:rPr lang="en-US" baseline="0" dirty="0" err="1" smtClean="0">
                <a:latin typeface="Verdana" pitchFamily="34" charset="0"/>
                <a:ea typeface="Verdana" pitchFamily="34" charset="0"/>
                <a:cs typeface="Verdana" pitchFamily="34" charset="0"/>
              </a:rPr>
              <a:t>Reznik</a:t>
            </a:r>
            <a:r>
              <a:rPr lang="en-US" baseline="0" dirty="0" smtClean="0">
                <a:latin typeface="Verdana" pitchFamily="34" charset="0"/>
                <a:ea typeface="Verdana" pitchFamily="34" charset="0"/>
                <a:cs typeface="Verdana" pitchFamily="34" charset="0"/>
              </a:rPr>
              <a:t> D. Oral manifestations in the era of HAART. J </a:t>
            </a:r>
            <a:r>
              <a:rPr lang="en-US" baseline="0" dirty="0" err="1" smtClean="0">
                <a:latin typeface="Verdana" pitchFamily="34" charset="0"/>
                <a:ea typeface="Verdana" pitchFamily="34" charset="0"/>
                <a:cs typeface="Verdana" pitchFamily="34" charset="0"/>
              </a:rPr>
              <a:t>Natl</a:t>
            </a:r>
            <a:r>
              <a:rPr lang="en-US" baseline="0" dirty="0" smtClean="0">
                <a:latin typeface="Verdana" pitchFamily="34" charset="0"/>
                <a:ea typeface="Verdana" pitchFamily="34" charset="0"/>
                <a:cs typeface="Verdana" pitchFamily="34" charset="0"/>
              </a:rPr>
              <a:t> Med Assoc. 2003 Feb;95(2 </a:t>
            </a:r>
            <a:r>
              <a:rPr lang="en-US" baseline="0" dirty="0" err="1" smtClean="0">
                <a:latin typeface="Verdana" pitchFamily="34" charset="0"/>
                <a:ea typeface="Verdana" pitchFamily="34" charset="0"/>
                <a:cs typeface="Verdana" pitchFamily="34" charset="0"/>
              </a:rPr>
              <a:t>Suppl</a:t>
            </a:r>
            <a:r>
              <a:rPr lang="en-US" baseline="0" dirty="0" smtClean="0">
                <a:latin typeface="Verdana" pitchFamily="34" charset="0"/>
                <a:ea typeface="Verdana" pitchFamily="34" charset="0"/>
                <a:cs typeface="Verdana" pitchFamily="34" charset="0"/>
              </a:rPr>
              <a:t> 2): 23S-25S.</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9</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Following a healthy diet can help keep your immune system strong, which helps your body to better fight the disease. The U.S. Food and Drug Administration defines a healthy diet as one that provides enough of each essential nutrient, contains a variety of foods from all of the basic food groups, provides adequate energy to maintain a healthy weight and does not contain excess fat, sugar, salt or alcohol. Persons with HIV should work with a registered dietitian to develop an eating strategy to ensure adequate consumption of essential nutrients to fight the virus.</a:t>
            </a:r>
          </a:p>
          <a:p>
            <a:r>
              <a:rPr lang="en-US" dirty="0" smtClean="0">
                <a:latin typeface="Verdana" pitchFamily="34" charset="0"/>
                <a:ea typeface="Verdana" pitchFamily="34" charset="0"/>
                <a:cs typeface="Verdana" pitchFamily="34" charset="0"/>
              </a:rPr>
              <a:t> </a:t>
            </a:r>
          </a:p>
          <a:p>
            <a:r>
              <a:rPr lang="en-US" b="1" dirty="0" smtClean="0">
                <a:latin typeface="Verdana" pitchFamily="34" charset="0"/>
                <a:ea typeface="Verdana" pitchFamily="34" charset="0"/>
                <a:cs typeface="Verdana" pitchFamily="34" charset="0"/>
              </a:rPr>
              <a:t>Adequate Calories: </a:t>
            </a:r>
            <a:r>
              <a:rPr lang="en-US" dirty="0" smtClean="0">
                <a:latin typeface="Verdana" pitchFamily="34" charset="0"/>
                <a:ea typeface="Verdana" pitchFamily="34" charset="0"/>
                <a:cs typeface="Verdana" pitchFamily="34" charset="0"/>
              </a:rPr>
              <a:t>Weight loss is a common problem that leads to malnutrition and decreased survival rates among those with HIV. Consuming an adequate number of calories is essential to maintaining weight and preventing weight loss in this population. According to Sylvia </a:t>
            </a:r>
            <a:r>
              <a:rPr lang="en-US" dirty="0" err="1" smtClean="0">
                <a:latin typeface="Verdana" pitchFamily="34" charset="0"/>
                <a:ea typeface="Verdana" pitchFamily="34" charset="0"/>
                <a:cs typeface="Verdana" pitchFamily="34" charset="0"/>
              </a:rPr>
              <a:t>Escott</a:t>
            </a:r>
            <a:r>
              <a:rPr lang="en-US" dirty="0" smtClean="0">
                <a:latin typeface="Verdana" pitchFamily="34" charset="0"/>
                <a:ea typeface="Verdana" pitchFamily="34" charset="0"/>
                <a:cs typeface="Verdana" pitchFamily="34" charset="0"/>
              </a:rPr>
              <a:t>-Stump, a dietitian and author, 35 to 40 calories per kilogram -- or 16 to 18 calories per pound -- of body weight are needed daily for those with HIV. This can be done by consuming a balanced diet of protein, fat, carbohydrates, fruits and vegetables through frequent meals and snacks.</a:t>
            </a:r>
          </a:p>
          <a:p>
            <a:r>
              <a:rPr lang="en-US" b="1" dirty="0" smtClean="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Adequate Protein: </a:t>
            </a:r>
            <a:r>
              <a:rPr lang="en-US" dirty="0" smtClean="0">
                <a:latin typeface="Verdana" pitchFamily="34" charset="0"/>
                <a:ea typeface="Verdana" pitchFamily="34" charset="0"/>
                <a:cs typeface="Verdana" pitchFamily="34" charset="0"/>
              </a:rPr>
              <a:t>Protein needs with HIV are much higher than for those in the general population. Eating adequate protein helps strengthen your immune system and prevents muscle breakdown and wasting. Consuming 2 to 2.5 grams of protein per kilogram of body weight, or 0.9 to 1.1 grams per pound, is recommended, according to </a:t>
            </a:r>
            <a:r>
              <a:rPr lang="en-US" dirty="0" err="1" smtClean="0">
                <a:latin typeface="Verdana" pitchFamily="34" charset="0"/>
                <a:ea typeface="Verdana" pitchFamily="34" charset="0"/>
                <a:cs typeface="Verdana" pitchFamily="34" charset="0"/>
              </a:rPr>
              <a:t>Escott</a:t>
            </a:r>
            <a:r>
              <a:rPr lang="en-US" dirty="0" smtClean="0">
                <a:latin typeface="Verdana" pitchFamily="34" charset="0"/>
                <a:ea typeface="Verdana" pitchFamily="34" charset="0"/>
                <a:cs typeface="Verdana" pitchFamily="34" charset="0"/>
              </a:rPr>
              <a:t>-Stump. High-protein foods include all animal sources such as meat, fish, poultry, eggs and dairy. Beans and nuts are rich sources of protein in addition to other essential nutrients that should be included in your diet. Nutrition and protein supplements are available to increase your intake if you are unable to consume adequate amounts through your diet.</a:t>
            </a:r>
          </a:p>
          <a:p>
            <a:r>
              <a:rPr lang="en-US" b="1" dirty="0" smtClean="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Fats: </a:t>
            </a:r>
            <a:r>
              <a:rPr lang="en-US" dirty="0" smtClean="0">
                <a:latin typeface="Verdana" pitchFamily="34" charset="0"/>
                <a:ea typeface="Verdana" pitchFamily="34" charset="0"/>
                <a:cs typeface="Verdana" pitchFamily="34" charset="0"/>
              </a:rPr>
              <a:t>Fats are essential for good nutrition and are high in calories, which help those with HIV maintain weight. It is recommended to consume less than 30 percent of your daily calories from fat, but certain medications needed with HIV can cause increased cholesterol and triglyceride levels. These are among the main causes of heart disease, so consuming only the appropriate fats is important, according to members of the nutrition and infection department at Tufts University Medical Center. According to Tufts' School of Medicine, saturated fats, which contribute to heart disease, should make up 7 percent of an HIV patient's calories per day; monounsaturated fats and polyunsaturated fats should both represent 10 percent of total calories. All percentages are consistent with the general heart-healthy guidelines for all adults. Saturated-fat sources to limit in your diet include full-fat dairy products, butter, fatty meats and foods fried in coconut or safflower oil. Polyunsaturated and monounsaturated fats, fats that prevent against heart disease, include fish, nuts, avocados and seeds and oils such as canola and olive oil.</a:t>
            </a:r>
          </a:p>
          <a:p>
            <a:r>
              <a:rPr lang="en-US" dirty="0" smtClean="0">
                <a:latin typeface="Verdana" pitchFamily="34" charset="0"/>
                <a:ea typeface="Verdana" pitchFamily="34" charset="0"/>
                <a:cs typeface="Verdana" pitchFamily="34" charset="0"/>
              </a:rPr>
              <a:t> </a:t>
            </a:r>
          </a:p>
          <a:p>
            <a:r>
              <a:rPr lang="en-US" b="1" dirty="0" smtClean="0">
                <a:latin typeface="Verdana" pitchFamily="34" charset="0"/>
                <a:ea typeface="Verdana" pitchFamily="34" charset="0"/>
                <a:cs typeface="Verdana" pitchFamily="34" charset="0"/>
              </a:rPr>
              <a:t>Adequate Minerals:</a:t>
            </a:r>
            <a:r>
              <a:rPr lang="en-US" dirty="0" smtClean="0">
                <a:latin typeface="Verdana" pitchFamily="34" charset="0"/>
                <a:ea typeface="Verdana" pitchFamily="34" charset="0"/>
                <a:cs typeface="Verdana" pitchFamily="34" charset="0"/>
              </a:rPr>
              <a:t> Adequate consumption of certain minerals is important to strengthening the immune systems of those infected with HIV. Iron, which is found in red meats, spinach and fortified grains, is important to prevent anemia. Selenium and zinc are important to your immune system. Selenium, which enhances immune function and response, can be found in whole-grain products, millet, milk, cheese, yogurt, meats, poultry, eggs, nuts and beans. Consuming adequate amounts of zinc protects against a zinc deficiency that can cause a poor appetite. Rich sources of zinc include animal proteins, whole-grain products, especially cereals, dried beans, nuts and dairy products.</a:t>
            </a:r>
          </a:p>
          <a:p>
            <a:r>
              <a:rPr lang="en-US" dirty="0" smtClean="0">
                <a:latin typeface="Verdana" pitchFamily="34" charset="0"/>
                <a:ea typeface="Verdana" pitchFamily="34" charset="0"/>
                <a:cs typeface="Verdana" pitchFamily="34" charset="0"/>
              </a:rPr>
              <a:t> </a:t>
            </a:r>
          </a:p>
          <a:p>
            <a:r>
              <a:rPr lang="en-US" b="1" dirty="0" smtClean="0">
                <a:latin typeface="Verdana" pitchFamily="34" charset="0"/>
                <a:ea typeface="Verdana" pitchFamily="34" charset="0"/>
                <a:cs typeface="Verdana" pitchFamily="34" charset="0"/>
              </a:rPr>
              <a:t>Vitamins: </a:t>
            </a:r>
            <a:r>
              <a:rPr lang="en-US" dirty="0" smtClean="0">
                <a:latin typeface="Verdana" pitchFamily="34" charset="0"/>
                <a:ea typeface="Verdana" pitchFamily="34" charset="0"/>
                <a:cs typeface="Verdana" pitchFamily="34" charset="0"/>
              </a:rPr>
              <a:t>Adequate vitamins are essential in maintaining your immune system, especially B vitamins and vitamins A and C. Deficiencies in these vitamins have been linked to the increased progression of HIV, according to the Journal of Clinical Nutrition. Rich sources of vitamin A include spinach, green peppers, carrots and mangoes. Foods high in vitamin C include oranges, strawberries, grapefruit, cabbage and potatoes. B vitamins can be found in meats, poultry eggs, whole-grain foods and legumes. Nutrients are absorbed through the gastrointestinal tract, which can become damaged with HIV, so additional supplementation may be needed if you are unable to consume adequate amounts.</a:t>
            </a:r>
          </a:p>
        </p:txBody>
      </p:sp>
      <p:sp>
        <p:nvSpPr>
          <p:cNvPr id="4" name="Slide Number Placeholder 3"/>
          <p:cNvSpPr>
            <a:spLocks noGrp="1"/>
          </p:cNvSpPr>
          <p:nvPr>
            <p:ph type="sldNum" sz="quarter" idx="10"/>
          </p:nvPr>
        </p:nvSpPr>
        <p:spPr/>
        <p:txBody>
          <a:bodyPr/>
          <a:lstStyle/>
          <a:p>
            <a:fld id="{EA7B5B7C-F551-449A-BB11-A7DD040E2346}" type="slidenum">
              <a:rPr lang="en-US" smtClean="0"/>
              <a:pPr/>
              <a:t>73</a:t>
            </a:fld>
            <a:endParaRPr lang="en-US"/>
          </a:p>
        </p:txBody>
      </p:sp>
    </p:spTree>
    <p:extLst>
      <p:ext uri="{BB962C8B-B14F-4D97-AF65-F5344CB8AC3E}">
        <p14:creationId xmlns:p14="http://schemas.microsoft.com/office/powerpoint/2010/main" val="3600583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A healthy, nutritious diet can enhance your immune system and help prevent HIV and AIDS complications, such as infections and unintentional weight loss. </a:t>
            </a:r>
          </a:p>
          <a:p>
            <a:r>
              <a:rPr lang="en-US" dirty="0" smtClean="0">
                <a:latin typeface="Verdana" pitchFamily="34" charset="0"/>
                <a:ea typeface="Verdana" pitchFamily="34" charset="0"/>
                <a:cs typeface="Verdana" pitchFamily="34" charset="0"/>
              </a:rPr>
              <a:t> </a:t>
            </a:r>
          </a:p>
          <a:p>
            <a:r>
              <a:rPr lang="en-US" b="1" dirty="0" smtClean="0">
                <a:latin typeface="Verdana" pitchFamily="34" charset="0"/>
                <a:ea typeface="Verdana" pitchFamily="34" charset="0"/>
                <a:cs typeface="Verdana" pitchFamily="34" charset="0"/>
              </a:rPr>
              <a:t>Fruits and Vegetables:</a:t>
            </a:r>
            <a:r>
              <a:rPr lang="en-US" dirty="0" smtClean="0">
                <a:latin typeface="Verdana" pitchFamily="34" charset="0"/>
                <a:ea typeface="Verdana" pitchFamily="34" charset="0"/>
                <a:cs typeface="Verdana" pitchFamily="34" charset="0"/>
              </a:rPr>
              <a:t> Fruits and vegetables are prime sources of vitamins, minerals and antioxidants, which support your body's ability to defend itself from infections and disease. Tufts University HIV/AIDS nutrition experts, Margo Woods and Emily Potts, as well as dietitian Joan Connors, recommend aiming for five to six servings, or roughly 3 cups, of fruits and vegetables per day. Choose fresh, colorful varieties, such as berries, citrus a fruit, apples, red grapes, cantaloupe, kiwi, tomatoes, leafy greens, bell peppers, broccoli and </a:t>
            </a:r>
            <a:r>
              <a:rPr lang="en-US" dirty="0" err="1" smtClean="0">
                <a:latin typeface="Verdana" pitchFamily="34" charset="0"/>
                <a:ea typeface="Verdana" pitchFamily="34" charset="0"/>
                <a:cs typeface="Verdana" pitchFamily="34" charset="0"/>
              </a:rPr>
              <a:t>brussel</a:t>
            </a:r>
            <a:r>
              <a:rPr lang="en-US" dirty="0" smtClean="0">
                <a:latin typeface="Verdana" pitchFamily="34" charset="0"/>
                <a:ea typeface="Verdana" pitchFamily="34" charset="0"/>
                <a:cs typeface="Verdana" pitchFamily="34" charset="0"/>
              </a:rPr>
              <a:t> sprouts for maximum antioxidant benefits.</a:t>
            </a:r>
          </a:p>
          <a:p>
            <a:r>
              <a:rPr lang="en-US" dirty="0" smtClean="0">
                <a:latin typeface="Verdana" pitchFamily="34" charset="0"/>
                <a:ea typeface="Verdana" pitchFamily="34" charset="0"/>
                <a:cs typeface="Verdana" pitchFamily="34" charset="0"/>
              </a:rPr>
              <a:t> </a:t>
            </a:r>
          </a:p>
          <a:p>
            <a:r>
              <a:rPr lang="en-US" b="1" dirty="0" smtClean="0">
                <a:latin typeface="Verdana" pitchFamily="34" charset="0"/>
                <a:ea typeface="Verdana" pitchFamily="34" charset="0"/>
                <a:cs typeface="Verdana" pitchFamily="34" charset="0"/>
              </a:rPr>
              <a:t>High-Quality Protein:</a:t>
            </a:r>
            <a:r>
              <a:rPr lang="en-US" dirty="0" smtClean="0">
                <a:latin typeface="Verdana" pitchFamily="34" charset="0"/>
                <a:ea typeface="Verdana" pitchFamily="34" charset="0"/>
                <a:cs typeface="Verdana" pitchFamily="34" charset="0"/>
              </a:rPr>
              <a:t> Protein provides amino acids---the building blocks of lean tissue. Protein-rich foods promote strong immune system function, cognitive abilities and tissue repair. The University of Maryland Medical Center recommends high-quality protein sources, such as organic eggs, lean meats, soy and dairy products, for improved muscle tissue and to prevent unintentional weight loss that may occur as a side effect of HIV/AIDS treatment. Examples of valuable protein-rich foods include baked skinless chicken or turkey breasts, grilled turkey burgers, egg and vegetable omelets, </a:t>
            </a:r>
            <a:r>
              <a:rPr lang="en-US" dirty="0" err="1" smtClean="0">
                <a:latin typeface="Verdana" pitchFamily="34" charset="0"/>
                <a:ea typeface="Verdana" pitchFamily="34" charset="0"/>
                <a:cs typeface="Verdana" pitchFamily="34" charset="0"/>
              </a:rPr>
              <a:t>edamame</a:t>
            </a:r>
            <a:r>
              <a:rPr lang="en-US" dirty="0" smtClean="0">
                <a:latin typeface="Verdana" pitchFamily="34" charset="0"/>
                <a:ea typeface="Verdana" pitchFamily="34" charset="0"/>
                <a:cs typeface="Verdana" pitchFamily="34" charset="0"/>
              </a:rPr>
              <a:t>, baked or grilled tofu, grilled fish fillets and low-fat milk, yogurt, cottage cheese and smoothies.</a:t>
            </a:r>
          </a:p>
          <a:p>
            <a:r>
              <a:rPr lang="en-US" dirty="0" smtClean="0">
                <a:latin typeface="Verdana" pitchFamily="34" charset="0"/>
                <a:ea typeface="Verdana" pitchFamily="34" charset="0"/>
                <a:cs typeface="Verdana" pitchFamily="34" charset="0"/>
              </a:rPr>
              <a:t> </a:t>
            </a:r>
          </a:p>
          <a:p>
            <a:r>
              <a:rPr lang="en-US" b="1" dirty="0" smtClean="0">
                <a:latin typeface="Verdana" pitchFamily="34" charset="0"/>
                <a:ea typeface="Verdana" pitchFamily="34" charset="0"/>
                <a:cs typeface="Verdana" pitchFamily="34" charset="0"/>
              </a:rPr>
              <a:t>Whole Grains:</a:t>
            </a:r>
            <a:r>
              <a:rPr lang="en-US" dirty="0" smtClean="0">
                <a:latin typeface="Verdana" pitchFamily="34" charset="0"/>
                <a:ea typeface="Verdana" pitchFamily="34" charset="0"/>
                <a:cs typeface="Verdana" pitchFamily="34" charset="0"/>
              </a:rPr>
              <a:t> Whole grains are rich sources of fiber and nutrients, such as iron---a nutrient important for HIV/AIDS patients. The University of Maryland Medical Center recommends replacing refined carbohydrate sources, such as enriched breads, pasta and snack foods, with complex sources, such as whole grains. For best results, incorporate a variety of whole grains, such as oats, quinoa, spelt, millet, bulgur, whole wheat, wild rice, brown rice, barley and popcorn, into your diet regularly. When purchasing whole grain foods, check packaging to ensure that whole grains are listed as main ingredients.</a:t>
            </a:r>
          </a:p>
          <a:p>
            <a:r>
              <a:rPr lang="en-US" dirty="0" smtClean="0">
                <a:latin typeface="Verdana" pitchFamily="34" charset="0"/>
                <a:ea typeface="Verdana" pitchFamily="34" charset="0"/>
                <a:cs typeface="Verdana" pitchFamily="34" charset="0"/>
              </a:rPr>
              <a:t> </a:t>
            </a:r>
          </a:p>
          <a:p>
            <a:r>
              <a:rPr lang="en-US" b="1" dirty="0" smtClean="0">
                <a:latin typeface="Verdana" pitchFamily="34" charset="0"/>
                <a:ea typeface="Verdana" pitchFamily="34" charset="0"/>
                <a:cs typeface="Verdana" pitchFamily="34" charset="0"/>
              </a:rPr>
              <a:t>Healthy Fats: </a:t>
            </a:r>
            <a:r>
              <a:rPr lang="en-US" dirty="0" smtClean="0">
                <a:latin typeface="Verdana" pitchFamily="34" charset="0"/>
                <a:ea typeface="Verdana" pitchFamily="34" charset="0"/>
                <a:cs typeface="Verdana" pitchFamily="34" charset="0"/>
              </a:rPr>
              <a:t>Dietary fats help your body absorb certain nutrients, such as vitamin K and E. They also enhance food texture, hair and skin health and brain function. Woods, Potts and Connors recommend eating at least one serving of nuts or seeds---healthy fat sources---per day. Choose healthy, unsaturated fat sources most often, which include olive oil, canola oil, flaxseed, pumpkin seeds, sunflower seeds, walnuts, almonds, Brazil nuts, pecans, avocados and fatty fish, such as salmon, tuna and sardines.</a:t>
            </a:r>
          </a:p>
          <a:p>
            <a:endParaRPr lang="en-US" b="1" dirty="0" smtClean="0">
              <a:latin typeface="Verdana" pitchFamily="34" charset="0"/>
              <a:ea typeface="Verdana" pitchFamily="34" charset="0"/>
              <a:cs typeface="Verdana" pitchFamily="34" charset="0"/>
            </a:endParaRPr>
          </a:p>
          <a:p>
            <a:pPr marL="0" marR="0"/>
            <a:r>
              <a:rPr lang="en-US" b="1" dirty="0" smtClean="0">
                <a:latin typeface="Verdana" pitchFamily="34" charset="0"/>
                <a:ea typeface="Verdana" pitchFamily="34" charset="0"/>
                <a:cs typeface="Verdana" pitchFamily="34" charset="0"/>
              </a:rPr>
              <a:t>Anti-Inflammatory Foods: </a:t>
            </a:r>
            <a:r>
              <a:rPr lang="en-US" sz="1200" dirty="0" smtClean="0">
                <a:solidFill>
                  <a:srgbClr val="000000"/>
                </a:solidFill>
                <a:effectLst/>
                <a:latin typeface="Verdana" pitchFamily="34" charset="0"/>
                <a:ea typeface="Verdana" pitchFamily="34" charset="0"/>
                <a:cs typeface="Verdana" pitchFamily="34" charset="0"/>
              </a:rPr>
              <a:t>Inflammation is a process by which the body's immune system fights against invading pathogenic microorganisms such as bacteria and viruses. Occasionally, however, the immune system directs its actions against the body's own tissues and organs, leading to autoimmune disorders such as rheumatoid arthritis and tendinitis. An anti-inflammatory diet, consisting of foods that reduce inflammation, may be recommended to some patients. Oily fish and other foods high in omega-3 fatty acids and omega-6 fatty acids and alpha-</a:t>
            </a:r>
            <a:r>
              <a:rPr lang="en-US" sz="1200" dirty="0" err="1" smtClean="0">
                <a:solidFill>
                  <a:srgbClr val="000000"/>
                </a:solidFill>
                <a:effectLst/>
                <a:latin typeface="Verdana" pitchFamily="34" charset="0"/>
                <a:ea typeface="Verdana" pitchFamily="34" charset="0"/>
                <a:cs typeface="Verdana" pitchFamily="34" charset="0"/>
              </a:rPr>
              <a:t>linolenic</a:t>
            </a:r>
            <a:r>
              <a:rPr lang="en-US" sz="1200" dirty="0" smtClean="0">
                <a:solidFill>
                  <a:srgbClr val="000000"/>
                </a:solidFill>
                <a:effectLst/>
                <a:latin typeface="Verdana" pitchFamily="34" charset="0"/>
                <a:ea typeface="Verdana" pitchFamily="34" charset="0"/>
                <a:cs typeface="Verdana" pitchFamily="34" charset="0"/>
              </a:rPr>
              <a:t> acid, may play a crucial role in controlling inflammation by suppressing proteins that cause inflammation. Antioxidants help protect the body from the harmful effects of free radicals, and, according to an article published by Today Health, antioxidants may help slow down the progression of inflammation. Fruits and vegetables are rich sources of antioxidants such as vitamin C, beta-carotene, beta-</a:t>
            </a:r>
            <a:r>
              <a:rPr lang="en-US" sz="1200" dirty="0" err="1" smtClean="0">
                <a:solidFill>
                  <a:srgbClr val="000000"/>
                </a:solidFill>
                <a:effectLst/>
                <a:latin typeface="Verdana" pitchFamily="34" charset="0"/>
                <a:ea typeface="Verdana" pitchFamily="34" charset="0"/>
                <a:cs typeface="Verdana" pitchFamily="34" charset="0"/>
              </a:rPr>
              <a:t>cryptoxanthin</a:t>
            </a:r>
            <a:r>
              <a:rPr lang="en-US" sz="1200" dirty="0" smtClean="0">
                <a:solidFill>
                  <a:srgbClr val="000000"/>
                </a:solidFill>
                <a:effectLst/>
                <a:latin typeface="Verdana" pitchFamily="34" charset="0"/>
                <a:ea typeface="Verdana" pitchFamily="34" charset="0"/>
                <a:cs typeface="Verdana" pitchFamily="34" charset="0"/>
              </a:rPr>
              <a:t>, </a:t>
            </a:r>
            <a:r>
              <a:rPr lang="en-US" sz="1200" dirty="0" err="1" smtClean="0">
                <a:solidFill>
                  <a:srgbClr val="000000"/>
                </a:solidFill>
                <a:effectLst/>
                <a:latin typeface="Verdana" pitchFamily="34" charset="0"/>
                <a:ea typeface="Verdana" pitchFamily="34" charset="0"/>
                <a:cs typeface="Verdana" pitchFamily="34" charset="0"/>
              </a:rPr>
              <a:t>quercetin</a:t>
            </a:r>
            <a:r>
              <a:rPr lang="en-US" sz="1200" dirty="0" smtClean="0">
                <a:solidFill>
                  <a:srgbClr val="000000"/>
                </a:solidFill>
                <a:effectLst/>
                <a:latin typeface="Verdana" pitchFamily="34" charset="0"/>
                <a:ea typeface="Verdana" pitchFamily="34" charset="0"/>
                <a:cs typeface="Verdana" pitchFamily="34" charset="0"/>
              </a:rPr>
              <a:t> and </a:t>
            </a:r>
            <a:r>
              <a:rPr lang="en-US" sz="1200" dirty="0" err="1" smtClean="0">
                <a:solidFill>
                  <a:srgbClr val="000000"/>
                </a:solidFill>
                <a:effectLst/>
                <a:latin typeface="Verdana" pitchFamily="34" charset="0"/>
                <a:ea typeface="Verdana" pitchFamily="34" charset="0"/>
                <a:cs typeface="Verdana" pitchFamily="34" charset="0"/>
              </a:rPr>
              <a:t>anthocyanidins</a:t>
            </a:r>
            <a:r>
              <a:rPr lang="en-US" sz="1200" dirty="0" smtClean="0">
                <a:solidFill>
                  <a:srgbClr val="000000"/>
                </a:solidFill>
                <a:effectLst/>
                <a:latin typeface="Verdana" pitchFamily="34" charset="0"/>
                <a:ea typeface="Verdana" pitchFamily="34" charset="0"/>
                <a:cs typeface="Verdana" pitchFamily="34" charset="0"/>
              </a:rPr>
              <a:t>. Vitamin D can be obtained from foods such as dairy products, oysters and fish. Apart from causing weak bones and teeth, deficiency of vitamin D can also lead to an increased concentration of inflammatory proteins in the blood and can cause inflammatory responses in otherwise healthy women. The Linus Pauling Institute states that the amino acid arginine found in foods such as beef, poultry, eggs, fish, dairy products and peanuts is associated with low levels of inflammatory proteins in the blood and should therefore be included as part of an anti-inflammatory diet.</a:t>
            </a:r>
            <a:endParaRPr lang="en-US" sz="1200" dirty="0" smtClean="0">
              <a:effectLst/>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 </a:t>
            </a:r>
          </a:p>
          <a:p>
            <a:r>
              <a:rPr lang="en-US" b="1" dirty="0" smtClean="0">
                <a:latin typeface="Verdana" pitchFamily="34" charset="0"/>
                <a:ea typeface="Verdana" pitchFamily="34" charset="0"/>
                <a:cs typeface="Verdana" pitchFamily="34" charset="0"/>
              </a:rPr>
              <a:t>Eliminate Non-nutritious Foods: </a:t>
            </a:r>
            <a:r>
              <a:rPr lang="en-US" dirty="0" smtClean="0">
                <a:latin typeface="Verdana" pitchFamily="34" charset="0"/>
                <a:ea typeface="Verdana" pitchFamily="34" charset="0"/>
                <a:cs typeface="Verdana" pitchFamily="34" charset="0"/>
              </a:rPr>
              <a:t>Water is also very important and you should drink at least 8 cups of filtered, distilled or spring water daily, even if you are not thirsty. Adequate fluid is necessary to flush out toxins from your body, says Balch. Eliminate cola, processed foods, anything with colorings or preservatives, saturated fats, salt, sugar, white flour and caffeine. These foods are nutrient devoid and will put an unnecessary strain on your body. Also, many people with HIV and AIDS lose their appetites, and consuming these foods may leave less room for the important, nutrient-dense whole foods.</a:t>
            </a:r>
          </a:p>
          <a:p>
            <a:endParaRPr lang="en-US" b="1" dirty="0" smtClean="0">
              <a:latin typeface="Verdana" pitchFamily="34" charset="0"/>
              <a:ea typeface="Verdana" pitchFamily="34" charset="0"/>
              <a:cs typeface="Verdana" pitchFamily="34" charset="0"/>
            </a:endParaRPr>
          </a:p>
          <a:p>
            <a:pPr marL="0" marR="0">
              <a:lnSpc>
                <a:spcPct val="115000"/>
              </a:lnSpc>
              <a:spcBef>
                <a:spcPts val="0"/>
              </a:spcBef>
              <a:spcAft>
                <a:spcPts val="1000"/>
              </a:spcAft>
            </a:pPr>
            <a:r>
              <a:rPr lang="en-US" b="1" dirty="0" smtClean="0">
                <a:latin typeface="Verdana" pitchFamily="34" charset="0"/>
                <a:ea typeface="Verdana" pitchFamily="34" charset="0"/>
                <a:cs typeface="Verdana" pitchFamily="34" charset="0"/>
              </a:rPr>
              <a:t>Avoid Canned</a:t>
            </a:r>
            <a:r>
              <a:rPr lang="en-US" b="1" baseline="0" dirty="0" smtClean="0">
                <a:latin typeface="Verdana" pitchFamily="34" charset="0"/>
                <a:ea typeface="Verdana" pitchFamily="34" charset="0"/>
                <a:cs typeface="Verdana" pitchFamily="34" charset="0"/>
              </a:rPr>
              <a:t> or Processed Foods: </a:t>
            </a:r>
            <a:r>
              <a:rPr lang="en-US" sz="1200" dirty="0" smtClean="0">
                <a:effectLst/>
                <a:latin typeface="Verdana" pitchFamily="34" charset="0"/>
                <a:ea typeface="Verdana" pitchFamily="34" charset="0"/>
                <a:cs typeface="Verdana" pitchFamily="34" charset="0"/>
              </a:rPr>
              <a:t>Most of the nutrients and nourishment in these types of food has already been destroyed through the artificial processing.</a:t>
            </a:r>
            <a:endParaRPr lang="en-US" sz="1100" dirty="0" smtClean="0">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74</a:t>
            </a:fld>
            <a:endParaRPr lang="en-US"/>
          </a:p>
        </p:txBody>
      </p:sp>
    </p:spTree>
    <p:extLst>
      <p:ext uri="{BB962C8B-B14F-4D97-AF65-F5344CB8AC3E}">
        <p14:creationId xmlns:p14="http://schemas.microsoft.com/office/powerpoint/2010/main" val="27114252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Dental caries is a dynamic process that involves a susceptible tooth, cariogenic bacteria in dental plaque, and a fermentable carbohydrate. Preventive</a:t>
            </a:r>
            <a:r>
              <a:rPr lang="en-US" baseline="0" dirty="0" smtClean="0">
                <a:latin typeface="Verdana" pitchFamily="34" charset="0"/>
                <a:ea typeface="Verdana" pitchFamily="34" charset="0"/>
                <a:cs typeface="Verdana" pitchFamily="34" charset="0"/>
              </a:rPr>
              <a:t> factors from specific foods and diet sequencing may be utilized in order to reduce the destructive influence of fermentable carbohydrates. Fats and proteins consumed in a meal help coat the tooth surface to protect it from sugars. Consuming dairy products keeps the saliva rich in calcium and </a:t>
            </a:r>
            <a:r>
              <a:rPr lang="en-US" baseline="0" dirty="0" err="1" smtClean="0">
                <a:latin typeface="Verdana" pitchFamily="34" charset="0"/>
                <a:ea typeface="Verdana" pitchFamily="34" charset="0"/>
                <a:cs typeface="Verdana" pitchFamily="34" charset="0"/>
              </a:rPr>
              <a:t>phospherus</a:t>
            </a:r>
            <a:r>
              <a:rPr lang="en-US" baseline="0" dirty="0" smtClean="0">
                <a:latin typeface="Verdana" pitchFamily="34" charset="0"/>
                <a:ea typeface="Verdana" pitchFamily="34" charset="0"/>
                <a:cs typeface="Verdana" pitchFamily="34" charset="0"/>
              </a:rPr>
              <a:t>, offering benefits of </a:t>
            </a:r>
            <a:r>
              <a:rPr lang="en-US" baseline="0" dirty="0" err="1" smtClean="0">
                <a:latin typeface="Verdana" pitchFamily="34" charset="0"/>
                <a:ea typeface="Verdana" pitchFamily="34" charset="0"/>
                <a:cs typeface="Verdana" pitchFamily="34" charset="0"/>
              </a:rPr>
              <a:t>remineralization</a:t>
            </a:r>
            <a:r>
              <a:rPr lang="en-US" baseline="0" dirty="0" smtClean="0">
                <a:latin typeface="Verdana" pitchFamily="34" charset="0"/>
                <a:ea typeface="Verdana" pitchFamily="34" charset="0"/>
                <a:cs typeface="Verdana" pitchFamily="34" charset="0"/>
              </a:rPr>
              <a:t> by preventing the pH of the mouth falling below 5.5. Fluoride in both food and water will also help </a:t>
            </a:r>
            <a:r>
              <a:rPr lang="en-US" baseline="0" dirty="0" err="1" smtClean="0">
                <a:latin typeface="Verdana" pitchFamily="34" charset="0"/>
                <a:ea typeface="Verdana" pitchFamily="34" charset="0"/>
                <a:cs typeface="Verdana" pitchFamily="34" charset="0"/>
              </a:rPr>
              <a:t>remineralize</a:t>
            </a:r>
            <a:r>
              <a:rPr lang="en-US" baseline="0" dirty="0" smtClean="0">
                <a:latin typeface="Verdana" pitchFamily="34" charset="0"/>
                <a:ea typeface="Verdana" pitchFamily="34" charset="0"/>
                <a:cs typeface="Verdana" pitchFamily="34" charset="0"/>
              </a:rPr>
              <a:t> the enamel.</a:t>
            </a:r>
          </a:p>
          <a:p>
            <a:endParaRPr lang="en-US" baseline="0" dirty="0" smtClean="0">
              <a:latin typeface="Verdana" pitchFamily="34" charset="0"/>
              <a:ea typeface="Verdana" pitchFamily="34" charset="0"/>
              <a:cs typeface="Verdana" pitchFamily="34" charset="0"/>
            </a:endParaRPr>
          </a:p>
          <a:p>
            <a:r>
              <a:rPr lang="en-US" baseline="0" dirty="0" smtClean="0">
                <a:latin typeface="Verdana" pitchFamily="34" charset="0"/>
                <a:ea typeface="Verdana" pitchFamily="34" charset="0"/>
                <a:cs typeface="Verdana" pitchFamily="34" charset="0"/>
              </a:rPr>
              <a:t>Diet and periodontal disease are not as clearly connected as diet and dental caries. Overall nutritional status can affect host susceptibility and influence disease progression. Good nutrition can be protective by helping increase resistance to periodontal infection and help minimize its severity while malnutrition can reduce resistance to periodontal infection. The physical consistency of food has a direct effect on periodontal health. Crunchy, fibrous foods increase salivary flow which offers antibacterial properties. All nutrients are needed to synthesis the oral tissues and structures, keep them healthy throughout life, enhance the immune system to fight infection.</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75</a:t>
            </a:fld>
            <a:endParaRPr lang="en-US"/>
          </a:p>
        </p:txBody>
      </p:sp>
    </p:spTree>
    <p:extLst>
      <p:ext uri="{BB962C8B-B14F-4D97-AF65-F5344CB8AC3E}">
        <p14:creationId xmlns:p14="http://schemas.microsoft.com/office/powerpoint/2010/main" val="1234432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Reducing</a:t>
            </a:r>
            <a:r>
              <a:rPr lang="en-US" baseline="0" dirty="0" smtClean="0">
                <a:latin typeface="Verdana" pitchFamily="34" charset="0"/>
                <a:ea typeface="Verdana" pitchFamily="34" charset="0"/>
                <a:cs typeface="Verdana" pitchFamily="34" charset="0"/>
              </a:rPr>
              <a:t> a patient’s caries rate is tied to home care and nutrition.  Avoiding sticky foods rich in carbohydrates, such as potato chips and sticky candies, is an important step to take as is the reduction or elimination of sugary beverages. When circumstances do not allow for home care to take place 30 minutes after a meal, rinsing out with water or chewing sugar-free gum will assist until proper home care can take place.</a:t>
            </a:r>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76</a:t>
            </a:fld>
            <a:endParaRPr lang="en-US"/>
          </a:p>
        </p:txBody>
      </p:sp>
    </p:spTree>
    <p:extLst>
      <p:ext uri="{BB962C8B-B14F-4D97-AF65-F5344CB8AC3E}">
        <p14:creationId xmlns:p14="http://schemas.microsoft.com/office/powerpoint/2010/main" val="13114886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Verdana" pitchFamily="34" charset="0"/>
                <a:ea typeface="Verdana" pitchFamily="34" charset="0"/>
                <a:cs typeface="Verdana" pitchFamily="34" charset="0"/>
              </a:rPr>
              <a:t>Conclusion: The HIV virus, or human immunodeficiency virus, strikes the immune system and can eventually lead to the disease AIDS. Nutritional management is integral to the care of all patients infected with human immunodeficiency virus, HIV infection results in complicated nutritional issues for patients, and there is growing evidence that nutritional interventions influence health outcomes in HIV-infected patients. People with HIV should take care to eat a nutritious diet full of healthy foods while avoiding foods that may be damaging to overall health. Malnutrition can cause poor oral health and poor oral health can indirectly cause malnutrition. Healthy eating, along with an overall healthy lifestyle that includes regular exercise, makes your body stronger and more able to fight off illness and may even slow the progression of HIV, according to FamilyDoctor.org.</a:t>
            </a:r>
            <a:endParaRPr lang="en-US" sz="1200" kern="1200" dirty="0">
              <a:solidFill>
                <a:schemeClr val="tx1"/>
              </a:solidFill>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77</a:t>
            </a:fld>
            <a:endParaRPr lang="en-US"/>
          </a:p>
        </p:txBody>
      </p:sp>
    </p:spTree>
    <p:extLst>
      <p:ext uri="{BB962C8B-B14F-4D97-AF65-F5344CB8AC3E}">
        <p14:creationId xmlns:p14="http://schemas.microsoft.com/office/powerpoint/2010/main" val="13114886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Handout 1: Patient Education</a:t>
            </a:r>
            <a:r>
              <a:rPr lang="en-US" baseline="0" dirty="0" smtClean="0">
                <a:latin typeface="Verdana" pitchFamily="34" charset="0"/>
                <a:ea typeface="Verdana" pitchFamily="34" charset="0"/>
                <a:cs typeface="Verdana" pitchFamily="34" charset="0"/>
              </a:rPr>
              <a:t> – Nutrition and Oral Health</a:t>
            </a:r>
          </a:p>
          <a:p>
            <a:r>
              <a:rPr lang="en-US" baseline="0" dirty="0" smtClean="0">
                <a:latin typeface="Verdana" pitchFamily="34" charset="0"/>
                <a:ea typeface="Verdana" pitchFamily="34" charset="0"/>
                <a:cs typeface="Verdana" pitchFamily="34" charset="0"/>
              </a:rPr>
              <a:t>Handout 2: Patient Education – Oral Hygiene Instructions</a:t>
            </a:r>
            <a:r>
              <a:rPr lang="en-US" dirty="0" smtClean="0">
                <a:latin typeface="Verdana" pitchFamily="34" charset="0"/>
                <a:ea typeface="Verdana" pitchFamily="34" charset="0"/>
                <a:cs typeface="Verdana" pitchFamily="34" charset="0"/>
              </a:rPr>
              <a:t> </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78</a:t>
            </a:fld>
            <a:endParaRPr lang="en-US"/>
          </a:p>
        </p:txBody>
      </p:sp>
    </p:spTree>
    <p:extLst>
      <p:ext uri="{BB962C8B-B14F-4D97-AF65-F5344CB8AC3E}">
        <p14:creationId xmlns:p14="http://schemas.microsoft.com/office/powerpoint/2010/main" val="22357684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The end.</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79</a:t>
            </a:fld>
            <a:endParaRPr lang="en-US"/>
          </a:p>
        </p:txBody>
      </p:sp>
    </p:spTree>
    <p:extLst>
      <p:ext uri="{BB962C8B-B14F-4D97-AF65-F5344CB8AC3E}">
        <p14:creationId xmlns:p14="http://schemas.microsoft.com/office/powerpoint/2010/main" val="103889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Erythematous candidiasis</a:t>
            </a:r>
            <a:r>
              <a:rPr lang="en-US" baseline="0" dirty="0" smtClean="0">
                <a:latin typeface="Verdana" pitchFamily="34" charset="0"/>
                <a:ea typeface="Verdana" pitchFamily="34" charset="0"/>
                <a:cs typeface="Verdana" pitchFamily="34" charset="0"/>
              </a:rPr>
              <a:t> (EC)</a:t>
            </a:r>
            <a:r>
              <a:rPr lang="en-US" dirty="0" smtClean="0">
                <a:latin typeface="Verdana" pitchFamily="34" charset="0"/>
                <a:ea typeface="Verdana" pitchFamily="34" charset="0"/>
                <a:cs typeface="Verdana" pitchFamily="34" charset="0"/>
              </a:rPr>
              <a:t> may</a:t>
            </a:r>
            <a:r>
              <a:rPr lang="en-US" baseline="0" dirty="0" smtClean="0">
                <a:latin typeface="Verdana" pitchFamily="34" charset="0"/>
                <a:ea typeface="Verdana" pitchFamily="34" charset="0"/>
                <a:cs typeface="Verdana" pitchFamily="34" charset="0"/>
              </a:rPr>
              <a:t> be successfully treated with </a:t>
            </a:r>
            <a:r>
              <a:rPr lang="en-US" baseline="0" dirty="0" err="1" smtClean="0">
                <a:latin typeface="Verdana" pitchFamily="34" charset="0"/>
                <a:ea typeface="Verdana" pitchFamily="34" charset="0"/>
                <a:cs typeface="Verdana" pitchFamily="34" charset="0"/>
              </a:rPr>
              <a:t>clotrimazole</a:t>
            </a:r>
            <a:r>
              <a:rPr lang="en-US" baseline="0" dirty="0" smtClean="0">
                <a:latin typeface="Verdana" pitchFamily="34" charset="0"/>
                <a:ea typeface="Verdana" pitchFamily="34" charset="0"/>
                <a:cs typeface="Verdana" pitchFamily="34" charset="0"/>
              </a:rPr>
              <a:t> troches (10mg PO 5 times daily), </a:t>
            </a:r>
            <a:r>
              <a:rPr lang="en-US" baseline="0" dirty="0" err="1" smtClean="0">
                <a:latin typeface="Verdana" pitchFamily="34" charset="0"/>
                <a:ea typeface="Verdana" pitchFamily="34" charset="0"/>
                <a:cs typeface="Verdana" pitchFamily="34" charset="0"/>
              </a:rPr>
              <a:t>nystatin</a:t>
            </a:r>
            <a:r>
              <a:rPr lang="en-US" baseline="0" dirty="0" smtClean="0">
                <a:latin typeface="Verdana" pitchFamily="34" charset="0"/>
                <a:ea typeface="Verdana" pitchFamily="34" charset="0"/>
                <a:cs typeface="Verdana" pitchFamily="34" charset="0"/>
              </a:rPr>
              <a:t> suspension (4-6mL </a:t>
            </a:r>
            <a:r>
              <a:rPr lang="en-US" baseline="0" dirty="0" err="1" smtClean="0">
                <a:latin typeface="Verdana" pitchFamily="34" charset="0"/>
                <a:ea typeface="Verdana" pitchFamily="34" charset="0"/>
                <a:cs typeface="Verdana" pitchFamily="34" charset="0"/>
              </a:rPr>
              <a:t>qid</a:t>
            </a:r>
            <a:r>
              <a:rPr lang="en-US" baseline="0" dirty="0" smtClean="0">
                <a:latin typeface="Verdana" pitchFamily="34" charset="0"/>
                <a:ea typeface="Verdana" pitchFamily="34" charset="0"/>
                <a:cs typeface="Verdana" pitchFamily="34" charset="0"/>
              </a:rPr>
              <a:t>), or </a:t>
            </a:r>
            <a:r>
              <a:rPr lang="en-US" baseline="0" dirty="0" err="1" smtClean="0">
                <a:latin typeface="Verdana" pitchFamily="34" charset="0"/>
                <a:ea typeface="Verdana" pitchFamily="34" charset="0"/>
                <a:cs typeface="Verdana" pitchFamily="34" charset="0"/>
              </a:rPr>
              <a:t>miconazole</a:t>
            </a:r>
            <a:r>
              <a:rPr lang="en-US" baseline="0" dirty="0" smtClean="0">
                <a:latin typeface="Verdana" pitchFamily="34" charset="0"/>
                <a:ea typeface="Verdana" pitchFamily="34" charset="0"/>
                <a:cs typeface="Verdana" pitchFamily="34" charset="0"/>
              </a:rPr>
              <a:t> </a:t>
            </a:r>
            <a:r>
              <a:rPr lang="en-US" baseline="0" dirty="0" err="1" smtClean="0">
                <a:latin typeface="Verdana" pitchFamily="34" charset="0"/>
                <a:ea typeface="Verdana" pitchFamily="34" charset="0"/>
                <a:cs typeface="Verdana" pitchFamily="34" charset="0"/>
              </a:rPr>
              <a:t>mucoadhesive</a:t>
            </a:r>
            <a:r>
              <a:rPr lang="en-US" baseline="0" dirty="0" smtClean="0">
                <a:latin typeface="Verdana" pitchFamily="34" charset="0"/>
                <a:ea typeface="Verdana" pitchFamily="34" charset="0"/>
                <a:cs typeface="Verdana" pitchFamily="34" charset="0"/>
              </a:rPr>
              <a:t> tablet (1 PO daily).</a:t>
            </a:r>
          </a:p>
          <a:p>
            <a:r>
              <a:rPr lang="en-US" baseline="0" dirty="0" smtClean="0">
                <a:latin typeface="Verdana" pitchFamily="34" charset="0"/>
                <a:ea typeface="Verdana" pitchFamily="34" charset="0"/>
                <a:cs typeface="Verdana" pitchFamily="34" charset="0"/>
              </a:rPr>
              <a:t>For patients with dentures and removable partial dentures suffering from EC in the denture bearing areas, the dental appliance must be removed during application of the topical anti-fungal.</a:t>
            </a:r>
          </a:p>
          <a:p>
            <a:r>
              <a:rPr lang="en-US" baseline="0" dirty="0" smtClean="0">
                <a:latin typeface="Verdana" pitchFamily="34" charset="0"/>
                <a:ea typeface="Verdana" pitchFamily="34" charset="0"/>
                <a:cs typeface="Verdana" pitchFamily="34" charset="0"/>
              </a:rPr>
              <a:t>Dentures and partial dentures must be thoroughly cleaned and disinfected daily; complete dentures and non-metal partial dentures may be soaked for a few hours each day (or overnight) for 7-10 days in a mild bleach solution (approximately 1:10 dilution); partial dentures with metal plating should be soaked in 0.12% </a:t>
            </a:r>
            <a:r>
              <a:rPr lang="en-US" baseline="0" dirty="0" err="1" smtClean="0">
                <a:latin typeface="Verdana" pitchFamily="34" charset="0"/>
                <a:ea typeface="Verdana" pitchFamily="34" charset="0"/>
                <a:cs typeface="Verdana" pitchFamily="34" charset="0"/>
              </a:rPr>
              <a:t>chlorhexidine</a:t>
            </a:r>
            <a:r>
              <a:rPr lang="en-US" baseline="0" dirty="0" smtClean="0">
                <a:latin typeface="Verdana" pitchFamily="34" charset="0"/>
                <a:ea typeface="Verdana" pitchFamily="34" charset="0"/>
                <a:cs typeface="Verdana" pitchFamily="34" charset="0"/>
              </a:rPr>
              <a:t> </a:t>
            </a:r>
            <a:r>
              <a:rPr lang="en-US" baseline="0" dirty="0" err="1" smtClean="0">
                <a:latin typeface="Verdana" pitchFamily="34" charset="0"/>
                <a:ea typeface="Verdana" pitchFamily="34" charset="0"/>
                <a:cs typeface="Verdana" pitchFamily="34" charset="0"/>
              </a:rPr>
              <a:t>gluconate</a:t>
            </a:r>
            <a:r>
              <a:rPr lang="en-US" baseline="0" dirty="0" smtClean="0">
                <a:latin typeface="Verdana" pitchFamily="34" charset="0"/>
                <a:ea typeface="Verdana" pitchFamily="34" charset="0"/>
                <a:cs typeface="Verdana" pitchFamily="34" charset="0"/>
              </a:rPr>
              <a:t>.</a:t>
            </a:r>
          </a:p>
          <a:p>
            <a:r>
              <a:rPr lang="en-US" baseline="0" dirty="0" smtClean="0">
                <a:latin typeface="Verdana" pitchFamily="34" charset="0"/>
                <a:ea typeface="Verdana" pitchFamily="34" charset="0"/>
                <a:cs typeface="Verdana" pitchFamily="34" charset="0"/>
              </a:rPr>
              <a:t>Alternatively, ketoconazole 2% cream may be applied to the interior surfaces of the denture or partial denture (3-4 times a day for 7-10 days) to treat both the dental appliance and denture-bearing mucosa.</a:t>
            </a:r>
          </a:p>
        </p:txBody>
      </p:sp>
      <p:sp>
        <p:nvSpPr>
          <p:cNvPr id="4" name="Slide Number Placeholder 3"/>
          <p:cNvSpPr>
            <a:spLocks noGrp="1"/>
          </p:cNvSpPr>
          <p:nvPr>
            <p:ph type="sldNum" sz="quarter" idx="10"/>
          </p:nvPr>
        </p:nvSpPr>
        <p:spPr/>
        <p:txBody>
          <a:bodyPr/>
          <a:lstStyle/>
          <a:p>
            <a:fld id="{EA7B5B7C-F551-449A-BB11-A7DD040E2346}" type="slidenum">
              <a:rPr lang="en-US" smtClean="0"/>
              <a:pPr/>
              <a:t>10</a:t>
            </a:fld>
            <a:endParaRPr lang="en-US"/>
          </a:p>
        </p:txBody>
      </p:sp>
    </p:spTree>
    <p:extLst>
      <p:ext uri="{BB962C8B-B14F-4D97-AF65-F5344CB8AC3E}">
        <p14:creationId xmlns:p14="http://schemas.microsoft.com/office/powerpoint/2010/main" val="56729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Loss of vertical dimension (a decrease in the distance between</a:t>
            </a:r>
            <a:r>
              <a:rPr lang="en-US" baseline="0" dirty="0" smtClean="0">
                <a:latin typeface="Verdana" pitchFamily="34" charset="0"/>
                <a:ea typeface="Verdana" pitchFamily="34" charset="0"/>
                <a:cs typeface="Verdana" pitchFamily="34" charset="0"/>
              </a:rPr>
              <a:t> the tip of the nose and chin) occurs with ill-fitting or worn dentures, or the loss of or severe wear of the teeth; proper vertical dimension may be restored with fabrication of new dentures, partial dentures or through extensive dental treatment.</a:t>
            </a:r>
          </a:p>
          <a:p>
            <a:r>
              <a:rPr lang="en-US" baseline="0" dirty="0" smtClean="0">
                <a:latin typeface="Verdana" pitchFamily="34" charset="0"/>
                <a:ea typeface="Verdana" pitchFamily="34" charset="0"/>
                <a:cs typeface="Verdana" pitchFamily="34" charset="0"/>
              </a:rPr>
              <a:t>Deficiency in B vitamins 2,6 and 9 (riboflavin, pyridoxine and folic acid), as well as iron, may also contribute to conditions favorable for angular </a:t>
            </a:r>
            <a:r>
              <a:rPr lang="en-US" baseline="0" dirty="0" err="1" smtClean="0">
                <a:latin typeface="Verdana" pitchFamily="34" charset="0"/>
                <a:ea typeface="Verdana" pitchFamily="34" charset="0"/>
                <a:cs typeface="Verdana" pitchFamily="34" charset="0"/>
              </a:rPr>
              <a:t>cheilitis</a:t>
            </a:r>
            <a:r>
              <a:rPr lang="en-US" baseline="0" dirty="0" smtClean="0">
                <a:latin typeface="Verdana" pitchFamily="34" charset="0"/>
                <a:ea typeface="Verdana" pitchFamily="34" charset="0"/>
                <a:cs typeface="Verdana" pitchFamily="34" charset="0"/>
              </a:rPr>
              <a:t>.</a:t>
            </a:r>
          </a:p>
          <a:p>
            <a:r>
              <a:rPr lang="en-US" baseline="0" dirty="0" smtClean="0">
                <a:latin typeface="Verdana" pitchFamily="34" charset="0"/>
                <a:ea typeface="Verdana" pitchFamily="34" charset="0"/>
                <a:cs typeface="Verdana" pitchFamily="34" charset="0"/>
              </a:rPr>
              <a:t>Preferred topical anti-fungal therapy is ketoconazole 2% cream, applied to the affected area 3-4 times a day for 14 days; OTC </a:t>
            </a:r>
            <a:r>
              <a:rPr lang="en-US" baseline="0" dirty="0" err="1" smtClean="0">
                <a:latin typeface="Verdana" pitchFamily="34" charset="0"/>
                <a:ea typeface="Verdana" pitchFamily="34" charset="0"/>
                <a:cs typeface="Verdana" pitchFamily="34" charset="0"/>
              </a:rPr>
              <a:t>clotrimazole</a:t>
            </a:r>
            <a:r>
              <a:rPr lang="en-US" baseline="0" dirty="0" smtClean="0">
                <a:latin typeface="Verdana" pitchFamily="34" charset="0"/>
                <a:ea typeface="Verdana" pitchFamily="34" charset="0"/>
                <a:cs typeface="Verdana" pitchFamily="34" charset="0"/>
              </a:rPr>
              <a:t> and betamethasone combination may also be effective.</a:t>
            </a:r>
          </a:p>
          <a:p>
            <a:endParaRPr lang="en-US" baseline="0" dirty="0" smtClean="0">
              <a:latin typeface="Verdana" pitchFamily="34" charset="0"/>
              <a:ea typeface="Verdana" pitchFamily="34" charset="0"/>
              <a:cs typeface="Verdana" pitchFamily="34" charset="0"/>
            </a:endParaRPr>
          </a:p>
          <a:p>
            <a:r>
              <a:rPr lang="en-US" baseline="0" dirty="0" smtClean="0">
                <a:latin typeface="Verdana" pitchFamily="34" charset="0"/>
                <a:ea typeface="Verdana" pitchFamily="34" charset="0"/>
                <a:cs typeface="Verdana" pitchFamily="34" charset="0"/>
              </a:rPr>
              <a:t>Source: Thomas DM, </a:t>
            </a:r>
            <a:r>
              <a:rPr lang="en-US" baseline="0" dirty="0" err="1" smtClean="0">
                <a:latin typeface="Verdana" pitchFamily="34" charset="0"/>
                <a:ea typeface="Verdana" pitchFamily="34" charset="0"/>
                <a:cs typeface="Verdana" pitchFamily="34" charset="0"/>
              </a:rPr>
              <a:t>Mirowski</a:t>
            </a:r>
            <a:r>
              <a:rPr lang="en-US" baseline="0" dirty="0" smtClean="0">
                <a:latin typeface="Verdana" pitchFamily="34" charset="0"/>
                <a:ea typeface="Verdana" pitchFamily="34" charset="0"/>
                <a:cs typeface="Verdana" pitchFamily="34" charset="0"/>
              </a:rPr>
              <a:t> GW. Nutrition and the Skin: Part I Nutrition and Oral Mucosal Diseases. Clinics in Dermatology. 2010 July; 28(4): 426-431.</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EA7B5B7C-F551-449A-BB11-A7DD040E2346}" type="slidenum">
              <a:rPr lang="en-US" smtClean="0"/>
              <a:pPr/>
              <a:t>11</a:t>
            </a:fld>
            <a:endParaRPr lang="en-US"/>
          </a:p>
        </p:txBody>
      </p:sp>
    </p:spTree>
    <p:extLst>
      <p:ext uri="{BB962C8B-B14F-4D97-AF65-F5344CB8AC3E}">
        <p14:creationId xmlns:p14="http://schemas.microsoft.com/office/powerpoint/2010/main" val="56729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Picture Placeholder 9"/>
          <p:cNvSpPr>
            <a:spLocks noGrp="1"/>
          </p:cNvSpPr>
          <p:nvPr>
            <p:ph type="pic" sz="quarter" idx="13"/>
          </p:nvPr>
        </p:nvSpPr>
        <p:spPr>
          <a:xfrm>
            <a:off x="228600" y="152400"/>
            <a:ext cx="1447800" cy="1295400"/>
          </a:xfrm>
        </p:spPr>
        <p:txBody>
          <a:bodyPr/>
          <a:lstStyle/>
          <a:p>
            <a:endParaRPr lang="en-US" dirty="0"/>
          </a:p>
        </p:txBody>
      </p:sp>
      <p:sp>
        <p:nvSpPr>
          <p:cNvPr id="12" name="Picture Placeholder 11"/>
          <p:cNvSpPr>
            <a:spLocks noGrp="1"/>
          </p:cNvSpPr>
          <p:nvPr>
            <p:ph type="pic" sz="quarter" idx="14"/>
          </p:nvPr>
        </p:nvSpPr>
        <p:spPr>
          <a:xfrm>
            <a:off x="5257800" y="152400"/>
            <a:ext cx="3733800" cy="1295400"/>
          </a:xfrm>
        </p:spPr>
        <p:txBody>
          <a:bodyPr/>
          <a:lstStyle/>
          <a:p>
            <a:endParaRPr lang="en-US"/>
          </a:p>
        </p:txBody>
      </p:sp>
      <p:sp>
        <p:nvSpPr>
          <p:cNvPr id="14" name="Picture Placeholder 13"/>
          <p:cNvSpPr>
            <a:spLocks noGrp="1"/>
          </p:cNvSpPr>
          <p:nvPr>
            <p:ph type="pic" sz="quarter" idx="15"/>
          </p:nvPr>
        </p:nvSpPr>
        <p:spPr>
          <a:xfrm>
            <a:off x="228600" y="5029200"/>
            <a:ext cx="1676400" cy="1676400"/>
          </a:xfrm>
        </p:spPr>
        <p:txBody>
          <a:bodyPr/>
          <a:lstStyle/>
          <a:p>
            <a:endParaRPr lang="en-US" dirty="0"/>
          </a:p>
        </p:txBody>
      </p:sp>
      <p:sp>
        <p:nvSpPr>
          <p:cNvPr id="16" name="Picture Placeholder 15"/>
          <p:cNvSpPr>
            <a:spLocks noGrp="1"/>
          </p:cNvSpPr>
          <p:nvPr>
            <p:ph type="pic" sz="quarter" idx="16"/>
          </p:nvPr>
        </p:nvSpPr>
        <p:spPr>
          <a:xfrm>
            <a:off x="1981200" y="5029200"/>
            <a:ext cx="1676400" cy="1676400"/>
          </a:xfrm>
        </p:spPr>
        <p:txBody>
          <a:bodyPr/>
          <a:lstStyle/>
          <a:p>
            <a:endParaRPr lang="en-US" dirty="0"/>
          </a:p>
        </p:txBody>
      </p:sp>
      <p:sp>
        <p:nvSpPr>
          <p:cNvPr id="18" name="Picture Placeholder 17"/>
          <p:cNvSpPr>
            <a:spLocks noGrp="1"/>
          </p:cNvSpPr>
          <p:nvPr>
            <p:ph type="pic" sz="quarter" idx="17"/>
          </p:nvPr>
        </p:nvSpPr>
        <p:spPr>
          <a:xfrm>
            <a:off x="3733800" y="5029200"/>
            <a:ext cx="1676400" cy="1676400"/>
          </a:xfrm>
        </p:spPr>
        <p:txBody>
          <a:bodyPr/>
          <a:lstStyle/>
          <a:p>
            <a:endParaRPr lang="en-US"/>
          </a:p>
        </p:txBody>
      </p:sp>
      <p:sp>
        <p:nvSpPr>
          <p:cNvPr id="20" name="Picture Placeholder 19"/>
          <p:cNvSpPr>
            <a:spLocks noGrp="1"/>
          </p:cNvSpPr>
          <p:nvPr>
            <p:ph type="pic" sz="quarter" idx="18"/>
          </p:nvPr>
        </p:nvSpPr>
        <p:spPr>
          <a:xfrm>
            <a:off x="5486400" y="5029200"/>
            <a:ext cx="1676400" cy="1676400"/>
          </a:xfrm>
        </p:spPr>
        <p:txBody>
          <a:bodyPr/>
          <a:lstStyle/>
          <a:p>
            <a:endParaRPr lang="en-US"/>
          </a:p>
        </p:txBody>
      </p:sp>
      <p:sp>
        <p:nvSpPr>
          <p:cNvPr id="22" name="Picture Placeholder 21"/>
          <p:cNvSpPr>
            <a:spLocks noGrp="1"/>
          </p:cNvSpPr>
          <p:nvPr>
            <p:ph type="pic" sz="quarter" idx="19"/>
          </p:nvPr>
        </p:nvSpPr>
        <p:spPr>
          <a:xfrm>
            <a:off x="7239000" y="5029200"/>
            <a:ext cx="1676400" cy="1676400"/>
          </a:xfrm>
        </p:spPr>
        <p:txBody>
          <a:bodyPr/>
          <a:lstStyle/>
          <a:p>
            <a:endParaRPr lang="en-US"/>
          </a:p>
        </p:txBody>
      </p:sp>
      <p:sp>
        <p:nvSpPr>
          <p:cNvPr id="4" name="Date Placeholder 3"/>
          <p:cNvSpPr>
            <a:spLocks noGrp="1"/>
          </p:cNvSpPr>
          <p:nvPr>
            <p:ph type="dt" sz="half" idx="10"/>
          </p:nvPr>
        </p:nvSpPr>
        <p:spPr>
          <a:xfrm>
            <a:off x="457200" y="6324600"/>
            <a:ext cx="2133600" cy="365125"/>
          </a:xfrm>
        </p:spPr>
        <p:txBody>
          <a:bodyPr/>
          <a:lstStyle/>
          <a:p>
            <a:fld id="{B44865E5-1E57-4C27-B759-62F42F24B01A}" type="datetime1">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12988-762E-479C-8EE3-6FB29355EF8A}" type="slidenum">
              <a:rPr lang="en-US" smtClean="0"/>
              <a:pPr/>
              <a:t>‹#›</a:t>
            </a:fld>
            <a:endParaRPr lang="en-US" dirty="0"/>
          </a:p>
        </p:txBody>
      </p:sp>
    </p:spTree>
    <p:extLst>
      <p:ext uri="{BB962C8B-B14F-4D97-AF65-F5344CB8AC3E}">
        <p14:creationId xmlns:p14="http://schemas.microsoft.com/office/powerpoint/2010/main" val="105747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
        <p:nvSpPr>
          <p:cNvPr id="7" name="Text Placeholder 6"/>
          <p:cNvSpPr>
            <a:spLocks noGrp="1"/>
          </p:cNvSpPr>
          <p:nvPr>
            <p:ph type="body" sz="quarter" idx="13"/>
          </p:nvPr>
        </p:nvSpPr>
        <p:spPr>
          <a:xfrm>
            <a:off x="457200" y="1524000"/>
            <a:ext cx="4038600" cy="6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12"/>
          <p:cNvSpPr>
            <a:spLocks noGrp="1"/>
          </p:cNvSpPr>
          <p:nvPr>
            <p:ph type="pic" sz="quarter" idx="14"/>
          </p:nvPr>
        </p:nvSpPr>
        <p:spPr>
          <a:xfrm>
            <a:off x="457200" y="2209800"/>
            <a:ext cx="4041648" cy="2895600"/>
          </a:xfrm>
        </p:spPr>
        <p:txBody>
          <a:bodyPr/>
          <a:lstStyle/>
          <a:p>
            <a:endParaRPr lang="en-US"/>
          </a:p>
        </p:txBody>
      </p:sp>
      <p:sp>
        <p:nvSpPr>
          <p:cNvPr id="15" name="Text Placeholder 14"/>
          <p:cNvSpPr>
            <a:spLocks noGrp="1"/>
          </p:cNvSpPr>
          <p:nvPr>
            <p:ph type="body" sz="quarter" idx="15"/>
          </p:nvPr>
        </p:nvSpPr>
        <p:spPr>
          <a:xfrm>
            <a:off x="1219200" y="5334000"/>
            <a:ext cx="3505200" cy="83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Picture Placeholder 16"/>
          <p:cNvSpPr>
            <a:spLocks noGrp="1"/>
          </p:cNvSpPr>
          <p:nvPr>
            <p:ph type="pic" sz="quarter" idx="16"/>
          </p:nvPr>
        </p:nvSpPr>
        <p:spPr>
          <a:xfrm>
            <a:off x="4800600" y="1524000"/>
            <a:ext cx="3886200" cy="2889504"/>
          </a:xfrm>
        </p:spPr>
        <p:txBody>
          <a:bodyPr/>
          <a:lstStyle/>
          <a:p>
            <a:endParaRPr lang="en-US" dirty="0"/>
          </a:p>
        </p:txBody>
      </p:sp>
      <p:sp>
        <p:nvSpPr>
          <p:cNvPr id="19" name="Picture Placeholder 18"/>
          <p:cNvSpPr>
            <a:spLocks noGrp="1"/>
          </p:cNvSpPr>
          <p:nvPr>
            <p:ph type="pic" sz="quarter" idx="17"/>
          </p:nvPr>
        </p:nvSpPr>
        <p:spPr>
          <a:xfrm>
            <a:off x="4800600" y="4572000"/>
            <a:ext cx="3886200" cy="2560320"/>
          </a:xfrm>
        </p:spPr>
        <p:txBody>
          <a:bodyPr/>
          <a:lstStyle/>
          <a:p>
            <a:endParaRPr lang="en-US"/>
          </a:p>
        </p:txBody>
      </p:sp>
    </p:spTree>
    <p:extLst>
      <p:ext uri="{BB962C8B-B14F-4D97-AF65-F5344CB8AC3E}">
        <p14:creationId xmlns:p14="http://schemas.microsoft.com/office/powerpoint/2010/main" val="204376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
        <p:nvSpPr>
          <p:cNvPr id="7" name="Content Placeholder 6"/>
          <p:cNvSpPr>
            <a:spLocks noGrp="1"/>
          </p:cNvSpPr>
          <p:nvPr>
            <p:ph sz="quarter" idx="13"/>
          </p:nvPr>
        </p:nvSpPr>
        <p:spPr>
          <a:xfrm>
            <a:off x="457200" y="1524000"/>
            <a:ext cx="52578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8"/>
          <p:cNvSpPr>
            <a:spLocks noGrp="1"/>
          </p:cNvSpPr>
          <p:nvPr>
            <p:ph type="pic" sz="quarter" idx="14"/>
          </p:nvPr>
        </p:nvSpPr>
        <p:spPr>
          <a:xfrm>
            <a:off x="457200" y="4724400"/>
            <a:ext cx="1524000" cy="1371600"/>
          </a:xfrm>
        </p:spPr>
        <p:txBody>
          <a:bodyPr/>
          <a:lstStyle/>
          <a:p>
            <a:endParaRPr lang="en-US"/>
          </a:p>
        </p:txBody>
      </p:sp>
      <p:sp>
        <p:nvSpPr>
          <p:cNvPr id="10" name="Picture Placeholder 8"/>
          <p:cNvSpPr>
            <a:spLocks noGrp="1"/>
          </p:cNvSpPr>
          <p:nvPr>
            <p:ph type="pic" sz="quarter" idx="15"/>
          </p:nvPr>
        </p:nvSpPr>
        <p:spPr>
          <a:xfrm>
            <a:off x="2971800" y="4343400"/>
            <a:ext cx="1524000" cy="1371600"/>
          </a:xfrm>
        </p:spPr>
        <p:txBody>
          <a:bodyPr/>
          <a:lstStyle/>
          <a:p>
            <a:endParaRPr lang="en-US"/>
          </a:p>
        </p:txBody>
      </p:sp>
      <p:sp>
        <p:nvSpPr>
          <p:cNvPr id="11" name="Picture Placeholder 8"/>
          <p:cNvSpPr>
            <a:spLocks noGrp="1"/>
          </p:cNvSpPr>
          <p:nvPr>
            <p:ph type="pic" sz="quarter" idx="16"/>
          </p:nvPr>
        </p:nvSpPr>
        <p:spPr>
          <a:xfrm>
            <a:off x="5181600" y="2590800"/>
            <a:ext cx="1524000" cy="1371600"/>
          </a:xfrm>
        </p:spPr>
        <p:txBody>
          <a:bodyPr/>
          <a:lstStyle/>
          <a:p>
            <a:endParaRPr lang="en-US"/>
          </a:p>
        </p:txBody>
      </p:sp>
      <p:sp>
        <p:nvSpPr>
          <p:cNvPr id="12" name="Picture Placeholder 8"/>
          <p:cNvSpPr>
            <a:spLocks noGrp="1"/>
          </p:cNvSpPr>
          <p:nvPr>
            <p:ph type="pic" sz="quarter" idx="17"/>
          </p:nvPr>
        </p:nvSpPr>
        <p:spPr>
          <a:xfrm>
            <a:off x="7162800" y="1905000"/>
            <a:ext cx="1524000" cy="1371600"/>
          </a:xfrm>
        </p:spPr>
        <p:txBody>
          <a:bodyPr/>
          <a:lstStyle/>
          <a:p>
            <a:endParaRPr lang="en-US"/>
          </a:p>
        </p:txBody>
      </p:sp>
      <p:sp>
        <p:nvSpPr>
          <p:cNvPr id="13" name="Picture Placeholder 8"/>
          <p:cNvSpPr>
            <a:spLocks noGrp="1"/>
          </p:cNvSpPr>
          <p:nvPr>
            <p:ph type="pic" sz="quarter" idx="18"/>
          </p:nvPr>
        </p:nvSpPr>
        <p:spPr>
          <a:xfrm>
            <a:off x="5105400" y="4495800"/>
            <a:ext cx="1524000" cy="1371600"/>
          </a:xfrm>
        </p:spPr>
        <p:txBody>
          <a:bodyPr/>
          <a:lstStyle/>
          <a:p>
            <a:endParaRPr lang="en-US"/>
          </a:p>
        </p:txBody>
      </p:sp>
      <p:sp>
        <p:nvSpPr>
          <p:cNvPr id="14" name="Picture Placeholder 8"/>
          <p:cNvSpPr>
            <a:spLocks noGrp="1"/>
          </p:cNvSpPr>
          <p:nvPr>
            <p:ph type="pic" sz="quarter" idx="19"/>
          </p:nvPr>
        </p:nvSpPr>
        <p:spPr>
          <a:xfrm>
            <a:off x="7162800" y="4267200"/>
            <a:ext cx="1524000" cy="1371600"/>
          </a:xfrm>
        </p:spPr>
        <p:txBody>
          <a:bodyPr/>
          <a:lstStyle/>
          <a:p>
            <a:endParaRPr lang="en-US"/>
          </a:p>
        </p:txBody>
      </p:sp>
    </p:spTree>
    <p:extLst>
      <p:ext uri="{BB962C8B-B14F-4D97-AF65-F5344CB8AC3E}">
        <p14:creationId xmlns:p14="http://schemas.microsoft.com/office/powerpoint/2010/main" val="1504634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8F8C483-0244-49EB-BB97-F98C6AD3E930}" type="datetime1">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12988-762E-479C-8EE3-6FB29355EF8A}" type="slidenum">
              <a:rPr lang="en-US" smtClean="0"/>
              <a:pPr/>
              <a:t>‹#›</a:t>
            </a:fld>
            <a:endParaRPr lang="en-US"/>
          </a:p>
        </p:txBody>
      </p:sp>
    </p:spTree>
    <p:extLst>
      <p:ext uri="{BB962C8B-B14F-4D97-AF65-F5344CB8AC3E}">
        <p14:creationId xmlns:p14="http://schemas.microsoft.com/office/powerpoint/2010/main" val="249209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2F6FD2-53E1-4C34-BFF1-006A870BA129}" type="datetime1">
              <a:rPr lang="en-US" smtClean="0"/>
              <a:pPr/>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12988-762E-479C-8EE3-6FB29355EF8A}" type="slidenum">
              <a:rPr lang="en-US" smtClean="0"/>
              <a:pPr/>
              <a:t>‹#›</a:t>
            </a:fld>
            <a:endParaRPr lang="en-US"/>
          </a:p>
        </p:txBody>
      </p:sp>
    </p:spTree>
    <p:extLst>
      <p:ext uri="{BB962C8B-B14F-4D97-AF65-F5344CB8AC3E}">
        <p14:creationId xmlns:p14="http://schemas.microsoft.com/office/powerpoint/2010/main" val="4129271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
        <p:nvSpPr>
          <p:cNvPr id="7" name="Content Placeholder 6"/>
          <p:cNvSpPr>
            <a:spLocks noGrp="1"/>
          </p:cNvSpPr>
          <p:nvPr>
            <p:ph sz="quarter" idx="13"/>
          </p:nvPr>
        </p:nvSpPr>
        <p:spPr>
          <a:xfrm>
            <a:off x="457200" y="1524000"/>
            <a:ext cx="5562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8"/>
          <p:cNvSpPr>
            <a:spLocks noGrp="1"/>
          </p:cNvSpPr>
          <p:nvPr>
            <p:ph type="pic" sz="quarter" idx="14"/>
          </p:nvPr>
        </p:nvSpPr>
        <p:spPr>
          <a:xfrm>
            <a:off x="6248400" y="1524000"/>
            <a:ext cx="2362200" cy="1676400"/>
          </a:xfrm>
        </p:spPr>
        <p:txBody>
          <a:bodyPr/>
          <a:lstStyle/>
          <a:p>
            <a:endParaRPr lang="en-US"/>
          </a:p>
        </p:txBody>
      </p:sp>
      <p:sp>
        <p:nvSpPr>
          <p:cNvPr id="10" name="Picture Placeholder 8"/>
          <p:cNvSpPr>
            <a:spLocks noGrp="1"/>
          </p:cNvSpPr>
          <p:nvPr>
            <p:ph type="pic" sz="quarter" idx="15"/>
          </p:nvPr>
        </p:nvSpPr>
        <p:spPr>
          <a:xfrm>
            <a:off x="6248400" y="3276600"/>
            <a:ext cx="2362200" cy="1676400"/>
          </a:xfrm>
        </p:spPr>
        <p:txBody>
          <a:bodyPr/>
          <a:lstStyle/>
          <a:p>
            <a:endParaRPr lang="en-US"/>
          </a:p>
        </p:txBody>
      </p:sp>
      <p:sp>
        <p:nvSpPr>
          <p:cNvPr id="11" name="Picture Placeholder 8"/>
          <p:cNvSpPr>
            <a:spLocks noGrp="1"/>
          </p:cNvSpPr>
          <p:nvPr>
            <p:ph type="pic" sz="quarter" idx="16"/>
          </p:nvPr>
        </p:nvSpPr>
        <p:spPr>
          <a:xfrm>
            <a:off x="6248400" y="5029200"/>
            <a:ext cx="2362200" cy="1676400"/>
          </a:xfrm>
        </p:spPr>
        <p:txBody>
          <a:bodyPr/>
          <a:lstStyle/>
          <a:p>
            <a:endParaRPr lang="en-US"/>
          </a:p>
        </p:txBody>
      </p:sp>
    </p:spTree>
    <p:extLst>
      <p:ext uri="{BB962C8B-B14F-4D97-AF65-F5344CB8AC3E}">
        <p14:creationId xmlns:p14="http://schemas.microsoft.com/office/powerpoint/2010/main" val="186508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3810000" cy="990600"/>
          </a:xfrm>
        </p:spPr>
        <p:txBody>
          <a:bodyPr>
            <a:normAutofit/>
          </a:bodyPr>
          <a:lstStyle>
            <a:lvl1pPr algn="l">
              <a:defRPr sz="3000"/>
            </a:lvl1pPr>
          </a:lstStyle>
          <a:p>
            <a:r>
              <a:rPr lang="en-US" dirty="0" smtClean="0"/>
              <a:t>Click to edit Master title style</a:t>
            </a:r>
            <a:endParaRPr lang="en-US" dirty="0"/>
          </a:p>
        </p:txBody>
      </p:sp>
      <p:sp>
        <p:nvSpPr>
          <p:cNvPr id="10" name="Text Placeholder 9"/>
          <p:cNvSpPr>
            <a:spLocks noGrp="1"/>
          </p:cNvSpPr>
          <p:nvPr>
            <p:ph type="body" sz="quarter" idx="15"/>
          </p:nvPr>
        </p:nvSpPr>
        <p:spPr>
          <a:xfrm>
            <a:off x="381000" y="152400"/>
            <a:ext cx="3810000" cy="53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6"/>
          </p:nvPr>
        </p:nvSpPr>
        <p:spPr>
          <a:xfrm>
            <a:off x="381000" y="17526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icture Placeholder 6"/>
          <p:cNvSpPr>
            <a:spLocks noGrp="1"/>
          </p:cNvSpPr>
          <p:nvPr>
            <p:ph type="pic" sz="quarter" idx="13"/>
          </p:nvPr>
        </p:nvSpPr>
        <p:spPr>
          <a:xfrm>
            <a:off x="4495800" y="304800"/>
            <a:ext cx="4114800" cy="2895600"/>
          </a:xfrm>
        </p:spPr>
        <p:txBody>
          <a:bodyPr/>
          <a:lstStyle/>
          <a:p>
            <a:endParaRPr lang="en-US" dirty="0"/>
          </a:p>
        </p:txBody>
      </p:sp>
      <p:sp>
        <p:nvSpPr>
          <p:cNvPr id="8" name="Picture Placeholder 6"/>
          <p:cNvSpPr>
            <a:spLocks noGrp="1"/>
          </p:cNvSpPr>
          <p:nvPr>
            <p:ph type="pic" sz="quarter" idx="14"/>
          </p:nvPr>
        </p:nvSpPr>
        <p:spPr>
          <a:xfrm>
            <a:off x="4495800" y="3352800"/>
            <a:ext cx="4114800" cy="2895600"/>
          </a:xfrm>
        </p:spPr>
        <p:txBody>
          <a:bodyPr/>
          <a:lstStyle/>
          <a:p>
            <a:endParaRPr lang="en-US"/>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Tree>
    <p:extLst>
      <p:ext uri="{BB962C8B-B14F-4D97-AF65-F5344CB8AC3E}">
        <p14:creationId xmlns:p14="http://schemas.microsoft.com/office/powerpoint/2010/main" val="3556244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Tree>
    <p:extLst>
      <p:ext uri="{BB962C8B-B14F-4D97-AF65-F5344CB8AC3E}">
        <p14:creationId xmlns:p14="http://schemas.microsoft.com/office/powerpoint/2010/main" val="2416982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3810000" cy="990600"/>
          </a:xfrm>
        </p:spPr>
        <p:txBody>
          <a:bodyPr>
            <a:normAutofit/>
          </a:bodyPr>
          <a:lstStyle>
            <a:lvl1pPr algn="l">
              <a:defRPr sz="3000"/>
            </a:lvl1pPr>
          </a:lstStyle>
          <a:p>
            <a:r>
              <a:rPr lang="en-US" dirty="0" smtClean="0"/>
              <a:t>Click to edit Master title style</a:t>
            </a:r>
            <a:endParaRPr lang="en-US" dirty="0"/>
          </a:p>
        </p:txBody>
      </p:sp>
      <p:sp>
        <p:nvSpPr>
          <p:cNvPr id="10" name="Text Placeholder 9"/>
          <p:cNvSpPr>
            <a:spLocks noGrp="1"/>
          </p:cNvSpPr>
          <p:nvPr>
            <p:ph type="body" sz="quarter" idx="15"/>
          </p:nvPr>
        </p:nvSpPr>
        <p:spPr>
          <a:xfrm>
            <a:off x="381000" y="152400"/>
            <a:ext cx="3810000" cy="53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6"/>
          </p:nvPr>
        </p:nvSpPr>
        <p:spPr>
          <a:xfrm>
            <a:off x="381000" y="17526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icture Placeholder 6"/>
          <p:cNvSpPr>
            <a:spLocks noGrp="1"/>
          </p:cNvSpPr>
          <p:nvPr>
            <p:ph type="pic" sz="quarter" idx="13"/>
          </p:nvPr>
        </p:nvSpPr>
        <p:spPr>
          <a:xfrm>
            <a:off x="4648200" y="228600"/>
            <a:ext cx="3581400" cy="2133600"/>
          </a:xfrm>
        </p:spPr>
        <p:txBody>
          <a:bodyPr/>
          <a:lstStyle/>
          <a:p>
            <a:endParaRPr lang="en-US" dirty="0"/>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
        <p:nvSpPr>
          <p:cNvPr id="11" name="Picture Placeholder 6"/>
          <p:cNvSpPr>
            <a:spLocks noGrp="1"/>
          </p:cNvSpPr>
          <p:nvPr>
            <p:ph type="pic" sz="quarter" idx="17"/>
          </p:nvPr>
        </p:nvSpPr>
        <p:spPr>
          <a:xfrm>
            <a:off x="4648200" y="2438400"/>
            <a:ext cx="3581400" cy="2133600"/>
          </a:xfrm>
        </p:spPr>
        <p:txBody>
          <a:bodyPr/>
          <a:lstStyle/>
          <a:p>
            <a:endParaRPr lang="en-US" dirty="0"/>
          </a:p>
        </p:txBody>
      </p:sp>
      <p:sp>
        <p:nvSpPr>
          <p:cNvPr id="13" name="Picture Placeholder 6"/>
          <p:cNvSpPr>
            <a:spLocks noGrp="1"/>
          </p:cNvSpPr>
          <p:nvPr>
            <p:ph type="pic" sz="quarter" idx="18"/>
          </p:nvPr>
        </p:nvSpPr>
        <p:spPr>
          <a:xfrm>
            <a:off x="4648200" y="4648200"/>
            <a:ext cx="3581400" cy="2133600"/>
          </a:xfrm>
        </p:spPr>
        <p:txBody>
          <a:bodyPr/>
          <a:lstStyle/>
          <a:p>
            <a:endParaRPr lang="en-US" dirty="0"/>
          </a:p>
        </p:txBody>
      </p:sp>
    </p:spTree>
    <p:extLst>
      <p:ext uri="{BB962C8B-B14F-4D97-AF65-F5344CB8AC3E}">
        <p14:creationId xmlns:p14="http://schemas.microsoft.com/office/powerpoint/2010/main" val="3887214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929CD2-6FE6-49BB-840C-D0B38700656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Tree>
    <p:extLst>
      <p:ext uri="{BB962C8B-B14F-4D97-AF65-F5344CB8AC3E}">
        <p14:creationId xmlns:p14="http://schemas.microsoft.com/office/powerpoint/2010/main" val="758329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5DFE94-6098-4E20-96FF-53719151BA97}" type="datetime1">
              <a:rPr lang="en-US" smtClean="0"/>
              <a:pPr/>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12988-762E-479C-8EE3-6FB29355EF8A}" type="slidenum">
              <a:rPr lang="en-US" smtClean="0"/>
              <a:pPr/>
              <a:t>‹#›</a:t>
            </a:fld>
            <a:endParaRPr lang="en-US"/>
          </a:p>
        </p:txBody>
      </p:sp>
    </p:spTree>
    <p:extLst>
      <p:ext uri="{BB962C8B-B14F-4D97-AF65-F5344CB8AC3E}">
        <p14:creationId xmlns:p14="http://schemas.microsoft.com/office/powerpoint/2010/main" val="365107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EFB3E09-3AFC-484A-ADB3-99F9B2B7151C}" type="datetime1">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12988-762E-479C-8EE3-6FB29355EF8A}" type="slidenum">
              <a:rPr lang="en-US" smtClean="0"/>
              <a:pPr/>
              <a:t>‹#›</a:t>
            </a:fld>
            <a:endParaRPr lang="en-US"/>
          </a:p>
        </p:txBody>
      </p:sp>
    </p:spTree>
    <p:extLst>
      <p:ext uri="{BB962C8B-B14F-4D97-AF65-F5344CB8AC3E}">
        <p14:creationId xmlns:p14="http://schemas.microsoft.com/office/powerpoint/2010/main" val="48908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CB9C6-5861-4581-AAA2-4888DEE0729E}" type="datetime1">
              <a:rPr lang="en-US" smtClean="0"/>
              <a:pPr/>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a:p>
        </p:txBody>
      </p:sp>
    </p:spTree>
    <p:extLst>
      <p:ext uri="{BB962C8B-B14F-4D97-AF65-F5344CB8AC3E}">
        <p14:creationId xmlns:p14="http://schemas.microsoft.com/office/powerpoint/2010/main" val="818232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E701-4182-483F-A450-B270EA8AF709}" type="datetime1">
              <a:rPr lang="en-US" smtClean="0"/>
              <a:pPr/>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12988-762E-479C-8EE3-6FB29355EF8A}" type="slidenum">
              <a:rPr lang="en-US" smtClean="0"/>
              <a:pPr/>
              <a:t>‹#›</a:t>
            </a:fld>
            <a:endParaRPr lang="en-US"/>
          </a:p>
        </p:txBody>
      </p:sp>
    </p:spTree>
    <p:extLst>
      <p:ext uri="{BB962C8B-B14F-4D97-AF65-F5344CB8AC3E}">
        <p14:creationId xmlns:p14="http://schemas.microsoft.com/office/powerpoint/2010/main" val="321845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5517A-CCB3-4560-ACC0-A46A1423D629}" type="datetime1">
              <a:rPr lang="en-US" smtClean="0"/>
              <a:pPr/>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12988-762E-479C-8EE3-6FB29355EF8A}" type="slidenum">
              <a:rPr lang="en-US" smtClean="0"/>
              <a:pPr/>
              <a:t>‹#›</a:t>
            </a:fld>
            <a:endParaRPr lang="en-US"/>
          </a:p>
        </p:txBody>
      </p:sp>
    </p:spTree>
    <p:extLst>
      <p:ext uri="{BB962C8B-B14F-4D97-AF65-F5344CB8AC3E}">
        <p14:creationId xmlns:p14="http://schemas.microsoft.com/office/powerpoint/2010/main" val="3854291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C51AD-D5CB-47D9-86E3-1E1078D6EA69}" type="datetime1">
              <a:rPr lang="en-US" smtClean="0"/>
              <a:pPr/>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12988-762E-479C-8EE3-6FB29355EF8A}" type="slidenum">
              <a:rPr lang="en-US" smtClean="0"/>
              <a:pPr/>
              <a:t>‹#›</a:t>
            </a:fld>
            <a:endParaRPr lang="en-US"/>
          </a:p>
        </p:txBody>
      </p:sp>
    </p:spTree>
    <p:extLst>
      <p:ext uri="{BB962C8B-B14F-4D97-AF65-F5344CB8AC3E}">
        <p14:creationId xmlns:p14="http://schemas.microsoft.com/office/powerpoint/2010/main" val="23276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BE567-42F7-49BC-A344-552BE857EF04}" type="datetime1">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12988-762E-479C-8EE3-6FB29355EF8A}" type="slidenum">
              <a:rPr lang="en-US" smtClean="0"/>
              <a:pPr/>
              <a:t>‹#›</a:t>
            </a:fld>
            <a:endParaRPr lang="en-US"/>
          </a:p>
        </p:txBody>
      </p:sp>
    </p:spTree>
    <p:extLst>
      <p:ext uri="{BB962C8B-B14F-4D97-AF65-F5344CB8AC3E}">
        <p14:creationId xmlns:p14="http://schemas.microsoft.com/office/powerpoint/2010/main" val="921504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8CAE2-BDB9-4662-A29A-89D640F00D1D}" type="datetime1">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12988-762E-479C-8EE3-6FB29355EF8A}" type="slidenum">
              <a:rPr lang="en-US" smtClean="0"/>
              <a:pPr/>
              <a:t>‹#›</a:t>
            </a:fld>
            <a:endParaRPr lang="en-US"/>
          </a:p>
        </p:txBody>
      </p:sp>
    </p:spTree>
    <p:extLst>
      <p:ext uri="{BB962C8B-B14F-4D97-AF65-F5344CB8AC3E}">
        <p14:creationId xmlns:p14="http://schemas.microsoft.com/office/powerpoint/2010/main" val="3534562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1600200"/>
            <a:ext cx="82296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990600" y="3581400"/>
            <a:ext cx="3352800" cy="167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8"/>
          <p:cNvSpPr>
            <a:spLocks noGrp="1"/>
          </p:cNvSpPr>
          <p:nvPr>
            <p:ph sz="quarter" idx="15"/>
          </p:nvPr>
        </p:nvSpPr>
        <p:spPr>
          <a:xfrm>
            <a:off x="4724400" y="3581400"/>
            <a:ext cx="3352800" cy="167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6"/>
          </p:nvPr>
        </p:nvSpPr>
        <p:spPr>
          <a:xfrm>
            <a:off x="457200" y="533400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Tree>
    <p:extLst>
      <p:ext uri="{BB962C8B-B14F-4D97-AF65-F5344CB8AC3E}">
        <p14:creationId xmlns:p14="http://schemas.microsoft.com/office/powerpoint/2010/main" val="230477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1524000"/>
            <a:ext cx="8229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1066800" y="4419600"/>
            <a:ext cx="3276600" cy="1752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8"/>
          <p:cNvSpPr>
            <a:spLocks noGrp="1"/>
          </p:cNvSpPr>
          <p:nvPr>
            <p:ph sz="quarter" idx="15"/>
          </p:nvPr>
        </p:nvSpPr>
        <p:spPr>
          <a:xfrm>
            <a:off x="4800600" y="4419600"/>
            <a:ext cx="3276600" cy="1752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Tree>
    <p:extLst>
      <p:ext uri="{BB962C8B-B14F-4D97-AF65-F5344CB8AC3E}">
        <p14:creationId xmlns:p14="http://schemas.microsoft.com/office/powerpoint/2010/main" val="68544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
        <p:nvSpPr>
          <p:cNvPr id="7" name="Picture Placeholder 6"/>
          <p:cNvSpPr>
            <a:spLocks noGrp="1"/>
          </p:cNvSpPr>
          <p:nvPr>
            <p:ph type="pic" sz="quarter" idx="13"/>
          </p:nvPr>
        </p:nvSpPr>
        <p:spPr>
          <a:xfrm>
            <a:off x="152400" y="152400"/>
            <a:ext cx="8763000" cy="6477000"/>
          </a:xfrm>
        </p:spPr>
        <p:txBody>
          <a:bodyPr/>
          <a:lstStyle/>
          <a:p>
            <a:endParaRPr lang="en-US"/>
          </a:p>
        </p:txBody>
      </p:sp>
      <p:sp>
        <p:nvSpPr>
          <p:cNvPr id="9" name="Text Placeholder 8"/>
          <p:cNvSpPr>
            <a:spLocks noGrp="1"/>
          </p:cNvSpPr>
          <p:nvPr>
            <p:ph type="body" sz="quarter" idx="14"/>
          </p:nvPr>
        </p:nvSpPr>
        <p:spPr>
          <a:xfrm>
            <a:off x="3352800" y="1600200"/>
            <a:ext cx="25908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5"/>
          </p:nvPr>
        </p:nvSpPr>
        <p:spPr>
          <a:xfrm>
            <a:off x="685800" y="3276600"/>
            <a:ext cx="25908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8"/>
          <p:cNvSpPr>
            <a:spLocks noGrp="1"/>
          </p:cNvSpPr>
          <p:nvPr>
            <p:ph type="body" sz="quarter" idx="16"/>
          </p:nvPr>
        </p:nvSpPr>
        <p:spPr>
          <a:xfrm>
            <a:off x="5867400" y="3276600"/>
            <a:ext cx="25908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8"/>
          <p:cNvSpPr>
            <a:spLocks noGrp="1"/>
          </p:cNvSpPr>
          <p:nvPr>
            <p:ph type="body" sz="quarter" idx="17"/>
          </p:nvPr>
        </p:nvSpPr>
        <p:spPr>
          <a:xfrm>
            <a:off x="3276600" y="4876800"/>
            <a:ext cx="25908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934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
        <p:nvSpPr>
          <p:cNvPr id="7" name="Text Placeholder 6"/>
          <p:cNvSpPr>
            <a:spLocks noGrp="1"/>
          </p:cNvSpPr>
          <p:nvPr>
            <p:ph type="body" sz="quarter" idx="13"/>
          </p:nvPr>
        </p:nvSpPr>
        <p:spPr>
          <a:xfrm>
            <a:off x="838200" y="1600200"/>
            <a:ext cx="35052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6"/>
          <p:cNvSpPr>
            <a:spLocks noGrp="1"/>
          </p:cNvSpPr>
          <p:nvPr>
            <p:ph type="body" sz="quarter" idx="14"/>
          </p:nvPr>
        </p:nvSpPr>
        <p:spPr>
          <a:xfrm>
            <a:off x="838200" y="3200400"/>
            <a:ext cx="3505200" cy="1524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5"/>
          </p:nvPr>
        </p:nvSpPr>
        <p:spPr>
          <a:xfrm>
            <a:off x="838200" y="4800600"/>
            <a:ext cx="35052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6"/>
          <p:cNvSpPr>
            <a:spLocks noGrp="1"/>
          </p:cNvSpPr>
          <p:nvPr>
            <p:ph type="body" sz="quarter" idx="16"/>
          </p:nvPr>
        </p:nvSpPr>
        <p:spPr>
          <a:xfrm>
            <a:off x="4648200" y="1600200"/>
            <a:ext cx="35052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6"/>
          <p:cNvSpPr>
            <a:spLocks noGrp="1"/>
          </p:cNvSpPr>
          <p:nvPr>
            <p:ph type="body" sz="quarter" idx="17"/>
          </p:nvPr>
        </p:nvSpPr>
        <p:spPr>
          <a:xfrm>
            <a:off x="4648200" y="3200400"/>
            <a:ext cx="35052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6"/>
          <p:cNvSpPr>
            <a:spLocks noGrp="1"/>
          </p:cNvSpPr>
          <p:nvPr>
            <p:ph type="body" sz="quarter" idx="18"/>
          </p:nvPr>
        </p:nvSpPr>
        <p:spPr>
          <a:xfrm>
            <a:off x="4648200" y="4800600"/>
            <a:ext cx="35052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525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
        <p:nvSpPr>
          <p:cNvPr id="9" name="Content Placeholder 8"/>
          <p:cNvSpPr>
            <a:spLocks noGrp="1"/>
          </p:cNvSpPr>
          <p:nvPr>
            <p:ph sz="quarter" idx="13"/>
          </p:nvPr>
        </p:nvSpPr>
        <p:spPr>
          <a:xfrm>
            <a:off x="457200" y="1524000"/>
            <a:ext cx="82296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85800" y="4343400"/>
            <a:ext cx="3276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5"/>
          </p:nvPr>
        </p:nvSpPr>
        <p:spPr>
          <a:xfrm>
            <a:off x="5562600" y="3733800"/>
            <a:ext cx="2286000" cy="45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0"/>
          <p:cNvSpPr>
            <a:spLocks noGrp="1"/>
          </p:cNvSpPr>
          <p:nvPr>
            <p:ph sz="quarter" idx="16"/>
          </p:nvPr>
        </p:nvSpPr>
        <p:spPr>
          <a:xfrm>
            <a:off x="5105400" y="4343400"/>
            <a:ext cx="3276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401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pics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457200" y="1676400"/>
            <a:ext cx="4032504" cy="2185416"/>
          </a:xfrm>
        </p:spPr>
        <p:txBody>
          <a:bodyPr/>
          <a:lstStyle/>
          <a:p>
            <a:endParaRPr lang="en-US" dirty="0"/>
          </a:p>
        </p:txBody>
      </p:sp>
      <p:sp>
        <p:nvSpPr>
          <p:cNvPr id="9" name="Text Placeholder 8"/>
          <p:cNvSpPr>
            <a:spLocks noGrp="1"/>
          </p:cNvSpPr>
          <p:nvPr>
            <p:ph type="body" sz="quarter" idx="14"/>
          </p:nvPr>
        </p:nvSpPr>
        <p:spPr>
          <a:xfrm>
            <a:off x="4572000" y="1676400"/>
            <a:ext cx="4114800" cy="2209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15"/>
          </p:nvPr>
        </p:nvSpPr>
        <p:spPr>
          <a:xfrm>
            <a:off x="457200" y="4038600"/>
            <a:ext cx="4032504" cy="2185416"/>
          </a:xfrm>
        </p:spPr>
        <p:txBody>
          <a:bodyPr/>
          <a:lstStyle/>
          <a:p>
            <a:endParaRPr lang="en-US"/>
          </a:p>
        </p:txBody>
      </p:sp>
      <p:sp>
        <p:nvSpPr>
          <p:cNvPr id="13" name="Text Placeholder 12"/>
          <p:cNvSpPr>
            <a:spLocks noGrp="1"/>
          </p:cNvSpPr>
          <p:nvPr>
            <p:ph type="body" sz="quarter" idx="16"/>
          </p:nvPr>
        </p:nvSpPr>
        <p:spPr>
          <a:xfrm>
            <a:off x="4572000" y="4038600"/>
            <a:ext cx="4114800" cy="2209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Tree>
    <p:extLst>
      <p:ext uri="{BB962C8B-B14F-4D97-AF65-F5344CB8AC3E}">
        <p14:creationId xmlns:p14="http://schemas.microsoft.com/office/powerpoint/2010/main" val="99176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ar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6"/>
          <p:cNvSpPr>
            <a:spLocks noGrp="1"/>
          </p:cNvSpPr>
          <p:nvPr>
            <p:ph type="pic" sz="quarter" idx="13"/>
          </p:nvPr>
        </p:nvSpPr>
        <p:spPr>
          <a:xfrm>
            <a:off x="457200" y="2362200"/>
            <a:ext cx="4032504" cy="2926080"/>
          </a:xfrm>
        </p:spPr>
        <p:txBody>
          <a:bodyPr/>
          <a:lstStyle/>
          <a:p>
            <a:endParaRPr lang="en-US" dirty="0"/>
          </a:p>
        </p:txBody>
      </p:sp>
      <p:sp>
        <p:nvSpPr>
          <p:cNvPr id="7" name="Text Placeholder 8"/>
          <p:cNvSpPr>
            <a:spLocks noGrp="1"/>
          </p:cNvSpPr>
          <p:nvPr>
            <p:ph type="body" sz="quarter" idx="14"/>
          </p:nvPr>
        </p:nvSpPr>
        <p:spPr>
          <a:xfrm>
            <a:off x="4572000" y="2362200"/>
            <a:ext cx="4114800" cy="2895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Tree>
    <p:extLst>
      <p:ext uri="{BB962C8B-B14F-4D97-AF65-F5344CB8AC3E}">
        <p14:creationId xmlns:p14="http://schemas.microsoft.com/office/powerpoint/2010/main" val="177934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396B3-F216-4DAE-B2F1-AFA9F687CE74}" type="datetime1">
              <a:rPr lang="en-US" smtClean="0"/>
              <a:pPr/>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a:t>
            </a:fld>
            <a:endParaRPr lang="en-US" dirty="0"/>
          </a:p>
        </p:txBody>
      </p:sp>
      <p:sp>
        <p:nvSpPr>
          <p:cNvPr id="7" name="Text Placeholder 6"/>
          <p:cNvSpPr>
            <a:spLocks noGrp="1"/>
          </p:cNvSpPr>
          <p:nvPr>
            <p:ph type="body" sz="quarter" idx="13"/>
          </p:nvPr>
        </p:nvSpPr>
        <p:spPr>
          <a:xfrm>
            <a:off x="1261872" y="1524000"/>
            <a:ext cx="1447800" cy="38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8"/>
          <p:cNvSpPr>
            <a:spLocks noGrp="1"/>
          </p:cNvSpPr>
          <p:nvPr>
            <p:ph type="pic" sz="quarter" idx="14"/>
          </p:nvPr>
        </p:nvSpPr>
        <p:spPr>
          <a:xfrm>
            <a:off x="880872" y="1981200"/>
            <a:ext cx="3538728" cy="4032504"/>
          </a:xfrm>
        </p:spPr>
        <p:txBody>
          <a:bodyPr/>
          <a:lstStyle/>
          <a:p>
            <a:endParaRPr lang="en-US"/>
          </a:p>
        </p:txBody>
      </p:sp>
      <p:sp>
        <p:nvSpPr>
          <p:cNvPr id="11" name="Text Placeholder 10"/>
          <p:cNvSpPr>
            <a:spLocks noGrp="1"/>
          </p:cNvSpPr>
          <p:nvPr>
            <p:ph type="body" sz="quarter" idx="15"/>
          </p:nvPr>
        </p:nvSpPr>
        <p:spPr>
          <a:xfrm>
            <a:off x="4724400" y="1676400"/>
            <a:ext cx="533400" cy="45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12"/>
          <p:cNvSpPr>
            <a:spLocks noGrp="1"/>
          </p:cNvSpPr>
          <p:nvPr>
            <p:ph type="pic" sz="quarter" idx="16"/>
          </p:nvPr>
        </p:nvSpPr>
        <p:spPr>
          <a:xfrm>
            <a:off x="5334000" y="1371600"/>
            <a:ext cx="2852928" cy="1947672"/>
          </a:xfrm>
        </p:spPr>
        <p:txBody>
          <a:bodyPr/>
          <a:lstStyle/>
          <a:p>
            <a:endParaRPr lang="en-US"/>
          </a:p>
        </p:txBody>
      </p:sp>
      <p:sp>
        <p:nvSpPr>
          <p:cNvPr id="15" name="Text Placeholder 14"/>
          <p:cNvSpPr>
            <a:spLocks noGrp="1"/>
          </p:cNvSpPr>
          <p:nvPr>
            <p:ph type="body" sz="quarter" idx="17"/>
          </p:nvPr>
        </p:nvSpPr>
        <p:spPr>
          <a:xfrm>
            <a:off x="4724400" y="3733800"/>
            <a:ext cx="533400" cy="53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Picture Placeholder 16"/>
          <p:cNvSpPr>
            <a:spLocks noGrp="1"/>
          </p:cNvSpPr>
          <p:nvPr>
            <p:ph type="pic" sz="quarter" idx="18"/>
          </p:nvPr>
        </p:nvSpPr>
        <p:spPr>
          <a:xfrm>
            <a:off x="5334000" y="3429000"/>
            <a:ext cx="2852928" cy="3273552"/>
          </a:xfrm>
        </p:spPr>
        <p:txBody>
          <a:bodyPr/>
          <a:lstStyle/>
          <a:p>
            <a:endParaRPr lang="en-US"/>
          </a:p>
        </p:txBody>
      </p:sp>
    </p:spTree>
    <p:extLst>
      <p:ext uri="{BB962C8B-B14F-4D97-AF65-F5344CB8AC3E}">
        <p14:creationId xmlns:p14="http://schemas.microsoft.com/office/powerpoint/2010/main" val="169394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396B3-F216-4DAE-B2F1-AFA9F687CE74}" type="datetime1">
              <a:rPr lang="en-US" smtClean="0"/>
              <a:pPr/>
              <a:t>4/16/2014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pitchFamily="34" charset="0"/>
                <a:ea typeface="Verdana" pitchFamily="34" charset="0"/>
                <a:cs typeface="Verdana" pitchFamily="34" charset="0"/>
              </a:defRPr>
            </a:lvl1pPr>
          </a:lstStyle>
          <a:p>
            <a:fld id="{76F12988-762E-479C-8EE3-6FB29355EF8A}" type="slidenum">
              <a:rPr lang="en-US" smtClean="0"/>
              <a:pPr/>
              <a:t>‹#›</a:t>
            </a:fld>
            <a:endParaRPr lang="en-US" dirty="0"/>
          </a:p>
        </p:txBody>
      </p:sp>
    </p:spTree>
    <p:extLst>
      <p:ext uri="{BB962C8B-B14F-4D97-AF65-F5344CB8AC3E}">
        <p14:creationId xmlns:p14="http://schemas.microsoft.com/office/powerpoint/2010/main" val="31719696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5" r:id="rId3"/>
    <p:sldLayoutId id="2147483670" r:id="rId4"/>
    <p:sldLayoutId id="2147483671" r:id="rId5"/>
    <p:sldLayoutId id="2147483668" r:id="rId6"/>
    <p:sldLayoutId id="2147483661" r:id="rId7"/>
    <p:sldLayoutId id="2147483662" r:id="rId8"/>
    <p:sldLayoutId id="2147483664" r:id="rId9"/>
    <p:sldLayoutId id="2147483663" r:id="rId10"/>
    <p:sldLayoutId id="2147483669" r:id="rId11"/>
    <p:sldLayoutId id="2147483651" r:id="rId12"/>
    <p:sldLayoutId id="2147483652" r:id="rId13"/>
    <p:sldLayoutId id="2147483667" r:id="rId14"/>
    <p:sldLayoutId id="2147483672" r:id="rId15"/>
    <p:sldLayoutId id="2147483673" r:id="rId16"/>
    <p:sldLayoutId id="2147483674" r:id="rId17"/>
    <p:sldLayoutId id="2147483660" r:id="rId18"/>
    <p:sldLayoutId id="2147483653" r:id="rId19"/>
    <p:sldLayoutId id="2147483654" r:id="rId20"/>
    <p:sldLayoutId id="2147483655" r:id="rId21"/>
    <p:sldLayoutId id="2147483656" r:id="rId22"/>
    <p:sldLayoutId id="2147483657" r:id="rId23"/>
    <p:sldLayoutId id="2147483658" r:id="rId24"/>
    <p:sldLayoutId id="2147483659" r:id="rId25"/>
    <p:sldLayoutId id="2147483666" r:id="rId26"/>
  </p:sldLayoutIdLst>
  <p:hf hdr="0" ftr="0" dt="0"/>
  <p:txStyles>
    <p:titleStyle>
      <a:lvl1pPr algn="ctr" defTabSz="914400" rtl="0" eaLnBrk="1" latinLnBrk="0" hangingPunct="1">
        <a:spcBef>
          <a:spcPct val="0"/>
        </a:spcBef>
        <a:buNone/>
        <a:defRPr sz="40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26.xml"/><Relationship Id="rId4" Type="http://schemas.openxmlformats.org/officeDocument/2006/relationships/image" Target="../media/image6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5.xml"/><Relationship Id="rId1" Type="http://schemas.openxmlformats.org/officeDocument/2006/relationships/slideLayout" Target="../slideLayouts/slideLayout14.xml"/><Relationship Id="rId5" Type="http://schemas.openxmlformats.org/officeDocument/2006/relationships/image" Target="../media/image40.jpeg"/><Relationship Id="rId4" Type="http://schemas.openxmlformats.org/officeDocument/2006/relationships/image" Target="../media/image39.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1.xml"/><Relationship Id="rId1" Type="http://schemas.openxmlformats.org/officeDocument/2006/relationships/slideLayout" Target="../slideLayouts/slideLayout14.xml"/><Relationship Id="rId5" Type="http://schemas.openxmlformats.org/officeDocument/2006/relationships/image" Target="../media/image66.jpeg"/><Relationship Id="rId4" Type="http://schemas.openxmlformats.org/officeDocument/2006/relationships/image" Target="../media/image65.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3.xml"/><Relationship Id="rId1" Type="http://schemas.openxmlformats.org/officeDocument/2006/relationships/slideLayout" Target="../slideLayouts/slideLayout14.xml"/><Relationship Id="rId5" Type="http://schemas.openxmlformats.org/officeDocument/2006/relationships/image" Target="../media/image69.jpeg"/><Relationship Id="rId4" Type="http://schemas.openxmlformats.org/officeDocument/2006/relationships/image" Target="../media/image68.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1.tiff"/><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hyperlink" Target="http://www.ada.org/2392.aspx" TargetMode="External"/><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hyperlink" Target="http://www.eatright.org/" TargetMode="External"/></Relationships>
</file>

<file path=ppt/slides/_rels/slide78.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notesSlide" Target="../notesSlides/notesSlide75.xml"/><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73.emf"/><Relationship Id="rId5" Type="http://schemas.openxmlformats.org/officeDocument/2006/relationships/package" Target="../embeddings/Microsoft_Word_Document1.docx"/><Relationship Id="rId4" Type="http://schemas.openxmlformats.org/officeDocument/2006/relationships/oleObject" Target="../embeddings/oleObject1.bin"/><Relationship Id="rId9" Type="http://schemas.openxmlformats.org/officeDocument/2006/relationships/image" Target="../media/image74.emf"/></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6.xml"/><Relationship Id="rId1" Type="http://schemas.openxmlformats.org/officeDocument/2006/relationships/slideLayout" Target="../slideLayouts/slideLayout14.xml"/><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ogo: Department of Health and Human Services USA."/>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8600" y="228600"/>
            <a:ext cx="1347108" cy="1371600"/>
          </a:xfrm>
        </p:spPr>
      </p:pic>
      <p:pic>
        <p:nvPicPr>
          <p:cNvPr id="7" name="Picture Placeholder 6" descr="Logo: U.S. Department of Health and Human Services, Health Resources and Services Administration."/>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tretch>
            <a:fillRect/>
          </a:stretch>
        </p:blipFill>
        <p:spPr>
          <a:xfrm>
            <a:off x="6248400" y="533400"/>
            <a:ext cx="2423868" cy="777240"/>
          </a:xfrm>
        </p:spPr>
      </p:pic>
      <p:sp>
        <p:nvSpPr>
          <p:cNvPr id="2" name="Title 1"/>
          <p:cNvSpPr>
            <a:spLocks noGrp="1"/>
          </p:cNvSpPr>
          <p:nvPr>
            <p:ph type="ctrTitle"/>
          </p:nvPr>
        </p:nvSpPr>
        <p:spPr>
          <a:xfrm>
            <a:off x="685800" y="1828801"/>
            <a:ext cx="7772400" cy="1523999"/>
          </a:xfrm>
        </p:spPr>
        <p:txBody>
          <a:bodyPr/>
          <a:lstStyle/>
          <a:p>
            <a:r>
              <a:rPr lang="en-US" i="1" dirty="0" smtClean="0"/>
              <a:t>Guide to Oral Health Care for People Living with HIV/AIDS</a:t>
            </a:r>
            <a:endParaRPr lang="en-US" i="1" dirty="0"/>
          </a:p>
        </p:txBody>
      </p:sp>
      <p:sp>
        <p:nvSpPr>
          <p:cNvPr id="5" name="Subtitle 4"/>
          <p:cNvSpPr>
            <a:spLocks noGrp="1"/>
          </p:cNvSpPr>
          <p:nvPr>
            <p:ph type="subTitle" idx="1"/>
          </p:nvPr>
        </p:nvSpPr>
        <p:spPr>
          <a:xfrm>
            <a:off x="1371600" y="3505200"/>
            <a:ext cx="6400800" cy="1371600"/>
          </a:xfrm>
        </p:spPr>
        <p:txBody>
          <a:bodyPr>
            <a:normAutofit/>
          </a:bodyPr>
          <a:lstStyle/>
          <a:p>
            <a:r>
              <a:rPr lang="en-US" sz="2400" dirty="0" smtClean="0"/>
              <a:t>Oral Diseases, Dental Emergencies and Patient Education </a:t>
            </a:r>
          </a:p>
          <a:p>
            <a:r>
              <a:rPr lang="en-US" sz="2400" dirty="0" smtClean="0"/>
              <a:t>March 28, 2014</a:t>
            </a:r>
            <a:endParaRPr lang="en-US" sz="2400" dirty="0"/>
          </a:p>
        </p:txBody>
      </p:sp>
      <p:pic>
        <p:nvPicPr>
          <p:cNvPr id="15" name="Picture Placeholder 14" descr="Photo: Man smiling."/>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a:stretch>
            <a:fillRect/>
          </a:stretch>
        </p:blipFill>
        <p:spPr/>
      </p:pic>
      <p:pic>
        <p:nvPicPr>
          <p:cNvPr id="16" name="Picture Placeholder 15" descr="Photo: Lady singing."/>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8333" b="8333"/>
          <a:stretch>
            <a:fillRect/>
          </a:stretch>
        </p:blipFill>
        <p:spPr/>
      </p:pic>
      <p:pic>
        <p:nvPicPr>
          <p:cNvPr id="17" name="Picture Placeholder 16" descr="Photo: Boy and girl kissing man."/>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2978" r="2978"/>
          <a:stretch>
            <a:fillRect/>
          </a:stretch>
        </p:blipFill>
        <p:spPr/>
      </p:pic>
      <p:pic>
        <p:nvPicPr>
          <p:cNvPr id="18" name="Picture Placeholder 17" descr="Photo: Lady kissing child."/>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166" r="166"/>
          <a:stretch>
            <a:fillRect/>
          </a:stretch>
        </p:blipFill>
        <p:spPr/>
      </p:pic>
      <p:pic>
        <p:nvPicPr>
          <p:cNvPr id="19" name="Picture Placeholder 18" descr="Photo: Lady eating an apple."/>
          <p:cNvPicPr>
            <a:picLocks noGrp="1" noChangeAspect="1"/>
          </p:cNvPicPr>
          <p:nvPr>
            <p:ph type="pic" sz="quarter" idx="19"/>
          </p:nvPr>
        </p:nvPicPr>
        <p:blipFill>
          <a:blip r:embed="rId9">
            <a:extLst>
              <a:ext uri="{28A0092B-C50C-407E-A947-70E740481C1C}">
                <a14:useLocalDpi xmlns:a14="http://schemas.microsoft.com/office/drawing/2010/main" val="0"/>
              </a:ext>
            </a:extLst>
          </a:blip>
          <a:srcRect l="1456" r="1456"/>
          <a:stretch>
            <a:fillRect/>
          </a:stretch>
        </p:blipFill>
        <p:spPr/>
      </p:pic>
    </p:spTree>
    <p:extLst>
      <p:ext uri="{BB962C8B-B14F-4D97-AF65-F5344CB8AC3E}">
        <p14:creationId xmlns:p14="http://schemas.microsoft.com/office/powerpoint/2010/main" val="2223934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400"/>
              </a:spcBef>
            </a:pPr>
            <a:r>
              <a:rPr lang="en-US" sz="2800" dirty="0" smtClean="0"/>
              <a:t>Erythematous candidiasis</a:t>
            </a:r>
            <a:endParaRPr lang="en-US" sz="2800" dirty="0"/>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Red Lesions</a:t>
            </a:r>
            <a:endParaRPr lang="en-US" sz="2400" u="sng" dirty="0"/>
          </a:p>
        </p:txBody>
      </p:sp>
      <p:sp>
        <p:nvSpPr>
          <p:cNvPr id="6" name="Text Placeholder 5"/>
          <p:cNvSpPr>
            <a:spLocks noGrp="1"/>
          </p:cNvSpPr>
          <p:nvPr>
            <p:ph type="body" sz="quarter" idx="16"/>
          </p:nvPr>
        </p:nvSpPr>
        <p:spPr>
          <a:xfrm>
            <a:off x="381000" y="1752600"/>
            <a:ext cx="4114800" cy="47244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731520" indent="-731520">
              <a:buNone/>
            </a:pPr>
            <a:r>
              <a:rPr lang="en-US" sz="1600" u="sng" dirty="0"/>
              <a:t>Signs:</a:t>
            </a:r>
            <a:r>
              <a:rPr lang="en-US" sz="1600" b="1" dirty="0" smtClean="0"/>
              <a:t> -</a:t>
            </a:r>
            <a:r>
              <a:rPr lang="en-US" sz="1600" dirty="0" smtClean="0"/>
              <a:t>macular</a:t>
            </a:r>
            <a:r>
              <a:rPr lang="en-US" sz="1600" dirty="0"/>
              <a:t>, papillary </a:t>
            </a:r>
            <a:r>
              <a:rPr lang="en-US" sz="1600" dirty="0" smtClean="0"/>
              <a:t>atrophy</a:t>
            </a:r>
          </a:p>
          <a:p>
            <a:pPr marL="731520" indent="-731520">
              <a:buNone/>
            </a:pPr>
            <a:r>
              <a:rPr lang="en-US" sz="1600" dirty="0" smtClean="0"/>
              <a:t>	-dorsal tongue, hard palate</a:t>
            </a:r>
          </a:p>
          <a:p>
            <a:pPr marL="731520" indent="-731520">
              <a:buNone/>
            </a:pPr>
            <a:r>
              <a:rPr lang="en-US" sz="1600" dirty="0" smtClean="0"/>
              <a:t>	-edentulous ridge </a:t>
            </a:r>
            <a:r>
              <a:rPr lang="en-US" sz="1600" dirty="0"/>
              <a:t>under denture or </a:t>
            </a:r>
            <a:r>
              <a:rPr lang="en-US" sz="1600" dirty="0" smtClean="0"/>
              <a:t>removable </a:t>
            </a:r>
            <a:r>
              <a:rPr lang="en-US" sz="1600" dirty="0"/>
              <a:t>partial </a:t>
            </a:r>
            <a:r>
              <a:rPr lang="en-US" sz="1600" dirty="0" smtClean="0"/>
              <a:t>denture</a:t>
            </a:r>
            <a:endParaRPr lang="en-US" sz="1600" dirty="0"/>
          </a:p>
          <a:p>
            <a:pPr marL="1252728" indent="-1252728">
              <a:lnSpc>
                <a:spcPts val="2000"/>
              </a:lnSpc>
              <a:spcBef>
                <a:spcPts val="400"/>
              </a:spcBef>
              <a:buNone/>
            </a:pPr>
            <a:r>
              <a:rPr lang="en-US" sz="1600" u="sng" dirty="0" smtClean="0"/>
              <a:t>Symptoms</a:t>
            </a:r>
            <a:r>
              <a:rPr lang="en-US" sz="1600" u="sng" dirty="0"/>
              <a:t>:</a:t>
            </a:r>
            <a:r>
              <a:rPr lang="en-US" sz="1600" b="1" dirty="0" smtClean="0"/>
              <a:t> -</a:t>
            </a:r>
            <a:r>
              <a:rPr lang="en-US" sz="1600" dirty="0" smtClean="0"/>
              <a:t>asymptomatic or </a:t>
            </a:r>
            <a:br>
              <a:rPr lang="en-US" sz="1600" dirty="0" smtClean="0"/>
            </a:br>
            <a:r>
              <a:rPr lang="en-US" sz="1600" dirty="0" smtClean="0"/>
              <a:t>burning sensation</a:t>
            </a:r>
          </a:p>
          <a:p>
            <a:pPr marL="0" indent="0">
              <a:lnSpc>
                <a:spcPts val="2000"/>
              </a:lnSpc>
              <a:spcBef>
                <a:spcPts val="800"/>
              </a:spcBef>
              <a:buNone/>
            </a:pPr>
            <a:r>
              <a:rPr lang="en-US" sz="1800" b="1" dirty="0" smtClean="0"/>
              <a:t>Etiology</a:t>
            </a:r>
          </a:p>
          <a:p>
            <a:pPr marL="457200" lvl="1" indent="0">
              <a:lnSpc>
                <a:spcPts val="2000"/>
              </a:lnSpc>
              <a:spcBef>
                <a:spcPts val="400"/>
              </a:spcBef>
              <a:buNone/>
            </a:pPr>
            <a:r>
              <a:rPr lang="en-US" sz="1600" i="1" dirty="0" smtClean="0"/>
              <a:t>Candida </a:t>
            </a:r>
            <a:r>
              <a:rPr lang="en-US" sz="1600" i="1" dirty="0" err="1"/>
              <a:t>albicans</a:t>
            </a:r>
            <a:r>
              <a:rPr lang="en-US" sz="1600" i="1" dirty="0"/>
              <a:t> </a:t>
            </a:r>
            <a:r>
              <a:rPr lang="en-US" sz="1600" dirty="0"/>
              <a:t>(most </a:t>
            </a:r>
            <a:r>
              <a:rPr lang="en-US" sz="1600" dirty="0" smtClean="0"/>
              <a:t>common)</a:t>
            </a:r>
            <a:br>
              <a:rPr lang="en-US" sz="1600" dirty="0" smtClean="0"/>
            </a:br>
            <a:r>
              <a:rPr lang="en-US" sz="1600" i="1" dirty="0" smtClean="0"/>
              <a:t>C</a:t>
            </a:r>
            <a:r>
              <a:rPr lang="en-US" sz="1600" i="1" dirty="0"/>
              <a:t>. </a:t>
            </a:r>
            <a:r>
              <a:rPr lang="en-US" sz="1600" i="1" dirty="0" err="1"/>
              <a:t>glabrata</a:t>
            </a:r>
            <a:endParaRPr lang="en-US" sz="1600" i="1" dirty="0"/>
          </a:p>
          <a:p>
            <a:pPr marL="0" indent="0">
              <a:lnSpc>
                <a:spcPts val="2000"/>
              </a:lnSpc>
              <a:spcBef>
                <a:spcPts val="800"/>
              </a:spcBef>
              <a:buNone/>
            </a:pPr>
            <a:r>
              <a:rPr lang="en-US" sz="1800" b="1" dirty="0"/>
              <a:t>Diagnosis</a:t>
            </a:r>
          </a:p>
          <a:p>
            <a:pPr marL="457200" indent="0">
              <a:lnSpc>
                <a:spcPts val="2000"/>
              </a:lnSpc>
              <a:spcBef>
                <a:spcPts val="400"/>
              </a:spcBef>
              <a:buNone/>
            </a:pPr>
            <a:r>
              <a:rPr lang="en-US" sz="1600" dirty="0" smtClean="0"/>
              <a:t>clinical appearance </a:t>
            </a:r>
            <a:br>
              <a:rPr lang="en-US" sz="1600" dirty="0" smtClean="0"/>
            </a:br>
            <a:r>
              <a:rPr lang="en-US" sz="1600" dirty="0" smtClean="0"/>
              <a:t>cytological </a:t>
            </a:r>
            <a:r>
              <a:rPr lang="en-US" sz="1600" dirty="0"/>
              <a:t>smear</a:t>
            </a:r>
            <a:r>
              <a:rPr lang="en-US" sz="1800" dirty="0"/>
              <a:t>		</a:t>
            </a:r>
          </a:p>
          <a:p>
            <a:pPr marL="0" indent="0">
              <a:lnSpc>
                <a:spcPts val="2000"/>
              </a:lnSpc>
              <a:spcBef>
                <a:spcPts val="800"/>
              </a:spcBef>
              <a:buNone/>
            </a:pPr>
            <a:r>
              <a:rPr lang="en-US" sz="1800" b="1" dirty="0" smtClean="0"/>
              <a:t>Treatment</a:t>
            </a:r>
            <a:endParaRPr lang="en-US" sz="1800" b="1" dirty="0"/>
          </a:p>
          <a:p>
            <a:pPr marL="457200" indent="0">
              <a:lnSpc>
                <a:spcPts val="2000"/>
              </a:lnSpc>
              <a:spcBef>
                <a:spcPts val="400"/>
              </a:spcBef>
              <a:buNone/>
            </a:pPr>
            <a:r>
              <a:rPr lang="en-US" sz="1600" dirty="0" smtClean="0"/>
              <a:t>topical anti-fungal</a:t>
            </a:r>
            <a:endParaRPr lang="en-US" sz="16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10</a:t>
            </a:fld>
            <a:endParaRPr lang="en-US"/>
          </a:p>
        </p:txBody>
      </p:sp>
      <p:pic>
        <p:nvPicPr>
          <p:cNvPr id="7" name="Picture Placeholder 6" descr="Photo: Showing erythematous candidiasis, midline dorsal tongu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11" r="2211"/>
          <a:stretch>
            <a:fillRect/>
          </a:stretch>
        </p:blipFill>
        <p:spPr/>
      </p:pic>
      <p:pic>
        <p:nvPicPr>
          <p:cNvPr id="9" name="Picture Placeholder 8" descr="Photo: Showing erythematous candidiasis, lateral border of tongue."/>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3368" r="3368"/>
          <a:stretch>
            <a:fillRect/>
          </a:stretch>
        </p:blipFill>
        <p:spPr/>
      </p:pic>
    </p:spTree>
    <p:extLst>
      <p:ext uri="{BB962C8B-B14F-4D97-AF65-F5344CB8AC3E}">
        <p14:creationId xmlns:p14="http://schemas.microsoft.com/office/powerpoint/2010/main" val="466185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400"/>
              </a:spcBef>
            </a:pPr>
            <a:r>
              <a:rPr lang="en-US" sz="2800" dirty="0" smtClean="0"/>
              <a:t>Angular </a:t>
            </a:r>
            <a:r>
              <a:rPr lang="en-US" sz="2800" dirty="0" err="1"/>
              <a:t>cheilitis</a:t>
            </a:r>
            <a:endParaRPr lang="en-US" sz="2800" dirty="0"/>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Red Lesions</a:t>
            </a:r>
            <a:endParaRPr lang="en-US" sz="2400" u="sng" dirty="0"/>
          </a:p>
        </p:txBody>
      </p:sp>
      <p:sp>
        <p:nvSpPr>
          <p:cNvPr id="6" name="Text Placeholder 5"/>
          <p:cNvSpPr>
            <a:spLocks noGrp="1"/>
          </p:cNvSpPr>
          <p:nvPr>
            <p:ph type="body" sz="quarter" idx="16"/>
          </p:nvPr>
        </p:nvSpPr>
        <p:spPr>
          <a:xfrm>
            <a:off x="381000" y="1752600"/>
            <a:ext cx="4114800" cy="47244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731520" indent="-731520">
              <a:buNone/>
            </a:pPr>
            <a:r>
              <a:rPr lang="en-US" sz="1600" u="sng" dirty="0"/>
              <a:t>Signs:</a:t>
            </a:r>
            <a:r>
              <a:rPr lang="en-US" sz="1600" b="1" dirty="0" smtClean="0"/>
              <a:t> -</a:t>
            </a:r>
            <a:r>
              <a:rPr lang="en-US" sz="1600" dirty="0" smtClean="0"/>
              <a:t>labial </a:t>
            </a:r>
            <a:r>
              <a:rPr lang="en-US" sz="1600" dirty="0" err="1" smtClean="0"/>
              <a:t>commissure</a:t>
            </a:r>
            <a:r>
              <a:rPr lang="en-US" sz="1600" dirty="0" smtClean="0"/>
              <a:t> </a:t>
            </a:r>
          </a:p>
          <a:p>
            <a:pPr marL="731520" indent="-731520">
              <a:buNone/>
            </a:pPr>
            <a:r>
              <a:rPr lang="en-US" sz="1600" dirty="0" smtClean="0"/>
              <a:t>	-fissured, </a:t>
            </a:r>
            <a:r>
              <a:rPr lang="en-US" sz="1600" dirty="0" err="1" smtClean="0"/>
              <a:t>scaley</a:t>
            </a:r>
            <a:r>
              <a:rPr lang="en-US" sz="1600" dirty="0" smtClean="0"/>
              <a:t> patches</a:t>
            </a:r>
          </a:p>
          <a:p>
            <a:pPr marL="731520" indent="-731520">
              <a:buNone/>
            </a:pPr>
            <a:r>
              <a:rPr lang="en-US" sz="1600" dirty="0" smtClean="0"/>
              <a:t> 	-unilateral or bilateral</a:t>
            </a:r>
            <a:endParaRPr lang="en-US" sz="1600" dirty="0"/>
          </a:p>
          <a:p>
            <a:pPr marL="1252728" indent="-1252728">
              <a:lnSpc>
                <a:spcPts val="2000"/>
              </a:lnSpc>
              <a:spcBef>
                <a:spcPts val="400"/>
              </a:spcBef>
              <a:buNone/>
            </a:pPr>
            <a:r>
              <a:rPr lang="en-US" sz="1600" u="sng" dirty="0" smtClean="0"/>
              <a:t>Symptoms</a:t>
            </a:r>
            <a:r>
              <a:rPr lang="en-US" sz="1600" u="sng" dirty="0"/>
              <a:t>:</a:t>
            </a:r>
            <a:r>
              <a:rPr lang="en-US" sz="1600" b="1" dirty="0" smtClean="0"/>
              <a:t> -</a:t>
            </a:r>
            <a:r>
              <a:rPr lang="en-US" sz="1600" dirty="0" smtClean="0"/>
              <a:t>pain, bleeding </a:t>
            </a:r>
            <a:br>
              <a:rPr lang="en-US" sz="1600" dirty="0" smtClean="0"/>
            </a:br>
            <a:r>
              <a:rPr lang="en-US" sz="1600" dirty="0" smtClean="0"/>
              <a:t>-burning sensation</a:t>
            </a:r>
          </a:p>
          <a:p>
            <a:pPr marL="0" indent="0">
              <a:lnSpc>
                <a:spcPts val="2000"/>
              </a:lnSpc>
              <a:spcBef>
                <a:spcPts val="800"/>
              </a:spcBef>
              <a:buNone/>
            </a:pPr>
            <a:r>
              <a:rPr lang="en-US" sz="1800" b="1" dirty="0" smtClean="0"/>
              <a:t>Etiology</a:t>
            </a:r>
          </a:p>
          <a:p>
            <a:pPr marL="457200" indent="0">
              <a:lnSpc>
                <a:spcPts val="2000"/>
              </a:lnSpc>
              <a:spcBef>
                <a:spcPts val="400"/>
              </a:spcBef>
              <a:buNone/>
            </a:pPr>
            <a:r>
              <a:rPr lang="en-US" sz="1600" i="1" dirty="0" smtClean="0"/>
              <a:t>Candida </a:t>
            </a:r>
            <a:r>
              <a:rPr lang="en-US" sz="1600" i="1" dirty="0" err="1" smtClean="0"/>
              <a:t>albicans</a:t>
            </a:r>
            <a:endParaRPr lang="en-US" sz="1600" dirty="0" smtClean="0"/>
          </a:p>
          <a:p>
            <a:pPr marL="1252728" indent="-1252728">
              <a:lnSpc>
                <a:spcPts val="2000"/>
              </a:lnSpc>
              <a:spcBef>
                <a:spcPts val="400"/>
              </a:spcBef>
              <a:buNone/>
            </a:pPr>
            <a:r>
              <a:rPr lang="en-US" sz="1600" u="sng" dirty="0" smtClean="0"/>
              <a:t>Contributing factors:</a:t>
            </a:r>
            <a:r>
              <a:rPr lang="en-US" sz="1600" b="1" dirty="0" smtClean="0"/>
              <a:t> </a:t>
            </a:r>
          </a:p>
          <a:p>
            <a:pPr marL="457200" indent="0">
              <a:lnSpc>
                <a:spcPts val="2000"/>
              </a:lnSpc>
              <a:spcBef>
                <a:spcPts val="400"/>
              </a:spcBef>
              <a:buNone/>
            </a:pPr>
            <a:r>
              <a:rPr lang="en-US" sz="1600" dirty="0" smtClean="0"/>
              <a:t>nutritional deficiency</a:t>
            </a:r>
            <a:br>
              <a:rPr lang="en-US" sz="1600" dirty="0" smtClean="0"/>
            </a:br>
            <a:r>
              <a:rPr lang="en-US" sz="1600" dirty="0" smtClean="0"/>
              <a:t>loss of vertical dimension</a:t>
            </a:r>
          </a:p>
          <a:p>
            <a:pPr marL="0" indent="0">
              <a:lnSpc>
                <a:spcPts val="2000"/>
              </a:lnSpc>
              <a:spcBef>
                <a:spcPts val="800"/>
              </a:spcBef>
              <a:buNone/>
            </a:pPr>
            <a:r>
              <a:rPr lang="en-US" sz="1800" b="1" dirty="0" smtClean="0"/>
              <a:t>Diagnosis</a:t>
            </a:r>
            <a:endParaRPr lang="en-US" sz="1800" b="1" dirty="0"/>
          </a:p>
          <a:p>
            <a:pPr marL="457200" indent="0">
              <a:lnSpc>
                <a:spcPts val="2000"/>
              </a:lnSpc>
              <a:spcBef>
                <a:spcPts val="400"/>
              </a:spcBef>
              <a:buNone/>
            </a:pPr>
            <a:r>
              <a:rPr lang="en-US" sz="1600" dirty="0" smtClean="0"/>
              <a:t>clinical appearance </a:t>
            </a:r>
            <a:r>
              <a:rPr lang="en-US" sz="1800" dirty="0"/>
              <a:t>		</a:t>
            </a:r>
          </a:p>
          <a:p>
            <a:pPr marL="0" indent="0">
              <a:lnSpc>
                <a:spcPts val="2000"/>
              </a:lnSpc>
              <a:spcBef>
                <a:spcPts val="800"/>
              </a:spcBef>
              <a:buNone/>
            </a:pPr>
            <a:r>
              <a:rPr lang="en-US" sz="1800" b="1" dirty="0" smtClean="0"/>
              <a:t>Treatment</a:t>
            </a:r>
            <a:endParaRPr lang="en-US" sz="1800" b="1" dirty="0"/>
          </a:p>
          <a:p>
            <a:pPr marL="457200" indent="0">
              <a:lnSpc>
                <a:spcPts val="2000"/>
              </a:lnSpc>
              <a:spcBef>
                <a:spcPts val="400"/>
              </a:spcBef>
              <a:buNone/>
            </a:pPr>
            <a:r>
              <a:rPr lang="en-US" sz="1600" dirty="0" smtClean="0"/>
              <a:t>topical anti-fungal</a:t>
            </a:r>
            <a:br>
              <a:rPr lang="en-US" sz="1600" dirty="0" smtClean="0"/>
            </a:br>
            <a:r>
              <a:rPr lang="en-US" sz="1600" dirty="0" smtClean="0"/>
              <a:t>resolve contributing factors</a:t>
            </a:r>
            <a:endParaRPr lang="en-US" sz="16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11</a:t>
            </a:fld>
            <a:endParaRPr lang="en-US"/>
          </a:p>
        </p:txBody>
      </p:sp>
      <p:pic>
        <p:nvPicPr>
          <p:cNvPr id="8" name="Picture Placeholder 7" descr="Photo: Showing angular cheilitis, labial commissur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581" b="6581"/>
          <a:stretch>
            <a:fillRect/>
          </a:stretch>
        </p:blipFill>
        <p:spPr/>
      </p:pic>
      <p:pic>
        <p:nvPicPr>
          <p:cNvPr id="11" name="Picture Placeholder 10" descr="Photo: Showing angular cheilitis, labial commissure on man with facial hai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422" b="6422"/>
          <a:stretch>
            <a:fillRect/>
          </a:stretch>
        </p:blipFill>
        <p:spPr/>
      </p:pic>
    </p:spTree>
    <p:extLst>
      <p:ext uri="{BB962C8B-B14F-4D97-AF65-F5344CB8AC3E}">
        <p14:creationId xmlns:p14="http://schemas.microsoft.com/office/powerpoint/2010/main" val="4226880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400"/>
              </a:spcBef>
            </a:pPr>
            <a:r>
              <a:rPr lang="en-US" sz="2800" dirty="0" smtClean="0"/>
              <a:t>Linear </a:t>
            </a:r>
            <a:r>
              <a:rPr lang="en-US" sz="2800" dirty="0"/>
              <a:t>gingival erythema</a:t>
            </a:r>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Red Lesions</a:t>
            </a:r>
            <a:endParaRPr lang="en-US" sz="2400" u="sng" dirty="0"/>
          </a:p>
        </p:txBody>
      </p:sp>
      <p:sp>
        <p:nvSpPr>
          <p:cNvPr id="6" name="Text Placeholder 5"/>
          <p:cNvSpPr>
            <a:spLocks noGrp="1"/>
          </p:cNvSpPr>
          <p:nvPr>
            <p:ph type="body" sz="quarter" idx="16"/>
          </p:nvPr>
        </p:nvSpPr>
        <p:spPr>
          <a:xfrm>
            <a:off x="381000" y="1752600"/>
            <a:ext cx="4114800" cy="47244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731520" indent="-731520">
              <a:buNone/>
            </a:pPr>
            <a:r>
              <a:rPr lang="en-US" sz="1600" u="sng" dirty="0"/>
              <a:t>Signs:</a:t>
            </a:r>
            <a:r>
              <a:rPr lang="en-US" sz="1600" b="1" dirty="0" smtClean="0"/>
              <a:t> -</a:t>
            </a:r>
            <a:r>
              <a:rPr lang="en-US" sz="1600" dirty="0" smtClean="0"/>
              <a:t>distinctive </a:t>
            </a:r>
            <a:r>
              <a:rPr lang="en-US" sz="1600" dirty="0"/>
              <a:t>red </a:t>
            </a:r>
            <a:r>
              <a:rPr lang="en-US" sz="1600" dirty="0" smtClean="0"/>
              <a:t>band</a:t>
            </a:r>
          </a:p>
          <a:p>
            <a:pPr marL="731520" indent="-731520">
              <a:buNone/>
            </a:pPr>
            <a:r>
              <a:rPr lang="en-US" sz="1600" dirty="0" smtClean="0"/>
              <a:t> 	-free </a:t>
            </a:r>
            <a:r>
              <a:rPr lang="en-US" sz="1600" dirty="0"/>
              <a:t>gingival </a:t>
            </a:r>
            <a:r>
              <a:rPr lang="en-US" sz="1600" dirty="0" smtClean="0"/>
              <a:t>margin </a:t>
            </a:r>
          </a:p>
          <a:p>
            <a:pPr marL="731520" indent="-731520">
              <a:buNone/>
            </a:pPr>
            <a:r>
              <a:rPr lang="en-US" sz="1600" dirty="0" smtClean="0"/>
              <a:t>	-minimal </a:t>
            </a:r>
            <a:r>
              <a:rPr lang="en-US" sz="1600" dirty="0"/>
              <a:t>edema</a:t>
            </a:r>
          </a:p>
          <a:p>
            <a:pPr marL="1252728" indent="-1252728">
              <a:spcBef>
                <a:spcPts val="384"/>
              </a:spcBef>
              <a:buNone/>
            </a:pPr>
            <a:r>
              <a:rPr lang="en-US" sz="1600" u="sng" dirty="0" smtClean="0"/>
              <a:t>Symptoms</a:t>
            </a:r>
            <a:r>
              <a:rPr lang="en-US" sz="1600" u="sng" dirty="0"/>
              <a:t>:</a:t>
            </a:r>
            <a:r>
              <a:rPr lang="en-US" sz="1600" b="1" dirty="0" smtClean="0"/>
              <a:t> -</a:t>
            </a:r>
            <a:r>
              <a:rPr lang="en-US" sz="1600" dirty="0" smtClean="0"/>
              <a:t>minimal bleeding </a:t>
            </a:r>
          </a:p>
          <a:p>
            <a:pPr marL="1252728" indent="-1252728">
              <a:spcBef>
                <a:spcPts val="384"/>
              </a:spcBef>
              <a:buNone/>
            </a:pPr>
            <a:r>
              <a:rPr lang="en-US" sz="1600" dirty="0" smtClean="0"/>
              <a:t>	-mild pain/tenderness</a:t>
            </a:r>
            <a:endParaRPr lang="en-US" sz="1600" dirty="0"/>
          </a:p>
          <a:p>
            <a:pPr marL="0" indent="0">
              <a:lnSpc>
                <a:spcPts val="2000"/>
              </a:lnSpc>
              <a:spcBef>
                <a:spcPts val="800"/>
              </a:spcBef>
              <a:buNone/>
            </a:pPr>
            <a:r>
              <a:rPr lang="en-US" sz="1800" b="1" dirty="0" smtClean="0"/>
              <a:t>Etiology</a:t>
            </a:r>
          </a:p>
          <a:p>
            <a:pPr marL="457200" lvl="1" indent="0">
              <a:lnSpc>
                <a:spcPts val="2000"/>
              </a:lnSpc>
              <a:spcBef>
                <a:spcPts val="400"/>
              </a:spcBef>
              <a:buNone/>
            </a:pPr>
            <a:r>
              <a:rPr lang="en-US" sz="1600" dirty="0" smtClean="0"/>
              <a:t>unknown</a:t>
            </a:r>
            <a:endParaRPr lang="en-US" sz="1600" dirty="0"/>
          </a:p>
          <a:p>
            <a:pPr marL="0" indent="0">
              <a:lnSpc>
                <a:spcPts val="2000"/>
              </a:lnSpc>
              <a:spcBef>
                <a:spcPts val="800"/>
              </a:spcBef>
              <a:buNone/>
            </a:pPr>
            <a:r>
              <a:rPr lang="en-US" sz="1800" b="1" dirty="0"/>
              <a:t>Diagnosis</a:t>
            </a:r>
          </a:p>
          <a:p>
            <a:pPr marL="457200" indent="0">
              <a:lnSpc>
                <a:spcPts val="2000"/>
              </a:lnSpc>
              <a:spcBef>
                <a:spcPts val="400"/>
              </a:spcBef>
              <a:buNone/>
            </a:pPr>
            <a:r>
              <a:rPr lang="en-US" sz="1600" dirty="0" smtClean="0"/>
              <a:t>clinical appearance </a:t>
            </a:r>
            <a:r>
              <a:rPr lang="en-US" sz="1800" dirty="0"/>
              <a:t>		</a:t>
            </a:r>
          </a:p>
          <a:p>
            <a:pPr marL="0" indent="0">
              <a:lnSpc>
                <a:spcPts val="2000"/>
              </a:lnSpc>
              <a:spcBef>
                <a:spcPts val="800"/>
              </a:spcBef>
              <a:buNone/>
            </a:pPr>
            <a:r>
              <a:rPr lang="en-US" sz="1800" b="1" dirty="0" smtClean="0"/>
              <a:t>Treatment</a:t>
            </a:r>
          </a:p>
          <a:p>
            <a:pPr marL="457200" indent="0">
              <a:buNone/>
            </a:pPr>
            <a:r>
              <a:rPr lang="en-US" sz="1600" dirty="0" smtClean="0"/>
              <a:t>thorough dental cleaning</a:t>
            </a:r>
            <a:br>
              <a:rPr lang="en-US" sz="1600" dirty="0" smtClean="0"/>
            </a:br>
            <a:r>
              <a:rPr lang="en-US" sz="1600" dirty="0" err="1" smtClean="0"/>
              <a:t>chlorhexidine</a:t>
            </a:r>
            <a:r>
              <a:rPr lang="en-US" sz="1600" dirty="0" smtClean="0"/>
              <a:t> rinse</a:t>
            </a:r>
            <a:endParaRPr lang="en-US" sz="16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12</a:t>
            </a:fld>
            <a:endParaRPr lang="en-US"/>
          </a:p>
        </p:txBody>
      </p:sp>
      <p:pic>
        <p:nvPicPr>
          <p:cNvPr id="7" name="Picture Placeholder 6" descr="Photo: Showing linear gingival erythema, maxillary anterior gingival."/>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156" b="3156"/>
          <a:stretch>
            <a:fillRect/>
          </a:stretch>
        </p:blipFill>
        <p:spPr>
          <a:xfrm>
            <a:off x="4495800" y="1901952"/>
            <a:ext cx="4114800" cy="2895600"/>
          </a:xfrm>
        </p:spPr>
      </p:pic>
    </p:spTree>
    <p:extLst>
      <p:ext uri="{BB962C8B-B14F-4D97-AF65-F5344CB8AC3E}">
        <p14:creationId xmlns:p14="http://schemas.microsoft.com/office/powerpoint/2010/main" val="3341488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400"/>
              </a:spcBef>
            </a:pPr>
            <a:r>
              <a:rPr lang="en-US" sz="2800" dirty="0" err="1" smtClean="0"/>
              <a:t>Aphthous</a:t>
            </a:r>
            <a:r>
              <a:rPr lang="en-US" sz="2800" dirty="0" smtClean="0"/>
              <a:t> </a:t>
            </a:r>
            <a:r>
              <a:rPr lang="en-US" sz="2800" dirty="0"/>
              <a:t>ulcers</a:t>
            </a:r>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Ulcerated Lesions</a:t>
            </a:r>
            <a:endParaRPr lang="en-US" sz="2400" u="sng" dirty="0"/>
          </a:p>
        </p:txBody>
      </p:sp>
      <p:sp>
        <p:nvSpPr>
          <p:cNvPr id="6" name="Text Placeholder 5"/>
          <p:cNvSpPr>
            <a:spLocks noGrp="1"/>
          </p:cNvSpPr>
          <p:nvPr>
            <p:ph type="body" sz="quarter" idx="16"/>
          </p:nvPr>
        </p:nvSpPr>
        <p:spPr>
          <a:xfrm>
            <a:off x="381000" y="1752600"/>
            <a:ext cx="4114800" cy="47244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731520" indent="-731520">
              <a:buNone/>
            </a:pPr>
            <a:r>
              <a:rPr lang="en-US" sz="1600" u="sng" dirty="0"/>
              <a:t>Signs:</a:t>
            </a:r>
            <a:r>
              <a:rPr lang="en-US" sz="1600" b="1" dirty="0" smtClean="0"/>
              <a:t> -</a:t>
            </a:r>
            <a:r>
              <a:rPr lang="en-US" sz="1600" dirty="0" smtClean="0"/>
              <a:t>non</a:t>
            </a:r>
            <a:r>
              <a:rPr lang="en-US" sz="1600" dirty="0"/>
              <a:t>-keratinized </a:t>
            </a:r>
            <a:r>
              <a:rPr lang="en-US" sz="1600" dirty="0" smtClean="0"/>
              <a:t>mucosa</a:t>
            </a:r>
          </a:p>
          <a:p>
            <a:pPr marL="731520" indent="-731520">
              <a:buNone/>
            </a:pPr>
            <a:r>
              <a:rPr lang="en-US" sz="1600" dirty="0" smtClean="0"/>
              <a:t>	-</a:t>
            </a:r>
            <a:r>
              <a:rPr lang="en-US" sz="1600" dirty="0" err="1" smtClean="0"/>
              <a:t>erythematous</a:t>
            </a:r>
            <a:r>
              <a:rPr lang="en-US" sz="1600" dirty="0" smtClean="0"/>
              <a:t> border</a:t>
            </a:r>
          </a:p>
          <a:p>
            <a:pPr marL="731520" indent="-731520">
              <a:buNone/>
            </a:pPr>
            <a:r>
              <a:rPr lang="en-US" sz="1600" dirty="0" smtClean="0"/>
              <a:t>	-yellowish-gray </a:t>
            </a:r>
            <a:r>
              <a:rPr lang="en-US" sz="1600" dirty="0" err="1" smtClean="0"/>
              <a:t>pseudomembrane</a:t>
            </a:r>
            <a:endParaRPr lang="en-US" sz="1600" dirty="0"/>
          </a:p>
          <a:p>
            <a:pPr marL="1252728" indent="-1252728">
              <a:lnSpc>
                <a:spcPts val="2000"/>
              </a:lnSpc>
              <a:spcBef>
                <a:spcPts val="1500"/>
              </a:spcBef>
              <a:buNone/>
            </a:pPr>
            <a:r>
              <a:rPr lang="en-US" sz="1600" u="sng" dirty="0" smtClean="0"/>
              <a:t>Symptoms</a:t>
            </a:r>
            <a:r>
              <a:rPr lang="en-US" sz="1600" u="sng" dirty="0"/>
              <a:t>:</a:t>
            </a:r>
            <a:r>
              <a:rPr lang="en-US" sz="1600" b="1" dirty="0" smtClean="0"/>
              <a:t> -</a:t>
            </a:r>
            <a:r>
              <a:rPr lang="en-US" sz="1600" dirty="0" smtClean="0"/>
              <a:t>very painful</a:t>
            </a:r>
            <a:endParaRPr lang="en-US" sz="1600" dirty="0"/>
          </a:p>
          <a:p>
            <a:pPr marL="0" indent="0">
              <a:lnSpc>
                <a:spcPts val="2000"/>
              </a:lnSpc>
              <a:spcBef>
                <a:spcPts val="1500"/>
              </a:spcBef>
              <a:buNone/>
            </a:pPr>
            <a:r>
              <a:rPr lang="en-US" sz="1800" b="1" dirty="0" smtClean="0"/>
              <a:t>Etiology</a:t>
            </a:r>
            <a:endParaRPr lang="en-US" sz="1800" b="1" dirty="0"/>
          </a:p>
          <a:p>
            <a:pPr marL="457200" indent="0">
              <a:buNone/>
            </a:pPr>
            <a:r>
              <a:rPr lang="en-US" sz="1514" dirty="0"/>
              <a:t>immunologic </a:t>
            </a:r>
            <a:r>
              <a:rPr lang="en-US" sz="1514" dirty="0" smtClean="0"/>
              <a:t>defect triggers </a:t>
            </a:r>
            <a:br>
              <a:rPr lang="en-US" sz="1514" dirty="0" smtClean="0"/>
            </a:br>
            <a:r>
              <a:rPr lang="en-US" sz="1514" dirty="0" smtClean="0"/>
              <a:t>include </a:t>
            </a:r>
            <a:r>
              <a:rPr lang="en-US" sz="1514" dirty="0"/>
              <a:t>physical </a:t>
            </a:r>
            <a:r>
              <a:rPr lang="en-US" sz="1514" dirty="0" smtClean="0"/>
              <a:t>trauma and </a:t>
            </a:r>
            <a:r>
              <a:rPr lang="en-US" sz="1514" dirty="0"/>
              <a:t>stress</a:t>
            </a:r>
            <a:endParaRPr lang="en-US" sz="1600" dirty="0"/>
          </a:p>
          <a:p>
            <a:pPr marL="0" indent="0">
              <a:lnSpc>
                <a:spcPts val="2000"/>
              </a:lnSpc>
              <a:spcBef>
                <a:spcPts val="800"/>
              </a:spcBef>
              <a:buNone/>
            </a:pPr>
            <a:r>
              <a:rPr lang="en-US" sz="1800" b="1" dirty="0"/>
              <a:t>Diagnosis</a:t>
            </a:r>
          </a:p>
          <a:p>
            <a:pPr marL="457200" indent="0">
              <a:lnSpc>
                <a:spcPts val="2000"/>
              </a:lnSpc>
              <a:spcBef>
                <a:spcPts val="400"/>
              </a:spcBef>
              <a:buNone/>
            </a:pPr>
            <a:r>
              <a:rPr lang="en-US" sz="1600" dirty="0" smtClean="0"/>
              <a:t>clinical presentation</a:t>
            </a:r>
            <a:r>
              <a:rPr lang="en-US" sz="1800" dirty="0"/>
              <a:t>		</a:t>
            </a:r>
          </a:p>
          <a:p>
            <a:pPr marL="0" indent="0">
              <a:lnSpc>
                <a:spcPts val="2000"/>
              </a:lnSpc>
              <a:spcBef>
                <a:spcPts val="800"/>
              </a:spcBef>
              <a:buNone/>
            </a:pPr>
            <a:r>
              <a:rPr lang="en-US" sz="1800" b="1" dirty="0" smtClean="0"/>
              <a:t>Treatment</a:t>
            </a:r>
          </a:p>
          <a:p>
            <a:pPr marL="457200" indent="0">
              <a:buNone/>
            </a:pPr>
            <a:r>
              <a:rPr lang="en-US" sz="1600" dirty="0"/>
              <a:t>often heal spontaneously</a:t>
            </a:r>
          </a:p>
          <a:p>
            <a:pPr marL="457200" indent="0">
              <a:buNone/>
            </a:pPr>
            <a:r>
              <a:rPr lang="en-US" sz="1600" dirty="0" smtClean="0"/>
              <a:t>topical </a:t>
            </a:r>
            <a:r>
              <a:rPr lang="en-US" sz="1600" dirty="0"/>
              <a:t>corticosteroids</a:t>
            </a:r>
          </a:p>
          <a:p>
            <a:pPr marL="457200" indent="0">
              <a:buNone/>
            </a:pPr>
            <a:r>
              <a:rPr lang="en-US" sz="1600" dirty="0" smtClean="0"/>
              <a:t>systemic </a:t>
            </a:r>
            <a:r>
              <a:rPr lang="en-US" sz="1600" dirty="0"/>
              <a:t>steroids</a:t>
            </a:r>
          </a:p>
        </p:txBody>
      </p:sp>
      <p:sp>
        <p:nvSpPr>
          <p:cNvPr id="4" name="Slide Number Placeholder 3"/>
          <p:cNvSpPr>
            <a:spLocks noGrp="1"/>
          </p:cNvSpPr>
          <p:nvPr>
            <p:ph type="sldNum" sz="quarter" idx="12"/>
          </p:nvPr>
        </p:nvSpPr>
        <p:spPr/>
        <p:txBody>
          <a:bodyPr/>
          <a:lstStyle/>
          <a:p>
            <a:fld id="{76F12988-762E-479C-8EE3-6FB29355EF8A}" type="slidenum">
              <a:rPr lang="en-US" smtClean="0"/>
              <a:pPr/>
              <a:t>13</a:t>
            </a:fld>
            <a:endParaRPr lang="en-US"/>
          </a:p>
        </p:txBody>
      </p:sp>
      <p:pic>
        <p:nvPicPr>
          <p:cNvPr id="8" name="Picture Placeholder 7" descr="Photo: Showing aphthous ulcer, posterior ventral tongue."/>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21" r="2421"/>
          <a:stretch>
            <a:fillRect/>
          </a:stretch>
        </p:blipFill>
        <p:spPr>
          <a:xfrm>
            <a:off x="4495800" y="1901952"/>
            <a:ext cx="4114800" cy="2895600"/>
          </a:xfrm>
        </p:spPr>
      </p:pic>
    </p:spTree>
    <p:extLst>
      <p:ext uri="{BB962C8B-B14F-4D97-AF65-F5344CB8AC3E}">
        <p14:creationId xmlns:p14="http://schemas.microsoft.com/office/powerpoint/2010/main" val="4164379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400"/>
              </a:spcBef>
            </a:pPr>
            <a:r>
              <a:rPr lang="en-US" sz="2800" dirty="0" smtClean="0"/>
              <a:t>Recurrent </a:t>
            </a:r>
            <a:r>
              <a:rPr lang="en-US" sz="2800" dirty="0"/>
              <a:t>intraoral herpes</a:t>
            </a:r>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Ulcerated Lesions</a:t>
            </a:r>
            <a:endParaRPr lang="en-US" sz="2400" u="sng" dirty="0"/>
          </a:p>
        </p:txBody>
      </p:sp>
      <p:sp>
        <p:nvSpPr>
          <p:cNvPr id="6" name="Text Placeholder 5"/>
          <p:cNvSpPr>
            <a:spLocks noGrp="1"/>
          </p:cNvSpPr>
          <p:nvPr>
            <p:ph type="body" sz="quarter" idx="16"/>
          </p:nvPr>
        </p:nvSpPr>
        <p:spPr>
          <a:xfrm>
            <a:off x="381000" y="1752600"/>
            <a:ext cx="4114800" cy="47244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731520" indent="-731520">
              <a:buNone/>
            </a:pPr>
            <a:r>
              <a:rPr lang="en-US" sz="1600" u="sng" dirty="0"/>
              <a:t>Signs:</a:t>
            </a:r>
            <a:r>
              <a:rPr lang="en-US" sz="1600" b="1" dirty="0" smtClean="0"/>
              <a:t> -</a:t>
            </a:r>
            <a:r>
              <a:rPr lang="en-US" sz="1600" dirty="0" smtClean="0"/>
              <a:t>keratinized mucosa</a:t>
            </a:r>
          </a:p>
          <a:p>
            <a:pPr marL="731520" indent="-731520">
              <a:buNone/>
            </a:pPr>
            <a:r>
              <a:rPr lang="en-US" sz="1600" dirty="0" smtClean="0"/>
              <a:t>	-whitish-yellow border</a:t>
            </a:r>
          </a:p>
          <a:p>
            <a:pPr marL="731520" indent="-731520">
              <a:buNone/>
            </a:pPr>
            <a:r>
              <a:rPr lang="en-US" sz="1600" dirty="0" smtClean="0"/>
              <a:t> 	-red interior</a:t>
            </a:r>
            <a:endParaRPr lang="en-US" sz="1600" dirty="0"/>
          </a:p>
          <a:p>
            <a:pPr marL="1252728" indent="-1252728">
              <a:lnSpc>
                <a:spcPts val="2000"/>
              </a:lnSpc>
              <a:spcBef>
                <a:spcPts val="1500"/>
              </a:spcBef>
              <a:buNone/>
            </a:pPr>
            <a:r>
              <a:rPr lang="en-US" sz="1600" u="sng" dirty="0" smtClean="0"/>
              <a:t>Symptoms</a:t>
            </a:r>
            <a:r>
              <a:rPr lang="en-US" sz="1600" u="sng" dirty="0"/>
              <a:t>:</a:t>
            </a:r>
            <a:r>
              <a:rPr lang="en-US" sz="1600" b="1" dirty="0" smtClean="0"/>
              <a:t> -</a:t>
            </a:r>
            <a:r>
              <a:rPr lang="en-US" sz="1600" dirty="0" smtClean="0"/>
              <a:t>painful</a:t>
            </a:r>
            <a:endParaRPr lang="en-US" sz="1600" dirty="0"/>
          </a:p>
          <a:p>
            <a:pPr marL="0" indent="0">
              <a:lnSpc>
                <a:spcPts val="2000"/>
              </a:lnSpc>
              <a:spcBef>
                <a:spcPts val="1500"/>
              </a:spcBef>
              <a:buNone/>
            </a:pPr>
            <a:r>
              <a:rPr lang="en-US" sz="1800" b="1" dirty="0" smtClean="0"/>
              <a:t>Etiology</a:t>
            </a:r>
            <a:endParaRPr lang="en-US" sz="1800" b="1" dirty="0"/>
          </a:p>
          <a:p>
            <a:pPr marL="457200" indent="0">
              <a:buNone/>
            </a:pPr>
            <a:r>
              <a:rPr lang="en-US" sz="1514" dirty="0" smtClean="0"/>
              <a:t>HSV-1</a:t>
            </a:r>
            <a:endParaRPr lang="en-US" sz="1600" dirty="0"/>
          </a:p>
          <a:p>
            <a:pPr marL="0" indent="0">
              <a:lnSpc>
                <a:spcPts val="2000"/>
              </a:lnSpc>
              <a:spcBef>
                <a:spcPts val="800"/>
              </a:spcBef>
              <a:buNone/>
            </a:pPr>
            <a:r>
              <a:rPr lang="en-US" sz="1800" b="1" dirty="0"/>
              <a:t>Diagnosis</a:t>
            </a:r>
          </a:p>
          <a:p>
            <a:pPr marL="457200" indent="0">
              <a:lnSpc>
                <a:spcPts val="2000"/>
              </a:lnSpc>
              <a:spcBef>
                <a:spcPts val="400"/>
              </a:spcBef>
              <a:buNone/>
            </a:pPr>
            <a:r>
              <a:rPr lang="en-US" sz="1600" dirty="0" smtClean="0"/>
              <a:t>clinical presentation</a:t>
            </a:r>
            <a:r>
              <a:rPr lang="en-US" sz="1800" dirty="0" smtClean="0"/>
              <a:t> </a:t>
            </a:r>
            <a:br>
              <a:rPr lang="en-US" sz="1800" dirty="0" smtClean="0"/>
            </a:br>
            <a:r>
              <a:rPr lang="en-US" sz="1800" dirty="0" smtClean="0"/>
              <a:t>viral culture</a:t>
            </a:r>
            <a:r>
              <a:rPr lang="en-US" sz="1800" dirty="0"/>
              <a:t>	</a:t>
            </a:r>
          </a:p>
          <a:p>
            <a:pPr marL="0" indent="0">
              <a:lnSpc>
                <a:spcPts val="2000"/>
              </a:lnSpc>
              <a:spcBef>
                <a:spcPts val="800"/>
              </a:spcBef>
              <a:buNone/>
            </a:pPr>
            <a:r>
              <a:rPr lang="en-US" sz="1800" b="1" dirty="0" smtClean="0"/>
              <a:t>Treatment</a:t>
            </a:r>
          </a:p>
          <a:p>
            <a:pPr marL="457200" indent="0">
              <a:buNone/>
            </a:pPr>
            <a:r>
              <a:rPr lang="en-US" sz="1600" dirty="0" smtClean="0"/>
              <a:t>systemic anti-</a:t>
            </a:r>
            <a:r>
              <a:rPr lang="en-US" sz="1600" dirty="0" err="1" smtClean="0"/>
              <a:t>virals</a:t>
            </a:r>
            <a:endParaRPr lang="en-US" sz="16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14</a:t>
            </a:fld>
            <a:endParaRPr lang="en-US"/>
          </a:p>
        </p:txBody>
      </p:sp>
      <p:pic>
        <p:nvPicPr>
          <p:cNvPr id="7" name="Picture Placeholder 6" descr="Photo: Showing recurrent intraoral herpes, hard palate."/>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632" r="2632"/>
          <a:stretch>
            <a:fillRect/>
          </a:stretch>
        </p:blipFill>
        <p:spPr>
          <a:xfrm>
            <a:off x="4495800" y="1901952"/>
            <a:ext cx="4114800" cy="2895600"/>
          </a:xfrm>
        </p:spPr>
      </p:pic>
    </p:spTree>
    <p:extLst>
      <p:ext uri="{BB962C8B-B14F-4D97-AF65-F5344CB8AC3E}">
        <p14:creationId xmlns:p14="http://schemas.microsoft.com/office/powerpoint/2010/main" val="196686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400"/>
              </a:spcBef>
            </a:pPr>
            <a:r>
              <a:rPr lang="en-US" sz="2800" dirty="0" smtClean="0"/>
              <a:t>Herpes </a:t>
            </a:r>
            <a:r>
              <a:rPr lang="en-US" sz="2800" dirty="0"/>
              <a:t>zoster</a:t>
            </a:r>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Ulcerated Lesions</a:t>
            </a:r>
            <a:endParaRPr lang="en-US" sz="2400" u="sng" dirty="0"/>
          </a:p>
        </p:txBody>
      </p:sp>
      <p:sp>
        <p:nvSpPr>
          <p:cNvPr id="6" name="Text Placeholder 5"/>
          <p:cNvSpPr>
            <a:spLocks noGrp="1"/>
          </p:cNvSpPr>
          <p:nvPr>
            <p:ph type="body" sz="quarter" idx="16"/>
          </p:nvPr>
        </p:nvSpPr>
        <p:spPr>
          <a:xfrm>
            <a:off x="381000" y="1752600"/>
            <a:ext cx="4114800" cy="47244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731520" indent="-731520">
              <a:buNone/>
            </a:pPr>
            <a:r>
              <a:rPr lang="en-US" sz="1600" u="sng" dirty="0"/>
              <a:t>Signs:</a:t>
            </a:r>
            <a:r>
              <a:rPr lang="en-US" sz="1600" b="1" dirty="0" smtClean="0"/>
              <a:t> -</a:t>
            </a:r>
            <a:r>
              <a:rPr lang="en-US" sz="1600" dirty="0" smtClean="0"/>
              <a:t>trigeminal </a:t>
            </a:r>
            <a:r>
              <a:rPr lang="en-US" sz="1600" dirty="0"/>
              <a:t>nerve, v2 &amp; </a:t>
            </a:r>
            <a:r>
              <a:rPr lang="en-US" sz="1600" dirty="0" smtClean="0"/>
              <a:t>v3</a:t>
            </a:r>
          </a:p>
          <a:p>
            <a:pPr marL="731520" indent="-731520">
              <a:buNone/>
            </a:pPr>
            <a:r>
              <a:rPr lang="en-US" sz="1600" dirty="0" smtClean="0"/>
              <a:t>	-unilateral clustered </a:t>
            </a:r>
            <a:r>
              <a:rPr lang="en-US" sz="1600" dirty="0"/>
              <a:t>vesicles rupture </a:t>
            </a:r>
            <a:r>
              <a:rPr lang="en-US" sz="1600" dirty="0" smtClean="0"/>
              <a:t>&amp; form </a:t>
            </a:r>
            <a:r>
              <a:rPr lang="en-US" sz="1600" dirty="0"/>
              <a:t>small </a:t>
            </a:r>
            <a:r>
              <a:rPr lang="en-US" sz="1600" dirty="0" smtClean="0"/>
              <a:t>ulcers</a:t>
            </a:r>
            <a:endParaRPr lang="en-US" sz="1600" dirty="0"/>
          </a:p>
          <a:p>
            <a:pPr marL="1252728" indent="-1252728">
              <a:lnSpc>
                <a:spcPts val="2000"/>
              </a:lnSpc>
              <a:spcBef>
                <a:spcPts val="1500"/>
              </a:spcBef>
              <a:buNone/>
            </a:pPr>
            <a:r>
              <a:rPr lang="en-US" sz="1600" u="sng" dirty="0" smtClean="0"/>
              <a:t>Symptoms</a:t>
            </a:r>
            <a:r>
              <a:rPr lang="en-US" sz="1600" u="sng" dirty="0"/>
              <a:t>:</a:t>
            </a:r>
            <a:r>
              <a:rPr lang="en-US" sz="1600" b="1" dirty="0" smtClean="0"/>
              <a:t> -</a:t>
            </a:r>
            <a:r>
              <a:rPr lang="en-US" sz="1600" dirty="0" smtClean="0"/>
              <a:t>severe </a:t>
            </a:r>
            <a:r>
              <a:rPr lang="en-US" sz="1600" dirty="0"/>
              <a:t>pain/</a:t>
            </a:r>
            <a:r>
              <a:rPr lang="en-US" sz="1600" dirty="0" err="1"/>
              <a:t>paresthesia</a:t>
            </a:r>
            <a:endParaRPr lang="en-US" sz="1600" dirty="0"/>
          </a:p>
          <a:p>
            <a:pPr marL="0" indent="0">
              <a:lnSpc>
                <a:spcPts val="2000"/>
              </a:lnSpc>
              <a:spcBef>
                <a:spcPts val="1500"/>
              </a:spcBef>
              <a:buNone/>
            </a:pPr>
            <a:r>
              <a:rPr lang="en-US" sz="1800" b="1" dirty="0" smtClean="0"/>
              <a:t>Etiology</a:t>
            </a:r>
            <a:endParaRPr lang="en-US" sz="1800" b="1" dirty="0"/>
          </a:p>
          <a:p>
            <a:pPr marL="457200" indent="0">
              <a:buNone/>
            </a:pPr>
            <a:r>
              <a:rPr lang="en-US" sz="1600" dirty="0"/>
              <a:t>varicella-zoster</a:t>
            </a:r>
            <a:r>
              <a:rPr lang="en-US" sz="1600" dirty="0" smtClean="0"/>
              <a:t> virus </a:t>
            </a:r>
          </a:p>
          <a:p>
            <a:pPr marL="0" indent="0">
              <a:lnSpc>
                <a:spcPts val="2000"/>
              </a:lnSpc>
              <a:spcBef>
                <a:spcPts val="800"/>
              </a:spcBef>
              <a:buNone/>
            </a:pPr>
            <a:r>
              <a:rPr lang="en-US" sz="1800" b="1" dirty="0" smtClean="0"/>
              <a:t>Diagnosis</a:t>
            </a:r>
          </a:p>
          <a:p>
            <a:pPr marL="457200" indent="0">
              <a:lnSpc>
                <a:spcPts val="2000"/>
              </a:lnSpc>
              <a:spcBef>
                <a:spcPts val="400"/>
              </a:spcBef>
              <a:buNone/>
            </a:pPr>
            <a:r>
              <a:rPr lang="en-US" sz="1600" dirty="0" smtClean="0"/>
              <a:t>clinical presentation</a:t>
            </a:r>
            <a:r>
              <a:rPr lang="en-US" sz="1800" dirty="0" smtClean="0"/>
              <a:t> </a:t>
            </a:r>
            <a:r>
              <a:rPr lang="en-US" sz="1800" dirty="0"/>
              <a:t>	</a:t>
            </a:r>
          </a:p>
          <a:p>
            <a:pPr marL="0" indent="0">
              <a:lnSpc>
                <a:spcPts val="2000"/>
              </a:lnSpc>
              <a:spcBef>
                <a:spcPts val="800"/>
              </a:spcBef>
              <a:buNone/>
            </a:pPr>
            <a:r>
              <a:rPr lang="en-US" sz="1800" b="1" dirty="0" smtClean="0"/>
              <a:t>Treatment</a:t>
            </a:r>
          </a:p>
          <a:p>
            <a:pPr marL="457200" indent="0">
              <a:buNone/>
            </a:pPr>
            <a:r>
              <a:rPr lang="en-US" sz="1600" dirty="0" smtClean="0"/>
              <a:t>antivirals</a:t>
            </a:r>
            <a:br>
              <a:rPr lang="en-US" sz="1600" dirty="0" smtClean="0"/>
            </a:br>
            <a:r>
              <a:rPr lang="en-US" sz="1600" dirty="0" smtClean="0"/>
              <a:t>pain medications</a:t>
            </a:r>
            <a:endParaRPr lang="en-US" sz="16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15</a:t>
            </a:fld>
            <a:endParaRPr lang="en-US"/>
          </a:p>
        </p:txBody>
      </p:sp>
      <p:pic>
        <p:nvPicPr>
          <p:cNvPr id="8" name="Picture Placeholder 7" descr="Photo: Showing herpes zoster, extraoral cheek/lower lip &amp; intraoral lateral border/ventral tongue."/>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934" b="4934"/>
          <a:stretch>
            <a:fillRect/>
          </a:stretch>
        </p:blipFill>
        <p:spPr>
          <a:xfrm>
            <a:off x="4495800" y="1901952"/>
            <a:ext cx="4114800" cy="2895600"/>
          </a:xfrm>
        </p:spPr>
      </p:pic>
    </p:spTree>
    <p:extLst>
      <p:ext uri="{BB962C8B-B14F-4D97-AF65-F5344CB8AC3E}">
        <p14:creationId xmlns:p14="http://schemas.microsoft.com/office/powerpoint/2010/main" val="1945990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4114800" cy="990600"/>
          </a:xfrm>
        </p:spPr>
        <p:txBody>
          <a:bodyPr>
            <a:normAutofit/>
          </a:bodyPr>
          <a:lstStyle/>
          <a:p>
            <a:pPr>
              <a:spcBef>
                <a:spcPts val="1400"/>
              </a:spcBef>
            </a:pPr>
            <a:r>
              <a:rPr lang="en-US" sz="2800" dirty="0" smtClean="0"/>
              <a:t>Necrotizing </a:t>
            </a:r>
            <a:r>
              <a:rPr lang="en-US" sz="2800" dirty="0"/>
              <a:t>gingivitis</a:t>
            </a:r>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Ulcerated Lesions</a:t>
            </a:r>
            <a:endParaRPr lang="en-US" sz="2400" u="sng" dirty="0"/>
          </a:p>
        </p:txBody>
      </p:sp>
      <p:sp>
        <p:nvSpPr>
          <p:cNvPr id="6" name="Text Placeholder 5"/>
          <p:cNvSpPr>
            <a:spLocks noGrp="1"/>
          </p:cNvSpPr>
          <p:nvPr>
            <p:ph type="body" sz="quarter" idx="16"/>
          </p:nvPr>
        </p:nvSpPr>
        <p:spPr>
          <a:xfrm>
            <a:off x="381000" y="1752600"/>
            <a:ext cx="4114800" cy="47244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731520" indent="-731520">
              <a:buNone/>
            </a:pPr>
            <a:r>
              <a:rPr lang="en-US" sz="1600" u="sng" dirty="0"/>
              <a:t>Signs:</a:t>
            </a:r>
            <a:r>
              <a:rPr lang="en-US" sz="1600" b="1" dirty="0" smtClean="0"/>
              <a:t> -</a:t>
            </a:r>
            <a:r>
              <a:rPr lang="en-US" sz="1600" dirty="0" smtClean="0"/>
              <a:t>usually localized</a:t>
            </a:r>
          </a:p>
          <a:p>
            <a:pPr marL="731520" indent="-731520">
              <a:buNone/>
            </a:pPr>
            <a:r>
              <a:rPr lang="en-US" sz="1600" dirty="0" smtClean="0"/>
              <a:t> 	-marginal necrosis</a:t>
            </a:r>
          </a:p>
          <a:p>
            <a:pPr marL="731520" indent="-731520">
              <a:buNone/>
            </a:pPr>
            <a:r>
              <a:rPr lang="en-US" sz="1600" dirty="0" smtClean="0"/>
              <a:t> 	-papillary necrosis</a:t>
            </a:r>
            <a:endParaRPr lang="en-US" sz="1600" dirty="0"/>
          </a:p>
          <a:p>
            <a:pPr marL="1252728" indent="-1252728">
              <a:spcBef>
                <a:spcPts val="384"/>
              </a:spcBef>
              <a:buNone/>
            </a:pPr>
            <a:r>
              <a:rPr lang="en-US" sz="1600" u="sng" dirty="0" smtClean="0"/>
              <a:t>Symptoms</a:t>
            </a:r>
            <a:r>
              <a:rPr lang="en-US" sz="1600" u="sng" dirty="0"/>
              <a:t>:</a:t>
            </a:r>
            <a:r>
              <a:rPr lang="en-US" sz="1600" b="1" dirty="0" smtClean="0"/>
              <a:t> -</a:t>
            </a:r>
            <a:r>
              <a:rPr lang="en-US" sz="1600" dirty="0" smtClean="0"/>
              <a:t>spontaneous bleeding</a:t>
            </a:r>
          </a:p>
          <a:p>
            <a:pPr marL="1252728" indent="-1252728">
              <a:spcBef>
                <a:spcPts val="384"/>
              </a:spcBef>
              <a:buNone/>
            </a:pPr>
            <a:r>
              <a:rPr lang="en-US" sz="1600" dirty="0" smtClean="0"/>
              <a:t>	-very painful</a:t>
            </a:r>
          </a:p>
          <a:p>
            <a:pPr marL="0" indent="0">
              <a:lnSpc>
                <a:spcPts val="2000"/>
              </a:lnSpc>
              <a:spcBef>
                <a:spcPts val="800"/>
              </a:spcBef>
              <a:buNone/>
            </a:pPr>
            <a:r>
              <a:rPr lang="en-US" sz="1800" b="1" dirty="0" smtClean="0"/>
              <a:t>Etiology</a:t>
            </a:r>
          </a:p>
          <a:p>
            <a:pPr marL="457200" indent="0">
              <a:lnSpc>
                <a:spcPts val="2000"/>
              </a:lnSpc>
              <a:spcBef>
                <a:spcPts val="400"/>
              </a:spcBef>
              <a:buNone/>
            </a:pPr>
            <a:r>
              <a:rPr lang="en-US" sz="1600" dirty="0" smtClean="0"/>
              <a:t>bacteria (gram-negative)</a:t>
            </a:r>
          </a:p>
          <a:p>
            <a:pPr marL="0" indent="0">
              <a:lnSpc>
                <a:spcPts val="2000"/>
              </a:lnSpc>
              <a:spcBef>
                <a:spcPts val="800"/>
              </a:spcBef>
              <a:buNone/>
            </a:pPr>
            <a:r>
              <a:rPr lang="en-US" sz="1800" b="1" dirty="0" smtClean="0"/>
              <a:t>Diagnosis</a:t>
            </a:r>
            <a:endParaRPr lang="en-US" sz="1800" b="1" dirty="0"/>
          </a:p>
          <a:p>
            <a:pPr marL="457200" indent="0">
              <a:lnSpc>
                <a:spcPts val="2000"/>
              </a:lnSpc>
              <a:spcBef>
                <a:spcPts val="400"/>
              </a:spcBef>
              <a:buNone/>
            </a:pPr>
            <a:r>
              <a:rPr lang="en-US" sz="1600" dirty="0" smtClean="0"/>
              <a:t>clinical appearance </a:t>
            </a:r>
            <a:r>
              <a:rPr lang="en-US" sz="1800" dirty="0"/>
              <a:t>		</a:t>
            </a:r>
          </a:p>
          <a:p>
            <a:pPr marL="0" indent="0">
              <a:lnSpc>
                <a:spcPts val="2000"/>
              </a:lnSpc>
              <a:spcBef>
                <a:spcPts val="800"/>
              </a:spcBef>
              <a:buNone/>
            </a:pPr>
            <a:r>
              <a:rPr lang="en-US" sz="1800" b="1" dirty="0" smtClean="0"/>
              <a:t>Treatment</a:t>
            </a:r>
          </a:p>
          <a:p>
            <a:pPr marL="457200" indent="0">
              <a:lnSpc>
                <a:spcPts val="2000"/>
              </a:lnSpc>
              <a:spcBef>
                <a:spcPts val="400"/>
              </a:spcBef>
              <a:buNone/>
            </a:pPr>
            <a:r>
              <a:rPr lang="en-US" sz="1600" dirty="0" smtClean="0"/>
              <a:t>debridement</a:t>
            </a:r>
          </a:p>
          <a:p>
            <a:pPr marL="457200" indent="0">
              <a:lnSpc>
                <a:spcPts val="2000"/>
              </a:lnSpc>
              <a:spcBef>
                <a:spcPts val="400"/>
              </a:spcBef>
              <a:buNone/>
            </a:pPr>
            <a:r>
              <a:rPr lang="en-US" sz="1600" dirty="0"/>
              <a:t>a</a:t>
            </a:r>
            <a:r>
              <a:rPr lang="en-US" sz="1600" dirty="0" smtClean="0"/>
              <a:t>ntimicrobial rinse</a:t>
            </a:r>
          </a:p>
          <a:p>
            <a:pPr marL="457200" indent="0">
              <a:lnSpc>
                <a:spcPts val="2000"/>
              </a:lnSpc>
              <a:spcBef>
                <a:spcPts val="400"/>
              </a:spcBef>
              <a:buNone/>
            </a:pPr>
            <a:r>
              <a:rPr lang="en-US" sz="1600" dirty="0" smtClean="0"/>
              <a:t>antibiotics</a:t>
            </a:r>
            <a:endParaRPr lang="en-US" sz="16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16</a:t>
            </a:fld>
            <a:endParaRPr lang="en-US"/>
          </a:p>
        </p:txBody>
      </p:sp>
      <p:pic>
        <p:nvPicPr>
          <p:cNvPr id="7" name="Picture Placeholder 6" descr="Photo: Showing necrotizing gingivitis, maxillary anterior gingiva."/>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5" r="105"/>
          <a:stretch>
            <a:fillRect/>
          </a:stretch>
        </p:blipFill>
        <p:spPr/>
      </p:pic>
      <p:pic>
        <p:nvPicPr>
          <p:cNvPr id="10" name="Picture Placeholder 9" descr="Photo: Showing necrotizing gingivitis, mandibular anterior gingiva."/>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418" b="418"/>
          <a:stretch>
            <a:fillRect/>
          </a:stretch>
        </p:blipFill>
        <p:spPr/>
      </p:pic>
    </p:spTree>
    <p:extLst>
      <p:ext uri="{BB962C8B-B14F-4D97-AF65-F5344CB8AC3E}">
        <p14:creationId xmlns:p14="http://schemas.microsoft.com/office/powerpoint/2010/main" val="767610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4267200" cy="990600"/>
          </a:xfrm>
        </p:spPr>
        <p:txBody>
          <a:bodyPr>
            <a:noAutofit/>
          </a:bodyPr>
          <a:lstStyle/>
          <a:p>
            <a:pPr>
              <a:spcBef>
                <a:spcPts val="1400"/>
              </a:spcBef>
            </a:pPr>
            <a:r>
              <a:rPr lang="en-US" sz="2600" dirty="0" smtClean="0"/>
              <a:t>Necrotizing “</a:t>
            </a:r>
            <a:r>
              <a:rPr lang="en-US" sz="2600" dirty="0"/>
              <a:t>ulcerative” periodontitis</a:t>
            </a:r>
          </a:p>
        </p:txBody>
      </p:sp>
      <p:sp>
        <p:nvSpPr>
          <p:cNvPr id="3" name="Content Placeholder 2"/>
          <p:cNvSpPr>
            <a:spLocks noGrp="1"/>
          </p:cNvSpPr>
          <p:nvPr>
            <p:ph type="body" sz="quarter" idx="15"/>
          </p:nvPr>
        </p:nvSpPr>
        <p:spPr>
          <a:xfrm>
            <a:off x="381000" y="0"/>
            <a:ext cx="3810000" cy="533400"/>
          </a:xfrm>
        </p:spPr>
        <p:txBody>
          <a:bodyPr>
            <a:noAutofit/>
          </a:bodyPr>
          <a:lstStyle/>
          <a:p>
            <a:pPr marL="0" indent="0">
              <a:spcBef>
                <a:spcPts val="1400"/>
              </a:spcBef>
              <a:buNone/>
            </a:pPr>
            <a:r>
              <a:rPr lang="en-US" sz="2400" u="sng" dirty="0" smtClean="0"/>
              <a:t>Ulcerated Lesions</a:t>
            </a:r>
            <a:endParaRPr lang="en-US" sz="2400" u="sng" dirty="0"/>
          </a:p>
        </p:txBody>
      </p:sp>
      <p:sp>
        <p:nvSpPr>
          <p:cNvPr id="6" name="Text Placeholder 5"/>
          <p:cNvSpPr>
            <a:spLocks noGrp="1"/>
          </p:cNvSpPr>
          <p:nvPr>
            <p:ph type="body" sz="quarter" idx="16"/>
          </p:nvPr>
        </p:nvSpPr>
        <p:spPr>
          <a:xfrm>
            <a:off x="381000" y="1600200"/>
            <a:ext cx="4114800" cy="47244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731520" indent="-731520">
              <a:buNone/>
            </a:pPr>
            <a:r>
              <a:rPr lang="en-US" sz="1600" u="sng" dirty="0"/>
              <a:t>Signs:</a:t>
            </a:r>
            <a:r>
              <a:rPr lang="en-US" sz="1600" b="1" dirty="0" smtClean="0"/>
              <a:t> -</a:t>
            </a:r>
            <a:r>
              <a:rPr lang="en-US" sz="1600" dirty="0" smtClean="0"/>
              <a:t>localized </a:t>
            </a:r>
            <a:r>
              <a:rPr lang="en-US" sz="1600" dirty="0"/>
              <a:t>or </a:t>
            </a:r>
            <a:r>
              <a:rPr lang="en-US" sz="1600" dirty="0" smtClean="0"/>
              <a:t>generalized </a:t>
            </a:r>
          </a:p>
          <a:p>
            <a:pPr marL="731520" indent="-731520">
              <a:buNone/>
            </a:pPr>
            <a:r>
              <a:rPr lang="en-US" sz="1600" dirty="0" smtClean="0"/>
              <a:t>	-soft </a:t>
            </a:r>
            <a:r>
              <a:rPr lang="en-US" sz="1600" dirty="0"/>
              <a:t>tissue </a:t>
            </a:r>
            <a:r>
              <a:rPr lang="en-US" sz="1600" dirty="0" smtClean="0"/>
              <a:t>necrosis</a:t>
            </a:r>
          </a:p>
          <a:p>
            <a:pPr marL="731520" indent="-731520">
              <a:buNone/>
            </a:pPr>
            <a:r>
              <a:rPr lang="en-US" sz="1600" dirty="0" smtClean="0"/>
              <a:t> 	-alveolar </a:t>
            </a:r>
            <a:r>
              <a:rPr lang="en-US" sz="1600" dirty="0"/>
              <a:t>bone </a:t>
            </a:r>
            <a:r>
              <a:rPr lang="en-US" sz="1600" dirty="0" smtClean="0"/>
              <a:t>necrosis</a:t>
            </a:r>
            <a:endParaRPr lang="en-US" sz="1600" dirty="0"/>
          </a:p>
          <a:p>
            <a:pPr marL="1252728" indent="-1252728">
              <a:buNone/>
            </a:pPr>
            <a:r>
              <a:rPr lang="en-US" sz="1600" u="sng" dirty="0" smtClean="0"/>
              <a:t>Symptoms</a:t>
            </a:r>
            <a:r>
              <a:rPr lang="en-US" sz="1600" u="sng" dirty="0"/>
              <a:t>:</a:t>
            </a:r>
            <a:r>
              <a:rPr lang="en-US" sz="1600" b="1" dirty="0" smtClean="0"/>
              <a:t> -</a:t>
            </a:r>
            <a:r>
              <a:rPr lang="en-US" sz="1600" dirty="0" smtClean="0"/>
              <a:t>tooth mobility</a:t>
            </a:r>
          </a:p>
          <a:p>
            <a:pPr marL="1252728" indent="-1252728">
              <a:buNone/>
            </a:pPr>
            <a:r>
              <a:rPr lang="en-US" sz="1600" dirty="0" smtClean="0"/>
              <a:t>	-spontaneous bleeding</a:t>
            </a:r>
          </a:p>
          <a:p>
            <a:pPr marL="1252728" indent="-1252728">
              <a:buNone/>
            </a:pPr>
            <a:r>
              <a:rPr lang="en-US" sz="1600" dirty="0" smtClean="0"/>
              <a:t>	-fetid odor </a:t>
            </a:r>
          </a:p>
          <a:p>
            <a:pPr marL="1252728" indent="-1252728">
              <a:buNone/>
            </a:pPr>
            <a:r>
              <a:rPr lang="en-US" sz="1600" dirty="0" smtClean="0"/>
              <a:t>	-very painful (“</a:t>
            </a:r>
            <a:r>
              <a:rPr lang="en-US" sz="1600" dirty="0"/>
              <a:t>deep-seated” jaw </a:t>
            </a:r>
            <a:r>
              <a:rPr lang="en-US" sz="1600" dirty="0" smtClean="0"/>
              <a:t>pain)</a:t>
            </a:r>
          </a:p>
          <a:p>
            <a:pPr marL="0" indent="0">
              <a:lnSpc>
                <a:spcPts val="2000"/>
              </a:lnSpc>
              <a:spcBef>
                <a:spcPts val="800"/>
              </a:spcBef>
              <a:buNone/>
            </a:pPr>
            <a:r>
              <a:rPr lang="en-US" sz="1800" b="1" dirty="0" smtClean="0"/>
              <a:t>Etiology</a:t>
            </a:r>
          </a:p>
          <a:p>
            <a:pPr marL="457200" indent="0">
              <a:lnSpc>
                <a:spcPts val="2000"/>
              </a:lnSpc>
              <a:spcBef>
                <a:spcPts val="400"/>
              </a:spcBef>
              <a:buNone/>
            </a:pPr>
            <a:r>
              <a:rPr lang="en-US" sz="1600" dirty="0" smtClean="0"/>
              <a:t>bacteria (gram-negative)</a:t>
            </a:r>
          </a:p>
          <a:p>
            <a:pPr marL="0" indent="0">
              <a:lnSpc>
                <a:spcPts val="2000"/>
              </a:lnSpc>
              <a:spcBef>
                <a:spcPts val="800"/>
              </a:spcBef>
              <a:buNone/>
            </a:pPr>
            <a:r>
              <a:rPr lang="en-US" sz="1800" b="1" dirty="0" smtClean="0"/>
              <a:t>Diagnosis</a:t>
            </a:r>
            <a:endParaRPr lang="en-US" sz="1800" b="1" dirty="0"/>
          </a:p>
          <a:p>
            <a:pPr marL="457200" indent="0">
              <a:lnSpc>
                <a:spcPts val="2000"/>
              </a:lnSpc>
              <a:spcBef>
                <a:spcPts val="400"/>
              </a:spcBef>
              <a:buNone/>
            </a:pPr>
            <a:r>
              <a:rPr lang="en-US" sz="1600" dirty="0" smtClean="0"/>
              <a:t>clinical appearance </a:t>
            </a:r>
            <a:r>
              <a:rPr lang="en-US" sz="1800" dirty="0"/>
              <a:t>		</a:t>
            </a:r>
          </a:p>
          <a:p>
            <a:pPr marL="0" indent="0">
              <a:lnSpc>
                <a:spcPts val="2000"/>
              </a:lnSpc>
              <a:spcBef>
                <a:spcPts val="800"/>
              </a:spcBef>
              <a:buNone/>
            </a:pPr>
            <a:r>
              <a:rPr lang="en-US" sz="1800" b="1" dirty="0" smtClean="0"/>
              <a:t>Treatment</a:t>
            </a:r>
          </a:p>
          <a:p>
            <a:pPr marL="457200" indent="0">
              <a:lnSpc>
                <a:spcPts val="2000"/>
              </a:lnSpc>
              <a:spcBef>
                <a:spcPts val="400"/>
              </a:spcBef>
              <a:buNone/>
            </a:pPr>
            <a:r>
              <a:rPr lang="en-US" sz="1600" dirty="0" smtClean="0"/>
              <a:t>debridement</a:t>
            </a:r>
          </a:p>
          <a:p>
            <a:pPr marL="457200" indent="0">
              <a:lnSpc>
                <a:spcPts val="2000"/>
              </a:lnSpc>
              <a:spcBef>
                <a:spcPts val="400"/>
              </a:spcBef>
              <a:buNone/>
            </a:pPr>
            <a:r>
              <a:rPr lang="en-US" sz="1600" dirty="0"/>
              <a:t>a</a:t>
            </a:r>
            <a:r>
              <a:rPr lang="en-US" sz="1600" dirty="0" smtClean="0"/>
              <a:t>ntimicrobial rinse</a:t>
            </a:r>
          </a:p>
          <a:p>
            <a:pPr marL="457200" indent="0">
              <a:lnSpc>
                <a:spcPts val="2000"/>
              </a:lnSpc>
              <a:spcBef>
                <a:spcPts val="400"/>
              </a:spcBef>
              <a:buNone/>
            </a:pPr>
            <a:r>
              <a:rPr lang="en-US" sz="1600" dirty="0" smtClean="0"/>
              <a:t>antibiotics</a:t>
            </a:r>
            <a:endParaRPr lang="en-US" sz="16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17</a:t>
            </a:fld>
            <a:endParaRPr lang="en-US"/>
          </a:p>
        </p:txBody>
      </p:sp>
      <p:pic>
        <p:nvPicPr>
          <p:cNvPr id="8" name="Picture Placeholder 7" descr="Photo: Showing necrotizing ulcerative periodontitis, localized mandibular right anterio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32" r="2632"/>
          <a:stretch>
            <a:fillRect/>
          </a:stretch>
        </p:blipFill>
        <p:spPr>
          <a:xfrm>
            <a:off x="4648200" y="304800"/>
            <a:ext cx="4114800" cy="2895600"/>
          </a:xfrm>
        </p:spPr>
      </p:pic>
      <p:pic>
        <p:nvPicPr>
          <p:cNvPr id="11" name="Picture Placeholder 10" descr="Photo: Showing necrotizing ulcerative periodontitis, generalized mandibular anterio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020" b="2020"/>
          <a:stretch>
            <a:fillRect/>
          </a:stretch>
        </p:blipFill>
        <p:spPr>
          <a:xfrm>
            <a:off x="4648200" y="3352800"/>
            <a:ext cx="4114800" cy="2895600"/>
          </a:xfrm>
        </p:spPr>
      </p:pic>
    </p:spTree>
    <p:extLst>
      <p:ext uri="{BB962C8B-B14F-4D97-AF65-F5344CB8AC3E}">
        <p14:creationId xmlns:p14="http://schemas.microsoft.com/office/powerpoint/2010/main" val="153579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3810000" cy="990600"/>
          </a:xfrm>
        </p:spPr>
        <p:txBody>
          <a:bodyPr>
            <a:normAutofit/>
          </a:bodyPr>
          <a:lstStyle/>
          <a:p>
            <a:pPr>
              <a:spcBef>
                <a:spcPts val="1400"/>
              </a:spcBef>
            </a:pPr>
            <a:r>
              <a:rPr lang="en-US" sz="2800" dirty="0" smtClean="0"/>
              <a:t>Squamous </a:t>
            </a:r>
            <a:r>
              <a:rPr lang="en-US" sz="2800" dirty="0"/>
              <a:t>cell </a:t>
            </a:r>
            <a:r>
              <a:rPr lang="en-US" sz="2800" dirty="0" smtClean="0"/>
              <a:t>carcinoma</a:t>
            </a:r>
            <a:endParaRPr lang="en-US" sz="2800" dirty="0"/>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Ulcerated Lesions</a:t>
            </a:r>
            <a:endParaRPr lang="en-US" sz="2400" u="sng" dirty="0"/>
          </a:p>
        </p:txBody>
      </p:sp>
      <p:sp>
        <p:nvSpPr>
          <p:cNvPr id="6" name="Text Placeholder 5"/>
          <p:cNvSpPr>
            <a:spLocks noGrp="1"/>
          </p:cNvSpPr>
          <p:nvPr>
            <p:ph type="body" sz="quarter" idx="16"/>
          </p:nvPr>
        </p:nvSpPr>
        <p:spPr>
          <a:xfrm>
            <a:off x="381000" y="2209800"/>
            <a:ext cx="3886200" cy="46482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685800" indent="-685800">
              <a:buNone/>
            </a:pPr>
            <a:r>
              <a:rPr lang="en-US" sz="1500" u="sng" dirty="0"/>
              <a:t>Signs:</a:t>
            </a:r>
            <a:r>
              <a:rPr lang="en-US" sz="1500" b="1" dirty="0" smtClean="0"/>
              <a:t> *</a:t>
            </a:r>
            <a:r>
              <a:rPr lang="en-US" sz="1500" dirty="0" smtClean="0"/>
              <a:t>most </a:t>
            </a:r>
            <a:r>
              <a:rPr lang="en-US" sz="1500" dirty="0"/>
              <a:t>common </a:t>
            </a:r>
            <a:r>
              <a:rPr lang="en-US" sz="1500" dirty="0" smtClean="0"/>
              <a:t>locations</a:t>
            </a:r>
          </a:p>
          <a:p>
            <a:pPr marL="685800" indent="-685800">
              <a:buNone/>
            </a:pPr>
            <a:r>
              <a:rPr lang="en-US" sz="1500" dirty="0" smtClean="0"/>
              <a:t>	-posterior </a:t>
            </a:r>
            <a:r>
              <a:rPr lang="en-US" sz="1500" dirty="0"/>
              <a:t>lateral </a:t>
            </a:r>
            <a:r>
              <a:rPr lang="en-US" sz="1500" dirty="0" smtClean="0"/>
              <a:t>tongue</a:t>
            </a:r>
          </a:p>
          <a:p>
            <a:pPr marL="685800" indent="-685800">
              <a:buNone/>
            </a:pPr>
            <a:r>
              <a:rPr lang="en-US" sz="1500" dirty="0" smtClean="0"/>
              <a:t>	-floor </a:t>
            </a:r>
            <a:r>
              <a:rPr lang="en-US" sz="1500" dirty="0"/>
              <a:t>of </a:t>
            </a:r>
            <a:r>
              <a:rPr lang="en-US" sz="1500" dirty="0" smtClean="0"/>
              <a:t>mouth </a:t>
            </a:r>
          </a:p>
          <a:p>
            <a:pPr marL="685800" indent="-685800">
              <a:buNone/>
            </a:pPr>
            <a:r>
              <a:rPr lang="en-US" sz="1500" dirty="0" smtClean="0"/>
              <a:t>	-ventral tongue </a:t>
            </a:r>
          </a:p>
          <a:p>
            <a:pPr marL="685800" indent="-685800">
              <a:buNone/>
            </a:pPr>
            <a:r>
              <a:rPr lang="en-US" sz="1500" dirty="0" smtClean="0"/>
              <a:t>	-soft palate</a:t>
            </a:r>
          </a:p>
          <a:p>
            <a:pPr marL="685800" indent="-685800">
              <a:buNone/>
            </a:pPr>
            <a:r>
              <a:rPr lang="en-US" sz="1500" dirty="0" smtClean="0"/>
              <a:t> </a:t>
            </a:r>
          </a:p>
          <a:p>
            <a:pPr marL="685800" indent="-685800">
              <a:buNone/>
            </a:pPr>
            <a:r>
              <a:rPr lang="en-US" sz="1500" dirty="0" smtClean="0"/>
              <a:t>	*highly </a:t>
            </a:r>
            <a:r>
              <a:rPr lang="en-US" sz="1500" dirty="0"/>
              <a:t>variable </a:t>
            </a:r>
            <a:r>
              <a:rPr lang="en-US" sz="1500" dirty="0" smtClean="0"/>
              <a:t>appearance</a:t>
            </a:r>
          </a:p>
          <a:p>
            <a:pPr marL="685800" indent="-685800">
              <a:buNone/>
            </a:pPr>
            <a:r>
              <a:rPr lang="en-US" sz="1500" dirty="0" smtClean="0"/>
              <a:t>	-ulceration </a:t>
            </a:r>
            <a:r>
              <a:rPr lang="en-US" sz="1500" dirty="0"/>
              <a:t>with </a:t>
            </a:r>
            <a:r>
              <a:rPr lang="en-US" sz="1500" dirty="0" smtClean="0"/>
              <a:t>raised, rolled     	margins </a:t>
            </a:r>
          </a:p>
          <a:p>
            <a:pPr marL="685800" indent="-685800">
              <a:buNone/>
            </a:pPr>
            <a:r>
              <a:rPr lang="en-US" sz="1500" dirty="0" smtClean="0"/>
              <a:t>	-red</a:t>
            </a:r>
            <a:r>
              <a:rPr lang="en-US" sz="1500" dirty="0"/>
              <a:t>, velvety lesion with </a:t>
            </a:r>
            <a:r>
              <a:rPr lang="en-US" sz="1500" dirty="0" err="1" smtClean="0"/>
              <a:t>induration</a:t>
            </a:r>
            <a:r>
              <a:rPr lang="en-US" sz="1500" dirty="0" smtClean="0"/>
              <a:t> </a:t>
            </a:r>
          </a:p>
          <a:p>
            <a:pPr marL="685800" indent="-685800">
              <a:buNone/>
            </a:pPr>
            <a:r>
              <a:rPr lang="en-US" sz="1500" dirty="0" smtClean="0"/>
              <a:t>	-</a:t>
            </a:r>
            <a:r>
              <a:rPr lang="en-US" sz="1500" dirty="0" err="1" smtClean="0"/>
              <a:t>exophytic</a:t>
            </a:r>
            <a:r>
              <a:rPr lang="en-US" sz="1500" dirty="0" smtClean="0"/>
              <a:t> </a:t>
            </a:r>
            <a:r>
              <a:rPr lang="en-US" sz="1500" dirty="0"/>
              <a:t>ulcerated </a:t>
            </a:r>
            <a:r>
              <a:rPr lang="en-US" sz="1500" dirty="0" smtClean="0"/>
              <a:t>mass</a:t>
            </a:r>
          </a:p>
          <a:p>
            <a:pPr marL="685800" indent="-685800">
              <a:buNone/>
            </a:pPr>
            <a:r>
              <a:rPr lang="en-US" sz="1500" dirty="0" smtClean="0"/>
              <a:t>	-mixed </a:t>
            </a:r>
            <a:r>
              <a:rPr lang="en-US" sz="1500" dirty="0"/>
              <a:t>red/white </a:t>
            </a:r>
            <a:r>
              <a:rPr lang="en-US" sz="1500" dirty="0" smtClean="0"/>
              <a:t>lesion </a:t>
            </a:r>
          </a:p>
          <a:p>
            <a:pPr marL="685800" indent="-685800">
              <a:buNone/>
            </a:pPr>
            <a:r>
              <a:rPr lang="en-US" sz="1500" dirty="0" smtClean="0"/>
              <a:t>	-white plaque</a:t>
            </a:r>
            <a:endParaRPr lang="en-US" sz="1600" dirty="0"/>
          </a:p>
          <a:p>
            <a:pPr marL="1252728" indent="-1252728">
              <a:lnSpc>
                <a:spcPts val="2000"/>
              </a:lnSpc>
              <a:spcBef>
                <a:spcPts val="2200"/>
              </a:spcBef>
              <a:buNone/>
            </a:pPr>
            <a:r>
              <a:rPr lang="en-US" sz="1500" u="sng" dirty="0" smtClean="0"/>
              <a:t>Symptoms</a:t>
            </a:r>
            <a:r>
              <a:rPr lang="en-US" sz="1500" u="sng" dirty="0"/>
              <a:t>:</a:t>
            </a:r>
            <a:r>
              <a:rPr lang="en-US" sz="1500" b="1" dirty="0"/>
              <a:t> </a:t>
            </a:r>
            <a:r>
              <a:rPr lang="en-US" sz="1500" dirty="0" smtClean="0"/>
              <a:t>sometimes painful</a:t>
            </a:r>
          </a:p>
        </p:txBody>
      </p:sp>
      <p:pic>
        <p:nvPicPr>
          <p:cNvPr id="11" name="Picture Placeholder 10" descr="Photo: Showing squamous cell buccal canc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075" b="5075"/>
          <a:stretch>
            <a:fillRect/>
          </a:stretch>
        </p:blipFill>
        <p:spPr/>
      </p:pic>
      <p:pic>
        <p:nvPicPr>
          <p:cNvPr id="12" name="Picture Placeholder 11" descr="Photo: Showing squamous cell carcinoma."/>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4213" b="4213"/>
          <a:stretch>
            <a:fillRect/>
          </a:stretch>
        </p:blipFill>
        <p:spPr/>
      </p:pic>
      <p:pic>
        <p:nvPicPr>
          <p:cNvPr id="13" name="Picture Placeholder 12" descr="Photo: Showing squamous cell tongue cance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6195" b="6195"/>
          <a:stretch>
            <a:fillRect/>
          </a:stretch>
        </p:blipFill>
        <p:spPr/>
      </p:pic>
      <p:sp>
        <p:nvSpPr>
          <p:cNvPr id="4" name="Slide Number Placeholder 3"/>
          <p:cNvSpPr>
            <a:spLocks noGrp="1"/>
          </p:cNvSpPr>
          <p:nvPr>
            <p:ph type="sldNum" sz="quarter" idx="12"/>
          </p:nvPr>
        </p:nvSpPr>
        <p:spPr/>
        <p:txBody>
          <a:bodyPr/>
          <a:lstStyle/>
          <a:p>
            <a:fld id="{76F12988-762E-479C-8EE3-6FB29355EF8A}" type="slidenum">
              <a:rPr lang="en-US" smtClean="0"/>
              <a:pPr/>
              <a:t>18</a:t>
            </a:fld>
            <a:endParaRPr lang="en-US"/>
          </a:p>
        </p:txBody>
      </p:sp>
    </p:spTree>
    <p:extLst>
      <p:ext uri="{BB962C8B-B14F-4D97-AF65-F5344CB8AC3E}">
        <p14:creationId xmlns:p14="http://schemas.microsoft.com/office/powerpoint/2010/main" val="109220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4114800" cy="1371600"/>
          </a:xfrm>
        </p:spPr>
        <p:txBody>
          <a:bodyPr>
            <a:normAutofit/>
          </a:bodyPr>
          <a:lstStyle/>
          <a:p>
            <a:pPr>
              <a:spcBef>
                <a:spcPts val="1400"/>
              </a:spcBef>
            </a:pPr>
            <a:r>
              <a:rPr lang="en-US" sz="2800" dirty="0"/>
              <a:t>Squamous cell </a:t>
            </a:r>
            <a:r>
              <a:rPr lang="en-US" sz="2800" dirty="0" smtClean="0"/>
              <a:t>carcinoma</a:t>
            </a:r>
            <a:endParaRPr lang="en-US" sz="2800" dirty="0"/>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Ulcerated Lesions</a:t>
            </a:r>
            <a:endParaRPr lang="en-US" sz="2400" u="sng" dirty="0"/>
          </a:p>
        </p:txBody>
      </p:sp>
      <p:sp>
        <p:nvSpPr>
          <p:cNvPr id="6" name="Text Placeholder 5"/>
          <p:cNvSpPr>
            <a:spLocks noGrp="1"/>
          </p:cNvSpPr>
          <p:nvPr>
            <p:ph type="body" sz="quarter" idx="16"/>
          </p:nvPr>
        </p:nvSpPr>
        <p:spPr>
          <a:xfrm>
            <a:off x="381000" y="2133600"/>
            <a:ext cx="5257800" cy="4724400"/>
          </a:xfrm>
        </p:spPr>
        <p:txBody>
          <a:bodyPr>
            <a:noAutofit/>
          </a:bodyPr>
          <a:lstStyle/>
          <a:p>
            <a:pPr marL="0" indent="0">
              <a:lnSpc>
                <a:spcPts val="2000"/>
              </a:lnSpc>
              <a:spcBef>
                <a:spcPts val="800"/>
              </a:spcBef>
              <a:buNone/>
            </a:pPr>
            <a:r>
              <a:rPr lang="en-US" sz="1600" b="1" dirty="0" smtClean="0"/>
              <a:t>Etiology/risk factors</a:t>
            </a:r>
          </a:p>
          <a:p>
            <a:pPr marL="457200" indent="0">
              <a:spcBef>
                <a:spcPts val="0"/>
              </a:spcBef>
              <a:buNone/>
            </a:pPr>
            <a:r>
              <a:rPr lang="en-US" sz="1500" dirty="0"/>
              <a:t>etiology unknown</a:t>
            </a:r>
          </a:p>
          <a:p>
            <a:pPr marL="457200" indent="0">
              <a:spcBef>
                <a:spcPts val="0"/>
              </a:spcBef>
              <a:buNone/>
            </a:pPr>
            <a:r>
              <a:rPr lang="en-US" sz="1500" dirty="0" smtClean="0"/>
              <a:t>tobacco</a:t>
            </a:r>
            <a:endParaRPr lang="en-US" sz="1500" dirty="0"/>
          </a:p>
          <a:p>
            <a:pPr marL="457200" indent="0">
              <a:spcBef>
                <a:spcPts val="0"/>
              </a:spcBef>
              <a:buNone/>
            </a:pPr>
            <a:r>
              <a:rPr lang="en-US" sz="1500" dirty="0" smtClean="0"/>
              <a:t>alcohol</a:t>
            </a:r>
            <a:endParaRPr lang="en-US" sz="1500" dirty="0"/>
          </a:p>
          <a:p>
            <a:pPr marL="457200" indent="0">
              <a:spcBef>
                <a:spcPts val="0"/>
              </a:spcBef>
              <a:buNone/>
            </a:pPr>
            <a:r>
              <a:rPr lang="en-US" sz="1500" dirty="0" smtClean="0"/>
              <a:t>nutritional </a:t>
            </a:r>
            <a:r>
              <a:rPr lang="en-US" sz="1500" dirty="0"/>
              <a:t>deficiencies</a:t>
            </a:r>
          </a:p>
          <a:p>
            <a:pPr marL="457200" indent="0">
              <a:spcBef>
                <a:spcPts val="0"/>
              </a:spcBef>
              <a:buNone/>
            </a:pPr>
            <a:r>
              <a:rPr lang="en-US" sz="1500" dirty="0" smtClean="0"/>
              <a:t>human </a:t>
            </a:r>
            <a:r>
              <a:rPr lang="en-US" sz="1500" dirty="0"/>
              <a:t>papillomavirus</a:t>
            </a:r>
          </a:p>
          <a:p>
            <a:pPr marL="0" indent="0">
              <a:lnSpc>
                <a:spcPts val="2000"/>
              </a:lnSpc>
              <a:spcBef>
                <a:spcPts val="800"/>
              </a:spcBef>
              <a:buNone/>
            </a:pPr>
            <a:r>
              <a:rPr lang="en-US" sz="1600" b="1" dirty="0" smtClean="0"/>
              <a:t>Diagnosis</a:t>
            </a:r>
            <a:endParaRPr lang="en-US" sz="1600" b="1" dirty="0"/>
          </a:p>
          <a:p>
            <a:pPr marL="457200" indent="0">
              <a:lnSpc>
                <a:spcPts val="2000"/>
              </a:lnSpc>
              <a:spcBef>
                <a:spcPts val="400"/>
              </a:spcBef>
              <a:buNone/>
            </a:pPr>
            <a:r>
              <a:rPr lang="en-US" sz="1500" dirty="0" smtClean="0"/>
              <a:t>incisional biopsy</a:t>
            </a:r>
            <a:r>
              <a:rPr lang="en-US" sz="1800" dirty="0"/>
              <a:t>		</a:t>
            </a:r>
          </a:p>
          <a:p>
            <a:pPr marL="0" indent="0">
              <a:lnSpc>
                <a:spcPts val="2000"/>
              </a:lnSpc>
              <a:spcBef>
                <a:spcPts val="800"/>
              </a:spcBef>
              <a:buNone/>
            </a:pPr>
            <a:r>
              <a:rPr lang="en-US" sz="1600" b="1" dirty="0" smtClean="0"/>
              <a:t>Treatment</a:t>
            </a:r>
            <a:endParaRPr lang="en-US" sz="1600" b="1" dirty="0"/>
          </a:p>
          <a:p>
            <a:pPr marL="457200" indent="0">
              <a:lnSpc>
                <a:spcPts val="2000"/>
              </a:lnSpc>
              <a:spcBef>
                <a:spcPts val="0"/>
              </a:spcBef>
              <a:buNone/>
            </a:pPr>
            <a:r>
              <a:rPr lang="en-US" sz="1500" dirty="0" smtClean="0"/>
              <a:t>surgical excision</a:t>
            </a:r>
          </a:p>
          <a:p>
            <a:pPr marL="457200" indent="0">
              <a:lnSpc>
                <a:spcPts val="2000"/>
              </a:lnSpc>
              <a:spcBef>
                <a:spcPts val="0"/>
              </a:spcBef>
              <a:buNone/>
            </a:pPr>
            <a:r>
              <a:rPr lang="en-US" sz="1500" dirty="0" smtClean="0"/>
              <a:t>radiation therapy</a:t>
            </a:r>
          </a:p>
          <a:p>
            <a:pPr marL="457200" indent="0">
              <a:lnSpc>
                <a:spcPts val="2000"/>
              </a:lnSpc>
              <a:spcBef>
                <a:spcPts val="0"/>
              </a:spcBef>
              <a:buNone/>
            </a:pPr>
            <a:r>
              <a:rPr lang="en-US" sz="1500" dirty="0" smtClean="0"/>
              <a:t>chemotherapy</a:t>
            </a:r>
          </a:p>
          <a:p>
            <a:pPr marL="0" indent="0">
              <a:lnSpc>
                <a:spcPts val="2000"/>
              </a:lnSpc>
              <a:spcBef>
                <a:spcPts val="800"/>
              </a:spcBef>
              <a:buNone/>
            </a:pPr>
            <a:r>
              <a:rPr lang="en-US" sz="1600" b="1" dirty="0" smtClean="0"/>
              <a:t>Pre- &amp; Post- treatment</a:t>
            </a:r>
            <a:endParaRPr lang="en-US" sz="1600" b="1" dirty="0"/>
          </a:p>
          <a:p>
            <a:pPr marL="457200" indent="0">
              <a:spcBef>
                <a:spcPts val="0"/>
              </a:spcBef>
              <a:buNone/>
            </a:pPr>
            <a:r>
              <a:rPr lang="en-US" sz="1500" dirty="0"/>
              <a:t>smoking cessation</a:t>
            </a:r>
          </a:p>
          <a:p>
            <a:pPr marL="457200" indent="0">
              <a:spcBef>
                <a:spcPts val="0"/>
              </a:spcBef>
              <a:buNone/>
            </a:pPr>
            <a:r>
              <a:rPr lang="en-US" sz="1500" dirty="0" smtClean="0"/>
              <a:t>alcohol </a:t>
            </a:r>
            <a:r>
              <a:rPr lang="en-US" sz="1500" dirty="0"/>
              <a:t>cessation</a:t>
            </a:r>
          </a:p>
          <a:p>
            <a:pPr marL="457200" indent="0">
              <a:spcBef>
                <a:spcPts val="0"/>
              </a:spcBef>
              <a:buNone/>
            </a:pPr>
            <a:r>
              <a:rPr lang="en-US" sz="1500" dirty="0" smtClean="0"/>
              <a:t>aggressive </a:t>
            </a:r>
            <a:r>
              <a:rPr lang="en-US" sz="1500" dirty="0"/>
              <a:t>oral health care</a:t>
            </a:r>
          </a:p>
          <a:p>
            <a:pPr marL="457200" indent="0">
              <a:spcBef>
                <a:spcPts val="0"/>
              </a:spcBef>
              <a:buNone/>
            </a:pPr>
            <a:r>
              <a:rPr lang="en-US" sz="1500" dirty="0" smtClean="0"/>
              <a:t>close </a:t>
            </a:r>
            <a:r>
              <a:rPr lang="en-US" sz="1500" dirty="0"/>
              <a:t>follow-up &amp; </a:t>
            </a:r>
            <a:r>
              <a:rPr lang="en-US" sz="1500" dirty="0" smtClean="0"/>
              <a:t>periodic </a:t>
            </a:r>
            <a:r>
              <a:rPr lang="en-US" sz="1500" dirty="0"/>
              <a:t>re-evaluation</a:t>
            </a:r>
          </a:p>
          <a:p>
            <a:pPr marL="457200" indent="0">
              <a:lnSpc>
                <a:spcPts val="2000"/>
              </a:lnSpc>
              <a:spcBef>
                <a:spcPts val="0"/>
              </a:spcBef>
              <a:buNone/>
            </a:pPr>
            <a:endParaRPr lang="en-US" sz="16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19</a:t>
            </a:fld>
            <a:endParaRPr lang="en-US"/>
          </a:p>
        </p:txBody>
      </p:sp>
      <p:pic>
        <p:nvPicPr>
          <p:cNvPr id="8" name="Picture Placeholder 7" descr="Photo: Showing leukoplakia (carcinoma in situ), anterior floor of mouth."/>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648200" y="530352"/>
            <a:ext cx="4114800" cy="2517648"/>
          </a:xfrm>
        </p:spPr>
      </p:pic>
      <p:pic>
        <p:nvPicPr>
          <p:cNvPr id="11" name="Picture Placeholder 10" descr="Photo: Showing leukoplakia (carcinoma in situ), posterior ventral tongue."/>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648200" y="3499104"/>
            <a:ext cx="4114800" cy="2444496"/>
          </a:xfrm>
        </p:spPr>
      </p:pic>
    </p:spTree>
    <p:extLst>
      <p:ext uri="{BB962C8B-B14F-4D97-AF65-F5344CB8AC3E}">
        <p14:creationId xmlns:p14="http://schemas.microsoft.com/office/powerpoint/2010/main" val="1672610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Introduction</a:t>
            </a:r>
            <a:endParaRPr lang="en-US" dirty="0"/>
          </a:p>
        </p:txBody>
      </p:sp>
      <p:sp>
        <p:nvSpPr>
          <p:cNvPr id="3" name="Content Placeholder 2"/>
          <p:cNvSpPr>
            <a:spLocks noGrp="1"/>
          </p:cNvSpPr>
          <p:nvPr>
            <p:ph idx="1"/>
          </p:nvPr>
        </p:nvSpPr>
        <p:spPr>
          <a:xfrm>
            <a:off x="457200" y="1295400"/>
            <a:ext cx="8458200" cy="5257800"/>
          </a:xfrm>
        </p:spPr>
        <p:txBody>
          <a:bodyPr>
            <a:normAutofit fontScale="92500" lnSpcReduction="10000"/>
          </a:bodyPr>
          <a:lstStyle/>
          <a:p>
            <a:r>
              <a:rPr lang="en-US" sz="2400" dirty="0" smtClean="0"/>
              <a:t>HRSA/HAB sponsored curriculum </a:t>
            </a:r>
            <a:r>
              <a:rPr lang="en-US" sz="2400" dirty="0"/>
              <a:t>designed to assist primary care </a:t>
            </a:r>
            <a:r>
              <a:rPr lang="en-US" sz="2400" dirty="0" smtClean="0"/>
              <a:t>providers to </a:t>
            </a:r>
            <a:r>
              <a:rPr lang="en-US" sz="2400" dirty="0"/>
              <a:t>recognize and manage oral health and disease for people living with HIV/AIDS. </a:t>
            </a:r>
            <a:endParaRPr lang="en-US" sz="2400" dirty="0" smtClean="0"/>
          </a:p>
          <a:p>
            <a:pPr>
              <a:spcBef>
                <a:spcPts val="0"/>
              </a:spcBef>
            </a:pPr>
            <a:endParaRPr lang="en-US" sz="2400" dirty="0"/>
          </a:p>
          <a:p>
            <a:r>
              <a:rPr lang="en-US" sz="2400" dirty="0" smtClean="0"/>
              <a:t>Benefits of oral health integration in primary care:</a:t>
            </a:r>
          </a:p>
          <a:p>
            <a:pPr lvl="1"/>
            <a:r>
              <a:rPr lang="en-US" sz="2100" dirty="0" smtClean="0">
                <a:ea typeface="Arial" charset="0"/>
                <a:cs typeface="Arial" charset="0"/>
              </a:rPr>
              <a:t>Improve </a:t>
            </a:r>
            <a:r>
              <a:rPr lang="en-US" sz="2100" dirty="0">
                <a:ea typeface="Arial" charset="0"/>
                <a:cs typeface="Arial" charset="0"/>
              </a:rPr>
              <a:t>earlier linkage to oral health care</a:t>
            </a:r>
          </a:p>
          <a:p>
            <a:pPr lvl="1"/>
            <a:r>
              <a:rPr lang="en-US" sz="2100" dirty="0">
                <a:ea typeface="Arial" charset="0"/>
                <a:cs typeface="Arial" charset="0"/>
              </a:rPr>
              <a:t>Reduce avoidable complications including oral-systemic </a:t>
            </a:r>
          </a:p>
          <a:p>
            <a:pPr lvl="1"/>
            <a:r>
              <a:rPr lang="en-US" sz="2100" dirty="0">
                <a:ea typeface="Arial" charset="0"/>
                <a:cs typeface="Arial" charset="0"/>
              </a:rPr>
              <a:t>Reduce burden/costs of preventable diseases</a:t>
            </a:r>
          </a:p>
          <a:p>
            <a:pPr lvl="1"/>
            <a:r>
              <a:rPr lang="en-US" sz="2100" dirty="0">
                <a:ea typeface="Arial" charset="0"/>
                <a:cs typeface="Arial" charset="0"/>
              </a:rPr>
              <a:t>Improve OH literacy of health care </a:t>
            </a:r>
            <a:r>
              <a:rPr lang="en-US" sz="2100" dirty="0" smtClean="0">
                <a:ea typeface="Arial" charset="0"/>
                <a:cs typeface="Arial" charset="0"/>
              </a:rPr>
              <a:t>professionals and public </a:t>
            </a:r>
          </a:p>
          <a:p>
            <a:pPr marL="457200" lvl="1" indent="0">
              <a:buNone/>
            </a:pPr>
            <a:endParaRPr lang="en-US" sz="2000" dirty="0" smtClean="0">
              <a:ea typeface="Arial" charset="0"/>
              <a:cs typeface="Arial" charset="0"/>
            </a:endParaRPr>
          </a:p>
          <a:p>
            <a:r>
              <a:rPr lang="en-US" sz="2400" dirty="0" smtClean="0">
                <a:ea typeface="Arial" charset="0"/>
                <a:cs typeface="Arial" charset="0"/>
              </a:rPr>
              <a:t>Webinar series</a:t>
            </a:r>
          </a:p>
          <a:p>
            <a:pPr lvl="1"/>
            <a:r>
              <a:rPr lang="en-US" sz="2000" dirty="0" smtClean="0">
                <a:ea typeface="Arial" charset="0"/>
                <a:cs typeface="Arial" charset="0"/>
              </a:rPr>
              <a:t>Chapters 1-2: was conducted on March 7 </a:t>
            </a:r>
          </a:p>
          <a:p>
            <a:pPr lvl="1"/>
            <a:r>
              <a:rPr lang="en-US" sz="2000" dirty="0" smtClean="0">
                <a:ea typeface="Arial" charset="0"/>
                <a:cs typeface="Arial" charset="0"/>
              </a:rPr>
              <a:t>Chapters 3-5: March 28, 2-4 PM </a:t>
            </a:r>
          </a:p>
          <a:p>
            <a:pPr lvl="1"/>
            <a:endParaRPr lang="en-US" sz="2000" dirty="0">
              <a:ea typeface="Arial" charset="0"/>
              <a:cs typeface="Arial" charset="0"/>
            </a:endParaRPr>
          </a:p>
          <a:p>
            <a:r>
              <a:rPr lang="en-US" sz="2400" dirty="0">
                <a:ea typeface="Arial" charset="0"/>
                <a:cs typeface="Arial" charset="0"/>
              </a:rPr>
              <a:t>Webcasts on TARGET Center: (https://careacttarget.org)</a:t>
            </a:r>
          </a:p>
          <a:p>
            <a:endParaRPr lang="en-US" sz="2200" dirty="0">
              <a:ea typeface="Arial" charset="0"/>
              <a:cs typeface="Arial" charset="0"/>
            </a:endParaRPr>
          </a:p>
          <a:p>
            <a:pPr lvl="1"/>
            <a:endParaRPr lang="en-US" sz="22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2</a:t>
            </a:fld>
            <a:endParaRPr lang="en-US"/>
          </a:p>
        </p:txBody>
      </p:sp>
    </p:spTree>
    <p:extLst>
      <p:ext uri="{BB962C8B-B14F-4D97-AF65-F5344CB8AC3E}">
        <p14:creationId xmlns:p14="http://schemas.microsoft.com/office/powerpoint/2010/main" val="1971260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4343400" cy="990600"/>
          </a:xfrm>
        </p:spPr>
        <p:txBody>
          <a:bodyPr>
            <a:noAutofit/>
          </a:bodyPr>
          <a:lstStyle/>
          <a:p>
            <a:pPr>
              <a:spcBef>
                <a:spcPts val="1400"/>
              </a:spcBef>
            </a:pPr>
            <a:r>
              <a:rPr lang="en-US" sz="2800" dirty="0" err="1"/>
              <a:t>S</a:t>
            </a:r>
            <a:r>
              <a:rPr lang="en-US" sz="2800" dirty="0" err="1" smtClean="0"/>
              <a:t>quamous</a:t>
            </a:r>
            <a:r>
              <a:rPr lang="en-US" sz="2800" dirty="0" smtClean="0"/>
              <a:t> </a:t>
            </a:r>
            <a:r>
              <a:rPr lang="en-US" sz="2800" dirty="0" err="1"/>
              <a:t>papilloma</a:t>
            </a:r>
            <a:r>
              <a:rPr lang="en-US" sz="2800" dirty="0" smtClean="0"/>
              <a:t> </a:t>
            </a:r>
            <a:r>
              <a:rPr lang="en-US" sz="2800" dirty="0" err="1" smtClean="0"/>
              <a:t>Verruca</a:t>
            </a:r>
            <a:r>
              <a:rPr lang="en-US" sz="2800" dirty="0" smtClean="0"/>
              <a:t> vulgaris</a:t>
            </a:r>
            <a:endParaRPr lang="en-US" sz="2800" dirty="0"/>
          </a:p>
        </p:txBody>
      </p:sp>
      <p:sp>
        <p:nvSpPr>
          <p:cNvPr id="3" name="Content Placeholder 2"/>
          <p:cNvSpPr>
            <a:spLocks noGrp="1"/>
          </p:cNvSpPr>
          <p:nvPr>
            <p:ph type="body" sz="quarter" idx="15"/>
          </p:nvPr>
        </p:nvSpPr>
        <p:spPr>
          <a:xfrm>
            <a:off x="381000" y="0"/>
            <a:ext cx="4495800" cy="533400"/>
          </a:xfrm>
        </p:spPr>
        <p:txBody>
          <a:bodyPr>
            <a:noAutofit/>
          </a:bodyPr>
          <a:lstStyle/>
          <a:p>
            <a:pPr marL="0" indent="0">
              <a:spcBef>
                <a:spcPts val="1400"/>
              </a:spcBef>
              <a:buNone/>
            </a:pPr>
            <a:r>
              <a:rPr lang="en-US" sz="2400" u="sng" dirty="0"/>
              <a:t>Papillary </a:t>
            </a:r>
            <a:r>
              <a:rPr lang="en-US" sz="2400" u="sng" dirty="0" smtClean="0"/>
              <a:t>Lesions </a:t>
            </a:r>
            <a:r>
              <a:rPr lang="en-US" sz="2000" u="sng" dirty="0" smtClean="0"/>
              <a:t>(</a:t>
            </a:r>
            <a:r>
              <a:rPr lang="en-US" sz="2100" u="sng" dirty="0" smtClean="0"/>
              <a:t>oral warts)</a:t>
            </a:r>
            <a:endParaRPr lang="en-US" sz="2100" u="sng" dirty="0"/>
          </a:p>
        </p:txBody>
      </p:sp>
      <p:sp>
        <p:nvSpPr>
          <p:cNvPr id="6" name="Text Placeholder 5"/>
          <p:cNvSpPr>
            <a:spLocks noGrp="1"/>
          </p:cNvSpPr>
          <p:nvPr>
            <p:ph type="body" sz="quarter" idx="16"/>
          </p:nvPr>
        </p:nvSpPr>
        <p:spPr>
          <a:xfrm>
            <a:off x="381000" y="1828800"/>
            <a:ext cx="4114800" cy="47244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731520" indent="-731520">
              <a:buNone/>
            </a:pPr>
            <a:r>
              <a:rPr lang="en-US" sz="1600" u="sng" dirty="0"/>
              <a:t>Signs:</a:t>
            </a:r>
            <a:r>
              <a:rPr lang="en-US" sz="1600" b="1" dirty="0" smtClean="0"/>
              <a:t> -</a:t>
            </a:r>
            <a:r>
              <a:rPr lang="en-US" sz="1600" dirty="0" smtClean="0"/>
              <a:t>single </a:t>
            </a:r>
            <a:r>
              <a:rPr lang="en-US" sz="1600" dirty="0"/>
              <a:t>or </a:t>
            </a:r>
            <a:r>
              <a:rPr lang="en-US" sz="1600" dirty="0" smtClean="0"/>
              <a:t>multiple </a:t>
            </a:r>
          </a:p>
          <a:p>
            <a:pPr marL="731520" indent="-731520">
              <a:buNone/>
            </a:pPr>
            <a:r>
              <a:rPr lang="en-US" sz="1600" dirty="0" smtClean="0"/>
              <a:t>	-any </a:t>
            </a:r>
            <a:r>
              <a:rPr lang="en-US" sz="1600" dirty="0"/>
              <a:t>mucosal </a:t>
            </a:r>
            <a:r>
              <a:rPr lang="en-US" sz="1600" dirty="0" smtClean="0"/>
              <a:t>surface </a:t>
            </a:r>
          </a:p>
          <a:p>
            <a:pPr marL="731520" indent="-731520">
              <a:buNone/>
            </a:pPr>
            <a:r>
              <a:rPr lang="en-US" sz="1600" dirty="0" smtClean="0"/>
              <a:t>	-sessile </a:t>
            </a:r>
            <a:r>
              <a:rPr lang="en-US" sz="1600" dirty="0"/>
              <a:t>or </a:t>
            </a:r>
            <a:r>
              <a:rPr lang="en-US" sz="1600" dirty="0" err="1" smtClean="0"/>
              <a:t>pedunculated</a:t>
            </a:r>
            <a:r>
              <a:rPr lang="en-US" sz="1600" dirty="0" smtClean="0"/>
              <a:t> </a:t>
            </a:r>
          </a:p>
          <a:p>
            <a:pPr marL="731520" indent="-731520">
              <a:buNone/>
            </a:pPr>
            <a:r>
              <a:rPr lang="en-US" sz="1600" dirty="0" smtClean="0"/>
              <a:t>	-small </a:t>
            </a:r>
            <a:r>
              <a:rPr lang="en-US" sz="1600" dirty="0"/>
              <a:t>fingerlike </a:t>
            </a:r>
            <a:r>
              <a:rPr lang="en-US" sz="1600" dirty="0" smtClean="0"/>
              <a:t>projections</a:t>
            </a:r>
          </a:p>
          <a:p>
            <a:pPr marL="731520" indent="-731520">
              <a:buNone/>
            </a:pPr>
            <a:r>
              <a:rPr lang="en-US" sz="1600" dirty="0" smtClean="0"/>
              <a:t>	-rough</a:t>
            </a:r>
            <a:r>
              <a:rPr lang="en-US" sz="1600" dirty="0"/>
              <a:t>, pebbled </a:t>
            </a:r>
            <a:r>
              <a:rPr lang="en-US" sz="1600" dirty="0" smtClean="0"/>
              <a:t>surface</a:t>
            </a:r>
          </a:p>
          <a:p>
            <a:pPr marL="731520" indent="-731520">
              <a:buNone/>
            </a:pPr>
            <a:r>
              <a:rPr lang="en-US" sz="1600" dirty="0" smtClean="0"/>
              <a:t>	-whitish </a:t>
            </a:r>
            <a:r>
              <a:rPr lang="en-US" sz="1600" dirty="0"/>
              <a:t>or light </a:t>
            </a:r>
            <a:r>
              <a:rPr lang="en-US" sz="1600" dirty="0" smtClean="0"/>
              <a:t>pink</a:t>
            </a:r>
            <a:endParaRPr lang="en-US" sz="1600" dirty="0"/>
          </a:p>
          <a:p>
            <a:pPr marL="1252728" indent="-1252728">
              <a:lnSpc>
                <a:spcPts val="2000"/>
              </a:lnSpc>
              <a:spcBef>
                <a:spcPts val="400"/>
              </a:spcBef>
              <a:buNone/>
            </a:pPr>
            <a:r>
              <a:rPr lang="en-US" sz="1600" u="sng" dirty="0" smtClean="0"/>
              <a:t>Symptoms</a:t>
            </a:r>
            <a:r>
              <a:rPr lang="en-US" sz="1600" u="sng" dirty="0"/>
              <a:t>:</a:t>
            </a:r>
            <a:r>
              <a:rPr lang="en-US" sz="1600" b="1" dirty="0" smtClean="0"/>
              <a:t> -</a:t>
            </a:r>
            <a:r>
              <a:rPr lang="en-US" sz="1600" dirty="0" smtClean="0"/>
              <a:t>non-painful </a:t>
            </a:r>
            <a:br>
              <a:rPr lang="en-US" sz="1600" dirty="0" smtClean="0"/>
            </a:br>
            <a:r>
              <a:rPr lang="en-US" sz="1600" dirty="0" smtClean="0"/>
              <a:t>(unless traumatized)</a:t>
            </a:r>
          </a:p>
          <a:p>
            <a:pPr marL="0" indent="0">
              <a:lnSpc>
                <a:spcPts val="2000"/>
              </a:lnSpc>
              <a:spcBef>
                <a:spcPts val="800"/>
              </a:spcBef>
              <a:buNone/>
            </a:pPr>
            <a:r>
              <a:rPr lang="en-US" sz="1800" b="1" dirty="0" smtClean="0"/>
              <a:t>Etiology</a:t>
            </a:r>
          </a:p>
          <a:p>
            <a:pPr marL="457200" lvl="1" indent="0">
              <a:lnSpc>
                <a:spcPts val="2000"/>
              </a:lnSpc>
              <a:spcBef>
                <a:spcPts val="400"/>
              </a:spcBef>
              <a:buNone/>
            </a:pPr>
            <a:r>
              <a:rPr lang="en-US" sz="1600" dirty="0" smtClean="0"/>
              <a:t>human papillomavirus</a:t>
            </a:r>
          </a:p>
          <a:p>
            <a:pPr marL="0" indent="0">
              <a:lnSpc>
                <a:spcPts val="2000"/>
              </a:lnSpc>
              <a:spcBef>
                <a:spcPts val="800"/>
              </a:spcBef>
              <a:buNone/>
            </a:pPr>
            <a:r>
              <a:rPr lang="en-US" sz="1800" b="1" dirty="0" smtClean="0"/>
              <a:t>Diagnosis</a:t>
            </a:r>
          </a:p>
          <a:p>
            <a:pPr marL="457200" indent="0">
              <a:lnSpc>
                <a:spcPts val="2000"/>
              </a:lnSpc>
              <a:spcBef>
                <a:spcPts val="400"/>
              </a:spcBef>
              <a:buNone/>
            </a:pPr>
            <a:r>
              <a:rPr lang="en-US" sz="1600" dirty="0" smtClean="0"/>
              <a:t>clinical appearance </a:t>
            </a:r>
            <a:r>
              <a:rPr lang="en-US" sz="1800" dirty="0"/>
              <a:t>		</a:t>
            </a:r>
          </a:p>
          <a:p>
            <a:pPr marL="0" indent="0">
              <a:lnSpc>
                <a:spcPts val="2000"/>
              </a:lnSpc>
              <a:spcBef>
                <a:spcPts val="800"/>
              </a:spcBef>
              <a:buNone/>
            </a:pPr>
            <a:r>
              <a:rPr lang="en-US" sz="1800" b="1" dirty="0" smtClean="0"/>
              <a:t>Treatment</a:t>
            </a:r>
            <a:endParaRPr lang="en-US" sz="1800" b="1" dirty="0"/>
          </a:p>
          <a:p>
            <a:pPr marL="457200" indent="0">
              <a:lnSpc>
                <a:spcPts val="2000"/>
              </a:lnSpc>
              <a:spcBef>
                <a:spcPts val="400"/>
              </a:spcBef>
              <a:buNone/>
            </a:pPr>
            <a:r>
              <a:rPr lang="en-US" sz="1600" dirty="0"/>
              <a:t>s</a:t>
            </a:r>
            <a:r>
              <a:rPr lang="en-US" sz="1600" dirty="0" smtClean="0"/>
              <a:t>urgical excision</a:t>
            </a:r>
            <a:br>
              <a:rPr lang="en-US" sz="1600" dirty="0" smtClean="0"/>
            </a:br>
            <a:r>
              <a:rPr lang="en-US" sz="1600" dirty="0" err="1" smtClean="0"/>
              <a:t>cryotherapy</a:t>
            </a:r>
            <a:endParaRPr lang="en-US" sz="16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20</a:t>
            </a:fld>
            <a:endParaRPr lang="en-US"/>
          </a:p>
        </p:txBody>
      </p:sp>
      <p:pic>
        <p:nvPicPr>
          <p:cNvPr id="8" name="Picture Placeholder 7" descr="Photo: Showing squamous papilloma, anterior tongu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913376" y="176785"/>
            <a:ext cx="3621024" cy="3030931"/>
          </a:xfrm>
        </p:spPr>
      </p:pic>
      <p:pic>
        <p:nvPicPr>
          <p:cNvPr id="11" name="Picture Placeholder 10" descr="Photo: Showing verruca vulgaris, mandibular anterior buccal mucosa."/>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3376" y="3352800"/>
            <a:ext cx="3621024" cy="3063118"/>
          </a:xfrm>
        </p:spPr>
      </p:pic>
    </p:spTree>
    <p:extLst>
      <p:ext uri="{BB962C8B-B14F-4D97-AF65-F5344CB8AC3E}">
        <p14:creationId xmlns:p14="http://schemas.microsoft.com/office/powerpoint/2010/main" val="660316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4800600" cy="990600"/>
          </a:xfrm>
        </p:spPr>
        <p:txBody>
          <a:bodyPr>
            <a:normAutofit fontScale="90000"/>
          </a:bodyPr>
          <a:lstStyle/>
          <a:p>
            <a:pPr>
              <a:spcBef>
                <a:spcPts val="1400"/>
              </a:spcBef>
            </a:pPr>
            <a:r>
              <a:rPr lang="en-US" sz="2800" dirty="0" err="1" smtClean="0"/>
              <a:t>Condyloma</a:t>
            </a:r>
            <a:r>
              <a:rPr lang="en-US" sz="2800" dirty="0" smtClean="0"/>
              <a:t> </a:t>
            </a:r>
            <a:r>
              <a:rPr lang="en-US" sz="2800" dirty="0" err="1" smtClean="0"/>
              <a:t>acuminatum</a:t>
            </a:r>
            <a:r>
              <a:rPr lang="en-US" sz="2800" dirty="0" smtClean="0"/>
              <a:t> </a:t>
            </a:r>
            <a:r>
              <a:rPr lang="en-US" sz="2800" dirty="0"/>
              <a:t>F</a:t>
            </a:r>
            <a:r>
              <a:rPr lang="en-US" sz="2800" dirty="0" smtClean="0"/>
              <a:t>ocal </a:t>
            </a:r>
            <a:r>
              <a:rPr lang="en-US" sz="2800" dirty="0"/>
              <a:t>epithelial </a:t>
            </a:r>
            <a:r>
              <a:rPr lang="en-US" sz="2800" dirty="0" smtClean="0"/>
              <a:t>hyperplasia</a:t>
            </a:r>
            <a:endParaRPr lang="en-US" sz="2800" dirty="0"/>
          </a:p>
        </p:txBody>
      </p:sp>
      <p:sp>
        <p:nvSpPr>
          <p:cNvPr id="3" name="Content Placeholder 2"/>
          <p:cNvSpPr>
            <a:spLocks noGrp="1"/>
          </p:cNvSpPr>
          <p:nvPr>
            <p:ph type="body" sz="quarter" idx="15"/>
          </p:nvPr>
        </p:nvSpPr>
        <p:spPr>
          <a:xfrm>
            <a:off x="381000" y="152400"/>
            <a:ext cx="5181600" cy="533400"/>
          </a:xfrm>
        </p:spPr>
        <p:txBody>
          <a:bodyPr>
            <a:noAutofit/>
          </a:bodyPr>
          <a:lstStyle/>
          <a:p>
            <a:pPr marL="0" indent="0">
              <a:spcBef>
                <a:spcPts val="1400"/>
              </a:spcBef>
              <a:buNone/>
            </a:pPr>
            <a:r>
              <a:rPr lang="en-US" sz="2400" u="sng" dirty="0"/>
              <a:t>Papillary Lesions (oral warts)</a:t>
            </a:r>
          </a:p>
        </p:txBody>
      </p:sp>
      <p:sp>
        <p:nvSpPr>
          <p:cNvPr id="6" name="Text Placeholder 5"/>
          <p:cNvSpPr>
            <a:spLocks noGrp="1"/>
          </p:cNvSpPr>
          <p:nvPr>
            <p:ph type="body" sz="quarter" idx="16"/>
          </p:nvPr>
        </p:nvSpPr>
        <p:spPr>
          <a:xfrm>
            <a:off x="381000" y="1981200"/>
            <a:ext cx="4419600" cy="4724400"/>
          </a:xfrm>
        </p:spPr>
        <p:txBody>
          <a:bodyPr>
            <a:noAutofit/>
          </a:bodyPr>
          <a:lstStyle/>
          <a:p>
            <a:pPr marL="0" indent="0">
              <a:lnSpc>
                <a:spcPts val="2000"/>
              </a:lnSpc>
              <a:spcBef>
                <a:spcPts val="400"/>
              </a:spcBef>
              <a:buNone/>
            </a:pPr>
            <a:r>
              <a:rPr lang="en-US" sz="1800" b="1" dirty="0"/>
              <a:t>Clinical presentation</a:t>
            </a:r>
          </a:p>
          <a:p>
            <a:pPr marL="731520" indent="-731520">
              <a:buNone/>
            </a:pPr>
            <a:r>
              <a:rPr lang="en-US" sz="1600" u="sng" dirty="0"/>
              <a:t>Signs:</a:t>
            </a:r>
            <a:r>
              <a:rPr lang="en-US" sz="1600" b="1" dirty="0" smtClean="0"/>
              <a:t> -</a:t>
            </a:r>
            <a:r>
              <a:rPr lang="en-US" sz="1600" dirty="0" smtClean="0"/>
              <a:t>multiple/clustered</a:t>
            </a:r>
          </a:p>
          <a:p>
            <a:pPr marL="731520" indent="-731520">
              <a:buNone/>
            </a:pPr>
            <a:r>
              <a:rPr lang="en-US" sz="1600" dirty="0" smtClean="0"/>
              <a:t> 	-any </a:t>
            </a:r>
            <a:r>
              <a:rPr lang="en-US" sz="1600" dirty="0"/>
              <a:t>mucosal </a:t>
            </a:r>
            <a:r>
              <a:rPr lang="en-US" sz="1600" dirty="0" smtClean="0"/>
              <a:t>surface </a:t>
            </a:r>
          </a:p>
          <a:p>
            <a:pPr marL="731520" indent="-731520">
              <a:buNone/>
            </a:pPr>
            <a:r>
              <a:rPr lang="en-US" sz="1600" dirty="0" smtClean="0"/>
              <a:t>	-sessile </a:t>
            </a:r>
          </a:p>
          <a:p>
            <a:pPr marL="731520" indent="-731520">
              <a:buNone/>
            </a:pPr>
            <a:r>
              <a:rPr lang="en-US" sz="1600" dirty="0" smtClean="0"/>
              <a:t>	-slightly </a:t>
            </a:r>
            <a:r>
              <a:rPr lang="en-US" sz="1600" dirty="0"/>
              <a:t>grainy </a:t>
            </a:r>
            <a:r>
              <a:rPr lang="en-US" sz="1600" dirty="0" smtClean="0"/>
              <a:t>surface </a:t>
            </a:r>
          </a:p>
          <a:p>
            <a:pPr marL="731520" indent="-731520">
              <a:buNone/>
            </a:pPr>
            <a:r>
              <a:rPr lang="en-US" sz="1600" dirty="0" smtClean="0"/>
              <a:t>	-whitish </a:t>
            </a:r>
            <a:r>
              <a:rPr lang="en-US" sz="1600" dirty="0"/>
              <a:t>or light </a:t>
            </a:r>
            <a:r>
              <a:rPr lang="en-US" sz="1600" dirty="0" smtClean="0"/>
              <a:t>pink</a:t>
            </a:r>
            <a:endParaRPr lang="en-US" sz="1600" dirty="0"/>
          </a:p>
          <a:p>
            <a:pPr marL="1252728" indent="-1252728">
              <a:lnSpc>
                <a:spcPts val="2000"/>
              </a:lnSpc>
              <a:spcBef>
                <a:spcPts val="400"/>
              </a:spcBef>
              <a:buNone/>
            </a:pPr>
            <a:r>
              <a:rPr lang="en-US" sz="1600" u="sng" dirty="0"/>
              <a:t>Symptoms:</a:t>
            </a:r>
            <a:r>
              <a:rPr lang="en-US" sz="1600" b="1" dirty="0"/>
              <a:t> </a:t>
            </a:r>
            <a:r>
              <a:rPr lang="en-US" sz="1600" dirty="0" smtClean="0"/>
              <a:t>non-painful</a:t>
            </a:r>
          </a:p>
          <a:p>
            <a:pPr marL="1252728" indent="-1252728">
              <a:lnSpc>
                <a:spcPts val="2000"/>
              </a:lnSpc>
              <a:spcBef>
                <a:spcPts val="400"/>
              </a:spcBef>
              <a:buNone/>
            </a:pPr>
            <a:endParaRPr lang="en-US" sz="1600" dirty="0" smtClean="0"/>
          </a:p>
          <a:p>
            <a:pPr marL="0" indent="0">
              <a:lnSpc>
                <a:spcPts val="2000"/>
              </a:lnSpc>
              <a:spcBef>
                <a:spcPts val="800"/>
              </a:spcBef>
              <a:buNone/>
            </a:pPr>
            <a:r>
              <a:rPr lang="en-US" sz="1800" b="1" dirty="0" smtClean="0"/>
              <a:t>Etiology/risk factors</a:t>
            </a:r>
          </a:p>
          <a:p>
            <a:pPr marL="457200" indent="0">
              <a:spcBef>
                <a:spcPts val="0"/>
              </a:spcBef>
              <a:buNone/>
            </a:pPr>
            <a:r>
              <a:rPr lang="en-US" sz="1600" dirty="0"/>
              <a:t>h</a:t>
            </a:r>
            <a:r>
              <a:rPr lang="en-US" sz="1600" dirty="0" smtClean="0"/>
              <a:t>uman papillomavirus</a:t>
            </a:r>
          </a:p>
          <a:p>
            <a:pPr marL="0" indent="0">
              <a:lnSpc>
                <a:spcPts val="2000"/>
              </a:lnSpc>
              <a:spcBef>
                <a:spcPts val="800"/>
              </a:spcBef>
              <a:buNone/>
            </a:pPr>
            <a:r>
              <a:rPr lang="en-US" sz="1800" b="1" dirty="0" smtClean="0"/>
              <a:t>Diagnosis</a:t>
            </a:r>
            <a:endParaRPr lang="en-US" sz="1800" b="1" dirty="0"/>
          </a:p>
          <a:p>
            <a:pPr marL="457200" indent="0">
              <a:lnSpc>
                <a:spcPts val="2000"/>
              </a:lnSpc>
              <a:spcBef>
                <a:spcPts val="400"/>
              </a:spcBef>
              <a:buNone/>
            </a:pPr>
            <a:r>
              <a:rPr lang="en-US" sz="1600" dirty="0"/>
              <a:t>c</a:t>
            </a:r>
            <a:r>
              <a:rPr lang="en-US" sz="1600" dirty="0" smtClean="0"/>
              <a:t>linical appearance</a:t>
            </a:r>
            <a:r>
              <a:rPr lang="en-US" sz="1800" dirty="0"/>
              <a:t>		</a:t>
            </a:r>
          </a:p>
          <a:p>
            <a:pPr marL="0" indent="0">
              <a:lnSpc>
                <a:spcPts val="2000"/>
              </a:lnSpc>
              <a:spcBef>
                <a:spcPts val="800"/>
              </a:spcBef>
              <a:buNone/>
            </a:pPr>
            <a:r>
              <a:rPr lang="en-US" sz="1800" b="1" dirty="0" smtClean="0"/>
              <a:t>Treatment</a:t>
            </a:r>
            <a:endParaRPr lang="en-US" sz="1800" b="1" dirty="0"/>
          </a:p>
          <a:p>
            <a:pPr marL="457200" indent="0">
              <a:lnSpc>
                <a:spcPts val="2000"/>
              </a:lnSpc>
              <a:spcBef>
                <a:spcPts val="0"/>
              </a:spcBef>
              <a:buNone/>
            </a:pPr>
            <a:r>
              <a:rPr lang="en-US" sz="1600" dirty="0" smtClean="0"/>
              <a:t>surgical excision</a:t>
            </a:r>
          </a:p>
          <a:p>
            <a:pPr marL="457200" indent="0">
              <a:lnSpc>
                <a:spcPts val="2000"/>
              </a:lnSpc>
              <a:spcBef>
                <a:spcPts val="0"/>
              </a:spcBef>
              <a:buNone/>
            </a:pPr>
            <a:r>
              <a:rPr lang="en-US" sz="1600" dirty="0" err="1" smtClean="0"/>
              <a:t>cryotherapy</a:t>
            </a:r>
            <a:endParaRPr lang="en-US" sz="1600" dirty="0" smtClean="0"/>
          </a:p>
        </p:txBody>
      </p:sp>
      <p:sp>
        <p:nvSpPr>
          <p:cNvPr id="4" name="Slide Number Placeholder 3"/>
          <p:cNvSpPr>
            <a:spLocks noGrp="1"/>
          </p:cNvSpPr>
          <p:nvPr>
            <p:ph type="sldNum" sz="quarter" idx="12"/>
          </p:nvPr>
        </p:nvSpPr>
        <p:spPr/>
        <p:txBody>
          <a:bodyPr/>
          <a:lstStyle/>
          <a:p>
            <a:fld id="{76F12988-762E-479C-8EE3-6FB29355EF8A}" type="slidenum">
              <a:rPr lang="en-US" smtClean="0"/>
              <a:pPr/>
              <a:t>21</a:t>
            </a:fld>
            <a:endParaRPr lang="en-US"/>
          </a:p>
        </p:txBody>
      </p:sp>
      <p:pic>
        <p:nvPicPr>
          <p:cNvPr id="7" name="Picture Placeholder 6" descr="Photo: Showing condyloma acuminata, left buccal mucosa."/>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882896" y="540471"/>
            <a:ext cx="4032504" cy="2736129"/>
          </a:xfrm>
        </p:spPr>
      </p:pic>
      <p:pic>
        <p:nvPicPr>
          <p:cNvPr id="10" name="Picture Placeholder 9" descr="Photo: Showing focal epithelial hyperplasia, mandibular anterior buccal mucosa."/>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882896" y="3483864"/>
            <a:ext cx="4032504" cy="2688336"/>
          </a:xfrm>
        </p:spPr>
      </p:pic>
    </p:spTree>
    <p:extLst>
      <p:ext uri="{BB962C8B-B14F-4D97-AF65-F5344CB8AC3E}">
        <p14:creationId xmlns:p14="http://schemas.microsoft.com/office/powerpoint/2010/main" val="2769277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400"/>
              </a:spcBef>
            </a:pPr>
            <a:r>
              <a:rPr lang="en-US" sz="2800" dirty="0"/>
              <a:t>Kaposi </a:t>
            </a:r>
            <a:r>
              <a:rPr lang="en-US" sz="2800" dirty="0" smtClean="0"/>
              <a:t>Sarcoma - early</a:t>
            </a:r>
            <a:endParaRPr lang="en-US" sz="2800" dirty="0"/>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Pigmented Lesions</a:t>
            </a:r>
            <a:endParaRPr lang="en-US" sz="2400" u="sng" dirty="0"/>
          </a:p>
        </p:txBody>
      </p:sp>
      <p:sp>
        <p:nvSpPr>
          <p:cNvPr id="6" name="Text Placeholder 5"/>
          <p:cNvSpPr>
            <a:spLocks noGrp="1"/>
          </p:cNvSpPr>
          <p:nvPr>
            <p:ph type="body" sz="quarter" idx="16"/>
          </p:nvPr>
        </p:nvSpPr>
        <p:spPr>
          <a:xfrm>
            <a:off x="381000" y="1981200"/>
            <a:ext cx="4114800" cy="4724400"/>
          </a:xfrm>
        </p:spPr>
        <p:txBody>
          <a:bodyPr>
            <a:noAutofit/>
          </a:bodyPr>
          <a:lstStyle/>
          <a:p>
            <a:pPr marL="0" indent="0">
              <a:lnSpc>
                <a:spcPts val="2000"/>
              </a:lnSpc>
              <a:spcBef>
                <a:spcPts val="400"/>
              </a:spcBef>
              <a:buNone/>
            </a:pPr>
            <a:r>
              <a:rPr lang="en-US" sz="1800" b="1" dirty="0" smtClean="0"/>
              <a:t>Clinical presentation - early</a:t>
            </a:r>
            <a:endParaRPr lang="en-US" sz="1800" b="1" dirty="0"/>
          </a:p>
          <a:p>
            <a:pPr marL="731520" indent="-731520">
              <a:buNone/>
            </a:pPr>
            <a:r>
              <a:rPr lang="en-US" sz="1600" u="sng" dirty="0"/>
              <a:t>Signs:</a:t>
            </a:r>
            <a:r>
              <a:rPr lang="en-US" sz="1600" b="1" dirty="0" smtClean="0"/>
              <a:t> -</a:t>
            </a:r>
            <a:r>
              <a:rPr lang="en-US" sz="1600" dirty="0" smtClean="0"/>
              <a:t>lateral </a:t>
            </a:r>
            <a:r>
              <a:rPr lang="en-US" sz="1600" dirty="0"/>
              <a:t>posterior hard </a:t>
            </a:r>
            <a:r>
              <a:rPr lang="en-US" sz="1600" dirty="0" smtClean="0"/>
              <a:t>palate or </a:t>
            </a:r>
            <a:r>
              <a:rPr lang="en-US" sz="1600" dirty="0" err="1" smtClean="0"/>
              <a:t>gingiva</a:t>
            </a:r>
            <a:endParaRPr lang="en-US" sz="1600" dirty="0" smtClean="0"/>
          </a:p>
          <a:p>
            <a:pPr marL="731520" indent="-731520">
              <a:buNone/>
            </a:pPr>
            <a:r>
              <a:rPr lang="en-US" sz="1600" dirty="0" smtClean="0"/>
              <a:t>	-dorsal tongue </a:t>
            </a:r>
          </a:p>
          <a:p>
            <a:pPr marL="731520" indent="-731520">
              <a:buNone/>
            </a:pPr>
            <a:r>
              <a:rPr lang="en-US" sz="1600" dirty="0" smtClean="0"/>
              <a:t>	-slightly </a:t>
            </a:r>
            <a:r>
              <a:rPr lang="en-US" sz="1600" dirty="0"/>
              <a:t>diffuse, </a:t>
            </a:r>
            <a:r>
              <a:rPr lang="en-US" sz="1600" dirty="0" smtClean="0"/>
              <a:t>macular</a:t>
            </a:r>
          </a:p>
          <a:p>
            <a:pPr marL="731520" indent="-731520">
              <a:buNone/>
            </a:pPr>
            <a:r>
              <a:rPr lang="en-US" sz="1600" dirty="0" smtClean="0"/>
              <a:t>	-purplish-brown </a:t>
            </a:r>
            <a:endParaRPr lang="en-US" sz="1600" dirty="0"/>
          </a:p>
          <a:p>
            <a:pPr marL="1252728" indent="-1252728">
              <a:lnSpc>
                <a:spcPts val="2000"/>
              </a:lnSpc>
              <a:spcBef>
                <a:spcPts val="1500"/>
              </a:spcBef>
              <a:buNone/>
            </a:pPr>
            <a:r>
              <a:rPr lang="en-US" sz="1600" u="sng" dirty="0" smtClean="0"/>
              <a:t>Symptoms</a:t>
            </a:r>
            <a:r>
              <a:rPr lang="en-US" sz="1600" u="sng" dirty="0"/>
              <a:t>:</a:t>
            </a:r>
            <a:r>
              <a:rPr lang="en-US" sz="1600" b="1" dirty="0" smtClean="0"/>
              <a:t> -</a:t>
            </a:r>
            <a:r>
              <a:rPr lang="en-US" sz="1600" dirty="0" smtClean="0"/>
              <a:t>non-painful</a:t>
            </a:r>
          </a:p>
          <a:p>
            <a:pPr marL="0" indent="0">
              <a:lnSpc>
                <a:spcPts val="2000"/>
              </a:lnSpc>
              <a:spcBef>
                <a:spcPts val="1500"/>
              </a:spcBef>
              <a:buNone/>
            </a:pPr>
            <a:r>
              <a:rPr lang="en-US" sz="1800" b="1" dirty="0" smtClean="0"/>
              <a:t>Etiology</a:t>
            </a:r>
          </a:p>
          <a:p>
            <a:pPr marL="457200" lvl="1" indent="0">
              <a:lnSpc>
                <a:spcPts val="2000"/>
              </a:lnSpc>
              <a:spcBef>
                <a:spcPts val="400"/>
              </a:spcBef>
              <a:buNone/>
            </a:pPr>
            <a:r>
              <a:rPr lang="en-US" sz="1600" dirty="0" smtClean="0"/>
              <a:t>HHV-8 (KSHV)</a:t>
            </a:r>
            <a:endParaRPr lang="en-US" sz="1600" dirty="0"/>
          </a:p>
          <a:p>
            <a:pPr marL="0" indent="0">
              <a:lnSpc>
                <a:spcPts val="2000"/>
              </a:lnSpc>
              <a:spcBef>
                <a:spcPts val="800"/>
              </a:spcBef>
              <a:buNone/>
            </a:pPr>
            <a:r>
              <a:rPr lang="en-US" sz="1800" b="1" dirty="0"/>
              <a:t>Diagnosis</a:t>
            </a:r>
          </a:p>
          <a:p>
            <a:pPr marL="457200" indent="0">
              <a:lnSpc>
                <a:spcPts val="2000"/>
              </a:lnSpc>
              <a:spcBef>
                <a:spcPts val="400"/>
              </a:spcBef>
              <a:buNone/>
            </a:pPr>
            <a:r>
              <a:rPr lang="en-US" sz="1600" dirty="0" smtClean="0"/>
              <a:t>biopsy</a:t>
            </a:r>
            <a:endParaRPr lang="en-US" sz="1800" dirty="0"/>
          </a:p>
          <a:p>
            <a:pPr marL="0" indent="0">
              <a:lnSpc>
                <a:spcPts val="2000"/>
              </a:lnSpc>
              <a:spcBef>
                <a:spcPts val="800"/>
              </a:spcBef>
              <a:buNone/>
            </a:pPr>
            <a:r>
              <a:rPr lang="en-US" sz="1800" b="1" dirty="0" smtClean="0"/>
              <a:t>Treatment</a:t>
            </a:r>
            <a:endParaRPr lang="en-US" sz="1800" b="1" dirty="0"/>
          </a:p>
          <a:p>
            <a:pPr marL="457200" indent="0">
              <a:lnSpc>
                <a:spcPts val="2000"/>
              </a:lnSpc>
              <a:spcBef>
                <a:spcPts val="400"/>
              </a:spcBef>
              <a:buNone/>
            </a:pPr>
            <a:r>
              <a:rPr lang="en-US" sz="1600" dirty="0" smtClean="0"/>
              <a:t>HAART (optimal)</a:t>
            </a:r>
            <a:br>
              <a:rPr lang="en-US" sz="1600" dirty="0" smtClean="0"/>
            </a:br>
            <a:r>
              <a:rPr lang="en-US" sz="1600" dirty="0" smtClean="0"/>
              <a:t>chemotherapy</a:t>
            </a:r>
            <a:br>
              <a:rPr lang="en-US" sz="1600" dirty="0" smtClean="0"/>
            </a:br>
            <a:r>
              <a:rPr lang="en-US" sz="1600" dirty="0" smtClean="0"/>
              <a:t>surgical excision</a:t>
            </a:r>
            <a:endParaRPr lang="en-US" sz="16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22</a:t>
            </a:fld>
            <a:endParaRPr lang="en-US"/>
          </a:p>
        </p:txBody>
      </p:sp>
      <p:pic>
        <p:nvPicPr>
          <p:cNvPr id="8" name="Picture Placeholder 7" descr="Photo: Showing Kaposi Sarcoma (early), posterior hard palat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495800" y="304800"/>
            <a:ext cx="4114800" cy="2810256"/>
          </a:xfrm>
        </p:spPr>
      </p:pic>
      <p:pic>
        <p:nvPicPr>
          <p:cNvPr id="11" name="Picture Placeholder 10" descr="Photo: Showing Kaposi Sarcoma (early), dorsal tongue."/>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495800" y="3221723"/>
            <a:ext cx="4114800" cy="3157728"/>
          </a:xfrm>
        </p:spPr>
      </p:pic>
    </p:spTree>
    <p:extLst>
      <p:ext uri="{BB962C8B-B14F-4D97-AF65-F5344CB8AC3E}">
        <p14:creationId xmlns:p14="http://schemas.microsoft.com/office/powerpoint/2010/main" val="658083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400"/>
              </a:spcBef>
            </a:pPr>
            <a:r>
              <a:rPr lang="en-US" sz="2800" dirty="0"/>
              <a:t>Kaposi </a:t>
            </a:r>
            <a:r>
              <a:rPr lang="en-US" sz="2800" dirty="0" smtClean="0"/>
              <a:t>Sarcoma – “mid-stage”</a:t>
            </a:r>
            <a:endParaRPr lang="en-US" sz="2800" dirty="0"/>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Pigmented Lesions</a:t>
            </a:r>
            <a:endParaRPr lang="en-US" sz="2400" u="sng" dirty="0"/>
          </a:p>
        </p:txBody>
      </p:sp>
      <p:sp>
        <p:nvSpPr>
          <p:cNvPr id="6" name="Text Placeholder 5"/>
          <p:cNvSpPr>
            <a:spLocks noGrp="1"/>
          </p:cNvSpPr>
          <p:nvPr>
            <p:ph type="body" sz="quarter" idx="16"/>
          </p:nvPr>
        </p:nvSpPr>
        <p:spPr>
          <a:xfrm>
            <a:off x="381000" y="1981200"/>
            <a:ext cx="4114800" cy="2895600"/>
          </a:xfrm>
        </p:spPr>
        <p:txBody>
          <a:bodyPr>
            <a:noAutofit/>
          </a:bodyPr>
          <a:lstStyle/>
          <a:p>
            <a:pPr marL="0" indent="0">
              <a:lnSpc>
                <a:spcPts val="2000"/>
              </a:lnSpc>
              <a:spcBef>
                <a:spcPts val="400"/>
              </a:spcBef>
              <a:buNone/>
            </a:pPr>
            <a:r>
              <a:rPr lang="en-US" sz="1800" b="1" dirty="0" smtClean="0"/>
              <a:t>Clinical presentation – </a:t>
            </a:r>
            <a:br>
              <a:rPr lang="en-US" sz="1800" b="1" dirty="0" smtClean="0"/>
            </a:br>
            <a:r>
              <a:rPr lang="en-US" sz="1800" b="1" dirty="0" smtClean="0"/>
              <a:t>“mid-stage”</a:t>
            </a:r>
            <a:endParaRPr lang="en-US" sz="1800" b="1" dirty="0"/>
          </a:p>
          <a:p>
            <a:pPr marL="731520" indent="-731520">
              <a:spcBef>
                <a:spcPts val="800"/>
              </a:spcBef>
              <a:buNone/>
            </a:pPr>
            <a:r>
              <a:rPr lang="en-US" sz="1600" u="sng" dirty="0"/>
              <a:t>Signs:</a:t>
            </a:r>
            <a:r>
              <a:rPr lang="en-US" sz="1600" b="1" dirty="0" smtClean="0"/>
              <a:t> -</a:t>
            </a:r>
            <a:r>
              <a:rPr lang="en-US" sz="1600" dirty="0" smtClean="0"/>
              <a:t>slightly raised </a:t>
            </a:r>
          </a:p>
          <a:p>
            <a:pPr marL="731520" indent="-731520">
              <a:spcBef>
                <a:spcPts val="800"/>
              </a:spcBef>
              <a:buNone/>
            </a:pPr>
            <a:r>
              <a:rPr lang="en-US" sz="1600" dirty="0" smtClean="0"/>
              <a:t>	-more diffuse </a:t>
            </a:r>
          </a:p>
          <a:p>
            <a:pPr marL="731520" indent="-731520">
              <a:spcBef>
                <a:spcPts val="800"/>
              </a:spcBef>
              <a:buNone/>
            </a:pPr>
            <a:r>
              <a:rPr lang="en-US" sz="1600" dirty="0" smtClean="0"/>
              <a:t>	-darker </a:t>
            </a:r>
            <a:r>
              <a:rPr lang="en-US" sz="1600" dirty="0"/>
              <a:t>purple-</a:t>
            </a:r>
            <a:r>
              <a:rPr lang="en-US" sz="1600" dirty="0" smtClean="0"/>
              <a:t>brown</a:t>
            </a:r>
          </a:p>
          <a:p>
            <a:pPr marL="731520" indent="-731520">
              <a:spcBef>
                <a:spcPts val="800"/>
              </a:spcBef>
              <a:buNone/>
            </a:pPr>
            <a:r>
              <a:rPr lang="en-US" sz="1600" dirty="0" smtClean="0"/>
              <a:t>	-ulcerations</a:t>
            </a:r>
            <a:endParaRPr lang="en-US" sz="1600" dirty="0"/>
          </a:p>
          <a:p>
            <a:pPr marL="1252728" indent="-1252728">
              <a:lnSpc>
                <a:spcPts val="2000"/>
              </a:lnSpc>
              <a:spcBef>
                <a:spcPts val="2200"/>
              </a:spcBef>
              <a:buNone/>
            </a:pPr>
            <a:r>
              <a:rPr lang="en-US" sz="1600" u="sng" dirty="0" smtClean="0"/>
              <a:t>Symptoms</a:t>
            </a:r>
            <a:r>
              <a:rPr lang="en-US" sz="1600" u="sng" dirty="0"/>
              <a:t>:</a:t>
            </a:r>
            <a:r>
              <a:rPr lang="en-US" sz="1600" b="1" dirty="0" smtClean="0"/>
              <a:t> -</a:t>
            </a:r>
            <a:r>
              <a:rPr lang="en-US" sz="1600" dirty="0" smtClean="0"/>
              <a:t>painful ulcerations, especially secondary to trauma</a:t>
            </a:r>
          </a:p>
        </p:txBody>
      </p:sp>
      <p:sp>
        <p:nvSpPr>
          <p:cNvPr id="4" name="Slide Number Placeholder 3"/>
          <p:cNvSpPr>
            <a:spLocks noGrp="1"/>
          </p:cNvSpPr>
          <p:nvPr>
            <p:ph type="sldNum" sz="quarter" idx="12"/>
          </p:nvPr>
        </p:nvSpPr>
        <p:spPr/>
        <p:txBody>
          <a:bodyPr/>
          <a:lstStyle/>
          <a:p>
            <a:fld id="{76F12988-762E-479C-8EE3-6FB29355EF8A}" type="slidenum">
              <a:rPr lang="en-US" smtClean="0"/>
              <a:pPr/>
              <a:t>23</a:t>
            </a:fld>
            <a:endParaRPr lang="en-US"/>
          </a:p>
        </p:txBody>
      </p:sp>
      <p:pic>
        <p:nvPicPr>
          <p:cNvPr id="7" name="Picture Placeholder 6" descr="Photo: Showing Kaposi Sarcoma (mid-stage), posterior hard palat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487118" y="304800"/>
            <a:ext cx="4114800" cy="2883408"/>
          </a:xfrm>
        </p:spPr>
      </p:pic>
      <p:pic>
        <p:nvPicPr>
          <p:cNvPr id="10" name="Picture Placeholder 9" descr="Photo: Showing Kaposi Sarcoma (mid-stage), dorsal tongue."/>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495800" y="3352800"/>
            <a:ext cx="4114800" cy="2718816"/>
          </a:xfrm>
        </p:spPr>
      </p:pic>
    </p:spTree>
    <p:extLst>
      <p:ext uri="{BB962C8B-B14F-4D97-AF65-F5344CB8AC3E}">
        <p14:creationId xmlns:p14="http://schemas.microsoft.com/office/powerpoint/2010/main" val="101538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400"/>
              </a:spcBef>
            </a:pPr>
            <a:r>
              <a:rPr lang="en-US" sz="2800" dirty="0"/>
              <a:t>Kaposi </a:t>
            </a:r>
            <a:r>
              <a:rPr lang="en-US" sz="2800" dirty="0" smtClean="0"/>
              <a:t>Sarcoma - advanced</a:t>
            </a:r>
            <a:endParaRPr lang="en-US" sz="2800" dirty="0"/>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smtClean="0"/>
              <a:t>Pigmented Lesions</a:t>
            </a:r>
            <a:endParaRPr lang="en-US" sz="2400" u="sng" dirty="0"/>
          </a:p>
        </p:txBody>
      </p:sp>
      <p:sp>
        <p:nvSpPr>
          <p:cNvPr id="6" name="Text Placeholder 5"/>
          <p:cNvSpPr>
            <a:spLocks noGrp="1"/>
          </p:cNvSpPr>
          <p:nvPr>
            <p:ph type="body" sz="quarter" idx="16"/>
          </p:nvPr>
        </p:nvSpPr>
        <p:spPr>
          <a:xfrm>
            <a:off x="381000" y="2057400"/>
            <a:ext cx="4114800" cy="3276600"/>
          </a:xfrm>
        </p:spPr>
        <p:txBody>
          <a:bodyPr>
            <a:noAutofit/>
          </a:bodyPr>
          <a:lstStyle/>
          <a:p>
            <a:pPr marL="0" indent="0">
              <a:lnSpc>
                <a:spcPts val="2000"/>
              </a:lnSpc>
              <a:spcBef>
                <a:spcPts val="400"/>
              </a:spcBef>
              <a:buNone/>
            </a:pPr>
            <a:r>
              <a:rPr lang="en-US" sz="1800" b="1" dirty="0" smtClean="0"/>
              <a:t>Clinical presentation – </a:t>
            </a:r>
            <a:br>
              <a:rPr lang="en-US" sz="1800" b="1" dirty="0" smtClean="0"/>
            </a:br>
            <a:r>
              <a:rPr lang="en-US" sz="1800" b="1" dirty="0" smtClean="0"/>
              <a:t>advanced</a:t>
            </a:r>
            <a:endParaRPr lang="en-US" sz="1800" b="1" dirty="0"/>
          </a:p>
          <a:p>
            <a:pPr marL="731520" indent="-731520">
              <a:buNone/>
            </a:pPr>
            <a:r>
              <a:rPr lang="en-US" sz="1600" u="sng" dirty="0"/>
              <a:t>Signs:</a:t>
            </a:r>
            <a:r>
              <a:rPr lang="en-US" sz="1600" b="1" dirty="0" smtClean="0"/>
              <a:t> -</a:t>
            </a:r>
            <a:r>
              <a:rPr lang="en-US" sz="1600" dirty="0" smtClean="0"/>
              <a:t>multiple </a:t>
            </a:r>
            <a:r>
              <a:rPr lang="en-US" sz="1600" dirty="0"/>
              <a:t>sites </a:t>
            </a:r>
            <a:r>
              <a:rPr lang="en-US" sz="1600" dirty="0" smtClean="0"/>
              <a:t>or </a:t>
            </a:r>
          </a:p>
          <a:p>
            <a:pPr marL="731520" indent="-731520">
              <a:buNone/>
            </a:pPr>
            <a:r>
              <a:rPr lang="en-US" sz="1600" dirty="0" smtClean="0"/>
              <a:t>	solitary lesions </a:t>
            </a:r>
          </a:p>
          <a:p>
            <a:pPr marL="731520" indent="-731520">
              <a:buNone/>
            </a:pPr>
            <a:r>
              <a:rPr lang="en-US" sz="1600" dirty="0" smtClean="0"/>
              <a:t>	-nodular dark </a:t>
            </a:r>
            <a:r>
              <a:rPr lang="en-US" sz="1600" dirty="0"/>
              <a:t>red or</a:t>
            </a:r>
            <a:r>
              <a:rPr lang="en-US" sz="1600" dirty="0" smtClean="0"/>
              <a:t> </a:t>
            </a:r>
          </a:p>
          <a:p>
            <a:pPr marL="731520" indent="-731520">
              <a:buNone/>
            </a:pPr>
            <a:r>
              <a:rPr lang="en-US" sz="1600" dirty="0" smtClean="0"/>
              <a:t>	purple-brown</a:t>
            </a:r>
            <a:endParaRPr lang="en-US" sz="1600" dirty="0"/>
          </a:p>
          <a:p>
            <a:pPr marL="1252728" indent="-1252728">
              <a:spcBef>
                <a:spcPts val="384"/>
              </a:spcBef>
              <a:buNone/>
            </a:pPr>
            <a:r>
              <a:rPr lang="en-US" sz="1600" u="sng" dirty="0" smtClean="0"/>
              <a:t>Symptoms</a:t>
            </a:r>
            <a:r>
              <a:rPr lang="en-US" sz="1600" u="sng" dirty="0"/>
              <a:t>:</a:t>
            </a:r>
            <a:r>
              <a:rPr lang="en-US" sz="1600" b="1" dirty="0" smtClean="0"/>
              <a:t> -</a:t>
            </a:r>
            <a:r>
              <a:rPr lang="en-US" sz="1600" dirty="0" smtClean="0"/>
              <a:t>painful ulcerations </a:t>
            </a:r>
          </a:p>
          <a:p>
            <a:pPr marL="1252728" indent="-1252728">
              <a:spcBef>
                <a:spcPts val="384"/>
              </a:spcBef>
              <a:buNone/>
            </a:pPr>
            <a:r>
              <a:rPr lang="en-US" sz="1600" dirty="0" smtClean="0"/>
              <a:t>	-bulky</a:t>
            </a:r>
            <a:r>
              <a:rPr lang="en-US" sz="1600" dirty="0"/>
              <a:t>, interfere </a:t>
            </a:r>
            <a:r>
              <a:rPr lang="en-US" sz="1600" dirty="0" smtClean="0"/>
              <a:t>with function </a:t>
            </a:r>
          </a:p>
          <a:p>
            <a:pPr marL="1252728" indent="-1252728">
              <a:spcBef>
                <a:spcPts val="384"/>
              </a:spcBef>
              <a:buNone/>
            </a:pPr>
            <a:r>
              <a:rPr lang="en-US" sz="1600" dirty="0" smtClean="0"/>
              <a:t>	-spontaneous </a:t>
            </a:r>
            <a:r>
              <a:rPr lang="en-US" sz="1600" dirty="0"/>
              <a:t>bleeding</a:t>
            </a:r>
            <a:endParaRPr lang="en-US" sz="1600" dirty="0" smtClean="0"/>
          </a:p>
        </p:txBody>
      </p:sp>
      <p:sp>
        <p:nvSpPr>
          <p:cNvPr id="4" name="Slide Number Placeholder 3"/>
          <p:cNvSpPr>
            <a:spLocks noGrp="1"/>
          </p:cNvSpPr>
          <p:nvPr>
            <p:ph type="sldNum" sz="quarter" idx="12"/>
          </p:nvPr>
        </p:nvSpPr>
        <p:spPr/>
        <p:txBody>
          <a:bodyPr/>
          <a:lstStyle/>
          <a:p>
            <a:fld id="{76F12988-762E-479C-8EE3-6FB29355EF8A}" type="slidenum">
              <a:rPr lang="en-US" smtClean="0"/>
              <a:pPr/>
              <a:t>24</a:t>
            </a:fld>
            <a:endParaRPr lang="en-US"/>
          </a:p>
        </p:txBody>
      </p:sp>
      <p:pic>
        <p:nvPicPr>
          <p:cNvPr id="8" name="Picture Placeholder 7" descr="Photo: Showing Kaposi Sarcoma (advanced), posterior hard palat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495800" y="231642"/>
            <a:ext cx="4114800" cy="3041904"/>
          </a:xfrm>
        </p:spPr>
      </p:pic>
      <p:pic>
        <p:nvPicPr>
          <p:cNvPr id="11" name="Picture Placeholder 10" descr="Photo: Showing Kaposi Sarcoma (advanced), posterior hard palate and gingiva."/>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495800" y="3352800"/>
            <a:ext cx="4114800" cy="2785872"/>
          </a:xfrm>
        </p:spPr>
      </p:pic>
    </p:spTree>
    <p:extLst>
      <p:ext uri="{BB962C8B-B14F-4D97-AF65-F5344CB8AC3E}">
        <p14:creationId xmlns:p14="http://schemas.microsoft.com/office/powerpoint/2010/main" val="2746016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7" name="Slide Number Placeholder 6"/>
          <p:cNvSpPr>
            <a:spLocks noGrp="1"/>
          </p:cNvSpPr>
          <p:nvPr>
            <p:ph type="sldNum" sz="quarter" idx="12"/>
          </p:nvPr>
        </p:nvSpPr>
        <p:spPr/>
        <p:txBody>
          <a:bodyPr/>
          <a:lstStyle/>
          <a:p>
            <a:fld id="{76F12988-762E-479C-8EE3-6FB29355EF8A}" type="slidenum">
              <a:rPr lang="en-US" smtClean="0"/>
              <a:pPr/>
              <a:t>25</a:t>
            </a:fld>
            <a:endParaRPr lang="en-US" dirty="0"/>
          </a:p>
        </p:txBody>
      </p:sp>
      <p:pic>
        <p:nvPicPr>
          <p:cNvPr id="8" name="Picture Placeholder 7" descr="Photo: Man and woman wearing medical scrubs with stethoscopes; man in lab coat holding papers."/>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1295400" y="2209800"/>
            <a:ext cx="3060192" cy="2133600"/>
          </a:xfrm>
        </p:spPr>
      </p:pic>
      <p:pic>
        <p:nvPicPr>
          <p:cNvPr id="9" name="Picture Placeholder 8" descr="Photo: Woman in lab coat looking at x-rays."/>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tretch>
            <a:fillRect/>
          </a:stretch>
        </p:blipFill>
        <p:spPr>
          <a:xfrm>
            <a:off x="4038600" y="3429000"/>
            <a:ext cx="2493264" cy="3127248"/>
          </a:xfrm>
        </p:spPr>
      </p:pic>
      <p:pic>
        <p:nvPicPr>
          <p:cNvPr id="10" name="Picture Placeholder 9" descr="Photo: Man and woman wearing lab coats looking at computer screen."/>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tretch>
            <a:fillRect/>
          </a:stretch>
        </p:blipFill>
        <p:spPr>
          <a:xfrm>
            <a:off x="6251448" y="1219200"/>
            <a:ext cx="2206752" cy="3310128"/>
          </a:xfrm>
        </p:spPr>
      </p:pic>
    </p:spTree>
    <p:extLst>
      <p:ext uri="{BB962C8B-B14F-4D97-AF65-F5344CB8AC3E}">
        <p14:creationId xmlns:p14="http://schemas.microsoft.com/office/powerpoint/2010/main" val="2833627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ogo: Department of Health and Human Services USA."/>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8600" y="228600"/>
            <a:ext cx="1347108" cy="1371600"/>
          </a:xfrm>
        </p:spPr>
      </p:pic>
      <p:pic>
        <p:nvPicPr>
          <p:cNvPr id="7" name="Picture Placeholder 6" descr="Logo: U.S. Department of Health and Human Services, Health Resources and Services Administration."/>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tretch>
            <a:fillRect/>
          </a:stretch>
        </p:blipFill>
        <p:spPr>
          <a:xfrm>
            <a:off x="6248400" y="533400"/>
            <a:ext cx="2423868" cy="777240"/>
          </a:xfrm>
        </p:spPr>
      </p:pic>
      <p:sp>
        <p:nvSpPr>
          <p:cNvPr id="2" name="Title 1"/>
          <p:cNvSpPr>
            <a:spLocks noGrp="1"/>
          </p:cNvSpPr>
          <p:nvPr>
            <p:ph type="ctrTitle"/>
          </p:nvPr>
        </p:nvSpPr>
        <p:spPr/>
        <p:txBody>
          <a:bodyPr/>
          <a:lstStyle/>
          <a:p>
            <a:r>
              <a:rPr lang="en-US" i="1" dirty="0" smtClean="0"/>
              <a:t>Guide to Oral Health Care for People Living with HIV/AIDS</a:t>
            </a:r>
            <a:endParaRPr lang="en-US" i="1" dirty="0"/>
          </a:p>
        </p:txBody>
      </p:sp>
      <p:sp>
        <p:nvSpPr>
          <p:cNvPr id="5" name="Subtitle 4"/>
          <p:cNvSpPr>
            <a:spLocks noGrp="1"/>
          </p:cNvSpPr>
          <p:nvPr>
            <p:ph type="subTitle" idx="1"/>
          </p:nvPr>
        </p:nvSpPr>
        <p:spPr>
          <a:xfrm>
            <a:off x="609600" y="3886200"/>
            <a:ext cx="7924800" cy="1295400"/>
          </a:xfrm>
        </p:spPr>
        <p:txBody>
          <a:bodyPr>
            <a:normAutofit/>
          </a:bodyPr>
          <a:lstStyle/>
          <a:p>
            <a:r>
              <a:rPr lang="en-US" dirty="0" smtClean="0"/>
              <a:t>Chapter 4: Diagnosis and Management of Dental Emergencies in the Medical Office</a:t>
            </a:r>
            <a:endParaRPr lang="en-US" dirty="0"/>
          </a:p>
        </p:txBody>
      </p:sp>
    </p:spTree>
    <p:extLst>
      <p:ext uri="{BB962C8B-B14F-4D97-AF65-F5344CB8AC3E}">
        <p14:creationId xmlns:p14="http://schemas.microsoft.com/office/powerpoint/2010/main" val="1397267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Course Author:</a:t>
            </a:r>
          </a:p>
          <a:p>
            <a:pPr lvl="1"/>
            <a:r>
              <a:rPr lang="en-US" dirty="0"/>
              <a:t>Carol M. Stewart, D.D.S., M.S</a:t>
            </a:r>
            <a:r>
              <a:rPr lang="en-US" dirty="0" smtClean="0"/>
              <a:t>.</a:t>
            </a:r>
          </a:p>
          <a:p>
            <a:pPr lvl="0"/>
            <a:r>
              <a:rPr lang="en-US" dirty="0" smtClean="0"/>
              <a:t>Consultant</a:t>
            </a:r>
            <a:r>
              <a:rPr lang="en-US" dirty="0" smtClean="0">
                <a:solidFill>
                  <a:prstClr val="white"/>
                </a:solidFill>
              </a:rPr>
              <a:t>:</a:t>
            </a:r>
            <a:endParaRPr lang="en-US" dirty="0" smtClean="0"/>
          </a:p>
          <a:p>
            <a:pPr lvl="1"/>
            <a:r>
              <a:rPr lang="en-US" dirty="0" smtClean="0"/>
              <a:t>Vincent C. Marconi, M.D.</a:t>
            </a:r>
          </a:p>
          <a:p>
            <a:r>
              <a:rPr lang="en-US" dirty="0"/>
              <a:t>Series Editor:</a:t>
            </a:r>
          </a:p>
          <a:p>
            <a:pPr lvl="1"/>
            <a:r>
              <a:rPr lang="en-US" dirty="0"/>
              <a:t>David A. Reznik, D.D.S.</a:t>
            </a:r>
          </a:p>
          <a:p>
            <a:pPr lvl="0"/>
            <a:r>
              <a:rPr lang="en-US" dirty="0">
                <a:solidFill>
                  <a:prstClr val="white"/>
                </a:solidFill>
              </a:rPr>
              <a:t>HRSA, HIV/AIDS Bureau Consultant:</a:t>
            </a:r>
          </a:p>
          <a:p>
            <a:pPr lvl="1"/>
            <a:r>
              <a:rPr lang="en-US" dirty="0">
                <a:solidFill>
                  <a:prstClr val="white"/>
                </a:solidFill>
              </a:rPr>
              <a:t>Mahyar Mofidi, D.M.D., Ph.D.</a:t>
            </a:r>
          </a:p>
        </p:txBody>
      </p:sp>
      <p:sp>
        <p:nvSpPr>
          <p:cNvPr id="4" name="Slide Number Placeholder 3"/>
          <p:cNvSpPr>
            <a:spLocks noGrp="1"/>
          </p:cNvSpPr>
          <p:nvPr>
            <p:ph type="sldNum" sz="quarter" idx="12"/>
          </p:nvPr>
        </p:nvSpPr>
        <p:spPr/>
        <p:txBody>
          <a:bodyPr/>
          <a:lstStyle/>
          <a:p>
            <a:fld id="{76F12988-762E-479C-8EE3-6FB29355EF8A}" type="slidenum">
              <a:rPr lang="en-US" smtClean="0"/>
              <a:pPr/>
              <a:t>27</a:t>
            </a:fld>
            <a:endParaRPr lang="en-US"/>
          </a:p>
        </p:txBody>
      </p:sp>
    </p:spTree>
    <p:extLst>
      <p:ext uri="{BB962C8B-B14F-4D97-AF65-F5344CB8AC3E}">
        <p14:creationId xmlns:p14="http://schemas.microsoft.com/office/powerpoint/2010/main" val="1740523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Learning Objectives </a:t>
            </a:r>
            <a:endParaRPr lang="en-US" dirty="0"/>
          </a:p>
        </p:txBody>
      </p:sp>
      <p:sp>
        <p:nvSpPr>
          <p:cNvPr id="3" name="Content Placeholder 2"/>
          <p:cNvSpPr>
            <a:spLocks noGrp="1"/>
          </p:cNvSpPr>
          <p:nvPr>
            <p:ph idx="1"/>
          </p:nvPr>
        </p:nvSpPr>
        <p:spPr/>
        <p:txBody>
          <a:bodyPr/>
          <a:lstStyle/>
          <a:p>
            <a:pPr>
              <a:spcBef>
                <a:spcPts val="2000"/>
              </a:spcBef>
            </a:pPr>
            <a:r>
              <a:rPr lang="en-US" dirty="0" smtClean="0"/>
              <a:t>For the medical </a:t>
            </a:r>
            <a:r>
              <a:rPr lang="en-US" dirty="0"/>
              <a:t>team to recognize emergency dental needs vs. routine dental </a:t>
            </a:r>
            <a:r>
              <a:rPr lang="en-US" dirty="0" smtClean="0"/>
              <a:t>care</a:t>
            </a:r>
            <a:endParaRPr lang="en-US" dirty="0"/>
          </a:p>
          <a:p>
            <a:pPr>
              <a:spcBef>
                <a:spcPts val="2200"/>
              </a:spcBef>
            </a:pPr>
            <a:r>
              <a:rPr lang="en-US" dirty="0" smtClean="0"/>
              <a:t>Be able to understand </a:t>
            </a:r>
            <a:r>
              <a:rPr lang="en-US" dirty="0"/>
              <a:t>when and what  dental care could </a:t>
            </a:r>
            <a:r>
              <a:rPr lang="en-US" dirty="0" smtClean="0"/>
              <a:t>be </a:t>
            </a:r>
            <a:r>
              <a:rPr lang="en-US" dirty="0"/>
              <a:t>started in the medical office</a:t>
            </a:r>
          </a:p>
        </p:txBody>
      </p:sp>
      <p:sp>
        <p:nvSpPr>
          <p:cNvPr id="4" name="Slide Number Placeholder 3"/>
          <p:cNvSpPr>
            <a:spLocks noGrp="1"/>
          </p:cNvSpPr>
          <p:nvPr>
            <p:ph type="sldNum" sz="quarter" idx="12"/>
          </p:nvPr>
        </p:nvSpPr>
        <p:spPr/>
        <p:txBody>
          <a:bodyPr/>
          <a:lstStyle/>
          <a:p>
            <a:fld id="{76F12988-762E-479C-8EE3-6FB29355EF8A}" type="slidenum">
              <a:rPr lang="en-US" smtClean="0"/>
              <a:pPr/>
              <a:t>28</a:t>
            </a:fld>
            <a:endParaRPr lang="en-US"/>
          </a:p>
        </p:txBody>
      </p:sp>
    </p:spTree>
    <p:extLst>
      <p:ext uri="{BB962C8B-B14F-4D97-AF65-F5344CB8AC3E}">
        <p14:creationId xmlns:p14="http://schemas.microsoft.com/office/powerpoint/2010/main" val="3647319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a:xfrm>
            <a:off x="457200" y="1524000"/>
            <a:ext cx="8229600" cy="5029200"/>
          </a:xfrm>
        </p:spPr>
        <p:txBody>
          <a:bodyPr>
            <a:normAutofit fontScale="92500" lnSpcReduction="10000"/>
          </a:bodyPr>
          <a:lstStyle/>
          <a:p>
            <a:pPr marL="457200" indent="-457200">
              <a:buClr>
                <a:schemeClr val="tx1"/>
              </a:buClr>
              <a:buFont typeface="Calibri" pitchFamily="34" charset="0"/>
              <a:buAutoNum type="arabicPeriod"/>
            </a:pPr>
            <a:r>
              <a:rPr lang="en-US" sz="2400" dirty="0" smtClean="0"/>
              <a:t>Assessment of oral concerns presenting in any medical practice</a:t>
            </a:r>
          </a:p>
          <a:p>
            <a:pPr marL="457200" indent="-457200">
              <a:spcBef>
                <a:spcPts val="2200"/>
              </a:spcBef>
              <a:buClr>
                <a:schemeClr val="tx1"/>
              </a:buClr>
              <a:buFont typeface="Calibri" pitchFamily="34" charset="0"/>
              <a:buAutoNum type="arabicPeriod"/>
            </a:pPr>
            <a:r>
              <a:rPr lang="en-US" sz="2400" dirty="0" smtClean="0"/>
              <a:t>Review of treatment options in the medical office</a:t>
            </a:r>
          </a:p>
          <a:p>
            <a:pPr lvl="3" indent="-457200">
              <a:buFont typeface="Arial" charset="0"/>
              <a:buChar char="•"/>
            </a:pPr>
            <a:r>
              <a:rPr lang="en-US" sz="2000" dirty="0" smtClean="0"/>
              <a:t>Patient education</a:t>
            </a:r>
          </a:p>
          <a:p>
            <a:pPr marL="1600200" lvl="2" indent="-457200">
              <a:buFont typeface="Arial" charset="0"/>
              <a:buChar char="•"/>
            </a:pPr>
            <a:r>
              <a:rPr lang="en-US" sz="2000" dirty="0" smtClean="0"/>
              <a:t>Use of analgesics</a:t>
            </a:r>
          </a:p>
          <a:p>
            <a:pPr marL="1600200" lvl="2" indent="-457200">
              <a:buFont typeface="Arial" charset="0"/>
              <a:buChar char="•"/>
            </a:pPr>
            <a:r>
              <a:rPr lang="en-US" sz="2000" dirty="0" smtClean="0"/>
              <a:t>Use of antibiotics</a:t>
            </a:r>
          </a:p>
          <a:p>
            <a:pPr marL="1600200" lvl="2" indent="-457200">
              <a:buFont typeface="Arial" charset="0"/>
              <a:buChar char="•"/>
            </a:pPr>
            <a:r>
              <a:rPr lang="en-US" sz="2000" dirty="0" smtClean="0"/>
              <a:t>Referral</a:t>
            </a:r>
          </a:p>
          <a:p>
            <a:pPr marL="457200" indent="-457200">
              <a:spcBef>
                <a:spcPts val="2200"/>
              </a:spcBef>
              <a:buClr>
                <a:schemeClr val="tx1"/>
              </a:buClr>
              <a:buFont typeface="Calibri" pitchFamily="34" charset="0"/>
              <a:buAutoNum type="arabicPeriod"/>
            </a:pPr>
            <a:r>
              <a:rPr lang="en-US" sz="2400" dirty="0" smtClean="0"/>
              <a:t>Discussion and case presentations of dental emergencies requiring rapid referral to an emergency room</a:t>
            </a:r>
          </a:p>
          <a:p>
            <a:pPr marL="457200" indent="-457200">
              <a:spcBef>
                <a:spcPts val="2200"/>
              </a:spcBef>
              <a:buClr>
                <a:schemeClr val="tx1"/>
              </a:buClr>
              <a:buFont typeface="Calibri" pitchFamily="34" charset="0"/>
              <a:buAutoNum type="arabicPeriod"/>
            </a:pPr>
            <a:r>
              <a:rPr lang="en-US" sz="2400" dirty="0" smtClean="0"/>
              <a:t>Discussion and case presentations of dental emergencies requiring referral to a dentist and an appropriate time frame for that referral</a:t>
            </a:r>
            <a:endParaRPr lang="en-US" sz="24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29</a:t>
            </a:fld>
            <a:endParaRPr lang="en-US"/>
          </a:p>
        </p:txBody>
      </p:sp>
    </p:spTree>
    <p:extLst>
      <p:ext uri="{BB962C8B-B14F-4D97-AF65-F5344CB8AC3E}">
        <p14:creationId xmlns:p14="http://schemas.microsoft.com/office/powerpoint/2010/main" val="1157032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normAutofit/>
          </a:bodyPr>
          <a:lstStyle/>
          <a:p>
            <a:r>
              <a:rPr lang="en-US" dirty="0" smtClean="0"/>
              <a:t>Everyone is in listen only mode</a:t>
            </a:r>
          </a:p>
          <a:p>
            <a:r>
              <a:rPr lang="en-US" dirty="0" smtClean="0"/>
              <a:t>Q&amp;A will be taken during designated breaks through presentation</a:t>
            </a:r>
          </a:p>
          <a:p>
            <a:pPr lvl="1"/>
            <a:r>
              <a:rPr lang="en-US" dirty="0" smtClean="0"/>
              <a:t>Questions will be handled via chat pod or operator assistance</a:t>
            </a:r>
          </a:p>
          <a:p>
            <a:r>
              <a:rPr lang="en-US" smtClean="0"/>
              <a:t>If </a:t>
            </a:r>
            <a:r>
              <a:rPr lang="en-US" dirty="0" smtClean="0"/>
              <a:t>you are viewing the webinar in a group, please provide the total number of people viewing the webinar in the appropriate pod.</a:t>
            </a:r>
          </a:p>
        </p:txBody>
      </p:sp>
      <p:sp>
        <p:nvSpPr>
          <p:cNvPr id="4" name="Slide Number Placeholder 3"/>
          <p:cNvSpPr>
            <a:spLocks noGrp="1"/>
          </p:cNvSpPr>
          <p:nvPr>
            <p:ph type="sldNum" sz="quarter" idx="12"/>
          </p:nvPr>
        </p:nvSpPr>
        <p:spPr/>
        <p:txBody>
          <a:bodyPr/>
          <a:lstStyle/>
          <a:p>
            <a:fld id="{76F12988-762E-479C-8EE3-6FB29355EF8A}" type="slidenum">
              <a:rPr lang="en-US" smtClean="0"/>
              <a:pPr/>
              <a:t>3</a:t>
            </a:fld>
            <a:endParaRPr lang="en-US"/>
          </a:p>
        </p:txBody>
      </p:sp>
    </p:spTree>
    <p:extLst>
      <p:ext uri="{BB962C8B-B14F-4D97-AF65-F5344CB8AC3E}">
        <p14:creationId xmlns:p14="http://schemas.microsoft.com/office/powerpoint/2010/main" val="2463766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sz="quarter" idx="13"/>
          </p:nvPr>
        </p:nvSpPr>
        <p:spPr>
          <a:xfrm>
            <a:off x="457200" y="1524000"/>
            <a:ext cx="8229600" cy="4419600"/>
          </a:xfrm>
        </p:spPr>
        <p:txBody>
          <a:bodyPr>
            <a:normAutofit fontScale="85000" lnSpcReduction="20000"/>
          </a:bodyPr>
          <a:lstStyle/>
          <a:p>
            <a:pPr>
              <a:buClr>
                <a:schemeClr val="tx1"/>
              </a:buClr>
              <a:buFont typeface="Times" pitchFamily="18" charset="0"/>
              <a:buChar char="•"/>
              <a:defRPr/>
            </a:pPr>
            <a:r>
              <a:rPr lang="en-US" sz="3000" dirty="0"/>
              <a:t>Oral health care consistently ranks among the top unmet needs in Statewide Statement of HIV/AIDS Needs Surveys </a:t>
            </a:r>
            <a:r>
              <a:rPr lang="en-US" sz="3000" baseline="30000" dirty="0"/>
              <a:t>(1-4</a:t>
            </a:r>
            <a:r>
              <a:rPr lang="en-US" sz="3000" baseline="30000" dirty="0" smtClean="0"/>
              <a:t>)</a:t>
            </a:r>
            <a:endParaRPr lang="en-US" sz="1900" dirty="0"/>
          </a:p>
          <a:p>
            <a:pPr>
              <a:spcBef>
                <a:spcPts val="2200"/>
              </a:spcBef>
              <a:buClr>
                <a:schemeClr val="tx1"/>
              </a:buClr>
              <a:buFont typeface="Times" pitchFamily="18" charset="0"/>
              <a:buChar char="•"/>
              <a:defRPr/>
            </a:pPr>
            <a:r>
              <a:rPr lang="en-US" sz="3000" dirty="0"/>
              <a:t>Dental disease often occurs from lack of routine care, which may be due to: </a:t>
            </a:r>
            <a:r>
              <a:rPr lang="en-US" sz="3000" baseline="30000" dirty="0" smtClean="0"/>
              <a:t>(</a:t>
            </a:r>
            <a:r>
              <a:rPr lang="en-US" sz="3000" baseline="30000" dirty="0"/>
              <a:t>5-7)</a:t>
            </a:r>
          </a:p>
          <a:p>
            <a:pPr marL="914400" lvl="1" indent="-457200">
              <a:buClr>
                <a:schemeClr val="tx1"/>
              </a:buClr>
              <a:buFont typeface="Wingdings" pitchFamily="2" charset="2"/>
              <a:buChar char="§"/>
              <a:defRPr/>
            </a:pPr>
            <a:r>
              <a:rPr lang="en-US" dirty="0"/>
              <a:t>lack of understanding regarding importance of oral </a:t>
            </a:r>
            <a:r>
              <a:rPr lang="en-US" dirty="0" smtClean="0"/>
              <a:t>health </a:t>
            </a:r>
            <a:r>
              <a:rPr lang="en-US" dirty="0"/>
              <a:t>to overall health</a:t>
            </a:r>
          </a:p>
          <a:p>
            <a:pPr marL="914400" lvl="1" indent="-457200">
              <a:buClr>
                <a:schemeClr val="tx1"/>
              </a:buClr>
              <a:buFont typeface="Wingdings" pitchFamily="2" charset="2"/>
              <a:buChar char="§"/>
              <a:defRPr/>
            </a:pPr>
            <a:r>
              <a:rPr lang="en-US" dirty="0"/>
              <a:t>inadequate financial resources</a:t>
            </a:r>
          </a:p>
          <a:p>
            <a:pPr marL="914400" lvl="1" indent="-457200">
              <a:buClr>
                <a:schemeClr val="tx1"/>
              </a:buClr>
              <a:buFont typeface="Wingdings" pitchFamily="2" charset="2"/>
              <a:buChar char="§"/>
              <a:defRPr/>
            </a:pPr>
            <a:r>
              <a:rPr lang="en-US" dirty="0"/>
              <a:t>inadequate access to dental providers</a:t>
            </a:r>
          </a:p>
          <a:p>
            <a:pPr marL="914400" lvl="1" indent="-457200">
              <a:buClr>
                <a:schemeClr val="tx1"/>
              </a:buClr>
              <a:buFont typeface="Wingdings" pitchFamily="2" charset="2"/>
              <a:buChar char="§"/>
              <a:defRPr/>
            </a:pPr>
            <a:r>
              <a:rPr lang="en-US" dirty="0"/>
              <a:t>dental fear/anxiety</a:t>
            </a:r>
          </a:p>
          <a:p>
            <a:pPr marL="914400" lvl="1" indent="-457200">
              <a:buClr>
                <a:schemeClr val="tx1"/>
              </a:buClr>
              <a:buFont typeface="Wingdings" pitchFamily="2" charset="2"/>
              <a:buChar char="§"/>
              <a:defRPr/>
            </a:pPr>
            <a:r>
              <a:rPr lang="en-US" dirty="0"/>
              <a:t>fear of discrimination</a:t>
            </a:r>
          </a:p>
          <a:p>
            <a:pPr marL="914400" lvl="1" indent="-457200">
              <a:buClr>
                <a:schemeClr val="tx1"/>
              </a:buClr>
              <a:buFont typeface="Wingdings" pitchFamily="2" charset="2"/>
              <a:buChar char="§"/>
              <a:defRPr/>
            </a:pPr>
            <a:r>
              <a:rPr lang="en-US" dirty="0"/>
              <a:t>fear of breach of confidentiality</a:t>
            </a:r>
          </a:p>
        </p:txBody>
      </p:sp>
      <p:pic>
        <p:nvPicPr>
          <p:cNvPr id="7" name="Content Placeholder 6" descr="Illustration: Broken tooth."/>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7010400" y="4267200"/>
            <a:ext cx="1091094" cy="1609211"/>
          </a:xfrm>
        </p:spPr>
      </p:pic>
      <p:sp>
        <p:nvSpPr>
          <p:cNvPr id="5" name="Slide Number Placeholder 4"/>
          <p:cNvSpPr>
            <a:spLocks noGrp="1"/>
          </p:cNvSpPr>
          <p:nvPr>
            <p:ph type="sldNum" sz="quarter" idx="12"/>
          </p:nvPr>
        </p:nvSpPr>
        <p:spPr/>
        <p:txBody>
          <a:bodyPr/>
          <a:lstStyle/>
          <a:p>
            <a:fld id="{76F12988-762E-479C-8EE3-6FB29355EF8A}" type="slidenum">
              <a:rPr lang="en-US" smtClean="0"/>
              <a:pPr/>
              <a:t>30</a:t>
            </a:fld>
            <a:endParaRPr lang="en-US"/>
          </a:p>
        </p:txBody>
      </p:sp>
    </p:spTree>
    <p:extLst>
      <p:ext uri="{BB962C8B-B14F-4D97-AF65-F5344CB8AC3E}">
        <p14:creationId xmlns:p14="http://schemas.microsoft.com/office/powerpoint/2010/main" val="3919927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Healthy Mouth</a:t>
            </a:r>
            <a:endParaRPr lang="en-US" dirty="0"/>
          </a:p>
        </p:txBody>
      </p:sp>
      <p:sp>
        <p:nvSpPr>
          <p:cNvPr id="3" name="Text Placeholder 2"/>
          <p:cNvSpPr>
            <a:spLocks noGrp="1"/>
          </p:cNvSpPr>
          <p:nvPr>
            <p:ph sz="quarter" idx="13"/>
          </p:nvPr>
        </p:nvSpPr>
        <p:spPr/>
        <p:txBody>
          <a:bodyPr>
            <a:normAutofit/>
          </a:bodyPr>
          <a:lstStyle/>
          <a:p>
            <a:r>
              <a:rPr lang="en-US" dirty="0"/>
              <a:t>Gingiva – pink, firm, stippled, without pain, and without bleeding upon </a:t>
            </a:r>
            <a:r>
              <a:rPr lang="en-US" dirty="0" smtClean="0"/>
              <a:t>brushing</a:t>
            </a:r>
            <a:endParaRPr lang="en-US" sz="1600" dirty="0"/>
          </a:p>
          <a:p>
            <a:pPr>
              <a:spcBef>
                <a:spcPts val="2200"/>
              </a:spcBef>
            </a:pPr>
            <a:r>
              <a:rPr lang="en-US" dirty="0"/>
              <a:t>Teeth – lack of unrestored decay, </a:t>
            </a:r>
            <a:r>
              <a:rPr lang="en-US" dirty="0" smtClean="0"/>
              <a:t>without </a:t>
            </a:r>
            <a:r>
              <a:rPr lang="en-US" dirty="0"/>
              <a:t>pain or sensitivity to sweets, hot </a:t>
            </a:r>
            <a:r>
              <a:rPr lang="en-US" dirty="0" smtClean="0"/>
              <a:t>or </a:t>
            </a:r>
            <a:r>
              <a:rPr lang="en-US" dirty="0"/>
              <a:t>cold foods or beverages</a:t>
            </a:r>
          </a:p>
        </p:txBody>
      </p:sp>
      <p:pic>
        <p:nvPicPr>
          <p:cNvPr id="6" name="Content Placeholder 5" descr="Illustration: Happy tooth, a healthy mouth is a happy mouth."/>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828800" y="4495800"/>
            <a:ext cx="1817716" cy="1463040"/>
          </a:xfrm>
        </p:spPr>
      </p:pic>
      <p:pic>
        <p:nvPicPr>
          <p:cNvPr id="7" name="Content Placeholder 6" descr="Photo: Mouth with healthy gingiva and teeth."/>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4864856" y="4419600"/>
            <a:ext cx="3148087" cy="1752600"/>
          </a:xfrm>
        </p:spPr>
      </p:pic>
      <p:sp>
        <p:nvSpPr>
          <p:cNvPr id="9" name="Slide Number Placeholder 8"/>
          <p:cNvSpPr>
            <a:spLocks noGrp="1"/>
          </p:cNvSpPr>
          <p:nvPr>
            <p:ph type="sldNum" sz="quarter" idx="12"/>
          </p:nvPr>
        </p:nvSpPr>
        <p:spPr/>
        <p:txBody>
          <a:bodyPr/>
          <a:lstStyle/>
          <a:p>
            <a:fld id="{76F12988-762E-479C-8EE3-6FB29355EF8A}" type="slidenum">
              <a:rPr lang="en-US" smtClean="0"/>
              <a:pPr/>
              <a:t>31</a:t>
            </a:fld>
            <a:endParaRPr lang="en-US"/>
          </a:p>
        </p:txBody>
      </p:sp>
    </p:spTree>
    <p:extLst>
      <p:ext uri="{BB962C8B-B14F-4D97-AF65-F5344CB8AC3E}">
        <p14:creationId xmlns:p14="http://schemas.microsoft.com/office/powerpoint/2010/main" val="2816128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Triage Levels for Referrals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Routine (2-4 weeks)</a:t>
            </a:r>
          </a:p>
          <a:p>
            <a:pPr>
              <a:spcBef>
                <a:spcPts val="2000"/>
              </a:spcBef>
            </a:pPr>
            <a:r>
              <a:rPr lang="en-US" dirty="0" smtClean="0"/>
              <a:t>Urgent (24-48 hours)</a:t>
            </a:r>
          </a:p>
          <a:p>
            <a:pPr>
              <a:spcBef>
                <a:spcPts val="2000"/>
              </a:spcBef>
            </a:pPr>
            <a:r>
              <a:rPr lang="en-US" dirty="0" smtClean="0"/>
              <a:t>Emergency (Same day)</a:t>
            </a:r>
            <a:endParaRPr lang="en-US"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32</a:t>
            </a:fld>
            <a:endParaRPr lang="en-US"/>
          </a:p>
        </p:txBody>
      </p:sp>
    </p:spTree>
    <p:extLst>
      <p:ext uri="{BB962C8B-B14F-4D97-AF65-F5344CB8AC3E}">
        <p14:creationId xmlns:p14="http://schemas.microsoft.com/office/powerpoint/2010/main" val="2310667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4638"/>
            <a:ext cx="8686800" cy="1143000"/>
          </a:xfrm>
        </p:spPr>
        <p:txBody>
          <a:bodyPr>
            <a:normAutofit fontScale="90000"/>
          </a:bodyPr>
          <a:lstStyle/>
          <a:p>
            <a:r>
              <a:rPr lang="en-US" dirty="0" smtClean="0"/>
              <a:t>Routine Dental Referral (2-4 weeks)</a:t>
            </a:r>
            <a:endParaRPr lang="en-US" dirty="0"/>
          </a:p>
        </p:txBody>
      </p:sp>
      <p:sp>
        <p:nvSpPr>
          <p:cNvPr id="6" name="Content Placeholder 5"/>
          <p:cNvSpPr>
            <a:spLocks noGrp="1"/>
          </p:cNvSpPr>
          <p:nvPr>
            <p:ph idx="1"/>
          </p:nvPr>
        </p:nvSpPr>
        <p:spPr/>
        <p:txBody>
          <a:bodyPr>
            <a:normAutofit fontScale="92500" lnSpcReduction="20000"/>
          </a:bodyPr>
          <a:lstStyle/>
          <a:p>
            <a:pPr>
              <a:lnSpc>
                <a:spcPct val="150000"/>
              </a:lnSpc>
              <a:buNone/>
            </a:pPr>
            <a:r>
              <a:rPr lang="en-US" dirty="0"/>
              <a:t>Teeth:</a:t>
            </a:r>
          </a:p>
          <a:p>
            <a:pPr marL="914400" indent="-457200"/>
            <a:r>
              <a:rPr lang="en-US" sz="2600" dirty="0"/>
              <a:t>Bothersome for several days, weeks, </a:t>
            </a:r>
            <a:r>
              <a:rPr lang="en-US" sz="2600" dirty="0" smtClean="0"/>
              <a:t>months </a:t>
            </a:r>
            <a:endParaRPr lang="en-US" sz="2600" dirty="0"/>
          </a:p>
          <a:p>
            <a:pPr marL="914400" indent="-457200"/>
            <a:r>
              <a:rPr lang="en-US" sz="2600" dirty="0"/>
              <a:t>Discomfort  is mild, not disruptive to routine</a:t>
            </a:r>
          </a:p>
          <a:p>
            <a:pPr marL="914400" indent="-457200"/>
            <a:r>
              <a:rPr lang="en-US" sz="2600" dirty="0"/>
              <a:t>OTC meds will relieve pain</a:t>
            </a:r>
          </a:p>
          <a:p>
            <a:pPr marL="914400" indent="-457200"/>
            <a:r>
              <a:rPr lang="en-US" sz="2600" dirty="0"/>
              <a:t>Pain is not spontaneous, may start after eating sweet foods, cold fluids; Does not persist</a:t>
            </a:r>
          </a:p>
          <a:p>
            <a:pPr>
              <a:spcBef>
                <a:spcPts val="2200"/>
              </a:spcBef>
              <a:buNone/>
            </a:pPr>
            <a:r>
              <a:rPr lang="en-US" dirty="0" smtClean="0"/>
              <a:t>Gingiva/Periodontal</a:t>
            </a:r>
            <a:r>
              <a:rPr lang="en-US" dirty="0"/>
              <a:t>:</a:t>
            </a:r>
          </a:p>
          <a:p>
            <a:pPr marL="914400" indent="-457200"/>
            <a:r>
              <a:rPr lang="en-US" sz="2600" dirty="0"/>
              <a:t>Plaque, calculus  </a:t>
            </a:r>
          </a:p>
          <a:p>
            <a:pPr marL="914400" indent="-457200"/>
            <a:r>
              <a:rPr lang="en-US" sz="2600" dirty="0"/>
              <a:t>Mildly inflamed gingiva visible </a:t>
            </a:r>
          </a:p>
          <a:p>
            <a:pPr marL="914400" indent="-457200"/>
            <a:r>
              <a:rPr lang="en-US" sz="2600" dirty="0"/>
              <a:t>Mild pain or discomfort</a:t>
            </a:r>
          </a:p>
        </p:txBody>
      </p:sp>
      <p:sp>
        <p:nvSpPr>
          <p:cNvPr id="4" name="Slide Number Placeholder 3"/>
          <p:cNvSpPr>
            <a:spLocks noGrp="1"/>
          </p:cNvSpPr>
          <p:nvPr>
            <p:ph type="sldNum" sz="quarter" idx="12"/>
          </p:nvPr>
        </p:nvSpPr>
        <p:spPr/>
        <p:txBody>
          <a:bodyPr/>
          <a:lstStyle/>
          <a:p>
            <a:fld id="{76F12988-762E-479C-8EE3-6FB29355EF8A}" type="slidenum">
              <a:rPr lang="en-US" smtClean="0"/>
              <a:pPr/>
              <a:t>33</a:t>
            </a:fld>
            <a:endParaRPr lang="en-US"/>
          </a:p>
        </p:txBody>
      </p:sp>
    </p:spTree>
    <p:extLst>
      <p:ext uri="{BB962C8B-B14F-4D97-AF65-F5344CB8AC3E}">
        <p14:creationId xmlns:p14="http://schemas.microsoft.com/office/powerpoint/2010/main" val="1618626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Urgent Referral 2 days (1)</a:t>
            </a:r>
            <a:endParaRPr lang="en-US" dirty="0"/>
          </a:p>
        </p:txBody>
      </p:sp>
      <p:sp>
        <p:nvSpPr>
          <p:cNvPr id="3" name="Content Placeholder 2"/>
          <p:cNvSpPr>
            <a:spLocks noGrp="1"/>
          </p:cNvSpPr>
          <p:nvPr>
            <p:ph idx="1"/>
          </p:nvPr>
        </p:nvSpPr>
        <p:spPr/>
        <p:txBody>
          <a:bodyPr>
            <a:normAutofit/>
          </a:bodyPr>
          <a:lstStyle/>
          <a:p>
            <a:pPr>
              <a:lnSpc>
                <a:spcPct val="150000"/>
              </a:lnSpc>
              <a:buNone/>
            </a:pPr>
            <a:r>
              <a:rPr lang="en-US" sz="2600" dirty="0"/>
              <a:t>Teeth:</a:t>
            </a:r>
          </a:p>
          <a:p>
            <a:pPr marL="914400" lvl="1" indent="-457200">
              <a:buFont typeface="Arial" charset="0"/>
              <a:buChar char="•"/>
            </a:pPr>
            <a:r>
              <a:rPr lang="en-US" sz="2400" dirty="0" smtClean="0"/>
              <a:t>Pain </a:t>
            </a:r>
            <a:r>
              <a:rPr lang="en-US" sz="2400" dirty="0"/>
              <a:t>is severe, disruptive to daily routine</a:t>
            </a:r>
          </a:p>
          <a:p>
            <a:pPr marL="914400" lvl="1" indent="-457200">
              <a:buFont typeface="Arial" charset="0"/>
              <a:buChar char="•"/>
            </a:pPr>
            <a:r>
              <a:rPr lang="en-US" sz="2400" dirty="0"/>
              <a:t>Pain is constant, sharp, spontaneous and may be localized to one or two teeth</a:t>
            </a:r>
          </a:p>
          <a:p>
            <a:pPr marL="914400" lvl="1" indent="-457200">
              <a:buFont typeface="Arial" charset="0"/>
              <a:buChar char="•"/>
            </a:pPr>
            <a:r>
              <a:rPr lang="en-US" sz="2400" dirty="0"/>
              <a:t>Inability to eat</a:t>
            </a:r>
          </a:p>
          <a:p>
            <a:pPr marL="914400" lvl="1" indent="-457200">
              <a:buFont typeface="Arial" charset="0"/>
              <a:buChar char="•"/>
            </a:pPr>
            <a:r>
              <a:rPr lang="en-US" sz="2400" dirty="0"/>
              <a:t>Extreme tenderness to palpation or tapping on the infected </a:t>
            </a:r>
            <a:r>
              <a:rPr lang="en-US" sz="2400" dirty="0" smtClean="0"/>
              <a:t>tooth</a:t>
            </a:r>
          </a:p>
        </p:txBody>
      </p:sp>
      <p:sp>
        <p:nvSpPr>
          <p:cNvPr id="4" name="Slide Number Placeholder 3"/>
          <p:cNvSpPr>
            <a:spLocks noGrp="1"/>
          </p:cNvSpPr>
          <p:nvPr>
            <p:ph type="sldNum" sz="quarter" idx="12"/>
          </p:nvPr>
        </p:nvSpPr>
        <p:spPr/>
        <p:txBody>
          <a:bodyPr/>
          <a:lstStyle/>
          <a:p>
            <a:fld id="{76F12988-762E-479C-8EE3-6FB29355EF8A}" type="slidenum">
              <a:rPr lang="en-US" smtClean="0"/>
              <a:pPr/>
              <a:t>34</a:t>
            </a:fld>
            <a:endParaRPr lang="en-US"/>
          </a:p>
        </p:txBody>
      </p:sp>
    </p:spTree>
    <p:extLst>
      <p:ext uri="{BB962C8B-B14F-4D97-AF65-F5344CB8AC3E}">
        <p14:creationId xmlns:p14="http://schemas.microsoft.com/office/powerpoint/2010/main" val="2343212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74638"/>
            <a:ext cx="8839200" cy="1143000"/>
          </a:xfrm>
        </p:spPr>
        <p:txBody>
          <a:bodyPr>
            <a:normAutofit/>
          </a:bodyPr>
          <a:lstStyle/>
          <a:p>
            <a:r>
              <a:rPr lang="en-US" dirty="0"/>
              <a:t>Urgent Referral </a:t>
            </a:r>
            <a:r>
              <a:rPr lang="en-US" dirty="0" smtClean="0"/>
              <a:t>2 days (2)</a:t>
            </a:r>
            <a:endParaRPr lang="en-US" dirty="0"/>
          </a:p>
        </p:txBody>
      </p:sp>
      <p:sp>
        <p:nvSpPr>
          <p:cNvPr id="6" name="Content Placeholder 5"/>
          <p:cNvSpPr>
            <a:spLocks noGrp="1"/>
          </p:cNvSpPr>
          <p:nvPr>
            <p:ph idx="1"/>
          </p:nvPr>
        </p:nvSpPr>
        <p:spPr>
          <a:xfrm>
            <a:off x="457200" y="1600200"/>
            <a:ext cx="8229600" cy="4876800"/>
          </a:xfrm>
        </p:spPr>
        <p:txBody>
          <a:bodyPr>
            <a:normAutofit/>
          </a:bodyPr>
          <a:lstStyle/>
          <a:p>
            <a:pPr>
              <a:lnSpc>
                <a:spcPct val="150000"/>
              </a:lnSpc>
              <a:buNone/>
            </a:pPr>
            <a:r>
              <a:rPr lang="en-US" sz="2600" dirty="0" smtClean="0"/>
              <a:t>Gingiva/ Periodontal:</a:t>
            </a:r>
            <a:endParaRPr lang="en-US" sz="2600" dirty="0"/>
          </a:p>
          <a:p>
            <a:pPr marL="914400" lvl="1" indent="-457200">
              <a:buFont typeface="Arial" charset="0"/>
              <a:buChar char="•"/>
            </a:pPr>
            <a:r>
              <a:rPr lang="en-US" sz="2400" dirty="0"/>
              <a:t>Spontaneous and /or prolonged bleeding of gingiva</a:t>
            </a:r>
          </a:p>
          <a:p>
            <a:pPr marL="914400" lvl="1" indent="-457200">
              <a:buFont typeface="Arial" charset="0"/>
              <a:buChar char="•"/>
            </a:pPr>
            <a:r>
              <a:rPr lang="en-US" sz="2400" dirty="0"/>
              <a:t>Severely altered gingival architecture</a:t>
            </a:r>
          </a:p>
          <a:p>
            <a:pPr marL="914400" lvl="1" indent="-457200">
              <a:buFont typeface="Arial" charset="0"/>
              <a:buChar char="•"/>
            </a:pPr>
            <a:r>
              <a:rPr lang="en-US" sz="2400" dirty="0"/>
              <a:t>Fever, </a:t>
            </a:r>
            <a:r>
              <a:rPr lang="en-US" sz="2400" dirty="0" smtClean="0"/>
              <a:t>infection</a:t>
            </a:r>
            <a:r>
              <a:rPr lang="en-US" sz="2400" dirty="0"/>
              <a:t>, </a:t>
            </a:r>
            <a:r>
              <a:rPr lang="en-US" sz="2400" dirty="0" smtClean="0"/>
              <a:t>purulence</a:t>
            </a:r>
            <a:endParaRPr lang="en-US" sz="24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35</a:t>
            </a:fld>
            <a:endParaRPr lang="en-US"/>
          </a:p>
        </p:txBody>
      </p:sp>
    </p:spTree>
    <p:extLst>
      <p:ext uri="{BB962C8B-B14F-4D97-AF65-F5344CB8AC3E}">
        <p14:creationId xmlns:p14="http://schemas.microsoft.com/office/powerpoint/2010/main" val="241456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600" dirty="0"/>
              <a:t>Emergency Referral (Same day</a:t>
            </a:r>
            <a:r>
              <a:rPr lang="en-US" sz="3600" dirty="0" smtClean="0"/>
              <a:t>)</a:t>
            </a:r>
            <a:endParaRPr lang="en-US" sz="3600" dirty="0"/>
          </a:p>
        </p:txBody>
      </p:sp>
      <p:sp>
        <p:nvSpPr>
          <p:cNvPr id="3" name="Content Placeholder 2"/>
          <p:cNvSpPr>
            <a:spLocks noGrp="1"/>
          </p:cNvSpPr>
          <p:nvPr>
            <p:ph idx="1"/>
          </p:nvPr>
        </p:nvSpPr>
        <p:spPr/>
        <p:txBody>
          <a:bodyPr>
            <a:normAutofit/>
          </a:bodyPr>
          <a:lstStyle/>
          <a:p>
            <a:pPr marL="914400" indent="-457200">
              <a:spcBef>
                <a:spcPts val="1500"/>
              </a:spcBef>
              <a:buFont typeface="Baskerville Old Face" pitchFamily="18" charset="0"/>
              <a:buAutoNum type="arabicPeriod"/>
            </a:pPr>
            <a:r>
              <a:rPr lang="en-US" sz="2400" dirty="0"/>
              <a:t>Compromised airway, often presenting as </a:t>
            </a:r>
            <a:r>
              <a:rPr lang="en-US" sz="2400" dirty="0" smtClean="0"/>
              <a:t>difficulty </a:t>
            </a:r>
            <a:r>
              <a:rPr lang="en-US" sz="2400" dirty="0"/>
              <a:t>breathing, altered voice, and </a:t>
            </a:r>
            <a:r>
              <a:rPr lang="en-US" sz="2400" dirty="0" err="1"/>
              <a:t>trismus</a:t>
            </a:r>
            <a:endParaRPr lang="en-US" sz="2400" dirty="0"/>
          </a:p>
          <a:p>
            <a:pPr marL="914400" indent="-457200">
              <a:lnSpc>
                <a:spcPct val="150000"/>
              </a:lnSpc>
              <a:spcBef>
                <a:spcPts val="1500"/>
              </a:spcBef>
              <a:buFont typeface="Baskerville Old Face" pitchFamily="18" charset="0"/>
              <a:buAutoNum type="arabicPeriod"/>
            </a:pPr>
            <a:r>
              <a:rPr lang="en-US" sz="2400" dirty="0"/>
              <a:t>Rapidly spreading infection</a:t>
            </a:r>
          </a:p>
          <a:p>
            <a:pPr marL="914400" indent="-457200">
              <a:lnSpc>
                <a:spcPct val="150000"/>
              </a:lnSpc>
              <a:spcBef>
                <a:spcPts val="1500"/>
              </a:spcBef>
              <a:buFont typeface="Baskerville Old Face" pitchFamily="18" charset="0"/>
              <a:buAutoNum type="arabicPeriod"/>
            </a:pPr>
            <a:r>
              <a:rPr lang="en-US" sz="2400" dirty="0"/>
              <a:t>Infection/ swelling  approaching eye</a:t>
            </a:r>
          </a:p>
          <a:p>
            <a:pPr marL="914400" indent="-457200">
              <a:spcBef>
                <a:spcPts val="1500"/>
              </a:spcBef>
              <a:buFont typeface="Baskerville Old Face" pitchFamily="18" charset="0"/>
              <a:buAutoNum type="arabicPeriod"/>
            </a:pPr>
            <a:r>
              <a:rPr lang="en-US" sz="2400" dirty="0"/>
              <a:t>Fever, lymphadenopathy, weight </a:t>
            </a:r>
            <a:r>
              <a:rPr lang="en-US" sz="2400" dirty="0" smtClean="0"/>
              <a:t>loss, extreme </a:t>
            </a:r>
            <a:r>
              <a:rPr lang="en-US" sz="2400" dirty="0"/>
              <a:t>fatigue or lethargy, dehydration</a:t>
            </a:r>
          </a:p>
          <a:p>
            <a:pPr marL="914400" indent="-457200">
              <a:lnSpc>
                <a:spcPct val="150000"/>
              </a:lnSpc>
              <a:spcBef>
                <a:spcPts val="1500"/>
              </a:spcBef>
              <a:buFont typeface="Baskerville Old Face" pitchFamily="18" charset="0"/>
              <a:buAutoNum type="arabicPeriod"/>
            </a:pPr>
            <a:r>
              <a:rPr lang="en-US" sz="2400" dirty="0"/>
              <a:t>Spontaneous intraoral hemorrhage</a:t>
            </a:r>
          </a:p>
        </p:txBody>
      </p:sp>
      <p:sp>
        <p:nvSpPr>
          <p:cNvPr id="5" name="Slide Number Placeholder 4"/>
          <p:cNvSpPr>
            <a:spLocks noGrp="1"/>
          </p:cNvSpPr>
          <p:nvPr>
            <p:ph type="sldNum" sz="quarter" idx="12"/>
          </p:nvPr>
        </p:nvSpPr>
        <p:spPr/>
        <p:txBody>
          <a:bodyPr/>
          <a:lstStyle/>
          <a:p>
            <a:fld id="{76F12988-762E-479C-8EE3-6FB29355EF8A}" type="slidenum">
              <a:rPr lang="en-US" smtClean="0"/>
              <a:pPr/>
              <a:t>36</a:t>
            </a:fld>
            <a:endParaRPr lang="en-US"/>
          </a:p>
        </p:txBody>
      </p:sp>
    </p:spTree>
    <p:extLst>
      <p:ext uri="{BB962C8B-B14F-4D97-AF65-F5344CB8AC3E}">
        <p14:creationId xmlns:p14="http://schemas.microsoft.com/office/powerpoint/2010/main" val="3202724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Case 1</a:t>
            </a:r>
            <a:endParaRPr lang="en-US" dirty="0"/>
          </a:p>
        </p:txBody>
      </p:sp>
      <p:sp>
        <p:nvSpPr>
          <p:cNvPr id="8" name="Text Placeholder 7"/>
          <p:cNvSpPr>
            <a:spLocks noGrp="1"/>
          </p:cNvSpPr>
          <p:nvPr>
            <p:ph sz="quarter" idx="13"/>
          </p:nvPr>
        </p:nvSpPr>
        <p:spPr/>
        <p:txBody>
          <a:bodyPr>
            <a:normAutofit/>
          </a:bodyPr>
          <a:lstStyle/>
          <a:p>
            <a:r>
              <a:rPr lang="en-US" sz="2400" u="sng" dirty="0"/>
              <a:t>History:</a:t>
            </a:r>
            <a:r>
              <a:rPr lang="en-US" sz="2400" dirty="0"/>
              <a:t> </a:t>
            </a:r>
            <a:r>
              <a:rPr lang="en-US" sz="2400" dirty="0" smtClean="0"/>
              <a:t>A </a:t>
            </a:r>
            <a:r>
              <a:rPr lang="en-US" sz="2400" dirty="0"/>
              <a:t>24 year old female presents to the medical office for a routine follow-up  evaluation.  She has a non-detectable viral load and CD4 count of 550. </a:t>
            </a:r>
          </a:p>
          <a:p>
            <a:pPr>
              <a:spcBef>
                <a:spcPts val="2200"/>
              </a:spcBef>
            </a:pPr>
            <a:r>
              <a:rPr lang="en-US" sz="2400" u="sng" dirty="0"/>
              <a:t>Chief concern:</a:t>
            </a:r>
            <a:r>
              <a:rPr lang="en-US" sz="2400" dirty="0"/>
              <a:t> “Sore gums for 2 months</a:t>
            </a:r>
            <a:r>
              <a:rPr lang="en-US" sz="2400" dirty="0" smtClean="0"/>
              <a:t>”</a:t>
            </a:r>
            <a:endParaRPr lang="en-US" sz="2400" dirty="0"/>
          </a:p>
        </p:txBody>
      </p:sp>
      <p:pic>
        <p:nvPicPr>
          <p:cNvPr id="7" name="Content Placeholder 6" descr="Photo: Female’s mouth with gingival inflammation and a fractured tooth."/>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2514600" y="3810000"/>
            <a:ext cx="3776776" cy="2743200"/>
          </a:xfrm>
        </p:spPr>
      </p:pic>
      <p:sp>
        <p:nvSpPr>
          <p:cNvPr id="5" name="Slide Number Placeholder 4"/>
          <p:cNvSpPr>
            <a:spLocks noGrp="1"/>
          </p:cNvSpPr>
          <p:nvPr>
            <p:ph type="sldNum" sz="quarter" idx="12"/>
          </p:nvPr>
        </p:nvSpPr>
        <p:spPr/>
        <p:txBody>
          <a:bodyPr/>
          <a:lstStyle/>
          <a:p>
            <a:fld id="{76F12988-762E-479C-8EE3-6FB29355EF8A}" type="slidenum">
              <a:rPr lang="en-US" smtClean="0"/>
              <a:pPr/>
              <a:t>37</a:t>
            </a:fld>
            <a:endParaRPr lang="en-US"/>
          </a:p>
        </p:txBody>
      </p:sp>
    </p:spTree>
    <p:extLst>
      <p:ext uri="{BB962C8B-B14F-4D97-AF65-F5344CB8AC3E}">
        <p14:creationId xmlns:p14="http://schemas.microsoft.com/office/powerpoint/2010/main" val="2116821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90000"/>
              </a:lnSpc>
            </a:pPr>
            <a:r>
              <a:rPr lang="en-US" dirty="0"/>
              <a:t>Case 1 (Gingival concerns) </a:t>
            </a:r>
          </a:p>
        </p:txBody>
      </p:sp>
      <p:sp>
        <p:nvSpPr>
          <p:cNvPr id="8" name="Text Placeholder 7"/>
          <p:cNvSpPr>
            <a:spLocks noGrp="1"/>
          </p:cNvSpPr>
          <p:nvPr>
            <p:ph idx="1"/>
          </p:nvPr>
        </p:nvSpPr>
        <p:spPr/>
        <p:txBody>
          <a:bodyPr>
            <a:noAutofit/>
          </a:bodyPr>
          <a:lstStyle/>
          <a:p>
            <a:pPr marL="914400" indent="-457200"/>
            <a:r>
              <a:rPr lang="en-US" sz="2400" u="sng" dirty="0"/>
              <a:t>Finding:</a:t>
            </a:r>
            <a:r>
              <a:rPr lang="en-US" sz="2400" dirty="0"/>
              <a:t> </a:t>
            </a:r>
            <a:r>
              <a:rPr lang="en-US" sz="2400" dirty="0" smtClean="0"/>
              <a:t>Gingival </a:t>
            </a:r>
            <a:r>
              <a:rPr lang="en-US" sz="2400" dirty="0"/>
              <a:t>inflammation, which started a week after using a new toothpaste. </a:t>
            </a:r>
          </a:p>
          <a:p>
            <a:pPr marL="914400" indent="-457200">
              <a:spcBef>
                <a:spcPts val="2200"/>
              </a:spcBef>
            </a:pPr>
            <a:r>
              <a:rPr lang="en-US" sz="2400" u="sng" dirty="0"/>
              <a:t>Diagnosis:</a:t>
            </a:r>
            <a:r>
              <a:rPr lang="en-US" sz="2400" dirty="0"/>
              <a:t> </a:t>
            </a:r>
            <a:r>
              <a:rPr lang="en-US" sz="2400" dirty="0" smtClean="0"/>
              <a:t>Hypersensitivity</a:t>
            </a:r>
            <a:br>
              <a:rPr lang="en-US" sz="2400" dirty="0" smtClean="0"/>
            </a:br>
            <a:r>
              <a:rPr lang="en-US" sz="2400" dirty="0" smtClean="0"/>
              <a:t>Irritation is due to irritation from abrasive agents in “tartar </a:t>
            </a:r>
            <a:r>
              <a:rPr lang="en-US" sz="2400" dirty="0"/>
              <a:t>control” toothpastes, or hypersensitivity </a:t>
            </a:r>
            <a:r>
              <a:rPr lang="en-US" sz="2400" dirty="0" smtClean="0"/>
              <a:t>to agents</a:t>
            </a:r>
            <a:r>
              <a:rPr lang="en-US" sz="2400" dirty="0"/>
              <a:t>. </a:t>
            </a:r>
          </a:p>
          <a:p>
            <a:pPr marL="914400" indent="-457200">
              <a:spcBef>
                <a:spcPts val="2200"/>
              </a:spcBef>
            </a:pPr>
            <a:r>
              <a:rPr lang="en-US" sz="2400" u="sng" dirty="0"/>
              <a:t>Medical Office Management:</a:t>
            </a:r>
            <a:r>
              <a:rPr lang="en-US" sz="2400" dirty="0"/>
              <a:t> </a:t>
            </a:r>
            <a:r>
              <a:rPr lang="en-US" sz="2400" dirty="0" smtClean="0"/>
              <a:t>Recommend </a:t>
            </a:r>
            <a:r>
              <a:rPr lang="en-US" sz="2400" dirty="0"/>
              <a:t>a fluoride containing  toothpaste with no abrasives, whiteners, or “tartar control” agents</a:t>
            </a:r>
          </a:p>
          <a:p>
            <a:pPr marL="914400" indent="-457200">
              <a:spcBef>
                <a:spcPts val="2200"/>
              </a:spcBef>
            </a:pPr>
            <a:r>
              <a:rPr lang="en-US" sz="2400" u="sng" dirty="0"/>
              <a:t>Referral:</a:t>
            </a:r>
            <a:r>
              <a:rPr lang="en-US" sz="2400" dirty="0"/>
              <a:t> </a:t>
            </a:r>
            <a:r>
              <a:rPr lang="en-US" sz="2400" dirty="0" smtClean="0"/>
              <a:t>Routine</a:t>
            </a:r>
            <a:endParaRPr lang="en-US" sz="2400"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38</a:t>
            </a:fld>
            <a:endParaRPr lang="en-US"/>
          </a:p>
        </p:txBody>
      </p:sp>
    </p:spTree>
    <p:extLst>
      <p:ext uri="{BB962C8B-B14F-4D97-AF65-F5344CB8AC3E}">
        <p14:creationId xmlns:p14="http://schemas.microsoft.com/office/powerpoint/2010/main" val="2834916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dirty="0"/>
              <a:t>Case 1 (Tooth-related concerns</a:t>
            </a:r>
            <a:r>
              <a:rPr lang="en-US" dirty="0" smtClean="0"/>
              <a:t>)</a:t>
            </a:r>
            <a:endParaRPr lang="en-US" dirty="0"/>
          </a:p>
        </p:txBody>
      </p:sp>
      <p:pic>
        <p:nvPicPr>
          <p:cNvPr id="11" name="Content Placeholder 10" descr="Photo: Mouth with gingival inflammation and a long-standing fractured tooth in mandibular left posterior quadrant."/>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4310794" y="3810000"/>
            <a:ext cx="3766406" cy="2743200"/>
          </a:xfrm>
        </p:spPr>
      </p:pic>
      <p:sp>
        <p:nvSpPr>
          <p:cNvPr id="10" name="Content Placeholder 9"/>
          <p:cNvSpPr>
            <a:spLocks noGrp="1"/>
          </p:cNvSpPr>
          <p:nvPr>
            <p:ph sz="quarter" idx="13"/>
          </p:nvPr>
        </p:nvSpPr>
        <p:spPr/>
        <p:txBody>
          <a:bodyPr>
            <a:normAutofit lnSpcReduction="10000"/>
          </a:bodyPr>
          <a:lstStyle/>
          <a:p>
            <a:pPr marL="914400" indent="-457200">
              <a:spcBef>
                <a:spcPts val="2200"/>
              </a:spcBef>
            </a:pPr>
            <a:r>
              <a:rPr lang="en-US" sz="2400" u="sng" dirty="0"/>
              <a:t>Finding</a:t>
            </a:r>
            <a:r>
              <a:rPr lang="en-US" sz="2400" u="sng" dirty="0" smtClean="0"/>
              <a:t>:</a:t>
            </a:r>
            <a:r>
              <a:rPr lang="en-US" sz="2400" dirty="0" smtClean="0"/>
              <a:t> </a:t>
            </a:r>
            <a:r>
              <a:rPr lang="en-US" sz="2400" dirty="0"/>
              <a:t>Asymptomatic</a:t>
            </a:r>
            <a:r>
              <a:rPr lang="en-US" sz="2400" dirty="0" smtClean="0"/>
              <a:t>, long-standing </a:t>
            </a:r>
            <a:r>
              <a:rPr lang="en-US" sz="2400" dirty="0"/>
              <a:t>fractured tooth  in mandibular left posterior </a:t>
            </a:r>
            <a:r>
              <a:rPr lang="en-US" sz="2400" dirty="0" smtClean="0"/>
              <a:t>quadrant</a:t>
            </a:r>
            <a:endParaRPr lang="en-US" sz="2400" dirty="0"/>
          </a:p>
          <a:p>
            <a:pPr marL="914400" indent="-457200">
              <a:spcBef>
                <a:spcPts val="2200"/>
              </a:spcBef>
            </a:pPr>
            <a:r>
              <a:rPr lang="en-US" sz="2400" u="sng" dirty="0"/>
              <a:t>Medical Office Management:</a:t>
            </a:r>
            <a:r>
              <a:rPr lang="en-US" sz="2400" dirty="0"/>
              <a:t> No urgent care </a:t>
            </a:r>
            <a:r>
              <a:rPr lang="en-US" sz="2400" dirty="0" smtClean="0"/>
              <a:t>required </a:t>
            </a:r>
            <a:r>
              <a:rPr lang="en-US" sz="2400" dirty="0"/>
              <a:t>for fractured tooth</a:t>
            </a:r>
          </a:p>
          <a:p>
            <a:pPr marL="914400" indent="-457200">
              <a:spcBef>
                <a:spcPts val="2200"/>
              </a:spcBef>
            </a:pPr>
            <a:r>
              <a:rPr lang="en-US" sz="2400" u="sng" dirty="0" smtClean="0"/>
              <a:t>Referral</a:t>
            </a:r>
            <a:r>
              <a:rPr lang="en-US" sz="2400" u="sng" dirty="0"/>
              <a:t>:</a:t>
            </a:r>
            <a:r>
              <a:rPr lang="en-US" sz="2400" dirty="0"/>
              <a:t> </a:t>
            </a:r>
            <a:r>
              <a:rPr lang="en-US" sz="2400" dirty="0" smtClean="0"/>
              <a:t>Routine</a:t>
            </a:r>
            <a:endParaRPr lang="en-US" sz="2400" dirty="0"/>
          </a:p>
        </p:txBody>
      </p:sp>
      <p:sp>
        <p:nvSpPr>
          <p:cNvPr id="7" name="Slide Number Placeholder 6"/>
          <p:cNvSpPr>
            <a:spLocks noGrp="1"/>
          </p:cNvSpPr>
          <p:nvPr>
            <p:ph type="sldNum" sz="quarter" idx="12"/>
          </p:nvPr>
        </p:nvSpPr>
        <p:spPr/>
        <p:txBody>
          <a:bodyPr/>
          <a:lstStyle/>
          <a:p>
            <a:fld id="{76F12988-762E-479C-8EE3-6FB29355EF8A}" type="slidenum">
              <a:rPr lang="en-US" smtClean="0"/>
              <a:pPr/>
              <a:t>39</a:t>
            </a:fld>
            <a:endParaRPr lang="en-US" dirty="0"/>
          </a:p>
        </p:txBody>
      </p:sp>
    </p:spTree>
    <p:extLst>
      <p:ext uri="{BB962C8B-B14F-4D97-AF65-F5344CB8AC3E}">
        <p14:creationId xmlns:p14="http://schemas.microsoft.com/office/powerpoint/2010/main" val="73350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Guide to Oral Health Care for People Living with HIV/AIDS</a:t>
            </a:r>
            <a:endParaRPr lang="en-US" i="1" dirty="0"/>
          </a:p>
        </p:txBody>
      </p:sp>
      <p:sp>
        <p:nvSpPr>
          <p:cNvPr id="5" name="Subtitle 4"/>
          <p:cNvSpPr>
            <a:spLocks noGrp="1"/>
          </p:cNvSpPr>
          <p:nvPr>
            <p:ph type="subTitle" idx="1"/>
          </p:nvPr>
        </p:nvSpPr>
        <p:spPr>
          <a:xfrm>
            <a:off x="1371600" y="3886200"/>
            <a:ext cx="6400800" cy="1143000"/>
          </a:xfrm>
        </p:spPr>
        <p:txBody>
          <a:bodyPr>
            <a:normAutofit/>
          </a:bodyPr>
          <a:lstStyle/>
          <a:p>
            <a:r>
              <a:rPr lang="en-US" dirty="0" smtClean="0"/>
              <a:t>Chapter 3: Oral Diseases</a:t>
            </a:r>
          </a:p>
        </p:txBody>
      </p:sp>
      <p:pic>
        <p:nvPicPr>
          <p:cNvPr id="4" name="Picture Placeholder 3" descr="Logo: Department of Health and Human Services USA."/>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8599" y="151782"/>
            <a:ext cx="1347714" cy="1372218"/>
          </a:xfrm>
        </p:spPr>
      </p:pic>
      <p:pic>
        <p:nvPicPr>
          <p:cNvPr id="7" name="Picture Placeholder 6" descr="Logo: U.S. Department of Health and Human Services, Health Resources and Services Administration."/>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tretch>
            <a:fillRect/>
          </a:stretch>
        </p:blipFill>
        <p:spPr>
          <a:xfrm>
            <a:off x="6400800" y="518660"/>
            <a:ext cx="2427433" cy="777277"/>
          </a:xfrm>
        </p:spPr>
      </p:pic>
    </p:spTree>
    <p:extLst>
      <p:ext uri="{BB962C8B-B14F-4D97-AF65-F5344CB8AC3E}">
        <p14:creationId xmlns:p14="http://schemas.microsoft.com/office/powerpoint/2010/main" val="1074145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2: “Gums hurt” “Bad breath &amp; a nasty taste”</a:t>
            </a:r>
          </a:p>
        </p:txBody>
      </p:sp>
      <p:sp>
        <p:nvSpPr>
          <p:cNvPr id="10" name="Content Placeholder 9"/>
          <p:cNvSpPr>
            <a:spLocks noGrp="1"/>
          </p:cNvSpPr>
          <p:nvPr>
            <p:ph sz="quarter" idx="13"/>
          </p:nvPr>
        </p:nvSpPr>
        <p:spPr>
          <a:xfrm>
            <a:off x="76200" y="1524000"/>
            <a:ext cx="8991600" cy="2133600"/>
          </a:xfrm>
        </p:spPr>
        <p:txBody>
          <a:bodyPr>
            <a:normAutofit fontScale="92500"/>
          </a:bodyPr>
          <a:lstStyle/>
          <a:p>
            <a:pPr marL="457200" indent="-228600">
              <a:spcBef>
                <a:spcPts val="2200"/>
              </a:spcBef>
            </a:pPr>
            <a:r>
              <a:rPr lang="en-US" sz="2200" u="sng" dirty="0"/>
              <a:t>History</a:t>
            </a:r>
            <a:r>
              <a:rPr lang="en-US" sz="2200" dirty="0"/>
              <a:t>: </a:t>
            </a:r>
            <a:r>
              <a:rPr lang="en-US" sz="2200" dirty="0" smtClean="0"/>
              <a:t>42 </a:t>
            </a:r>
            <a:r>
              <a:rPr lang="en-US" sz="2200" dirty="0"/>
              <a:t>yr. male presents for </a:t>
            </a:r>
            <a:r>
              <a:rPr lang="en-US" sz="2200" dirty="0" smtClean="0"/>
              <a:t>follow up medical appointment</a:t>
            </a:r>
            <a:endParaRPr lang="en-US" sz="2200" dirty="0"/>
          </a:p>
          <a:p>
            <a:pPr marL="457200" indent="-228600">
              <a:spcBef>
                <a:spcPts val="2200"/>
              </a:spcBef>
            </a:pPr>
            <a:r>
              <a:rPr lang="en-US" sz="2200" u="sng" dirty="0"/>
              <a:t>Chief concern:</a:t>
            </a:r>
            <a:r>
              <a:rPr lang="en-US" sz="2200" dirty="0"/>
              <a:t> </a:t>
            </a:r>
            <a:r>
              <a:rPr lang="en-US" sz="2200" dirty="0" smtClean="0"/>
              <a:t>“</a:t>
            </a:r>
            <a:r>
              <a:rPr lang="en-US" sz="2200" dirty="0"/>
              <a:t>Gums hurt” “Bad breath &amp; </a:t>
            </a:r>
            <a:r>
              <a:rPr lang="en-US" sz="2200" dirty="0" smtClean="0"/>
              <a:t>nasty taste” Pain </a:t>
            </a:r>
            <a:r>
              <a:rPr lang="en-US" sz="2200" dirty="0"/>
              <a:t>is diffuse, </a:t>
            </a:r>
            <a:r>
              <a:rPr lang="en-US" sz="2200" dirty="0" smtClean="0"/>
              <a:t>intermittent, for </a:t>
            </a:r>
            <a:r>
              <a:rPr lang="en-US" sz="2200" dirty="0"/>
              <a:t>3 months </a:t>
            </a:r>
          </a:p>
          <a:p>
            <a:pPr marL="457200" indent="-228600">
              <a:spcBef>
                <a:spcPts val="2200"/>
              </a:spcBef>
            </a:pPr>
            <a:r>
              <a:rPr lang="en-US" sz="2200" u="sng" dirty="0"/>
              <a:t>Clinical findings</a:t>
            </a:r>
            <a:r>
              <a:rPr lang="en-US" sz="2200" dirty="0"/>
              <a:t>: </a:t>
            </a:r>
            <a:r>
              <a:rPr lang="en-US" sz="2200" dirty="0" smtClean="0"/>
              <a:t>Plaque </a:t>
            </a:r>
            <a:r>
              <a:rPr lang="en-US" sz="2200" dirty="0"/>
              <a:t>and </a:t>
            </a:r>
            <a:r>
              <a:rPr lang="en-US" sz="2200" dirty="0" smtClean="0"/>
              <a:t>gingivitis</a:t>
            </a:r>
            <a:endParaRPr lang="en-US" sz="2200" dirty="0"/>
          </a:p>
        </p:txBody>
      </p:sp>
      <p:pic>
        <p:nvPicPr>
          <p:cNvPr id="11" name="Content Placeholder 10" descr="Photo: Mouth with plaque and inflammation, ill-fitting window crown and gingival erythema."/>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066800" y="3611880"/>
            <a:ext cx="3503287" cy="3017520"/>
          </a:xfrm>
        </p:spPr>
      </p:pic>
      <p:pic>
        <p:nvPicPr>
          <p:cNvPr id="12" name="Content Placeholder 11" descr="Photo: Mouth with healthy gingiva and teeth."/>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4953000" y="4191000"/>
            <a:ext cx="3148087" cy="1752600"/>
          </a:xfrm>
        </p:spPr>
      </p:pic>
      <p:sp>
        <p:nvSpPr>
          <p:cNvPr id="7" name="Slide Number Placeholder 6"/>
          <p:cNvSpPr>
            <a:spLocks noGrp="1"/>
          </p:cNvSpPr>
          <p:nvPr>
            <p:ph type="sldNum" sz="quarter" idx="12"/>
          </p:nvPr>
        </p:nvSpPr>
        <p:spPr/>
        <p:txBody>
          <a:bodyPr/>
          <a:lstStyle/>
          <a:p>
            <a:fld id="{76F12988-762E-479C-8EE3-6FB29355EF8A}" type="slidenum">
              <a:rPr lang="en-US" smtClean="0"/>
              <a:pPr/>
              <a:t>40</a:t>
            </a:fld>
            <a:endParaRPr lang="en-US" dirty="0"/>
          </a:p>
        </p:txBody>
      </p:sp>
    </p:spTree>
    <p:extLst>
      <p:ext uri="{BB962C8B-B14F-4D97-AF65-F5344CB8AC3E}">
        <p14:creationId xmlns:p14="http://schemas.microsoft.com/office/powerpoint/2010/main" val="2688335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2 – Treatment for </a:t>
            </a:r>
            <a:r>
              <a:rPr lang="en-US" dirty="0" err="1"/>
              <a:t>gingivitits</a:t>
            </a:r>
            <a:endParaRPr lang="en-US" dirty="0"/>
          </a:p>
        </p:txBody>
      </p:sp>
      <p:sp>
        <p:nvSpPr>
          <p:cNvPr id="7" name="Content Placeholder 6"/>
          <p:cNvSpPr>
            <a:spLocks noGrp="1"/>
          </p:cNvSpPr>
          <p:nvPr>
            <p:ph sz="quarter" idx="13"/>
          </p:nvPr>
        </p:nvSpPr>
        <p:spPr>
          <a:xfrm>
            <a:off x="457200" y="1524000"/>
            <a:ext cx="8229600" cy="4800600"/>
          </a:xfrm>
        </p:spPr>
        <p:txBody>
          <a:bodyPr>
            <a:noAutofit/>
          </a:bodyPr>
          <a:lstStyle/>
          <a:p>
            <a:pPr marL="457200" indent="-228600">
              <a:spcBef>
                <a:spcPts val="2200"/>
              </a:spcBef>
              <a:buFont typeface="Times" pitchFamily="18" charset="0"/>
              <a:buNone/>
              <a:defRPr/>
            </a:pPr>
            <a:r>
              <a:rPr lang="en-US" sz="2000" u="sng" dirty="0"/>
              <a:t>Clinical Diagnosis:</a:t>
            </a:r>
            <a:r>
              <a:rPr lang="en-US" sz="2000" dirty="0"/>
              <a:t> </a:t>
            </a:r>
            <a:r>
              <a:rPr lang="en-US" sz="2000" dirty="0" smtClean="0"/>
              <a:t>Chronic plaque-induced </a:t>
            </a:r>
            <a:r>
              <a:rPr lang="en-US" sz="2000" dirty="0"/>
              <a:t>gingivitis </a:t>
            </a:r>
            <a:endParaRPr lang="en-US" sz="2000" u="sng" dirty="0"/>
          </a:p>
          <a:p>
            <a:pPr marL="457200" indent="-228600">
              <a:spcBef>
                <a:spcPts val="2200"/>
              </a:spcBef>
              <a:buFont typeface="Times" pitchFamily="18" charset="0"/>
              <a:buNone/>
              <a:defRPr/>
            </a:pPr>
            <a:r>
              <a:rPr lang="en-US" sz="2000" u="sng" dirty="0"/>
              <a:t>Medical Office </a:t>
            </a:r>
            <a:r>
              <a:rPr lang="en-US" sz="2000" u="sng" dirty="0" smtClean="0"/>
              <a:t>Management:</a:t>
            </a:r>
            <a:endParaRPr lang="en-US" sz="2000" dirty="0"/>
          </a:p>
          <a:p>
            <a:pPr marL="457200" indent="-228600">
              <a:spcBef>
                <a:spcPts val="500"/>
              </a:spcBef>
              <a:defRPr/>
            </a:pPr>
            <a:r>
              <a:rPr lang="en-US" sz="2000" b="1" dirty="0"/>
              <a:t>Rx:</a:t>
            </a:r>
            <a:r>
              <a:rPr lang="en-US" sz="2000" dirty="0" smtClean="0"/>
              <a:t> 0.12</a:t>
            </a:r>
            <a:r>
              <a:rPr lang="en-US" sz="2000" dirty="0"/>
              <a:t>% </a:t>
            </a:r>
            <a:r>
              <a:rPr lang="en-US" sz="2000" dirty="0" err="1"/>
              <a:t>chlorhexidine</a:t>
            </a:r>
            <a:r>
              <a:rPr lang="en-US" sz="2000" dirty="0"/>
              <a:t> </a:t>
            </a:r>
            <a:r>
              <a:rPr lang="en-US" sz="2000" dirty="0" err="1" smtClean="0"/>
              <a:t>gluconate</a:t>
            </a:r>
            <a:r>
              <a:rPr lang="en-US" sz="2000" dirty="0" smtClean="0"/>
              <a:t> rinse </a:t>
            </a:r>
            <a:r>
              <a:rPr lang="en-US" sz="2000" dirty="0"/>
              <a:t>(</a:t>
            </a:r>
            <a:r>
              <a:rPr lang="en-US" sz="2000" dirty="0" err="1"/>
              <a:t>Peridex</a:t>
            </a:r>
            <a:r>
              <a:rPr lang="en-US" sz="2000" dirty="0"/>
              <a:t> or </a:t>
            </a:r>
            <a:r>
              <a:rPr lang="en-US" sz="2000" dirty="0" err="1"/>
              <a:t>PerioGard</a:t>
            </a:r>
            <a:r>
              <a:rPr lang="en-US" sz="2000" dirty="0"/>
              <a:t>) </a:t>
            </a:r>
            <a:br>
              <a:rPr lang="en-US" sz="2000" dirty="0"/>
            </a:br>
            <a:r>
              <a:rPr lang="en-US" sz="2000" dirty="0" smtClean="0"/>
              <a:t>Sig</a:t>
            </a:r>
            <a:r>
              <a:rPr lang="en-US" sz="2000" dirty="0"/>
              <a:t>: </a:t>
            </a:r>
            <a:r>
              <a:rPr lang="en-US" sz="2000" dirty="0" smtClean="0"/>
              <a:t>Rinse </a:t>
            </a:r>
            <a:r>
              <a:rPr lang="en-US" sz="2000" dirty="0"/>
              <a:t>with </a:t>
            </a:r>
            <a:r>
              <a:rPr lang="en-US" sz="2000" dirty="0" smtClean="0"/>
              <a:t>15 mL </a:t>
            </a:r>
            <a:r>
              <a:rPr lang="en-US" sz="2000" dirty="0"/>
              <a:t>and </a:t>
            </a:r>
            <a:r>
              <a:rPr lang="en-US" sz="2000" dirty="0" smtClean="0"/>
              <a:t>expectorate morning </a:t>
            </a:r>
            <a:r>
              <a:rPr lang="en-US" sz="2000" dirty="0"/>
              <a:t>and at bedtime </a:t>
            </a:r>
          </a:p>
          <a:p>
            <a:pPr marL="457200" indent="-228600">
              <a:spcBef>
                <a:spcPts val="2200"/>
              </a:spcBef>
              <a:defRPr/>
            </a:pPr>
            <a:r>
              <a:rPr lang="en-US" sz="2000" b="1" dirty="0"/>
              <a:t>Rx:</a:t>
            </a:r>
            <a:r>
              <a:rPr lang="en-US" sz="2000" dirty="0"/>
              <a:t> </a:t>
            </a:r>
            <a:r>
              <a:rPr lang="en-US" sz="2000" dirty="0" err="1" smtClean="0"/>
              <a:t>Prevident</a:t>
            </a:r>
            <a:r>
              <a:rPr lang="en-US" sz="2000" dirty="0" smtClean="0"/>
              <a:t> </a:t>
            </a:r>
            <a:r>
              <a:rPr lang="en-US" sz="2000" dirty="0"/>
              <a:t>Boost 5000 </a:t>
            </a:r>
            <a:r>
              <a:rPr lang="en-US" sz="2000" dirty="0" smtClean="0"/>
              <a:t>Toothpaste with </a:t>
            </a:r>
            <a:r>
              <a:rPr lang="en-US" sz="2000" dirty="0"/>
              <a:t>Fluoride  (1.1% </a:t>
            </a:r>
            <a:r>
              <a:rPr lang="en-US" sz="2000" dirty="0" err="1" smtClean="0"/>
              <a:t>NaF</a:t>
            </a:r>
            <a:r>
              <a:rPr lang="en-US" sz="2000" dirty="0" smtClean="0"/>
              <a:t>)</a:t>
            </a:r>
            <a:br>
              <a:rPr lang="en-US" sz="2000" dirty="0" smtClean="0"/>
            </a:br>
            <a:r>
              <a:rPr lang="en-US" sz="2000" dirty="0" smtClean="0"/>
              <a:t>Sig</a:t>
            </a:r>
            <a:r>
              <a:rPr lang="en-US" sz="2000" dirty="0"/>
              <a:t>: Use at bedtime every night according to manufacturer's directions</a:t>
            </a:r>
          </a:p>
          <a:p>
            <a:pPr marL="457200" indent="-228600">
              <a:spcBef>
                <a:spcPts val="2200"/>
              </a:spcBef>
              <a:buFont typeface="Times" pitchFamily="18" charset="0"/>
              <a:buNone/>
              <a:defRPr/>
            </a:pPr>
            <a:r>
              <a:rPr lang="en-US" sz="2000" u="sng" dirty="0"/>
              <a:t>Dental </a:t>
            </a:r>
            <a:r>
              <a:rPr lang="en-US" sz="2000" u="sng" dirty="0" smtClean="0"/>
              <a:t>Referral:</a:t>
            </a:r>
            <a:r>
              <a:rPr lang="en-US" sz="2000" dirty="0" smtClean="0"/>
              <a:t> Routine</a:t>
            </a:r>
            <a:endParaRPr lang="en-US" sz="2000"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41</a:t>
            </a:fld>
            <a:endParaRPr lang="en-US"/>
          </a:p>
        </p:txBody>
      </p:sp>
    </p:spTree>
    <p:extLst>
      <p:ext uri="{BB962C8B-B14F-4D97-AF65-F5344CB8AC3E}">
        <p14:creationId xmlns:p14="http://schemas.microsoft.com/office/powerpoint/2010/main" val="4171050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11" name="Content Placeholder 10"/>
          <p:cNvSpPr>
            <a:spLocks noGrp="1"/>
          </p:cNvSpPr>
          <p:nvPr>
            <p:ph sz="quarter" idx="13"/>
          </p:nvPr>
        </p:nvSpPr>
        <p:spPr>
          <a:xfrm>
            <a:off x="152400" y="1219200"/>
            <a:ext cx="8839200" cy="2667000"/>
          </a:xfrm>
        </p:spPr>
        <p:txBody>
          <a:bodyPr>
            <a:noAutofit/>
          </a:bodyPr>
          <a:lstStyle/>
          <a:p>
            <a:pPr>
              <a:spcBef>
                <a:spcPts val="2200"/>
              </a:spcBef>
            </a:pPr>
            <a:r>
              <a:rPr lang="en-US" sz="1800" u="sng" dirty="0"/>
              <a:t>History</a:t>
            </a:r>
            <a:r>
              <a:rPr lang="en-US" sz="1800" u="sng" dirty="0" smtClean="0"/>
              <a:t>:</a:t>
            </a:r>
            <a:r>
              <a:rPr lang="en-US" sz="1800" dirty="0" smtClean="0"/>
              <a:t> </a:t>
            </a:r>
            <a:r>
              <a:rPr lang="en-US" sz="1800" dirty="0"/>
              <a:t>A 22 year- old male complains of “red tender </a:t>
            </a:r>
            <a:r>
              <a:rPr lang="en-US" sz="1800" dirty="0" smtClean="0"/>
              <a:t>gums.” He </a:t>
            </a:r>
            <a:r>
              <a:rPr lang="en-US" sz="1800" dirty="0"/>
              <a:t>has a history of injection drug use, which he discontinued 2 </a:t>
            </a:r>
            <a:r>
              <a:rPr lang="en-US" sz="1800" dirty="0" smtClean="0"/>
              <a:t>years </a:t>
            </a:r>
            <a:r>
              <a:rPr lang="en-US" sz="1800" dirty="0"/>
              <a:t>ago when he was diagnosed with HIV infection. He is somewhat compliant with ART </a:t>
            </a:r>
            <a:r>
              <a:rPr lang="en-US" sz="1800" dirty="0" smtClean="0"/>
              <a:t>therapy. He </a:t>
            </a:r>
            <a:r>
              <a:rPr lang="en-US" sz="1800" dirty="0"/>
              <a:t>brushes once per day. </a:t>
            </a:r>
          </a:p>
          <a:p>
            <a:pPr>
              <a:spcBef>
                <a:spcPts val="2200"/>
              </a:spcBef>
            </a:pPr>
            <a:r>
              <a:rPr lang="en-US" sz="1800" u="sng" dirty="0"/>
              <a:t>Findings</a:t>
            </a:r>
            <a:r>
              <a:rPr lang="en-US" sz="1800" u="sng" dirty="0" smtClean="0"/>
              <a:t>:</a:t>
            </a:r>
            <a:r>
              <a:rPr lang="en-US" sz="1800" dirty="0" smtClean="0"/>
              <a:t> </a:t>
            </a:r>
            <a:r>
              <a:rPr lang="en-US" sz="1800" dirty="0"/>
              <a:t>Erythematous band-like gingival inflammation, especially prominent in the anterior </a:t>
            </a:r>
            <a:r>
              <a:rPr lang="en-US" sz="1800" dirty="0" smtClean="0"/>
              <a:t>teeth. If </a:t>
            </a:r>
            <a:r>
              <a:rPr lang="en-US" sz="1800" dirty="0"/>
              <a:t>the gingival condition does not improve following </a:t>
            </a:r>
            <a:r>
              <a:rPr lang="en-US" sz="1800" dirty="0" smtClean="0"/>
              <a:t>a periodontal </a:t>
            </a:r>
            <a:r>
              <a:rPr lang="en-US" sz="1800" dirty="0"/>
              <a:t>debridement and improved home care, Linear Gingival Erythema (LGE) may be considered</a:t>
            </a:r>
            <a:r>
              <a:rPr lang="en-US" sz="1800" dirty="0" smtClean="0"/>
              <a:t>.</a:t>
            </a:r>
            <a:endParaRPr lang="en-US" sz="1800" dirty="0"/>
          </a:p>
        </p:txBody>
      </p:sp>
      <p:pic>
        <p:nvPicPr>
          <p:cNvPr id="15" name="Content Placeholder 14" descr="Photo: Mouth with erythematous band-like gingival inflammation."/>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880292" y="3886200"/>
            <a:ext cx="4158171" cy="2743200"/>
          </a:xfrm>
        </p:spPr>
      </p:pic>
      <p:sp>
        <p:nvSpPr>
          <p:cNvPr id="13" name="Content Placeholder 12"/>
          <p:cNvSpPr>
            <a:spLocks noGrp="1"/>
          </p:cNvSpPr>
          <p:nvPr>
            <p:ph sz="quarter" idx="15"/>
          </p:nvPr>
        </p:nvSpPr>
        <p:spPr>
          <a:xfrm>
            <a:off x="5791200" y="3810000"/>
            <a:ext cx="2286000" cy="457200"/>
          </a:xfrm>
        </p:spPr>
        <p:txBody>
          <a:bodyPr>
            <a:normAutofit/>
          </a:bodyPr>
          <a:lstStyle/>
          <a:p>
            <a:r>
              <a:rPr lang="en-US" sz="1800" b="1" dirty="0" smtClean="0"/>
              <a:t>Photo 2</a:t>
            </a:r>
            <a:endParaRPr lang="en-US" sz="1800" b="1" dirty="0"/>
          </a:p>
        </p:txBody>
      </p:sp>
      <p:pic>
        <p:nvPicPr>
          <p:cNvPr id="16" name="Content Placeholder 15" descr="Photo: Mouth with Linear Gingival Erythema."/>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5257800" y="4191000"/>
            <a:ext cx="3255981" cy="2194560"/>
          </a:xfrm>
        </p:spPr>
      </p:pic>
      <p:sp>
        <p:nvSpPr>
          <p:cNvPr id="7" name="Slide Number Placeholder 6"/>
          <p:cNvSpPr>
            <a:spLocks noGrp="1"/>
          </p:cNvSpPr>
          <p:nvPr>
            <p:ph type="sldNum" sz="quarter" idx="12"/>
          </p:nvPr>
        </p:nvSpPr>
        <p:spPr/>
        <p:txBody>
          <a:bodyPr/>
          <a:lstStyle/>
          <a:p>
            <a:fld id="{76F12988-762E-479C-8EE3-6FB29355EF8A}" type="slidenum">
              <a:rPr lang="en-US" smtClean="0"/>
              <a:pPr/>
              <a:t>42</a:t>
            </a:fld>
            <a:endParaRPr lang="en-US" dirty="0"/>
          </a:p>
        </p:txBody>
      </p:sp>
    </p:spTree>
    <p:extLst>
      <p:ext uri="{BB962C8B-B14F-4D97-AF65-F5344CB8AC3E}">
        <p14:creationId xmlns:p14="http://schemas.microsoft.com/office/powerpoint/2010/main" val="2674081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7" name="Content Placeholder 6"/>
          <p:cNvSpPr>
            <a:spLocks noGrp="1"/>
          </p:cNvSpPr>
          <p:nvPr>
            <p:ph sz="quarter" idx="13"/>
          </p:nvPr>
        </p:nvSpPr>
        <p:spPr>
          <a:xfrm>
            <a:off x="228600" y="1295400"/>
            <a:ext cx="8686800" cy="3505200"/>
          </a:xfrm>
        </p:spPr>
        <p:txBody>
          <a:bodyPr>
            <a:noAutofit/>
          </a:bodyPr>
          <a:lstStyle/>
          <a:p>
            <a:pPr>
              <a:spcBef>
                <a:spcPts val="2000"/>
              </a:spcBef>
            </a:pPr>
            <a:r>
              <a:rPr lang="en-US" sz="2000" u="sng" dirty="0"/>
              <a:t>Treatment:</a:t>
            </a:r>
            <a:r>
              <a:rPr lang="en-US" sz="2000" dirty="0"/>
              <a:t> </a:t>
            </a:r>
            <a:r>
              <a:rPr lang="en-US" sz="2000" dirty="0" smtClean="0"/>
              <a:t>Endodontic </a:t>
            </a:r>
            <a:r>
              <a:rPr lang="en-US" sz="2000" dirty="0"/>
              <a:t>procedure “root canal” or </a:t>
            </a:r>
            <a:r>
              <a:rPr lang="en-US" sz="2000" dirty="0" smtClean="0"/>
              <a:t>extraction. </a:t>
            </a:r>
            <a:r>
              <a:rPr lang="en-US" sz="2000" dirty="0"/>
              <a:t>The accumulation of purulence eventually results in creating a tract through the bone and associated expansion of the gingival tissue. </a:t>
            </a:r>
            <a:r>
              <a:rPr lang="en-US" sz="2000" dirty="0" smtClean="0"/>
              <a:t>The </a:t>
            </a:r>
            <a:r>
              <a:rPr lang="en-US" sz="2000" dirty="0"/>
              <a:t>pain often diminishes due to pressure being released when purulence breaks through the bone. </a:t>
            </a:r>
          </a:p>
          <a:p>
            <a:pPr>
              <a:spcBef>
                <a:spcPts val="2000"/>
              </a:spcBef>
            </a:pPr>
            <a:r>
              <a:rPr lang="en-US" sz="2000" u="sng" dirty="0"/>
              <a:t>Medical Office Management:</a:t>
            </a:r>
            <a:r>
              <a:rPr lang="en-US" sz="2000" dirty="0"/>
              <a:t> Recommend </a:t>
            </a:r>
            <a:r>
              <a:rPr lang="en-US" sz="2000" dirty="0" smtClean="0"/>
              <a:t>warm </a:t>
            </a:r>
            <a:r>
              <a:rPr lang="en-US" sz="2000" dirty="0"/>
              <a:t>salt water </a:t>
            </a:r>
            <a:r>
              <a:rPr lang="en-US" sz="2000" dirty="0" smtClean="0"/>
              <a:t>rinses. Consider </a:t>
            </a:r>
            <a:r>
              <a:rPr lang="en-US" sz="2000" dirty="0"/>
              <a:t>antibiotics for 7 days. </a:t>
            </a:r>
            <a:r>
              <a:rPr lang="en-US" sz="2000" dirty="0" smtClean="0"/>
              <a:t>Penicillin </a:t>
            </a:r>
            <a:r>
              <a:rPr lang="en-US" sz="2000" dirty="0"/>
              <a:t>or </a:t>
            </a:r>
            <a:r>
              <a:rPr lang="en-US" sz="2000" dirty="0" smtClean="0"/>
              <a:t>Amoxicillin</a:t>
            </a:r>
            <a:endParaRPr lang="en-US" sz="2000" dirty="0"/>
          </a:p>
          <a:p>
            <a:pPr>
              <a:spcBef>
                <a:spcPts val="2000"/>
              </a:spcBef>
            </a:pPr>
            <a:r>
              <a:rPr lang="en-US" sz="2000" u="sng" dirty="0"/>
              <a:t>Dental Referral</a:t>
            </a:r>
            <a:r>
              <a:rPr lang="en-US" sz="2000" u="sng" dirty="0" smtClean="0"/>
              <a:t>:</a:t>
            </a:r>
            <a:r>
              <a:rPr lang="en-US" sz="2000" dirty="0" smtClean="0"/>
              <a:t> </a:t>
            </a:r>
            <a:r>
              <a:rPr lang="en-US" sz="2000" dirty="0"/>
              <a:t>Within one week if </a:t>
            </a:r>
            <a:r>
              <a:rPr lang="en-US" sz="2000" dirty="0" smtClean="0"/>
              <a:t>possible. These </a:t>
            </a:r>
            <a:r>
              <a:rPr lang="en-US" sz="2000" dirty="0"/>
              <a:t>may become acutely painful again within 1-2 weeks</a:t>
            </a:r>
            <a:r>
              <a:rPr lang="en-US" sz="2000" dirty="0" smtClean="0"/>
              <a:t>.</a:t>
            </a:r>
            <a:endParaRPr lang="en-US" sz="2000" dirty="0"/>
          </a:p>
        </p:txBody>
      </p:sp>
      <p:pic>
        <p:nvPicPr>
          <p:cNvPr id="8" name="Content Placeholder 7" descr="Photo: Man’s bottom teeth and gums with accumulation of purulence."/>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800600" y="4648200"/>
            <a:ext cx="2436506" cy="2011680"/>
          </a:xfrm>
        </p:spPr>
      </p:pic>
      <p:sp>
        <p:nvSpPr>
          <p:cNvPr id="5" name="Slide Number Placeholder 4"/>
          <p:cNvSpPr>
            <a:spLocks noGrp="1"/>
          </p:cNvSpPr>
          <p:nvPr>
            <p:ph type="sldNum" sz="quarter" idx="12"/>
          </p:nvPr>
        </p:nvSpPr>
        <p:spPr/>
        <p:txBody>
          <a:bodyPr/>
          <a:lstStyle/>
          <a:p>
            <a:fld id="{76F12988-762E-479C-8EE3-6FB29355EF8A}" type="slidenum">
              <a:rPr lang="en-US" smtClean="0"/>
              <a:pPr/>
              <a:t>43</a:t>
            </a:fld>
            <a:endParaRPr lang="en-US" dirty="0"/>
          </a:p>
        </p:txBody>
      </p:sp>
    </p:spTree>
    <p:extLst>
      <p:ext uri="{BB962C8B-B14F-4D97-AF65-F5344CB8AC3E}">
        <p14:creationId xmlns:p14="http://schemas.microsoft.com/office/powerpoint/2010/main" val="180183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Antibiotics in Dentistry</a:t>
            </a:r>
            <a:endParaRPr lang="en-US" dirty="0"/>
          </a:p>
        </p:txBody>
      </p:sp>
      <p:sp>
        <p:nvSpPr>
          <p:cNvPr id="5" name="Content Placeholder 4"/>
          <p:cNvSpPr>
            <a:spLocks noGrp="1"/>
          </p:cNvSpPr>
          <p:nvPr>
            <p:ph idx="1"/>
          </p:nvPr>
        </p:nvSpPr>
        <p:spPr/>
        <p:txBody>
          <a:bodyPr/>
          <a:lstStyle/>
          <a:p>
            <a:pPr marL="0" indent="0">
              <a:buClr>
                <a:schemeClr val="tx1"/>
              </a:buClr>
              <a:buNone/>
              <a:defRPr/>
            </a:pPr>
            <a:r>
              <a:rPr lang="en-US" sz="2400" dirty="0"/>
              <a:t>If no penicillin allergy</a:t>
            </a:r>
          </a:p>
          <a:p>
            <a:pPr marL="800100" lvl="1" indent="-342900">
              <a:buClr>
                <a:schemeClr val="tx1"/>
              </a:buClr>
              <a:buFont typeface="Arial" pitchFamily="34" charset="0"/>
              <a:buChar char="•"/>
              <a:defRPr/>
            </a:pPr>
            <a:r>
              <a:rPr lang="en-US" sz="2400" dirty="0" smtClean="0"/>
              <a:t>Penicillin </a:t>
            </a:r>
            <a:r>
              <a:rPr lang="en-US" sz="2400" dirty="0"/>
              <a:t>VK (500mg) </a:t>
            </a:r>
          </a:p>
          <a:p>
            <a:pPr lvl="1">
              <a:buClr>
                <a:schemeClr val="accent2"/>
              </a:buClr>
              <a:buNone/>
              <a:defRPr/>
            </a:pPr>
            <a:r>
              <a:rPr lang="en-US" sz="2400" dirty="0"/>
              <a:t>	Two  tablets stat, then one q 6 h for 7 days</a:t>
            </a:r>
          </a:p>
          <a:p>
            <a:pPr marL="1828800" lvl="1">
              <a:buClr>
                <a:schemeClr val="accent2"/>
              </a:buClr>
              <a:buNone/>
              <a:defRPr/>
            </a:pPr>
            <a:r>
              <a:rPr lang="en-US" sz="2400" dirty="0"/>
              <a:t>OR</a:t>
            </a:r>
          </a:p>
          <a:p>
            <a:pPr marL="800100" lvl="1" indent="-342900">
              <a:buFont typeface="Arial" pitchFamily="34" charset="0"/>
              <a:buChar char="•"/>
              <a:defRPr/>
            </a:pPr>
            <a:r>
              <a:rPr lang="en-US" sz="2400" dirty="0"/>
              <a:t>Amoxicillin 500 mg q </a:t>
            </a:r>
            <a:r>
              <a:rPr lang="en-US" sz="2400" dirty="0" smtClean="0"/>
              <a:t>8 </a:t>
            </a:r>
            <a:r>
              <a:rPr lang="en-US" sz="2400" dirty="0"/>
              <a:t>h for 7 </a:t>
            </a:r>
            <a:r>
              <a:rPr lang="en-US" sz="2400" dirty="0" smtClean="0"/>
              <a:t>days</a:t>
            </a:r>
            <a:endParaRPr lang="en-US" sz="2400" dirty="0"/>
          </a:p>
          <a:p>
            <a:pPr marL="0" indent="0">
              <a:spcBef>
                <a:spcPts val="2200"/>
              </a:spcBef>
              <a:buClr>
                <a:schemeClr val="accent2"/>
              </a:buClr>
              <a:buNone/>
              <a:defRPr/>
            </a:pPr>
            <a:r>
              <a:rPr lang="en-US" sz="2400" dirty="0"/>
              <a:t>If allergic to penicillin</a:t>
            </a:r>
          </a:p>
          <a:p>
            <a:pPr marL="800100" lvl="1" indent="-342900">
              <a:buFont typeface="Arial" pitchFamily="34" charset="0"/>
              <a:buChar char="•"/>
              <a:defRPr/>
            </a:pPr>
            <a:r>
              <a:rPr lang="en-US" sz="2400" dirty="0" smtClean="0"/>
              <a:t>Clindamycin </a:t>
            </a:r>
            <a:r>
              <a:rPr lang="en-US" sz="2400" dirty="0"/>
              <a:t>300 mg q 8 h for 7 </a:t>
            </a:r>
            <a:r>
              <a:rPr lang="en-US" sz="2400" dirty="0" smtClean="0"/>
              <a:t>days</a:t>
            </a:r>
            <a:endParaRPr lang="en-US" sz="2400" dirty="0"/>
          </a:p>
        </p:txBody>
      </p:sp>
      <p:sp>
        <p:nvSpPr>
          <p:cNvPr id="7" name="Slide Number Placeholder 6"/>
          <p:cNvSpPr>
            <a:spLocks noGrp="1"/>
          </p:cNvSpPr>
          <p:nvPr>
            <p:ph type="sldNum" sz="quarter" idx="12"/>
          </p:nvPr>
        </p:nvSpPr>
        <p:spPr/>
        <p:txBody>
          <a:bodyPr/>
          <a:lstStyle/>
          <a:p>
            <a:fld id="{76F12988-762E-479C-8EE3-6FB29355EF8A}" type="slidenum">
              <a:rPr lang="en-US" smtClean="0"/>
              <a:pPr/>
              <a:t>44</a:t>
            </a:fld>
            <a:endParaRPr lang="en-US" dirty="0"/>
          </a:p>
        </p:txBody>
      </p:sp>
    </p:spTree>
    <p:extLst>
      <p:ext uri="{BB962C8B-B14F-4D97-AF65-F5344CB8AC3E}">
        <p14:creationId xmlns:p14="http://schemas.microsoft.com/office/powerpoint/2010/main" val="193402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 –</a:t>
            </a:r>
            <a:r>
              <a:rPr lang="en-US" dirty="0" smtClean="0"/>
              <a:t> </a:t>
            </a:r>
            <a:r>
              <a:rPr lang="en-US" dirty="0" err="1"/>
              <a:t>Pericornitis</a:t>
            </a:r>
            <a:endParaRPr lang="en-US" dirty="0"/>
          </a:p>
        </p:txBody>
      </p:sp>
      <p:sp>
        <p:nvSpPr>
          <p:cNvPr id="7" name="Content Placeholder 6"/>
          <p:cNvSpPr>
            <a:spLocks noGrp="1"/>
          </p:cNvSpPr>
          <p:nvPr>
            <p:ph sz="quarter" idx="13"/>
          </p:nvPr>
        </p:nvSpPr>
        <p:spPr>
          <a:xfrm>
            <a:off x="381000" y="1524000"/>
            <a:ext cx="8382000" cy="2743200"/>
          </a:xfrm>
        </p:spPr>
        <p:txBody>
          <a:bodyPr>
            <a:noAutofit/>
          </a:bodyPr>
          <a:lstStyle/>
          <a:p>
            <a:pPr>
              <a:spcBef>
                <a:spcPts val="2200"/>
              </a:spcBef>
            </a:pPr>
            <a:r>
              <a:rPr lang="en-US" sz="2400" u="sng" dirty="0" smtClean="0"/>
              <a:t>Clinical:</a:t>
            </a:r>
            <a:r>
              <a:rPr lang="en-US" sz="2400" dirty="0"/>
              <a:t> </a:t>
            </a:r>
            <a:r>
              <a:rPr lang="en-US" sz="2400" dirty="0" smtClean="0"/>
              <a:t>19 </a:t>
            </a:r>
            <a:r>
              <a:rPr lang="en-US" sz="2400" dirty="0"/>
              <a:t>year old male with CD4+ of 310 and </a:t>
            </a:r>
            <a:r>
              <a:rPr lang="en-US" sz="2400" dirty="0" smtClean="0"/>
              <a:t>Viral Load </a:t>
            </a:r>
            <a:r>
              <a:rPr lang="en-US" sz="2400" dirty="0"/>
              <a:t>non-detectable</a:t>
            </a:r>
            <a:r>
              <a:rPr lang="en-US" sz="2400" dirty="0" smtClean="0"/>
              <a:t>. </a:t>
            </a:r>
            <a:r>
              <a:rPr lang="en-US" sz="2400" dirty="0"/>
              <a:t>Compliant with ART</a:t>
            </a:r>
            <a:r>
              <a:rPr lang="en-US" sz="2400" dirty="0" smtClean="0"/>
              <a:t>.</a:t>
            </a:r>
            <a:endParaRPr lang="en-US" sz="2400" dirty="0"/>
          </a:p>
          <a:p>
            <a:pPr>
              <a:spcBef>
                <a:spcPts val="2200"/>
              </a:spcBef>
            </a:pPr>
            <a:r>
              <a:rPr lang="en-US" sz="2400" u="sng" dirty="0"/>
              <a:t>CC:</a:t>
            </a:r>
            <a:r>
              <a:rPr lang="en-US" sz="2400" dirty="0"/>
              <a:t> Moderate pain in lower right for one </a:t>
            </a:r>
            <a:r>
              <a:rPr lang="en-US" sz="2400" dirty="0" smtClean="0"/>
              <a:t>week</a:t>
            </a:r>
            <a:endParaRPr lang="en-US" sz="2400" dirty="0"/>
          </a:p>
          <a:p>
            <a:pPr>
              <a:spcBef>
                <a:spcPts val="2200"/>
              </a:spcBef>
            </a:pPr>
            <a:r>
              <a:rPr lang="en-US" sz="2400" u="sng" dirty="0"/>
              <a:t>Observation</a:t>
            </a:r>
            <a:r>
              <a:rPr lang="en-US" sz="2400" u="sng" dirty="0" smtClean="0"/>
              <a:t>:</a:t>
            </a:r>
            <a:r>
              <a:rPr lang="en-US" sz="2400" dirty="0" smtClean="0"/>
              <a:t> </a:t>
            </a:r>
            <a:r>
              <a:rPr lang="en-US" sz="2400" dirty="0"/>
              <a:t>Inflamed flap of tissue over erupting third molar</a:t>
            </a:r>
          </a:p>
        </p:txBody>
      </p:sp>
      <p:pic>
        <p:nvPicPr>
          <p:cNvPr id="8" name="Content Placeholder 7" descr="Photo: Mouth with inflamed soft tissue covering partially erupted tooth."/>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3733800" y="3810000"/>
            <a:ext cx="3644772" cy="2743200"/>
          </a:xfrm>
        </p:spPr>
      </p:pic>
      <p:sp>
        <p:nvSpPr>
          <p:cNvPr id="5" name="Slide Number Placeholder 4"/>
          <p:cNvSpPr>
            <a:spLocks noGrp="1"/>
          </p:cNvSpPr>
          <p:nvPr>
            <p:ph type="sldNum" sz="quarter" idx="12"/>
          </p:nvPr>
        </p:nvSpPr>
        <p:spPr/>
        <p:txBody>
          <a:bodyPr/>
          <a:lstStyle/>
          <a:p>
            <a:fld id="{76F12988-762E-479C-8EE3-6FB29355EF8A}" type="slidenum">
              <a:rPr lang="en-US" smtClean="0"/>
              <a:pPr/>
              <a:t>45</a:t>
            </a:fld>
            <a:endParaRPr lang="en-US" dirty="0"/>
          </a:p>
        </p:txBody>
      </p:sp>
    </p:spTree>
    <p:extLst>
      <p:ext uri="{BB962C8B-B14F-4D97-AF65-F5344CB8AC3E}">
        <p14:creationId xmlns:p14="http://schemas.microsoft.com/office/powerpoint/2010/main" val="3132996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a:t>Case 5 – </a:t>
            </a:r>
            <a:r>
              <a:rPr lang="en-US" dirty="0" smtClean="0"/>
              <a:t>Management </a:t>
            </a:r>
            <a:r>
              <a:rPr lang="en-US" dirty="0"/>
              <a:t>of </a:t>
            </a:r>
            <a:r>
              <a:rPr lang="en-US" dirty="0" err="1"/>
              <a:t>pericornitis</a:t>
            </a:r>
            <a:endParaRPr lang="en-US" dirty="0"/>
          </a:p>
        </p:txBody>
      </p:sp>
      <p:sp>
        <p:nvSpPr>
          <p:cNvPr id="10" name="Content Placeholder 9"/>
          <p:cNvSpPr>
            <a:spLocks noGrp="1"/>
          </p:cNvSpPr>
          <p:nvPr>
            <p:ph idx="1"/>
          </p:nvPr>
        </p:nvSpPr>
        <p:spPr>
          <a:xfrm>
            <a:off x="457200" y="1371600"/>
            <a:ext cx="8229600" cy="4525963"/>
          </a:xfrm>
        </p:spPr>
        <p:txBody>
          <a:bodyPr>
            <a:noAutofit/>
          </a:bodyPr>
          <a:lstStyle/>
          <a:p>
            <a:pPr>
              <a:buFont typeface="Times" pitchFamily="18" charset="0"/>
              <a:buNone/>
            </a:pPr>
            <a:r>
              <a:rPr lang="en-US" sz="1800" u="sng" dirty="0"/>
              <a:t>Clinical diagnosis:</a:t>
            </a:r>
            <a:r>
              <a:rPr lang="en-US" sz="1800" dirty="0"/>
              <a:t>  </a:t>
            </a:r>
            <a:r>
              <a:rPr lang="en-US" sz="1800" dirty="0" err="1"/>
              <a:t>Pericornitis</a:t>
            </a:r>
            <a:r>
              <a:rPr lang="en-US" sz="1800" dirty="0"/>
              <a:t> (bacterial infection) </a:t>
            </a:r>
          </a:p>
          <a:p>
            <a:pPr>
              <a:spcBef>
                <a:spcPts val="2200"/>
              </a:spcBef>
              <a:buFont typeface="Times" pitchFamily="18" charset="0"/>
              <a:buNone/>
            </a:pPr>
            <a:r>
              <a:rPr lang="en-US" sz="1800" u="sng" dirty="0"/>
              <a:t>Medical Office Management Considerations:</a:t>
            </a:r>
          </a:p>
          <a:p>
            <a:r>
              <a:rPr lang="en-US" sz="1800" dirty="0"/>
              <a:t>Warm salt water rinses bid</a:t>
            </a:r>
          </a:p>
          <a:p>
            <a:r>
              <a:rPr lang="en-US" sz="1800" dirty="0"/>
              <a:t>RX: </a:t>
            </a:r>
            <a:r>
              <a:rPr lang="en-US" sz="1800" dirty="0" err="1"/>
              <a:t>Chlorhexidine</a:t>
            </a:r>
            <a:r>
              <a:rPr lang="en-US" sz="1800" dirty="0"/>
              <a:t>  0.12% rinse  bid until definitive dental management</a:t>
            </a:r>
          </a:p>
          <a:p>
            <a:r>
              <a:rPr lang="en-US" sz="1800" dirty="0"/>
              <a:t>Rx: If swelling and fever, consider </a:t>
            </a:r>
            <a:r>
              <a:rPr lang="en-US" sz="1800" dirty="0" err="1"/>
              <a:t>po</a:t>
            </a:r>
            <a:r>
              <a:rPr lang="en-US" sz="1800" dirty="0"/>
              <a:t> antibiotics i.e</a:t>
            </a:r>
            <a:r>
              <a:rPr lang="en-US" sz="1800" dirty="0" smtClean="0"/>
              <a:t>., </a:t>
            </a:r>
            <a:r>
              <a:rPr lang="en-US" sz="1800" dirty="0"/>
              <a:t>penicillin (PCN) or amoxicillin, if no PCN allergy </a:t>
            </a:r>
            <a:r>
              <a:rPr lang="en-US" sz="1800" dirty="0" smtClean="0"/>
              <a:t>history</a:t>
            </a:r>
          </a:p>
          <a:p>
            <a:pPr marL="914400" indent="0">
              <a:buNone/>
            </a:pPr>
            <a:r>
              <a:rPr lang="en-US" sz="1800" dirty="0" smtClean="0"/>
              <a:t>If </a:t>
            </a:r>
            <a:r>
              <a:rPr lang="en-US" sz="1800" dirty="0"/>
              <a:t>PCN allergy, consider </a:t>
            </a:r>
            <a:r>
              <a:rPr lang="en-US" sz="1800" dirty="0" err="1"/>
              <a:t>po</a:t>
            </a:r>
            <a:r>
              <a:rPr lang="en-US" sz="1800" dirty="0"/>
              <a:t> clindamycin</a:t>
            </a:r>
          </a:p>
          <a:p>
            <a:r>
              <a:rPr lang="en-US" sz="1800" dirty="0"/>
              <a:t>Analgesics consistent with mild-moderate pain level (NSAIDS </a:t>
            </a:r>
            <a:r>
              <a:rPr lang="en-US" sz="1800" dirty="0" smtClean="0"/>
              <a:t>or Acetaminophen</a:t>
            </a:r>
            <a:r>
              <a:rPr lang="en-US" sz="1800" dirty="0"/>
              <a:t>) </a:t>
            </a:r>
          </a:p>
          <a:p>
            <a:pPr>
              <a:spcBef>
                <a:spcPts val="2200"/>
              </a:spcBef>
              <a:buFont typeface="Times" pitchFamily="18" charset="0"/>
              <a:buNone/>
            </a:pPr>
            <a:r>
              <a:rPr lang="en-US" sz="1800" u="sng" dirty="0"/>
              <a:t>Referral:</a:t>
            </a:r>
            <a:r>
              <a:rPr lang="en-US" sz="1800" dirty="0"/>
              <a:t> </a:t>
            </a:r>
            <a:r>
              <a:rPr lang="en-US" sz="1800" dirty="0" smtClean="0"/>
              <a:t>Appointment </a:t>
            </a:r>
            <a:r>
              <a:rPr lang="en-US" sz="1800" dirty="0"/>
              <a:t>within  1 week. </a:t>
            </a:r>
          </a:p>
          <a:p>
            <a:pPr>
              <a:buFont typeface="Times" pitchFamily="18" charset="0"/>
              <a:buNone/>
            </a:pPr>
            <a:r>
              <a:rPr lang="en-US" sz="1800" dirty="0"/>
              <a:t>   * Patient should be instructed to call or return to clinic if pain, fever, or swelling increase before dental appointment  can be </a:t>
            </a:r>
            <a:r>
              <a:rPr lang="en-US" sz="1800" dirty="0" smtClean="0"/>
              <a:t>scheduled, or </a:t>
            </a:r>
            <a:r>
              <a:rPr lang="en-US" sz="1800" dirty="0"/>
              <a:t>report to </a:t>
            </a:r>
            <a:r>
              <a:rPr lang="en-US" sz="1800" dirty="0" smtClean="0"/>
              <a:t>ED</a:t>
            </a:r>
            <a:endParaRPr lang="en-US" sz="1800" dirty="0"/>
          </a:p>
        </p:txBody>
      </p:sp>
      <p:sp>
        <p:nvSpPr>
          <p:cNvPr id="7" name="Slide Number Placeholder 6"/>
          <p:cNvSpPr>
            <a:spLocks noGrp="1"/>
          </p:cNvSpPr>
          <p:nvPr>
            <p:ph type="sldNum" sz="quarter" idx="12"/>
          </p:nvPr>
        </p:nvSpPr>
        <p:spPr/>
        <p:txBody>
          <a:bodyPr/>
          <a:lstStyle/>
          <a:p>
            <a:fld id="{76F12988-762E-479C-8EE3-6FB29355EF8A}" type="slidenum">
              <a:rPr lang="en-US" smtClean="0"/>
              <a:pPr/>
              <a:t>46</a:t>
            </a:fld>
            <a:endParaRPr lang="en-US" dirty="0"/>
          </a:p>
        </p:txBody>
      </p:sp>
    </p:spTree>
    <p:extLst>
      <p:ext uri="{BB962C8B-B14F-4D97-AF65-F5344CB8AC3E}">
        <p14:creationId xmlns:p14="http://schemas.microsoft.com/office/powerpoint/2010/main" val="4259876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 Floor of mouth</a:t>
            </a:r>
            <a:endParaRPr lang="en-US" dirty="0"/>
          </a:p>
        </p:txBody>
      </p:sp>
      <p:sp>
        <p:nvSpPr>
          <p:cNvPr id="7" name="Content Placeholder 6"/>
          <p:cNvSpPr>
            <a:spLocks noGrp="1"/>
          </p:cNvSpPr>
          <p:nvPr>
            <p:ph sz="quarter" idx="13"/>
          </p:nvPr>
        </p:nvSpPr>
        <p:spPr>
          <a:xfrm>
            <a:off x="457200" y="1295400"/>
            <a:ext cx="8229600" cy="5334000"/>
          </a:xfrm>
        </p:spPr>
        <p:txBody>
          <a:bodyPr>
            <a:normAutofit fontScale="70000" lnSpcReduction="20000"/>
          </a:bodyPr>
          <a:lstStyle/>
          <a:p>
            <a:pPr>
              <a:lnSpc>
                <a:spcPct val="120000"/>
              </a:lnSpc>
              <a:spcBef>
                <a:spcPts val="1500"/>
              </a:spcBef>
              <a:buFont typeface="Times" pitchFamily="18" charset="0"/>
              <a:buNone/>
              <a:defRPr/>
            </a:pPr>
            <a:r>
              <a:rPr lang="en-US" sz="2700" u="sng" dirty="0"/>
              <a:t>History:</a:t>
            </a:r>
            <a:r>
              <a:rPr lang="en-US" sz="2700" dirty="0"/>
              <a:t> </a:t>
            </a:r>
            <a:r>
              <a:rPr lang="en-US" sz="2700" dirty="0" smtClean="0"/>
              <a:t>31 </a:t>
            </a:r>
            <a:r>
              <a:rPr lang="en-US" sz="2700" dirty="0" err="1"/>
              <a:t>yr</a:t>
            </a:r>
            <a:r>
              <a:rPr lang="en-US" sz="2700" dirty="0"/>
              <a:t> male with rapidly increasing right facial swelling; Poorly controlled diabetic.</a:t>
            </a:r>
          </a:p>
          <a:p>
            <a:pPr>
              <a:lnSpc>
                <a:spcPct val="120000"/>
              </a:lnSpc>
              <a:spcBef>
                <a:spcPts val="1500"/>
              </a:spcBef>
              <a:buFont typeface="Times" pitchFamily="18" charset="0"/>
              <a:buNone/>
              <a:defRPr/>
            </a:pPr>
            <a:r>
              <a:rPr lang="en-US" sz="2700" u="sng" dirty="0"/>
              <a:t>Chief concern:</a:t>
            </a:r>
            <a:r>
              <a:rPr lang="en-US" sz="2700" dirty="0"/>
              <a:t> </a:t>
            </a:r>
            <a:r>
              <a:rPr lang="en-US" sz="2700" b="1" dirty="0" smtClean="0"/>
              <a:t>“</a:t>
            </a:r>
            <a:r>
              <a:rPr lang="en-US" sz="2700" dirty="0" smtClean="0"/>
              <a:t>Toothache</a:t>
            </a:r>
            <a:r>
              <a:rPr lang="en-US" sz="2700" dirty="0"/>
              <a:t>” started in right lower wisdom tooth, five days ago. Dentist provided penicillin, but it is not </a:t>
            </a:r>
            <a:r>
              <a:rPr lang="en-US" sz="2700" dirty="0" smtClean="0"/>
              <a:t>working. </a:t>
            </a:r>
            <a:endParaRPr lang="en-US" sz="2700" dirty="0"/>
          </a:p>
          <a:p>
            <a:pPr marL="342900" lvl="1" indent="-342900">
              <a:lnSpc>
                <a:spcPct val="120000"/>
              </a:lnSpc>
              <a:spcBef>
                <a:spcPts val="1500"/>
              </a:spcBef>
              <a:buFont typeface="Arial" charset="0"/>
              <a:buNone/>
              <a:defRPr/>
            </a:pPr>
            <a:r>
              <a:rPr lang="en-US" sz="2700" u="sng" dirty="0"/>
              <a:t>Clinical Findings</a:t>
            </a:r>
            <a:r>
              <a:rPr lang="en-US" sz="2700" u="sng" dirty="0" smtClean="0"/>
              <a:t>:</a:t>
            </a:r>
            <a:r>
              <a:rPr lang="en-US" sz="2700" i="1" dirty="0" smtClean="0"/>
              <a:t> </a:t>
            </a:r>
            <a:r>
              <a:rPr lang="en-US" sz="2100" i="1" dirty="0"/>
              <a:t>(as noted in photo)</a:t>
            </a:r>
            <a:endParaRPr lang="en-US" sz="2100" dirty="0"/>
          </a:p>
          <a:p>
            <a:pPr marL="457200" indent="-228600">
              <a:lnSpc>
                <a:spcPct val="120000"/>
              </a:lnSpc>
              <a:defRPr/>
            </a:pPr>
            <a:r>
              <a:rPr lang="en-US" sz="2400" dirty="0" err="1"/>
              <a:t>Trismus</a:t>
            </a:r>
            <a:r>
              <a:rPr lang="en-US" sz="2400" dirty="0"/>
              <a:t> indicates an infection in </a:t>
            </a:r>
            <a:r>
              <a:rPr lang="en-US" sz="2400" dirty="0" smtClean="0"/>
              <a:t/>
            </a:r>
            <a:br>
              <a:rPr lang="en-US" sz="2400" dirty="0" smtClean="0"/>
            </a:br>
            <a:r>
              <a:rPr lang="en-US" sz="2400" dirty="0" smtClean="0"/>
              <a:t>the posterior </a:t>
            </a:r>
            <a:r>
              <a:rPr lang="en-US" sz="2400" dirty="0"/>
              <a:t>mouth</a:t>
            </a:r>
          </a:p>
          <a:p>
            <a:pPr marL="457200" indent="-228600">
              <a:lnSpc>
                <a:spcPct val="120000"/>
              </a:lnSpc>
              <a:defRPr/>
            </a:pPr>
            <a:r>
              <a:rPr lang="en-US" sz="2400" dirty="0"/>
              <a:t>Do not “force” the mouth open to </a:t>
            </a:r>
            <a:r>
              <a:rPr lang="en-US" sz="2400" dirty="0" smtClean="0"/>
              <a:t/>
            </a:r>
            <a:br>
              <a:rPr lang="en-US" sz="2400" dirty="0" smtClean="0"/>
            </a:br>
            <a:r>
              <a:rPr lang="en-US" sz="2400" dirty="0" smtClean="0"/>
              <a:t>evaluate </a:t>
            </a:r>
            <a:r>
              <a:rPr lang="en-US" sz="2400" dirty="0"/>
              <a:t>the area </a:t>
            </a:r>
          </a:p>
          <a:p>
            <a:pPr marL="457200" indent="-228600">
              <a:lnSpc>
                <a:spcPct val="120000"/>
              </a:lnSpc>
              <a:defRPr/>
            </a:pPr>
            <a:r>
              <a:rPr lang="en-US" sz="2400" dirty="0"/>
              <a:t>The </a:t>
            </a:r>
            <a:r>
              <a:rPr lang="en-US" sz="2400" dirty="0" err="1"/>
              <a:t>trismus</a:t>
            </a:r>
            <a:r>
              <a:rPr lang="en-US" sz="2400" dirty="0"/>
              <a:t> will resolve </a:t>
            </a:r>
            <a:r>
              <a:rPr lang="en-US" sz="2400" dirty="0" smtClean="0"/>
              <a:t>once </a:t>
            </a:r>
            <a:br>
              <a:rPr lang="en-US" sz="2400" dirty="0" smtClean="0"/>
            </a:br>
            <a:r>
              <a:rPr lang="en-US" sz="2400" dirty="0" smtClean="0"/>
              <a:t>the </a:t>
            </a:r>
            <a:r>
              <a:rPr lang="en-US" sz="2400" dirty="0"/>
              <a:t>infection is resolved</a:t>
            </a:r>
          </a:p>
          <a:p>
            <a:pPr marL="457200" indent="-228600">
              <a:lnSpc>
                <a:spcPct val="120000"/>
              </a:lnSpc>
              <a:spcBef>
                <a:spcPts val="600"/>
              </a:spcBef>
              <a:defRPr/>
            </a:pPr>
            <a:r>
              <a:rPr lang="en-US" sz="2400" dirty="0"/>
              <a:t>Temp 101◦ F</a:t>
            </a:r>
          </a:p>
          <a:p>
            <a:pPr>
              <a:lnSpc>
                <a:spcPct val="120000"/>
              </a:lnSpc>
              <a:spcBef>
                <a:spcPts val="1500"/>
              </a:spcBef>
              <a:buFont typeface="Times" pitchFamily="18" charset="0"/>
              <a:buNone/>
              <a:defRPr/>
            </a:pPr>
            <a:r>
              <a:rPr lang="en-US" sz="2700" u="sng" dirty="0"/>
              <a:t>Diagnosis:</a:t>
            </a:r>
            <a:r>
              <a:rPr lang="en-US" sz="2700" dirty="0"/>
              <a:t> </a:t>
            </a:r>
            <a:r>
              <a:rPr lang="en-US" sz="2700" dirty="0" smtClean="0"/>
              <a:t>Abscess </a:t>
            </a:r>
            <a:r>
              <a:rPr lang="en-US" sz="2700" dirty="0"/>
              <a:t>with </a:t>
            </a:r>
            <a:r>
              <a:rPr lang="en-US" sz="2700" dirty="0" smtClean="0"/>
              <a:t>multiple space </a:t>
            </a:r>
            <a:r>
              <a:rPr lang="en-US" sz="2700" dirty="0"/>
              <a:t>infection</a:t>
            </a:r>
          </a:p>
          <a:p>
            <a:pPr>
              <a:lnSpc>
                <a:spcPct val="120000"/>
              </a:lnSpc>
              <a:spcBef>
                <a:spcPts val="1500"/>
              </a:spcBef>
              <a:buFont typeface="Times" pitchFamily="18" charset="0"/>
              <a:buNone/>
              <a:defRPr/>
            </a:pPr>
            <a:r>
              <a:rPr lang="en-US" sz="2700" u="sng" dirty="0" smtClean="0"/>
              <a:t>Management</a:t>
            </a:r>
            <a:r>
              <a:rPr lang="en-US" sz="2700" u="sng" dirty="0"/>
              <a:t>:</a:t>
            </a:r>
            <a:r>
              <a:rPr lang="en-US" sz="2700" dirty="0"/>
              <a:t> </a:t>
            </a:r>
            <a:r>
              <a:rPr lang="en-US" sz="2700" dirty="0" smtClean="0"/>
              <a:t>Emergency referral to </a:t>
            </a:r>
            <a:r>
              <a:rPr lang="en-US" sz="2700" dirty="0"/>
              <a:t>emergency department</a:t>
            </a:r>
            <a:r>
              <a:rPr lang="en-US" sz="2700" dirty="0" smtClean="0"/>
              <a:t>.</a:t>
            </a:r>
            <a:endParaRPr lang="en-US" sz="2700" dirty="0"/>
          </a:p>
        </p:txBody>
      </p:sp>
      <p:pic>
        <p:nvPicPr>
          <p:cNvPr id="10" name="Content Placeholder 9" descr="Photo: Man with trismus."/>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181600" y="2804160"/>
            <a:ext cx="3116342" cy="2834640"/>
          </a:xfrm>
        </p:spPr>
      </p:pic>
      <p:sp>
        <p:nvSpPr>
          <p:cNvPr id="5" name="Slide Number Placeholder 4"/>
          <p:cNvSpPr>
            <a:spLocks noGrp="1"/>
          </p:cNvSpPr>
          <p:nvPr>
            <p:ph type="sldNum" sz="quarter" idx="12"/>
          </p:nvPr>
        </p:nvSpPr>
        <p:spPr/>
        <p:txBody>
          <a:bodyPr/>
          <a:lstStyle/>
          <a:p>
            <a:fld id="{76F12988-762E-479C-8EE3-6FB29355EF8A}" type="slidenum">
              <a:rPr lang="en-US" smtClean="0"/>
              <a:pPr/>
              <a:t>47</a:t>
            </a:fld>
            <a:endParaRPr lang="en-US" dirty="0"/>
          </a:p>
        </p:txBody>
      </p:sp>
    </p:spTree>
    <p:extLst>
      <p:ext uri="{BB962C8B-B14F-4D97-AF65-F5344CB8AC3E}">
        <p14:creationId xmlns:p14="http://schemas.microsoft.com/office/powerpoint/2010/main" val="1036627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7 – Oral disease secondary to methamphetamine use</a:t>
            </a:r>
          </a:p>
        </p:txBody>
      </p:sp>
      <p:sp>
        <p:nvSpPr>
          <p:cNvPr id="14" name="Content Placeholder 13"/>
          <p:cNvSpPr>
            <a:spLocks noGrp="1"/>
          </p:cNvSpPr>
          <p:nvPr>
            <p:ph sz="quarter" idx="13"/>
          </p:nvPr>
        </p:nvSpPr>
        <p:spPr>
          <a:xfrm>
            <a:off x="457200" y="1524000"/>
            <a:ext cx="8229600" cy="4724400"/>
          </a:xfrm>
        </p:spPr>
        <p:txBody>
          <a:bodyPr>
            <a:normAutofit/>
          </a:bodyPr>
          <a:lstStyle/>
          <a:p>
            <a:pPr>
              <a:spcBef>
                <a:spcPts val="1800"/>
              </a:spcBef>
            </a:pPr>
            <a:r>
              <a:rPr lang="en-US" sz="2200" u="sng" dirty="0"/>
              <a:t>History:</a:t>
            </a:r>
            <a:r>
              <a:rPr lang="en-US" sz="2200" dirty="0"/>
              <a:t> 23 year male, diagnosed with HIV 1 </a:t>
            </a:r>
            <a:r>
              <a:rPr lang="en-US" sz="2200" dirty="0" err="1"/>
              <a:t>yr</a:t>
            </a:r>
            <a:r>
              <a:rPr lang="en-US" sz="2200" dirty="0"/>
              <a:t> ago. </a:t>
            </a:r>
            <a:r>
              <a:rPr lang="en-US" sz="2200" dirty="0" smtClean="0"/>
              <a:t>“All </a:t>
            </a:r>
            <a:r>
              <a:rPr lang="en-US" sz="2200" dirty="0"/>
              <a:t>my teeth are crumbling, but the top left eye tooth is killing me”. </a:t>
            </a:r>
            <a:r>
              <a:rPr lang="en-US" sz="2200" dirty="0" smtClean="0"/>
              <a:t>“Also</a:t>
            </a:r>
            <a:r>
              <a:rPr lang="en-US" sz="2200" dirty="0"/>
              <a:t>, my gums and the roof of </a:t>
            </a:r>
            <a:r>
              <a:rPr lang="en-US" sz="2200" dirty="0" smtClean="0"/>
              <a:t>my </a:t>
            </a:r>
            <a:r>
              <a:rPr lang="en-US" sz="2200" dirty="0"/>
              <a:t>mouth burn.” </a:t>
            </a:r>
          </a:p>
          <a:p>
            <a:pPr>
              <a:spcBef>
                <a:spcPts val="1800"/>
              </a:spcBef>
            </a:pPr>
            <a:r>
              <a:rPr lang="en-US" sz="2200" u="sng" dirty="0"/>
              <a:t>Findings</a:t>
            </a:r>
            <a:r>
              <a:rPr lang="en-US" sz="2200" u="sng" dirty="0" smtClean="0"/>
              <a:t>:</a:t>
            </a:r>
            <a:r>
              <a:rPr lang="en-US" sz="2200" dirty="0" smtClean="0"/>
              <a:t> </a:t>
            </a:r>
            <a:r>
              <a:rPr lang="en-US" sz="2200" dirty="0"/>
              <a:t>He has used methamphetamine for 1 </a:t>
            </a:r>
            <a:r>
              <a:rPr lang="en-US" sz="2200" dirty="0" smtClean="0"/>
              <a:t>year. He </a:t>
            </a:r>
            <a:r>
              <a:rPr lang="en-US" sz="2200" dirty="0"/>
              <a:t>is rinsing with </a:t>
            </a:r>
            <a:r>
              <a:rPr lang="en-US" sz="2200" dirty="0" smtClean="0"/>
              <a:t>OTC </a:t>
            </a:r>
            <a:br>
              <a:rPr lang="en-US" sz="2200" dirty="0" smtClean="0"/>
            </a:br>
            <a:r>
              <a:rPr lang="en-US" sz="2200" dirty="0" smtClean="0"/>
              <a:t>peroxide </a:t>
            </a:r>
            <a:r>
              <a:rPr lang="en-US" sz="2200" dirty="0" err="1" smtClean="0"/>
              <a:t>tid</a:t>
            </a:r>
            <a:r>
              <a:rPr lang="en-US" sz="2200" dirty="0" smtClean="0"/>
              <a:t>, and </a:t>
            </a:r>
            <a:r>
              <a:rPr lang="en-US" sz="2200" dirty="0"/>
              <a:t>using </a:t>
            </a:r>
            <a:r>
              <a:rPr lang="en-US" sz="2200" dirty="0" smtClean="0"/>
              <a:t>OTC </a:t>
            </a:r>
            <a:br>
              <a:rPr lang="en-US" sz="2200" dirty="0" smtClean="0"/>
            </a:br>
            <a:r>
              <a:rPr lang="en-US" sz="2200" dirty="0" smtClean="0"/>
              <a:t>topical benzocaine </a:t>
            </a:r>
            <a:r>
              <a:rPr lang="en-US" sz="2200" dirty="0"/>
              <a:t>for pain </a:t>
            </a:r>
            <a:r>
              <a:rPr lang="en-US" sz="2200" dirty="0" smtClean="0"/>
              <a:t/>
            </a:r>
            <a:br>
              <a:rPr lang="en-US" sz="2200" dirty="0" smtClean="0"/>
            </a:br>
            <a:r>
              <a:rPr lang="en-US" sz="2200" dirty="0" smtClean="0"/>
              <a:t>4-5 </a:t>
            </a:r>
            <a:r>
              <a:rPr lang="en-US" sz="2200" dirty="0"/>
              <a:t>times per day. </a:t>
            </a:r>
          </a:p>
          <a:p>
            <a:pPr>
              <a:spcBef>
                <a:spcPts val="1800"/>
              </a:spcBef>
            </a:pPr>
            <a:r>
              <a:rPr lang="en-US" sz="2200" u="sng" dirty="0" smtClean="0"/>
              <a:t>Exam:</a:t>
            </a:r>
            <a:r>
              <a:rPr lang="en-US" sz="2200" dirty="0" smtClean="0"/>
              <a:t> Tapping </a:t>
            </a:r>
            <a:r>
              <a:rPr lang="en-US" sz="2200" dirty="0"/>
              <a:t>on tooth </a:t>
            </a:r>
            <a:r>
              <a:rPr lang="en-US" sz="2200" dirty="0" smtClean="0"/>
              <a:t/>
            </a:r>
            <a:br>
              <a:rPr lang="en-US" sz="2200" dirty="0" smtClean="0"/>
            </a:br>
            <a:r>
              <a:rPr lang="en-US" sz="2200" dirty="0" smtClean="0"/>
              <a:t>#11 with a </a:t>
            </a:r>
            <a:r>
              <a:rPr lang="en-US" sz="2200" dirty="0"/>
              <a:t>finger elicited </a:t>
            </a:r>
            <a:r>
              <a:rPr lang="en-US" sz="2200" dirty="0" smtClean="0"/>
              <a:t/>
            </a:r>
            <a:br>
              <a:rPr lang="en-US" sz="2200" dirty="0" smtClean="0"/>
            </a:br>
            <a:r>
              <a:rPr lang="en-US" sz="2200" dirty="0" smtClean="0"/>
              <a:t>sharp </a:t>
            </a:r>
            <a:r>
              <a:rPr lang="en-US" sz="2200" dirty="0"/>
              <a:t>pain</a:t>
            </a:r>
            <a:r>
              <a:rPr lang="en-US" sz="2200" dirty="0" smtClean="0"/>
              <a:t>.</a:t>
            </a:r>
            <a:endParaRPr lang="en-US" sz="2200" dirty="0"/>
          </a:p>
        </p:txBody>
      </p:sp>
      <p:pic>
        <p:nvPicPr>
          <p:cNvPr id="16" name="Content Placeholder 15" descr="Photo: Mouth with severely decayed teeth."/>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4953000" y="3581400"/>
            <a:ext cx="3653781" cy="2743200"/>
          </a:xfrm>
        </p:spPr>
      </p:pic>
      <p:sp>
        <p:nvSpPr>
          <p:cNvPr id="3" name="Slide Number Placeholder 2"/>
          <p:cNvSpPr>
            <a:spLocks noGrp="1"/>
          </p:cNvSpPr>
          <p:nvPr>
            <p:ph type="sldNum" sz="quarter" idx="12"/>
          </p:nvPr>
        </p:nvSpPr>
        <p:spPr/>
        <p:txBody>
          <a:bodyPr/>
          <a:lstStyle/>
          <a:p>
            <a:fld id="{76F12988-762E-479C-8EE3-6FB29355EF8A}" type="slidenum">
              <a:rPr lang="en-US" smtClean="0"/>
              <a:pPr/>
              <a:t>48</a:t>
            </a:fld>
            <a:endParaRPr lang="en-US" dirty="0"/>
          </a:p>
        </p:txBody>
      </p:sp>
    </p:spTree>
    <p:extLst>
      <p:ext uri="{BB962C8B-B14F-4D97-AF65-F5344CB8AC3E}">
        <p14:creationId xmlns:p14="http://schemas.microsoft.com/office/powerpoint/2010/main" val="637930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7 – </a:t>
            </a:r>
            <a:r>
              <a:rPr lang="en-US" dirty="0" smtClean="0"/>
              <a:t>Management </a:t>
            </a:r>
            <a:r>
              <a:rPr lang="en-US" dirty="0"/>
              <a:t>of severe dental </a:t>
            </a:r>
            <a:r>
              <a:rPr lang="en-US" dirty="0" smtClean="0"/>
              <a:t>disease</a:t>
            </a:r>
            <a:r>
              <a:rPr lang="en-US" sz="3600" dirty="0" smtClean="0"/>
              <a:t> </a:t>
            </a:r>
            <a:endParaRPr lang="en-US" dirty="0"/>
          </a:p>
        </p:txBody>
      </p:sp>
      <p:sp>
        <p:nvSpPr>
          <p:cNvPr id="4" name="Text Placeholder 3"/>
          <p:cNvSpPr>
            <a:spLocks noGrp="1"/>
          </p:cNvSpPr>
          <p:nvPr>
            <p:ph idx="1"/>
          </p:nvPr>
        </p:nvSpPr>
        <p:spPr>
          <a:xfrm>
            <a:off x="457200" y="1524000"/>
            <a:ext cx="8229600" cy="5105400"/>
          </a:xfrm>
        </p:spPr>
        <p:txBody>
          <a:bodyPr>
            <a:noAutofit/>
          </a:bodyPr>
          <a:lstStyle/>
          <a:p>
            <a:pPr marL="0" indent="-228600">
              <a:spcBef>
                <a:spcPts val="300"/>
              </a:spcBef>
              <a:buNone/>
            </a:pPr>
            <a:r>
              <a:rPr lang="en-US" u="sng" dirty="0"/>
              <a:t>Clinical diagnoses</a:t>
            </a:r>
            <a:r>
              <a:rPr lang="en-US" b="1" u="sng" dirty="0"/>
              <a:t>:</a:t>
            </a:r>
            <a:r>
              <a:rPr lang="en-US" b="1" dirty="0"/>
              <a:t> 		</a:t>
            </a:r>
            <a:r>
              <a:rPr lang="en-US" b="1" dirty="0">
                <a:solidFill>
                  <a:srgbClr val="FFFF99"/>
                </a:solidFill>
              </a:rPr>
              <a:t>				</a:t>
            </a:r>
          </a:p>
          <a:p>
            <a:pPr marL="457200" indent="-228600">
              <a:spcBef>
                <a:spcPts val="100"/>
              </a:spcBef>
            </a:pPr>
            <a:r>
              <a:rPr lang="en-US" dirty="0" smtClean="0"/>
              <a:t>Acute </a:t>
            </a:r>
            <a:r>
              <a:rPr lang="en-US" dirty="0"/>
              <a:t>pain from dental infection due to advanced decay </a:t>
            </a:r>
            <a:r>
              <a:rPr lang="en-US" dirty="0" smtClean="0"/>
              <a:t>on tooth #11 (</a:t>
            </a:r>
            <a:r>
              <a:rPr lang="en-US" dirty="0"/>
              <a:t>Maxillary left </a:t>
            </a:r>
            <a:r>
              <a:rPr lang="en-US" dirty="0" err="1"/>
              <a:t>cuspid</a:t>
            </a:r>
            <a:r>
              <a:rPr lang="en-US" dirty="0"/>
              <a:t>) </a:t>
            </a:r>
          </a:p>
          <a:p>
            <a:pPr marL="457200" indent="-228600">
              <a:spcBef>
                <a:spcPts val="100"/>
              </a:spcBef>
            </a:pPr>
            <a:r>
              <a:rPr lang="en-US" dirty="0" smtClean="0"/>
              <a:t>Methamphetamine </a:t>
            </a:r>
            <a:r>
              <a:rPr lang="en-US" dirty="0"/>
              <a:t>associated advanced generalized dental  decay</a:t>
            </a:r>
          </a:p>
          <a:p>
            <a:pPr marL="457200" indent="-228600">
              <a:spcBef>
                <a:spcPts val="100"/>
              </a:spcBef>
            </a:pPr>
            <a:r>
              <a:rPr lang="en-US" dirty="0" err="1" smtClean="0"/>
              <a:t>Hyposalivation</a:t>
            </a:r>
            <a:r>
              <a:rPr lang="en-US" dirty="0" smtClean="0"/>
              <a:t> </a:t>
            </a:r>
            <a:r>
              <a:rPr lang="en-US" dirty="0"/>
              <a:t>“dry mouth” from recreational </a:t>
            </a:r>
            <a:r>
              <a:rPr lang="en-US" dirty="0" smtClean="0"/>
              <a:t>drugs</a:t>
            </a:r>
            <a:endParaRPr lang="en-US" b="1" dirty="0"/>
          </a:p>
        </p:txBody>
      </p:sp>
      <p:sp>
        <p:nvSpPr>
          <p:cNvPr id="7" name="Slide Number Placeholder 6"/>
          <p:cNvSpPr>
            <a:spLocks noGrp="1"/>
          </p:cNvSpPr>
          <p:nvPr>
            <p:ph type="sldNum" sz="quarter" idx="12"/>
          </p:nvPr>
        </p:nvSpPr>
        <p:spPr/>
        <p:txBody>
          <a:bodyPr/>
          <a:lstStyle/>
          <a:p>
            <a:fld id="{76F12988-762E-479C-8EE3-6FB29355EF8A}" type="slidenum">
              <a:rPr lang="en-US" smtClean="0"/>
              <a:pPr/>
              <a:t>49</a:t>
            </a:fld>
            <a:endParaRPr lang="en-US" dirty="0"/>
          </a:p>
        </p:txBody>
      </p:sp>
    </p:spTree>
    <p:extLst>
      <p:ext uri="{BB962C8B-B14F-4D97-AF65-F5344CB8AC3E}">
        <p14:creationId xmlns:p14="http://schemas.microsoft.com/office/powerpoint/2010/main" val="199788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a:xfrm>
            <a:off x="457200" y="1600200"/>
            <a:ext cx="8229600" cy="4648200"/>
          </a:xfrm>
        </p:spPr>
        <p:txBody>
          <a:bodyPr/>
          <a:lstStyle/>
          <a:p>
            <a:r>
              <a:rPr lang="en-US" dirty="0" smtClean="0"/>
              <a:t>Course Authors:</a:t>
            </a:r>
          </a:p>
          <a:p>
            <a:pPr lvl="1"/>
            <a:r>
              <a:rPr lang="en-US" dirty="0" smtClean="0"/>
              <a:t>Jeffery D. Hill, D.M.D.</a:t>
            </a:r>
          </a:p>
          <a:p>
            <a:pPr lvl="1"/>
            <a:r>
              <a:rPr lang="en-US" dirty="0" smtClean="0"/>
              <a:t>Carol M. Stewart, D.D.S., M.S.</a:t>
            </a:r>
          </a:p>
          <a:p>
            <a:pPr lvl="0"/>
            <a:r>
              <a:rPr lang="en-US" dirty="0" smtClean="0"/>
              <a:t>Consultant</a:t>
            </a:r>
            <a:r>
              <a:rPr lang="en-US" dirty="0" smtClean="0">
                <a:solidFill>
                  <a:prstClr val="white"/>
                </a:solidFill>
              </a:rPr>
              <a:t>:</a:t>
            </a:r>
            <a:endParaRPr lang="en-US" dirty="0" smtClean="0"/>
          </a:p>
          <a:p>
            <a:pPr lvl="1"/>
            <a:r>
              <a:rPr lang="en-US" dirty="0" smtClean="0"/>
              <a:t>Vincent C. Marconi, M.D.</a:t>
            </a:r>
          </a:p>
          <a:p>
            <a:r>
              <a:rPr lang="en-US" dirty="0" smtClean="0"/>
              <a:t>Series Editor:</a:t>
            </a:r>
          </a:p>
          <a:p>
            <a:pPr lvl="1"/>
            <a:r>
              <a:rPr lang="en-US" dirty="0" smtClean="0"/>
              <a:t>David A. Reznik, D.D.S.</a:t>
            </a:r>
          </a:p>
          <a:p>
            <a:pPr lvl="0"/>
            <a:r>
              <a:rPr lang="en-US" dirty="0" smtClean="0">
                <a:solidFill>
                  <a:prstClr val="white"/>
                </a:solidFill>
              </a:rPr>
              <a:t>HRSA, HIV/AIDS Bureau Consultant:</a:t>
            </a:r>
          </a:p>
          <a:p>
            <a:pPr lvl="1"/>
            <a:r>
              <a:rPr lang="en-US" dirty="0" smtClean="0">
                <a:solidFill>
                  <a:prstClr val="white"/>
                </a:solidFill>
              </a:rPr>
              <a:t>Mahyar Mofidi, D.M.D., Ph.D.</a:t>
            </a:r>
            <a:endParaRPr lang="en-US" dirty="0">
              <a:solidFill>
                <a:prstClr val="white"/>
              </a:solidFill>
            </a:endParaRPr>
          </a:p>
          <a:p>
            <a:pPr marL="0" lvl="0" indent="0">
              <a:buNone/>
            </a:pPr>
            <a:endParaRPr lang="en-US" dirty="0" smtClean="0">
              <a:solidFill>
                <a:prstClr val="white"/>
              </a:solidFill>
            </a:endParaRPr>
          </a:p>
          <a:p>
            <a:pPr marL="457200" lvl="1" indent="0">
              <a:buNone/>
            </a:pPr>
            <a:endParaRPr lang="en-US"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5</a:t>
            </a:fld>
            <a:endParaRPr lang="en-US"/>
          </a:p>
        </p:txBody>
      </p:sp>
    </p:spTree>
    <p:extLst>
      <p:ext uri="{BB962C8B-B14F-4D97-AF65-F5344CB8AC3E}">
        <p14:creationId xmlns:p14="http://schemas.microsoft.com/office/powerpoint/2010/main" val="9698681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dirty="0"/>
              <a:t>Case 7 – </a:t>
            </a:r>
            <a:r>
              <a:rPr lang="en-US" dirty="0" smtClean="0"/>
              <a:t>Management </a:t>
            </a:r>
            <a:r>
              <a:rPr lang="en-US" dirty="0"/>
              <a:t>of severe dental </a:t>
            </a:r>
            <a:r>
              <a:rPr lang="en-US" dirty="0" smtClean="0"/>
              <a:t>disease</a:t>
            </a:r>
            <a:r>
              <a:rPr lang="en-US" sz="3600" dirty="0" smtClean="0"/>
              <a:t> </a:t>
            </a:r>
            <a:endParaRPr lang="en-US" dirty="0"/>
          </a:p>
        </p:txBody>
      </p:sp>
      <p:sp>
        <p:nvSpPr>
          <p:cNvPr id="4" name="Text Placeholder 3"/>
          <p:cNvSpPr>
            <a:spLocks noGrp="1"/>
          </p:cNvSpPr>
          <p:nvPr>
            <p:ph idx="1"/>
          </p:nvPr>
        </p:nvSpPr>
        <p:spPr>
          <a:xfrm>
            <a:off x="609600" y="1600200"/>
            <a:ext cx="8077200" cy="5029200"/>
          </a:xfrm>
        </p:spPr>
        <p:txBody>
          <a:bodyPr>
            <a:noAutofit/>
          </a:bodyPr>
          <a:lstStyle/>
          <a:p>
            <a:pPr marL="0" indent="-228600">
              <a:spcBef>
                <a:spcPts val="1600"/>
              </a:spcBef>
              <a:buNone/>
            </a:pPr>
            <a:r>
              <a:rPr lang="en-US" sz="2000" u="sng" dirty="0" smtClean="0"/>
              <a:t>Medical </a:t>
            </a:r>
            <a:r>
              <a:rPr lang="en-US" sz="2000" u="sng" dirty="0"/>
              <a:t>Management Considerations:</a:t>
            </a:r>
          </a:p>
          <a:p>
            <a:pPr marL="457200" indent="-228600">
              <a:spcBef>
                <a:spcPts val="100"/>
              </a:spcBef>
            </a:pPr>
            <a:r>
              <a:rPr lang="en-US" sz="2000" dirty="0" smtClean="0"/>
              <a:t>Instruct </a:t>
            </a:r>
            <a:r>
              <a:rPr lang="en-US" sz="2000" dirty="0"/>
              <a:t>patient to discontinue use of OTC peroxide and </a:t>
            </a:r>
            <a:r>
              <a:rPr lang="en-US" sz="2000" dirty="0" smtClean="0"/>
              <a:t>excessive benzocaine  </a:t>
            </a:r>
            <a:endParaRPr lang="en-US" sz="2000" dirty="0"/>
          </a:p>
          <a:p>
            <a:pPr marL="457200" indent="-228600">
              <a:spcBef>
                <a:spcPts val="100"/>
              </a:spcBef>
            </a:pPr>
            <a:r>
              <a:rPr lang="en-US" sz="2000" dirty="0" smtClean="0"/>
              <a:t>Pain </a:t>
            </a:r>
            <a:r>
              <a:rPr lang="en-US" sz="2000" dirty="0"/>
              <a:t>management and nutritional supplementation are </a:t>
            </a:r>
            <a:r>
              <a:rPr lang="en-US" sz="2000" dirty="0" smtClean="0"/>
              <a:t>very important </a:t>
            </a:r>
            <a:r>
              <a:rPr lang="en-US" sz="2000" dirty="0"/>
              <a:t>as a patient in this much discomfort will have </a:t>
            </a:r>
            <a:r>
              <a:rPr lang="en-US" sz="2000" dirty="0" smtClean="0"/>
              <a:t>trouble eating </a:t>
            </a:r>
            <a:r>
              <a:rPr lang="en-US" sz="2000" dirty="0"/>
              <a:t>and taking medications</a:t>
            </a:r>
          </a:p>
          <a:p>
            <a:pPr marL="457200" indent="-228600">
              <a:spcBef>
                <a:spcPts val="100"/>
              </a:spcBef>
            </a:pPr>
            <a:r>
              <a:rPr lang="en-US" sz="2000" dirty="0" smtClean="0"/>
              <a:t>OTC </a:t>
            </a:r>
            <a:r>
              <a:rPr lang="en-US" sz="2000" dirty="0" err="1"/>
              <a:t>Biotene</a:t>
            </a:r>
            <a:r>
              <a:rPr lang="en-US" sz="2000" dirty="0"/>
              <a:t> rinse for oral </a:t>
            </a:r>
            <a:r>
              <a:rPr lang="en-US" sz="2000" dirty="0" smtClean="0"/>
              <a:t>dryness </a:t>
            </a:r>
            <a:br>
              <a:rPr lang="en-US" sz="2000" dirty="0" smtClean="0"/>
            </a:br>
            <a:r>
              <a:rPr lang="en-US" sz="2000" dirty="0" smtClean="0"/>
              <a:t>Refer </a:t>
            </a:r>
            <a:r>
              <a:rPr lang="en-US" sz="2000" dirty="0"/>
              <a:t>for rehabilitation </a:t>
            </a:r>
            <a:r>
              <a:rPr lang="en-US" sz="2000" dirty="0" smtClean="0"/>
              <a:t>counseling </a:t>
            </a:r>
            <a:br>
              <a:rPr lang="en-US" sz="2000" dirty="0" smtClean="0"/>
            </a:br>
            <a:r>
              <a:rPr lang="en-US" sz="2000" dirty="0" smtClean="0"/>
              <a:t>Appropriate </a:t>
            </a:r>
            <a:r>
              <a:rPr lang="en-US" sz="2000" dirty="0"/>
              <a:t>pain </a:t>
            </a:r>
            <a:r>
              <a:rPr lang="en-US" sz="2000" dirty="0" smtClean="0"/>
              <a:t>management </a:t>
            </a:r>
            <a:br>
              <a:rPr lang="en-US" sz="2000" dirty="0" smtClean="0"/>
            </a:br>
            <a:r>
              <a:rPr lang="en-US" sz="2000" dirty="0" smtClean="0"/>
              <a:t>Nutritional </a:t>
            </a:r>
            <a:r>
              <a:rPr lang="en-US" sz="2000" dirty="0"/>
              <a:t>counseling/supplementation    </a:t>
            </a:r>
          </a:p>
          <a:p>
            <a:pPr marL="457200" indent="-228600">
              <a:spcBef>
                <a:spcPts val="1500"/>
              </a:spcBef>
              <a:buNone/>
            </a:pPr>
            <a:r>
              <a:rPr lang="en-US" sz="2000" u="sng" dirty="0"/>
              <a:t>Referral</a:t>
            </a:r>
            <a:r>
              <a:rPr lang="en-US" sz="2000" u="sng" dirty="0" smtClean="0"/>
              <a:t>:</a:t>
            </a:r>
            <a:r>
              <a:rPr lang="en-US" sz="2000" dirty="0" smtClean="0"/>
              <a:t> </a:t>
            </a:r>
          </a:p>
          <a:p>
            <a:pPr marL="457200" indent="-228600">
              <a:spcBef>
                <a:spcPts val="100"/>
              </a:spcBef>
            </a:pPr>
            <a:r>
              <a:rPr lang="en-US" sz="2000" dirty="0" smtClean="0"/>
              <a:t>Urgent </a:t>
            </a:r>
            <a:r>
              <a:rPr lang="en-US" sz="2000" dirty="0"/>
              <a:t>referral oral and maxillofacial surgeon for </a:t>
            </a:r>
            <a:r>
              <a:rPr lang="en-US" sz="2000" dirty="0" smtClean="0"/>
              <a:t>extraction of tooth #11 </a:t>
            </a:r>
            <a:r>
              <a:rPr lang="en-US" sz="2000" dirty="0"/>
              <a:t>and plan for extraction of non-restorable teeth</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76F12988-762E-479C-8EE3-6FB29355EF8A}" type="slidenum">
              <a:rPr lang="en-US" smtClean="0"/>
              <a:pPr/>
              <a:t>50</a:t>
            </a:fld>
            <a:endParaRPr lang="en-US" dirty="0"/>
          </a:p>
        </p:txBody>
      </p:sp>
    </p:spTree>
    <p:extLst>
      <p:ext uri="{BB962C8B-B14F-4D97-AF65-F5344CB8AC3E}">
        <p14:creationId xmlns:p14="http://schemas.microsoft.com/office/powerpoint/2010/main" val="1420678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3200" dirty="0" smtClean="0"/>
              <a:t>OTC agents for </a:t>
            </a:r>
            <a:r>
              <a:rPr lang="en-US" sz="3200" dirty="0" err="1" smtClean="0"/>
              <a:t>xerostomia</a:t>
            </a:r>
            <a:r>
              <a:rPr lang="en-US" sz="3200" dirty="0" smtClean="0"/>
              <a:t> or ‘dry mouth’</a:t>
            </a:r>
            <a:endParaRPr lang="en-US" sz="3200" dirty="0"/>
          </a:p>
        </p:txBody>
      </p:sp>
      <p:sp>
        <p:nvSpPr>
          <p:cNvPr id="4" name="Text Placeholder 3"/>
          <p:cNvSpPr>
            <a:spLocks noGrp="1"/>
          </p:cNvSpPr>
          <p:nvPr>
            <p:ph sz="quarter" idx="13"/>
          </p:nvPr>
        </p:nvSpPr>
        <p:spPr>
          <a:xfrm>
            <a:off x="457200" y="1295400"/>
            <a:ext cx="5257800" cy="2971800"/>
          </a:xfrm>
        </p:spPr>
        <p:txBody>
          <a:bodyPr>
            <a:normAutofit/>
          </a:bodyPr>
          <a:lstStyle/>
          <a:p>
            <a:pPr>
              <a:lnSpc>
                <a:spcPct val="80000"/>
              </a:lnSpc>
              <a:buNone/>
            </a:pPr>
            <a:r>
              <a:rPr lang="en-US" sz="2400" dirty="0" err="1"/>
              <a:t>Mouthrinse</a:t>
            </a:r>
            <a:endParaRPr lang="en-US" sz="2400" dirty="0"/>
          </a:p>
          <a:p>
            <a:pPr marL="457200" indent="-228600">
              <a:lnSpc>
                <a:spcPct val="80000"/>
              </a:lnSpc>
            </a:pPr>
            <a:r>
              <a:rPr lang="en-US" sz="2000" dirty="0" err="1" smtClean="0"/>
              <a:t>Biotene</a:t>
            </a:r>
            <a:r>
              <a:rPr lang="en-US" sz="2000" dirty="0" smtClean="0"/>
              <a:t> </a:t>
            </a:r>
            <a:r>
              <a:rPr lang="en-US" sz="2000" dirty="0"/>
              <a:t>- Xylitol -sweetened, </a:t>
            </a:r>
            <a:r>
              <a:rPr lang="en-US" sz="2000" dirty="0" smtClean="0"/>
              <a:t>alcohol-free with </a:t>
            </a:r>
            <a:r>
              <a:rPr lang="en-US" sz="2000" dirty="0"/>
              <a:t>helpful enzymes. Coating agent</a:t>
            </a:r>
            <a:r>
              <a:rPr lang="en-US" sz="2000" dirty="0" smtClean="0"/>
              <a:t>.</a:t>
            </a:r>
            <a:endParaRPr lang="en-US" sz="2000" dirty="0"/>
          </a:p>
          <a:p>
            <a:pPr marL="457200" indent="-228600">
              <a:lnSpc>
                <a:spcPct val="80000"/>
              </a:lnSpc>
              <a:spcBef>
                <a:spcPts val="1600"/>
              </a:spcBef>
            </a:pPr>
            <a:r>
              <a:rPr lang="en-US" sz="2000" dirty="0" smtClean="0"/>
              <a:t>Artificial Saliva</a:t>
            </a:r>
            <a:endParaRPr lang="en-US" sz="2000" dirty="0"/>
          </a:p>
          <a:p>
            <a:pPr>
              <a:lnSpc>
                <a:spcPct val="80000"/>
              </a:lnSpc>
              <a:spcBef>
                <a:spcPts val="2200"/>
              </a:spcBef>
              <a:buNone/>
            </a:pPr>
            <a:r>
              <a:rPr lang="en-US" sz="2400" dirty="0"/>
              <a:t>Gum</a:t>
            </a:r>
          </a:p>
          <a:p>
            <a:pPr marL="457200" indent="-228600">
              <a:lnSpc>
                <a:spcPct val="80000"/>
              </a:lnSpc>
            </a:pPr>
            <a:r>
              <a:rPr lang="en-US" sz="2000" dirty="0" smtClean="0"/>
              <a:t>Should </a:t>
            </a:r>
            <a:r>
              <a:rPr lang="en-US" sz="2000" dirty="0"/>
              <a:t>be sugar-free</a:t>
            </a:r>
            <a:r>
              <a:rPr lang="en-US" sz="2000" dirty="0" smtClean="0"/>
              <a:t>, </a:t>
            </a:r>
            <a:br>
              <a:rPr lang="en-US" sz="2000" dirty="0" smtClean="0"/>
            </a:br>
            <a:r>
              <a:rPr lang="en-US" sz="2000" dirty="0" smtClean="0"/>
              <a:t>recommend </a:t>
            </a:r>
            <a:r>
              <a:rPr lang="en-US" sz="2000" dirty="0"/>
              <a:t>xylitol sweetened</a:t>
            </a:r>
          </a:p>
        </p:txBody>
      </p:sp>
      <p:pic>
        <p:nvPicPr>
          <p:cNvPr id="18" name="Picture Placeholder 17" descr="Photo: Box of biotene dry mouth gum."/>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09600" y="4518355"/>
            <a:ext cx="1530706" cy="1958645"/>
          </a:xfrm>
        </p:spPr>
      </p:pic>
      <p:pic>
        <p:nvPicPr>
          <p:cNvPr id="19" name="Picture Placeholder 18" descr="Photo: Box of Trident sugarless gum."/>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2362200" y="4114800"/>
            <a:ext cx="1893722" cy="1030834"/>
          </a:xfrm>
        </p:spPr>
      </p:pic>
      <p:pic>
        <p:nvPicPr>
          <p:cNvPr id="20" name="Picture Placeholder 19" descr="Photo: Two spray bottles of MouthKote oral moisturizer."/>
          <p:cNvPicPr>
            <a:picLocks noGrp="1" noChangeAspect="1"/>
          </p:cNvPicPr>
          <p:nvPr>
            <p:ph type="pic" sz="quarter" idx="16"/>
          </p:nvPr>
        </p:nvPicPr>
        <p:blipFill>
          <a:blip r:embed="rId5">
            <a:extLst>
              <a:ext uri="{28A0092B-C50C-407E-A947-70E740481C1C}">
                <a14:useLocalDpi xmlns:a14="http://schemas.microsoft.com/office/drawing/2010/main" val="0"/>
              </a:ext>
            </a:extLst>
          </a:blip>
          <a:stretch>
            <a:fillRect/>
          </a:stretch>
        </p:blipFill>
        <p:spPr>
          <a:xfrm>
            <a:off x="5715000" y="1524000"/>
            <a:ext cx="1300277" cy="2397557"/>
          </a:xfrm>
        </p:spPr>
      </p:pic>
      <p:pic>
        <p:nvPicPr>
          <p:cNvPr id="21" name="Picture Placeholder 20" descr="Photo: Bottle of biotene mouthwash."/>
          <p:cNvPicPr>
            <a:picLocks noGrp="1" noChangeAspect="1"/>
          </p:cNvPicPr>
          <p:nvPr>
            <p:ph type="pic" sz="quarter" idx="17"/>
          </p:nvPr>
        </p:nvPicPr>
        <p:blipFill>
          <a:blip r:embed="rId6">
            <a:extLst>
              <a:ext uri="{28A0092B-C50C-407E-A947-70E740481C1C}">
                <a14:useLocalDpi xmlns:a14="http://schemas.microsoft.com/office/drawing/2010/main" val="0"/>
              </a:ext>
            </a:extLst>
          </a:blip>
          <a:stretch>
            <a:fillRect/>
          </a:stretch>
        </p:blipFill>
        <p:spPr>
          <a:xfrm>
            <a:off x="7315200" y="1295400"/>
            <a:ext cx="1234440" cy="2792578"/>
          </a:xfrm>
        </p:spPr>
      </p:pic>
      <p:pic>
        <p:nvPicPr>
          <p:cNvPr id="22" name="Picture Placeholder 21" descr="Photo: Jar of Spry."/>
          <p:cNvPicPr>
            <a:picLocks noGrp="1" noChangeAspect="1"/>
          </p:cNvPicPr>
          <p:nvPr>
            <p:ph type="pic" sz="quarter" idx="18"/>
          </p:nvPr>
        </p:nvPicPr>
        <p:blipFill>
          <a:blip r:embed="rId7">
            <a:extLst>
              <a:ext uri="{28A0092B-C50C-407E-A947-70E740481C1C}">
                <a14:useLocalDpi xmlns:a14="http://schemas.microsoft.com/office/drawing/2010/main" val="0"/>
              </a:ext>
            </a:extLst>
          </a:blip>
          <a:stretch>
            <a:fillRect/>
          </a:stretch>
        </p:blipFill>
        <p:spPr>
          <a:xfrm>
            <a:off x="4495800" y="4990795"/>
            <a:ext cx="1683410" cy="1638605"/>
          </a:xfrm>
        </p:spPr>
      </p:pic>
      <p:pic>
        <p:nvPicPr>
          <p:cNvPr id="23" name="Picture Placeholder 22" descr="Photo: Bottle of Salivant synthetic saliva and bottle of saliva substitute."/>
          <p:cNvPicPr>
            <a:picLocks noGrp="1" noChangeAspect="1"/>
          </p:cNvPicPr>
          <p:nvPr>
            <p:ph type="pic" sz="quarter" idx="19"/>
          </p:nvPr>
        </p:nvPicPr>
        <p:blipFill>
          <a:blip r:embed="rId8" cstate="print">
            <a:extLst>
              <a:ext uri="{28A0092B-C50C-407E-A947-70E740481C1C}">
                <a14:useLocalDpi xmlns:a14="http://schemas.microsoft.com/office/drawing/2010/main" val="0"/>
              </a:ext>
            </a:extLst>
          </a:blip>
          <a:stretch>
            <a:fillRect/>
          </a:stretch>
        </p:blipFill>
        <p:spPr>
          <a:xfrm>
            <a:off x="6400800" y="4267200"/>
            <a:ext cx="2481350" cy="2057400"/>
          </a:xfrm>
        </p:spPr>
      </p:pic>
      <p:sp>
        <p:nvSpPr>
          <p:cNvPr id="3" name="Slide Number Placeholder 2"/>
          <p:cNvSpPr>
            <a:spLocks noGrp="1"/>
          </p:cNvSpPr>
          <p:nvPr>
            <p:ph type="sldNum" sz="quarter" idx="12"/>
          </p:nvPr>
        </p:nvSpPr>
        <p:spPr/>
        <p:txBody>
          <a:bodyPr/>
          <a:lstStyle/>
          <a:p>
            <a:fld id="{76F12988-762E-479C-8EE3-6FB29355EF8A}" type="slidenum">
              <a:rPr lang="en-US" smtClean="0"/>
              <a:pPr/>
              <a:t>51</a:t>
            </a:fld>
            <a:endParaRPr lang="en-US" dirty="0"/>
          </a:p>
        </p:txBody>
      </p:sp>
    </p:spTree>
    <p:extLst>
      <p:ext uri="{BB962C8B-B14F-4D97-AF65-F5344CB8AC3E}">
        <p14:creationId xmlns:p14="http://schemas.microsoft.com/office/powerpoint/2010/main" val="1427960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 </a:t>
            </a:r>
            <a:r>
              <a:rPr lang="en-US" dirty="0" err="1"/>
              <a:t>Aphthous</a:t>
            </a:r>
            <a:r>
              <a:rPr lang="en-US" dirty="0"/>
              <a:t> Ulcers</a:t>
            </a:r>
          </a:p>
        </p:txBody>
      </p:sp>
      <p:sp>
        <p:nvSpPr>
          <p:cNvPr id="3" name="Content Placeholder 2"/>
          <p:cNvSpPr>
            <a:spLocks noGrp="1"/>
          </p:cNvSpPr>
          <p:nvPr>
            <p:ph sz="quarter" idx="13"/>
          </p:nvPr>
        </p:nvSpPr>
        <p:spPr/>
        <p:txBody>
          <a:bodyPr>
            <a:normAutofit fontScale="92500"/>
          </a:bodyPr>
          <a:lstStyle/>
          <a:p>
            <a:pPr>
              <a:spcBef>
                <a:spcPts val="2200"/>
              </a:spcBef>
            </a:pPr>
            <a:r>
              <a:rPr lang="en-US" dirty="0"/>
              <a:t>Etiology: </a:t>
            </a:r>
            <a:r>
              <a:rPr lang="en-US" dirty="0" smtClean="0"/>
              <a:t>An </a:t>
            </a:r>
            <a:r>
              <a:rPr lang="en-US" dirty="0"/>
              <a:t>altered local immune </a:t>
            </a:r>
            <a:r>
              <a:rPr lang="en-US" dirty="0" smtClean="0"/>
              <a:t>response</a:t>
            </a:r>
            <a:endParaRPr lang="en-US" dirty="0"/>
          </a:p>
          <a:p>
            <a:pPr>
              <a:spcBef>
                <a:spcPts val="2200"/>
              </a:spcBef>
            </a:pPr>
            <a:r>
              <a:rPr lang="en-US" dirty="0"/>
              <a:t>Appearance: </a:t>
            </a:r>
            <a:r>
              <a:rPr lang="en-US" dirty="0" smtClean="0"/>
              <a:t>Round </a:t>
            </a:r>
            <a:r>
              <a:rPr lang="en-US" dirty="0"/>
              <a:t>shallow ulcer, &lt; 0.5 cm diameter, with grey/white covering membrane, and red </a:t>
            </a:r>
            <a:r>
              <a:rPr lang="en-US" dirty="0" smtClean="0"/>
              <a:t>halo</a:t>
            </a:r>
            <a:endParaRPr lang="en-US" dirty="0"/>
          </a:p>
          <a:p>
            <a:pPr>
              <a:spcBef>
                <a:spcPts val="2200"/>
              </a:spcBef>
            </a:pPr>
            <a:r>
              <a:rPr lang="en-US" dirty="0"/>
              <a:t>Usually found on lips, tongue, and soft </a:t>
            </a:r>
            <a:r>
              <a:rPr lang="en-US" dirty="0" smtClean="0"/>
              <a:t>palate</a:t>
            </a:r>
            <a:endParaRPr lang="en-US" dirty="0"/>
          </a:p>
        </p:txBody>
      </p:sp>
      <p:pic>
        <p:nvPicPr>
          <p:cNvPr id="7" name="Content Placeholder 6" descr="Photo: Tongue with minor aphthous ulce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295400" y="4343400"/>
            <a:ext cx="3069315" cy="2194560"/>
          </a:xfrm>
        </p:spPr>
      </p:pic>
      <p:pic>
        <p:nvPicPr>
          <p:cNvPr id="8" name="Content Placeholder 7" descr="Photo: Minor aphthous ulcers on upper gum."/>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4709160" y="4343400"/>
            <a:ext cx="3291840" cy="2194560"/>
          </a:xfrm>
        </p:spPr>
      </p:pic>
      <p:sp>
        <p:nvSpPr>
          <p:cNvPr id="6" name="Slide Number Placeholder 5"/>
          <p:cNvSpPr>
            <a:spLocks noGrp="1"/>
          </p:cNvSpPr>
          <p:nvPr>
            <p:ph type="sldNum" sz="quarter" idx="12"/>
          </p:nvPr>
        </p:nvSpPr>
        <p:spPr/>
        <p:txBody>
          <a:bodyPr/>
          <a:lstStyle/>
          <a:p>
            <a:fld id="{76F12988-762E-479C-8EE3-6FB29355EF8A}" type="slidenum">
              <a:rPr lang="en-US" smtClean="0"/>
              <a:pPr/>
              <a:t>52</a:t>
            </a:fld>
            <a:endParaRPr lang="en-US" dirty="0"/>
          </a:p>
        </p:txBody>
      </p:sp>
    </p:spTree>
    <p:extLst>
      <p:ext uri="{BB962C8B-B14F-4D97-AF65-F5344CB8AC3E}">
        <p14:creationId xmlns:p14="http://schemas.microsoft.com/office/powerpoint/2010/main" val="3266965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Treatment of </a:t>
            </a:r>
            <a:r>
              <a:rPr lang="en-US" dirty="0" err="1"/>
              <a:t>Aphthous</a:t>
            </a:r>
            <a:r>
              <a:rPr lang="en-US" dirty="0"/>
              <a:t> Ulcers</a:t>
            </a:r>
          </a:p>
        </p:txBody>
      </p:sp>
      <p:sp>
        <p:nvSpPr>
          <p:cNvPr id="3" name="Content Placeholder 2"/>
          <p:cNvSpPr>
            <a:spLocks noGrp="1"/>
          </p:cNvSpPr>
          <p:nvPr>
            <p:ph idx="1"/>
          </p:nvPr>
        </p:nvSpPr>
        <p:spPr/>
        <p:txBody>
          <a:bodyPr>
            <a:normAutofit lnSpcReduction="10000"/>
          </a:bodyPr>
          <a:lstStyle/>
          <a:p>
            <a:pPr>
              <a:buFont typeface="Arial" charset="0"/>
              <a:buNone/>
            </a:pPr>
            <a:r>
              <a:rPr lang="en-US" dirty="0"/>
              <a:t>Topical Corticosteroids:</a:t>
            </a:r>
          </a:p>
          <a:p>
            <a:pPr lvl="1">
              <a:buFont typeface="Arial" charset="0"/>
              <a:buChar char="•"/>
            </a:pPr>
            <a:r>
              <a:rPr lang="it-IT" sz="2400" dirty="0"/>
              <a:t>Triamcinolone Acetonide Dental Paste 0.1% </a:t>
            </a:r>
            <a:r>
              <a:rPr lang="en-US" sz="2400" dirty="0" smtClean="0"/>
              <a:t>(</a:t>
            </a:r>
            <a:r>
              <a:rPr lang="en-US" sz="2400" dirty="0" err="1"/>
              <a:t>Kenalog</a:t>
            </a:r>
            <a:r>
              <a:rPr lang="en-US" sz="2400" dirty="0"/>
              <a:t> and </a:t>
            </a:r>
            <a:r>
              <a:rPr lang="en-US" sz="2400" dirty="0" err="1"/>
              <a:t>Orabase</a:t>
            </a:r>
            <a:r>
              <a:rPr lang="en-US" sz="2400" dirty="0"/>
              <a:t>) Apply small amount with cotton swab to area after meals. </a:t>
            </a:r>
            <a:r>
              <a:rPr lang="en-US" sz="2400" dirty="0" smtClean="0"/>
              <a:t>Dexamethasone </a:t>
            </a:r>
            <a:r>
              <a:rPr lang="en-US" sz="2400" dirty="0"/>
              <a:t>elixir 0.5mg/5mL. </a:t>
            </a:r>
            <a:r>
              <a:rPr lang="en-US" sz="2400" dirty="0" err="1"/>
              <a:t>Disp</a:t>
            </a:r>
            <a:r>
              <a:rPr lang="en-US" sz="2400" dirty="0"/>
              <a:t>: 100mL have patient rinse with 5 mL for one </a:t>
            </a:r>
            <a:r>
              <a:rPr lang="en-US" sz="2400" dirty="0" err="1"/>
              <a:t>minite</a:t>
            </a:r>
            <a:r>
              <a:rPr lang="en-US" sz="2400" dirty="0"/>
              <a:t>, then expectorate. Instruct patient not to eat or drink for at least 30 minutes</a:t>
            </a:r>
            <a:endParaRPr lang="en-US" sz="2400" baseline="30000" dirty="0"/>
          </a:p>
          <a:p>
            <a:pPr lvl="1">
              <a:spcBef>
                <a:spcPts val="2200"/>
              </a:spcBef>
              <a:buFont typeface="Arial" charset="0"/>
              <a:buChar char="•"/>
            </a:pPr>
            <a:r>
              <a:rPr lang="en-US" sz="2400" dirty="0"/>
              <a:t>0.05% </a:t>
            </a:r>
            <a:r>
              <a:rPr lang="en-US" sz="2400" dirty="0" err="1"/>
              <a:t>fluocinonide</a:t>
            </a:r>
            <a:r>
              <a:rPr lang="en-US" sz="2400" dirty="0"/>
              <a:t> ointment (</a:t>
            </a:r>
            <a:r>
              <a:rPr lang="en-US" sz="2400" dirty="0" err="1"/>
              <a:t>Lidex</a:t>
            </a:r>
            <a:r>
              <a:rPr lang="en-US" sz="2400" dirty="0"/>
              <a:t>) with   50:50 </a:t>
            </a:r>
            <a:r>
              <a:rPr lang="en-US" sz="2400" dirty="0" err="1"/>
              <a:t>orabase</a:t>
            </a:r>
            <a:r>
              <a:rPr lang="en-US" sz="2400" dirty="0"/>
              <a:t>. Apply small amount on a cotton swab to area after </a:t>
            </a:r>
            <a:r>
              <a:rPr lang="en-US" sz="2400" dirty="0" smtClean="0"/>
              <a:t>meals.</a:t>
            </a:r>
            <a:r>
              <a:rPr lang="en-US" sz="2400" baseline="30000" dirty="0" smtClean="0"/>
              <a:t>1</a:t>
            </a:r>
            <a:endParaRPr lang="en-US" sz="2400" baseline="30000" dirty="0"/>
          </a:p>
          <a:p>
            <a:pPr lvl="1">
              <a:buFont typeface="Arial" charset="0"/>
              <a:buChar char="•"/>
            </a:pPr>
            <a:endParaRPr lang="en-US" baseline="30000" dirty="0"/>
          </a:p>
          <a:p>
            <a:pPr lvl="1">
              <a:buFont typeface="Arial" charset="0"/>
              <a:buNone/>
            </a:pPr>
            <a:endParaRPr lang="en-US" baseline="30000" dirty="0"/>
          </a:p>
          <a:p>
            <a:pPr lvl="1">
              <a:buFont typeface="Arial" charset="0"/>
              <a:buNone/>
            </a:pPr>
            <a:endParaRPr lang="en-US" baseline="300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53</a:t>
            </a:fld>
            <a:endParaRPr lang="en-US"/>
          </a:p>
        </p:txBody>
      </p:sp>
    </p:spTree>
    <p:extLst>
      <p:ext uri="{BB962C8B-B14F-4D97-AF65-F5344CB8AC3E}">
        <p14:creationId xmlns:p14="http://schemas.microsoft.com/office/powerpoint/2010/main" val="3638483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3400" dirty="0"/>
              <a:t>Antibacterial, Analgesic, and Coating Agents for Oral Ulcerations</a:t>
            </a:r>
          </a:p>
        </p:txBody>
      </p:sp>
      <p:sp>
        <p:nvSpPr>
          <p:cNvPr id="3" name="Content Placeholder 2"/>
          <p:cNvSpPr>
            <a:spLocks noGrp="1"/>
          </p:cNvSpPr>
          <p:nvPr>
            <p:ph idx="1"/>
          </p:nvPr>
        </p:nvSpPr>
        <p:spPr>
          <a:xfrm>
            <a:off x="457200" y="1600200"/>
            <a:ext cx="8534400" cy="4876800"/>
          </a:xfrm>
        </p:spPr>
        <p:txBody>
          <a:bodyPr>
            <a:normAutofit fontScale="92500" lnSpcReduction="20000"/>
          </a:bodyPr>
          <a:lstStyle/>
          <a:p>
            <a:r>
              <a:rPr lang="en-US" dirty="0"/>
              <a:t>Antibacterial:</a:t>
            </a:r>
          </a:p>
          <a:p>
            <a:pPr marL="640080" lvl="1" indent="0">
              <a:buFont typeface="Arial" charset="0"/>
              <a:buNone/>
            </a:pPr>
            <a:r>
              <a:rPr lang="en-US" dirty="0" err="1"/>
              <a:t>Chlorhexidine</a:t>
            </a:r>
            <a:r>
              <a:rPr lang="en-US" dirty="0"/>
              <a:t> </a:t>
            </a:r>
            <a:r>
              <a:rPr lang="en-US" dirty="0" err="1"/>
              <a:t>gluconate</a:t>
            </a:r>
            <a:r>
              <a:rPr lang="en-US" dirty="0"/>
              <a:t> oral rinse 0.12% </a:t>
            </a:r>
          </a:p>
          <a:p>
            <a:pPr marL="914400" lvl="2" indent="0">
              <a:buFont typeface="Arial" charset="0"/>
              <a:buNone/>
            </a:pPr>
            <a:r>
              <a:rPr lang="en-US" dirty="0"/>
              <a:t>Rinse with 15 ml for 30 seconds and spit out bid for 7 days</a:t>
            </a:r>
          </a:p>
          <a:p>
            <a:pPr>
              <a:spcBef>
                <a:spcPts val="2200"/>
              </a:spcBef>
            </a:pPr>
            <a:r>
              <a:rPr lang="en-US" dirty="0"/>
              <a:t>Coating agent:</a:t>
            </a:r>
          </a:p>
          <a:p>
            <a:pPr marL="640080" lvl="1" indent="0">
              <a:buFont typeface="Arial" charset="0"/>
              <a:buNone/>
            </a:pPr>
            <a:r>
              <a:rPr lang="en-US" dirty="0"/>
              <a:t>Benadryl </a:t>
            </a:r>
            <a:r>
              <a:rPr lang="en-US" dirty="0" smtClean="0"/>
              <a:t>elixir (12.5 </a:t>
            </a:r>
            <a:r>
              <a:rPr lang="en-US" dirty="0"/>
              <a:t>mg/ml of diphenhydramine) or (alcohol-free solution) and Maalox 50:50  </a:t>
            </a:r>
          </a:p>
          <a:p>
            <a:pPr marL="914400" lvl="2" indent="0">
              <a:buFont typeface="Arial" charset="0"/>
              <a:buNone/>
            </a:pPr>
            <a:r>
              <a:rPr lang="en-US" dirty="0"/>
              <a:t>Swish </a:t>
            </a:r>
            <a:r>
              <a:rPr lang="en-US" dirty="0" smtClean="0"/>
              <a:t>with </a:t>
            </a:r>
            <a:r>
              <a:rPr lang="en-US" dirty="0"/>
              <a:t>5 ml and expectorate </a:t>
            </a:r>
            <a:r>
              <a:rPr lang="en-US" dirty="0" err="1"/>
              <a:t>tid</a:t>
            </a:r>
            <a:endParaRPr lang="en-US" dirty="0"/>
          </a:p>
          <a:p>
            <a:pPr>
              <a:spcBef>
                <a:spcPts val="2200"/>
              </a:spcBef>
            </a:pPr>
            <a:r>
              <a:rPr lang="en-US" dirty="0"/>
              <a:t>Analgesic: </a:t>
            </a:r>
          </a:p>
          <a:p>
            <a:pPr marL="640080" lvl="1" indent="0">
              <a:buFont typeface="Arial" charset="0"/>
              <a:buNone/>
            </a:pPr>
            <a:r>
              <a:rPr lang="en-US" dirty="0"/>
              <a:t>2% viscous </a:t>
            </a:r>
            <a:r>
              <a:rPr lang="en-US" dirty="0" err="1"/>
              <a:t>lidocaine</a:t>
            </a:r>
            <a:endParaRPr lang="en-US" dirty="0"/>
          </a:p>
          <a:p>
            <a:pPr marL="914400" lvl="2" indent="0">
              <a:buFont typeface="Arial" charset="0"/>
              <a:buNone/>
            </a:pPr>
            <a:r>
              <a:rPr lang="en-US" dirty="0"/>
              <a:t>Apply to ulcer with a Q-tip. </a:t>
            </a:r>
            <a:r>
              <a:rPr lang="en-US" dirty="0" smtClean="0"/>
              <a:t>(</a:t>
            </a:r>
            <a:r>
              <a:rPr lang="en-US" dirty="0"/>
              <a:t>Do not swish due to possible loss of gag reflex</a:t>
            </a:r>
            <a:r>
              <a:rPr lang="en-US" dirty="0" smtClean="0"/>
              <a:t>.)</a:t>
            </a:r>
            <a:endParaRPr lang="en-US"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54</a:t>
            </a:fld>
            <a:endParaRPr lang="en-US"/>
          </a:p>
        </p:txBody>
      </p:sp>
    </p:spTree>
    <p:extLst>
      <p:ext uri="{BB962C8B-B14F-4D97-AF65-F5344CB8AC3E}">
        <p14:creationId xmlns:p14="http://schemas.microsoft.com/office/powerpoint/2010/main" val="1985518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8</a:t>
            </a:r>
            <a:endParaRPr lang="en-US" dirty="0"/>
          </a:p>
        </p:txBody>
      </p:sp>
      <p:sp>
        <p:nvSpPr>
          <p:cNvPr id="3" name="Content Placeholder 2"/>
          <p:cNvSpPr>
            <a:spLocks noGrp="1"/>
          </p:cNvSpPr>
          <p:nvPr>
            <p:ph sz="quarter" idx="13"/>
          </p:nvPr>
        </p:nvSpPr>
        <p:spPr>
          <a:xfrm>
            <a:off x="457200" y="1295400"/>
            <a:ext cx="8229600" cy="5715000"/>
          </a:xfrm>
        </p:spPr>
        <p:txBody>
          <a:bodyPr>
            <a:normAutofit fontScale="40000" lnSpcReduction="20000"/>
          </a:bodyPr>
          <a:lstStyle/>
          <a:p>
            <a:pPr marL="0" indent="0">
              <a:buNone/>
            </a:pPr>
            <a:r>
              <a:rPr lang="en-US" sz="5000" u="sng" dirty="0"/>
              <a:t>History:</a:t>
            </a:r>
            <a:r>
              <a:rPr lang="en-US" sz="5000" dirty="0"/>
              <a:t> 23 </a:t>
            </a:r>
            <a:r>
              <a:rPr lang="en-US" sz="5000" dirty="0" err="1"/>
              <a:t>yr</a:t>
            </a:r>
            <a:r>
              <a:rPr lang="en-US" sz="5000" dirty="0"/>
              <a:t> male with extreme oral pain, “Loose teeth and bad breath for at least a month”.   </a:t>
            </a:r>
          </a:p>
          <a:p>
            <a:pPr marL="0" indent="0">
              <a:spcBef>
                <a:spcPts val="1800"/>
              </a:spcBef>
              <a:buNone/>
            </a:pPr>
            <a:r>
              <a:rPr lang="en-US" sz="5000" u="sng" dirty="0"/>
              <a:t>Findings:</a:t>
            </a:r>
            <a:r>
              <a:rPr lang="en-US" sz="5000" dirty="0"/>
              <a:t> </a:t>
            </a:r>
            <a:r>
              <a:rPr lang="en-US" sz="5000" dirty="0" smtClean="0"/>
              <a:t>Edematous</a:t>
            </a:r>
            <a:r>
              <a:rPr lang="en-US" sz="5000" dirty="0"/>
              <a:t>, erythematous, gingiva that easily bleeds upon palpation</a:t>
            </a:r>
            <a:r>
              <a:rPr lang="en-US" sz="5000" dirty="0" smtClean="0"/>
              <a:t>. </a:t>
            </a:r>
            <a:r>
              <a:rPr lang="en-US" sz="5000" dirty="0"/>
              <a:t>Note the loss of gingival architecture</a:t>
            </a:r>
            <a:r>
              <a:rPr lang="en-US" sz="5000" dirty="0" smtClean="0"/>
              <a:t>.</a:t>
            </a:r>
            <a:endParaRPr lang="en-US" sz="5000" dirty="0"/>
          </a:p>
          <a:p>
            <a:pPr marL="0" indent="0">
              <a:spcBef>
                <a:spcPts val="1800"/>
              </a:spcBef>
              <a:buNone/>
            </a:pPr>
            <a:r>
              <a:rPr lang="en-US" sz="5000" u="sng" dirty="0"/>
              <a:t>Differential diagnosis: </a:t>
            </a:r>
          </a:p>
          <a:p>
            <a:pPr marL="228600" indent="0">
              <a:buNone/>
            </a:pPr>
            <a:r>
              <a:rPr lang="en-US" sz="4000" dirty="0" smtClean="0"/>
              <a:t>Necrotizing </a:t>
            </a:r>
            <a:r>
              <a:rPr lang="en-US" sz="4000" dirty="0"/>
              <a:t>periodontitis</a:t>
            </a:r>
          </a:p>
          <a:p>
            <a:pPr marL="228600" indent="0">
              <a:buNone/>
            </a:pPr>
            <a:r>
              <a:rPr lang="en-US" sz="4000" dirty="0" smtClean="0"/>
              <a:t>Uncontrolled </a:t>
            </a:r>
            <a:r>
              <a:rPr lang="en-US" sz="4000" dirty="0"/>
              <a:t>insulin dependent diabetes </a:t>
            </a:r>
          </a:p>
          <a:p>
            <a:pPr marL="228600" indent="0">
              <a:buNone/>
            </a:pPr>
            <a:r>
              <a:rPr lang="en-US" sz="4000" dirty="0" smtClean="0"/>
              <a:t>Blood </a:t>
            </a:r>
            <a:r>
              <a:rPr lang="en-US" sz="4000" dirty="0" err="1"/>
              <a:t>dyscrasia</a:t>
            </a:r>
            <a:r>
              <a:rPr lang="en-US" sz="4000" dirty="0"/>
              <a:t> such as leukemia </a:t>
            </a:r>
          </a:p>
          <a:p>
            <a:pPr marL="228600" indent="0">
              <a:buNone/>
            </a:pPr>
            <a:r>
              <a:rPr lang="en-US" sz="4000" dirty="0" smtClean="0"/>
              <a:t>Drug </a:t>
            </a:r>
            <a:r>
              <a:rPr lang="en-US" sz="4000" dirty="0"/>
              <a:t>induced immune </a:t>
            </a:r>
            <a:r>
              <a:rPr lang="en-US" sz="4000" dirty="0" smtClean="0"/>
              <a:t>suppression</a:t>
            </a:r>
            <a:endParaRPr lang="en-US" sz="4000" dirty="0"/>
          </a:p>
          <a:p>
            <a:pPr marL="0" indent="0">
              <a:spcBef>
                <a:spcPts val="1800"/>
              </a:spcBef>
              <a:buNone/>
            </a:pPr>
            <a:r>
              <a:rPr lang="en-US" sz="5000" u="sng" dirty="0"/>
              <a:t>Dental </a:t>
            </a:r>
            <a:r>
              <a:rPr lang="en-US" sz="5000" u="sng" dirty="0" smtClean="0"/>
              <a:t>Referral:</a:t>
            </a:r>
            <a:r>
              <a:rPr lang="en-US" sz="5000" dirty="0" smtClean="0"/>
              <a:t> Urgent</a:t>
            </a:r>
            <a:endParaRPr lang="en-US" sz="5000" dirty="0"/>
          </a:p>
          <a:p>
            <a:pPr marL="0" indent="0">
              <a:spcBef>
                <a:spcPts val="1800"/>
              </a:spcBef>
              <a:buNone/>
            </a:pPr>
            <a:r>
              <a:rPr lang="en-US" sz="5000" u="sng" dirty="0"/>
              <a:t>Office </a:t>
            </a:r>
            <a:r>
              <a:rPr lang="en-US" sz="5000" u="sng" dirty="0" smtClean="0"/>
              <a:t>Management:</a:t>
            </a:r>
          </a:p>
          <a:p>
            <a:pPr marL="228600" indent="0">
              <a:buNone/>
            </a:pPr>
            <a:r>
              <a:rPr lang="en-US" sz="4000" dirty="0" smtClean="0"/>
              <a:t>Analgesics</a:t>
            </a:r>
          </a:p>
          <a:p>
            <a:pPr marL="228600" indent="0">
              <a:buNone/>
            </a:pPr>
            <a:r>
              <a:rPr lang="en-US" sz="4000" dirty="0" smtClean="0"/>
              <a:t>Antibiotics </a:t>
            </a:r>
            <a:r>
              <a:rPr lang="en-US" sz="4000" dirty="0"/>
              <a:t>that cover both gram</a:t>
            </a:r>
            <a:r>
              <a:rPr lang="en-US" sz="4000" baseline="30000" dirty="0"/>
              <a:t>+ </a:t>
            </a:r>
            <a:r>
              <a:rPr lang="en-US" sz="4000" dirty="0" smtClean="0"/>
              <a:t>bacteria</a:t>
            </a:r>
          </a:p>
          <a:p>
            <a:pPr marL="228600" indent="0">
              <a:buNone/>
            </a:pPr>
            <a:r>
              <a:rPr lang="en-US" sz="4000" dirty="0" smtClean="0"/>
              <a:t>(Penicillin or Amoxicillin) plus</a:t>
            </a:r>
          </a:p>
          <a:p>
            <a:pPr marL="228600" indent="0">
              <a:buNone/>
            </a:pPr>
            <a:r>
              <a:rPr lang="en-US" sz="4000" dirty="0" smtClean="0"/>
              <a:t>gram </a:t>
            </a:r>
            <a:r>
              <a:rPr lang="en-US" sz="4000" baseline="30000" dirty="0"/>
              <a:t>–</a:t>
            </a:r>
            <a:r>
              <a:rPr lang="en-US" sz="4000" dirty="0"/>
              <a:t> </a:t>
            </a:r>
            <a:r>
              <a:rPr lang="en-US" sz="4000" dirty="0" smtClean="0"/>
              <a:t>bacteria </a:t>
            </a:r>
            <a:r>
              <a:rPr lang="en-US" sz="4000" dirty="0"/>
              <a:t>(Metronidazole)</a:t>
            </a:r>
          </a:p>
          <a:p>
            <a:pPr marL="228600" indent="0">
              <a:buNone/>
            </a:pPr>
            <a:r>
              <a:rPr lang="en-US" sz="4000" dirty="0" err="1" smtClean="0"/>
              <a:t>Chlorhexidine</a:t>
            </a:r>
            <a:r>
              <a:rPr lang="en-US" sz="4000" dirty="0" smtClean="0"/>
              <a:t> </a:t>
            </a:r>
            <a:r>
              <a:rPr lang="en-US" sz="4000" dirty="0" err="1"/>
              <a:t>gluconate</a:t>
            </a:r>
            <a:r>
              <a:rPr lang="en-US" sz="4000" dirty="0"/>
              <a:t> 0.12% rinse bid</a:t>
            </a:r>
          </a:p>
          <a:p>
            <a:pPr marL="228600" indent="0">
              <a:buNone/>
            </a:pPr>
            <a:r>
              <a:rPr lang="en-US" sz="4000" dirty="0" smtClean="0"/>
              <a:t>Nutritional supplementation</a:t>
            </a:r>
            <a:endParaRPr lang="en-US" sz="4000" dirty="0"/>
          </a:p>
        </p:txBody>
      </p:sp>
      <p:pic>
        <p:nvPicPr>
          <p:cNvPr id="7" name="Content Placeholder 6" descr="Photo: Teeth with edematous and erythematous."/>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334000" y="3429000"/>
            <a:ext cx="3358896" cy="2590800"/>
          </a:xfrm>
        </p:spPr>
      </p:pic>
      <p:sp>
        <p:nvSpPr>
          <p:cNvPr id="6" name="Slide Number Placeholder 5"/>
          <p:cNvSpPr>
            <a:spLocks noGrp="1"/>
          </p:cNvSpPr>
          <p:nvPr>
            <p:ph type="sldNum" sz="quarter" idx="12"/>
          </p:nvPr>
        </p:nvSpPr>
        <p:spPr/>
        <p:txBody>
          <a:bodyPr/>
          <a:lstStyle/>
          <a:p>
            <a:fld id="{76F12988-762E-479C-8EE3-6FB29355EF8A}" type="slidenum">
              <a:rPr lang="en-US" smtClean="0"/>
              <a:pPr/>
              <a:t>55</a:t>
            </a:fld>
            <a:endParaRPr lang="en-US" dirty="0"/>
          </a:p>
        </p:txBody>
      </p:sp>
    </p:spTree>
    <p:extLst>
      <p:ext uri="{BB962C8B-B14F-4D97-AF65-F5344CB8AC3E}">
        <p14:creationId xmlns:p14="http://schemas.microsoft.com/office/powerpoint/2010/main" val="4031897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9</a:t>
            </a:r>
            <a:endParaRPr lang="en-US" dirty="0"/>
          </a:p>
        </p:txBody>
      </p:sp>
      <p:sp>
        <p:nvSpPr>
          <p:cNvPr id="8" name="Content Placeholder 7"/>
          <p:cNvSpPr>
            <a:spLocks noGrp="1"/>
          </p:cNvSpPr>
          <p:nvPr>
            <p:ph sz="quarter" idx="13"/>
          </p:nvPr>
        </p:nvSpPr>
        <p:spPr/>
        <p:txBody>
          <a:bodyPr>
            <a:noAutofit/>
          </a:bodyPr>
          <a:lstStyle/>
          <a:p>
            <a:pPr marL="0" indent="0">
              <a:spcBef>
                <a:spcPts val="1600"/>
              </a:spcBef>
              <a:buNone/>
            </a:pPr>
            <a:r>
              <a:rPr lang="en-US" sz="1800" u="sng" dirty="0"/>
              <a:t>Clinical:</a:t>
            </a:r>
            <a:r>
              <a:rPr lang="en-US" sz="1800" dirty="0"/>
              <a:t> </a:t>
            </a:r>
            <a:r>
              <a:rPr lang="en-US" sz="1800" dirty="0" smtClean="0"/>
              <a:t>28 </a:t>
            </a:r>
            <a:r>
              <a:rPr lang="en-US" sz="1800" dirty="0" err="1"/>
              <a:t>yr</a:t>
            </a:r>
            <a:r>
              <a:rPr lang="en-US" sz="1800" dirty="0"/>
              <a:t> male presents as walk-in emergency to your office “mouth is bleeding</a:t>
            </a:r>
            <a:r>
              <a:rPr lang="en-US" sz="1800" dirty="0" smtClean="0"/>
              <a:t>”.</a:t>
            </a:r>
            <a:endParaRPr lang="en-US" sz="1800" dirty="0"/>
          </a:p>
          <a:p>
            <a:pPr marL="0" indent="0">
              <a:spcBef>
                <a:spcPts val="1600"/>
              </a:spcBef>
              <a:buNone/>
            </a:pPr>
            <a:r>
              <a:rPr lang="en-US" sz="1800" u="sng" dirty="0" smtClean="0"/>
              <a:t>Findings</a:t>
            </a:r>
            <a:r>
              <a:rPr lang="en-US" sz="1800" u="sng" dirty="0"/>
              <a:t>:</a:t>
            </a:r>
            <a:r>
              <a:rPr lang="en-US" sz="1800" dirty="0"/>
              <a:t> </a:t>
            </a:r>
            <a:r>
              <a:rPr lang="en-US" sz="1800" dirty="0" smtClean="0"/>
              <a:t>Intraoral </a:t>
            </a:r>
            <a:r>
              <a:rPr lang="en-US" sz="1800" dirty="0"/>
              <a:t>spontaneous gingival bleeding and ecchymosis lateral </a:t>
            </a:r>
            <a:r>
              <a:rPr lang="en-US" sz="1800" dirty="0" smtClean="0"/>
              <a:t>tongue, </a:t>
            </a:r>
            <a:r>
              <a:rPr lang="en-US" sz="1800" dirty="0"/>
              <a:t>lips and </a:t>
            </a:r>
            <a:r>
              <a:rPr lang="en-US" sz="1800" dirty="0" err="1"/>
              <a:t>buccal</a:t>
            </a:r>
            <a:r>
              <a:rPr lang="en-US" sz="1800" dirty="0"/>
              <a:t> mucosa. No skin ecchymosis was detected</a:t>
            </a:r>
            <a:r>
              <a:rPr lang="en-US" sz="1800" dirty="0" smtClean="0"/>
              <a:t>.</a:t>
            </a:r>
            <a:endParaRPr lang="en-US" sz="1800" dirty="0"/>
          </a:p>
        </p:txBody>
      </p:sp>
      <p:pic>
        <p:nvPicPr>
          <p:cNvPr id="12" name="Content Placeholder 11" descr="Photo: Mouth with intraoral spontaneous gingival bleeding."/>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752600" y="3246120"/>
            <a:ext cx="2394305" cy="2011680"/>
          </a:xfrm>
        </p:spPr>
      </p:pic>
      <p:pic>
        <p:nvPicPr>
          <p:cNvPr id="13" name="Content Placeholder 12" descr="Photo: Mouth with ecchymosis lateral tongue."/>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4476902" y="3246120"/>
            <a:ext cx="2990698" cy="2011680"/>
          </a:xfrm>
        </p:spPr>
      </p:pic>
      <p:sp>
        <p:nvSpPr>
          <p:cNvPr id="11" name="Text Placeholder 10"/>
          <p:cNvSpPr>
            <a:spLocks noGrp="1"/>
          </p:cNvSpPr>
          <p:nvPr>
            <p:ph type="body" sz="quarter" idx="16"/>
          </p:nvPr>
        </p:nvSpPr>
        <p:spPr/>
        <p:txBody>
          <a:bodyPr>
            <a:noAutofit/>
          </a:bodyPr>
          <a:lstStyle/>
          <a:p>
            <a:pPr marL="0" indent="0">
              <a:spcBef>
                <a:spcPts val="1600"/>
              </a:spcBef>
              <a:buNone/>
            </a:pPr>
            <a:r>
              <a:rPr lang="en-US" sz="1800" dirty="0"/>
              <a:t>Medical Management is key here, there could be an issue with clotting factors or idiopathic thrombocytopenia </a:t>
            </a:r>
            <a:r>
              <a:rPr lang="en-US" sz="1800" dirty="0" err="1"/>
              <a:t>purpura</a:t>
            </a:r>
            <a:r>
              <a:rPr lang="en-US" sz="1800" dirty="0" smtClean="0"/>
              <a:t>.</a:t>
            </a:r>
            <a:endParaRPr lang="en-US" sz="1800" dirty="0"/>
          </a:p>
          <a:p>
            <a:pPr marL="0" indent="0">
              <a:spcBef>
                <a:spcPts val="1600"/>
              </a:spcBef>
              <a:buNone/>
            </a:pPr>
            <a:r>
              <a:rPr lang="en-US" sz="1800" u="sng" dirty="0"/>
              <a:t>Diagnosis:</a:t>
            </a:r>
            <a:r>
              <a:rPr lang="en-US" sz="1800" dirty="0"/>
              <a:t> Spontaneous bleeding due to inadequate clotting factors</a:t>
            </a:r>
          </a:p>
        </p:txBody>
      </p:sp>
      <p:sp>
        <p:nvSpPr>
          <p:cNvPr id="6" name="Slide Number Placeholder 5"/>
          <p:cNvSpPr>
            <a:spLocks noGrp="1"/>
          </p:cNvSpPr>
          <p:nvPr>
            <p:ph type="sldNum" sz="quarter" idx="12"/>
          </p:nvPr>
        </p:nvSpPr>
        <p:spPr/>
        <p:txBody>
          <a:bodyPr/>
          <a:lstStyle/>
          <a:p>
            <a:fld id="{76F12988-762E-479C-8EE3-6FB29355EF8A}" type="slidenum">
              <a:rPr lang="en-US" smtClean="0"/>
              <a:pPr/>
              <a:t>56</a:t>
            </a:fld>
            <a:endParaRPr lang="en-US" dirty="0"/>
          </a:p>
        </p:txBody>
      </p:sp>
    </p:spTree>
    <p:extLst>
      <p:ext uri="{BB962C8B-B14F-4D97-AF65-F5344CB8AC3E}">
        <p14:creationId xmlns:p14="http://schemas.microsoft.com/office/powerpoint/2010/main" val="1705101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Summary</a:t>
            </a:r>
            <a:endParaRPr lang="en-US" dirty="0"/>
          </a:p>
        </p:txBody>
      </p:sp>
      <p:sp>
        <p:nvSpPr>
          <p:cNvPr id="9" name="Content Placeholder 8"/>
          <p:cNvSpPr>
            <a:spLocks noGrp="1"/>
          </p:cNvSpPr>
          <p:nvPr>
            <p:ph idx="1"/>
          </p:nvPr>
        </p:nvSpPr>
        <p:spPr/>
        <p:txBody>
          <a:bodyPr/>
          <a:lstStyle/>
          <a:p>
            <a:pPr algn="ctr">
              <a:buFont typeface="Times" pitchFamily="18" charset="0"/>
              <a:buNone/>
            </a:pPr>
            <a:r>
              <a:rPr lang="en-US" dirty="0"/>
              <a:t>The enhanced ability of the medical </a:t>
            </a:r>
            <a:r>
              <a:rPr lang="en-US" dirty="0" smtClean="0"/>
              <a:t>team:</a:t>
            </a:r>
            <a:endParaRPr lang="en-US" dirty="0"/>
          </a:p>
          <a:p>
            <a:pPr marL="914400">
              <a:spcBef>
                <a:spcPts val="2200"/>
              </a:spcBef>
              <a:buFont typeface="Times" pitchFamily="18" charset="0"/>
              <a:buNone/>
            </a:pPr>
            <a:r>
              <a:rPr lang="en-US" sz="2400" dirty="0" smtClean="0"/>
              <a:t>1</a:t>
            </a:r>
            <a:r>
              <a:rPr lang="en-US" sz="2400" dirty="0"/>
              <a:t>. to screen and triage oral health concerns and </a:t>
            </a:r>
          </a:p>
          <a:p>
            <a:pPr marL="914400">
              <a:buFont typeface="Times" pitchFamily="18" charset="0"/>
              <a:buNone/>
            </a:pPr>
            <a:r>
              <a:rPr lang="en-US" sz="2400" dirty="0" smtClean="0"/>
              <a:t>2</a:t>
            </a:r>
            <a:r>
              <a:rPr lang="en-US" sz="2400" dirty="0"/>
              <a:t>. to provide education and initial </a:t>
            </a:r>
            <a:r>
              <a:rPr lang="en-US" sz="2400" dirty="0" smtClean="0"/>
              <a:t>therapy</a:t>
            </a:r>
          </a:p>
          <a:p>
            <a:pPr algn="ctr">
              <a:spcBef>
                <a:spcPts val="2200"/>
              </a:spcBef>
              <a:buFont typeface="Times" pitchFamily="18" charset="0"/>
              <a:buNone/>
            </a:pPr>
            <a:r>
              <a:rPr lang="en-US" dirty="0" smtClean="0"/>
              <a:t>is </a:t>
            </a:r>
            <a:r>
              <a:rPr lang="en-US" dirty="0"/>
              <a:t>a critical step in improving outcomes for  patients with HIV infection</a:t>
            </a:r>
            <a:r>
              <a:rPr lang="en-US" dirty="0" smtClean="0"/>
              <a:t>.</a:t>
            </a:r>
            <a:endParaRPr lang="en-US" dirty="0"/>
          </a:p>
        </p:txBody>
      </p:sp>
      <p:sp>
        <p:nvSpPr>
          <p:cNvPr id="7" name="Slide Number Placeholder 6"/>
          <p:cNvSpPr>
            <a:spLocks noGrp="1"/>
          </p:cNvSpPr>
          <p:nvPr>
            <p:ph type="sldNum" sz="quarter" idx="12"/>
          </p:nvPr>
        </p:nvSpPr>
        <p:spPr/>
        <p:txBody>
          <a:bodyPr/>
          <a:lstStyle/>
          <a:p>
            <a:fld id="{76F12988-762E-479C-8EE3-6FB29355EF8A}" type="slidenum">
              <a:rPr lang="en-US" smtClean="0"/>
              <a:pPr/>
              <a:t>57</a:t>
            </a:fld>
            <a:endParaRPr lang="en-US" dirty="0"/>
          </a:p>
        </p:txBody>
      </p:sp>
    </p:spTree>
    <p:extLst>
      <p:ext uri="{BB962C8B-B14F-4D97-AF65-F5344CB8AC3E}">
        <p14:creationId xmlns:p14="http://schemas.microsoft.com/office/powerpoint/2010/main" val="16838838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7" name="Slide Number Placeholder 6"/>
          <p:cNvSpPr>
            <a:spLocks noGrp="1"/>
          </p:cNvSpPr>
          <p:nvPr>
            <p:ph type="sldNum" sz="quarter" idx="12"/>
          </p:nvPr>
        </p:nvSpPr>
        <p:spPr/>
        <p:txBody>
          <a:bodyPr/>
          <a:lstStyle/>
          <a:p>
            <a:fld id="{76F12988-762E-479C-8EE3-6FB29355EF8A}" type="slidenum">
              <a:rPr lang="en-US" smtClean="0"/>
              <a:pPr/>
              <a:t>58</a:t>
            </a:fld>
            <a:endParaRPr lang="en-US" dirty="0"/>
          </a:p>
        </p:txBody>
      </p:sp>
      <p:pic>
        <p:nvPicPr>
          <p:cNvPr id="8" name="Picture Placeholder 7" descr="Photo: Man and woman wearing medical scrubs with stethoscopes; man in lab coat holding papers."/>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1295400" y="2209800"/>
            <a:ext cx="3060192" cy="2133600"/>
          </a:xfrm>
        </p:spPr>
      </p:pic>
      <p:pic>
        <p:nvPicPr>
          <p:cNvPr id="9" name="Picture Placeholder 8" descr="Photo: Woman in lab coat looking at x-rays."/>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tretch>
            <a:fillRect/>
          </a:stretch>
        </p:blipFill>
        <p:spPr>
          <a:xfrm>
            <a:off x="4038600" y="3429000"/>
            <a:ext cx="2493264" cy="3127248"/>
          </a:xfrm>
        </p:spPr>
      </p:pic>
      <p:pic>
        <p:nvPicPr>
          <p:cNvPr id="10" name="Picture Placeholder 9" descr="Photo: Man and woman wearing lab coats looking at computer screen."/>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tretch>
            <a:fillRect/>
          </a:stretch>
        </p:blipFill>
        <p:spPr>
          <a:xfrm>
            <a:off x="6251448" y="1219200"/>
            <a:ext cx="2206752" cy="3310128"/>
          </a:xfrm>
        </p:spPr>
      </p:pic>
    </p:spTree>
    <p:extLst>
      <p:ext uri="{BB962C8B-B14F-4D97-AF65-F5344CB8AC3E}">
        <p14:creationId xmlns:p14="http://schemas.microsoft.com/office/powerpoint/2010/main" val="28336279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Guide to Oral Health Care for People Living with HIV/AIDS</a:t>
            </a:r>
            <a:endParaRPr lang="en-US" i="1" dirty="0"/>
          </a:p>
        </p:txBody>
      </p:sp>
      <p:sp>
        <p:nvSpPr>
          <p:cNvPr id="5" name="Subtitle 4"/>
          <p:cNvSpPr>
            <a:spLocks noGrp="1"/>
          </p:cNvSpPr>
          <p:nvPr>
            <p:ph type="subTitle" idx="1"/>
          </p:nvPr>
        </p:nvSpPr>
        <p:spPr>
          <a:xfrm>
            <a:off x="1371600" y="3886200"/>
            <a:ext cx="6400800" cy="1143000"/>
          </a:xfrm>
        </p:spPr>
        <p:txBody>
          <a:bodyPr>
            <a:normAutofit fontScale="92500" lnSpcReduction="20000"/>
          </a:bodyPr>
          <a:lstStyle/>
          <a:p>
            <a:r>
              <a:rPr lang="en-US" dirty="0" smtClean="0"/>
              <a:t>Chapter 5: Patient Oral Health Education for Individuals Living with HIV/AIDS</a:t>
            </a:r>
          </a:p>
        </p:txBody>
      </p:sp>
      <p:pic>
        <p:nvPicPr>
          <p:cNvPr id="4" name="Picture Placeholder 3" descr="Logo: Department of Health and Human Services USA."/>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8599" y="151782"/>
            <a:ext cx="1347714" cy="1372218"/>
          </a:xfrm>
        </p:spPr>
      </p:pic>
      <p:pic>
        <p:nvPicPr>
          <p:cNvPr id="7" name="Picture Placeholder 6" descr="Logo: U.S. Department of Health and Human Services, Health Resources and Services Administration."/>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tretch>
            <a:fillRect/>
          </a:stretch>
        </p:blipFill>
        <p:spPr>
          <a:xfrm>
            <a:off x="6400800" y="518660"/>
            <a:ext cx="2427433" cy="777277"/>
          </a:xfrm>
        </p:spPr>
      </p:pic>
    </p:spTree>
    <p:extLst>
      <p:ext uri="{BB962C8B-B14F-4D97-AF65-F5344CB8AC3E}">
        <p14:creationId xmlns:p14="http://schemas.microsoft.com/office/powerpoint/2010/main" val="4277192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Learning Objectives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After viewing this presentation the learner should be able to:</a:t>
            </a:r>
          </a:p>
          <a:p>
            <a:endParaRPr lang="en-US" dirty="0" smtClean="0"/>
          </a:p>
          <a:p>
            <a:pPr lvl="1"/>
            <a:r>
              <a:rPr lang="en-US" dirty="0" smtClean="0"/>
              <a:t>1. Be familiar with recognition and management of oral lesions commonly seen in HIV disease.</a:t>
            </a:r>
          </a:p>
          <a:p>
            <a:pPr lvl="1"/>
            <a:r>
              <a:rPr lang="en-US" dirty="0" smtClean="0"/>
              <a:t>2</a:t>
            </a:r>
            <a:r>
              <a:rPr lang="en-US" dirty="0"/>
              <a:t>. Enhance ability of the medical team to recognize emergency dental needs vs. routine dental </a:t>
            </a:r>
            <a:r>
              <a:rPr lang="en-US" dirty="0" smtClean="0"/>
              <a:t>care.</a:t>
            </a:r>
          </a:p>
          <a:p>
            <a:pPr lvl="1"/>
            <a:r>
              <a:rPr lang="en-US" dirty="0" smtClean="0"/>
              <a:t>3. Discuss with patient key elements to maintain oral health.</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6</a:t>
            </a:fld>
            <a:endParaRPr lang="en-US"/>
          </a:p>
        </p:txBody>
      </p:sp>
    </p:spTree>
    <p:extLst>
      <p:ext uri="{BB962C8B-B14F-4D97-AF65-F5344CB8AC3E}">
        <p14:creationId xmlns:p14="http://schemas.microsoft.com/office/powerpoint/2010/main" val="811902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Course Author:</a:t>
            </a:r>
          </a:p>
          <a:p>
            <a:pPr lvl="1"/>
            <a:r>
              <a:rPr lang="en-US" dirty="0" smtClean="0"/>
              <a:t>Jill A. York, D.D.S.</a:t>
            </a:r>
          </a:p>
          <a:p>
            <a:pPr lvl="0"/>
            <a:r>
              <a:rPr lang="en-US" dirty="0" smtClean="0"/>
              <a:t>Consultant</a:t>
            </a:r>
            <a:r>
              <a:rPr lang="en-US" dirty="0" smtClean="0">
                <a:solidFill>
                  <a:prstClr val="white"/>
                </a:solidFill>
              </a:rPr>
              <a:t>:</a:t>
            </a:r>
            <a:endParaRPr lang="en-US" dirty="0" smtClean="0"/>
          </a:p>
          <a:p>
            <a:pPr lvl="1"/>
            <a:r>
              <a:rPr lang="en-US" dirty="0" smtClean="0"/>
              <a:t>Vincent C. Marconi, M.D.</a:t>
            </a:r>
          </a:p>
          <a:p>
            <a:r>
              <a:rPr lang="en-US" dirty="0"/>
              <a:t>Series Editor:</a:t>
            </a:r>
          </a:p>
          <a:p>
            <a:pPr lvl="1"/>
            <a:r>
              <a:rPr lang="en-US" dirty="0"/>
              <a:t>David A. Reznik, D.D.S.</a:t>
            </a:r>
          </a:p>
          <a:p>
            <a:pPr lvl="0"/>
            <a:r>
              <a:rPr lang="en-US" dirty="0">
                <a:solidFill>
                  <a:prstClr val="white"/>
                </a:solidFill>
              </a:rPr>
              <a:t>HRSA, HIV/AIDS Bureau Consultant:</a:t>
            </a:r>
          </a:p>
          <a:p>
            <a:pPr lvl="1"/>
            <a:r>
              <a:rPr lang="en-US" dirty="0">
                <a:solidFill>
                  <a:prstClr val="white"/>
                </a:solidFill>
              </a:rPr>
              <a:t>Mahyar Mofidi, D.M.D., Ph.D.</a:t>
            </a:r>
          </a:p>
          <a:p>
            <a:pPr lvl="1"/>
            <a:endParaRPr lang="en-US"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60</a:t>
            </a:fld>
            <a:endParaRPr lang="en-US"/>
          </a:p>
        </p:txBody>
      </p:sp>
    </p:spTree>
    <p:extLst>
      <p:ext uri="{BB962C8B-B14F-4D97-AF65-F5344CB8AC3E}">
        <p14:creationId xmlns:p14="http://schemas.microsoft.com/office/powerpoint/2010/main" val="20559239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 Learning Objectives </a:t>
            </a:r>
            <a:endParaRPr lang="en-US" dirty="0"/>
          </a:p>
        </p:txBody>
      </p:sp>
      <p:sp>
        <p:nvSpPr>
          <p:cNvPr id="3" name="Content Placeholder 2"/>
          <p:cNvSpPr>
            <a:spLocks noGrp="1"/>
          </p:cNvSpPr>
          <p:nvPr>
            <p:ph idx="1"/>
          </p:nvPr>
        </p:nvSpPr>
        <p:spPr/>
        <p:txBody>
          <a:bodyPr/>
          <a:lstStyle/>
          <a:p>
            <a:r>
              <a:rPr lang="en-US" dirty="0"/>
              <a:t>Be familiar with proper oral hygiene instructions and home </a:t>
            </a:r>
            <a:r>
              <a:rPr lang="en-US" dirty="0" smtClean="0"/>
              <a:t>care</a:t>
            </a:r>
          </a:p>
          <a:p>
            <a:endParaRPr lang="en-US" dirty="0"/>
          </a:p>
          <a:p>
            <a:r>
              <a:rPr lang="en-US" dirty="0" smtClean="0"/>
              <a:t>Understand </a:t>
            </a:r>
            <a:r>
              <a:rPr lang="en-US" dirty="0"/>
              <a:t>the importance of nutrition on oral health for people living with HIV disease</a:t>
            </a:r>
          </a:p>
          <a:p>
            <a:pPr>
              <a:spcBef>
                <a:spcPts val="2000"/>
              </a:spcBef>
            </a:pPr>
            <a:endParaRPr lang="en-US"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61</a:t>
            </a:fld>
            <a:endParaRPr lang="en-US"/>
          </a:p>
        </p:txBody>
      </p:sp>
    </p:spTree>
    <p:extLst>
      <p:ext uri="{BB962C8B-B14F-4D97-AF65-F5344CB8AC3E}">
        <p14:creationId xmlns:p14="http://schemas.microsoft.com/office/powerpoint/2010/main" val="41681662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pPr>
              <a:spcBef>
                <a:spcPts val="2400"/>
              </a:spcBef>
            </a:pPr>
            <a:r>
              <a:rPr lang="en-US" dirty="0"/>
              <a:t>Oral Hygiene Instructions</a:t>
            </a:r>
          </a:p>
        </p:txBody>
      </p:sp>
    </p:spTree>
    <p:extLst>
      <p:ext uri="{BB962C8B-B14F-4D97-AF65-F5344CB8AC3E}">
        <p14:creationId xmlns:p14="http://schemas.microsoft.com/office/powerpoint/2010/main" val="3573381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t> Good Dental Health</a:t>
            </a:r>
          </a:p>
        </p:txBody>
      </p:sp>
      <p:sp>
        <p:nvSpPr>
          <p:cNvPr id="3" name="Content Placeholder 2"/>
          <p:cNvSpPr>
            <a:spLocks noGrp="1"/>
          </p:cNvSpPr>
          <p:nvPr>
            <p:ph idx="1"/>
          </p:nvPr>
        </p:nvSpPr>
        <p:spPr>
          <a:xfrm>
            <a:off x="457200" y="1600200"/>
            <a:ext cx="8229600" cy="4953000"/>
          </a:xfrm>
        </p:spPr>
        <p:txBody>
          <a:bodyPr>
            <a:noAutofit/>
          </a:bodyPr>
          <a:lstStyle/>
          <a:p>
            <a:pPr>
              <a:lnSpc>
                <a:spcPts val="2400"/>
              </a:lnSpc>
              <a:spcBef>
                <a:spcPts val="1200"/>
              </a:spcBef>
            </a:pPr>
            <a:r>
              <a:rPr lang="en-US" sz="2200" dirty="0"/>
              <a:t>Health issues in the mouth can be one of the first signs of HIV infection and is a predictor of HIV progression probability.</a:t>
            </a:r>
          </a:p>
          <a:p>
            <a:pPr>
              <a:lnSpc>
                <a:spcPts val="2400"/>
              </a:lnSpc>
              <a:spcBef>
                <a:spcPts val="1200"/>
              </a:spcBef>
            </a:pPr>
            <a:r>
              <a:rPr lang="en-US" sz="2200" dirty="0"/>
              <a:t>A weakened immune system can be further stressed by poor dental health.</a:t>
            </a:r>
          </a:p>
          <a:p>
            <a:pPr>
              <a:lnSpc>
                <a:spcPts val="2400"/>
              </a:lnSpc>
              <a:spcBef>
                <a:spcPts val="1200"/>
              </a:spcBef>
            </a:pPr>
            <a:r>
              <a:rPr lang="en-US" sz="2200" dirty="0"/>
              <a:t>Soft tissue ulcers, gingival/periodontal disease, </a:t>
            </a:r>
            <a:r>
              <a:rPr lang="en-US" sz="2200" dirty="0" smtClean="0"/>
              <a:t>and decayed </a:t>
            </a:r>
            <a:r>
              <a:rPr lang="en-US" sz="2200" dirty="0"/>
              <a:t>teeth can be portals that allow bacteria and other infectious organisms into the blood stream.</a:t>
            </a:r>
          </a:p>
          <a:p>
            <a:pPr>
              <a:lnSpc>
                <a:spcPts val="2400"/>
              </a:lnSpc>
              <a:spcBef>
                <a:spcPts val="1200"/>
              </a:spcBef>
            </a:pPr>
            <a:r>
              <a:rPr lang="en-US" sz="2200" dirty="0"/>
              <a:t>Identifying oral health concerns early allows for treatment before those concerns progress to other more serious infections</a:t>
            </a:r>
            <a:r>
              <a:rPr lang="en-US" sz="2200" dirty="0" smtClean="0"/>
              <a:t>.</a:t>
            </a:r>
            <a:endParaRPr lang="en-US" sz="2200" dirty="0"/>
          </a:p>
          <a:p>
            <a:pPr>
              <a:lnSpc>
                <a:spcPts val="2400"/>
              </a:lnSpc>
              <a:spcBef>
                <a:spcPts val="1200"/>
              </a:spcBef>
            </a:pPr>
            <a:r>
              <a:rPr lang="en-US" sz="2200" dirty="0"/>
              <a:t>Poor dental health including loose or painful teeth can severely impact the HIV positive patient’s ability to eat and take medications</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63</a:t>
            </a:fld>
            <a:endParaRPr lang="en-US"/>
          </a:p>
        </p:txBody>
      </p:sp>
    </p:spTree>
    <p:extLst>
      <p:ext uri="{BB962C8B-B14F-4D97-AF65-F5344CB8AC3E}">
        <p14:creationId xmlns:p14="http://schemas.microsoft.com/office/powerpoint/2010/main" val="25045515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 Brushing Technique</a:t>
            </a:r>
          </a:p>
        </p:txBody>
      </p:sp>
      <p:sp>
        <p:nvSpPr>
          <p:cNvPr id="3" name="Content Placeholder 2"/>
          <p:cNvSpPr>
            <a:spLocks noGrp="1"/>
          </p:cNvSpPr>
          <p:nvPr>
            <p:ph sz="quarter" idx="13"/>
          </p:nvPr>
        </p:nvSpPr>
        <p:spPr>
          <a:xfrm>
            <a:off x="457200" y="1524000"/>
            <a:ext cx="5029200" cy="4800600"/>
          </a:xfrm>
        </p:spPr>
        <p:txBody>
          <a:bodyPr>
            <a:noAutofit/>
          </a:bodyPr>
          <a:lstStyle/>
          <a:p>
            <a:pPr>
              <a:spcBef>
                <a:spcPts val="1400"/>
              </a:spcBef>
            </a:pPr>
            <a:r>
              <a:rPr lang="en-US" sz="2400" dirty="0"/>
              <a:t>Tilt the brush at a 45</a:t>
            </a:r>
            <a:r>
              <a:rPr lang="en-US" sz="2400" dirty="0" smtClean="0"/>
              <a:t>° </a:t>
            </a:r>
            <a:r>
              <a:rPr lang="en-US" sz="2400" dirty="0"/>
              <a:t>angle against the </a:t>
            </a:r>
            <a:r>
              <a:rPr lang="en-US" sz="2400" dirty="0" err="1"/>
              <a:t>gumline</a:t>
            </a:r>
            <a:r>
              <a:rPr lang="en-US" sz="2400" dirty="0"/>
              <a:t> and sweep or roll the brush away from the </a:t>
            </a:r>
            <a:r>
              <a:rPr lang="en-US" sz="2400" dirty="0" err="1"/>
              <a:t>gumline</a:t>
            </a:r>
            <a:r>
              <a:rPr lang="en-US" sz="2400" dirty="0"/>
              <a:t>.</a:t>
            </a:r>
          </a:p>
          <a:p>
            <a:pPr>
              <a:spcBef>
                <a:spcPts val="1400"/>
              </a:spcBef>
            </a:pPr>
            <a:r>
              <a:rPr lang="en-US" sz="2400" dirty="0"/>
              <a:t>Gently brush the outside, inside and chewing surface of each tooth using short back-and-forth strokes.</a:t>
            </a:r>
          </a:p>
          <a:p>
            <a:pPr>
              <a:spcBef>
                <a:spcPts val="1400"/>
              </a:spcBef>
            </a:pPr>
            <a:r>
              <a:rPr lang="en-US" sz="2400" dirty="0"/>
              <a:t>Gently brush your tongue to remove bacteria and freshen breath</a:t>
            </a:r>
            <a:r>
              <a:rPr lang="en-US" sz="2400" dirty="0" smtClean="0"/>
              <a:t>.</a:t>
            </a:r>
            <a:endParaRPr lang="en-US" sz="2400" dirty="0"/>
          </a:p>
        </p:txBody>
      </p:sp>
      <p:pic>
        <p:nvPicPr>
          <p:cNvPr id="8" name="Picture Placeholder 7" descr="Photo: Showing person brushing upper teeth."/>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248401" y="1393819"/>
            <a:ext cx="1948891" cy="1682496"/>
          </a:xfrm>
        </p:spPr>
      </p:pic>
      <p:pic>
        <p:nvPicPr>
          <p:cNvPr id="9" name="Picture Placeholder 8" descr="Photo: Showing person brushing lower teeth."/>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6248401" y="3064131"/>
            <a:ext cx="1948891" cy="1871777"/>
          </a:xfrm>
        </p:spPr>
      </p:pic>
      <p:pic>
        <p:nvPicPr>
          <p:cNvPr id="11" name="Picture Placeholder 10" descr="Photo: Showing person brushing tongue."/>
          <p:cNvPicPr>
            <a:picLocks noGrp="1" noChangeAspect="1"/>
          </p:cNvPicPr>
          <p:nvPr>
            <p:ph type="pic" sz="quarter" idx="16"/>
          </p:nvPr>
        </p:nvPicPr>
        <p:blipFill>
          <a:blip r:embed="rId5">
            <a:extLst>
              <a:ext uri="{28A0092B-C50C-407E-A947-70E740481C1C}">
                <a14:useLocalDpi xmlns:a14="http://schemas.microsoft.com/office/drawing/2010/main" val="0"/>
              </a:ext>
            </a:extLst>
          </a:blip>
          <a:stretch>
            <a:fillRect/>
          </a:stretch>
        </p:blipFill>
        <p:spPr>
          <a:xfrm>
            <a:off x="6248401" y="4895979"/>
            <a:ext cx="1948891" cy="1689506"/>
          </a:xfrm>
        </p:spPr>
      </p:pic>
      <p:sp>
        <p:nvSpPr>
          <p:cNvPr id="4" name="Slide Number Placeholder 3"/>
          <p:cNvSpPr>
            <a:spLocks noGrp="1"/>
          </p:cNvSpPr>
          <p:nvPr>
            <p:ph type="sldNum" sz="quarter" idx="12"/>
          </p:nvPr>
        </p:nvSpPr>
        <p:spPr/>
        <p:txBody>
          <a:bodyPr/>
          <a:lstStyle/>
          <a:p>
            <a:fld id="{76F12988-762E-479C-8EE3-6FB29355EF8A}" type="slidenum">
              <a:rPr lang="en-US" smtClean="0"/>
              <a:pPr/>
              <a:t>64</a:t>
            </a:fld>
            <a:endParaRPr lang="en-US"/>
          </a:p>
        </p:txBody>
      </p:sp>
    </p:spTree>
    <p:extLst>
      <p:ext uri="{BB962C8B-B14F-4D97-AF65-F5344CB8AC3E}">
        <p14:creationId xmlns:p14="http://schemas.microsoft.com/office/powerpoint/2010/main" val="3080412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Brushing Tips</a:t>
            </a:r>
            <a:endParaRPr lang="en-US" dirty="0"/>
          </a:p>
        </p:txBody>
      </p:sp>
      <p:sp>
        <p:nvSpPr>
          <p:cNvPr id="3" name="Content Placeholder 2"/>
          <p:cNvSpPr>
            <a:spLocks noGrp="1"/>
          </p:cNvSpPr>
          <p:nvPr>
            <p:ph sz="quarter" idx="13"/>
          </p:nvPr>
        </p:nvSpPr>
        <p:spPr>
          <a:xfrm>
            <a:off x="457200" y="1524000"/>
            <a:ext cx="8534400" cy="5105400"/>
          </a:xfrm>
        </p:spPr>
        <p:txBody>
          <a:bodyPr>
            <a:noAutofit/>
          </a:bodyPr>
          <a:lstStyle/>
          <a:p>
            <a:pPr>
              <a:spcBef>
                <a:spcPts val="1500"/>
              </a:spcBef>
            </a:pPr>
            <a:r>
              <a:rPr lang="en-US" sz="2000" dirty="0"/>
              <a:t>Brush at least twice a day.</a:t>
            </a:r>
          </a:p>
          <a:p>
            <a:pPr>
              <a:spcBef>
                <a:spcPts val="1500"/>
              </a:spcBef>
            </a:pPr>
            <a:r>
              <a:rPr lang="en-US" sz="2000" dirty="0"/>
              <a:t>Brush for at least two minutes.</a:t>
            </a:r>
          </a:p>
          <a:p>
            <a:pPr>
              <a:spcBef>
                <a:spcPts val="1500"/>
              </a:spcBef>
            </a:pPr>
            <a:r>
              <a:rPr lang="en-US" sz="2000" dirty="0"/>
              <a:t>Have a standard routine for brushing.</a:t>
            </a:r>
          </a:p>
          <a:p>
            <a:pPr>
              <a:spcBef>
                <a:spcPts val="1500"/>
              </a:spcBef>
            </a:pPr>
            <a:r>
              <a:rPr lang="en-US" sz="2000" dirty="0"/>
              <a:t>Always use a toothbrush with soft- or extra-soft bristle.</a:t>
            </a:r>
          </a:p>
          <a:p>
            <a:pPr>
              <a:spcBef>
                <a:spcPts val="1500"/>
              </a:spcBef>
            </a:pPr>
            <a:r>
              <a:rPr lang="en-US" sz="2000" dirty="0"/>
              <a:t>Change your tooth brush regularly.</a:t>
            </a:r>
          </a:p>
          <a:p>
            <a:pPr>
              <a:spcBef>
                <a:spcPts val="1500"/>
              </a:spcBef>
            </a:pPr>
            <a:r>
              <a:rPr lang="en-US" sz="2000" dirty="0"/>
              <a:t>Choose a brush that has a seal of approval by the American Dental Association (ADA).</a:t>
            </a:r>
          </a:p>
          <a:p>
            <a:pPr>
              <a:spcBef>
                <a:spcPts val="1500"/>
              </a:spcBef>
            </a:pPr>
            <a:r>
              <a:rPr lang="en-US" sz="2000" dirty="0"/>
              <a:t>Electric is fine, but not always necessary.</a:t>
            </a:r>
          </a:p>
          <a:p>
            <a:pPr>
              <a:spcBef>
                <a:spcPts val="1500"/>
              </a:spcBef>
            </a:pPr>
            <a:r>
              <a:rPr lang="en-US" sz="2000" dirty="0"/>
              <a:t>Choose a toothpaste that contains </a:t>
            </a:r>
            <a:r>
              <a:rPr lang="en-US" sz="2000" dirty="0" smtClean="0"/>
              <a:t>fluoride and </a:t>
            </a:r>
            <a:r>
              <a:rPr lang="en-US" sz="2000" dirty="0"/>
              <a:t>has the ADA seal of acceptance</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65</a:t>
            </a:fld>
            <a:endParaRPr lang="en-US"/>
          </a:p>
        </p:txBody>
      </p:sp>
    </p:spTree>
    <p:extLst>
      <p:ext uri="{BB962C8B-B14F-4D97-AF65-F5344CB8AC3E}">
        <p14:creationId xmlns:p14="http://schemas.microsoft.com/office/powerpoint/2010/main" val="3304978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 Flossing Technique</a:t>
            </a:r>
          </a:p>
        </p:txBody>
      </p:sp>
      <p:sp>
        <p:nvSpPr>
          <p:cNvPr id="3" name="Text Placeholder 2"/>
          <p:cNvSpPr>
            <a:spLocks noGrp="1"/>
          </p:cNvSpPr>
          <p:nvPr>
            <p:ph sz="quarter" idx="13"/>
          </p:nvPr>
        </p:nvSpPr>
        <p:spPr>
          <a:xfrm>
            <a:off x="457200" y="1524000"/>
            <a:ext cx="5410200" cy="4800600"/>
          </a:xfrm>
        </p:spPr>
        <p:txBody>
          <a:bodyPr>
            <a:normAutofit/>
          </a:bodyPr>
          <a:lstStyle/>
          <a:p>
            <a:pPr>
              <a:spcBef>
                <a:spcPts val="1400"/>
              </a:spcBef>
            </a:pPr>
            <a:r>
              <a:rPr lang="en-US" sz="2400" dirty="0"/>
              <a:t>Use about </a:t>
            </a:r>
            <a:r>
              <a:rPr lang="en-US" sz="2400" dirty="0" smtClean="0"/>
              <a:t>18" of </a:t>
            </a:r>
            <a:r>
              <a:rPr lang="en-US" sz="2400" dirty="0"/>
              <a:t>floss, leaving an inch or two to work with.</a:t>
            </a:r>
          </a:p>
          <a:p>
            <a:pPr>
              <a:spcBef>
                <a:spcPts val="1400"/>
              </a:spcBef>
            </a:pPr>
            <a:r>
              <a:rPr lang="en-US" sz="2400" dirty="0"/>
              <a:t>Hold the floss around the front and back of one tooth, making it into a </a:t>
            </a:r>
            <a:r>
              <a:rPr lang="en-US" sz="2400" dirty="0" smtClean="0"/>
              <a:t>“C” </a:t>
            </a:r>
            <a:r>
              <a:rPr lang="en-US" sz="2400" dirty="0"/>
              <a:t>shape.</a:t>
            </a:r>
          </a:p>
          <a:p>
            <a:pPr>
              <a:spcBef>
                <a:spcPts val="1400"/>
              </a:spcBef>
            </a:pPr>
            <a:r>
              <a:rPr lang="en-US" sz="2400" dirty="0"/>
              <a:t>Gently follow the curves of your teeth.</a:t>
            </a:r>
          </a:p>
          <a:p>
            <a:pPr>
              <a:spcBef>
                <a:spcPts val="1400"/>
              </a:spcBef>
            </a:pPr>
            <a:r>
              <a:rPr lang="en-US" sz="2400" dirty="0"/>
              <a:t>Be sure to clean beneath the </a:t>
            </a:r>
            <a:r>
              <a:rPr lang="en-US" sz="2400" dirty="0" err="1"/>
              <a:t>gumline</a:t>
            </a:r>
            <a:r>
              <a:rPr lang="en-US" sz="2400" dirty="0"/>
              <a:t>, but avoid snapping the floss on the gums</a:t>
            </a:r>
            <a:r>
              <a:rPr lang="en-US" sz="2400" dirty="0" smtClean="0"/>
              <a:t>.</a:t>
            </a:r>
            <a:endParaRPr lang="en-US" sz="2400" dirty="0"/>
          </a:p>
        </p:txBody>
      </p:sp>
      <p:pic>
        <p:nvPicPr>
          <p:cNvPr id="7" name="Picture Placeholder 6" descr="Photo: Person holding piece of flos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248400" y="1378576"/>
            <a:ext cx="1948891" cy="1717548"/>
          </a:xfrm>
        </p:spPr>
      </p:pic>
      <p:pic>
        <p:nvPicPr>
          <p:cNvPr id="10" name="Picture Placeholder 9" descr="Photo: Person flossing between front teeth."/>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6248400" y="3076322"/>
            <a:ext cx="1948891" cy="1843735"/>
          </a:xfrm>
        </p:spPr>
      </p:pic>
      <p:pic>
        <p:nvPicPr>
          <p:cNvPr id="11" name="Picture Placeholder 10" descr="Photo: Person flossing between upper teeth."/>
          <p:cNvPicPr>
            <a:picLocks noGrp="1" noChangeAspect="1"/>
          </p:cNvPicPr>
          <p:nvPr>
            <p:ph type="pic" sz="quarter" idx="16"/>
          </p:nvPr>
        </p:nvPicPr>
        <p:blipFill>
          <a:blip r:embed="rId5">
            <a:extLst>
              <a:ext uri="{28A0092B-C50C-407E-A947-70E740481C1C}">
                <a14:useLocalDpi xmlns:a14="http://schemas.microsoft.com/office/drawing/2010/main" val="0"/>
              </a:ext>
            </a:extLst>
          </a:blip>
          <a:stretch>
            <a:fillRect/>
          </a:stretch>
        </p:blipFill>
        <p:spPr>
          <a:xfrm>
            <a:off x="6248400" y="4910328"/>
            <a:ext cx="1948891" cy="1598371"/>
          </a:xfrm>
        </p:spPr>
      </p:pic>
      <p:sp>
        <p:nvSpPr>
          <p:cNvPr id="9" name="Slide Number Placeholder 8"/>
          <p:cNvSpPr>
            <a:spLocks noGrp="1"/>
          </p:cNvSpPr>
          <p:nvPr>
            <p:ph type="sldNum" sz="quarter" idx="12"/>
          </p:nvPr>
        </p:nvSpPr>
        <p:spPr/>
        <p:txBody>
          <a:bodyPr/>
          <a:lstStyle/>
          <a:p>
            <a:fld id="{76F12988-762E-479C-8EE3-6FB29355EF8A}" type="slidenum">
              <a:rPr lang="en-US" smtClean="0"/>
              <a:pPr/>
              <a:t>66</a:t>
            </a:fld>
            <a:endParaRPr lang="en-US"/>
          </a:p>
        </p:txBody>
      </p:sp>
    </p:spTree>
    <p:extLst>
      <p:ext uri="{BB962C8B-B14F-4D97-AF65-F5344CB8AC3E}">
        <p14:creationId xmlns:p14="http://schemas.microsoft.com/office/powerpoint/2010/main" val="21473512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Flossing Tips</a:t>
            </a:r>
          </a:p>
        </p:txBody>
      </p:sp>
      <p:sp>
        <p:nvSpPr>
          <p:cNvPr id="3" name="Content Placeholder 2"/>
          <p:cNvSpPr>
            <a:spLocks noGrp="1"/>
          </p:cNvSpPr>
          <p:nvPr>
            <p:ph sz="quarter" idx="13"/>
          </p:nvPr>
        </p:nvSpPr>
        <p:spPr>
          <a:xfrm>
            <a:off x="457200" y="1524000"/>
            <a:ext cx="7924800" cy="4800600"/>
          </a:xfrm>
        </p:spPr>
        <p:txBody>
          <a:bodyPr>
            <a:normAutofit/>
          </a:bodyPr>
          <a:lstStyle/>
          <a:p>
            <a:pPr>
              <a:spcBef>
                <a:spcPts val="1200"/>
              </a:spcBef>
            </a:pPr>
            <a:r>
              <a:rPr lang="en-US" dirty="0"/>
              <a:t>Floss once a day.</a:t>
            </a:r>
          </a:p>
          <a:p>
            <a:pPr>
              <a:spcBef>
                <a:spcPts val="1200"/>
              </a:spcBef>
            </a:pPr>
            <a:r>
              <a:rPr lang="en-US" dirty="0"/>
              <a:t>Take your time.</a:t>
            </a:r>
          </a:p>
          <a:p>
            <a:pPr>
              <a:spcBef>
                <a:spcPts val="1200"/>
              </a:spcBef>
            </a:pPr>
            <a:r>
              <a:rPr lang="en-US" dirty="0"/>
              <a:t>Choose your own time.</a:t>
            </a:r>
          </a:p>
          <a:p>
            <a:pPr>
              <a:spcBef>
                <a:spcPts val="1200"/>
              </a:spcBef>
            </a:pPr>
            <a:r>
              <a:rPr lang="en-US" dirty="0"/>
              <a:t>Don’t skimp on the floss.</a:t>
            </a:r>
          </a:p>
          <a:p>
            <a:pPr>
              <a:spcBef>
                <a:spcPts val="1200"/>
              </a:spcBef>
            </a:pPr>
            <a:r>
              <a:rPr lang="en-US" dirty="0"/>
              <a:t>Choose the type that works best for you.</a:t>
            </a:r>
          </a:p>
          <a:p>
            <a:pPr lvl="1">
              <a:spcBef>
                <a:spcPts val="400"/>
              </a:spcBef>
            </a:pPr>
            <a:r>
              <a:rPr lang="en-US" dirty="0"/>
              <a:t>Waxed and </a:t>
            </a:r>
            <a:r>
              <a:rPr lang="en-US" dirty="0" err="1"/>
              <a:t>unwaxed</a:t>
            </a:r>
            <a:endParaRPr lang="en-US" dirty="0"/>
          </a:p>
          <a:p>
            <a:pPr lvl="1">
              <a:spcBef>
                <a:spcPts val="400"/>
              </a:spcBef>
            </a:pPr>
            <a:r>
              <a:rPr lang="en-US" dirty="0"/>
              <a:t>Flavored and unflavored</a:t>
            </a:r>
          </a:p>
          <a:p>
            <a:pPr lvl="1">
              <a:spcBef>
                <a:spcPts val="400"/>
              </a:spcBef>
            </a:pPr>
            <a:r>
              <a:rPr lang="en-US" dirty="0"/>
              <a:t>Ribbon and threaded</a:t>
            </a:r>
          </a:p>
        </p:txBody>
      </p:sp>
      <p:sp>
        <p:nvSpPr>
          <p:cNvPr id="4" name="Slide Number Placeholder 3"/>
          <p:cNvSpPr>
            <a:spLocks noGrp="1"/>
          </p:cNvSpPr>
          <p:nvPr>
            <p:ph type="sldNum" sz="quarter" idx="12"/>
          </p:nvPr>
        </p:nvSpPr>
        <p:spPr/>
        <p:txBody>
          <a:bodyPr/>
          <a:lstStyle/>
          <a:p>
            <a:fld id="{76F12988-762E-479C-8EE3-6FB29355EF8A}" type="slidenum">
              <a:rPr lang="en-US" smtClean="0"/>
              <a:pPr/>
              <a:t>67</a:t>
            </a:fld>
            <a:endParaRPr lang="en-US"/>
          </a:p>
        </p:txBody>
      </p:sp>
    </p:spTree>
    <p:extLst>
      <p:ext uri="{BB962C8B-B14F-4D97-AF65-F5344CB8AC3E}">
        <p14:creationId xmlns:p14="http://schemas.microsoft.com/office/powerpoint/2010/main" val="2186833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Oral Hygiene Products</a:t>
            </a:r>
          </a:p>
        </p:txBody>
      </p:sp>
      <p:sp>
        <p:nvSpPr>
          <p:cNvPr id="6" name="Content Placeholder 5"/>
          <p:cNvSpPr>
            <a:spLocks noGrp="1"/>
          </p:cNvSpPr>
          <p:nvPr>
            <p:ph sz="quarter" idx="13"/>
          </p:nvPr>
        </p:nvSpPr>
        <p:spPr>
          <a:xfrm>
            <a:off x="457200" y="1524000"/>
            <a:ext cx="6096000" cy="5029200"/>
          </a:xfrm>
        </p:spPr>
        <p:txBody>
          <a:bodyPr>
            <a:normAutofit/>
          </a:bodyPr>
          <a:lstStyle/>
          <a:p>
            <a:pPr>
              <a:spcBef>
                <a:spcPts val="1200"/>
              </a:spcBef>
            </a:pPr>
            <a:r>
              <a:rPr lang="en-US" dirty="0"/>
              <a:t>Interdental Brushes</a:t>
            </a:r>
          </a:p>
          <a:p>
            <a:pPr>
              <a:spcBef>
                <a:spcPts val="1200"/>
              </a:spcBef>
            </a:pPr>
            <a:r>
              <a:rPr lang="en-US" dirty="0"/>
              <a:t>End-Tufted Brushes</a:t>
            </a:r>
          </a:p>
          <a:p>
            <a:pPr>
              <a:spcBef>
                <a:spcPts val="1200"/>
              </a:spcBef>
            </a:pPr>
            <a:r>
              <a:rPr lang="en-US" dirty="0"/>
              <a:t>Oral Irrigators</a:t>
            </a:r>
          </a:p>
          <a:p>
            <a:pPr>
              <a:spcBef>
                <a:spcPts val="1200"/>
              </a:spcBef>
            </a:pPr>
            <a:r>
              <a:rPr lang="en-US" dirty="0"/>
              <a:t>Interdental Tips</a:t>
            </a:r>
          </a:p>
          <a:p>
            <a:pPr>
              <a:spcBef>
                <a:spcPts val="1200"/>
              </a:spcBef>
            </a:pPr>
            <a:r>
              <a:rPr lang="en-US" dirty="0"/>
              <a:t>Mouthwashes and Rinses</a:t>
            </a:r>
          </a:p>
          <a:p>
            <a:pPr lvl="1">
              <a:spcBef>
                <a:spcPts val="400"/>
              </a:spcBef>
            </a:pPr>
            <a:r>
              <a:rPr lang="en-US" sz="2400" dirty="0"/>
              <a:t>Fluoride rinses</a:t>
            </a:r>
          </a:p>
          <a:p>
            <a:pPr lvl="1">
              <a:spcBef>
                <a:spcPts val="400"/>
              </a:spcBef>
            </a:pPr>
            <a:r>
              <a:rPr lang="en-US" sz="2400" dirty="0"/>
              <a:t>Antiseptic mouthwashes</a:t>
            </a:r>
          </a:p>
          <a:p>
            <a:pPr lvl="1">
              <a:spcBef>
                <a:spcPts val="400"/>
              </a:spcBef>
            </a:pPr>
            <a:r>
              <a:rPr lang="en-US" sz="2400" dirty="0"/>
              <a:t>Combination mouthwashes</a:t>
            </a:r>
          </a:p>
          <a:p>
            <a:pPr>
              <a:spcBef>
                <a:spcPts val="1200"/>
              </a:spcBef>
            </a:pPr>
            <a:r>
              <a:rPr lang="en-US" dirty="0"/>
              <a:t>Tongue Scrapers</a:t>
            </a:r>
          </a:p>
        </p:txBody>
      </p:sp>
      <p:sp>
        <p:nvSpPr>
          <p:cNvPr id="4" name="Slide Number Placeholder 3"/>
          <p:cNvSpPr>
            <a:spLocks noGrp="1"/>
          </p:cNvSpPr>
          <p:nvPr>
            <p:ph type="sldNum" sz="quarter" idx="12"/>
          </p:nvPr>
        </p:nvSpPr>
        <p:spPr/>
        <p:txBody>
          <a:bodyPr/>
          <a:lstStyle/>
          <a:p>
            <a:fld id="{76F12988-762E-479C-8EE3-6FB29355EF8A}" type="slidenum">
              <a:rPr lang="en-US" smtClean="0"/>
              <a:pPr/>
              <a:t>68</a:t>
            </a:fld>
            <a:endParaRPr lang="en-US"/>
          </a:p>
        </p:txBody>
      </p:sp>
    </p:spTree>
    <p:extLst>
      <p:ext uri="{BB962C8B-B14F-4D97-AF65-F5344CB8AC3E}">
        <p14:creationId xmlns:p14="http://schemas.microsoft.com/office/powerpoint/2010/main" val="2691767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Denture Care</a:t>
            </a:r>
          </a:p>
        </p:txBody>
      </p:sp>
      <p:sp>
        <p:nvSpPr>
          <p:cNvPr id="3" name="Content Placeholder 2"/>
          <p:cNvSpPr>
            <a:spLocks noGrp="1"/>
          </p:cNvSpPr>
          <p:nvPr>
            <p:ph sz="quarter" idx="13"/>
          </p:nvPr>
        </p:nvSpPr>
        <p:spPr>
          <a:xfrm>
            <a:off x="457200" y="1524000"/>
            <a:ext cx="8686800" cy="4800600"/>
          </a:xfrm>
        </p:spPr>
        <p:txBody>
          <a:bodyPr>
            <a:noAutofit/>
          </a:bodyPr>
          <a:lstStyle/>
          <a:p>
            <a:pPr>
              <a:lnSpc>
                <a:spcPts val="2900"/>
              </a:lnSpc>
              <a:spcBef>
                <a:spcPts val="1100"/>
              </a:spcBef>
            </a:pPr>
            <a:r>
              <a:rPr lang="en-US" sz="2600" dirty="0"/>
              <a:t>Remove and rinse dentures after eating.</a:t>
            </a:r>
          </a:p>
          <a:p>
            <a:pPr>
              <a:lnSpc>
                <a:spcPts val="2900"/>
              </a:lnSpc>
              <a:spcBef>
                <a:spcPts val="1100"/>
              </a:spcBef>
            </a:pPr>
            <a:r>
              <a:rPr lang="en-US" sz="2600" dirty="0"/>
              <a:t>Clean your mouth after removing your dentures.</a:t>
            </a:r>
          </a:p>
          <a:p>
            <a:pPr>
              <a:lnSpc>
                <a:spcPts val="2900"/>
              </a:lnSpc>
              <a:spcBef>
                <a:spcPts val="1100"/>
              </a:spcBef>
            </a:pPr>
            <a:r>
              <a:rPr lang="en-US" sz="2600" dirty="0"/>
              <a:t>Scrub your dentures at least daily.</a:t>
            </a:r>
          </a:p>
          <a:p>
            <a:pPr>
              <a:lnSpc>
                <a:spcPts val="2900"/>
              </a:lnSpc>
              <a:spcBef>
                <a:spcPts val="1100"/>
              </a:spcBef>
            </a:pPr>
            <a:r>
              <a:rPr lang="en-US" sz="2600" dirty="0"/>
              <a:t>Handle your dentures carefully.</a:t>
            </a:r>
          </a:p>
          <a:p>
            <a:pPr>
              <a:lnSpc>
                <a:spcPts val="2900"/>
              </a:lnSpc>
              <a:spcBef>
                <a:spcPts val="1100"/>
              </a:spcBef>
            </a:pPr>
            <a:r>
              <a:rPr lang="en-US" sz="2600" dirty="0"/>
              <a:t>Soak dentures overnight.</a:t>
            </a:r>
          </a:p>
          <a:p>
            <a:pPr>
              <a:lnSpc>
                <a:spcPts val="2900"/>
              </a:lnSpc>
              <a:spcBef>
                <a:spcPts val="1100"/>
              </a:spcBef>
            </a:pPr>
            <a:r>
              <a:rPr lang="en-US" sz="2600" dirty="0"/>
              <a:t>Rinse dentures before putting them </a:t>
            </a:r>
            <a:r>
              <a:rPr lang="en-US" sz="2600" dirty="0" smtClean="0"/>
              <a:t/>
            </a:r>
            <a:br>
              <a:rPr lang="en-US" sz="2600" dirty="0" smtClean="0"/>
            </a:br>
            <a:r>
              <a:rPr lang="en-US" sz="2600" dirty="0" smtClean="0"/>
              <a:t>back </a:t>
            </a:r>
            <a:r>
              <a:rPr lang="en-US" sz="2600" dirty="0"/>
              <a:t>in </a:t>
            </a:r>
            <a:r>
              <a:rPr lang="en-US" sz="2600" dirty="0" smtClean="0"/>
              <a:t>your </a:t>
            </a:r>
            <a:r>
              <a:rPr lang="en-US" sz="2600" dirty="0"/>
              <a:t>mouth, especially if </a:t>
            </a:r>
            <a:r>
              <a:rPr lang="en-US" sz="2600" dirty="0" smtClean="0"/>
              <a:t/>
            </a:r>
            <a:br>
              <a:rPr lang="en-US" sz="2600" dirty="0" smtClean="0"/>
            </a:br>
            <a:r>
              <a:rPr lang="en-US" sz="2600" dirty="0" smtClean="0"/>
              <a:t>using </a:t>
            </a:r>
            <a:r>
              <a:rPr lang="en-US" sz="2600" dirty="0"/>
              <a:t>a denture-soaking solution.</a:t>
            </a:r>
          </a:p>
          <a:p>
            <a:pPr>
              <a:lnSpc>
                <a:spcPts val="2900"/>
              </a:lnSpc>
              <a:spcBef>
                <a:spcPts val="1100"/>
              </a:spcBef>
            </a:pPr>
            <a:r>
              <a:rPr lang="en-US" sz="2600" dirty="0"/>
              <a:t>Schedule regular dental checkups.</a:t>
            </a:r>
          </a:p>
          <a:p>
            <a:pPr>
              <a:lnSpc>
                <a:spcPts val="2900"/>
              </a:lnSpc>
              <a:spcBef>
                <a:spcPts val="1100"/>
              </a:spcBef>
            </a:pPr>
            <a:r>
              <a:rPr lang="en-US" sz="2600" dirty="0"/>
              <a:t>Do not use </a:t>
            </a:r>
            <a:r>
              <a:rPr lang="en-US" sz="2600" dirty="0" smtClean="0"/>
              <a:t>toothpaste or any household cleaning products.</a:t>
            </a:r>
            <a:endParaRPr lang="en-US" sz="2600" dirty="0"/>
          </a:p>
        </p:txBody>
      </p:sp>
      <p:pic>
        <p:nvPicPr>
          <p:cNvPr id="8" name="Picture Placeholder 7" descr="Photo: Pair of dentures soaking in a glass of liquid."/>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7086600" y="3505200"/>
            <a:ext cx="1828800" cy="1962912"/>
          </a:xfrm>
        </p:spPr>
      </p:pic>
      <p:sp>
        <p:nvSpPr>
          <p:cNvPr id="4" name="Slide Number Placeholder 3"/>
          <p:cNvSpPr>
            <a:spLocks noGrp="1"/>
          </p:cNvSpPr>
          <p:nvPr>
            <p:ph type="sldNum" sz="quarter" idx="12"/>
          </p:nvPr>
        </p:nvSpPr>
        <p:spPr/>
        <p:txBody>
          <a:bodyPr/>
          <a:lstStyle/>
          <a:p>
            <a:fld id="{76F12988-762E-479C-8EE3-6FB29355EF8A}" type="slidenum">
              <a:rPr lang="en-US" smtClean="0"/>
              <a:pPr/>
              <a:t>69</a:t>
            </a:fld>
            <a:endParaRPr lang="en-US"/>
          </a:p>
        </p:txBody>
      </p:sp>
    </p:spTree>
    <p:extLst>
      <p:ext uri="{BB962C8B-B14F-4D97-AF65-F5344CB8AC3E}">
        <p14:creationId xmlns:p14="http://schemas.microsoft.com/office/powerpoint/2010/main" val="254296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smtClean="0"/>
              <a:t>Clinical Presentation</a:t>
            </a:r>
            <a:endParaRPr lang="en-US" dirty="0"/>
          </a:p>
        </p:txBody>
      </p:sp>
      <p:sp>
        <p:nvSpPr>
          <p:cNvPr id="3" name="Content Placeholder 2"/>
          <p:cNvSpPr>
            <a:spLocks noGrp="1"/>
          </p:cNvSpPr>
          <p:nvPr>
            <p:ph idx="1"/>
          </p:nvPr>
        </p:nvSpPr>
        <p:spPr>
          <a:xfrm>
            <a:off x="457200" y="1600200"/>
            <a:ext cx="8229600" cy="4953000"/>
          </a:xfrm>
        </p:spPr>
        <p:txBody>
          <a:bodyPr>
            <a:noAutofit/>
          </a:bodyPr>
          <a:lstStyle/>
          <a:p>
            <a:pPr>
              <a:lnSpc>
                <a:spcPts val="2400"/>
              </a:lnSpc>
              <a:spcBef>
                <a:spcPts val="1200"/>
              </a:spcBef>
            </a:pPr>
            <a:r>
              <a:rPr lang="en-US" sz="2400" dirty="0" smtClean="0"/>
              <a:t>Categorizing </a:t>
            </a:r>
            <a:r>
              <a:rPr lang="en-US" sz="2400" dirty="0"/>
              <a:t>lesions by clinical characteristics helps to focus the differential </a:t>
            </a:r>
            <a:r>
              <a:rPr lang="en-US" sz="2400" dirty="0" smtClean="0"/>
              <a:t>diagnosis</a:t>
            </a:r>
          </a:p>
          <a:p>
            <a:pPr marL="1261872">
              <a:spcBef>
                <a:spcPts val="3200"/>
              </a:spcBef>
            </a:pPr>
            <a:r>
              <a:rPr lang="en-US" sz="2400" dirty="0"/>
              <a:t>White lesions</a:t>
            </a:r>
          </a:p>
          <a:p>
            <a:pPr marL="1261872">
              <a:spcBef>
                <a:spcPts val="500"/>
              </a:spcBef>
            </a:pPr>
            <a:r>
              <a:rPr lang="en-US" sz="2400" dirty="0"/>
              <a:t>Red lesions</a:t>
            </a:r>
          </a:p>
          <a:p>
            <a:pPr marL="1261872">
              <a:spcBef>
                <a:spcPts val="500"/>
              </a:spcBef>
            </a:pPr>
            <a:r>
              <a:rPr lang="en-US" sz="2400" dirty="0"/>
              <a:t>Ulcerated lesions</a:t>
            </a:r>
          </a:p>
          <a:p>
            <a:pPr marL="1261872">
              <a:spcBef>
                <a:spcPts val="500"/>
              </a:spcBef>
            </a:pPr>
            <a:r>
              <a:rPr lang="en-US" sz="2400" dirty="0"/>
              <a:t>Papillary lesions</a:t>
            </a:r>
          </a:p>
          <a:p>
            <a:pPr marL="1261872">
              <a:spcBef>
                <a:spcPts val="500"/>
              </a:spcBef>
            </a:pPr>
            <a:r>
              <a:rPr lang="en-US" sz="2400" dirty="0"/>
              <a:t>Pigmented </a:t>
            </a:r>
            <a:r>
              <a:rPr lang="en-US" sz="2400" dirty="0" smtClean="0"/>
              <a:t>lesions</a:t>
            </a:r>
            <a:endParaRPr lang="en-US" sz="24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7</a:t>
            </a:fld>
            <a:endParaRPr lang="en-US"/>
          </a:p>
        </p:txBody>
      </p:sp>
    </p:spTree>
    <p:extLst>
      <p:ext uri="{BB962C8B-B14F-4D97-AF65-F5344CB8AC3E}">
        <p14:creationId xmlns:p14="http://schemas.microsoft.com/office/powerpoint/2010/main" val="5732546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pPr>
              <a:spcBef>
                <a:spcPts val="2400"/>
              </a:spcBef>
            </a:pPr>
            <a:r>
              <a:rPr lang="en-US" dirty="0"/>
              <a:t>Nutrition and Oral Health</a:t>
            </a:r>
          </a:p>
        </p:txBody>
      </p:sp>
    </p:spTree>
    <p:extLst>
      <p:ext uri="{BB962C8B-B14F-4D97-AF65-F5344CB8AC3E}">
        <p14:creationId xmlns:p14="http://schemas.microsoft.com/office/powerpoint/2010/main" val="17061148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dirty="0"/>
              <a:t>HIV/AIDS and Nutrition</a:t>
            </a:r>
          </a:p>
        </p:txBody>
      </p:sp>
      <p:sp>
        <p:nvSpPr>
          <p:cNvPr id="3" name="Content Placeholder 2"/>
          <p:cNvSpPr>
            <a:spLocks noGrp="1"/>
          </p:cNvSpPr>
          <p:nvPr>
            <p:ph idx="1"/>
          </p:nvPr>
        </p:nvSpPr>
        <p:spPr/>
        <p:txBody>
          <a:bodyPr>
            <a:normAutofit fontScale="85000" lnSpcReduction="20000"/>
          </a:bodyPr>
          <a:lstStyle/>
          <a:p>
            <a:pPr>
              <a:lnSpc>
                <a:spcPct val="120000"/>
              </a:lnSpc>
              <a:spcBef>
                <a:spcPts val="1200"/>
              </a:spcBef>
            </a:pPr>
            <a:r>
              <a:rPr lang="en-US" dirty="0"/>
              <a:t>Treatment for HIV/AIDS</a:t>
            </a:r>
            <a:r>
              <a:rPr lang="en-US" dirty="0" smtClean="0"/>
              <a:t>:</a:t>
            </a:r>
          </a:p>
          <a:p>
            <a:pPr marL="731520" indent="0">
              <a:lnSpc>
                <a:spcPct val="120000"/>
              </a:lnSpc>
              <a:spcBef>
                <a:spcPts val="0"/>
              </a:spcBef>
              <a:buNone/>
            </a:pPr>
            <a:r>
              <a:rPr lang="en-US" sz="2600" dirty="0" smtClean="0"/>
              <a:t>Medications </a:t>
            </a:r>
            <a:r>
              <a:rPr lang="en-US" sz="2600" dirty="0"/>
              <a:t>can have serious side effects including nausea, vomiting and diarrhea among others </a:t>
            </a:r>
            <a:r>
              <a:rPr lang="en-US" sz="2600" dirty="0" smtClean="0"/>
              <a:t>that can </a:t>
            </a:r>
            <a:r>
              <a:rPr lang="en-US" sz="2600" dirty="0"/>
              <a:t>also affect nutritional status.</a:t>
            </a:r>
          </a:p>
          <a:p>
            <a:pPr>
              <a:lnSpc>
                <a:spcPct val="120000"/>
              </a:lnSpc>
              <a:spcBef>
                <a:spcPts val="1600"/>
              </a:spcBef>
            </a:pPr>
            <a:r>
              <a:rPr lang="en-US" dirty="0"/>
              <a:t>Antiretroviral Medication and </a:t>
            </a:r>
            <a:r>
              <a:rPr lang="en-US" dirty="0" smtClean="0"/>
              <a:t>Nutrition:</a:t>
            </a:r>
          </a:p>
          <a:p>
            <a:pPr marL="731520" indent="0">
              <a:lnSpc>
                <a:spcPct val="120000"/>
              </a:lnSpc>
              <a:spcBef>
                <a:spcPts val="0"/>
              </a:spcBef>
              <a:buNone/>
            </a:pPr>
            <a:r>
              <a:rPr lang="en-US" sz="2600" dirty="0" smtClean="0"/>
              <a:t>Medications </a:t>
            </a:r>
            <a:r>
              <a:rPr lang="en-US" sz="2600" dirty="0"/>
              <a:t>can have many side effects that can negatively affect how the body absorbs and processes food.</a:t>
            </a:r>
          </a:p>
          <a:p>
            <a:pPr>
              <a:lnSpc>
                <a:spcPct val="120000"/>
              </a:lnSpc>
              <a:spcBef>
                <a:spcPts val="1600"/>
              </a:spcBef>
            </a:pPr>
            <a:r>
              <a:rPr lang="en-US" dirty="0"/>
              <a:t>Nutrition </a:t>
            </a:r>
            <a:r>
              <a:rPr lang="en-US" dirty="0" smtClean="0"/>
              <a:t>Implications:</a:t>
            </a:r>
          </a:p>
          <a:p>
            <a:pPr marL="731520" indent="0">
              <a:lnSpc>
                <a:spcPct val="120000"/>
              </a:lnSpc>
              <a:spcBef>
                <a:spcPts val="0"/>
              </a:spcBef>
              <a:buNone/>
            </a:pPr>
            <a:r>
              <a:rPr lang="en-US" sz="2600" dirty="0" smtClean="0"/>
              <a:t>Improving </a:t>
            </a:r>
            <a:r>
              <a:rPr lang="en-US" sz="2600" dirty="0"/>
              <a:t>nutritional status in HIV/AIDS patients can improve clinical outcomes.</a:t>
            </a:r>
          </a:p>
        </p:txBody>
      </p:sp>
      <p:sp>
        <p:nvSpPr>
          <p:cNvPr id="5" name="Slide Number Placeholder 4"/>
          <p:cNvSpPr>
            <a:spLocks noGrp="1"/>
          </p:cNvSpPr>
          <p:nvPr>
            <p:ph type="sldNum" sz="quarter" idx="12"/>
          </p:nvPr>
        </p:nvSpPr>
        <p:spPr/>
        <p:txBody>
          <a:bodyPr/>
          <a:lstStyle/>
          <a:p>
            <a:fld id="{76F12988-762E-479C-8EE3-6FB29355EF8A}" type="slidenum">
              <a:rPr lang="en-US" smtClean="0"/>
              <a:pPr/>
              <a:t>71</a:t>
            </a:fld>
            <a:endParaRPr lang="en-US"/>
          </a:p>
        </p:txBody>
      </p:sp>
    </p:spTree>
    <p:extLst>
      <p:ext uri="{BB962C8B-B14F-4D97-AF65-F5344CB8AC3E}">
        <p14:creationId xmlns:p14="http://schemas.microsoft.com/office/powerpoint/2010/main" val="420321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24200" y="3048000"/>
            <a:ext cx="2971800" cy="792162"/>
          </a:xfrm>
        </p:spPr>
        <p:txBody>
          <a:bodyPr>
            <a:noAutofit/>
          </a:bodyPr>
          <a:lstStyle/>
          <a:p>
            <a:pPr>
              <a:lnSpc>
                <a:spcPts val="3375"/>
              </a:lnSpc>
            </a:pPr>
            <a:r>
              <a:rPr lang="en-US" sz="3200" dirty="0" smtClean="0"/>
              <a:t> Nutrition Interventions</a:t>
            </a:r>
            <a:endParaRPr lang="en-US" sz="3200" dirty="0"/>
          </a:p>
        </p:txBody>
      </p:sp>
      <p:pic>
        <p:nvPicPr>
          <p:cNvPr id="4" name="Picture Placeholder 3" descr="Flow Chart: Showing that both Good nutritional status (weight regained or maintained; no nacronutrient or micronutrient deficiencies) and Reduce vulnerability to infections (reduced frequency and duration of opportunistic infections and possibly slower progression to AIDS) leads to Nutritional needs met (additional energy needs met; consumption of adequate diet with food from all food groups; nutritional management of symptoms) and Strengthened immune system (improved ability to fight HIV and other infections)."/>
          <p:cNvPicPr>
            <a:picLocks noGrp="1"/>
          </p:cNvPicPr>
          <p:nvPr>
            <p:ph type="pic" sz="quarter" idx="13"/>
          </p:nvPr>
        </p:nvPicPr>
        <p:blipFill rotWithShape="1">
          <a:blip r:embed="rId3">
            <a:extLst>
              <a:ext uri="{28A0092B-C50C-407E-A947-70E740481C1C}">
                <a14:useLocalDpi xmlns:a14="http://schemas.microsoft.com/office/drawing/2010/main" val="0"/>
              </a:ext>
            </a:extLst>
          </a:blip>
          <a:srcRect l="2890" t="1607" r="500" b="-1597"/>
          <a:stretch/>
        </p:blipFill>
        <p:spPr>
          <a:xfrm>
            <a:off x="118872" y="76200"/>
            <a:ext cx="8869740" cy="6848856"/>
          </a:xfrm>
        </p:spPr>
      </p:pic>
      <p:sp>
        <p:nvSpPr>
          <p:cNvPr id="8" name="Text Placeholder 7"/>
          <p:cNvSpPr>
            <a:spLocks noGrp="1"/>
          </p:cNvSpPr>
          <p:nvPr>
            <p:ph type="body" sz="quarter" idx="14"/>
          </p:nvPr>
        </p:nvSpPr>
        <p:spPr>
          <a:xfrm>
            <a:off x="3276600" y="381000"/>
            <a:ext cx="2514600" cy="1905000"/>
          </a:xfrm>
        </p:spPr>
        <p:txBody>
          <a:bodyPr>
            <a:normAutofit/>
          </a:bodyPr>
          <a:lstStyle/>
          <a:p>
            <a:pPr marL="0" indent="0" algn="ctr">
              <a:buNone/>
            </a:pPr>
            <a:r>
              <a:rPr lang="en-US" sz="1500" b="1" dirty="0"/>
              <a:t>Good </a:t>
            </a:r>
            <a:r>
              <a:rPr lang="en-US" sz="1500" b="1" dirty="0" smtClean="0"/>
              <a:t>nutritional status</a:t>
            </a:r>
          </a:p>
          <a:p>
            <a:pPr marL="0" indent="0" algn="ctr">
              <a:spcBef>
                <a:spcPts val="1200"/>
              </a:spcBef>
              <a:buNone/>
            </a:pPr>
            <a:r>
              <a:rPr lang="en-US" sz="1500" dirty="0" smtClean="0"/>
              <a:t>Weight </a:t>
            </a:r>
            <a:r>
              <a:rPr lang="en-US" sz="1500" dirty="0"/>
              <a:t>regained or maintained; no macronutrient or micronutrient deficiencies</a:t>
            </a:r>
          </a:p>
        </p:txBody>
      </p:sp>
      <p:sp>
        <p:nvSpPr>
          <p:cNvPr id="11" name="Text Placeholder 10"/>
          <p:cNvSpPr>
            <a:spLocks noGrp="1"/>
          </p:cNvSpPr>
          <p:nvPr>
            <p:ph type="body" sz="quarter" idx="15"/>
          </p:nvPr>
        </p:nvSpPr>
        <p:spPr>
          <a:xfrm>
            <a:off x="228600" y="2514600"/>
            <a:ext cx="2667000" cy="1905000"/>
          </a:xfrm>
        </p:spPr>
        <p:txBody>
          <a:bodyPr>
            <a:normAutofit fontScale="55000" lnSpcReduction="20000"/>
          </a:bodyPr>
          <a:lstStyle/>
          <a:p>
            <a:pPr marL="0" indent="0" algn="ctr">
              <a:lnSpc>
                <a:spcPct val="120000"/>
              </a:lnSpc>
              <a:buNone/>
            </a:pPr>
            <a:r>
              <a:rPr lang="en-US" b="1" dirty="0"/>
              <a:t>Nutritional needs met</a:t>
            </a:r>
          </a:p>
          <a:p>
            <a:pPr marL="0" indent="0" algn="ctr">
              <a:lnSpc>
                <a:spcPct val="120000"/>
              </a:lnSpc>
              <a:spcBef>
                <a:spcPts val="1200"/>
              </a:spcBef>
              <a:buNone/>
            </a:pPr>
            <a:r>
              <a:rPr lang="en-US" dirty="0"/>
              <a:t>Additional energy needs met; consumption of adequate diet with foods from all food groups; nutritional management of symptoms</a:t>
            </a:r>
          </a:p>
        </p:txBody>
      </p:sp>
      <p:sp>
        <p:nvSpPr>
          <p:cNvPr id="12" name="Text Placeholder 11"/>
          <p:cNvSpPr>
            <a:spLocks noGrp="1"/>
          </p:cNvSpPr>
          <p:nvPr>
            <p:ph type="body" sz="quarter" idx="16"/>
          </p:nvPr>
        </p:nvSpPr>
        <p:spPr>
          <a:xfrm>
            <a:off x="6309360" y="2895600"/>
            <a:ext cx="2514600" cy="1219200"/>
          </a:xfrm>
        </p:spPr>
        <p:txBody>
          <a:bodyPr>
            <a:normAutofit/>
          </a:bodyPr>
          <a:lstStyle/>
          <a:p>
            <a:pPr marL="0" indent="0" algn="ctr">
              <a:buNone/>
            </a:pPr>
            <a:r>
              <a:rPr lang="en-US" sz="1500" b="1" dirty="0" smtClean="0"/>
              <a:t>Strengthened immune </a:t>
            </a:r>
            <a:r>
              <a:rPr lang="en-US" sz="1500" b="1" dirty="0"/>
              <a:t>system</a:t>
            </a:r>
          </a:p>
          <a:p>
            <a:pPr marL="0" indent="0" algn="ctr">
              <a:spcBef>
                <a:spcPts val="1200"/>
              </a:spcBef>
              <a:buNone/>
            </a:pPr>
            <a:r>
              <a:rPr lang="en-US" sz="1500" dirty="0"/>
              <a:t>Improved ability to fight HIV and other </a:t>
            </a:r>
            <a:r>
              <a:rPr lang="en-US" sz="1500" dirty="0" smtClean="0"/>
              <a:t>infections</a:t>
            </a:r>
            <a:endParaRPr lang="en-US" sz="1500" dirty="0"/>
          </a:p>
        </p:txBody>
      </p:sp>
      <p:sp>
        <p:nvSpPr>
          <p:cNvPr id="13" name="Text Placeholder 12"/>
          <p:cNvSpPr>
            <a:spLocks noGrp="1"/>
          </p:cNvSpPr>
          <p:nvPr>
            <p:ph type="body" sz="quarter" idx="17"/>
          </p:nvPr>
        </p:nvSpPr>
        <p:spPr>
          <a:xfrm>
            <a:off x="3310128" y="4724400"/>
            <a:ext cx="2514600" cy="1905000"/>
          </a:xfrm>
        </p:spPr>
        <p:txBody>
          <a:bodyPr>
            <a:normAutofit/>
          </a:bodyPr>
          <a:lstStyle/>
          <a:p>
            <a:pPr marL="0" indent="0" algn="ctr">
              <a:buNone/>
            </a:pPr>
            <a:r>
              <a:rPr lang="en-US" sz="1500" b="1" dirty="0"/>
              <a:t>Reduce vulnerability to infections</a:t>
            </a:r>
          </a:p>
          <a:p>
            <a:pPr marL="0" indent="0" algn="ctr">
              <a:spcBef>
                <a:spcPts val="1200"/>
              </a:spcBef>
              <a:buNone/>
            </a:pPr>
            <a:r>
              <a:rPr lang="en-US" sz="1500" dirty="0"/>
              <a:t>Reduced frequency </a:t>
            </a:r>
            <a:r>
              <a:rPr lang="en-US" sz="1500" dirty="0" smtClean="0"/>
              <a:t/>
            </a:r>
            <a:br>
              <a:rPr lang="en-US" sz="1500" dirty="0" smtClean="0"/>
            </a:br>
            <a:r>
              <a:rPr lang="en-US" sz="1500" dirty="0" smtClean="0"/>
              <a:t>and </a:t>
            </a:r>
            <a:r>
              <a:rPr lang="en-US" sz="1500" dirty="0"/>
              <a:t>duration of opportunistic infections and possibly slower progression to </a:t>
            </a:r>
            <a:r>
              <a:rPr lang="en-US" sz="1500" dirty="0" smtClean="0"/>
              <a:t>AIDS</a:t>
            </a:r>
            <a:endParaRPr lang="en-US" sz="1500"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72</a:t>
            </a:fld>
            <a:endParaRPr lang="en-US" dirty="0"/>
          </a:p>
        </p:txBody>
      </p:sp>
    </p:spTree>
    <p:extLst>
      <p:ext uri="{BB962C8B-B14F-4D97-AF65-F5344CB8AC3E}">
        <p14:creationId xmlns:p14="http://schemas.microsoft.com/office/powerpoint/2010/main" val="3351712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90000"/>
              </a:lnSpc>
            </a:pPr>
            <a:r>
              <a:rPr lang="en-US" dirty="0"/>
              <a:t>Healthy </a:t>
            </a:r>
            <a:r>
              <a:rPr lang="en-US" dirty="0" smtClean="0"/>
              <a:t>Eating</a:t>
            </a:r>
            <a:endParaRPr lang="en-US" dirty="0"/>
          </a:p>
        </p:txBody>
      </p:sp>
      <p:sp>
        <p:nvSpPr>
          <p:cNvPr id="8" name="Text Placeholder 7"/>
          <p:cNvSpPr>
            <a:spLocks noGrp="1"/>
          </p:cNvSpPr>
          <p:nvPr>
            <p:ph sz="quarter" idx="13"/>
          </p:nvPr>
        </p:nvSpPr>
        <p:spPr>
          <a:xfrm>
            <a:off x="457200" y="1524000"/>
            <a:ext cx="8458200" cy="4876800"/>
          </a:xfrm>
        </p:spPr>
        <p:txBody>
          <a:bodyPr>
            <a:noAutofit/>
          </a:bodyPr>
          <a:lstStyle/>
          <a:p>
            <a:pPr>
              <a:lnSpc>
                <a:spcPts val="3000"/>
              </a:lnSpc>
              <a:spcBef>
                <a:spcPts val="1400"/>
              </a:spcBef>
            </a:pPr>
            <a:r>
              <a:rPr lang="en-US" sz="2600" dirty="0"/>
              <a:t>Adequate Calories: 35 to 40 calories per kilogram – or 16 to 18 calories per pound.</a:t>
            </a:r>
          </a:p>
          <a:p>
            <a:pPr>
              <a:lnSpc>
                <a:spcPts val="3000"/>
              </a:lnSpc>
              <a:spcBef>
                <a:spcPts val="1400"/>
              </a:spcBef>
            </a:pPr>
            <a:r>
              <a:rPr lang="en-US" sz="2600" dirty="0"/>
              <a:t>Adequate Proteins: 2 to 2.5 grams of protein per kilogram of body weight, or 0.9 to 1.1 grams per pound.</a:t>
            </a:r>
          </a:p>
          <a:p>
            <a:pPr>
              <a:lnSpc>
                <a:spcPts val="3000"/>
              </a:lnSpc>
              <a:spcBef>
                <a:spcPts val="1400"/>
              </a:spcBef>
            </a:pPr>
            <a:r>
              <a:rPr lang="en-US" sz="2600" dirty="0"/>
              <a:t>Fats: less than 30% of your daily </a:t>
            </a:r>
            <a:r>
              <a:rPr lang="en-US" sz="2600" dirty="0" smtClean="0"/>
              <a:t>calories.</a:t>
            </a:r>
            <a:endParaRPr lang="en-US" sz="2600" dirty="0"/>
          </a:p>
          <a:p>
            <a:pPr>
              <a:lnSpc>
                <a:spcPts val="3000"/>
              </a:lnSpc>
              <a:spcBef>
                <a:spcPts val="1400"/>
              </a:spcBef>
            </a:pPr>
            <a:r>
              <a:rPr lang="en-US" sz="2600" dirty="0"/>
              <a:t>Adequate Minerals: Selenium and zinc are important to your immune system.</a:t>
            </a:r>
          </a:p>
          <a:p>
            <a:pPr>
              <a:lnSpc>
                <a:spcPts val="3000"/>
              </a:lnSpc>
              <a:spcBef>
                <a:spcPts val="1400"/>
              </a:spcBef>
            </a:pPr>
            <a:r>
              <a:rPr lang="en-US" sz="2600" dirty="0"/>
              <a:t>Vitamins: B vitamins and vitamins A and C are essential in maintaining your immune system</a:t>
            </a:r>
            <a:r>
              <a:rPr lang="en-US" sz="2600" dirty="0" smtClean="0"/>
              <a:t>.</a:t>
            </a:r>
            <a:endParaRPr lang="en-US" sz="2600"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73</a:t>
            </a:fld>
            <a:endParaRPr lang="en-US"/>
          </a:p>
        </p:txBody>
      </p:sp>
    </p:spTree>
    <p:extLst>
      <p:ext uri="{BB962C8B-B14F-4D97-AF65-F5344CB8AC3E}">
        <p14:creationId xmlns:p14="http://schemas.microsoft.com/office/powerpoint/2010/main" val="3974640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Nutritional Recommendations</a:t>
            </a:r>
          </a:p>
        </p:txBody>
      </p:sp>
      <p:sp>
        <p:nvSpPr>
          <p:cNvPr id="10" name="Content Placeholder 9"/>
          <p:cNvSpPr>
            <a:spLocks noGrp="1"/>
          </p:cNvSpPr>
          <p:nvPr>
            <p:ph sz="quarter" idx="13"/>
          </p:nvPr>
        </p:nvSpPr>
        <p:spPr>
          <a:xfrm>
            <a:off x="457200" y="1524000"/>
            <a:ext cx="7696200" cy="4800600"/>
          </a:xfrm>
        </p:spPr>
        <p:txBody>
          <a:bodyPr>
            <a:normAutofit/>
          </a:bodyPr>
          <a:lstStyle/>
          <a:p>
            <a:pPr>
              <a:spcBef>
                <a:spcPts val="1800"/>
              </a:spcBef>
            </a:pPr>
            <a:r>
              <a:rPr lang="en-US" dirty="0"/>
              <a:t>Fruits and Vegetables</a:t>
            </a:r>
          </a:p>
          <a:p>
            <a:pPr>
              <a:spcBef>
                <a:spcPts val="1800"/>
              </a:spcBef>
            </a:pPr>
            <a:r>
              <a:rPr lang="en-US" dirty="0"/>
              <a:t>High-Quality Protein</a:t>
            </a:r>
          </a:p>
          <a:p>
            <a:pPr>
              <a:spcBef>
                <a:spcPts val="1800"/>
              </a:spcBef>
            </a:pPr>
            <a:r>
              <a:rPr lang="en-US" dirty="0"/>
              <a:t>Whole Grains</a:t>
            </a:r>
          </a:p>
          <a:p>
            <a:pPr>
              <a:spcBef>
                <a:spcPts val="1800"/>
              </a:spcBef>
            </a:pPr>
            <a:r>
              <a:rPr lang="en-US" dirty="0"/>
              <a:t>Healthy Fats</a:t>
            </a:r>
          </a:p>
          <a:p>
            <a:pPr>
              <a:spcBef>
                <a:spcPts val="1800"/>
              </a:spcBef>
            </a:pPr>
            <a:r>
              <a:rPr lang="en-US" dirty="0" smtClean="0"/>
              <a:t>Anti-Inflammatory Foods</a:t>
            </a:r>
            <a:endParaRPr lang="en-US" dirty="0"/>
          </a:p>
          <a:p>
            <a:pPr>
              <a:spcBef>
                <a:spcPts val="1800"/>
              </a:spcBef>
            </a:pPr>
            <a:r>
              <a:rPr lang="en-US" dirty="0"/>
              <a:t>Eliminate Non-nutritious Foods</a:t>
            </a:r>
          </a:p>
          <a:p>
            <a:pPr>
              <a:spcBef>
                <a:spcPts val="1800"/>
              </a:spcBef>
            </a:pPr>
            <a:r>
              <a:rPr lang="en-US" dirty="0"/>
              <a:t>Avoid Canned and Processed </a:t>
            </a:r>
            <a:r>
              <a:rPr lang="en-US" dirty="0" smtClean="0"/>
              <a:t>Foods</a:t>
            </a:r>
            <a:endParaRPr lang="en-US" dirty="0"/>
          </a:p>
        </p:txBody>
      </p:sp>
      <p:pic>
        <p:nvPicPr>
          <p:cNvPr id="8" name="Picture Placeholder 7" descr="Photo: Various fruits, vegetables, high-quality protein, whole grains, healthy fats, and anti-inflammatory foods."/>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5562599" y="1676400"/>
            <a:ext cx="3187100" cy="2547435"/>
          </a:xfrm>
        </p:spPr>
      </p:pic>
      <p:sp>
        <p:nvSpPr>
          <p:cNvPr id="7" name="Slide Number Placeholder 6"/>
          <p:cNvSpPr>
            <a:spLocks noGrp="1"/>
          </p:cNvSpPr>
          <p:nvPr>
            <p:ph type="sldNum" sz="quarter" idx="12"/>
          </p:nvPr>
        </p:nvSpPr>
        <p:spPr/>
        <p:txBody>
          <a:bodyPr/>
          <a:lstStyle/>
          <a:p>
            <a:fld id="{76F12988-762E-479C-8EE3-6FB29355EF8A}" type="slidenum">
              <a:rPr lang="en-US" smtClean="0"/>
              <a:pPr/>
              <a:t>74</a:t>
            </a:fld>
            <a:endParaRPr lang="en-US" dirty="0"/>
          </a:p>
        </p:txBody>
      </p:sp>
    </p:spTree>
    <p:extLst>
      <p:ext uri="{BB962C8B-B14F-4D97-AF65-F5344CB8AC3E}">
        <p14:creationId xmlns:p14="http://schemas.microsoft.com/office/powerpoint/2010/main" val="2150591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Nutrients for Oral Health</a:t>
            </a:r>
          </a:p>
        </p:txBody>
      </p:sp>
      <p:sp>
        <p:nvSpPr>
          <p:cNvPr id="7" name="Content Placeholder 6"/>
          <p:cNvSpPr>
            <a:spLocks noGrp="1"/>
          </p:cNvSpPr>
          <p:nvPr>
            <p:ph type="body" sz="quarter" idx="13"/>
          </p:nvPr>
        </p:nvSpPr>
        <p:spPr>
          <a:xfrm>
            <a:off x="762000" y="1600200"/>
            <a:ext cx="3962400" cy="1524000"/>
          </a:xfrm>
        </p:spPr>
        <p:txBody>
          <a:bodyPr>
            <a:noAutofit/>
          </a:bodyPr>
          <a:lstStyle/>
          <a:p>
            <a:pPr marL="0" indent="0">
              <a:buNone/>
            </a:pPr>
            <a:r>
              <a:rPr lang="en-US" sz="1700" b="1" dirty="0"/>
              <a:t>Vitamin D</a:t>
            </a:r>
          </a:p>
          <a:p>
            <a:pPr marL="285750" indent="-285750"/>
            <a:r>
              <a:rPr lang="en-US" sz="1700" dirty="0"/>
              <a:t>Calcium and phosphorous absorption</a:t>
            </a:r>
          </a:p>
          <a:p>
            <a:pPr marL="285750" indent="-285750"/>
            <a:r>
              <a:rPr lang="en-US" sz="1700" dirty="0"/>
              <a:t>Builds skeletal bones and teeth</a:t>
            </a:r>
          </a:p>
          <a:p>
            <a:pPr marL="285750" indent="-285750"/>
            <a:r>
              <a:rPr lang="en-US" sz="1700" dirty="0"/>
              <a:t>Alveolar process support</a:t>
            </a:r>
          </a:p>
        </p:txBody>
      </p:sp>
      <p:sp>
        <p:nvSpPr>
          <p:cNvPr id="9" name="Text Placeholder 8"/>
          <p:cNvSpPr>
            <a:spLocks noGrp="1"/>
          </p:cNvSpPr>
          <p:nvPr>
            <p:ph type="body" sz="quarter" idx="16"/>
          </p:nvPr>
        </p:nvSpPr>
        <p:spPr>
          <a:xfrm>
            <a:off x="4956048" y="1600200"/>
            <a:ext cx="3959352" cy="1524000"/>
          </a:xfrm>
        </p:spPr>
        <p:txBody>
          <a:bodyPr>
            <a:normAutofit/>
          </a:bodyPr>
          <a:lstStyle/>
          <a:p>
            <a:pPr marL="0" indent="0">
              <a:buNone/>
            </a:pPr>
            <a:r>
              <a:rPr lang="en-US" sz="1700" b="1" dirty="0"/>
              <a:t>Vitamin A</a:t>
            </a:r>
          </a:p>
          <a:p>
            <a:pPr marL="285750" indent="-285750"/>
            <a:r>
              <a:rPr lang="en-US" sz="1700" dirty="0"/>
              <a:t>Forms oral epithelium</a:t>
            </a:r>
          </a:p>
          <a:p>
            <a:pPr marL="285750" indent="-285750"/>
            <a:r>
              <a:rPr lang="en-US" sz="1700" dirty="0"/>
              <a:t>Enhances immune system</a:t>
            </a:r>
          </a:p>
          <a:p>
            <a:pPr marL="285750" indent="-285750"/>
            <a:r>
              <a:rPr lang="en-US" sz="1700" dirty="0"/>
              <a:t>Wound </a:t>
            </a:r>
            <a:r>
              <a:rPr lang="en-US" sz="1700" dirty="0" smtClean="0"/>
              <a:t>healing</a:t>
            </a:r>
            <a:endParaRPr lang="en-US" sz="1700" dirty="0"/>
          </a:p>
        </p:txBody>
      </p:sp>
      <p:sp>
        <p:nvSpPr>
          <p:cNvPr id="6" name="Text Placeholder 5"/>
          <p:cNvSpPr>
            <a:spLocks noGrp="1"/>
          </p:cNvSpPr>
          <p:nvPr>
            <p:ph type="body" sz="quarter" idx="14"/>
          </p:nvPr>
        </p:nvSpPr>
        <p:spPr>
          <a:xfrm>
            <a:off x="762000" y="3352800"/>
            <a:ext cx="3959352" cy="1524000"/>
          </a:xfrm>
        </p:spPr>
        <p:txBody>
          <a:bodyPr>
            <a:normAutofit/>
          </a:bodyPr>
          <a:lstStyle/>
          <a:p>
            <a:pPr marL="0" indent="0">
              <a:buNone/>
            </a:pPr>
            <a:r>
              <a:rPr lang="en-US" sz="1700" b="1" dirty="0"/>
              <a:t>B-Complex Vitamins</a:t>
            </a:r>
          </a:p>
          <a:p>
            <a:pPr marL="285750" indent="-285750"/>
            <a:r>
              <a:rPr lang="en-US" sz="1700" dirty="0"/>
              <a:t>Formation of new cells</a:t>
            </a:r>
          </a:p>
          <a:p>
            <a:pPr marL="285750" indent="-285750"/>
            <a:r>
              <a:rPr lang="en-US" sz="1700" dirty="0"/>
              <a:t>Cofactor for nutrients</a:t>
            </a:r>
          </a:p>
        </p:txBody>
      </p:sp>
      <p:sp>
        <p:nvSpPr>
          <p:cNvPr id="10" name="Text Placeholder 9"/>
          <p:cNvSpPr>
            <a:spLocks noGrp="1"/>
          </p:cNvSpPr>
          <p:nvPr>
            <p:ph type="body" sz="quarter" idx="17"/>
          </p:nvPr>
        </p:nvSpPr>
        <p:spPr>
          <a:xfrm>
            <a:off x="4956048" y="3352800"/>
            <a:ext cx="3959352" cy="1524000"/>
          </a:xfrm>
        </p:spPr>
        <p:txBody>
          <a:bodyPr>
            <a:normAutofit/>
          </a:bodyPr>
          <a:lstStyle/>
          <a:p>
            <a:pPr marL="0" indent="0">
              <a:buNone/>
            </a:pPr>
            <a:r>
              <a:rPr lang="en-US" sz="1700" b="1" dirty="0"/>
              <a:t>Protein</a:t>
            </a:r>
          </a:p>
          <a:p>
            <a:pPr marL="285750" indent="-285750"/>
            <a:r>
              <a:rPr lang="en-US" sz="1700" dirty="0"/>
              <a:t>Supports growth of cells</a:t>
            </a:r>
          </a:p>
          <a:p>
            <a:pPr marL="285750" indent="-285750"/>
            <a:r>
              <a:rPr lang="en-US" sz="1700" dirty="0"/>
              <a:t>Resist infection</a:t>
            </a:r>
          </a:p>
          <a:p>
            <a:pPr marL="285750" indent="-285750"/>
            <a:r>
              <a:rPr lang="en-US" sz="1700" dirty="0"/>
              <a:t>Makes </a:t>
            </a:r>
            <a:r>
              <a:rPr lang="en-US" sz="1700" dirty="0" smtClean="0"/>
              <a:t>antibodies</a:t>
            </a:r>
            <a:endParaRPr lang="en-US" sz="1700" dirty="0"/>
          </a:p>
        </p:txBody>
      </p:sp>
      <p:sp>
        <p:nvSpPr>
          <p:cNvPr id="8" name="Text Placeholder 7"/>
          <p:cNvSpPr>
            <a:spLocks noGrp="1"/>
          </p:cNvSpPr>
          <p:nvPr>
            <p:ph type="body" sz="quarter" idx="15"/>
          </p:nvPr>
        </p:nvSpPr>
        <p:spPr>
          <a:xfrm>
            <a:off x="762000" y="5181600"/>
            <a:ext cx="3959352" cy="1524000"/>
          </a:xfrm>
        </p:spPr>
        <p:txBody>
          <a:bodyPr>
            <a:normAutofit/>
          </a:bodyPr>
          <a:lstStyle/>
          <a:p>
            <a:pPr marL="0" indent="0">
              <a:buNone/>
            </a:pPr>
            <a:r>
              <a:rPr lang="en-US" sz="1700" b="1" dirty="0"/>
              <a:t>Vitamin C</a:t>
            </a:r>
          </a:p>
          <a:p>
            <a:pPr marL="285750" indent="-285750"/>
            <a:r>
              <a:rPr lang="en-US" sz="1700" dirty="0" smtClean="0"/>
              <a:t>Supports collagen </a:t>
            </a:r>
            <a:r>
              <a:rPr lang="en-US" sz="1700" dirty="0"/>
              <a:t>formation</a:t>
            </a:r>
          </a:p>
          <a:p>
            <a:pPr marL="285750" indent="-285750"/>
            <a:r>
              <a:rPr lang="en-US" sz="1700" dirty="0"/>
              <a:t>Promotes capillary integrity</a:t>
            </a:r>
          </a:p>
          <a:p>
            <a:pPr marL="285750" indent="-285750"/>
            <a:r>
              <a:rPr lang="en-US" sz="1700" dirty="0"/>
              <a:t>Enhances immune </a:t>
            </a:r>
            <a:r>
              <a:rPr lang="en-US" sz="1700" dirty="0" smtClean="0"/>
              <a:t>response</a:t>
            </a:r>
            <a:endParaRPr lang="en-US" sz="1700" dirty="0"/>
          </a:p>
        </p:txBody>
      </p:sp>
      <p:sp>
        <p:nvSpPr>
          <p:cNvPr id="11" name="Text Placeholder 10"/>
          <p:cNvSpPr>
            <a:spLocks noGrp="1"/>
          </p:cNvSpPr>
          <p:nvPr>
            <p:ph type="body" sz="quarter" idx="18"/>
          </p:nvPr>
        </p:nvSpPr>
        <p:spPr>
          <a:xfrm>
            <a:off x="4956048" y="5181600"/>
            <a:ext cx="3959352" cy="1524000"/>
          </a:xfrm>
        </p:spPr>
        <p:txBody>
          <a:bodyPr>
            <a:normAutofit/>
          </a:bodyPr>
          <a:lstStyle/>
          <a:p>
            <a:pPr marL="0" indent="0">
              <a:buNone/>
            </a:pPr>
            <a:r>
              <a:rPr lang="en-US" sz="1700" b="1" dirty="0"/>
              <a:t>Iron, Zinc, </a:t>
            </a:r>
            <a:r>
              <a:rPr lang="en-US" sz="1700" b="1" dirty="0" smtClean="0"/>
              <a:t>Copper</a:t>
            </a:r>
            <a:endParaRPr lang="en-US" sz="1700" b="1" dirty="0"/>
          </a:p>
          <a:p>
            <a:pPr marL="285750" indent="-285750"/>
            <a:r>
              <a:rPr lang="en-US" sz="1700" dirty="0" smtClean="0"/>
              <a:t>Supports collagen </a:t>
            </a:r>
            <a:r>
              <a:rPr lang="en-US" sz="1700" dirty="0"/>
              <a:t>formation</a:t>
            </a:r>
          </a:p>
          <a:p>
            <a:pPr marL="285750" indent="-285750"/>
            <a:r>
              <a:rPr lang="en-US" sz="1700" dirty="0"/>
              <a:t>Wound healing</a:t>
            </a:r>
          </a:p>
          <a:p>
            <a:pPr marL="285750" indent="-285750"/>
            <a:r>
              <a:rPr lang="en-US" sz="1700" dirty="0"/>
              <a:t>Regulates </a:t>
            </a:r>
            <a:r>
              <a:rPr lang="en-US" sz="1700" dirty="0" smtClean="0"/>
              <a:t>inflammation</a:t>
            </a:r>
            <a:endParaRPr lang="en-US" sz="1700"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75</a:t>
            </a:fld>
            <a:endParaRPr lang="en-US" dirty="0"/>
          </a:p>
        </p:txBody>
      </p:sp>
    </p:spTree>
    <p:extLst>
      <p:ext uri="{BB962C8B-B14F-4D97-AF65-F5344CB8AC3E}">
        <p14:creationId xmlns:p14="http://schemas.microsoft.com/office/powerpoint/2010/main" val="27041157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Counseling </a:t>
            </a:r>
            <a:r>
              <a:rPr lang="en-US" dirty="0"/>
              <a:t>Tips</a:t>
            </a:r>
          </a:p>
        </p:txBody>
      </p:sp>
      <p:sp>
        <p:nvSpPr>
          <p:cNvPr id="5" name="Content Placeholder 4"/>
          <p:cNvSpPr>
            <a:spLocks noGrp="1"/>
          </p:cNvSpPr>
          <p:nvPr>
            <p:ph sz="quarter" idx="13"/>
          </p:nvPr>
        </p:nvSpPr>
        <p:spPr>
          <a:xfrm>
            <a:off x="457200" y="1524000"/>
            <a:ext cx="8001000" cy="5029200"/>
          </a:xfrm>
        </p:spPr>
        <p:txBody>
          <a:bodyPr>
            <a:normAutofit/>
          </a:bodyPr>
          <a:lstStyle/>
          <a:p>
            <a:pPr marL="514350" indent="-514350">
              <a:spcBef>
                <a:spcPts val="1500"/>
              </a:spcBef>
              <a:buAutoNum type="arabicPeriod"/>
            </a:pPr>
            <a:r>
              <a:rPr lang="en-US" sz="2100" dirty="0"/>
              <a:t>To reduce </a:t>
            </a:r>
            <a:r>
              <a:rPr lang="en-US" sz="2100" dirty="0" err="1"/>
              <a:t>cariogenicity</a:t>
            </a:r>
            <a:r>
              <a:rPr lang="en-US" sz="2100" dirty="0"/>
              <a:t> of the diet, for adults suggest limiting eating events three times a day with no more than two between meal snacks and eliminating </a:t>
            </a:r>
            <a:r>
              <a:rPr lang="en-US" sz="2100" dirty="0" smtClean="0"/>
              <a:t>very sticky food rich in carbohydrates and sugars such as potato chips or sticky candies such as taffy.</a:t>
            </a:r>
            <a:endParaRPr lang="en-US" sz="2100" dirty="0"/>
          </a:p>
          <a:p>
            <a:pPr marL="514350" indent="-514350">
              <a:spcBef>
                <a:spcPts val="1500"/>
              </a:spcBef>
              <a:buAutoNum type="arabicPeriod"/>
            </a:pPr>
            <a:r>
              <a:rPr lang="en-US" sz="2100" dirty="0"/>
              <a:t>For children who need the energy provided by between meal snacks, they should be healthy food choices low in cariogenic potential such as cheese, raw vegetables, meat roll-ups, and fresh fruit.</a:t>
            </a:r>
          </a:p>
          <a:p>
            <a:pPr marL="514350" indent="-514350">
              <a:spcBef>
                <a:spcPts val="1500"/>
              </a:spcBef>
              <a:buAutoNum type="arabicPeriod"/>
            </a:pPr>
            <a:r>
              <a:rPr lang="en-US" sz="2100" dirty="0"/>
              <a:t>When oral hygiene does not follow a meal, suggest </a:t>
            </a:r>
            <a:r>
              <a:rPr lang="en-US" sz="2100" dirty="0" smtClean="0"/>
              <a:t>rinsing </a:t>
            </a:r>
            <a:r>
              <a:rPr lang="en-US" sz="2100" dirty="0"/>
              <a:t>with </a:t>
            </a:r>
            <a:r>
              <a:rPr lang="en-US" sz="2100" dirty="0" smtClean="0"/>
              <a:t>water or chewing sugar-free gum.</a:t>
            </a:r>
            <a:endParaRPr lang="en-US" sz="2100" dirty="0"/>
          </a:p>
        </p:txBody>
      </p:sp>
      <p:sp>
        <p:nvSpPr>
          <p:cNvPr id="7" name="Slide Number Placeholder 6"/>
          <p:cNvSpPr>
            <a:spLocks noGrp="1"/>
          </p:cNvSpPr>
          <p:nvPr>
            <p:ph type="sldNum" sz="quarter" idx="12"/>
          </p:nvPr>
        </p:nvSpPr>
        <p:spPr/>
        <p:txBody>
          <a:bodyPr/>
          <a:lstStyle/>
          <a:p>
            <a:fld id="{76F12988-762E-479C-8EE3-6FB29355EF8A}" type="slidenum">
              <a:rPr lang="en-US" smtClean="0"/>
              <a:pPr/>
              <a:t>76</a:t>
            </a:fld>
            <a:endParaRPr lang="en-US" dirty="0"/>
          </a:p>
        </p:txBody>
      </p:sp>
    </p:spTree>
    <p:extLst>
      <p:ext uri="{BB962C8B-B14F-4D97-AF65-F5344CB8AC3E}">
        <p14:creationId xmlns:p14="http://schemas.microsoft.com/office/powerpoint/2010/main" val="25415253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Counseling Tips </a:t>
            </a:r>
            <a:r>
              <a:rPr lang="en-US" sz="3200" dirty="0" smtClean="0"/>
              <a:t>(continued)</a:t>
            </a:r>
            <a:endParaRPr lang="en-US" sz="3200" dirty="0"/>
          </a:p>
        </p:txBody>
      </p:sp>
      <p:sp>
        <p:nvSpPr>
          <p:cNvPr id="5" name="Content Placeholder 4"/>
          <p:cNvSpPr>
            <a:spLocks noGrp="1"/>
          </p:cNvSpPr>
          <p:nvPr>
            <p:ph sz="half" idx="1"/>
          </p:nvPr>
        </p:nvSpPr>
        <p:spPr>
          <a:xfrm>
            <a:off x="457200" y="1600201"/>
            <a:ext cx="8458200" cy="3200400"/>
          </a:xfrm>
        </p:spPr>
        <p:txBody>
          <a:bodyPr>
            <a:noAutofit/>
          </a:bodyPr>
          <a:lstStyle/>
          <a:p>
            <a:pPr marL="514350" indent="-514350">
              <a:spcBef>
                <a:spcPts val="1500"/>
              </a:spcBef>
              <a:buFont typeface="+mj-lt"/>
              <a:buAutoNum type="arabicPeriod" startAt="4"/>
            </a:pPr>
            <a:r>
              <a:rPr lang="en-US" sz="2100" dirty="0"/>
              <a:t>To stimulate salivary flow, include cool, sour, or tart </a:t>
            </a:r>
            <a:r>
              <a:rPr lang="en-US" sz="2100" dirty="0" smtClean="0"/>
              <a:t>(</a:t>
            </a:r>
            <a:r>
              <a:rPr lang="en-US" sz="2100" dirty="0"/>
              <a:t>sugar free</a:t>
            </a:r>
            <a:r>
              <a:rPr lang="en-US" sz="2100" dirty="0" smtClean="0"/>
              <a:t>) foods, </a:t>
            </a:r>
            <a:r>
              <a:rPr lang="en-US" sz="2100" dirty="0"/>
              <a:t>increase water intake, and suck on sugar free mints.</a:t>
            </a:r>
          </a:p>
          <a:p>
            <a:pPr marL="514350" indent="-514350">
              <a:spcBef>
                <a:spcPts val="1500"/>
              </a:spcBef>
              <a:buFont typeface="+mj-lt"/>
              <a:buAutoNum type="arabicPeriod" startAt="4"/>
            </a:pPr>
            <a:r>
              <a:rPr lang="en-US" sz="2100" dirty="0"/>
              <a:t>Incorporate low-fat calcium rich foods in the diet, spaced throughout the day for the best absorption rate.</a:t>
            </a:r>
          </a:p>
          <a:p>
            <a:pPr marL="514350" indent="-514350">
              <a:spcBef>
                <a:spcPts val="1500"/>
              </a:spcBef>
              <a:buFont typeface="+mj-lt"/>
              <a:buAutoNum type="arabicPeriod" startAt="4"/>
            </a:pPr>
            <a:r>
              <a:rPr lang="en-US" sz="2100" dirty="0"/>
              <a:t>When reading a food label, don’t forget to look at the serving size and multiply accordingly.</a:t>
            </a:r>
          </a:p>
          <a:p>
            <a:pPr marL="514350" indent="-514350">
              <a:spcBef>
                <a:spcPts val="1500"/>
              </a:spcBef>
              <a:buFont typeface="+mj-lt"/>
              <a:buAutoNum type="arabicPeriod" startAt="4"/>
            </a:pPr>
            <a:r>
              <a:rPr lang="en-US" sz="2100" dirty="0"/>
              <a:t>Resources for patient education</a:t>
            </a:r>
            <a:r>
              <a:rPr lang="en-US" sz="2100" dirty="0" smtClean="0"/>
              <a:t>:</a:t>
            </a:r>
            <a:endParaRPr lang="en-US" sz="2100" dirty="0"/>
          </a:p>
        </p:txBody>
      </p:sp>
      <p:sp>
        <p:nvSpPr>
          <p:cNvPr id="4" name="Content Placeholder 3"/>
          <p:cNvSpPr>
            <a:spLocks noGrp="1"/>
          </p:cNvSpPr>
          <p:nvPr>
            <p:ph sz="half" idx="2"/>
          </p:nvPr>
        </p:nvSpPr>
        <p:spPr>
          <a:xfrm>
            <a:off x="1371600" y="4953000"/>
            <a:ext cx="4495800" cy="838200"/>
          </a:xfrm>
          <a:solidFill>
            <a:schemeClr val="tx1"/>
          </a:solidFill>
        </p:spPr>
        <p:txBody>
          <a:bodyPr anchor="ctr">
            <a:normAutofit/>
          </a:bodyPr>
          <a:lstStyle/>
          <a:p>
            <a:pPr marL="182880" lvl="2" indent="0">
              <a:buNone/>
            </a:pPr>
            <a:r>
              <a:rPr lang="en-US" dirty="0" smtClean="0">
                <a:hlinkClick r:id="rId3" tooltip="Diet and nutrition ADA "/>
              </a:rPr>
              <a:t>http://www.ada.org/2392.aspx</a:t>
            </a:r>
            <a:endParaRPr lang="en-US" dirty="0"/>
          </a:p>
          <a:p>
            <a:pPr marL="182880" lvl="2" indent="0">
              <a:buNone/>
            </a:pPr>
            <a:r>
              <a:rPr lang="en-US" dirty="0" smtClean="0">
                <a:hlinkClick r:id="rId4" tooltip="American Academy of Nutrition and Dietetics "/>
              </a:rPr>
              <a:t>http</a:t>
            </a:r>
            <a:r>
              <a:rPr lang="en-US" dirty="0">
                <a:hlinkClick r:id="rId4" tooltip="American Academy of Nutrition and Dietetics "/>
              </a:rPr>
              <a:t>://www.eatright.org</a:t>
            </a:r>
            <a:r>
              <a:rPr lang="en-US" dirty="0" smtClean="0">
                <a:hlinkClick r:id="rId4" tooltip="American Academy of Nutrition and Dietetics "/>
              </a:rPr>
              <a:t>/</a:t>
            </a:r>
            <a:endParaRPr lang="en-US" dirty="0"/>
          </a:p>
        </p:txBody>
      </p:sp>
      <p:sp>
        <p:nvSpPr>
          <p:cNvPr id="7" name="Slide Number Placeholder 6"/>
          <p:cNvSpPr>
            <a:spLocks noGrp="1"/>
          </p:cNvSpPr>
          <p:nvPr>
            <p:ph type="sldNum" sz="quarter" idx="12"/>
          </p:nvPr>
        </p:nvSpPr>
        <p:spPr/>
        <p:txBody>
          <a:bodyPr/>
          <a:lstStyle/>
          <a:p>
            <a:fld id="{76F12988-762E-479C-8EE3-6FB29355EF8A}" type="slidenum">
              <a:rPr lang="en-US" smtClean="0"/>
              <a:pPr/>
              <a:t>77</a:t>
            </a:fld>
            <a:endParaRPr lang="en-US" dirty="0"/>
          </a:p>
        </p:txBody>
      </p:sp>
    </p:spTree>
    <p:extLst>
      <p:ext uri="{BB962C8B-B14F-4D97-AF65-F5344CB8AC3E}">
        <p14:creationId xmlns:p14="http://schemas.microsoft.com/office/powerpoint/2010/main" val="8230247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 Handouts</a:t>
            </a:r>
            <a:endParaRPr lang="en-US" dirty="0"/>
          </a:p>
        </p:txBody>
      </p:sp>
      <p:sp>
        <p:nvSpPr>
          <p:cNvPr id="5" name="Slide Number Placeholder 4"/>
          <p:cNvSpPr>
            <a:spLocks noGrp="1"/>
          </p:cNvSpPr>
          <p:nvPr>
            <p:ph type="sldNum" sz="quarter" idx="12"/>
          </p:nvPr>
        </p:nvSpPr>
        <p:spPr/>
        <p:txBody>
          <a:bodyPr/>
          <a:lstStyle/>
          <a:p>
            <a:fld id="{76F12988-762E-479C-8EE3-6FB29355EF8A}" type="slidenum">
              <a:rPr lang="en-US" smtClean="0"/>
              <a:pPr/>
              <a:t>78</a:t>
            </a:fld>
            <a:endParaRPr lang="en-US"/>
          </a:p>
        </p:txBody>
      </p:sp>
      <p:graphicFrame>
        <p:nvGraphicFramePr>
          <p:cNvPr id="6" name="Content Placeholder 5" descr="Handout 1: Patient Education – Nutrition and Oral Health."/>
          <p:cNvGraphicFramePr>
            <a:graphicFrameLocks noGrp="1" noChangeAspect="1"/>
          </p:cNvGraphicFramePr>
          <p:nvPr>
            <p:ph sz="half" idx="1"/>
            <p:extLst>
              <p:ext uri="{D42A27DB-BD31-4B8C-83A1-F6EECF244321}">
                <p14:modId xmlns:p14="http://schemas.microsoft.com/office/powerpoint/2010/main" val="3649372316"/>
              </p:ext>
            </p:extLst>
          </p:nvPr>
        </p:nvGraphicFramePr>
        <p:xfrm>
          <a:off x="796925" y="1646237"/>
          <a:ext cx="3359150" cy="4525963"/>
        </p:xfrm>
        <a:graphic>
          <a:graphicData uri="http://schemas.openxmlformats.org/presentationml/2006/ole">
            <mc:AlternateContent xmlns:mc="http://schemas.openxmlformats.org/markup-compatibility/2006">
              <mc:Choice xmlns:v="urn:schemas-microsoft-com:vml" Requires="v">
                <p:oleObj spid="_x0000_s1094" name="Document" r:id="rId5" imgW="5943600" imgH="8026400" progId="Word.Document.12">
                  <p:embed/>
                </p:oleObj>
              </mc:Choice>
              <mc:Fallback>
                <p:oleObj name="Document" r:id="rId5" imgW="5943600" imgH="8026400" progId="Word.Document.12">
                  <p:embed/>
                  <p:pic>
                    <p:nvPicPr>
                      <p:cNvPr id="0" name="Picture 46" descr="Handout 1: Patient Education – Nutrition and Oral Health."/>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925" y="1646237"/>
                        <a:ext cx="3359150" cy="4525963"/>
                      </a:xfrm>
                      <a:prstGeom prst="rect">
                        <a:avLst/>
                      </a:prstGeom>
                      <a:solidFill>
                        <a:schemeClr val="tx1"/>
                      </a:solidFill>
                    </p:spPr>
                  </p:pic>
                </p:oleObj>
              </mc:Fallback>
            </mc:AlternateContent>
          </a:graphicData>
        </a:graphic>
      </p:graphicFrame>
      <p:graphicFrame>
        <p:nvGraphicFramePr>
          <p:cNvPr id="7" name="Content Placeholder 6" descr="Handout 2: Patient Education – Oral Hygiene Instructions."/>
          <p:cNvGraphicFramePr>
            <a:graphicFrameLocks noGrp="1" noChangeAspect="1"/>
          </p:cNvGraphicFramePr>
          <p:nvPr>
            <p:ph sz="half" idx="2"/>
            <p:extLst>
              <p:ext uri="{D42A27DB-BD31-4B8C-83A1-F6EECF244321}">
                <p14:modId xmlns:p14="http://schemas.microsoft.com/office/powerpoint/2010/main" val="3963326273"/>
              </p:ext>
            </p:extLst>
          </p:nvPr>
        </p:nvGraphicFramePr>
        <p:xfrm>
          <a:off x="4419600" y="1600200"/>
          <a:ext cx="4038600" cy="3495675"/>
        </p:xfrm>
        <a:graphic>
          <a:graphicData uri="http://schemas.openxmlformats.org/presentationml/2006/ole">
            <mc:AlternateContent xmlns:mc="http://schemas.openxmlformats.org/markup-compatibility/2006">
              <mc:Choice xmlns:v="urn:schemas-microsoft-com:vml" Requires="v">
                <p:oleObj spid="_x0000_s1095" name="Document" r:id="rId8" imgW="5943600" imgH="5156200" progId="Word.Document.12">
                  <p:embed/>
                </p:oleObj>
              </mc:Choice>
              <mc:Fallback>
                <p:oleObj name="Document" r:id="rId8" imgW="5943600" imgH="5156200" progId="Word.Document.12">
                  <p:embed/>
                  <p:pic>
                    <p:nvPicPr>
                      <p:cNvPr id="0" name="Picture 47" descr="Handout 2: Patient Education – Oral Hygiene Instructions."/>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1600200"/>
                        <a:ext cx="4038600" cy="349567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976800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7" name="Slide Number Placeholder 6"/>
          <p:cNvSpPr>
            <a:spLocks noGrp="1"/>
          </p:cNvSpPr>
          <p:nvPr>
            <p:ph type="sldNum" sz="quarter" idx="12"/>
          </p:nvPr>
        </p:nvSpPr>
        <p:spPr/>
        <p:txBody>
          <a:bodyPr/>
          <a:lstStyle/>
          <a:p>
            <a:fld id="{76F12988-762E-479C-8EE3-6FB29355EF8A}" type="slidenum">
              <a:rPr lang="en-US" smtClean="0"/>
              <a:pPr/>
              <a:t>79</a:t>
            </a:fld>
            <a:endParaRPr lang="en-US" dirty="0"/>
          </a:p>
        </p:txBody>
      </p:sp>
      <p:pic>
        <p:nvPicPr>
          <p:cNvPr id="8" name="Picture Placeholder 7" descr="Photo: Man and woman wearing medical scrubs with stethoscopes; man in lab coat holding papers."/>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1295400" y="2209800"/>
            <a:ext cx="3060192" cy="2133600"/>
          </a:xfrm>
        </p:spPr>
      </p:pic>
      <p:pic>
        <p:nvPicPr>
          <p:cNvPr id="9" name="Picture Placeholder 8" descr="Photo: Woman in lab coat looking at x-rays."/>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tretch>
            <a:fillRect/>
          </a:stretch>
        </p:blipFill>
        <p:spPr>
          <a:xfrm>
            <a:off x="4038600" y="3429000"/>
            <a:ext cx="2493264" cy="3127248"/>
          </a:xfrm>
        </p:spPr>
      </p:pic>
      <p:pic>
        <p:nvPicPr>
          <p:cNvPr id="10" name="Picture Placeholder 9" descr="Photo: Man and woman wearing lab coats looking at computer screen."/>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tretch>
            <a:fillRect/>
          </a:stretch>
        </p:blipFill>
        <p:spPr>
          <a:xfrm>
            <a:off x="6251448" y="1219200"/>
            <a:ext cx="2206752" cy="3310128"/>
          </a:xfrm>
        </p:spPr>
      </p:pic>
    </p:spTree>
    <p:extLst>
      <p:ext uri="{BB962C8B-B14F-4D97-AF65-F5344CB8AC3E}">
        <p14:creationId xmlns:p14="http://schemas.microsoft.com/office/powerpoint/2010/main" val="28336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400"/>
              </a:spcBef>
            </a:pPr>
            <a:r>
              <a:rPr lang="en-US" sz="2800" dirty="0"/>
              <a:t>Pseudomembranous candidiasis</a:t>
            </a:r>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a:t>White </a:t>
            </a:r>
            <a:r>
              <a:rPr lang="en-US" sz="2400" u="sng" dirty="0" smtClean="0"/>
              <a:t>Lesions</a:t>
            </a:r>
            <a:endParaRPr lang="en-US" sz="2400" u="sng" dirty="0"/>
          </a:p>
        </p:txBody>
      </p:sp>
      <p:sp>
        <p:nvSpPr>
          <p:cNvPr id="6" name="Text Placeholder 5"/>
          <p:cNvSpPr>
            <a:spLocks noGrp="1"/>
          </p:cNvSpPr>
          <p:nvPr>
            <p:ph type="body" sz="quarter" idx="16"/>
          </p:nvPr>
        </p:nvSpPr>
        <p:spPr>
          <a:xfrm>
            <a:off x="381000" y="1752600"/>
            <a:ext cx="4114800" cy="51054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731520" indent="-731520">
              <a:lnSpc>
                <a:spcPts val="2000"/>
              </a:lnSpc>
              <a:spcBef>
                <a:spcPts val="400"/>
              </a:spcBef>
              <a:buNone/>
            </a:pPr>
            <a:r>
              <a:rPr lang="en-US" sz="1600" u="sng" dirty="0"/>
              <a:t>Signs:</a:t>
            </a:r>
            <a:r>
              <a:rPr lang="en-US" sz="1600" b="1" dirty="0" smtClean="0"/>
              <a:t> -</a:t>
            </a:r>
            <a:r>
              <a:rPr lang="en-US" sz="1600" dirty="0" smtClean="0"/>
              <a:t>multiple </a:t>
            </a:r>
            <a:r>
              <a:rPr lang="en-US" sz="1600" dirty="0"/>
              <a:t>white </a:t>
            </a:r>
            <a:r>
              <a:rPr lang="en-US" sz="1600" dirty="0" smtClean="0"/>
              <a:t>plaques </a:t>
            </a:r>
          </a:p>
          <a:p>
            <a:pPr marL="731520" indent="-731520">
              <a:lnSpc>
                <a:spcPts val="2000"/>
              </a:lnSpc>
              <a:spcBef>
                <a:spcPts val="400"/>
              </a:spcBef>
              <a:buNone/>
            </a:pPr>
            <a:r>
              <a:rPr lang="en-US" sz="1600" dirty="0" smtClean="0"/>
              <a:t>	-any </a:t>
            </a:r>
            <a:r>
              <a:rPr lang="en-US" sz="1600" dirty="0"/>
              <a:t>mucosal </a:t>
            </a:r>
            <a:r>
              <a:rPr lang="en-US" sz="1600" dirty="0" smtClean="0"/>
              <a:t>surface </a:t>
            </a:r>
          </a:p>
          <a:p>
            <a:pPr marL="731520" indent="-731520">
              <a:lnSpc>
                <a:spcPts val="2000"/>
              </a:lnSpc>
              <a:spcBef>
                <a:spcPts val="400"/>
              </a:spcBef>
              <a:buNone/>
            </a:pPr>
            <a:r>
              <a:rPr lang="en-US" sz="1600" dirty="0" smtClean="0"/>
              <a:t>	-can </a:t>
            </a:r>
            <a:r>
              <a:rPr lang="en-US" sz="1600" dirty="0"/>
              <a:t>be scraped </a:t>
            </a:r>
            <a:r>
              <a:rPr lang="en-US" sz="1600" dirty="0" smtClean="0"/>
              <a:t>off </a:t>
            </a:r>
          </a:p>
          <a:p>
            <a:pPr marL="731520" indent="-731520">
              <a:lnSpc>
                <a:spcPts val="2000"/>
              </a:lnSpc>
              <a:spcBef>
                <a:spcPts val="400"/>
              </a:spcBef>
              <a:buNone/>
            </a:pPr>
            <a:r>
              <a:rPr lang="en-US" sz="1600" dirty="0" smtClean="0"/>
              <a:t>	-red </a:t>
            </a:r>
            <a:r>
              <a:rPr lang="en-US" sz="1600" dirty="0"/>
              <a:t>surface beneath</a:t>
            </a:r>
          </a:p>
          <a:p>
            <a:pPr marL="1252728" indent="-1252728">
              <a:lnSpc>
                <a:spcPts val="2000"/>
              </a:lnSpc>
              <a:spcBef>
                <a:spcPts val="400"/>
              </a:spcBef>
              <a:buNone/>
            </a:pPr>
            <a:r>
              <a:rPr lang="en-US" sz="1600" u="sng" dirty="0" smtClean="0"/>
              <a:t>Symptoms</a:t>
            </a:r>
            <a:r>
              <a:rPr lang="en-US" sz="1600" u="sng" dirty="0"/>
              <a:t>:</a:t>
            </a:r>
            <a:r>
              <a:rPr lang="en-US" sz="1600" b="1" dirty="0" smtClean="0"/>
              <a:t> -</a:t>
            </a:r>
            <a:r>
              <a:rPr lang="en-US" sz="1600" dirty="0" smtClean="0"/>
              <a:t>burning sensation</a:t>
            </a:r>
          </a:p>
          <a:p>
            <a:pPr marL="1252728" indent="-1252728">
              <a:lnSpc>
                <a:spcPts val="2000"/>
              </a:lnSpc>
              <a:spcBef>
                <a:spcPts val="400"/>
              </a:spcBef>
              <a:buNone/>
            </a:pPr>
            <a:r>
              <a:rPr lang="en-US" sz="1600" dirty="0" smtClean="0"/>
              <a:t>	-metallic </a:t>
            </a:r>
            <a:r>
              <a:rPr lang="en-US" sz="1600" dirty="0"/>
              <a:t>taste</a:t>
            </a:r>
          </a:p>
          <a:p>
            <a:pPr marL="0" indent="0">
              <a:lnSpc>
                <a:spcPts val="2000"/>
              </a:lnSpc>
              <a:spcBef>
                <a:spcPts val="800"/>
              </a:spcBef>
              <a:buNone/>
            </a:pPr>
            <a:r>
              <a:rPr lang="en-US" sz="1800" b="1" dirty="0" smtClean="0"/>
              <a:t>Etiology</a:t>
            </a:r>
            <a:endParaRPr lang="en-US" sz="1800" b="1" dirty="0"/>
          </a:p>
          <a:p>
            <a:pPr marL="457200" lvl="1" indent="0">
              <a:lnSpc>
                <a:spcPts val="2000"/>
              </a:lnSpc>
              <a:spcBef>
                <a:spcPts val="400"/>
              </a:spcBef>
              <a:buNone/>
            </a:pPr>
            <a:r>
              <a:rPr lang="en-US" sz="1600" i="1" dirty="0"/>
              <a:t>Candida </a:t>
            </a:r>
            <a:r>
              <a:rPr lang="en-US" sz="1600" i="1" dirty="0" err="1"/>
              <a:t>albicans</a:t>
            </a:r>
            <a:r>
              <a:rPr lang="en-US" sz="1600" i="1" dirty="0"/>
              <a:t> </a:t>
            </a:r>
            <a:r>
              <a:rPr lang="en-US" sz="1600" dirty="0"/>
              <a:t>(most </a:t>
            </a:r>
            <a:r>
              <a:rPr lang="en-US" sz="1600" dirty="0" smtClean="0"/>
              <a:t>common)</a:t>
            </a:r>
            <a:br>
              <a:rPr lang="en-US" sz="1600" dirty="0" smtClean="0"/>
            </a:br>
            <a:r>
              <a:rPr lang="en-US" sz="1600" i="1" dirty="0" smtClean="0"/>
              <a:t>C</a:t>
            </a:r>
            <a:r>
              <a:rPr lang="en-US" sz="1600" i="1" dirty="0"/>
              <a:t>. </a:t>
            </a:r>
            <a:r>
              <a:rPr lang="en-US" sz="1600" i="1" dirty="0" err="1"/>
              <a:t>glabrata</a:t>
            </a:r>
            <a:endParaRPr lang="en-US" sz="1600" i="1" dirty="0"/>
          </a:p>
          <a:p>
            <a:pPr marL="0" indent="0">
              <a:lnSpc>
                <a:spcPts val="2000"/>
              </a:lnSpc>
              <a:spcBef>
                <a:spcPts val="800"/>
              </a:spcBef>
              <a:buNone/>
            </a:pPr>
            <a:r>
              <a:rPr lang="en-US" sz="1800" b="1" dirty="0"/>
              <a:t>Diagnosis</a:t>
            </a:r>
          </a:p>
          <a:p>
            <a:pPr marL="457200" indent="0">
              <a:lnSpc>
                <a:spcPts val="2000"/>
              </a:lnSpc>
              <a:spcBef>
                <a:spcPts val="400"/>
              </a:spcBef>
              <a:buNone/>
            </a:pPr>
            <a:r>
              <a:rPr lang="en-US" sz="1600" dirty="0" smtClean="0"/>
              <a:t>clinical appearance </a:t>
            </a:r>
            <a:br>
              <a:rPr lang="en-US" sz="1600" dirty="0" smtClean="0"/>
            </a:br>
            <a:r>
              <a:rPr lang="en-US" sz="1600" dirty="0" smtClean="0"/>
              <a:t>cytological </a:t>
            </a:r>
            <a:r>
              <a:rPr lang="en-US" sz="1600" dirty="0"/>
              <a:t>smear</a:t>
            </a:r>
            <a:r>
              <a:rPr lang="en-US" sz="1800" dirty="0"/>
              <a:t>		</a:t>
            </a:r>
          </a:p>
          <a:p>
            <a:pPr marL="0" indent="0">
              <a:lnSpc>
                <a:spcPts val="2000"/>
              </a:lnSpc>
              <a:spcBef>
                <a:spcPts val="800"/>
              </a:spcBef>
              <a:buNone/>
            </a:pPr>
            <a:r>
              <a:rPr lang="en-US" sz="1800" b="1" dirty="0"/>
              <a:t>Treatment (14 days)</a:t>
            </a:r>
          </a:p>
          <a:p>
            <a:pPr marL="457200" indent="0">
              <a:lnSpc>
                <a:spcPts val="2000"/>
              </a:lnSpc>
              <a:spcBef>
                <a:spcPts val="400"/>
              </a:spcBef>
              <a:buNone/>
            </a:pPr>
            <a:r>
              <a:rPr lang="en-US" sz="1600" dirty="0" smtClean="0"/>
              <a:t>topical anti-fungal</a:t>
            </a:r>
            <a:br>
              <a:rPr lang="en-US" sz="1600" dirty="0" smtClean="0"/>
            </a:br>
            <a:r>
              <a:rPr lang="en-US" sz="1600" dirty="0" smtClean="0"/>
              <a:t>systemic anti-fungal</a:t>
            </a:r>
            <a:endParaRPr lang="en-US" sz="1600" dirty="0"/>
          </a:p>
        </p:txBody>
      </p:sp>
      <p:pic>
        <p:nvPicPr>
          <p:cNvPr id="10" name="Picture Placeholder 9" descr="Photo: Showing pseudomembranous candidiasis, maxillary labial mucosa."/>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061" b="12061"/>
          <a:stretch>
            <a:fillRect/>
          </a:stretch>
        </p:blipFill>
        <p:spPr/>
      </p:pic>
      <p:pic>
        <p:nvPicPr>
          <p:cNvPr id="13" name="Picture Placeholder 12" descr="Photo: Showing pseudomembranous candidiasis, hard &amp; soft palate."/>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5895" r="5895"/>
          <a:stretch>
            <a:fillRect/>
          </a:stretch>
        </p:blipFill>
        <p:spPr/>
      </p:pic>
      <p:sp>
        <p:nvSpPr>
          <p:cNvPr id="4" name="Slide Number Placeholder 3"/>
          <p:cNvSpPr>
            <a:spLocks noGrp="1"/>
          </p:cNvSpPr>
          <p:nvPr>
            <p:ph type="sldNum" sz="quarter" idx="12"/>
          </p:nvPr>
        </p:nvSpPr>
        <p:spPr/>
        <p:txBody>
          <a:bodyPr/>
          <a:lstStyle/>
          <a:p>
            <a:fld id="{76F12988-762E-479C-8EE3-6FB29355EF8A}" type="slidenum">
              <a:rPr lang="en-US" smtClean="0"/>
              <a:pPr/>
              <a:t>8</a:t>
            </a:fld>
            <a:endParaRPr lang="en-US"/>
          </a:p>
        </p:txBody>
      </p:sp>
    </p:spTree>
    <p:extLst>
      <p:ext uri="{BB962C8B-B14F-4D97-AF65-F5344CB8AC3E}">
        <p14:creationId xmlns:p14="http://schemas.microsoft.com/office/powerpoint/2010/main" val="93531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400"/>
              </a:spcBef>
            </a:pPr>
            <a:r>
              <a:rPr lang="en-US" sz="2800" dirty="0" smtClean="0"/>
              <a:t>Oral </a:t>
            </a:r>
            <a:r>
              <a:rPr lang="en-US" sz="2800" dirty="0"/>
              <a:t>hairy leukoplakia</a:t>
            </a:r>
          </a:p>
        </p:txBody>
      </p:sp>
      <p:sp>
        <p:nvSpPr>
          <p:cNvPr id="3" name="Content Placeholder 2"/>
          <p:cNvSpPr>
            <a:spLocks noGrp="1"/>
          </p:cNvSpPr>
          <p:nvPr>
            <p:ph type="body" sz="quarter" idx="15"/>
          </p:nvPr>
        </p:nvSpPr>
        <p:spPr/>
        <p:txBody>
          <a:bodyPr>
            <a:noAutofit/>
          </a:bodyPr>
          <a:lstStyle/>
          <a:p>
            <a:pPr marL="0" indent="0">
              <a:spcBef>
                <a:spcPts val="1400"/>
              </a:spcBef>
              <a:buNone/>
            </a:pPr>
            <a:r>
              <a:rPr lang="en-US" sz="2400" u="sng" dirty="0"/>
              <a:t>White </a:t>
            </a:r>
            <a:r>
              <a:rPr lang="en-US" sz="2400" u="sng" dirty="0" smtClean="0"/>
              <a:t>Lesions</a:t>
            </a:r>
            <a:endParaRPr lang="en-US" sz="2400" u="sng" dirty="0"/>
          </a:p>
        </p:txBody>
      </p:sp>
      <p:sp>
        <p:nvSpPr>
          <p:cNvPr id="6" name="Text Placeholder 5"/>
          <p:cNvSpPr>
            <a:spLocks noGrp="1"/>
          </p:cNvSpPr>
          <p:nvPr>
            <p:ph type="body" sz="quarter" idx="16"/>
          </p:nvPr>
        </p:nvSpPr>
        <p:spPr>
          <a:xfrm>
            <a:off x="381000" y="1752600"/>
            <a:ext cx="4114800" cy="4724400"/>
          </a:xfrm>
        </p:spPr>
        <p:txBody>
          <a:bodyPr>
            <a:noAutofit/>
          </a:bodyPr>
          <a:lstStyle/>
          <a:p>
            <a:pPr marL="0" indent="0">
              <a:lnSpc>
                <a:spcPts val="2000"/>
              </a:lnSpc>
              <a:spcBef>
                <a:spcPts val="400"/>
              </a:spcBef>
              <a:buNone/>
            </a:pPr>
            <a:r>
              <a:rPr lang="en-US" sz="1800" b="1" dirty="0" smtClean="0"/>
              <a:t>Clinical </a:t>
            </a:r>
            <a:r>
              <a:rPr lang="en-US" sz="1800" b="1" dirty="0"/>
              <a:t>presentation</a:t>
            </a:r>
          </a:p>
          <a:p>
            <a:pPr marL="731520" indent="-731520">
              <a:buNone/>
            </a:pPr>
            <a:r>
              <a:rPr lang="en-US" sz="1600" u="sng" dirty="0"/>
              <a:t>Signs:</a:t>
            </a:r>
            <a:r>
              <a:rPr lang="en-US" sz="1600" b="1" dirty="0" smtClean="0"/>
              <a:t> -</a:t>
            </a:r>
            <a:r>
              <a:rPr lang="en-US" sz="1600" dirty="0" smtClean="0"/>
              <a:t>vertical corrugations </a:t>
            </a:r>
          </a:p>
          <a:p>
            <a:pPr marL="731520" indent="-731520">
              <a:buNone/>
            </a:pPr>
            <a:r>
              <a:rPr lang="en-US" sz="1600" dirty="0" smtClean="0"/>
              <a:t>	-lateral </a:t>
            </a:r>
            <a:r>
              <a:rPr lang="en-US" sz="1600" dirty="0"/>
              <a:t>border of </a:t>
            </a:r>
            <a:r>
              <a:rPr lang="en-US" sz="1600" dirty="0" smtClean="0"/>
              <a:t>tongue         -usually bilateral </a:t>
            </a:r>
          </a:p>
          <a:p>
            <a:pPr marL="731520" indent="-731520">
              <a:buNone/>
            </a:pPr>
            <a:r>
              <a:rPr lang="en-US" sz="1600" dirty="0" smtClean="0"/>
              <a:t>	-hairy </a:t>
            </a:r>
            <a:r>
              <a:rPr lang="en-US" sz="1600" dirty="0"/>
              <a:t>or shaggy </a:t>
            </a:r>
            <a:r>
              <a:rPr lang="en-US" sz="1600" dirty="0" smtClean="0"/>
              <a:t>appearance</a:t>
            </a:r>
          </a:p>
          <a:p>
            <a:pPr marL="731520" indent="-731520">
              <a:buNone/>
            </a:pPr>
            <a:r>
              <a:rPr lang="en-US" sz="1600" dirty="0" smtClean="0"/>
              <a:t>	-cannot </a:t>
            </a:r>
            <a:r>
              <a:rPr lang="en-US" sz="1600" dirty="0"/>
              <a:t>be wiped </a:t>
            </a:r>
            <a:r>
              <a:rPr lang="en-US" sz="1600" dirty="0" smtClean="0"/>
              <a:t>off</a:t>
            </a:r>
            <a:endParaRPr lang="en-US" sz="1600" dirty="0"/>
          </a:p>
          <a:p>
            <a:pPr marL="1252728" indent="-1252728">
              <a:lnSpc>
                <a:spcPts val="2000"/>
              </a:lnSpc>
              <a:spcBef>
                <a:spcPts val="1500"/>
              </a:spcBef>
              <a:buNone/>
            </a:pPr>
            <a:r>
              <a:rPr lang="en-US" sz="1600" u="sng" dirty="0" smtClean="0"/>
              <a:t>Symptoms</a:t>
            </a:r>
            <a:r>
              <a:rPr lang="en-US" sz="1600" u="sng" dirty="0"/>
              <a:t>:</a:t>
            </a:r>
            <a:r>
              <a:rPr lang="en-US" sz="1600" b="1" dirty="0" smtClean="0"/>
              <a:t> -</a:t>
            </a:r>
            <a:r>
              <a:rPr lang="en-US" sz="1600" dirty="0" smtClean="0"/>
              <a:t>painless</a:t>
            </a:r>
            <a:endParaRPr lang="en-US" sz="1600" dirty="0"/>
          </a:p>
          <a:p>
            <a:pPr marL="0" indent="0">
              <a:lnSpc>
                <a:spcPts val="2000"/>
              </a:lnSpc>
              <a:spcBef>
                <a:spcPts val="1500"/>
              </a:spcBef>
              <a:buNone/>
            </a:pPr>
            <a:r>
              <a:rPr lang="en-US" sz="1800" b="1" dirty="0" smtClean="0"/>
              <a:t>Etiology</a:t>
            </a:r>
            <a:endParaRPr lang="en-US" sz="1800" b="1" dirty="0"/>
          </a:p>
          <a:p>
            <a:pPr marL="457200" lvl="1" indent="0">
              <a:lnSpc>
                <a:spcPts val="2000"/>
              </a:lnSpc>
              <a:spcBef>
                <a:spcPts val="400"/>
              </a:spcBef>
              <a:buNone/>
            </a:pPr>
            <a:r>
              <a:rPr lang="en-US" sz="1600" dirty="0" smtClean="0"/>
              <a:t>Epstein-Barr virus</a:t>
            </a:r>
            <a:endParaRPr lang="en-US" sz="1600" dirty="0"/>
          </a:p>
          <a:p>
            <a:pPr marL="0" indent="0">
              <a:lnSpc>
                <a:spcPts val="2000"/>
              </a:lnSpc>
              <a:spcBef>
                <a:spcPts val="800"/>
              </a:spcBef>
              <a:buNone/>
            </a:pPr>
            <a:r>
              <a:rPr lang="en-US" sz="1800" b="1" dirty="0"/>
              <a:t>Diagnosis</a:t>
            </a:r>
          </a:p>
          <a:p>
            <a:pPr marL="457200" indent="0">
              <a:lnSpc>
                <a:spcPts val="2000"/>
              </a:lnSpc>
              <a:spcBef>
                <a:spcPts val="400"/>
              </a:spcBef>
              <a:buNone/>
            </a:pPr>
            <a:r>
              <a:rPr lang="en-US" sz="1600" dirty="0" smtClean="0"/>
              <a:t>clinical appearance </a:t>
            </a:r>
            <a:r>
              <a:rPr lang="en-US" sz="1800" dirty="0"/>
              <a:t>		</a:t>
            </a:r>
          </a:p>
          <a:p>
            <a:pPr marL="0" indent="0">
              <a:lnSpc>
                <a:spcPts val="2000"/>
              </a:lnSpc>
              <a:spcBef>
                <a:spcPts val="800"/>
              </a:spcBef>
              <a:buNone/>
            </a:pPr>
            <a:r>
              <a:rPr lang="en-US" sz="1800" b="1" dirty="0" smtClean="0"/>
              <a:t>Treatment</a:t>
            </a:r>
          </a:p>
          <a:p>
            <a:pPr marL="457200" indent="0">
              <a:buNone/>
            </a:pPr>
            <a:r>
              <a:rPr lang="en-US" sz="1600" dirty="0"/>
              <a:t>usually none </a:t>
            </a:r>
            <a:r>
              <a:rPr lang="en-US" sz="1600" dirty="0" smtClean="0"/>
              <a:t>required </a:t>
            </a:r>
            <a:br>
              <a:rPr lang="en-US" sz="1600" dirty="0" smtClean="0"/>
            </a:br>
            <a:r>
              <a:rPr lang="en-US" sz="1600" dirty="0" smtClean="0"/>
              <a:t>high-dose </a:t>
            </a:r>
            <a:r>
              <a:rPr lang="en-US" sz="1600" dirty="0"/>
              <a:t>anti-</a:t>
            </a:r>
            <a:r>
              <a:rPr lang="en-US" sz="1600" dirty="0" err="1"/>
              <a:t>virals</a:t>
            </a:r>
            <a:endParaRPr lang="en-US" sz="1600" dirty="0"/>
          </a:p>
        </p:txBody>
      </p:sp>
      <p:sp>
        <p:nvSpPr>
          <p:cNvPr id="4" name="Slide Number Placeholder 3"/>
          <p:cNvSpPr>
            <a:spLocks noGrp="1"/>
          </p:cNvSpPr>
          <p:nvPr>
            <p:ph type="sldNum" sz="quarter" idx="12"/>
          </p:nvPr>
        </p:nvSpPr>
        <p:spPr/>
        <p:txBody>
          <a:bodyPr/>
          <a:lstStyle/>
          <a:p>
            <a:fld id="{76F12988-762E-479C-8EE3-6FB29355EF8A}" type="slidenum">
              <a:rPr lang="en-US" smtClean="0"/>
              <a:pPr/>
              <a:t>9</a:t>
            </a:fld>
            <a:endParaRPr lang="en-US"/>
          </a:p>
        </p:txBody>
      </p:sp>
      <p:pic>
        <p:nvPicPr>
          <p:cNvPr id="8" name="Picture Placeholder 7" descr="Photo: Showing oral hairy leukoplakia, lateral border of tongue."/>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689" b="2689"/>
          <a:stretch>
            <a:fillRect/>
          </a:stretch>
        </p:blipFill>
        <p:spPr>
          <a:xfrm>
            <a:off x="4495800" y="1905000"/>
            <a:ext cx="4114800" cy="2895600"/>
          </a:xfrm>
        </p:spPr>
      </p:pic>
    </p:spTree>
    <p:extLst>
      <p:ext uri="{BB962C8B-B14F-4D97-AF65-F5344CB8AC3E}">
        <p14:creationId xmlns:p14="http://schemas.microsoft.com/office/powerpoint/2010/main" val="188623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41516</TotalTime>
  <Words>10307</Words>
  <Application>Microsoft Office PowerPoint</Application>
  <PresentationFormat>On-screen Show (4:3)</PresentationFormat>
  <Paragraphs>1158</Paragraphs>
  <Slides>79</Slides>
  <Notes>76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Office Theme</vt:lpstr>
      <vt:lpstr>Document</vt:lpstr>
      <vt:lpstr>Guide to Oral Health Care for People Living with HIV/AIDS</vt:lpstr>
      <vt:lpstr>Introduction</vt:lpstr>
      <vt:lpstr>Housekeeping</vt:lpstr>
      <vt:lpstr>Guide to Oral Health Care for People Living with HIV/AIDS</vt:lpstr>
      <vt:lpstr>Chapter 3:</vt:lpstr>
      <vt:lpstr>Chapter 3: Learning Objectives</vt:lpstr>
      <vt:lpstr>Clinical Presentation</vt:lpstr>
      <vt:lpstr>Pseudomembranous candidiasis</vt:lpstr>
      <vt:lpstr>Oral hairy leukoplakia</vt:lpstr>
      <vt:lpstr>Erythematous candidiasis</vt:lpstr>
      <vt:lpstr>Angular cheilitis</vt:lpstr>
      <vt:lpstr>Linear gingival erythema</vt:lpstr>
      <vt:lpstr>Aphthous ulcers</vt:lpstr>
      <vt:lpstr>Recurrent intraoral herpes</vt:lpstr>
      <vt:lpstr>Herpes zoster</vt:lpstr>
      <vt:lpstr>Necrotizing gingivitis</vt:lpstr>
      <vt:lpstr>Necrotizing “ulcerative” periodontitis</vt:lpstr>
      <vt:lpstr>Squamous cell carcinoma</vt:lpstr>
      <vt:lpstr>Squamous cell carcinoma</vt:lpstr>
      <vt:lpstr>Squamous papilloma Verruca vulgaris</vt:lpstr>
      <vt:lpstr>Condyloma acuminatum Focal epithelial hyperplasia</vt:lpstr>
      <vt:lpstr>Kaposi Sarcoma - early</vt:lpstr>
      <vt:lpstr>Kaposi Sarcoma – “mid-stage”</vt:lpstr>
      <vt:lpstr>Kaposi Sarcoma - advanced</vt:lpstr>
      <vt:lpstr>Questions?</vt:lpstr>
      <vt:lpstr>Guide to Oral Health Care for People Living with HIV/AIDS</vt:lpstr>
      <vt:lpstr>Chapter 4:</vt:lpstr>
      <vt:lpstr>Chapter 4: Learning Objectives </vt:lpstr>
      <vt:lpstr>Course Overview</vt:lpstr>
      <vt:lpstr>Introduction</vt:lpstr>
      <vt:lpstr>A Healthy Mouth</vt:lpstr>
      <vt:lpstr>Triage Levels for Referrals</vt:lpstr>
      <vt:lpstr>Routine Dental Referral (2-4 weeks)</vt:lpstr>
      <vt:lpstr>Urgent Referral 2 days (1)</vt:lpstr>
      <vt:lpstr>Urgent Referral 2 days (2)</vt:lpstr>
      <vt:lpstr>Emergency Referral (Same day)</vt:lpstr>
      <vt:lpstr>Case 1</vt:lpstr>
      <vt:lpstr>Case 1 (Gingival concerns) </vt:lpstr>
      <vt:lpstr>Case 1 (Tooth-related concerns)</vt:lpstr>
      <vt:lpstr>Case 2: “Gums hurt” “Bad breath &amp; a nasty taste”</vt:lpstr>
      <vt:lpstr>Case 2 – Treatment for gingivitits</vt:lpstr>
      <vt:lpstr>Case 3</vt:lpstr>
      <vt:lpstr>Case 4</vt:lpstr>
      <vt:lpstr>Antibiotics in Dentistry</vt:lpstr>
      <vt:lpstr>Case 5 – Pericornitis</vt:lpstr>
      <vt:lpstr>Case 5 – Management of pericornitis</vt:lpstr>
      <vt:lpstr>Case 6: Floor of mouth</vt:lpstr>
      <vt:lpstr>Case 7 – Oral disease secondary to methamphetamine use</vt:lpstr>
      <vt:lpstr>Case 7 – Management of severe dental disease </vt:lpstr>
      <vt:lpstr>Case 7 – Management of severe dental disease </vt:lpstr>
      <vt:lpstr>OTC agents for xerostomia or ‘dry mouth’</vt:lpstr>
      <vt:lpstr>Minor Aphthous Ulcers</vt:lpstr>
      <vt:lpstr>Treatment of Aphthous Ulcers</vt:lpstr>
      <vt:lpstr>Antibacterial, Analgesic, and Coating Agents for Oral Ulcerations</vt:lpstr>
      <vt:lpstr>Case 8</vt:lpstr>
      <vt:lpstr>Case 9</vt:lpstr>
      <vt:lpstr>Summary</vt:lpstr>
      <vt:lpstr>Questions?</vt:lpstr>
      <vt:lpstr>Guide to Oral Health Care for People Living with HIV/AIDS</vt:lpstr>
      <vt:lpstr>Chapter 5:</vt:lpstr>
      <vt:lpstr>Chapter 5: Learning Objectives </vt:lpstr>
      <vt:lpstr>Oral Hygiene Instructions</vt:lpstr>
      <vt:lpstr> Good Dental Health</vt:lpstr>
      <vt:lpstr>Proper Brushing Technique</vt:lpstr>
      <vt:lpstr>Brushing Tips</vt:lpstr>
      <vt:lpstr>Proper Flossing Technique</vt:lpstr>
      <vt:lpstr>Flossing Tips</vt:lpstr>
      <vt:lpstr>Oral Hygiene Products</vt:lpstr>
      <vt:lpstr>Denture Care</vt:lpstr>
      <vt:lpstr>Nutrition and Oral Health</vt:lpstr>
      <vt:lpstr>HIV/AIDS and Nutrition</vt:lpstr>
      <vt:lpstr> Nutrition Interventions</vt:lpstr>
      <vt:lpstr>Healthy Eating</vt:lpstr>
      <vt:lpstr>Nutritional Recommendations</vt:lpstr>
      <vt:lpstr>Major Nutrients for Oral Health</vt:lpstr>
      <vt:lpstr>Counseling Tips</vt:lpstr>
      <vt:lpstr>Counseling Tips (continued)</vt:lpstr>
      <vt:lpstr>Patient Education Handouts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Diseases</dc:title>
  <dc:subject>Chapter 2 discusses oral soft tissue diseases which may be seen in people living with HIV/AIDS, presents clinical descriptions and photos, and gives suggestions for recommended treatments.</dc:subject>
  <dc:creator>Jeffrey Hill, D.M.D., Carol M. Stewart, D.D.S., MS</dc:creator>
  <cp:keywords>HIV and oral disease, HIV and oral lesions</cp:keywords>
  <cp:lastModifiedBy>Nicole Mandel</cp:lastModifiedBy>
  <cp:revision>305</cp:revision>
  <dcterms:created xsi:type="dcterms:W3CDTF">2014-03-16T22:08:23Z</dcterms:created>
  <dcterms:modified xsi:type="dcterms:W3CDTF">2014-04-16T17:51:34Z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