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827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9" r:id="rId14"/>
    <p:sldId id="270" r:id="rId15"/>
    <p:sldId id="271" r:id="rId16"/>
    <p:sldId id="267" r:id="rId17"/>
    <p:sldId id="272" r:id="rId18"/>
  </p:sldIdLst>
  <p:sldSz cx="9144000" cy="6858000" type="screen4x3"/>
  <p:notesSz cx="7010400" cy="92964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3B"/>
    <a:srgbClr val="167180"/>
    <a:srgbClr val="800000"/>
    <a:srgbClr val="008080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71729" autoAdjust="0"/>
  </p:normalViewPr>
  <p:slideViewPr>
    <p:cSldViewPr>
      <p:cViewPr>
        <p:scale>
          <a:sx n="60" d="100"/>
          <a:sy n="60" d="100"/>
        </p:scale>
        <p:origin x="2322" y="14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8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8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8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9D9A41C-01DA-4DCF-A28F-7428AEDA4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2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4E32B-D136-4672-89FC-4C23EAD630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8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9A41C-01DA-4DCF-A28F-7428AEDA4171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95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9A41C-01DA-4DCF-A28F-7428AEDA4171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3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9A41C-01DA-4DCF-A28F-7428AEDA4171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8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9A41C-01DA-4DCF-A28F-7428AEDA4171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98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9A41C-01DA-4DCF-A28F-7428AEDA4171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9A41C-01DA-4DCF-A28F-7428AEDA417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20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9A41C-01DA-4DCF-A28F-7428AEDA4171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1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9A41C-01DA-4DCF-A28F-7428AEDA4171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9A41C-01DA-4DCF-A28F-7428AEDA4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9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9A41C-01DA-4DCF-A28F-7428AEDA4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07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9A41C-01DA-4DCF-A28F-7428AEDA4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06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9A41C-01DA-4DCF-A28F-7428AEDA4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5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9A41C-01DA-4DCF-A28F-7428AEDA4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30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9A41C-01DA-4DCF-A28F-7428AEDA4171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57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9A41C-01DA-4DCF-A28F-7428AEDA417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5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4814-5130-418A-B338-13C06536939C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3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64CE-8C6A-4E38-92C7-E829506BCEEA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2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133600"/>
            <a:ext cx="1943100" cy="2620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133600"/>
            <a:ext cx="5676900" cy="2620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90C-9DC5-4BAF-B297-86640700CCAC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6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4814-5130-418A-B338-13C06536939C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8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501-CF94-4DBE-9621-86B9612C137D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79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38D-FA2B-4BFA-B978-E4F88F98B590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8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2CBC-F783-45D8-905B-9397FAA607FD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0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1DEB-8441-4F61-9E9D-B86B1E4D30B4}" type="datetime1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6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088D-6C1D-4687-92F0-A533B2E54F85}" type="datetime1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22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B725-EDEE-4E34-827E-61304BD3A160}" type="datetime1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75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19B4-DC38-4671-9EA7-3109A5CE4A7D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0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F501-CF94-4DBE-9621-86B9612C137D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03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60E2-AC94-471B-BEAF-C9DA953AC560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27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64CE-8C6A-4E38-92C7-E829506BCEEA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77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90C-9DC5-4BAF-B297-86640700CCAC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7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38D-FA2B-4BFA-B978-E4F88F98B590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8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733800"/>
            <a:ext cx="3771900" cy="102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3733800"/>
            <a:ext cx="3771900" cy="102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2CBC-F783-45D8-905B-9397FAA607FD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7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1DEB-8441-4F61-9E9D-B86B1E4D30B4}" type="datetime1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6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088D-6C1D-4687-92F0-A533B2E54F85}" type="datetime1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9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B725-EDEE-4E34-827E-61304BD3A160}" type="datetime1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0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19B4-DC38-4671-9EA7-3109A5CE4A7D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60E2-AC94-471B-BEAF-C9DA953AC560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0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133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3733800"/>
            <a:ext cx="7696200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12700">
            <a:solidFill>
              <a:srgbClr val="1671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/>
          </a:p>
        </p:txBody>
      </p:sp>
      <p:sp>
        <p:nvSpPr>
          <p:cNvPr id="5125" name="Rectangle 18"/>
          <p:cNvSpPr>
            <a:spLocks noChangeArrowheads="1"/>
          </p:cNvSpPr>
          <p:nvPr/>
        </p:nvSpPr>
        <p:spPr bwMode="auto">
          <a:xfrm flipV="1">
            <a:off x="8305800" y="304800"/>
            <a:ext cx="457200" cy="304800"/>
          </a:xfrm>
          <a:prstGeom prst="rect">
            <a:avLst/>
          </a:prstGeom>
          <a:solidFill>
            <a:srgbClr val="FFD03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en-US" sz="2400"/>
          </a:p>
        </p:txBody>
      </p:sp>
      <p:sp>
        <p:nvSpPr>
          <p:cNvPr id="5126" name="Rectangle 19"/>
          <p:cNvSpPr>
            <a:spLocks noChangeArrowheads="1"/>
          </p:cNvSpPr>
          <p:nvPr/>
        </p:nvSpPr>
        <p:spPr bwMode="auto">
          <a:xfrm flipV="1">
            <a:off x="381000" y="304800"/>
            <a:ext cx="7943850" cy="304800"/>
          </a:xfrm>
          <a:prstGeom prst="rect">
            <a:avLst/>
          </a:prstGeom>
          <a:solidFill>
            <a:srgbClr val="1671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en-US" sz="2400"/>
          </a:p>
        </p:txBody>
      </p:sp>
      <p:sp>
        <p:nvSpPr>
          <p:cNvPr id="5127" name="Rectangle 20"/>
          <p:cNvSpPr>
            <a:spLocks noChangeArrowheads="1"/>
          </p:cNvSpPr>
          <p:nvPr/>
        </p:nvSpPr>
        <p:spPr bwMode="auto">
          <a:xfrm flipV="1">
            <a:off x="381000" y="609600"/>
            <a:ext cx="7943850" cy="152400"/>
          </a:xfrm>
          <a:prstGeom prst="rect">
            <a:avLst/>
          </a:prstGeom>
          <a:solidFill>
            <a:srgbClr val="FFD03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en-US" sz="2400"/>
          </a:p>
        </p:txBody>
      </p:sp>
      <p:sp>
        <p:nvSpPr>
          <p:cNvPr id="5128" name="Rectangle 21"/>
          <p:cNvSpPr>
            <a:spLocks noChangeArrowheads="1"/>
          </p:cNvSpPr>
          <p:nvPr/>
        </p:nvSpPr>
        <p:spPr bwMode="auto">
          <a:xfrm flipV="1">
            <a:off x="8315325" y="609600"/>
            <a:ext cx="447675" cy="152400"/>
          </a:xfrm>
          <a:prstGeom prst="rect">
            <a:avLst/>
          </a:prstGeom>
          <a:solidFill>
            <a:srgbClr val="1671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r" eaLnBrk="1" hangingPunct="1"/>
            <a:endParaRPr lang="en-US" sz="2400"/>
          </a:p>
        </p:txBody>
      </p:sp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867400"/>
            <a:ext cx="8588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27"/>
          <p:cNvSpPr txBox="1">
            <a:spLocks noChangeArrowheads="1"/>
          </p:cNvSpPr>
          <p:nvPr/>
        </p:nvSpPr>
        <p:spPr bwMode="auto">
          <a:xfrm>
            <a:off x="1905000" y="6248400"/>
            <a:ext cx="6400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900" dirty="0">
                <a:solidFill>
                  <a:srgbClr val="167180"/>
                </a:solidFill>
                <a:latin typeface="Arial" charset="0"/>
              </a:rPr>
              <a:t>To protect, promote and improve the health of all people in Florida through integrated state, county, and community efforts.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6500" y="347990"/>
            <a:ext cx="3695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+mn-lt"/>
              </a:rPr>
              <a:t>Division</a:t>
            </a:r>
            <a:r>
              <a:rPr lang="en-US" sz="1100" b="1" baseline="0" dirty="0" smtClean="0">
                <a:solidFill>
                  <a:schemeClr val="bg1"/>
                </a:solidFill>
                <a:latin typeface="+mn-lt"/>
              </a:rPr>
              <a:t> of Disease Control and Health Protection </a:t>
            </a:r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6200" y="6553200"/>
            <a:ext cx="1066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accent1">
                    <a:lumMod val="25000"/>
                  </a:schemeClr>
                </a:solidFill>
                <a:latin typeface="+mn-lt"/>
              </a:defRPr>
            </a:lvl1pPr>
          </a:lstStyle>
          <a:p>
            <a:fld id="{A16D6ED4-BAFA-4B68-8B03-AE0BBA2BC78C}" type="datetime1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48000" y="64980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1">
                    <a:lumMod val="2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772400" y="6518213"/>
            <a:ext cx="457200" cy="33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>
                    <a:lumMod val="25000"/>
                  </a:schemeClr>
                </a:solidFill>
                <a:latin typeface="+mn-lt"/>
              </a:defRPr>
            </a:lvl1pPr>
          </a:lstStyle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D6ED4-BAFA-4B68-8B03-AE0BBA2BC78C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D93D4-A4A9-42EE-9C0F-A24EB0947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3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em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2209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Surveillance and EHR Data in Case Conferencing for Improving Outcomes Along the Continuum of Care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74908"/>
            <a:ext cx="818580" cy="365125"/>
          </a:xfrm>
        </p:spPr>
        <p:txBody>
          <a:bodyPr/>
          <a:lstStyle/>
          <a:p>
            <a:pPr algn="l"/>
            <a:fld id="{BDEBC5F4-FCD5-4319-A63B-A6319F803EAB}" type="slidenum">
              <a:rPr lang="en-US" sz="1400" smtClean="0"/>
              <a:pPr algn="l"/>
              <a:t>1</a:t>
            </a:fld>
            <a:endParaRPr lang="en-US" sz="1400"/>
          </a:p>
        </p:txBody>
      </p:sp>
      <p:sp>
        <p:nvSpPr>
          <p:cNvPr id="4" name="Rectangle 3"/>
          <p:cNvSpPr/>
          <p:nvPr/>
        </p:nvSpPr>
        <p:spPr>
          <a:xfrm>
            <a:off x="2903056" y="152400"/>
            <a:ext cx="31854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FLORIDA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P4C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4419600"/>
            <a:ext cx="4031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Mara Michniewicz, MPH</a:t>
            </a:r>
          </a:p>
          <a:p>
            <a:pPr algn="ctr"/>
            <a:r>
              <a:rPr lang="en-US" dirty="0" smtClean="0"/>
              <a:t>Prevention Program Manager</a:t>
            </a:r>
          </a:p>
          <a:p>
            <a:pPr algn="ctr"/>
            <a:r>
              <a:rPr lang="en-US" dirty="0" smtClean="0"/>
              <a:t>Florida Department of Health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National HIV Prevention Conference</a:t>
            </a:r>
          </a:p>
          <a:p>
            <a:pPr algn="ctr"/>
            <a:r>
              <a:rPr lang="en-US" dirty="0" smtClean="0"/>
              <a:t>December 7, 2015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8778"/>
          <a:stretch/>
        </p:blipFill>
        <p:spPr>
          <a:xfrm>
            <a:off x="8382000" y="6019800"/>
            <a:ext cx="769066" cy="832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2353" r="11670" b="36470"/>
          <a:stretch/>
        </p:blipFill>
        <p:spPr>
          <a:xfrm>
            <a:off x="2810692" y="6610843"/>
            <a:ext cx="5571308" cy="1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PRISM and Case Conferencing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Assignment – Programming allows for automated case assignment, and for managers to sort by testing location and zip code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Linkage – Originally PRISM only set up for newly diagnosed cases and linkage to care. Created a workaround, and programming planned for people lost to care and re-engagement in care.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 Services – P4C DIS are assigned cases of people who are HIV positive, receiving care at the health center, and are needing partner services.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74908"/>
            <a:ext cx="818580" cy="365125"/>
          </a:xfrm>
        </p:spPr>
        <p:txBody>
          <a:bodyPr/>
          <a:lstStyle/>
          <a:p>
            <a:pPr algn="l"/>
            <a:fld id="{BDEBC5F4-FCD5-4319-A63B-A6319F803EAB}" type="slidenum">
              <a:rPr lang="en-US" sz="1400" smtClean="0"/>
              <a:pPr algn="l"/>
              <a:t>10</a:t>
            </a:fld>
            <a:r>
              <a:rPr lang="en-US" sz="1400" dirty="0" smtClean="0"/>
              <a:t>0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8778"/>
          <a:stretch/>
        </p:blipFill>
        <p:spPr>
          <a:xfrm>
            <a:off x="8326315" y="6022975"/>
            <a:ext cx="824889" cy="831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2353" r="11670" b="36470"/>
          <a:stretch/>
        </p:blipFill>
        <p:spPr>
          <a:xfrm>
            <a:off x="2810692" y="6610843"/>
            <a:ext cx="5571308" cy="1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0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Florida P4C Dashboard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772400" cy="4206240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Type Reports</a:t>
            </a:r>
          </a:p>
          <a:p>
            <a:pPr lvl="1"/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Information Sheets</a:t>
            </a:r>
          </a:p>
          <a:p>
            <a:pPr lvl="1"/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Of Care Lists</a:t>
            </a:r>
          </a:p>
          <a:p>
            <a:pPr lvl="1"/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Persistently High Viral Load Lists</a:t>
            </a:r>
          </a:p>
          <a:p>
            <a:endParaRPr lang="en-US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74908"/>
            <a:ext cx="818580" cy="365125"/>
          </a:xfrm>
        </p:spPr>
        <p:txBody>
          <a:bodyPr/>
          <a:lstStyle/>
          <a:p>
            <a:pPr algn="l"/>
            <a:fld id="{BDEBC5F4-FCD5-4319-A63B-A6319F803EAB}" type="slidenum">
              <a:rPr lang="en-US" sz="1400" smtClean="0"/>
              <a:pPr algn="l"/>
              <a:t>11</a:t>
            </a:fld>
            <a:r>
              <a:rPr lang="en-US" sz="1400" dirty="0" smtClean="0"/>
              <a:t>1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8778"/>
          <a:stretch/>
        </p:blipFill>
        <p:spPr>
          <a:xfrm>
            <a:off x="8327049" y="6019800"/>
            <a:ext cx="845282" cy="831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2353" r="11670" b="36470"/>
          <a:stretch/>
        </p:blipFill>
        <p:spPr>
          <a:xfrm>
            <a:off x="2788711" y="6610843"/>
            <a:ext cx="5571308" cy="1809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6"/>
          <a:stretch/>
        </p:blipFill>
        <p:spPr bwMode="auto">
          <a:xfrm>
            <a:off x="42762" y="3451224"/>
            <a:ext cx="9056914" cy="2309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897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68" y="118320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case sheet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31323" y="6245718"/>
            <a:ext cx="818580" cy="365125"/>
          </a:xfrm>
        </p:spPr>
        <p:txBody>
          <a:bodyPr/>
          <a:lstStyle/>
          <a:p>
            <a:pPr algn="l"/>
            <a:r>
              <a:rPr lang="en-US" sz="1600" dirty="0" smtClean="0">
                <a:solidFill>
                  <a:sysClr val="windowText" lastClr="000000"/>
                </a:solidFill>
              </a:rPr>
              <a:t>12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" r="42471"/>
          <a:stretch/>
        </p:blipFill>
        <p:spPr bwMode="auto">
          <a:xfrm>
            <a:off x="457200" y="1561977"/>
            <a:ext cx="3858003" cy="35434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219" y="1343744"/>
            <a:ext cx="3769395" cy="23391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4938" t="22380" r="57427" b="10802"/>
          <a:stretch/>
        </p:blipFill>
        <p:spPr>
          <a:xfrm>
            <a:off x="4571218" y="3591541"/>
            <a:ext cx="3769395" cy="23852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88778"/>
          <a:stretch/>
        </p:blipFill>
        <p:spPr>
          <a:xfrm>
            <a:off x="8382000" y="6019800"/>
            <a:ext cx="769066" cy="8325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t="42353" r="11670" b="36470"/>
          <a:stretch/>
        </p:blipFill>
        <p:spPr>
          <a:xfrm>
            <a:off x="2810692" y="6610843"/>
            <a:ext cx="5571308" cy="1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Not-in-care list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4"/>
          <a:stretch/>
        </p:blipFill>
        <p:spPr bwMode="auto">
          <a:xfrm>
            <a:off x="1450572" y="1890278"/>
            <a:ext cx="5934074" cy="15023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/>
          <a:stretch/>
        </p:blipFill>
        <p:spPr bwMode="auto">
          <a:xfrm>
            <a:off x="1450571" y="3472967"/>
            <a:ext cx="5934075" cy="30575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Slide Number Placeholder 2"/>
          <p:cNvSpPr txBox="1">
            <a:spLocks/>
          </p:cNvSpPr>
          <p:nvPr/>
        </p:nvSpPr>
        <p:spPr>
          <a:xfrm>
            <a:off x="8104595" y="6256093"/>
            <a:ext cx="81858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400"/>
              <a:t>13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88778"/>
          <a:stretch/>
        </p:blipFill>
        <p:spPr>
          <a:xfrm>
            <a:off x="8382000" y="6019800"/>
            <a:ext cx="769066" cy="832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42353" r="11670" b="36470"/>
          <a:stretch/>
        </p:blipFill>
        <p:spPr>
          <a:xfrm>
            <a:off x="2810692" y="6610843"/>
            <a:ext cx="5571308" cy="1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0876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Persistently High Viral Load list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3032" y="6298367"/>
            <a:ext cx="749968" cy="331033"/>
          </a:xfrm>
        </p:spPr>
        <p:txBody>
          <a:bodyPr/>
          <a:lstStyle/>
          <a:p>
            <a:pPr algn="l"/>
            <a:fld id="{15ED93D4-A4A9-42EE-9C0F-A24EB0947AD3}" type="slidenum">
              <a:rPr lang="en-US" sz="1400" smtClean="0"/>
              <a:pPr algn="l"/>
              <a:t>14</a:t>
            </a:fld>
            <a:endParaRPr lang="en-US" sz="1400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1376"/>
            <a:ext cx="8686800" cy="33864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8778"/>
          <a:stretch/>
        </p:blipFill>
        <p:spPr>
          <a:xfrm>
            <a:off x="8382000" y="6019800"/>
            <a:ext cx="769066" cy="83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42353" r="11670" b="36470"/>
          <a:stretch/>
        </p:blipFill>
        <p:spPr>
          <a:xfrm>
            <a:off x="2810692" y="6610843"/>
            <a:ext cx="5571308" cy="1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QI/QA and M&amp;E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9" y="899160"/>
            <a:ext cx="7772400" cy="42062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M&amp;E for Development and Implementation stages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P4C monitoring tool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conference monthly survey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P4C monitoring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74908"/>
            <a:ext cx="818580" cy="365125"/>
          </a:xfrm>
        </p:spPr>
        <p:txBody>
          <a:bodyPr/>
          <a:lstStyle/>
          <a:p>
            <a:pPr algn="l"/>
            <a:r>
              <a:rPr lang="en-US" sz="1400" dirty="0" smtClean="0"/>
              <a:t>15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8778"/>
          <a:stretch/>
        </p:blipFill>
        <p:spPr>
          <a:xfrm>
            <a:off x="8382000" y="6019800"/>
            <a:ext cx="769066" cy="832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2353" r="11670" b="36470"/>
          <a:stretch/>
        </p:blipFill>
        <p:spPr>
          <a:xfrm>
            <a:off x="2810692" y="6610843"/>
            <a:ext cx="5571308" cy="180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990" t="8865" r="15167" b="22428"/>
          <a:stretch/>
        </p:blipFill>
        <p:spPr>
          <a:xfrm>
            <a:off x="359778" y="3413761"/>
            <a:ext cx="4247536" cy="27431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991" t="13298" r="5185" b="4697"/>
          <a:stretch/>
        </p:blipFill>
        <p:spPr>
          <a:xfrm>
            <a:off x="4932555" y="3046821"/>
            <a:ext cx="4029008" cy="27606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47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016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4652" y="6287746"/>
            <a:ext cx="765533" cy="296704"/>
          </a:xfrm>
        </p:spPr>
        <p:txBody>
          <a:bodyPr/>
          <a:lstStyle/>
          <a:p>
            <a:fld id="{15ED93D4-A4A9-42EE-9C0F-A24EB0947A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8778"/>
          <a:stretch/>
        </p:blipFill>
        <p:spPr>
          <a:xfrm>
            <a:off x="8382000" y="6019800"/>
            <a:ext cx="769066" cy="832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2353" r="11670" b="36470"/>
          <a:stretch/>
        </p:blipFill>
        <p:spPr>
          <a:xfrm>
            <a:off x="2810692" y="6610843"/>
            <a:ext cx="5571308" cy="180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62200" y="1321793"/>
            <a:ext cx="487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Mara Michniewicz, MPH, CHES</a:t>
            </a:r>
          </a:p>
          <a:p>
            <a:pPr algn="ctr"/>
            <a:r>
              <a:rPr lang="en-US" sz="1400" dirty="0" smtClean="0"/>
              <a:t>Prevention Program Manager</a:t>
            </a:r>
          </a:p>
          <a:p>
            <a:pPr algn="ctr"/>
            <a:r>
              <a:rPr lang="en-US" sz="1400" dirty="0" smtClean="0"/>
              <a:t>HIV/AIDS Section, Prevention Program</a:t>
            </a:r>
          </a:p>
          <a:p>
            <a:pPr algn="ctr"/>
            <a:r>
              <a:rPr lang="en-US" sz="1400" dirty="0" smtClean="0"/>
              <a:t>mara.michniewicz@flhealth.gov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229853" y="4948849"/>
            <a:ext cx="487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David Andress</a:t>
            </a:r>
            <a:endParaRPr lang="en-US" sz="2400" b="1" u="sng" dirty="0"/>
          </a:p>
          <a:p>
            <a:pPr algn="ctr"/>
            <a:r>
              <a:rPr lang="en-US" sz="1400" dirty="0" smtClean="0"/>
              <a:t>P4C Care Consultant</a:t>
            </a:r>
            <a:endParaRPr lang="en-US" sz="1400" dirty="0"/>
          </a:p>
          <a:p>
            <a:pPr algn="ctr"/>
            <a:r>
              <a:rPr lang="en-US" sz="1400" dirty="0" smtClean="0"/>
              <a:t>Area 4 AIDS Program Office, FDOH in Duval</a:t>
            </a:r>
          </a:p>
          <a:p>
            <a:pPr algn="ctr"/>
            <a:r>
              <a:rPr lang="en-US" sz="1400" dirty="0" smtClean="0"/>
              <a:t>David.andress@flhealth.gov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2209800" y="2473404"/>
            <a:ext cx="487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Juan Vasquez</a:t>
            </a:r>
            <a:endParaRPr lang="en-US" sz="2400" b="1" u="sng" dirty="0"/>
          </a:p>
          <a:p>
            <a:pPr algn="ctr"/>
            <a:r>
              <a:rPr lang="en-US" sz="1400" dirty="0" smtClean="0"/>
              <a:t>P4C Coordinator / Interventions Team Lead</a:t>
            </a:r>
            <a:endParaRPr lang="en-US" sz="1400" dirty="0"/>
          </a:p>
          <a:p>
            <a:pPr algn="ctr"/>
            <a:r>
              <a:rPr lang="en-US" sz="1400" dirty="0" smtClean="0"/>
              <a:t>HIV/AIDS Section, Prevention Program</a:t>
            </a:r>
          </a:p>
          <a:p>
            <a:pPr algn="ctr"/>
            <a:r>
              <a:rPr lang="en-US" sz="1400" dirty="0" smtClean="0"/>
              <a:t>Juan.Vasquez@flhealth.gov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905000" y="3733800"/>
            <a:ext cx="5486400" cy="11079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400" b="1" u="sng" dirty="0"/>
              <a:t>Max Wilson, Ph.D</a:t>
            </a:r>
          </a:p>
          <a:p>
            <a:pPr algn="ctr"/>
            <a:r>
              <a:rPr lang="en-US" sz="1400" dirty="0"/>
              <a:t>Disease Control Program Administrator / Statewide Evaluation Consultant</a:t>
            </a:r>
          </a:p>
          <a:p>
            <a:pPr algn="ctr"/>
            <a:r>
              <a:rPr lang="en-US" sz="1400" dirty="0"/>
              <a:t>Area 4 AIDS Program Office, FDOH in Duval</a:t>
            </a:r>
          </a:p>
          <a:p>
            <a:pPr algn="ctr"/>
            <a:r>
              <a:rPr lang="en-US" sz="1400" dirty="0"/>
              <a:t>Max.wilson@flhealth.gov</a:t>
            </a:r>
          </a:p>
        </p:txBody>
      </p:sp>
    </p:spTree>
    <p:extLst>
      <p:ext uri="{BB962C8B-B14F-4D97-AF65-F5344CB8AC3E}">
        <p14:creationId xmlns:p14="http://schemas.microsoft.com/office/powerpoint/2010/main" val="255712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3" y="274832"/>
            <a:ext cx="77724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953" y="1648326"/>
            <a:ext cx="7696200" cy="37338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oals of case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onferencing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conferencing process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aspects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conferencing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data exchange/sharing</a:t>
            </a:r>
          </a:p>
          <a:p>
            <a:pPr lvl="1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knowledge of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types (PLWH) covered by case conferencing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systems used in case conferencing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P4C DIS role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6250294"/>
            <a:ext cx="914400" cy="416298"/>
          </a:xfrm>
        </p:spPr>
        <p:txBody>
          <a:bodyPr/>
          <a:lstStyle/>
          <a:p>
            <a:pPr algn="l"/>
            <a:r>
              <a:rPr lang="en-US" sz="1400" dirty="0" smtClean="0"/>
              <a:t>2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8778"/>
          <a:stretch/>
        </p:blipFill>
        <p:spPr>
          <a:xfrm>
            <a:off x="8382000" y="6019800"/>
            <a:ext cx="769066" cy="83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42353" r="11670" b="36470"/>
          <a:stretch/>
        </p:blipFill>
        <p:spPr>
          <a:xfrm>
            <a:off x="2810692" y="6610843"/>
            <a:ext cx="5571308" cy="1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78292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Conferencing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3886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undiagnosed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ases of HIV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and re-engage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 of care PLWH, into care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PLWH in need of Partner Services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individual and community viral load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types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Newly diagnosed HIV +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Previously diagnosed HIV+ and out of care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need of partner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ervices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Persistently high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oads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74908"/>
            <a:ext cx="818580" cy="365125"/>
          </a:xfrm>
        </p:spPr>
        <p:txBody>
          <a:bodyPr/>
          <a:lstStyle/>
          <a:p>
            <a:pPr algn="l"/>
            <a:r>
              <a:rPr lang="en-US" sz="1400" dirty="0" smtClean="0"/>
              <a:t>3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8778"/>
          <a:stretch/>
        </p:blipFill>
        <p:spPr>
          <a:xfrm>
            <a:off x="8382000" y="6019800"/>
            <a:ext cx="769066" cy="83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42353" r="11670" b="36470"/>
          <a:stretch/>
        </p:blipFill>
        <p:spPr>
          <a:xfrm>
            <a:off x="2810692" y="6610843"/>
            <a:ext cx="5571308" cy="1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1" y="2969741"/>
            <a:ext cx="1143000" cy="1219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ysClr val="windowText" lastClr="000000"/>
                </a:solidFill>
              </a:rPr>
              <a:t>PRISM/P4C Dashboard Reports/Data – to - Care</a:t>
            </a:r>
            <a:endParaRPr lang="en-US" sz="1050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1" y="2969741"/>
            <a:ext cx="1447800" cy="1219200"/>
          </a:xfrm>
          <a:prstGeom prst="ellipse">
            <a:avLst/>
          </a:prstGeom>
          <a:solidFill>
            <a:srgbClr val="FFFF99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Case Conferencing with Care Team and DIS</a:t>
            </a:r>
            <a:endParaRPr lang="en-US" sz="1050" dirty="0"/>
          </a:p>
        </p:txBody>
      </p:sp>
      <p:sp>
        <p:nvSpPr>
          <p:cNvPr id="7" name="Rounded Rectangle 6"/>
          <p:cNvSpPr/>
          <p:nvPr/>
        </p:nvSpPr>
        <p:spPr>
          <a:xfrm>
            <a:off x="3505201" y="3877963"/>
            <a:ext cx="1905000" cy="304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ysClr val="windowText" lastClr="000000"/>
                </a:solidFill>
              </a:rPr>
              <a:t>In Need of Partner Services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05201" y="3420763"/>
            <a:ext cx="1905000" cy="304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ysClr val="windowText" lastClr="000000"/>
                </a:solidFill>
              </a:rPr>
              <a:t>Out Of Care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05201" y="2963563"/>
            <a:ext cx="1905000" cy="304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ysClr val="windowText" lastClr="000000"/>
                </a:solidFill>
              </a:rPr>
              <a:t>Newly Diagnosed,</a:t>
            </a:r>
          </a:p>
          <a:p>
            <a:pPr algn="ctr"/>
            <a:r>
              <a:rPr lang="en-US" sz="1000" dirty="0" smtClean="0">
                <a:solidFill>
                  <a:sysClr val="windowText" lastClr="000000"/>
                </a:solidFill>
              </a:rPr>
              <a:t>Never in Care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1" y="4335163"/>
            <a:ext cx="1905000" cy="304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ysClr val="windowText" lastClr="000000"/>
                </a:solidFill>
              </a:rPr>
              <a:t>Persistently High Viral Load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5257801" y="2353963"/>
            <a:ext cx="609601" cy="2438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943601" y="2969741"/>
            <a:ext cx="1219200" cy="121920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ysClr val="windowText" lastClr="000000"/>
                </a:solidFill>
              </a:rPr>
              <a:t>Develop Action Plan/Identify Responsible Party</a:t>
            </a:r>
          </a:p>
          <a:p>
            <a:pPr algn="ctr"/>
            <a:r>
              <a:rPr lang="en-US" sz="1050" dirty="0" smtClean="0">
                <a:solidFill>
                  <a:sysClr val="windowText" lastClr="000000"/>
                </a:solidFill>
              </a:rPr>
              <a:t>(tailored to each </a:t>
            </a:r>
            <a:r>
              <a:rPr lang="en-US" sz="1050" dirty="0">
                <a:solidFill>
                  <a:sysClr val="windowText" lastClr="000000"/>
                </a:solidFill>
              </a:rPr>
              <a:t>a</a:t>
            </a:r>
            <a:r>
              <a:rPr lang="en-US" sz="1050" dirty="0" smtClean="0">
                <a:solidFill>
                  <a:sysClr val="windowText" lastClr="000000"/>
                </a:solidFill>
              </a:rPr>
              <a:t>rea)</a:t>
            </a:r>
            <a:endParaRPr lang="en-US" sz="1050" dirty="0">
              <a:solidFill>
                <a:sysClr val="windowText" lastClr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15429" y="2969741"/>
            <a:ext cx="1295400" cy="1219200"/>
          </a:xfrm>
          <a:prstGeom prst="ellipse">
            <a:avLst/>
          </a:prstGeom>
          <a:solidFill>
            <a:srgbClr val="FFFF99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ysClr val="windowText" lastClr="000000"/>
                </a:solidFill>
              </a:rPr>
              <a:t>Monthly Case Conference Review</a:t>
            </a:r>
          </a:p>
          <a:p>
            <a:pPr algn="ctr"/>
            <a:r>
              <a:rPr lang="en-US" sz="1000" dirty="0" smtClean="0">
                <a:solidFill>
                  <a:sysClr val="windowText" lastClr="000000"/>
                </a:solidFill>
              </a:rPr>
              <a:t>M&amp;E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7385686" y="650622"/>
            <a:ext cx="1754885" cy="1301578"/>
          </a:xfrm>
          <a:prstGeom prst="star5">
            <a:avLst>
              <a:gd name="adj" fmla="val 28443"/>
              <a:gd name="hf" fmla="val 105146"/>
              <a:gd name="vf" fmla="val 11055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ysClr val="windowText" lastClr="000000"/>
                </a:solidFill>
              </a:rPr>
              <a:t>PLWHA actively engaged in continuum of care</a:t>
            </a:r>
            <a:endParaRPr lang="en-US" sz="1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Straight Arrow Connector 14"/>
          <p:cNvCxnSpPr>
            <a:stCxn id="12" idx="3"/>
            <a:endCxn id="13" idx="2"/>
          </p:cNvCxnSpPr>
          <p:nvPr/>
        </p:nvCxnSpPr>
        <p:spPr>
          <a:xfrm>
            <a:off x="7162801" y="3579341"/>
            <a:ext cx="4526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2267409" y="4194157"/>
            <a:ext cx="5999148" cy="1793878"/>
          </a:xfrm>
          <a:custGeom>
            <a:avLst/>
            <a:gdLst>
              <a:gd name="connsiteX0" fmla="*/ 5999148 w 5999148"/>
              <a:gd name="connsiteY0" fmla="*/ 0 h 1793878"/>
              <a:gd name="connsiteX1" fmla="*/ 4546363 w 5999148"/>
              <a:gd name="connsiteY1" fmla="*/ 1196411 h 1793878"/>
              <a:gd name="connsiteX2" fmla="*/ 1786071 w 5999148"/>
              <a:gd name="connsiteY2" fmla="*/ 1751888 h 1793878"/>
              <a:gd name="connsiteX3" fmla="*/ 0 w 5999148"/>
              <a:gd name="connsiteY3" fmla="*/ 111096 h 1793878"/>
              <a:gd name="connsiteX4" fmla="*/ 0 w 5999148"/>
              <a:gd name="connsiteY4" fmla="*/ 111096 h 179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9148" h="1793878">
                <a:moveTo>
                  <a:pt x="5999148" y="0"/>
                </a:moveTo>
                <a:cubicBezTo>
                  <a:pt x="5623845" y="452215"/>
                  <a:pt x="5248542" y="904430"/>
                  <a:pt x="4546363" y="1196411"/>
                </a:cubicBezTo>
                <a:cubicBezTo>
                  <a:pt x="3844184" y="1488392"/>
                  <a:pt x="2543798" y="1932774"/>
                  <a:pt x="1786071" y="1751888"/>
                </a:cubicBezTo>
                <a:cubicBezTo>
                  <a:pt x="1028344" y="1571002"/>
                  <a:pt x="0" y="111096"/>
                  <a:pt x="0" y="111096"/>
                </a:cubicBezTo>
                <a:lnTo>
                  <a:pt x="0" y="111096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114801" y="4792363"/>
            <a:ext cx="1848664" cy="914400"/>
          </a:xfrm>
          <a:custGeom>
            <a:avLst/>
            <a:gdLst>
              <a:gd name="connsiteX0" fmla="*/ 39001 w 1474694"/>
              <a:gd name="connsiteY0" fmla="*/ 0 h 1060233"/>
              <a:gd name="connsiteX1" fmla="*/ 73184 w 1474694"/>
              <a:gd name="connsiteY1" fmla="*/ 564022 h 1060233"/>
              <a:gd name="connsiteX2" fmla="*/ 705573 w 1474694"/>
              <a:gd name="connsiteY2" fmla="*/ 1008403 h 1060233"/>
              <a:gd name="connsiteX3" fmla="*/ 1474694 w 1474694"/>
              <a:gd name="connsiteY3" fmla="*/ 1051132 h 1060233"/>
              <a:gd name="connsiteX4" fmla="*/ 1474694 w 1474694"/>
              <a:gd name="connsiteY4" fmla="*/ 1051132 h 106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694" h="1060233">
                <a:moveTo>
                  <a:pt x="39001" y="0"/>
                </a:moveTo>
                <a:cubicBezTo>
                  <a:pt x="545" y="197977"/>
                  <a:pt x="-37911" y="395955"/>
                  <a:pt x="73184" y="564022"/>
                </a:cubicBezTo>
                <a:cubicBezTo>
                  <a:pt x="184279" y="732089"/>
                  <a:pt x="471988" y="927218"/>
                  <a:pt x="705573" y="1008403"/>
                </a:cubicBezTo>
                <a:cubicBezTo>
                  <a:pt x="939158" y="1089588"/>
                  <a:pt x="1474694" y="1051132"/>
                  <a:pt x="1474694" y="1051132"/>
                </a:cubicBezTo>
                <a:lnTo>
                  <a:pt x="1474694" y="1051132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358072" y="4251129"/>
            <a:ext cx="1298961" cy="708058"/>
          </a:xfrm>
          <a:custGeom>
            <a:avLst/>
            <a:gdLst>
              <a:gd name="connsiteX0" fmla="*/ 1298961 w 1298961"/>
              <a:gd name="connsiteY0" fmla="*/ 581114 h 708058"/>
              <a:gd name="connsiteX1" fmla="*/ 427290 w 1298961"/>
              <a:gd name="connsiteY1" fmla="*/ 666572 h 708058"/>
              <a:gd name="connsiteX2" fmla="*/ 0 w 1298961"/>
              <a:gd name="connsiteY2" fmla="*/ 0 h 708058"/>
              <a:gd name="connsiteX3" fmla="*/ 0 w 1298961"/>
              <a:gd name="connsiteY3" fmla="*/ 0 h 70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8961" h="708058">
                <a:moveTo>
                  <a:pt x="1298961" y="581114"/>
                </a:moveTo>
                <a:cubicBezTo>
                  <a:pt x="971372" y="672269"/>
                  <a:pt x="643783" y="763424"/>
                  <a:pt x="427290" y="666572"/>
                </a:cubicBezTo>
                <a:cubicBezTo>
                  <a:pt x="210797" y="56972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3" idx="0"/>
          </p:cNvCxnSpPr>
          <p:nvPr/>
        </p:nvCxnSpPr>
        <p:spPr>
          <a:xfrm flipH="1" flipV="1">
            <a:off x="8263128" y="1826865"/>
            <a:ext cx="1" cy="1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</p:cNvCxnSpPr>
          <p:nvPr/>
        </p:nvCxnSpPr>
        <p:spPr>
          <a:xfrm>
            <a:off x="1295401" y="3579341"/>
            <a:ext cx="22860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6"/>
            <a:endCxn id="9" idx="1"/>
          </p:cNvCxnSpPr>
          <p:nvPr/>
        </p:nvCxnSpPr>
        <p:spPr>
          <a:xfrm flipV="1">
            <a:off x="2971801" y="3115963"/>
            <a:ext cx="533400" cy="4633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6"/>
            <a:endCxn id="8" idx="1"/>
          </p:cNvCxnSpPr>
          <p:nvPr/>
        </p:nvCxnSpPr>
        <p:spPr>
          <a:xfrm flipV="1">
            <a:off x="2971801" y="3573163"/>
            <a:ext cx="533400" cy="61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6"/>
            <a:endCxn id="10" idx="1"/>
          </p:cNvCxnSpPr>
          <p:nvPr/>
        </p:nvCxnSpPr>
        <p:spPr>
          <a:xfrm>
            <a:off x="2971801" y="3579341"/>
            <a:ext cx="533400" cy="9082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6"/>
            <a:endCxn id="7" idx="1"/>
          </p:cNvCxnSpPr>
          <p:nvPr/>
        </p:nvCxnSpPr>
        <p:spPr>
          <a:xfrm>
            <a:off x="2971801" y="3579341"/>
            <a:ext cx="533400" cy="4510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170315" y="4194157"/>
            <a:ext cx="77230" cy="111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137839" y="4706638"/>
            <a:ext cx="0" cy="1618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358072" y="4188941"/>
            <a:ext cx="42729" cy="183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505201" y="2519235"/>
            <a:ext cx="1905000" cy="304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ysClr val="windowText" lastClr="000000"/>
                </a:solidFill>
              </a:rPr>
              <a:t>HIV Client Case Sheet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cxnSp>
        <p:nvCxnSpPr>
          <p:cNvPr id="30" name="Straight Arrow Connector 29"/>
          <p:cNvCxnSpPr>
            <a:stCxn id="6" idx="6"/>
            <a:endCxn id="29" idx="1"/>
          </p:cNvCxnSpPr>
          <p:nvPr/>
        </p:nvCxnSpPr>
        <p:spPr>
          <a:xfrm flipV="1">
            <a:off x="2971801" y="2671635"/>
            <a:ext cx="533400" cy="9077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28601" y="401258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Conferencing Flow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92249" y="6245718"/>
            <a:ext cx="818580" cy="365125"/>
          </a:xfrm>
        </p:spPr>
        <p:txBody>
          <a:bodyPr/>
          <a:lstStyle/>
          <a:p>
            <a:pPr algn="l"/>
            <a:r>
              <a:rPr lang="en-US" sz="1400" dirty="0" smtClean="0"/>
              <a:t>4</a:t>
            </a:r>
            <a:endParaRPr lang="en-US" sz="14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88778"/>
          <a:stretch/>
        </p:blipFill>
        <p:spPr>
          <a:xfrm>
            <a:off x="8382000" y="6019800"/>
            <a:ext cx="769066" cy="8325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t="42353" r="11670" b="36470"/>
          <a:stretch/>
        </p:blipFill>
        <p:spPr>
          <a:xfrm>
            <a:off x="2810692" y="6610843"/>
            <a:ext cx="5571308" cy="1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508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Conference Participants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08" y="2057400"/>
            <a:ext cx="7696200" cy="1020763"/>
          </a:xfrm>
        </p:spPr>
        <p:txBody>
          <a:bodyPr>
            <a:noAutofit/>
          </a:bodyPr>
          <a:lstStyle/>
          <a:p>
            <a:pPr marL="0" indent="0" algn="l"/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P4C DIS</a:t>
            </a:r>
          </a:p>
          <a:p>
            <a:pPr marL="0" indent="0" algn="l"/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Center Care Team </a:t>
            </a:r>
          </a:p>
          <a:p>
            <a:pPr lvl="1"/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Provider</a:t>
            </a:r>
          </a:p>
          <a:p>
            <a:pPr lvl="1"/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Nurse</a:t>
            </a:r>
          </a:p>
          <a:p>
            <a:pPr lvl="1"/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Manager</a:t>
            </a:r>
          </a:p>
          <a:p>
            <a:pPr lvl="1"/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 (linkage specialist, prevention counselors, eligibility specialists, etc.)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74908"/>
            <a:ext cx="818580" cy="365125"/>
          </a:xfrm>
        </p:spPr>
        <p:txBody>
          <a:bodyPr/>
          <a:lstStyle/>
          <a:p>
            <a:pPr algn="l"/>
            <a:r>
              <a:rPr lang="en-US" sz="1400" dirty="0" smtClean="0"/>
              <a:t>5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8778"/>
          <a:stretch/>
        </p:blipFill>
        <p:spPr>
          <a:xfrm>
            <a:off x="8382000" y="6019800"/>
            <a:ext cx="769066" cy="832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2353" r="11670" b="36470"/>
          <a:stretch/>
        </p:blipFill>
        <p:spPr>
          <a:xfrm>
            <a:off x="2810692" y="6610843"/>
            <a:ext cx="5571308" cy="1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85" y="609600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Legal Aspects</a:t>
            </a:r>
            <a:endParaRPr lang="en-US" sz="44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74908"/>
            <a:ext cx="818580" cy="365125"/>
          </a:xfrm>
        </p:spPr>
        <p:txBody>
          <a:bodyPr/>
          <a:lstStyle/>
          <a:p>
            <a:pPr algn="l"/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807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/>
              <a:t>MOA between health centers and DOH </a:t>
            </a:r>
            <a:endParaRPr lang="en-US" sz="3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/>
              <a:t>C</a:t>
            </a:r>
            <a:r>
              <a:rPr lang="en-US" sz="3300" dirty="0" smtClean="0"/>
              <a:t>lient consent </a:t>
            </a:r>
            <a:r>
              <a:rPr lang="en-US" sz="3300" dirty="0"/>
              <a:t>allowing bi-directional data </a:t>
            </a:r>
            <a:r>
              <a:rPr lang="en-US" sz="3300" dirty="0" smtClean="0"/>
              <a:t>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300" dirty="0"/>
              <a:t>Electronic via P4C Dashboard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300" dirty="0"/>
              <a:t>Verbal via case conferencing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8778"/>
          <a:stretch/>
        </p:blipFill>
        <p:spPr>
          <a:xfrm>
            <a:off x="8382000" y="6019800"/>
            <a:ext cx="769066" cy="832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2353" r="11670" b="36470"/>
          <a:stretch/>
        </p:blipFill>
        <p:spPr>
          <a:xfrm>
            <a:off x="2810692" y="6610843"/>
            <a:ext cx="5571308" cy="1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65126"/>
            <a:ext cx="8461733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and Surveillance Systems Used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833" y="2007559"/>
            <a:ext cx="7886700" cy="4351338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PRISM</a:t>
            </a:r>
          </a:p>
          <a:p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Dashboard</a:t>
            </a:r>
          </a:p>
          <a:p>
            <a:pPr lvl="1">
              <a:buFontTx/>
              <a:buChar char="-"/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ELR	             - Health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EHR</a:t>
            </a:r>
          </a:p>
          <a:p>
            <a:pPr lvl="1">
              <a:buFontTx/>
              <a:buChar char="-"/>
            </a:pP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CAREWare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- CTL</a:t>
            </a:r>
          </a:p>
          <a:p>
            <a:pPr lvl="1">
              <a:buFontTx/>
              <a:buChar char="-"/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	   	- Provide	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eHARS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74908"/>
            <a:ext cx="818580" cy="365125"/>
          </a:xfrm>
        </p:spPr>
        <p:txBody>
          <a:bodyPr/>
          <a:lstStyle/>
          <a:p>
            <a:pPr algn="l"/>
            <a:r>
              <a:rPr lang="en-US" sz="1400" dirty="0" smtClean="0"/>
              <a:t>7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8778"/>
          <a:stretch/>
        </p:blipFill>
        <p:spPr>
          <a:xfrm>
            <a:off x="8382000" y="6019800"/>
            <a:ext cx="769066" cy="832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2353" r="11670" b="36470"/>
          <a:stretch/>
        </p:blipFill>
        <p:spPr>
          <a:xfrm>
            <a:off x="2505892" y="6675767"/>
            <a:ext cx="5571308" cy="1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59098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and Surveillance Matching Process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step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rocess</a:t>
            </a:r>
          </a:p>
          <a:p>
            <a:pPr marL="228600" lvl="1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Health center data vs other surveillance systems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Matching clients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Non-matching clients</a:t>
            </a:r>
          </a:p>
          <a:p>
            <a:pPr marL="228600" lvl="1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Dashboard master list vs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eHARS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system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in system</a:t>
            </a:r>
          </a:p>
          <a:p>
            <a:pPr marL="228600" lvl="1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eHARS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 P4C List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Zip code match	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74908"/>
            <a:ext cx="818580" cy="365125"/>
          </a:xfrm>
        </p:spPr>
        <p:txBody>
          <a:bodyPr/>
          <a:lstStyle/>
          <a:p>
            <a:pPr algn="l"/>
            <a:r>
              <a:rPr lang="en-US" sz="1400" dirty="0" smtClean="0"/>
              <a:t>8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8778"/>
          <a:stretch/>
        </p:blipFill>
        <p:spPr>
          <a:xfrm>
            <a:off x="8382000" y="6019800"/>
            <a:ext cx="769066" cy="83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42353" r="11670" b="36470"/>
          <a:stretch/>
        </p:blipFill>
        <p:spPr>
          <a:xfrm>
            <a:off x="2810692" y="6610843"/>
            <a:ext cx="5571308" cy="1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5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139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790" y="1298095"/>
            <a:ext cx="7886700" cy="54936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relationships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protocols, procedures, and guidelines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up data exchange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Center EHR capability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SFTP set up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dashboard and reports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PRISM 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P4C DIS activities into normal/traditional DIS flow/process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changes in PRISM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74908"/>
            <a:ext cx="818580" cy="365125"/>
          </a:xfrm>
        </p:spPr>
        <p:txBody>
          <a:bodyPr/>
          <a:lstStyle/>
          <a:p>
            <a:pPr algn="l"/>
            <a:r>
              <a:rPr lang="en-US" sz="1400" dirty="0" smtClean="0"/>
              <a:t>9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2353" r="11670" b="36470"/>
          <a:stretch/>
        </p:blipFill>
        <p:spPr>
          <a:xfrm>
            <a:off x="2810692" y="6610843"/>
            <a:ext cx="5571308" cy="180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8778"/>
          <a:stretch/>
        </p:blipFill>
        <p:spPr>
          <a:xfrm>
            <a:off x="8382000" y="6019800"/>
            <a:ext cx="769066" cy="83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0&quot;&gt;&lt;property id=&quot;20148&quot; value=&quot;5&quot;/&gt;&lt;property id=&quot;20300&quot; value=&quot;Slide 1&quot;/&gt;&lt;property id=&quot;20307&quot; value=&quot;256&quot;/&gt;&lt;/object&gt;&lt;object type=&quot;3&quot; unique_id=&quot;10051&quot;&gt;&lt;property id=&quot;20148&quot; value=&quot;5&quot;/&gt;&lt;property id=&quot;20300&quot; value=&quot;Slide 2&quot;/&gt;&lt;property id=&quot;20307&quot; value=&quot;257&quot;/&gt;&lt;/object&gt;&lt;object type=&quot;3&quot; unique_id=&quot;10109&quot;&gt;&lt;property id=&quot;20148&quot; value=&quot;5&quot;/&gt;&lt;property id=&quot;20300&quot; value=&quot;Slide 4&quot;/&gt;&lt;property id=&quot;20307&quot; value=&quot;258&quot;/&gt;&lt;/object&gt;&lt;object type=&quot;3&quot; unique_id=&quot;10110&quot;&gt;&lt;property id=&quot;20148&quot; value=&quot;5&quot;/&gt;&lt;property id=&quot;20300&quot; value=&quot;Slide 5&quot;/&gt;&lt;property id=&quot;20307&quot; value=&quot;259&quot;/&gt;&lt;/object&gt;&lt;object type=&quot;3&quot; unique_id=&quot;12176&quot;&gt;&lt;property id=&quot;20148&quot; value=&quot;5&quot;/&gt;&lt;property id=&quot;20300&quot; value=&quot;Slide 3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sentation11a">
  <a:themeElements>
    <a:clrScheme name="la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a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DCHP Template 11</Template>
  <TotalTime>444</TotalTime>
  <Words>532</Words>
  <Application>Microsoft Office PowerPoint</Application>
  <PresentationFormat>On-screen Show (4:3)</PresentationFormat>
  <Paragraphs>141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Presentation11a</vt:lpstr>
      <vt:lpstr>Office Theme</vt:lpstr>
      <vt:lpstr> Using Surveillance and EHR Data in Case Conferencing for Improving Outcomes Along the Continuum of Care</vt:lpstr>
      <vt:lpstr>Objectives</vt:lpstr>
      <vt:lpstr>Case Conferencing</vt:lpstr>
      <vt:lpstr>Case Conferencing Flow</vt:lpstr>
      <vt:lpstr>Case Conference Participants</vt:lpstr>
      <vt:lpstr>Legal Aspects</vt:lpstr>
      <vt:lpstr>Data and Surveillance Systems Used</vt:lpstr>
      <vt:lpstr>Data and Surveillance Matching Process</vt:lpstr>
      <vt:lpstr>Development</vt:lpstr>
      <vt:lpstr>PRISM and Case Conferencing</vt:lpstr>
      <vt:lpstr>Florida P4C Dashboard</vt:lpstr>
      <vt:lpstr>Client case sheet</vt:lpstr>
      <vt:lpstr>Not-in-care list</vt:lpstr>
      <vt:lpstr>Persistently High Viral Load list</vt:lpstr>
      <vt:lpstr>QI/QA and M&amp;E</vt:lpstr>
      <vt:lpstr>Contact information</vt:lpstr>
    </vt:vector>
  </TitlesOfParts>
  <Company>Florida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P4C  Using Surveillance and EHR Data in Case Conferencing for Improving Outcomes Along the Continuum of Care</dc:title>
  <dc:creator>Vasquez, Juan</dc:creator>
  <cp:lastModifiedBy>Vasquez, Juan</cp:lastModifiedBy>
  <cp:revision>30</cp:revision>
  <cp:lastPrinted>1601-01-01T00:00:00Z</cp:lastPrinted>
  <dcterms:created xsi:type="dcterms:W3CDTF">2015-12-01T20:25:54Z</dcterms:created>
  <dcterms:modified xsi:type="dcterms:W3CDTF">2015-12-07T14:42:00Z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