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  <p:sldMasterId id="2147483772" r:id="rId2"/>
    <p:sldMasterId id="2147483809" r:id="rId3"/>
    <p:sldMasterId id="2147483859" r:id="rId4"/>
    <p:sldMasterId id="2147483871" r:id="rId5"/>
  </p:sldMasterIdLst>
  <p:notesMasterIdLst>
    <p:notesMasterId r:id="rId21"/>
  </p:notesMasterIdLst>
  <p:handoutMasterIdLst>
    <p:handoutMasterId r:id="rId22"/>
  </p:handoutMasterIdLst>
  <p:sldIdLst>
    <p:sldId id="708" r:id="rId6"/>
    <p:sldId id="693" r:id="rId7"/>
    <p:sldId id="704" r:id="rId8"/>
    <p:sldId id="687" r:id="rId9"/>
    <p:sldId id="692" r:id="rId10"/>
    <p:sldId id="688" r:id="rId11"/>
    <p:sldId id="694" r:id="rId12"/>
    <p:sldId id="705" r:id="rId13"/>
    <p:sldId id="695" r:id="rId14"/>
    <p:sldId id="696" r:id="rId15"/>
    <p:sldId id="697" r:id="rId16"/>
    <p:sldId id="710" r:id="rId17"/>
    <p:sldId id="707" r:id="rId18"/>
    <p:sldId id="703" r:id="rId19"/>
    <p:sldId id="70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s, Kim (CDC/OID/NCHHSTP)" initials="WK(" lastIdx="17" clrIdx="0"/>
  <p:cmAuthor id="1" name="Margolis, Andrew (CDC/OID/NCHHSTP)" initials="AD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66"/>
    <a:srgbClr val="0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5232" autoAdjust="0"/>
  </p:normalViewPr>
  <p:slideViewPr>
    <p:cSldViewPr>
      <p:cViewPr varScale="1">
        <p:scale>
          <a:sx n="86" d="100"/>
          <a:sy n="86" d="100"/>
        </p:scale>
        <p:origin x="124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355"/>
    </p:cViewPr>
  </p:sorterViewPr>
  <p:notesViewPr>
    <p:cSldViewPr>
      <p:cViewPr varScale="1">
        <p:scale>
          <a:sx n="67" d="100"/>
          <a:sy n="67" d="100"/>
        </p:scale>
        <p:origin x="-192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93" y="0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21ADEC86-9159-4A4E-8913-CDD55D246221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67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93" y="8830467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2DF8C608-BDCA-455B-A2C5-98D98E256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058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93" y="0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FED05122-B9EF-44B1-8E67-014EB94303DD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4" tIns="45807" rIns="91614" bIns="458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16029"/>
            <a:ext cx="5607047" cy="4183857"/>
          </a:xfrm>
          <a:prstGeom prst="rect">
            <a:avLst/>
          </a:prstGeom>
        </p:spPr>
        <p:txBody>
          <a:bodyPr vert="horz" lIns="91614" tIns="45807" rIns="91614" bIns="458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467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93" y="8830467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C2865D1B-0DC6-42CE-8930-912C113E9A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5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45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82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16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14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41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19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03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6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49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97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0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16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30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4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3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house.gov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Blue banner with HHS and HRSA logos"/>
          <p:cNvGrpSpPr/>
          <p:nvPr userDrawn="1"/>
        </p:nvGrpSpPr>
        <p:grpSpPr>
          <a:xfrm>
            <a:off x="0" y="0"/>
            <a:ext cx="9144000" cy="1143000"/>
            <a:chOff x="0" y="0"/>
            <a:chExt cx="9144000" cy="1143000"/>
          </a:xfrm>
        </p:grpSpPr>
        <p:grpSp>
          <p:nvGrpSpPr>
            <p:cNvPr id="5" name="Group 7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143000"/>
              <a:chOff x="0" y="0"/>
              <a:chExt cx="9144000" cy="1143000"/>
            </a:xfrm>
          </p:grpSpPr>
          <p:sp>
            <p:nvSpPr>
              <p:cNvPr id="7" name="Rectangl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1066800"/>
              </a:xfrm>
              <a:prstGeom prst="rect">
                <a:avLst/>
              </a:prstGeom>
              <a:solidFill>
                <a:srgbClr val="05659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pprplGoth Bd BT" pitchFamily="34" charset="0"/>
                </a:endParaRPr>
              </a:p>
            </p:txBody>
          </p:sp>
          <p:pic>
            <p:nvPicPr>
              <p:cNvPr id="8" name="Picture 15" descr="Department of Health and Human Service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9105"/>
              <a:stretch>
                <a:fillRect/>
              </a:stretch>
            </p:blipFill>
            <p:spPr bwMode="auto">
              <a:xfrm>
                <a:off x="152400" y="123825"/>
                <a:ext cx="919163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Line 19"/>
              <p:cNvSpPr>
                <a:spLocks noChangeShapeType="1"/>
              </p:cNvSpPr>
              <p:nvPr/>
            </p:nvSpPr>
            <p:spPr bwMode="auto">
              <a:xfrm>
                <a:off x="0" y="1143000"/>
                <a:ext cx="9144000" cy="0"/>
              </a:xfrm>
              <a:prstGeom prst="line">
                <a:avLst/>
              </a:prstGeom>
              <a:noFill/>
              <a:ln w="279400">
                <a:solidFill>
                  <a:srgbClr val="078ACB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pprplGoth Bd BT" pitchFamily="34" charset="0"/>
                </a:endParaRPr>
              </a:p>
            </p:txBody>
          </p:sp>
        </p:grpSp>
        <p:pic>
          <p:nvPicPr>
            <p:cNvPr id="6" name="Picture 30" descr="Health Resources and Services Administration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62800" y="228600"/>
              <a:ext cx="1752600" cy="54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114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066800" y="3124200"/>
            <a:ext cx="7010400" cy="990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524000" y="4267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5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077200" cy="914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257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800" dirty="0" smtClean="0"/>
            </a:lvl1pPr>
            <a:lvl2pPr>
              <a:defRPr lang="en-US" sz="24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26304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9780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38600" cy="4983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810000" cy="4983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175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787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98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96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695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532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0100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1295400"/>
            <a:ext cx="16383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295400"/>
            <a:ext cx="47625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97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/>
        </p:nvSpPr>
        <p:spPr bwMode="auto">
          <a:xfrm>
            <a:off x="0" y="685800"/>
            <a:ext cx="9153525" cy="0"/>
          </a:xfrm>
          <a:prstGeom prst="line">
            <a:avLst/>
          </a:prstGeom>
          <a:noFill/>
          <a:ln w="279400">
            <a:solidFill>
              <a:srgbClr val="078AC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opprplGoth Bd BT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56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pprplGoth Bd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pprplGoth Bd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pprplGoth Bd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pprplGoth Bd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pprplGoth Bd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rplGoth Bd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rplGoth Bd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rplGoth Bd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rplGoth Bd B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6" name="Picture 30" descr="Health Resources and Services Administrati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2400"/>
            <a:ext cx="1752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The White House Emblem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682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The White House Emblem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682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The White House Emblem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682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124200"/>
            <a:ext cx="7010400" cy="99060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267200"/>
            <a:ext cx="7010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610657"/>
            <a:ext cx="915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INTERNAL USE ONLY </a:t>
            </a:r>
            <a:r>
              <a:rPr lang="en-US" sz="1400" b="1" dirty="0" smtClean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  <a:sym typeface="Wingdings 3"/>
              </a:rPr>
              <a:t></a:t>
            </a:r>
            <a:r>
              <a:rPr lang="en-US" sz="1400" b="1" dirty="0" smtClean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DO NOT DISTRIBUTE</a:t>
            </a:r>
            <a:endParaRPr lang="en-US" sz="1400" b="1" dirty="0">
              <a:solidFill>
                <a:srgbClr val="C00000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9161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10600" cy="762000"/>
          </a:xfrm>
        </p:spPr>
        <p:txBody>
          <a:bodyPr/>
          <a:lstStyle>
            <a:lvl1pPr algn="r">
              <a:defRPr sz="3600" u="sng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/>
          <a:lstStyle>
            <a:lvl1pPr marL="463550" indent="-463550">
              <a:spcBef>
                <a:spcPts val="600"/>
              </a:spcBef>
              <a:buClr>
                <a:srgbClr val="C00000"/>
              </a:buClr>
              <a:buFont typeface="Webdings" pitchFamily="18" charset="2"/>
              <a:buChar char="-"/>
              <a:defRPr sz="2900">
                <a:solidFill>
                  <a:schemeClr val="accent6">
                    <a:lumMod val="75000"/>
                  </a:schemeClr>
                </a:solidFill>
              </a:defRPr>
            </a:lvl1pPr>
            <a:lvl2pPr marL="914400" indent="-346075">
              <a:buFont typeface="Wingdings" pitchFamily="2" charset="2"/>
              <a:buChar char="§"/>
              <a:defRPr sz="2600">
                <a:solidFill>
                  <a:schemeClr val="accent6">
                    <a:lumMod val="75000"/>
                  </a:schemeClr>
                </a:solidFill>
              </a:defRPr>
            </a:lvl2pPr>
            <a:lvl3pPr marL="1260475" indent="-234950"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Font typeface="Calibri" pitchFamily="34" charset="0"/>
              <a:buChar char="–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92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965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484438"/>
            <a:ext cx="3200400" cy="391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484438"/>
            <a:ext cx="3200400" cy="391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28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7318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685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685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5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0"/>
            <a:ext cx="8590128" cy="76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990600"/>
            <a:ext cx="8610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43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570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981200"/>
            <a:ext cx="27432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124200" y="1981200"/>
            <a:ext cx="28194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6096000" y="1981200"/>
            <a:ext cx="27432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22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286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928687"/>
            <a:ext cx="5111750" cy="57007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2090737"/>
            <a:ext cx="3008313" cy="3929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6172200"/>
            <a:ext cx="3124200" cy="38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0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178425"/>
            <a:ext cx="6934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990600"/>
            <a:ext cx="6934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745163"/>
            <a:ext cx="6934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588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1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1295400"/>
            <a:ext cx="16383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295400"/>
            <a:ext cx="47625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31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83058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81988" cy="46847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pprplGoth Bd BT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07FD5F-8118-478B-870B-12A49A93CCAE}" type="slidenum">
              <a:rPr lang="en-US">
                <a:solidFill>
                  <a:srgbClr val="000000"/>
                </a:solidFill>
                <a:latin typeface="CopprplGoth Bd B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CopprplGoth Bd BT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pprplGoth B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15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AFD4-E869-4C43-9016-9C48EEC5BE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32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307"/>
            <a:ext cx="8229600" cy="11233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1"/>
            <a:ext cx="8229600" cy="43222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EEB-62C3-47BB-8AF9-0A76EF8816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5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6DB-1614-467F-9C0A-8143A802B1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76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68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03401"/>
            <a:ext cx="4038600" cy="43222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3401"/>
            <a:ext cx="4038600" cy="43222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6AC-5333-48AA-846F-2C52F1F587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53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2F18-3984-4455-9E9C-36C794F5BD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6046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6FB7-9C18-4A3A-A1A5-2207FCBF8C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5866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39D8-541C-4B9A-BBCE-26EE6D6587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9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D5C3-B09A-4CE6-9EAA-8E1125DF99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25300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23A-B634-4BBE-AC97-531A75740F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5386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F16B-C3C1-42CC-8226-9E4DE41529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1932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4B1C-06B0-459E-A3C9-C8C3700CB3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34153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5887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2793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5710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1836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068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364867839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2890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245357508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0" y="5979837"/>
            <a:ext cx="594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The findings and conclusions in this report are those of the authors and do not necessarily </a:t>
            </a:r>
          </a:p>
          <a:p>
            <a:r>
              <a:rPr lang="en-US" sz="800" dirty="0" smtClean="0">
                <a:solidFill>
                  <a:srgbClr val="FFFFFF"/>
                </a:solidFill>
              </a:rPr>
              <a:t>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359965949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F56DC"/>
                </a:solidFill>
              </a:rPr>
              <a:pPr/>
              <a:t>12/15/2015</a:t>
            </a:fld>
            <a:endParaRPr lang="en-US" dirty="0">
              <a:solidFill>
                <a:srgbClr val="0F56D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F56D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F56DC"/>
                </a:solidFill>
              </a:rPr>
              <a:pPr/>
              <a:t>‹#›</a:t>
            </a:fld>
            <a:endParaRPr lang="en-US" dirty="0">
              <a:solidFill>
                <a:srgbClr val="0F56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469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0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1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35102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2.xml"/><Relationship Id="rId16" Type="http://schemas.openxmlformats.org/officeDocument/2006/relationships/hyperlink" Target="http://www.whitehouse.gov/" TargetMode="Externa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343026"/>
            <a:ext cx="8724900" cy="521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28600">
            <a:solidFill>
              <a:srgbClr val="078ACB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pprplGoth Bd BT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5659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pprplGoth Bd BT" pitchFamily="34" charset="0"/>
            </a:endParaRPr>
          </a:p>
        </p:txBody>
      </p:sp>
      <p:pic>
        <p:nvPicPr>
          <p:cNvPr id="1033" name="Picture 3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186531"/>
            <a:ext cx="17526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610600" y="6519446"/>
            <a:ext cx="533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E9E48E1-15C6-4B20-8542-02AEE845EE34}" type="slidenum">
              <a:rPr lang="en-US" sz="160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dirty="0">
              <a:solidFill>
                <a:srgbClr val="000000">
                  <a:lumMod val="50000"/>
                  <a:lumOff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4290"/>
            <a:ext cx="7145215" cy="92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915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Arial Unicode MS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Arial Unicode MS" pitchFamily="34" charset="-128"/>
        </a:defRPr>
      </a:lvl9pPr>
    </p:titleStyle>
    <p:bodyStyle>
      <a:lvl1pPr marL="457200" indent="-457200" algn="l" rtl="0" eaLnBrk="0" fontAlgn="base" hangingPunct="0">
        <a:spcBef>
          <a:spcPts val="1200"/>
        </a:spcBef>
        <a:spcAft>
          <a:spcPct val="0"/>
        </a:spcAft>
        <a:buClr>
          <a:srgbClr val="C00000"/>
        </a:buClr>
        <a:buFont typeface="Webdings" panose="05030102010509060703" pitchFamily="18" charset="2"/>
        <a:buChar char=""/>
        <a:defRPr lang="en-US" sz="2800" dirty="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1031875" indent="-398463" algn="l" rtl="0" eaLnBrk="0" fontAlgn="base" hangingPunct="0"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en-US" sz="2400" dirty="0" smtClean="0">
          <a:solidFill>
            <a:schemeClr val="tx1"/>
          </a:solidFill>
          <a:latin typeface="Calibri" panose="020F0502020204030204" pitchFamily="34" charset="0"/>
        </a:defRPr>
      </a:lvl2pPr>
      <a:lvl3pPr marL="1606550" indent="-339725" algn="l" rtl="0" eaLnBrk="0" fontAlgn="base" hangingPunct="0">
        <a:spcBef>
          <a:spcPts val="400"/>
        </a:spcBef>
        <a:spcAft>
          <a:spcPct val="0"/>
        </a:spcAft>
        <a:buFont typeface="Calibri" panose="020F0502020204030204" pitchFamily="34" charset="0"/>
        <a:buChar char="−"/>
        <a:defRPr lang="en-US" sz="2000" dirty="0" smtClean="0">
          <a:solidFill>
            <a:schemeClr val="tx1"/>
          </a:solidFill>
          <a:latin typeface="Calibri" panose="020F0502020204030204" pitchFamily="34" charset="0"/>
        </a:defRPr>
      </a:lvl3pPr>
      <a:lvl4pPr marL="2068513" indent="-228600" algn="l" rtl="0" eaLnBrk="0" fontAlgn="base" hangingPunct="0">
        <a:spcBef>
          <a:spcPts val="400"/>
        </a:spcBef>
        <a:spcAft>
          <a:spcPct val="0"/>
        </a:spcAft>
        <a:buFont typeface="Courier New" panose="02070309020205020404" pitchFamily="49" charset="0"/>
        <a:buChar char="o"/>
        <a:defRPr lang="en-US" sz="1800" dirty="0" smtClean="0">
          <a:solidFill>
            <a:schemeClr val="tx1"/>
          </a:solidFill>
          <a:latin typeface="Calibri" panose="020F0502020204030204" pitchFamily="34" charset="0"/>
        </a:defRPr>
      </a:lvl4pPr>
      <a:lvl5pPr marL="2525713" indent="-22860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•"/>
        <a:defRPr lang="en-US" sz="2000" dirty="0" smtClean="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5759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5759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5759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5759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362" y="9906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97075"/>
            <a:ext cx="86106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19"/>
          <p:cNvSpPr>
            <a:spLocks noChangeShapeType="1"/>
          </p:cNvSpPr>
          <p:nvPr/>
        </p:nvSpPr>
        <p:spPr bwMode="auto">
          <a:xfrm>
            <a:off x="0" y="685800"/>
            <a:ext cx="9153525" cy="0"/>
          </a:xfrm>
          <a:prstGeom prst="line">
            <a:avLst/>
          </a:prstGeom>
          <a:noFill/>
          <a:ln w="279400">
            <a:solidFill>
              <a:srgbClr val="078AC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opprplGoth Bd BT" pitchFamily="34" charset="0"/>
            </a:endParaRPr>
          </a:p>
        </p:txBody>
      </p:sp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56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pprplGoth Bd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pprplGoth Bd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pprplGoth Bd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pprplGoth Bd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pprplGoth Bd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rplGoth Bd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rplGoth Bd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rplGoth Bd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rplGoth Bd B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30" name="Picture 30" descr="Health Resources and Services Administratio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2400"/>
            <a:ext cx="1752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The White House Emblem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682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The White House Emblem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682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The White House Emblem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682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610657"/>
            <a:ext cx="915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INTERNAL USE ONLY </a:t>
            </a:r>
            <a:r>
              <a:rPr lang="en-US" sz="1400" b="1" dirty="0" smtClean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  <a:sym typeface="Wingdings 3"/>
              </a:rPr>
              <a:t></a:t>
            </a:r>
            <a:r>
              <a:rPr lang="en-US" sz="1400" b="1" dirty="0" smtClean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DO NOT DISTRIBUTE</a:t>
            </a:r>
            <a:endParaRPr lang="en-US" sz="1400" b="1" dirty="0">
              <a:solidFill>
                <a:srgbClr val="C00000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686800" y="64770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C8080C9-03FD-4ACB-9979-A80BE611593B}" type="slidenum">
              <a:rPr lang="en-US" b="1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000000">
                  <a:lumMod val="50000"/>
                  <a:lumOff val="50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2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222268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222268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222268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222268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222268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57590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C00000"/>
        </a:buClr>
        <a:buFont typeface="Webdings" pitchFamily="18" charset="2"/>
        <a:buChar char="-"/>
        <a:defRPr sz="3000">
          <a:solidFill>
            <a:srgbClr val="222268"/>
          </a:solidFill>
          <a:latin typeface="Calibri" pitchFamily="34" charset="0"/>
          <a:ea typeface="+mn-ea"/>
          <a:cs typeface="+mn-cs"/>
        </a:defRPr>
      </a:lvl1pPr>
      <a:lvl2pPr marL="915988" indent="-3476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222268"/>
          </a:solidFill>
          <a:latin typeface="Calibri" pitchFamily="34" charset="0"/>
        </a:defRPr>
      </a:lvl2pPr>
      <a:lvl3pPr marL="1266825" indent="-2413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22268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000">
          <a:solidFill>
            <a:srgbClr val="222268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222268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5759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5759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5759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5759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YSOOH_DOH_rgb.jpg"/>
          <p:cNvPicPr>
            <a:picLocks noChangeAspect="1"/>
          </p:cNvPicPr>
          <p:nvPr userDrawn="1"/>
        </p:nvPicPr>
        <p:blipFill>
          <a:blip r:embed="rId1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90" y="6016038"/>
            <a:ext cx="1666409" cy="4995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2598"/>
            <a:ext cx="8229600" cy="106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8931"/>
            <a:ext cx="8229600" cy="4576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E0F1-D1DB-458E-B2D8-326E02CA15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3126"/>
            <a:ext cx="9144000" cy="399473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25400"/>
            <a:ext cx="9144000" cy="108525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6" y="83125"/>
            <a:ext cx="52387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A7754AA7-8025-408E-B296-E2B43FE086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D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53278"/>
        </a:buClr>
        <a:buFont typeface="Wingdings" panose="05000000000000000000" pitchFamily="2" charset="2"/>
        <a:buChar char="§"/>
        <a:defRPr sz="28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53278"/>
        </a:buClr>
        <a:buFont typeface="Courier New" panose="02070309020205020404" pitchFamily="49" charset="0"/>
        <a:buChar char="o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Clr>
          <a:srgbClr val="553278"/>
        </a:buClr>
        <a:buFontTx/>
        <a:buNone/>
        <a:defRPr sz="20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53278"/>
        </a:buClr>
        <a:buFont typeface="Wingdings" panose="05000000000000000000" pitchFamily="2" charset="2"/>
        <a:buChar char="§"/>
        <a:defRPr sz="18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553278"/>
        </a:buClr>
        <a:buFont typeface="Wingdings" panose="05000000000000000000" pitchFamily="2" charset="2"/>
        <a:buNone/>
        <a:defRPr sz="18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99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jpe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3276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3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r>
              <a:rPr lang="en-US" dirty="0" smtClean="0"/>
              <a:t>Health Center 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399"/>
          </a:xfrm>
        </p:spPr>
        <p:txBody>
          <a:bodyPr/>
          <a:lstStyle/>
          <a:p>
            <a:r>
              <a:rPr lang="en-US" b="0" dirty="0">
                <a:solidFill>
                  <a:srgbClr val="FF00FF"/>
                </a:solidFill>
              </a:rPr>
              <a:t>Service Delivery </a:t>
            </a:r>
            <a:r>
              <a:rPr lang="en-US" b="0" dirty="0"/>
              <a:t>– Provide routine HIV testing, basic HIV care, prevention services for PLWH, referrals, enabling </a:t>
            </a:r>
            <a:r>
              <a:rPr lang="en-US" b="0" dirty="0" smtClean="0"/>
              <a:t>services</a:t>
            </a:r>
          </a:p>
          <a:p>
            <a:endParaRPr lang="en-US" b="0" dirty="0"/>
          </a:p>
          <a:p>
            <a:r>
              <a:rPr lang="en-US" b="0" dirty="0" smtClean="0">
                <a:solidFill>
                  <a:srgbClr val="FF00FF"/>
                </a:solidFill>
              </a:rPr>
              <a:t>Workforce </a:t>
            </a:r>
            <a:r>
              <a:rPr lang="en-US" b="0" dirty="0">
                <a:solidFill>
                  <a:srgbClr val="FF00FF"/>
                </a:solidFill>
              </a:rPr>
              <a:t>Development </a:t>
            </a:r>
            <a:r>
              <a:rPr lang="en-US" b="0" dirty="0"/>
              <a:t>– Establish and train multi-disciplinary HIV care team, train </a:t>
            </a:r>
            <a:r>
              <a:rPr lang="en-US" b="0" dirty="0" smtClean="0"/>
              <a:t>clinicians, staff </a:t>
            </a:r>
            <a:r>
              <a:rPr lang="en-US" b="0" dirty="0"/>
              <a:t>and board</a:t>
            </a:r>
          </a:p>
          <a:p>
            <a:endParaRPr lang="en-US" b="0" dirty="0" smtClean="0"/>
          </a:p>
          <a:p>
            <a:r>
              <a:rPr lang="en-US" b="0" dirty="0" smtClean="0">
                <a:solidFill>
                  <a:srgbClr val="FF00FF"/>
                </a:solidFill>
              </a:rPr>
              <a:t>Infrastructure Enhancements </a:t>
            </a:r>
            <a:r>
              <a:rPr lang="en-US" b="0" dirty="0"/>
              <a:t>– </a:t>
            </a:r>
            <a:r>
              <a:rPr lang="en-US" b="0" dirty="0" smtClean="0"/>
              <a:t>EHRs, 3</a:t>
            </a:r>
            <a:r>
              <a:rPr lang="en-US" b="0" baseline="30000" dirty="0" smtClean="0"/>
              <a:t>rd</a:t>
            </a:r>
            <a:r>
              <a:rPr lang="en-US" b="0" dirty="0" smtClean="0"/>
              <a:t> party billing capabilities, develop </a:t>
            </a:r>
            <a:r>
              <a:rPr lang="en-US" b="0" dirty="0"/>
              <a:t>and update formal referral agreements</a:t>
            </a:r>
            <a:r>
              <a:rPr lang="en-US" b="0" dirty="0" smtClean="0"/>
              <a:t>, </a:t>
            </a:r>
            <a:r>
              <a:rPr lang="en-US" b="0" dirty="0"/>
              <a:t>care protocols, etc.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pPr lvl="1"/>
            <a:endParaRPr lang="en-US" sz="2400" b="0" dirty="0" smtClean="0"/>
          </a:p>
          <a:p>
            <a:pPr marL="0" indent="0">
              <a:buNone/>
            </a:pPr>
            <a:endParaRPr lang="en-US" dirty="0" smtClean="0"/>
          </a:p>
          <a:p>
            <a:pPr lvl="0">
              <a:buClr>
                <a:srgbClr val="FFC000"/>
              </a:buClr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232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r>
              <a:rPr lang="en-US" dirty="0" smtClean="0"/>
              <a:t>HIV TAC 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724399"/>
          </a:xfrm>
        </p:spPr>
        <p:txBody>
          <a:bodyPr/>
          <a:lstStyle/>
          <a:p>
            <a:endParaRPr lang="en-US" b="0" dirty="0" smtClean="0"/>
          </a:p>
          <a:p>
            <a:endParaRPr lang="en-US" b="0" dirty="0" smtClean="0"/>
          </a:p>
          <a:p>
            <a:endParaRPr lang="en-US" b="0" dirty="0"/>
          </a:p>
          <a:p>
            <a:r>
              <a:rPr lang="en-US" b="0" dirty="0" smtClean="0"/>
              <a:t>Serve </a:t>
            </a:r>
            <a:r>
              <a:rPr lang="en-US" b="0" dirty="0"/>
              <a:t>primarily as a coordinator of training </a:t>
            </a:r>
            <a:r>
              <a:rPr lang="en-US" b="0" dirty="0" smtClean="0"/>
              <a:t>&amp; technical assistance opportunities </a:t>
            </a:r>
            <a:r>
              <a:rPr lang="en-US" b="0" dirty="0"/>
              <a:t>and </a:t>
            </a:r>
            <a:r>
              <a:rPr lang="en-US" b="0" dirty="0" smtClean="0"/>
              <a:t>resources</a:t>
            </a:r>
          </a:p>
          <a:p>
            <a:endParaRPr lang="en-US" b="0" dirty="0" smtClean="0"/>
          </a:p>
          <a:p>
            <a:r>
              <a:rPr lang="en-US" b="0" dirty="0" smtClean="0"/>
              <a:t>Leverage extensive </a:t>
            </a:r>
            <a:r>
              <a:rPr lang="en-US" b="0" dirty="0"/>
              <a:t>network of </a:t>
            </a:r>
            <a:r>
              <a:rPr lang="en-US" b="0" dirty="0" smtClean="0"/>
              <a:t>federally-funded and other </a:t>
            </a:r>
            <a:r>
              <a:rPr lang="en-US" b="0" dirty="0"/>
              <a:t>training programs and </a:t>
            </a:r>
            <a:r>
              <a:rPr lang="en-US" b="0" dirty="0" smtClean="0"/>
              <a:t>resources</a:t>
            </a:r>
          </a:p>
          <a:p>
            <a:endParaRPr lang="en-US" sz="2400" b="0" dirty="0"/>
          </a:p>
          <a:p>
            <a:r>
              <a:rPr lang="en-US" b="0" dirty="0" smtClean="0"/>
              <a:t>Develop Health Center Toolkit</a:t>
            </a:r>
            <a:endParaRPr lang="en-US" sz="2400" b="0" dirty="0" smtClean="0"/>
          </a:p>
          <a:p>
            <a:pPr marL="0" indent="0">
              <a:buNone/>
            </a:pPr>
            <a:endParaRPr lang="en-US" dirty="0" smtClean="0"/>
          </a:p>
          <a:p>
            <a:pPr lvl="0">
              <a:buClr>
                <a:srgbClr val="FFC000"/>
              </a:buClr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5638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A Few Important Perspectives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4876801"/>
          </a:xfrm>
        </p:spPr>
        <p:txBody>
          <a:bodyPr/>
          <a:lstStyle/>
          <a:p>
            <a:r>
              <a:rPr lang="en-US" dirty="0"/>
              <a:t>Building </a:t>
            </a:r>
            <a:r>
              <a:rPr lang="en-US" dirty="0" smtClean="0"/>
              <a:t>partnerships &amp; programs takes time</a:t>
            </a:r>
          </a:p>
          <a:p>
            <a:pPr lvl="1"/>
            <a:r>
              <a:rPr lang="en-US" dirty="0" smtClean="0"/>
              <a:t>Staff hiring, training &amp; turnover </a:t>
            </a:r>
          </a:p>
          <a:p>
            <a:pPr lvl="1"/>
            <a:r>
              <a:rPr lang="en-US" dirty="0" smtClean="0"/>
              <a:t>D2C processes, </a:t>
            </a:r>
            <a:r>
              <a:rPr lang="en-US" dirty="0"/>
              <a:t>d</a:t>
            </a:r>
            <a:r>
              <a:rPr lang="en-US" dirty="0" smtClean="0"/>
              <a:t>ata sharing policies &amp; procedures, coordination of linkage and re-engagement processes complex</a:t>
            </a:r>
          </a:p>
          <a:p>
            <a:pPr lvl="1"/>
            <a:r>
              <a:rPr lang="en-US" dirty="0" smtClean="0"/>
              <a:t>Enhancements to electronic health records not done overnight</a:t>
            </a:r>
          </a:p>
          <a:p>
            <a:pPr lvl="1"/>
            <a:r>
              <a:rPr lang="en-US" dirty="0" smtClean="0"/>
              <a:t>Shifting to 3</a:t>
            </a:r>
            <a:r>
              <a:rPr lang="en-US" baseline="30000" dirty="0" smtClean="0"/>
              <a:t>rd</a:t>
            </a:r>
            <a:r>
              <a:rPr lang="en-US" dirty="0" smtClean="0"/>
              <a:t> party billing can be difficult </a:t>
            </a:r>
          </a:p>
          <a:p>
            <a:pPr lvl="1"/>
            <a:r>
              <a:rPr lang="en-US" dirty="0" smtClean="0"/>
              <a:t>Focus of Year 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Programmatic Implementation, M&amp;E</a:t>
            </a:r>
            <a:endParaRPr lang="en-US" dirty="0"/>
          </a:p>
          <a:p>
            <a:pPr lvl="1"/>
            <a:r>
              <a:rPr lang="en-US" dirty="0" smtClean="0"/>
              <a:t>‘Perfection’ is a process – strong emphasis </a:t>
            </a:r>
            <a:r>
              <a:rPr lang="en-US" dirty="0"/>
              <a:t>on quality improvement</a:t>
            </a:r>
          </a:p>
          <a:p>
            <a:pPr lvl="1"/>
            <a:r>
              <a:rPr lang="en-US" dirty="0" smtClean="0"/>
              <a:t>Developed streamlined monitoring and evaluation plan </a:t>
            </a:r>
          </a:p>
          <a:p>
            <a:pPr lvl="1"/>
            <a:r>
              <a:rPr lang="en-US" dirty="0" smtClean="0"/>
              <a:t>Outcome data reported on annual basis </a:t>
            </a:r>
          </a:p>
          <a:p>
            <a:pPr lvl="1"/>
            <a:r>
              <a:rPr lang="en-US" b="0" dirty="0" smtClean="0"/>
              <a:t>Focus of Years 2 &amp; 3</a:t>
            </a:r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8054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Anticipated Public Health Impact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3581400" cy="3499556"/>
          </a:xfrm>
        </p:spPr>
        <p:txBody>
          <a:bodyPr/>
          <a:lstStyle/>
          <a:p>
            <a:endParaRPr lang="en-US" b="0" dirty="0" smtClean="0"/>
          </a:p>
          <a:p>
            <a:r>
              <a:rPr lang="en-US" sz="2000" b="0" dirty="0" smtClean="0"/>
              <a:t>Identify best practices &amp; models of programmatic implementation </a:t>
            </a:r>
          </a:p>
          <a:p>
            <a:pPr marL="0" indent="0">
              <a:buNone/>
            </a:pPr>
            <a:r>
              <a:rPr lang="en-US" sz="2000" b="0" dirty="0" smtClean="0"/>
              <a:t>    </a:t>
            </a:r>
            <a:r>
              <a:rPr lang="en-US" sz="1400" b="0" dirty="0" smtClean="0"/>
              <a:t>- Data to Care (D2C)</a:t>
            </a:r>
          </a:p>
          <a:p>
            <a:pPr marL="0" indent="0">
              <a:buNone/>
            </a:pPr>
            <a:r>
              <a:rPr lang="en-US" sz="1400" b="0" dirty="0"/>
              <a:t> </a:t>
            </a:r>
            <a:r>
              <a:rPr lang="en-US" sz="1400" b="0" dirty="0" smtClean="0"/>
              <a:t>     - routine HIV testing </a:t>
            </a:r>
          </a:p>
          <a:p>
            <a:pPr marL="0" indent="0">
              <a:buNone/>
            </a:pPr>
            <a:r>
              <a:rPr lang="en-US" sz="1400" b="0" dirty="0" smtClean="0"/>
              <a:t>      - joining HIV services with primary care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Disseminate findings broadly to other health departments &amp; FQHCs</a:t>
            </a:r>
          </a:p>
          <a:p>
            <a:endParaRPr lang="en-US" sz="1400" b="0" dirty="0" smtClean="0"/>
          </a:p>
          <a:p>
            <a:r>
              <a:rPr lang="en-US" sz="2000" b="0" dirty="0" smtClean="0"/>
              <a:t>Federal Health Center Program includes ~1,300 health centers and serves ~23 million people</a:t>
            </a:r>
          </a:p>
          <a:p>
            <a:endParaRPr lang="en-US" sz="1400" b="0" dirty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" t="9335" r="5800" b="7969"/>
          <a:stretch/>
        </p:blipFill>
        <p:spPr bwMode="auto">
          <a:xfrm>
            <a:off x="3733800" y="1524000"/>
            <a:ext cx="505459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9" t="78413" r="49922"/>
          <a:stretch/>
        </p:blipFill>
        <p:spPr bwMode="auto">
          <a:xfrm>
            <a:off x="3733800" y="5551311"/>
            <a:ext cx="1310640" cy="615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7" t="78413" r="10429"/>
          <a:stretch/>
        </p:blipFill>
        <p:spPr bwMode="auto">
          <a:xfrm>
            <a:off x="5044440" y="5551311"/>
            <a:ext cx="1310640" cy="615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96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r>
              <a:rPr lang="en-US" dirty="0" smtClean="0"/>
              <a:t>Grantee Presentations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16282" y="2292263"/>
            <a:ext cx="4103318" cy="1234439"/>
          </a:xfrm>
          <a:custGeom>
            <a:avLst/>
            <a:gdLst>
              <a:gd name="connsiteX0" fmla="*/ 163221 w 2352129"/>
              <a:gd name="connsiteY0" fmla="*/ 0 h 1554486"/>
              <a:gd name="connsiteX1" fmla="*/ 2188908 w 2352129"/>
              <a:gd name="connsiteY1" fmla="*/ 0 h 1554486"/>
              <a:gd name="connsiteX2" fmla="*/ 2352129 w 2352129"/>
              <a:gd name="connsiteY2" fmla="*/ 163221 h 1554486"/>
              <a:gd name="connsiteX3" fmla="*/ 2352129 w 2352129"/>
              <a:gd name="connsiteY3" fmla="*/ 1554486 h 1554486"/>
              <a:gd name="connsiteX4" fmla="*/ 2352129 w 2352129"/>
              <a:gd name="connsiteY4" fmla="*/ 1554486 h 1554486"/>
              <a:gd name="connsiteX5" fmla="*/ 0 w 2352129"/>
              <a:gd name="connsiteY5" fmla="*/ 1554486 h 1554486"/>
              <a:gd name="connsiteX6" fmla="*/ 0 w 2352129"/>
              <a:gd name="connsiteY6" fmla="*/ 1554486 h 1554486"/>
              <a:gd name="connsiteX7" fmla="*/ 0 w 2352129"/>
              <a:gd name="connsiteY7" fmla="*/ 163221 h 1554486"/>
              <a:gd name="connsiteX8" fmla="*/ 163221 w 2352129"/>
              <a:gd name="connsiteY8" fmla="*/ 0 h 155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2129" h="1554486">
                <a:moveTo>
                  <a:pt x="2188908" y="1554486"/>
                </a:moveTo>
                <a:lnTo>
                  <a:pt x="163221" y="1554486"/>
                </a:lnTo>
                <a:cubicBezTo>
                  <a:pt x="73077" y="1554486"/>
                  <a:pt x="0" y="1481409"/>
                  <a:pt x="0" y="1391265"/>
                </a:cubicBezTo>
                <a:lnTo>
                  <a:pt x="0" y="0"/>
                </a:lnTo>
                <a:lnTo>
                  <a:pt x="0" y="0"/>
                </a:lnTo>
                <a:lnTo>
                  <a:pt x="2352129" y="0"/>
                </a:lnTo>
                <a:lnTo>
                  <a:pt x="2352129" y="0"/>
                </a:lnTo>
                <a:lnTo>
                  <a:pt x="2352129" y="1391265"/>
                </a:lnTo>
                <a:cubicBezTo>
                  <a:pt x="2352129" y="1481409"/>
                  <a:pt x="2279052" y="1554486"/>
                  <a:pt x="2188908" y="1554486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 #1 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Florida State Department of Health</a:t>
            </a: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712918" y="2286000"/>
            <a:ext cx="4126281" cy="1234439"/>
          </a:xfrm>
          <a:custGeom>
            <a:avLst/>
            <a:gdLst>
              <a:gd name="connsiteX0" fmla="*/ 153619 w 2387793"/>
              <a:gd name="connsiteY0" fmla="*/ 0 h 1463037"/>
              <a:gd name="connsiteX1" fmla="*/ 2234174 w 2387793"/>
              <a:gd name="connsiteY1" fmla="*/ 0 h 1463037"/>
              <a:gd name="connsiteX2" fmla="*/ 2387793 w 2387793"/>
              <a:gd name="connsiteY2" fmla="*/ 153619 h 1463037"/>
              <a:gd name="connsiteX3" fmla="*/ 2387793 w 2387793"/>
              <a:gd name="connsiteY3" fmla="*/ 1463037 h 1463037"/>
              <a:gd name="connsiteX4" fmla="*/ 2387793 w 2387793"/>
              <a:gd name="connsiteY4" fmla="*/ 1463037 h 1463037"/>
              <a:gd name="connsiteX5" fmla="*/ 0 w 2387793"/>
              <a:gd name="connsiteY5" fmla="*/ 1463037 h 1463037"/>
              <a:gd name="connsiteX6" fmla="*/ 0 w 2387793"/>
              <a:gd name="connsiteY6" fmla="*/ 1463037 h 1463037"/>
              <a:gd name="connsiteX7" fmla="*/ 0 w 2387793"/>
              <a:gd name="connsiteY7" fmla="*/ 153619 h 1463037"/>
              <a:gd name="connsiteX8" fmla="*/ 153619 w 2387793"/>
              <a:gd name="connsiteY8" fmla="*/ 0 h 146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793" h="1463037">
                <a:moveTo>
                  <a:pt x="2234174" y="1463037"/>
                </a:moveTo>
                <a:lnTo>
                  <a:pt x="153619" y="1463037"/>
                </a:lnTo>
                <a:cubicBezTo>
                  <a:pt x="68778" y="1463037"/>
                  <a:pt x="0" y="1394259"/>
                  <a:pt x="0" y="1309418"/>
                </a:cubicBezTo>
                <a:lnTo>
                  <a:pt x="0" y="0"/>
                </a:lnTo>
                <a:lnTo>
                  <a:pt x="0" y="0"/>
                </a:lnTo>
                <a:lnTo>
                  <a:pt x="2387793" y="0"/>
                </a:lnTo>
                <a:lnTo>
                  <a:pt x="2387793" y="0"/>
                </a:lnTo>
                <a:lnTo>
                  <a:pt x="2387793" y="1309418"/>
                </a:lnTo>
                <a:cubicBezTo>
                  <a:pt x="2387793" y="1394259"/>
                  <a:pt x="2319015" y="1463037"/>
                  <a:pt x="2234174" y="1463037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 #3 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Massachusetts Department of Public Health</a:t>
            </a:r>
            <a:endParaRPr lang="en-US" sz="14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735881" y="4901015"/>
            <a:ext cx="4103318" cy="1234439"/>
          </a:xfrm>
          <a:custGeom>
            <a:avLst/>
            <a:gdLst>
              <a:gd name="connsiteX0" fmla="*/ 163221 w 2352129"/>
              <a:gd name="connsiteY0" fmla="*/ 0 h 1554486"/>
              <a:gd name="connsiteX1" fmla="*/ 2188908 w 2352129"/>
              <a:gd name="connsiteY1" fmla="*/ 0 h 1554486"/>
              <a:gd name="connsiteX2" fmla="*/ 2352129 w 2352129"/>
              <a:gd name="connsiteY2" fmla="*/ 163221 h 1554486"/>
              <a:gd name="connsiteX3" fmla="*/ 2352129 w 2352129"/>
              <a:gd name="connsiteY3" fmla="*/ 1554486 h 1554486"/>
              <a:gd name="connsiteX4" fmla="*/ 2352129 w 2352129"/>
              <a:gd name="connsiteY4" fmla="*/ 1554486 h 1554486"/>
              <a:gd name="connsiteX5" fmla="*/ 0 w 2352129"/>
              <a:gd name="connsiteY5" fmla="*/ 1554486 h 1554486"/>
              <a:gd name="connsiteX6" fmla="*/ 0 w 2352129"/>
              <a:gd name="connsiteY6" fmla="*/ 1554486 h 1554486"/>
              <a:gd name="connsiteX7" fmla="*/ 0 w 2352129"/>
              <a:gd name="connsiteY7" fmla="*/ 163221 h 1554486"/>
              <a:gd name="connsiteX8" fmla="*/ 163221 w 2352129"/>
              <a:gd name="connsiteY8" fmla="*/ 0 h 155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2129" h="1554486">
                <a:moveTo>
                  <a:pt x="2188908" y="1554486"/>
                </a:moveTo>
                <a:lnTo>
                  <a:pt x="163221" y="1554486"/>
                </a:lnTo>
                <a:cubicBezTo>
                  <a:pt x="73077" y="1554486"/>
                  <a:pt x="0" y="1481409"/>
                  <a:pt x="0" y="1391265"/>
                </a:cubicBezTo>
                <a:lnTo>
                  <a:pt x="0" y="0"/>
                </a:lnTo>
                <a:lnTo>
                  <a:pt x="0" y="0"/>
                </a:lnTo>
                <a:lnTo>
                  <a:pt x="2352129" y="0"/>
                </a:lnTo>
                <a:lnTo>
                  <a:pt x="2352129" y="0"/>
                </a:lnTo>
                <a:lnTo>
                  <a:pt x="2352129" y="1391265"/>
                </a:lnTo>
                <a:cubicBezTo>
                  <a:pt x="2352129" y="1481409"/>
                  <a:pt x="2279052" y="1554486"/>
                  <a:pt x="2188908" y="1554486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 #4 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Maryland State Department of Health and Mental Hygiene</a:t>
            </a: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04800" y="4901015"/>
            <a:ext cx="4126281" cy="1234439"/>
          </a:xfrm>
          <a:custGeom>
            <a:avLst/>
            <a:gdLst>
              <a:gd name="connsiteX0" fmla="*/ 153619 w 2387793"/>
              <a:gd name="connsiteY0" fmla="*/ 0 h 1463037"/>
              <a:gd name="connsiteX1" fmla="*/ 2234174 w 2387793"/>
              <a:gd name="connsiteY1" fmla="*/ 0 h 1463037"/>
              <a:gd name="connsiteX2" fmla="*/ 2387793 w 2387793"/>
              <a:gd name="connsiteY2" fmla="*/ 153619 h 1463037"/>
              <a:gd name="connsiteX3" fmla="*/ 2387793 w 2387793"/>
              <a:gd name="connsiteY3" fmla="*/ 1463037 h 1463037"/>
              <a:gd name="connsiteX4" fmla="*/ 2387793 w 2387793"/>
              <a:gd name="connsiteY4" fmla="*/ 1463037 h 1463037"/>
              <a:gd name="connsiteX5" fmla="*/ 0 w 2387793"/>
              <a:gd name="connsiteY5" fmla="*/ 1463037 h 1463037"/>
              <a:gd name="connsiteX6" fmla="*/ 0 w 2387793"/>
              <a:gd name="connsiteY6" fmla="*/ 1463037 h 1463037"/>
              <a:gd name="connsiteX7" fmla="*/ 0 w 2387793"/>
              <a:gd name="connsiteY7" fmla="*/ 153619 h 1463037"/>
              <a:gd name="connsiteX8" fmla="*/ 153619 w 2387793"/>
              <a:gd name="connsiteY8" fmla="*/ 0 h 146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793" h="1463037">
                <a:moveTo>
                  <a:pt x="2234174" y="1463037"/>
                </a:moveTo>
                <a:lnTo>
                  <a:pt x="153619" y="1463037"/>
                </a:lnTo>
                <a:cubicBezTo>
                  <a:pt x="68778" y="1463037"/>
                  <a:pt x="0" y="1394259"/>
                  <a:pt x="0" y="1309418"/>
                </a:cubicBezTo>
                <a:lnTo>
                  <a:pt x="0" y="0"/>
                </a:lnTo>
                <a:lnTo>
                  <a:pt x="0" y="0"/>
                </a:lnTo>
                <a:lnTo>
                  <a:pt x="2387793" y="0"/>
                </a:lnTo>
                <a:lnTo>
                  <a:pt x="2387793" y="0"/>
                </a:lnTo>
                <a:lnTo>
                  <a:pt x="2387793" y="1309418"/>
                </a:lnTo>
                <a:cubicBezTo>
                  <a:pt x="2387793" y="1394259"/>
                  <a:pt x="2319015" y="1463037"/>
                  <a:pt x="2234174" y="1463037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rPr>
              <a:t>Presentation #2 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rPr>
              <a:t>New York State Department of Health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70" y="1105654"/>
            <a:ext cx="1613740" cy="11790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47" y="3697891"/>
            <a:ext cx="1626763" cy="11941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82" y="1105654"/>
            <a:ext cx="1569352" cy="11713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64" y="3697891"/>
            <a:ext cx="1620838" cy="11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5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447014"/>
            <a:ext cx="4572000" cy="64109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288"/>
              </a:spcBef>
            </a:pPr>
            <a:r>
              <a:rPr lang="en-US" sz="1400" b="1" dirty="0">
                <a:solidFill>
                  <a:srgbClr val="FFFF00"/>
                </a:solidFill>
              </a:rPr>
              <a:t>Federal 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CDC, Division of HIV/AIDS Prevention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HRSA, Bureau of Primary Health Care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HRSA, HIV/AIDS Bureau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HHS/Office of HIV/AIDS and Infectious 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Disease Policy </a:t>
            </a:r>
          </a:p>
          <a:p>
            <a:pPr lvl="0">
              <a:spcBef>
                <a:spcPts val="288"/>
              </a:spcBef>
            </a:pPr>
            <a:endParaRPr lang="en-US" sz="1400" b="1" dirty="0">
              <a:solidFill>
                <a:srgbClr val="FFFF00"/>
              </a:solidFill>
            </a:endParaRPr>
          </a:p>
          <a:p>
            <a:pPr lvl="0">
              <a:spcBef>
                <a:spcPts val="288"/>
              </a:spcBef>
            </a:pPr>
            <a:r>
              <a:rPr lang="en-US" sz="1400" b="1" dirty="0">
                <a:solidFill>
                  <a:srgbClr val="FFFF00"/>
                </a:solidFill>
              </a:rPr>
              <a:t>Florida 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Florida State Department of Health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Care Resource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Community Health South Florida, Inc. 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Genesis Community Health, Inc. 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Health Care Center for the Homeless, Inc.  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I.M. Sulzbacher Center for the Homeless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Health Choice Network (HCCN)</a:t>
            </a:r>
          </a:p>
          <a:p>
            <a:pPr lvl="0">
              <a:spcBef>
                <a:spcPts val="288"/>
              </a:spcBef>
            </a:pPr>
            <a:endParaRPr lang="en-US" sz="1400" dirty="0">
              <a:solidFill>
                <a:srgbClr val="FFFFFF"/>
              </a:solidFill>
            </a:endParaRPr>
          </a:p>
          <a:p>
            <a:pPr lvl="0">
              <a:spcBef>
                <a:spcPts val="288"/>
              </a:spcBef>
            </a:pPr>
            <a:r>
              <a:rPr lang="en-US" sz="1400" b="1" dirty="0">
                <a:solidFill>
                  <a:srgbClr val="FFFF00"/>
                </a:solidFill>
              </a:rPr>
              <a:t>Maryland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Maryland State Department of Health and 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Mental Hygiene 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Community Clinic, Inc. 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Family Health Centers of Baltimore 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Health Care for the Homeless, Inc. 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Park West Health Systems Incorporated </a:t>
            </a:r>
          </a:p>
          <a:p>
            <a:pPr lvl="0">
              <a:spcBef>
                <a:spcPct val="20000"/>
              </a:spcBef>
            </a:pPr>
            <a:endParaRPr lang="en-US" sz="1400" b="1" dirty="0">
              <a:solidFill>
                <a:srgbClr val="FFFF00"/>
              </a:solidFill>
            </a:endParaRPr>
          </a:p>
          <a:p>
            <a:pPr marL="171450" lvl="0" indent="-171450">
              <a:spcBef>
                <a:spcPct val="20000"/>
              </a:spcBef>
              <a:buFontTx/>
              <a:buChar char="-"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447014"/>
            <a:ext cx="4572000" cy="58246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288"/>
              </a:spcBef>
            </a:pPr>
            <a:r>
              <a:rPr lang="en-US" sz="1400" b="1" dirty="0">
                <a:solidFill>
                  <a:srgbClr val="FFFF00"/>
                </a:solidFill>
              </a:rPr>
              <a:t>Massachusetts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Massachusetts Department of Public Health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Codman Square Health Center, Inc. 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Healthfirst Family Care Center, Inc. \ SSTAR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Lowell Community Health Center, Inc.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Mattapan Community Health Center, Inc.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North Shore Community Health Center, Inc.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Whittier Street Health Center   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Massachusetts League of Community Health Centers </a:t>
            </a:r>
          </a:p>
          <a:p>
            <a:pPr lvl="0">
              <a:spcBef>
                <a:spcPts val="288"/>
              </a:spcBef>
            </a:pPr>
            <a:endParaRPr lang="en-US" sz="1400" b="1" dirty="0">
              <a:solidFill>
                <a:srgbClr val="FFFF00"/>
              </a:solidFill>
            </a:endParaRPr>
          </a:p>
          <a:p>
            <a:pPr lvl="0">
              <a:spcBef>
                <a:spcPts val="288"/>
              </a:spcBef>
            </a:pPr>
            <a:r>
              <a:rPr lang="en-US" sz="1400" b="1" dirty="0">
                <a:solidFill>
                  <a:srgbClr val="FFFF00"/>
                </a:solidFill>
              </a:rPr>
              <a:t>New York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New York State Department of Health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New York City Department of Health and Mental Hygiene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Anthony L Jordan Health Corp 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Bedford Stuyvesant Family Health Center, Inc.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Betances Health Center 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Community Health Center of Buffalo, Inc. 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Damian Family Care Centers, Inc. </a:t>
            </a:r>
          </a:p>
          <a:p>
            <a:pPr lvl="0">
              <a:spcBef>
                <a:spcPts val="288"/>
              </a:spcBef>
            </a:pPr>
            <a:r>
              <a:rPr lang="en-US" sz="1400" dirty="0">
                <a:solidFill>
                  <a:srgbClr val="FFFFFF"/>
                </a:solidFill>
              </a:rPr>
              <a:t>Greater Hudson Valley Family Health Center, Inc.</a:t>
            </a:r>
          </a:p>
          <a:p>
            <a:pPr lvl="0">
              <a:spcBef>
                <a:spcPts val="288"/>
              </a:spcBef>
            </a:pPr>
            <a:endParaRPr lang="en-US" sz="1200" b="1" dirty="0">
              <a:solidFill>
                <a:srgbClr val="FFFF00"/>
              </a:solidFill>
            </a:endParaRPr>
          </a:p>
          <a:p>
            <a:pPr lvl="0">
              <a:spcBef>
                <a:spcPts val="288"/>
              </a:spcBef>
            </a:pPr>
            <a:r>
              <a:rPr lang="en-US" sz="1400" b="1" dirty="0">
                <a:solidFill>
                  <a:srgbClr val="FFFF00"/>
                </a:solidFill>
              </a:rPr>
              <a:t>Training and Technical Assistance Contractor</a:t>
            </a:r>
          </a:p>
          <a:p>
            <a:pPr lvl="0">
              <a:spcBef>
                <a:spcPts val="288"/>
              </a:spcBef>
            </a:pPr>
            <a:r>
              <a:rPr lang="en-US" sz="1400" dirty="0" err="1">
                <a:solidFill>
                  <a:srgbClr val="FFFFFF"/>
                </a:solidFill>
              </a:rPr>
              <a:t>MayaTech</a:t>
            </a:r>
            <a:r>
              <a:rPr lang="en-US" sz="1400" dirty="0">
                <a:solidFill>
                  <a:srgbClr val="FFFFFF"/>
                </a:solidFill>
              </a:rPr>
              <a:t> Corporation</a:t>
            </a:r>
          </a:p>
        </p:txBody>
      </p:sp>
    </p:spTree>
    <p:extLst>
      <p:ext uri="{BB962C8B-B14F-4D97-AF65-F5344CB8AC3E}">
        <p14:creationId xmlns:p14="http://schemas.microsoft.com/office/powerpoint/2010/main" val="29106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4" y="327629"/>
            <a:ext cx="1457325" cy="10419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4" y="1461765"/>
            <a:ext cx="1457325" cy="10528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9" y="2598520"/>
            <a:ext cx="1457325" cy="381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6" y="4675837"/>
            <a:ext cx="1457325" cy="8362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9" y="3785175"/>
            <a:ext cx="1457325" cy="771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9" y="3095833"/>
            <a:ext cx="1457325" cy="647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8" y="5584223"/>
            <a:ext cx="1457325" cy="8707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92" y="327629"/>
            <a:ext cx="1620838" cy="10855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52" y="327629"/>
            <a:ext cx="1569352" cy="10855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97" y="1520203"/>
            <a:ext cx="1569352" cy="6986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14" y="2288863"/>
            <a:ext cx="1580897" cy="6345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60" y="2964872"/>
            <a:ext cx="809625" cy="11906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73" y="4196957"/>
            <a:ext cx="1585515" cy="679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50" y="4953185"/>
            <a:ext cx="1592442" cy="6692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40" y="5698823"/>
            <a:ext cx="1569352" cy="7561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92" y="1636047"/>
            <a:ext cx="1620838" cy="9529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68" y="2861819"/>
            <a:ext cx="1579562" cy="1000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57" y="5499148"/>
            <a:ext cx="1686999" cy="9512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47" y="4155497"/>
            <a:ext cx="1568017" cy="9768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18" y="1455942"/>
            <a:ext cx="1630578" cy="7628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15" y="2321640"/>
            <a:ext cx="1576281" cy="717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15" y="3149083"/>
            <a:ext cx="1576281" cy="7245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16" y="3982591"/>
            <a:ext cx="1576281" cy="7628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1" y="4826992"/>
            <a:ext cx="1592896" cy="7820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14" y="5698823"/>
            <a:ext cx="1576283" cy="751563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2209800" y="609600"/>
            <a:ext cx="0" cy="5715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72000" y="609600"/>
            <a:ext cx="0" cy="5715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781800" y="637413"/>
            <a:ext cx="0" cy="5715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33" y="327630"/>
            <a:ext cx="1626763" cy="10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/>
          <a:lstStyle/>
          <a:p>
            <a:pPr algn="l"/>
            <a:r>
              <a:rPr lang="en-US" dirty="0" smtClean="0"/>
              <a:t>Panel Overview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9455" y="152400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</a:rPr>
              <a:t>Federal project overview (10 minutes)</a:t>
            </a:r>
          </a:p>
          <a:p>
            <a:pPr marL="342900" lvl="0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</a:rPr>
              <a:t>Grantee presentations  (70 minutes)</a:t>
            </a:r>
          </a:p>
          <a:p>
            <a:pPr marL="342900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</a:rPr>
              <a:t>Questions &amp; discussion (10 minutes)</a:t>
            </a:r>
          </a:p>
          <a:p>
            <a:pPr>
              <a:spcBef>
                <a:spcPct val="20000"/>
              </a:spcBef>
              <a:buClr>
                <a:srgbClr val="FFC000"/>
              </a:buClr>
              <a:buSzPct val="70000"/>
            </a:pPr>
            <a:endParaRPr lang="en-US" sz="2800" b="1" dirty="0" smtClean="0">
              <a:solidFill>
                <a:srgbClr val="FFC000"/>
              </a:solidFill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70000"/>
            </a:pPr>
            <a:r>
              <a:rPr lang="en-US" sz="2800" b="1" dirty="0" smtClean="0">
                <a:solidFill>
                  <a:srgbClr val="FFC000"/>
                </a:solidFill>
              </a:rPr>
              <a:t>For additional information</a:t>
            </a:r>
          </a:p>
          <a:p>
            <a:pPr>
              <a:spcBef>
                <a:spcPct val="20000"/>
              </a:spcBef>
              <a:buClr>
                <a:srgbClr val="FFC000"/>
              </a:buClr>
              <a:buSzPct val="70000"/>
            </a:pPr>
            <a:r>
              <a:rPr lang="en-US" sz="2400" dirty="0">
                <a:solidFill>
                  <a:schemeClr val="bg2"/>
                </a:solidFill>
              </a:rPr>
              <a:t>http://</a:t>
            </a:r>
            <a:r>
              <a:rPr lang="en-US" sz="2400" dirty="0" smtClean="0">
                <a:solidFill>
                  <a:schemeClr val="bg2"/>
                </a:solidFill>
              </a:rPr>
              <a:t>www.p4chivtac.com</a:t>
            </a:r>
          </a:p>
          <a:p>
            <a:pPr>
              <a:spcBef>
                <a:spcPct val="20000"/>
              </a:spcBef>
              <a:buClr>
                <a:srgbClr val="FFC000"/>
              </a:buClr>
              <a:buSzPct val="70000"/>
            </a:pP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29200"/>
            <a:ext cx="8382000" cy="99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045220"/>
            <a:ext cx="57912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298607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508" y="0"/>
            <a:ext cx="8229600" cy="1524000"/>
          </a:xfrm>
        </p:spPr>
        <p:txBody>
          <a:bodyPr/>
          <a:lstStyle/>
          <a:p>
            <a:r>
              <a:rPr lang="en-US" dirty="0" smtClean="0"/>
              <a:t>Federal Coordination and Funding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2562" y="1676400"/>
            <a:ext cx="83034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</a:rPr>
              <a:t>Multi-agency three-year project coordinated jointly at federal level</a:t>
            </a: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</a:rPr>
              <a:t>CDC/Division </a:t>
            </a:r>
            <a:r>
              <a:rPr lang="en-US" dirty="0">
                <a:solidFill>
                  <a:schemeClr val="bg2"/>
                </a:solidFill>
              </a:rPr>
              <a:t>of HIV/AIDS Prevention (DHAP) </a:t>
            </a:r>
            <a:endParaRPr lang="en-US" dirty="0" smtClean="0">
              <a:solidFill>
                <a:schemeClr val="bg2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</a:rPr>
              <a:t>HRSA/Bureau </a:t>
            </a:r>
            <a:r>
              <a:rPr lang="en-US" dirty="0">
                <a:solidFill>
                  <a:schemeClr val="bg2"/>
                </a:solidFill>
              </a:rPr>
              <a:t>of Primary Health Care (BPHC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</a:p>
          <a:p>
            <a:pPr lvl="1">
              <a:spcBef>
                <a:spcPct val="20000"/>
              </a:spcBef>
              <a:buClr>
                <a:srgbClr val="FFC000"/>
              </a:buClr>
              <a:buSzPct val="70000"/>
            </a:pPr>
            <a:endParaRPr lang="en-US" sz="2000" dirty="0">
              <a:solidFill>
                <a:schemeClr val="bg2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sz="2000" dirty="0">
                <a:solidFill>
                  <a:schemeClr val="bg2"/>
                </a:solidFill>
              </a:rPr>
              <a:t>Other key federal partners</a:t>
            </a: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sz="2000" dirty="0">
                <a:solidFill>
                  <a:schemeClr val="bg2"/>
                </a:solidFill>
              </a:rPr>
              <a:t>HHS/Office of HIV/AIDS and Infectious Disease Policy (OHAIDP)</a:t>
            </a: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sz="2000" dirty="0">
                <a:solidFill>
                  <a:schemeClr val="bg2"/>
                </a:solidFill>
              </a:rPr>
              <a:t>HRSA/HIV/AIDS Bureau (HAB</a:t>
            </a:r>
            <a:r>
              <a:rPr lang="en-US" sz="2000" dirty="0" smtClean="0">
                <a:solidFill>
                  <a:schemeClr val="bg2"/>
                </a:solidFill>
              </a:rPr>
              <a:t>)</a:t>
            </a: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endParaRPr lang="en-US" sz="2000" dirty="0">
              <a:solidFill>
                <a:schemeClr val="bg2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</a:rPr>
              <a:t>Funded </a:t>
            </a:r>
            <a:r>
              <a:rPr lang="en-US" sz="2000" dirty="0">
                <a:solidFill>
                  <a:schemeClr val="bg2"/>
                </a:solidFill>
              </a:rPr>
              <a:t>by the Secretary’s Minority AIDS Initiative Fund (SMAIF) </a:t>
            </a:r>
            <a:endParaRPr lang="en-US" sz="2000" dirty="0" smtClean="0">
              <a:solidFill>
                <a:schemeClr val="bg2"/>
              </a:solidFill>
            </a:endParaRPr>
          </a:p>
          <a:p>
            <a:pPr lvl="0">
              <a:spcBef>
                <a:spcPct val="20000"/>
              </a:spcBef>
              <a:buClr>
                <a:srgbClr val="FFC000"/>
              </a:buClr>
              <a:buSzPct val="70000"/>
            </a:pP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    &amp; the </a:t>
            </a:r>
            <a:r>
              <a:rPr lang="en-US" sz="2000" dirty="0">
                <a:solidFill>
                  <a:schemeClr val="bg2"/>
                </a:solidFill>
              </a:rPr>
              <a:t>Affordable Care </a:t>
            </a:r>
            <a:r>
              <a:rPr lang="en-US" sz="2000" dirty="0" smtClean="0">
                <a:solidFill>
                  <a:schemeClr val="bg2"/>
                </a:solidFill>
              </a:rPr>
              <a:t>Act</a:t>
            </a:r>
          </a:p>
          <a:p>
            <a:pPr marL="342900" lvl="0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endParaRPr lang="en-US" sz="2000" dirty="0">
              <a:solidFill>
                <a:schemeClr val="bg2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endParaRPr lang="en-US" sz="2000" dirty="0" smtClean="0">
              <a:solidFill>
                <a:schemeClr val="bg2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endParaRPr lang="en-US" sz="2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509" y="0"/>
            <a:ext cx="8229600" cy="1524000"/>
          </a:xfrm>
        </p:spPr>
        <p:txBody>
          <a:bodyPr/>
          <a:lstStyle/>
          <a:p>
            <a:r>
              <a:rPr lang="en-US" dirty="0" smtClean="0"/>
              <a:t>Overarching Goals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9509" y="1371600"/>
            <a:ext cx="8153400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FF00"/>
                </a:solidFill>
              </a:rPr>
              <a:t>Strengthen partnerships </a:t>
            </a:r>
            <a:endParaRPr lang="en-US" sz="2000" dirty="0">
              <a:solidFill>
                <a:srgbClr val="FFFF00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</a:rPr>
              <a:t>State departments of health </a:t>
            </a: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</a:rPr>
              <a:t>Community health centers</a:t>
            </a:r>
          </a:p>
          <a:p>
            <a:pPr marL="342900" lvl="0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FF00"/>
                </a:solidFill>
              </a:rPr>
              <a:t>Identify promising new </a:t>
            </a:r>
            <a:r>
              <a:rPr lang="en-US" sz="2000" dirty="0">
                <a:solidFill>
                  <a:srgbClr val="FFFF00"/>
                </a:solidFill>
              </a:rPr>
              <a:t>models for HIV service delivery </a:t>
            </a: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</a:rPr>
              <a:t>Improve identification of undiagnosed HIV infection</a:t>
            </a: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</a:rPr>
              <a:t>Establish new access points for care and treatment by integrating </a:t>
            </a:r>
            <a:r>
              <a:rPr lang="en-US" dirty="0">
                <a:solidFill>
                  <a:schemeClr val="bg2"/>
                </a:solidFill>
              </a:rPr>
              <a:t>HIV services in primary care at health </a:t>
            </a:r>
            <a:r>
              <a:rPr lang="en-US" dirty="0" smtClean="0">
                <a:solidFill>
                  <a:schemeClr val="bg2"/>
                </a:solidFill>
              </a:rPr>
              <a:t>centers</a:t>
            </a: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</a:rPr>
              <a:t>Enhance the use of data for public health follow-up</a:t>
            </a:r>
          </a:p>
          <a:p>
            <a:pPr marL="800100" lvl="1" indent="-342900">
              <a:spcBef>
                <a:spcPct val="20000"/>
              </a:spcBef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</a:rPr>
              <a:t>Improve </a:t>
            </a:r>
            <a:r>
              <a:rPr lang="en-US" dirty="0">
                <a:solidFill>
                  <a:schemeClr val="bg2"/>
                </a:solidFill>
              </a:rPr>
              <a:t>HIV outcomes along continuum of </a:t>
            </a:r>
            <a:r>
              <a:rPr lang="en-US" dirty="0" smtClean="0">
                <a:solidFill>
                  <a:schemeClr val="bg2"/>
                </a:solidFill>
              </a:rPr>
              <a:t>care, especially among racial/ethnic minority persons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4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Three Funding Mechanisms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800601"/>
          </a:xfrm>
        </p:spPr>
        <p:txBody>
          <a:bodyPr/>
          <a:lstStyle/>
          <a:p>
            <a:pPr marL="0" indent="0">
              <a:buNone/>
            </a:pPr>
            <a:endParaRPr lang="en-US" sz="2000" b="0" dirty="0" smtClean="0"/>
          </a:p>
          <a:p>
            <a:endParaRPr lang="en-US" dirty="0" smtClean="0"/>
          </a:p>
          <a:p>
            <a:r>
              <a:rPr lang="en-US" dirty="0" smtClean="0"/>
              <a:t>CDC/DHAP </a:t>
            </a:r>
          </a:p>
          <a:p>
            <a:pPr lvl="1"/>
            <a:r>
              <a:rPr lang="en-US" dirty="0" smtClean="0"/>
              <a:t>Supporting </a:t>
            </a:r>
            <a:r>
              <a:rPr lang="en-US" dirty="0" smtClean="0">
                <a:solidFill>
                  <a:srgbClr val="FFFF00"/>
                </a:solidFill>
              </a:rPr>
              <a:t>4</a:t>
            </a:r>
            <a:r>
              <a:rPr lang="en-US" dirty="0" smtClean="0"/>
              <a:t> state health departments (“HDs”)</a:t>
            </a:r>
          </a:p>
          <a:p>
            <a:pPr lvl="2"/>
            <a:r>
              <a:rPr lang="en-US" dirty="0" smtClean="0"/>
              <a:t>Each HD identified up to 6 health center partners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HRSA/BPHC</a:t>
            </a:r>
          </a:p>
          <a:p>
            <a:pPr lvl="1"/>
            <a:r>
              <a:rPr lang="en-US" dirty="0" smtClean="0"/>
              <a:t>Supplemental funding to </a:t>
            </a:r>
            <a:r>
              <a:rPr lang="en-US" dirty="0" smtClean="0">
                <a:solidFill>
                  <a:srgbClr val="FFFF00"/>
                </a:solidFill>
              </a:rPr>
              <a:t>22</a:t>
            </a:r>
            <a:r>
              <a:rPr lang="en-US" dirty="0" smtClean="0"/>
              <a:t> health center (“HCs”) grantees</a:t>
            </a:r>
          </a:p>
          <a:p>
            <a:pPr lvl="2"/>
            <a:r>
              <a:rPr lang="en-US" dirty="0" smtClean="0"/>
              <a:t>Each with multiple service sites (86 total)</a:t>
            </a:r>
          </a:p>
          <a:p>
            <a:pPr lvl="1"/>
            <a:r>
              <a:rPr lang="en-US" dirty="0" smtClean="0"/>
              <a:t>Supporting </a:t>
            </a:r>
            <a:r>
              <a:rPr lang="en-US" dirty="0" smtClean="0">
                <a:solidFill>
                  <a:srgbClr val="FFFF00"/>
                </a:solidFill>
              </a:rPr>
              <a:t>1</a:t>
            </a:r>
            <a:r>
              <a:rPr lang="en-US" dirty="0" smtClean="0"/>
              <a:t> contract for an HIV training and technical assistance collaboration center (“HIV TAC”)</a:t>
            </a:r>
          </a:p>
          <a:p>
            <a:pPr lvl="1"/>
            <a:endParaRPr lang="en-US" dirty="0"/>
          </a:p>
          <a:p>
            <a:r>
              <a:rPr lang="en-US" dirty="0" smtClean="0"/>
              <a:t>Funding initiated FY14</a:t>
            </a:r>
          </a:p>
          <a:p>
            <a:pPr lvl="1"/>
            <a:r>
              <a:rPr lang="en-US" dirty="0" smtClean="0"/>
              <a:t>HDs in July 2014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HCs &amp; </a:t>
            </a:r>
            <a:r>
              <a:rPr lang="en-US" dirty="0" smtClean="0"/>
              <a:t>HIV TAC </a:t>
            </a:r>
            <a:r>
              <a:rPr lang="en-US" dirty="0" smtClean="0">
                <a:sym typeface="Wingdings" panose="05000000000000000000" pitchFamily="2" charset="2"/>
              </a:rPr>
              <a:t>in September &amp; December </a:t>
            </a:r>
            <a:r>
              <a:rPr lang="en-US" dirty="0" smtClean="0"/>
              <a:t>2014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Grantee Eligibility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800599"/>
          </a:xfrm>
        </p:spPr>
        <p:txBody>
          <a:bodyPr/>
          <a:lstStyle/>
          <a:p>
            <a:r>
              <a:rPr lang="en-US" dirty="0" smtClean="0"/>
              <a:t>Health Departments</a:t>
            </a:r>
          </a:p>
          <a:p>
            <a:pPr lvl="1"/>
            <a:r>
              <a:rPr lang="en-US" dirty="0" smtClean="0"/>
              <a:t>Burden of HIV: </a:t>
            </a:r>
            <a:r>
              <a:rPr lang="en-US" b="0" dirty="0" smtClean="0"/>
              <a:t>&gt;5,000 HIV cases among African Americans and Latinos</a:t>
            </a:r>
          </a:p>
          <a:p>
            <a:pPr lvl="1"/>
            <a:r>
              <a:rPr lang="en-US" dirty="0" smtClean="0"/>
              <a:t>Laboratory reporting: </a:t>
            </a:r>
            <a:r>
              <a:rPr lang="en-US" b="0" dirty="0" smtClean="0"/>
              <a:t>viral load and CD4 data at all levels</a:t>
            </a:r>
          </a:p>
          <a:p>
            <a:pPr lvl="1"/>
            <a:r>
              <a:rPr lang="en-US" dirty="0" smtClean="0"/>
              <a:t>Not receiving CAPUS funding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Community Health Centers</a:t>
            </a:r>
            <a:endParaRPr lang="en-US" dirty="0"/>
          </a:p>
          <a:p>
            <a:pPr lvl="1"/>
            <a:r>
              <a:rPr lang="en-US" b="0" dirty="0" smtClean="0"/>
              <a:t>Receive 330 Health Center Progra</a:t>
            </a:r>
            <a:r>
              <a:rPr lang="en-US" dirty="0" smtClean="0"/>
              <a:t>m F</a:t>
            </a:r>
            <a:r>
              <a:rPr lang="en-US" b="0" dirty="0" smtClean="0"/>
              <a:t>unds</a:t>
            </a:r>
          </a:p>
          <a:p>
            <a:pPr lvl="1"/>
            <a:r>
              <a:rPr lang="en-US" b="0" dirty="0" smtClean="0"/>
              <a:t>Do </a:t>
            </a:r>
            <a:r>
              <a:rPr lang="en-US" b="0" dirty="0"/>
              <a:t>not receive </a:t>
            </a:r>
            <a:r>
              <a:rPr lang="en-US" b="0" dirty="0" smtClean="0"/>
              <a:t>Ryan </a:t>
            </a:r>
            <a:r>
              <a:rPr lang="en-US" b="0" dirty="0"/>
              <a:t>White HIV/AIDS Part C </a:t>
            </a:r>
            <a:r>
              <a:rPr lang="en-US" b="0" dirty="0" smtClean="0"/>
              <a:t>Program </a:t>
            </a:r>
            <a:r>
              <a:rPr lang="en-US" b="0" dirty="0"/>
              <a:t>funding</a:t>
            </a:r>
          </a:p>
          <a:p>
            <a:pPr lvl="1"/>
            <a:r>
              <a:rPr lang="en-US" b="0" dirty="0" smtClean="0"/>
              <a:t>Utilize </a:t>
            </a:r>
            <a:r>
              <a:rPr lang="en-US" b="0" dirty="0"/>
              <a:t>an EHR system</a:t>
            </a:r>
          </a:p>
          <a:p>
            <a:pPr lvl="1"/>
            <a:r>
              <a:rPr lang="en-US" b="0" dirty="0" smtClean="0"/>
              <a:t>At </a:t>
            </a:r>
            <a:r>
              <a:rPr lang="en-US" b="0" dirty="0"/>
              <a:t>least 30% of </a:t>
            </a:r>
            <a:r>
              <a:rPr lang="en-US" b="0" dirty="0" smtClean="0"/>
              <a:t>patients </a:t>
            </a:r>
            <a:r>
              <a:rPr lang="en-US" b="0" dirty="0"/>
              <a:t>representing racial/ethnic minority groups</a:t>
            </a:r>
          </a:p>
          <a:p>
            <a:pPr lvl="1"/>
            <a:r>
              <a:rPr lang="en-US" b="0" dirty="0" smtClean="0"/>
              <a:t>Formal </a:t>
            </a:r>
            <a:r>
              <a:rPr lang="en-US" b="0" dirty="0"/>
              <a:t>partnership agreement with a funded </a:t>
            </a:r>
            <a:r>
              <a:rPr lang="en-US" b="0" dirty="0" smtClean="0"/>
              <a:t>HD</a:t>
            </a:r>
            <a:endParaRPr lang="en-US" b="0" dirty="0"/>
          </a:p>
          <a:p>
            <a:pPr lvl="1"/>
            <a:endParaRPr lang="en-US" b="0" dirty="0" smtClean="0"/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395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P4C Grantees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4876799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>
                <a:solidFill>
                  <a:srgbClr val="FFFF00"/>
                </a:solidFill>
              </a:rPr>
              <a:t>Florida State Department of Health</a:t>
            </a:r>
          </a:p>
          <a:p>
            <a:pPr lvl="1"/>
            <a:r>
              <a:rPr lang="en-US" dirty="0"/>
              <a:t>6 health centers in </a:t>
            </a:r>
            <a:r>
              <a:rPr lang="en-US" dirty="0" smtClean="0"/>
              <a:t>Jacksonville, Orlando, </a:t>
            </a:r>
            <a:r>
              <a:rPr lang="en-US" dirty="0"/>
              <a:t>West Palm </a:t>
            </a:r>
            <a:r>
              <a:rPr lang="en-US" dirty="0" smtClean="0"/>
              <a:t>Beach,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   Fort Lauderdale</a:t>
            </a:r>
            <a:r>
              <a:rPr lang="en-US" dirty="0"/>
              <a:t> </a:t>
            </a:r>
            <a:r>
              <a:rPr lang="en-US" dirty="0" smtClean="0"/>
              <a:t>&amp; Miami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   </a:t>
            </a:r>
            <a:endParaRPr lang="en-US" sz="2000" b="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FFFF00"/>
                </a:solidFill>
              </a:rPr>
              <a:t>Maryland State Department of Health &amp; Mental Hygiene</a:t>
            </a:r>
          </a:p>
          <a:p>
            <a:pPr lvl="1"/>
            <a:r>
              <a:rPr lang="en-US" dirty="0"/>
              <a:t>4 health centers in Baltimore City, Prince George’s &amp; Montgomery Counties</a:t>
            </a:r>
          </a:p>
          <a:p>
            <a:pPr marL="0" indent="0">
              <a:buNone/>
            </a:pPr>
            <a:endParaRPr lang="en-US" sz="2000" b="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FFFF00"/>
                </a:solidFill>
              </a:rPr>
              <a:t>Massachusetts Department of Public Health</a:t>
            </a:r>
          </a:p>
          <a:p>
            <a:pPr lvl="1"/>
            <a:r>
              <a:rPr lang="en-US" dirty="0"/>
              <a:t>6 health centers in Boston, Fall River, Lowell, and Salem</a:t>
            </a:r>
          </a:p>
          <a:p>
            <a:pPr marL="0" indent="0">
              <a:buNone/>
            </a:pPr>
            <a:endParaRPr lang="en-US" sz="2000" b="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000" b="0" dirty="0" smtClean="0">
                <a:solidFill>
                  <a:srgbClr val="FFFF00"/>
                </a:solidFill>
              </a:rPr>
              <a:t>New </a:t>
            </a:r>
            <a:r>
              <a:rPr lang="en-US" sz="2000" b="0" dirty="0">
                <a:solidFill>
                  <a:srgbClr val="FFFF00"/>
                </a:solidFill>
              </a:rPr>
              <a:t>York State Department of </a:t>
            </a:r>
            <a:r>
              <a:rPr lang="en-US" sz="2000" b="0" dirty="0" smtClean="0">
                <a:solidFill>
                  <a:srgbClr val="FFFF00"/>
                </a:solidFill>
              </a:rPr>
              <a:t>Health </a:t>
            </a:r>
          </a:p>
          <a:p>
            <a:pPr lvl="1"/>
            <a:r>
              <a:rPr lang="en-US" b="0" dirty="0" smtClean="0"/>
              <a:t>6 health centers in New York City, </a:t>
            </a:r>
            <a:r>
              <a:rPr lang="en-US" dirty="0"/>
              <a:t>Hudson Valley </a:t>
            </a:r>
            <a:r>
              <a:rPr lang="en-US" dirty="0" smtClean="0"/>
              <a:t>area,</a:t>
            </a:r>
            <a:endParaRPr lang="en-US" dirty="0"/>
          </a:p>
          <a:p>
            <a:pPr marL="457200" lvl="1" indent="0">
              <a:buNone/>
            </a:pPr>
            <a:r>
              <a:rPr lang="en-US" b="0" dirty="0" smtClean="0"/>
              <a:t>    Rochester and Buffalo</a:t>
            </a:r>
            <a:endParaRPr lang="en-US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371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r>
              <a:rPr lang="en-US" dirty="0" smtClean="0"/>
              <a:t>Health Department 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724399"/>
          </a:xfrm>
        </p:spPr>
        <p:txBody>
          <a:bodyPr/>
          <a:lstStyle/>
          <a:p>
            <a:r>
              <a:rPr lang="en-US" b="0" dirty="0" smtClean="0">
                <a:solidFill>
                  <a:srgbClr val="FF00FF"/>
                </a:solidFill>
              </a:rPr>
              <a:t>Data  </a:t>
            </a:r>
            <a:r>
              <a:rPr lang="en-US" b="0" dirty="0"/>
              <a:t>- </a:t>
            </a:r>
            <a:r>
              <a:rPr lang="en-US" b="0" dirty="0" smtClean="0"/>
              <a:t>Use </a:t>
            </a:r>
            <a:r>
              <a:rPr lang="en-US" b="0" dirty="0"/>
              <a:t>HIV surveillance &amp; health center patient data to improve health outcomes for </a:t>
            </a:r>
            <a:r>
              <a:rPr lang="en-US" b="0" dirty="0" smtClean="0"/>
              <a:t>PLWH (e.g., Data to Care and “case conferencing”)</a:t>
            </a:r>
          </a:p>
          <a:p>
            <a:endParaRPr lang="en-US" b="0" dirty="0" smtClean="0"/>
          </a:p>
          <a:p>
            <a:r>
              <a:rPr lang="en-US" b="0" dirty="0" smtClean="0">
                <a:solidFill>
                  <a:srgbClr val="FF00FF"/>
                </a:solidFill>
              </a:rPr>
              <a:t>Field Work </a:t>
            </a:r>
            <a:r>
              <a:rPr lang="en-US" b="0" dirty="0"/>
              <a:t>- Expand partner </a:t>
            </a:r>
            <a:r>
              <a:rPr lang="en-US" b="0" dirty="0" smtClean="0"/>
              <a:t>services, </a:t>
            </a:r>
            <a:r>
              <a:rPr lang="en-US" b="0" dirty="0"/>
              <a:t>linkage, retention, and re-engagement with care services for PLWH</a:t>
            </a:r>
          </a:p>
          <a:p>
            <a:endParaRPr lang="en-US" b="0" dirty="0" smtClean="0"/>
          </a:p>
          <a:p>
            <a:r>
              <a:rPr lang="en-US" b="0" dirty="0" smtClean="0">
                <a:solidFill>
                  <a:srgbClr val="FF00FF"/>
                </a:solidFill>
              </a:rPr>
              <a:t>Training/TA</a:t>
            </a:r>
            <a:r>
              <a:rPr lang="en-US" b="0" dirty="0" smtClean="0"/>
              <a:t> </a:t>
            </a:r>
            <a:r>
              <a:rPr lang="en-US" b="0" dirty="0"/>
              <a:t>- Support training </a:t>
            </a:r>
            <a:r>
              <a:rPr lang="en-US" b="0" dirty="0" smtClean="0"/>
              <a:t>&amp; TA </a:t>
            </a:r>
            <a:r>
              <a:rPr lang="en-US" b="0" dirty="0"/>
              <a:t>activities for health centers to expand HIV testing, care &amp; treatment, </a:t>
            </a:r>
            <a:r>
              <a:rPr lang="en-US" b="0" dirty="0" smtClean="0"/>
              <a:t>and </a:t>
            </a:r>
            <a:r>
              <a:rPr lang="en-US" b="0" dirty="0"/>
              <a:t>prevention services for PLWH</a:t>
            </a:r>
          </a:p>
          <a:p>
            <a:endParaRPr lang="en-US" b="0" dirty="0" smtClean="0"/>
          </a:p>
          <a:p>
            <a:pPr lvl="1"/>
            <a:endParaRPr lang="en-US" sz="2400" b="0" dirty="0" smtClean="0"/>
          </a:p>
          <a:p>
            <a:pPr marL="0" indent="0">
              <a:buNone/>
            </a:pPr>
            <a:endParaRPr lang="en-US" dirty="0" smtClean="0"/>
          </a:p>
          <a:p>
            <a:pPr lvl="0">
              <a:buClr>
                <a:srgbClr val="FFC000"/>
              </a:buClr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36" y="5791200"/>
            <a:ext cx="3048000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RSAWhiteAccessibleVersion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CC00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HRSAWhiteAccessibleVersio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99CC00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OH_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nerships and program management" id="{A9C81EE4-A030-4641-A61E-57935A1FFF31}" vid="{D0C88180-7B2E-40B4-8A14-11ABAC7562D1}"/>
    </a:ext>
  </a:extLst>
</a:theme>
</file>

<file path=ppt/theme/theme5.xml><?xml version="1.0" encoding="utf-8"?>
<a:theme xmlns:a="http://schemas.openxmlformats.org/drawingml/2006/main" name="2_CDC-newDarkTheme1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10106</TotalTime>
  <Words>995</Words>
  <Application>Microsoft Office PowerPoint</Application>
  <PresentationFormat>On-screen Show (4:3)</PresentationFormat>
  <Paragraphs>206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 Unicode MS</vt:lpstr>
      <vt:lpstr>Meiryo</vt:lpstr>
      <vt:lpstr>Arial</vt:lpstr>
      <vt:lpstr>Calibri</vt:lpstr>
      <vt:lpstr>CopprplGoth Bd BT</vt:lpstr>
      <vt:lpstr>Courier New</vt:lpstr>
      <vt:lpstr>Myriad Web Pro</vt:lpstr>
      <vt:lpstr>Times New Roman</vt:lpstr>
      <vt:lpstr>Webdings</vt:lpstr>
      <vt:lpstr>Wingdings</vt:lpstr>
      <vt:lpstr>Wingdings 3</vt:lpstr>
      <vt:lpstr>NCHHSTP_PPT_dark(</vt:lpstr>
      <vt:lpstr>HRSAWhiteAccessibleVersion</vt:lpstr>
      <vt:lpstr>1_HRSAWhiteAccessibleVersion</vt:lpstr>
      <vt:lpstr>1_DOH_Theme</vt:lpstr>
      <vt:lpstr>2_CDC-newDarkTheme1</vt:lpstr>
      <vt:lpstr>PowerPoint Presentation</vt:lpstr>
      <vt:lpstr>PowerPoint Presentation</vt:lpstr>
      <vt:lpstr>Panel Overview </vt:lpstr>
      <vt:lpstr>Federal Coordination and Funding </vt:lpstr>
      <vt:lpstr>Overarching Goals </vt:lpstr>
      <vt:lpstr>Three Funding Mechanisms</vt:lpstr>
      <vt:lpstr>Grantee Eligibility</vt:lpstr>
      <vt:lpstr>P4C Grantees</vt:lpstr>
      <vt:lpstr>Health Department Activities</vt:lpstr>
      <vt:lpstr>Health Center Activities</vt:lpstr>
      <vt:lpstr>HIV TAC Activities</vt:lpstr>
      <vt:lpstr>A Few Important Perspectives</vt:lpstr>
      <vt:lpstr>Anticipated Public Health Impact</vt:lpstr>
      <vt:lpstr>Grantee Presentations</vt:lpstr>
      <vt:lpstr>PowerPoint Presentation</vt:lpstr>
    </vt:vector>
  </TitlesOfParts>
  <Company>CDC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Margolis, Andrew (CDC/OID/NCHHSTP)</cp:lastModifiedBy>
  <cp:revision>671</cp:revision>
  <cp:lastPrinted>2015-12-03T19:30:21Z</cp:lastPrinted>
  <dcterms:created xsi:type="dcterms:W3CDTF">2010-12-06T17:56:06Z</dcterms:created>
  <dcterms:modified xsi:type="dcterms:W3CDTF">2015-12-15T21:33:32Z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