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86" r:id="rId2"/>
    <p:sldId id="302" r:id="rId3"/>
    <p:sldId id="303" r:id="rId4"/>
    <p:sldId id="294" r:id="rId5"/>
    <p:sldId id="291" r:id="rId6"/>
    <p:sldId id="310" r:id="rId7"/>
    <p:sldId id="304" r:id="rId8"/>
    <p:sldId id="305" r:id="rId9"/>
    <p:sldId id="306" r:id="rId10"/>
    <p:sldId id="308" r:id="rId11"/>
    <p:sldId id="309" r:id="rId12"/>
  </p:sldIdLst>
  <p:sldSz cx="9144000" cy="6858000" type="screen4x3"/>
  <p:notesSz cx="6881813" cy="92964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rett, Kevin F (HEALTH)" initials="GKF("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1D2A"/>
    <a:srgbClr val="CC0000"/>
    <a:srgbClr val="C91515"/>
    <a:srgbClr val="FFE5DD"/>
    <a:srgbClr val="F7B0AB"/>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3633" autoAdjust="0"/>
  </p:normalViewPr>
  <p:slideViewPr>
    <p:cSldViewPr snapToGrid="0">
      <p:cViewPr varScale="1">
        <p:scale>
          <a:sx n="64" d="100"/>
          <a:sy n="64" d="100"/>
        </p:scale>
        <p:origin x="2172"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1B60E-95F3-48E7-B3B2-E541E3D732CB}"/>
              </a:ext>
            </a:extLst>
          </p:cNvPr>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a:extLst>
              <a:ext uri="{FF2B5EF4-FFF2-40B4-BE49-F238E27FC236}">
                <a16:creationId xmlns:a16="http://schemas.microsoft.com/office/drawing/2014/main" id="{8719ED94-857E-440F-BD8E-876D116D28CF}"/>
              </a:ext>
            </a:extLst>
          </p:cNvPr>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156D3AF9-95F0-471C-95E8-F23616355778}" type="datetimeFigureOut">
              <a:rPr lang="en-US" smtClean="0"/>
              <a:t>6/25/2018</a:t>
            </a:fld>
            <a:endParaRPr lang="en-US"/>
          </a:p>
        </p:txBody>
      </p:sp>
      <p:sp>
        <p:nvSpPr>
          <p:cNvPr id="4" name="Footer Placeholder 3">
            <a:extLst>
              <a:ext uri="{FF2B5EF4-FFF2-40B4-BE49-F238E27FC236}">
                <a16:creationId xmlns:a16="http://schemas.microsoft.com/office/drawing/2014/main" id="{BE1804D6-C30E-4264-9F47-23ABFDD82873}"/>
              </a:ext>
            </a:extLst>
          </p:cNvPr>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02D2BB-352A-4C23-B943-A15BA274C120}"/>
              </a:ext>
            </a:extLst>
          </p:cNvPr>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48F73BF-446F-46A5-A4C0-0D4403FB77DE}" type="slidenum">
              <a:rPr lang="en-US" smtClean="0"/>
              <a:t>‹#›</a:t>
            </a:fld>
            <a:endParaRPr lang="en-US"/>
          </a:p>
        </p:txBody>
      </p:sp>
    </p:spTree>
    <p:extLst>
      <p:ext uri="{BB962C8B-B14F-4D97-AF65-F5344CB8AC3E}">
        <p14:creationId xmlns:p14="http://schemas.microsoft.com/office/powerpoint/2010/main" val="198810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88E8397-1D6F-A044-ACB5-4DD879236DED}" type="datetimeFigureOut">
              <a:rPr lang="en-US" smtClean="0"/>
              <a:t>6/25/2018</a:t>
            </a:fld>
            <a:endParaRPr lang="en-US"/>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34232F1-1202-2447-A692-117F059B4336}" type="slidenum">
              <a:rPr lang="en-US" smtClean="0"/>
              <a:t>‹#›</a:t>
            </a:fld>
            <a:endParaRPr lang="en-US"/>
          </a:p>
        </p:txBody>
      </p:sp>
    </p:spTree>
    <p:extLst>
      <p:ext uri="{BB962C8B-B14F-4D97-AF65-F5344CB8AC3E}">
        <p14:creationId xmlns:p14="http://schemas.microsoft.com/office/powerpoint/2010/main" val="910260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a:t>On this slide</a:t>
            </a:r>
            <a:r>
              <a:rPr lang="en-US" baseline="0" dirty="0"/>
              <a:t> and the following, replace the items in red with your information.  </a:t>
            </a:r>
          </a:p>
          <a:p>
            <a:r>
              <a:rPr lang="en-US" baseline="0" dirty="0"/>
              <a:t>Look for instructions for each slide I this notes section.</a:t>
            </a:r>
            <a:endParaRPr lang="en-US" dirty="0"/>
          </a:p>
        </p:txBody>
      </p:sp>
      <p:sp>
        <p:nvSpPr>
          <p:cNvPr id="4" name="Slide Number Placeholder 3"/>
          <p:cNvSpPr>
            <a:spLocks noGrp="1"/>
          </p:cNvSpPr>
          <p:nvPr>
            <p:ph type="sldNum" sz="quarter" idx="10"/>
          </p:nvPr>
        </p:nvSpPr>
        <p:spPr/>
        <p:txBody>
          <a:bodyPr/>
          <a:lstStyle/>
          <a:p>
            <a:fld id="{B34232F1-1202-2447-A692-117F059B4336}" type="slidenum">
              <a:rPr lang="en-US" smtClean="0"/>
              <a:t>1</a:t>
            </a:fld>
            <a:endParaRPr lang="en-US"/>
          </a:p>
        </p:txBody>
      </p:sp>
    </p:spTree>
    <p:extLst>
      <p:ext uri="{BB962C8B-B14F-4D97-AF65-F5344CB8AC3E}">
        <p14:creationId xmlns:p14="http://schemas.microsoft.com/office/powerpoint/2010/main" val="2112733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b="1" dirty="0">
                <a:solidFill>
                  <a:srgbClr val="FF0000"/>
                </a:solidFill>
                <a:latin typeface="Garamond" panose="02020404030301010803" pitchFamily="18" charset="0"/>
              </a:rPr>
              <a:t>Asks: What questions do you need addressed to today in order to move forward?</a:t>
            </a:r>
          </a:p>
          <a:p>
            <a:r>
              <a:rPr lang="en-US" sz="2200" dirty="0">
                <a:latin typeface="Garamond" panose="02020404030301010803" pitchFamily="18" charset="0"/>
              </a:rPr>
              <a:t>What are your </a:t>
            </a:r>
            <a:r>
              <a:rPr lang="en-US" sz="2200" b="0" dirty="0">
                <a:latin typeface="Garamond" panose="02020404030301010803" pitchFamily="18" charset="0"/>
              </a:rPr>
              <a:t>agency’s 1-3 ‘asks’ from other Affinity participants and Faculty to assist you in addressing the root cause(s) and moving your interventions forward? Please phrase those asks as questions and consider requests for specific tools to address a problem, specific advice, best practices.</a:t>
            </a:r>
          </a:p>
          <a:p>
            <a:pPr marL="800100" lvl="1" indent="-342900">
              <a:buFont typeface="Arial" panose="020B0604020202020204" pitchFamily="34" charset="0"/>
              <a:buChar char="•"/>
            </a:pPr>
            <a:r>
              <a:rPr lang="en-US" sz="2200" b="0" dirty="0">
                <a:solidFill>
                  <a:srgbClr val="FF0000"/>
                </a:solidFill>
                <a:latin typeface="Garamond" panose="02020404030301010803" pitchFamily="18" charset="0"/>
              </a:rPr>
              <a:t>[Insert your agency’s asks here. Use as much detail as required]</a:t>
            </a:r>
          </a:p>
          <a:p>
            <a:endParaRPr lang="en-US" b="0" dirty="0"/>
          </a:p>
        </p:txBody>
      </p:sp>
      <p:sp>
        <p:nvSpPr>
          <p:cNvPr id="4" name="Slide Number Placeholder 3"/>
          <p:cNvSpPr>
            <a:spLocks noGrp="1"/>
          </p:cNvSpPr>
          <p:nvPr>
            <p:ph type="sldNum" sz="quarter" idx="10"/>
          </p:nvPr>
        </p:nvSpPr>
        <p:spPr/>
        <p:txBody>
          <a:bodyPr/>
          <a:lstStyle/>
          <a:p>
            <a:fld id="{B34232F1-1202-2447-A692-117F059B4336}" type="slidenum">
              <a:rPr lang="en-US" smtClean="0"/>
              <a:t>10</a:t>
            </a:fld>
            <a:endParaRPr lang="en-US"/>
          </a:p>
        </p:txBody>
      </p:sp>
    </p:spTree>
    <p:extLst>
      <p:ext uri="{BB962C8B-B14F-4D97-AF65-F5344CB8AC3E}">
        <p14:creationId xmlns:p14="http://schemas.microsoft.com/office/powerpoint/2010/main" val="2167365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r>
              <a:rPr lang="en-US" dirty="0"/>
              <a:t>On this slide</a:t>
            </a:r>
            <a:r>
              <a:rPr lang="en-US" baseline="0" dirty="0"/>
              <a:t> and the following, replace the items in red with your information.  </a:t>
            </a:r>
          </a:p>
          <a:p>
            <a:r>
              <a:rPr lang="en-US" baseline="0" dirty="0"/>
              <a:t>Look for instructions for each slide I this notes section.</a:t>
            </a:r>
            <a:endParaRPr lang="en-US" dirty="0"/>
          </a:p>
        </p:txBody>
      </p:sp>
      <p:sp>
        <p:nvSpPr>
          <p:cNvPr id="4" name="Slide Number Placeholder 3"/>
          <p:cNvSpPr>
            <a:spLocks noGrp="1"/>
          </p:cNvSpPr>
          <p:nvPr>
            <p:ph type="sldNum" sz="quarter" idx="10"/>
          </p:nvPr>
        </p:nvSpPr>
        <p:spPr/>
        <p:txBody>
          <a:bodyPr/>
          <a:lstStyle/>
          <a:p>
            <a:fld id="{B34232F1-1202-2447-A692-117F059B4336}" type="slidenum">
              <a:rPr lang="en-US" smtClean="0"/>
              <a:t>11</a:t>
            </a:fld>
            <a:endParaRPr lang="en-US"/>
          </a:p>
        </p:txBody>
      </p:sp>
    </p:spTree>
    <p:extLst>
      <p:ext uri="{BB962C8B-B14F-4D97-AF65-F5344CB8AC3E}">
        <p14:creationId xmlns:p14="http://schemas.microsoft.com/office/powerpoint/2010/main" val="167726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endParaRPr lang="en-US" sz="1200" b="1" dirty="0">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34232F1-1202-2447-A692-117F059B4336}" type="slidenum">
              <a:rPr lang="en-US" smtClean="0"/>
              <a:t>2</a:t>
            </a:fld>
            <a:endParaRPr lang="en-US"/>
          </a:p>
        </p:txBody>
      </p:sp>
    </p:spTree>
    <p:extLst>
      <p:ext uri="{BB962C8B-B14F-4D97-AF65-F5344CB8AC3E}">
        <p14:creationId xmlns:p14="http://schemas.microsoft.com/office/powerpoint/2010/main" val="1130115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algn="l"/>
            <a:r>
              <a:rPr lang="en-US" altLang="en-US" sz="2400" b="1" dirty="0">
                <a:solidFill>
                  <a:srgbClr val="FF0000"/>
                </a:solidFill>
                <a:latin typeface="Garamond" panose="02020404030301010803" pitchFamily="18" charset="0"/>
              </a:rPr>
              <a:t>Asks:  </a:t>
            </a:r>
          </a:p>
          <a:p>
            <a:pPr algn="l"/>
            <a:r>
              <a:rPr lang="en-US" altLang="en-US" sz="2400" b="1" dirty="0">
                <a:solidFill>
                  <a:srgbClr val="FF0000"/>
                </a:solidFill>
                <a:latin typeface="Garamond" panose="02020404030301010803" pitchFamily="18" charset="0"/>
              </a:rPr>
              <a:t>What questions do you need addressed today?</a:t>
            </a:r>
          </a:p>
          <a:p>
            <a:pPr algn="l"/>
            <a:r>
              <a:rPr lang="en-US" sz="2200" b="0" dirty="0">
                <a:latin typeface="Garamond" panose="02020404030301010803" pitchFamily="18" charset="0"/>
              </a:rPr>
              <a:t>What are your agency’s 1-3 ‘asks’ from other Affinity Group participants and Faculty to assist you in addressing the root cause and addressing your aim? Please phrase those asks as questions and consider requests for specific tools to address a problem, specific advice, best practices.</a:t>
            </a:r>
          </a:p>
          <a:p>
            <a:pPr marL="800100" lvl="1" indent="-342900" algn="l">
              <a:buFont typeface="Arial" panose="020B0604020202020204" pitchFamily="34" charset="0"/>
              <a:buChar char="•"/>
            </a:pPr>
            <a:r>
              <a:rPr lang="en-US" sz="2200" b="0" dirty="0">
                <a:solidFill>
                  <a:srgbClr val="FF0000"/>
                </a:solidFill>
                <a:latin typeface="Garamond" panose="02020404030301010803" pitchFamily="18" charset="0"/>
              </a:rPr>
              <a:t>Insert your agency’s asks here. Use as much detail as required</a:t>
            </a:r>
          </a:p>
        </p:txBody>
      </p:sp>
      <p:sp>
        <p:nvSpPr>
          <p:cNvPr id="4" name="Slide Number Placeholder 3"/>
          <p:cNvSpPr>
            <a:spLocks noGrp="1"/>
          </p:cNvSpPr>
          <p:nvPr>
            <p:ph type="sldNum" sz="quarter" idx="10"/>
          </p:nvPr>
        </p:nvSpPr>
        <p:spPr/>
        <p:txBody>
          <a:bodyPr/>
          <a:lstStyle/>
          <a:p>
            <a:fld id="{B34232F1-1202-2447-A692-117F059B4336}" type="slidenum">
              <a:rPr lang="en-US" smtClean="0"/>
              <a:t>3</a:t>
            </a:fld>
            <a:endParaRPr lang="en-US"/>
          </a:p>
        </p:txBody>
      </p:sp>
    </p:spTree>
    <p:extLst>
      <p:ext uri="{BB962C8B-B14F-4D97-AF65-F5344CB8AC3E}">
        <p14:creationId xmlns:p14="http://schemas.microsoft.com/office/powerpoint/2010/main" val="43706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algn="l"/>
            <a:r>
              <a:rPr lang="en-US" sz="1200" b="1" dirty="0">
                <a:solidFill>
                  <a:srgbClr val="FF0000"/>
                </a:solidFill>
                <a:latin typeface="Garamond" panose="02020404030301010803" pitchFamily="18" charset="0"/>
              </a:rPr>
              <a:t>Key Causes: What are the main reasons that lead to a detectable viral load in your chosen subpopulation?</a:t>
            </a:r>
          </a:p>
          <a:p>
            <a:r>
              <a:rPr lang="en-US" sz="1200" b="0" dirty="0">
                <a:solidFill>
                  <a:srgbClr val="FF0000"/>
                </a:solidFill>
                <a:latin typeface="Garamond" panose="02020404030301010803" pitchFamily="18" charset="0"/>
              </a:rPr>
              <a:t>Using your cause/effect diagram (fishbone), list the top 5 reasons that lead to “detectable viral load in your subpopulation”</a:t>
            </a:r>
          </a:p>
          <a:p>
            <a:pPr marL="0" indent="0">
              <a:buNone/>
            </a:pPr>
            <a:r>
              <a:rPr lang="en-US" sz="1200" b="0" dirty="0">
                <a:solidFill>
                  <a:srgbClr val="FF0000"/>
                </a:solidFill>
                <a:latin typeface="Garamond" panose="02020404030301010803" pitchFamily="18" charset="0"/>
              </a:rPr>
              <a:t>OR </a:t>
            </a:r>
          </a:p>
          <a:p>
            <a:r>
              <a:rPr lang="en-US" sz="1200" b="0" dirty="0">
                <a:solidFill>
                  <a:srgbClr val="FF0000"/>
                </a:solidFill>
                <a:latin typeface="Garamond" panose="02020404030301010803" pitchFamily="18" charset="0"/>
              </a:rPr>
              <a:t>insert cause/effect diagram with the top 5 reasons circled here</a:t>
            </a:r>
          </a:p>
          <a:p>
            <a:pPr algn="l"/>
            <a:endParaRPr lang="en-US" altLang="en-US" sz="1200" b="1" dirty="0">
              <a:solidFill>
                <a:srgbClr val="FF0000"/>
              </a:solidFill>
              <a:latin typeface="Garamond" panose="02020404030301010803" pitchFamily="18" charset="0"/>
            </a:endParaRPr>
          </a:p>
        </p:txBody>
      </p:sp>
      <p:sp>
        <p:nvSpPr>
          <p:cNvPr id="4" name="Slide Number Placeholder 3"/>
          <p:cNvSpPr>
            <a:spLocks noGrp="1"/>
          </p:cNvSpPr>
          <p:nvPr>
            <p:ph type="sldNum" sz="quarter" idx="10"/>
          </p:nvPr>
        </p:nvSpPr>
        <p:spPr/>
        <p:txBody>
          <a:bodyPr/>
          <a:lstStyle/>
          <a:p>
            <a:fld id="{B34232F1-1202-2447-A692-117F059B4336}" type="slidenum">
              <a:rPr lang="en-US" smtClean="0"/>
              <a:t>4</a:t>
            </a:fld>
            <a:endParaRPr lang="en-US"/>
          </a:p>
        </p:txBody>
      </p:sp>
    </p:spTree>
    <p:extLst>
      <p:ext uri="{BB962C8B-B14F-4D97-AF65-F5344CB8AC3E}">
        <p14:creationId xmlns:p14="http://schemas.microsoft.com/office/powerpoint/2010/main" val="160107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Garamond" panose="02020404030301010803" pitchFamily="18" charset="0"/>
              </a:rPr>
              <a:t>Aims and Change Ideas: What do you want to accomplish? What are some ideas to test?</a:t>
            </a:r>
            <a:endParaRPr lang="en-US" altLang="en-US" sz="1200" b="1" dirty="0">
              <a:solidFill>
                <a:srgbClr val="FF0000"/>
              </a:solidFill>
              <a:latin typeface="Garamond" panose="02020404030301010803" pitchFamily="18" charset="0"/>
            </a:endParaRPr>
          </a:p>
          <a:p>
            <a:r>
              <a:rPr lang="en-US" dirty="0">
                <a:solidFill>
                  <a:srgbClr val="FF0000"/>
                </a:solidFill>
                <a:latin typeface="Garamond" panose="02020404030301010803" pitchFamily="18" charset="0"/>
              </a:rPr>
              <a:t>Add driver diagram to this slide, and explain</a:t>
            </a:r>
          </a:p>
          <a:p>
            <a:pPr marL="0" indent="0">
              <a:buNone/>
            </a:pPr>
            <a:r>
              <a:rPr lang="en-US" dirty="0">
                <a:solidFill>
                  <a:srgbClr val="FF0000"/>
                </a:solidFill>
                <a:latin typeface="Garamond" panose="02020404030301010803" pitchFamily="18" charset="0"/>
              </a:rPr>
              <a:t>OR</a:t>
            </a:r>
          </a:p>
          <a:p>
            <a:r>
              <a:rPr lang="en-US" dirty="0">
                <a:solidFill>
                  <a:srgbClr val="FF0000"/>
                </a:solidFill>
                <a:latin typeface="Garamond" panose="02020404030301010803" pitchFamily="18" charset="0"/>
              </a:rPr>
              <a:t>Write aim from driver diagram, and discuss the primary drivers, as well a some possible change ideas/interventions to test.  </a:t>
            </a:r>
          </a:p>
          <a:p>
            <a:pPr marL="0" indent="0">
              <a:buNone/>
            </a:pPr>
            <a:r>
              <a:rPr lang="en-US" dirty="0">
                <a:solidFill>
                  <a:srgbClr val="FF0000"/>
                </a:solidFill>
                <a:latin typeface="Garamond" panose="02020404030301010803" pitchFamily="18" charset="0"/>
              </a:rPr>
              <a:t>OR </a:t>
            </a:r>
          </a:p>
          <a:p>
            <a:r>
              <a:rPr lang="en-US" dirty="0">
                <a:solidFill>
                  <a:srgbClr val="FF0000"/>
                </a:solidFill>
                <a:latin typeface="Garamond" panose="02020404030301010803" pitchFamily="18" charset="0"/>
              </a:rPr>
              <a:t>Write aim and associated change ideas/interventions to test</a:t>
            </a:r>
          </a:p>
          <a:p>
            <a:pPr marL="0" indent="0">
              <a:buNone/>
            </a:pPr>
            <a:endParaRPr lang="en-US" dirty="0">
              <a:solidFill>
                <a:srgbClr val="FF0000"/>
              </a:solidFill>
              <a:latin typeface="Garamond" panose="02020404030301010803" pitchFamily="18" charset="0"/>
            </a:endParaRPr>
          </a:p>
          <a:p>
            <a:endParaRPr lang="en-US" dirty="0"/>
          </a:p>
        </p:txBody>
      </p:sp>
      <p:sp>
        <p:nvSpPr>
          <p:cNvPr id="4" name="Slide Number Placeholder 3"/>
          <p:cNvSpPr>
            <a:spLocks noGrp="1"/>
          </p:cNvSpPr>
          <p:nvPr>
            <p:ph type="sldNum" sz="quarter" idx="10"/>
          </p:nvPr>
        </p:nvSpPr>
        <p:spPr/>
        <p:txBody>
          <a:bodyPr/>
          <a:lstStyle/>
          <a:p>
            <a:fld id="{B34232F1-1202-2447-A692-117F059B4336}" type="slidenum">
              <a:rPr lang="en-US" smtClean="0"/>
              <a:t>5</a:t>
            </a:fld>
            <a:endParaRPr lang="en-US"/>
          </a:p>
        </p:txBody>
      </p:sp>
    </p:spTree>
    <p:extLst>
      <p:ext uri="{BB962C8B-B14F-4D97-AF65-F5344CB8AC3E}">
        <p14:creationId xmlns:p14="http://schemas.microsoft.com/office/powerpoint/2010/main" val="4041742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FF0000"/>
                </a:solidFill>
                <a:latin typeface="Garamond" panose="02020404030301010803" pitchFamily="18" charset="0"/>
              </a:rPr>
              <a:t>Aims and Change Ideas: What do you want to accomplish? What are some ideas to test?</a:t>
            </a:r>
            <a:endParaRPr lang="en-US" altLang="en-US" sz="1200" b="1" dirty="0">
              <a:solidFill>
                <a:srgbClr val="FF0000"/>
              </a:solidFill>
              <a:latin typeface="Garamond" panose="02020404030301010803" pitchFamily="18" charset="0"/>
            </a:endParaRPr>
          </a:p>
          <a:p>
            <a:r>
              <a:rPr lang="en-US" dirty="0">
                <a:solidFill>
                  <a:srgbClr val="FF0000"/>
                </a:solidFill>
                <a:latin typeface="Garamond" panose="02020404030301010803" pitchFamily="18" charset="0"/>
              </a:rPr>
              <a:t>Add driver diagram to this slide, and explain</a:t>
            </a:r>
          </a:p>
          <a:p>
            <a:pPr marL="0" indent="0">
              <a:buNone/>
            </a:pPr>
            <a:r>
              <a:rPr lang="en-US" dirty="0">
                <a:solidFill>
                  <a:srgbClr val="FF0000"/>
                </a:solidFill>
                <a:latin typeface="Garamond" panose="02020404030301010803" pitchFamily="18" charset="0"/>
              </a:rPr>
              <a:t>OR</a:t>
            </a:r>
          </a:p>
          <a:p>
            <a:r>
              <a:rPr lang="en-US" dirty="0">
                <a:solidFill>
                  <a:srgbClr val="FF0000"/>
                </a:solidFill>
                <a:latin typeface="Garamond" panose="02020404030301010803" pitchFamily="18" charset="0"/>
              </a:rPr>
              <a:t>Write aim from driver diagram, and discuss the primary drivers, as well a some possible change ideas/interventions to test.  </a:t>
            </a:r>
          </a:p>
          <a:p>
            <a:pPr marL="0" indent="0">
              <a:buNone/>
            </a:pPr>
            <a:r>
              <a:rPr lang="en-US" dirty="0">
                <a:solidFill>
                  <a:srgbClr val="FF0000"/>
                </a:solidFill>
                <a:latin typeface="Garamond" panose="02020404030301010803" pitchFamily="18" charset="0"/>
              </a:rPr>
              <a:t>OR </a:t>
            </a:r>
          </a:p>
          <a:p>
            <a:r>
              <a:rPr lang="en-US" dirty="0">
                <a:solidFill>
                  <a:srgbClr val="FF0000"/>
                </a:solidFill>
                <a:latin typeface="Garamond" panose="02020404030301010803" pitchFamily="18" charset="0"/>
              </a:rPr>
              <a:t>Write aim and associated change ideas/interventions to test</a:t>
            </a:r>
          </a:p>
          <a:p>
            <a:pPr marL="0" indent="0">
              <a:buNone/>
            </a:pPr>
            <a:endParaRPr lang="en-US" dirty="0">
              <a:solidFill>
                <a:srgbClr val="FF0000"/>
              </a:solidFill>
              <a:latin typeface="Garamond" panose="02020404030301010803" pitchFamily="18" charset="0"/>
            </a:endParaRPr>
          </a:p>
          <a:p>
            <a:endParaRPr lang="en-US" dirty="0"/>
          </a:p>
        </p:txBody>
      </p:sp>
      <p:sp>
        <p:nvSpPr>
          <p:cNvPr id="4" name="Slide Number Placeholder 3"/>
          <p:cNvSpPr>
            <a:spLocks noGrp="1"/>
          </p:cNvSpPr>
          <p:nvPr>
            <p:ph type="sldNum" sz="quarter" idx="10"/>
          </p:nvPr>
        </p:nvSpPr>
        <p:spPr/>
        <p:txBody>
          <a:bodyPr/>
          <a:lstStyle/>
          <a:p>
            <a:fld id="{B34232F1-1202-2447-A692-117F059B4336}" type="slidenum">
              <a:rPr lang="en-US" smtClean="0"/>
              <a:t>6</a:t>
            </a:fld>
            <a:endParaRPr lang="en-US"/>
          </a:p>
        </p:txBody>
      </p:sp>
    </p:spTree>
    <p:extLst>
      <p:ext uri="{BB962C8B-B14F-4D97-AF65-F5344CB8AC3E}">
        <p14:creationId xmlns:p14="http://schemas.microsoft.com/office/powerpoint/2010/main" val="2027337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b="1" dirty="0">
                <a:solidFill>
                  <a:srgbClr val="FF0000"/>
                </a:solidFill>
                <a:latin typeface="Garamond" panose="02020404030301010803" pitchFamily="18" charset="0"/>
              </a:rPr>
              <a:t>Change Ideas: What did you do and how did you do it?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dirty="0">
                <a:solidFill>
                  <a:srgbClr val="FF0000"/>
                </a:solidFill>
                <a:latin typeface="Garamond" panose="02020404030301010803" pitchFamily="18" charset="0"/>
              </a:rPr>
              <a:t>[Insert description of change idea(s) in 1-3 sentences/idea]</a:t>
            </a:r>
          </a:p>
          <a:p>
            <a:endParaRPr lang="en-US" dirty="0"/>
          </a:p>
        </p:txBody>
      </p:sp>
      <p:sp>
        <p:nvSpPr>
          <p:cNvPr id="4" name="Slide Number Placeholder 3"/>
          <p:cNvSpPr>
            <a:spLocks noGrp="1"/>
          </p:cNvSpPr>
          <p:nvPr>
            <p:ph type="sldNum" sz="quarter" idx="10"/>
          </p:nvPr>
        </p:nvSpPr>
        <p:spPr/>
        <p:txBody>
          <a:bodyPr/>
          <a:lstStyle/>
          <a:p>
            <a:fld id="{B34232F1-1202-2447-A692-117F059B4336}" type="slidenum">
              <a:rPr lang="en-US" smtClean="0"/>
              <a:t>7</a:t>
            </a:fld>
            <a:endParaRPr lang="en-US"/>
          </a:p>
        </p:txBody>
      </p:sp>
    </p:spTree>
    <p:extLst>
      <p:ext uri="{BB962C8B-B14F-4D97-AF65-F5344CB8AC3E}">
        <p14:creationId xmlns:p14="http://schemas.microsoft.com/office/powerpoint/2010/main" val="259035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b="1" dirty="0">
                <a:solidFill>
                  <a:srgbClr val="FF0000"/>
                </a:solidFill>
                <a:latin typeface="Garamond" panose="02020404030301010803" pitchFamily="18" charset="0"/>
              </a:rPr>
              <a:t>Results &amp; Outcomes: What worked and what didn’t?  What is your data telling you?</a:t>
            </a:r>
            <a:endParaRPr lang="en-US" altLang="en-US" sz="1200" b="0" dirty="0">
              <a:solidFill>
                <a:srgbClr val="FF0000"/>
              </a:solidFill>
              <a:latin typeface="Garamond" panose="02020404030301010803" pitchFamily="18" charset="0"/>
            </a:endParaRPr>
          </a:p>
          <a:p>
            <a:r>
              <a:rPr lang="en-US" sz="1200" b="0" dirty="0">
                <a:solidFill>
                  <a:srgbClr val="FF0000"/>
                </a:solidFill>
                <a:latin typeface="Garamond" panose="02020404030301010803" pitchFamily="18" charset="0"/>
              </a:rPr>
              <a:t>[Insert results &amp; outcome of change ideas implemented; be ready to explain the analysis of your data]</a:t>
            </a:r>
          </a:p>
        </p:txBody>
      </p:sp>
      <p:sp>
        <p:nvSpPr>
          <p:cNvPr id="4" name="Slide Number Placeholder 3"/>
          <p:cNvSpPr>
            <a:spLocks noGrp="1"/>
          </p:cNvSpPr>
          <p:nvPr>
            <p:ph type="sldNum" sz="quarter" idx="10"/>
          </p:nvPr>
        </p:nvSpPr>
        <p:spPr/>
        <p:txBody>
          <a:bodyPr/>
          <a:lstStyle/>
          <a:p>
            <a:fld id="{B34232F1-1202-2447-A692-117F059B4336}" type="slidenum">
              <a:rPr lang="en-US" smtClean="0"/>
              <a:t>8</a:t>
            </a:fld>
            <a:endParaRPr lang="en-US"/>
          </a:p>
        </p:txBody>
      </p:sp>
    </p:spTree>
    <p:extLst>
      <p:ext uri="{BB962C8B-B14F-4D97-AF65-F5344CB8AC3E}">
        <p14:creationId xmlns:p14="http://schemas.microsoft.com/office/powerpoint/2010/main" val="4015464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b="1" dirty="0">
                <a:solidFill>
                  <a:srgbClr val="FF0000"/>
                </a:solidFill>
                <a:latin typeface="Garamond" panose="02020404030301010803" pitchFamily="18" charset="0"/>
              </a:rPr>
              <a:t>Lessons Learned and Recommendations: What did you learn? </a:t>
            </a:r>
            <a:endParaRPr lang="en-US" altLang="en-US" sz="1200" b="0" dirty="0">
              <a:solidFill>
                <a:srgbClr val="FF0000"/>
              </a:solidFill>
              <a:latin typeface="Garamond" panose="02020404030301010803" pitchFamily="18" charset="0"/>
            </a:endParaRPr>
          </a:p>
          <a:p>
            <a:r>
              <a:rPr lang="en-US" sz="1200" b="0" dirty="0">
                <a:solidFill>
                  <a:srgbClr val="FF0000"/>
                </a:solidFill>
                <a:latin typeface="Garamond" panose="02020404030301010803" pitchFamily="18" charset="0"/>
              </a:rPr>
              <a:t>[Insert lessons learned or recommendations you have for others based on your agency’s improvement experiences so far]</a:t>
            </a:r>
          </a:p>
        </p:txBody>
      </p:sp>
      <p:sp>
        <p:nvSpPr>
          <p:cNvPr id="4" name="Slide Number Placeholder 3"/>
          <p:cNvSpPr>
            <a:spLocks noGrp="1"/>
          </p:cNvSpPr>
          <p:nvPr>
            <p:ph type="sldNum" sz="quarter" idx="10"/>
          </p:nvPr>
        </p:nvSpPr>
        <p:spPr/>
        <p:txBody>
          <a:bodyPr/>
          <a:lstStyle/>
          <a:p>
            <a:fld id="{B34232F1-1202-2447-A692-117F059B4336}" type="slidenum">
              <a:rPr lang="en-US" smtClean="0"/>
              <a:t>9</a:t>
            </a:fld>
            <a:endParaRPr lang="en-US"/>
          </a:p>
        </p:txBody>
      </p:sp>
    </p:spTree>
    <p:extLst>
      <p:ext uri="{BB962C8B-B14F-4D97-AF65-F5344CB8AC3E}">
        <p14:creationId xmlns:p14="http://schemas.microsoft.com/office/powerpoint/2010/main" val="2252777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AABD3CFE-E3B1-49E8-8F19-5C6DB49726C3}"/>
              </a:ext>
            </a:extLst>
          </p:cNvPr>
          <p:cNvPicPr>
            <a:picLocks noChangeAspect="1"/>
          </p:cNvPicPr>
          <p:nvPr userDrawn="1"/>
        </p:nvPicPr>
        <p:blipFill>
          <a:blip r:embed="rId2"/>
          <a:stretch>
            <a:fillRect/>
          </a:stretch>
        </p:blipFill>
        <p:spPr>
          <a:xfrm>
            <a:off x="285080" y="361883"/>
            <a:ext cx="2167176" cy="869333"/>
          </a:xfrm>
          <a:prstGeom prst="rect">
            <a:avLst/>
          </a:prstGeom>
        </p:spPr>
      </p:pic>
      <p:grpSp>
        <p:nvGrpSpPr>
          <p:cNvPr id="8" name="Group 7">
            <a:extLst>
              <a:ext uri="{FF2B5EF4-FFF2-40B4-BE49-F238E27FC236}">
                <a16:creationId xmlns:a16="http://schemas.microsoft.com/office/drawing/2014/main" id="{C7E5B87B-9980-4FA6-93C4-D03C859760D5}"/>
              </a:ext>
            </a:extLst>
          </p:cNvPr>
          <p:cNvGrpSpPr/>
          <p:nvPr userDrawn="1"/>
        </p:nvGrpSpPr>
        <p:grpSpPr>
          <a:xfrm>
            <a:off x="0" y="5964702"/>
            <a:ext cx="9144000" cy="907366"/>
            <a:chOff x="0" y="5950634"/>
            <a:chExt cx="12192000" cy="907366"/>
          </a:xfrm>
        </p:grpSpPr>
        <p:pic>
          <p:nvPicPr>
            <p:cNvPr id="9" name="Picture 8">
              <a:extLst>
                <a:ext uri="{FF2B5EF4-FFF2-40B4-BE49-F238E27FC236}">
                  <a16:creationId xmlns:a16="http://schemas.microsoft.com/office/drawing/2014/main" id="{E4AF8E26-3FF1-4A75-B06D-36EFFB5BE33D}"/>
                </a:ext>
              </a:extLst>
            </p:cNvPr>
            <p:cNvPicPr>
              <a:picLocks noChangeAspect="1"/>
            </p:cNvPicPr>
            <p:nvPr/>
          </p:nvPicPr>
          <p:blipFill rotWithShape="1">
            <a:blip r:embed="rId3"/>
            <a:srcRect t="86769"/>
            <a:stretch/>
          </p:blipFill>
          <p:spPr>
            <a:xfrm>
              <a:off x="3048000" y="5950635"/>
              <a:ext cx="9144000" cy="907365"/>
            </a:xfrm>
            <a:prstGeom prst="rect">
              <a:avLst/>
            </a:prstGeom>
          </p:spPr>
        </p:pic>
        <p:sp>
          <p:nvSpPr>
            <p:cNvPr id="10" name="Rectangle 9">
              <a:extLst>
                <a:ext uri="{FF2B5EF4-FFF2-40B4-BE49-F238E27FC236}">
                  <a16:creationId xmlns:a16="http://schemas.microsoft.com/office/drawing/2014/main" id="{B7E0ED4C-3DA1-4763-B2DE-568247991BD5}"/>
                </a:ext>
              </a:extLst>
            </p:cNvPr>
            <p:cNvSpPr/>
            <p:nvPr/>
          </p:nvSpPr>
          <p:spPr>
            <a:xfrm>
              <a:off x="0" y="5950634"/>
              <a:ext cx="4149969" cy="907366"/>
            </a:xfrm>
            <a:prstGeom prst="rect">
              <a:avLst/>
            </a:prstGeom>
            <a:solidFill>
              <a:srgbClr val="DB1D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11" name="Picture 10" descr="The logo for project ECHO and the HRSA Ryan White HIV/AIDS Program Center for Quality Improvement and Innovation" title="Logo">
            <a:extLst>
              <a:ext uri="{FF2B5EF4-FFF2-40B4-BE49-F238E27FC236}">
                <a16:creationId xmlns:a16="http://schemas.microsoft.com/office/drawing/2014/main" id="{B9B91F72-E5A2-4DFD-AFA4-E00E9448F8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32184" y="185052"/>
            <a:ext cx="1326736" cy="1219800"/>
          </a:xfrm>
          <a:prstGeom prst="rect">
            <a:avLst/>
          </a:prstGeom>
        </p:spPr>
      </p:pic>
    </p:spTree>
    <p:extLst>
      <p:ext uri="{BB962C8B-B14F-4D97-AF65-F5344CB8AC3E}">
        <p14:creationId xmlns:p14="http://schemas.microsoft.com/office/powerpoint/2010/main" val="182964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BA4152-E3FD-4492-8A73-AB06E3E500FD}" type="datetimeFigureOut">
              <a:rPr lang="en-US" smtClean="0"/>
              <a:pPr/>
              <a:t>6/25/2018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FE42E-DFDE-40CD-AEFA-38A2C28C339E}" type="slidenum">
              <a:rPr lang="en-US" smtClean="0"/>
              <a:t>‹#›</a:t>
            </a:fld>
            <a:endParaRPr lang="en-US"/>
          </a:p>
        </p:txBody>
      </p:sp>
      <p:grpSp>
        <p:nvGrpSpPr>
          <p:cNvPr id="7" name="Group 6">
            <a:extLst>
              <a:ext uri="{FF2B5EF4-FFF2-40B4-BE49-F238E27FC236}">
                <a16:creationId xmlns:a16="http://schemas.microsoft.com/office/drawing/2014/main" id="{0489CC00-EB38-42D8-86AC-07764A49905C}"/>
              </a:ext>
            </a:extLst>
          </p:cNvPr>
          <p:cNvGrpSpPr/>
          <p:nvPr userDrawn="1"/>
        </p:nvGrpSpPr>
        <p:grpSpPr>
          <a:xfrm>
            <a:off x="0" y="5964702"/>
            <a:ext cx="9144000" cy="907366"/>
            <a:chOff x="0" y="5950634"/>
            <a:chExt cx="12192000" cy="907366"/>
          </a:xfrm>
        </p:grpSpPr>
        <p:pic>
          <p:nvPicPr>
            <p:cNvPr id="8" name="Picture 7">
              <a:extLst>
                <a:ext uri="{FF2B5EF4-FFF2-40B4-BE49-F238E27FC236}">
                  <a16:creationId xmlns:a16="http://schemas.microsoft.com/office/drawing/2014/main" id="{6019E66F-D963-4423-AAD4-BF8571527D16}"/>
                </a:ext>
              </a:extLst>
            </p:cNvPr>
            <p:cNvPicPr>
              <a:picLocks noChangeAspect="1"/>
            </p:cNvPicPr>
            <p:nvPr/>
          </p:nvPicPr>
          <p:blipFill rotWithShape="1">
            <a:blip r:embed="rId2"/>
            <a:srcRect t="86769"/>
            <a:stretch/>
          </p:blipFill>
          <p:spPr>
            <a:xfrm>
              <a:off x="3048000" y="5950635"/>
              <a:ext cx="9144000" cy="907365"/>
            </a:xfrm>
            <a:prstGeom prst="rect">
              <a:avLst/>
            </a:prstGeom>
          </p:spPr>
        </p:pic>
        <p:sp>
          <p:nvSpPr>
            <p:cNvPr id="9" name="Rectangle 8">
              <a:extLst>
                <a:ext uri="{FF2B5EF4-FFF2-40B4-BE49-F238E27FC236}">
                  <a16:creationId xmlns:a16="http://schemas.microsoft.com/office/drawing/2014/main" id="{EC87DCAA-2125-4A07-883C-D1EF7BBDE47A}"/>
                </a:ext>
              </a:extLst>
            </p:cNvPr>
            <p:cNvSpPr/>
            <p:nvPr/>
          </p:nvSpPr>
          <p:spPr>
            <a:xfrm>
              <a:off x="0" y="5950634"/>
              <a:ext cx="4149969" cy="907366"/>
            </a:xfrm>
            <a:prstGeom prst="rect">
              <a:avLst/>
            </a:prstGeom>
            <a:solidFill>
              <a:srgbClr val="DB1D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343718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A4152-E3FD-4492-8A73-AB06E3E500FD}" type="datetimeFigureOut">
              <a:rPr lang="en-US" smtClean="0"/>
              <a:t>6/25/2018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FE42E-DFDE-40CD-AEFA-38A2C28C339E}" type="slidenum">
              <a:rPr lang="en-US" smtClean="0"/>
              <a:t>‹#›</a:t>
            </a:fld>
            <a:endParaRPr lang="en-US"/>
          </a:p>
        </p:txBody>
      </p:sp>
    </p:spTree>
    <p:extLst>
      <p:ext uri="{BB962C8B-B14F-4D97-AF65-F5344CB8AC3E}">
        <p14:creationId xmlns:p14="http://schemas.microsoft.com/office/powerpoint/2010/main" val="80332672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ubTitle" idx="1"/>
          </p:nvPr>
        </p:nvSpPr>
        <p:spPr>
          <a:xfrm>
            <a:off x="393779" y="2419356"/>
            <a:ext cx="8437215" cy="1864267"/>
          </a:xfrm>
          <a:noFill/>
        </p:spPr>
        <p:txBody>
          <a:bodyPr vert="horz" lIns="67866" tIns="33338" rIns="67866" bIns="33338" rtlCol="0">
            <a:noAutofit/>
          </a:bodyPr>
          <a:lstStyle/>
          <a:p>
            <a:r>
              <a:rPr lang="en-US" sz="3600" b="1" dirty="0">
                <a:solidFill>
                  <a:schemeClr val="bg2">
                    <a:lumMod val="25000"/>
                  </a:schemeClr>
                </a:solidFill>
                <a:latin typeface="Garamond" panose="02020404030301010803" pitchFamily="18" charset="0"/>
              </a:rPr>
              <a:t>Affinity Case Presentation Template</a:t>
            </a:r>
          </a:p>
          <a:p>
            <a:r>
              <a:rPr lang="en-US" sz="2100" b="1" dirty="0">
                <a:solidFill>
                  <a:schemeClr val="bg2">
                    <a:lumMod val="25000"/>
                  </a:schemeClr>
                </a:solidFill>
                <a:latin typeface="Garamond" panose="02020404030301010803" pitchFamily="18" charset="0"/>
              </a:rPr>
              <a:t>Presented By: </a:t>
            </a:r>
            <a:r>
              <a:rPr lang="en-US" sz="2100" b="1" dirty="0">
                <a:solidFill>
                  <a:srgbClr val="FF0000"/>
                </a:solidFill>
                <a:latin typeface="Garamond" panose="02020404030301010803" pitchFamily="18" charset="0"/>
              </a:rPr>
              <a:t>[insert name and email here)</a:t>
            </a:r>
          </a:p>
          <a:p>
            <a:r>
              <a:rPr lang="en-US" sz="2100" b="1" dirty="0">
                <a:solidFill>
                  <a:schemeClr val="bg2">
                    <a:lumMod val="25000"/>
                  </a:schemeClr>
                </a:solidFill>
                <a:latin typeface="Garamond" panose="02020404030301010803" pitchFamily="18" charset="0"/>
              </a:rPr>
              <a:t>Organization: </a:t>
            </a:r>
            <a:r>
              <a:rPr lang="en-US" sz="2100" b="1" dirty="0">
                <a:solidFill>
                  <a:srgbClr val="FF0000"/>
                </a:solidFill>
                <a:latin typeface="Garamond" panose="02020404030301010803" pitchFamily="18" charset="0"/>
              </a:rPr>
              <a:t>[insert agency here]</a:t>
            </a:r>
          </a:p>
          <a:p>
            <a:r>
              <a:rPr lang="en-US" sz="2100" b="1" dirty="0">
                <a:latin typeface="Garamond" panose="02020404030301010803" pitchFamily="18" charset="0"/>
              </a:rPr>
              <a:t>Area of Focus: </a:t>
            </a:r>
            <a:r>
              <a:rPr lang="en-US" sz="2100" b="1" dirty="0">
                <a:solidFill>
                  <a:srgbClr val="FF0000"/>
                </a:solidFill>
                <a:latin typeface="Garamond" panose="02020404030301010803" pitchFamily="18" charset="0"/>
              </a:rPr>
              <a:t>[system challenge or intervention/best practice]</a:t>
            </a:r>
          </a:p>
          <a:p>
            <a:r>
              <a:rPr lang="en-US" sz="2100" b="1" dirty="0">
                <a:solidFill>
                  <a:schemeClr val="bg2">
                    <a:lumMod val="25000"/>
                  </a:schemeClr>
                </a:solidFill>
                <a:latin typeface="Garamond" panose="02020404030301010803" pitchFamily="18" charset="0"/>
              </a:rPr>
              <a:t>Affinity Group: </a:t>
            </a:r>
            <a:r>
              <a:rPr lang="en-US" sz="2100" b="1" dirty="0">
                <a:solidFill>
                  <a:srgbClr val="FF0000"/>
                </a:solidFill>
                <a:latin typeface="Garamond" panose="02020404030301010803" pitchFamily="18" charset="0"/>
              </a:rPr>
              <a:t>[insert subpopulation here]</a:t>
            </a:r>
          </a:p>
          <a:p>
            <a:r>
              <a:rPr lang="en-US" sz="2100" b="1" dirty="0">
                <a:solidFill>
                  <a:schemeClr val="bg2">
                    <a:lumMod val="25000"/>
                  </a:schemeClr>
                </a:solidFill>
                <a:latin typeface="Garamond" panose="02020404030301010803" pitchFamily="18" charset="0"/>
              </a:rPr>
              <a:t>Date: </a:t>
            </a:r>
            <a:r>
              <a:rPr lang="en-US" sz="2100" b="1" dirty="0">
                <a:solidFill>
                  <a:srgbClr val="FF0000"/>
                </a:solidFill>
                <a:latin typeface="Garamond" panose="02020404030301010803" pitchFamily="18" charset="0"/>
              </a:rPr>
              <a:t>[insert date here]</a:t>
            </a:r>
          </a:p>
        </p:txBody>
      </p:sp>
    </p:spTree>
    <p:extLst>
      <p:ext uri="{BB962C8B-B14F-4D97-AF65-F5344CB8AC3E}">
        <p14:creationId xmlns:p14="http://schemas.microsoft.com/office/powerpoint/2010/main" val="407498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EDE670-A12C-E54E-B816-FE80D4F39F3E}"/>
              </a:ext>
            </a:extLst>
          </p:cNvPr>
          <p:cNvSpPr txBox="1">
            <a:spLocks/>
          </p:cNvSpPr>
          <p:nvPr/>
        </p:nvSpPr>
        <p:spPr>
          <a:xfrm>
            <a:off x="353028" y="1130992"/>
            <a:ext cx="8499068" cy="718031"/>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dirty="0">
                <a:solidFill>
                  <a:srgbClr val="FF0000"/>
                </a:solidFill>
                <a:latin typeface="Garamond" panose="02020404030301010803" pitchFamily="18" charset="0"/>
              </a:rPr>
              <a:t>Asks:  </a:t>
            </a:r>
          </a:p>
          <a:p>
            <a:pPr algn="l"/>
            <a:r>
              <a:rPr lang="en-US" altLang="en-US" sz="2400" b="1" dirty="0">
                <a:solidFill>
                  <a:srgbClr val="FF0000"/>
                </a:solidFill>
                <a:latin typeface="Garamond" panose="02020404030301010803" pitchFamily="18" charset="0"/>
              </a:rPr>
              <a:t>What questions do you need addressed to today in order to move forward?</a:t>
            </a:r>
          </a:p>
        </p:txBody>
      </p:sp>
      <p:sp>
        <p:nvSpPr>
          <p:cNvPr id="5" name="Rectangle 4">
            <a:extLst>
              <a:ext uri="{FF2B5EF4-FFF2-40B4-BE49-F238E27FC236}">
                <a16:creationId xmlns:a16="http://schemas.microsoft.com/office/drawing/2014/main" id="{739DD9B2-8084-B040-A790-BD2F92331B36}"/>
              </a:ext>
            </a:extLst>
          </p:cNvPr>
          <p:cNvSpPr/>
          <p:nvPr/>
        </p:nvSpPr>
        <p:spPr>
          <a:xfrm>
            <a:off x="353028" y="2218299"/>
            <a:ext cx="8499068" cy="3038622"/>
          </a:xfrm>
          <a:prstGeom prst="rect">
            <a:avLst/>
          </a:prstGeom>
        </p:spPr>
        <p:txBody>
          <a:bodyPr wrap="square">
            <a:normAutofit/>
          </a:bodyPr>
          <a:lstStyle/>
          <a:p>
            <a:r>
              <a:rPr lang="en-US" sz="1650" dirty="0">
                <a:latin typeface="Garamond" panose="02020404030301010803" pitchFamily="18" charset="0"/>
              </a:rPr>
              <a:t>What are your agency’s 1-3 ‘asks’ from other Affinity participants and Faculty to assist you in addressing the root cause(s) and moving your interventions forward? Please phrase those asks as questions and consider requests for specific tools to address a problem, specific advice, best practices.</a:t>
            </a:r>
          </a:p>
          <a:p>
            <a:pPr marL="600075" lvl="1" indent="-257175">
              <a:buFont typeface="Arial" panose="020B0604020202020204" pitchFamily="34" charset="0"/>
              <a:buChar char="•"/>
            </a:pPr>
            <a:r>
              <a:rPr lang="en-US" sz="1650" b="1" dirty="0">
                <a:solidFill>
                  <a:srgbClr val="FF0000"/>
                </a:solidFill>
                <a:latin typeface="Garamond" panose="02020404030301010803" pitchFamily="18" charset="0"/>
              </a:rPr>
              <a:t>[Insert your agency’s asks here. Use as much detail as required]</a:t>
            </a:r>
          </a:p>
        </p:txBody>
      </p:sp>
    </p:spTree>
    <p:extLst>
      <p:ext uri="{BB962C8B-B14F-4D97-AF65-F5344CB8AC3E}">
        <p14:creationId xmlns:p14="http://schemas.microsoft.com/office/powerpoint/2010/main" val="423893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ubTitle" idx="1"/>
          </p:nvPr>
        </p:nvSpPr>
        <p:spPr>
          <a:xfrm>
            <a:off x="393779" y="3674305"/>
            <a:ext cx="8437215" cy="609317"/>
          </a:xfrm>
          <a:noFill/>
        </p:spPr>
        <p:txBody>
          <a:bodyPr vert="horz" lIns="67866" tIns="33338" rIns="67866" bIns="33338" rtlCol="0">
            <a:noAutofit/>
          </a:bodyPr>
          <a:lstStyle/>
          <a:p>
            <a:pPr algn="l"/>
            <a:r>
              <a:rPr lang="en-US" sz="3600" b="1" dirty="0">
                <a:solidFill>
                  <a:schemeClr val="bg2">
                    <a:lumMod val="25000"/>
                  </a:schemeClr>
                </a:solidFill>
                <a:latin typeface="Garamond" panose="02020404030301010803" pitchFamily="18" charset="0"/>
              </a:rPr>
              <a:t>Thank You!</a:t>
            </a:r>
          </a:p>
        </p:txBody>
      </p:sp>
    </p:spTree>
    <p:extLst>
      <p:ext uri="{BB962C8B-B14F-4D97-AF65-F5344CB8AC3E}">
        <p14:creationId xmlns:p14="http://schemas.microsoft.com/office/powerpoint/2010/main" val="183908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9600FA6-DB9D-9748-BC27-04B0E2E398E6}"/>
              </a:ext>
            </a:extLst>
          </p:cNvPr>
          <p:cNvSpPr txBox="1">
            <a:spLocks/>
          </p:cNvSpPr>
          <p:nvPr/>
        </p:nvSpPr>
        <p:spPr>
          <a:xfrm>
            <a:off x="342900" y="1110996"/>
            <a:ext cx="8801100" cy="571500"/>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US" altLang="en-US" sz="2400" b="1" dirty="0">
                <a:solidFill>
                  <a:srgbClr val="FF0000"/>
                </a:solidFill>
                <a:latin typeface="Garamond" panose="02020404030301010803" pitchFamily="18" charset="0"/>
              </a:rPr>
              <a:t>Background: Caseload and Viral Suppression Data and Aim</a:t>
            </a:r>
          </a:p>
          <a:p>
            <a:pPr algn="l">
              <a:lnSpc>
                <a:spcPct val="110000"/>
              </a:lnSpc>
            </a:pPr>
            <a:endParaRPr lang="en-US" altLang="en-US" sz="2400" b="1" dirty="0">
              <a:solidFill>
                <a:srgbClr val="0070C0"/>
              </a:solidFill>
              <a:latin typeface="Garamond" panose="02020404030301010803" pitchFamily="18" charset="0"/>
            </a:endParaRPr>
          </a:p>
        </p:txBody>
      </p:sp>
      <p:sp>
        <p:nvSpPr>
          <p:cNvPr id="11" name="Rectangle 10">
            <a:extLst>
              <a:ext uri="{FF2B5EF4-FFF2-40B4-BE49-F238E27FC236}">
                <a16:creationId xmlns:a16="http://schemas.microsoft.com/office/drawing/2014/main" id="{E247A60E-ECC3-DE4E-91A8-309BDD90B53A}"/>
              </a:ext>
            </a:extLst>
          </p:cNvPr>
          <p:cNvSpPr/>
          <p:nvPr/>
        </p:nvSpPr>
        <p:spPr>
          <a:xfrm>
            <a:off x="342901" y="1587064"/>
            <a:ext cx="8604152" cy="2377574"/>
          </a:xfrm>
          <a:prstGeom prst="rect">
            <a:avLst/>
          </a:prstGeom>
        </p:spPr>
        <p:txBody>
          <a:bodyPr wrap="square">
            <a:spAutoFit/>
          </a:bodyPr>
          <a:lstStyle/>
          <a:p>
            <a:r>
              <a:rPr lang="en-US" sz="1650" b="1" dirty="0">
                <a:latin typeface="Garamond" panose="02020404030301010803" pitchFamily="18" charset="0"/>
              </a:rPr>
              <a:t>Caseload:</a:t>
            </a:r>
          </a:p>
          <a:p>
            <a:pPr marL="257175" indent="-257175">
              <a:buFont typeface="Arial" panose="020B0604020202020204" pitchFamily="34" charset="0"/>
              <a:buChar char="•"/>
            </a:pPr>
            <a:r>
              <a:rPr lang="en-US" sz="1650" dirty="0">
                <a:latin typeface="Garamond" panose="02020404030301010803" pitchFamily="18" charset="0"/>
              </a:rPr>
              <a:t>Subpopulation (# of HIV patients receiving HIV outpatient ambulatory health services in the selected subpopulation in past 12 months): </a:t>
            </a:r>
            <a:r>
              <a:rPr lang="en-US" sz="1650" b="1" dirty="0">
                <a:solidFill>
                  <a:srgbClr val="FF0000"/>
                </a:solidFill>
                <a:latin typeface="Garamond" panose="02020404030301010803" pitchFamily="18" charset="0"/>
              </a:rPr>
              <a:t>[Insert number]</a:t>
            </a:r>
          </a:p>
          <a:p>
            <a:pPr marL="257175" indent="-257175">
              <a:buFont typeface="Arial" panose="020B0604020202020204" pitchFamily="34" charset="0"/>
              <a:buChar char="•"/>
            </a:pPr>
            <a:r>
              <a:rPr lang="en-US" sz="1650" dirty="0">
                <a:latin typeface="Garamond" panose="02020404030301010803" pitchFamily="18" charset="0"/>
              </a:rPr>
              <a:t>HIV Caseload (# of all HIV patients receiving HIV outpatient ambulatory health services in past 12 months):  </a:t>
            </a:r>
            <a:r>
              <a:rPr lang="en-US" sz="1650" b="1" dirty="0">
                <a:solidFill>
                  <a:srgbClr val="FF0000"/>
                </a:solidFill>
                <a:latin typeface="Garamond" panose="02020404030301010803" pitchFamily="18" charset="0"/>
              </a:rPr>
              <a:t>[Insert number]</a:t>
            </a:r>
          </a:p>
          <a:p>
            <a:endParaRPr lang="en-US" sz="1650" dirty="0">
              <a:latin typeface="Garamond" panose="02020404030301010803" pitchFamily="18" charset="0"/>
            </a:endParaRPr>
          </a:p>
          <a:p>
            <a:r>
              <a:rPr lang="en-US" sz="1650" b="1" dirty="0">
                <a:latin typeface="Garamond" panose="02020404030301010803" pitchFamily="18" charset="0"/>
              </a:rPr>
              <a:t>Performance Data </a:t>
            </a:r>
            <a:r>
              <a:rPr lang="en-US" sz="1650" dirty="0">
                <a:latin typeface="Garamond" panose="02020404030301010803" pitchFamily="18" charset="0"/>
              </a:rPr>
              <a:t>(please use the most recently available performance data):</a:t>
            </a:r>
          </a:p>
          <a:p>
            <a:pPr marL="257175" indent="-257175">
              <a:buFont typeface="Arial" panose="020B0604020202020204" pitchFamily="34" charset="0"/>
              <a:buChar char="•"/>
              <a:tabLst>
                <a:tab pos="4155281" algn="l"/>
                <a:tab pos="5389960" algn="l"/>
                <a:tab pos="5955506" algn="l"/>
              </a:tabLst>
            </a:pPr>
            <a:r>
              <a:rPr lang="en-US" sz="1650" dirty="0">
                <a:latin typeface="Garamond" panose="02020404030301010803" pitchFamily="18" charset="0"/>
              </a:rPr>
              <a:t>Viral suppression rate for Subpopulation: 	</a:t>
            </a:r>
            <a:r>
              <a:rPr lang="en-US" sz="1650" b="1" dirty="0">
                <a:solidFill>
                  <a:srgbClr val="FF0000"/>
                </a:solidFill>
                <a:latin typeface="Garamond" panose="02020404030301010803" pitchFamily="18" charset="0"/>
              </a:rPr>
              <a:t>[Insert rate]	</a:t>
            </a:r>
            <a:r>
              <a:rPr lang="en-US" sz="1650" b="1" dirty="0">
                <a:latin typeface="Garamond" panose="02020404030301010803" pitchFamily="18" charset="0"/>
              </a:rPr>
              <a:t>Aim:</a:t>
            </a:r>
            <a:r>
              <a:rPr lang="en-US" sz="1650" b="1" dirty="0">
                <a:solidFill>
                  <a:srgbClr val="FF0000"/>
                </a:solidFill>
                <a:latin typeface="Garamond" panose="02020404030301010803" pitchFamily="18" charset="0"/>
              </a:rPr>
              <a:t>	[Insert rate] </a:t>
            </a:r>
          </a:p>
          <a:p>
            <a:pPr marL="257175" indent="-257175">
              <a:buFont typeface="Arial" panose="020B0604020202020204" pitchFamily="34" charset="0"/>
              <a:buChar char="•"/>
              <a:tabLst>
                <a:tab pos="4155281" algn="l"/>
                <a:tab pos="5389960" algn="l"/>
                <a:tab pos="5955506" algn="l"/>
              </a:tabLst>
            </a:pPr>
            <a:r>
              <a:rPr lang="en-US" sz="1650" dirty="0">
                <a:latin typeface="Garamond" panose="02020404030301010803" pitchFamily="18" charset="0"/>
              </a:rPr>
              <a:t>Viral suppression rate for entire HIV Caseload:	</a:t>
            </a:r>
            <a:r>
              <a:rPr lang="en-US" sz="1650" b="1" dirty="0">
                <a:solidFill>
                  <a:srgbClr val="FF0000"/>
                </a:solidFill>
                <a:latin typeface="Garamond" panose="02020404030301010803" pitchFamily="18" charset="0"/>
              </a:rPr>
              <a:t>[Insert rate]	</a:t>
            </a:r>
            <a:r>
              <a:rPr lang="en-US" sz="1650" b="1" dirty="0">
                <a:latin typeface="Garamond" panose="02020404030301010803" pitchFamily="18" charset="0"/>
              </a:rPr>
              <a:t>Aim:	</a:t>
            </a:r>
            <a:r>
              <a:rPr lang="en-US" sz="1650" b="1" dirty="0">
                <a:solidFill>
                  <a:srgbClr val="FF0000"/>
                </a:solidFill>
                <a:latin typeface="Garamond" panose="02020404030301010803" pitchFamily="18" charset="0"/>
              </a:rPr>
              <a:t>[Insert rate] </a:t>
            </a:r>
            <a:endParaRPr lang="en-US" sz="1650" b="1" dirty="0">
              <a:latin typeface="Garamond" panose="02020404030301010803" pitchFamily="18" charset="0"/>
            </a:endParaRPr>
          </a:p>
        </p:txBody>
      </p:sp>
    </p:spTree>
    <p:extLst>
      <p:ext uri="{BB962C8B-B14F-4D97-AF65-F5344CB8AC3E}">
        <p14:creationId xmlns:p14="http://schemas.microsoft.com/office/powerpoint/2010/main" val="82752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EDE670-A12C-E54E-B816-FE80D4F39F3E}"/>
              </a:ext>
            </a:extLst>
          </p:cNvPr>
          <p:cNvSpPr txBox="1">
            <a:spLocks/>
          </p:cNvSpPr>
          <p:nvPr/>
        </p:nvSpPr>
        <p:spPr>
          <a:xfrm>
            <a:off x="353028" y="1130992"/>
            <a:ext cx="8499068" cy="718031"/>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dirty="0">
                <a:solidFill>
                  <a:srgbClr val="FF0000"/>
                </a:solidFill>
                <a:latin typeface="Garamond" panose="02020404030301010803" pitchFamily="18" charset="0"/>
              </a:rPr>
              <a:t>Asks:  </a:t>
            </a:r>
          </a:p>
          <a:p>
            <a:pPr algn="l"/>
            <a:r>
              <a:rPr lang="en-US" altLang="en-US" sz="2400" b="1" dirty="0">
                <a:solidFill>
                  <a:srgbClr val="FF0000"/>
                </a:solidFill>
                <a:latin typeface="Garamond" panose="02020404030301010803" pitchFamily="18" charset="0"/>
              </a:rPr>
              <a:t>What questions do you need addressed today?</a:t>
            </a:r>
          </a:p>
        </p:txBody>
      </p:sp>
      <p:sp>
        <p:nvSpPr>
          <p:cNvPr id="5" name="Rectangle 4">
            <a:extLst>
              <a:ext uri="{FF2B5EF4-FFF2-40B4-BE49-F238E27FC236}">
                <a16:creationId xmlns:a16="http://schemas.microsoft.com/office/drawing/2014/main" id="{739DD9B2-8084-B040-A790-BD2F92331B36}"/>
              </a:ext>
            </a:extLst>
          </p:cNvPr>
          <p:cNvSpPr/>
          <p:nvPr/>
        </p:nvSpPr>
        <p:spPr>
          <a:xfrm>
            <a:off x="353028" y="2036812"/>
            <a:ext cx="8077295" cy="3220109"/>
          </a:xfrm>
          <a:prstGeom prst="rect">
            <a:avLst/>
          </a:prstGeom>
        </p:spPr>
        <p:txBody>
          <a:bodyPr wrap="square">
            <a:normAutofit/>
          </a:bodyPr>
          <a:lstStyle/>
          <a:p>
            <a:r>
              <a:rPr lang="en-US" sz="1650" dirty="0">
                <a:latin typeface="Garamond" panose="02020404030301010803" pitchFamily="18" charset="0"/>
              </a:rPr>
              <a:t>What are your agency’s 1-3 ‘asks’ from other Affinity Group participants and Faculty to assist you in addressing the root cause and addressing your aim? Please phrase those asks as questions and consider requests for specific tools to address a problem, specific advice, best practices.</a:t>
            </a:r>
          </a:p>
          <a:p>
            <a:pPr marL="600075" lvl="1" indent="-257175">
              <a:buFont typeface="Arial" panose="020B0604020202020204" pitchFamily="34" charset="0"/>
              <a:buChar char="•"/>
            </a:pPr>
            <a:r>
              <a:rPr lang="en-US" sz="1650" b="1" dirty="0">
                <a:solidFill>
                  <a:srgbClr val="FF0000"/>
                </a:solidFill>
                <a:latin typeface="Garamond" panose="02020404030301010803" pitchFamily="18" charset="0"/>
              </a:rPr>
              <a:t>[Insert your agency’s asks here. Use as much detail as required]</a:t>
            </a:r>
          </a:p>
        </p:txBody>
      </p:sp>
    </p:spTree>
    <p:extLst>
      <p:ext uri="{BB962C8B-B14F-4D97-AF65-F5344CB8AC3E}">
        <p14:creationId xmlns:p14="http://schemas.microsoft.com/office/powerpoint/2010/main" val="389616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028" y="2434590"/>
            <a:ext cx="8351357" cy="3055382"/>
          </a:xfrm>
        </p:spPr>
        <p:txBody>
          <a:bodyPr>
            <a:normAutofit/>
          </a:bodyPr>
          <a:lstStyle/>
          <a:p>
            <a:r>
              <a:rPr lang="en-US" sz="1500" b="1" dirty="0">
                <a:solidFill>
                  <a:srgbClr val="FF0000"/>
                </a:solidFill>
                <a:latin typeface="Garamond" panose="02020404030301010803" pitchFamily="18" charset="0"/>
              </a:rPr>
              <a:t>[Using your cause/effect diagram (fishbone), list the top 5 reasons that lead to “detectable viral load in your subpopulation”]</a:t>
            </a:r>
          </a:p>
          <a:p>
            <a:pPr marL="0" indent="0">
              <a:buNone/>
            </a:pPr>
            <a:r>
              <a:rPr lang="en-US" sz="1500" b="1" dirty="0">
                <a:solidFill>
                  <a:srgbClr val="FF0000"/>
                </a:solidFill>
                <a:latin typeface="Garamond" panose="02020404030301010803" pitchFamily="18" charset="0"/>
              </a:rPr>
              <a:t>OR </a:t>
            </a:r>
          </a:p>
          <a:p>
            <a:r>
              <a:rPr lang="en-US" sz="1500" b="1" dirty="0">
                <a:solidFill>
                  <a:srgbClr val="FF0000"/>
                </a:solidFill>
                <a:latin typeface="Garamond" panose="02020404030301010803" pitchFamily="18" charset="0"/>
              </a:rPr>
              <a:t>[insert cause/effect diagram with the top 5 reasons circled here]</a:t>
            </a:r>
          </a:p>
        </p:txBody>
      </p:sp>
      <p:sp>
        <p:nvSpPr>
          <p:cNvPr id="4" name="Title 1">
            <a:extLst>
              <a:ext uri="{FF2B5EF4-FFF2-40B4-BE49-F238E27FC236}">
                <a16:creationId xmlns:a16="http://schemas.microsoft.com/office/drawing/2014/main" id="{86F34A9D-5411-3C4B-9632-1FD279FCF763}"/>
              </a:ext>
            </a:extLst>
          </p:cNvPr>
          <p:cNvSpPr txBox="1">
            <a:spLocks/>
          </p:cNvSpPr>
          <p:nvPr/>
        </p:nvSpPr>
        <p:spPr>
          <a:xfrm>
            <a:off x="353029" y="1130992"/>
            <a:ext cx="8467415" cy="1002902"/>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a:solidFill>
                  <a:srgbClr val="FF0000"/>
                </a:solidFill>
                <a:latin typeface="Garamond" panose="02020404030301010803" pitchFamily="18" charset="0"/>
              </a:rPr>
              <a:t>Key Causes:  </a:t>
            </a:r>
            <a:br>
              <a:rPr lang="en-US" sz="2400" b="1" dirty="0">
                <a:solidFill>
                  <a:srgbClr val="FF0000"/>
                </a:solidFill>
                <a:latin typeface="Garamond" panose="02020404030301010803" pitchFamily="18" charset="0"/>
              </a:rPr>
            </a:br>
            <a:r>
              <a:rPr lang="en-US" sz="2400" b="1" dirty="0">
                <a:solidFill>
                  <a:srgbClr val="FF0000"/>
                </a:solidFill>
                <a:latin typeface="Garamond" panose="02020404030301010803" pitchFamily="18" charset="0"/>
              </a:rPr>
              <a:t>What are the main reasons that lead to a detectable viral load in your chosen subpopulation?</a:t>
            </a:r>
            <a:endParaRPr lang="en-US" altLang="en-US" sz="24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42764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1DD8A-2C5C-8A4B-A920-26736519173D}"/>
              </a:ext>
            </a:extLst>
          </p:cNvPr>
          <p:cNvSpPr txBox="1">
            <a:spLocks/>
          </p:cNvSpPr>
          <p:nvPr/>
        </p:nvSpPr>
        <p:spPr>
          <a:xfrm>
            <a:off x="353028" y="1130992"/>
            <a:ext cx="8636228" cy="760234"/>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a:solidFill>
                  <a:srgbClr val="FF0000"/>
                </a:solidFill>
                <a:latin typeface="Garamond" panose="02020404030301010803" pitchFamily="18" charset="0"/>
              </a:rPr>
              <a:t>Aims and Change Ideas:</a:t>
            </a:r>
            <a:br>
              <a:rPr lang="en-US" sz="2400" b="1" dirty="0">
                <a:solidFill>
                  <a:srgbClr val="FF0000"/>
                </a:solidFill>
                <a:latin typeface="Garamond" panose="02020404030301010803" pitchFamily="18" charset="0"/>
              </a:rPr>
            </a:br>
            <a:r>
              <a:rPr lang="en-US" sz="2400" b="1" dirty="0">
                <a:solidFill>
                  <a:srgbClr val="FF0000"/>
                </a:solidFill>
                <a:latin typeface="Garamond" panose="02020404030301010803" pitchFamily="18" charset="0"/>
              </a:rPr>
              <a:t>What do you want to accomplish? What are some ideas to test?</a:t>
            </a:r>
            <a:endParaRPr lang="en-US" altLang="en-US" sz="2400" b="1" dirty="0">
              <a:solidFill>
                <a:srgbClr val="FF0000"/>
              </a:solidFill>
              <a:latin typeface="Garamond" panose="02020404030301010803" pitchFamily="18" charset="0"/>
            </a:endParaRPr>
          </a:p>
        </p:txBody>
      </p:sp>
      <p:sp>
        <p:nvSpPr>
          <p:cNvPr id="3" name="Content Placeholder 2"/>
          <p:cNvSpPr>
            <a:spLocks noGrp="1"/>
          </p:cNvSpPr>
          <p:nvPr>
            <p:ph idx="1"/>
          </p:nvPr>
        </p:nvSpPr>
        <p:spPr>
          <a:xfrm>
            <a:off x="353028" y="2089307"/>
            <a:ext cx="7886700" cy="3263504"/>
          </a:xfrm>
        </p:spPr>
        <p:txBody>
          <a:bodyPr/>
          <a:lstStyle/>
          <a:p>
            <a:r>
              <a:rPr lang="en-US" sz="1500" b="1" dirty="0">
                <a:solidFill>
                  <a:srgbClr val="FF0000"/>
                </a:solidFill>
                <a:latin typeface="Garamond" panose="02020404030301010803" pitchFamily="18" charset="0"/>
              </a:rPr>
              <a:t>[Add driver diagram here]</a:t>
            </a:r>
          </a:p>
          <a:p>
            <a:pPr marL="0" indent="0">
              <a:buNone/>
            </a:pPr>
            <a:r>
              <a:rPr lang="en-US" sz="1500" b="1" dirty="0">
                <a:solidFill>
                  <a:srgbClr val="FF0000"/>
                </a:solidFill>
                <a:latin typeface="Garamond" panose="02020404030301010803" pitchFamily="18" charset="0"/>
              </a:rPr>
              <a:t>OR</a:t>
            </a:r>
          </a:p>
          <a:p>
            <a:r>
              <a:rPr lang="en-US" sz="1500" b="1" dirty="0">
                <a:solidFill>
                  <a:srgbClr val="FF0000"/>
                </a:solidFill>
                <a:latin typeface="Garamond" panose="02020404030301010803" pitchFamily="18" charset="0"/>
              </a:rPr>
              <a:t>[Write aim from driver diagram, add the primary drivers, as well a some possible change ideas/interventions to test]  </a:t>
            </a:r>
          </a:p>
          <a:p>
            <a:pPr marL="0" indent="0">
              <a:buNone/>
            </a:pPr>
            <a:r>
              <a:rPr lang="en-US" sz="1500" b="1" dirty="0">
                <a:solidFill>
                  <a:srgbClr val="FF0000"/>
                </a:solidFill>
                <a:latin typeface="Garamond" panose="02020404030301010803" pitchFamily="18" charset="0"/>
              </a:rPr>
              <a:t>OR </a:t>
            </a:r>
          </a:p>
          <a:p>
            <a:r>
              <a:rPr lang="en-US" sz="1500" b="1" dirty="0">
                <a:solidFill>
                  <a:srgbClr val="FF0000"/>
                </a:solidFill>
                <a:latin typeface="Garamond" panose="02020404030301010803" pitchFamily="18" charset="0"/>
              </a:rPr>
              <a:t>[Write aim and associated change ideas/interventions to test]</a:t>
            </a:r>
          </a:p>
          <a:p>
            <a:pPr marL="0" indent="0">
              <a:buNone/>
            </a:pPr>
            <a:endParaRPr lang="en-US" dirty="0">
              <a:solidFill>
                <a:srgbClr val="FF0000"/>
              </a:solidFill>
              <a:latin typeface="Garamond" panose="02020404030301010803" pitchFamily="18" charset="0"/>
            </a:endParaRPr>
          </a:p>
          <a:p>
            <a:pPr marL="0" indent="0">
              <a:buNone/>
            </a:pPr>
            <a:r>
              <a:rPr lang="en-US" i="1" dirty="0">
                <a:latin typeface="Garamond" panose="02020404030301010803" pitchFamily="18" charset="0"/>
              </a:rPr>
              <a:t>(</a:t>
            </a:r>
            <a:r>
              <a:rPr lang="en-US" sz="1800" i="1" dirty="0">
                <a:latin typeface="Garamond" panose="02020404030301010803" pitchFamily="18" charset="0"/>
              </a:rPr>
              <a:t>Note the change ideas can be created from the cause/effect diagram and the intervention grid)</a:t>
            </a:r>
          </a:p>
        </p:txBody>
      </p:sp>
    </p:spTree>
    <p:extLst>
      <p:ext uri="{BB962C8B-B14F-4D97-AF65-F5344CB8AC3E}">
        <p14:creationId xmlns:p14="http://schemas.microsoft.com/office/powerpoint/2010/main" val="247877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1DD8A-2C5C-8A4B-A920-26736519173D}"/>
              </a:ext>
            </a:extLst>
          </p:cNvPr>
          <p:cNvSpPr txBox="1">
            <a:spLocks/>
          </p:cNvSpPr>
          <p:nvPr/>
        </p:nvSpPr>
        <p:spPr>
          <a:xfrm>
            <a:off x="353028" y="456078"/>
            <a:ext cx="8636228" cy="760234"/>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a:solidFill>
                  <a:srgbClr val="FF0000"/>
                </a:solidFill>
                <a:latin typeface="Garamond" panose="02020404030301010803" pitchFamily="18" charset="0"/>
              </a:rPr>
              <a:t>Consumer Involvement:</a:t>
            </a:r>
            <a:br>
              <a:rPr lang="en-US" sz="2400" b="1" dirty="0">
                <a:solidFill>
                  <a:srgbClr val="FF0000"/>
                </a:solidFill>
                <a:latin typeface="Garamond" panose="02020404030301010803" pitchFamily="18" charset="0"/>
              </a:rPr>
            </a:br>
            <a:r>
              <a:rPr lang="en-US" sz="2400" b="1" dirty="0">
                <a:solidFill>
                  <a:srgbClr val="FF0000"/>
                </a:solidFill>
                <a:latin typeface="Garamond" panose="02020404030301010803" pitchFamily="18" charset="0"/>
              </a:rPr>
              <a:t>How have you been actively engaging consumers in your QI efforts? How do you plan on involving consumers in this plan?</a:t>
            </a:r>
            <a:endParaRPr lang="en-US" altLang="en-US" sz="2400" b="1" dirty="0">
              <a:solidFill>
                <a:srgbClr val="FF0000"/>
              </a:solidFill>
              <a:latin typeface="Garamond" panose="02020404030301010803" pitchFamily="18" charset="0"/>
            </a:endParaRPr>
          </a:p>
        </p:txBody>
      </p:sp>
      <p:sp>
        <p:nvSpPr>
          <p:cNvPr id="3" name="Content Placeholder 2"/>
          <p:cNvSpPr>
            <a:spLocks noGrp="1"/>
          </p:cNvSpPr>
          <p:nvPr>
            <p:ph idx="1"/>
          </p:nvPr>
        </p:nvSpPr>
        <p:spPr>
          <a:xfrm>
            <a:off x="353028" y="1828050"/>
            <a:ext cx="7886700" cy="3263504"/>
          </a:xfrm>
        </p:spPr>
        <p:txBody>
          <a:bodyPr/>
          <a:lstStyle/>
          <a:p>
            <a:r>
              <a:rPr lang="en-US" sz="1500" b="1" dirty="0">
                <a:solidFill>
                  <a:srgbClr val="FF0000"/>
                </a:solidFill>
                <a:latin typeface="Garamond" panose="02020404030301010803" pitchFamily="18" charset="0"/>
              </a:rPr>
              <a:t>[Insert description of consumer involvement opportunities (s) in 1-3 sentences/idea]</a:t>
            </a:r>
          </a:p>
          <a:p>
            <a:pPr marL="0" indent="0">
              <a:buNone/>
            </a:pPr>
            <a:endParaRPr lang="en-US"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149376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1DD8A-2C5C-8A4B-A920-26736519173D}"/>
              </a:ext>
            </a:extLst>
          </p:cNvPr>
          <p:cNvSpPr txBox="1">
            <a:spLocks/>
          </p:cNvSpPr>
          <p:nvPr/>
        </p:nvSpPr>
        <p:spPr>
          <a:xfrm>
            <a:off x="353028" y="1130992"/>
            <a:ext cx="8636228" cy="760234"/>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dirty="0">
                <a:solidFill>
                  <a:srgbClr val="FF0000"/>
                </a:solidFill>
                <a:latin typeface="Garamond" panose="02020404030301010803" pitchFamily="18" charset="0"/>
              </a:rPr>
              <a:t>Change Ideas:  </a:t>
            </a:r>
            <a:br>
              <a:rPr lang="en-US" altLang="en-US" sz="2400" b="1" dirty="0">
                <a:solidFill>
                  <a:srgbClr val="FF0000"/>
                </a:solidFill>
                <a:latin typeface="Garamond" panose="02020404030301010803" pitchFamily="18" charset="0"/>
              </a:rPr>
            </a:br>
            <a:r>
              <a:rPr lang="en-US" altLang="en-US" sz="2400" b="1" dirty="0">
                <a:solidFill>
                  <a:srgbClr val="FF0000"/>
                </a:solidFill>
                <a:latin typeface="Garamond" panose="02020404030301010803" pitchFamily="18" charset="0"/>
              </a:rPr>
              <a:t>What did you do and how did you do it? </a:t>
            </a:r>
          </a:p>
        </p:txBody>
      </p:sp>
      <p:sp>
        <p:nvSpPr>
          <p:cNvPr id="3" name="Content Placeholder 2"/>
          <p:cNvSpPr>
            <a:spLocks noGrp="1"/>
          </p:cNvSpPr>
          <p:nvPr>
            <p:ph idx="1"/>
          </p:nvPr>
        </p:nvSpPr>
        <p:spPr>
          <a:xfrm>
            <a:off x="353028" y="2089307"/>
            <a:ext cx="7886700" cy="3263504"/>
          </a:xfrm>
        </p:spPr>
        <p:txBody>
          <a:bodyPr/>
          <a:lstStyle/>
          <a:p>
            <a:r>
              <a:rPr lang="en-US" sz="1500" b="1" dirty="0">
                <a:solidFill>
                  <a:srgbClr val="FF0000"/>
                </a:solidFill>
                <a:latin typeface="Garamond" panose="02020404030301010803" pitchFamily="18" charset="0"/>
              </a:rPr>
              <a:t>[Insert description of change idea(s) in 1-3 sentences/idea]</a:t>
            </a:r>
          </a:p>
        </p:txBody>
      </p:sp>
    </p:spTree>
    <p:extLst>
      <p:ext uri="{BB962C8B-B14F-4D97-AF65-F5344CB8AC3E}">
        <p14:creationId xmlns:p14="http://schemas.microsoft.com/office/powerpoint/2010/main" val="220340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1DD8A-2C5C-8A4B-A920-26736519173D}"/>
              </a:ext>
            </a:extLst>
          </p:cNvPr>
          <p:cNvSpPr txBox="1">
            <a:spLocks/>
          </p:cNvSpPr>
          <p:nvPr/>
        </p:nvSpPr>
        <p:spPr>
          <a:xfrm>
            <a:off x="353028" y="1130992"/>
            <a:ext cx="8636228" cy="760234"/>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dirty="0">
                <a:solidFill>
                  <a:srgbClr val="FF0000"/>
                </a:solidFill>
                <a:latin typeface="Garamond" panose="02020404030301010803" pitchFamily="18" charset="0"/>
              </a:rPr>
              <a:t>Results &amp; Outcomes:  </a:t>
            </a:r>
            <a:br>
              <a:rPr lang="en-US" altLang="en-US" sz="2400" b="1" dirty="0">
                <a:solidFill>
                  <a:srgbClr val="FF0000"/>
                </a:solidFill>
                <a:latin typeface="Garamond" panose="02020404030301010803" pitchFamily="18" charset="0"/>
              </a:rPr>
            </a:br>
            <a:r>
              <a:rPr lang="en-US" altLang="en-US" sz="2400" b="1" dirty="0">
                <a:solidFill>
                  <a:srgbClr val="FF0000"/>
                </a:solidFill>
                <a:latin typeface="Garamond" panose="02020404030301010803" pitchFamily="18" charset="0"/>
              </a:rPr>
              <a:t>What worked and what didn’t?  What is your data telling you?</a:t>
            </a:r>
          </a:p>
        </p:txBody>
      </p:sp>
      <p:sp>
        <p:nvSpPr>
          <p:cNvPr id="3" name="Content Placeholder 2"/>
          <p:cNvSpPr>
            <a:spLocks noGrp="1"/>
          </p:cNvSpPr>
          <p:nvPr>
            <p:ph idx="1"/>
          </p:nvPr>
        </p:nvSpPr>
        <p:spPr>
          <a:xfrm>
            <a:off x="353028" y="2089307"/>
            <a:ext cx="7886700" cy="3263504"/>
          </a:xfrm>
        </p:spPr>
        <p:txBody>
          <a:bodyPr/>
          <a:lstStyle/>
          <a:p>
            <a:r>
              <a:rPr lang="en-US" sz="1500" b="1" dirty="0">
                <a:solidFill>
                  <a:srgbClr val="FF0000"/>
                </a:solidFill>
                <a:latin typeface="Garamond" panose="02020404030301010803" pitchFamily="18" charset="0"/>
              </a:rPr>
              <a:t>[Insert results &amp; outcome of change ideas implemented; be ready to explain the analysis of your data]</a:t>
            </a:r>
          </a:p>
          <a:p>
            <a:endParaRPr lang="en-US" sz="15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178637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01DD8A-2C5C-8A4B-A920-26736519173D}"/>
              </a:ext>
            </a:extLst>
          </p:cNvPr>
          <p:cNvSpPr txBox="1">
            <a:spLocks/>
          </p:cNvSpPr>
          <p:nvPr/>
        </p:nvSpPr>
        <p:spPr>
          <a:xfrm>
            <a:off x="353028" y="1130992"/>
            <a:ext cx="8636228" cy="760234"/>
          </a:xfrm>
          <a:prstGeom prst="rect">
            <a:avLst/>
          </a:prstGeom>
        </p:spPr>
        <p:txBody>
          <a:bodyPr vert="horz" lIns="68580" tIns="34290" rIns="68580" bIns="3429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400" b="1" dirty="0">
                <a:solidFill>
                  <a:srgbClr val="FF0000"/>
                </a:solidFill>
                <a:latin typeface="Garamond" panose="02020404030301010803" pitchFamily="18" charset="0"/>
              </a:rPr>
              <a:t>Lessons Learned and Recommendations:   </a:t>
            </a:r>
            <a:br>
              <a:rPr lang="en-US" altLang="en-US" sz="2400" b="1" dirty="0">
                <a:solidFill>
                  <a:srgbClr val="FF0000"/>
                </a:solidFill>
                <a:latin typeface="Garamond" panose="02020404030301010803" pitchFamily="18" charset="0"/>
              </a:rPr>
            </a:br>
            <a:r>
              <a:rPr lang="en-US" altLang="en-US" sz="2400" b="1" dirty="0">
                <a:solidFill>
                  <a:srgbClr val="FF0000"/>
                </a:solidFill>
                <a:latin typeface="Garamond" panose="02020404030301010803" pitchFamily="18" charset="0"/>
              </a:rPr>
              <a:t>What did you learn? </a:t>
            </a:r>
          </a:p>
        </p:txBody>
      </p:sp>
      <p:sp>
        <p:nvSpPr>
          <p:cNvPr id="3" name="Content Placeholder 2"/>
          <p:cNvSpPr>
            <a:spLocks noGrp="1"/>
          </p:cNvSpPr>
          <p:nvPr>
            <p:ph idx="1"/>
          </p:nvPr>
        </p:nvSpPr>
        <p:spPr>
          <a:xfrm>
            <a:off x="353028" y="2089307"/>
            <a:ext cx="7886700" cy="3263504"/>
          </a:xfrm>
        </p:spPr>
        <p:txBody>
          <a:bodyPr/>
          <a:lstStyle/>
          <a:p>
            <a:r>
              <a:rPr lang="en-US" sz="1500" b="1" dirty="0">
                <a:solidFill>
                  <a:srgbClr val="FF0000"/>
                </a:solidFill>
                <a:latin typeface="Garamond" panose="02020404030301010803" pitchFamily="18" charset="0"/>
              </a:rPr>
              <a:t>[Insert lessons learned or recommendations you have for others based on your agency’s improvement experiences so far]</a:t>
            </a:r>
          </a:p>
          <a:p>
            <a:endParaRPr lang="en-US" sz="15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911363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87253&quot;&gt;&lt;object type=&quot;3&quot; unique_id=&quot;87254&quot;&gt;&lt;property id=&quot;20148&quot; value=&quot;5&quot;/&gt;&lt;property id=&quot;20300&quot; value=&quot;Slide 1&quot;/&gt;&lt;property id=&quot;20307&quot; value=&quot;279&quot;/&gt;&lt;/object&gt;&lt;object type=&quot;3&quot; unique_id=&quot;87255&quot;&gt;&lt;property id=&quot;20148&quot; value=&quot;5&quot;/&gt;&lt;property id=&quot;20300&quot; value=&quot;Slide 2&quot;/&gt;&lt;property id=&quot;20307&quot; value=&quot;257&quot;/&gt;&lt;/object&gt;&lt;object type=&quot;3&quot; unique_id=&quot;87256&quot;&gt;&lt;property id=&quot;20148&quot; value=&quot;5&quot;/&gt;&lt;property id=&quot;20300&quot; value=&quot;Slide 3&quot;/&gt;&lt;property id=&quot;20307&quot; value=&quot;258&quot;/&gt;&lt;/object&gt;&lt;object type=&quot;3&quot; unique_id=&quot;87257&quot;&gt;&lt;property id=&quot;20148&quot; value=&quot;5&quot;/&gt;&lt;property id=&quot;20300&quot; value=&quot;Slide 4&quot;/&gt;&lt;property id=&quot;20307&quot; value=&quot;273&quot;/&gt;&lt;/object&gt;&lt;object type=&quot;3&quot; unique_id=&quot;87258&quot;&gt;&lt;property id=&quot;20148&quot; value=&quot;5&quot;/&gt;&lt;property id=&quot;20300&quot; value=&quot;Slide 5&quot;/&gt;&lt;property id=&quot;20307&quot; value=&quot;259&quot;/&gt;&lt;/object&gt;&lt;object type=&quot;3&quot; unique_id=&quot;87259&quot;&gt;&lt;property id=&quot;20148&quot; value=&quot;5&quot;/&gt;&lt;property id=&quot;20300&quot; value=&quot;Slide 6&quot;/&gt;&lt;property id=&quot;20307&quot; value=&quot;260&quot;/&gt;&lt;/object&gt;&lt;object type=&quot;3&quot; unique_id=&quot;87260&quot;&gt;&lt;property id=&quot;20148&quot; value=&quot;5&quot;/&gt;&lt;property id=&quot;20300&quot; value=&quot;Slide 7&quot;/&gt;&lt;property id=&quot;20307&quot; value=&quot;276&quot;/&gt;&lt;/object&gt;&lt;object type=&quot;3&quot; unique_id=&quot;87261&quot;&gt;&lt;property id=&quot;20148&quot; value=&quot;5&quot;/&gt;&lt;property id=&quot;20300&quot; value=&quot;Slide 8&quot;/&gt;&lt;property id=&quot;20307&quot; value=&quot;275&quot;/&gt;&lt;/object&gt;&lt;object type=&quot;3&quot; unique_id=&quot;87262&quot;&gt;&lt;property id=&quot;20148&quot; value=&quot;5&quot;/&gt;&lt;property id=&quot;20300&quot; value=&quot;Slide 9&quot;/&gt;&lt;property id=&quot;20307&quot; value=&quot;278&quot;/&gt;&lt;/object&gt;&lt;object type=&quot;3&quot; unique_id=&quot;87263&quot;&gt;&lt;property id=&quot;20148&quot; value=&quot;5&quot;/&gt;&lt;property id=&quot;20300&quot; value=&quot;Slide 10&quot;/&gt;&lt;property id=&quot;20307&quot; value=&quot;267&quot;/&gt;&lt;/object&gt;&lt;object type=&quot;3&quot; unique_id=&quot;87264&quot;&gt;&lt;property id=&quot;20148&quot; value=&quot;5&quot;/&gt;&lt;property id=&quot;20300&quot; value=&quot;Slide 11&quot;/&gt;&lt;property id=&quot;20307&quot; value=&quot;264&quot;/&gt;&lt;/object&gt;&lt;object type=&quot;3&quot; unique_id=&quot;87265&quot;&gt;&lt;property id=&quot;20148&quot; value=&quot;5&quot;/&gt;&lt;property id=&quot;20300&quot; value=&quot;Slide 12&quot;/&gt;&lt;property id=&quot;20307&quot; value=&quot;265&quot;/&gt;&lt;/object&gt;&lt;object type=&quot;3&quot; unique_id=&quot;87266&quot;&gt;&lt;property id=&quot;20148&quot; value=&quot;5&quot;/&gt;&lt;property id=&quot;20300&quot; value=&quot;Slide 13&quot;/&gt;&lt;property id=&quot;20307&quot; value=&quot;277&quot;/&gt;&lt;/object&gt;&lt;/object&gt;&lt;object type=&quot;8&quot; unique_id=&quot;87281&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5018</TotalTime>
  <Words>986</Words>
  <Application>Microsoft Office PowerPoint</Application>
  <PresentationFormat>On-screen Show (4:3)</PresentationFormat>
  <Paragraphs>87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Prasai, Aakriti (HEALTH)</dc:creator>
  <cp:lastModifiedBy>Osborne, Zoe L (HEALTH)</cp:lastModifiedBy>
  <cp:revision>110</cp:revision>
  <cp:lastPrinted>2017-10-27T14:39:31Z</cp:lastPrinted>
  <dcterms:created xsi:type="dcterms:W3CDTF">2017-07-20T20:17:05Z</dcterms:created>
  <dcterms:modified xsi:type="dcterms:W3CDTF">2018-06-25T19:30:25Z</dcterms:modified>
</cp:coreProperties>
</file>