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handoutMasterIdLst>
    <p:handoutMasterId r:id="rId54"/>
  </p:handoutMasterIdLst>
  <p:sldIdLst>
    <p:sldId id="257" r:id="rId5"/>
    <p:sldId id="258" r:id="rId6"/>
    <p:sldId id="259" r:id="rId7"/>
    <p:sldId id="260" r:id="rId8"/>
    <p:sldId id="609" r:id="rId9"/>
    <p:sldId id="634" r:id="rId10"/>
    <p:sldId id="635" r:id="rId11"/>
    <p:sldId id="636" r:id="rId12"/>
    <p:sldId id="637" r:id="rId13"/>
    <p:sldId id="638" r:id="rId14"/>
    <p:sldId id="505" r:id="rId15"/>
    <p:sldId id="506" r:id="rId16"/>
    <p:sldId id="507" r:id="rId17"/>
    <p:sldId id="508" r:id="rId18"/>
    <p:sldId id="509" r:id="rId19"/>
    <p:sldId id="510" r:id="rId20"/>
    <p:sldId id="511" r:id="rId21"/>
    <p:sldId id="512" r:id="rId22"/>
    <p:sldId id="513" r:id="rId23"/>
    <p:sldId id="514" r:id="rId24"/>
    <p:sldId id="515" r:id="rId25"/>
    <p:sldId id="516" r:id="rId26"/>
    <p:sldId id="517" r:id="rId27"/>
    <p:sldId id="519" r:id="rId28"/>
    <p:sldId id="520" r:id="rId29"/>
    <p:sldId id="621" r:id="rId30"/>
    <p:sldId id="622" r:id="rId31"/>
    <p:sldId id="523" r:id="rId32"/>
    <p:sldId id="623" r:id="rId33"/>
    <p:sldId id="601" r:id="rId34"/>
    <p:sldId id="624" r:id="rId35"/>
    <p:sldId id="625" r:id="rId36"/>
    <p:sldId id="626" r:id="rId37"/>
    <p:sldId id="627" r:id="rId38"/>
    <p:sldId id="619" r:id="rId39"/>
    <p:sldId id="628" r:id="rId40"/>
    <p:sldId id="524" r:id="rId41"/>
    <p:sldId id="525" r:id="rId42"/>
    <p:sldId id="526" r:id="rId43"/>
    <p:sldId id="527" r:id="rId44"/>
    <p:sldId id="528" r:id="rId45"/>
    <p:sldId id="529" r:id="rId46"/>
    <p:sldId id="530" r:id="rId47"/>
    <p:sldId id="531" r:id="rId48"/>
    <p:sldId id="629" r:id="rId49"/>
    <p:sldId id="631" r:id="rId50"/>
    <p:sldId id="633" r:id="rId51"/>
    <p:sldId id="63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93" d="100"/>
          <a:sy n="93" d="100"/>
        </p:scale>
        <p:origin x="259" y="86"/>
      </p:cViewPr>
      <p:guideLst>
        <p:guide orient="horz" pos="2160"/>
        <p:guide pos="3840"/>
      </p:guideLst>
    </p:cSldViewPr>
  </p:slideViewPr>
  <p:notesTextViewPr>
    <p:cViewPr>
      <p:scale>
        <a:sx n="1" d="1"/>
        <a:sy n="1" d="1"/>
      </p:scale>
      <p:origin x="0" y="0"/>
    </p:cViewPr>
  </p:notesTextViewPr>
  <p:sorterViewPr>
    <p:cViewPr>
      <p:scale>
        <a:sx n="100" d="100"/>
        <a:sy n="100" d="100"/>
      </p:scale>
      <p:origin x="0" y="-158"/>
    </p:cViewPr>
  </p:sorterViewPr>
  <p:notesViewPr>
    <p:cSldViewPr snapToGrid="0">
      <p:cViewPr varScale="1">
        <p:scale>
          <a:sx n="70" d="100"/>
          <a:sy n="70" d="100"/>
        </p:scale>
        <p:origin x="218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63F67-2E56-4CDF-8214-F4551C962ABA}" type="doc">
      <dgm:prSet loTypeId="urn:microsoft.com/office/officeart/2005/8/layout/venn3" loCatId="relationship" qsTypeId="urn:microsoft.com/office/officeart/2005/8/quickstyle/simple4" qsCatId="simple" csTypeId="urn:microsoft.com/office/officeart/2005/8/colors/colorful4" csCatId="colorful" phldr="1"/>
      <dgm:spPr/>
      <dgm:t>
        <a:bodyPr/>
        <a:lstStyle/>
        <a:p>
          <a:endParaRPr lang="en-US"/>
        </a:p>
      </dgm:t>
    </dgm:pt>
    <dgm:pt modelId="{129766CC-3E95-4CCC-B8C1-4AC9604DFD89}">
      <dgm:prSet phldrT="[Text]" custT="1"/>
      <dgm:spPr/>
      <dgm:t>
        <a:bodyPr/>
        <a:lstStyle/>
        <a:p>
          <a:r>
            <a:rPr lang="en-US" sz="2800" b="1" dirty="0"/>
            <a:t>Planning Councils</a:t>
          </a:r>
        </a:p>
      </dgm:t>
    </dgm:pt>
    <dgm:pt modelId="{99B1C875-8ABB-46A0-9C36-6038DE1B0EEA}" type="parTrans" cxnId="{14989DAD-4F17-447B-B465-9E418C2B6AB3}">
      <dgm:prSet/>
      <dgm:spPr/>
      <dgm:t>
        <a:bodyPr/>
        <a:lstStyle/>
        <a:p>
          <a:endParaRPr lang="en-US"/>
        </a:p>
      </dgm:t>
    </dgm:pt>
    <dgm:pt modelId="{24BF2EBC-C9AF-4F90-8834-C3330540D5D0}" type="sibTrans" cxnId="{14989DAD-4F17-447B-B465-9E418C2B6AB3}">
      <dgm:prSet/>
      <dgm:spPr/>
      <dgm:t>
        <a:bodyPr/>
        <a:lstStyle/>
        <a:p>
          <a:endParaRPr lang="en-US"/>
        </a:p>
      </dgm:t>
    </dgm:pt>
    <dgm:pt modelId="{ECA2BAC6-D0C6-4CC1-B2EF-989A872AB988}">
      <dgm:prSet phldrT="[Text]" custT="1"/>
      <dgm:spPr/>
      <dgm:t>
        <a:bodyPr/>
        <a:lstStyle/>
        <a:p>
          <a:r>
            <a:rPr lang="en-US" sz="2800" b="1" dirty="0"/>
            <a:t>HIV Planning Groups</a:t>
          </a:r>
        </a:p>
      </dgm:t>
    </dgm:pt>
    <dgm:pt modelId="{4C556898-2D9D-464B-B3DD-5AC390862DB6}" type="parTrans" cxnId="{D07F1D51-961B-4EBB-8E0E-C57A5BCAE9FE}">
      <dgm:prSet/>
      <dgm:spPr/>
      <dgm:t>
        <a:bodyPr/>
        <a:lstStyle/>
        <a:p>
          <a:endParaRPr lang="en-US"/>
        </a:p>
      </dgm:t>
    </dgm:pt>
    <dgm:pt modelId="{9B860F31-B7BE-4285-8E32-1506B5A4CBE2}" type="sibTrans" cxnId="{D07F1D51-961B-4EBB-8E0E-C57A5BCAE9FE}">
      <dgm:prSet/>
      <dgm:spPr/>
      <dgm:t>
        <a:bodyPr/>
        <a:lstStyle/>
        <a:p>
          <a:endParaRPr lang="en-US"/>
        </a:p>
      </dgm:t>
    </dgm:pt>
    <dgm:pt modelId="{162CB496-626A-43E0-858C-2C938A605B09}">
      <dgm:prSet phldrT="[Text]" custT="1"/>
      <dgm:spPr/>
      <dgm:t>
        <a:bodyPr/>
        <a:lstStyle/>
        <a:p>
          <a:r>
            <a:rPr lang="en-US" sz="2800" b="1" dirty="0"/>
            <a:t>Consumer Advisory Boards</a:t>
          </a:r>
        </a:p>
      </dgm:t>
    </dgm:pt>
    <dgm:pt modelId="{50C1DB6C-2A15-4FCE-8F9D-F47BBD8E7FC8}" type="parTrans" cxnId="{096BFFA5-B16B-4ACF-9805-77A52A2D9B02}">
      <dgm:prSet/>
      <dgm:spPr/>
      <dgm:t>
        <a:bodyPr/>
        <a:lstStyle/>
        <a:p>
          <a:endParaRPr lang="en-US"/>
        </a:p>
      </dgm:t>
    </dgm:pt>
    <dgm:pt modelId="{19292827-8357-42A1-B421-6719C21E3CC3}" type="sibTrans" cxnId="{096BFFA5-B16B-4ACF-9805-77A52A2D9B02}">
      <dgm:prSet/>
      <dgm:spPr/>
      <dgm:t>
        <a:bodyPr/>
        <a:lstStyle/>
        <a:p>
          <a:endParaRPr lang="en-US"/>
        </a:p>
      </dgm:t>
    </dgm:pt>
    <dgm:pt modelId="{3CC3C604-82CB-47E6-8F43-D02F19D70F01}">
      <dgm:prSet phldrT="[Text]" custT="1"/>
      <dgm:spPr/>
      <dgm:t>
        <a:bodyPr/>
        <a:lstStyle/>
        <a:p>
          <a:r>
            <a:rPr lang="en-US" sz="2800" b="1" dirty="0"/>
            <a:t>Quality </a:t>
          </a:r>
          <a:r>
            <a:rPr lang="en-US" sz="2000" b="1" dirty="0"/>
            <a:t>Management</a:t>
          </a:r>
          <a:r>
            <a:rPr lang="en-US" sz="2800" b="1" dirty="0"/>
            <a:t> Teams</a:t>
          </a:r>
        </a:p>
      </dgm:t>
    </dgm:pt>
    <dgm:pt modelId="{200B9EF8-F5CE-46D9-AB4C-9995AB8BAA49}" type="parTrans" cxnId="{6F187269-9F0D-44FF-8A88-3F097C44092F}">
      <dgm:prSet/>
      <dgm:spPr/>
      <dgm:t>
        <a:bodyPr/>
        <a:lstStyle/>
        <a:p>
          <a:endParaRPr lang="en-US"/>
        </a:p>
      </dgm:t>
    </dgm:pt>
    <dgm:pt modelId="{E5E17DED-3770-4FC8-A47B-06DB7E708C36}" type="sibTrans" cxnId="{6F187269-9F0D-44FF-8A88-3F097C44092F}">
      <dgm:prSet/>
      <dgm:spPr/>
      <dgm:t>
        <a:bodyPr/>
        <a:lstStyle/>
        <a:p>
          <a:endParaRPr lang="en-US"/>
        </a:p>
      </dgm:t>
    </dgm:pt>
    <dgm:pt modelId="{B58389C2-1C17-429D-8698-0F3DA4AAA61B}" type="pres">
      <dgm:prSet presAssocID="{5A863F67-2E56-4CDF-8214-F4551C962ABA}" presName="Name0" presStyleCnt="0">
        <dgm:presLayoutVars>
          <dgm:dir/>
          <dgm:resizeHandles val="exact"/>
        </dgm:presLayoutVars>
      </dgm:prSet>
      <dgm:spPr/>
      <dgm:t>
        <a:bodyPr/>
        <a:lstStyle/>
        <a:p>
          <a:endParaRPr lang="en-US"/>
        </a:p>
      </dgm:t>
    </dgm:pt>
    <dgm:pt modelId="{7905BCEB-7E0C-4B83-8A49-F47AD871EABC}" type="pres">
      <dgm:prSet presAssocID="{129766CC-3E95-4CCC-B8C1-4AC9604DFD89}" presName="Name5" presStyleLbl="vennNode1" presStyleIdx="0" presStyleCnt="4">
        <dgm:presLayoutVars>
          <dgm:bulletEnabled val="1"/>
        </dgm:presLayoutVars>
      </dgm:prSet>
      <dgm:spPr/>
      <dgm:t>
        <a:bodyPr/>
        <a:lstStyle/>
        <a:p>
          <a:endParaRPr lang="en-US"/>
        </a:p>
      </dgm:t>
    </dgm:pt>
    <dgm:pt modelId="{B3925ED5-7CD0-4DB9-949C-D1CBFB5C140D}" type="pres">
      <dgm:prSet presAssocID="{24BF2EBC-C9AF-4F90-8834-C3330540D5D0}" presName="space" presStyleCnt="0"/>
      <dgm:spPr/>
    </dgm:pt>
    <dgm:pt modelId="{514F6FD2-630D-4A33-8D88-5B051C74EAE6}" type="pres">
      <dgm:prSet presAssocID="{ECA2BAC6-D0C6-4CC1-B2EF-989A872AB988}" presName="Name5" presStyleLbl="vennNode1" presStyleIdx="1" presStyleCnt="4">
        <dgm:presLayoutVars>
          <dgm:bulletEnabled val="1"/>
        </dgm:presLayoutVars>
      </dgm:prSet>
      <dgm:spPr/>
      <dgm:t>
        <a:bodyPr/>
        <a:lstStyle/>
        <a:p>
          <a:endParaRPr lang="en-US"/>
        </a:p>
      </dgm:t>
    </dgm:pt>
    <dgm:pt modelId="{6D17FD39-0332-409A-A806-B0E7DDB5DF67}" type="pres">
      <dgm:prSet presAssocID="{9B860F31-B7BE-4285-8E32-1506B5A4CBE2}" presName="space" presStyleCnt="0"/>
      <dgm:spPr/>
    </dgm:pt>
    <dgm:pt modelId="{0D338CC6-879B-4B77-B9FF-BEC0BA55FC93}" type="pres">
      <dgm:prSet presAssocID="{162CB496-626A-43E0-858C-2C938A605B09}" presName="Name5" presStyleLbl="vennNode1" presStyleIdx="2" presStyleCnt="4">
        <dgm:presLayoutVars>
          <dgm:bulletEnabled val="1"/>
        </dgm:presLayoutVars>
      </dgm:prSet>
      <dgm:spPr/>
      <dgm:t>
        <a:bodyPr/>
        <a:lstStyle/>
        <a:p>
          <a:endParaRPr lang="en-US"/>
        </a:p>
      </dgm:t>
    </dgm:pt>
    <dgm:pt modelId="{B2FE1124-03DE-4F33-B2DD-7ECCB89A804F}" type="pres">
      <dgm:prSet presAssocID="{19292827-8357-42A1-B421-6719C21E3CC3}" presName="space" presStyleCnt="0"/>
      <dgm:spPr/>
    </dgm:pt>
    <dgm:pt modelId="{C43C76C2-A45F-4E2E-8FBD-1E103EF052E3}" type="pres">
      <dgm:prSet presAssocID="{3CC3C604-82CB-47E6-8F43-D02F19D70F01}" presName="Name5" presStyleLbl="vennNode1" presStyleIdx="3" presStyleCnt="4">
        <dgm:presLayoutVars>
          <dgm:bulletEnabled val="1"/>
        </dgm:presLayoutVars>
      </dgm:prSet>
      <dgm:spPr/>
      <dgm:t>
        <a:bodyPr/>
        <a:lstStyle/>
        <a:p>
          <a:endParaRPr lang="en-US"/>
        </a:p>
      </dgm:t>
    </dgm:pt>
  </dgm:ptLst>
  <dgm:cxnLst>
    <dgm:cxn modelId="{D9A022F0-421A-4088-9159-1815BFCAB312}" type="presOf" srcId="{5A863F67-2E56-4CDF-8214-F4551C962ABA}" destId="{B58389C2-1C17-429D-8698-0F3DA4AAA61B}" srcOrd="0" destOrd="0" presId="urn:microsoft.com/office/officeart/2005/8/layout/venn3"/>
    <dgm:cxn modelId="{096BFFA5-B16B-4ACF-9805-77A52A2D9B02}" srcId="{5A863F67-2E56-4CDF-8214-F4551C962ABA}" destId="{162CB496-626A-43E0-858C-2C938A605B09}" srcOrd="2" destOrd="0" parTransId="{50C1DB6C-2A15-4FCE-8F9D-F47BBD8E7FC8}" sibTransId="{19292827-8357-42A1-B421-6719C21E3CC3}"/>
    <dgm:cxn modelId="{6F187269-9F0D-44FF-8A88-3F097C44092F}" srcId="{5A863F67-2E56-4CDF-8214-F4551C962ABA}" destId="{3CC3C604-82CB-47E6-8F43-D02F19D70F01}" srcOrd="3" destOrd="0" parTransId="{200B9EF8-F5CE-46D9-AB4C-9995AB8BAA49}" sibTransId="{E5E17DED-3770-4FC8-A47B-06DB7E708C36}"/>
    <dgm:cxn modelId="{BCB92F40-3314-4440-BE12-A3F291EA2D60}" type="presOf" srcId="{ECA2BAC6-D0C6-4CC1-B2EF-989A872AB988}" destId="{514F6FD2-630D-4A33-8D88-5B051C74EAE6}" srcOrd="0" destOrd="0" presId="urn:microsoft.com/office/officeart/2005/8/layout/venn3"/>
    <dgm:cxn modelId="{2D203DD2-F568-4615-97C2-672CCC510F46}" type="presOf" srcId="{3CC3C604-82CB-47E6-8F43-D02F19D70F01}" destId="{C43C76C2-A45F-4E2E-8FBD-1E103EF052E3}" srcOrd="0" destOrd="0" presId="urn:microsoft.com/office/officeart/2005/8/layout/venn3"/>
    <dgm:cxn modelId="{175366A2-1A6D-45AF-8949-34A9E7C9A2FC}" type="presOf" srcId="{162CB496-626A-43E0-858C-2C938A605B09}" destId="{0D338CC6-879B-4B77-B9FF-BEC0BA55FC93}" srcOrd="0" destOrd="0" presId="urn:microsoft.com/office/officeart/2005/8/layout/venn3"/>
    <dgm:cxn modelId="{D07F1D51-961B-4EBB-8E0E-C57A5BCAE9FE}" srcId="{5A863F67-2E56-4CDF-8214-F4551C962ABA}" destId="{ECA2BAC6-D0C6-4CC1-B2EF-989A872AB988}" srcOrd="1" destOrd="0" parTransId="{4C556898-2D9D-464B-B3DD-5AC390862DB6}" sibTransId="{9B860F31-B7BE-4285-8E32-1506B5A4CBE2}"/>
    <dgm:cxn modelId="{14989DAD-4F17-447B-B465-9E418C2B6AB3}" srcId="{5A863F67-2E56-4CDF-8214-F4551C962ABA}" destId="{129766CC-3E95-4CCC-B8C1-4AC9604DFD89}" srcOrd="0" destOrd="0" parTransId="{99B1C875-8ABB-46A0-9C36-6038DE1B0EEA}" sibTransId="{24BF2EBC-C9AF-4F90-8834-C3330540D5D0}"/>
    <dgm:cxn modelId="{A8AFE940-D90B-4389-B9EC-82819EB58812}" type="presOf" srcId="{129766CC-3E95-4CCC-B8C1-4AC9604DFD89}" destId="{7905BCEB-7E0C-4B83-8A49-F47AD871EABC}" srcOrd="0" destOrd="0" presId="urn:microsoft.com/office/officeart/2005/8/layout/venn3"/>
    <dgm:cxn modelId="{48A9E298-E2F5-4917-92D7-AC14C65D46E0}" type="presParOf" srcId="{B58389C2-1C17-429D-8698-0F3DA4AAA61B}" destId="{7905BCEB-7E0C-4B83-8A49-F47AD871EABC}" srcOrd="0" destOrd="0" presId="urn:microsoft.com/office/officeart/2005/8/layout/venn3"/>
    <dgm:cxn modelId="{4EE50820-1A7D-4B26-BFF3-F3C4A18BCAB6}" type="presParOf" srcId="{B58389C2-1C17-429D-8698-0F3DA4AAA61B}" destId="{B3925ED5-7CD0-4DB9-949C-D1CBFB5C140D}" srcOrd="1" destOrd="0" presId="urn:microsoft.com/office/officeart/2005/8/layout/venn3"/>
    <dgm:cxn modelId="{28E0B845-D46A-4561-BE75-7CAC3D4F789F}" type="presParOf" srcId="{B58389C2-1C17-429D-8698-0F3DA4AAA61B}" destId="{514F6FD2-630D-4A33-8D88-5B051C74EAE6}" srcOrd="2" destOrd="0" presId="urn:microsoft.com/office/officeart/2005/8/layout/venn3"/>
    <dgm:cxn modelId="{DF2247C9-1CAA-4BBC-A628-6739AE68B931}" type="presParOf" srcId="{B58389C2-1C17-429D-8698-0F3DA4AAA61B}" destId="{6D17FD39-0332-409A-A806-B0E7DDB5DF67}" srcOrd="3" destOrd="0" presId="urn:microsoft.com/office/officeart/2005/8/layout/venn3"/>
    <dgm:cxn modelId="{CDD247AC-F94A-48B1-A46D-5B1EF378A75D}" type="presParOf" srcId="{B58389C2-1C17-429D-8698-0F3DA4AAA61B}" destId="{0D338CC6-879B-4B77-B9FF-BEC0BA55FC93}" srcOrd="4" destOrd="0" presId="urn:microsoft.com/office/officeart/2005/8/layout/venn3"/>
    <dgm:cxn modelId="{D4443AAF-0993-4B73-A975-4B09A53DC471}" type="presParOf" srcId="{B58389C2-1C17-429D-8698-0F3DA4AAA61B}" destId="{B2FE1124-03DE-4F33-B2DD-7ECCB89A804F}" srcOrd="5" destOrd="0" presId="urn:microsoft.com/office/officeart/2005/8/layout/venn3"/>
    <dgm:cxn modelId="{75DFBC4C-B20A-4524-8BD3-FEA3C33E427E}" type="presParOf" srcId="{B58389C2-1C17-429D-8698-0F3DA4AAA61B}" destId="{C43C76C2-A45F-4E2E-8FBD-1E103EF052E3}"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5BCEB-7E0C-4B83-8A49-F47AD871EABC}">
      <dsp:nvSpPr>
        <dsp:cNvPr id="0" name=""/>
        <dsp:cNvSpPr/>
      </dsp:nvSpPr>
      <dsp:spPr>
        <a:xfrm>
          <a:off x="2679" y="831691"/>
          <a:ext cx="2687954" cy="2687954"/>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927" tIns="35560" rIns="147927" bIns="35560" numCol="1" spcCol="1270" anchor="ctr" anchorCtr="0">
          <a:noAutofit/>
        </a:bodyPr>
        <a:lstStyle/>
        <a:p>
          <a:pPr lvl="0" algn="ctr" defTabSz="1244600">
            <a:lnSpc>
              <a:spcPct val="90000"/>
            </a:lnSpc>
            <a:spcBef>
              <a:spcPct val="0"/>
            </a:spcBef>
            <a:spcAft>
              <a:spcPct val="35000"/>
            </a:spcAft>
          </a:pPr>
          <a:r>
            <a:rPr lang="en-US" sz="2800" b="1" kern="1200" dirty="0"/>
            <a:t>Planning Councils</a:t>
          </a:r>
        </a:p>
      </dsp:txBody>
      <dsp:txXfrm>
        <a:off x="396321" y="1225333"/>
        <a:ext cx="1900670" cy="1900670"/>
      </dsp:txXfrm>
    </dsp:sp>
    <dsp:sp modelId="{514F6FD2-630D-4A33-8D88-5B051C74EAE6}">
      <dsp:nvSpPr>
        <dsp:cNvPr id="0" name=""/>
        <dsp:cNvSpPr/>
      </dsp:nvSpPr>
      <dsp:spPr>
        <a:xfrm>
          <a:off x="2153043" y="831691"/>
          <a:ext cx="2687954" cy="2687954"/>
        </a:xfrm>
        <a:prstGeom prst="ellipse">
          <a:avLst/>
        </a:prstGeom>
        <a:gradFill rotWithShape="0">
          <a:gsLst>
            <a:gs pos="0">
              <a:schemeClr val="accent4">
                <a:alpha val="50000"/>
                <a:hueOff val="3266964"/>
                <a:satOff val="-13592"/>
                <a:lumOff val="3203"/>
                <a:alphaOff val="0"/>
                <a:satMod val="103000"/>
                <a:lumMod val="102000"/>
                <a:tint val="94000"/>
              </a:schemeClr>
            </a:gs>
            <a:gs pos="50000">
              <a:schemeClr val="accent4">
                <a:alpha val="50000"/>
                <a:hueOff val="3266964"/>
                <a:satOff val="-13592"/>
                <a:lumOff val="3203"/>
                <a:alphaOff val="0"/>
                <a:satMod val="110000"/>
                <a:lumMod val="100000"/>
                <a:shade val="100000"/>
              </a:schemeClr>
            </a:gs>
            <a:gs pos="100000">
              <a:schemeClr val="accent4">
                <a:alpha val="50000"/>
                <a:hueOff val="3266964"/>
                <a:satOff val="-13592"/>
                <a:lumOff val="320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927" tIns="35560" rIns="147927" bIns="35560" numCol="1" spcCol="1270" anchor="ctr" anchorCtr="0">
          <a:noAutofit/>
        </a:bodyPr>
        <a:lstStyle/>
        <a:p>
          <a:pPr lvl="0" algn="ctr" defTabSz="1244600">
            <a:lnSpc>
              <a:spcPct val="90000"/>
            </a:lnSpc>
            <a:spcBef>
              <a:spcPct val="0"/>
            </a:spcBef>
            <a:spcAft>
              <a:spcPct val="35000"/>
            </a:spcAft>
          </a:pPr>
          <a:r>
            <a:rPr lang="en-US" sz="2800" b="1" kern="1200" dirty="0"/>
            <a:t>HIV Planning Groups</a:t>
          </a:r>
        </a:p>
      </dsp:txBody>
      <dsp:txXfrm>
        <a:off x="2546685" y="1225333"/>
        <a:ext cx="1900670" cy="1900670"/>
      </dsp:txXfrm>
    </dsp:sp>
    <dsp:sp modelId="{0D338CC6-879B-4B77-B9FF-BEC0BA55FC93}">
      <dsp:nvSpPr>
        <dsp:cNvPr id="0" name=""/>
        <dsp:cNvSpPr/>
      </dsp:nvSpPr>
      <dsp:spPr>
        <a:xfrm>
          <a:off x="4303407" y="831691"/>
          <a:ext cx="2687954" cy="2687954"/>
        </a:xfrm>
        <a:prstGeom prst="ellipse">
          <a:avLst/>
        </a:prstGeom>
        <a:gradFill rotWithShape="0">
          <a:gsLst>
            <a:gs pos="0">
              <a:schemeClr val="accent4">
                <a:alpha val="50000"/>
                <a:hueOff val="6533927"/>
                <a:satOff val="-27185"/>
                <a:lumOff val="6405"/>
                <a:alphaOff val="0"/>
                <a:satMod val="103000"/>
                <a:lumMod val="102000"/>
                <a:tint val="94000"/>
              </a:schemeClr>
            </a:gs>
            <a:gs pos="50000">
              <a:schemeClr val="accent4">
                <a:alpha val="50000"/>
                <a:hueOff val="6533927"/>
                <a:satOff val="-27185"/>
                <a:lumOff val="6405"/>
                <a:alphaOff val="0"/>
                <a:satMod val="110000"/>
                <a:lumMod val="100000"/>
                <a:shade val="100000"/>
              </a:schemeClr>
            </a:gs>
            <a:gs pos="100000">
              <a:schemeClr val="accent4">
                <a:alpha val="50000"/>
                <a:hueOff val="6533927"/>
                <a:satOff val="-27185"/>
                <a:lumOff val="640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927" tIns="35560" rIns="147927" bIns="35560" numCol="1" spcCol="1270" anchor="ctr" anchorCtr="0">
          <a:noAutofit/>
        </a:bodyPr>
        <a:lstStyle/>
        <a:p>
          <a:pPr lvl="0" algn="ctr" defTabSz="1244600">
            <a:lnSpc>
              <a:spcPct val="90000"/>
            </a:lnSpc>
            <a:spcBef>
              <a:spcPct val="0"/>
            </a:spcBef>
            <a:spcAft>
              <a:spcPct val="35000"/>
            </a:spcAft>
          </a:pPr>
          <a:r>
            <a:rPr lang="en-US" sz="2800" b="1" kern="1200" dirty="0"/>
            <a:t>Consumer Advisory Boards</a:t>
          </a:r>
        </a:p>
      </dsp:txBody>
      <dsp:txXfrm>
        <a:off x="4697049" y="1225333"/>
        <a:ext cx="1900670" cy="1900670"/>
      </dsp:txXfrm>
    </dsp:sp>
    <dsp:sp modelId="{C43C76C2-A45F-4E2E-8FBD-1E103EF052E3}">
      <dsp:nvSpPr>
        <dsp:cNvPr id="0" name=""/>
        <dsp:cNvSpPr/>
      </dsp:nvSpPr>
      <dsp:spPr>
        <a:xfrm>
          <a:off x="6453770" y="831691"/>
          <a:ext cx="2687954" cy="2687954"/>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927" tIns="35560" rIns="147927" bIns="35560" numCol="1" spcCol="1270" anchor="ctr" anchorCtr="0">
          <a:noAutofit/>
        </a:bodyPr>
        <a:lstStyle/>
        <a:p>
          <a:pPr lvl="0" algn="ctr" defTabSz="1244600">
            <a:lnSpc>
              <a:spcPct val="90000"/>
            </a:lnSpc>
            <a:spcBef>
              <a:spcPct val="0"/>
            </a:spcBef>
            <a:spcAft>
              <a:spcPct val="35000"/>
            </a:spcAft>
          </a:pPr>
          <a:r>
            <a:rPr lang="en-US" sz="2800" b="1" kern="1200" dirty="0"/>
            <a:t>Quality </a:t>
          </a:r>
          <a:r>
            <a:rPr lang="en-US" sz="2000" b="1" kern="1200" dirty="0"/>
            <a:t>Management</a:t>
          </a:r>
          <a:r>
            <a:rPr lang="en-US" sz="2800" b="1" kern="1200" dirty="0"/>
            <a:t> Teams</a:t>
          </a:r>
        </a:p>
      </dsp:txBody>
      <dsp:txXfrm>
        <a:off x="6847412" y="1225333"/>
        <a:ext cx="1900670" cy="190067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D0140A-7489-41A9-9700-424E1283DB8B}" type="datetimeFigureOut">
              <a:rPr lang="en-US" smtClean="0"/>
              <a:t>10/25/2018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4F2A1-95F8-48F6-A6E0-62BA73333485}" type="slidenum">
              <a:rPr lang="en-US" smtClean="0"/>
              <a:t>‹#›</a:t>
            </a:fld>
            <a:endParaRPr lang="en-US"/>
          </a:p>
        </p:txBody>
      </p:sp>
    </p:spTree>
    <p:extLst>
      <p:ext uri="{BB962C8B-B14F-4D97-AF65-F5344CB8AC3E}">
        <p14:creationId xmlns:p14="http://schemas.microsoft.com/office/powerpoint/2010/main" val="2254551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0FB97-D0DD-324E-AD08-201FF930E2B0}" type="datetimeFigureOut">
              <a:rPr lang="en-US" smtClean="0"/>
              <a:t>10/25/2018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A118F-F124-674B-B3FE-F873CFC791C6}" type="slidenum">
              <a:rPr lang="en-US" smtClean="0"/>
              <a:t>‹#›</a:t>
            </a:fld>
            <a:endParaRPr lang="en-US"/>
          </a:p>
        </p:txBody>
      </p:sp>
    </p:spTree>
    <p:extLst>
      <p:ext uri="{BB962C8B-B14F-4D97-AF65-F5344CB8AC3E}">
        <p14:creationId xmlns:p14="http://schemas.microsoft.com/office/powerpoint/2010/main" val="104255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Introduce NMAC’s role in BLOC and mission/vision of NMAC.  Highlight NMACs historical and continued efforts to fight for health equity and racial justice to end the HIV epidemic in America.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Look at the proposal to explicitly state why people of color</a:t>
            </a:r>
            <a:r>
              <a:rPr lang="en-US" b="1" baseline="0" dirty="0"/>
              <a:t> as leaders.</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A1200-C4B9-4E1A-B238-00B4EE5803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0105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Bible et al (2017)</a:t>
            </a:r>
            <a:r>
              <a:rPr lang="en-US" baseline="0" dirty="0"/>
              <a:t>, s</a:t>
            </a:r>
            <a:r>
              <a:rPr lang="en-US" dirty="0"/>
              <a:t>elf-care is defined as</a:t>
            </a:r>
            <a:r>
              <a:rPr lang="en-US" baseline="0" dirty="0"/>
              <a:t> an individuals desire to make behavior modifications in order to improve health and well-being. </a:t>
            </a:r>
          </a:p>
          <a:p>
            <a:endParaRPr lang="en-US" baseline="0" dirty="0"/>
          </a:p>
          <a:p>
            <a:r>
              <a:rPr lang="en-US" baseline="0" dirty="0"/>
              <a:t>Patient self-care can be in the form physical care, psychological care, emotional, spiritual or social support.  The role of self-care has been studies in other illnesses such heart disease, diabetes and cancer. It’s importance can easily be transferred to PLWH who are co-infected with HCV.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6333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BLOC is a program for people of color living with HIV of all ages [e.g. Black, Hispanic/Latino, American Indian/Alaskan Native (AI/AN), and Asian Pacific Islander (API)], including a special emphasis on transgender women of color living with HIV.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BLOC will contribute to a decrease in health disparities by developing leaders of color living with HIV who are emboldened to fully participate in RWHAP, planning bodies, and other leadership opportunities. Their participation will inform, educate, and support planning bodies and services providers to truly understand the needs of those who are most vulnerable. BLOC graduates will develop solutions that are built on the strengths and assets of these communities to create real solutions. BLOC trainings will give voice to those communities that are over represented in the number of new HIV cases, but under-represented in leadership opportunities. </a:t>
            </a:r>
            <a:endParaRPr lang="en-US" dirty="0"/>
          </a:p>
        </p:txBody>
      </p:sp>
      <p:sp>
        <p:nvSpPr>
          <p:cNvPr id="4" name="Slide Number Placeholder 3"/>
          <p:cNvSpPr>
            <a:spLocks noGrp="1"/>
          </p:cNvSpPr>
          <p:nvPr>
            <p:ph type="sldNum" sz="quarter" idx="10"/>
          </p:nvPr>
        </p:nvSpPr>
        <p:spPr/>
        <p:txBody>
          <a:bodyPr/>
          <a:lstStyle/>
          <a:p>
            <a:fld id="{D51A1200-C4B9-4E1A-B238-00B4EE5803E1}" type="slidenum">
              <a:rPr lang="en-US" smtClean="0"/>
              <a:t>7</a:t>
            </a:fld>
            <a:endParaRPr lang="en-US" dirty="0"/>
          </a:p>
        </p:txBody>
      </p:sp>
    </p:spTree>
    <p:extLst>
      <p:ext uri="{BB962C8B-B14F-4D97-AF65-F5344CB8AC3E}">
        <p14:creationId xmlns:p14="http://schemas.microsoft.com/office/powerpoint/2010/main" val="213568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Handout: BLOC – Our Guiding Principles</a:t>
            </a:r>
          </a:p>
        </p:txBody>
      </p:sp>
      <p:sp>
        <p:nvSpPr>
          <p:cNvPr id="4" name="Slide Number Placeholder 3"/>
          <p:cNvSpPr>
            <a:spLocks noGrp="1"/>
          </p:cNvSpPr>
          <p:nvPr>
            <p:ph type="sldNum" sz="quarter" idx="10"/>
          </p:nvPr>
        </p:nvSpPr>
        <p:spPr/>
        <p:txBody>
          <a:bodyPr/>
          <a:lstStyle/>
          <a:p>
            <a:fld id="{D51A1200-C4B9-4E1A-B238-00B4EE5803E1}" type="slidenum">
              <a:rPr lang="en-US" smtClean="0"/>
              <a:t>9</a:t>
            </a:fld>
            <a:endParaRPr lang="en-US"/>
          </a:p>
        </p:txBody>
      </p:sp>
    </p:spTree>
    <p:extLst>
      <p:ext uri="{BB962C8B-B14F-4D97-AF65-F5344CB8AC3E}">
        <p14:creationId xmlns:p14="http://schemas.microsoft.com/office/powerpoint/2010/main" val="176105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4D4D4D"/>
                </a:solidFill>
                <a:ea typeface="ＭＳ 明朝" charset="-128"/>
                <a:cs typeface="OpenSans" charset="0"/>
              </a:rPr>
              <a:t>The Denver Principles began: “We condemn attempts to label us as ‘victims,’ a term which implies defeat, and we are only occasionally ‘patients,’ a term which implies passivity, helplessness, and dependence upon the care of others. We are ‘people with AIDS.’ This seminal moment in AIDS activism outlined 17 principles that covered everything from health care decisions to civil rights to sexual conduct. While the Denver Principles were written by members of the LGBTQ community who recognized their particular vulnerability to HIV and the social stigma attached to the disease, they built on community organizing practices that had been a vibrant part of the 1960s and 70s.</a:t>
            </a:r>
          </a:p>
          <a:p>
            <a:endParaRPr lang="en-US" dirty="0" smtClean="0">
              <a:solidFill>
                <a:srgbClr val="4D4D4D"/>
              </a:solidFill>
              <a:ea typeface="ＭＳ 明朝"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Together, the Denver Principles and MIPA make demands of our allies, our institutions, our government and our communities. They articulate our responsibilities as people living with HIV to engage each other and our representative institutions. They recognize the power of language to affirm or destroy and the potential to change social and cultural norms while reaching political goals. As the partner organizations behind the BLOC, we believe that, more than ever, the meaningful involvement of people of color living with HIV must guide policy and practice on the domestic epidemic today.</a:t>
            </a:r>
          </a:p>
          <a:p>
            <a:endParaRPr lang="en-US" dirty="0"/>
          </a:p>
        </p:txBody>
      </p:sp>
      <p:sp>
        <p:nvSpPr>
          <p:cNvPr id="4" name="Slide Number Placeholder 3"/>
          <p:cNvSpPr>
            <a:spLocks noGrp="1"/>
          </p:cNvSpPr>
          <p:nvPr>
            <p:ph type="sldNum" sz="quarter" idx="10"/>
          </p:nvPr>
        </p:nvSpPr>
        <p:spPr/>
        <p:txBody>
          <a:bodyPr/>
          <a:lstStyle/>
          <a:p>
            <a:fld id="{F0B7AB76-760B-264F-8509-A56AB7DA9EBC}" type="slidenum">
              <a:rPr lang="en-US" smtClean="0"/>
              <a:t>10</a:t>
            </a:fld>
            <a:endParaRPr lang="en-US"/>
          </a:p>
        </p:txBody>
      </p:sp>
    </p:spTree>
    <p:extLst>
      <p:ext uri="{BB962C8B-B14F-4D97-AF65-F5344CB8AC3E}">
        <p14:creationId xmlns:p14="http://schemas.microsoft.com/office/powerpoint/2010/main" val="2518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a:xfrm>
            <a:off x="686421" y="4344025"/>
            <a:ext cx="5485158" cy="4114488"/>
          </a:xfrm>
          <a:prstGeom prst="rect">
            <a:avLst/>
          </a:prstGeom>
        </p:spPr>
        <p:txBody>
          <a:bodyPr/>
          <a:lstStyle/>
          <a:p>
            <a:r>
              <a:rPr lang="en-US" dirty="0"/>
              <a:t>Use</a:t>
            </a:r>
            <a:r>
              <a:rPr lang="en-US" baseline="0" dirty="0"/>
              <a:t> these four steps to frame the successful history of PLWH involvement to improve the lives ourselves and our communities.  </a:t>
            </a:r>
          </a:p>
          <a:p>
            <a:endParaRPr lang="en-US" baseline="0" dirty="0"/>
          </a:p>
          <a:p>
            <a:r>
              <a:rPr lang="en-US" baseline="0" dirty="0"/>
              <a:t>First:  Through the Denver Principles, we as the authors, made a strong statement of identity in relationship to the world and health care system we faced with AIDS.  This document still considered landmark and referenced frequently as an example of empowerment codified demonstrates our communities ability to understand ourselves in relationship to the world around us – and that we have a powerful voice when we speak together.</a:t>
            </a:r>
          </a:p>
          <a:p>
            <a:endParaRPr lang="en-US" baseline="0" dirty="0"/>
          </a:p>
          <a:p>
            <a:r>
              <a:rPr lang="en-US" baseline="0" dirty="0"/>
              <a:t>Second:  Once the country heard the Voice of our community the dollars slowly trickled in and finally reached the point of demonstrated need for governmental management to address the crisis – through the Ryan White Legislation a system of care was built and we did it in partnership with legislative leaders, governmental workers, and communities.  Together we built a beautiful piece of legislation that contained within it the ability to grow and change and gave control – real control to the people who know best, the local communities.  </a:t>
            </a:r>
          </a:p>
          <a:p>
            <a:endParaRPr lang="en-US" baseline="0" dirty="0"/>
          </a:p>
          <a:p>
            <a:r>
              <a:rPr lang="en-US" baseline="0" dirty="0"/>
              <a:t>Third:  We took our empowerment and our legislation and we set about building the system that the legislation and our experience envisioned.  We populated planning councils and consortia, we build consumer advisory boards, we sat on community planning groups – and we tooled and retooled and built a system of care and prevention that shows that it knows what to do – it sometimes only lacks the local implementation of the good idea or the dollars to make it happen.</a:t>
            </a:r>
          </a:p>
          <a:p>
            <a:endParaRPr lang="en-US" baseline="0" dirty="0"/>
          </a:p>
          <a:p>
            <a:r>
              <a:rPr lang="en-US" baseline="0" dirty="0"/>
              <a:t>Fourth:  So we have two roads to take and we need people going both ways – one way is continued political advocacy for the reauthorization of Ryan White and other critical services and there is a second way where our involvement is needed and impactful and that is in quality improvement.  We helped envision, design, and build this system – why are we not at the table helping to make it better?  Well I can tell you why – two reasons:  (1) We didn’t know the table existed and (2) We don’t know what the table does – out of those two gaps in our knowledge we have not met the need.   There is an opportunity here to make the system the best it can be – but we need to take our knowledge, passion, experience, and skills and reorient them to quality improvement – which is a partnership with our doctors, nurses, data managers, case managers, directors of health, ADAP specialists – everyone who spends their day helping to support us staying alive.  Our partners.  We just need to learn how to make the introduction and give a good handshake. </a:t>
            </a:r>
            <a:endParaRPr lang="en-US" dirty="0"/>
          </a:p>
        </p:txBody>
      </p:sp>
    </p:spTree>
    <p:extLst>
      <p:ext uri="{BB962C8B-B14F-4D97-AF65-F5344CB8AC3E}">
        <p14:creationId xmlns:p14="http://schemas.microsoft.com/office/powerpoint/2010/main" val="22598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really the best</a:t>
            </a:r>
            <a:r>
              <a:rPr lang="en-US" baseline="0" dirty="0"/>
              <a:t> alignment of involvement method to solve this </a:t>
            </a:r>
            <a:r>
              <a:rPr lang="en-US" baseline="0"/>
              <a:t>particular problem?</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E1A9682-E691-4576-A4D0-830A88ECBDB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8095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Bible et al (2017)</a:t>
            </a:r>
            <a:r>
              <a:rPr lang="en-US" baseline="0" dirty="0"/>
              <a:t>, s</a:t>
            </a:r>
            <a:r>
              <a:rPr lang="en-US" dirty="0"/>
              <a:t>elf-care is defined as</a:t>
            </a:r>
            <a:r>
              <a:rPr lang="en-US" baseline="0" dirty="0"/>
              <a:t> an individuals desire to make behavior modifications in order to improve health and well-being. </a:t>
            </a:r>
          </a:p>
          <a:p>
            <a:endParaRPr lang="en-US" baseline="0" dirty="0"/>
          </a:p>
          <a:p>
            <a:r>
              <a:rPr lang="en-US" baseline="0" dirty="0"/>
              <a:t>Patient self-care can be in the form physical care, psychological care, emotional, spiritual or social support.  The role of self-care has been studies in other illnesses such heart disease, diabetes and cancer. It’s importance can easily be transferred to PLWH who are co-infected with HCV.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25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Bible et al (2017)</a:t>
            </a:r>
            <a:r>
              <a:rPr lang="en-US" baseline="0" dirty="0"/>
              <a:t>, s</a:t>
            </a:r>
            <a:r>
              <a:rPr lang="en-US" dirty="0"/>
              <a:t>elf-care is defined as</a:t>
            </a:r>
            <a:r>
              <a:rPr lang="en-US" baseline="0" dirty="0"/>
              <a:t> an individuals desire to make behavior modifications in order to improve health and well-being. </a:t>
            </a:r>
          </a:p>
          <a:p>
            <a:endParaRPr lang="en-US" baseline="0" dirty="0"/>
          </a:p>
          <a:p>
            <a:r>
              <a:rPr lang="en-US" baseline="0" dirty="0"/>
              <a:t>Patient self-care can be in the form physical care, psychological care, emotional, spiritual or social support.  The role of self-care has been studies in other illnesses such heart disease, diabetes and cancer. It’s importance can easily be transferred to PLWH who are co-infected with HCV.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9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Bible et al (2017)</a:t>
            </a:r>
            <a:r>
              <a:rPr lang="en-US" baseline="0" dirty="0"/>
              <a:t>, s</a:t>
            </a:r>
            <a:r>
              <a:rPr lang="en-US" dirty="0"/>
              <a:t>elf-care is defined as</a:t>
            </a:r>
            <a:r>
              <a:rPr lang="en-US" baseline="0" dirty="0"/>
              <a:t> an individuals desire to make behavior modifications in order to improve health and well-being. </a:t>
            </a:r>
          </a:p>
          <a:p>
            <a:endParaRPr lang="en-US" baseline="0" dirty="0"/>
          </a:p>
          <a:p>
            <a:r>
              <a:rPr lang="en-US" baseline="0" dirty="0"/>
              <a:t>Patient self-care can be in the form physical care, psychological care, emotional, spiritual or social support.  The role of self-care has been studies in other illnesses such heart disease, diabetes and cancer. It’s importance can easily be transferred to PLWH who are co-infected with HCV.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4474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2757" y="265371"/>
            <a:ext cx="11121044" cy="1325563"/>
          </a:xfrm>
        </p:spPr>
        <p:txBody>
          <a:bodyPr anchor="t"/>
          <a:lstStyle>
            <a:lvl1pPr algn="l">
              <a:defRPr>
                <a:solidFill>
                  <a:schemeClr val="accent1">
                    <a:lumMod val="50000"/>
                  </a:schemeClr>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endParaRPr lang="en-US" dirty="0"/>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10107038" y="350197"/>
            <a:ext cx="1978817" cy="641356"/>
          </a:xfrm>
          <a:prstGeom prst="rect">
            <a:avLst/>
          </a:prstGeom>
        </p:spPr>
      </p:pic>
      <p:grpSp>
        <p:nvGrpSpPr>
          <p:cNvPr id="14" name="Group 13"/>
          <p:cNvGrpSpPr/>
          <p:nvPr userDrawn="1"/>
        </p:nvGrpSpPr>
        <p:grpSpPr>
          <a:xfrm>
            <a:off x="0" y="856211"/>
            <a:ext cx="9897688" cy="290946"/>
            <a:chOff x="-1" y="1521229"/>
            <a:chExt cx="7889081" cy="546438"/>
          </a:xfrm>
        </p:grpSpPr>
        <p:sp>
          <p:nvSpPr>
            <p:cNvPr id="6" name="Rectangle 5"/>
            <p:cNvSpPr/>
            <p:nvPr userDrawn="1"/>
          </p:nvSpPr>
          <p:spPr>
            <a:xfrm>
              <a:off x="0" y="1521229"/>
              <a:ext cx="7581207" cy="108066"/>
            </a:xfrm>
            <a:prstGeom prst="rect">
              <a:avLst/>
            </a:prstGeom>
            <a:solidFill>
              <a:srgbClr val="FF0000"/>
            </a:solidFill>
            <a:ln>
              <a:solidFill>
                <a:srgbClr val="EA4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1667353"/>
              <a:ext cx="7689056" cy="108066"/>
            </a:xfrm>
            <a:prstGeom prst="rect">
              <a:avLst/>
            </a:prstGeom>
            <a:solidFill>
              <a:srgbClr val="44BFBB"/>
            </a:solidFill>
            <a:ln>
              <a:solidFill>
                <a:srgbClr val="44B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1813477"/>
              <a:ext cx="7798594" cy="108066"/>
            </a:xfrm>
            <a:prstGeom prst="rect">
              <a:avLst/>
            </a:prstGeom>
            <a:solidFill>
              <a:srgbClr val="7B0985"/>
            </a:solidFill>
            <a:ln>
              <a:solidFill>
                <a:srgbClr val="7B09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1959601"/>
              <a:ext cx="7889081" cy="108066"/>
            </a:xfrm>
            <a:prstGeom prst="rect">
              <a:avLst/>
            </a:prstGeom>
            <a:solidFill>
              <a:srgbClr val="4887E8"/>
            </a:solidFill>
            <a:ln>
              <a:solidFill>
                <a:srgbClr val="448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Content Placeholder 2"/>
          <p:cNvSpPr>
            <a:spLocks noGrp="1"/>
          </p:cNvSpPr>
          <p:nvPr>
            <p:ph idx="1"/>
          </p:nvPr>
        </p:nvSpPr>
        <p:spPr>
          <a:xfrm>
            <a:off x="539336" y="1504590"/>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1628679" y="5486596"/>
            <a:ext cx="457176" cy="369332"/>
          </a:xfrm>
          <a:prstGeom prst="rect">
            <a:avLst/>
          </a:prstGeom>
        </p:spPr>
        <p:txBody>
          <a:bodyPr wrap="none">
            <a:spAutoFit/>
          </a:bodyPr>
          <a:lstStyle/>
          <a:p>
            <a:fld id="{A201E13F-6230-4FF0-9988-165C72A0C7F1}" type="slidenum">
              <a:rPr lang="en-US" smtClean="0"/>
              <a:pPr/>
              <a:t>‹#›</a:t>
            </a:fld>
            <a:endParaRPr lang="en-US" dirty="0"/>
          </a:p>
        </p:txBody>
      </p:sp>
    </p:spTree>
    <p:extLst>
      <p:ext uri="{BB962C8B-B14F-4D97-AF65-F5344CB8AC3E}">
        <p14:creationId xmlns:p14="http://schemas.microsoft.com/office/powerpoint/2010/main" val="427731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endParaRPr lang="en-US" dirty="0"/>
          </a:p>
        </p:txBody>
      </p:sp>
      <p:sp>
        <p:nvSpPr>
          <p:cNvPr id="5" name="Rectangle 4"/>
          <p:cNvSpPr/>
          <p:nvPr userDrawn="1"/>
        </p:nvSpPr>
        <p:spPr>
          <a:xfrm>
            <a:off x="11696712" y="5408097"/>
            <a:ext cx="457176" cy="369332"/>
          </a:xfrm>
          <a:prstGeom prst="rect">
            <a:avLst/>
          </a:prstGeom>
        </p:spPr>
        <p:txBody>
          <a:bodyPr wrap="none">
            <a:spAutoFit/>
          </a:bodyPr>
          <a:lstStyle/>
          <a:p>
            <a:fld id="{A201E13F-6230-4FF0-9988-165C72A0C7F1}" type="slidenum">
              <a:rPr lang="en-US" smtClean="0"/>
              <a:pPr/>
              <a:t>‹#›</a:t>
            </a:fld>
            <a:endParaRPr lang="en-US" dirty="0"/>
          </a:p>
        </p:txBody>
      </p:sp>
    </p:spTree>
    <p:extLst>
      <p:ext uri="{BB962C8B-B14F-4D97-AF65-F5344CB8AC3E}">
        <p14:creationId xmlns:p14="http://schemas.microsoft.com/office/powerpoint/2010/main" val="1587331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endParaRPr lang="en-US" dirty="0"/>
          </a:p>
        </p:txBody>
      </p:sp>
      <p:sp>
        <p:nvSpPr>
          <p:cNvPr id="5"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232757" y="265371"/>
            <a:ext cx="11121044" cy="1325563"/>
          </a:xfrm>
        </p:spPr>
        <p:txBody>
          <a:bodyPr anchor="t"/>
          <a:lstStyle>
            <a:lvl1pPr algn="l">
              <a:defRPr>
                <a:solidFill>
                  <a:schemeClr val="accent1">
                    <a:lumMod val="50000"/>
                  </a:schemeClr>
                </a:solidFill>
              </a:defRPr>
            </a:lvl1pPr>
          </a:lstStyle>
          <a:p>
            <a:r>
              <a:rPr lang="en-US" dirty="0"/>
              <a:t>Click to edit Master title style</a:t>
            </a:r>
          </a:p>
        </p:txBody>
      </p:sp>
      <p:grpSp>
        <p:nvGrpSpPr>
          <p:cNvPr id="8" name="Group 7"/>
          <p:cNvGrpSpPr/>
          <p:nvPr userDrawn="1"/>
        </p:nvGrpSpPr>
        <p:grpSpPr>
          <a:xfrm>
            <a:off x="0" y="856211"/>
            <a:ext cx="9897688" cy="290946"/>
            <a:chOff x="-1" y="1521229"/>
            <a:chExt cx="7889081" cy="546438"/>
          </a:xfrm>
        </p:grpSpPr>
        <p:sp>
          <p:nvSpPr>
            <p:cNvPr id="9" name="Rectangle 8"/>
            <p:cNvSpPr/>
            <p:nvPr userDrawn="1"/>
          </p:nvSpPr>
          <p:spPr>
            <a:xfrm>
              <a:off x="0" y="1521229"/>
              <a:ext cx="7581207" cy="108066"/>
            </a:xfrm>
            <a:prstGeom prst="rect">
              <a:avLst/>
            </a:prstGeom>
            <a:solidFill>
              <a:srgbClr val="FF0000"/>
            </a:solidFill>
            <a:ln>
              <a:solidFill>
                <a:srgbClr val="EA4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1667353"/>
              <a:ext cx="7689056" cy="108066"/>
            </a:xfrm>
            <a:prstGeom prst="rect">
              <a:avLst/>
            </a:prstGeom>
            <a:solidFill>
              <a:srgbClr val="44BFBB"/>
            </a:solidFill>
            <a:ln>
              <a:solidFill>
                <a:srgbClr val="44B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1813477"/>
              <a:ext cx="7798594" cy="108066"/>
            </a:xfrm>
            <a:prstGeom prst="rect">
              <a:avLst/>
            </a:prstGeom>
            <a:solidFill>
              <a:srgbClr val="7B0985"/>
            </a:solidFill>
            <a:ln>
              <a:solidFill>
                <a:srgbClr val="7B09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 y="1959601"/>
              <a:ext cx="7889081" cy="108066"/>
            </a:xfrm>
            <a:prstGeom prst="rect">
              <a:avLst/>
            </a:prstGeom>
            <a:solidFill>
              <a:srgbClr val="4887E8"/>
            </a:solidFill>
            <a:ln>
              <a:solidFill>
                <a:srgbClr val="448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3" name="Picture 12"/>
          <p:cNvPicPr/>
          <p:nvPr userDrawn="1"/>
        </p:nvPicPr>
        <p:blipFill>
          <a:blip r:embed="rId2" cstate="hqprint">
            <a:extLst>
              <a:ext uri="{28A0092B-C50C-407E-A947-70E740481C1C}">
                <a14:useLocalDpi xmlns:a14="http://schemas.microsoft.com/office/drawing/2010/main" val="0"/>
              </a:ext>
            </a:extLst>
          </a:blip>
          <a:stretch>
            <a:fillRect/>
          </a:stretch>
        </p:blipFill>
        <p:spPr>
          <a:xfrm>
            <a:off x="10633982" y="448025"/>
            <a:ext cx="1439636" cy="514757"/>
          </a:xfrm>
          <a:prstGeom prst="rect">
            <a:avLst/>
          </a:prstGeom>
        </p:spPr>
      </p:pic>
      <p:sp>
        <p:nvSpPr>
          <p:cNvPr id="2" name="Rectangle 1"/>
          <p:cNvSpPr/>
          <p:nvPr userDrawn="1"/>
        </p:nvSpPr>
        <p:spPr>
          <a:xfrm>
            <a:off x="11682425" y="5423972"/>
            <a:ext cx="457176" cy="369332"/>
          </a:xfrm>
          <a:prstGeom prst="rect">
            <a:avLst/>
          </a:prstGeom>
        </p:spPr>
        <p:txBody>
          <a:bodyPr wrap="none">
            <a:spAutoFit/>
          </a:bodyPr>
          <a:lstStyle/>
          <a:p>
            <a:fld id="{A201E13F-6230-4FF0-9988-165C72A0C7F1}" type="slidenum">
              <a:rPr lang="en-US" smtClean="0"/>
              <a:pPr/>
              <a:t>‹#›</a:t>
            </a:fld>
            <a:endParaRPr lang="en-US" dirty="0"/>
          </a:p>
        </p:txBody>
      </p:sp>
    </p:spTree>
    <p:extLst>
      <p:ext uri="{BB962C8B-B14F-4D97-AF65-F5344CB8AC3E}">
        <p14:creationId xmlns:p14="http://schemas.microsoft.com/office/powerpoint/2010/main" val="1997986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
        <p:nvSpPr>
          <p:cNvPr id="4" name="Rectangle 3"/>
          <p:cNvSpPr/>
          <p:nvPr userDrawn="1"/>
        </p:nvSpPr>
        <p:spPr>
          <a:xfrm>
            <a:off x="11706237" y="5427147"/>
            <a:ext cx="457176" cy="369332"/>
          </a:xfrm>
          <a:prstGeom prst="rect">
            <a:avLst/>
          </a:prstGeom>
        </p:spPr>
        <p:txBody>
          <a:bodyPr wrap="none">
            <a:spAutoFit/>
          </a:bodyPr>
          <a:lstStyle/>
          <a:p>
            <a:fld id="{A201E13F-6230-4FF0-9988-165C72A0C7F1}" type="slidenum">
              <a:rPr lang="en-US" smtClean="0"/>
              <a:pPr/>
              <a:t>‹#›</a:t>
            </a:fld>
            <a:endParaRPr lang="en-US" dirty="0"/>
          </a:p>
        </p:txBody>
      </p:sp>
    </p:spTree>
    <p:extLst>
      <p:ext uri="{BB962C8B-B14F-4D97-AF65-F5344CB8AC3E}">
        <p14:creationId xmlns:p14="http://schemas.microsoft.com/office/powerpoint/2010/main" val="362579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4" name="Rectangle 3"/>
          <p:cNvSpPr/>
          <p:nvPr userDrawn="1"/>
        </p:nvSpPr>
        <p:spPr>
          <a:xfrm>
            <a:off x="11668137" y="5408097"/>
            <a:ext cx="457176" cy="369332"/>
          </a:xfrm>
          <a:prstGeom prst="rect">
            <a:avLst/>
          </a:prstGeom>
        </p:spPr>
        <p:txBody>
          <a:bodyPr wrap="none">
            <a:spAutoFit/>
          </a:bodyPr>
          <a:lstStyle/>
          <a:p>
            <a:fld id="{A201E13F-6230-4FF0-9988-165C72A0C7F1}" type="slidenum">
              <a:rPr lang="en-US" smtClean="0"/>
              <a:pPr/>
              <a:t>‹#›</a:t>
            </a:fld>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9922213" y="184826"/>
            <a:ext cx="2076717" cy="803214"/>
          </a:xfrm>
          <a:prstGeom prst="rect">
            <a:avLst/>
          </a:prstGeom>
        </p:spPr>
      </p:pic>
    </p:spTree>
    <p:extLst>
      <p:ext uri="{BB962C8B-B14F-4D97-AF65-F5344CB8AC3E}">
        <p14:creationId xmlns:p14="http://schemas.microsoft.com/office/powerpoint/2010/main" val="309093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ln>
            <a:noFill/>
          </a:ln>
        </p:spPr>
        <p:txBody>
          <a:bodyPr/>
          <a:lstStyle/>
          <a:p>
            <a:endParaRPr lang="en-US"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36221" y="281052"/>
            <a:ext cx="1862709" cy="706988"/>
          </a:xfrm>
          <a:prstGeom prst="rect">
            <a:avLst/>
          </a:prstGeom>
        </p:spPr>
      </p:pic>
      <p:sp>
        <p:nvSpPr>
          <p:cNvPr id="4" name="Rectangle 3"/>
          <p:cNvSpPr/>
          <p:nvPr userDrawn="1"/>
        </p:nvSpPr>
        <p:spPr>
          <a:xfrm>
            <a:off x="11690362" y="5447784"/>
            <a:ext cx="457176" cy="369332"/>
          </a:xfrm>
          <a:prstGeom prst="rect">
            <a:avLst/>
          </a:prstGeom>
        </p:spPr>
        <p:txBody>
          <a:bodyPr wrap="none">
            <a:spAutoFit/>
          </a:bodyPr>
          <a:lstStyle/>
          <a:p>
            <a:fld id="{A201E13F-6230-4FF0-9988-165C72A0C7F1}" type="slidenum">
              <a:rPr lang="en-US" smtClean="0"/>
              <a:pPr/>
              <a:t>‹#›</a:t>
            </a:fld>
            <a:endParaRPr lang="en-US" dirty="0"/>
          </a:p>
        </p:txBody>
      </p:sp>
    </p:spTree>
    <p:extLst>
      <p:ext uri="{BB962C8B-B14F-4D97-AF65-F5344CB8AC3E}">
        <p14:creationId xmlns:p14="http://schemas.microsoft.com/office/powerpoint/2010/main" val="320575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2" r:id="rId3"/>
    <p:sldLayoutId id="2147483656" r:id="rId4"/>
    <p:sldLayoutId id="2147483657" r:id="rId5"/>
    <p:sldLayoutId id="2147483659" r:id="rId6"/>
    <p:sldLayoutId id="2147483649" r:id="rId7"/>
    <p:sldLayoutId id="2147483660" r:id="rId8"/>
    <p:sldLayoutId id="2147483661" r:id="rId9"/>
    <p:sldLayoutId id="2147483662" r:id="rId10"/>
    <p:sldLayoutId id="2147483663" r:id="rId11"/>
    <p:sldLayoutId id="2147483664" r:id="rId12"/>
    <p:sldLayoutId id="2147483666" r:id="rId13"/>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3.sv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7.tiff"/></Relationships>
</file>

<file path=ppt/slides/_rels/slide35.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hyperlink" Target="https://targethiv.org/ta-org/blochiv" TargetMode="External"/><Relationship Id="rId2" Type="http://schemas.openxmlformats.org/officeDocument/2006/relationships/hyperlink" Target="http://www.blochiv.org/" TargetMode="Externa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hyperlink" Target="mailto:cshazor@nmac.org" TargetMode="External"/><Relationship Id="rId2" Type="http://schemas.openxmlformats.org/officeDocument/2006/relationships/hyperlink" Target="mailto:lhscruggs@nmac.org" TargetMode="External"/><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hyperlink" Target="http://www.nmac.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06C5-220B-4370-8B0D-5E83B9030A71}"/>
              </a:ext>
            </a:extLst>
          </p:cNvPr>
          <p:cNvSpPr>
            <a:spLocks noGrp="1"/>
          </p:cNvSpPr>
          <p:nvPr>
            <p:ph type="title"/>
          </p:nvPr>
        </p:nvSpPr>
        <p:spPr>
          <a:xfrm>
            <a:off x="2677886" y="3178537"/>
            <a:ext cx="9060024" cy="62585"/>
          </a:xfrm>
        </p:spPr>
        <p:txBody>
          <a:bodyPr/>
          <a:lstStyle/>
          <a:p>
            <a:r>
              <a:rPr lang="en-US" sz="4800" dirty="0" smtClean="0"/>
              <a:t/>
            </a:r>
            <a:br>
              <a:rPr lang="en-US" sz="4800" dirty="0" smtClean="0"/>
            </a:br>
            <a:r>
              <a:rPr lang="en-US" sz="4400" dirty="0" smtClean="0"/>
              <a:t>Building </a:t>
            </a:r>
            <a:r>
              <a:rPr lang="en-US" sz="4400" dirty="0"/>
              <a:t>Leaders of </a:t>
            </a:r>
            <a:r>
              <a:rPr lang="en-US" sz="4400" dirty="0" smtClean="0"/>
              <a:t>Color</a:t>
            </a:r>
            <a:br>
              <a:rPr lang="en-US" sz="4400" dirty="0" smtClean="0"/>
            </a:br>
            <a:r>
              <a:rPr lang="en-US" sz="4400" dirty="0" smtClean="0"/>
              <a:t>Session </a:t>
            </a:r>
            <a:r>
              <a:rPr lang="en-US" sz="4400" dirty="0"/>
              <a:t>Three:</a:t>
            </a:r>
            <a:br>
              <a:rPr lang="en-US" sz="4400" dirty="0"/>
            </a:br>
            <a:r>
              <a:rPr lang="en-US" sz="4400" dirty="0"/>
              <a:t>Structures of  Involvement</a:t>
            </a:r>
            <a:br>
              <a:rPr lang="en-US" sz="4400" dirty="0"/>
            </a:br>
            <a:r>
              <a:rPr lang="en-US" sz="4400" dirty="0" smtClean="0"/>
              <a:t/>
            </a:r>
            <a:br>
              <a:rPr lang="en-US" sz="4400" dirty="0" smtClean="0"/>
            </a:br>
            <a:endParaRPr lang="en-US" sz="4400" dirty="0"/>
          </a:p>
        </p:txBody>
      </p:sp>
      <p:sp>
        <p:nvSpPr>
          <p:cNvPr id="3" name="Content Placeholder 2">
            <a:extLst>
              <a:ext uri="{FF2B5EF4-FFF2-40B4-BE49-F238E27FC236}">
                <a16:creationId xmlns:a16="http://schemas.microsoft.com/office/drawing/2014/main" id="{C66B2A74-2430-4079-A14F-56966D5E8099}"/>
              </a:ext>
            </a:extLst>
          </p:cNvPr>
          <p:cNvSpPr>
            <a:spLocks noGrp="1"/>
          </p:cNvSpPr>
          <p:nvPr>
            <p:ph idx="1"/>
          </p:nvPr>
        </p:nvSpPr>
        <p:spPr>
          <a:xfrm>
            <a:off x="2224804" y="4223338"/>
            <a:ext cx="9060024" cy="479037"/>
          </a:xfrm>
        </p:spPr>
        <p:txBody>
          <a:bodyPr/>
          <a:lstStyle/>
          <a:p>
            <a:pPr marL="457200" lvl="1" indent="0">
              <a:buNone/>
            </a:pPr>
            <a:r>
              <a:rPr lang="en-US" sz="3200" dirty="0">
                <a:solidFill>
                  <a:schemeClr val="bg1"/>
                </a:solidFill>
              </a:rPr>
              <a:t>Linda H. Scruggs, MHS</a:t>
            </a:r>
          </a:p>
          <a:p>
            <a:pPr marL="457200" lvl="1" indent="0">
              <a:buNone/>
            </a:pPr>
            <a:r>
              <a:rPr lang="en-US" sz="3200" dirty="0">
                <a:solidFill>
                  <a:schemeClr val="bg1"/>
                </a:solidFill>
              </a:rPr>
              <a:t>Charles Shazor, SME</a:t>
            </a:r>
          </a:p>
        </p:txBody>
      </p:sp>
    </p:spTree>
    <p:extLst>
      <p:ext uri="{BB962C8B-B14F-4D97-AF65-F5344CB8AC3E}">
        <p14:creationId xmlns:p14="http://schemas.microsoft.com/office/powerpoint/2010/main" val="376372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32757" y="1417639"/>
            <a:ext cx="5181600" cy="4351338"/>
          </a:xfrm>
        </p:spPr>
        <p:txBody>
          <a:bodyPr>
            <a:normAutofit lnSpcReduction="10000"/>
          </a:bodyPr>
          <a:lstStyle/>
          <a:p>
            <a:r>
              <a:rPr lang="en-US" dirty="0">
                <a:ea typeface="ＭＳ 明朝" charset="-128"/>
                <a:cs typeface="OpenSans" charset="0"/>
              </a:rPr>
              <a:t>The BLOC is based on </a:t>
            </a:r>
            <a:r>
              <a:rPr lang="en-US" b="1" dirty="0">
                <a:ea typeface="ＭＳ 明朝" charset="-128"/>
                <a:cs typeface="OpenSans" charset="0"/>
              </a:rPr>
              <a:t>the Denver Principles</a:t>
            </a:r>
            <a:r>
              <a:rPr lang="en-US" dirty="0">
                <a:ea typeface="ＭＳ 明朝" charset="-128"/>
                <a:cs typeface="OpenSans" charset="0"/>
              </a:rPr>
              <a:t>, a Bill of Rights / Declaration of Independence for the AIDS movement written in 1983. At its core, the Denver Principles demanded a set of rights and recommendations for people living with HIV.</a:t>
            </a:r>
          </a:p>
          <a:p>
            <a:endParaRPr lang="en-US" dirty="0" smtClean="0">
              <a:solidFill>
                <a:srgbClr val="4D4D4D"/>
              </a:solidFill>
              <a:ea typeface="ＭＳ 明朝" charset="-128"/>
              <a:cs typeface="OpenSans" charset="0"/>
            </a:endParaRPr>
          </a:p>
          <a:p>
            <a:r>
              <a:rPr lang="en-US" dirty="0" smtClean="0">
                <a:ea typeface="ＭＳ 明朝" charset="-128"/>
                <a:cs typeface="OpenSans" charset="0"/>
              </a:rPr>
              <a:t>Built on social justice movements </a:t>
            </a:r>
            <a:r>
              <a:rPr lang="en-US" dirty="0">
                <a:ea typeface="ＭＳ 明朝" charset="-128"/>
                <a:cs typeface="OpenSans" charset="0"/>
              </a:rPr>
              <a:t>building power for African Americans, Native Americans, Asian Americans, Latinos and Chicanos, women’s health and LGBT liberation. </a:t>
            </a:r>
          </a:p>
          <a:p>
            <a:endParaRPr lang="en-US" dirty="0">
              <a:solidFill>
                <a:srgbClr val="4D4D4D"/>
              </a:solidFill>
              <a:ea typeface="ＭＳ 明朝" charset="-128"/>
              <a:cs typeface="OpenSans" charset="0"/>
            </a:endParaRPr>
          </a:p>
          <a:p>
            <a:endParaRPr lang="en-US" dirty="0">
              <a:solidFill>
                <a:srgbClr val="4D4D4D"/>
              </a:solidFill>
              <a:ea typeface="ＭＳ 明朝" charset="-128"/>
              <a:cs typeface="OpenSans" charset="0"/>
            </a:endParaRPr>
          </a:p>
          <a:p>
            <a:endParaRPr lang="en-US" dirty="0">
              <a:solidFill>
                <a:srgbClr val="4D4D4D"/>
              </a:solidFill>
              <a:ea typeface="ＭＳ 明朝" charset="-128"/>
              <a:cs typeface="OpenSans" charset="0"/>
            </a:endParaRPr>
          </a:p>
          <a:p>
            <a:endParaRPr lang="en-US" dirty="0">
              <a:solidFill>
                <a:srgbClr val="4D4D4D"/>
              </a:solidFill>
              <a:ea typeface="ＭＳ 明朝" charset="-128"/>
              <a:cs typeface="OpenSans" charset="0"/>
            </a:endParaRPr>
          </a:p>
          <a:p>
            <a:endParaRPr lang="en-US" dirty="0">
              <a:solidFill>
                <a:srgbClr val="4D4D4D"/>
              </a:solidFill>
              <a:ea typeface="ＭＳ 明朝" charset="-128"/>
              <a:cs typeface="OpenSans" charset="0"/>
            </a:endParaRPr>
          </a:p>
          <a:p>
            <a:endParaRPr lang="en-US" dirty="0">
              <a:solidFill>
                <a:srgbClr val="4D4D4D"/>
              </a:solidFill>
              <a:ea typeface="ＭＳ 明朝" charset="-128"/>
              <a:cs typeface="OpenSans" charset="0"/>
            </a:endParaRPr>
          </a:p>
          <a:p>
            <a:endParaRPr lang="en-US" dirty="0"/>
          </a:p>
          <a:p>
            <a:endParaRPr lang="en-US" dirty="0"/>
          </a:p>
          <a:p>
            <a:endParaRPr lang="en-US" dirty="0"/>
          </a:p>
        </p:txBody>
      </p:sp>
      <p:sp>
        <p:nvSpPr>
          <p:cNvPr id="8" name="Content Placeholder 7"/>
          <p:cNvSpPr>
            <a:spLocks noGrp="1"/>
          </p:cNvSpPr>
          <p:nvPr>
            <p:ph sz="half" idx="2"/>
          </p:nvPr>
        </p:nvSpPr>
        <p:spPr>
          <a:xfrm>
            <a:off x="6774628" y="1233955"/>
            <a:ext cx="5181600" cy="4351338"/>
          </a:xfrm>
        </p:spPr>
        <p:txBody>
          <a:bodyPr>
            <a:normAutofit/>
          </a:bodyPr>
          <a:lstStyle/>
          <a:p>
            <a:r>
              <a:rPr lang="en-US" dirty="0"/>
              <a:t>The principle of </a:t>
            </a:r>
            <a:r>
              <a:rPr lang="en-US" b="1" dirty="0"/>
              <a:t>Meaningful Involvement of People Living with HIV/AIDS (MIPA)</a:t>
            </a:r>
            <a:r>
              <a:rPr lang="en-US" dirty="0"/>
              <a:t> </a:t>
            </a:r>
            <a:r>
              <a:rPr lang="en-US" dirty="0" smtClean="0"/>
              <a:t>demands </a:t>
            </a:r>
            <a:r>
              <a:rPr lang="en-US" dirty="0"/>
              <a:t>that people living with HIV be substantively engaged in policy and programmatic decision-making activities that impact our lives, and fairly compensated for our participation.  </a:t>
            </a:r>
          </a:p>
        </p:txBody>
      </p:sp>
      <p:sp>
        <p:nvSpPr>
          <p:cNvPr id="2" name="Title 1"/>
          <p:cNvSpPr>
            <a:spLocks noGrp="1"/>
          </p:cNvSpPr>
          <p:nvPr>
            <p:ph type="title"/>
          </p:nvPr>
        </p:nvSpPr>
        <p:spPr>
          <a:xfrm>
            <a:off x="232757" y="179310"/>
            <a:ext cx="11121044" cy="1325563"/>
          </a:xfrm>
        </p:spPr>
        <p:txBody>
          <a:bodyPr>
            <a:normAutofit/>
          </a:bodyPr>
          <a:lstStyle/>
          <a:p>
            <a:r>
              <a:rPr lang="en-US" sz="4000" dirty="0">
                <a:solidFill>
                  <a:schemeClr val="accent1">
                    <a:lumMod val="50000"/>
                  </a:schemeClr>
                </a:solidFill>
              </a:rPr>
              <a:t>Guiding Principles</a:t>
            </a:r>
          </a:p>
        </p:txBody>
      </p:sp>
      <p:pic>
        <p:nvPicPr>
          <p:cNvPr id="5" name="Picture 4"/>
          <p:cNvPicPr>
            <a:picLocks noChangeAspect="1"/>
          </p:cNvPicPr>
          <p:nvPr/>
        </p:nvPicPr>
        <p:blipFill>
          <a:blip r:embed="rId3"/>
          <a:stretch>
            <a:fillRect/>
          </a:stretch>
        </p:blipFill>
        <p:spPr>
          <a:xfrm>
            <a:off x="6769714" y="4008757"/>
            <a:ext cx="4800600" cy="1760220"/>
          </a:xfrm>
          <a:prstGeom prst="rect">
            <a:avLst/>
          </a:prstGeom>
        </p:spPr>
      </p:pic>
    </p:spTree>
    <p:extLst>
      <p:ext uri="{BB962C8B-B14F-4D97-AF65-F5344CB8AC3E}">
        <p14:creationId xmlns:p14="http://schemas.microsoft.com/office/powerpoint/2010/main" val="31745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10119" y="1968670"/>
            <a:ext cx="10363200" cy="2387600"/>
          </a:xfrm>
        </p:spPr>
        <p:txBody>
          <a:bodyPr anchor="ctr">
            <a:normAutofit/>
          </a:bodyPr>
          <a:lstStyle/>
          <a:p>
            <a:r>
              <a:rPr lang="en-US" sz="7200" dirty="0">
                <a:solidFill>
                  <a:schemeClr val="accent1">
                    <a:lumMod val="50000"/>
                  </a:schemeClr>
                </a:solidFill>
              </a:rPr>
              <a:t>Structures of Involvement</a:t>
            </a:r>
          </a:p>
        </p:txBody>
      </p:sp>
      <p:sp>
        <p:nvSpPr>
          <p:cNvPr id="4" name="Slide Number Placeholder 3"/>
          <p:cNvSpPr>
            <a:spLocks noGrp="1"/>
          </p:cNvSpPr>
          <p:nvPr>
            <p:ph type="sldNum" sz="quarter" idx="12"/>
          </p:nvPr>
        </p:nvSpPr>
        <p:spPr/>
        <p:txBody>
          <a:bodyPr/>
          <a:lstStyle/>
          <a:p>
            <a:fld id="{A201E13F-6230-4FF0-9988-165C72A0C7F1}" type="slidenum">
              <a:rPr lang="en-US" smtClean="0"/>
              <a:t>11</a:t>
            </a:fld>
            <a:endParaRPr lang="en-US"/>
          </a:p>
        </p:txBody>
      </p:sp>
    </p:spTree>
    <p:extLst>
      <p:ext uri="{BB962C8B-B14F-4D97-AF65-F5344CB8AC3E}">
        <p14:creationId xmlns:p14="http://schemas.microsoft.com/office/powerpoint/2010/main" val="3000987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676" r="11598"/>
          <a:stretch/>
        </p:blipFill>
        <p:spPr>
          <a:xfrm>
            <a:off x="5338119" y="10"/>
            <a:ext cx="5329881" cy="5840798"/>
          </a:xfrm>
          <a:prstGeom prst="rect">
            <a:avLst/>
          </a:prstGeom>
          <a:effectLst/>
        </p:spPr>
      </p:pic>
      <p:sp>
        <p:nvSpPr>
          <p:cNvPr id="2" name="Title 1"/>
          <p:cNvSpPr>
            <a:spLocks noGrp="1"/>
          </p:cNvSpPr>
          <p:nvPr>
            <p:ph type="title" idx="4294967295"/>
          </p:nvPr>
        </p:nvSpPr>
        <p:spPr>
          <a:xfrm>
            <a:off x="0" y="136524"/>
            <a:ext cx="3760788" cy="1677988"/>
          </a:xfrm>
        </p:spPr>
        <p:txBody>
          <a:bodyPr>
            <a:normAutofit/>
          </a:bodyPr>
          <a:lstStyle/>
          <a:p>
            <a:r>
              <a:rPr lang="en-US" dirty="0">
                <a:solidFill>
                  <a:schemeClr val="accent1">
                    <a:lumMod val="50000"/>
                  </a:schemeClr>
                </a:solidFill>
              </a:rPr>
              <a:t>Question</a:t>
            </a:r>
          </a:p>
        </p:txBody>
      </p:sp>
      <p:sp>
        <p:nvSpPr>
          <p:cNvPr id="12" name="Content Placeholder 11"/>
          <p:cNvSpPr>
            <a:spLocks noGrp="1"/>
          </p:cNvSpPr>
          <p:nvPr>
            <p:ph idx="4294967295"/>
          </p:nvPr>
        </p:nvSpPr>
        <p:spPr>
          <a:xfrm>
            <a:off x="239490" y="1435133"/>
            <a:ext cx="4986338" cy="3786188"/>
          </a:xfrm>
        </p:spPr>
        <p:txBody>
          <a:bodyPr>
            <a:normAutofit/>
          </a:bodyPr>
          <a:lstStyle/>
          <a:p>
            <a:endParaRPr lang="en-US" dirty="0" smtClean="0"/>
          </a:p>
          <a:p>
            <a:r>
              <a:rPr lang="en-US" sz="3600" b="1" dirty="0" smtClean="0">
                <a:solidFill>
                  <a:schemeClr val="accent1">
                    <a:lumMod val="50000"/>
                  </a:schemeClr>
                </a:solidFill>
              </a:rPr>
              <a:t>Can </a:t>
            </a:r>
            <a:r>
              <a:rPr lang="en-US" sz="3600" b="1" dirty="0">
                <a:solidFill>
                  <a:schemeClr val="accent1">
                    <a:lumMod val="50000"/>
                  </a:schemeClr>
                </a:solidFill>
              </a:rPr>
              <a:t>anyone tell us some ways that individuals have been involved in local, regional, or national community decision-making?  </a:t>
            </a:r>
          </a:p>
        </p:txBody>
      </p:sp>
      <p:sp>
        <p:nvSpPr>
          <p:cNvPr id="4" name="Slide Number Placeholder 3"/>
          <p:cNvSpPr>
            <a:spLocks noGrp="1"/>
          </p:cNvSpPr>
          <p:nvPr>
            <p:ph type="sldNum" sz="quarter" idx="4294967295"/>
          </p:nvPr>
        </p:nvSpPr>
        <p:spPr/>
        <p:txBody>
          <a:bodyPr/>
          <a:lstStyle/>
          <a:p>
            <a:endParaRPr lang="en-US" dirty="0"/>
          </a:p>
        </p:txBody>
      </p:sp>
      <p:sp>
        <p:nvSpPr>
          <p:cNvPr id="7" name="Rectangle 6"/>
          <p:cNvSpPr/>
          <p:nvPr/>
        </p:nvSpPr>
        <p:spPr>
          <a:xfrm>
            <a:off x="11709598" y="5416034"/>
            <a:ext cx="418704" cy="369332"/>
          </a:xfrm>
          <a:prstGeom prst="rect">
            <a:avLst/>
          </a:prstGeom>
        </p:spPr>
        <p:txBody>
          <a:bodyPr wrap="none">
            <a:spAutoFit/>
          </a:bodyPr>
          <a:lstStyle/>
          <a:p>
            <a:fld id="{A201E13F-6230-4FF0-9988-165C72A0C7F1}" type="slidenum">
              <a:rPr lang="en-US"/>
              <a:pPr/>
              <a:t>12</a:t>
            </a:fld>
            <a:endParaRPr lang="en-US" dirty="0"/>
          </a:p>
        </p:txBody>
      </p:sp>
    </p:spTree>
    <p:extLst>
      <p:ext uri="{BB962C8B-B14F-4D97-AF65-F5344CB8AC3E}">
        <p14:creationId xmlns:p14="http://schemas.microsoft.com/office/powerpoint/2010/main" val="1761148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36614" y="109729"/>
            <a:ext cx="11121044" cy="1325563"/>
          </a:xfrm>
        </p:spPr>
        <p:txBody>
          <a:bodyPr/>
          <a:lstStyle/>
          <a:p>
            <a:pPr eaLnBrk="1" hangingPunct="1"/>
            <a:r>
              <a:rPr lang="en-US" dirty="0">
                <a:ea typeface="ＭＳ Ｐゴシック"/>
                <a:cs typeface="ＭＳ Ｐゴシック"/>
              </a:rPr>
              <a:t>History of Involvement</a:t>
            </a:r>
          </a:p>
        </p:txBody>
      </p:sp>
      <p:sp>
        <p:nvSpPr>
          <p:cNvPr id="20482" name="Content Placeholder 2"/>
          <p:cNvSpPr>
            <a:spLocks noGrp="1"/>
          </p:cNvSpPr>
          <p:nvPr>
            <p:ph idx="1"/>
          </p:nvPr>
        </p:nvSpPr>
        <p:spPr>
          <a:xfrm>
            <a:off x="313498" y="1261398"/>
            <a:ext cx="11398604" cy="4351338"/>
          </a:xfrm>
        </p:spPr>
        <p:txBody>
          <a:bodyPr>
            <a:normAutofit/>
          </a:bodyPr>
          <a:lstStyle/>
          <a:p>
            <a:pPr eaLnBrk="1" hangingPunct="1"/>
            <a:r>
              <a:rPr lang="en-US" sz="3600" b="1" dirty="0">
                <a:solidFill>
                  <a:schemeClr val="accent1">
                    <a:lumMod val="50000"/>
                  </a:schemeClr>
                </a:solidFill>
                <a:ea typeface="ＭＳ Ｐゴシック"/>
                <a:cs typeface="ＭＳ Ｐゴシック"/>
              </a:rPr>
              <a:t>Fingerprints – The Denver Principles; Authors and Souls</a:t>
            </a:r>
          </a:p>
          <a:p>
            <a:pPr eaLnBrk="1" hangingPunct="1"/>
            <a:r>
              <a:rPr lang="en-US" sz="3600" b="1" dirty="0">
                <a:solidFill>
                  <a:schemeClr val="accent1">
                    <a:lumMod val="50000"/>
                  </a:schemeClr>
                </a:solidFill>
                <a:ea typeface="ＭＳ Ｐゴシック"/>
                <a:cs typeface="ＭＳ Ｐゴシック"/>
              </a:rPr>
              <a:t>Blueprints – The Ryan White Program; Drafters and Supporters</a:t>
            </a:r>
          </a:p>
          <a:p>
            <a:pPr eaLnBrk="1" hangingPunct="1"/>
            <a:r>
              <a:rPr lang="en-US" sz="3600" b="1" dirty="0">
                <a:solidFill>
                  <a:schemeClr val="accent1">
                    <a:lumMod val="50000"/>
                  </a:schemeClr>
                </a:solidFill>
                <a:ea typeface="ＭＳ Ｐゴシック"/>
                <a:cs typeface="ＭＳ Ｐゴシック"/>
              </a:rPr>
              <a:t>Nuts and Bolts – Community Planning Members</a:t>
            </a:r>
          </a:p>
          <a:p>
            <a:pPr eaLnBrk="1" hangingPunct="1"/>
            <a:r>
              <a:rPr lang="en-US" sz="3600" b="1" dirty="0">
                <a:solidFill>
                  <a:schemeClr val="accent1">
                    <a:lumMod val="50000"/>
                  </a:schemeClr>
                </a:solidFill>
                <a:ea typeface="ＭＳ Ｐゴシック"/>
                <a:cs typeface="ＭＳ Ｐゴシック"/>
              </a:rPr>
              <a:t>Betterment – Quality Improvement Advocates</a:t>
            </a:r>
          </a:p>
        </p:txBody>
      </p:sp>
      <p:grpSp>
        <p:nvGrpSpPr>
          <p:cNvPr id="10" name="Group 9"/>
          <p:cNvGrpSpPr/>
          <p:nvPr/>
        </p:nvGrpSpPr>
        <p:grpSpPr>
          <a:xfrm>
            <a:off x="2328609" y="4280767"/>
            <a:ext cx="6800865" cy="1611806"/>
            <a:chOff x="2353750" y="5233696"/>
            <a:chExt cx="6074580" cy="136956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2293" y="5233696"/>
              <a:ext cx="1324404" cy="1324404"/>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53750" y="5262697"/>
              <a:ext cx="1295403" cy="129540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9837" y="5233696"/>
              <a:ext cx="1626353" cy="136956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9330" y="5355540"/>
              <a:ext cx="1129000" cy="1125872"/>
            </a:xfrm>
            <a:prstGeom prst="rect">
              <a:avLst/>
            </a:prstGeom>
          </p:spPr>
        </p:pic>
      </p:grpSp>
    </p:spTree>
    <p:extLst>
      <p:ext uri="{BB962C8B-B14F-4D97-AF65-F5344CB8AC3E}">
        <p14:creationId xmlns:p14="http://schemas.microsoft.com/office/powerpoint/2010/main" val="3305466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5" name="Text Placeholder 4"/>
          <p:cNvSpPr>
            <a:spLocks noGrp="1"/>
          </p:cNvSpPr>
          <p:nvPr>
            <p:ph type="body" sz="half" idx="2"/>
          </p:nvPr>
        </p:nvSpPr>
        <p:spPr/>
        <p:txBody>
          <a:bodyPr/>
          <a:lstStyle/>
          <a:p>
            <a:endParaRPr lang="en-US"/>
          </a:p>
        </p:txBody>
      </p:sp>
      <p:pic>
        <p:nvPicPr>
          <p:cNvPr id="7" name="Content Placeholder 6"/>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t="9091" r="19091"/>
          <a:stretch/>
        </p:blipFill>
        <p:spPr>
          <a:xfrm>
            <a:off x="0" y="0"/>
            <a:ext cx="12191999" cy="5992238"/>
          </a:xfrm>
          <a:prstGeom prst="rect">
            <a:avLst/>
          </a:prstGeom>
        </p:spPr>
      </p:pic>
      <p:sp>
        <p:nvSpPr>
          <p:cNvPr id="4" name="Content Placeholder 3"/>
          <p:cNvSpPr>
            <a:spLocks noGrp="1"/>
          </p:cNvSpPr>
          <p:nvPr>
            <p:ph sz="half" idx="4294967295"/>
          </p:nvPr>
        </p:nvSpPr>
        <p:spPr>
          <a:xfrm>
            <a:off x="365125" y="1351168"/>
            <a:ext cx="5289550" cy="4083050"/>
          </a:xfrm>
        </p:spPr>
        <p:txBody>
          <a:bodyPr vert="horz" lIns="91440" tIns="45720" rIns="91440" bIns="45720" rtlCol="0">
            <a:noAutofit/>
          </a:bodyPr>
          <a:lstStyle/>
          <a:p>
            <a:r>
              <a:rPr lang="en-US" sz="3200" dirty="0">
                <a:solidFill>
                  <a:schemeClr val="bg1"/>
                </a:solidFill>
              </a:rPr>
              <a:t>The history of involvement of Persons Living with HIV demonstrates how communities can take many paths to shared goals. </a:t>
            </a:r>
          </a:p>
          <a:p>
            <a:r>
              <a:rPr lang="en-US" sz="3200" dirty="0">
                <a:solidFill>
                  <a:schemeClr val="bg1"/>
                </a:solidFill>
              </a:rPr>
              <a:t/>
            </a:r>
            <a:br>
              <a:rPr lang="en-US" sz="3200" dirty="0">
                <a:solidFill>
                  <a:schemeClr val="bg1"/>
                </a:solidFill>
              </a:rPr>
            </a:br>
            <a:r>
              <a:rPr lang="en-US" sz="3200" dirty="0">
                <a:solidFill>
                  <a:schemeClr val="bg1"/>
                </a:solidFill>
              </a:rPr>
              <a:t>Let’s look at a few key moments in the history of PLWH involvement …</a:t>
            </a:r>
          </a:p>
        </p:txBody>
      </p:sp>
      <p:sp>
        <p:nvSpPr>
          <p:cNvPr id="6" name="Title 5"/>
          <p:cNvSpPr>
            <a:spLocks noGrp="1"/>
          </p:cNvSpPr>
          <p:nvPr>
            <p:ph type="title" idx="4294967295"/>
          </p:nvPr>
        </p:nvSpPr>
        <p:spPr>
          <a:xfrm>
            <a:off x="476656" y="239466"/>
            <a:ext cx="4535488" cy="1325562"/>
          </a:xfrm>
        </p:spPr>
        <p:txBody>
          <a:bodyPr vert="horz" lIns="91440" tIns="45720" rIns="91440" bIns="45720" rtlCol="0" anchor="ctr">
            <a:normAutofit/>
          </a:bodyPr>
          <a:lstStyle/>
          <a:p>
            <a:r>
              <a:rPr lang="en-US" sz="4800" dirty="0">
                <a:solidFill>
                  <a:schemeClr val="bg1"/>
                </a:solidFill>
              </a:rPr>
              <a:t>Our History</a:t>
            </a:r>
          </a:p>
        </p:txBody>
      </p:sp>
      <p:sp>
        <p:nvSpPr>
          <p:cNvPr id="2" name="Slide Number Placeholder 1"/>
          <p:cNvSpPr>
            <a:spLocks noGrp="1"/>
          </p:cNvSpPr>
          <p:nvPr>
            <p:ph type="sldNum" sz="quarter" idx="4294967295"/>
          </p:nvPr>
        </p:nvSpPr>
        <p:spPr/>
        <p:txBody>
          <a:bodyPr/>
          <a:lstStyle/>
          <a:p>
            <a:fld id="{A201E13F-6230-4FF0-9988-165C72A0C7F1}" type="slidenum">
              <a:rPr lang="en-US" smtClean="0"/>
              <a:pPr/>
              <a:t>14</a:t>
            </a:fld>
            <a:endParaRPr lang="en-US"/>
          </a:p>
        </p:txBody>
      </p:sp>
    </p:spTree>
    <p:extLst>
      <p:ext uri="{BB962C8B-B14F-4D97-AF65-F5344CB8AC3E}">
        <p14:creationId xmlns:p14="http://schemas.microsoft.com/office/powerpoint/2010/main" val="2966693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644" t="9091" r="35750"/>
          <a:stretch/>
        </p:blipFill>
        <p:spPr>
          <a:xfrm>
            <a:off x="-1" y="-1"/>
            <a:ext cx="6420256" cy="5963055"/>
          </a:xfrm>
          <a:prstGeom prst="rect">
            <a:avLst/>
          </a:prstGeom>
        </p:spPr>
      </p:pic>
      <p:sp>
        <p:nvSpPr>
          <p:cNvPr id="2" name="Title 1"/>
          <p:cNvSpPr>
            <a:spLocks noGrp="1"/>
          </p:cNvSpPr>
          <p:nvPr>
            <p:ph type="title" idx="4294967295"/>
          </p:nvPr>
        </p:nvSpPr>
        <p:spPr>
          <a:xfrm>
            <a:off x="7249268" y="150813"/>
            <a:ext cx="3911600" cy="1325562"/>
          </a:xfrm>
        </p:spPr>
        <p:txBody>
          <a:bodyPr>
            <a:normAutofit/>
          </a:bodyPr>
          <a:lstStyle/>
          <a:p>
            <a:r>
              <a:rPr lang="en-US" sz="4000" dirty="0">
                <a:solidFill>
                  <a:schemeClr val="accent1">
                    <a:lumMod val="50000"/>
                  </a:schemeClr>
                </a:solidFill>
              </a:rPr>
              <a:t>The Early Years</a:t>
            </a:r>
          </a:p>
        </p:txBody>
      </p:sp>
      <p:sp>
        <p:nvSpPr>
          <p:cNvPr id="12" name="Content Placeholder 11"/>
          <p:cNvSpPr>
            <a:spLocks noGrp="1"/>
          </p:cNvSpPr>
          <p:nvPr>
            <p:ph idx="4294967295"/>
          </p:nvPr>
        </p:nvSpPr>
        <p:spPr>
          <a:xfrm>
            <a:off x="6729886" y="1291550"/>
            <a:ext cx="5180012" cy="4089400"/>
          </a:xfrm>
        </p:spPr>
        <p:txBody>
          <a:bodyPr>
            <a:noAutofit/>
          </a:bodyPr>
          <a:lstStyle/>
          <a:p>
            <a:r>
              <a:rPr lang="en-US" sz="2800" b="1" dirty="0">
                <a:solidFill>
                  <a:schemeClr val="accent1">
                    <a:lumMod val="50000"/>
                  </a:schemeClr>
                </a:solidFill>
              </a:rPr>
              <a:t>Perceiving few partners and being shut out of medical care, Persons Living with HIV vigorously challenged systems and people to recognize the epidemic.</a:t>
            </a:r>
          </a:p>
          <a:p>
            <a:endParaRPr lang="en-US" sz="2800" b="1" dirty="0">
              <a:solidFill>
                <a:schemeClr val="accent1">
                  <a:lumMod val="50000"/>
                </a:schemeClr>
              </a:solidFill>
            </a:endParaRPr>
          </a:p>
          <a:p>
            <a:r>
              <a:rPr lang="en-US" sz="2800" b="1" dirty="0">
                <a:solidFill>
                  <a:schemeClr val="accent1">
                    <a:lumMod val="50000"/>
                  </a:schemeClr>
                </a:solidFill>
              </a:rPr>
              <a:t>People used many methods to remind communities that HIV was real and AIDS was happening around them.</a:t>
            </a:r>
          </a:p>
        </p:txBody>
      </p:sp>
      <p:sp>
        <p:nvSpPr>
          <p:cNvPr id="4" name="Slide Number Placeholder 3"/>
          <p:cNvSpPr>
            <a:spLocks noGrp="1"/>
          </p:cNvSpPr>
          <p:nvPr>
            <p:ph type="sldNum" sz="quarter" idx="4294967295"/>
          </p:nvPr>
        </p:nvSpPr>
        <p:spPr/>
        <p:txBody>
          <a:bodyPr/>
          <a:lstStyle/>
          <a:p>
            <a:fld id="{A201E13F-6230-4FF0-9988-165C72A0C7F1}" type="slidenum">
              <a:rPr lang="en-US" smtClean="0"/>
              <a:t>15</a:t>
            </a:fld>
            <a:endParaRPr lang="en-US"/>
          </a:p>
        </p:txBody>
      </p:sp>
    </p:spTree>
    <p:extLst>
      <p:ext uri="{BB962C8B-B14F-4D97-AF65-F5344CB8AC3E}">
        <p14:creationId xmlns:p14="http://schemas.microsoft.com/office/powerpoint/2010/main" val="23985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419" r="23648"/>
          <a:stretch/>
        </p:blipFill>
        <p:spPr>
          <a:xfrm>
            <a:off x="-1" y="0"/>
            <a:ext cx="4289899" cy="5904689"/>
          </a:xfrm>
          <a:prstGeom prst="rect">
            <a:avLst/>
          </a:prstGeom>
          <a:effectLst/>
        </p:spPr>
      </p:pic>
      <p:sp>
        <p:nvSpPr>
          <p:cNvPr id="2" name="Title 1"/>
          <p:cNvSpPr>
            <a:spLocks noGrp="1"/>
          </p:cNvSpPr>
          <p:nvPr>
            <p:ph type="title"/>
          </p:nvPr>
        </p:nvSpPr>
        <p:spPr>
          <a:xfrm>
            <a:off x="5372129" y="210979"/>
            <a:ext cx="4860570" cy="1676603"/>
          </a:xfrm>
        </p:spPr>
        <p:txBody>
          <a:bodyPr>
            <a:normAutofit/>
          </a:bodyPr>
          <a:lstStyle/>
          <a:p>
            <a:r>
              <a:rPr lang="en-US" sz="6600" dirty="0"/>
              <a:t>Question</a:t>
            </a:r>
          </a:p>
        </p:txBody>
      </p:sp>
      <p:sp>
        <p:nvSpPr>
          <p:cNvPr id="12" name="Content Placeholder 11"/>
          <p:cNvSpPr>
            <a:spLocks noGrp="1"/>
          </p:cNvSpPr>
          <p:nvPr>
            <p:ph idx="1"/>
          </p:nvPr>
        </p:nvSpPr>
        <p:spPr>
          <a:xfrm>
            <a:off x="5372129" y="1699100"/>
            <a:ext cx="6566053" cy="3785419"/>
          </a:xfrm>
        </p:spPr>
        <p:txBody>
          <a:bodyPr>
            <a:normAutofit/>
          </a:bodyPr>
          <a:lstStyle/>
          <a:p>
            <a:r>
              <a:rPr lang="en-US" sz="4800" b="1" dirty="0">
                <a:solidFill>
                  <a:schemeClr val="accent1">
                    <a:lumMod val="50000"/>
                  </a:schemeClr>
                </a:solidFill>
              </a:rPr>
              <a:t>Can anyone share some examples of how People Living with HIV were involved in the early years?</a:t>
            </a:r>
          </a:p>
        </p:txBody>
      </p:sp>
      <p:sp>
        <p:nvSpPr>
          <p:cNvPr id="3" name="Slide Number Placeholder 2"/>
          <p:cNvSpPr>
            <a:spLocks noGrp="1"/>
          </p:cNvSpPr>
          <p:nvPr>
            <p:ph type="sldNum" sz="quarter" idx="12"/>
          </p:nvPr>
        </p:nvSpPr>
        <p:spPr/>
        <p:txBody>
          <a:bodyPr/>
          <a:lstStyle/>
          <a:p>
            <a:fld id="{A201E13F-6230-4FF0-9988-165C72A0C7F1}" type="slidenum">
              <a:rPr lang="en-US" smtClean="0"/>
              <a:t>16</a:t>
            </a:fld>
            <a:endParaRPr lang="en-US"/>
          </a:p>
        </p:txBody>
      </p:sp>
    </p:spTree>
    <p:extLst>
      <p:ext uri="{BB962C8B-B14F-4D97-AF65-F5344CB8AC3E}">
        <p14:creationId xmlns:p14="http://schemas.microsoft.com/office/powerpoint/2010/main" val="346870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9091" r="26060" b="-1"/>
          <a:stretch/>
        </p:blipFill>
        <p:spPr>
          <a:xfrm>
            <a:off x="0" y="1"/>
            <a:ext cx="6234822" cy="5933872"/>
          </a:xfrm>
          <a:prstGeom prst="rect">
            <a:avLst/>
          </a:prstGeom>
        </p:spPr>
      </p:pic>
      <p:sp>
        <p:nvSpPr>
          <p:cNvPr id="2" name="Title 1"/>
          <p:cNvSpPr>
            <a:spLocks noGrp="1"/>
          </p:cNvSpPr>
          <p:nvPr>
            <p:ph type="title"/>
          </p:nvPr>
        </p:nvSpPr>
        <p:spPr>
          <a:xfrm>
            <a:off x="6882763" y="689133"/>
            <a:ext cx="3911452" cy="1325563"/>
          </a:xfrm>
        </p:spPr>
        <p:txBody>
          <a:bodyPr>
            <a:normAutofit/>
          </a:bodyPr>
          <a:lstStyle/>
          <a:p>
            <a:r>
              <a:rPr lang="en-US" sz="4800" dirty="0"/>
              <a:t>The AIDS Quilt</a:t>
            </a:r>
          </a:p>
        </p:txBody>
      </p:sp>
      <p:sp>
        <p:nvSpPr>
          <p:cNvPr id="12" name="Content Placeholder 11"/>
          <p:cNvSpPr>
            <a:spLocks noGrp="1"/>
          </p:cNvSpPr>
          <p:nvPr>
            <p:ph idx="1"/>
          </p:nvPr>
        </p:nvSpPr>
        <p:spPr>
          <a:xfrm>
            <a:off x="6590934" y="1752050"/>
            <a:ext cx="5023423" cy="4089920"/>
          </a:xfrm>
        </p:spPr>
        <p:txBody>
          <a:bodyPr>
            <a:normAutofit fontScale="85000" lnSpcReduction="20000"/>
          </a:bodyPr>
          <a:lstStyle/>
          <a:p>
            <a:r>
              <a:rPr lang="en-US" sz="3600" b="1" dirty="0">
                <a:solidFill>
                  <a:schemeClr val="accent1">
                    <a:lumMod val="50000"/>
                  </a:schemeClr>
                </a:solidFill>
              </a:rPr>
              <a:t>Another way people sought to be involved was to contribute to the AIDS Quilt.  The quilt serves as reminder of the people we have lost to AIDS</a:t>
            </a:r>
            <a:r>
              <a:rPr lang="en-US" sz="3600" b="1" dirty="0" smtClean="0">
                <a:solidFill>
                  <a:schemeClr val="accent1">
                    <a:lumMod val="50000"/>
                  </a:schemeClr>
                </a:solidFill>
              </a:rPr>
              <a:t>.</a:t>
            </a:r>
          </a:p>
          <a:p>
            <a:endParaRPr lang="en-US" sz="3600" b="1" dirty="0">
              <a:solidFill>
                <a:schemeClr val="accent1">
                  <a:lumMod val="50000"/>
                </a:schemeClr>
              </a:solidFill>
            </a:endParaRPr>
          </a:p>
          <a:p>
            <a:r>
              <a:rPr lang="en-US" sz="3600" b="1" dirty="0" smtClean="0">
                <a:solidFill>
                  <a:schemeClr val="accent1">
                    <a:lumMod val="50000"/>
                  </a:schemeClr>
                </a:solidFill>
              </a:rPr>
              <a:t>This </a:t>
            </a:r>
            <a:r>
              <a:rPr lang="en-US" sz="3600" b="1" dirty="0">
                <a:solidFill>
                  <a:schemeClr val="accent1">
                    <a:lumMod val="50000"/>
                  </a:schemeClr>
                </a:solidFill>
              </a:rPr>
              <a:t>kind of direct action to draw attention to an issue has been used a lot during the epidemic.</a:t>
            </a:r>
          </a:p>
          <a:p>
            <a:endParaRPr lang="en-US" dirty="0"/>
          </a:p>
          <a:p>
            <a:endParaRPr lang="en-US" dirty="0"/>
          </a:p>
        </p:txBody>
      </p:sp>
      <p:sp>
        <p:nvSpPr>
          <p:cNvPr id="3" name="Slide Number Placeholder 2"/>
          <p:cNvSpPr>
            <a:spLocks noGrp="1"/>
          </p:cNvSpPr>
          <p:nvPr>
            <p:ph type="sldNum" sz="quarter" idx="12"/>
          </p:nvPr>
        </p:nvSpPr>
        <p:spPr/>
        <p:txBody>
          <a:bodyPr/>
          <a:lstStyle/>
          <a:p>
            <a:fld id="{A201E13F-6230-4FF0-9988-165C72A0C7F1}" type="slidenum">
              <a:rPr lang="en-US" smtClean="0"/>
              <a:t>17</a:t>
            </a:fld>
            <a:endParaRPr lang="en-US"/>
          </a:p>
        </p:txBody>
      </p:sp>
    </p:spTree>
    <p:extLst>
      <p:ext uri="{BB962C8B-B14F-4D97-AF65-F5344CB8AC3E}">
        <p14:creationId xmlns:p14="http://schemas.microsoft.com/office/powerpoint/2010/main" val="31057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419" r="23648"/>
          <a:stretch/>
        </p:blipFill>
        <p:spPr>
          <a:xfrm>
            <a:off x="0" y="10"/>
            <a:ext cx="4503906" cy="5894952"/>
          </a:xfrm>
          <a:prstGeom prst="rect">
            <a:avLst/>
          </a:prstGeom>
          <a:effectLst/>
        </p:spPr>
      </p:pic>
      <p:sp>
        <p:nvSpPr>
          <p:cNvPr id="2" name="Title 1"/>
          <p:cNvSpPr>
            <a:spLocks noGrp="1"/>
          </p:cNvSpPr>
          <p:nvPr>
            <p:ph type="title"/>
          </p:nvPr>
        </p:nvSpPr>
        <p:spPr>
          <a:xfrm>
            <a:off x="5400619" y="142885"/>
            <a:ext cx="4860570" cy="1676603"/>
          </a:xfrm>
        </p:spPr>
        <p:txBody>
          <a:bodyPr>
            <a:normAutofit/>
          </a:bodyPr>
          <a:lstStyle/>
          <a:p>
            <a:r>
              <a:rPr lang="en-US" sz="6000" dirty="0"/>
              <a:t>Question</a:t>
            </a:r>
          </a:p>
        </p:txBody>
      </p:sp>
      <p:sp>
        <p:nvSpPr>
          <p:cNvPr id="12" name="Content Placeholder 11"/>
          <p:cNvSpPr>
            <a:spLocks noGrp="1"/>
          </p:cNvSpPr>
          <p:nvPr>
            <p:ph idx="1"/>
          </p:nvPr>
        </p:nvSpPr>
        <p:spPr>
          <a:xfrm>
            <a:off x="5546536" y="1669917"/>
            <a:ext cx="4860569" cy="3785419"/>
          </a:xfrm>
        </p:spPr>
        <p:txBody>
          <a:bodyPr>
            <a:normAutofit/>
          </a:bodyPr>
          <a:lstStyle/>
          <a:p>
            <a:r>
              <a:rPr lang="en-US" sz="4800" b="1" dirty="0" smtClean="0">
                <a:solidFill>
                  <a:schemeClr val="accent1">
                    <a:lumMod val="50000"/>
                  </a:schemeClr>
                </a:solidFill>
              </a:rPr>
              <a:t>Can anyone name some other ways the community has delivered their message?</a:t>
            </a:r>
            <a:endParaRPr lang="en-US" sz="4800" b="1" dirty="0">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A201E13F-6230-4FF0-9988-165C72A0C7F1}" type="slidenum">
              <a:rPr lang="en-US" smtClean="0"/>
              <a:t>18</a:t>
            </a:fld>
            <a:endParaRPr lang="en-US"/>
          </a:p>
        </p:txBody>
      </p:sp>
    </p:spTree>
    <p:extLst>
      <p:ext uri="{BB962C8B-B14F-4D97-AF65-F5344CB8AC3E}">
        <p14:creationId xmlns:p14="http://schemas.microsoft.com/office/powerpoint/2010/main" val="3477660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1"/>
            <a:ext cx="12192000" cy="5894962"/>
          </a:xfrm>
          <a:prstGeom prst="rect">
            <a:avLst/>
          </a:prstGeom>
        </p:spPr>
      </p:pic>
      <p:sp>
        <p:nvSpPr>
          <p:cNvPr id="2" name="Title 1"/>
          <p:cNvSpPr>
            <a:spLocks noGrp="1"/>
          </p:cNvSpPr>
          <p:nvPr>
            <p:ph type="title"/>
          </p:nvPr>
        </p:nvSpPr>
        <p:spPr>
          <a:xfrm>
            <a:off x="137809" y="268378"/>
            <a:ext cx="10515600" cy="829193"/>
          </a:xfrm>
        </p:spPr>
        <p:txBody>
          <a:bodyPr>
            <a:normAutofit/>
          </a:bodyPr>
          <a:lstStyle/>
          <a:p>
            <a:r>
              <a:rPr lang="en-US" sz="4400" dirty="0">
                <a:solidFill>
                  <a:schemeClr val="accent1">
                    <a:lumMod val="50000"/>
                  </a:schemeClr>
                </a:solidFill>
              </a:rPr>
              <a:t>Greater Involvement</a:t>
            </a:r>
          </a:p>
        </p:txBody>
      </p:sp>
      <p:sp>
        <p:nvSpPr>
          <p:cNvPr id="12" name="Content Placeholder 11"/>
          <p:cNvSpPr>
            <a:spLocks noGrp="1"/>
          </p:cNvSpPr>
          <p:nvPr>
            <p:ph idx="4294967295"/>
          </p:nvPr>
        </p:nvSpPr>
        <p:spPr>
          <a:xfrm>
            <a:off x="642025" y="1923712"/>
            <a:ext cx="10515600" cy="4351338"/>
          </a:xfrm>
        </p:spPr>
        <p:txBody>
          <a:bodyPr>
            <a:normAutofit/>
          </a:bodyPr>
          <a:lstStyle/>
          <a:p>
            <a:r>
              <a:rPr lang="en-US" sz="3600" b="1" dirty="0">
                <a:solidFill>
                  <a:schemeClr val="accent1">
                    <a:lumMod val="50000"/>
                  </a:schemeClr>
                </a:solidFill>
              </a:rPr>
              <a:t>A patient-centeredness comes into focus through the health care system the involvement of People Living with HIV is as important as ever. </a:t>
            </a:r>
          </a:p>
          <a:p>
            <a:endParaRPr lang="en-US" sz="3600" b="1" dirty="0">
              <a:solidFill>
                <a:schemeClr val="accent1">
                  <a:lumMod val="50000"/>
                </a:schemeClr>
              </a:solidFill>
            </a:endParaRPr>
          </a:p>
          <a:p>
            <a:r>
              <a:rPr lang="en-US" sz="3600" b="1" dirty="0">
                <a:solidFill>
                  <a:schemeClr val="accent1">
                    <a:lumMod val="50000"/>
                  </a:schemeClr>
                </a:solidFill>
              </a:rPr>
              <a:t>As equal partners in the process, People Living with HIV can continue to support improved outcomes. </a:t>
            </a:r>
          </a:p>
        </p:txBody>
      </p:sp>
      <p:sp>
        <p:nvSpPr>
          <p:cNvPr id="4" name="Slide Number Placeholder 3"/>
          <p:cNvSpPr>
            <a:spLocks noGrp="1"/>
          </p:cNvSpPr>
          <p:nvPr>
            <p:ph type="sldNum" sz="quarter" idx="4294967295"/>
          </p:nvPr>
        </p:nvSpPr>
        <p:spPr/>
        <p:txBody>
          <a:bodyPr/>
          <a:lstStyle/>
          <a:p>
            <a:fld id="{A201E13F-6230-4FF0-9988-165C72A0C7F1}" type="slidenum">
              <a:rPr lang="en-US" smtClean="0"/>
              <a:t>19</a:t>
            </a:fld>
            <a:endParaRPr lang="en-US" dirty="0"/>
          </a:p>
        </p:txBody>
      </p:sp>
    </p:spTree>
    <p:extLst>
      <p:ext uri="{BB962C8B-B14F-4D97-AF65-F5344CB8AC3E}">
        <p14:creationId xmlns:p14="http://schemas.microsoft.com/office/powerpoint/2010/main" val="27181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2ED3-50A4-4E47-9417-45A5AF2B609C}"/>
              </a:ext>
            </a:extLst>
          </p:cNvPr>
          <p:cNvSpPr>
            <a:spLocks noGrp="1"/>
          </p:cNvSpPr>
          <p:nvPr>
            <p:ph type="title"/>
          </p:nvPr>
        </p:nvSpPr>
        <p:spPr/>
        <p:txBody>
          <a:bodyPr>
            <a:noAutofit/>
          </a:bodyPr>
          <a:lstStyle/>
          <a:p>
            <a:r>
              <a:rPr lang="en-US" dirty="0"/>
              <a:t>Disclosures</a:t>
            </a:r>
          </a:p>
        </p:txBody>
      </p:sp>
      <p:sp>
        <p:nvSpPr>
          <p:cNvPr id="3" name="Content Placeholder 2">
            <a:extLst>
              <a:ext uri="{FF2B5EF4-FFF2-40B4-BE49-F238E27FC236}">
                <a16:creationId xmlns:a16="http://schemas.microsoft.com/office/drawing/2014/main" id="{396EB0C9-4DED-4F31-AC5B-2F9034A81FEF}"/>
              </a:ext>
            </a:extLst>
          </p:cNvPr>
          <p:cNvSpPr>
            <a:spLocks noGrp="1"/>
          </p:cNvSpPr>
          <p:nvPr>
            <p:ph sz="half" idx="10"/>
          </p:nvPr>
        </p:nvSpPr>
        <p:spPr/>
        <p:txBody>
          <a:bodyPr>
            <a:normAutofit/>
          </a:bodyPr>
          <a:lstStyle/>
          <a:p>
            <a:r>
              <a:rPr lang="en-US" dirty="0" smtClean="0"/>
              <a:t>Presenters have </a:t>
            </a:r>
            <a:r>
              <a:rPr lang="en-US" dirty="0"/>
              <a:t>no financial interest to disclose.</a:t>
            </a:r>
          </a:p>
          <a:p>
            <a:pPr indent="-228600"/>
            <a:endParaRPr lang="en-US" sz="1800" dirty="0" smtClean="0"/>
          </a:p>
          <a:p>
            <a:pPr indent="-228600"/>
            <a:endParaRPr lang="en-US" sz="1800" dirty="0"/>
          </a:p>
          <a:p>
            <a:pPr indent="-228600"/>
            <a:r>
              <a:rPr lang="en-US" sz="1800" dirty="0" smtClean="0"/>
              <a:t>This </a:t>
            </a:r>
            <a:r>
              <a:rPr lang="en-US" sz="1800" dirty="0"/>
              <a:t>continuing education activity is managed and accredited by </a:t>
            </a:r>
            <a:r>
              <a:rPr lang="en-US" sz="1800" dirty="0" err="1"/>
              <a:t>AffinityCE</a:t>
            </a:r>
            <a:r>
              <a:rPr lang="en-US" sz="1800" dirty="0"/>
              <a:t>/Professional Education Services Group in cooperation with HRSA and LRG. PESG, HRSA, LRG and all accrediting organization do not support or endorse any product or service mentioned in this activity.</a:t>
            </a:r>
          </a:p>
          <a:p>
            <a:pPr indent="-228600"/>
            <a:r>
              <a:rPr lang="en-US" sz="1800" dirty="0"/>
              <a:t>PESG, HRSA, and LRG staff as well as planners and reviewers have no relevant financial or nonfinancial interest to disclose.</a:t>
            </a:r>
          </a:p>
          <a:p>
            <a:pPr indent="-228600"/>
            <a:r>
              <a:rPr lang="en-US" sz="1800" dirty="0"/>
              <a:t>Commercial Support was not received for this activity.</a:t>
            </a:r>
            <a:endParaRPr lang="en-US" sz="2200" dirty="0"/>
          </a:p>
          <a:p>
            <a:pPr marL="457200" lvl="1" indent="0">
              <a:buNone/>
            </a:pPr>
            <a:endParaRPr lang="en-US" sz="1400" dirty="0">
              <a:solidFill>
                <a:schemeClr val="bg1">
                  <a:lumMod val="50000"/>
                </a:schemeClr>
              </a:solidFill>
            </a:endParaRPr>
          </a:p>
          <a:p>
            <a:endParaRPr lang="en-US" sz="2200" dirty="0"/>
          </a:p>
        </p:txBody>
      </p:sp>
    </p:spTree>
    <p:extLst>
      <p:ext uri="{BB962C8B-B14F-4D97-AF65-F5344CB8AC3E}">
        <p14:creationId xmlns:p14="http://schemas.microsoft.com/office/powerpoint/2010/main" val="2873982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419" r="23648"/>
          <a:stretch/>
        </p:blipFill>
        <p:spPr>
          <a:xfrm>
            <a:off x="-1" y="0"/>
            <a:ext cx="4610911" cy="5836596"/>
          </a:xfrm>
          <a:prstGeom prst="rect">
            <a:avLst/>
          </a:prstGeom>
          <a:effectLst/>
        </p:spPr>
      </p:pic>
      <p:sp>
        <p:nvSpPr>
          <p:cNvPr id="2" name="Title 1"/>
          <p:cNvSpPr>
            <a:spLocks noGrp="1"/>
          </p:cNvSpPr>
          <p:nvPr>
            <p:ph type="title"/>
          </p:nvPr>
        </p:nvSpPr>
        <p:spPr>
          <a:xfrm>
            <a:off x="5167155" y="142885"/>
            <a:ext cx="4860570" cy="1676603"/>
          </a:xfrm>
        </p:spPr>
        <p:txBody>
          <a:bodyPr>
            <a:normAutofit/>
          </a:bodyPr>
          <a:lstStyle/>
          <a:p>
            <a:r>
              <a:rPr lang="en-US" sz="6000" dirty="0"/>
              <a:t>Question</a:t>
            </a:r>
          </a:p>
        </p:txBody>
      </p:sp>
      <p:sp>
        <p:nvSpPr>
          <p:cNvPr id="12" name="Content Placeholder 11"/>
          <p:cNvSpPr>
            <a:spLocks noGrp="1"/>
          </p:cNvSpPr>
          <p:nvPr>
            <p:ph idx="1"/>
          </p:nvPr>
        </p:nvSpPr>
        <p:spPr>
          <a:xfrm>
            <a:off x="5322800" y="1819488"/>
            <a:ext cx="4860569" cy="3785419"/>
          </a:xfrm>
        </p:spPr>
        <p:txBody>
          <a:bodyPr>
            <a:normAutofit/>
          </a:bodyPr>
          <a:lstStyle/>
          <a:p>
            <a:r>
              <a:rPr lang="en-US" sz="4400" b="1" dirty="0">
                <a:solidFill>
                  <a:schemeClr val="accent1">
                    <a:lumMod val="50000"/>
                  </a:schemeClr>
                </a:solidFill>
              </a:rPr>
              <a:t>Can anyone name some other ways that people are partnering to improve outcomes?</a:t>
            </a:r>
          </a:p>
        </p:txBody>
      </p:sp>
      <p:sp>
        <p:nvSpPr>
          <p:cNvPr id="3" name="Slide Number Placeholder 2"/>
          <p:cNvSpPr>
            <a:spLocks noGrp="1"/>
          </p:cNvSpPr>
          <p:nvPr>
            <p:ph type="sldNum" sz="quarter" idx="12"/>
          </p:nvPr>
        </p:nvSpPr>
        <p:spPr/>
        <p:txBody>
          <a:bodyPr/>
          <a:lstStyle/>
          <a:p>
            <a:fld id="{A201E13F-6230-4FF0-9988-165C72A0C7F1}" type="slidenum">
              <a:rPr lang="en-US" smtClean="0"/>
              <a:t>20</a:t>
            </a:fld>
            <a:endParaRPr lang="en-US"/>
          </a:p>
        </p:txBody>
      </p:sp>
    </p:spTree>
    <p:extLst>
      <p:ext uri="{BB962C8B-B14F-4D97-AF65-F5344CB8AC3E}">
        <p14:creationId xmlns:p14="http://schemas.microsoft.com/office/powerpoint/2010/main" val="91639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7205" r="21128"/>
          <a:stretch/>
        </p:blipFill>
        <p:spPr>
          <a:xfrm>
            <a:off x="0" y="-574433"/>
            <a:ext cx="12192000" cy="6482864"/>
          </a:xfrm>
          <a:prstGeom prst="rect">
            <a:avLst/>
          </a:prstGeom>
        </p:spPr>
      </p:pic>
      <p:sp>
        <p:nvSpPr>
          <p:cNvPr id="2" name="Title 1"/>
          <p:cNvSpPr>
            <a:spLocks noGrp="1"/>
          </p:cNvSpPr>
          <p:nvPr>
            <p:ph type="title"/>
          </p:nvPr>
        </p:nvSpPr>
        <p:spPr>
          <a:xfrm>
            <a:off x="3802435" y="365124"/>
            <a:ext cx="5203622" cy="1828800"/>
          </a:xfrm>
        </p:spPr>
        <p:txBody>
          <a:bodyPr vert="horz" lIns="91440" tIns="45720" rIns="91440" bIns="45720" rtlCol="0" anchor="ctr">
            <a:normAutofit/>
          </a:bodyPr>
          <a:lstStyle/>
          <a:p>
            <a:r>
              <a:rPr lang="en-US" dirty="0">
                <a:solidFill>
                  <a:schemeClr val="accent1">
                    <a:lumMod val="50000"/>
                  </a:schemeClr>
                </a:solidFill>
              </a:rPr>
              <a:t>Partnerships </a:t>
            </a:r>
            <a:br>
              <a:rPr lang="en-US" dirty="0">
                <a:solidFill>
                  <a:schemeClr val="accent1">
                    <a:lumMod val="50000"/>
                  </a:schemeClr>
                </a:solidFill>
              </a:rPr>
            </a:br>
            <a:endParaRPr lang="en-US" dirty="0">
              <a:solidFill>
                <a:schemeClr val="accent1">
                  <a:lumMod val="50000"/>
                </a:schemeClr>
              </a:solidFill>
            </a:endParaRPr>
          </a:p>
        </p:txBody>
      </p:sp>
      <p:sp>
        <p:nvSpPr>
          <p:cNvPr id="9" name="Content Placeholder 8"/>
          <p:cNvSpPr>
            <a:spLocks noGrp="1"/>
          </p:cNvSpPr>
          <p:nvPr>
            <p:ph idx="1"/>
          </p:nvPr>
        </p:nvSpPr>
        <p:spPr>
          <a:xfrm>
            <a:off x="3802435" y="2322576"/>
            <a:ext cx="5203622" cy="3858768"/>
          </a:xfrm>
        </p:spPr>
        <p:txBody>
          <a:bodyPr vert="horz" lIns="91440" tIns="45720" rIns="91440" bIns="45720" rtlCol="0">
            <a:normAutofit/>
          </a:bodyPr>
          <a:lstStyle/>
          <a:p>
            <a:r>
              <a:rPr lang="en-US" dirty="0">
                <a:solidFill>
                  <a:schemeClr val="accent1">
                    <a:lumMod val="50000"/>
                  </a:schemeClr>
                </a:solidFill>
              </a:rPr>
              <a:t>Forming and evaluating partnerships is crucial to managing your involvement goals. </a:t>
            </a:r>
          </a:p>
          <a:p>
            <a:endParaRPr lang="en-US" dirty="0">
              <a:solidFill>
                <a:schemeClr val="accent1">
                  <a:lumMod val="50000"/>
                </a:schemeClr>
              </a:solidFill>
            </a:endParaRPr>
          </a:p>
          <a:p>
            <a:r>
              <a:rPr lang="en-US" dirty="0">
                <a:solidFill>
                  <a:schemeClr val="accent1">
                    <a:lumMod val="50000"/>
                  </a:schemeClr>
                </a:solidFill>
              </a:rPr>
              <a:t>Use history as a guide on what has been successful.  </a:t>
            </a:r>
          </a:p>
        </p:txBody>
      </p:sp>
    </p:spTree>
    <p:extLst>
      <p:ext uri="{BB962C8B-B14F-4D97-AF65-F5344CB8AC3E}">
        <p14:creationId xmlns:p14="http://schemas.microsoft.com/office/powerpoint/2010/main" val="255275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9317" y="172891"/>
            <a:ext cx="11121044" cy="1325563"/>
          </a:xfrm>
        </p:spPr>
        <p:txBody>
          <a:bodyPr/>
          <a:lstStyle/>
          <a:p>
            <a:r>
              <a:rPr lang="en-US" dirty="0"/>
              <a:t>Selecting Method of Involvement</a:t>
            </a:r>
          </a:p>
        </p:txBody>
      </p:sp>
      <p:sp>
        <p:nvSpPr>
          <p:cNvPr id="7" name="Content Placeholder 6"/>
          <p:cNvSpPr>
            <a:spLocks noGrp="1"/>
          </p:cNvSpPr>
          <p:nvPr>
            <p:ph idx="1"/>
          </p:nvPr>
        </p:nvSpPr>
        <p:spPr>
          <a:xfrm>
            <a:off x="926940" y="1187168"/>
            <a:ext cx="9306558" cy="4698065"/>
          </a:xfrm>
        </p:spPr>
        <p:txBody>
          <a:bodyPr>
            <a:normAutofit/>
          </a:bodyPr>
          <a:lstStyle/>
          <a:p>
            <a:pPr marL="514350" indent="-514350">
              <a:buFont typeface="+mj-lt"/>
              <a:buAutoNum type="arabicPeriod"/>
            </a:pPr>
            <a:r>
              <a:rPr lang="en-US" sz="3600" b="1" dirty="0">
                <a:solidFill>
                  <a:schemeClr val="accent1">
                    <a:lumMod val="50000"/>
                  </a:schemeClr>
                </a:solidFill>
              </a:rPr>
              <a:t>Identify and define the problem</a:t>
            </a:r>
          </a:p>
          <a:p>
            <a:pPr marL="514350" indent="-514350">
              <a:buFont typeface="+mj-lt"/>
              <a:buAutoNum type="arabicPeriod"/>
            </a:pPr>
            <a:r>
              <a:rPr lang="en-US" sz="3600" b="1" dirty="0">
                <a:solidFill>
                  <a:schemeClr val="accent1">
                    <a:lumMod val="50000"/>
                  </a:schemeClr>
                </a:solidFill>
              </a:rPr>
              <a:t>Identify stakeholders and potential partners</a:t>
            </a:r>
          </a:p>
          <a:p>
            <a:pPr marL="514350" indent="-514350">
              <a:buFont typeface="+mj-lt"/>
              <a:buAutoNum type="arabicPeriod"/>
            </a:pPr>
            <a:r>
              <a:rPr lang="en-US" sz="3600" b="1" dirty="0">
                <a:solidFill>
                  <a:schemeClr val="accent1">
                    <a:lumMod val="50000"/>
                  </a:schemeClr>
                </a:solidFill>
              </a:rPr>
              <a:t>Examine individual and community relationships with the identified partners/stakeholders</a:t>
            </a:r>
          </a:p>
          <a:p>
            <a:pPr marL="514350" indent="-514350">
              <a:buFont typeface="+mj-lt"/>
              <a:buAutoNum type="arabicPeriod"/>
            </a:pPr>
            <a:r>
              <a:rPr lang="en-US" sz="3600" b="1" dirty="0">
                <a:solidFill>
                  <a:schemeClr val="accent1">
                    <a:lumMod val="50000"/>
                  </a:schemeClr>
                </a:solidFill>
              </a:rPr>
              <a:t>Determine response based on these relationships</a:t>
            </a:r>
          </a:p>
          <a:p>
            <a:pPr marL="514350" indent="-514350">
              <a:buFont typeface="+mj-lt"/>
              <a:buAutoNum type="arabicPeriod"/>
            </a:pPr>
            <a:r>
              <a:rPr lang="en-US" sz="3600" b="1" dirty="0">
                <a:solidFill>
                  <a:schemeClr val="accent1">
                    <a:lumMod val="50000"/>
                  </a:schemeClr>
                </a:solidFill>
              </a:rPr>
              <a:t>Identify the next steps</a:t>
            </a:r>
          </a:p>
          <a:p>
            <a:endParaRPr lang="en-US" dirty="0"/>
          </a:p>
        </p:txBody>
      </p:sp>
      <p:sp>
        <p:nvSpPr>
          <p:cNvPr id="9" name="Footer Placeholder 3"/>
          <p:cNvSpPr txBox="1">
            <a:spLocks/>
          </p:cNvSpPr>
          <p:nvPr/>
        </p:nvSpPr>
        <p:spPr>
          <a:xfrm>
            <a:off x="3872234" y="6356351"/>
            <a:ext cx="5764989"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dirty="0"/>
              <a:t>Adapted from: </a:t>
            </a:r>
            <a:r>
              <a:rPr lang="en-US" sz="700" i="1" dirty="0"/>
              <a:t>NQC Training of Consumers on Quality: Facilitator Manual to Build Capacity of People Living with HIV to Actively Participate in Quality Improvement Activities (2014). </a:t>
            </a:r>
            <a:r>
              <a:rPr lang="en-US" sz="700" dirty="0"/>
              <a:t>Developed by the New York State Department of Health AIDS Institute National Quality Center. Funded through a cooperative agreement with the Health Resources and Services Administration HIV/AIDS Bureau.</a:t>
            </a:r>
            <a:endParaRPr lang="en-US" sz="900" dirty="0"/>
          </a:p>
        </p:txBody>
      </p:sp>
    </p:spTree>
    <p:extLst>
      <p:ext uri="{BB962C8B-B14F-4D97-AF65-F5344CB8AC3E}">
        <p14:creationId xmlns:p14="http://schemas.microsoft.com/office/powerpoint/2010/main" val="16377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060" r="9091" b="23285"/>
          <a:stretch/>
        </p:blipFill>
        <p:spPr>
          <a:xfrm>
            <a:off x="1475382" y="0"/>
            <a:ext cx="9143980" cy="5875496"/>
          </a:xfrm>
          <a:prstGeom prst="rect">
            <a:avLst/>
          </a:prstGeom>
        </p:spPr>
      </p:pic>
      <p:sp>
        <p:nvSpPr>
          <p:cNvPr id="7" name="Title 6"/>
          <p:cNvSpPr>
            <a:spLocks noGrp="1"/>
          </p:cNvSpPr>
          <p:nvPr>
            <p:ph type="title"/>
          </p:nvPr>
        </p:nvSpPr>
        <p:spPr>
          <a:xfrm>
            <a:off x="165983" y="0"/>
            <a:ext cx="3911452" cy="1325563"/>
          </a:xfrm>
        </p:spPr>
        <p:txBody>
          <a:bodyPr vert="horz" lIns="91440" tIns="45720" rIns="91440" bIns="45720" rtlCol="0" anchor="ctr">
            <a:normAutofit/>
          </a:bodyPr>
          <a:lstStyle/>
          <a:p>
            <a:r>
              <a:rPr lang="en-US" sz="4800" dirty="0"/>
              <a:t>Check-in</a:t>
            </a:r>
          </a:p>
        </p:txBody>
      </p:sp>
      <p:sp>
        <p:nvSpPr>
          <p:cNvPr id="8" name="Content Placeholder 7"/>
          <p:cNvSpPr>
            <a:spLocks noGrp="1"/>
          </p:cNvSpPr>
          <p:nvPr>
            <p:ph idx="1"/>
          </p:nvPr>
        </p:nvSpPr>
        <p:spPr>
          <a:xfrm>
            <a:off x="0" y="1525529"/>
            <a:ext cx="3879555" cy="4089920"/>
          </a:xfrm>
        </p:spPr>
        <p:txBody>
          <a:bodyPr vert="horz" lIns="91440" tIns="45720" rIns="91440" bIns="45720" rtlCol="0">
            <a:normAutofit/>
          </a:bodyPr>
          <a:lstStyle/>
          <a:p>
            <a:r>
              <a:rPr lang="en-US" sz="3600" b="1" dirty="0"/>
              <a:t>Does anyone have any questions about what we have talked about so far?</a:t>
            </a:r>
          </a:p>
        </p:txBody>
      </p:sp>
    </p:spTree>
    <p:extLst>
      <p:ext uri="{BB962C8B-B14F-4D97-AF65-F5344CB8AC3E}">
        <p14:creationId xmlns:p14="http://schemas.microsoft.com/office/powerpoint/2010/main" val="3031829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4910" r="9090" b="16907"/>
          <a:stretch/>
        </p:blipFill>
        <p:spPr>
          <a:xfrm>
            <a:off x="-113915" y="0"/>
            <a:ext cx="6409961" cy="5927095"/>
          </a:xfrm>
          <a:prstGeom prst="rect">
            <a:avLst/>
          </a:prstGeom>
        </p:spPr>
      </p:pic>
      <p:sp>
        <p:nvSpPr>
          <p:cNvPr id="2" name="Title 1"/>
          <p:cNvSpPr>
            <a:spLocks noGrp="1"/>
          </p:cNvSpPr>
          <p:nvPr>
            <p:ph type="title"/>
          </p:nvPr>
        </p:nvSpPr>
        <p:spPr>
          <a:xfrm>
            <a:off x="6567370" y="129347"/>
            <a:ext cx="3911452" cy="1325563"/>
          </a:xfrm>
        </p:spPr>
        <p:txBody>
          <a:bodyPr>
            <a:normAutofit/>
          </a:bodyPr>
          <a:lstStyle/>
          <a:p>
            <a:r>
              <a:rPr lang="en-US" sz="4800" dirty="0"/>
              <a:t>Question</a:t>
            </a:r>
          </a:p>
        </p:txBody>
      </p:sp>
      <p:sp>
        <p:nvSpPr>
          <p:cNvPr id="12" name="Content Placeholder 11"/>
          <p:cNvSpPr>
            <a:spLocks noGrp="1"/>
          </p:cNvSpPr>
          <p:nvPr>
            <p:ph idx="1"/>
          </p:nvPr>
        </p:nvSpPr>
        <p:spPr>
          <a:xfrm>
            <a:off x="6567370" y="1556373"/>
            <a:ext cx="5397651" cy="4089920"/>
          </a:xfrm>
        </p:spPr>
        <p:txBody>
          <a:bodyPr>
            <a:noAutofit/>
          </a:bodyPr>
          <a:lstStyle/>
          <a:p>
            <a:r>
              <a:rPr lang="en-US" sz="3600" b="1" dirty="0" smtClean="0">
                <a:solidFill>
                  <a:schemeClr val="accent1">
                    <a:lumMod val="50000"/>
                  </a:schemeClr>
                </a:solidFill>
              </a:rPr>
              <a:t>Can anyone name some places where individuals are involved in community decision-making around HIV-related services such as a Consumer Advisory Board or Planning Council?</a:t>
            </a:r>
            <a:endParaRPr lang="en-US" sz="3600"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A201E13F-6230-4FF0-9988-165C72A0C7F1}" type="slidenum">
              <a:rPr lang="en-US" smtClean="0"/>
              <a:t>24</a:t>
            </a:fld>
            <a:endParaRPr lang="en-US"/>
          </a:p>
        </p:txBody>
      </p:sp>
    </p:spTree>
    <p:extLst>
      <p:ext uri="{BB962C8B-B14F-4D97-AF65-F5344CB8AC3E}">
        <p14:creationId xmlns:p14="http://schemas.microsoft.com/office/powerpoint/2010/main" val="1811715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6570" y="90274"/>
            <a:ext cx="11121044" cy="1325563"/>
          </a:xfrm>
        </p:spPr>
        <p:txBody>
          <a:bodyPr/>
          <a:lstStyle/>
          <a:p>
            <a:r>
              <a:rPr lang="en-US" dirty="0"/>
              <a:t>Involvement Areas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565084871"/>
              </p:ext>
            </p:extLst>
          </p:nvPr>
        </p:nvGraphicFramePr>
        <p:xfrm>
          <a:off x="1011677" y="495781"/>
          <a:ext cx="914440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9175" y="3962548"/>
            <a:ext cx="2740972" cy="176914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2479" y="3835369"/>
            <a:ext cx="2023500" cy="2023500"/>
          </a:xfrm>
          <a:prstGeom prst="rect">
            <a:avLst/>
          </a:prstGeom>
        </p:spPr>
      </p:pic>
    </p:spTree>
    <p:extLst>
      <p:ext uri="{BB962C8B-B14F-4D97-AF65-F5344CB8AC3E}">
        <p14:creationId xmlns:p14="http://schemas.microsoft.com/office/powerpoint/2010/main" val="2968878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01E13F-6230-4FF0-9988-165C72A0C7F1}" type="slidenum">
              <a:rPr lang="en-US" smtClean="0"/>
              <a:t>26</a:t>
            </a:fld>
            <a:endParaRPr lang="en-US"/>
          </a:p>
        </p:txBody>
      </p:sp>
      <p:sp>
        <p:nvSpPr>
          <p:cNvPr id="6" name="Title 5"/>
          <p:cNvSpPr txBox="1">
            <a:spLocks/>
          </p:cNvSpPr>
          <p:nvPr/>
        </p:nvSpPr>
        <p:spPr>
          <a:xfrm>
            <a:off x="6524360" y="243191"/>
            <a:ext cx="3249037" cy="1031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accent1">
                    <a:lumMod val="50000"/>
                  </a:schemeClr>
                </a:solidFill>
                <a:latin typeface="+mn-lt"/>
                <a:ea typeface="+mj-ea"/>
                <a:cs typeface="+mj-cs"/>
              </a:defRPr>
            </a:lvl1pPr>
          </a:lstStyle>
          <a:p>
            <a:r>
              <a:rPr lang="en-US" sz="4400" dirty="0" smtClean="0">
                <a:solidFill>
                  <a:schemeClr val="tx1"/>
                </a:solidFill>
                <a:latin typeface="+mj-lt"/>
              </a:rPr>
              <a:t>Other Areas</a:t>
            </a:r>
            <a:endParaRPr lang="en-US" sz="4400" dirty="0">
              <a:solidFill>
                <a:schemeClr val="tx1"/>
              </a:solidFill>
              <a:latin typeface="+mj-lt"/>
            </a:endParaRPr>
          </a:p>
        </p:txBody>
      </p:sp>
      <p:sp>
        <p:nvSpPr>
          <p:cNvPr id="8" name="Content Placeholder 3"/>
          <p:cNvSpPr txBox="1">
            <a:spLocks/>
          </p:cNvSpPr>
          <p:nvPr/>
        </p:nvSpPr>
        <p:spPr>
          <a:xfrm>
            <a:off x="6524360" y="1478603"/>
            <a:ext cx="2737994" cy="273452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buFont typeface="Arial" panose="020B0604020202020204" pitchFamily="34" charset="0"/>
              <a:buChar char="•"/>
            </a:pPr>
            <a:r>
              <a:rPr lang="en-US" sz="3200" dirty="0" smtClean="0"/>
              <a:t>Measure Development Teams</a:t>
            </a:r>
          </a:p>
          <a:p>
            <a:pPr indent="-228600">
              <a:buFont typeface="Arial" panose="020B0604020202020204" pitchFamily="34" charset="0"/>
              <a:buChar char="•"/>
            </a:pPr>
            <a:r>
              <a:rPr lang="en-US" sz="3200" dirty="0" smtClean="0"/>
              <a:t>Research Advisory Boards</a:t>
            </a:r>
          </a:p>
        </p:txBody>
      </p:sp>
      <p:sp>
        <p:nvSpPr>
          <p:cNvPr id="9" name="TextBox 8"/>
          <p:cNvSpPr txBox="1"/>
          <p:nvPr/>
        </p:nvSpPr>
        <p:spPr>
          <a:xfrm>
            <a:off x="0" y="0"/>
            <a:ext cx="6321699" cy="5894962"/>
          </a:xfrm>
          <a:prstGeom prst="rect">
            <a:avLst/>
          </a:prstGeom>
          <a:solidFill>
            <a:schemeClr val="tx1"/>
          </a:solidFill>
        </p:spPr>
        <p:txBody>
          <a:bodyPr wrap="square" rtlCol="0">
            <a:spAutoFit/>
          </a:bodyPr>
          <a:lstStyle/>
          <a:p>
            <a:endParaRPr lang="en-US" dirty="0"/>
          </a:p>
        </p:txBody>
      </p:sp>
      <p:pic>
        <p:nvPicPr>
          <p:cNvPr id="13"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12423" b="12423"/>
          <a:stretch/>
        </p:blipFill>
        <p:spPr>
          <a:xfrm>
            <a:off x="865762" y="913349"/>
            <a:ext cx="4370875" cy="4038383"/>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4" name="TextBox 13"/>
          <p:cNvSpPr txBox="1"/>
          <p:nvPr/>
        </p:nvSpPr>
        <p:spPr>
          <a:xfrm>
            <a:off x="9059694" y="1410509"/>
            <a:ext cx="3132306" cy="3816429"/>
          </a:xfrm>
          <a:prstGeom prst="rect">
            <a:avLst/>
          </a:prstGeom>
          <a:noFill/>
        </p:spPr>
        <p:txBody>
          <a:bodyPr wrap="square" rtlCol="0">
            <a:spAutoFit/>
          </a:bodyPr>
          <a:lstStyle/>
          <a:p>
            <a:pPr indent="-228600">
              <a:buFont typeface="Arial" panose="020B0604020202020204" pitchFamily="34" charset="0"/>
              <a:buChar char="•"/>
            </a:pPr>
            <a:r>
              <a:rPr lang="en-US" sz="3200" dirty="0"/>
              <a:t>Technical Expert </a:t>
            </a:r>
            <a:r>
              <a:rPr lang="en-US" sz="3200" dirty="0" smtClean="0"/>
              <a:t>Panels</a:t>
            </a:r>
          </a:p>
          <a:p>
            <a:endParaRPr lang="en-US" sz="3200" dirty="0"/>
          </a:p>
          <a:p>
            <a:pPr indent="-228600">
              <a:buFont typeface="Arial" panose="020B0604020202020204" pitchFamily="34" charset="0"/>
              <a:buChar char="•"/>
            </a:pPr>
            <a:r>
              <a:rPr lang="en-US" sz="3200" dirty="0"/>
              <a:t>Statewide </a:t>
            </a:r>
            <a:endParaRPr lang="en-US" sz="3200" dirty="0" smtClean="0"/>
          </a:p>
          <a:p>
            <a:r>
              <a:rPr lang="en-US" sz="3200" dirty="0" smtClean="0"/>
              <a:t>Advisory Boards</a:t>
            </a:r>
          </a:p>
          <a:p>
            <a:endParaRPr lang="en-US" sz="3200" dirty="0"/>
          </a:p>
          <a:p>
            <a:pPr indent="-228600">
              <a:buFont typeface="Arial" panose="020B0604020202020204" pitchFamily="34" charset="0"/>
              <a:buChar char="•"/>
            </a:pPr>
            <a:r>
              <a:rPr lang="en-US" sz="3200" dirty="0"/>
              <a:t>Many more … </a:t>
            </a:r>
          </a:p>
          <a:p>
            <a:endParaRPr lang="en-US" dirty="0"/>
          </a:p>
        </p:txBody>
      </p:sp>
    </p:spTree>
    <p:extLst>
      <p:ext uri="{BB962C8B-B14F-4D97-AF65-F5344CB8AC3E}">
        <p14:creationId xmlns:p14="http://schemas.microsoft.com/office/powerpoint/2010/main" val="1142813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p:cNvSpPr>
            <a:spLocks noGrp="1"/>
          </p:cNvSpPr>
          <p:nvPr>
            <p:ph sz="half" idx="1"/>
          </p:nvPr>
        </p:nvSpPr>
        <p:spPr>
          <a:xfrm>
            <a:off x="760378" y="1436519"/>
            <a:ext cx="6262991" cy="4351338"/>
          </a:xfrm>
        </p:spPr>
        <p:txBody>
          <a:bodyPr vert="horz" lIns="91440" tIns="45720" rIns="91440" bIns="45720" rtlCol="0" anchor="ctr">
            <a:normAutofit/>
          </a:bodyPr>
          <a:lstStyle/>
          <a:p>
            <a:pPr indent="-228600">
              <a:buFont typeface="Arial" panose="020B0604020202020204" pitchFamily="34" charset="0"/>
              <a:buChar char="•"/>
            </a:pPr>
            <a:r>
              <a:rPr lang="en-US" sz="3600" b="1" dirty="0">
                <a:solidFill>
                  <a:srgbClr val="000000"/>
                </a:solidFill>
              </a:rPr>
              <a:t>Community Health Worker</a:t>
            </a:r>
          </a:p>
          <a:p>
            <a:pPr indent="-228600">
              <a:lnSpc>
                <a:spcPct val="150000"/>
              </a:lnSpc>
              <a:spcBef>
                <a:spcPts val="0"/>
              </a:spcBef>
              <a:buFont typeface="Arial" panose="020B0604020202020204" pitchFamily="34" charset="0"/>
              <a:buChar char="•"/>
            </a:pPr>
            <a:r>
              <a:rPr lang="en-US" sz="3600" b="1" dirty="0">
                <a:solidFill>
                  <a:srgbClr val="000000"/>
                </a:solidFill>
              </a:rPr>
              <a:t>Intervention Facilitator</a:t>
            </a:r>
          </a:p>
          <a:p>
            <a:pPr indent="-228600">
              <a:buFont typeface="Arial" panose="020B0604020202020204" pitchFamily="34" charset="0"/>
              <a:buChar char="•"/>
            </a:pPr>
            <a:r>
              <a:rPr lang="en-US" sz="3600" b="1" dirty="0">
                <a:solidFill>
                  <a:srgbClr val="000000"/>
                </a:solidFill>
              </a:rPr>
              <a:t>Outreach Workers</a:t>
            </a:r>
          </a:p>
          <a:p>
            <a:pPr indent="-228600">
              <a:buFont typeface="Arial" panose="020B0604020202020204" pitchFamily="34" charset="0"/>
              <a:buChar char="•"/>
            </a:pPr>
            <a:r>
              <a:rPr lang="en-US" sz="3600" b="1" dirty="0">
                <a:solidFill>
                  <a:srgbClr val="000000"/>
                </a:solidFill>
              </a:rPr>
              <a:t>Patient Navigator</a:t>
            </a:r>
          </a:p>
          <a:p>
            <a:pPr indent="-228600">
              <a:buFont typeface="Arial" panose="020B0604020202020204" pitchFamily="34" charset="0"/>
              <a:buChar char="•"/>
            </a:pPr>
            <a:r>
              <a:rPr lang="en-US" sz="3600" b="1" dirty="0">
                <a:solidFill>
                  <a:srgbClr val="000000"/>
                </a:solidFill>
              </a:rPr>
              <a:t>Faculty and Lecturing</a:t>
            </a:r>
          </a:p>
          <a:p>
            <a:pPr indent="-228600">
              <a:buFont typeface="Arial" panose="020B0604020202020204" pitchFamily="34" charset="0"/>
              <a:buChar char="•"/>
            </a:pPr>
            <a:endParaRPr lang="en-US" sz="2000" dirty="0">
              <a:solidFill>
                <a:srgbClr val="000000"/>
              </a:solidFill>
            </a:endParaRPr>
          </a:p>
        </p:txBody>
      </p:sp>
      <p:sp>
        <p:nvSpPr>
          <p:cNvPr id="10" name="Title 5"/>
          <p:cNvSpPr>
            <a:spLocks noGrp="1"/>
          </p:cNvSpPr>
          <p:nvPr>
            <p:ph type="title"/>
          </p:nvPr>
        </p:nvSpPr>
        <p:spPr>
          <a:xfrm>
            <a:off x="300851" y="0"/>
            <a:ext cx="11121044" cy="1325563"/>
          </a:xfrm>
        </p:spPr>
        <p:txBody>
          <a:bodyPr vert="horz" lIns="91440" tIns="45720" rIns="91440" bIns="45720" rtlCol="0" anchor="ctr">
            <a:normAutofit/>
          </a:bodyPr>
          <a:lstStyle/>
          <a:p>
            <a:r>
              <a:rPr lang="en-US" sz="4000" dirty="0">
                <a:latin typeface="+mj-lt"/>
              </a:rPr>
              <a:t>Peer Employment</a:t>
            </a:r>
          </a:p>
        </p:txBody>
      </p:sp>
      <p:sp>
        <p:nvSpPr>
          <p:cNvPr id="4" name="Slide Number Placeholder 3"/>
          <p:cNvSpPr>
            <a:spLocks noGrp="1"/>
          </p:cNvSpPr>
          <p:nvPr>
            <p:ph type="sldNum" sz="quarter" idx="4294967295"/>
          </p:nvPr>
        </p:nvSpPr>
        <p:spPr/>
        <p:txBody>
          <a:bodyPr/>
          <a:lstStyle/>
          <a:p>
            <a:endParaRPr lang="en-US" dirty="0"/>
          </a:p>
        </p:txBody>
      </p:sp>
      <p:pic>
        <p:nvPicPr>
          <p:cNvPr id="12" name="Picture 11">
            <a:extLst>
              <a:ext uri="{FF2B5EF4-FFF2-40B4-BE49-F238E27FC236}">
                <a16:creationId xmlns:a16="http://schemas.microsoft.com/office/drawing/2014/main" id="{B06F391E-D5AC-D94E-9115-7C6854761A14}"/>
              </a:ext>
            </a:extLst>
          </p:cNvPr>
          <p:cNvPicPr>
            <a:picLocks noChangeAspect="1"/>
          </p:cNvPicPr>
          <p:nvPr/>
        </p:nvPicPr>
        <p:blipFill>
          <a:blip r:embed="rId2"/>
          <a:stretch>
            <a:fillRect/>
          </a:stretch>
        </p:blipFill>
        <p:spPr>
          <a:xfrm>
            <a:off x="7846954" y="2143557"/>
            <a:ext cx="2536829" cy="2548155"/>
          </a:xfrm>
          <a:prstGeom prst="rect">
            <a:avLst/>
          </a:prstGeom>
        </p:spPr>
      </p:pic>
    </p:spTree>
    <p:extLst>
      <p:ext uri="{BB962C8B-B14F-4D97-AF65-F5344CB8AC3E}">
        <p14:creationId xmlns:p14="http://schemas.microsoft.com/office/powerpoint/2010/main" val="1132027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5740" r="9090" b="34146"/>
          <a:stretch/>
        </p:blipFill>
        <p:spPr>
          <a:xfrm>
            <a:off x="0" y="8433"/>
            <a:ext cx="7217923" cy="5867074"/>
          </a:xfrm>
          <a:prstGeom prst="rect">
            <a:avLst/>
          </a:prstGeom>
        </p:spPr>
      </p:pic>
      <p:sp>
        <p:nvSpPr>
          <p:cNvPr id="2" name="Title 1"/>
          <p:cNvSpPr>
            <a:spLocks noGrp="1"/>
          </p:cNvSpPr>
          <p:nvPr>
            <p:ph type="title"/>
          </p:nvPr>
        </p:nvSpPr>
        <p:spPr>
          <a:xfrm>
            <a:off x="7851322" y="1573598"/>
            <a:ext cx="3325759" cy="3269243"/>
          </a:xfrm>
        </p:spPr>
        <p:txBody>
          <a:bodyPr vert="horz" lIns="91440" tIns="45720" rIns="91440" bIns="45720" rtlCol="0" anchor="ctr">
            <a:normAutofit/>
          </a:bodyPr>
          <a:lstStyle/>
          <a:p>
            <a:pPr algn="ctr"/>
            <a:r>
              <a:rPr lang="en-US" dirty="0"/>
              <a:t>Questions and Comments</a:t>
            </a: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786867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10119" y="1968670"/>
            <a:ext cx="10363200" cy="2387600"/>
          </a:xfrm>
        </p:spPr>
        <p:txBody>
          <a:bodyPr anchor="ctr">
            <a:normAutofit/>
          </a:bodyPr>
          <a:lstStyle/>
          <a:p>
            <a:r>
              <a:rPr lang="en-US" sz="8000" dirty="0" smtClean="0">
                <a:solidFill>
                  <a:schemeClr val="accent1">
                    <a:lumMod val="50000"/>
                  </a:schemeClr>
                </a:solidFill>
              </a:rPr>
              <a:t>Self- Care</a:t>
            </a:r>
            <a:endParaRPr lang="en-US" sz="80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A201E13F-6230-4FF0-9988-165C72A0C7F1}" type="slidenum">
              <a:rPr lang="en-US" smtClean="0"/>
              <a:t>29</a:t>
            </a:fld>
            <a:endParaRPr lang="en-US"/>
          </a:p>
        </p:txBody>
      </p:sp>
    </p:spTree>
    <p:extLst>
      <p:ext uri="{BB962C8B-B14F-4D97-AF65-F5344CB8AC3E}">
        <p14:creationId xmlns:p14="http://schemas.microsoft.com/office/powerpoint/2010/main" val="4191636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8B21-377E-4CC0-A51D-ED888F0EF872}"/>
              </a:ext>
            </a:extLst>
          </p:cNvPr>
          <p:cNvSpPr>
            <a:spLocks noGrp="1"/>
          </p:cNvSpPr>
          <p:nvPr>
            <p:ph type="title"/>
          </p:nvPr>
        </p:nvSpPr>
        <p:spPr/>
        <p:txBody>
          <a:bodyPr>
            <a:noAutofit/>
          </a:bodyPr>
          <a:lstStyle/>
          <a:p>
            <a:r>
              <a:rPr lang="en-US" dirty="0"/>
              <a:t>Learning Objectives</a:t>
            </a:r>
          </a:p>
        </p:txBody>
      </p:sp>
      <p:sp>
        <p:nvSpPr>
          <p:cNvPr id="3" name="Content Placeholder 2">
            <a:extLst>
              <a:ext uri="{FF2B5EF4-FFF2-40B4-BE49-F238E27FC236}">
                <a16:creationId xmlns:a16="http://schemas.microsoft.com/office/drawing/2014/main" id="{30CA1955-9E40-45D2-8BC3-EA69D1BB6F28}"/>
              </a:ext>
            </a:extLst>
          </p:cNvPr>
          <p:cNvSpPr>
            <a:spLocks noGrp="1"/>
          </p:cNvSpPr>
          <p:nvPr>
            <p:ph sz="half" idx="10"/>
          </p:nvPr>
        </p:nvSpPr>
        <p:spPr>
          <a:xfrm>
            <a:off x="838200" y="1196982"/>
            <a:ext cx="10515600" cy="4448443"/>
          </a:xfrm>
        </p:spPr>
        <p:txBody>
          <a:bodyPr/>
          <a:lstStyle/>
          <a:p>
            <a:pPr marL="45720"/>
            <a:r>
              <a:rPr lang="en-US" sz="2800" dirty="0"/>
              <a:t>At the conclusion of this activity, the participant will be able to:</a:t>
            </a:r>
          </a:p>
          <a:p>
            <a:pPr marL="342900" indent="-342900">
              <a:buFont typeface="Arial" panose="020B0604020202020204" pitchFamily="34" charset="0"/>
              <a:buChar char="•"/>
            </a:pPr>
            <a:r>
              <a:rPr lang="en-US" sz="2800" dirty="0"/>
              <a:t>Explain the relationship between HIV activism and mandates for local control and governance</a:t>
            </a:r>
          </a:p>
          <a:p>
            <a:pPr marL="342900" indent="-342900">
              <a:buFont typeface="Arial" panose="020B0604020202020204" pitchFamily="34" charset="0"/>
              <a:buChar char="•"/>
            </a:pPr>
            <a:r>
              <a:rPr lang="en-US" sz="2800" dirty="0"/>
              <a:t>List governance and advisory structures where PLWH can seek involvement</a:t>
            </a:r>
          </a:p>
          <a:p>
            <a:pPr marL="342900" indent="-342900">
              <a:buFont typeface="Arial" panose="020B0604020202020204" pitchFamily="34" charset="0"/>
              <a:buChar char="•"/>
            </a:pPr>
            <a:r>
              <a:rPr lang="en-US" sz="2800" dirty="0"/>
              <a:t>Review jurisdictional planning products</a:t>
            </a:r>
          </a:p>
          <a:p>
            <a:pPr marL="342900" indent="-342900">
              <a:buFont typeface="Arial" panose="020B0604020202020204" pitchFamily="34" charset="0"/>
              <a:buChar char="•"/>
            </a:pPr>
            <a:r>
              <a:rPr lang="en-US" sz="2800" dirty="0"/>
              <a:t>Explore self care tools for PLHW</a:t>
            </a:r>
          </a:p>
          <a:p>
            <a:pPr marL="342900" indent="-342900">
              <a:buFont typeface="Arial" panose="020B0604020202020204" pitchFamily="34" charset="0"/>
              <a:buChar char="•"/>
            </a:pPr>
            <a:r>
              <a:rPr lang="en-US" sz="2800" dirty="0"/>
              <a:t>Develop statement goals for planning</a:t>
            </a:r>
          </a:p>
          <a:p>
            <a:endParaRPr lang="en-US" dirty="0"/>
          </a:p>
          <a:p>
            <a:endParaRPr lang="en-US" dirty="0"/>
          </a:p>
        </p:txBody>
      </p:sp>
    </p:spTree>
    <p:extLst>
      <p:ext uri="{BB962C8B-B14F-4D97-AF65-F5344CB8AC3E}">
        <p14:creationId xmlns:p14="http://schemas.microsoft.com/office/powerpoint/2010/main" val="1381952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49214" y="1204109"/>
            <a:ext cx="2002054" cy="1781175"/>
          </a:xfrm>
        </p:spPr>
        <p:txBody>
          <a:bodyPr vert="horz" lIns="91440" tIns="45720" rIns="91440" bIns="45720" rtlCol="0" anchor="ctr">
            <a:normAutofit/>
          </a:bodyPr>
          <a:lstStyle/>
          <a:p>
            <a:r>
              <a:rPr lang="en-US" sz="3600" dirty="0">
                <a:solidFill>
                  <a:srgbClr val="FFFFFF"/>
                </a:solidFill>
                <a:latin typeface="+mj-lt"/>
              </a:rPr>
              <a:t>Self-Care</a:t>
            </a:r>
          </a:p>
        </p:txBody>
      </p:sp>
      <p:sp>
        <p:nvSpPr>
          <p:cNvPr id="3" name="Content Placeholder 2"/>
          <p:cNvSpPr>
            <a:spLocks noGrp="1"/>
          </p:cNvSpPr>
          <p:nvPr>
            <p:ph sz="half" idx="1"/>
          </p:nvPr>
        </p:nvSpPr>
        <p:spPr>
          <a:xfrm>
            <a:off x="719847" y="1372659"/>
            <a:ext cx="5515583" cy="4180776"/>
          </a:xfrm>
        </p:spPr>
        <p:txBody>
          <a:bodyPr vert="horz" lIns="91440" tIns="45720" rIns="91440" bIns="45720" rtlCol="0">
            <a:noAutofit/>
          </a:bodyPr>
          <a:lstStyle/>
          <a:p>
            <a:pPr>
              <a:lnSpc>
                <a:spcPct val="100000"/>
              </a:lnSpc>
              <a:spcBef>
                <a:spcPts val="0"/>
              </a:spcBef>
            </a:pPr>
            <a:r>
              <a:rPr lang="en-US" sz="3600" b="1" dirty="0">
                <a:solidFill>
                  <a:schemeClr val="accent1">
                    <a:lumMod val="50000"/>
                  </a:schemeClr>
                </a:solidFill>
              </a:rPr>
              <a:t>What is self-care?</a:t>
            </a:r>
          </a:p>
          <a:p>
            <a:pPr>
              <a:lnSpc>
                <a:spcPct val="100000"/>
              </a:lnSpc>
              <a:spcBef>
                <a:spcPts val="0"/>
              </a:spcBef>
            </a:pPr>
            <a:endParaRPr lang="en-US" sz="3600" b="1" dirty="0">
              <a:solidFill>
                <a:schemeClr val="accent1">
                  <a:lumMod val="50000"/>
                </a:schemeClr>
              </a:solidFill>
            </a:endParaRPr>
          </a:p>
          <a:p>
            <a:pPr>
              <a:lnSpc>
                <a:spcPct val="100000"/>
              </a:lnSpc>
              <a:spcBef>
                <a:spcPts val="0"/>
              </a:spcBef>
            </a:pPr>
            <a:r>
              <a:rPr lang="en-US" sz="3600" b="1" dirty="0">
                <a:solidFill>
                  <a:schemeClr val="accent1">
                    <a:lumMod val="50000"/>
                  </a:schemeClr>
                </a:solidFill>
              </a:rPr>
              <a:t>Why is it important in leadership?</a:t>
            </a:r>
          </a:p>
          <a:p>
            <a:pPr>
              <a:lnSpc>
                <a:spcPct val="100000"/>
              </a:lnSpc>
              <a:spcBef>
                <a:spcPts val="0"/>
              </a:spcBef>
            </a:pPr>
            <a:endParaRPr lang="en-US" sz="3600" b="1" dirty="0">
              <a:solidFill>
                <a:schemeClr val="accent1">
                  <a:lumMod val="50000"/>
                </a:schemeClr>
              </a:solidFill>
            </a:endParaRPr>
          </a:p>
          <a:p>
            <a:pPr>
              <a:lnSpc>
                <a:spcPct val="100000"/>
              </a:lnSpc>
              <a:spcBef>
                <a:spcPts val="0"/>
              </a:spcBef>
            </a:pPr>
            <a:r>
              <a:rPr lang="en-US" sz="3600" b="1" dirty="0">
                <a:solidFill>
                  <a:schemeClr val="accent1">
                    <a:lumMod val="50000"/>
                  </a:schemeClr>
                </a:solidFill>
              </a:rPr>
              <a:t>How do you practice self-care?</a:t>
            </a:r>
          </a:p>
        </p:txBody>
      </p:sp>
      <p:sp>
        <p:nvSpPr>
          <p:cNvPr id="2" name="Slide Number Placeholder 1"/>
          <p:cNvSpPr>
            <a:spLocks noGrp="1"/>
          </p:cNvSpPr>
          <p:nvPr>
            <p:ph type="sldNum" sz="quarter" idx="11"/>
          </p:nvPr>
        </p:nvSpPr>
        <p:spPr>
          <a:xfrm>
            <a:off x="9267826" y="6356351"/>
            <a:ext cx="771525" cy="365125"/>
          </a:xfrm>
        </p:spPr>
        <p:txBody>
          <a:bodyPr vert="horz" lIns="91440" tIns="45720" rIns="91440" bIns="45720" rtlCol="0" anchor="ctr">
            <a:normAutofit/>
          </a:bodyPr>
          <a:lstStyle/>
          <a:p>
            <a:pPr algn="r">
              <a:spcAft>
                <a:spcPts val="600"/>
              </a:spcAft>
            </a:pPr>
            <a:fld id="{A201E13F-6230-4FF0-9988-165C72A0C7F1}" type="slidenum">
              <a:rPr lang="en-US" sz="1000">
                <a:solidFill>
                  <a:prstClr val="black">
                    <a:tint val="75000"/>
                  </a:prstClr>
                </a:solidFill>
              </a:rPr>
              <a:pPr algn="r">
                <a:spcAft>
                  <a:spcPts val="600"/>
                </a:spcAft>
              </a:pPr>
              <a:t>30</a:t>
            </a:fld>
            <a:endParaRPr lang="en-US" sz="1000">
              <a:solidFill>
                <a:prstClr val="black">
                  <a:tint val="75000"/>
                </a:prstClr>
              </a:solidFill>
            </a:endParaRPr>
          </a:p>
        </p:txBody>
      </p:sp>
      <p:sp>
        <p:nvSpPr>
          <p:cNvPr id="4" name="TextBox 3"/>
          <p:cNvSpPr txBox="1"/>
          <p:nvPr/>
        </p:nvSpPr>
        <p:spPr>
          <a:xfrm>
            <a:off x="447473" y="77821"/>
            <a:ext cx="5214025" cy="830997"/>
          </a:xfrm>
          <a:prstGeom prst="rect">
            <a:avLst/>
          </a:prstGeom>
          <a:noFill/>
        </p:spPr>
        <p:txBody>
          <a:bodyPr wrap="square" rtlCol="0">
            <a:spAutoFit/>
          </a:bodyPr>
          <a:lstStyle/>
          <a:p>
            <a:r>
              <a:rPr lang="en-US" sz="4800" b="1" dirty="0" smtClean="0">
                <a:solidFill>
                  <a:schemeClr val="accent1">
                    <a:lumMod val="50000"/>
                  </a:schemeClr>
                </a:solidFill>
              </a:rPr>
              <a:t>Self Care</a:t>
            </a:r>
            <a:endParaRPr lang="en-US" sz="4800" b="1" dirty="0">
              <a:solidFill>
                <a:schemeClr val="accent1">
                  <a:lumMod val="50000"/>
                </a:schemeClr>
              </a:solidFill>
            </a:endParaRPr>
          </a:p>
        </p:txBody>
      </p:sp>
      <p:pic>
        <p:nvPicPr>
          <p:cNvPr id="7" name="Picture 6">
            <a:extLst>
              <a:ext uri="{FF2B5EF4-FFF2-40B4-BE49-F238E27FC236}">
                <a16:creationId xmlns:a16="http://schemas.microsoft.com/office/drawing/2014/main" id="{867B7D9B-0091-7144-8EC2-680D6DEEB7D9}"/>
              </a:ext>
            </a:extLst>
          </p:cNvPr>
          <p:cNvPicPr>
            <a:picLocks noChangeAspect="1"/>
          </p:cNvPicPr>
          <p:nvPr/>
        </p:nvPicPr>
        <p:blipFill>
          <a:blip r:embed="rId2"/>
          <a:stretch>
            <a:fillRect/>
          </a:stretch>
        </p:blipFill>
        <p:spPr>
          <a:xfrm>
            <a:off x="6419634" y="1634247"/>
            <a:ext cx="5059004" cy="3657600"/>
          </a:xfrm>
          <a:prstGeom prst="rect">
            <a:avLst/>
          </a:prstGeom>
        </p:spPr>
      </p:pic>
    </p:spTree>
    <p:extLst>
      <p:ext uri="{BB962C8B-B14F-4D97-AF65-F5344CB8AC3E}">
        <p14:creationId xmlns:p14="http://schemas.microsoft.com/office/powerpoint/2010/main" val="1945216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42" y="90273"/>
            <a:ext cx="11121044" cy="1325563"/>
          </a:xfrm>
        </p:spPr>
        <p:txBody>
          <a:bodyPr>
            <a:normAutofit/>
          </a:bodyPr>
          <a:lstStyle/>
          <a:p>
            <a:r>
              <a:rPr lang="en-US" dirty="0"/>
              <a:t>What Is Self-Care?</a:t>
            </a:r>
            <a:endParaRPr lang="en-US" baseline="30000" dirty="0"/>
          </a:p>
        </p:txBody>
      </p:sp>
      <p:sp>
        <p:nvSpPr>
          <p:cNvPr id="4" name="Slide Number Placeholder 3"/>
          <p:cNvSpPr>
            <a:spLocks noGrp="1"/>
          </p:cNvSpPr>
          <p:nvPr>
            <p:ph type="sldNum" sz="quarter" idx="11"/>
          </p:nvPr>
        </p:nvSpPr>
        <p:spPr/>
        <p:txBody>
          <a:bodyPr/>
          <a:lstStyle/>
          <a:p>
            <a:pPr algn="ctr">
              <a:defRPr/>
            </a:pPr>
            <a:endParaRPr lang="en-US" dirty="0">
              <a:solidFill>
                <a:srgbClr val="1C3768">
                  <a:lumMod val="60000"/>
                  <a:lumOff val="40000"/>
                </a:srgbClr>
              </a:solidFill>
              <a:latin typeface="Arial" panose="020B0604020202020204"/>
            </a:endParaRPr>
          </a:p>
        </p:txBody>
      </p:sp>
      <p:sp>
        <p:nvSpPr>
          <p:cNvPr id="3" name="Content Placeholder 2"/>
          <p:cNvSpPr>
            <a:spLocks noGrp="1"/>
          </p:cNvSpPr>
          <p:nvPr>
            <p:ph idx="1"/>
          </p:nvPr>
        </p:nvSpPr>
        <p:spPr>
          <a:xfrm>
            <a:off x="480970" y="1331102"/>
            <a:ext cx="5842009" cy="4351338"/>
          </a:xfrm>
        </p:spPr>
        <p:txBody>
          <a:bodyPr>
            <a:normAutofit lnSpcReduction="10000"/>
          </a:bodyPr>
          <a:lstStyle/>
          <a:p>
            <a:pPr marL="114300"/>
            <a:r>
              <a:rPr lang="en-US" sz="2800" b="1" dirty="0" smtClean="0">
                <a:solidFill>
                  <a:schemeClr val="accent1">
                    <a:lumMod val="50000"/>
                  </a:schemeClr>
                </a:solidFill>
              </a:rPr>
              <a:t>Self care is an </a:t>
            </a:r>
            <a:r>
              <a:rPr lang="en-US" sz="2800" b="1" dirty="0">
                <a:solidFill>
                  <a:schemeClr val="accent1">
                    <a:lumMod val="50000"/>
                  </a:schemeClr>
                </a:solidFill>
              </a:rPr>
              <a:t>individual’s decision to modify behavior in order to improve health and well-being.</a:t>
            </a:r>
          </a:p>
          <a:p>
            <a:pPr>
              <a:buFont typeface="Wingdings" panose="05000000000000000000" pitchFamily="2" charset="2"/>
              <a:buChar char="§"/>
            </a:pPr>
            <a:endParaRPr lang="en-US" dirty="0"/>
          </a:p>
          <a:p>
            <a:pPr marL="342900" indent="-342900">
              <a:buFont typeface="Arial" panose="020B0604020202020204" pitchFamily="34" charset="0"/>
              <a:buChar char="•"/>
            </a:pPr>
            <a:r>
              <a:rPr lang="en-US" sz="3200" b="1" dirty="0">
                <a:solidFill>
                  <a:schemeClr val="accent1">
                    <a:lumMod val="50000"/>
                  </a:schemeClr>
                </a:solidFill>
              </a:rPr>
              <a:t>Types of self-care</a:t>
            </a:r>
          </a:p>
          <a:p>
            <a:pPr lvl="1"/>
            <a:r>
              <a:rPr lang="en-US" sz="3200" b="1" dirty="0">
                <a:solidFill>
                  <a:schemeClr val="accent1">
                    <a:lumMod val="50000"/>
                  </a:schemeClr>
                </a:solidFill>
              </a:rPr>
              <a:t>Physical</a:t>
            </a:r>
          </a:p>
          <a:p>
            <a:pPr lvl="1"/>
            <a:r>
              <a:rPr lang="en-US" sz="3200" b="1" dirty="0">
                <a:solidFill>
                  <a:schemeClr val="accent1">
                    <a:lumMod val="50000"/>
                  </a:schemeClr>
                </a:solidFill>
              </a:rPr>
              <a:t>Psychological</a:t>
            </a:r>
          </a:p>
          <a:p>
            <a:pPr lvl="1"/>
            <a:r>
              <a:rPr lang="en-US" sz="3200" b="1" dirty="0">
                <a:solidFill>
                  <a:schemeClr val="accent1">
                    <a:lumMod val="50000"/>
                  </a:schemeClr>
                </a:solidFill>
              </a:rPr>
              <a:t>Emotional</a:t>
            </a:r>
          </a:p>
          <a:p>
            <a:pPr lvl="1"/>
            <a:r>
              <a:rPr lang="en-US" sz="3200" b="1" dirty="0">
                <a:solidFill>
                  <a:schemeClr val="accent1">
                    <a:lumMod val="50000"/>
                  </a:schemeClr>
                </a:solidFill>
              </a:rPr>
              <a:t>Spiritual </a:t>
            </a:r>
          </a:p>
          <a:p>
            <a:pPr lvl="1"/>
            <a:r>
              <a:rPr lang="en-US" sz="3200" b="1" dirty="0">
                <a:solidFill>
                  <a:schemeClr val="accent1">
                    <a:lumMod val="50000"/>
                  </a:schemeClr>
                </a:solidFill>
              </a:rPr>
              <a:t>Social </a:t>
            </a:r>
          </a:p>
        </p:txBody>
      </p:sp>
      <p:pic>
        <p:nvPicPr>
          <p:cNvPr id="6" name="Picture 5">
            <a:extLst>
              <a:ext uri="{FF2B5EF4-FFF2-40B4-BE49-F238E27FC236}">
                <a16:creationId xmlns:a16="http://schemas.microsoft.com/office/drawing/2014/main" id="{AA367208-4D5F-6043-B2BA-EF5A63892F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8646" y="2019151"/>
            <a:ext cx="3756726" cy="3663289"/>
          </a:xfrm>
          <a:prstGeom prst="rect">
            <a:avLst/>
          </a:prstGeom>
        </p:spPr>
      </p:pic>
    </p:spTree>
    <p:extLst>
      <p:ext uri="{BB962C8B-B14F-4D97-AF65-F5344CB8AC3E}">
        <p14:creationId xmlns:p14="http://schemas.microsoft.com/office/powerpoint/2010/main" val="2553219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42" y="90273"/>
            <a:ext cx="11121044" cy="1325563"/>
          </a:xfrm>
        </p:spPr>
        <p:txBody>
          <a:bodyPr>
            <a:normAutofit/>
          </a:bodyPr>
          <a:lstStyle/>
          <a:p>
            <a:r>
              <a:rPr lang="en-US" dirty="0"/>
              <a:t>Why Self-Care Is Important</a:t>
            </a:r>
            <a:endParaRPr lang="en-US" baseline="30000" dirty="0"/>
          </a:p>
        </p:txBody>
      </p:sp>
      <p:sp>
        <p:nvSpPr>
          <p:cNvPr id="4" name="Slide Number Placeholder 3"/>
          <p:cNvSpPr>
            <a:spLocks noGrp="1"/>
          </p:cNvSpPr>
          <p:nvPr>
            <p:ph type="sldNum" sz="quarter" idx="11"/>
          </p:nvPr>
        </p:nvSpPr>
        <p:spPr/>
        <p:txBody>
          <a:bodyPr/>
          <a:lstStyle/>
          <a:p>
            <a:pPr algn="ctr">
              <a:defRPr/>
            </a:pPr>
            <a:endParaRPr lang="en-US" dirty="0">
              <a:solidFill>
                <a:srgbClr val="1C3768">
                  <a:lumMod val="60000"/>
                  <a:lumOff val="40000"/>
                </a:srgbClr>
              </a:solidFill>
              <a:latin typeface="Arial" panose="020B0604020202020204"/>
            </a:endParaRPr>
          </a:p>
        </p:txBody>
      </p:sp>
      <p:sp>
        <p:nvSpPr>
          <p:cNvPr id="3" name="Content Placeholder 2"/>
          <p:cNvSpPr>
            <a:spLocks noGrp="1"/>
          </p:cNvSpPr>
          <p:nvPr>
            <p:ph idx="1"/>
          </p:nvPr>
        </p:nvSpPr>
        <p:spPr>
          <a:xfrm>
            <a:off x="636612" y="1331102"/>
            <a:ext cx="6308937" cy="4351338"/>
          </a:xfrm>
        </p:spPr>
        <p:txBody>
          <a:bodyPr>
            <a:normAutofit/>
          </a:bodyPr>
          <a:lstStyle/>
          <a:p>
            <a:r>
              <a:rPr lang="en-US" sz="3200" b="1" dirty="0" smtClean="0">
                <a:solidFill>
                  <a:schemeClr val="accent1">
                    <a:lumMod val="50000"/>
                  </a:schemeClr>
                </a:solidFill>
              </a:rPr>
              <a:t>Self care can </a:t>
            </a:r>
            <a:r>
              <a:rPr lang="en-US" sz="3200" b="1" dirty="0">
                <a:solidFill>
                  <a:schemeClr val="accent1">
                    <a:lumMod val="50000"/>
                  </a:schemeClr>
                </a:solidFill>
              </a:rPr>
              <a:t>increase the likelihood of:</a:t>
            </a:r>
          </a:p>
          <a:p>
            <a:pPr marL="1028700" lvl="1" indent="-342900"/>
            <a:r>
              <a:rPr lang="en-US" sz="3200" b="1" dirty="0">
                <a:solidFill>
                  <a:schemeClr val="accent1">
                    <a:lumMod val="50000"/>
                  </a:schemeClr>
                </a:solidFill>
              </a:rPr>
              <a:t>Seeking medical care</a:t>
            </a:r>
          </a:p>
          <a:p>
            <a:pPr marL="1028700" lvl="1" indent="-342900"/>
            <a:r>
              <a:rPr lang="en-US" sz="3200" b="1" dirty="0">
                <a:solidFill>
                  <a:schemeClr val="accent1">
                    <a:lumMod val="50000"/>
                  </a:schemeClr>
                </a:solidFill>
              </a:rPr>
              <a:t>Maintaining medical adherence</a:t>
            </a:r>
          </a:p>
          <a:p>
            <a:pPr marL="1028700" lvl="1" indent="-342900"/>
            <a:r>
              <a:rPr lang="en-US" sz="3200" b="1" dirty="0">
                <a:solidFill>
                  <a:schemeClr val="accent1">
                    <a:lumMod val="50000"/>
                  </a:schemeClr>
                </a:solidFill>
              </a:rPr>
              <a:t>Improving diet and exercise</a:t>
            </a:r>
          </a:p>
          <a:p>
            <a:pPr marL="1028700" lvl="1" indent="-342900"/>
            <a:r>
              <a:rPr lang="en-US" sz="3200" b="1" dirty="0">
                <a:solidFill>
                  <a:schemeClr val="accent1">
                    <a:lumMod val="50000"/>
                  </a:schemeClr>
                </a:solidFill>
              </a:rPr>
              <a:t>Reducing substance use </a:t>
            </a:r>
          </a:p>
          <a:p>
            <a:pPr marL="1028700" lvl="1" indent="-342900"/>
            <a:r>
              <a:rPr lang="en-US" sz="3200" b="1" dirty="0">
                <a:solidFill>
                  <a:schemeClr val="accent1">
                    <a:lumMod val="50000"/>
                  </a:schemeClr>
                </a:solidFill>
              </a:rPr>
              <a:t>Obtaining social support</a:t>
            </a:r>
          </a:p>
        </p:txBody>
      </p:sp>
      <p:pic>
        <p:nvPicPr>
          <p:cNvPr id="7" name="Graphic 7" descr="Stethoscope">
            <a:extLst>
              <a:ext uri="{FF2B5EF4-FFF2-40B4-BE49-F238E27FC236}">
                <a16:creationId xmlns:a16="http://schemas.microsoft.com/office/drawing/2014/main" id="{4726AEF8-1556-4B45-A82A-139AD531CF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052553" y="2041350"/>
            <a:ext cx="3404681" cy="3404681"/>
          </a:xfrm>
          <a:prstGeom prst="rect">
            <a:avLst/>
          </a:prstGeom>
        </p:spPr>
      </p:pic>
    </p:spTree>
    <p:extLst>
      <p:ext uri="{BB962C8B-B14F-4D97-AF65-F5344CB8AC3E}">
        <p14:creationId xmlns:p14="http://schemas.microsoft.com/office/powerpoint/2010/main" val="818974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0"/>
            <a:ext cx="5982511" cy="5914417"/>
          </a:xfrm>
          <a:prstGeom prst="rect">
            <a:avLst/>
          </a:prstGeom>
        </p:spPr>
      </p:pic>
      <p:sp>
        <p:nvSpPr>
          <p:cNvPr id="8" name="Content Placeholder 2"/>
          <p:cNvSpPr txBox="1">
            <a:spLocks/>
          </p:cNvSpPr>
          <p:nvPr/>
        </p:nvSpPr>
        <p:spPr>
          <a:xfrm>
            <a:off x="6362949" y="0"/>
            <a:ext cx="5306084" cy="5359939"/>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u="sng" dirty="0" smtClean="0">
                <a:solidFill>
                  <a:schemeClr val="accent1">
                    <a:lumMod val="50000"/>
                  </a:schemeClr>
                </a:solidFill>
              </a:rPr>
              <a:t>Remember</a:t>
            </a:r>
            <a:r>
              <a:rPr lang="en-US" sz="2800" b="1" dirty="0" smtClean="0">
                <a:solidFill>
                  <a:schemeClr val="accent1">
                    <a:lumMod val="50000"/>
                  </a:schemeClr>
                </a:solidFill>
              </a:rPr>
              <a:t> </a:t>
            </a:r>
          </a:p>
          <a:p>
            <a:pPr marL="342900" indent="-342900">
              <a:buFont typeface="Arial" panose="020B0604020202020204" pitchFamily="34" charset="0"/>
              <a:buChar char="•"/>
            </a:pPr>
            <a:r>
              <a:rPr lang="en-US" sz="2800" b="1" dirty="0" smtClean="0">
                <a:solidFill>
                  <a:schemeClr val="accent1">
                    <a:lumMod val="50000"/>
                  </a:schemeClr>
                </a:solidFill>
              </a:rPr>
              <a:t>Good self care may keep you focus on your health needs</a:t>
            </a:r>
          </a:p>
          <a:p>
            <a:pPr marL="342900" indent="-342900">
              <a:buFont typeface="Arial" panose="020B0604020202020204" pitchFamily="34" charset="0"/>
              <a:buChar char="•"/>
            </a:pPr>
            <a:r>
              <a:rPr lang="en-US" sz="2800" b="1" dirty="0" smtClean="0">
                <a:solidFill>
                  <a:schemeClr val="accent1">
                    <a:lumMod val="50000"/>
                  </a:schemeClr>
                </a:solidFill>
              </a:rPr>
              <a:t>Good self care may help you to addressing, stressors, mental health and substance use concerns</a:t>
            </a:r>
          </a:p>
          <a:p>
            <a:pPr marL="342900" indent="-342900">
              <a:buFont typeface="Arial" panose="020B0604020202020204" pitchFamily="34" charset="0"/>
              <a:buChar char="•"/>
            </a:pPr>
            <a:r>
              <a:rPr lang="en-US" sz="2800" b="1" dirty="0" smtClean="0">
                <a:solidFill>
                  <a:schemeClr val="accent1">
                    <a:lumMod val="50000"/>
                  </a:schemeClr>
                </a:solidFill>
              </a:rPr>
              <a:t>Good self care may improving your personal engagement with your hold health and wellness</a:t>
            </a:r>
            <a:endParaRPr lang="en-US" sz="2800" b="1" dirty="0">
              <a:solidFill>
                <a:schemeClr val="accent1">
                  <a:lumMod val="50000"/>
                </a:schemeClr>
              </a:solidFill>
            </a:endParaRPr>
          </a:p>
        </p:txBody>
      </p:sp>
      <p:sp>
        <p:nvSpPr>
          <p:cNvPr id="9" name="Title 1"/>
          <p:cNvSpPr txBox="1">
            <a:spLocks/>
          </p:cNvSpPr>
          <p:nvPr/>
        </p:nvSpPr>
        <p:spPr>
          <a:xfrm>
            <a:off x="703035" y="1742355"/>
            <a:ext cx="3669161" cy="2760098"/>
          </a:xfrm>
          <a:prstGeom prst="rect">
            <a:avLst/>
          </a:prstGeom>
        </p:spPr>
        <p:txBody>
          <a:bodyPr>
            <a:normAutofit/>
          </a:bodyPr>
          <a:lst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a:lstStyle>
          <a:p>
            <a:r>
              <a:rPr lang="en-US" dirty="0" smtClean="0">
                <a:solidFill>
                  <a:schemeClr val="bg1"/>
                </a:solidFill>
              </a:rPr>
              <a:t>Self-Care for You As You Lead</a:t>
            </a:r>
            <a:endParaRPr lang="en-US" dirty="0">
              <a:solidFill>
                <a:schemeClr val="bg1"/>
              </a:solidFill>
            </a:endParaRPr>
          </a:p>
        </p:txBody>
      </p:sp>
    </p:spTree>
    <p:extLst>
      <p:ext uri="{BB962C8B-B14F-4D97-AF65-F5344CB8AC3E}">
        <p14:creationId xmlns:p14="http://schemas.microsoft.com/office/powerpoint/2010/main" val="1894281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03035" y="1742355"/>
            <a:ext cx="3669161" cy="2760098"/>
          </a:xfrm>
          <a:prstGeom prst="rect">
            <a:avLst/>
          </a:prstGeom>
        </p:spPr>
        <p:txBody>
          <a:bodyPr>
            <a:normAutofit/>
          </a:bodyPr>
          <a:lst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a:lstStyle>
          <a:p>
            <a:r>
              <a:rPr lang="en-US" dirty="0" smtClean="0">
                <a:solidFill>
                  <a:schemeClr val="bg1"/>
                </a:solidFill>
              </a:rPr>
              <a:t>Self-Care for You As You Lead</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0" y="0"/>
            <a:ext cx="5493560" cy="5885235"/>
          </a:xfrm>
          <a:prstGeom prst="rect">
            <a:avLst/>
          </a:prstGeom>
        </p:spPr>
      </p:pic>
      <p:pic>
        <p:nvPicPr>
          <p:cNvPr id="7" name="Picture 6">
            <a:extLst>
              <a:ext uri="{FF2B5EF4-FFF2-40B4-BE49-F238E27FC236}">
                <a16:creationId xmlns:a16="http://schemas.microsoft.com/office/drawing/2014/main" id="{C3A6F7BD-3313-CC45-8ED3-470909E8F427}"/>
              </a:ext>
            </a:extLst>
          </p:cNvPr>
          <p:cNvPicPr>
            <a:picLocks noChangeAspect="1"/>
          </p:cNvPicPr>
          <p:nvPr/>
        </p:nvPicPr>
        <p:blipFill rotWithShape="1">
          <a:blip r:embed="rId4">
            <a:alphaModFix/>
            <a:extLst/>
          </a:blip>
          <a:srcRect l="19089" r="15518" b="-1"/>
          <a:stretch/>
        </p:blipFill>
        <p:spPr>
          <a:xfrm>
            <a:off x="-1" y="651754"/>
            <a:ext cx="4547903" cy="5233482"/>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10" name="Title 1">
            <a:extLst>
              <a:ext uri="{FF2B5EF4-FFF2-40B4-BE49-F238E27FC236}">
                <a16:creationId xmlns:a16="http://schemas.microsoft.com/office/drawing/2014/main" id="{9E09F940-8311-4B43-8B21-CE90A2E0C26C}"/>
              </a:ext>
            </a:extLst>
          </p:cNvPr>
          <p:cNvSpPr txBox="1">
            <a:spLocks/>
          </p:cNvSpPr>
          <p:nvPr/>
        </p:nvSpPr>
        <p:spPr>
          <a:xfrm>
            <a:off x="6874889" y="2321021"/>
            <a:ext cx="4691300" cy="207004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a:lstStyle>
          <a:p>
            <a:r>
              <a:rPr lang="en-US" dirty="0" smtClean="0">
                <a:solidFill>
                  <a:schemeClr val="accent1">
                    <a:lumMod val="50000"/>
                  </a:schemeClr>
                </a:solidFill>
              </a:rPr>
              <a:t>Stress-Busting Checklist</a:t>
            </a:r>
            <a:r>
              <a:rPr lang="en-US" sz="4800" dirty="0" smtClean="0">
                <a:solidFill>
                  <a:schemeClr val="accent1">
                    <a:lumMod val="50000"/>
                  </a:schemeClr>
                </a:solidFill>
              </a:rPr>
              <a:t/>
            </a:r>
            <a:br>
              <a:rPr lang="en-US" sz="4800" dirty="0" smtClean="0">
                <a:solidFill>
                  <a:schemeClr val="accent1">
                    <a:lumMod val="50000"/>
                  </a:schemeClr>
                </a:solidFill>
              </a:rPr>
            </a:br>
            <a:endParaRPr lang="en-US" sz="4800" dirty="0">
              <a:solidFill>
                <a:schemeClr val="accent1">
                  <a:lumMod val="50000"/>
                </a:schemeClr>
              </a:solidFill>
            </a:endParaRPr>
          </a:p>
        </p:txBody>
      </p:sp>
    </p:spTree>
    <p:extLst>
      <p:ext uri="{BB962C8B-B14F-4D97-AF65-F5344CB8AC3E}">
        <p14:creationId xmlns:p14="http://schemas.microsoft.com/office/powerpoint/2010/main" val="1843703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1121044" cy="1325563"/>
          </a:xfrm>
        </p:spPr>
        <p:txBody>
          <a:bodyPr/>
          <a:lstStyle/>
          <a:p>
            <a:r>
              <a:rPr lang="en-US" dirty="0" smtClean="0"/>
              <a:t> Tips for Stress Management</a:t>
            </a:r>
            <a:endParaRPr lang="en-US" dirty="0"/>
          </a:p>
        </p:txBody>
      </p:sp>
      <p:sp>
        <p:nvSpPr>
          <p:cNvPr id="7" name="Content Placeholder 6">
            <a:extLst>
              <a:ext uri="{FF2B5EF4-FFF2-40B4-BE49-F238E27FC236}">
                <a16:creationId xmlns:a16="http://schemas.microsoft.com/office/drawing/2014/main" id="{C41AFE21-F645-A049-A7B4-15E4EEB69B90}"/>
              </a:ext>
            </a:extLst>
          </p:cNvPr>
          <p:cNvSpPr>
            <a:spLocks noGrp="1"/>
          </p:cNvSpPr>
          <p:nvPr>
            <p:ph idx="1"/>
          </p:nvPr>
        </p:nvSpPr>
        <p:spPr>
          <a:xfrm>
            <a:off x="486383" y="1225686"/>
            <a:ext cx="10885251" cy="4231532"/>
          </a:xfrm>
          <a:solidFill>
            <a:schemeClr val="accent6">
              <a:lumMod val="60000"/>
              <a:lumOff val="40000"/>
            </a:schemeClr>
          </a:solidFill>
        </p:spPr>
        <p:txBody>
          <a:bodyPr>
            <a:normAutofit fontScale="92500"/>
          </a:bodyPr>
          <a:lstStyle/>
          <a:p>
            <a:pPr marL="514350" indent="-514350">
              <a:buClrTx/>
              <a:buFont typeface="+mj-lt"/>
              <a:buAutoNum type="arabicPeriod"/>
            </a:pPr>
            <a:r>
              <a:rPr lang="en-US" sz="2800" dirty="0">
                <a:solidFill>
                  <a:schemeClr val="accent1">
                    <a:lumMod val="50000"/>
                  </a:schemeClr>
                </a:solidFill>
              </a:rPr>
              <a:t>Set priorities. Focus on what’s important. Let the other stuff go.</a:t>
            </a:r>
          </a:p>
          <a:p>
            <a:pPr marL="514350" indent="-514350">
              <a:buClrTx/>
              <a:buFont typeface="+mj-lt"/>
              <a:buAutoNum type="arabicPeriod"/>
            </a:pPr>
            <a:r>
              <a:rPr lang="en-US" sz="2800" dirty="0">
                <a:solidFill>
                  <a:schemeClr val="accent1">
                    <a:lumMod val="50000"/>
                  </a:schemeClr>
                </a:solidFill>
              </a:rPr>
              <a:t>Identify tasks that you can share or delegate, then ask for help.</a:t>
            </a:r>
          </a:p>
          <a:p>
            <a:pPr marL="514350" indent="-514350">
              <a:buClrTx/>
              <a:buFont typeface="+mj-lt"/>
              <a:buAutoNum type="arabicPeriod"/>
            </a:pPr>
            <a:r>
              <a:rPr lang="en-US" sz="2800" dirty="0">
                <a:solidFill>
                  <a:schemeClr val="accent1">
                    <a:lumMod val="50000"/>
                  </a:schemeClr>
                </a:solidFill>
              </a:rPr>
              <a:t>Get organized. Disorder can make things confusing and hard to remember.</a:t>
            </a:r>
          </a:p>
          <a:p>
            <a:pPr marL="514350" indent="-514350">
              <a:buClrTx/>
              <a:buFont typeface="+mj-lt"/>
              <a:buAutoNum type="arabicPeriod"/>
            </a:pPr>
            <a:r>
              <a:rPr lang="en-US" sz="2800" dirty="0">
                <a:solidFill>
                  <a:schemeClr val="accent1">
                    <a:lumMod val="50000"/>
                  </a:schemeClr>
                </a:solidFill>
              </a:rPr>
              <a:t>Set short-term goals you can reach. Reward yourself for meeting them!</a:t>
            </a:r>
          </a:p>
          <a:p>
            <a:pPr marL="514350" indent="-514350">
              <a:buClrTx/>
              <a:buFont typeface="+mj-lt"/>
              <a:buAutoNum type="arabicPeriod"/>
            </a:pPr>
            <a:r>
              <a:rPr lang="en-US" sz="2800" dirty="0">
                <a:solidFill>
                  <a:schemeClr val="accent1">
                    <a:lumMod val="50000"/>
                  </a:schemeClr>
                </a:solidFill>
              </a:rPr>
              <a:t>Say no -- gracefully -- to taking on more obligations.</a:t>
            </a:r>
          </a:p>
          <a:p>
            <a:pPr marL="514350" indent="-514350">
              <a:buClrTx/>
              <a:buFont typeface="+mj-lt"/>
              <a:buAutoNum type="arabicPeriod"/>
            </a:pPr>
            <a:r>
              <a:rPr lang="en-US" sz="2800" dirty="0">
                <a:solidFill>
                  <a:schemeClr val="accent1">
                    <a:lumMod val="50000"/>
                  </a:schemeClr>
                </a:solidFill>
              </a:rPr>
              <a:t>Laugh! Look for humor in your everyday life, or watch a funny video.</a:t>
            </a:r>
          </a:p>
          <a:p>
            <a:pPr marL="514350" indent="-514350">
              <a:buClrTx/>
              <a:buFont typeface="+mj-lt"/>
              <a:buAutoNum type="arabicPeriod"/>
            </a:pPr>
            <a:r>
              <a:rPr lang="en-US" sz="2800" dirty="0">
                <a:solidFill>
                  <a:schemeClr val="accent1">
                    <a:lumMod val="50000"/>
                  </a:schemeClr>
                </a:solidFill>
              </a:rPr>
              <a:t>Listen to music. Choose tunes that relax or revive you.</a:t>
            </a:r>
          </a:p>
          <a:p>
            <a:pPr marL="514350" indent="-514350">
              <a:buClrTx/>
              <a:buFont typeface="+mj-lt"/>
              <a:buAutoNum type="arabicPeriod"/>
            </a:pPr>
            <a:r>
              <a:rPr lang="en-US" sz="2800" dirty="0">
                <a:solidFill>
                  <a:schemeClr val="accent1">
                    <a:lumMod val="50000"/>
                  </a:schemeClr>
                </a:solidFill>
              </a:rPr>
              <a:t>Talk to a counselor or a friend.</a:t>
            </a:r>
          </a:p>
          <a:p>
            <a:pPr>
              <a:buClrTx/>
            </a:pPr>
            <a:endParaRPr lang="en-US" dirty="0"/>
          </a:p>
        </p:txBody>
      </p:sp>
      <p:grpSp>
        <p:nvGrpSpPr>
          <p:cNvPr id="9" name="Group 8">
            <a:extLst>
              <a:ext uri="{FF2B5EF4-FFF2-40B4-BE49-F238E27FC236}">
                <a16:creationId xmlns:a16="http://schemas.microsoft.com/office/drawing/2014/main" id="{0AD8A9AD-39A6-DE4D-AE5E-0D69947AF1ED}"/>
              </a:ext>
            </a:extLst>
          </p:cNvPr>
          <p:cNvGrpSpPr/>
          <p:nvPr/>
        </p:nvGrpSpPr>
        <p:grpSpPr>
          <a:xfrm>
            <a:off x="7383292" y="4482845"/>
            <a:ext cx="3608963" cy="1329943"/>
            <a:chOff x="2132191" y="1263294"/>
            <a:chExt cx="4007153" cy="2138460"/>
          </a:xfrm>
        </p:grpSpPr>
        <p:pic>
          <p:nvPicPr>
            <p:cNvPr id="10" name="Picture 9">
              <a:extLst>
                <a:ext uri="{FF2B5EF4-FFF2-40B4-BE49-F238E27FC236}">
                  <a16:creationId xmlns:a16="http://schemas.microsoft.com/office/drawing/2014/main" id="{8906E122-4ED5-4441-8FDB-86385E198255}"/>
                </a:ext>
              </a:extLst>
            </p:cNvPr>
            <p:cNvPicPr>
              <a:picLocks noChangeAspect="1"/>
            </p:cNvPicPr>
            <p:nvPr/>
          </p:nvPicPr>
          <p:blipFill>
            <a:blip r:embed="rId2"/>
            <a:stretch>
              <a:fillRect/>
            </a:stretch>
          </p:blipFill>
          <p:spPr>
            <a:xfrm>
              <a:off x="2132191" y="1331654"/>
              <a:ext cx="4007153" cy="2070100"/>
            </a:xfrm>
            <a:prstGeom prst="rect">
              <a:avLst/>
            </a:prstGeom>
          </p:spPr>
        </p:pic>
        <p:sp>
          <p:nvSpPr>
            <p:cNvPr id="11" name="TextBox 10">
              <a:extLst>
                <a:ext uri="{FF2B5EF4-FFF2-40B4-BE49-F238E27FC236}">
                  <a16:creationId xmlns:a16="http://schemas.microsoft.com/office/drawing/2014/main" id="{732043E5-D606-1D49-A3E9-5EAD24E91F79}"/>
                </a:ext>
              </a:extLst>
            </p:cNvPr>
            <p:cNvSpPr txBox="1"/>
            <p:nvPr/>
          </p:nvSpPr>
          <p:spPr>
            <a:xfrm>
              <a:off x="2132191" y="1263294"/>
              <a:ext cx="1405620" cy="551759"/>
            </a:xfrm>
            <a:prstGeom prst="rect">
              <a:avLst/>
            </a:prstGeom>
            <a:noFill/>
          </p:spPr>
          <p:txBody>
            <a:bodyPr wrap="square" rtlCol="0">
              <a:spAutoFit/>
            </a:bodyPr>
            <a:lstStyle/>
            <a:p>
              <a:r>
                <a:rPr lang="en-US" sz="2000" b="1" dirty="0">
                  <a:latin typeface="Batang" panose="02030600000101010101" pitchFamily="18" charset="-127"/>
                  <a:ea typeface="Batang" panose="02030600000101010101" pitchFamily="18" charset="-127"/>
                </a:rPr>
                <a:t>Linda’s</a:t>
              </a:r>
            </a:p>
          </p:txBody>
        </p:sp>
      </p:grpSp>
    </p:spTree>
    <p:extLst>
      <p:ext uri="{BB962C8B-B14F-4D97-AF65-F5344CB8AC3E}">
        <p14:creationId xmlns:p14="http://schemas.microsoft.com/office/powerpoint/2010/main" val="355036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70" y="88180"/>
            <a:ext cx="11121044" cy="1325563"/>
          </a:xfrm>
        </p:spPr>
        <p:txBody>
          <a:bodyPr/>
          <a:lstStyle/>
          <a:p>
            <a:r>
              <a:rPr lang="en-US" dirty="0" smtClean="0"/>
              <a:t>Too Good to Leave Out</a:t>
            </a:r>
            <a:endParaRPr lang="en-US" dirty="0"/>
          </a:p>
        </p:txBody>
      </p:sp>
      <p:sp>
        <p:nvSpPr>
          <p:cNvPr id="2" name="Slide Number Placeholder 1">
            <a:extLst>
              <a:ext uri="{FF2B5EF4-FFF2-40B4-BE49-F238E27FC236}">
                <a16:creationId xmlns:a16="http://schemas.microsoft.com/office/drawing/2014/main" id="{D23C7D49-6179-5849-BD6F-F834B8BA41A7}"/>
              </a:ext>
            </a:extLst>
          </p:cNvPr>
          <p:cNvSpPr>
            <a:spLocks noGrp="1"/>
          </p:cNvSpPr>
          <p:nvPr>
            <p:ph type="sldNum" sz="quarter" idx="11"/>
          </p:nvPr>
        </p:nvSpPr>
        <p:spPr/>
        <p:txBody>
          <a:bodyPr/>
          <a:lstStyle/>
          <a:p>
            <a:endParaRPr lang="en-US" dirty="0"/>
          </a:p>
        </p:txBody>
      </p:sp>
      <p:sp>
        <p:nvSpPr>
          <p:cNvPr id="8" name="Text Placeholder 7">
            <a:extLst>
              <a:ext uri="{FF2B5EF4-FFF2-40B4-BE49-F238E27FC236}">
                <a16:creationId xmlns:a16="http://schemas.microsoft.com/office/drawing/2014/main" id="{93F10120-4DAB-CA49-921E-6DFC1EF84532}"/>
              </a:ext>
            </a:extLst>
          </p:cNvPr>
          <p:cNvSpPr>
            <a:spLocks noGrp="1"/>
          </p:cNvSpPr>
          <p:nvPr>
            <p:ph type="body" sz="half" idx="4294967295"/>
          </p:nvPr>
        </p:nvSpPr>
        <p:spPr>
          <a:xfrm>
            <a:off x="1070043" y="1413743"/>
            <a:ext cx="10038944" cy="4103687"/>
          </a:xfrm>
          <a:solidFill>
            <a:schemeClr val="accent4">
              <a:lumMod val="60000"/>
              <a:lumOff val="40000"/>
            </a:schemeClr>
          </a:solidFill>
        </p:spPr>
        <p:txBody>
          <a:bodyPr>
            <a:normAutofit/>
          </a:bodyPr>
          <a:lstStyle/>
          <a:p>
            <a:pPr marL="342900" indent="-342900">
              <a:buFont typeface="+mj-lt"/>
              <a:buAutoNum type="arabicPeriod"/>
            </a:pPr>
            <a:r>
              <a:rPr lang="en-US" dirty="0" smtClean="0"/>
              <a:t>Remember</a:t>
            </a:r>
            <a:r>
              <a:rPr lang="en-US" dirty="0"/>
              <a:t>, things don't have to be perfect. Sometimes “good enough” is just fine.</a:t>
            </a:r>
          </a:p>
          <a:p>
            <a:pPr marL="514350" indent="-514350">
              <a:buFont typeface="+mj-lt"/>
              <a:buAutoNum type="arabicPeriod"/>
            </a:pPr>
            <a:r>
              <a:rPr lang="en-US" dirty="0"/>
              <a:t>Take a time-out for yoga, meditation, or some deep breaths.</a:t>
            </a:r>
          </a:p>
          <a:p>
            <a:pPr marL="514350" indent="-514350">
              <a:buFont typeface="+mj-lt"/>
              <a:buAutoNum type="arabicPeriod"/>
            </a:pPr>
            <a:r>
              <a:rPr lang="en-US" dirty="0"/>
              <a:t>Get regular exercise. Find something you like doing that you can work into your schedule.</a:t>
            </a:r>
          </a:p>
          <a:p>
            <a:pPr marL="514350" indent="-514350">
              <a:buFont typeface="+mj-lt"/>
              <a:buAutoNum type="arabicPeriod"/>
            </a:pPr>
            <a:r>
              <a:rPr lang="en-US" dirty="0"/>
              <a:t>Set aside some time, even 5 to 10 minutes, for yourself each day</a:t>
            </a:r>
            <a:r>
              <a:rPr lang="en-US" dirty="0" smtClean="0"/>
              <a:t>.</a:t>
            </a:r>
          </a:p>
          <a:p>
            <a:endParaRPr lang="en-US" dirty="0"/>
          </a:p>
        </p:txBody>
      </p:sp>
      <p:grpSp>
        <p:nvGrpSpPr>
          <p:cNvPr id="9" name="Group 8">
            <a:extLst>
              <a:ext uri="{FF2B5EF4-FFF2-40B4-BE49-F238E27FC236}">
                <a16:creationId xmlns:a16="http://schemas.microsoft.com/office/drawing/2014/main" id="{0AD8A9AD-39A6-DE4D-AE5E-0D69947AF1ED}"/>
              </a:ext>
            </a:extLst>
          </p:cNvPr>
          <p:cNvGrpSpPr/>
          <p:nvPr/>
        </p:nvGrpSpPr>
        <p:grpSpPr>
          <a:xfrm>
            <a:off x="96570" y="4212842"/>
            <a:ext cx="4494200" cy="1681487"/>
            <a:chOff x="628650" y="1690689"/>
            <a:chExt cx="4007153" cy="2070100"/>
          </a:xfrm>
        </p:grpSpPr>
        <p:pic>
          <p:nvPicPr>
            <p:cNvPr id="10" name="Picture 9">
              <a:extLst>
                <a:ext uri="{FF2B5EF4-FFF2-40B4-BE49-F238E27FC236}">
                  <a16:creationId xmlns:a16="http://schemas.microsoft.com/office/drawing/2014/main" id="{8906E122-4ED5-4441-8FDB-86385E198255}"/>
                </a:ext>
              </a:extLst>
            </p:cNvPr>
            <p:cNvPicPr>
              <a:picLocks noChangeAspect="1"/>
            </p:cNvPicPr>
            <p:nvPr/>
          </p:nvPicPr>
          <p:blipFill>
            <a:blip r:embed="rId2"/>
            <a:stretch>
              <a:fillRect/>
            </a:stretch>
          </p:blipFill>
          <p:spPr>
            <a:xfrm>
              <a:off x="628650" y="1690689"/>
              <a:ext cx="4007153" cy="2070100"/>
            </a:xfrm>
            <a:prstGeom prst="rect">
              <a:avLst/>
            </a:prstGeom>
          </p:spPr>
        </p:pic>
        <p:sp>
          <p:nvSpPr>
            <p:cNvPr id="11" name="TextBox 10">
              <a:extLst>
                <a:ext uri="{FF2B5EF4-FFF2-40B4-BE49-F238E27FC236}">
                  <a16:creationId xmlns:a16="http://schemas.microsoft.com/office/drawing/2014/main" id="{732043E5-D606-1D49-A3E9-5EAD24E91F79}"/>
                </a:ext>
              </a:extLst>
            </p:cNvPr>
            <p:cNvSpPr txBox="1"/>
            <p:nvPr/>
          </p:nvSpPr>
          <p:spPr>
            <a:xfrm>
              <a:off x="716096" y="1690689"/>
              <a:ext cx="1114224" cy="568363"/>
            </a:xfrm>
            <a:prstGeom prst="rect">
              <a:avLst/>
            </a:prstGeom>
            <a:noFill/>
          </p:spPr>
          <p:txBody>
            <a:bodyPr wrap="none" rtlCol="0">
              <a:spAutoFit/>
            </a:bodyPr>
            <a:lstStyle/>
            <a:p>
              <a:r>
                <a:rPr lang="en-US" sz="2400" dirty="0"/>
                <a:t>Linda’s</a:t>
              </a:r>
            </a:p>
          </p:txBody>
        </p:sp>
      </p:grpSp>
    </p:spTree>
    <p:extLst>
      <p:ext uri="{BB962C8B-B14F-4D97-AF65-F5344CB8AC3E}">
        <p14:creationId xmlns:p14="http://schemas.microsoft.com/office/powerpoint/2010/main" val="301762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8">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523" y="1477862"/>
            <a:ext cx="6648450" cy="4095750"/>
          </a:xfrm>
        </p:spPr>
      </p:pic>
    </p:spTree>
    <p:extLst>
      <p:ext uri="{BB962C8B-B14F-4D97-AF65-F5344CB8AC3E}">
        <p14:creationId xmlns:p14="http://schemas.microsoft.com/office/powerpoint/2010/main" val="20494369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body" idx="1"/>
          </p:nvPr>
        </p:nvSpPr>
        <p:spPr>
          <a:xfrm>
            <a:off x="1640300" y="2327441"/>
            <a:ext cx="9176857" cy="1500187"/>
          </a:xfrm>
        </p:spPr>
        <p:txBody>
          <a:bodyPr>
            <a:noAutofit/>
          </a:bodyPr>
          <a:lstStyle/>
          <a:p>
            <a:r>
              <a:rPr lang="en-US" sz="4800" b="1" dirty="0">
                <a:solidFill>
                  <a:schemeClr val="accent1">
                    <a:lumMod val="50000"/>
                  </a:schemeClr>
                </a:solidFill>
              </a:rPr>
              <a:t>Goal Statement Development and Capacity Building Planning</a:t>
            </a: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76195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8293" b="1"/>
          <a:stretch/>
        </p:blipFill>
        <p:spPr>
          <a:xfrm>
            <a:off x="8305642" y="973074"/>
            <a:ext cx="3886358" cy="4756404"/>
          </a:xfrm>
          <a:prstGeom prst="rect">
            <a:avLst/>
          </a:prstGeom>
          <a:effectLst/>
        </p:spPr>
      </p:pic>
      <p:sp>
        <p:nvSpPr>
          <p:cNvPr id="2" name="Content Placeholder 1"/>
          <p:cNvSpPr>
            <a:spLocks noGrp="1"/>
          </p:cNvSpPr>
          <p:nvPr>
            <p:ph sz="half" idx="1"/>
          </p:nvPr>
        </p:nvSpPr>
        <p:spPr>
          <a:xfrm>
            <a:off x="2302529" y="1354512"/>
            <a:ext cx="4536016" cy="3779520"/>
          </a:xfrm>
        </p:spPr>
        <p:txBody>
          <a:bodyPr vert="horz" lIns="91440" tIns="45720" rIns="91440" bIns="45720" rtlCol="0">
            <a:noAutofit/>
          </a:bodyPr>
          <a:lstStyle/>
          <a:p>
            <a:r>
              <a:rPr lang="en-US" sz="4000" dirty="0">
                <a:solidFill>
                  <a:schemeClr val="accent1">
                    <a:lumMod val="50000"/>
                  </a:schemeClr>
                </a:solidFill>
              </a:rPr>
              <a:t>As a leader, what is the importance of planning</a:t>
            </a:r>
            <a:r>
              <a:rPr lang="en-US" sz="4000" dirty="0" smtClean="0">
                <a:solidFill>
                  <a:schemeClr val="accent1">
                    <a:lumMod val="50000"/>
                  </a:schemeClr>
                </a:solidFill>
              </a:rPr>
              <a:t>?</a:t>
            </a:r>
          </a:p>
          <a:p>
            <a:endParaRPr lang="en-US" sz="4000" dirty="0">
              <a:solidFill>
                <a:schemeClr val="accent1">
                  <a:lumMod val="50000"/>
                </a:schemeClr>
              </a:solidFill>
            </a:endParaRPr>
          </a:p>
          <a:p>
            <a:r>
              <a:rPr lang="en-US" sz="4000" dirty="0">
                <a:solidFill>
                  <a:schemeClr val="accent1">
                    <a:lumMod val="50000"/>
                  </a:schemeClr>
                </a:solidFill>
              </a:rPr>
              <a:t>How did you plan for </a:t>
            </a:r>
            <a:r>
              <a:rPr lang="en-US" sz="4000" dirty="0" smtClean="0">
                <a:solidFill>
                  <a:schemeClr val="accent1">
                    <a:lumMod val="50000"/>
                  </a:schemeClr>
                </a:solidFill>
              </a:rPr>
              <a:t>your trip to the conference?</a:t>
            </a:r>
            <a:endParaRPr lang="en-US" sz="4000" dirty="0">
              <a:solidFill>
                <a:schemeClr val="accent1">
                  <a:lumMod val="50000"/>
                </a:schemeClr>
              </a:solidFill>
            </a:endParaRPr>
          </a:p>
        </p:txBody>
      </p:sp>
      <p:sp>
        <p:nvSpPr>
          <p:cNvPr id="6" name="Title 5"/>
          <p:cNvSpPr>
            <a:spLocks noGrp="1"/>
          </p:cNvSpPr>
          <p:nvPr>
            <p:ph type="title"/>
          </p:nvPr>
        </p:nvSpPr>
        <p:spPr>
          <a:xfrm>
            <a:off x="129721" y="-90815"/>
            <a:ext cx="3206867" cy="1150893"/>
          </a:xfrm>
        </p:spPr>
        <p:txBody>
          <a:bodyPr vert="horz" lIns="91440" tIns="45720" rIns="91440" bIns="45720" rtlCol="0" anchor="ctr">
            <a:normAutofit/>
          </a:bodyPr>
          <a:lstStyle/>
          <a:p>
            <a:pPr>
              <a:lnSpc>
                <a:spcPct val="100000"/>
              </a:lnSpc>
            </a:pPr>
            <a:r>
              <a:rPr lang="en-US" sz="4400" dirty="0">
                <a:solidFill>
                  <a:schemeClr val="accent1">
                    <a:lumMod val="50000"/>
                  </a:schemeClr>
                </a:solidFill>
              </a:rPr>
              <a:t>Discussion</a:t>
            </a:r>
          </a:p>
        </p:txBody>
      </p:sp>
      <p:sp>
        <p:nvSpPr>
          <p:cNvPr id="3" name="Slide Number Placeholder 2"/>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224588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dirty="0"/>
              <a:t>Obtaining CME/CE Credit</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r>
              <a:rPr lang="en-US" dirty="0"/>
              <a:t>If you would like to receive continuing education credit for this activity, please visit:</a:t>
            </a:r>
          </a:p>
          <a:p>
            <a:endParaRPr lang="en-US" dirty="0"/>
          </a:p>
          <a:p>
            <a:r>
              <a:rPr lang="en-US" b="1" dirty="0">
                <a:solidFill>
                  <a:srgbClr val="D3313A"/>
                </a:solidFill>
              </a:rPr>
              <a:t>http://ryanwhite.cds.pesgce.com </a:t>
            </a:r>
          </a:p>
          <a:p>
            <a:endParaRPr lang="en-US" dirty="0"/>
          </a:p>
        </p:txBody>
      </p:sp>
    </p:spTree>
    <p:extLst>
      <p:ext uri="{BB962C8B-B14F-4D97-AF65-F5344CB8AC3E}">
        <p14:creationId xmlns:p14="http://schemas.microsoft.com/office/powerpoint/2010/main" val="21521523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6" y="2861711"/>
            <a:ext cx="4717722" cy="1852021"/>
          </a:xfrm>
          <a:prstGeom prst="rect">
            <a:avLst/>
          </a:prstGeom>
        </p:spPr>
      </p:pic>
      <p:sp>
        <p:nvSpPr>
          <p:cNvPr id="4" name="Content Placeholder 3"/>
          <p:cNvSpPr>
            <a:spLocks noGrp="1"/>
          </p:cNvSpPr>
          <p:nvPr>
            <p:ph sz="half" idx="1"/>
          </p:nvPr>
        </p:nvSpPr>
        <p:spPr>
          <a:xfrm>
            <a:off x="5094620" y="1412752"/>
            <a:ext cx="6384017" cy="3189748"/>
          </a:xfrm>
        </p:spPr>
        <p:txBody>
          <a:bodyPr vert="horz" lIns="91440" tIns="45720" rIns="91440" bIns="45720" rtlCol="0">
            <a:noAutofit/>
          </a:bodyPr>
          <a:lstStyle/>
          <a:p>
            <a:r>
              <a:rPr lang="en-US" sz="2800" dirty="0">
                <a:solidFill>
                  <a:schemeClr val="accent1">
                    <a:lumMod val="50000"/>
                  </a:schemeClr>
                </a:solidFill>
              </a:rPr>
              <a:t>Planning is one of the most important project management and time management techniques. </a:t>
            </a:r>
          </a:p>
          <a:p>
            <a:r>
              <a:rPr lang="en-US" sz="2800" dirty="0">
                <a:solidFill>
                  <a:schemeClr val="accent1">
                    <a:lumMod val="50000"/>
                  </a:schemeClr>
                </a:solidFill>
              </a:rPr>
              <a:t>A plan is like a map. When following a plan, you can always see how much you have progressed towards your project goal and how far you are from your destination. </a:t>
            </a:r>
          </a:p>
          <a:p>
            <a:r>
              <a:rPr lang="en-US" sz="2800" dirty="0">
                <a:solidFill>
                  <a:schemeClr val="accent1">
                    <a:lumMod val="50000"/>
                  </a:schemeClr>
                </a:solidFill>
              </a:rPr>
              <a:t>Knowing where you are is essential for making good decisions on where to go or what to do next</a:t>
            </a:r>
            <a:r>
              <a:rPr lang="en-US" sz="2800" dirty="0"/>
              <a:t>.</a:t>
            </a:r>
          </a:p>
          <a:p>
            <a:endParaRPr lang="en-US" dirty="0"/>
          </a:p>
        </p:txBody>
      </p:sp>
      <p:sp>
        <p:nvSpPr>
          <p:cNvPr id="6" name="Title 5"/>
          <p:cNvSpPr>
            <a:spLocks noGrp="1"/>
          </p:cNvSpPr>
          <p:nvPr>
            <p:ph type="title"/>
          </p:nvPr>
        </p:nvSpPr>
        <p:spPr>
          <a:xfrm>
            <a:off x="126460" y="0"/>
            <a:ext cx="3446269" cy="1021356"/>
          </a:xfrm>
        </p:spPr>
        <p:txBody>
          <a:bodyPr vert="horz" lIns="91440" tIns="45720" rIns="91440" bIns="45720" rtlCol="0" anchor="t">
            <a:normAutofit/>
          </a:bodyPr>
          <a:lstStyle/>
          <a:p>
            <a:r>
              <a:rPr lang="en-US" dirty="0">
                <a:solidFill>
                  <a:schemeClr val="accent1">
                    <a:lumMod val="50000"/>
                  </a:schemeClr>
                </a:solidFill>
              </a:rPr>
              <a:t>Planning</a:t>
            </a:r>
          </a:p>
        </p:txBody>
      </p:sp>
      <p:sp>
        <p:nvSpPr>
          <p:cNvPr id="2" name="Slide Number Placeholder 1"/>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1530142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44476" y="2339688"/>
            <a:ext cx="5008243" cy="2081348"/>
          </a:xfrm>
          <a:prstGeom prst="rect">
            <a:avLst/>
          </a:prstGeom>
        </p:spPr>
      </p:pic>
      <p:sp>
        <p:nvSpPr>
          <p:cNvPr id="4" name="Content Placeholder 3"/>
          <p:cNvSpPr>
            <a:spLocks noGrp="1"/>
          </p:cNvSpPr>
          <p:nvPr>
            <p:ph sz="half" idx="1"/>
          </p:nvPr>
        </p:nvSpPr>
        <p:spPr>
          <a:xfrm>
            <a:off x="634199" y="1322962"/>
            <a:ext cx="5330898" cy="4114800"/>
          </a:xfrm>
        </p:spPr>
        <p:txBody>
          <a:bodyPr vert="horz" lIns="91440" tIns="45720" rIns="91440" bIns="45720" rtlCol="0">
            <a:noAutofit/>
          </a:bodyPr>
          <a:lstStyle/>
          <a:p>
            <a:r>
              <a:rPr lang="en-US" sz="2800" b="1" dirty="0">
                <a:solidFill>
                  <a:schemeClr val="accent1">
                    <a:lumMod val="50000"/>
                  </a:schemeClr>
                </a:solidFill>
              </a:rPr>
              <a:t>Developing a goal statement can help you focus your efforts as a leader and ensure that your time and energy is spent on activities that will drive outcomes.  </a:t>
            </a:r>
            <a:endParaRPr lang="en-US" sz="2800" b="1" dirty="0" smtClean="0">
              <a:solidFill>
                <a:schemeClr val="accent1">
                  <a:lumMod val="50000"/>
                </a:schemeClr>
              </a:solidFill>
            </a:endParaRPr>
          </a:p>
          <a:p>
            <a:endParaRPr lang="en-US" sz="2800" b="1" dirty="0">
              <a:solidFill>
                <a:schemeClr val="accent1">
                  <a:lumMod val="50000"/>
                </a:schemeClr>
              </a:solidFill>
            </a:endParaRPr>
          </a:p>
          <a:p>
            <a:r>
              <a:rPr lang="en-US" sz="2800" b="1" dirty="0">
                <a:solidFill>
                  <a:schemeClr val="accent1">
                    <a:lumMod val="50000"/>
                  </a:schemeClr>
                </a:solidFill>
              </a:rPr>
              <a:t>Before you begin planning it is always best to know what you are planning for!</a:t>
            </a:r>
          </a:p>
          <a:p>
            <a:endParaRPr lang="en-US" sz="2800" b="1" dirty="0">
              <a:solidFill>
                <a:schemeClr val="accent1">
                  <a:lumMod val="50000"/>
                </a:schemeClr>
              </a:solidFill>
            </a:endParaRPr>
          </a:p>
          <a:p>
            <a:endParaRPr lang="en-US" dirty="0"/>
          </a:p>
        </p:txBody>
      </p:sp>
      <p:sp>
        <p:nvSpPr>
          <p:cNvPr id="6" name="Title 5"/>
          <p:cNvSpPr>
            <a:spLocks noGrp="1"/>
          </p:cNvSpPr>
          <p:nvPr>
            <p:ph type="title"/>
          </p:nvPr>
        </p:nvSpPr>
        <p:spPr>
          <a:xfrm>
            <a:off x="0" y="0"/>
            <a:ext cx="6906638" cy="778213"/>
          </a:xfrm>
        </p:spPr>
        <p:txBody>
          <a:bodyPr vert="horz" lIns="91440" tIns="45720" rIns="91440" bIns="45720" rtlCol="0" anchor="t">
            <a:normAutofit fontScale="90000"/>
          </a:bodyPr>
          <a:lstStyle/>
          <a:p>
            <a:r>
              <a:rPr lang="en-US" dirty="0"/>
              <a:t>Goal Statement</a:t>
            </a:r>
          </a:p>
        </p:txBody>
      </p:sp>
      <p:sp>
        <p:nvSpPr>
          <p:cNvPr id="2" name="Slide Number Placeholder 1"/>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2507290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297" y="89687"/>
            <a:ext cx="11121044" cy="1325563"/>
          </a:xfrm>
        </p:spPr>
        <p:txBody>
          <a:bodyPr/>
          <a:lstStyle/>
          <a:p>
            <a:r>
              <a:rPr lang="en-US" dirty="0"/>
              <a:t>Sample Goal Statements</a:t>
            </a:r>
          </a:p>
        </p:txBody>
      </p:sp>
      <p:sp>
        <p:nvSpPr>
          <p:cNvPr id="4" name="Content Placeholder 3"/>
          <p:cNvSpPr>
            <a:spLocks noGrp="1"/>
          </p:cNvSpPr>
          <p:nvPr>
            <p:ph idx="1"/>
          </p:nvPr>
        </p:nvSpPr>
        <p:spPr>
          <a:xfrm>
            <a:off x="0" y="1232215"/>
            <a:ext cx="11497636" cy="4351338"/>
          </a:xfrm>
        </p:spPr>
        <p:txBody>
          <a:bodyPr>
            <a:normAutofit/>
          </a:bodyPr>
          <a:lstStyle/>
          <a:p>
            <a:pPr>
              <a:lnSpc>
                <a:spcPct val="100000"/>
              </a:lnSpc>
              <a:spcBef>
                <a:spcPts val="0"/>
              </a:spcBef>
            </a:pPr>
            <a:r>
              <a:rPr lang="en-US" sz="2800" dirty="0">
                <a:solidFill>
                  <a:schemeClr val="accent1">
                    <a:lumMod val="50000"/>
                  </a:schemeClr>
                </a:solidFill>
              </a:rPr>
              <a:t>Some examples of goal statements could be:</a:t>
            </a:r>
          </a:p>
          <a:p>
            <a:pPr lvl="1">
              <a:lnSpc>
                <a:spcPct val="100000"/>
              </a:lnSpc>
              <a:spcBef>
                <a:spcPts val="0"/>
              </a:spcBef>
            </a:pPr>
            <a:r>
              <a:rPr lang="en-US" sz="2800" dirty="0">
                <a:solidFill>
                  <a:schemeClr val="accent1">
                    <a:lumMod val="50000"/>
                  </a:schemeClr>
                </a:solidFill>
              </a:rPr>
              <a:t>My goal is to seek greater involvement in quality management by joining a quality improvement </a:t>
            </a:r>
            <a:r>
              <a:rPr lang="en-US" sz="2800" dirty="0" smtClean="0">
                <a:solidFill>
                  <a:schemeClr val="accent1">
                    <a:lumMod val="50000"/>
                  </a:schemeClr>
                </a:solidFill>
              </a:rPr>
              <a:t>team</a:t>
            </a:r>
          </a:p>
          <a:p>
            <a:pPr lvl="1">
              <a:lnSpc>
                <a:spcPct val="100000"/>
              </a:lnSpc>
              <a:spcBef>
                <a:spcPts val="0"/>
              </a:spcBef>
            </a:pPr>
            <a:endParaRPr lang="en-US" sz="2800" dirty="0">
              <a:solidFill>
                <a:schemeClr val="accent1">
                  <a:lumMod val="50000"/>
                </a:schemeClr>
              </a:solidFill>
            </a:endParaRPr>
          </a:p>
          <a:p>
            <a:pPr lvl="1">
              <a:lnSpc>
                <a:spcPct val="100000"/>
              </a:lnSpc>
              <a:spcBef>
                <a:spcPts val="0"/>
              </a:spcBef>
            </a:pPr>
            <a:r>
              <a:rPr lang="en-US" sz="2800" dirty="0">
                <a:solidFill>
                  <a:schemeClr val="accent1">
                    <a:lumMod val="50000"/>
                  </a:schemeClr>
                </a:solidFill>
              </a:rPr>
              <a:t>My goal is to seek greater involvement by joining a Part A Planning Council (or if already a member, chairing a sub-committee or the council</a:t>
            </a:r>
            <a:r>
              <a:rPr lang="en-US" sz="2800" dirty="0" smtClean="0">
                <a:solidFill>
                  <a:schemeClr val="accent1">
                    <a:lumMod val="50000"/>
                  </a:schemeClr>
                </a:solidFill>
              </a:rPr>
              <a:t>)</a:t>
            </a:r>
          </a:p>
          <a:p>
            <a:pPr marL="457200" lvl="1" indent="0">
              <a:lnSpc>
                <a:spcPct val="100000"/>
              </a:lnSpc>
              <a:spcBef>
                <a:spcPts val="0"/>
              </a:spcBef>
              <a:buNone/>
            </a:pPr>
            <a:endParaRPr lang="en-US" sz="2800" dirty="0">
              <a:solidFill>
                <a:schemeClr val="accent1">
                  <a:lumMod val="50000"/>
                </a:schemeClr>
              </a:solidFill>
            </a:endParaRPr>
          </a:p>
          <a:p>
            <a:pPr lvl="1">
              <a:lnSpc>
                <a:spcPct val="100000"/>
              </a:lnSpc>
              <a:spcBef>
                <a:spcPts val="0"/>
              </a:spcBef>
            </a:pPr>
            <a:r>
              <a:rPr lang="en-US" sz="2800" dirty="0">
                <a:solidFill>
                  <a:schemeClr val="accent1">
                    <a:lumMod val="50000"/>
                  </a:schemeClr>
                </a:solidFill>
              </a:rPr>
              <a:t>My goal is to seek greater involvement in policy decision-making</a:t>
            </a:r>
          </a:p>
          <a:p>
            <a:endParaRPr lang="en-US" dirty="0"/>
          </a:p>
        </p:txBody>
      </p:sp>
      <p:pic>
        <p:nvPicPr>
          <p:cNvPr id="7" name="Content Placeholder 6"/>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51849"/>
          <a:stretch/>
        </p:blipFill>
        <p:spPr>
          <a:xfrm>
            <a:off x="3647873" y="4195551"/>
            <a:ext cx="5053345" cy="2238700"/>
          </a:xfrm>
        </p:spPr>
      </p:pic>
    </p:spTree>
    <p:extLst>
      <p:ext uri="{BB962C8B-B14F-4D97-AF65-F5344CB8AC3E}">
        <p14:creationId xmlns:p14="http://schemas.microsoft.com/office/powerpoint/2010/main" val="3439437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7114" y="80546"/>
            <a:ext cx="11121044" cy="1325563"/>
          </a:xfrm>
        </p:spPr>
        <p:txBody>
          <a:bodyPr/>
          <a:lstStyle/>
          <a:p>
            <a:r>
              <a:rPr lang="en-US" dirty="0"/>
              <a:t>Goal Statement Development</a:t>
            </a:r>
          </a:p>
        </p:txBody>
      </p:sp>
      <p:sp>
        <p:nvSpPr>
          <p:cNvPr id="4" name="Content Placeholder 3"/>
          <p:cNvSpPr>
            <a:spLocks noGrp="1"/>
          </p:cNvSpPr>
          <p:nvPr>
            <p:ph idx="1"/>
          </p:nvPr>
        </p:nvSpPr>
        <p:spPr>
          <a:xfrm>
            <a:off x="305872" y="1406109"/>
            <a:ext cx="10515600" cy="4351338"/>
          </a:xfrm>
        </p:spPr>
        <p:txBody>
          <a:bodyPr>
            <a:normAutofit/>
          </a:bodyPr>
          <a:lstStyle/>
          <a:p>
            <a:r>
              <a:rPr lang="en-US" sz="3200" dirty="0"/>
              <a:t>Using your handout, develop your goal statement, capacity building plan, and your self-care action step.</a:t>
            </a:r>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880478" y="2820438"/>
            <a:ext cx="7985125" cy="2217738"/>
          </a:xfrm>
        </p:spPr>
      </p:pic>
    </p:spTree>
    <p:extLst>
      <p:ext uri="{BB962C8B-B14F-4D97-AF65-F5344CB8AC3E}">
        <p14:creationId xmlns:p14="http://schemas.microsoft.com/office/powerpoint/2010/main" val="3898907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1127" r="25976" b="-1"/>
          <a:stretch/>
        </p:blipFill>
        <p:spPr>
          <a:xfrm>
            <a:off x="5490" y="1116930"/>
            <a:ext cx="4684549" cy="4826670"/>
          </a:xfrm>
          <a:prstGeom prst="rect">
            <a:avLst/>
          </a:prstGeom>
          <a:effectLst/>
        </p:spPr>
      </p:pic>
      <p:sp>
        <p:nvSpPr>
          <p:cNvPr id="10" name="Content Placeholder 9"/>
          <p:cNvSpPr>
            <a:spLocks noGrp="1"/>
          </p:cNvSpPr>
          <p:nvPr>
            <p:ph sz="half" idx="1"/>
          </p:nvPr>
        </p:nvSpPr>
        <p:spPr>
          <a:xfrm>
            <a:off x="5658572" y="1990929"/>
            <a:ext cx="4263641" cy="2892356"/>
          </a:xfrm>
        </p:spPr>
        <p:txBody>
          <a:bodyPr vert="horz" lIns="91440" tIns="45720" rIns="91440" bIns="45720" rtlCol="0">
            <a:normAutofit/>
          </a:bodyPr>
          <a:lstStyle/>
          <a:p>
            <a:r>
              <a:rPr lang="en-US" sz="3600" b="1" dirty="0">
                <a:solidFill>
                  <a:schemeClr val="accent1">
                    <a:lumMod val="50000"/>
                  </a:schemeClr>
                </a:solidFill>
              </a:rPr>
              <a:t>V</a:t>
            </a:r>
            <a:r>
              <a:rPr lang="en-US" sz="3600" b="1" dirty="0" smtClean="0">
                <a:solidFill>
                  <a:schemeClr val="accent1">
                    <a:lumMod val="50000"/>
                  </a:schemeClr>
                </a:solidFill>
              </a:rPr>
              <a:t>olunteers </a:t>
            </a:r>
            <a:r>
              <a:rPr lang="en-US" sz="3600" b="1" dirty="0">
                <a:solidFill>
                  <a:schemeClr val="accent1">
                    <a:lumMod val="50000"/>
                  </a:schemeClr>
                </a:solidFill>
              </a:rPr>
              <a:t>to share back </a:t>
            </a:r>
            <a:r>
              <a:rPr lang="en-US" sz="3600" b="1" dirty="0" smtClean="0">
                <a:solidFill>
                  <a:schemeClr val="accent1">
                    <a:lumMod val="50000"/>
                  </a:schemeClr>
                </a:solidFill>
              </a:rPr>
              <a:t>share your goal </a:t>
            </a:r>
            <a:r>
              <a:rPr lang="en-US" sz="3600" b="1" dirty="0">
                <a:solidFill>
                  <a:schemeClr val="accent1">
                    <a:lumMod val="50000"/>
                  </a:schemeClr>
                </a:solidFill>
              </a:rPr>
              <a:t>statements and self-care action </a:t>
            </a:r>
            <a:r>
              <a:rPr lang="en-US" sz="3600" b="1" dirty="0" smtClean="0">
                <a:solidFill>
                  <a:schemeClr val="accent1">
                    <a:lumMod val="50000"/>
                  </a:schemeClr>
                </a:solidFill>
              </a:rPr>
              <a:t>step with everyone</a:t>
            </a:r>
            <a:r>
              <a:rPr lang="en-US" sz="3600" dirty="0" smtClean="0">
                <a:solidFill>
                  <a:schemeClr val="accent1">
                    <a:lumMod val="50000"/>
                  </a:schemeClr>
                </a:solidFill>
              </a:rPr>
              <a:t>.</a:t>
            </a:r>
            <a:endParaRPr lang="en-US" sz="3600" dirty="0">
              <a:solidFill>
                <a:schemeClr val="accent1">
                  <a:lumMod val="50000"/>
                </a:schemeClr>
              </a:solidFill>
            </a:endParaRPr>
          </a:p>
        </p:txBody>
      </p:sp>
      <p:sp>
        <p:nvSpPr>
          <p:cNvPr id="9" name="Title 8"/>
          <p:cNvSpPr>
            <a:spLocks noGrp="1"/>
          </p:cNvSpPr>
          <p:nvPr>
            <p:ph type="title"/>
          </p:nvPr>
        </p:nvSpPr>
        <p:spPr>
          <a:xfrm>
            <a:off x="590459" y="-402322"/>
            <a:ext cx="3514613" cy="1773908"/>
          </a:xfrm>
        </p:spPr>
        <p:txBody>
          <a:bodyPr vert="horz" lIns="91440" tIns="45720" rIns="91440" bIns="45720" rtlCol="0" anchor="ctr">
            <a:normAutofit/>
          </a:bodyPr>
          <a:lstStyle/>
          <a:p>
            <a:r>
              <a:rPr lang="en-US" sz="4000" dirty="0">
                <a:solidFill>
                  <a:schemeClr val="accent1">
                    <a:lumMod val="50000"/>
                  </a:schemeClr>
                </a:solidFill>
              </a:rPr>
              <a:t>Report Back </a:t>
            </a:r>
          </a:p>
        </p:txBody>
      </p:sp>
      <p:sp>
        <p:nvSpPr>
          <p:cNvPr id="2" name="Slide Number Placeholder 1"/>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571620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5740" r="9090" b="34146"/>
          <a:stretch/>
        </p:blipFill>
        <p:spPr>
          <a:xfrm>
            <a:off x="0" y="8433"/>
            <a:ext cx="7217923" cy="5867074"/>
          </a:xfrm>
          <a:prstGeom prst="rect">
            <a:avLst/>
          </a:prstGeom>
        </p:spPr>
      </p:pic>
      <p:sp>
        <p:nvSpPr>
          <p:cNvPr id="2" name="Title 1"/>
          <p:cNvSpPr>
            <a:spLocks noGrp="1"/>
          </p:cNvSpPr>
          <p:nvPr>
            <p:ph type="title"/>
          </p:nvPr>
        </p:nvSpPr>
        <p:spPr>
          <a:xfrm>
            <a:off x="7851322" y="1573598"/>
            <a:ext cx="3325759" cy="3269243"/>
          </a:xfrm>
        </p:spPr>
        <p:txBody>
          <a:bodyPr vert="horz" lIns="91440" tIns="45720" rIns="91440" bIns="45720" rtlCol="0" anchor="ctr">
            <a:normAutofit/>
          </a:bodyPr>
          <a:lstStyle/>
          <a:p>
            <a:pPr algn="ctr"/>
            <a:r>
              <a:rPr lang="en-US" dirty="0"/>
              <a:t>Questions and Comments</a:t>
            </a: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797042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6424" y="193221"/>
            <a:ext cx="8877300" cy="5600700"/>
          </a:xfrm>
          <a:prstGeom prst="rect">
            <a:avLst/>
          </a:prstGeom>
        </p:spPr>
      </p:pic>
    </p:spTree>
    <p:extLst>
      <p:ext uri="{BB962C8B-B14F-4D97-AF65-F5344CB8AC3E}">
        <p14:creationId xmlns:p14="http://schemas.microsoft.com/office/powerpoint/2010/main" val="521727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7834"/>
            <a:ext cx="11122025" cy="1325562"/>
          </a:xfrm>
        </p:spPr>
        <p:txBody>
          <a:bodyPr/>
          <a:lstStyle/>
          <a:p>
            <a:r>
              <a:rPr lang="en-US" dirty="0" smtClean="0"/>
              <a:t>Learn more </a:t>
            </a:r>
            <a:endParaRPr lang="en-US" dirty="0"/>
          </a:p>
        </p:txBody>
      </p:sp>
      <p:sp>
        <p:nvSpPr>
          <p:cNvPr id="5" name="TextBox 4"/>
          <p:cNvSpPr txBox="1"/>
          <p:nvPr/>
        </p:nvSpPr>
        <p:spPr>
          <a:xfrm>
            <a:off x="923109" y="1702042"/>
            <a:ext cx="6096000" cy="1692771"/>
          </a:xfrm>
          <a:prstGeom prst="rect">
            <a:avLst/>
          </a:prstGeom>
          <a:noFill/>
        </p:spPr>
        <p:txBody>
          <a:bodyPr wrap="square" rtlCol="0">
            <a:spAutoFit/>
          </a:bodyPr>
          <a:lstStyle/>
          <a:p>
            <a:r>
              <a:rPr lang="en-US" sz="3200" dirty="0"/>
              <a:t>L</a:t>
            </a:r>
            <a:r>
              <a:rPr lang="en-US" sz="3200" dirty="0" smtClean="0"/>
              <a:t>earn more about BLOC at:</a:t>
            </a:r>
          </a:p>
          <a:p>
            <a:endParaRPr lang="en-US" dirty="0"/>
          </a:p>
          <a:p>
            <a:endParaRPr lang="en-US" dirty="0" smtClean="0"/>
          </a:p>
          <a:p>
            <a:endParaRPr lang="en-US" dirty="0"/>
          </a:p>
          <a:p>
            <a:endParaRPr lang="en-US" dirty="0" smtClean="0"/>
          </a:p>
        </p:txBody>
      </p:sp>
      <p:sp>
        <p:nvSpPr>
          <p:cNvPr id="10" name="TextBox 9"/>
          <p:cNvSpPr txBox="1"/>
          <p:nvPr/>
        </p:nvSpPr>
        <p:spPr>
          <a:xfrm>
            <a:off x="890957" y="2232023"/>
            <a:ext cx="4537165" cy="1692771"/>
          </a:xfrm>
          <a:prstGeom prst="rect">
            <a:avLst/>
          </a:prstGeom>
          <a:noFill/>
        </p:spPr>
        <p:txBody>
          <a:bodyPr wrap="square" rtlCol="0">
            <a:spAutoFit/>
          </a:bodyPr>
          <a:lstStyle/>
          <a:p>
            <a:r>
              <a:rPr lang="en-US" sz="3200" dirty="0">
                <a:hlinkClick r:id="rId2"/>
              </a:rPr>
              <a:t>http://www.blochiv.org</a:t>
            </a:r>
            <a:r>
              <a:rPr lang="en-US" sz="3200" dirty="0" smtClean="0">
                <a:hlinkClick r:id="rId2"/>
              </a:rPr>
              <a:t>/</a:t>
            </a:r>
            <a:endParaRPr lang="en-US" sz="3200" dirty="0" smtClean="0"/>
          </a:p>
          <a:p>
            <a:endParaRPr lang="en-US" dirty="0"/>
          </a:p>
          <a:p>
            <a:endParaRPr lang="en-US" dirty="0" smtClean="0"/>
          </a:p>
          <a:p>
            <a:endParaRPr lang="en-US" dirty="0"/>
          </a:p>
          <a:p>
            <a:endParaRPr lang="en-US" dirty="0" smtClean="0"/>
          </a:p>
        </p:txBody>
      </p:sp>
      <p:sp>
        <p:nvSpPr>
          <p:cNvPr id="6" name="Rectangle 5"/>
          <p:cNvSpPr/>
          <p:nvPr/>
        </p:nvSpPr>
        <p:spPr>
          <a:xfrm>
            <a:off x="890957" y="3797525"/>
            <a:ext cx="6128152" cy="1354217"/>
          </a:xfrm>
          <a:prstGeom prst="rect">
            <a:avLst/>
          </a:prstGeom>
        </p:spPr>
        <p:txBody>
          <a:bodyPr wrap="none">
            <a:spAutoFit/>
          </a:bodyPr>
          <a:lstStyle/>
          <a:p>
            <a:r>
              <a:rPr lang="en-US" sz="3200" dirty="0" smtClean="0"/>
              <a:t>And on TargetHIV</a:t>
            </a:r>
          </a:p>
          <a:p>
            <a:r>
              <a:rPr lang="en-US" sz="3200" dirty="0" smtClean="0">
                <a:hlinkClick r:id="rId3"/>
              </a:rPr>
              <a:t>https</a:t>
            </a:r>
            <a:r>
              <a:rPr lang="en-US" sz="3200" dirty="0">
                <a:hlinkClick r:id="rId3"/>
              </a:rPr>
              <a:t>://</a:t>
            </a:r>
            <a:r>
              <a:rPr lang="en-US" sz="3200" dirty="0" smtClean="0">
                <a:hlinkClick r:id="rId3"/>
              </a:rPr>
              <a:t>targethiv.org/ta-org/blochiv</a:t>
            </a:r>
            <a:endParaRPr lang="en-US" sz="3200" dirty="0" smtClean="0"/>
          </a:p>
          <a:p>
            <a:endParaRPr lang="en-US" dirty="0"/>
          </a:p>
        </p:txBody>
      </p:sp>
      <p:pic>
        <p:nvPicPr>
          <p:cNvPr id="7" name="Picture 6"/>
          <p:cNvPicPr>
            <a:picLocks noChangeAspect="1"/>
          </p:cNvPicPr>
          <p:nvPr/>
        </p:nvPicPr>
        <p:blipFill>
          <a:blip r:embed="rId4"/>
          <a:stretch>
            <a:fillRect/>
          </a:stretch>
        </p:blipFill>
        <p:spPr>
          <a:xfrm>
            <a:off x="7210698" y="3924794"/>
            <a:ext cx="3245576" cy="875990"/>
          </a:xfrm>
          <a:prstGeom prst="rect">
            <a:avLst/>
          </a:prstGeom>
        </p:spPr>
      </p:pic>
      <p:pic>
        <p:nvPicPr>
          <p:cNvPr id="11" name="Picture 10"/>
          <p:cNvPicPr>
            <a:picLocks noChangeAspect="1"/>
          </p:cNvPicPr>
          <p:nvPr/>
        </p:nvPicPr>
        <p:blipFill>
          <a:blip r:embed="rId5"/>
          <a:stretch>
            <a:fillRect/>
          </a:stretch>
        </p:blipFill>
        <p:spPr>
          <a:xfrm>
            <a:off x="7019109" y="1780206"/>
            <a:ext cx="3315906" cy="1393238"/>
          </a:xfrm>
          <a:prstGeom prst="rect">
            <a:avLst/>
          </a:prstGeom>
        </p:spPr>
      </p:pic>
      <p:pic>
        <p:nvPicPr>
          <p:cNvPr id="12" name="Picture 11"/>
          <p:cNvPicPr>
            <a:picLocks noChangeAspect="1"/>
          </p:cNvPicPr>
          <p:nvPr/>
        </p:nvPicPr>
        <p:blipFill>
          <a:blip r:embed="rId6"/>
          <a:stretch>
            <a:fillRect/>
          </a:stretch>
        </p:blipFill>
        <p:spPr>
          <a:xfrm>
            <a:off x="-11840" y="804031"/>
            <a:ext cx="10944225" cy="495300"/>
          </a:xfrm>
          <a:prstGeom prst="rect">
            <a:avLst/>
          </a:prstGeom>
        </p:spPr>
      </p:pic>
    </p:spTree>
    <p:extLst>
      <p:ext uri="{BB962C8B-B14F-4D97-AF65-F5344CB8AC3E}">
        <p14:creationId xmlns:p14="http://schemas.microsoft.com/office/powerpoint/2010/main" val="2398525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31" y="179027"/>
            <a:ext cx="11121044" cy="1325563"/>
          </a:xfrm>
        </p:spPr>
        <p:txBody>
          <a:bodyPr/>
          <a:lstStyle/>
          <a:p>
            <a:r>
              <a:rPr lang="en-US" dirty="0" smtClean="0"/>
              <a:t>Contact Us</a:t>
            </a:r>
            <a:endParaRPr lang="en-US" dirty="0"/>
          </a:p>
        </p:txBody>
      </p:sp>
      <p:sp>
        <p:nvSpPr>
          <p:cNvPr id="3" name="Content Placeholder 2"/>
          <p:cNvSpPr>
            <a:spLocks noGrp="1"/>
          </p:cNvSpPr>
          <p:nvPr>
            <p:ph idx="1"/>
          </p:nvPr>
        </p:nvSpPr>
        <p:spPr>
          <a:xfrm>
            <a:off x="5599793" y="1493889"/>
            <a:ext cx="4543696" cy="1552119"/>
          </a:xfrm>
        </p:spPr>
        <p:txBody>
          <a:bodyPr>
            <a:noAutofit/>
          </a:bodyPr>
          <a:lstStyle/>
          <a:p>
            <a:r>
              <a:rPr lang="en-US" sz="2000" b="1" dirty="0"/>
              <a:t>Linda H.</a:t>
            </a:r>
            <a:r>
              <a:rPr lang="en-US" sz="2000" dirty="0"/>
              <a:t> </a:t>
            </a:r>
            <a:r>
              <a:rPr lang="en-US" sz="2000" b="1" dirty="0"/>
              <a:t>Scruggs</a:t>
            </a:r>
            <a:r>
              <a:rPr lang="en-US" sz="2000" dirty="0"/>
              <a:t>, MHS, Consultant</a:t>
            </a:r>
            <a:br>
              <a:rPr lang="en-US" sz="2000" dirty="0"/>
            </a:br>
            <a:r>
              <a:rPr lang="en-US" sz="2000" dirty="0"/>
              <a:t>(Pronouns:  she, her, hers)</a:t>
            </a:r>
            <a:br>
              <a:rPr lang="en-US" sz="2000" dirty="0"/>
            </a:br>
            <a:r>
              <a:rPr lang="en-US" sz="2000" dirty="0"/>
              <a:t>Acting Director, Leadership Pipeline</a:t>
            </a:r>
            <a:br>
              <a:rPr lang="en-US" sz="2000" dirty="0"/>
            </a:br>
            <a:r>
              <a:rPr lang="en-US" sz="2000" dirty="0"/>
              <a:t>Cell 202-299-7832</a:t>
            </a:r>
            <a:br>
              <a:rPr lang="en-US" sz="2000" dirty="0"/>
            </a:br>
            <a:r>
              <a:rPr lang="en-US" sz="2000" u="sng" dirty="0" smtClean="0">
                <a:hlinkClick r:id="rId2"/>
              </a:rPr>
              <a:t>lhscruggs@nmac.org</a:t>
            </a:r>
            <a:endParaRPr lang="en-US" sz="2000" u="sng" dirty="0" smtClean="0"/>
          </a:p>
          <a:p>
            <a:r>
              <a:rPr lang="en-US" sz="2000" dirty="0"/>
              <a:t/>
            </a:r>
            <a:br>
              <a:rPr lang="en-US" sz="2000" dirty="0"/>
            </a:br>
            <a:endParaRPr lang="en-US" sz="2000" dirty="0"/>
          </a:p>
        </p:txBody>
      </p:sp>
      <p:sp>
        <p:nvSpPr>
          <p:cNvPr id="8" name="TextBox 7"/>
          <p:cNvSpPr txBox="1"/>
          <p:nvPr/>
        </p:nvSpPr>
        <p:spPr>
          <a:xfrm>
            <a:off x="5645415" y="3286982"/>
            <a:ext cx="2638697" cy="2215991"/>
          </a:xfrm>
          <a:prstGeom prst="rect">
            <a:avLst/>
          </a:prstGeom>
          <a:noFill/>
        </p:spPr>
        <p:txBody>
          <a:bodyPr wrap="square" rtlCol="0">
            <a:spAutoFit/>
          </a:bodyPr>
          <a:lstStyle/>
          <a:p>
            <a:r>
              <a:rPr lang="en-US" sz="2000" b="1" dirty="0"/>
              <a:t>Charles Shazor Jr.</a:t>
            </a:r>
          </a:p>
          <a:p>
            <a:r>
              <a:rPr lang="en-US" sz="2000" dirty="0"/>
              <a:t>(Pronouns: he, him, his)</a:t>
            </a:r>
          </a:p>
          <a:p>
            <a:r>
              <a:rPr lang="en-US" sz="2000" dirty="0"/>
              <a:t>Program Coordinator </a:t>
            </a:r>
          </a:p>
          <a:p>
            <a:r>
              <a:rPr lang="en-US" sz="2000" dirty="0"/>
              <a:t>Leadership Pipeline</a:t>
            </a:r>
          </a:p>
          <a:p>
            <a:r>
              <a:rPr lang="en-US" sz="2000" dirty="0"/>
              <a:t>P: 202-302-7515</a:t>
            </a:r>
          </a:p>
          <a:p>
            <a:r>
              <a:rPr lang="en-US" sz="2000" u="sng" dirty="0">
                <a:hlinkClick r:id="rId3"/>
              </a:rPr>
              <a:t>cshazor@nmac.org</a:t>
            </a:r>
            <a:r>
              <a:rPr lang="en-US" sz="2000" dirty="0"/>
              <a:t> </a:t>
            </a:r>
          </a:p>
          <a:p>
            <a:endParaRPr lang="en-US" dirty="0"/>
          </a:p>
        </p:txBody>
      </p:sp>
      <p:sp>
        <p:nvSpPr>
          <p:cNvPr id="9" name="TextBox 8"/>
          <p:cNvSpPr txBox="1"/>
          <p:nvPr/>
        </p:nvSpPr>
        <p:spPr>
          <a:xfrm>
            <a:off x="566057" y="3286982"/>
            <a:ext cx="2331819" cy="2215991"/>
          </a:xfrm>
          <a:prstGeom prst="rect">
            <a:avLst/>
          </a:prstGeom>
          <a:noFill/>
        </p:spPr>
        <p:txBody>
          <a:bodyPr wrap="square" rtlCol="0">
            <a:spAutoFit/>
          </a:bodyPr>
          <a:lstStyle/>
          <a:p>
            <a:r>
              <a:rPr lang="en-US" sz="2000" b="1" dirty="0"/>
              <a:t>NMAC  USCA </a:t>
            </a:r>
          </a:p>
          <a:p>
            <a:r>
              <a:rPr lang="en-US" sz="2000" b="1" dirty="0"/>
              <a:t>1000 Vermont NW</a:t>
            </a:r>
          </a:p>
          <a:p>
            <a:r>
              <a:rPr lang="en-US" sz="2000" b="1" dirty="0"/>
              <a:t>Suite 200</a:t>
            </a:r>
            <a:br>
              <a:rPr lang="en-US" sz="2000" b="1" dirty="0"/>
            </a:br>
            <a:r>
              <a:rPr lang="en-US" sz="2000" b="1" dirty="0"/>
              <a:t>Washington, DC </a:t>
            </a:r>
            <a:r>
              <a:rPr lang="en-US" sz="2000" b="1" dirty="0" smtClean="0"/>
              <a:t>20005</a:t>
            </a:r>
          </a:p>
          <a:p>
            <a:r>
              <a:rPr lang="en-US" sz="2000" b="1" dirty="0" smtClean="0">
                <a:hlinkClick r:id="rId4"/>
              </a:rPr>
              <a:t>www.nmac.org</a:t>
            </a:r>
            <a:endParaRPr lang="en-US" sz="2000" b="1" dirty="0" smtClean="0"/>
          </a:p>
          <a:p>
            <a:endParaRPr lang="en-US" b="1" dirty="0"/>
          </a:p>
        </p:txBody>
      </p:sp>
      <p:pic>
        <p:nvPicPr>
          <p:cNvPr id="1028" name="Picture 4" descr="1514982937161_NM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58" y="1359942"/>
            <a:ext cx="19653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66057" y="2220354"/>
            <a:ext cx="3971109" cy="923330"/>
          </a:xfrm>
          <a:prstGeom prst="rect">
            <a:avLst/>
          </a:prstGeom>
        </p:spPr>
        <p:txBody>
          <a:bodyPr wrap="square">
            <a:spAutoFit/>
          </a:bodyPr>
          <a:lstStyle/>
          <a:p>
            <a:r>
              <a:rPr lang="en-US"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NMAC leads with race to urgently fight for health equity and racial justice to end the HIV epidemic in America</a:t>
            </a:r>
            <a:endParaRPr lang="en-US" dirty="0"/>
          </a:p>
        </p:txBody>
      </p:sp>
    </p:spTree>
    <p:extLst>
      <p:ext uri="{BB962C8B-B14F-4D97-AF65-F5344CB8AC3E}">
        <p14:creationId xmlns:p14="http://schemas.microsoft.com/office/powerpoint/2010/main" val="231384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9400" r="8891" b="-2"/>
          <a:stretch/>
        </p:blipFill>
        <p:spPr>
          <a:xfrm>
            <a:off x="5744554" y="1061750"/>
            <a:ext cx="5393003" cy="3820515"/>
          </a:xfrm>
          <a:prstGeom prst="rect">
            <a:avLst/>
          </a:prstGeom>
          <a:effectLst/>
        </p:spPr>
      </p:pic>
      <p:sp>
        <p:nvSpPr>
          <p:cNvPr id="10" name="Content Placeholder 9"/>
          <p:cNvSpPr>
            <a:spLocks noGrp="1"/>
          </p:cNvSpPr>
          <p:nvPr>
            <p:ph idx="1"/>
          </p:nvPr>
        </p:nvSpPr>
        <p:spPr>
          <a:xfrm>
            <a:off x="453082" y="1935495"/>
            <a:ext cx="4800758" cy="3779520"/>
          </a:xfrm>
        </p:spPr>
        <p:txBody>
          <a:bodyPr>
            <a:normAutofit/>
          </a:bodyPr>
          <a:lstStyle/>
          <a:p>
            <a:r>
              <a:rPr lang="en-US" sz="4400" dirty="0">
                <a:solidFill>
                  <a:srgbClr val="002060"/>
                </a:solidFill>
              </a:rPr>
              <a:t>Building Leaders of </a:t>
            </a:r>
            <a:r>
              <a:rPr lang="en-US" sz="4400" dirty="0" smtClean="0">
                <a:solidFill>
                  <a:srgbClr val="002060"/>
                </a:solidFill>
              </a:rPr>
              <a:t>Color (BLOC)</a:t>
            </a:r>
          </a:p>
          <a:p>
            <a:r>
              <a:rPr lang="en-US" sz="4400" dirty="0" smtClean="0">
                <a:solidFill>
                  <a:srgbClr val="002060"/>
                </a:solidFill>
              </a:rPr>
              <a:t>Training </a:t>
            </a:r>
            <a:r>
              <a:rPr lang="en-US" sz="4400" dirty="0">
                <a:solidFill>
                  <a:srgbClr val="002060"/>
                </a:solidFill>
              </a:rPr>
              <a:t>Workshop</a:t>
            </a:r>
          </a:p>
        </p:txBody>
      </p:sp>
      <p:sp>
        <p:nvSpPr>
          <p:cNvPr id="3" name="Slide Number Placeholder 2"/>
          <p:cNvSpPr>
            <a:spLocks noGrp="1"/>
          </p:cNvSpPr>
          <p:nvPr>
            <p:ph type="sldNum" sz="quarter" idx="12"/>
          </p:nvPr>
        </p:nvSpPr>
        <p:spPr/>
        <p:txBody>
          <a:bodyPr/>
          <a:lstStyle/>
          <a:p>
            <a:pPr algn="r" defTabSz="457200">
              <a:defRPr/>
            </a:pPr>
            <a:fld id="{A201E13F-6230-4FF0-9988-165C72A0C7F1}" type="slidenum">
              <a:rPr lang="en-US" sz="1200">
                <a:solidFill>
                  <a:srgbClr val="002060"/>
                </a:solidFill>
                <a:latin typeface="Calibri"/>
              </a:rPr>
              <a:pPr algn="r" defTabSz="457200">
                <a:defRPr/>
              </a:pPr>
              <a:t>5</a:t>
            </a:fld>
            <a:endParaRPr lang="en-US" sz="1200">
              <a:solidFill>
                <a:srgbClr val="002060"/>
              </a:solidFill>
              <a:latin typeface="Calibri"/>
            </a:endParaRPr>
          </a:p>
        </p:txBody>
      </p:sp>
      <p:sp>
        <p:nvSpPr>
          <p:cNvPr id="7" name="Content Placeholder 4">
            <a:extLst>
              <a:ext uri="{FF2B5EF4-FFF2-40B4-BE49-F238E27FC236}">
                <a16:creationId xmlns:a16="http://schemas.microsoft.com/office/drawing/2014/main" id="{DE321ED6-AF9E-BE4C-8FFB-4AAA7F2D8183}"/>
              </a:ext>
            </a:extLst>
          </p:cNvPr>
          <p:cNvSpPr txBox="1">
            <a:spLocks/>
          </p:cNvSpPr>
          <p:nvPr/>
        </p:nvSpPr>
        <p:spPr>
          <a:xfrm>
            <a:off x="6593744" y="4833769"/>
            <a:ext cx="5244029" cy="98214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100" b="1" dirty="0"/>
              <a:t>This </a:t>
            </a:r>
            <a:r>
              <a:rPr lang="en-US" sz="1100" b="1" dirty="0" smtClean="0"/>
              <a:t>project is </a:t>
            </a:r>
            <a:r>
              <a:rPr lang="en-US" sz="1100" b="1" dirty="0"/>
              <a:t>supported by the Health Resources and Services Administration (HRSA) through the Secretary's Minority AIDS Initiative Fund of the U.S. Department of Health and Human Services (HHS) under contract number </a:t>
            </a:r>
            <a:r>
              <a:rPr lang="en-US" sz="1100" b="1" dirty="0" smtClean="0"/>
              <a:t>U69HA304700100 as </a:t>
            </a:r>
            <a:r>
              <a:rPr lang="en-US" sz="1100" b="1" dirty="0"/>
              <a:t>part of an award </a:t>
            </a:r>
            <a:r>
              <a:rPr lang="en-US" sz="1100" b="1" dirty="0" smtClean="0"/>
              <a:t>totaling approximately $2,750,000. </a:t>
            </a:r>
            <a:r>
              <a:rPr lang="en-US" sz="1100" b="1" dirty="0"/>
              <a:t>The contents are those of the author(s) and do not necessarily represent the official views of, nor an endorsement, by HRSA, HHS or the U.S. Government</a:t>
            </a:r>
            <a:r>
              <a:rPr lang="en-US" sz="1100" b="1" dirty="0" smtClean="0"/>
              <a:t>. </a:t>
            </a:r>
            <a:endParaRPr lang="en-US" sz="1100" dirty="0"/>
          </a:p>
        </p:txBody>
      </p:sp>
      <p:sp>
        <p:nvSpPr>
          <p:cNvPr id="12" name="Title 11">
            <a:extLst>
              <a:ext uri="{FF2B5EF4-FFF2-40B4-BE49-F238E27FC236}">
                <a16:creationId xmlns:a16="http://schemas.microsoft.com/office/drawing/2014/main" id="{32404A48-B9D2-0845-95A5-6ECB278AB4E7}"/>
              </a:ext>
            </a:extLst>
          </p:cNvPr>
          <p:cNvSpPr>
            <a:spLocks noGrp="1"/>
          </p:cNvSpPr>
          <p:nvPr>
            <p:ph type="title"/>
          </p:nvPr>
        </p:nvSpPr>
        <p:spPr/>
        <p:txBody>
          <a:bodyPr>
            <a:normAutofit fontScale="90000"/>
          </a:bodyPr>
          <a:lstStyle/>
          <a:p>
            <a:r>
              <a:rPr lang="en-US" dirty="0"/>
              <a:t>Structures of  Involvement</a:t>
            </a:r>
          </a:p>
        </p:txBody>
      </p:sp>
    </p:spTree>
    <p:extLst>
      <p:ext uri="{BB962C8B-B14F-4D97-AF65-F5344CB8AC3E}">
        <p14:creationId xmlns:p14="http://schemas.microsoft.com/office/powerpoint/2010/main" val="3068019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defTabSz="457200">
              <a:defRPr/>
            </a:pPr>
            <a:r>
              <a:rPr lang="en-US" sz="1600" dirty="0" smtClean="0">
                <a:solidFill>
                  <a:prstClr val="black">
                    <a:tint val="75000"/>
                  </a:prstClr>
                </a:solidFill>
                <a:latin typeface="Calibri"/>
              </a:rPr>
              <a:t>		</a:t>
            </a:r>
            <a:endParaRPr lang="en-US" sz="1600" dirty="0">
              <a:solidFill>
                <a:prstClr val="black">
                  <a:tint val="75000"/>
                </a:prstClr>
              </a:solidFill>
              <a:latin typeface="Calibri"/>
            </a:endParaRPr>
          </a:p>
        </p:txBody>
      </p:sp>
      <p:sp>
        <p:nvSpPr>
          <p:cNvPr id="5" name="Content Placeholder 4"/>
          <p:cNvSpPr>
            <a:spLocks noGrp="1"/>
          </p:cNvSpPr>
          <p:nvPr>
            <p:ph sz="half" idx="4294967295"/>
          </p:nvPr>
        </p:nvSpPr>
        <p:spPr>
          <a:xfrm>
            <a:off x="2756356" y="313470"/>
            <a:ext cx="8973566" cy="1709049"/>
          </a:xfrm>
          <a:noFill/>
        </p:spPr>
        <p:txBody>
          <a:bodyPr>
            <a:noAutofit/>
          </a:bodyPr>
          <a:lstStyle/>
          <a:p>
            <a:r>
              <a:rPr lang="en-US" sz="3600" b="1" dirty="0">
                <a:solidFill>
                  <a:schemeClr val="accent1">
                    <a:lumMod val="50000"/>
                  </a:schemeClr>
                </a:solidFill>
              </a:rPr>
              <a:t>Program </a:t>
            </a:r>
            <a:r>
              <a:rPr lang="en-US" sz="3600" b="1" dirty="0" smtClean="0">
                <a:solidFill>
                  <a:schemeClr val="accent1">
                    <a:lumMod val="50000"/>
                  </a:schemeClr>
                </a:solidFill>
              </a:rPr>
              <a:t>Leadership:</a:t>
            </a:r>
            <a:endParaRPr lang="en-US" sz="3600" b="1" dirty="0">
              <a:solidFill>
                <a:schemeClr val="accent1">
                  <a:lumMod val="50000"/>
                </a:schemeClr>
              </a:solidFill>
            </a:endParaRPr>
          </a:p>
          <a:p>
            <a:r>
              <a:rPr lang="en-US" b="1" dirty="0" smtClean="0">
                <a:solidFill>
                  <a:srgbClr val="002060"/>
                </a:solidFill>
              </a:rPr>
              <a:t>The National Minority AIDS Council (NMAC) </a:t>
            </a:r>
            <a:r>
              <a:rPr lang="en-US" b="1" dirty="0">
                <a:solidFill>
                  <a:srgbClr val="002060"/>
                </a:solidFill>
              </a:rPr>
              <a:t>leads the BLOC Project. </a:t>
            </a:r>
          </a:p>
          <a:p>
            <a:r>
              <a:rPr lang="en-US" b="1" dirty="0">
                <a:solidFill>
                  <a:srgbClr val="002060"/>
                </a:solidFill>
              </a:rPr>
              <a:t>The agency leads with race to urgently fight for health equity and racial justice to end the HIV epidemic in America. </a:t>
            </a:r>
          </a:p>
          <a:p>
            <a:endParaRPr lang="en-US" dirty="0"/>
          </a:p>
          <a:p>
            <a:endParaRPr lang="en-US" dirty="0"/>
          </a:p>
        </p:txBody>
      </p:sp>
      <p:sp>
        <p:nvSpPr>
          <p:cNvPr id="6" name="Rectangle 5">
            <a:extLst>
              <a:ext uri="{FF2B5EF4-FFF2-40B4-BE49-F238E27FC236}">
                <a16:creationId xmlns:a16="http://schemas.microsoft.com/office/drawing/2014/main" id="{D611DB66-7BEC-9143-91C9-CC9965326B49}"/>
              </a:ext>
            </a:extLst>
          </p:cNvPr>
          <p:cNvSpPr/>
          <p:nvPr/>
        </p:nvSpPr>
        <p:spPr>
          <a:xfrm>
            <a:off x="2383499" y="2891207"/>
            <a:ext cx="6377716" cy="3046988"/>
          </a:xfrm>
          <a:prstGeom prst="rect">
            <a:avLst/>
          </a:prstGeom>
          <a:noFill/>
        </p:spPr>
        <p:txBody>
          <a:bodyPr wrap="square">
            <a:spAutoFit/>
          </a:bodyPr>
          <a:lstStyle/>
          <a:p>
            <a:pPr marL="285750" indent="-285750" defTabSz="457200">
              <a:buFont typeface="Arial" panose="020B0604020202020204" pitchFamily="34" charset="0"/>
              <a:buChar char="•"/>
              <a:defRPr/>
            </a:pPr>
            <a:r>
              <a:rPr lang="en-US" sz="2400" b="1" dirty="0">
                <a:solidFill>
                  <a:schemeClr val="accent1">
                    <a:lumMod val="50000"/>
                  </a:schemeClr>
                </a:solidFill>
                <a:latin typeface="Calibri"/>
              </a:rPr>
              <a:t>Positive Women’s Network-USA (PWN-USA) </a:t>
            </a:r>
            <a:endParaRPr lang="en-US" sz="2400" b="1" dirty="0" smtClean="0">
              <a:solidFill>
                <a:schemeClr val="accent1">
                  <a:lumMod val="50000"/>
                </a:schemeClr>
              </a:solidFill>
              <a:latin typeface="Calibri"/>
            </a:endParaRPr>
          </a:p>
          <a:p>
            <a:pPr marL="285750" indent="-285750" defTabSz="457200">
              <a:buFont typeface="Arial" panose="020B0604020202020204" pitchFamily="34" charset="0"/>
              <a:buChar char="•"/>
              <a:defRPr/>
            </a:pPr>
            <a:endParaRPr lang="en-US" sz="2400" b="1" dirty="0">
              <a:solidFill>
                <a:schemeClr val="accent1">
                  <a:lumMod val="50000"/>
                </a:schemeClr>
              </a:solidFill>
              <a:latin typeface="Calibri"/>
            </a:endParaRPr>
          </a:p>
          <a:p>
            <a:pPr marL="285750" indent="-285750" defTabSz="457200">
              <a:buFont typeface="Arial" panose="020B0604020202020204" pitchFamily="34" charset="0"/>
              <a:buChar char="•"/>
              <a:defRPr/>
            </a:pPr>
            <a:r>
              <a:rPr lang="en-US" sz="2400" b="1" dirty="0">
                <a:solidFill>
                  <a:schemeClr val="accent1">
                    <a:lumMod val="50000"/>
                  </a:schemeClr>
                </a:solidFill>
                <a:latin typeface="Calibri"/>
              </a:rPr>
              <a:t>United States People Living with HIV Caucus (HIV Caucus) </a:t>
            </a:r>
            <a:endParaRPr lang="en-US" sz="2400" b="1" dirty="0" smtClean="0">
              <a:solidFill>
                <a:schemeClr val="accent1">
                  <a:lumMod val="50000"/>
                </a:schemeClr>
              </a:solidFill>
              <a:latin typeface="Calibri"/>
            </a:endParaRPr>
          </a:p>
          <a:p>
            <a:pPr marL="285750" indent="-285750" defTabSz="457200">
              <a:buFont typeface="Arial" panose="020B0604020202020204" pitchFamily="34" charset="0"/>
              <a:buChar char="•"/>
              <a:defRPr/>
            </a:pPr>
            <a:endParaRPr lang="en-US" sz="2400" b="1" dirty="0">
              <a:solidFill>
                <a:schemeClr val="accent1">
                  <a:lumMod val="50000"/>
                </a:schemeClr>
              </a:solidFill>
              <a:latin typeface="Calibri"/>
            </a:endParaRPr>
          </a:p>
          <a:p>
            <a:pPr marL="285750" indent="-285750" defTabSz="457200">
              <a:buFont typeface="Arial" panose="020B0604020202020204" pitchFamily="34" charset="0"/>
              <a:buChar char="•"/>
              <a:defRPr/>
            </a:pPr>
            <a:r>
              <a:rPr lang="en-US" sz="2400" b="1" dirty="0">
                <a:solidFill>
                  <a:schemeClr val="accent1">
                    <a:lumMod val="50000"/>
                  </a:schemeClr>
                </a:solidFill>
                <a:latin typeface="Calibri"/>
              </a:rPr>
              <a:t>Transforming HIV Resentments into Victories Everlasting Support Services </a:t>
            </a:r>
            <a:r>
              <a:rPr lang="en-US" sz="2400" b="1" dirty="0" smtClean="0">
                <a:solidFill>
                  <a:schemeClr val="accent1">
                    <a:lumMod val="50000"/>
                  </a:schemeClr>
                </a:solidFill>
                <a:latin typeface="Calibri"/>
              </a:rPr>
              <a:t>Incorporated</a:t>
            </a:r>
          </a:p>
          <a:p>
            <a:pPr defTabSz="457200">
              <a:defRPr/>
            </a:pPr>
            <a:r>
              <a:rPr lang="en-US" sz="2400" b="1" dirty="0" smtClean="0">
                <a:solidFill>
                  <a:schemeClr val="accent1">
                    <a:lumMod val="50000"/>
                  </a:schemeClr>
                </a:solidFill>
                <a:latin typeface="Calibri"/>
              </a:rPr>
              <a:t>     </a:t>
            </a:r>
            <a:r>
              <a:rPr lang="en-US" sz="2400" b="1" dirty="0">
                <a:solidFill>
                  <a:schemeClr val="accent1">
                    <a:lumMod val="50000"/>
                  </a:schemeClr>
                </a:solidFill>
                <a:latin typeface="Calibri"/>
              </a:rPr>
              <a:t>(THRIVE SS Inc.) </a:t>
            </a:r>
          </a:p>
        </p:txBody>
      </p:sp>
      <p:sp>
        <p:nvSpPr>
          <p:cNvPr id="10" name="Content Placeholder 3">
            <a:extLst>
              <a:ext uri="{FF2B5EF4-FFF2-40B4-BE49-F238E27FC236}">
                <a16:creationId xmlns:a16="http://schemas.microsoft.com/office/drawing/2014/main" id="{D5F2264D-29D0-EA40-8DAA-14C8F7EF2E41}"/>
              </a:ext>
            </a:extLst>
          </p:cNvPr>
          <p:cNvSpPr txBox="1">
            <a:spLocks/>
          </p:cNvSpPr>
          <p:nvPr/>
        </p:nvSpPr>
        <p:spPr>
          <a:xfrm>
            <a:off x="2756356" y="2246651"/>
            <a:ext cx="3634878" cy="61622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3600" b="1" dirty="0" smtClean="0">
                <a:solidFill>
                  <a:schemeClr val="accent1">
                    <a:lumMod val="50000"/>
                  </a:schemeClr>
                </a:solidFill>
                <a:latin typeface="Calibri"/>
              </a:rPr>
              <a:t>Program Partners:</a:t>
            </a:r>
            <a:endParaRPr lang="en-US" sz="3600" b="1" dirty="0">
              <a:solidFill>
                <a:schemeClr val="accent1">
                  <a:lumMod val="50000"/>
                </a:schemeClr>
              </a:solidFill>
              <a:latin typeface="Calibri"/>
            </a:endParaRPr>
          </a:p>
        </p:txBody>
      </p:sp>
      <p:pic>
        <p:nvPicPr>
          <p:cNvPr id="13" name="Picture 12">
            <a:extLst>
              <a:ext uri="{FF2B5EF4-FFF2-40B4-BE49-F238E27FC236}">
                <a16:creationId xmlns:a16="http://schemas.microsoft.com/office/drawing/2014/main" id="{74DEADD3-36FA-1E45-83C9-07B5632967FC}"/>
              </a:ext>
            </a:extLst>
          </p:cNvPr>
          <p:cNvPicPr>
            <a:picLocks noChangeAspect="1"/>
          </p:cNvPicPr>
          <p:nvPr/>
        </p:nvPicPr>
        <p:blipFill>
          <a:blip r:embed="rId3"/>
          <a:stretch>
            <a:fillRect/>
          </a:stretch>
        </p:blipFill>
        <p:spPr>
          <a:xfrm>
            <a:off x="8761215" y="2676055"/>
            <a:ext cx="2968707" cy="2433827"/>
          </a:xfrm>
          <a:prstGeom prst="rect">
            <a:avLst/>
          </a:prstGeom>
        </p:spPr>
      </p:pic>
      <p:pic>
        <p:nvPicPr>
          <p:cNvPr id="7" name="Picture 6" descr="NMAC-logo_small.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481" y="313470"/>
            <a:ext cx="1670565" cy="826261"/>
          </a:xfrm>
          <a:prstGeom prst="rect">
            <a:avLst/>
          </a:prstGeom>
          <a:noFill/>
          <a:ln>
            <a:noFill/>
          </a:ln>
        </p:spPr>
      </p:pic>
      <p:pic>
        <p:nvPicPr>
          <p:cNvPr id="8" name="Picture 7" descr="imgres-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790" y="2445625"/>
            <a:ext cx="2001438" cy="891163"/>
          </a:xfrm>
          <a:prstGeom prst="rect">
            <a:avLst/>
          </a:prstGeom>
          <a:noFill/>
          <a:ln>
            <a:noFill/>
          </a:ln>
        </p:spPr>
      </p:pic>
      <p:pic>
        <p:nvPicPr>
          <p:cNvPr id="9" name="Picture 8" descr="imgres-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489" y="3646579"/>
            <a:ext cx="1232550" cy="871345"/>
          </a:xfrm>
          <a:prstGeom prst="rect">
            <a:avLst/>
          </a:prstGeom>
          <a:noFill/>
          <a:ln>
            <a:noFill/>
          </a:ln>
        </p:spPr>
      </p:pic>
      <p:pic>
        <p:nvPicPr>
          <p:cNvPr id="11" name="Picture 10"/>
          <p:cNvPicPr/>
          <p:nvPr/>
        </p:nvPicPr>
        <p:blipFill>
          <a:blip r:embed="rId7"/>
          <a:stretch>
            <a:fillRect/>
          </a:stretch>
        </p:blipFill>
        <p:spPr>
          <a:xfrm>
            <a:off x="330789" y="4951868"/>
            <a:ext cx="1735440" cy="678722"/>
          </a:xfrm>
          <a:prstGeom prst="rect">
            <a:avLst/>
          </a:prstGeom>
        </p:spPr>
      </p:pic>
    </p:spTree>
    <p:extLst>
      <p:ext uri="{BB962C8B-B14F-4D97-AF65-F5344CB8AC3E}">
        <p14:creationId xmlns:p14="http://schemas.microsoft.com/office/powerpoint/2010/main" val="566219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endParaRPr lang="en-US" dirty="0"/>
          </a:p>
        </p:txBody>
      </p:sp>
      <p:sp>
        <p:nvSpPr>
          <p:cNvPr id="4" name="Content Placeholder 3"/>
          <p:cNvSpPr>
            <a:spLocks noGrp="1"/>
          </p:cNvSpPr>
          <p:nvPr>
            <p:ph sz="half" idx="1"/>
          </p:nvPr>
        </p:nvSpPr>
        <p:spPr>
          <a:xfrm>
            <a:off x="1952142" y="1558228"/>
            <a:ext cx="4068130" cy="4351338"/>
          </a:xfrm>
        </p:spPr>
        <p:txBody>
          <a:bodyPr>
            <a:normAutofit/>
          </a:bodyPr>
          <a:lstStyle/>
          <a:p>
            <a:endParaRPr lang="en-US" sz="4800" dirty="0">
              <a:solidFill>
                <a:schemeClr val="accent1"/>
              </a:solidFill>
            </a:endParaRPr>
          </a:p>
          <a:p>
            <a:pPr algn="r"/>
            <a:endParaRPr lang="en-US" sz="4800" dirty="0">
              <a:solidFill>
                <a:schemeClr val="accent1"/>
              </a:solidFill>
            </a:endParaRPr>
          </a:p>
        </p:txBody>
      </p:sp>
      <p:sp>
        <p:nvSpPr>
          <p:cNvPr id="5" name="Content Placeholder 4"/>
          <p:cNvSpPr>
            <a:spLocks noGrp="1"/>
          </p:cNvSpPr>
          <p:nvPr>
            <p:ph sz="half" idx="2"/>
          </p:nvPr>
        </p:nvSpPr>
        <p:spPr/>
        <p:txBody>
          <a:bodyPr>
            <a:normAutofit/>
          </a:bodyPr>
          <a:lstStyle/>
          <a:p>
            <a:endParaRPr lang="en-US" dirty="0"/>
          </a:p>
          <a:p>
            <a:endParaRPr lang="en-US" dirty="0"/>
          </a:p>
        </p:txBody>
      </p:sp>
      <p:sp>
        <p:nvSpPr>
          <p:cNvPr id="2" name="Title 1">
            <a:extLst>
              <a:ext uri="{FF2B5EF4-FFF2-40B4-BE49-F238E27FC236}">
                <a16:creationId xmlns:a16="http://schemas.microsoft.com/office/drawing/2014/main" id="{B1A20D58-EDB9-474E-B4B6-4BB9023A42C8}"/>
              </a:ext>
            </a:extLst>
          </p:cNvPr>
          <p:cNvSpPr>
            <a:spLocks noGrp="1"/>
          </p:cNvSpPr>
          <p:nvPr>
            <p:ph type="title"/>
          </p:nvPr>
        </p:nvSpPr>
        <p:spPr>
          <a:xfrm>
            <a:off x="116284" y="56922"/>
            <a:ext cx="8340783" cy="1325563"/>
          </a:xfrm>
        </p:spPr>
        <p:txBody>
          <a:bodyPr>
            <a:normAutofit/>
          </a:bodyPr>
          <a:lstStyle/>
          <a:p>
            <a:r>
              <a:rPr lang="en-US" sz="4400" b="1" dirty="0">
                <a:solidFill>
                  <a:schemeClr val="accent1">
                    <a:lumMod val="50000"/>
                  </a:schemeClr>
                </a:solidFill>
              </a:rPr>
              <a:t>Rationale for BLOC</a:t>
            </a:r>
          </a:p>
        </p:txBody>
      </p:sp>
      <p:sp>
        <p:nvSpPr>
          <p:cNvPr id="8" name="Content Placeholder 3"/>
          <p:cNvSpPr txBox="1">
            <a:spLocks/>
          </p:cNvSpPr>
          <p:nvPr/>
        </p:nvSpPr>
        <p:spPr>
          <a:xfrm>
            <a:off x="1821150" y="1474140"/>
            <a:ext cx="8398244" cy="4271471"/>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t>The purpose of BLOC is to contribute to the national HIV goals by ensuring people of color living with HIV, including transgender women of color, are equipped to provide meaningful input and guidance on achieving these goals via their participation on HIV planning bodies. </a:t>
            </a:r>
            <a:endParaRPr lang="en-US" sz="4800" dirty="0">
              <a:solidFill>
                <a:schemeClr val="accent1"/>
              </a:solidFill>
            </a:endParaRPr>
          </a:p>
          <a:p>
            <a:pPr marL="0" indent="0" algn="r">
              <a:buNone/>
            </a:pPr>
            <a:endParaRPr lang="en-US" sz="4800" dirty="0">
              <a:solidFill>
                <a:schemeClr val="accent1"/>
              </a:solidFill>
            </a:endParaRPr>
          </a:p>
        </p:txBody>
      </p:sp>
      <p:sp>
        <p:nvSpPr>
          <p:cNvPr id="10" name="TextBox 9"/>
          <p:cNvSpPr txBox="1"/>
          <p:nvPr/>
        </p:nvSpPr>
        <p:spPr>
          <a:xfrm>
            <a:off x="6305550" y="1710628"/>
            <a:ext cx="3886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1848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Image result for leader pn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a:stretch/>
        </p:blipFill>
        <p:spPr bwMode="auto">
          <a:xfrm>
            <a:off x="6070376" y="2118149"/>
            <a:ext cx="4291210" cy="4303131"/>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8194" name="Content Placeholder 2"/>
          <p:cNvSpPr>
            <a:spLocks noGrp="1"/>
          </p:cNvSpPr>
          <p:nvPr>
            <p:ph sz="half" idx="1"/>
          </p:nvPr>
        </p:nvSpPr>
        <p:spPr>
          <a:xfrm>
            <a:off x="1433061" y="1137138"/>
            <a:ext cx="4573272" cy="4785583"/>
          </a:xfrm>
        </p:spPr>
        <p:txBody>
          <a:bodyPr vert="horz" lIns="91440" tIns="45720" rIns="91440" bIns="45720" rtlCol="0" anchor="ctr">
            <a:normAutofit/>
          </a:bodyPr>
          <a:lstStyle/>
          <a:p>
            <a:r>
              <a:rPr lang="en-US" sz="3200" b="1" dirty="0"/>
              <a:t>To increase the number of Persons of Color Living with HIV who are actively serving in leadership roles or engaged in leadership activities related to HIV-related services at all levels of decision making </a:t>
            </a:r>
          </a:p>
        </p:txBody>
      </p:sp>
      <p:sp>
        <p:nvSpPr>
          <p:cNvPr id="8193" name="Title 1"/>
          <p:cNvSpPr>
            <a:spLocks noGrp="1"/>
          </p:cNvSpPr>
          <p:nvPr>
            <p:ph type="title"/>
          </p:nvPr>
        </p:nvSpPr>
        <p:spPr>
          <a:xfrm>
            <a:off x="213284" y="-188425"/>
            <a:ext cx="7886700" cy="1325563"/>
          </a:xfrm>
        </p:spPr>
        <p:txBody>
          <a:bodyPr vert="horz" lIns="91440" tIns="45720" rIns="91440" bIns="45720" rtlCol="0" anchor="ctr">
            <a:normAutofit/>
          </a:bodyPr>
          <a:lstStyle/>
          <a:p>
            <a:r>
              <a:rPr lang="en-US" sz="4400" b="1" dirty="0">
                <a:solidFill>
                  <a:schemeClr val="accent1">
                    <a:lumMod val="50000"/>
                  </a:schemeClr>
                </a:solidFill>
              </a:rPr>
              <a:t>Purpose of BLOC Program</a:t>
            </a:r>
          </a:p>
        </p:txBody>
      </p:sp>
    </p:spTree>
    <p:extLst>
      <p:ext uri="{BB962C8B-B14F-4D97-AF65-F5344CB8AC3E}">
        <p14:creationId xmlns:p14="http://schemas.microsoft.com/office/powerpoint/2010/main" val="418836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211" y="71024"/>
            <a:ext cx="11121044" cy="1325563"/>
          </a:xfrm>
        </p:spPr>
        <p:txBody>
          <a:bodyPr>
            <a:normAutofit fontScale="90000"/>
          </a:bodyPr>
          <a:lstStyle/>
          <a:p>
            <a:r>
              <a:rPr lang="en-US" dirty="0">
                <a:solidFill>
                  <a:schemeClr val="accent1">
                    <a:lumMod val="50000"/>
                  </a:schemeClr>
                </a:solidFill>
              </a:rPr>
              <a:t>Our Guiding Principles</a:t>
            </a:r>
            <a:r>
              <a:rPr lang="en-US" dirty="0"/>
              <a:t/>
            </a:r>
            <a:br>
              <a:rPr lang="en-US" dirty="0"/>
            </a:br>
            <a:endParaRPr lang="en-US" dirty="0"/>
          </a:p>
        </p:txBody>
      </p:sp>
      <p:pic>
        <p:nvPicPr>
          <p:cNvPr id="14" name="Picture 1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5611"/>
            <a:ext cx="12192000" cy="4740337"/>
          </a:xfrm>
          <a:prstGeom prst="rect">
            <a:avLst/>
          </a:prstGeom>
        </p:spPr>
      </p:pic>
      <p:sp>
        <p:nvSpPr>
          <p:cNvPr id="15" name="TextBox 14"/>
          <p:cNvSpPr txBox="1"/>
          <p:nvPr/>
        </p:nvSpPr>
        <p:spPr>
          <a:xfrm>
            <a:off x="644960" y="1627564"/>
            <a:ext cx="3143412" cy="3816430"/>
          </a:xfrm>
          <a:prstGeom prst="rect">
            <a:avLst/>
          </a:prstGeom>
          <a:solidFill>
            <a:schemeClr val="bg1">
              <a:alpha val="92000"/>
            </a:schemeClr>
          </a:solidFill>
        </p:spPr>
        <p:txBody>
          <a:bodyPr wrap="square" rtlCol="0">
            <a:spAutoFit/>
          </a:bodyPr>
          <a:lstStyle/>
          <a:p>
            <a:pPr marL="285750" indent="-285750">
              <a:buFont typeface="Wingdings" charset="2"/>
              <a:buChar char="²"/>
            </a:pPr>
            <a:r>
              <a:rPr lang="en-US" sz="2800" b="1" dirty="0"/>
              <a:t>Where we begin</a:t>
            </a:r>
          </a:p>
          <a:p>
            <a:endParaRPr lang="en-US" sz="2800" b="1" dirty="0"/>
          </a:p>
          <a:p>
            <a:pPr marL="285750" indent="-285750">
              <a:buFont typeface="Wingdings" charset="2"/>
              <a:buChar char="²"/>
            </a:pPr>
            <a:r>
              <a:rPr lang="en-US" sz="2800" b="1" dirty="0"/>
              <a:t>What we believe</a:t>
            </a:r>
          </a:p>
          <a:p>
            <a:endParaRPr lang="en-US" sz="2800" b="1" dirty="0"/>
          </a:p>
          <a:p>
            <a:pPr marL="285750" indent="-285750">
              <a:buFont typeface="Wingdings" charset="2"/>
              <a:buChar char="²"/>
            </a:pPr>
            <a:r>
              <a:rPr lang="en-US" sz="2800" b="1" dirty="0"/>
              <a:t>How we operate</a:t>
            </a:r>
          </a:p>
          <a:p>
            <a:endParaRPr lang="en-US" sz="2800" b="1" dirty="0"/>
          </a:p>
          <a:p>
            <a:pPr marL="285750" indent="-285750">
              <a:buFont typeface="Wingdings" charset="2"/>
              <a:buChar char="²"/>
            </a:pPr>
            <a:r>
              <a:rPr lang="en-US" sz="2800" b="1" dirty="0"/>
              <a:t>What we are creating</a:t>
            </a:r>
          </a:p>
          <a:p>
            <a:endParaRPr lang="en-US" dirty="0"/>
          </a:p>
        </p:txBody>
      </p:sp>
    </p:spTree>
    <p:extLst>
      <p:ext uri="{BB962C8B-B14F-4D97-AF65-F5344CB8AC3E}">
        <p14:creationId xmlns:p14="http://schemas.microsoft.com/office/powerpoint/2010/main" val="3212232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59FDB6-3442-4242-8A4B-4B9C3F1CFA17}">
  <ds:schemaRefs>
    <ds:schemaRef ds:uri="http://www.w3.org/XML/1998/namespace"/>
    <ds:schemaRef ds:uri="http://schemas.microsoft.com/office/2006/documentManagement/types"/>
    <ds:schemaRef ds:uri="http://purl.org/dc/elements/1.1/"/>
    <ds:schemaRef ds:uri="http://purl.org/dc/terms/"/>
    <ds:schemaRef ds:uri="75e813ae-c565-40db-b37c-cfdb0e13b5d9"/>
    <ds:schemaRef ds:uri="http://schemas.openxmlformats.org/package/2006/metadata/core-properties"/>
    <ds:schemaRef ds:uri="http://schemas.microsoft.com/office/infopath/2007/PartnerControls"/>
    <ds:schemaRef ds:uri="http://schemas.microsoft.com/office/2006/metadata/properties"/>
    <ds:schemaRef ds:uri="http://purl.org/dc/dcmitype/"/>
    <ds:schemaRef ds:uri="763191c0-b165-402f-a2d4-8ae261e3ae05"/>
  </ds:schemaRefs>
</ds:datastoreItem>
</file>

<file path=customXml/itemProps2.xml><?xml version="1.0" encoding="utf-8"?>
<ds:datastoreItem xmlns:ds="http://schemas.openxmlformats.org/officeDocument/2006/customXml" ds:itemID="{5EA1BD40-3C52-4783-9844-7AC2606F7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D518FA-6DB5-4964-8D9F-6DA09C7A1F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495</TotalTime>
  <Words>2717</Words>
  <Application>Microsoft Office PowerPoint</Application>
  <PresentationFormat>Widescreen</PresentationFormat>
  <Paragraphs>276</Paragraphs>
  <Slides>48</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Batang</vt:lpstr>
      <vt:lpstr>ＭＳ 明朝</vt:lpstr>
      <vt:lpstr>ＭＳ Ｐゴシック</vt:lpstr>
      <vt:lpstr>Arial</vt:lpstr>
      <vt:lpstr>Calibri</vt:lpstr>
      <vt:lpstr>Calibri Light</vt:lpstr>
      <vt:lpstr>OpenSans</vt:lpstr>
      <vt:lpstr>Times New Roman</vt:lpstr>
      <vt:lpstr>Wingdings</vt:lpstr>
      <vt:lpstr>Office Theme</vt:lpstr>
      <vt:lpstr> Building Leaders of Color Session Three: Structures of  Involvement  </vt:lpstr>
      <vt:lpstr>Disclosures</vt:lpstr>
      <vt:lpstr>Learning Objectives</vt:lpstr>
      <vt:lpstr>Obtaining CME/CE Credit</vt:lpstr>
      <vt:lpstr>Structures of  Involvement</vt:lpstr>
      <vt:lpstr>PowerPoint Presentation</vt:lpstr>
      <vt:lpstr>Rationale for BLOC</vt:lpstr>
      <vt:lpstr>Purpose of BLOC Program</vt:lpstr>
      <vt:lpstr>Our Guiding Principles </vt:lpstr>
      <vt:lpstr>Guiding Principles</vt:lpstr>
      <vt:lpstr>Structures of Involvement</vt:lpstr>
      <vt:lpstr>Question</vt:lpstr>
      <vt:lpstr>History of Involvement</vt:lpstr>
      <vt:lpstr>Our History</vt:lpstr>
      <vt:lpstr>The Early Years</vt:lpstr>
      <vt:lpstr>Question</vt:lpstr>
      <vt:lpstr>The AIDS Quilt</vt:lpstr>
      <vt:lpstr>Question</vt:lpstr>
      <vt:lpstr>Greater Involvement</vt:lpstr>
      <vt:lpstr>Question</vt:lpstr>
      <vt:lpstr>Partnerships  </vt:lpstr>
      <vt:lpstr>Selecting Method of Involvement</vt:lpstr>
      <vt:lpstr>Check-in</vt:lpstr>
      <vt:lpstr>Question</vt:lpstr>
      <vt:lpstr>Involvement Areas</vt:lpstr>
      <vt:lpstr>PowerPoint Presentation</vt:lpstr>
      <vt:lpstr>Peer Employment</vt:lpstr>
      <vt:lpstr>Questions and Comments</vt:lpstr>
      <vt:lpstr>Self- Care</vt:lpstr>
      <vt:lpstr>Self-Care</vt:lpstr>
      <vt:lpstr>What Is Self-Care?</vt:lpstr>
      <vt:lpstr>Why Self-Care Is Important</vt:lpstr>
      <vt:lpstr>PowerPoint Presentation</vt:lpstr>
      <vt:lpstr>PowerPoint Presentation</vt:lpstr>
      <vt:lpstr> Tips for Stress Management</vt:lpstr>
      <vt:lpstr>Too Good to Leave Out</vt:lpstr>
      <vt:lpstr>PowerPoint Presentation</vt:lpstr>
      <vt:lpstr>PowerPoint Presentation</vt:lpstr>
      <vt:lpstr>Discussion</vt:lpstr>
      <vt:lpstr>Planning</vt:lpstr>
      <vt:lpstr>Goal Statement</vt:lpstr>
      <vt:lpstr>Sample Goal Statements</vt:lpstr>
      <vt:lpstr>Goal Statement Development</vt:lpstr>
      <vt:lpstr>Report Back </vt:lpstr>
      <vt:lpstr>Questions and Comments</vt:lpstr>
      <vt:lpstr>PowerPoint Presentation</vt:lpstr>
      <vt:lpstr>Learn more </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Khalil, Amelia (HRSA)</cp:lastModifiedBy>
  <cp:revision>61</cp:revision>
  <dcterms:created xsi:type="dcterms:W3CDTF">2018-09-04T17:07:24Z</dcterms:created>
  <dcterms:modified xsi:type="dcterms:W3CDTF">2018-10-25T16:48:08Z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