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media/image29.jpg" ContentType="image/gif"/>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7" r:id="rId5"/>
    <p:sldId id="258" r:id="rId6"/>
    <p:sldId id="259" r:id="rId7"/>
    <p:sldId id="260" r:id="rId8"/>
    <p:sldId id="616" r:id="rId9"/>
    <p:sldId id="617" r:id="rId10"/>
    <p:sldId id="614" r:id="rId11"/>
    <p:sldId id="277" r:id="rId12"/>
    <p:sldId id="622" r:id="rId13"/>
    <p:sldId id="623" r:id="rId14"/>
    <p:sldId id="624" r:id="rId15"/>
    <p:sldId id="299" r:id="rId16"/>
    <p:sldId id="615" r:id="rId17"/>
    <p:sldId id="300" r:id="rId18"/>
    <p:sldId id="301" r:id="rId19"/>
    <p:sldId id="302" r:id="rId20"/>
    <p:sldId id="303" r:id="rId21"/>
    <p:sldId id="304" r:id="rId22"/>
    <p:sldId id="305" r:id="rId23"/>
    <p:sldId id="306" r:id="rId24"/>
    <p:sldId id="307" r:id="rId25"/>
    <p:sldId id="308" r:id="rId26"/>
    <p:sldId id="309" r:id="rId27"/>
    <p:sldId id="310" r:id="rId28"/>
    <p:sldId id="594" r:id="rId29"/>
    <p:sldId id="311" r:id="rId30"/>
    <p:sldId id="625" r:id="rId31"/>
    <p:sldId id="627" r:id="rId32"/>
    <p:sldId id="628" r:id="rId33"/>
    <p:sldId id="315" r:id="rId34"/>
    <p:sldId id="316" r:id="rId35"/>
    <p:sldId id="317" r:id="rId36"/>
    <p:sldId id="612" r:id="rId37"/>
    <p:sldId id="318" r:id="rId38"/>
    <p:sldId id="319" r:id="rId39"/>
    <p:sldId id="618" r:id="rId40"/>
    <p:sldId id="619" r:id="rId41"/>
    <p:sldId id="620" r:id="rId42"/>
    <p:sldId id="62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01E"/>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93" d="100"/>
          <a:sy n="93" d="100"/>
        </p:scale>
        <p:origin x="259"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778B7-E7AF-4CF4-A6C8-E55718B2B8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75C8D5-D7DE-453C-ABD5-DFB424159B33}">
      <dgm:prSet phldrT="[Text]"/>
      <dgm:spPr>
        <a:noFill/>
      </dgm:spPr>
      <dgm:t>
        <a:bodyPr/>
        <a:lstStyle/>
        <a:p>
          <a:r>
            <a:rPr lang="en-US" dirty="0">
              <a:solidFill>
                <a:schemeClr val="tx1"/>
              </a:solidFill>
            </a:rPr>
            <a:t>Race</a:t>
          </a:r>
        </a:p>
        <a:p>
          <a:r>
            <a:rPr lang="en-US" dirty="0">
              <a:solidFill>
                <a:schemeClr val="tx1"/>
              </a:solidFill>
            </a:rPr>
            <a:t>Ethnicity</a:t>
          </a:r>
        </a:p>
        <a:p>
          <a:r>
            <a:rPr lang="en-US" dirty="0">
              <a:solidFill>
                <a:schemeClr val="tx1"/>
              </a:solidFill>
            </a:rPr>
            <a:t>Gender</a:t>
          </a:r>
        </a:p>
        <a:p>
          <a:r>
            <a:rPr lang="en-US" dirty="0">
              <a:solidFill>
                <a:schemeClr val="tx1"/>
              </a:solidFill>
            </a:rPr>
            <a:t>Sexual Orientation</a:t>
          </a:r>
        </a:p>
      </dgm:t>
    </dgm:pt>
    <dgm:pt modelId="{45A32783-D23D-45CC-83E0-2BB75F8F907B}" type="parTrans" cxnId="{9C31F841-3C10-430C-BED4-6DBEB0D084F9}">
      <dgm:prSet/>
      <dgm:spPr/>
      <dgm:t>
        <a:bodyPr/>
        <a:lstStyle/>
        <a:p>
          <a:endParaRPr lang="en-US">
            <a:solidFill>
              <a:schemeClr val="tx1"/>
            </a:solidFill>
          </a:endParaRPr>
        </a:p>
      </dgm:t>
    </dgm:pt>
    <dgm:pt modelId="{465B8536-B4D8-4591-8347-85128C36E186}" type="sibTrans" cxnId="{9C31F841-3C10-430C-BED4-6DBEB0D084F9}">
      <dgm:prSet/>
      <dgm:spPr>
        <a:noFill/>
      </dgm:spPr>
      <dgm:t>
        <a:bodyPr/>
        <a:lstStyle/>
        <a:p>
          <a:endParaRPr lang="en-US">
            <a:solidFill>
              <a:schemeClr val="tx1"/>
            </a:solidFill>
          </a:endParaRPr>
        </a:p>
      </dgm:t>
    </dgm:pt>
    <dgm:pt modelId="{6A8DFEFD-5742-4606-9DC0-7491DE30FFBA}">
      <dgm:prSet phldrT="[Text]"/>
      <dgm:spPr>
        <a:noFill/>
      </dgm:spPr>
      <dgm:t>
        <a:bodyPr/>
        <a:lstStyle/>
        <a:p>
          <a:r>
            <a:rPr lang="en-US" dirty="0">
              <a:solidFill>
                <a:schemeClr val="tx1"/>
              </a:solidFill>
            </a:rPr>
            <a:t>Economic Class</a:t>
          </a:r>
        </a:p>
        <a:p>
          <a:r>
            <a:rPr lang="en-US" dirty="0">
              <a:solidFill>
                <a:schemeClr val="tx1"/>
              </a:solidFill>
            </a:rPr>
            <a:t>Religious Affiliation</a:t>
          </a:r>
        </a:p>
        <a:p>
          <a:r>
            <a:rPr lang="en-US" dirty="0">
              <a:solidFill>
                <a:schemeClr val="tx1"/>
              </a:solidFill>
            </a:rPr>
            <a:t>Education Level</a:t>
          </a:r>
        </a:p>
        <a:p>
          <a:r>
            <a:rPr lang="en-US" dirty="0">
              <a:solidFill>
                <a:schemeClr val="tx1"/>
              </a:solidFill>
            </a:rPr>
            <a:t>Geography</a:t>
          </a:r>
        </a:p>
      </dgm:t>
    </dgm:pt>
    <dgm:pt modelId="{16BF999A-AB27-43DE-8B2A-02648BB129B1}" type="parTrans" cxnId="{CCA70631-50D8-4006-9F80-F8808691D14A}">
      <dgm:prSet/>
      <dgm:spPr/>
      <dgm:t>
        <a:bodyPr/>
        <a:lstStyle/>
        <a:p>
          <a:endParaRPr lang="en-US">
            <a:solidFill>
              <a:schemeClr val="tx1"/>
            </a:solidFill>
          </a:endParaRPr>
        </a:p>
      </dgm:t>
    </dgm:pt>
    <dgm:pt modelId="{B5EB989B-C9E9-4088-A4DD-0189173AE043}" type="sibTrans" cxnId="{CCA70631-50D8-4006-9F80-F8808691D14A}">
      <dgm:prSet/>
      <dgm:spPr>
        <a:noFill/>
      </dgm:spPr>
      <dgm:t>
        <a:bodyPr/>
        <a:lstStyle/>
        <a:p>
          <a:endParaRPr lang="en-US">
            <a:solidFill>
              <a:schemeClr val="tx1"/>
            </a:solidFill>
          </a:endParaRPr>
        </a:p>
      </dgm:t>
    </dgm:pt>
    <dgm:pt modelId="{DDCFC194-865B-4F56-955D-D5DCA8500B25}" type="pres">
      <dgm:prSet presAssocID="{CF5778B7-E7AF-4CF4-A6C8-E55718B2B802}" presName="cycle" presStyleCnt="0">
        <dgm:presLayoutVars>
          <dgm:dir/>
          <dgm:resizeHandles val="exact"/>
        </dgm:presLayoutVars>
      </dgm:prSet>
      <dgm:spPr/>
      <dgm:t>
        <a:bodyPr/>
        <a:lstStyle/>
        <a:p>
          <a:endParaRPr lang="en-US"/>
        </a:p>
      </dgm:t>
    </dgm:pt>
    <dgm:pt modelId="{FD8B3C72-9BC1-4ED4-8FB4-B57D2174C020}" type="pres">
      <dgm:prSet presAssocID="{1C75C8D5-D7DE-453C-ABD5-DFB424159B33}" presName="node" presStyleLbl="node1" presStyleIdx="0" presStyleCnt="2" custRadScaleRad="92488" custRadScaleInc="9511">
        <dgm:presLayoutVars>
          <dgm:bulletEnabled val="1"/>
        </dgm:presLayoutVars>
      </dgm:prSet>
      <dgm:spPr/>
      <dgm:t>
        <a:bodyPr/>
        <a:lstStyle/>
        <a:p>
          <a:endParaRPr lang="en-US"/>
        </a:p>
      </dgm:t>
    </dgm:pt>
    <dgm:pt modelId="{61B69C08-21C0-40D8-AD37-2D1F086F71F9}" type="pres">
      <dgm:prSet presAssocID="{465B8536-B4D8-4591-8347-85128C36E186}" presName="sibTrans" presStyleLbl="sibTrans2D1" presStyleIdx="0" presStyleCnt="2"/>
      <dgm:spPr/>
      <dgm:t>
        <a:bodyPr/>
        <a:lstStyle/>
        <a:p>
          <a:endParaRPr lang="en-US"/>
        </a:p>
      </dgm:t>
    </dgm:pt>
    <dgm:pt modelId="{454D0F4A-E490-4E93-B346-A228FEFC7522}" type="pres">
      <dgm:prSet presAssocID="{465B8536-B4D8-4591-8347-85128C36E186}" presName="connectorText" presStyleLbl="sibTrans2D1" presStyleIdx="0" presStyleCnt="2"/>
      <dgm:spPr/>
      <dgm:t>
        <a:bodyPr/>
        <a:lstStyle/>
        <a:p>
          <a:endParaRPr lang="en-US"/>
        </a:p>
      </dgm:t>
    </dgm:pt>
    <dgm:pt modelId="{6865DF4B-4ADA-4448-A401-E608254B3888}" type="pres">
      <dgm:prSet presAssocID="{6A8DFEFD-5742-4606-9DC0-7491DE30FFBA}" presName="node" presStyleLbl="node1" presStyleIdx="1" presStyleCnt="2" custRadScaleRad="100898" custRadScaleInc="-8322">
        <dgm:presLayoutVars>
          <dgm:bulletEnabled val="1"/>
        </dgm:presLayoutVars>
      </dgm:prSet>
      <dgm:spPr/>
      <dgm:t>
        <a:bodyPr/>
        <a:lstStyle/>
        <a:p>
          <a:endParaRPr lang="en-US"/>
        </a:p>
      </dgm:t>
    </dgm:pt>
    <dgm:pt modelId="{2E015E55-0683-4CF2-99B0-190A74C318AB}" type="pres">
      <dgm:prSet presAssocID="{B5EB989B-C9E9-4088-A4DD-0189173AE043}" presName="sibTrans" presStyleLbl="sibTrans2D1" presStyleIdx="1" presStyleCnt="2"/>
      <dgm:spPr/>
      <dgm:t>
        <a:bodyPr/>
        <a:lstStyle/>
        <a:p>
          <a:endParaRPr lang="en-US"/>
        </a:p>
      </dgm:t>
    </dgm:pt>
    <dgm:pt modelId="{10B334E6-0799-40F0-B707-01D5E755C6D3}" type="pres">
      <dgm:prSet presAssocID="{B5EB989B-C9E9-4088-A4DD-0189173AE043}" presName="connectorText" presStyleLbl="sibTrans2D1" presStyleIdx="1" presStyleCnt="2"/>
      <dgm:spPr/>
      <dgm:t>
        <a:bodyPr/>
        <a:lstStyle/>
        <a:p>
          <a:endParaRPr lang="en-US"/>
        </a:p>
      </dgm:t>
    </dgm:pt>
  </dgm:ptLst>
  <dgm:cxnLst>
    <dgm:cxn modelId="{899FB690-B02E-4D84-B118-A72F6CB044AE}" type="presOf" srcId="{1C75C8D5-D7DE-453C-ABD5-DFB424159B33}" destId="{FD8B3C72-9BC1-4ED4-8FB4-B57D2174C020}" srcOrd="0" destOrd="0" presId="urn:microsoft.com/office/officeart/2005/8/layout/cycle2"/>
    <dgm:cxn modelId="{CCA70631-50D8-4006-9F80-F8808691D14A}" srcId="{CF5778B7-E7AF-4CF4-A6C8-E55718B2B802}" destId="{6A8DFEFD-5742-4606-9DC0-7491DE30FFBA}" srcOrd="1" destOrd="0" parTransId="{16BF999A-AB27-43DE-8B2A-02648BB129B1}" sibTransId="{B5EB989B-C9E9-4088-A4DD-0189173AE043}"/>
    <dgm:cxn modelId="{9C31F841-3C10-430C-BED4-6DBEB0D084F9}" srcId="{CF5778B7-E7AF-4CF4-A6C8-E55718B2B802}" destId="{1C75C8D5-D7DE-453C-ABD5-DFB424159B33}" srcOrd="0" destOrd="0" parTransId="{45A32783-D23D-45CC-83E0-2BB75F8F907B}" sibTransId="{465B8536-B4D8-4591-8347-85128C36E186}"/>
    <dgm:cxn modelId="{0AE349BF-4DB3-4125-9B05-097F1C78127F}" type="presOf" srcId="{465B8536-B4D8-4591-8347-85128C36E186}" destId="{61B69C08-21C0-40D8-AD37-2D1F086F71F9}" srcOrd="0" destOrd="0" presId="urn:microsoft.com/office/officeart/2005/8/layout/cycle2"/>
    <dgm:cxn modelId="{041F61E5-062F-401C-AE4E-482FB7B36AB6}" type="presOf" srcId="{6A8DFEFD-5742-4606-9DC0-7491DE30FFBA}" destId="{6865DF4B-4ADA-4448-A401-E608254B3888}" srcOrd="0" destOrd="0" presId="urn:microsoft.com/office/officeart/2005/8/layout/cycle2"/>
    <dgm:cxn modelId="{CC1C9CFE-E1BB-41CA-ACC4-B6BA76520E2C}" type="presOf" srcId="{B5EB989B-C9E9-4088-A4DD-0189173AE043}" destId="{2E015E55-0683-4CF2-99B0-190A74C318AB}" srcOrd="0" destOrd="0" presId="urn:microsoft.com/office/officeart/2005/8/layout/cycle2"/>
    <dgm:cxn modelId="{B860D75D-EBD0-4426-A46D-F55A7C92DDAE}" type="presOf" srcId="{465B8536-B4D8-4591-8347-85128C36E186}" destId="{454D0F4A-E490-4E93-B346-A228FEFC7522}" srcOrd="1" destOrd="0" presId="urn:microsoft.com/office/officeart/2005/8/layout/cycle2"/>
    <dgm:cxn modelId="{A12A3BE1-69D5-4E98-AD68-472EE87FEE97}" type="presOf" srcId="{B5EB989B-C9E9-4088-A4DD-0189173AE043}" destId="{10B334E6-0799-40F0-B707-01D5E755C6D3}" srcOrd="1" destOrd="0" presId="urn:microsoft.com/office/officeart/2005/8/layout/cycle2"/>
    <dgm:cxn modelId="{DDB72E31-3802-4CB3-BE4F-2499864E6489}" type="presOf" srcId="{CF5778B7-E7AF-4CF4-A6C8-E55718B2B802}" destId="{DDCFC194-865B-4F56-955D-D5DCA8500B25}" srcOrd="0" destOrd="0" presId="urn:microsoft.com/office/officeart/2005/8/layout/cycle2"/>
    <dgm:cxn modelId="{35AC35EF-8363-4768-AB32-75CD7BE3BEC0}" type="presParOf" srcId="{DDCFC194-865B-4F56-955D-D5DCA8500B25}" destId="{FD8B3C72-9BC1-4ED4-8FB4-B57D2174C020}" srcOrd="0" destOrd="0" presId="urn:microsoft.com/office/officeart/2005/8/layout/cycle2"/>
    <dgm:cxn modelId="{54443D57-44AC-4533-98E1-2C9EBA805536}" type="presParOf" srcId="{DDCFC194-865B-4F56-955D-D5DCA8500B25}" destId="{61B69C08-21C0-40D8-AD37-2D1F086F71F9}" srcOrd="1" destOrd="0" presId="urn:microsoft.com/office/officeart/2005/8/layout/cycle2"/>
    <dgm:cxn modelId="{D267F432-4976-4722-AC1B-E8EDC44EF2D6}" type="presParOf" srcId="{61B69C08-21C0-40D8-AD37-2D1F086F71F9}" destId="{454D0F4A-E490-4E93-B346-A228FEFC7522}" srcOrd="0" destOrd="0" presId="urn:microsoft.com/office/officeart/2005/8/layout/cycle2"/>
    <dgm:cxn modelId="{374631C0-8A50-4E2C-BB51-E4499CAC0EA9}" type="presParOf" srcId="{DDCFC194-865B-4F56-955D-D5DCA8500B25}" destId="{6865DF4B-4ADA-4448-A401-E608254B3888}" srcOrd="2" destOrd="0" presId="urn:microsoft.com/office/officeart/2005/8/layout/cycle2"/>
    <dgm:cxn modelId="{79670727-EB15-4B57-83AA-E82EBF38F529}" type="presParOf" srcId="{DDCFC194-865B-4F56-955D-D5DCA8500B25}" destId="{2E015E55-0683-4CF2-99B0-190A74C318AB}" srcOrd="3" destOrd="0" presId="urn:microsoft.com/office/officeart/2005/8/layout/cycle2"/>
    <dgm:cxn modelId="{62625ED5-DCE2-41B8-A3BD-56C962BF0275}" type="presParOf" srcId="{2E015E55-0683-4CF2-99B0-190A74C318AB}" destId="{10B334E6-0799-40F0-B707-01D5E755C6D3}"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B3C72-9BC1-4ED4-8FB4-B57D2174C020}">
      <dsp:nvSpPr>
        <dsp:cNvPr id="0" name=""/>
        <dsp:cNvSpPr/>
      </dsp:nvSpPr>
      <dsp:spPr>
        <a:xfrm>
          <a:off x="208961" y="8"/>
          <a:ext cx="3240743" cy="324074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Race</a:t>
          </a:r>
        </a:p>
        <a:p>
          <a:pPr lvl="0" algn="ctr" defTabSz="1111250">
            <a:lnSpc>
              <a:spcPct val="90000"/>
            </a:lnSpc>
            <a:spcBef>
              <a:spcPct val="0"/>
            </a:spcBef>
            <a:spcAft>
              <a:spcPct val="35000"/>
            </a:spcAft>
          </a:pPr>
          <a:r>
            <a:rPr lang="en-US" sz="2500" kern="1200" dirty="0">
              <a:solidFill>
                <a:schemeClr val="tx1"/>
              </a:solidFill>
            </a:rPr>
            <a:t>Ethnicity</a:t>
          </a:r>
        </a:p>
        <a:p>
          <a:pPr lvl="0" algn="ctr" defTabSz="1111250">
            <a:lnSpc>
              <a:spcPct val="90000"/>
            </a:lnSpc>
            <a:spcBef>
              <a:spcPct val="0"/>
            </a:spcBef>
            <a:spcAft>
              <a:spcPct val="35000"/>
            </a:spcAft>
          </a:pPr>
          <a:r>
            <a:rPr lang="en-US" sz="2500" kern="1200" dirty="0">
              <a:solidFill>
                <a:schemeClr val="tx1"/>
              </a:solidFill>
            </a:rPr>
            <a:t>Gender</a:t>
          </a:r>
        </a:p>
        <a:p>
          <a:pPr lvl="0" algn="ctr" defTabSz="1111250">
            <a:lnSpc>
              <a:spcPct val="90000"/>
            </a:lnSpc>
            <a:spcBef>
              <a:spcPct val="0"/>
            </a:spcBef>
            <a:spcAft>
              <a:spcPct val="35000"/>
            </a:spcAft>
          </a:pPr>
          <a:r>
            <a:rPr lang="en-US" sz="2500" kern="1200" dirty="0">
              <a:solidFill>
                <a:schemeClr val="tx1"/>
              </a:solidFill>
            </a:rPr>
            <a:t>Sexual Orientation</a:t>
          </a:r>
        </a:p>
      </dsp:txBody>
      <dsp:txXfrm>
        <a:off x="683557" y="474604"/>
        <a:ext cx="2291551" cy="2291551"/>
      </dsp:txXfrm>
    </dsp:sp>
    <dsp:sp modelId="{61B69C08-21C0-40D8-AD37-2D1F086F71F9}">
      <dsp:nvSpPr>
        <dsp:cNvPr id="0" name=""/>
        <dsp:cNvSpPr/>
      </dsp:nvSpPr>
      <dsp:spPr>
        <a:xfrm rot="21576270">
          <a:off x="3312977" y="-351968"/>
          <a:ext cx="1671864" cy="109375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a:off x="3312981" y="-132086"/>
        <a:ext cx="1343739" cy="656250"/>
      </dsp:txXfrm>
    </dsp:sp>
    <dsp:sp modelId="{6865DF4B-4ADA-4448-A401-E608254B3888}">
      <dsp:nvSpPr>
        <dsp:cNvPr id="0" name=""/>
        <dsp:cNvSpPr/>
      </dsp:nvSpPr>
      <dsp:spPr>
        <a:xfrm>
          <a:off x="4872997" y="14968"/>
          <a:ext cx="3240743" cy="324074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Economic Class</a:t>
          </a:r>
        </a:p>
        <a:p>
          <a:pPr lvl="0" algn="ctr" defTabSz="1111250">
            <a:lnSpc>
              <a:spcPct val="90000"/>
            </a:lnSpc>
            <a:spcBef>
              <a:spcPct val="0"/>
            </a:spcBef>
            <a:spcAft>
              <a:spcPct val="35000"/>
            </a:spcAft>
          </a:pPr>
          <a:r>
            <a:rPr lang="en-US" sz="2500" kern="1200" dirty="0">
              <a:solidFill>
                <a:schemeClr val="tx1"/>
              </a:solidFill>
            </a:rPr>
            <a:t>Religious Affiliation</a:t>
          </a:r>
        </a:p>
        <a:p>
          <a:pPr lvl="0" algn="ctr" defTabSz="1111250">
            <a:lnSpc>
              <a:spcPct val="90000"/>
            </a:lnSpc>
            <a:spcBef>
              <a:spcPct val="0"/>
            </a:spcBef>
            <a:spcAft>
              <a:spcPct val="35000"/>
            </a:spcAft>
          </a:pPr>
          <a:r>
            <a:rPr lang="en-US" sz="2500" kern="1200" dirty="0">
              <a:solidFill>
                <a:schemeClr val="tx1"/>
              </a:solidFill>
            </a:rPr>
            <a:t>Education Level</a:t>
          </a:r>
        </a:p>
        <a:p>
          <a:pPr lvl="0" algn="ctr" defTabSz="1111250">
            <a:lnSpc>
              <a:spcPct val="90000"/>
            </a:lnSpc>
            <a:spcBef>
              <a:spcPct val="0"/>
            </a:spcBef>
            <a:spcAft>
              <a:spcPct val="35000"/>
            </a:spcAft>
          </a:pPr>
          <a:r>
            <a:rPr lang="en-US" sz="2500" kern="1200" dirty="0">
              <a:solidFill>
                <a:schemeClr val="tx1"/>
              </a:solidFill>
            </a:rPr>
            <a:t>Geography</a:t>
          </a:r>
        </a:p>
      </dsp:txBody>
      <dsp:txXfrm>
        <a:off x="5347593" y="489564"/>
        <a:ext cx="2291551" cy="2291551"/>
      </dsp:txXfrm>
    </dsp:sp>
    <dsp:sp modelId="{2E015E55-0683-4CF2-99B0-190A74C318AB}">
      <dsp:nvSpPr>
        <dsp:cNvPr id="0" name=""/>
        <dsp:cNvSpPr/>
      </dsp:nvSpPr>
      <dsp:spPr>
        <a:xfrm rot="10816032">
          <a:off x="3168913" y="2667809"/>
          <a:ext cx="2122972" cy="109375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endParaRPr>
        </a:p>
      </dsp:txBody>
      <dsp:txXfrm rot="10800000">
        <a:off x="3497036" y="2887324"/>
        <a:ext cx="1794847" cy="6562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318EC-6563-0947-BA60-E784C29EBA4B}" type="datetimeFigureOut">
              <a:rPr lang="en-US" smtClean="0"/>
              <a:t>10/25/2018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7AB76-760B-264F-8509-A56AB7DA9EBC}" type="slidenum">
              <a:rPr lang="en-US" smtClean="0"/>
              <a:t>‹#›</a:t>
            </a:fld>
            <a:endParaRPr lang="en-US"/>
          </a:p>
        </p:txBody>
      </p:sp>
    </p:spTree>
    <p:extLst>
      <p:ext uri="{BB962C8B-B14F-4D97-AF65-F5344CB8AC3E}">
        <p14:creationId xmlns:p14="http://schemas.microsoft.com/office/powerpoint/2010/main" val="158917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 NMAC’s role in BLOC and mission/vision of NMAC.  Highlight NMACs historical and continued efforts to fight for health equity and racial justice to end the HIV epidemic in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Look at the proposal to explicitly state why people of color</a:t>
            </a:r>
            <a:r>
              <a:rPr lang="en-US" b="1" baseline="0" dirty="0"/>
              <a:t> as leaders.</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A1200-C4B9-4E1A-B238-00B4EE5803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076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BLOC is a program for people of color living with HIV of all ages [e.g. Black, Hispanic/Latino, American Indian/Alaskan Native (AI/AN), and Asian Pacific Islander (API)], including a special emphasis on transgender women of color living with HIV.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BLOC will contribute to a decrease in health disparities by developing leaders of color living with HIV who are emboldened to fully participate in RWHAP, planning bodies, and other leadership opportunities. Their participation will inform, educate, and support planning bodies and services providers to truly understand the needs of those who are most vulnerable. BLOC graduates will develop solutions that are built on the strengths and assets of these communities to create real solutions. BLOC trainings will give voice to those communities that are over represented in the number of new HIV cases, but under-represented in leadership opportunities. </a:t>
            </a:r>
            <a:endParaRPr lang="en-US" dirty="0"/>
          </a:p>
        </p:txBody>
      </p:sp>
      <p:sp>
        <p:nvSpPr>
          <p:cNvPr id="4" name="Slide Number Placeholder 3"/>
          <p:cNvSpPr>
            <a:spLocks noGrp="1"/>
          </p:cNvSpPr>
          <p:nvPr>
            <p:ph type="sldNum" sz="quarter" idx="10"/>
          </p:nvPr>
        </p:nvSpPr>
        <p:spPr/>
        <p:txBody>
          <a:bodyPr/>
          <a:lstStyle/>
          <a:p>
            <a:fld id="{D51A1200-C4B9-4E1A-B238-00B4EE5803E1}" type="slidenum">
              <a:rPr lang="en-US" smtClean="0"/>
              <a:t>7</a:t>
            </a:fld>
            <a:endParaRPr lang="en-US" dirty="0"/>
          </a:p>
        </p:txBody>
      </p:sp>
    </p:spTree>
    <p:extLst>
      <p:ext uri="{BB962C8B-B14F-4D97-AF65-F5344CB8AC3E}">
        <p14:creationId xmlns:p14="http://schemas.microsoft.com/office/powerpoint/2010/main" val="379707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BLOC – Our Guiding Principles</a:t>
            </a:r>
          </a:p>
        </p:txBody>
      </p:sp>
      <p:sp>
        <p:nvSpPr>
          <p:cNvPr id="4" name="Slide Number Placeholder 3"/>
          <p:cNvSpPr>
            <a:spLocks noGrp="1"/>
          </p:cNvSpPr>
          <p:nvPr>
            <p:ph type="sldNum" sz="quarter" idx="10"/>
          </p:nvPr>
        </p:nvSpPr>
        <p:spPr/>
        <p:txBody>
          <a:bodyPr/>
          <a:lstStyle/>
          <a:p>
            <a:fld id="{D51A1200-C4B9-4E1A-B238-00B4EE5803E1}" type="slidenum">
              <a:rPr lang="en-US" smtClean="0"/>
              <a:t>9</a:t>
            </a:fld>
            <a:endParaRPr lang="en-US"/>
          </a:p>
        </p:txBody>
      </p:sp>
    </p:spTree>
    <p:extLst>
      <p:ext uri="{BB962C8B-B14F-4D97-AF65-F5344CB8AC3E}">
        <p14:creationId xmlns:p14="http://schemas.microsoft.com/office/powerpoint/2010/main" val="27514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D4D4D"/>
                </a:solidFill>
                <a:ea typeface="ＭＳ 明朝" charset="-128"/>
                <a:cs typeface="OpenSans" charset="0"/>
              </a:rPr>
              <a:t>The Denver Principles began: “We condemn attempts to label us as ‘victims,’ a term which implies defeat, and we are only occasionally ‘patients,’ a term which implies passivity, helplessness, and dependence upon the care of others. We are ‘people with AIDS.’ This seminal moment in AIDS activism outlined 17 principles that covered everything from health care decisions to civil rights to sexual conduct. While the Denver Principles were written by members of the LGBTQ community who recognized their particular vulnerability to HIV and the social stigma attached to the disease, they built on community organizing practices that had been a vibrant part of the 1960s and 70s.</a:t>
            </a:r>
          </a:p>
          <a:p>
            <a:endParaRPr lang="en-US" dirty="0" smtClean="0">
              <a:solidFill>
                <a:srgbClr val="4D4D4D"/>
              </a:solidFill>
              <a:ea typeface="ＭＳ 明朝"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Together, the Denver Principles and MIPA make demands of our allies, our institutions, our government and our communities. They articulate our responsibilities as people living with HIV to engage each other and our representative institutions. They recognize the power of language to affirm or destroy and the potential to change social and cultural norms while reaching political goals. As the partner organizations behind the BLOC, we believe that, more than ever, the meaningful involvement of people of color living with HIV must guide policy and practice on the domestic epidemic today.</a:t>
            </a:r>
          </a:p>
          <a:p>
            <a:endParaRPr lang="en-US" dirty="0"/>
          </a:p>
        </p:txBody>
      </p:sp>
      <p:sp>
        <p:nvSpPr>
          <p:cNvPr id="4" name="Slide Number Placeholder 3"/>
          <p:cNvSpPr>
            <a:spLocks noGrp="1"/>
          </p:cNvSpPr>
          <p:nvPr>
            <p:ph type="sldNum" sz="quarter" idx="10"/>
          </p:nvPr>
        </p:nvSpPr>
        <p:spPr/>
        <p:txBody>
          <a:bodyPr/>
          <a:lstStyle/>
          <a:p>
            <a:fld id="{F0B7AB76-760B-264F-8509-A56AB7DA9EBC}" type="slidenum">
              <a:rPr lang="en-US" smtClean="0"/>
              <a:t>10</a:t>
            </a:fld>
            <a:endParaRPr lang="en-US"/>
          </a:p>
        </p:txBody>
      </p:sp>
    </p:spTree>
    <p:extLst>
      <p:ext uri="{BB962C8B-B14F-4D97-AF65-F5344CB8AC3E}">
        <p14:creationId xmlns:p14="http://schemas.microsoft.com/office/powerpoint/2010/main" val="395698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0000"/>
              </a:lnSpc>
            </a:pPr>
            <a:r>
              <a:rPr lang="en-US" sz="1200" b="1" dirty="0"/>
              <a:t>To keep people down </a:t>
            </a:r>
            <a:r>
              <a:rPr lang="en-US" sz="1200" dirty="0"/>
              <a:t>– stigmas help to legitimize and perpetuate social inequities (i.e., provide justification for the exploitation and dominance of lower status groups) </a:t>
            </a:r>
          </a:p>
          <a:p>
            <a:pPr>
              <a:lnSpc>
                <a:spcPct val="70000"/>
              </a:lnSpc>
            </a:pPr>
            <a:r>
              <a:rPr lang="en-US" sz="1200" b="1" dirty="0"/>
              <a:t>To make people conform </a:t>
            </a:r>
            <a:r>
              <a:rPr lang="en-US" sz="1200" dirty="0"/>
              <a:t>- stigmas help to enforce social norms by serving as a punishment to those who choose non-conformity </a:t>
            </a:r>
          </a:p>
          <a:p>
            <a:pPr>
              <a:lnSpc>
                <a:spcPct val="70000"/>
              </a:lnSpc>
            </a:pPr>
            <a:r>
              <a:rPr lang="en-US" sz="1200" b="1" dirty="0"/>
              <a:t>To keep people away </a:t>
            </a:r>
            <a:r>
              <a:rPr lang="en-US" sz="1200" dirty="0"/>
              <a:t>– stigmas trigger avoidance responses to a broad class of deviant human characteristics that potentially signal risk of infection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1A1200-C4B9-4E1A-B238-00B4EE5803E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6963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9698182" y="190304"/>
            <a:ext cx="2175163" cy="737952"/>
          </a:xfrm>
          <a:prstGeom prst="rect">
            <a:avLst/>
          </a:prstGeom>
        </p:spPr>
      </p:pic>
      <p:sp>
        <p:nvSpPr>
          <p:cNvPr id="6" name="Rectangle 5"/>
          <p:cNvSpPr/>
          <p:nvPr userDrawn="1"/>
        </p:nvSpPr>
        <p:spPr>
          <a:xfrm>
            <a:off x="11436362" y="5258872"/>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108998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endParaRPr lang="en-US" dirty="0"/>
          </a:p>
        </p:txBody>
      </p:sp>
      <p:sp>
        <p:nvSpPr>
          <p:cNvPr id="5"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232757" y="265371"/>
            <a:ext cx="11121044" cy="1325563"/>
          </a:xfrm>
        </p:spPr>
        <p:txBody>
          <a:bodyPr anchor="t"/>
          <a:lstStyle>
            <a:lvl1pPr algn="l">
              <a:defRPr/>
            </a:lvl1pPr>
          </a:lstStyle>
          <a:p>
            <a:r>
              <a:rPr lang="en-US" dirty="0"/>
              <a:t>Click to edit Master title style</a:t>
            </a:r>
          </a:p>
        </p:txBody>
      </p:sp>
      <p:grpSp>
        <p:nvGrpSpPr>
          <p:cNvPr id="8" name="Group 7"/>
          <p:cNvGrpSpPr/>
          <p:nvPr userDrawn="1"/>
        </p:nvGrpSpPr>
        <p:grpSpPr>
          <a:xfrm>
            <a:off x="0" y="856211"/>
            <a:ext cx="9897688" cy="290946"/>
            <a:chOff x="-1" y="1521229"/>
            <a:chExt cx="7889081" cy="546438"/>
          </a:xfrm>
        </p:grpSpPr>
        <p:sp>
          <p:nvSpPr>
            <p:cNvPr id="9" name="Rectangle 8"/>
            <p:cNvSpPr/>
            <p:nvPr userDrawn="1"/>
          </p:nvSpPr>
          <p:spPr>
            <a:xfrm>
              <a:off x="0" y="1521229"/>
              <a:ext cx="7581207" cy="108066"/>
            </a:xfrm>
            <a:prstGeom prst="rect">
              <a:avLst/>
            </a:prstGeom>
            <a:solidFill>
              <a:srgbClr val="FF0000"/>
            </a:solidFill>
            <a:ln>
              <a:solidFill>
                <a:srgbClr val="EA4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1667353"/>
              <a:ext cx="7689056" cy="108066"/>
            </a:xfrm>
            <a:prstGeom prst="rect">
              <a:avLst/>
            </a:prstGeom>
            <a:solidFill>
              <a:srgbClr val="44BFBB"/>
            </a:solidFill>
            <a:ln>
              <a:solidFill>
                <a:srgbClr val="44B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813477"/>
              <a:ext cx="7798594" cy="108066"/>
            </a:xfrm>
            <a:prstGeom prst="rect">
              <a:avLst/>
            </a:prstGeom>
            <a:solidFill>
              <a:srgbClr val="7B0985"/>
            </a:solidFill>
            <a:ln>
              <a:solidFill>
                <a:srgbClr val="7B0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1959601"/>
              <a:ext cx="7889081" cy="108066"/>
            </a:xfrm>
            <a:prstGeom prst="rect">
              <a:avLst/>
            </a:prstGeom>
            <a:solidFill>
              <a:srgbClr val="4887E8"/>
            </a:solidFill>
            <a:ln>
              <a:solidFill>
                <a:srgbClr val="448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a:xfrm>
            <a:off x="10017579" y="341842"/>
            <a:ext cx="2043793" cy="543138"/>
          </a:xfrm>
          <a:prstGeom prst="rect">
            <a:avLst/>
          </a:prstGeom>
        </p:spPr>
      </p:pic>
      <p:sp>
        <p:nvSpPr>
          <p:cNvPr id="2" name="Rectangle 1"/>
          <p:cNvSpPr/>
          <p:nvPr userDrawn="1"/>
        </p:nvSpPr>
        <p:spPr>
          <a:xfrm>
            <a:off x="11682425" y="5431909"/>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130105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ln>
            <a:noFill/>
          </a:ln>
        </p:spPr>
        <p:txBody>
          <a:bodyPr/>
          <a:lstStyle/>
          <a:p>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9366595" y="204158"/>
            <a:ext cx="2825405" cy="906087"/>
          </a:xfrm>
          <a:prstGeom prst="rect">
            <a:avLst/>
          </a:prstGeom>
        </p:spPr>
      </p:pic>
      <p:sp>
        <p:nvSpPr>
          <p:cNvPr id="4" name="Rectangle 3"/>
          <p:cNvSpPr/>
          <p:nvPr userDrawn="1"/>
        </p:nvSpPr>
        <p:spPr>
          <a:xfrm>
            <a:off x="11658612" y="5366822"/>
            <a:ext cx="457176" cy="369332"/>
          </a:xfrm>
          <a:prstGeom prst="rect">
            <a:avLst/>
          </a:prstGeom>
        </p:spPr>
        <p:txBody>
          <a:bodyPr wrap="none">
            <a:spAutoFit/>
          </a:bodyPr>
          <a:lstStyle/>
          <a:p>
            <a:fld id="{A201E13F-6230-4FF0-9988-165C72A0C7F1}" type="slidenum">
              <a:rPr lang="en-US" smtClean="0"/>
              <a:pPr/>
              <a:t>‹#›</a:t>
            </a:fld>
            <a:endParaRPr lang="en-US" dirty="0"/>
          </a:p>
        </p:txBody>
      </p:sp>
    </p:spTree>
    <p:extLst>
      <p:ext uri="{BB962C8B-B14F-4D97-AF65-F5344CB8AC3E}">
        <p14:creationId xmlns:p14="http://schemas.microsoft.com/office/powerpoint/2010/main" val="332842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2757" y="265371"/>
            <a:ext cx="11121044" cy="1325563"/>
          </a:xfrm>
        </p:spPr>
        <p:txBody>
          <a:bodyPr anchor="t"/>
          <a:lstStyle>
            <a:lvl1pPr algn="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A201E13F-6230-4FF0-9988-165C72A0C7F1}" type="slidenum">
              <a:rPr lang="en-US" smtClean="0"/>
              <a:pPr/>
              <a:t>‹#›</a:t>
            </a:fld>
            <a:endParaRPr lang="en-US"/>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9646736" y="114996"/>
            <a:ext cx="2334949" cy="662130"/>
          </a:xfrm>
          <a:prstGeom prst="rect">
            <a:avLst/>
          </a:prstGeom>
        </p:spPr>
      </p:pic>
      <p:grpSp>
        <p:nvGrpSpPr>
          <p:cNvPr id="14" name="Group 13"/>
          <p:cNvGrpSpPr/>
          <p:nvPr userDrawn="1"/>
        </p:nvGrpSpPr>
        <p:grpSpPr>
          <a:xfrm>
            <a:off x="0" y="856211"/>
            <a:ext cx="9897688" cy="290946"/>
            <a:chOff x="-1" y="1521229"/>
            <a:chExt cx="7889081" cy="546438"/>
          </a:xfrm>
        </p:grpSpPr>
        <p:sp>
          <p:nvSpPr>
            <p:cNvPr id="6" name="Rectangle 5"/>
            <p:cNvSpPr/>
            <p:nvPr userDrawn="1"/>
          </p:nvSpPr>
          <p:spPr>
            <a:xfrm>
              <a:off x="0" y="1521229"/>
              <a:ext cx="7581207" cy="108066"/>
            </a:xfrm>
            <a:prstGeom prst="rect">
              <a:avLst/>
            </a:prstGeom>
            <a:solidFill>
              <a:srgbClr val="FF0000"/>
            </a:solidFill>
            <a:ln>
              <a:solidFill>
                <a:srgbClr val="EA41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667353"/>
              <a:ext cx="7689056" cy="108066"/>
            </a:xfrm>
            <a:prstGeom prst="rect">
              <a:avLst/>
            </a:prstGeom>
            <a:solidFill>
              <a:srgbClr val="44BFBB"/>
            </a:solidFill>
            <a:ln>
              <a:solidFill>
                <a:srgbClr val="44B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813477"/>
              <a:ext cx="7798594" cy="108066"/>
            </a:xfrm>
            <a:prstGeom prst="rect">
              <a:avLst/>
            </a:prstGeom>
            <a:solidFill>
              <a:srgbClr val="7B0985"/>
            </a:solidFill>
            <a:ln>
              <a:solidFill>
                <a:srgbClr val="7B09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1959601"/>
              <a:ext cx="7889081" cy="108066"/>
            </a:xfrm>
            <a:prstGeom prst="rect">
              <a:avLst/>
            </a:prstGeom>
            <a:solidFill>
              <a:srgbClr val="4887E8"/>
            </a:solidFill>
            <a:ln>
              <a:solidFill>
                <a:srgbClr val="448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Content Placeholder 2"/>
          <p:cNvSpPr>
            <a:spLocks noGrp="1"/>
          </p:cNvSpPr>
          <p:nvPr>
            <p:ph idx="1"/>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97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2" r:id="rId3"/>
    <p:sldLayoutId id="2147483656" r:id="rId4"/>
    <p:sldLayoutId id="2147483657" r:id="rId5"/>
    <p:sldLayoutId id="2147483659" r:id="rId6"/>
    <p:sldLayoutId id="2147483649"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targethiv.org/ta-org/blochiv" TargetMode="External"/><Relationship Id="rId2" Type="http://schemas.openxmlformats.org/officeDocument/2006/relationships/hyperlink" Target="http://www.blochiv.org/" TargetMode="Externa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mailto:cshazor@nmac.org" TargetMode="External"/><Relationship Id="rId2" Type="http://schemas.openxmlformats.org/officeDocument/2006/relationships/hyperlink" Target="mailto:lhscruggs@nmac.org" TargetMode="Externa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hyperlink" Target="http://www.nmac.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06C5-220B-4370-8B0D-5E83B9030A71}"/>
              </a:ext>
            </a:extLst>
          </p:cNvPr>
          <p:cNvSpPr>
            <a:spLocks noGrp="1"/>
          </p:cNvSpPr>
          <p:nvPr>
            <p:ph type="title"/>
          </p:nvPr>
        </p:nvSpPr>
        <p:spPr>
          <a:xfrm>
            <a:off x="2403566" y="2653434"/>
            <a:ext cx="9060024" cy="320493"/>
          </a:xfrm>
        </p:spPr>
        <p:txBody>
          <a:bodyPr/>
          <a:lstStyle/>
          <a:p>
            <a:r>
              <a:rPr lang="en-US" sz="4000" dirty="0" smtClean="0"/>
              <a:t/>
            </a:r>
            <a:br>
              <a:rPr lang="en-US" sz="4000" dirty="0" smtClean="0"/>
            </a:br>
            <a:r>
              <a:rPr lang="en-US" sz="4400" dirty="0" smtClean="0"/>
              <a:t>Building </a:t>
            </a:r>
            <a:r>
              <a:rPr lang="en-US" sz="4400" dirty="0"/>
              <a:t>Leaders of </a:t>
            </a:r>
            <a:r>
              <a:rPr lang="en-US" sz="4400" dirty="0" smtClean="0"/>
              <a:t>Color</a:t>
            </a:r>
            <a:br>
              <a:rPr lang="en-US" sz="4400" dirty="0" smtClean="0"/>
            </a:br>
            <a:r>
              <a:rPr lang="en-US" sz="4400" dirty="0" smtClean="0"/>
              <a:t>Session </a:t>
            </a:r>
            <a:r>
              <a:rPr lang="en-US" sz="4400" dirty="0"/>
              <a:t>Two:</a:t>
            </a:r>
            <a:br>
              <a:rPr lang="en-US" sz="4400" dirty="0"/>
            </a:br>
            <a:r>
              <a:rPr lang="en-US" sz="4400" dirty="0"/>
              <a:t>Stigma and Intersectionality</a:t>
            </a:r>
            <a:r>
              <a:rPr lang="en-US" dirty="0"/>
              <a:t/>
            </a:r>
            <a:br>
              <a:rPr lang="en-US" dirty="0"/>
            </a:br>
            <a:endParaRPr lang="en-US" dirty="0"/>
          </a:p>
        </p:txBody>
      </p:sp>
      <p:sp>
        <p:nvSpPr>
          <p:cNvPr id="4" name="Content Placeholder 3">
            <a:extLst>
              <a:ext uri="{FF2B5EF4-FFF2-40B4-BE49-F238E27FC236}">
                <a16:creationId xmlns:a16="http://schemas.microsoft.com/office/drawing/2014/main" id="{1C7D6A9E-BF23-4DB4-A69B-BBDE071069EA}"/>
              </a:ext>
            </a:extLst>
          </p:cNvPr>
          <p:cNvSpPr>
            <a:spLocks noGrp="1"/>
          </p:cNvSpPr>
          <p:nvPr>
            <p:ph idx="10"/>
          </p:nvPr>
        </p:nvSpPr>
        <p:spPr>
          <a:xfrm>
            <a:off x="1972491" y="3837801"/>
            <a:ext cx="9060024" cy="1413463"/>
          </a:xfrm>
        </p:spPr>
        <p:txBody>
          <a:bodyPr>
            <a:noAutofit/>
          </a:bodyPr>
          <a:lstStyle/>
          <a:p>
            <a:pPr marL="457200" lvl="1" indent="0">
              <a:buNone/>
            </a:pPr>
            <a:r>
              <a:rPr lang="en-US" sz="3200" dirty="0">
                <a:solidFill>
                  <a:schemeClr val="bg1"/>
                </a:solidFill>
              </a:rPr>
              <a:t>Linda H. Scruggs, MHS</a:t>
            </a:r>
          </a:p>
          <a:p>
            <a:pPr marL="457200" lvl="1" indent="0">
              <a:buNone/>
            </a:pPr>
            <a:r>
              <a:rPr lang="en-US" sz="3200" dirty="0">
                <a:solidFill>
                  <a:schemeClr val="bg1"/>
                </a:solidFill>
              </a:rPr>
              <a:t>Marissa Miller, SME</a:t>
            </a:r>
          </a:p>
          <a:p>
            <a:pPr marL="457200" lvl="1" indent="0">
              <a:buNone/>
            </a:pPr>
            <a:r>
              <a:rPr lang="en-US" sz="3200" dirty="0">
                <a:solidFill>
                  <a:schemeClr val="bg1"/>
                </a:solidFill>
              </a:rPr>
              <a:t>Vanessa Miller, JD</a:t>
            </a:r>
          </a:p>
        </p:txBody>
      </p:sp>
    </p:spTree>
    <p:extLst>
      <p:ext uri="{BB962C8B-B14F-4D97-AF65-F5344CB8AC3E}">
        <p14:creationId xmlns:p14="http://schemas.microsoft.com/office/powerpoint/2010/main" val="37637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32757" y="1417639"/>
            <a:ext cx="5181600" cy="4351338"/>
          </a:xfrm>
        </p:spPr>
        <p:txBody>
          <a:bodyPr>
            <a:normAutofit lnSpcReduction="10000"/>
          </a:bodyPr>
          <a:lstStyle/>
          <a:p>
            <a:r>
              <a:rPr lang="en-US" dirty="0">
                <a:ea typeface="ＭＳ 明朝" charset="-128"/>
                <a:cs typeface="OpenSans" charset="0"/>
              </a:rPr>
              <a:t>The BLOC is based on </a:t>
            </a:r>
            <a:r>
              <a:rPr lang="en-US" b="1" dirty="0">
                <a:ea typeface="ＭＳ 明朝" charset="-128"/>
                <a:cs typeface="OpenSans" charset="0"/>
              </a:rPr>
              <a:t>the Denver Principles</a:t>
            </a:r>
            <a:r>
              <a:rPr lang="en-US" dirty="0">
                <a:ea typeface="ＭＳ 明朝" charset="-128"/>
                <a:cs typeface="OpenSans" charset="0"/>
              </a:rPr>
              <a:t>, a Bill of Rights / Declaration of Independence for the AIDS movement written in 1983. At its core, the Denver Principles demanded a set of rights and recommendations for people living with HIV.</a:t>
            </a:r>
          </a:p>
          <a:p>
            <a:endParaRPr lang="en-US" dirty="0" smtClean="0">
              <a:solidFill>
                <a:srgbClr val="4D4D4D"/>
              </a:solidFill>
              <a:ea typeface="ＭＳ 明朝" charset="-128"/>
              <a:cs typeface="OpenSans" charset="0"/>
            </a:endParaRPr>
          </a:p>
          <a:p>
            <a:r>
              <a:rPr lang="en-US" dirty="0" smtClean="0">
                <a:ea typeface="ＭＳ 明朝" charset="-128"/>
                <a:cs typeface="OpenSans" charset="0"/>
              </a:rPr>
              <a:t>Built on social justice movements </a:t>
            </a:r>
            <a:r>
              <a:rPr lang="en-US" dirty="0">
                <a:ea typeface="ＭＳ 明朝" charset="-128"/>
                <a:cs typeface="OpenSans" charset="0"/>
              </a:rPr>
              <a:t>building power for African Americans, Native Americans, Asian Americans, Latinos and Chicanos, women’s health and LGBT liberation. </a:t>
            </a: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solidFill>
                <a:srgbClr val="4D4D4D"/>
              </a:solidFill>
              <a:ea typeface="ＭＳ 明朝" charset="-128"/>
              <a:cs typeface="OpenSans" charset="0"/>
            </a:endParaRPr>
          </a:p>
          <a:p>
            <a:endParaRPr lang="en-US" dirty="0"/>
          </a:p>
          <a:p>
            <a:endParaRPr lang="en-US" dirty="0"/>
          </a:p>
          <a:p>
            <a:endParaRPr lang="en-US" dirty="0"/>
          </a:p>
        </p:txBody>
      </p:sp>
      <p:sp>
        <p:nvSpPr>
          <p:cNvPr id="8" name="Content Placeholder 7"/>
          <p:cNvSpPr>
            <a:spLocks noGrp="1"/>
          </p:cNvSpPr>
          <p:nvPr>
            <p:ph sz="half" idx="2"/>
          </p:nvPr>
        </p:nvSpPr>
        <p:spPr>
          <a:xfrm>
            <a:off x="6774628" y="1233955"/>
            <a:ext cx="5181600" cy="4351338"/>
          </a:xfrm>
        </p:spPr>
        <p:txBody>
          <a:bodyPr>
            <a:normAutofit/>
          </a:bodyPr>
          <a:lstStyle/>
          <a:p>
            <a:r>
              <a:rPr lang="en-US" dirty="0"/>
              <a:t>The principle of </a:t>
            </a:r>
            <a:r>
              <a:rPr lang="en-US" b="1" dirty="0"/>
              <a:t>Meaningful Involvement of People Living with HIV/AIDS (MIPA)</a:t>
            </a:r>
            <a:r>
              <a:rPr lang="en-US" dirty="0"/>
              <a:t> </a:t>
            </a:r>
            <a:r>
              <a:rPr lang="en-US" dirty="0" smtClean="0"/>
              <a:t>demands </a:t>
            </a:r>
            <a:r>
              <a:rPr lang="en-US" dirty="0"/>
              <a:t>that people living with HIV be substantively engaged in policy and programmatic decision-making activities that impact our lives, and fairly compensated for our participation.  </a:t>
            </a:r>
          </a:p>
        </p:txBody>
      </p:sp>
      <p:sp>
        <p:nvSpPr>
          <p:cNvPr id="2" name="Title 1"/>
          <p:cNvSpPr>
            <a:spLocks noGrp="1"/>
          </p:cNvSpPr>
          <p:nvPr>
            <p:ph type="title"/>
          </p:nvPr>
        </p:nvSpPr>
        <p:spPr>
          <a:xfrm>
            <a:off x="232757" y="179310"/>
            <a:ext cx="11121044" cy="1325563"/>
          </a:xfrm>
        </p:spPr>
        <p:txBody>
          <a:bodyPr>
            <a:normAutofit/>
          </a:bodyPr>
          <a:lstStyle/>
          <a:p>
            <a:r>
              <a:rPr lang="en-US" sz="4000" dirty="0">
                <a:solidFill>
                  <a:schemeClr val="accent1">
                    <a:lumMod val="50000"/>
                  </a:schemeClr>
                </a:solidFill>
              </a:rPr>
              <a:t>Guiding Principles</a:t>
            </a:r>
          </a:p>
        </p:txBody>
      </p:sp>
      <p:pic>
        <p:nvPicPr>
          <p:cNvPr id="5" name="Picture 4"/>
          <p:cNvPicPr>
            <a:picLocks noChangeAspect="1"/>
          </p:cNvPicPr>
          <p:nvPr/>
        </p:nvPicPr>
        <p:blipFill>
          <a:blip r:embed="rId3"/>
          <a:stretch>
            <a:fillRect/>
          </a:stretch>
        </p:blipFill>
        <p:spPr>
          <a:xfrm>
            <a:off x="6769714" y="4008757"/>
            <a:ext cx="4800600" cy="1760220"/>
          </a:xfrm>
          <a:prstGeom prst="rect">
            <a:avLst/>
          </a:prstGeom>
        </p:spPr>
      </p:pic>
    </p:spTree>
    <p:extLst>
      <p:ext uri="{BB962C8B-B14F-4D97-AF65-F5344CB8AC3E}">
        <p14:creationId xmlns:p14="http://schemas.microsoft.com/office/powerpoint/2010/main" val="151672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21044" cy="1325563"/>
          </a:xfrm>
        </p:spPr>
        <p:txBody>
          <a:bodyPr/>
          <a:lstStyle/>
          <a:p>
            <a:r>
              <a:rPr lang="en-US" dirty="0">
                <a:solidFill>
                  <a:schemeClr val="accent1">
                    <a:lumMod val="50000"/>
                  </a:schemeClr>
                </a:solidFill>
              </a:rPr>
              <a:t>Our Aims as Leaders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2650" y="4200939"/>
            <a:ext cx="7886700" cy="151350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1634" y="1813788"/>
            <a:ext cx="3057716" cy="23871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2650" y="2114830"/>
            <a:ext cx="4074876" cy="1785067"/>
          </a:xfrm>
          <a:prstGeom prst="rect">
            <a:avLst/>
          </a:prstGeom>
        </p:spPr>
      </p:pic>
    </p:spTree>
    <p:extLst>
      <p:ext uri="{BB962C8B-B14F-4D97-AF65-F5344CB8AC3E}">
        <p14:creationId xmlns:p14="http://schemas.microsoft.com/office/powerpoint/2010/main" val="3140560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312" y="106569"/>
            <a:ext cx="8340783" cy="1325563"/>
          </a:xfrm>
        </p:spPr>
        <p:txBody>
          <a:bodyPr>
            <a:normAutofit/>
          </a:bodyPr>
          <a:lstStyle/>
          <a:p>
            <a:r>
              <a:rPr lang="en-US" sz="4400" b="1" dirty="0">
                <a:solidFill>
                  <a:schemeClr val="accent1">
                    <a:lumMod val="50000"/>
                  </a:schemeClr>
                </a:solidFill>
              </a:rPr>
              <a:t>Stigma &amp; The Impact </a:t>
            </a:r>
          </a:p>
        </p:txBody>
      </p:sp>
      <p:pic>
        <p:nvPicPr>
          <p:cNvPr id="4" name="Picture 3">
            <a:extLst>
              <a:ext uri="{FF2B5EF4-FFF2-40B4-BE49-F238E27FC236}">
                <a16:creationId xmlns:a16="http://schemas.microsoft.com/office/drawing/2014/main" id="{4776A582-3B13-8640-8594-47ABE3724F37}"/>
              </a:ext>
            </a:extLst>
          </p:cNvPr>
          <p:cNvPicPr>
            <a:picLocks noChangeAspect="1"/>
          </p:cNvPicPr>
          <p:nvPr/>
        </p:nvPicPr>
        <p:blipFill rotWithShape="1">
          <a:blip r:embed="rId2"/>
          <a:srcRect b="7860"/>
          <a:stretch/>
        </p:blipFill>
        <p:spPr>
          <a:xfrm>
            <a:off x="2800865" y="1432133"/>
            <a:ext cx="6359611" cy="4449022"/>
          </a:xfrm>
          <a:prstGeom prst="rect">
            <a:avLst/>
          </a:prstGeom>
        </p:spPr>
      </p:pic>
    </p:spTree>
    <p:extLst>
      <p:ext uri="{BB962C8B-B14F-4D97-AF65-F5344CB8AC3E}">
        <p14:creationId xmlns:p14="http://schemas.microsoft.com/office/powerpoint/2010/main" val="310406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57" y="92376"/>
            <a:ext cx="8340783" cy="1325563"/>
          </a:xfrm>
        </p:spPr>
        <p:txBody>
          <a:bodyPr>
            <a:normAutofit/>
          </a:bodyPr>
          <a:lstStyle/>
          <a:p>
            <a:r>
              <a:rPr lang="en-US" sz="4400" dirty="0">
                <a:solidFill>
                  <a:schemeClr val="accent1">
                    <a:lumMod val="50000"/>
                  </a:schemeClr>
                </a:solidFill>
              </a:rPr>
              <a:t>The Stigma Tree</a:t>
            </a:r>
          </a:p>
        </p:txBody>
      </p:sp>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b="1852"/>
          <a:stretch/>
        </p:blipFill>
        <p:spPr>
          <a:xfrm>
            <a:off x="4552949" y="189334"/>
            <a:ext cx="6115051" cy="6668666"/>
          </a:xfrm>
        </p:spPr>
      </p:pic>
    </p:spTree>
    <p:extLst>
      <p:ext uri="{BB962C8B-B14F-4D97-AF65-F5344CB8AC3E}">
        <p14:creationId xmlns:p14="http://schemas.microsoft.com/office/powerpoint/2010/main" val="162184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2756" y="100614"/>
            <a:ext cx="11121044" cy="1325563"/>
          </a:xfrm>
        </p:spPr>
        <p:txBody>
          <a:bodyPr>
            <a:normAutofit/>
          </a:bodyPr>
          <a:lstStyle/>
          <a:p>
            <a:r>
              <a:rPr lang="en-US" sz="4400" dirty="0">
                <a:solidFill>
                  <a:schemeClr val="accent1">
                    <a:lumMod val="50000"/>
                  </a:schemeClr>
                </a:solidFill>
              </a:rPr>
              <a:t>The Stigma Tree</a:t>
            </a:r>
            <a:endParaRPr lang="en-US" sz="4400" dirty="0"/>
          </a:p>
        </p:txBody>
      </p:sp>
      <p:sp>
        <p:nvSpPr>
          <p:cNvPr id="7" name="Content Placeholder 6"/>
          <p:cNvSpPr>
            <a:spLocks noGrp="1"/>
          </p:cNvSpPr>
          <p:nvPr>
            <p:ph idx="1"/>
          </p:nvPr>
        </p:nvSpPr>
        <p:spPr>
          <a:xfrm>
            <a:off x="337751" y="1351005"/>
            <a:ext cx="11016049" cy="4825958"/>
          </a:xfrm>
        </p:spPr>
        <p:txBody>
          <a:bodyPr>
            <a:normAutofit/>
          </a:bodyPr>
          <a:lstStyle/>
          <a:p>
            <a:r>
              <a:rPr lang="en-US" sz="2800" b="1" dirty="0"/>
              <a:t>Divide into small groups</a:t>
            </a:r>
          </a:p>
          <a:p>
            <a:r>
              <a:rPr lang="en-US" sz="2800" b="1" dirty="0"/>
              <a:t>Each group will conduct three brainstorms to identify how Persons of Color Living With HIV experience stigma to build their “Stigma Tree”</a:t>
            </a:r>
          </a:p>
          <a:p>
            <a:r>
              <a:rPr lang="en-US" sz="2800" b="1" dirty="0"/>
              <a:t>The three brainstorms should identify:</a:t>
            </a:r>
          </a:p>
          <a:p>
            <a:pPr lvl="1"/>
            <a:r>
              <a:rPr lang="en-US" sz="2800" b="1" dirty="0"/>
              <a:t>The causes of stigma – the roots</a:t>
            </a:r>
          </a:p>
          <a:p>
            <a:pPr lvl="1"/>
            <a:r>
              <a:rPr lang="en-US" sz="2800" b="1" dirty="0"/>
              <a:t>The forms of stigma – the trunk</a:t>
            </a:r>
          </a:p>
          <a:p>
            <a:pPr lvl="1"/>
            <a:r>
              <a:rPr lang="en-US" sz="2800" b="1" dirty="0"/>
              <a:t>The effects of stigma – the branches</a:t>
            </a:r>
          </a:p>
          <a:p>
            <a:r>
              <a:rPr lang="en-US" sz="2800" b="1" dirty="0"/>
              <a:t>Transfer your brainstorm outcomes to Post-Its and place on your “Stigma Tree” </a:t>
            </a:r>
          </a:p>
        </p:txBody>
      </p:sp>
    </p:spTree>
    <p:extLst>
      <p:ext uri="{BB962C8B-B14F-4D97-AF65-F5344CB8AC3E}">
        <p14:creationId xmlns:p14="http://schemas.microsoft.com/office/powerpoint/2010/main" val="295965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Some examples to guide your brainstorm:</a:t>
            </a:r>
          </a:p>
          <a:p>
            <a:pPr lvl="1"/>
            <a:r>
              <a:rPr lang="en-US" dirty="0"/>
              <a:t>Roots:  Lack of Knowledge, Lack of Awareness, Fear, Stereotyping</a:t>
            </a:r>
          </a:p>
          <a:p>
            <a:pPr lvl="1"/>
            <a:r>
              <a:rPr lang="en-US" dirty="0"/>
              <a:t>Forms:  Physical Violence, Emotional Violence, Segregation</a:t>
            </a:r>
          </a:p>
          <a:p>
            <a:pPr lvl="1"/>
            <a:r>
              <a:rPr lang="en-US" dirty="0"/>
              <a:t>Effects:  Depression, Isolation, Fear</a:t>
            </a:r>
          </a:p>
          <a:p>
            <a:r>
              <a:rPr lang="en-US" dirty="0"/>
              <a:t>Be sure to place all your items on your “Stigma Tree” and select one group member to present your tree</a:t>
            </a:r>
          </a:p>
        </p:txBody>
      </p:sp>
      <p:sp>
        <p:nvSpPr>
          <p:cNvPr id="4" name="Title 5"/>
          <p:cNvSpPr txBox="1">
            <a:spLocks/>
          </p:cNvSpPr>
          <p:nvPr/>
        </p:nvSpPr>
        <p:spPr>
          <a:xfrm>
            <a:off x="232756" y="100614"/>
            <a:ext cx="11121044"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a:lstStyle>
          <a:p>
            <a:r>
              <a:rPr lang="en-US" sz="4400" smtClean="0">
                <a:solidFill>
                  <a:schemeClr val="accent1">
                    <a:lumMod val="50000"/>
                  </a:schemeClr>
                </a:solidFill>
              </a:rPr>
              <a:t>The Stigma Tree</a:t>
            </a:r>
            <a:endParaRPr lang="en-US" sz="4400" dirty="0"/>
          </a:p>
        </p:txBody>
      </p:sp>
    </p:spTree>
    <p:extLst>
      <p:ext uri="{BB962C8B-B14F-4D97-AF65-F5344CB8AC3E}">
        <p14:creationId xmlns:p14="http://schemas.microsoft.com/office/powerpoint/2010/main" val="399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3330" y="100615"/>
            <a:ext cx="11121044" cy="1325563"/>
          </a:xfrm>
        </p:spPr>
        <p:txBody>
          <a:bodyPr>
            <a:normAutofit/>
          </a:bodyPr>
          <a:lstStyle/>
          <a:p>
            <a:r>
              <a:rPr lang="en-US" sz="4400" dirty="0">
                <a:solidFill>
                  <a:schemeClr val="accent1">
                    <a:lumMod val="50000"/>
                  </a:schemeClr>
                </a:solidFill>
              </a:rPr>
              <a:t>Stigma Tree Presentations</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629" y="1515232"/>
            <a:ext cx="5532658" cy="4351338"/>
          </a:xfrm>
        </p:spPr>
      </p:pic>
    </p:spTree>
    <p:extLst>
      <p:ext uri="{BB962C8B-B14F-4D97-AF65-F5344CB8AC3E}">
        <p14:creationId xmlns:p14="http://schemas.microsoft.com/office/powerpoint/2010/main" val="158436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5944" r="8389"/>
          <a:stretch/>
        </p:blipFill>
        <p:spPr>
          <a:xfrm>
            <a:off x="0" y="0"/>
            <a:ext cx="12192000" cy="5908676"/>
          </a:xfrm>
          <a:prstGeom prst="rect">
            <a:avLst/>
          </a:prstGeom>
        </p:spPr>
      </p:pic>
      <p:sp>
        <p:nvSpPr>
          <p:cNvPr id="11" name="Content Placeholder 10"/>
          <p:cNvSpPr>
            <a:spLocks noGrp="1"/>
          </p:cNvSpPr>
          <p:nvPr>
            <p:ph sz="half" idx="4294967295"/>
          </p:nvPr>
        </p:nvSpPr>
        <p:spPr>
          <a:xfrm>
            <a:off x="0" y="2860634"/>
            <a:ext cx="3146854" cy="2891480"/>
          </a:xfrm>
        </p:spPr>
        <p:txBody>
          <a:bodyPr vert="horz" lIns="91440" tIns="45720" rIns="91440" bIns="45720" rtlCol="0">
            <a:normAutofit lnSpcReduction="10000"/>
          </a:bodyPr>
          <a:lstStyle/>
          <a:p>
            <a:pPr marL="457200" indent="-457200">
              <a:buAutoNum type="arabicParenBoth"/>
            </a:pPr>
            <a:r>
              <a:rPr lang="en-US" b="1" dirty="0" smtClean="0"/>
              <a:t>the </a:t>
            </a:r>
            <a:r>
              <a:rPr lang="en-US" b="1" dirty="0"/>
              <a:t>recognition of difference based on some distinguishing characteristic, or 'mark‘ and</a:t>
            </a:r>
            <a:endParaRPr lang="en-US" dirty="0"/>
          </a:p>
          <a:p>
            <a:pPr marL="457200" indent="-457200">
              <a:buAutoNum type="arabicParenBoth"/>
            </a:pPr>
            <a:r>
              <a:rPr lang="en-US" b="1" dirty="0"/>
              <a:t>a consequent devaluation of the </a:t>
            </a:r>
            <a:r>
              <a:rPr lang="en-US" b="1" dirty="0" smtClean="0"/>
              <a:t>person</a:t>
            </a:r>
            <a:endParaRPr lang="en-US" dirty="0">
              <a:solidFill>
                <a:schemeClr val="bg1"/>
              </a:solidFill>
            </a:endParaRPr>
          </a:p>
        </p:txBody>
      </p:sp>
      <p:sp>
        <p:nvSpPr>
          <p:cNvPr id="10" name="Title 9"/>
          <p:cNvSpPr>
            <a:spLocks noGrp="1"/>
          </p:cNvSpPr>
          <p:nvPr>
            <p:ph type="title" idx="4294967295"/>
          </p:nvPr>
        </p:nvSpPr>
        <p:spPr>
          <a:xfrm>
            <a:off x="8280400" y="-115286"/>
            <a:ext cx="3911600" cy="1325562"/>
          </a:xfrm>
        </p:spPr>
        <p:txBody>
          <a:bodyPr vert="horz" lIns="91440" tIns="45720" rIns="91440" bIns="45720" rtlCol="0" anchor="ctr">
            <a:normAutofit/>
          </a:bodyPr>
          <a:lstStyle/>
          <a:p>
            <a:r>
              <a:rPr lang="en-US" sz="4400" dirty="0">
                <a:solidFill>
                  <a:schemeClr val="accent1">
                    <a:lumMod val="50000"/>
                  </a:schemeClr>
                </a:solidFill>
              </a:rPr>
              <a:t>Stigma</a:t>
            </a:r>
          </a:p>
        </p:txBody>
      </p:sp>
      <p:sp>
        <p:nvSpPr>
          <p:cNvPr id="2" name="Slide Number Placeholder 1"/>
          <p:cNvSpPr>
            <a:spLocks noGrp="1"/>
          </p:cNvSpPr>
          <p:nvPr>
            <p:ph type="sldNum" sz="quarter" idx="4294967295"/>
          </p:nvPr>
        </p:nvSpPr>
        <p:spPr/>
        <p:txBody>
          <a:bodyPr/>
          <a:lstStyle/>
          <a:p>
            <a:fld id="{A201E13F-6230-4FF0-9988-165C72A0C7F1}" type="slidenum">
              <a:rPr lang="en-US" smtClean="0"/>
              <a:pPr/>
              <a:t>17</a:t>
            </a:fld>
            <a:endParaRPr lang="en-US" dirty="0"/>
          </a:p>
        </p:txBody>
      </p:sp>
      <p:sp>
        <p:nvSpPr>
          <p:cNvPr id="6" name="Content Placeholder 10"/>
          <p:cNvSpPr txBox="1">
            <a:spLocks/>
          </p:cNvSpPr>
          <p:nvPr/>
        </p:nvSpPr>
        <p:spPr>
          <a:xfrm>
            <a:off x="1672281" y="323636"/>
            <a:ext cx="4917989" cy="17732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chemeClr val="bg1"/>
                </a:solidFill>
              </a:rPr>
              <a:t>Stigma is a social construction that involves at least two fundamental components: </a:t>
            </a:r>
          </a:p>
          <a:p>
            <a:endParaRPr lang="en-US" sz="2000" dirty="0"/>
          </a:p>
        </p:txBody>
      </p:sp>
    </p:spTree>
    <p:extLst>
      <p:ext uri="{BB962C8B-B14F-4D97-AF65-F5344CB8AC3E}">
        <p14:creationId xmlns:p14="http://schemas.microsoft.com/office/powerpoint/2010/main" val="211680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47719" y="2281570"/>
            <a:ext cx="4934001" cy="215862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8" name="Content Placeholder 7"/>
          <p:cNvSpPr>
            <a:spLocks noGrp="1"/>
          </p:cNvSpPr>
          <p:nvPr>
            <p:ph sz="half" idx="1"/>
          </p:nvPr>
        </p:nvSpPr>
        <p:spPr>
          <a:xfrm>
            <a:off x="1199527" y="1473962"/>
            <a:ext cx="4748192" cy="4168957"/>
          </a:xfrm>
        </p:spPr>
        <p:txBody>
          <a:bodyPr vert="horz" lIns="91440" tIns="45720" rIns="91440" bIns="45720" rtlCol="0" anchor="ctr">
            <a:normAutofit/>
          </a:bodyPr>
          <a:lstStyle/>
          <a:p>
            <a:pPr marL="571500" indent="-571500">
              <a:buFont typeface="Arial" panose="020B0604020202020204" pitchFamily="34" charset="0"/>
              <a:buChar char="•"/>
            </a:pPr>
            <a:r>
              <a:rPr lang="en-US" sz="3600" b="1" dirty="0">
                <a:solidFill>
                  <a:schemeClr val="accent1">
                    <a:lumMod val="50000"/>
                  </a:schemeClr>
                </a:solidFill>
              </a:rPr>
              <a:t>Public Stigma</a:t>
            </a:r>
          </a:p>
          <a:p>
            <a:pPr marL="571500" indent="-571500">
              <a:buFont typeface="Arial" panose="020B0604020202020204" pitchFamily="34" charset="0"/>
              <a:buChar char="•"/>
            </a:pPr>
            <a:r>
              <a:rPr lang="en-US" sz="3600" b="1" dirty="0">
                <a:solidFill>
                  <a:schemeClr val="accent1">
                    <a:lumMod val="50000"/>
                  </a:schemeClr>
                </a:solidFill>
              </a:rPr>
              <a:t>Self-Stigma</a:t>
            </a:r>
          </a:p>
          <a:p>
            <a:pPr marL="571500" indent="-571500">
              <a:buFont typeface="Arial" panose="020B0604020202020204" pitchFamily="34" charset="0"/>
              <a:buChar char="•"/>
            </a:pPr>
            <a:r>
              <a:rPr lang="en-US" sz="3600" b="1" dirty="0">
                <a:solidFill>
                  <a:schemeClr val="accent1">
                    <a:lumMod val="50000"/>
                  </a:schemeClr>
                </a:solidFill>
              </a:rPr>
              <a:t>Stigma by Association</a:t>
            </a:r>
          </a:p>
          <a:p>
            <a:pPr marL="571500" indent="-571500">
              <a:buFont typeface="Arial" panose="020B0604020202020204" pitchFamily="34" charset="0"/>
              <a:buChar char="•"/>
            </a:pPr>
            <a:r>
              <a:rPr lang="en-US" sz="3600" b="1" dirty="0">
                <a:solidFill>
                  <a:schemeClr val="accent1">
                    <a:lumMod val="50000"/>
                  </a:schemeClr>
                </a:solidFill>
              </a:rPr>
              <a:t>Structural Stigma</a:t>
            </a:r>
          </a:p>
          <a:p>
            <a:endParaRPr lang="en-US" sz="1600" dirty="0">
              <a:solidFill>
                <a:schemeClr val="accent1">
                  <a:lumMod val="50000"/>
                </a:schemeClr>
              </a:solidFill>
            </a:endParaRPr>
          </a:p>
        </p:txBody>
      </p:sp>
      <p:sp>
        <p:nvSpPr>
          <p:cNvPr id="7" name="Title 6"/>
          <p:cNvSpPr>
            <a:spLocks noGrp="1"/>
          </p:cNvSpPr>
          <p:nvPr>
            <p:ph type="title"/>
          </p:nvPr>
        </p:nvSpPr>
        <p:spPr>
          <a:xfrm>
            <a:off x="118005" y="-180034"/>
            <a:ext cx="7345476" cy="1464526"/>
          </a:xfrm>
        </p:spPr>
        <p:txBody>
          <a:bodyPr vert="horz" lIns="91440" tIns="45720" rIns="91440" bIns="45720" rtlCol="0" anchor="ctr">
            <a:normAutofit/>
          </a:bodyPr>
          <a:lstStyle/>
          <a:p>
            <a:r>
              <a:rPr lang="en-US" sz="4400" dirty="0">
                <a:solidFill>
                  <a:schemeClr val="accent1">
                    <a:lumMod val="50000"/>
                  </a:schemeClr>
                </a:solidFill>
              </a:rPr>
              <a:t>Manifestations of Stigma</a:t>
            </a:r>
          </a:p>
        </p:txBody>
      </p:sp>
      <p:sp>
        <p:nvSpPr>
          <p:cNvPr id="2" name="Slide Number Placeholder 1"/>
          <p:cNvSpPr>
            <a:spLocks noGrp="1"/>
          </p:cNvSpPr>
          <p:nvPr>
            <p:ph type="sldNum" sz="quarter" idx="11"/>
          </p:nvPr>
        </p:nvSpPr>
        <p:spPr>
          <a:xfrm>
            <a:off x="33051" y="0"/>
            <a:ext cx="0" cy="0"/>
          </a:xfrm>
        </p:spPr>
        <p:txBody>
          <a:bodyPr/>
          <a:lstStyle/>
          <a:p>
            <a:endParaRPr lang="en-US" dirty="0">
              <a:solidFill>
                <a:schemeClr val="accent1">
                  <a:lumMod val="50000"/>
                </a:schemeClr>
              </a:solidFill>
            </a:endParaRPr>
          </a:p>
        </p:txBody>
      </p:sp>
    </p:spTree>
    <p:extLst>
      <p:ext uri="{BB962C8B-B14F-4D97-AF65-F5344CB8AC3E}">
        <p14:creationId xmlns:p14="http://schemas.microsoft.com/office/powerpoint/2010/main" val="314667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8529" r="24804"/>
          <a:stretch/>
        </p:blipFill>
        <p:spPr>
          <a:xfrm>
            <a:off x="0" y="0"/>
            <a:ext cx="12192000" cy="5939481"/>
          </a:xfrm>
          <a:prstGeom prst="rect">
            <a:avLst/>
          </a:prstGeom>
        </p:spPr>
      </p:pic>
      <p:sp>
        <p:nvSpPr>
          <p:cNvPr id="7171" name="Content Placeholder 2"/>
          <p:cNvSpPr>
            <a:spLocks noGrp="1"/>
          </p:cNvSpPr>
          <p:nvPr>
            <p:ph sz="half" idx="4294967295"/>
          </p:nvPr>
        </p:nvSpPr>
        <p:spPr>
          <a:xfrm>
            <a:off x="1136993" y="1633538"/>
            <a:ext cx="5395612" cy="4090987"/>
          </a:xfrm>
        </p:spPr>
        <p:txBody>
          <a:bodyPr vert="horz" lIns="91440" tIns="45720" rIns="91440" bIns="45720" rtlCol="0">
            <a:normAutofit fontScale="92500" lnSpcReduction="10000"/>
          </a:bodyPr>
          <a:lstStyle/>
          <a:p>
            <a:pPr>
              <a:lnSpc>
                <a:spcPct val="70000"/>
              </a:lnSpc>
            </a:pPr>
            <a:endParaRPr lang="en-US" sz="3600" dirty="0" smtClean="0"/>
          </a:p>
          <a:p>
            <a:pPr>
              <a:lnSpc>
                <a:spcPct val="70000"/>
              </a:lnSpc>
            </a:pPr>
            <a:endParaRPr lang="en-US" sz="3600" dirty="0"/>
          </a:p>
          <a:p>
            <a:pPr>
              <a:lnSpc>
                <a:spcPct val="70000"/>
              </a:lnSpc>
            </a:pPr>
            <a:endParaRPr lang="en-US" sz="3600" dirty="0" smtClean="0"/>
          </a:p>
          <a:p>
            <a:pPr>
              <a:lnSpc>
                <a:spcPct val="70000"/>
              </a:lnSpc>
            </a:pPr>
            <a:endParaRPr lang="en-US" sz="3600" dirty="0"/>
          </a:p>
          <a:p>
            <a:pPr marL="571500" indent="-571500">
              <a:lnSpc>
                <a:spcPct val="70000"/>
              </a:lnSpc>
              <a:buFont typeface="Arial" panose="020B0604020202020204" pitchFamily="34" charset="0"/>
              <a:buChar char="•"/>
            </a:pPr>
            <a:r>
              <a:rPr lang="en-US" sz="3600" b="1" dirty="0" smtClean="0"/>
              <a:t>To </a:t>
            </a:r>
            <a:r>
              <a:rPr lang="en-US" sz="3600" b="1" dirty="0"/>
              <a:t>keep people </a:t>
            </a:r>
            <a:r>
              <a:rPr lang="en-US" sz="3600" b="1" dirty="0" smtClean="0"/>
              <a:t>down </a:t>
            </a:r>
            <a:endParaRPr lang="en-US" sz="3600" b="1" dirty="0"/>
          </a:p>
          <a:p>
            <a:pPr marL="571500" indent="-571500">
              <a:lnSpc>
                <a:spcPct val="70000"/>
              </a:lnSpc>
              <a:buFont typeface="Arial" panose="020B0604020202020204" pitchFamily="34" charset="0"/>
              <a:buChar char="•"/>
            </a:pPr>
            <a:endParaRPr lang="en-US" sz="3600" b="1" dirty="0"/>
          </a:p>
          <a:p>
            <a:pPr marL="571500" indent="-571500">
              <a:lnSpc>
                <a:spcPct val="70000"/>
              </a:lnSpc>
              <a:buFont typeface="Arial" panose="020B0604020202020204" pitchFamily="34" charset="0"/>
              <a:buChar char="•"/>
            </a:pPr>
            <a:r>
              <a:rPr lang="en-US" sz="3600" b="1" dirty="0"/>
              <a:t>To make people </a:t>
            </a:r>
            <a:r>
              <a:rPr lang="en-US" sz="3600" b="1" dirty="0" smtClean="0"/>
              <a:t>conform</a:t>
            </a:r>
            <a:endParaRPr lang="en-US" sz="3600" b="1" dirty="0"/>
          </a:p>
          <a:p>
            <a:pPr marL="571500" indent="-571500">
              <a:lnSpc>
                <a:spcPct val="70000"/>
              </a:lnSpc>
              <a:buFont typeface="Arial" panose="020B0604020202020204" pitchFamily="34" charset="0"/>
              <a:buChar char="•"/>
            </a:pPr>
            <a:endParaRPr lang="en-US" sz="3600" b="1" dirty="0"/>
          </a:p>
          <a:p>
            <a:pPr marL="571500" indent="-571500">
              <a:lnSpc>
                <a:spcPct val="70000"/>
              </a:lnSpc>
              <a:buFont typeface="Arial" panose="020B0604020202020204" pitchFamily="34" charset="0"/>
              <a:buChar char="•"/>
            </a:pPr>
            <a:r>
              <a:rPr lang="en-US" sz="3600" b="1" dirty="0"/>
              <a:t>To keep people away </a:t>
            </a:r>
          </a:p>
        </p:txBody>
      </p:sp>
      <p:sp>
        <p:nvSpPr>
          <p:cNvPr id="2" name="Title 1"/>
          <p:cNvSpPr>
            <a:spLocks noGrp="1"/>
          </p:cNvSpPr>
          <p:nvPr>
            <p:ph type="title" idx="4294967295"/>
          </p:nvPr>
        </p:nvSpPr>
        <p:spPr>
          <a:xfrm>
            <a:off x="65902" y="1729989"/>
            <a:ext cx="4679092" cy="1325562"/>
          </a:xfrm>
        </p:spPr>
        <p:txBody>
          <a:bodyPr vert="horz" lIns="91440" tIns="45720" rIns="91440" bIns="45720" rtlCol="0" anchor="ctr">
            <a:normAutofit/>
          </a:bodyPr>
          <a:lstStyle/>
          <a:p>
            <a:r>
              <a:rPr lang="en-US" sz="4000" dirty="0" smtClean="0">
                <a:solidFill>
                  <a:schemeClr val="tx1"/>
                </a:solidFill>
              </a:rPr>
              <a:t>Social </a:t>
            </a:r>
            <a:r>
              <a:rPr lang="en-US" sz="4000" dirty="0">
                <a:solidFill>
                  <a:schemeClr val="tx1"/>
                </a:solidFill>
              </a:rPr>
              <a:t>Psychological Functions of Stigma</a:t>
            </a:r>
          </a:p>
        </p:txBody>
      </p:sp>
      <p:sp>
        <p:nvSpPr>
          <p:cNvPr id="3" name="Slide Number Placeholder 2"/>
          <p:cNvSpPr>
            <a:spLocks noGrp="1"/>
          </p:cNvSpPr>
          <p:nvPr>
            <p:ph type="sldNum" sz="quarter" idx="4294967295"/>
          </p:nvPr>
        </p:nvSpPr>
        <p:spPr/>
        <p:txBody>
          <a:bodyPr/>
          <a:lstStyle/>
          <a:p>
            <a:endParaRPr lang="en-US" dirty="0"/>
          </a:p>
        </p:txBody>
      </p:sp>
    </p:spTree>
    <p:custDataLst>
      <p:tags r:id="rId1"/>
    </p:custDataLst>
    <p:extLst>
      <p:ext uri="{BB962C8B-B14F-4D97-AF65-F5344CB8AC3E}">
        <p14:creationId xmlns:p14="http://schemas.microsoft.com/office/powerpoint/2010/main" val="211228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smtClean="0"/>
              <a:t>Presenters have </a:t>
            </a:r>
            <a:r>
              <a:rPr lang="en-US" dirty="0"/>
              <a:t>no financial interest to disclose.</a:t>
            </a:r>
          </a:p>
          <a:p>
            <a:pPr indent="-228600"/>
            <a:endParaRPr lang="en-US" sz="1800" dirty="0" smtClean="0"/>
          </a:p>
          <a:p>
            <a:pPr indent="-228600"/>
            <a:r>
              <a:rPr lang="en-US" sz="1800" dirty="0" smtClean="0"/>
              <a:t>This </a:t>
            </a:r>
            <a:r>
              <a:rPr lang="en-US" sz="1800" dirty="0"/>
              <a:t>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60694" y="954683"/>
            <a:ext cx="4061533" cy="4944099"/>
          </a:xfrm>
          <a:prstGeom prst="rect">
            <a:avLst/>
          </a:prstGeom>
        </p:spPr>
      </p:pic>
      <p:sp>
        <p:nvSpPr>
          <p:cNvPr id="7" name="Title 6"/>
          <p:cNvSpPr>
            <a:spLocks noGrp="1"/>
          </p:cNvSpPr>
          <p:nvPr>
            <p:ph type="title"/>
          </p:nvPr>
        </p:nvSpPr>
        <p:spPr>
          <a:xfrm>
            <a:off x="-189444" y="158102"/>
            <a:ext cx="5593466" cy="697237"/>
          </a:xfrm>
        </p:spPr>
        <p:txBody>
          <a:bodyPr vert="horz" lIns="91440" tIns="45720" rIns="91440" bIns="45720" rtlCol="0" anchor="ctr">
            <a:noAutofit/>
          </a:bodyPr>
          <a:lstStyle/>
          <a:p>
            <a:pPr algn="ctr"/>
            <a:r>
              <a:rPr lang="en-US" sz="4400" dirty="0">
                <a:solidFill>
                  <a:schemeClr val="accent1">
                    <a:lumMod val="50000"/>
                  </a:schemeClr>
                </a:solidFill>
              </a:rPr>
              <a:t>Discussion Question</a:t>
            </a:r>
          </a:p>
        </p:txBody>
      </p:sp>
      <p:sp>
        <p:nvSpPr>
          <p:cNvPr id="8" name="Content Placeholder 7"/>
          <p:cNvSpPr>
            <a:spLocks noGrp="1"/>
          </p:cNvSpPr>
          <p:nvPr>
            <p:ph idx="1"/>
          </p:nvPr>
        </p:nvSpPr>
        <p:spPr>
          <a:xfrm>
            <a:off x="543203" y="1276657"/>
            <a:ext cx="5206808" cy="4242694"/>
          </a:xfrm>
        </p:spPr>
        <p:txBody>
          <a:bodyPr vert="horz" lIns="91440" tIns="45720" rIns="91440" bIns="45720" rtlCol="0">
            <a:normAutofit/>
          </a:bodyPr>
          <a:lstStyle/>
          <a:p>
            <a:r>
              <a:rPr lang="en-US" sz="3200" b="1" dirty="0">
                <a:solidFill>
                  <a:schemeClr val="accent1">
                    <a:lumMod val="50000"/>
                  </a:schemeClr>
                </a:solidFill>
              </a:rPr>
              <a:t>Can anyone name some examples of these different types of stigma</a:t>
            </a:r>
            <a:r>
              <a:rPr lang="en-US" sz="3200" b="1" dirty="0" smtClean="0">
                <a:solidFill>
                  <a:schemeClr val="accent1">
                    <a:lumMod val="50000"/>
                  </a:schemeClr>
                </a:solidFill>
              </a:rPr>
              <a:t>?</a:t>
            </a:r>
          </a:p>
          <a:p>
            <a:endParaRPr lang="en-US" b="1" dirty="0">
              <a:solidFill>
                <a:schemeClr val="accent1">
                  <a:lumMod val="50000"/>
                </a:schemeClr>
              </a:solidFill>
            </a:endParaRPr>
          </a:p>
          <a:p>
            <a:pPr lvl="1"/>
            <a:r>
              <a:rPr lang="en-US" sz="2800" b="1" dirty="0" smtClean="0">
                <a:solidFill>
                  <a:schemeClr val="accent1">
                    <a:lumMod val="50000"/>
                  </a:schemeClr>
                </a:solidFill>
              </a:rPr>
              <a:t>Public</a:t>
            </a:r>
            <a:endParaRPr lang="en-US" sz="2800" b="1" dirty="0">
              <a:solidFill>
                <a:schemeClr val="accent1">
                  <a:lumMod val="50000"/>
                </a:schemeClr>
              </a:solidFill>
            </a:endParaRPr>
          </a:p>
          <a:p>
            <a:pPr lvl="1"/>
            <a:r>
              <a:rPr lang="en-US" sz="2800" b="1" dirty="0">
                <a:solidFill>
                  <a:schemeClr val="accent1">
                    <a:lumMod val="50000"/>
                  </a:schemeClr>
                </a:solidFill>
              </a:rPr>
              <a:t>Self-Stigma</a:t>
            </a:r>
          </a:p>
          <a:p>
            <a:pPr lvl="1"/>
            <a:r>
              <a:rPr lang="en-US" sz="2800" b="1" dirty="0">
                <a:solidFill>
                  <a:schemeClr val="accent1">
                    <a:lumMod val="50000"/>
                  </a:schemeClr>
                </a:solidFill>
              </a:rPr>
              <a:t>Stigma by Association</a:t>
            </a:r>
          </a:p>
          <a:p>
            <a:pPr lvl="1"/>
            <a:r>
              <a:rPr lang="en-US" sz="2800" b="1" dirty="0">
                <a:solidFill>
                  <a:schemeClr val="accent1">
                    <a:lumMod val="50000"/>
                  </a:schemeClr>
                </a:solidFill>
              </a:rPr>
              <a:t>Structural Stigma</a:t>
            </a:r>
          </a:p>
        </p:txBody>
      </p:sp>
    </p:spTree>
    <p:extLst>
      <p:ext uri="{BB962C8B-B14F-4D97-AF65-F5344CB8AC3E}">
        <p14:creationId xmlns:p14="http://schemas.microsoft.com/office/powerpoint/2010/main" val="294688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85094" y="1713471"/>
            <a:ext cx="5902297" cy="332004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a:xfrm>
            <a:off x="111353" y="-131805"/>
            <a:ext cx="7886700" cy="1325563"/>
          </a:xfrm>
        </p:spPr>
        <p:txBody>
          <a:bodyPr vert="horz" lIns="91440" tIns="45720" rIns="91440" bIns="45720" rtlCol="0" anchor="ctr">
            <a:normAutofit/>
          </a:bodyPr>
          <a:lstStyle/>
          <a:p>
            <a:r>
              <a:rPr lang="en-US" sz="4400" dirty="0">
                <a:solidFill>
                  <a:schemeClr val="accent1">
                    <a:lumMod val="50000"/>
                  </a:schemeClr>
                </a:solidFill>
              </a:rPr>
              <a:t>How do people stigmatize?</a:t>
            </a:r>
          </a:p>
        </p:txBody>
      </p:sp>
      <p:sp>
        <p:nvSpPr>
          <p:cNvPr id="3" name="Content Placeholder 2"/>
          <p:cNvSpPr>
            <a:spLocks noGrp="1"/>
          </p:cNvSpPr>
          <p:nvPr>
            <p:ph idx="1"/>
          </p:nvPr>
        </p:nvSpPr>
        <p:spPr>
          <a:xfrm>
            <a:off x="466878" y="1400433"/>
            <a:ext cx="5566912" cy="4099288"/>
          </a:xfrm>
        </p:spPr>
        <p:txBody>
          <a:bodyPr vert="horz" lIns="91440" tIns="45720" rIns="91440" bIns="45720" rtlCol="0" anchor="ctr">
            <a:noAutofit/>
          </a:bodyPr>
          <a:lstStyle/>
          <a:p>
            <a:pPr marL="342900" indent="-342900">
              <a:buFont typeface="Arial" panose="020B0604020202020204" pitchFamily="34" charset="0"/>
              <a:buChar char="•"/>
            </a:pPr>
            <a:r>
              <a:rPr lang="en-US" sz="3200" dirty="0">
                <a:solidFill>
                  <a:schemeClr val="accent1">
                    <a:lumMod val="50000"/>
                  </a:schemeClr>
                </a:solidFill>
              </a:rPr>
              <a:t>Isolation and Rejection</a:t>
            </a:r>
          </a:p>
          <a:p>
            <a:pPr marL="342900" indent="-342900">
              <a:buFont typeface="Arial" panose="020B0604020202020204" pitchFamily="34" charset="0"/>
              <a:buChar char="•"/>
            </a:pPr>
            <a:r>
              <a:rPr lang="en-US" sz="3200" dirty="0">
                <a:solidFill>
                  <a:schemeClr val="accent1">
                    <a:lumMod val="50000"/>
                  </a:schemeClr>
                </a:solidFill>
              </a:rPr>
              <a:t>Shaming and Blaming</a:t>
            </a:r>
          </a:p>
          <a:p>
            <a:pPr marL="342900" indent="-342900">
              <a:buFont typeface="Arial" panose="020B0604020202020204" pitchFamily="34" charset="0"/>
              <a:buChar char="•"/>
            </a:pPr>
            <a:r>
              <a:rPr lang="en-US" sz="3200" dirty="0">
                <a:solidFill>
                  <a:schemeClr val="accent1">
                    <a:lumMod val="50000"/>
                  </a:schemeClr>
                </a:solidFill>
              </a:rPr>
              <a:t>Enacted Stigma (Discrimination)</a:t>
            </a:r>
          </a:p>
          <a:p>
            <a:pPr marL="342900" indent="-342900">
              <a:buFont typeface="Arial" panose="020B0604020202020204" pitchFamily="34" charset="0"/>
              <a:buChar char="•"/>
            </a:pPr>
            <a:r>
              <a:rPr lang="en-US" sz="3200" dirty="0">
                <a:solidFill>
                  <a:schemeClr val="accent1">
                    <a:lumMod val="50000"/>
                  </a:schemeClr>
                </a:solidFill>
              </a:rPr>
              <a:t>Self-Stigma</a:t>
            </a:r>
          </a:p>
          <a:p>
            <a:pPr marL="342900" indent="-342900">
              <a:buFont typeface="Arial" panose="020B0604020202020204" pitchFamily="34" charset="0"/>
              <a:buChar char="•"/>
            </a:pPr>
            <a:r>
              <a:rPr lang="en-US" sz="3200" dirty="0">
                <a:solidFill>
                  <a:schemeClr val="accent1">
                    <a:lumMod val="50000"/>
                  </a:schemeClr>
                </a:solidFill>
              </a:rPr>
              <a:t>Stigma by Association</a:t>
            </a:r>
          </a:p>
          <a:p>
            <a:pPr marL="342900" indent="-342900">
              <a:buFont typeface="Arial" panose="020B0604020202020204" pitchFamily="34" charset="0"/>
              <a:buChar char="•"/>
            </a:pPr>
            <a:r>
              <a:rPr lang="en-US" sz="3200" dirty="0">
                <a:solidFill>
                  <a:schemeClr val="accent1">
                    <a:lumMod val="50000"/>
                  </a:schemeClr>
                </a:solidFill>
              </a:rPr>
              <a:t>Layered Stigma (Intersectionality)</a:t>
            </a:r>
          </a:p>
        </p:txBody>
      </p:sp>
    </p:spTree>
    <p:extLst>
      <p:ext uri="{BB962C8B-B14F-4D97-AF65-F5344CB8AC3E}">
        <p14:creationId xmlns:p14="http://schemas.microsoft.com/office/powerpoint/2010/main" val="413985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57346" y="2584872"/>
            <a:ext cx="7700816" cy="3080328"/>
          </a:xfrm>
          <a:prstGeom prst="rect">
            <a:avLst/>
          </a:prstGeom>
        </p:spPr>
      </p:pic>
      <p:sp>
        <p:nvSpPr>
          <p:cNvPr id="4" name="Content Placeholder 3"/>
          <p:cNvSpPr>
            <a:spLocks noGrp="1"/>
          </p:cNvSpPr>
          <p:nvPr>
            <p:ph sz="half" idx="2"/>
          </p:nvPr>
        </p:nvSpPr>
        <p:spPr>
          <a:xfrm>
            <a:off x="263955" y="1543647"/>
            <a:ext cx="4168002" cy="3189748"/>
          </a:xfrm>
        </p:spPr>
        <p:txBody>
          <a:bodyPr vert="horz" lIns="91440" tIns="45720" rIns="91440" bIns="45720" rtlCol="0">
            <a:noAutofit/>
          </a:bodyPr>
          <a:lstStyle/>
          <a:p>
            <a:r>
              <a:rPr lang="en-US" sz="2800" b="1" dirty="0"/>
              <a:t>Intersectionality is a term first coined in 1989 by American civil rights advocate, </a:t>
            </a:r>
            <a:r>
              <a:rPr lang="en-US" sz="2800" b="1" dirty="0" err="1"/>
              <a:t>Kimberlé</a:t>
            </a:r>
            <a:r>
              <a:rPr lang="en-US" sz="2800" b="1" dirty="0"/>
              <a:t> Williams Crenshaw, to describe what she saw as failures of the system in responding to domestic violence against poor Black women.</a:t>
            </a:r>
          </a:p>
        </p:txBody>
      </p:sp>
      <p:sp>
        <p:nvSpPr>
          <p:cNvPr id="7" name="Title 6"/>
          <p:cNvSpPr>
            <a:spLocks noGrp="1"/>
          </p:cNvSpPr>
          <p:nvPr>
            <p:ph type="title"/>
          </p:nvPr>
        </p:nvSpPr>
        <p:spPr>
          <a:xfrm>
            <a:off x="138999" y="126103"/>
            <a:ext cx="9043011" cy="705919"/>
          </a:xfrm>
        </p:spPr>
        <p:txBody>
          <a:bodyPr vert="horz" lIns="91440" tIns="45720" rIns="91440" bIns="45720" rtlCol="0" anchor="t">
            <a:normAutofit/>
          </a:bodyPr>
          <a:lstStyle/>
          <a:p>
            <a:r>
              <a:rPr lang="en-US" sz="4400" dirty="0">
                <a:solidFill>
                  <a:schemeClr val="accent1">
                    <a:lumMod val="50000"/>
                  </a:schemeClr>
                </a:solidFill>
              </a:rPr>
              <a:t>Intersectionality</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3436249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0379" y="166517"/>
            <a:ext cx="11121044" cy="1325563"/>
          </a:xfrm>
        </p:spPr>
        <p:txBody>
          <a:bodyPr>
            <a:normAutofit/>
          </a:bodyPr>
          <a:lstStyle/>
          <a:p>
            <a:r>
              <a:rPr lang="en-US" sz="4400" dirty="0">
                <a:solidFill>
                  <a:schemeClr val="accent1">
                    <a:lumMod val="50000"/>
                  </a:schemeClr>
                </a:solidFill>
              </a:rPr>
              <a:t>Intersectionality</a:t>
            </a:r>
          </a:p>
        </p:txBody>
      </p:sp>
      <p:sp>
        <p:nvSpPr>
          <p:cNvPr id="10" name="Content Placeholder 9"/>
          <p:cNvSpPr>
            <a:spLocks noGrp="1"/>
          </p:cNvSpPr>
          <p:nvPr>
            <p:ph idx="1"/>
          </p:nvPr>
        </p:nvSpPr>
        <p:spPr>
          <a:xfrm>
            <a:off x="304799" y="1210962"/>
            <a:ext cx="11755396" cy="4481384"/>
          </a:xfrm>
        </p:spPr>
        <p:txBody>
          <a:bodyPr>
            <a:noAutofit/>
          </a:bodyPr>
          <a:lstStyle/>
          <a:p>
            <a:r>
              <a:rPr lang="en-US" sz="3200" b="1" dirty="0"/>
              <a:t>Intersectionality promotes an understanding of human beings as shaped by the interaction of different social locations and identities. </a:t>
            </a:r>
            <a:endParaRPr lang="en-US" sz="3200" b="1" dirty="0" smtClean="0"/>
          </a:p>
          <a:p>
            <a:endParaRPr lang="en-US" sz="3200" b="1" dirty="0"/>
          </a:p>
          <a:p>
            <a:r>
              <a:rPr lang="en-US" sz="3200" b="1" dirty="0">
                <a:solidFill>
                  <a:srgbClr val="095895"/>
                </a:solidFill>
              </a:rPr>
              <a:t>These interactions occur within a context of connected systems and structures of power. </a:t>
            </a:r>
            <a:endParaRPr lang="en-US" sz="3200" b="1" dirty="0" smtClean="0">
              <a:solidFill>
                <a:srgbClr val="095895"/>
              </a:solidFill>
            </a:endParaRPr>
          </a:p>
          <a:p>
            <a:endParaRPr lang="en-US" sz="3200" b="1" dirty="0">
              <a:solidFill>
                <a:srgbClr val="E84218"/>
              </a:solidFill>
            </a:endParaRPr>
          </a:p>
          <a:p>
            <a:r>
              <a:rPr lang="en-US" sz="3200" b="1" dirty="0">
                <a:solidFill>
                  <a:srgbClr val="A2501E"/>
                </a:solidFill>
              </a:rPr>
              <a:t>Through such processes, interdependent forms of privilege and oppression shaped by colonialism, imperialism, racism, homophobia, ableism and patriarchy are created. </a:t>
            </a:r>
          </a:p>
          <a:p>
            <a:endParaRPr lang="en-US" sz="3200" b="1" dirty="0"/>
          </a:p>
        </p:txBody>
      </p:sp>
    </p:spTree>
    <p:extLst>
      <p:ext uri="{BB962C8B-B14F-4D97-AF65-F5344CB8AC3E}">
        <p14:creationId xmlns:p14="http://schemas.microsoft.com/office/powerpoint/2010/main" val="34004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animEffect transition="in" filter="fade">
                                      <p:cBhvr>
                                        <p:cTn id="14" dur="1000"/>
                                        <p:tgtEl>
                                          <p:spTgt spid="10">
                                            <p:txEl>
                                              <p:pRg st="4" end="4"/>
                                            </p:txEl>
                                          </p:spTgt>
                                        </p:tgtEl>
                                      </p:cBhvr>
                                    </p:animEffect>
                                    <p:anim calcmode="lin" valueType="num">
                                      <p:cBhvr>
                                        <p:cTn id="1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073198">
            <a:off x="6358942" y="1635007"/>
            <a:ext cx="5481523" cy="3807507"/>
          </a:xfrm>
          <a:prstGeom prst="rect">
            <a:avLst/>
          </a:prstGeom>
        </p:spPr>
      </p:pic>
      <p:sp>
        <p:nvSpPr>
          <p:cNvPr id="10" name="Content Placeholder 9"/>
          <p:cNvSpPr>
            <a:spLocks noGrp="1"/>
          </p:cNvSpPr>
          <p:nvPr>
            <p:ph sz="half" idx="1"/>
          </p:nvPr>
        </p:nvSpPr>
        <p:spPr>
          <a:xfrm>
            <a:off x="372057" y="1971933"/>
            <a:ext cx="6281880" cy="2826067"/>
          </a:xfrm>
        </p:spPr>
        <p:txBody>
          <a:bodyPr vert="horz" lIns="91440" tIns="45720" rIns="91440" bIns="45720" rtlCol="0" anchor="ctr">
            <a:noAutofit/>
          </a:bodyPr>
          <a:lstStyle/>
          <a:p>
            <a:r>
              <a:rPr lang="en-US" sz="3600" b="1" dirty="0">
                <a:solidFill>
                  <a:schemeClr val="accent1">
                    <a:lumMod val="50000"/>
                  </a:schemeClr>
                </a:solidFill>
              </a:rPr>
              <a:t>According to an intersectional perspective, inequities are never the result of single, distinct factors. </a:t>
            </a:r>
          </a:p>
          <a:p>
            <a:endParaRPr lang="en-US" sz="2000" dirty="0">
              <a:solidFill>
                <a:schemeClr val="accent1">
                  <a:lumMod val="50000"/>
                </a:schemeClr>
              </a:solidFill>
            </a:endParaRPr>
          </a:p>
        </p:txBody>
      </p:sp>
      <p:sp>
        <p:nvSpPr>
          <p:cNvPr id="9" name="Title 8"/>
          <p:cNvSpPr>
            <a:spLocks noGrp="1"/>
          </p:cNvSpPr>
          <p:nvPr>
            <p:ph type="title"/>
          </p:nvPr>
        </p:nvSpPr>
        <p:spPr>
          <a:xfrm>
            <a:off x="333104" y="-112543"/>
            <a:ext cx="5062854" cy="1096637"/>
          </a:xfrm>
        </p:spPr>
        <p:txBody>
          <a:bodyPr vert="horz" lIns="91440" tIns="45720" rIns="91440" bIns="45720" rtlCol="0" anchor="ctr">
            <a:normAutofit/>
          </a:bodyPr>
          <a:lstStyle/>
          <a:p>
            <a:r>
              <a:rPr lang="en-US" sz="4400" dirty="0">
                <a:solidFill>
                  <a:schemeClr val="accent1">
                    <a:lumMod val="50000"/>
                  </a:schemeClr>
                </a:solidFill>
              </a:rPr>
              <a:t>Intersectionality</a:t>
            </a:r>
          </a:p>
        </p:txBody>
      </p:sp>
      <p:sp>
        <p:nvSpPr>
          <p:cNvPr id="2" name="Slide Number Placeholder 1"/>
          <p:cNvSpPr>
            <a:spLocks noGrp="1"/>
          </p:cNvSpPr>
          <p:nvPr>
            <p:ph type="sldNum" sz="quarter" idx="11"/>
          </p:nvPr>
        </p:nvSpPr>
        <p:spPr>
          <a:xfrm flipH="1">
            <a:off x="-1" y="0"/>
            <a:ext cx="45719" cy="0"/>
          </a:xfrm>
        </p:spPr>
        <p:txBody>
          <a:bodyPr/>
          <a:lstStyle/>
          <a:p>
            <a:endParaRPr lang="en-US" dirty="0">
              <a:solidFill>
                <a:schemeClr val="accent1">
                  <a:lumMod val="50000"/>
                </a:schemeClr>
              </a:solidFill>
            </a:endParaRPr>
          </a:p>
        </p:txBody>
      </p:sp>
    </p:spTree>
    <p:extLst>
      <p:ext uri="{BB962C8B-B14F-4D97-AF65-F5344CB8AC3E}">
        <p14:creationId xmlns:p14="http://schemas.microsoft.com/office/powerpoint/2010/main" val="298856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endParaRPr lang="en-US" dirty="0"/>
          </a:p>
        </p:txBody>
      </p:sp>
      <p:sp>
        <p:nvSpPr>
          <p:cNvPr id="5" name="Title 4"/>
          <p:cNvSpPr>
            <a:spLocks noGrp="1"/>
          </p:cNvSpPr>
          <p:nvPr>
            <p:ph type="title"/>
          </p:nvPr>
        </p:nvSpPr>
        <p:spPr>
          <a:xfrm>
            <a:off x="183330" y="174755"/>
            <a:ext cx="11121044" cy="1325563"/>
          </a:xfrm>
        </p:spPr>
        <p:txBody>
          <a:bodyPr>
            <a:normAutofit/>
          </a:bodyPr>
          <a:lstStyle/>
          <a:p>
            <a:r>
              <a:rPr lang="en-US" sz="4400" dirty="0">
                <a:solidFill>
                  <a:schemeClr val="accent1">
                    <a:lumMod val="50000"/>
                  </a:schemeClr>
                </a:solidFill>
              </a:rPr>
              <a:t>Intersectionality</a:t>
            </a:r>
          </a:p>
        </p:txBody>
      </p:sp>
      <p:pic>
        <p:nvPicPr>
          <p:cNvPr id="2050" name="Picture 2" descr="Image result for inter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832" y="1217163"/>
            <a:ext cx="7092779" cy="4415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593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841" r="30225" b="-2"/>
          <a:stretch/>
        </p:blipFill>
        <p:spPr>
          <a:xfrm>
            <a:off x="1524020" y="10"/>
            <a:ext cx="3492988" cy="6857990"/>
          </a:xfrm>
          <a:prstGeom prst="rect">
            <a:avLst/>
          </a:prstGeom>
          <a:effectLst/>
        </p:spPr>
      </p:pic>
      <p:sp>
        <p:nvSpPr>
          <p:cNvPr id="8" name="Content Placeholder 7"/>
          <p:cNvSpPr>
            <a:spLocks noGrp="1"/>
          </p:cNvSpPr>
          <p:nvPr>
            <p:ph sz="half" idx="1"/>
          </p:nvPr>
        </p:nvSpPr>
        <p:spPr>
          <a:xfrm>
            <a:off x="5489884" y="1696997"/>
            <a:ext cx="6265509" cy="3760705"/>
          </a:xfrm>
        </p:spPr>
        <p:txBody>
          <a:bodyPr vert="horz" lIns="91440" tIns="45720" rIns="91440" bIns="45720" rtlCol="0">
            <a:noAutofit/>
          </a:bodyPr>
          <a:lstStyle/>
          <a:p>
            <a:pPr>
              <a:lnSpc>
                <a:spcPct val="70000"/>
              </a:lnSpc>
            </a:pPr>
            <a:r>
              <a:rPr lang="en-US" sz="2800" b="1" dirty="0"/>
              <a:t>People’s lives are multi-dimensional and complex</a:t>
            </a:r>
          </a:p>
          <a:p>
            <a:pPr lvl="1">
              <a:lnSpc>
                <a:spcPct val="70000"/>
              </a:lnSpc>
            </a:pPr>
            <a:r>
              <a:rPr lang="en-US" sz="2800" b="1" dirty="0"/>
              <a:t>Cannot be explained through single identities</a:t>
            </a:r>
          </a:p>
          <a:p>
            <a:pPr lvl="1">
              <a:lnSpc>
                <a:spcPct val="70000"/>
              </a:lnSpc>
            </a:pPr>
            <a:endParaRPr lang="en-US" sz="2800" b="1" dirty="0"/>
          </a:p>
          <a:p>
            <a:pPr>
              <a:lnSpc>
                <a:spcPct val="70000"/>
              </a:lnSpc>
            </a:pPr>
            <a:r>
              <a:rPr lang="en-US" sz="2800" b="1" dirty="0"/>
              <a:t>Relationships and power dynamics between different identities and oppressions are linked. </a:t>
            </a:r>
          </a:p>
          <a:p>
            <a:pPr lvl="1">
              <a:lnSpc>
                <a:spcPct val="70000"/>
              </a:lnSpc>
            </a:pPr>
            <a:r>
              <a:rPr lang="en-US" sz="2800" b="1" dirty="0"/>
              <a:t>They can also change over time and space.</a:t>
            </a:r>
          </a:p>
        </p:txBody>
      </p:sp>
      <p:sp>
        <p:nvSpPr>
          <p:cNvPr id="7" name="Title 6"/>
          <p:cNvSpPr>
            <a:spLocks noGrp="1"/>
          </p:cNvSpPr>
          <p:nvPr>
            <p:ph type="title"/>
          </p:nvPr>
        </p:nvSpPr>
        <p:spPr>
          <a:xfrm>
            <a:off x="102318" y="-159687"/>
            <a:ext cx="9735968" cy="1312987"/>
          </a:xfrm>
        </p:spPr>
        <p:txBody>
          <a:bodyPr vert="horz" lIns="91440" tIns="45720" rIns="91440" bIns="45720" rtlCol="0" anchor="ctr">
            <a:normAutofit/>
          </a:bodyPr>
          <a:lstStyle/>
          <a:p>
            <a:r>
              <a:rPr lang="en-US" sz="4400" dirty="0">
                <a:solidFill>
                  <a:schemeClr val="accent1">
                    <a:lumMod val="50000"/>
                  </a:schemeClr>
                </a:solidFill>
              </a:rPr>
              <a:t>Tenets of </a:t>
            </a:r>
            <a:r>
              <a:rPr lang="en-US" sz="4400" dirty="0" smtClean="0">
                <a:solidFill>
                  <a:schemeClr val="accent1">
                    <a:lumMod val="50000"/>
                  </a:schemeClr>
                </a:solidFill>
              </a:rPr>
              <a:t>Intersectionality</a:t>
            </a:r>
            <a:endParaRPr lang="en-US" sz="4400" dirty="0">
              <a:solidFill>
                <a:schemeClr val="accent1">
                  <a:lumMod val="50000"/>
                </a:schemeClr>
              </a:solidFill>
            </a:endParaRPr>
          </a:p>
        </p:txBody>
      </p:sp>
      <p:sp>
        <p:nvSpPr>
          <p:cNvPr id="20" name="Slide Number Placeholder 2"/>
          <p:cNvSpPr txBox="1">
            <a:spLocks/>
          </p:cNvSpPr>
          <p:nvPr/>
        </p:nvSpPr>
        <p:spPr>
          <a:xfrm>
            <a:off x="9637222" y="6356352"/>
            <a:ext cx="402128" cy="365125"/>
          </a:xfrm>
          <a:prstGeom prst="rect">
            <a:avLst/>
          </a:prstGeom>
          <a:solidFill>
            <a:schemeClr val="lt1"/>
          </a:solidFill>
          <a:ln w="12700" cap="flat" cmpd="sng" algn="ctr">
            <a:noFill/>
            <a:prstDash val="solid"/>
            <a:miter lim="800000"/>
          </a:ln>
          <a:effectLst/>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201E13F-6230-4FF0-9988-165C72A0C7F1}" type="slidenum">
              <a:rPr lang="en-US"/>
              <a:pPr>
                <a:defRPr/>
              </a:pPr>
              <a:t>26</a:t>
            </a:fld>
            <a:endParaRPr lang="en-US"/>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244097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841" r="30225" b="-2"/>
          <a:stretch/>
        </p:blipFill>
        <p:spPr>
          <a:xfrm>
            <a:off x="1524020" y="10"/>
            <a:ext cx="3492988" cy="6857990"/>
          </a:xfrm>
          <a:prstGeom prst="rect">
            <a:avLst/>
          </a:prstGeom>
          <a:effectLst/>
        </p:spPr>
      </p:pic>
      <p:sp>
        <p:nvSpPr>
          <p:cNvPr id="7" name="Title 6"/>
          <p:cNvSpPr>
            <a:spLocks noGrp="1"/>
          </p:cNvSpPr>
          <p:nvPr>
            <p:ph type="title"/>
          </p:nvPr>
        </p:nvSpPr>
        <p:spPr>
          <a:xfrm>
            <a:off x="102318" y="-159687"/>
            <a:ext cx="9735968" cy="1312987"/>
          </a:xfrm>
        </p:spPr>
        <p:txBody>
          <a:bodyPr vert="horz" lIns="91440" tIns="45720" rIns="91440" bIns="45720" rtlCol="0" anchor="ctr">
            <a:normAutofit/>
          </a:bodyPr>
          <a:lstStyle/>
          <a:p>
            <a:r>
              <a:rPr lang="en-US" sz="4400" dirty="0">
                <a:solidFill>
                  <a:schemeClr val="accent1">
                    <a:lumMod val="50000"/>
                  </a:schemeClr>
                </a:solidFill>
              </a:rPr>
              <a:t>Tenets of </a:t>
            </a:r>
            <a:r>
              <a:rPr lang="en-US" sz="4400" dirty="0" smtClean="0">
                <a:solidFill>
                  <a:schemeClr val="accent1">
                    <a:lumMod val="50000"/>
                  </a:schemeClr>
                </a:solidFill>
              </a:rPr>
              <a:t>Intersectionality</a:t>
            </a:r>
            <a:endParaRPr lang="en-US" sz="4400" dirty="0">
              <a:solidFill>
                <a:schemeClr val="accent1">
                  <a:lumMod val="50000"/>
                </a:schemeClr>
              </a:solidFill>
            </a:endParaRPr>
          </a:p>
        </p:txBody>
      </p:sp>
      <p:sp>
        <p:nvSpPr>
          <p:cNvPr id="20" name="Slide Number Placeholder 2"/>
          <p:cNvSpPr txBox="1">
            <a:spLocks/>
          </p:cNvSpPr>
          <p:nvPr/>
        </p:nvSpPr>
        <p:spPr>
          <a:xfrm>
            <a:off x="9637222" y="6356352"/>
            <a:ext cx="402128" cy="365125"/>
          </a:xfrm>
          <a:prstGeom prst="rect">
            <a:avLst/>
          </a:prstGeom>
          <a:solidFill>
            <a:schemeClr val="lt1"/>
          </a:solidFill>
          <a:ln w="12700" cap="flat" cmpd="sng" algn="ctr">
            <a:noFill/>
            <a:prstDash val="solid"/>
            <a:miter lim="800000"/>
          </a:ln>
          <a:effectLst/>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201E13F-6230-4FF0-9988-165C72A0C7F1}" type="slidenum">
              <a:rPr lang="en-US"/>
              <a:pPr>
                <a:defRPr/>
              </a:pPr>
              <a:t>27</a:t>
            </a:fld>
            <a:endParaRPr lang="en-US"/>
          </a:p>
        </p:txBody>
      </p:sp>
      <p:sp>
        <p:nvSpPr>
          <p:cNvPr id="2" name="Slide Number Placeholder 1"/>
          <p:cNvSpPr>
            <a:spLocks noGrp="1"/>
          </p:cNvSpPr>
          <p:nvPr>
            <p:ph type="sldNum" sz="quarter" idx="11"/>
          </p:nvPr>
        </p:nvSpPr>
        <p:spPr/>
        <p:txBody>
          <a:bodyPr/>
          <a:lstStyle/>
          <a:p>
            <a:endParaRPr lang="en-US" dirty="0"/>
          </a:p>
        </p:txBody>
      </p:sp>
      <p:sp>
        <p:nvSpPr>
          <p:cNvPr id="9" name="Content Placeholder 7"/>
          <p:cNvSpPr>
            <a:spLocks noGrp="1"/>
          </p:cNvSpPr>
          <p:nvPr>
            <p:ph sz="half" idx="1"/>
          </p:nvPr>
        </p:nvSpPr>
        <p:spPr>
          <a:xfrm>
            <a:off x="5533768" y="1579157"/>
            <a:ext cx="5181600" cy="4351338"/>
          </a:xfrm>
        </p:spPr>
        <p:txBody>
          <a:bodyPr vert="horz" lIns="91440" tIns="45720" rIns="91440" bIns="45720" rtlCol="0">
            <a:normAutofit/>
          </a:bodyPr>
          <a:lstStyle/>
          <a:p>
            <a:pPr>
              <a:lnSpc>
                <a:spcPct val="70000"/>
              </a:lnSpc>
            </a:pPr>
            <a:r>
              <a:rPr lang="en-US" sz="3200" dirty="0"/>
              <a:t>People can experience privilege and oppression simultaneously, based on context.</a:t>
            </a:r>
          </a:p>
          <a:p>
            <a:pPr>
              <a:lnSpc>
                <a:spcPct val="70000"/>
              </a:lnSpc>
            </a:pPr>
            <a:endParaRPr lang="en-US" sz="3200" dirty="0"/>
          </a:p>
          <a:p>
            <a:pPr>
              <a:lnSpc>
                <a:spcPct val="70000"/>
              </a:lnSpc>
            </a:pPr>
            <a:r>
              <a:rPr lang="en-US" sz="3200" dirty="0"/>
              <a:t>With social problems, the importance of any identity or structure cannot be predicted, but can be discovered through investigation.</a:t>
            </a:r>
          </a:p>
          <a:p>
            <a:pPr>
              <a:lnSpc>
                <a:spcPct val="70000"/>
              </a:lnSpc>
            </a:pPr>
            <a:endParaRPr lang="en-US" sz="2000" dirty="0"/>
          </a:p>
        </p:txBody>
      </p:sp>
    </p:spTree>
    <p:extLst>
      <p:ext uri="{BB962C8B-B14F-4D97-AF65-F5344CB8AC3E}">
        <p14:creationId xmlns:p14="http://schemas.microsoft.com/office/powerpoint/2010/main" val="107666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841" r="30225" b="-2"/>
          <a:stretch/>
        </p:blipFill>
        <p:spPr>
          <a:xfrm>
            <a:off x="6508657" y="10"/>
            <a:ext cx="3492988" cy="6857990"/>
          </a:xfrm>
          <a:prstGeom prst="rect">
            <a:avLst/>
          </a:prstGeom>
          <a:effectLst/>
        </p:spPr>
      </p:pic>
      <p:sp>
        <p:nvSpPr>
          <p:cNvPr id="7" name="Title 6"/>
          <p:cNvSpPr>
            <a:spLocks noGrp="1"/>
          </p:cNvSpPr>
          <p:nvPr>
            <p:ph type="title"/>
          </p:nvPr>
        </p:nvSpPr>
        <p:spPr>
          <a:xfrm>
            <a:off x="102318" y="-159687"/>
            <a:ext cx="9735968" cy="1312987"/>
          </a:xfrm>
        </p:spPr>
        <p:txBody>
          <a:bodyPr vert="horz" lIns="91440" tIns="45720" rIns="91440" bIns="45720" rtlCol="0" anchor="ctr">
            <a:normAutofit/>
          </a:bodyPr>
          <a:lstStyle/>
          <a:p>
            <a:r>
              <a:rPr lang="en-US" sz="4400" dirty="0">
                <a:solidFill>
                  <a:schemeClr val="accent1">
                    <a:lumMod val="50000"/>
                  </a:schemeClr>
                </a:solidFill>
              </a:rPr>
              <a:t>Tenets of </a:t>
            </a:r>
            <a:r>
              <a:rPr lang="en-US" sz="4400" dirty="0" smtClean="0">
                <a:solidFill>
                  <a:schemeClr val="accent1">
                    <a:lumMod val="50000"/>
                  </a:schemeClr>
                </a:solidFill>
              </a:rPr>
              <a:t>Intersectionality</a:t>
            </a:r>
            <a:endParaRPr lang="en-US" sz="4400" dirty="0">
              <a:solidFill>
                <a:schemeClr val="accent1">
                  <a:lumMod val="50000"/>
                </a:schemeClr>
              </a:solidFill>
            </a:endParaRPr>
          </a:p>
        </p:txBody>
      </p:sp>
      <p:sp>
        <p:nvSpPr>
          <p:cNvPr id="20" name="Slide Number Placeholder 2"/>
          <p:cNvSpPr txBox="1">
            <a:spLocks/>
          </p:cNvSpPr>
          <p:nvPr/>
        </p:nvSpPr>
        <p:spPr>
          <a:xfrm>
            <a:off x="9637222" y="6356352"/>
            <a:ext cx="402128" cy="365125"/>
          </a:xfrm>
          <a:prstGeom prst="rect">
            <a:avLst/>
          </a:prstGeom>
          <a:solidFill>
            <a:schemeClr val="lt1"/>
          </a:solidFill>
          <a:ln w="12700" cap="flat" cmpd="sng" algn="ctr">
            <a:noFill/>
            <a:prstDash val="solid"/>
            <a:miter lim="800000"/>
          </a:ln>
          <a:effectLst/>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201E13F-6230-4FF0-9988-165C72A0C7F1}" type="slidenum">
              <a:rPr lang="en-US"/>
              <a:pPr>
                <a:defRPr/>
              </a:pPr>
              <a:t>28</a:t>
            </a:fld>
            <a:endParaRPr lang="en-US"/>
          </a:p>
        </p:txBody>
      </p:sp>
      <p:sp>
        <p:nvSpPr>
          <p:cNvPr id="2" name="Slide Number Placeholder 1"/>
          <p:cNvSpPr>
            <a:spLocks noGrp="1"/>
          </p:cNvSpPr>
          <p:nvPr>
            <p:ph type="sldNum" sz="quarter" idx="11"/>
          </p:nvPr>
        </p:nvSpPr>
        <p:spPr/>
        <p:txBody>
          <a:bodyPr/>
          <a:lstStyle/>
          <a:p>
            <a:endParaRPr lang="en-US" dirty="0"/>
          </a:p>
        </p:txBody>
      </p:sp>
      <p:sp>
        <p:nvSpPr>
          <p:cNvPr id="8" name="Content Placeholder 7"/>
          <p:cNvSpPr txBox="1">
            <a:spLocks/>
          </p:cNvSpPr>
          <p:nvPr/>
        </p:nvSpPr>
        <p:spPr>
          <a:xfrm>
            <a:off x="388962" y="1491049"/>
            <a:ext cx="5569440" cy="40174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US" sz="2800" dirty="0" smtClean="0"/>
              <a:t>Individual experiences must be linked to broader structures of oppression.</a:t>
            </a:r>
          </a:p>
          <a:p>
            <a:pPr lvl="1">
              <a:lnSpc>
                <a:spcPct val="70000"/>
              </a:lnSpc>
            </a:pPr>
            <a:r>
              <a:rPr lang="en-US" sz="2800" dirty="0" smtClean="0"/>
              <a:t>Analysis must occur on multiple levels</a:t>
            </a:r>
          </a:p>
          <a:p>
            <a:pPr marL="457200" lvl="1" indent="0">
              <a:lnSpc>
                <a:spcPct val="70000"/>
              </a:lnSpc>
              <a:buFont typeface="Arial" panose="020B0604020202020204" pitchFamily="34" charset="0"/>
              <a:buNone/>
            </a:pPr>
            <a:endParaRPr lang="en-US" sz="2800" dirty="0" smtClean="0"/>
          </a:p>
          <a:p>
            <a:pPr>
              <a:lnSpc>
                <a:spcPct val="70000"/>
              </a:lnSpc>
            </a:pPr>
            <a:r>
              <a:rPr lang="en-US" sz="2800" dirty="0" smtClean="0"/>
              <a:t>Scholars, researchers, policy makers, and activists must consider their own social position and power. </a:t>
            </a:r>
          </a:p>
          <a:p>
            <a:pPr lvl="1">
              <a:lnSpc>
                <a:spcPct val="70000"/>
              </a:lnSpc>
            </a:pPr>
            <a:r>
              <a:rPr lang="en-US" sz="2800" dirty="0" smtClean="0"/>
              <a:t>This “reflexivity,” should be in place before setting priorities and directions in research, policy work and activism.</a:t>
            </a:r>
            <a:endParaRPr lang="en-US" sz="2800" dirty="0"/>
          </a:p>
        </p:txBody>
      </p:sp>
    </p:spTree>
    <p:extLst>
      <p:ext uri="{BB962C8B-B14F-4D97-AF65-F5344CB8AC3E}">
        <p14:creationId xmlns:p14="http://schemas.microsoft.com/office/powerpoint/2010/main" val="4000843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841" r="30225" b="-2"/>
          <a:stretch/>
        </p:blipFill>
        <p:spPr>
          <a:xfrm>
            <a:off x="6508657" y="10"/>
            <a:ext cx="3492988" cy="6857990"/>
          </a:xfrm>
          <a:prstGeom prst="rect">
            <a:avLst/>
          </a:prstGeom>
          <a:effectLst/>
        </p:spPr>
      </p:pic>
      <p:sp>
        <p:nvSpPr>
          <p:cNvPr id="7" name="Title 6"/>
          <p:cNvSpPr>
            <a:spLocks noGrp="1"/>
          </p:cNvSpPr>
          <p:nvPr>
            <p:ph type="title"/>
          </p:nvPr>
        </p:nvSpPr>
        <p:spPr>
          <a:xfrm>
            <a:off x="102318" y="-159687"/>
            <a:ext cx="9735968" cy="1312987"/>
          </a:xfrm>
        </p:spPr>
        <p:txBody>
          <a:bodyPr vert="horz" lIns="91440" tIns="45720" rIns="91440" bIns="45720" rtlCol="0" anchor="ctr">
            <a:normAutofit/>
          </a:bodyPr>
          <a:lstStyle/>
          <a:p>
            <a:r>
              <a:rPr lang="en-US" sz="4400" dirty="0">
                <a:solidFill>
                  <a:schemeClr val="accent1">
                    <a:lumMod val="50000"/>
                  </a:schemeClr>
                </a:solidFill>
              </a:rPr>
              <a:t>Tenets of </a:t>
            </a:r>
            <a:r>
              <a:rPr lang="en-US" sz="4400" dirty="0" smtClean="0">
                <a:solidFill>
                  <a:schemeClr val="accent1">
                    <a:lumMod val="50000"/>
                  </a:schemeClr>
                </a:solidFill>
              </a:rPr>
              <a:t>Intersectionality</a:t>
            </a:r>
            <a:endParaRPr lang="en-US" sz="4400" dirty="0">
              <a:solidFill>
                <a:schemeClr val="accent1">
                  <a:lumMod val="50000"/>
                </a:schemeClr>
              </a:solidFill>
            </a:endParaRPr>
          </a:p>
        </p:txBody>
      </p:sp>
      <p:sp>
        <p:nvSpPr>
          <p:cNvPr id="20" name="Slide Number Placeholder 2"/>
          <p:cNvSpPr txBox="1">
            <a:spLocks/>
          </p:cNvSpPr>
          <p:nvPr/>
        </p:nvSpPr>
        <p:spPr>
          <a:xfrm>
            <a:off x="9637222" y="6356352"/>
            <a:ext cx="402128" cy="365125"/>
          </a:xfrm>
          <a:prstGeom prst="rect">
            <a:avLst/>
          </a:prstGeom>
          <a:solidFill>
            <a:schemeClr val="lt1"/>
          </a:solidFill>
          <a:ln w="12700" cap="flat" cmpd="sng" algn="ctr">
            <a:noFill/>
            <a:prstDash val="solid"/>
            <a:miter lim="800000"/>
          </a:ln>
          <a:effectLst/>
        </p:spPr>
        <p:txBody>
          <a:bodyPr vert="horz" lIns="91440" tIns="45720" rIns="91440" bIns="45720" rtlCol="0" anchor="ct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201E13F-6230-4FF0-9988-165C72A0C7F1}" type="slidenum">
              <a:rPr lang="en-US"/>
              <a:pPr>
                <a:defRPr/>
              </a:pPr>
              <a:t>29</a:t>
            </a:fld>
            <a:endParaRPr lang="en-US"/>
          </a:p>
        </p:txBody>
      </p:sp>
      <p:sp>
        <p:nvSpPr>
          <p:cNvPr id="2" name="Slide Number Placeholder 1"/>
          <p:cNvSpPr>
            <a:spLocks noGrp="1"/>
          </p:cNvSpPr>
          <p:nvPr>
            <p:ph type="sldNum" sz="quarter" idx="11"/>
          </p:nvPr>
        </p:nvSpPr>
        <p:spPr/>
        <p:txBody>
          <a:bodyPr/>
          <a:lstStyle/>
          <a:p>
            <a:endParaRPr lang="en-US" dirty="0"/>
          </a:p>
        </p:txBody>
      </p:sp>
      <p:sp>
        <p:nvSpPr>
          <p:cNvPr id="9" name="Content Placeholder 7"/>
          <p:cNvSpPr>
            <a:spLocks noGrp="1"/>
          </p:cNvSpPr>
          <p:nvPr>
            <p:ph sz="half" idx="1"/>
          </p:nvPr>
        </p:nvSpPr>
        <p:spPr>
          <a:xfrm>
            <a:off x="309029" y="2200698"/>
            <a:ext cx="6199628" cy="2706474"/>
          </a:xfrm>
        </p:spPr>
        <p:txBody>
          <a:bodyPr vert="horz" lIns="91440" tIns="45720" rIns="91440" bIns="45720" rtlCol="0">
            <a:noAutofit/>
          </a:bodyPr>
          <a:lstStyle/>
          <a:p>
            <a:r>
              <a:rPr lang="en-US" sz="2800" dirty="0"/>
              <a:t>Intersectionality is explicitly oriented towards transformation, building coalitions among different groups, and working towards social justice.</a:t>
            </a:r>
            <a:endParaRPr lang="en-US" sz="2800" dirty="0"/>
          </a:p>
        </p:txBody>
      </p:sp>
    </p:spTree>
    <p:extLst>
      <p:ext uri="{BB962C8B-B14F-4D97-AF65-F5344CB8AC3E}">
        <p14:creationId xmlns:p14="http://schemas.microsoft.com/office/powerpoint/2010/main" val="218634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Autofit/>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a:xfrm>
            <a:off x="838200" y="1371600"/>
            <a:ext cx="10515600" cy="4273825"/>
          </a:xfrm>
        </p:spPr>
        <p:txBody>
          <a:bodyPr>
            <a:normAutofit/>
          </a:bodyPr>
          <a:lstStyle/>
          <a:p>
            <a:pPr marL="45720"/>
            <a:r>
              <a:rPr lang="en-US" sz="2800" dirty="0" smtClean="0"/>
              <a:t>At </a:t>
            </a:r>
            <a:r>
              <a:rPr lang="en-US" sz="2800" dirty="0"/>
              <a:t>the conclusion of this activity, the participant will be able to:</a:t>
            </a:r>
          </a:p>
          <a:p>
            <a:pPr marL="342900" indent="-342900">
              <a:buFont typeface="Arial" panose="020B0604020202020204" pitchFamily="34" charset="0"/>
              <a:buChar char="•"/>
            </a:pPr>
            <a:r>
              <a:rPr lang="en-US" sz="2800" dirty="0"/>
              <a:t>Define the impacts of stigma</a:t>
            </a:r>
          </a:p>
          <a:p>
            <a:pPr marL="342900" indent="-342900">
              <a:buFont typeface="Arial" panose="020B0604020202020204" pitchFamily="34" charset="0"/>
              <a:buChar char="•"/>
            </a:pPr>
            <a:r>
              <a:rPr lang="en-US" sz="2800" dirty="0"/>
              <a:t>Determine key elements of stigma</a:t>
            </a:r>
          </a:p>
          <a:p>
            <a:pPr marL="342900" indent="-342900">
              <a:buFont typeface="Arial" panose="020B0604020202020204" pitchFamily="34" charset="0"/>
              <a:buChar char="•"/>
            </a:pPr>
            <a:r>
              <a:rPr lang="en-US" sz="2800" dirty="0"/>
              <a:t>Explore how stigma impacts individuals living with HIV</a:t>
            </a:r>
          </a:p>
          <a:p>
            <a:pPr marL="342900" indent="-342900">
              <a:buFont typeface="Arial" panose="020B0604020202020204" pitchFamily="34" charset="0"/>
              <a:buChar char="•"/>
            </a:pPr>
            <a:r>
              <a:rPr lang="en-US" sz="2800" dirty="0"/>
              <a:t>Define intersectionality</a:t>
            </a:r>
          </a:p>
          <a:p>
            <a:pPr marL="342900" indent="-342900">
              <a:buFont typeface="Arial" panose="020B0604020202020204" pitchFamily="34" charset="0"/>
              <a:buChar char="•"/>
            </a:pPr>
            <a:r>
              <a:rPr lang="en-US" sz="2800" dirty="0"/>
              <a:t>Explain types of intersectionality</a:t>
            </a:r>
          </a:p>
          <a:p>
            <a:pPr marL="45720"/>
            <a:endParaRPr lang="en-US" dirty="0"/>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838" y="1041216"/>
            <a:ext cx="8176103" cy="2895703"/>
          </a:xfrm>
          <a:prstGeom prst="rect">
            <a:avLst/>
          </a:prstGeom>
        </p:spPr>
      </p:pic>
      <p:sp>
        <p:nvSpPr>
          <p:cNvPr id="6" name="Title 5"/>
          <p:cNvSpPr>
            <a:spLocks noGrp="1"/>
          </p:cNvSpPr>
          <p:nvPr>
            <p:ph type="title"/>
          </p:nvPr>
        </p:nvSpPr>
        <p:spPr>
          <a:xfrm>
            <a:off x="2054258" y="4502332"/>
            <a:ext cx="8074058" cy="1207269"/>
          </a:xfrm>
        </p:spPr>
        <p:txBody>
          <a:bodyPr vert="horz" lIns="91440" tIns="45720" rIns="91440" bIns="45720" rtlCol="0" anchor="b">
            <a:normAutofit/>
          </a:bodyPr>
          <a:lstStyle/>
          <a:p>
            <a:pPr algn="ctr"/>
            <a:r>
              <a:rPr lang="en-US" sz="6000" dirty="0">
                <a:solidFill>
                  <a:schemeClr val="accent1">
                    <a:lumMod val="50000"/>
                  </a:schemeClr>
                </a:solidFill>
              </a:rPr>
              <a:t>Activity: The Lenses</a:t>
            </a:r>
          </a:p>
        </p:txBody>
      </p:sp>
    </p:spTree>
    <p:extLst>
      <p:ext uri="{BB962C8B-B14F-4D97-AF65-F5344CB8AC3E}">
        <p14:creationId xmlns:p14="http://schemas.microsoft.com/office/powerpoint/2010/main" val="99372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2121420"/>
            <a:ext cx="8172450" cy="3270683"/>
          </a:xfrm>
          <a:prstGeom prst="rect">
            <a:avLst/>
          </a:prstGeom>
        </p:spPr>
      </p:pic>
      <p:sp>
        <p:nvSpPr>
          <p:cNvPr id="7" name="Title 6"/>
          <p:cNvSpPr>
            <a:spLocks noGrp="1"/>
          </p:cNvSpPr>
          <p:nvPr>
            <p:ph type="title"/>
          </p:nvPr>
        </p:nvSpPr>
        <p:spPr>
          <a:xfrm>
            <a:off x="158616" y="155201"/>
            <a:ext cx="11121044" cy="1325563"/>
          </a:xfrm>
        </p:spPr>
        <p:txBody>
          <a:bodyPr>
            <a:normAutofit/>
          </a:bodyPr>
          <a:lstStyle/>
          <a:p>
            <a:r>
              <a:rPr lang="en-US" sz="4400" dirty="0">
                <a:solidFill>
                  <a:schemeClr val="accent1">
                    <a:lumMod val="50000"/>
                  </a:schemeClr>
                </a:solidFill>
              </a:rPr>
              <a:t>The Lenses</a:t>
            </a:r>
          </a:p>
        </p:txBody>
      </p:sp>
      <p:graphicFrame>
        <p:nvGraphicFramePr>
          <p:cNvPr id="9" name="Content Placeholder 8"/>
          <p:cNvGraphicFramePr>
            <a:graphicFrameLocks noGrp="1"/>
          </p:cNvGraphicFramePr>
          <p:nvPr>
            <p:ph idx="1"/>
            <p:extLst/>
          </p:nvPr>
        </p:nvGraphicFramePr>
        <p:xfrm>
          <a:off x="1925608" y="2121420"/>
          <a:ext cx="8113743" cy="391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769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8995" y="1846393"/>
            <a:ext cx="4635329" cy="3476496"/>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9" name="Content Placeholder 8"/>
          <p:cNvSpPr>
            <a:spLocks noGrp="1"/>
          </p:cNvSpPr>
          <p:nvPr>
            <p:ph sz="half" idx="1"/>
          </p:nvPr>
        </p:nvSpPr>
        <p:spPr>
          <a:xfrm>
            <a:off x="633026" y="1992945"/>
            <a:ext cx="4803947" cy="3043789"/>
          </a:xfrm>
        </p:spPr>
        <p:txBody>
          <a:bodyPr vert="horz" lIns="91440" tIns="45720" rIns="91440" bIns="45720" rtlCol="0" anchor="ctr">
            <a:noAutofit/>
          </a:bodyPr>
          <a:lstStyle/>
          <a:p>
            <a:r>
              <a:rPr lang="en-US" sz="3200" dirty="0"/>
              <a:t>For this activity, consider how you identify</a:t>
            </a:r>
          </a:p>
          <a:p>
            <a:r>
              <a:rPr lang="en-US" sz="3200" dirty="0"/>
              <a:t>Using the handout, fill in your lenses with these identities</a:t>
            </a:r>
          </a:p>
          <a:p>
            <a:r>
              <a:rPr lang="en-US" sz="3200" dirty="0"/>
              <a:t>Be prepared to share back with the larger group</a:t>
            </a:r>
          </a:p>
        </p:txBody>
      </p:sp>
      <p:sp>
        <p:nvSpPr>
          <p:cNvPr id="6" name="Title 5"/>
          <p:cNvSpPr>
            <a:spLocks noGrp="1"/>
          </p:cNvSpPr>
          <p:nvPr>
            <p:ph type="title"/>
          </p:nvPr>
        </p:nvSpPr>
        <p:spPr>
          <a:xfrm>
            <a:off x="352940" y="-182760"/>
            <a:ext cx="4005454" cy="1464526"/>
          </a:xfrm>
        </p:spPr>
        <p:txBody>
          <a:bodyPr vert="horz" lIns="91440" tIns="45720" rIns="91440" bIns="45720" rtlCol="0" anchor="ctr">
            <a:normAutofit/>
          </a:bodyPr>
          <a:lstStyle/>
          <a:p>
            <a:r>
              <a:rPr lang="en-US" sz="4400" dirty="0">
                <a:solidFill>
                  <a:schemeClr val="accent1">
                    <a:lumMod val="50000"/>
                  </a:schemeClr>
                </a:solidFill>
              </a:rPr>
              <a:t>The Lenses</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103872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1533" y="1"/>
            <a:ext cx="5778824" cy="5912282"/>
          </a:xfrm>
          <a:prstGeom prst="rect">
            <a:avLst/>
          </a:prstGeom>
        </p:spPr>
      </p:pic>
      <p:sp>
        <p:nvSpPr>
          <p:cNvPr id="4" name="Content Placeholder 3"/>
          <p:cNvSpPr>
            <a:spLocks noGrp="1"/>
          </p:cNvSpPr>
          <p:nvPr>
            <p:ph sz="half" idx="1"/>
          </p:nvPr>
        </p:nvSpPr>
        <p:spPr>
          <a:xfrm>
            <a:off x="7704330" y="2197246"/>
            <a:ext cx="3302508" cy="2573219"/>
          </a:xfrm>
        </p:spPr>
        <p:txBody>
          <a:bodyPr vert="horz" lIns="91440" tIns="45720" rIns="91440" bIns="45720" rtlCol="0" anchor="ctr">
            <a:noAutofit/>
          </a:bodyPr>
          <a:lstStyle/>
          <a:p>
            <a:r>
              <a:rPr lang="en-US" sz="3200" dirty="0" smtClean="0"/>
              <a:t>Can anyone think of a time when they used a </a:t>
            </a:r>
            <a:r>
              <a:rPr lang="en-US" sz="3200" b="1" dirty="0" smtClean="0"/>
              <a:t>growth mindset </a:t>
            </a:r>
            <a:r>
              <a:rPr lang="en-US" sz="3200" dirty="0" smtClean="0"/>
              <a:t>to approach a challenge or set-back?</a:t>
            </a:r>
            <a:endParaRPr lang="en-US" sz="3200" dirty="0"/>
          </a:p>
        </p:txBody>
      </p:sp>
      <p:sp>
        <p:nvSpPr>
          <p:cNvPr id="6" name="Title 5"/>
          <p:cNvSpPr>
            <a:spLocks noGrp="1"/>
          </p:cNvSpPr>
          <p:nvPr>
            <p:ph type="title"/>
          </p:nvPr>
        </p:nvSpPr>
        <p:spPr>
          <a:xfrm>
            <a:off x="185917" y="184052"/>
            <a:ext cx="6684440" cy="598967"/>
          </a:xfrm>
        </p:spPr>
        <p:txBody>
          <a:bodyPr vert="horz" lIns="91440" tIns="45720" rIns="91440" bIns="45720" rtlCol="0" anchor="ctr">
            <a:noAutofit/>
          </a:bodyPr>
          <a:lstStyle/>
          <a:p>
            <a:r>
              <a:rPr lang="en-US" sz="4400" dirty="0">
                <a:solidFill>
                  <a:schemeClr val="accent1">
                    <a:lumMod val="50000"/>
                  </a:schemeClr>
                </a:solidFill>
              </a:rPr>
              <a:t>Growth Mindset</a:t>
            </a:r>
          </a:p>
        </p:txBody>
      </p:sp>
    </p:spTree>
    <p:extLst>
      <p:ext uri="{BB962C8B-B14F-4D97-AF65-F5344CB8AC3E}">
        <p14:creationId xmlns:p14="http://schemas.microsoft.com/office/powerpoint/2010/main" val="322209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98353" y="2315232"/>
            <a:ext cx="5400145" cy="4089920"/>
          </a:xfrm>
        </p:spPr>
        <p:txBody>
          <a:bodyPr vert="horz" lIns="91440" tIns="45720" rIns="91440" bIns="45720" rtlCol="0">
            <a:normAutofit/>
          </a:bodyPr>
          <a:lstStyle/>
          <a:p>
            <a:r>
              <a:rPr lang="en-US" sz="4800" dirty="0"/>
              <a:t>What lenses do you view the world through?</a:t>
            </a:r>
          </a:p>
        </p:txBody>
      </p:sp>
      <p:sp>
        <p:nvSpPr>
          <p:cNvPr id="6" name="Title 5"/>
          <p:cNvSpPr>
            <a:spLocks noGrp="1"/>
          </p:cNvSpPr>
          <p:nvPr>
            <p:ph type="title"/>
          </p:nvPr>
        </p:nvSpPr>
        <p:spPr>
          <a:xfrm>
            <a:off x="180010" y="-151105"/>
            <a:ext cx="3911452" cy="1325563"/>
          </a:xfrm>
        </p:spPr>
        <p:txBody>
          <a:bodyPr vert="horz" lIns="91440" tIns="45720" rIns="91440" bIns="45720" rtlCol="0" anchor="ctr">
            <a:normAutofit/>
          </a:bodyPr>
          <a:lstStyle/>
          <a:p>
            <a:r>
              <a:rPr lang="en-US" sz="4400" dirty="0">
                <a:solidFill>
                  <a:schemeClr val="accent1">
                    <a:lumMod val="50000"/>
                  </a:schemeClr>
                </a:solidFill>
              </a:rPr>
              <a:t>Report Back</a:t>
            </a:r>
          </a:p>
        </p:txBody>
      </p:sp>
      <p:sp>
        <p:nvSpPr>
          <p:cNvPr id="2" name="Slide Number Placeholder 1"/>
          <p:cNvSpPr>
            <a:spLocks noGrp="1"/>
          </p:cNvSpPr>
          <p:nvPr>
            <p:ph type="sldNum" sz="quarter" idx="11"/>
          </p:nvPr>
        </p:nvSpPr>
        <p:spPr/>
        <p:txBody>
          <a:bodyPr/>
          <a:lstStyle/>
          <a:p>
            <a:endParaRPr lang="en-US" dirty="0"/>
          </a:p>
        </p:txBody>
      </p:sp>
      <p:pic>
        <p:nvPicPr>
          <p:cNvPr id="9" name="Content Placeholder 6">
            <a:extLst>
              <a:ext uri="{FF2B5EF4-FFF2-40B4-BE49-F238E27FC236}">
                <a16:creationId xmlns:a16="http://schemas.microsoft.com/office/drawing/2014/main" id="{A7687471-47AF-714D-9E4F-E7C06113D92F}"/>
              </a:ext>
            </a:extLst>
          </p:cNvPr>
          <p:cNvPicPr>
            <a:picLocks noChangeAspect="1"/>
          </p:cNvPicPr>
          <p:nvPr/>
        </p:nvPicPr>
        <p:blipFill rotWithShape="1">
          <a:blip r:embed="rId2">
            <a:extLst>
              <a:ext uri="{28A0092B-C50C-407E-A947-70E740481C1C}">
                <a14:useLocalDpi xmlns:a14="http://schemas.microsoft.com/office/drawing/2010/main" val="0"/>
              </a:ext>
            </a:extLst>
          </a:blip>
          <a:srcRect l="10702" t="1873" r="18646"/>
          <a:stretch/>
        </p:blipFill>
        <p:spPr>
          <a:xfrm>
            <a:off x="0" y="1174458"/>
            <a:ext cx="5519956" cy="4731391"/>
          </a:xfrm>
          <a:prstGeom prst="rect">
            <a:avLst/>
          </a:prstGeom>
        </p:spPr>
      </p:pic>
    </p:spTree>
    <p:extLst>
      <p:ext uri="{BB962C8B-B14F-4D97-AF65-F5344CB8AC3E}">
        <p14:creationId xmlns:p14="http://schemas.microsoft.com/office/powerpoint/2010/main" val="323517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9480"/>
          <a:stretch/>
        </p:blipFill>
        <p:spPr>
          <a:xfrm>
            <a:off x="179941" y="2086788"/>
            <a:ext cx="4870231" cy="3076570"/>
          </a:xfrm>
          <a:prstGeom prst="rect">
            <a:avLst/>
          </a:prstGeom>
        </p:spPr>
      </p:pic>
      <p:sp>
        <p:nvSpPr>
          <p:cNvPr id="4" name="Content Placeholder 3"/>
          <p:cNvSpPr>
            <a:spLocks noGrp="1"/>
          </p:cNvSpPr>
          <p:nvPr>
            <p:ph sz="half" idx="1"/>
          </p:nvPr>
        </p:nvSpPr>
        <p:spPr>
          <a:xfrm>
            <a:off x="5050172" y="1208016"/>
            <a:ext cx="6753138" cy="4622930"/>
          </a:xfrm>
        </p:spPr>
        <p:txBody>
          <a:bodyPr vert="horz" lIns="91440" tIns="45720" rIns="91440" bIns="45720" rtlCol="0" anchor="ctr">
            <a:noAutofit/>
          </a:bodyPr>
          <a:lstStyle/>
          <a:p>
            <a:pPr>
              <a:lnSpc>
                <a:spcPct val="80000"/>
              </a:lnSpc>
            </a:pPr>
            <a:r>
              <a:rPr lang="en-US" dirty="0"/>
              <a:t>What identities align with one another?</a:t>
            </a:r>
          </a:p>
          <a:p>
            <a:pPr>
              <a:lnSpc>
                <a:spcPct val="80000"/>
              </a:lnSpc>
            </a:pPr>
            <a:r>
              <a:rPr lang="en-US" dirty="0"/>
              <a:t>What identities are in conflict with one another? </a:t>
            </a:r>
          </a:p>
          <a:p>
            <a:pPr>
              <a:lnSpc>
                <a:spcPct val="80000"/>
              </a:lnSpc>
            </a:pPr>
            <a:r>
              <a:rPr lang="en-US" dirty="0"/>
              <a:t>What makes them in conflict with one another?</a:t>
            </a:r>
          </a:p>
          <a:p>
            <a:pPr>
              <a:lnSpc>
                <a:spcPct val="80000"/>
              </a:lnSpc>
            </a:pPr>
            <a:r>
              <a:rPr lang="en-US" dirty="0"/>
              <a:t>How do/did you reconcile the two?</a:t>
            </a:r>
          </a:p>
          <a:p>
            <a:pPr>
              <a:lnSpc>
                <a:spcPct val="80000"/>
              </a:lnSpc>
            </a:pPr>
            <a:r>
              <a:rPr lang="en-US" dirty="0"/>
              <a:t>Have you ever experienced stigma as a result of your identities? What happened? How did you handle it?</a:t>
            </a:r>
          </a:p>
          <a:p>
            <a:pPr>
              <a:lnSpc>
                <a:spcPct val="80000"/>
              </a:lnSpc>
            </a:pPr>
            <a:r>
              <a:rPr lang="en-US" dirty="0"/>
              <a:t>Have you ever had to minimize or hide your identity because of the fear of be discriminated against?</a:t>
            </a:r>
          </a:p>
          <a:p>
            <a:pPr>
              <a:lnSpc>
                <a:spcPct val="80000"/>
              </a:lnSpc>
            </a:pPr>
            <a:r>
              <a:rPr lang="en-US" dirty="0"/>
              <a:t>Have you ever stigmatized or discriminated against someone? If so, what happened?</a:t>
            </a:r>
          </a:p>
          <a:p>
            <a:pPr>
              <a:lnSpc>
                <a:spcPct val="80000"/>
              </a:lnSpc>
            </a:pPr>
            <a:endParaRPr lang="en-US" sz="1800" dirty="0"/>
          </a:p>
        </p:txBody>
      </p:sp>
      <p:sp>
        <p:nvSpPr>
          <p:cNvPr id="6" name="Title 5"/>
          <p:cNvSpPr>
            <a:spLocks noGrp="1"/>
          </p:cNvSpPr>
          <p:nvPr>
            <p:ph type="title"/>
          </p:nvPr>
        </p:nvSpPr>
        <p:spPr>
          <a:xfrm>
            <a:off x="179941" y="164216"/>
            <a:ext cx="4270337" cy="758573"/>
          </a:xfrm>
        </p:spPr>
        <p:txBody>
          <a:bodyPr vert="horz" lIns="91440" tIns="45720" rIns="91440" bIns="45720" rtlCol="0" anchor="ctr">
            <a:normAutofit/>
          </a:bodyPr>
          <a:lstStyle/>
          <a:p>
            <a:r>
              <a:rPr lang="en-US" sz="4800" dirty="0">
                <a:solidFill>
                  <a:schemeClr val="accent1">
                    <a:lumMod val="50000"/>
                  </a:schemeClr>
                </a:solidFill>
              </a:rPr>
              <a:t>Debrief</a:t>
            </a:r>
          </a:p>
        </p:txBody>
      </p:sp>
      <p:sp>
        <p:nvSpPr>
          <p:cNvPr id="2" name="Slide Number Placeholder 1"/>
          <p:cNvSpPr>
            <a:spLocks noGrp="1"/>
          </p:cNvSpPr>
          <p:nvPr>
            <p:ph type="sldNum" sz="quarter" idx="11"/>
          </p:nvPr>
        </p:nvSpPr>
        <p:spPr/>
        <p:txBody>
          <a:bodyPr/>
          <a:lstStyle/>
          <a:p>
            <a:endParaRPr lang="en-US" dirty="0"/>
          </a:p>
        </p:txBody>
      </p:sp>
    </p:spTree>
    <p:extLst>
      <p:ext uri="{BB962C8B-B14F-4D97-AF65-F5344CB8AC3E}">
        <p14:creationId xmlns:p14="http://schemas.microsoft.com/office/powerpoint/2010/main" val="148383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5740" r="9090" b="34146"/>
          <a:stretch/>
        </p:blipFill>
        <p:spPr>
          <a:xfrm>
            <a:off x="0" y="8433"/>
            <a:ext cx="7217923" cy="5867074"/>
          </a:xfrm>
          <a:prstGeom prst="rect">
            <a:avLst/>
          </a:prstGeom>
        </p:spPr>
      </p:pic>
      <p:sp>
        <p:nvSpPr>
          <p:cNvPr id="2" name="Title 1"/>
          <p:cNvSpPr>
            <a:spLocks noGrp="1"/>
          </p:cNvSpPr>
          <p:nvPr>
            <p:ph type="title"/>
          </p:nvPr>
        </p:nvSpPr>
        <p:spPr>
          <a:xfrm>
            <a:off x="7851322" y="1573598"/>
            <a:ext cx="3325759" cy="3269243"/>
          </a:xfrm>
        </p:spPr>
        <p:txBody>
          <a:bodyPr vert="horz" lIns="91440" tIns="45720" rIns="91440" bIns="45720" rtlCol="0" anchor="ctr">
            <a:normAutofit/>
          </a:bodyPr>
          <a:lstStyle/>
          <a:p>
            <a:pPr algn="ctr"/>
            <a:r>
              <a:rPr lang="en-US" dirty="0"/>
              <a:t>Questions and Comments</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22791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6424" y="193221"/>
            <a:ext cx="8877300" cy="5600700"/>
          </a:xfrm>
          <a:prstGeom prst="rect">
            <a:avLst/>
          </a:prstGeom>
        </p:spPr>
      </p:pic>
    </p:spTree>
    <p:extLst>
      <p:ext uri="{BB962C8B-B14F-4D97-AF65-F5344CB8AC3E}">
        <p14:creationId xmlns:p14="http://schemas.microsoft.com/office/powerpoint/2010/main" val="3914770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834"/>
            <a:ext cx="11122025" cy="1325562"/>
          </a:xfrm>
        </p:spPr>
        <p:txBody>
          <a:bodyPr/>
          <a:lstStyle/>
          <a:p>
            <a:r>
              <a:rPr lang="en-US" dirty="0" smtClean="0">
                <a:solidFill>
                  <a:schemeClr val="accent1">
                    <a:lumMod val="50000"/>
                  </a:schemeClr>
                </a:solidFill>
              </a:rPr>
              <a:t>Learn more </a:t>
            </a:r>
            <a:endParaRPr lang="en-US" dirty="0">
              <a:solidFill>
                <a:schemeClr val="accent1">
                  <a:lumMod val="50000"/>
                </a:schemeClr>
              </a:solidFill>
            </a:endParaRPr>
          </a:p>
        </p:txBody>
      </p:sp>
      <p:sp>
        <p:nvSpPr>
          <p:cNvPr id="5" name="TextBox 4"/>
          <p:cNvSpPr txBox="1"/>
          <p:nvPr/>
        </p:nvSpPr>
        <p:spPr>
          <a:xfrm>
            <a:off x="923109" y="1702042"/>
            <a:ext cx="6096000" cy="1692771"/>
          </a:xfrm>
          <a:prstGeom prst="rect">
            <a:avLst/>
          </a:prstGeom>
          <a:noFill/>
        </p:spPr>
        <p:txBody>
          <a:bodyPr wrap="square" rtlCol="0">
            <a:spAutoFit/>
          </a:bodyPr>
          <a:lstStyle/>
          <a:p>
            <a:r>
              <a:rPr lang="en-US" sz="3200" dirty="0"/>
              <a:t>L</a:t>
            </a:r>
            <a:r>
              <a:rPr lang="en-US" sz="3200" dirty="0" smtClean="0"/>
              <a:t>earn more about BLOC at:</a:t>
            </a:r>
          </a:p>
          <a:p>
            <a:endParaRPr lang="en-US" dirty="0"/>
          </a:p>
          <a:p>
            <a:endParaRPr lang="en-US" dirty="0" smtClean="0"/>
          </a:p>
          <a:p>
            <a:endParaRPr lang="en-US" dirty="0"/>
          </a:p>
          <a:p>
            <a:endParaRPr lang="en-US" dirty="0" smtClean="0"/>
          </a:p>
        </p:txBody>
      </p:sp>
      <p:sp>
        <p:nvSpPr>
          <p:cNvPr id="10" name="TextBox 9"/>
          <p:cNvSpPr txBox="1"/>
          <p:nvPr/>
        </p:nvSpPr>
        <p:spPr>
          <a:xfrm>
            <a:off x="890957" y="2232023"/>
            <a:ext cx="4537165" cy="1692771"/>
          </a:xfrm>
          <a:prstGeom prst="rect">
            <a:avLst/>
          </a:prstGeom>
          <a:noFill/>
        </p:spPr>
        <p:txBody>
          <a:bodyPr wrap="square" rtlCol="0">
            <a:spAutoFit/>
          </a:bodyPr>
          <a:lstStyle/>
          <a:p>
            <a:r>
              <a:rPr lang="en-US" sz="3200" dirty="0">
                <a:hlinkClick r:id="rId2"/>
              </a:rPr>
              <a:t>http://www.blochiv.org</a:t>
            </a:r>
            <a:r>
              <a:rPr lang="en-US" sz="3200" dirty="0" smtClean="0">
                <a:hlinkClick r:id="rId2"/>
              </a:rPr>
              <a:t>/</a:t>
            </a:r>
            <a:endParaRPr lang="en-US" sz="3200" dirty="0" smtClean="0"/>
          </a:p>
          <a:p>
            <a:endParaRPr lang="en-US" dirty="0"/>
          </a:p>
          <a:p>
            <a:endParaRPr lang="en-US" dirty="0" smtClean="0"/>
          </a:p>
          <a:p>
            <a:endParaRPr lang="en-US" dirty="0"/>
          </a:p>
          <a:p>
            <a:endParaRPr lang="en-US" dirty="0" smtClean="0"/>
          </a:p>
        </p:txBody>
      </p:sp>
      <p:sp>
        <p:nvSpPr>
          <p:cNvPr id="6" name="Rectangle 5"/>
          <p:cNvSpPr/>
          <p:nvPr/>
        </p:nvSpPr>
        <p:spPr>
          <a:xfrm>
            <a:off x="890957" y="3797525"/>
            <a:ext cx="6128152" cy="1354217"/>
          </a:xfrm>
          <a:prstGeom prst="rect">
            <a:avLst/>
          </a:prstGeom>
        </p:spPr>
        <p:txBody>
          <a:bodyPr wrap="none">
            <a:spAutoFit/>
          </a:bodyPr>
          <a:lstStyle/>
          <a:p>
            <a:r>
              <a:rPr lang="en-US" sz="3200" dirty="0" smtClean="0"/>
              <a:t>And on TargetHIV</a:t>
            </a:r>
          </a:p>
          <a:p>
            <a:r>
              <a:rPr lang="en-US" sz="3200" dirty="0" smtClean="0">
                <a:hlinkClick r:id="rId3"/>
              </a:rPr>
              <a:t>https</a:t>
            </a:r>
            <a:r>
              <a:rPr lang="en-US" sz="3200" dirty="0">
                <a:hlinkClick r:id="rId3"/>
              </a:rPr>
              <a:t>://</a:t>
            </a:r>
            <a:r>
              <a:rPr lang="en-US" sz="3200" dirty="0" smtClean="0">
                <a:hlinkClick r:id="rId3"/>
              </a:rPr>
              <a:t>targethiv.org/ta-org/blochiv</a:t>
            </a:r>
            <a:endParaRPr lang="en-US" sz="3200" dirty="0" smtClean="0"/>
          </a:p>
          <a:p>
            <a:endParaRPr lang="en-US" dirty="0"/>
          </a:p>
        </p:txBody>
      </p:sp>
      <p:pic>
        <p:nvPicPr>
          <p:cNvPr id="7" name="Picture 6"/>
          <p:cNvPicPr>
            <a:picLocks noChangeAspect="1"/>
          </p:cNvPicPr>
          <p:nvPr/>
        </p:nvPicPr>
        <p:blipFill>
          <a:blip r:embed="rId4"/>
          <a:stretch>
            <a:fillRect/>
          </a:stretch>
        </p:blipFill>
        <p:spPr>
          <a:xfrm>
            <a:off x="7210698" y="3924794"/>
            <a:ext cx="3245576" cy="875990"/>
          </a:xfrm>
          <a:prstGeom prst="rect">
            <a:avLst/>
          </a:prstGeom>
        </p:spPr>
      </p:pic>
      <p:pic>
        <p:nvPicPr>
          <p:cNvPr id="11" name="Picture 10"/>
          <p:cNvPicPr>
            <a:picLocks noChangeAspect="1"/>
          </p:cNvPicPr>
          <p:nvPr/>
        </p:nvPicPr>
        <p:blipFill>
          <a:blip r:embed="rId5"/>
          <a:stretch>
            <a:fillRect/>
          </a:stretch>
        </p:blipFill>
        <p:spPr>
          <a:xfrm>
            <a:off x="7019109" y="1780206"/>
            <a:ext cx="3315906" cy="1393238"/>
          </a:xfrm>
          <a:prstGeom prst="rect">
            <a:avLst/>
          </a:prstGeom>
        </p:spPr>
      </p:pic>
      <p:pic>
        <p:nvPicPr>
          <p:cNvPr id="12" name="Picture 11"/>
          <p:cNvPicPr>
            <a:picLocks noChangeAspect="1"/>
          </p:cNvPicPr>
          <p:nvPr/>
        </p:nvPicPr>
        <p:blipFill>
          <a:blip r:embed="rId6"/>
          <a:stretch>
            <a:fillRect/>
          </a:stretch>
        </p:blipFill>
        <p:spPr>
          <a:xfrm>
            <a:off x="-11840" y="804031"/>
            <a:ext cx="10944225" cy="495300"/>
          </a:xfrm>
          <a:prstGeom prst="rect">
            <a:avLst/>
          </a:prstGeom>
        </p:spPr>
      </p:pic>
    </p:spTree>
    <p:extLst>
      <p:ext uri="{BB962C8B-B14F-4D97-AF65-F5344CB8AC3E}">
        <p14:creationId xmlns:p14="http://schemas.microsoft.com/office/powerpoint/2010/main" val="4204855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1" y="179027"/>
            <a:ext cx="11121044" cy="1325563"/>
          </a:xfrm>
        </p:spPr>
        <p:txBody>
          <a:bodyPr/>
          <a:lstStyle/>
          <a:p>
            <a:r>
              <a:rPr lang="en-US" dirty="0" smtClean="0">
                <a:solidFill>
                  <a:schemeClr val="accent1">
                    <a:lumMod val="50000"/>
                  </a:schemeClr>
                </a:solidFill>
              </a:rPr>
              <a:t>Contact Us</a:t>
            </a:r>
            <a:endParaRPr lang="en-US" dirty="0">
              <a:solidFill>
                <a:schemeClr val="accent1">
                  <a:lumMod val="50000"/>
                </a:schemeClr>
              </a:solidFill>
            </a:endParaRPr>
          </a:p>
        </p:txBody>
      </p:sp>
      <p:sp>
        <p:nvSpPr>
          <p:cNvPr id="3" name="Content Placeholder 2"/>
          <p:cNvSpPr>
            <a:spLocks noGrp="1"/>
          </p:cNvSpPr>
          <p:nvPr>
            <p:ph idx="1"/>
          </p:nvPr>
        </p:nvSpPr>
        <p:spPr>
          <a:xfrm>
            <a:off x="5599793" y="1493889"/>
            <a:ext cx="4543696" cy="1552119"/>
          </a:xfrm>
        </p:spPr>
        <p:txBody>
          <a:bodyPr>
            <a:noAutofit/>
          </a:bodyPr>
          <a:lstStyle/>
          <a:p>
            <a:r>
              <a:rPr lang="en-US" sz="2000" b="1" dirty="0"/>
              <a:t>Linda H.</a:t>
            </a:r>
            <a:r>
              <a:rPr lang="en-US" sz="2000" dirty="0"/>
              <a:t> </a:t>
            </a:r>
            <a:r>
              <a:rPr lang="en-US" sz="2000" b="1" dirty="0"/>
              <a:t>Scruggs</a:t>
            </a:r>
            <a:r>
              <a:rPr lang="en-US" sz="2000" dirty="0"/>
              <a:t>, MHS, Consultant</a:t>
            </a:r>
            <a:br>
              <a:rPr lang="en-US" sz="2000" dirty="0"/>
            </a:br>
            <a:r>
              <a:rPr lang="en-US" sz="2000" dirty="0"/>
              <a:t>(Pronouns:  she, her, hers)</a:t>
            </a:r>
            <a:br>
              <a:rPr lang="en-US" sz="2000" dirty="0"/>
            </a:br>
            <a:r>
              <a:rPr lang="en-US" sz="2000" dirty="0"/>
              <a:t>Acting Director, Leadership Pipeline</a:t>
            </a:r>
            <a:br>
              <a:rPr lang="en-US" sz="2000" dirty="0"/>
            </a:br>
            <a:r>
              <a:rPr lang="en-US" sz="2000" dirty="0"/>
              <a:t>Cell 202-299-7832</a:t>
            </a:r>
            <a:br>
              <a:rPr lang="en-US" sz="2000" dirty="0"/>
            </a:br>
            <a:r>
              <a:rPr lang="en-US" sz="2000" u="sng" dirty="0" smtClean="0">
                <a:hlinkClick r:id="rId2"/>
              </a:rPr>
              <a:t>lhscruggs@nmac.org</a:t>
            </a:r>
            <a:endParaRPr lang="en-US" sz="2000" u="sng" dirty="0" smtClean="0"/>
          </a:p>
          <a:p>
            <a:r>
              <a:rPr lang="en-US" sz="2000" dirty="0"/>
              <a:t/>
            </a:r>
            <a:br>
              <a:rPr lang="en-US" sz="2000" dirty="0"/>
            </a:br>
            <a:endParaRPr lang="en-US" sz="2000" dirty="0"/>
          </a:p>
        </p:txBody>
      </p:sp>
      <p:sp>
        <p:nvSpPr>
          <p:cNvPr id="8" name="TextBox 7"/>
          <p:cNvSpPr txBox="1"/>
          <p:nvPr/>
        </p:nvSpPr>
        <p:spPr>
          <a:xfrm>
            <a:off x="5645415" y="3286982"/>
            <a:ext cx="2638697" cy="2215991"/>
          </a:xfrm>
          <a:prstGeom prst="rect">
            <a:avLst/>
          </a:prstGeom>
          <a:noFill/>
        </p:spPr>
        <p:txBody>
          <a:bodyPr wrap="square" rtlCol="0">
            <a:spAutoFit/>
          </a:bodyPr>
          <a:lstStyle/>
          <a:p>
            <a:r>
              <a:rPr lang="en-US" sz="2000" b="1" dirty="0"/>
              <a:t>Charles Shazor Jr.</a:t>
            </a:r>
          </a:p>
          <a:p>
            <a:r>
              <a:rPr lang="en-US" sz="2000" dirty="0"/>
              <a:t>(Pronouns: he, him, his)</a:t>
            </a:r>
          </a:p>
          <a:p>
            <a:r>
              <a:rPr lang="en-US" sz="2000" dirty="0"/>
              <a:t>Program Coordinator </a:t>
            </a:r>
          </a:p>
          <a:p>
            <a:r>
              <a:rPr lang="en-US" sz="2000" dirty="0"/>
              <a:t>Leadership Pipeline</a:t>
            </a:r>
          </a:p>
          <a:p>
            <a:r>
              <a:rPr lang="en-US" sz="2000" dirty="0"/>
              <a:t>P: 202-302-7515</a:t>
            </a:r>
          </a:p>
          <a:p>
            <a:r>
              <a:rPr lang="en-US" sz="2000" u="sng" dirty="0">
                <a:hlinkClick r:id="rId3"/>
              </a:rPr>
              <a:t>cshazor@nmac.org</a:t>
            </a:r>
            <a:r>
              <a:rPr lang="en-US" sz="2000" dirty="0"/>
              <a:t> </a:t>
            </a:r>
          </a:p>
          <a:p>
            <a:endParaRPr lang="en-US" dirty="0"/>
          </a:p>
        </p:txBody>
      </p:sp>
      <p:sp>
        <p:nvSpPr>
          <p:cNvPr id="9" name="TextBox 8"/>
          <p:cNvSpPr txBox="1"/>
          <p:nvPr/>
        </p:nvSpPr>
        <p:spPr>
          <a:xfrm>
            <a:off x="566057" y="3286982"/>
            <a:ext cx="2331819" cy="2215991"/>
          </a:xfrm>
          <a:prstGeom prst="rect">
            <a:avLst/>
          </a:prstGeom>
          <a:noFill/>
        </p:spPr>
        <p:txBody>
          <a:bodyPr wrap="square" rtlCol="0">
            <a:spAutoFit/>
          </a:bodyPr>
          <a:lstStyle/>
          <a:p>
            <a:r>
              <a:rPr lang="en-US" sz="2000" b="1" dirty="0"/>
              <a:t>NMAC  USCA </a:t>
            </a:r>
          </a:p>
          <a:p>
            <a:r>
              <a:rPr lang="en-US" sz="2000" b="1" dirty="0"/>
              <a:t>1000 Vermont NW</a:t>
            </a:r>
          </a:p>
          <a:p>
            <a:r>
              <a:rPr lang="en-US" sz="2000" b="1" dirty="0"/>
              <a:t>Suite 200</a:t>
            </a:r>
            <a:br>
              <a:rPr lang="en-US" sz="2000" b="1" dirty="0"/>
            </a:br>
            <a:r>
              <a:rPr lang="en-US" sz="2000" b="1" dirty="0"/>
              <a:t>Washington, DC </a:t>
            </a:r>
            <a:r>
              <a:rPr lang="en-US" sz="2000" b="1" dirty="0" smtClean="0"/>
              <a:t>20005</a:t>
            </a:r>
          </a:p>
          <a:p>
            <a:r>
              <a:rPr lang="en-US" sz="2000" b="1" dirty="0" smtClean="0">
                <a:hlinkClick r:id="rId4"/>
              </a:rPr>
              <a:t>www.nmac.org</a:t>
            </a:r>
            <a:endParaRPr lang="en-US" sz="2000" b="1" dirty="0" smtClean="0"/>
          </a:p>
          <a:p>
            <a:endParaRPr lang="en-US" b="1" dirty="0"/>
          </a:p>
        </p:txBody>
      </p:sp>
      <p:pic>
        <p:nvPicPr>
          <p:cNvPr id="1028" name="Picture 4" descr="1514982937161_NM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58" y="1359942"/>
            <a:ext cx="19653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6057" y="2220354"/>
            <a:ext cx="3971109" cy="923330"/>
          </a:xfrm>
          <a:prstGeom prst="rect">
            <a:avLst/>
          </a:prstGeom>
        </p:spPr>
        <p:txBody>
          <a:bodyPr wrap="square">
            <a:spAutoFit/>
          </a:bodyPr>
          <a:lstStyle/>
          <a:p>
            <a:r>
              <a:rPr lang="en-US"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NMAC leads with race to urgently fight for health equity and racial justice to end the HIV epidemic in America</a:t>
            </a:r>
            <a:endParaRPr lang="en-US" dirty="0"/>
          </a:p>
        </p:txBody>
      </p:sp>
    </p:spTree>
    <p:extLst>
      <p:ext uri="{BB962C8B-B14F-4D97-AF65-F5344CB8AC3E}">
        <p14:creationId xmlns:p14="http://schemas.microsoft.com/office/powerpoint/2010/main" val="173009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9400" r="8891" b="-2"/>
          <a:stretch/>
        </p:blipFill>
        <p:spPr>
          <a:xfrm>
            <a:off x="5620621" y="1022307"/>
            <a:ext cx="4865619" cy="3694016"/>
          </a:xfrm>
          <a:prstGeom prst="rect">
            <a:avLst/>
          </a:prstGeom>
          <a:effectLst/>
        </p:spPr>
      </p:pic>
      <p:sp>
        <p:nvSpPr>
          <p:cNvPr id="10" name="Content Placeholder 9"/>
          <p:cNvSpPr>
            <a:spLocks noGrp="1"/>
          </p:cNvSpPr>
          <p:nvPr>
            <p:ph idx="1"/>
          </p:nvPr>
        </p:nvSpPr>
        <p:spPr>
          <a:xfrm>
            <a:off x="453082" y="1935495"/>
            <a:ext cx="4800758" cy="3779520"/>
          </a:xfrm>
        </p:spPr>
        <p:txBody>
          <a:bodyPr>
            <a:normAutofit/>
          </a:bodyPr>
          <a:lstStyle/>
          <a:p>
            <a:r>
              <a:rPr lang="en-US" sz="4400" dirty="0">
                <a:solidFill>
                  <a:srgbClr val="002060"/>
                </a:solidFill>
              </a:rPr>
              <a:t>Building Leaders of </a:t>
            </a:r>
            <a:r>
              <a:rPr lang="en-US" sz="4400" dirty="0" smtClean="0">
                <a:solidFill>
                  <a:srgbClr val="002060"/>
                </a:solidFill>
              </a:rPr>
              <a:t>Color (BLOC)</a:t>
            </a:r>
          </a:p>
          <a:p>
            <a:r>
              <a:rPr lang="en-US" sz="4400" dirty="0" smtClean="0">
                <a:solidFill>
                  <a:srgbClr val="002060"/>
                </a:solidFill>
              </a:rPr>
              <a:t>Training </a:t>
            </a:r>
            <a:r>
              <a:rPr lang="en-US" sz="4400" dirty="0">
                <a:solidFill>
                  <a:srgbClr val="002060"/>
                </a:solidFill>
              </a:rPr>
              <a:t>Workshop</a:t>
            </a:r>
          </a:p>
        </p:txBody>
      </p:sp>
      <p:sp>
        <p:nvSpPr>
          <p:cNvPr id="3" name="Slide Number Placeholder 2"/>
          <p:cNvSpPr>
            <a:spLocks noGrp="1"/>
          </p:cNvSpPr>
          <p:nvPr>
            <p:ph type="sldNum" sz="quarter" idx="12"/>
          </p:nvPr>
        </p:nvSpPr>
        <p:spPr/>
        <p:txBody>
          <a:bodyPr/>
          <a:lstStyle/>
          <a:p>
            <a:pPr algn="r" defTabSz="457200">
              <a:defRPr/>
            </a:pPr>
            <a:endParaRPr lang="en-US" sz="1200" dirty="0">
              <a:solidFill>
                <a:srgbClr val="002060"/>
              </a:solidFill>
              <a:latin typeface="Calibri"/>
            </a:endParaRPr>
          </a:p>
        </p:txBody>
      </p:sp>
      <p:sp>
        <p:nvSpPr>
          <p:cNvPr id="7" name="Content Placeholder 4">
            <a:extLst>
              <a:ext uri="{FF2B5EF4-FFF2-40B4-BE49-F238E27FC236}">
                <a16:creationId xmlns:a16="http://schemas.microsoft.com/office/drawing/2014/main" id="{DE321ED6-AF9E-BE4C-8FFB-4AAA7F2D8183}"/>
              </a:ext>
            </a:extLst>
          </p:cNvPr>
          <p:cNvSpPr txBox="1">
            <a:spLocks/>
          </p:cNvSpPr>
          <p:nvPr/>
        </p:nvSpPr>
        <p:spPr>
          <a:xfrm>
            <a:off x="6593744" y="4833769"/>
            <a:ext cx="5244029" cy="98214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b="1" dirty="0"/>
              <a:t>This </a:t>
            </a:r>
            <a:r>
              <a:rPr lang="en-US" sz="1100" b="1" dirty="0" smtClean="0"/>
              <a:t>project is </a:t>
            </a:r>
            <a:r>
              <a:rPr lang="en-US" sz="1100" b="1" dirty="0"/>
              <a:t>supported by the Health Resources and Services Administration (HRSA) through the Secretary's Minority AIDS Initiative Fund of the U.S. Department of Health and Human Services (HHS) under contract number </a:t>
            </a:r>
            <a:r>
              <a:rPr lang="en-US" sz="1100" b="1" dirty="0" smtClean="0"/>
              <a:t>U69HA304700100 as </a:t>
            </a:r>
            <a:r>
              <a:rPr lang="en-US" sz="1100" b="1" dirty="0"/>
              <a:t>part of an award </a:t>
            </a:r>
            <a:r>
              <a:rPr lang="en-US" sz="1100" b="1" dirty="0" smtClean="0"/>
              <a:t>totaling approximately $2,750,000. </a:t>
            </a:r>
            <a:r>
              <a:rPr lang="en-US" sz="1100" b="1" dirty="0"/>
              <a:t>The contents are those of the author(s) and do not necessarily represent the official views of, nor an endorsement, by HRSA, HHS or the U.S. Government</a:t>
            </a:r>
            <a:r>
              <a:rPr lang="en-US" sz="1100" b="1" dirty="0" smtClean="0"/>
              <a:t>. </a:t>
            </a:r>
            <a:endParaRPr lang="en-US" sz="1100" dirty="0"/>
          </a:p>
        </p:txBody>
      </p:sp>
      <p:sp>
        <p:nvSpPr>
          <p:cNvPr id="12" name="Title 11">
            <a:extLst>
              <a:ext uri="{FF2B5EF4-FFF2-40B4-BE49-F238E27FC236}">
                <a16:creationId xmlns:a16="http://schemas.microsoft.com/office/drawing/2014/main" id="{32404A48-B9D2-0845-95A5-6ECB278AB4E7}"/>
              </a:ext>
            </a:extLst>
          </p:cNvPr>
          <p:cNvSpPr>
            <a:spLocks noGrp="1"/>
          </p:cNvSpPr>
          <p:nvPr>
            <p:ph type="title"/>
          </p:nvPr>
        </p:nvSpPr>
        <p:spPr>
          <a:xfrm>
            <a:off x="453082" y="346063"/>
            <a:ext cx="10515600" cy="829193"/>
          </a:xfrm>
        </p:spPr>
        <p:txBody>
          <a:bodyPr>
            <a:normAutofit fontScale="90000"/>
          </a:bodyPr>
          <a:lstStyle/>
          <a:p>
            <a:r>
              <a:rPr lang="en-US" dirty="0" smtClean="0">
                <a:solidFill>
                  <a:schemeClr val="accent1">
                    <a:lumMod val="50000"/>
                  </a:schemeClr>
                </a:solidFill>
              </a:rPr>
              <a:t>Stigma and Intersectionality</a:t>
            </a:r>
            <a:endParaRPr lang="en-US" dirty="0">
              <a:solidFill>
                <a:schemeClr val="accent1">
                  <a:lumMod val="50000"/>
                </a:schemeClr>
              </a:solidFill>
            </a:endParaRPr>
          </a:p>
        </p:txBody>
      </p:sp>
    </p:spTree>
    <p:extLst>
      <p:ext uri="{BB962C8B-B14F-4D97-AF65-F5344CB8AC3E}">
        <p14:creationId xmlns:p14="http://schemas.microsoft.com/office/powerpoint/2010/main" val="354914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defTabSz="457200">
              <a:defRPr/>
            </a:pPr>
            <a:r>
              <a:rPr lang="en-US" sz="1600" dirty="0" smtClean="0">
                <a:solidFill>
                  <a:prstClr val="black">
                    <a:tint val="75000"/>
                  </a:prstClr>
                </a:solidFill>
                <a:latin typeface="Calibri"/>
              </a:rPr>
              <a:t>		</a:t>
            </a:r>
            <a:endParaRPr lang="en-US" sz="1600" dirty="0">
              <a:solidFill>
                <a:prstClr val="black">
                  <a:tint val="75000"/>
                </a:prstClr>
              </a:solidFill>
              <a:latin typeface="Calibri"/>
            </a:endParaRPr>
          </a:p>
        </p:txBody>
      </p:sp>
      <p:sp>
        <p:nvSpPr>
          <p:cNvPr id="5" name="Content Placeholder 4"/>
          <p:cNvSpPr>
            <a:spLocks noGrp="1"/>
          </p:cNvSpPr>
          <p:nvPr>
            <p:ph sz="half" idx="4294967295"/>
          </p:nvPr>
        </p:nvSpPr>
        <p:spPr>
          <a:xfrm>
            <a:off x="2756356" y="313470"/>
            <a:ext cx="8973566" cy="1709049"/>
          </a:xfrm>
          <a:noFill/>
        </p:spPr>
        <p:txBody>
          <a:bodyPr>
            <a:noAutofit/>
          </a:bodyPr>
          <a:lstStyle/>
          <a:p>
            <a:r>
              <a:rPr lang="en-US" sz="3600" b="1" dirty="0">
                <a:solidFill>
                  <a:schemeClr val="accent1">
                    <a:lumMod val="50000"/>
                  </a:schemeClr>
                </a:solidFill>
              </a:rPr>
              <a:t>Program </a:t>
            </a:r>
            <a:r>
              <a:rPr lang="en-US" sz="3600" b="1" dirty="0" smtClean="0">
                <a:solidFill>
                  <a:schemeClr val="accent1">
                    <a:lumMod val="50000"/>
                  </a:schemeClr>
                </a:solidFill>
              </a:rPr>
              <a:t>Leadership:</a:t>
            </a:r>
            <a:endParaRPr lang="en-US" sz="3600" b="1" dirty="0">
              <a:solidFill>
                <a:schemeClr val="accent1">
                  <a:lumMod val="50000"/>
                </a:schemeClr>
              </a:solidFill>
            </a:endParaRPr>
          </a:p>
          <a:p>
            <a:r>
              <a:rPr lang="en-US" b="1" dirty="0" smtClean="0">
                <a:solidFill>
                  <a:srgbClr val="002060"/>
                </a:solidFill>
              </a:rPr>
              <a:t>The National Minority AIDS Council (NMAC) </a:t>
            </a:r>
            <a:r>
              <a:rPr lang="en-US" b="1" dirty="0">
                <a:solidFill>
                  <a:srgbClr val="002060"/>
                </a:solidFill>
              </a:rPr>
              <a:t>leads the BLOC Project. </a:t>
            </a:r>
          </a:p>
          <a:p>
            <a:r>
              <a:rPr lang="en-US" b="1" dirty="0">
                <a:solidFill>
                  <a:srgbClr val="002060"/>
                </a:solidFill>
              </a:rPr>
              <a:t>The agency leads with race to urgently fight for health equity and racial justice to end the HIV epidemic in America. </a:t>
            </a:r>
          </a:p>
          <a:p>
            <a:endParaRPr lang="en-US" dirty="0"/>
          </a:p>
          <a:p>
            <a:endParaRPr lang="en-US" dirty="0"/>
          </a:p>
        </p:txBody>
      </p:sp>
      <p:sp>
        <p:nvSpPr>
          <p:cNvPr id="6" name="Rectangle 5">
            <a:extLst>
              <a:ext uri="{FF2B5EF4-FFF2-40B4-BE49-F238E27FC236}">
                <a16:creationId xmlns:a16="http://schemas.microsoft.com/office/drawing/2014/main" id="{D611DB66-7BEC-9143-91C9-CC9965326B49}"/>
              </a:ext>
            </a:extLst>
          </p:cNvPr>
          <p:cNvSpPr/>
          <p:nvPr/>
        </p:nvSpPr>
        <p:spPr>
          <a:xfrm>
            <a:off x="2383499" y="2891207"/>
            <a:ext cx="6377716" cy="3046988"/>
          </a:xfrm>
          <a:prstGeom prst="rect">
            <a:avLst/>
          </a:prstGeom>
          <a:noFill/>
        </p:spPr>
        <p:txBody>
          <a:bodyPr wrap="square">
            <a:spAutoFit/>
          </a:bodyPr>
          <a:lstStyle/>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Positive Women’s Network-USA (PWN-USA) </a:t>
            </a:r>
            <a:endParaRPr lang="en-US" sz="2400" b="1" dirty="0" smtClean="0">
              <a:solidFill>
                <a:schemeClr val="accent1">
                  <a:lumMod val="50000"/>
                </a:schemeClr>
              </a:solidFill>
              <a:latin typeface="Calibri"/>
            </a:endParaRPr>
          </a:p>
          <a:p>
            <a:pPr marL="285750" indent="-285750" defTabSz="457200">
              <a:buFont typeface="Arial" panose="020B0604020202020204" pitchFamily="34" charset="0"/>
              <a:buChar char="•"/>
              <a:defRPr/>
            </a:pPr>
            <a:endParaRPr lang="en-US" sz="2400" b="1" dirty="0">
              <a:solidFill>
                <a:schemeClr val="accent1">
                  <a:lumMod val="50000"/>
                </a:schemeClr>
              </a:solidFill>
              <a:latin typeface="Calibri"/>
            </a:endParaRPr>
          </a:p>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United States People Living with HIV Caucus (HIV Caucus) </a:t>
            </a:r>
            <a:endParaRPr lang="en-US" sz="2400" b="1" dirty="0" smtClean="0">
              <a:solidFill>
                <a:schemeClr val="accent1">
                  <a:lumMod val="50000"/>
                </a:schemeClr>
              </a:solidFill>
              <a:latin typeface="Calibri"/>
            </a:endParaRPr>
          </a:p>
          <a:p>
            <a:pPr marL="285750" indent="-285750" defTabSz="457200">
              <a:buFont typeface="Arial" panose="020B0604020202020204" pitchFamily="34" charset="0"/>
              <a:buChar char="•"/>
              <a:defRPr/>
            </a:pPr>
            <a:endParaRPr lang="en-US" sz="2400" b="1" dirty="0">
              <a:solidFill>
                <a:schemeClr val="accent1">
                  <a:lumMod val="50000"/>
                </a:schemeClr>
              </a:solidFill>
              <a:latin typeface="Calibri"/>
            </a:endParaRPr>
          </a:p>
          <a:p>
            <a:pPr marL="285750" indent="-285750" defTabSz="457200">
              <a:buFont typeface="Arial" panose="020B0604020202020204" pitchFamily="34" charset="0"/>
              <a:buChar char="•"/>
              <a:defRPr/>
            </a:pPr>
            <a:r>
              <a:rPr lang="en-US" sz="2400" b="1" dirty="0">
                <a:solidFill>
                  <a:schemeClr val="accent1">
                    <a:lumMod val="50000"/>
                  </a:schemeClr>
                </a:solidFill>
                <a:latin typeface="Calibri"/>
              </a:rPr>
              <a:t>Transforming HIV Resentments into Victories Everlasting Support Services </a:t>
            </a:r>
            <a:r>
              <a:rPr lang="en-US" sz="2400" b="1" dirty="0" smtClean="0">
                <a:solidFill>
                  <a:schemeClr val="accent1">
                    <a:lumMod val="50000"/>
                  </a:schemeClr>
                </a:solidFill>
                <a:latin typeface="Calibri"/>
              </a:rPr>
              <a:t>Incorporated</a:t>
            </a:r>
          </a:p>
          <a:p>
            <a:pPr defTabSz="457200">
              <a:defRPr/>
            </a:pPr>
            <a:r>
              <a:rPr lang="en-US" sz="2400" b="1" dirty="0" smtClean="0">
                <a:solidFill>
                  <a:schemeClr val="accent1">
                    <a:lumMod val="50000"/>
                  </a:schemeClr>
                </a:solidFill>
                <a:latin typeface="Calibri"/>
              </a:rPr>
              <a:t>     </a:t>
            </a:r>
            <a:r>
              <a:rPr lang="en-US" sz="2400" b="1" dirty="0">
                <a:solidFill>
                  <a:schemeClr val="accent1">
                    <a:lumMod val="50000"/>
                  </a:schemeClr>
                </a:solidFill>
                <a:latin typeface="Calibri"/>
              </a:rPr>
              <a:t>(THRIVE SS Inc.) </a:t>
            </a:r>
          </a:p>
        </p:txBody>
      </p:sp>
      <p:sp>
        <p:nvSpPr>
          <p:cNvPr id="10" name="Content Placeholder 3">
            <a:extLst>
              <a:ext uri="{FF2B5EF4-FFF2-40B4-BE49-F238E27FC236}">
                <a16:creationId xmlns:a16="http://schemas.microsoft.com/office/drawing/2014/main" id="{D5F2264D-29D0-EA40-8DAA-14C8F7EF2E41}"/>
              </a:ext>
            </a:extLst>
          </p:cNvPr>
          <p:cNvSpPr txBox="1">
            <a:spLocks/>
          </p:cNvSpPr>
          <p:nvPr/>
        </p:nvSpPr>
        <p:spPr>
          <a:xfrm>
            <a:off x="2756356" y="2246651"/>
            <a:ext cx="3634878" cy="61622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600" b="1" dirty="0" smtClean="0">
                <a:solidFill>
                  <a:schemeClr val="accent1">
                    <a:lumMod val="50000"/>
                  </a:schemeClr>
                </a:solidFill>
                <a:latin typeface="Calibri"/>
              </a:rPr>
              <a:t>Program Partners:</a:t>
            </a:r>
            <a:endParaRPr lang="en-US" sz="3600" b="1" dirty="0">
              <a:solidFill>
                <a:schemeClr val="accent1">
                  <a:lumMod val="50000"/>
                </a:schemeClr>
              </a:solidFill>
              <a:latin typeface="Calibri"/>
            </a:endParaRPr>
          </a:p>
        </p:txBody>
      </p:sp>
      <p:pic>
        <p:nvPicPr>
          <p:cNvPr id="13" name="Picture 12">
            <a:extLst>
              <a:ext uri="{FF2B5EF4-FFF2-40B4-BE49-F238E27FC236}">
                <a16:creationId xmlns:a16="http://schemas.microsoft.com/office/drawing/2014/main" id="{74DEADD3-36FA-1E45-83C9-07B5632967FC}"/>
              </a:ext>
            </a:extLst>
          </p:cNvPr>
          <p:cNvPicPr>
            <a:picLocks noChangeAspect="1"/>
          </p:cNvPicPr>
          <p:nvPr/>
        </p:nvPicPr>
        <p:blipFill>
          <a:blip r:embed="rId3"/>
          <a:stretch>
            <a:fillRect/>
          </a:stretch>
        </p:blipFill>
        <p:spPr>
          <a:xfrm>
            <a:off x="8761215" y="2676055"/>
            <a:ext cx="2968707" cy="2433827"/>
          </a:xfrm>
          <a:prstGeom prst="rect">
            <a:avLst/>
          </a:prstGeom>
        </p:spPr>
      </p:pic>
      <p:pic>
        <p:nvPicPr>
          <p:cNvPr id="7" name="Picture 6" descr="NMAC-logo_small.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81" y="313470"/>
            <a:ext cx="1670565" cy="826261"/>
          </a:xfrm>
          <a:prstGeom prst="rect">
            <a:avLst/>
          </a:prstGeom>
          <a:noFill/>
          <a:ln>
            <a:noFill/>
          </a:ln>
        </p:spPr>
      </p:pic>
      <p:pic>
        <p:nvPicPr>
          <p:cNvPr id="8" name="Picture 7" descr="imgres-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790" y="2445625"/>
            <a:ext cx="2001438" cy="891163"/>
          </a:xfrm>
          <a:prstGeom prst="rect">
            <a:avLst/>
          </a:prstGeom>
          <a:noFill/>
          <a:ln>
            <a:noFill/>
          </a:ln>
        </p:spPr>
      </p:pic>
      <p:pic>
        <p:nvPicPr>
          <p:cNvPr id="9" name="Picture 8" descr="imgres-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489" y="3646579"/>
            <a:ext cx="1232550" cy="871345"/>
          </a:xfrm>
          <a:prstGeom prst="rect">
            <a:avLst/>
          </a:prstGeom>
          <a:noFill/>
          <a:ln>
            <a:noFill/>
          </a:ln>
        </p:spPr>
      </p:pic>
      <p:pic>
        <p:nvPicPr>
          <p:cNvPr id="11" name="Picture 10"/>
          <p:cNvPicPr/>
          <p:nvPr/>
        </p:nvPicPr>
        <p:blipFill>
          <a:blip r:embed="rId7"/>
          <a:stretch>
            <a:fillRect/>
          </a:stretch>
        </p:blipFill>
        <p:spPr>
          <a:xfrm>
            <a:off x="330789" y="4951868"/>
            <a:ext cx="1735440" cy="678722"/>
          </a:xfrm>
          <a:prstGeom prst="rect">
            <a:avLst/>
          </a:prstGeom>
        </p:spPr>
      </p:pic>
    </p:spTree>
    <p:extLst>
      <p:ext uri="{BB962C8B-B14F-4D97-AF65-F5344CB8AC3E}">
        <p14:creationId xmlns:p14="http://schemas.microsoft.com/office/powerpoint/2010/main" val="1728443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endParaRPr lang="en-US" dirty="0"/>
          </a:p>
        </p:txBody>
      </p:sp>
      <p:sp>
        <p:nvSpPr>
          <p:cNvPr id="4" name="Content Placeholder 3"/>
          <p:cNvSpPr>
            <a:spLocks noGrp="1"/>
          </p:cNvSpPr>
          <p:nvPr>
            <p:ph sz="half" idx="1"/>
          </p:nvPr>
        </p:nvSpPr>
        <p:spPr>
          <a:xfrm>
            <a:off x="1952142" y="1558228"/>
            <a:ext cx="4068130" cy="4351338"/>
          </a:xfrm>
        </p:spPr>
        <p:txBody>
          <a:bodyPr>
            <a:normAutofit/>
          </a:bodyPr>
          <a:lstStyle/>
          <a:p>
            <a:endParaRPr lang="en-US" sz="4800" dirty="0">
              <a:solidFill>
                <a:schemeClr val="accent1"/>
              </a:solidFill>
            </a:endParaRPr>
          </a:p>
          <a:p>
            <a:pPr algn="r"/>
            <a:endParaRPr lang="en-US" sz="4800" dirty="0">
              <a:solidFill>
                <a:schemeClr val="accent1"/>
              </a:solidFill>
            </a:endParaRPr>
          </a:p>
        </p:txBody>
      </p:sp>
      <p:sp>
        <p:nvSpPr>
          <p:cNvPr id="5" name="Content Placeholder 4"/>
          <p:cNvSpPr>
            <a:spLocks noGrp="1"/>
          </p:cNvSpPr>
          <p:nvPr>
            <p:ph sz="half" idx="2"/>
          </p:nvPr>
        </p:nvSpPr>
        <p:spPr/>
        <p:txBody>
          <a:bodyPr>
            <a:normAutofit/>
          </a:bodyPr>
          <a:lstStyle/>
          <a:p>
            <a:endParaRPr lang="en-US" dirty="0"/>
          </a:p>
          <a:p>
            <a:endParaRPr lang="en-US" dirty="0"/>
          </a:p>
        </p:txBody>
      </p:sp>
      <p:sp>
        <p:nvSpPr>
          <p:cNvPr id="2" name="Title 1">
            <a:extLst>
              <a:ext uri="{FF2B5EF4-FFF2-40B4-BE49-F238E27FC236}">
                <a16:creationId xmlns:a16="http://schemas.microsoft.com/office/drawing/2014/main" id="{B1A20D58-EDB9-474E-B4B6-4BB9023A42C8}"/>
              </a:ext>
            </a:extLst>
          </p:cNvPr>
          <p:cNvSpPr>
            <a:spLocks noGrp="1"/>
          </p:cNvSpPr>
          <p:nvPr>
            <p:ph type="title"/>
          </p:nvPr>
        </p:nvSpPr>
        <p:spPr>
          <a:xfrm>
            <a:off x="116284" y="56922"/>
            <a:ext cx="8340783" cy="1325563"/>
          </a:xfrm>
        </p:spPr>
        <p:txBody>
          <a:bodyPr>
            <a:normAutofit/>
          </a:bodyPr>
          <a:lstStyle/>
          <a:p>
            <a:r>
              <a:rPr lang="en-US" sz="4400" b="1" dirty="0">
                <a:solidFill>
                  <a:schemeClr val="accent1">
                    <a:lumMod val="50000"/>
                  </a:schemeClr>
                </a:solidFill>
              </a:rPr>
              <a:t>Rationale for BLOC</a:t>
            </a:r>
          </a:p>
        </p:txBody>
      </p:sp>
      <p:sp>
        <p:nvSpPr>
          <p:cNvPr id="8" name="Content Placeholder 3"/>
          <p:cNvSpPr txBox="1">
            <a:spLocks/>
          </p:cNvSpPr>
          <p:nvPr/>
        </p:nvSpPr>
        <p:spPr>
          <a:xfrm>
            <a:off x="1821150" y="1474140"/>
            <a:ext cx="8398244" cy="427147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t>The purpose of BLOC is to contribute to the national HIV goals by ensuring people of color living with HIV, including transgender women of color, are equipped to provide meaningful input and guidance on achieving these goals via their participation on HIV planning bodies. </a:t>
            </a:r>
            <a:endParaRPr lang="en-US" sz="4800" dirty="0">
              <a:solidFill>
                <a:schemeClr val="accent1"/>
              </a:solidFill>
            </a:endParaRPr>
          </a:p>
          <a:p>
            <a:pPr marL="0" indent="0" algn="r">
              <a:buNone/>
            </a:pPr>
            <a:endParaRPr lang="en-US" sz="4800" dirty="0">
              <a:solidFill>
                <a:schemeClr val="accent1"/>
              </a:solidFill>
            </a:endParaRPr>
          </a:p>
        </p:txBody>
      </p:sp>
      <p:sp>
        <p:nvSpPr>
          <p:cNvPr id="10" name="TextBox 9"/>
          <p:cNvSpPr txBox="1"/>
          <p:nvPr/>
        </p:nvSpPr>
        <p:spPr>
          <a:xfrm>
            <a:off x="6305550" y="1710628"/>
            <a:ext cx="388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6248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Image result for leader 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6070376" y="2118149"/>
            <a:ext cx="4291210" cy="430313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8194" name="Content Placeholder 2"/>
          <p:cNvSpPr>
            <a:spLocks noGrp="1"/>
          </p:cNvSpPr>
          <p:nvPr>
            <p:ph sz="half" idx="1"/>
          </p:nvPr>
        </p:nvSpPr>
        <p:spPr>
          <a:xfrm>
            <a:off x="1433061" y="1137138"/>
            <a:ext cx="4573272" cy="4785583"/>
          </a:xfrm>
        </p:spPr>
        <p:txBody>
          <a:bodyPr vert="horz" lIns="91440" tIns="45720" rIns="91440" bIns="45720" rtlCol="0" anchor="ctr">
            <a:normAutofit/>
          </a:bodyPr>
          <a:lstStyle/>
          <a:p>
            <a:r>
              <a:rPr lang="en-US" sz="3200" b="1" dirty="0"/>
              <a:t>To increase the number of Persons of Color Living with HIV who are actively serving in leadership roles or engaged in leadership activities related to HIV-related services at all levels of decision making </a:t>
            </a:r>
          </a:p>
        </p:txBody>
      </p:sp>
      <p:sp>
        <p:nvSpPr>
          <p:cNvPr id="8193" name="Title 1"/>
          <p:cNvSpPr>
            <a:spLocks noGrp="1"/>
          </p:cNvSpPr>
          <p:nvPr>
            <p:ph type="title"/>
          </p:nvPr>
        </p:nvSpPr>
        <p:spPr>
          <a:xfrm>
            <a:off x="213284" y="-188425"/>
            <a:ext cx="7886700" cy="1325563"/>
          </a:xfrm>
        </p:spPr>
        <p:txBody>
          <a:bodyPr vert="horz" lIns="91440" tIns="45720" rIns="91440" bIns="45720" rtlCol="0" anchor="ctr">
            <a:normAutofit/>
          </a:bodyPr>
          <a:lstStyle/>
          <a:p>
            <a:r>
              <a:rPr lang="en-US" sz="4400" b="1" dirty="0">
                <a:solidFill>
                  <a:schemeClr val="accent1">
                    <a:lumMod val="50000"/>
                  </a:schemeClr>
                </a:solidFill>
              </a:rPr>
              <a:t>Purpose of BLOC Program</a:t>
            </a:r>
          </a:p>
        </p:txBody>
      </p:sp>
    </p:spTree>
    <p:extLst>
      <p:ext uri="{BB962C8B-B14F-4D97-AF65-F5344CB8AC3E}">
        <p14:creationId xmlns:p14="http://schemas.microsoft.com/office/powerpoint/2010/main" val="308715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211" y="71024"/>
            <a:ext cx="11121044" cy="1325563"/>
          </a:xfrm>
        </p:spPr>
        <p:txBody>
          <a:bodyPr>
            <a:normAutofit fontScale="90000"/>
          </a:bodyPr>
          <a:lstStyle/>
          <a:p>
            <a:r>
              <a:rPr lang="en-US" dirty="0">
                <a:solidFill>
                  <a:schemeClr val="accent1">
                    <a:lumMod val="50000"/>
                  </a:schemeClr>
                </a:solidFill>
              </a:rPr>
              <a:t>Our Guiding Principles</a:t>
            </a:r>
            <a:r>
              <a:rPr lang="en-US" dirty="0"/>
              <a:t/>
            </a:r>
            <a:br>
              <a:rPr lang="en-US" dirty="0"/>
            </a:br>
            <a:endParaRPr lang="en-US" dirty="0"/>
          </a:p>
        </p:txBody>
      </p:sp>
      <p:pic>
        <p:nvPicPr>
          <p:cNvPr id="14" name="Picture 1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611"/>
            <a:ext cx="12192000" cy="4740337"/>
          </a:xfrm>
          <a:prstGeom prst="rect">
            <a:avLst/>
          </a:prstGeom>
        </p:spPr>
      </p:pic>
      <p:sp>
        <p:nvSpPr>
          <p:cNvPr id="15" name="TextBox 14"/>
          <p:cNvSpPr txBox="1"/>
          <p:nvPr/>
        </p:nvSpPr>
        <p:spPr>
          <a:xfrm>
            <a:off x="644960" y="1627564"/>
            <a:ext cx="3143412" cy="3816430"/>
          </a:xfrm>
          <a:prstGeom prst="rect">
            <a:avLst/>
          </a:prstGeom>
          <a:solidFill>
            <a:schemeClr val="bg1">
              <a:alpha val="92000"/>
            </a:schemeClr>
          </a:solidFill>
        </p:spPr>
        <p:txBody>
          <a:bodyPr wrap="square" rtlCol="0">
            <a:spAutoFit/>
          </a:bodyPr>
          <a:lstStyle/>
          <a:p>
            <a:pPr marL="285750" indent="-285750">
              <a:buFont typeface="Wingdings" charset="2"/>
              <a:buChar char="²"/>
            </a:pPr>
            <a:r>
              <a:rPr lang="en-US" sz="2800" b="1" dirty="0"/>
              <a:t>Where we begin</a:t>
            </a:r>
          </a:p>
          <a:p>
            <a:endParaRPr lang="en-US" sz="2800" b="1" dirty="0"/>
          </a:p>
          <a:p>
            <a:pPr marL="285750" indent="-285750">
              <a:buFont typeface="Wingdings" charset="2"/>
              <a:buChar char="²"/>
            </a:pPr>
            <a:r>
              <a:rPr lang="en-US" sz="2800" b="1" dirty="0"/>
              <a:t>What we believe</a:t>
            </a:r>
          </a:p>
          <a:p>
            <a:endParaRPr lang="en-US" sz="2800" b="1" dirty="0"/>
          </a:p>
          <a:p>
            <a:pPr marL="285750" indent="-285750">
              <a:buFont typeface="Wingdings" charset="2"/>
              <a:buChar char="²"/>
            </a:pPr>
            <a:r>
              <a:rPr lang="en-US" sz="2800" b="1" dirty="0"/>
              <a:t>How we operate</a:t>
            </a:r>
          </a:p>
          <a:p>
            <a:endParaRPr lang="en-US" sz="2800" b="1" dirty="0"/>
          </a:p>
          <a:p>
            <a:pPr marL="285750" indent="-285750">
              <a:buFont typeface="Wingdings" charset="2"/>
              <a:buChar char="²"/>
            </a:pPr>
            <a:r>
              <a:rPr lang="en-US" sz="2800" b="1" dirty="0"/>
              <a:t>What we are creating</a:t>
            </a:r>
          </a:p>
          <a:p>
            <a:endParaRPr lang="en-US" dirty="0"/>
          </a:p>
        </p:txBody>
      </p:sp>
    </p:spTree>
    <p:extLst>
      <p:ext uri="{BB962C8B-B14F-4D97-AF65-F5344CB8AC3E}">
        <p14:creationId xmlns:p14="http://schemas.microsoft.com/office/powerpoint/2010/main" val="39485339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I:\National Quality Ctr\National Campaign\Webinars and Presentations\November 8 2012 Partners incare\Audio Files\11.8.12Slide11.wav"/>
  <p:tag name="PPSNARRATION" val="11,428187365,I:\National Quality Ctr\National Campaign\Webinars and Presentations\November 8 2012 Partners incare\Audio Files\November Pic HIV STIGMA AND ME\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D518FA-6DB5-4964-8D9F-6DA09C7A1F66}">
  <ds:schemaRefs>
    <ds:schemaRef ds:uri="http://schemas.microsoft.com/sharepoint/v3/contenttype/forms"/>
  </ds:schemaRefs>
</ds:datastoreItem>
</file>

<file path=customXml/itemProps3.xml><?xml version="1.0" encoding="utf-8"?>
<ds:datastoreItem xmlns:ds="http://schemas.openxmlformats.org/officeDocument/2006/customXml" ds:itemID="{3159FDB6-3442-4242-8A4B-4B9C3F1CFA17}">
  <ds:schemaRefs>
    <ds:schemaRef ds:uri="http://purl.org/dc/terms/"/>
    <ds:schemaRef ds:uri="763191c0-b165-402f-a2d4-8ae261e3ae05"/>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75e813ae-c565-40db-b37c-cfdb0e13b5d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166</TotalTime>
  <Words>1648</Words>
  <Application>Microsoft Office PowerPoint</Application>
  <PresentationFormat>Widescreen</PresentationFormat>
  <Paragraphs>214</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明朝</vt:lpstr>
      <vt:lpstr>Arial</vt:lpstr>
      <vt:lpstr>Calibri</vt:lpstr>
      <vt:lpstr>OpenSans</vt:lpstr>
      <vt:lpstr>Times New Roman</vt:lpstr>
      <vt:lpstr>Wingdings</vt:lpstr>
      <vt:lpstr>Office Theme</vt:lpstr>
      <vt:lpstr> Building Leaders of Color Session Two: Stigma and Intersectionality </vt:lpstr>
      <vt:lpstr>Disclosures</vt:lpstr>
      <vt:lpstr>Learning Objectives</vt:lpstr>
      <vt:lpstr>Obtaining CME/CE Credit</vt:lpstr>
      <vt:lpstr>Stigma and Intersectionality</vt:lpstr>
      <vt:lpstr>PowerPoint Presentation</vt:lpstr>
      <vt:lpstr>Rationale for BLOC</vt:lpstr>
      <vt:lpstr>Purpose of BLOC Program</vt:lpstr>
      <vt:lpstr>Our Guiding Principles </vt:lpstr>
      <vt:lpstr>Guiding Principles</vt:lpstr>
      <vt:lpstr>Our Aims as Leaders</vt:lpstr>
      <vt:lpstr>Stigma &amp; The Impact </vt:lpstr>
      <vt:lpstr>The Stigma Tree</vt:lpstr>
      <vt:lpstr>The Stigma Tree</vt:lpstr>
      <vt:lpstr>PowerPoint Presentation</vt:lpstr>
      <vt:lpstr>Stigma Tree Presentations</vt:lpstr>
      <vt:lpstr>Stigma</vt:lpstr>
      <vt:lpstr>Manifestations of Stigma</vt:lpstr>
      <vt:lpstr>Social Psychological Functions of Stigma</vt:lpstr>
      <vt:lpstr>Discussion Question</vt:lpstr>
      <vt:lpstr>How do people stigmatize?</vt:lpstr>
      <vt:lpstr>Intersectionality</vt:lpstr>
      <vt:lpstr>Intersectionality</vt:lpstr>
      <vt:lpstr>Intersectionality</vt:lpstr>
      <vt:lpstr>Intersectionality</vt:lpstr>
      <vt:lpstr>Tenets of Intersectionality</vt:lpstr>
      <vt:lpstr>Tenets of Intersectionality</vt:lpstr>
      <vt:lpstr>Tenets of Intersectionality</vt:lpstr>
      <vt:lpstr>Tenets of Intersectionality</vt:lpstr>
      <vt:lpstr>Activity: The Lenses</vt:lpstr>
      <vt:lpstr>The Lenses</vt:lpstr>
      <vt:lpstr>The Lenses</vt:lpstr>
      <vt:lpstr>Growth Mindset</vt:lpstr>
      <vt:lpstr>Report Back</vt:lpstr>
      <vt:lpstr>Debrief</vt:lpstr>
      <vt:lpstr>Questions and Comments</vt:lpstr>
      <vt:lpstr>PowerPoint Presentation</vt:lpstr>
      <vt:lpstr>Learn more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Khalil, Amelia (HRSA)</cp:lastModifiedBy>
  <cp:revision>42</cp:revision>
  <dcterms:created xsi:type="dcterms:W3CDTF">2018-09-04T17:07:24Z</dcterms:created>
  <dcterms:modified xsi:type="dcterms:W3CDTF">2018-10-25T16:44:17Z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