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omments/comment1.xml" ContentType="application/vnd.openxmlformats-officedocument.presentationml.comments+xml"/>
  <Override PartName="/ppt/notesSlides/notesSlide9.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comments/comment2.xml" ContentType="application/vnd.openxmlformats-officedocument.presentationml.comment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7" r:id="rId5"/>
    <p:sldId id="287" r:id="rId6"/>
    <p:sldId id="264" r:id="rId7"/>
    <p:sldId id="288" r:id="rId8"/>
    <p:sldId id="272" r:id="rId9"/>
    <p:sldId id="286" r:id="rId10"/>
    <p:sldId id="277" r:id="rId11"/>
    <p:sldId id="278" r:id="rId12"/>
    <p:sldId id="280" r:id="rId13"/>
    <p:sldId id="281" r:id="rId14"/>
    <p:sldId id="274" r:id="rId15"/>
    <p:sldId id="276" r:id="rId16"/>
    <p:sldId id="283" r:id="rId17"/>
    <p:sldId id="284" r:id="rId18"/>
    <p:sldId id="28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ley Hoover" initials="AH" lastIdx="2" clrIdx="0">
    <p:extLst>
      <p:ext uri="{19B8F6BF-5375-455C-9EA6-DF929625EA0E}">
        <p15:presenceInfo xmlns:p15="http://schemas.microsoft.com/office/powerpoint/2012/main" userId="S-1-5-21-910244908-434996839-716453152-157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88E"/>
    <a:srgbClr val="0958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361" autoAdjust="0"/>
  </p:normalViewPr>
  <p:slideViewPr>
    <p:cSldViewPr snapToGrid="0">
      <p:cViewPr varScale="1">
        <p:scale>
          <a:sx n="70" d="100"/>
          <a:sy n="70" d="100"/>
        </p:scale>
        <p:origin x="566" y="7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jfridge\AppData\Local\Microsoft\Windows\Temporary%20Internet%20Files\Content.Outlook\LCU0GEZ3\FOR%20JESSICA%20DEC%202018.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023840769904106"/>
          <c:y val="0.11584594784955003"/>
          <c:w val="0.72292946860541185"/>
          <c:h val="0.68394031636144426"/>
        </c:manualLayout>
      </c:layout>
      <c:barChart>
        <c:barDir val="col"/>
        <c:grouping val="clustered"/>
        <c:varyColors val="0"/>
        <c:ser>
          <c:idx val="0"/>
          <c:order val="0"/>
          <c:tx>
            <c:strRef>
              <c:f>[1]GRAPHS!$C$2</c:f>
              <c:strCache>
                <c:ptCount val="1"/>
                <c:pt idx="0">
                  <c:v>Newborns Delivered to Mothers with HIV Infection</c:v>
                </c:pt>
              </c:strCache>
            </c:strRef>
          </c:tx>
          <c:spPr>
            <a:solidFill>
              <a:schemeClr val="accent5">
                <a:lumMod val="50000"/>
              </a:schemeClr>
            </a:solidFill>
            <a:ln>
              <a:solidFill>
                <a:srgbClr val="92D050"/>
              </a:solidFill>
            </a:ln>
          </c:spPr>
          <c:invertIfNegative val="0"/>
          <c:dLbls>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4A-4ECA-8AF5-BD704865738C}"/>
                </c:ext>
              </c:extLst>
            </c:dLbl>
            <c:spPr>
              <a:noFill/>
              <a:ln>
                <a:noFill/>
              </a:ln>
              <a:effectLst/>
            </c:spPr>
            <c:txPr>
              <a:bodyPr wrap="square" lIns="38100" tIns="19050" rIns="38100" bIns="19050" anchor="ctr">
                <a:spAutoFit/>
              </a:bodyPr>
              <a:lstStyle/>
              <a:p>
                <a:pPr>
                  <a:defRPr sz="1050" b="1"/>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[1]GRAPHS!$B$6:$B$15</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[1]GRAPHS!$C$6:$C$15</c:f>
              <c:numCache>
                <c:formatCode>General</c:formatCode>
                <c:ptCount val="10"/>
                <c:pt idx="0">
                  <c:v>182</c:v>
                </c:pt>
                <c:pt idx="1">
                  <c:v>156</c:v>
                </c:pt>
                <c:pt idx="2">
                  <c:v>174</c:v>
                </c:pt>
                <c:pt idx="3">
                  <c:v>178</c:v>
                </c:pt>
                <c:pt idx="4">
                  <c:v>156</c:v>
                </c:pt>
                <c:pt idx="5">
                  <c:v>163</c:v>
                </c:pt>
                <c:pt idx="6">
                  <c:v>164</c:v>
                </c:pt>
                <c:pt idx="7">
                  <c:v>146</c:v>
                </c:pt>
                <c:pt idx="8">
                  <c:v>161</c:v>
                </c:pt>
                <c:pt idx="9">
                  <c:v>145</c:v>
                </c:pt>
              </c:numCache>
            </c:numRef>
          </c:val>
          <c:extLst>
            <c:ext xmlns:c16="http://schemas.microsoft.com/office/drawing/2014/chart" uri="{C3380CC4-5D6E-409C-BE32-E72D297353CC}">
              <c16:uniqueId val="{00000000-DB66-45C2-A3C8-A492EC788FEE}"/>
            </c:ext>
          </c:extLst>
        </c:ser>
        <c:dLbls>
          <c:showLegendKey val="0"/>
          <c:showVal val="0"/>
          <c:showCatName val="0"/>
          <c:showSerName val="0"/>
          <c:showPercent val="0"/>
          <c:showBubbleSize val="0"/>
        </c:dLbls>
        <c:gapWidth val="150"/>
        <c:axId val="406656528"/>
        <c:axId val="406656920"/>
      </c:barChart>
      <c:lineChart>
        <c:grouping val="standard"/>
        <c:varyColors val="0"/>
        <c:ser>
          <c:idx val="2"/>
          <c:order val="1"/>
          <c:tx>
            <c:strRef>
              <c:f>[1]GRAPHS!$E$2</c:f>
              <c:strCache>
                <c:ptCount val="1"/>
                <c:pt idx="0">
                  <c:v>Percent HIV Transmission</c:v>
                </c:pt>
              </c:strCache>
            </c:strRef>
          </c:tx>
          <c:spPr>
            <a:ln>
              <a:solidFill>
                <a:schemeClr val="accent5">
                  <a:lumMod val="60000"/>
                  <a:lumOff val="40000"/>
                </a:schemeClr>
              </a:solidFill>
            </a:ln>
          </c:spPr>
          <c:marker>
            <c:symbol val="none"/>
          </c:marker>
          <c:dLbls>
            <c:dLbl>
              <c:idx val="9"/>
              <c:layout>
                <c:manualLayout>
                  <c:x val="-2.3714684726386787E-2"/>
                  <c:y val="-3.9252229573000647E-2"/>
                </c:manualLayout>
              </c:layout>
              <c:numFmt formatCode="0.0%" sourceLinked="0"/>
              <c:spPr>
                <a:noFill/>
                <a:ln>
                  <a:noFill/>
                </a:ln>
                <a:effectLst/>
              </c:spPr>
              <c:txPr>
                <a:bodyPr wrap="square" lIns="38100" tIns="19050" rIns="38100" bIns="19050" anchor="ctr">
                  <a:spAutoFit/>
                </a:bodyPr>
                <a:lstStyle/>
                <a:p>
                  <a:pPr>
                    <a:defRPr b="1">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4A-4ECA-8AF5-BD704865738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numRef>
              <c:f>[1]GRAPHS!$B$6:$B$15</c:f>
              <c:numCache>
                <c:formatCode>General</c:formatCode>
                <c:ptCount val="10"/>
                <c:pt idx="0">
                  <c:v>2007</c:v>
                </c:pt>
                <c:pt idx="1">
                  <c:v>2008</c:v>
                </c:pt>
                <c:pt idx="2">
                  <c:v>2009</c:v>
                </c:pt>
                <c:pt idx="3">
                  <c:v>2010</c:v>
                </c:pt>
                <c:pt idx="4">
                  <c:v>2011</c:v>
                </c:pt>
                <c:pt idx="5">
                  <c:v>2012</c:v>
                </c:pt>
                <c:pt idx="6">
                  <c:v>2013</c:v>
                </c:pt>
                <c:pt idx="7">
                  <c:v>2014</c:v>
                </c:pt>
                <c:pt idx="8">
                  <c:v>2015</c:v>
                </c:pt>
                <c:pt idx="9">
                  <c:v>2016</c:v>
                </c:pt>
              </c:numCache>
            </c:numRef>
          </c:cat>
          <c:val>
            <c:numRef>
              <c:f>[1]GRAPHS!$E$6:$E$15</c:f>
              <c:numCache>
                <c:formatCode>General</c:formatCode>
                <c:ptCount val="10"/>
                <c:pt idx="0">
                  <c:v>1.6483516483516484E-2</c:v>
                </c:pt>
                <c:pt idx="1">
                  <c:v>1.282051282051282E-2</c:v>
                </c:pt>
                <c:pt idx="2">
                  <c:v>1.7241379310344827E-2</c:v>
                </c:pt>
                <c:pt idx="3">
                  <c:v>2.8089887640449437E-2</c:v>
                </c:pt>
                <c:pt idx="4">
                  <c:v>2.564102564102564E-2</c:v>
                </c:pt>
                <c:pt idx="5">
                  <c:v>4.9079754601226995E-2</c:v>
                </c:pt>
                <c:pt idx="6">
                  <c:v>0</c:v>
                </c:pt>
                <c:pt idx="7">
                  <c:v>1.3698630136986301E-2</c:v>
                </c:pt>
                <c:pt idx="8">
                  <c:v>1.8633540372670808E-2</c:v>
                </c:pt>
                <c:pt idx="9">
                  <c:v>1.3793103448275862E-2</c:v>
                </c:pt>
              </c:numCache>
            </c:numRef>
          </c:val>
          <c:smooth val="0"/>
          <c:extLst>
            <c:ext xmlns:c16="http://schemas.microsoft.com/office/drawing/2014/chart" uri="{C3380CC4-5D6E-409C-BE32-E72D297353CC}">
              <c16:uniqueId val="{00000001-DB66-45C2-A3C8-A492EC788FEE}"/>
            </c:ext>
          </c:extLst>
        </c:ser>
        <c:dLbls>
          <c:showLegendKey val="0"/>
          <c:showVal val="0"/>
          <c:showCatName val="0"/>
          <c:showSerName val="0"/>
          <c:showPercent val="0"/>
          <c:showBubbleSize val="0"/>
        </c:dLbls>
        <c:marker val="1"/>
        <c:smooth val="0"/>
        <c:axId val="406657312"/>
        <c:axId val="601618184"/>
      </c:lineChart>
      <c:catAx>
        <c:axId val="406656528"/>
        <c:scaling>
          <c:orientation val="minMax"/>
        </c:scaling>
        <c:delete val="0"/>
        <c:axPos val="b"/>
        <c:title>
          <c:tx>
            <c:rich>
              <a:bodyPr/>
              <a:lstStyle/>
              <a:p>
                <a:pPr>
                  <a:defRPr sz="1400">
                    <a:solidFill>
                      <a:schemeClr val="tx1">
                        <a:lumMod val="75000"/>
                        <a:lumOff val="25000"/>
                      </a:schemeClr>
                    </a:solidFill>
                  </a:defRPr>
                </a:pPr>
                <a:r>
                  <a:rPr lang="en-US" sz="1400">
                    <a:solidFill>
                      <a:schemeClr val="tx1">
                        <a:lumMod val="75000"/>
                        <a:lumOff val="25000"/>
                      </a:schemeClr>
                    </a:solidFill>
                  </a:rPr>
                  <a:t>Year of Birth</a:t>
                </a:r>
              </a:p>
            </c:rich>
          </c:tx>
          <c:layout>
            <c:manualLayout>
              <c:xMode val="edge"/>
              <c:yMode val="edge"/>
              <c:x val="0.46032742782152231"/>
              <c:y val="0.91775335374744826"/>
            </c:manualLayout>
          </c:layout>
          <c:overlay val="0"/>
          <c:spPr>
            <a:noFill/>
            <a:ln w="25400">
              <a:noFill/>
            </a:ln>
          </c:spPr>
        </c:title>
        <c:numFmt formatCode="General" sourceLinked="1"/>
        <c:majorTickMark val="out"/>
        <c:minorTickMark val="none"/>
        <c:tickLblPos val="nextTo"/>
        <c:spPr>
          <a:ln>
            <a:solidFill>
              <a:schemeClr val="tx1"/>
            </a:solidFill>
          </a:ln>
        </c:spPr>
        <c:txPr>
          <a:bodyPr/>
          <a:lstStyle/>
          <a:p>
            <a:pPr>
              <a:defRPr sz="1400">
                <a:solidFill>
                  <a:schemeClr val="tx1">
                    <a:lumMod val="75000"/>
                    <a:lumOff val="25000"/>
                  </a:schemeClr>
                </a:solidFill>
              </a:defRPr>
            </a:pPr>
            <a:endParaRPr lang="en-US"/>
          </a:p>
        </c:txPr>
        <c:crossAx val="406656920"/>
        <c:crosses val="autoZero"/>
        <c:auto val="1"/>
        <c:lblAlgn val="ctr"/>
        <c:lblOffset val="100"/>
        <c:noMultiLvlLbl val="0"/>
      </c:catAx>
      <c:valAx>
        <c:axId val="406656920"/>
        <c:scaling>
          <c:orientation val="minMax"/>
        </c:scaling>
        <c:delete val="0"/>
        <c:axPos val="l"/>
        <c:majorGridlines>
          <c:spPr>
            <a:ln>
              <a:solidFill>
                <a:schemeClr val="bg1"/>
              </a:solidFill>
            </a:ln>
          </c:spPr>
        </c:majorGridlines>
        <c:title>
          <c:tx>
            <c:rich>
              <a:bodyPr rot="-5400000" vert="horz"/>
              <a:lstStyle/>
              <a:p>
                <a:pPr>
                  <a:defRPr sz="1200">
                    <a:solidFill>
                      <a:schemeClr val="bg2">
                        <a:lumMod val="10000"/>
                      </a:schemeClr>
                    </a:solidFill>
                  </a:defRPr>
                </a:pPr>
                <a:r>
                  <a:rPr lang="en-US" sz="1200">
                    <a:solidFill>
                      <a:schemeClr val="bg2">
                        <a:lumMod val="10000"/>
                      </a:schemeClr>
                    </a:solidFill>
                  </a:rPr>
                  <a:t>Newborns Delivered</a:t>
                </a:r>
                <a:r>
                  <a:rPr lang="en-US" sz="1200" baseline="0">
                    <a:solidFill>
                      <a:schemeClr val="bg2">
                        <a:lumMod val="10000"/>
                      </a:schemeClr>
                    </a:solidFill>
                  </a:rPr>
                  <a:t> to Mothers </a:t>
                </a:r>
              </a:p>
              <a:p>
                <a:pPr>
                  <a:defRPr sz="1200">
                    <a:solidFill>
                      <a:schemeClr val="bg2">
                        <a:lumMod val="10000"/>
                      </a:schemeClr>
                    </a:solidFill>
                  </a:defRPr>
                </a:pPr>
                <a:r>
                  <a:rPr lang="en-US" sz="1200" baseline="0">
                    <a:solidFill>
                      <a:schemeClr val="bg2">
                        <a:lumMod val="10000"/>
                      </a:schemeClr>
                    </a:solidFill>
                  </a:rPr>
                  <a:t>with HIV Infection</a:t>
                </a:r>
                <a:endParaRPr lang="en-US" sz="1200">
                  <a:solidFill>
                    <a:schemeClr val="bg2">
                      <a:lumMod val="10000"/>
                    </a:schemeClr>
                  </a:solidFill>
                </a:endParaRPr>
              </a:p>
            </c:rich>
          </c:tx>
          <c:overlay val="0"/>
          <c:spPr>
            <a:noFill/>
            <a:ln w="25400">
              <a:noFill/>
            </a:ln>
          </c:spPr>
        </c:title>
        <c:numFmt formatCode="General" sourceLinked="1"/>
        <c:majorTickMark val="out"/>
        <c:minorTickMark val="none"/>
        <c:tickLblPos val="nextTo"/>
        <c:spPr>
          <a:ln>
            <a:solidFill>
              <a:schemeClr val="tx1"/>
            </a:solidFill>
          </a:ln>
        </c:spPr>
        <c:txPr>
          <a:bodyPr/>
          <a:lstStyle/>
          <a:p>
            <a:pPr>
              <a:defRPr sz="1200">
                <a:solidFill>
                  <a:schemeClr val="tx1">
                    <a:lumMod val="75000"/>
                    <a:lumOff val="25000"/>
                  </a:schemeClr>
                </a:solidFill>
              </a:defRPr>
            </a:pPr>
            <a:endParaRPr lang="en-US"/>
          </a:p>
        </c:txPr>
        <c:crossAx val="406656528"/>
        <c:crosses val="autoZero"/>
        <c:crossBetween val="between"/>
      </c:valAx>
      <c:catAx>
        <c:axId val="406657312"/>
        <c:scaling>
          <c:orientation val="minMax"/>
        </c:scaling>
        <c:delete val="1"/>
        <c:axPos val="b"/>
        <c:numFmt formatCode="General" sourceLinked="1"/>
        <c:majorTickMark val="out"/>
        <c:minorTickMark val="none"/>
        <c:tickLblPos val="none"/>
        <c:crossAx val="601618184"/>
        <c:crosses val="autoZero"/>
        <c:auto val="1"/>
        <c:lblAlgn val="ctr"/>
        <c:lblOffset val="100"/>
        <c:noMultiLvlLbl val="0"/>
      </c:catAx>
      <c:valAx>
        <c:axId val="601618184"/>
        <c:scaling>
          <c:orientation val="minMax"/>
        </c:scaling>
        <c:delete val="0"/>
        <c:axPos val="r"/>
        <c:title>
          <c:tx>
            <c:rich>
              <a:bodyPr rot="-5400000" vert="horz"/>
              <a:lstStyle/>
              <a:p>
                <a:pPr>
                  <a:defRPr sz="1600">
                    <a:solidFill>
                      <a:schemeClr val="tx1">
                        <a:lumMod val="75000"/>
                        <a:lumOff val="25000"/>
                      </a:schemeClr>
                    </a:solidFill>
                  </a:defRPr>
                </a:pPr>
                <a:r>
                  <a:rPr lang="en-US" sz="1600">
                    <a:solidFill>
                      <a:schemeClr val="tx1">
                        <a:lumMod val="75000"/>
                        <a:lumOff val="25000"/>
                      </a:schemeClr>
                    </a:solidFill>
                  </a:rPr>
                  <a:t>Percent HIV Transmission</a:t>
                </a:r>
              </a:p>
            </c:rich>
          </c:tx>
          <c:layout>
            <c:manualLayout>
              <c:xMode val="edge"/>
              <c:yMode val="edge"/>
              <c:x val="0.91225311126246056"/>
              <c:y val="0.17693663649602248"/>
            </c:manualLayout>
          </c:layout>
          <c:overlay val="0"/>
          <c:spPr>
            <a:noFill/>
            <a:ln w="25400">
              <a:noFill/>
            </a:ln>
          </c:spPr>
        </c:title>
        <c:numFmt formatCode="0%" sourceLinked="0"/>
        <c:majorTickMark val="out"/>
        <c:minorTickMark val="none"/>
        <c:tickLblPos val="nextTo"/>
        <c:spPr>
          <a:ln>
            <a:solidFill>
              <a:schemeClr val="tx1"/>
            </a:solidFill>
          </a:ln>
        </c:spPr>
        <c:txPr>
          <a:bodyPr/>
          <a:lstStyle/>
          <a:p>
            <a:pPr>
              <a:defRPr>
                <a:solidFill>
                  <a:schemeClr val="tx1">
                    <a:lumMod val="75000"/>
                    <a:lumOff val="25000"/>
                  </a:schemeClr>
                </a:solidFill>
              </a:defRPr>
            </a:pPr>
            <a:endParaRPr lang="en-US"/>
          </a:p>
        </c:txPr>
        <c:crossAx val="406657312"/>
        <c:crosses val="max"/>
        <c:crossBetween val="between"/>
      </c:valAx>
    </c:plotArea>
    <c:legend>
      <c:legendPos val="r"/>
      <c:layout>
        <c:manualLayout>
          <c:xMode val="edge"/>
          <c:yMode val="edge"/>
          <c:x val="0.12965092337886591"/>
          <c:y val="1.0060315532292694E-3"/>
          <c:w val="0.73958486439195059"/>
          <c:h val="0.11111147564887718"/>
        </c:manualLayout>
      </c:layout>
      <c:overlay val="0"/>
      <c:txPr>
        <a:bodyPr/>
        <a:lstStyle/>
        <a:p>
          <a:pPr>
            <a:defRPr sz="1400">
              <a:solidFill>
                <a:schemeClr val="tx1">
                  <a:lumMod val="75000"/>
                  <a:lumOff val="25000"/>
                </a:schemeClr>
              </a:solidFill>
            </a:defRPr>
          </a:pPr>
          <a:endParaRPr lang="en-US"/>
        </a:p>
      </c:txPr>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786890582053548E-2"/>
          <c:y val="0.14074764048629321"/>
          <c:w val="0.93821310941794644"/>
          <c:h val="0.77151682266667165"/>
        </c:manualLayout>
      </c:layout>
      <c:barChart>
        <c:barDir val="col"/>
        <c:grouping val="clustered"/>
        <c:varyColors val="0"/>
        <c:ser>
          <c:idx val="0"/>
          <c:order val="0"/>
          <c:tx>
            <c:strRef>
              <c:f>Sheet1!$B$1</c:f>
              <c:strCache>
                <c:ptCount val="1"/>
                <c:pt idx="0">
                  <c:v>Louisiana</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Sheet1!$B$2:$B$8</c:f>
              <c:numCache>
                <c:formatCode>General</c:formatCode>
                <c:ptCount val="7"/>
                <c:pt idx="0">
                  <c:v>78.599999999999994</c:v>
                </c:pt>
                <c:pt idx="1">
                  <c:v>80.099999999999994</c:v>
                </c:pt>
                <c:pt idx="2">
                  <c:v>78.8</c:v>
                </c:pt>
                <c:pt idx="3">
                  <c:v>80.099999999999994</c:v>
                </c:pt>
                <c:pt idx="4">
                  <c:v>80.900000000000006</c:v>
                </c:pt>
                <c:pt idx="5">
                  <c:v>80.7</c:v>
                </c:pt>
                <c:pt idx="6">
                  <c:v>81.400000000000006</c:v>
                </c:pt>
              </c:numCache>
            </c:numRef>
          </c:val>
          <c:extLst>
            <c:ext xmlns:c16="http://schemas.microsoft.com/office/drawing/2014/chart" uri="{C3380CC4-5D6E-409C-BE32-E72D297353CC}">
              <c16:uniqueId val="{00000000-F1C0-4AF9-8C47-F201C7CA94FC}"/>
            </c:ext>
          </c:extLst>
        </c:ser>
        <c:ser>
          <c:idx val="1"/>
          <c:order val="1"/>
          <c:tx>
            <c:strRef>
              <c:f>Sheet1!$C$1</c:f>
              <c:strCache>
                <c:ptCount val="1"/>
                <c:pt idx="0">
                  <c:v>Females</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7"/>
                <c:pt idx="0">
                  <c:v>2010</c:v>
                </c:pt>
                <c:pt idx="1">
                  <c:v>2011</c:v>
                </c:pt>
                <c:pt idx="2">
                  <c:v>2012</c:v>
                </c:pt>
                <c:pt idx="3">
                  <c:v>2013</c:v>
                </c:pt>
                <c:pt idx="4">
                  <c:v>2014</c:v>
                </c:pt>
                <c:pt idx="5">
                  <c:v>2015</c:v>
                </c:pt>
                <c:pt idx="6">
                  <c:v>2016</c:v>
                </c:pt>
              </c:numCache>
            </c:numRef>
          </c:cat>
          <c:val>
            <c:numRef>
              <c:f>Sheet1!$C$2:$C$8</c:f>
              <c:numCache>
                <c:formatCode>General</c:formatCode>
                <c:ptCount val="7"/>
                <c:pt idx="0">
                  <c:v>82.2</c:v>
                </c:pt>
                <c:pt idx="1">
                  <c:v>83.7</c:v>
                </c:pt>
                <c:pt idx="2">
                  <c:v>83.6</c:v>
                </c:pt>
                <c:pt idx="3">
                  <c:v>83.7</c:v>
                </c:pt>
                <c:pt idx="4">
                  <c:v>84.4</c:v>
                </c:pt>
                <c:pt idx="5">
                  <c:v>84.4</c:v>
                </c:pt>
                <c:pt idx="6">
                  <c:v>85</c:v>
                </c:pt>
              </c:numCache>
            </c:numRef>
          </c:val>
          <c:extLst>
            <c:ext xmlns:c16="http://schemas.microsoft.com/office/drawing/2014/chart" uri="{C3380CC4-5D6E-409C-BE32-E72D297353CC}">
              <c16:uniqueId val="{00000001-F1C0-4AF9-8C47-F201C7CA94FC}"/>
            </c:ext>
          </c:extLst>
        </c:ser>
        <c:dLbls>
          <c:showLegendKey val="0"/>
          <c:showVal val="0"/>
          <c:showCatName val="0"/>
          <c:showSerName val="0"/>
          <c:showPercent val="0"/>
          <c:showBubbleSize val="0"/>
        </c:dLbls>
        <c:gapWidth val="150"/>
        <c:axId val="410457856"/>
        <c:axId val="410459032"/>
      </c:barChart>
      <c:catAx>
        <c:axId val="4104578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410459032"/>
        <c:crosses val="autoZero"/>
        <c:auto val="1"/>
        <c:lblAlgn val="ctr"/>
        <c:lblOffset val="100"/>
        <c:noMultiLvlLbl val="0"/>
      </c:catAx>
      <c:valAx>
        <c:axId val="410459032"/>
        <c:scaling>
          <c:orientation val="minMax"/>
          <c:max val="90"/>
          <c:min val="6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baseline="0" dirty="0" smtClean="0"/>
                  <a:t>Percent Aware of HIV Diagnosis </a:t>
                </a:r>
                <a:endParaRPr lang="en-US" sz="1600" b="1" dirty="0"/>
              </a:p>
            </c:rich>
          </c:tx>
          <c:layout>
            <c:manualLayout>
              <c:xMode val="edge"/>
              <c:yMode val="edge"/>
              <c:x val="8.6354005021420995E-4"/>
              <c:y val="0.2492450029879541"/>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0457856"/>
        <c:crosses val="autoZero"/>
        <c:crossBetween val="between"/>
      </c:valAx>
      <c:spPr>
        <a:noFill/>
        <a:ln>
          <a:noFill/>
        </a:ln>
        <a:effectLst/>
      </c:spPr>
    </c:plotArea>
    <c:legend>
      <c:legendPos val="r"/>
      <c:layout>
        <c:manualLayout>
          <c:xMode val="edge"/>
          <c:yMode val="edge"/>
          <c:x val="0.36251749079705414"/>
          <c:y val="4.1057580097811786E-4"/>
          <c:w val="0.33043024471916149"/>
          <c:h val="0.1250864839147739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a:t>Women</a:t>
            </a:r>
            <a:r>
              <a:rPr lang="en-US" sz="1800" b="1" baseline="0"/>
              <a:t> Diagnosed with HIV Prior to Delivery By Birth Year, Louisiana 2012-2016</a:t>
            </a:r>
            <a:endParaRPr lang="en-US" sz="1800" b="1"/>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7763703450112215E-2"/>
          <c:y val="0.12101367414726265"/>
          <c:w val="0.92223629654988781"/>
          <c:h val="0.80479185283852361"/>
        </c:manualLayout>
      </c:layout>
      <c:barChart>
        <c:barDir val="col"/>
        <c:grouping val="clustered"/>
        <c:varyColors val="0"/>
        <c:ser>
          <c:idx val="0"/>
          <c:order val="0"/>
          <c:spPr>
            <a:solidFill>
              <a:srgbClr val="20386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Sheet1!$A$2:$E$2</c:f>
              <c:numCache>
                <c:formatCode>General</c:formatCode>
                <c:ptCount val="5"/>
                <c:pt idx="0">
                  <c:v>2012</c:v>
                </c:pt>
                <c:pt idx="1">
                  <c:v>2013</c:v>
                </c:pt>
                <c:pt idx="2">
                  <c:v>2014</c:v>
                </c:pt>
                <c:pt idx="3">
                  <c:v>2015</c:v>
                </c:pt>
                <c:pt idx="4">
                  <c:v>2016</c:v>
                </c:pt>
              </c:numCache>
            </c:numRef>
          </c:cat>
          <c:val>
            <c:numRef>
              <c:f>Sheet1!$A$3:$E$3</c:f>
              <c:numCache>
                <c:formatCode>0%</c:formatCode>
                <c:ptCount val="5"/>
                <c:pt idx="0">
                  <c:v>0.70899999999999996</c:v>
                </c:pt>
                <c:pt idx="1">
                  <c:v>0.78100000000000003</c:v>
                </c:pt>
                <c:pt idx="2">
                  <c:v>0.752</c:v>
                </c:pt>
                <c:pt idx="3">
                  <c:v>0.81499999999999995</c:v>
                </c:pt>
                <c:pt idx="4">
                  <c:v>0.81699999999999995</c:v>
                </c:pt>
              </c:numCache>
            </c:numRef>
          </c:val>
          <c:extLst>
            <c:ext xmlns:c16="http://schemas.microsoft.com/office/drawing/2014/chart" uri="{C3380CC4-5D6E-409C-BE32-E72D297353CC}">
              <c16:uniqueId val="{00000000-76CC-429E-8EE0-DE96FAB4E60F}"/>
            </c:ext>
          </c:extLst>
        </c:ser>
        <c:dLbls>
          <c:showLegendKey val="0"/>
          <c:showVal val="0"/>
          <c:showCatName val="0"/>
          <c:showSerName val="0"/>
          <c:showPercent val="0"/>
          <c:showBubbleSize val="0"/>
        </c:dLbls>
        <c:gapWidth val="219"/>
        <c:overlap val="-27"/>
        <c:axId val="410456288"/>
        <c:axId val="410455504"/>
      </c:barChart>
      <c:catAx>
        <c:axId val="41045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10455504"/>
        <c:crosses val="autoZero"/>
        <c:auto val="1"/>
        <c:lblAlgn val="ctr"/>
        <c:lblOffset val="100"/>
        <c:noMultiLvlLbl val="0"/>
      </c:catAx>
      <c:valAx>
        <c:axId val="410455504"/>
        <c:scaling>
          <c:orientation val="minMax"/>
          <c:min val="0.5"/>
        </c:scaling>
        <c:delete val="0"/>
        <c:axPos val="l"/>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smtClean="0"/>
                  <a:t>Percent</a:t>
                </a:r>
                <a:r>
                  <a:rPr lang="en-US" sz="1600" baseline="0" dirty="0" smtClean="0"/>
                  <a:t> </a:t>
                </a:r>
                <a:endParaRPr lang="en-US" sz="1600" dirty="0"/>
              </a:p>
            </c:rich>
          </c:tx>
          <c:layout>
            <c:manualLayout>
              <c:xMode val="edge"/>
              <c:yMode val="edge"/>
              <c:x val="5.6763285024154665E-4"/>
              <c:y val="0.44119689535596057"/>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04562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Sheet1!$I$2</c:f>
              <c:strCache>
                <c:ptCount val="1"/>
                <c:pt idx="0">
                  <c:v>First Trimester</c:v>
                </c:pt>
              </c:strCache>
            </c:strRef>
          </c:tx>
          <c:spPr>
            <a:ln w="38100" cap="rnd">
              <a:solidFill>
                <a:schemeClr val="accent1"/>
              </a:solidFill>
              <a:round/>
            </a:ln>
            <a:effectLst/>
          </c:spPr>
          <c:marker>
            <c:symbol val="none"/>
          </c:marker>
          <c:dLbls>
            <c:dLbl>
              <c:idx val="4"/>
              <c:layout>
                <c:manualLayout>
                  <c:x val="-4.00863479021644E-2"/>
                  <c:y val="-3.5183193107285599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9A3-4918-9801-F340A2118E4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Sheet1!$H$4:$H$8</c:f>
              <c:numCache>
                <c:formatCode>General</c:formatCode>
                <c:ptCount val="5"/>
                <c:pt idx="0">
                  <c:v>2012</c:v>
                </c:pt>
                <c:pt idx="1">
                  <c:v>2013</c:v>
                </c:pt>
                <c:pt idx="2">
                  <c:v>2014</c:v>
                </c:pt>
                <c:pt idx="3">
                  <c:v>2015</c:v>
                </c:pt>
                <c:pt idx="4">
                  <c:v>2016</c:v>
                </c:pt>
              </c:numCache>
            </c:numRef>
          </c:cat>
          <c:val>
            <c:numRef>
              <c:f>Sheet1!$I$4:$I$8</c:f>
              <c:numCache>
                <c:formatCode>General</c:formatCode>
                <c:ptCount val="5"/>
                <c:pt idx="0">
                  <c:v>74.150000000000006</c:v>
                </c:pt>
                <c:pt idx="1">
                  <c:v>71.03</c:v>
                </c:pt>
                <c:pt idx="2">
                  <c:v>69.010000000000005</c:v>
                </c:pt>
                <c:pt idx="3">
                  <c:v>68.73</c:v>
                </c:pt>
                <c:pt idx="4">
                  <c:v>71.13</c:v>
                </c:pt>
              </c:numCache>
            </c:numRef>
          </c:val>
          <c:smooth val="0"/>
          <c:extLst>
            <c:ext xmlns:c16="http://schemas.microsoft.com/office/drawing/2014/chart" uri="{C3380CC4-5D6E-409C-BE32-E72D297353CC}">
              <c16:uniqueId val="{00000000-B9A3-4918-9801-F340A2118E4A}"/>
            </c:ext>
          </c:extLst>
        </c:ser>
        <c:ser>
          <c:idx val="1"/>
          <c:order val="1"/>
          <c:tx>
            <c:strRef>
              <c:f>Sheet1!$J$2</c:f>
              <c:strCache>
                <c:ptCount val="1"/>
                <c:pt idx="0">
                  <c:v>Second Trimester</c:v>
                </c:pt>
              </c:strCache>
            </c:strRef>
          </c:tx>
          <c:spPr>
            <a:ln w="38100" cap="rnd">
              <a:solidFill>
                <a:schemeClr val="accent2"/>
              </a:solidFill>
              <a:round/>
            </a:ln>
            <a:effectLst/>
          </c:spPr>
          <c:marker>
            <c:symbol val="none"/>
          </c:marker>
          <c:dLbls>
            <c:dLbl>
              <c:idx val="4"/>
              <c:layout>
                <c:manualLayout>
                  <c:x val="-3.0193236714975844E-2"/>
                  <c:y val="-5.42469664525340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BF3-4AAD-BFA4-A0611D6A219A}"/>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Sheet1!$H$4:$H$8</c:f>
              <c:numCache>
                <c:formatCode>General</c:formatCode>
                <c:ptCount val="5"/>
                <c:pt idx="0">
                  <c:v>2012</c:v>
                </c:pt>
                <c:pt idx="1">
                  <c:v>2013</c:v>
                </c:pt>
                <c:pt idx="2">
                  <c:v>2014</c:v>
                </c:pt>
                <c:pt idx="3">
                  <c:v>2015</c:v>
                </c:pt>
                <c:pt idx="4">
                  <c:v>2016</c:v>
                </c:pt>
              </c:numCache>
            </c:numRef>
          </c:cat>
          <c:val>
            <c:numRef>
              <c:f>Sheet1!$J$4:$J$8</c:f>
              <c:numCache>
                <c:formatCode>General</c:formatCode>
                <c:ptCount val="5"/>
                <c:pt idx="0">
                  <c:v>19.350000000000001</c:v>
                </c:pt>
                <c:pt idx="1">
                  <c:v>21.98</c:v>
                </c:pt>
                <c:pt idx="2">
                  <c:v>23.49</c:v>
                </c:pt>
                <c:pt idx="3">
                  <c:v>23.88</c:v>
                </c:pt>
                <c:pt idx="4">
                  <c:v>21.19</c:v>
                </c:pt>
              </c:numCache>
            </c:numRef>
          </c:val>
          <c:smooth val="0"/>
          <c:extLst>
            <c:ext xmlns:c16="http://schemas.microsoft.com/office/drawing/2014/chart" uri="{C3380CC4-5D6E-409C-BE32-E72D297353CC}">
              <c16:uniqueId val="{00000001-B9A3-4918-9801-F340A2118E4A}"/>
            </c:ext>
          </c:extLst>
        </c:ser>
        <c:ser>
          <c:idx val="2"/>
          <c:order val="2"/>
          <c:tx>
            <c:strRef>
              <c:f>Sheet1!$K$2</c:f>
              <c:strCache>
                <c:ptCount val="1"/>
                <c:pt idx="0">
                  <c:v>Third Trimester</c:v>
                </c:pt>
              </c:strCache>
            </c:strRef>
          </c:tx>
          <c:spPr>
            <a:ln w="28575" cap="rnd">
              <a:solidFill>
                <a:schemeClr val="accent3"/>
              </a:solidFill>
              <a:round/>
            </a:ln>
            <a:effectLst/>
          </c:spPr>
          <c:marker>
            <c:symbol val="none"/>
          </c:marker>
          <c:cat>
            <c:numRef>
              <c:f>Sheet1!$H$4:$H$8</c:f>
              <c:numCache>
                <c:formatCode>General</c:formatCode>
                <c:ptCount val="5"/>
                <c:pt idx="0">
                  <c:v>2012</c:v>
                </c:pt>
                <c:pt idx="1">
                  <c:v>2013</c:v>
                </c:pt>
                <c:pt idx="2">
                  <c:v>2014</c:v>
                </c:pt>
                <c:pt idx="3">
                  <c:v>2015</c:v>
                </c:pt>
                <c:pt idx="4">
                  <c:v>2016</c:v>
                </c:pt>
              </c:numCache>
            </c:numRef>
          </c:cat>
          <c:val>
            <c:numRef>
              <c:f>Sheet1!$K$4:$K$8</c:f>
              <c:numCache>
                <c:formatCode>General</c:formatCode>
                <c:ptCount val="5"/>
                <c:pt idx="0">
                  <c:v>4.54</c:v>
                </c:pt>
                <c:pt idx="1">
                  <c:v>4.6900000000000004</c:v>
                </c:pt>
                <c:pt idx="2">
                  <c:v>5.35</c:v>
                </c:pt>
                <c:pt idx="3">
                  <c:v>4.96</c:v>
                </c:pt>
                <c:pt idx="4">
                  <c:v>5.0599999999999996</c:v>
                </c:pt>
              </c:numCache>
            </c:numRef>
          </c:val>
          <c:smooth val="0"/>
          <c:extLst>
            <c:ext xmlns:c16="http://schemas.microsoft.com/office/drawing/2014/chart" uri="{C3380CC4-5D6E-409C-BE32-E72D297353CC}">
              <c16:uniqueId val="{00000002-B9A3-4918-9801-F340A2118E4A}"/>
            </c:ext>
          </c:extLst>
        </c:ser>
        <c:ser>
          <c:idx val="3"/>
          <c:order val="3"/>
          <c:tx>
            <c:strRef>
              <c:f>Sheet1!$L$2</c:f>
              <c:strCache>
                <c:ptCount val="1"/>
                <c:pt idx="0">
                  <c:v>No PNC</c:v>
                </c:pt>
              </c:strCache>
            </c:strRef>
          </c:tx>
          <c:spPr>
            <a:ln w="28575" cap="rnd">
              <a:solidFill>
                <a:schemeClr val="accent4"/>
              </a:solidFill>
              <a:round/>
            </a:ln>
            <a:effectLst/>
          </c:spPr>
          <c:marker>
            <c:symbol val="none"/>
          </c:marker>
          <c:cat>
            <c:numRef>
              <c:f>Sheet1!$H$4:$H$8</c:f>
              <c:numCache>
                <c:formatCode>General</c:formatCode>
                <c:ptCount val="5"/>
                <c:pt idx="0">
                  <c:v>2012</c:v>
                </c:pt>
                <c:pt idx="1">
                  <c:v>2013</c:v>
                </c:pt>
                <c:pt idx="2">
                  <c:v>2014</c:v>
                </c:pt>
                <c:pt idx="3">
                  <c:v>2015</c:v>
                </c:pt>
                <c:pt idx="4">
                  <c:v>2016</c:v>
                </c:pt>
              </c:numCache>
            </c:numRef>
          </c:cat>
          <c:val>
            <c:numRef>
              <c:f>Sheet1!$L$4:$L$8</c:f>
              <c:numCache>
                <c:formatCode>General</c:formatCode>
                <c:ptCount val="5"/>
                <c:pt idx="0">
                  <c:v>1.96</c:v>
                </c:pt>
                <c:pt idx="1">
                  <c:v>2.2999999999999998</c:v>
                </c:pt>
                <c:pt idx="2">
                  <c:v>2.15</c:v>
                </c:pt>
                <c:pt idx="3">
                  <c:v>2.4300000000000002</c:v>
                </c:pt>
                <c:pt idx="4">
                  <c:v>2.61</c:v>
                </c:pt>
              </c:numCache>
            </c:numRef>
          </c:val>
          <c:smooth val="0"/>
          <c:extLst>
            <c:ext xmlns:c16="http://schemas.microsoft.com/office/drawing/2014/chart" uri="{C3380CC4-5D6E-409C-BE32-E72D297353CC}">
              <c16:uniqueId val="{00000003-B9A3-4918-9801-F340A2118E4A}"/>
            </c:ext>
          </c:extLst>
        </c:ser>
        <c:dLbls>
          <c:showLegendKey val="0"/>
          <c:showVal val="0"/>
          <c:showCatName val="0"/>
          <c:showSerName val="0"/>
          <c:showPercent val="0"/>
          <c:showBubbleSize val="0"/>
        </c:dLbls>
        <c:smooth val="0"/>
        <c:axId val="410458640"/>
        <c:axId val="410457464"/>
      </c:lineChart>
      <c:catAx>
        <c:axId val="41045864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410457464"/>
        <c:crosses val="autoZero"/>
        <c:auto val="1"/>
        <c:lblAlgn val="ctr"/>
        <c:lblOffset val="100"/>
        <c:noMultiLvlLbl val="0"/>
      </c:catAx>
      <c:valAx>
        <c:axId val="410457464"/>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r>
                  <a:rPr lang="en-US" sz="1400">
                    <a:solidFill>
                      <a:schemeClr val="tx2"/>
                    </a:solidFill>
                  </a:rPr>
                  <a:t>Percent (%)</a:t>
                </a:r>
              </a:p>
            </c:rich>
          </c:tx>
          <c:layout>
            <c:manualLayout>
              <c:xMode val="edge"/>
              <c:yMode val="edge"/>
              <c:x val="5.5555555555555558E-3"/>
              <c:y val="0.34929790026246721"/>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4104586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43303633098495"/>
          <c:y val="6.2708151064450282E-2"/>
          <c:w val="0.520847665423401"/>
          <c:h val="0.7869371536891222"/>
        </c:manualLayout>
      </c:layout>
      <c:lineChart>
        <c:grouping val="standard"/>
        <c:varyColors val="0"/>
        <c:ser>
          <c:idx val="0"/>
          <c:order val="0"/>
          <c:tx>
            <c:strRef>
              <c:f>Sheet1!$I$28</c:f>
              <c:strCache>
                <c:ptCount val="1"/>
                <c:pt idx="0">
                  <c:v>Inadequate</c:v>
                </c:pt>
              </c:strCache>
            </c:strRef>
          </c:tx>
          <c:spPr>
            <a:ln w="28575" cap="rnd">
              <a:solidFill>
                <a:schemeClr val="accent6">
                  <a:lumMod val="75000"/>
                </a:schemeClr>
              </a:solidFill>
              <a:round/>
            </a:ln>
            <a:effectLst/>
          </c:spPr>
          <c:marker>
            <c:symbol val="none"/>
          </c:marker>
          <c:cat>
            <c:numRef>
              <c:f>Sheet1!$H$4:$H$8</c:f>
              <c:numCache>
                <c:formatCode>General</c:formatCode>
                <c:ptCount val="5"/>
                <c:pt idx="0">
                  <c:v>2012</c:v>
                </c:pt>
                <c:pt idx="1">
                  <c:v>2013</c:v>
                </c:pt>
                <c:pt idx="2">
                  <c:v>2014</c:v>
                </c:pt>
                <c:pt idx="3">
                  <c:v>2015</c:v>
                </c:pt>
                <c:pt idx="4">
                  <c:v>2016</c:v>
                </c:pt>
              </c:numCache>
            </c:numRef>
          </c:cat>
          <c:val>
            <c:numRef>
              <c:f>Sheet1!$I$30:$I$34</c:f>
              <c:numCache>
                <c:formatCode>0.00</c:formatCode>
                <c:ptCount val="5"/>
                <c:pt idx="0">
                  <c:v>15.927443346990122</c:v>
                </c:pt>
                <c:pt idx="1">
                  <c:v>17.508869010235433</c:v>
                </c:pt>
                <c:pt idx="2">
                  <c:v>18.301681776163214</c:v>
                </c:pt>
                <c:pt idx="3">
                  <c:v>18.209398502243442</c:v>
                </c:pt>
                <c:pt idx="4">
                  <c:v>17.650737230121116</c:v>
                </c:pt>
              </c:numCache>
            </c:numRef>
          </c:val>
          <c:smooth val="0"/>
          <c:extLst>
            <c:ext xmlns:c16="http://schemas.microsoft.com/office/drawing/2014/chart" uri="{C3380CC4-5D6E-409C-BE32-E72D297353CC}">
              <c16:uniqueId val="{00000000-A158-43D3-889D-98EAD65B6F96}"/>
            </c:ext>
          </c:extLst>
        </c:ser>
        <c:ser>
          <c:idx val="1"/>
          <c:order val="1"/>
          <c:tx>
            <c:strRef>
              <c:f>Sheet1!$J$28</c:f>
              <c:strCache>
                <c:ptCount val="1"/>
                <c:pt idx="0">
                  <c:v>Intermediate</c:v>
                </c:pt>
              </c:strCache>
            </c:strRef>
          </c:tx>
          <c:spPr>
            <a:ln w="28575" cap="rnd">
              <a:solidFill>
                <a:schemeClr val="accent6"/>
              </a:solidFill>
              <a:round/>
            </a:ln>
            <a:effectLst/>
          </c:spPr>
          <c:marker>
            <c:symbol val="none"/>
          </c:marker>
          <c:cat>
            <c:numRef>
              <c:f>Sheet1!$H$4:$H$8</c:f>
              <c:numCache>
                <c:formatCode>General</c:formatCode>
                <c:ptCount val="5"/>
                <c:pt idx="0">
                  <c:v>2012</c:v>
                </c:pt>
                <c:pt idx="1">
                  <c:v>2013</c:v>
                </c:pt>
                <c:pt idx="2">
                  <c:v>2014</c:v>
                </c:pt>
                <c:pt idx="3">
                  <c:v>2015</c:v>
                </c:pt>
                <c:pt idx="4">
                  <c:v>2016</c:v>
                </c:pt>
              </c:numCache>
            </c:numRef>
          </c:cat>
          <c:val>
            <c:numRef>
              <c:f>Sheet1!$J$30:$J$34</c:f>
              <c:numCache>
                <c:formatCode>0.00</c:formatCode>
                <c:ptCount val="5"/>
                <c:pt idx="0">
                  <c:v>6.451558064022576</c:v>
                </c:pt>
                <c:pt idx="1">
                  <c:v>6.5079014818461118</c:v>
                </c:pt>
                <c:pt idx="2">
                  <c:v>6.221112210311218</c:v>
                </c:pt>
                <c:pt idx="3">
                  <c:v>5.903204688073834</c:v>
                </c:pt>
                <c:pt idx="4">
                  <c:v>7.4611637704054772</c:v>
                </c:pt>
              </c:numCache>
            </c:numRef>
          </c:val>
          <c:smooth val="0"/>
          <c:extLst>
            <c:ext xmlns:c16="http://schemas.microsoft.com/office/drawing/2014/chart" uri="{C3380CC4-5D6E-409C-BE32-E72D297353CC}">
              <c16:uniqueId val="{00000001-A158-43D3-889D-98EAD65B6F96}"/>
            </c:ext>
          </c:extLst>
        </c:ser>
        <c:ser>
          <c:idx val="2"/>
          <c:order val="2"/>
          <c:tx>
            <c:strRef>
              <c:f>Sheet1!$K$28</c:f>
              <c:strCache>
                <c:ptCount val="1"/>
                <c:pt idx="0">
                  <c:v>Adequate</c:v>
                </c:pt>
              </c:strCache>
            </c:strRef>
          </c:tx>
          <c:spPr>
            <a:ln w="38100" cap="rnd">
              <a:solidFill>
                <a:schemeClr val="accent2">
                  <a:lumMod val="75000"/>
                </a:schemeClr>
              </a:solidFill>
              <a:round/>
            </a:ln>
            <a:effectLst/>
          </c:spPr>
          <c:marker>
            <c:symbol val="none"/>
          </c:marker>
          <c:cat>
            <c:numRef>
              <c:f>Sheet1!$H$4:$H$8</c:f>
              <c:numCache>
                <c:formatCode>General</c:formatCode>
                <c:ptCount val="5"/>
                <c:pt idx="0">
                  <c:v>2012</c:v>
                </c:pt>
                <c:pt idx="1">
                  <c:v>2013</c:v>
                </c:pt>
                <c:pt idx="2">
                  <c:v>2014</c:v>
                </c:pt>
                <c:pt idx="3">
                  <c:v>2015</c:v>
                </c:pt>
                <c:pt idx="4">
                  <c:v>2016</c:v>
                </c:pt>
              </c:numCache>
            </c:numRef>
          </c:cat>
          <c:val>
            <c:numRef>
              <c:f>Sheet1!$K$30:$K$34</c:f>
              <c:numCache>
                <c:formatCode>0.00</c:formatCode>
                <c:ptCount val="5"/>
                <c:pt idx="0">
                  <c:v>30.848477636298728</c:v>
                </c:pt>
                <c:pt idx="1">
                  <c:v>30.142752872880347</c:v>
                </c:pt>
                <c:pt idx="2">
                  <c:v>30.644978187184769</c:v>
                </c:pt>
                <c:pt idx="3">
                  <c:v>29.43139540453798</c:v>
                </c:pt>
                <c:pt idx="4">
                  <c:v>33.08484728804634</c:v>
                </c:pt>
              </c:numCache>
            </c:numRef>
          </c:val>
          <c:smooth val="0"/>
          <c:extLst>
            <c:ext xmlns:c16="http://schemas.microsoft.com/office/drawing/2014/chart" uri="{C3380CC4-5D6E-409C-BE32-E72D297353CC}">
              <c16:uniqueId val="{00000002-A158-43D3-889D-98EAD65B6F96}"/>
            </c:ext>
          </c:extLst>
        </c:ser>
        <c:ser>
          <c:idx val="3"/>
          <c:order val="3"/>
          <c:tx>
            <c:strRef>
              <c:f>Sheet1!$L$28</c:f>
              <c:strCache>
                <c:ptCount val="1"/>
                <c:pt idx="0">
                  <c:v>Adequate Plus</c:v>
                </c:pt>
              </c:strCache>
            </c:strRef>
          </c:tx>
          <c:spPr>
            <a:ln w="38100" cap="rnd">
              <a:solidFill>
                <a:schemeClr val="accent5"/>
              </a:solidFill>
              <a:round/>
            </a:ln>
            <a:effectLst/>
          </c:spPr>
          <c:marker>
            <c:symbol val="none"/>
          </c:marker>
          <c:cat>
            <c:numRef>
              <c:f>Sheet1!$H$4:$H$8</c:f>
              <c:numCache>
                <c:formatCode>General</c:formatCode>
                <c:ptCount val="5"/>
                <c:pt idx="0">
                  <c:v>2012</c:v>
                </c:pt>
                <c:pt idx="1">
                  <c:v>2013</c:v>
                </c:pt>
                <c:pt idx="2">
                  <c:v>2014</c:v>
                </c:pt>
                <c:pt idx="3">
                  <c:v>2015</c:v>
                </c:pt>
                <c:pt idx="4">
                  <c:v>2016</c:v>
                </c:pt>
              </c:numCache>
            </c:numRef>
          </c:cat>
          <c:val>
            <c:numRef>
              <c:f>Sheet1!$L$30:$L$34</c:f>
              <c:numCache>
                <c:formatCode>0.00</c:formatCode>
                <c:ptCount val="5"/>
                <c:pt idx="0">
                  <c:v>46.772520952688573</c:v>
                </c:pt>
                <c:pt idx="1">
                  <c:v>45.840476635038108</c:v>
                </c:pt>
                <c:pt idx="2">
                  <c:v>44.832227826340798</c:v>
                </c:pt>
                <c:pt idx="3">
                  <c:v>46.456001405144747</c:v>
                </c:pt>
                <c:pt idx="4">
                  <c:v>41.803251711427066</c:v>
                </c:pt>
              </c:numCache>
            </c:numRef>
          </c:val>
          <c:smooth val="0"/>
          <c:extLst>
            <c:ext xmlns:c16="http://schemas.microsoft.com/office/drawing/2014/chart" uri="{C3380CC4-5D6E-409C-BE32-E72D297353CC}">
              <c16:uniqueId val="{00000003-A158-43D3-889D-98EAD65B6F96}"/>
            </c:ext>
          </c:extLst>
        </c:ser>
        <c:ser>
          <c:idx val="4"/>
          <c:order val="4"/>
          <c:tx>
            <c:strRef>
              <c:f>Sheet1!$R$28</c:f>
              <c:strCache>
                <c:ptCount val="1"/>
                <c:pt idx="0">
                  <c:v>Adequate or more</c:v>
                </c:pt>
              </c:strCache>
            </c:strRef>
          </c:tx>
          <c:spPr>
            <a:ln w="38100" cap="rnd">
              <a:solidFill>
                <a:schemeClr val="bg1">
                  <a:lumMod val="85000"/>
                </a:schemeClr>
              </a:solidFill>
              <a:round/>
            </a:ln>
            <a:effectLst/>
          </c:spPr>
          <c:marker>
            <c:symbol val="none"/>
          </c:marker>
          <c:dLbls>
            <c:dLbl>
              <c:idx val="4"/>
              <c:layout>
                <c:manualLayout>
                  <c:x val="-1.7543859649122886E-2"/>
                  <c:y val="-1.9415427468090669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bg1">
                            <a:lumMod val="50000"/>
                          </a:schemeClr>
                        </a:solidFill>
                        <a:latin typeface="+mn-lt"/>
                        <a:ea typeface="+mn-ea"/>
                        <a:cs typeface="+mn-cs"/>
                      </a:defRPr>
                    </a:pPr>
                    <a:fld id="{54F1C26C-A6D9-4620-AE33-B338845EE28B}" type="VALUE">
                      <a:rPr lang="en-US" sz="1600" smtClean="0"/>
                      <a:pPr>
                        <a:defRPr sz="1600">
                          <a:solidFill>
                            <a:schemeClr val="bg1">
                              <a:lumMod val="50000"/>
                            </a:schemeClr>
                          </a:solidFill>
                        </a:defRPr>
                      </a:pPr>
                      <a:t>[VALUE]</a:t>
                    </a:fld>
                    <a:r>
                      <a:rPr lang="en-US" sz="1600" dirty="0" smtClean="0"/>
                      <a:t>%</a:t>
                    </a:r>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5657-4A88-A013-1507C8564EB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lumMod val="50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Sheet1!$R$30:$R$34</c:f>
              <c:numCache>
                <c:formatCode>General</c:formatCode>
                <c:ptCount val="5"/>
                <c:pt idx="0">
                  <c:v>77.62</c:v>
                </c:pt>
                <c:pt idx="1">
                  <c:v>75.98</c:v>
                </c:pt>
                <c:pt idx="2">
                  <c:v>75.48</c:v>
                </c:pt>
                <c:pt idx="3">
                  <c:v>75.89</c:v>
                </c:pt>
                <c:pt idx="4">
                  <c:v>74.89</c:v>
                </c:pt>
              </c:numCache>
            </c:numRef>
          </c:val>
          <c:smooth val="0"/>
          <c:extLst>
            <c:ext xmlns:c16="http://schemas.microsoft.com/office/drawing/2014/chart" uri="{C3380CC4-5D6E-409C-BE32-E72D297353CC}">
              <c16:uniqueId val="{00000004-A158-43D3-889D-98EAD65B6F96}"/>
            </c:ext>
          </c:extLst>
        </c:ser>
        <c:dLbls>
          <c:showLegendKey val="0"/>
          <c:showVal val="0"/>
          <c:showCatName val="0"/>
          <c:showSerName val="0"/>
          <c:showPercent val="0"/>
          <c:showBubbleSize val="0"/>
        </c:dLbls>
        <c:smooth val="0"/>
        <c:axId val="552478792"/>
        <c:axId val="552480360"/>
      </c:lineChart>
      <c:catAx>
        <c:axId val="55247879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552480360"/>
        <c:crosses val="autoZero"/>
        <c:auto val="1"/>
        <c:lblAlgn val="ctr"/>
        <c:lblOffset val="100"/>
        <c:noMultiLvlLbl val="0"/>
      </c:catAx>
      <c:valAx>
        <c:axId val="552480360"/>
        <c:scaling>
          <c:orientation val="minMax"/>
        </c:scaling>
        <c:delete val="0"/>
        <c:axPos val="l"/>
        <c:majorGridlines>
          <c:spPr>
            <a:ln w="9525" cap="flat" cmpd="sng" algn="ctr">
              <a:solidFill>
                <a:schemeClr val="bg1">
                  <a:lumMod val="9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sz="1600">
                    <a:solidFill>
                      <a:schemeClr val="tx2"/>
                    </a:solidFill>
                  </a:rPr>
                  <a:t>Percent (%)</a:t>
                </a:r>
              </a:p>
            </c:rich>
          </c:tx>
          <c:layout>
            <c:manualLayout>
              <c:xMode val="edge"/>
              <c:yMode val="edge"/>
              <c:x val="5.5555555555555558E-3"/>
              <c:y val="0.34929790026246721"/>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552478792"/>
        <c:crosses val="autoZero"/>
        <c:crossBetween val="between"/>
      </c:valAx>
      <c:spPr>
        <a:noFill/>
        <a:ln>
          <a:noFill/>
        </a:ln>
        <a:effectLst/>
      </c:spPr>
    </c:plotArea>
    <c:legend>
      <c:legendPos val="r"/>
      <c:layout>
        <c:manualLayout>
          <c:xMode val="edge"/>
          <c:yMode val="edge"/>
          <c:x val="0.70284984113827886"/>
          <c:y val="0.31135491656207304"/>
          <c:w val="0.29495717640558089"/>
          <c:h val="0.370818102924187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11792565859823077"/>
          <c:y val="9.8008530183727044E-2"/>
          <c:w val="0.86201261300670762"/>
          <c:h val="0.68720800524934722"/>
        </c:manualLayout>
      </c:layout>
      <c:barChart>
        <c:barDir val="col"/>
        <c:grouping val="clustered"/>
        <c:varyColors val="0"/>
        <c:ser>
          <c:idx val="0"/>
          <c:order val="0"/>
          <c:tx>
            <c:strRef>
              <c:f>Sheet1!$B$2</c:f>
              <c:strCache>
                <c:ptCount val="1"/>
                <c:pt idx="0">
                  <c:v>Column1</c:v>
                </c:pt>
              </c:strCache>
            </c:strRef>
          </c:tx>
          <c:spPr>
            <a:solidFill>
              <a:srgbClr val="0099A8"/>
            </a:solidFill>
            <a:ln>
              <a:solidFill>
                <a:schemeClr val="accent5">
                  <a:lumMod val="50000"/>
                </a:schemeClr>
              </a:solidFill>
            </a:ln>
            <a:effectLst/>
            <a:scene3d>
              <a:camera prst="orthographicFront"/>
              <a:lightRig rig="threePt" dir="t"/>
            </a:scene3d>
          </c:spPr>
          <c:invertIfNegative val="0"/>
          <c:dPt>
            <c:idx val="0"/>
            <c:invertIfNegative val="0"/>
            <c:bubble3D val="0"/>
            <c:spPr>
              <a:solidFill>
                <a:srgbClr val="0099A8"/>
              </a:solidFill>
              <a:ln>
                <a:solidFill>
                  <a:schemeClr val="accent5">
                    <a:lumMod val="50000"/>
                  </a:schemeClr>
                </a:solidFill>
              </a:ln>
              <a:effectLst/>
              <a:scene3d>
                <a:camera prst="orthographicFront"/>
                <a:lightRig rig="threePt" dir="t"/>
              </a:scene3d>
            </c:spPr>
            <c:extLst>
              <c:ext xmlns:c16="http://schemas.microsoft.com/office/drawing/2014/chart" uri="{C3380CC4-5D6E-409C-BE32-E72D297353CC}">
                <c16:uniqueId val="{00000001-40A7-4F6B-BE2F-444559A5606B}"/>
              </c:ext>
            </c:extLst>
          </c:dPt>
          <c:dPt>
            <c:idx val="1"/>
            <c:invertIfNegative val="0"/>
            <c:bubble3D val="0"/>
            <c:spPr>
              <a:solidFill>
                <a:srgbClr val="0099A8">
                  <a:alpha val="80000"/>
                </a:srgbClr>
              </a:solidFill>
              <a:ln>
                <a:solidFill>
                  <a:schemeClr val="accent5">
                    <a:lumMod val="50000"/>
                  </a:schemeClr>
                </a:solidFill>
              </a:ln>
              <a:effectLst/>
              <a:scene3d>
                <a:camera prst="orthographicFront"/>
                <a:lightRig rig="threePt" dir="t"/>
              </a:scene3d>
            </c:spPr>
            <c:extLst>
              <c:ext xmlns:c16="http://schemas.microsoft.com/office/drawing/2014/chart" uri="{C3380CC4-5D6E-409C-BE32-E72D297353CC}">
                <c16:uniqueId val="{00000003-40A7-4F6B-BE2F-444559A5606B}"/>
              </c:ext>
            </c:extLst>
          </c:dPt>
          <c:dPt>
            <c:idx val="2"/>
            <c:invertIfNegative val="0"/>
            <c:bubble3D val="0"/>
            <c:spPr>
              <a:solidFill>
                <a:srgbClr val="0099A8">
                  <a:alpha val="60000"/>
                </a:srgbClr>
              </a:solidFill>
              <a:ln>
                <a:solidFill>
                  <a:schemeClr val="accent5">
                    <a:lumMod val="50000"/>
                  </a:schemeClr>
                </a:solidFill>
              </a:ln>
              <a:effectLst/>
              <a:scene3d>
                <a:camera prst="orthographicFront"/>
                <a:lightRig rig="threePt" dir="t"/>
              </a:scene3d>
            </c:spPr>
            <c:extLst>
              <c:ext xmlns:c16="http://schemas.microsoft.com/office/drawing/2014/chart" uri="{C3380CC4-5D6E-409C-BE32-E72D297353CC}">
                <c16:uniqueId val="{00000005-40A7-4F6B-BE2F-444559A5606B}"/>
              </c:ext>
            </c:extLst>
          </c:dPt>
          <c:dPt>
            <c:idx val="3"/>
            <c:invertIfNegative val="0"/>
            <c:bubble3D val="0"/>
            <c:spPr>
              <a:solidFill>
                <a:srgbClr val="0099A8">
                  <a:alpha val="40000"/>
                </a:srgbClr>
              </a:solidFill>
              <a:ln>
                <a:solidFill>
                  <a:schemeClr val="accent5">
                    <a:lumMod val="50000"/>
                  </a:schemeClr>
                </a:solidFill>
              </a:ln>
              <a:effectLst/>
              <a:scene3d>
                <a:camera prst="orthographicFront"/>
                <a:lightRig rig="threePt" dir="t"/>
              </a:scene3d>
            </c:spPr>
            <c:extLst>
              <c:ext xmlns:c16="http://schemas.microsoft.com/office/drawing/2014/chart" uri="{C3380CC4-5D6E-409C-BE32-E72D297353CC}">
                <c16:uniqueId val="{00000007-40A7-4F6B-BE2F-444559A5606B}"/>
              </c:ext>
            </c:extLst>
          </c:dPt>
          <c:dLbls>
            <c:dLbl>
              <c:idx val="0"/>
              <c:layout>
                <c:manualLayout>
                  <c:x val="-2.829185424004443E-17"/>
                  <c:y val="6.1274509803921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0A7-4F6B-BE2F-444559A5606B}"/>
                </c:ext>
              </c:extLst>
            </c:dLbl>
            <c:dLbl>
              <c:idx val="1"/>
              <c:layout>
                <c:manualLayout>
                  <c:x val="1.5432098765431532E-3"/>
                  <c:y val="6.862745098039210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0A7-4F6B-BE2F-444559A5606B}"/>
                </c:ext>
              </c:extLst>
            </c:dLbl>
            <c:dLbl>
              <c:idx val="2"/>
              <c:layout>
                <c:manualLayout>
                  <c:x val="-1.1316741696017772E-16"/>
                  <c:y val="6.12745098039215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0A7-4F6B-BE2F-444559A5606B}"/>
                </c:ext>
              </c:extLst>
            </c:dLbl>
            <c:dLbl>
              <c:idx val="3"/>
              <c:layout>
                <c:manualLayout>
                  <c:x val="1.5432098765432098E-3"/>
                  <c:y val="6.12745098039215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0A7-4F6B-BE2F-444559A5606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shade val="95000"/>
                          <a:satMod val="105000"/>
                        </a:schemeClr>
                      </a:solidFill>
                      <a:prstDash val="solid"/>
                      <a:round/>
                    </a:ln>
                    <a:effectLst/>
                  </c:spPr>
                </c15:leaderLines>
              </c:ext>
            </c:extLst>
          </c:dLbls>
          <c:cat>
            <c:strRef>
              <c:f>Sheet1!$A$3:$A$8</c:f>
              <c:strCache>
                <c:ptCount val="4"/>
                <c:pt idx="0">
                  <c:v>Persons living with HIV (PLWH)</c:v>
                </c:pt>
                <c:pt idx="1">
                  <c:v>Engaged in HIV care</c:v>
                </c:pt>
                <c:pt idx="2">
                  <c:v>Retained in HIV care</c:v>
                </c:pt>
                <c:pt idx="3">
                  <c:v>Virally suppressed     (&lt;200 copies/mL)</c:v>
                </c:pt>
              </c:strCache>
            </c:strRef>
          </c:cat>
          <c:val>
            <c:numRef>
              <c:f>Sheet1!$B$3:$B$6</c:f>
              <c:numCache>
                <c:formatCode>0%</c:formatCode>
                <c:ptCount val="4"/>
                <c:pt idx="0">
                  <c:v>1</c:v>
                </c:pt>
                <c:pt idx="1">
                  <c:v>0.74615535311979631</c:v>
                </c:pt>
                <c:pt idx="2">
                  <c:v>0.58365167989029287</c:v>
                </c:pt>
                <c:pt idx="3">
                  <c:v>0.6219022431188167</c:v>
                </c:pt>
              </c:numCache>
            </c:numRef>
          </c:val>
          <c:extLst>
            <c:ext xmlns:c16="http://schemas.microsoft.com/office/drawing/2014/chart" uri="{C3380CC4-5D6E-409C-BE32-E72D297353CC}">
              <c16:uniqueId val="{00000008-40A7-4F6B-BE2F-444559A5606B}"/>
            </c:ext>
          </c:extLst>
        </c:ser>
        <c:dLbls>
          <c:showLegendKey val="0"/>
          <c:showVal val="0"/>
          <c:showCatName val="0"/>
          <c:showSerName val="0"/>
          <c:showPercent val="0"/>
          <c:showBubbleSize val="0"/>
        </c:dLbls>
        <c:gapWidth val="150"/>
        <c:axId val="554509776"/>
        <c:axId val="554508992"/>
      </c:barChart>
      <c:catAx>
        <c:axId val="55450977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4508992"/>
        <c:crosses val="autoZero"/>
        <c:auto val="1"/>
        <c:lblAlgn val="ctr"/>
        <c:lblOffset val="100"/>
        <c:noMultiLvlLbl val="0"/>
      </c:catAx>
      <c:valAx>
        <c:axId val="554508992"/>
        <c:scaling>
          <c:orientation val="minMax"/>
          <c:max val="1"/>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b="0" dirty="0" smtClean="0"/>
                  <a:t>Percent</a:t>
                </a:r>
                <a:endParaRPr lang="en-US" b="0" dirty="0"/>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54509776"/>
        <c:crosses val="autoZero"/>
        <c:crossBetween val="between"/>
      </c:valAx>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4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2101207835131719"/>
          <c:y val="7.5949706654315274E-2"/>
          <c:w val="0.76787681053757684"/>
          <c:h val="0.687208005249346"/>
        </c:manualLayout>
      </c:layout>
      <c:barChart>
        <c:barDir val="col"/>
        <c:grouping val="clustered"/>
        <c:varyColors val="0"/>
        <c:ser>
          <c:idx val="0"/>
          <c:order val="0"/>
          <c:tx>
            <c:strRef>
              <c:f>Sheet1!$B$2</c:f>
              <c:strCache>
                <c:ptCount val="1"/>
                <c:pt idx="0">
                  <c:v>PLWH</c:v>
                </c:pt>
              </c:strCache>
            </c:strRef>
          </c:tx>
          <c:spPr>
            <a:solidFill>
              <a:schemeClr val="accent2">
                <a:lumMod val="75000"/>
              </a:schemeClr>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Sheet1!$A$3:$A$4</c:f>
              <c:strCache>
                <c:ptCount val="2"/>
                <c:pt idx="0">
                  <c:v>Female</c:v>
                </c:pt>
                <c:pt idx="1">
                  <c:v>Male</c:v>
                </c:pt>
              </c:strCache>
            </c:strRef>
          </c:cat>
          <c:val>
            <c:numRef>
              <c:f>Sheet1!$B$3:$B$4</c:f>
              <c:numCache>
                <c:formatCode>0%</c:formatCode>
                <c:ptCount val="2"/>
                <c:pt idx="0">
                  <c:v>1</c:v>
                </c:pt>
                <c:pt idx="1">
                  <c:v>1</c:v>
                </c:pt>
              </c:numCache>
            </c:numRef>
          </c:val>
          <c:extLst>
            <c:ext xmlns:c16="http://schemas.microsoft.com/office/drawing/2014/chart" uri="{C3380CC4-5D6E-409C-BE32-E72D297353CC}">
              <c16:uniqueId val="{00000000-6E78-4069-A7F7-6538703B26B9}"/>
            </c:ext>
          </c:extLst>
        </c:ser>
        <c:ser>
          <c:idx val="1"/>
          <c:order val="1"/>
          <c:tx>
            <c:strRef>
              <c:f>Sheet1!$C$2</c:f>
              <c:strCache>
                <c:ptCount val="1"/>
                <c:pt idx="0">
                  <c:v>Enaged in HIV care</c:v>
                </c:pt>
              </c:strCache>
            </c:strRef>
          </c:tx>
          <c:spPr>
            <a:solidFill>
              <a:schemeClr val="accent2">
                <a:lumMod val="75000"/>
                <a:alpha val="80000"/>
              </a:schemeClr>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Sheet1!$A$3:$A$4</c:f>
              <c:strCache>
                <c:ptCount val="2"/>
                <c:pt idx="0">
                  <c:v>Female</c:v>
                </c:pt>
                <c:pt idx="1">
                  <c:v>Male</c:v>
                </c:pt>
              </c:strCache>
            </c:strRef>
          </c:cat>
          <c:val>
            <c:numRef>
              <c:f>Sheet1!$C$3:$C$4</c:f>
              <c:numCache>
                <c:formatCode>0%</c:formatCode>
                <c:ptCount val="2"/>
                <c:pt idx="0">
                  <c:v>0.77725358045492843</c:v>
                </c:pt>
                <c:pt idx="1">
                  <c:v>0.73090984341587917</c:v>
                </c:pt>
              </c:numCache>
            </c:numRef>
          </c:val>
          <c:extLst>
            <c:ext xmlns:c16="http://schemas.microsoft.com/office/drawing/2014/chart" uri="{C3380CC4-5D6E-409C-BE32-E72D297353CC}">
              <c16:uniqueId val="{00000001-6E78-4069-A7F7-6538703B26B9}"/>
            </c:ext>
          </c:extLst>
        </c:ser>
        <c:ser>
          <c:idx val="2"/>
          <c:order val="2"/>
          <c:tx>
            <c:strRef>
              <c:f>Sheet1!$D$2</c:f>
              <c:strCache>
                <c:ptCount val="1"/>
                <c:pt idx="0">
                  <c:v>Retained in care</c:v>
                </c:pt>
              </c:strCache>
            </c:strRef>
          </c:tx>
          <c:spPr>
            <a:solidFill>
              <a:schemeClr val="accent2">
                <a:lumMod val="75000"/>
                <a:alpha val="60000"/>
              </a:schemeClr>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Sheet1!$A$3:$A$4</c:f>
              <c:strCache>
                <c:ptCount val="2"/>
                <c:pt idx="0">
                  <c:v>Female</c:v>
                </c:pt>
                <c:pt idx="1">
                  <c:v>Male</c:v>
                </c:pt>
              </c:strCache>
            </c:strRef>
          </c:cat>
          <c:val>
            <c:numRef>
              <c:f>Sheet1!$D$3:$D$4</c:f>
              <c:numCache>
                <c:formatCode>0%</c:formatCode>
                <c:ptCount val="2"/>
                <c:pt idx="0">
                  <c:v>0.60336983993260318</c:v>
                </c:pt>
                <c:pt idx="1">
                  <c:v>0.57294612678485202</c:v>
                </c:pt>
              </c:numCache>
            </c:numRef>
          </c:val>
          <c:extLst>
            <c:ext xmlns:c16="http://schemas.microsoft.com/office/drawing/2014/chart" uri="{C3380CC4-5D6E-409C-BE32-E72D297353CC}">
              <c16:uniqueId val="{00000002-6E78-4069-A7F7-6538703B26B9}"/>
            </c:ext>
          </c:extLst>
        </c:ser>
        <c:ser>
          <c:idx val="3"/>
          <c:order val="3"/>
          <c:tx>
            <c:strRef>
              <c:f>Sheet1!$E$2</c:f>
              <c:strCache>
                <c:ptCount val="1"/>
                <c:pt idx="0">
                  <c:v>Virally suppressed</c:v>
                </c:pt>
              </c:strCache>
            </c:strRef>
          </c:tx>
          <c:spPr>
            <a:solidFill>
              <a:schemeClr val="accent2">
                <a:lumMod val="75000"/>
                <a:alpha val="40000"/>
              </a:schemeClr>
            </a:solidFill>
          </c:spPr>
          <c:invertIfNegative val="0"/>
          <c:dLbls>
            <c:spPr>
              <a:noFill/>
              <a:ln>
                <a:noFill/>
              </a:ln>
              <a:effectLst/>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Sheet1!$A$3:$A$4</c:f>
              <c:strCache>
                <c:ptCount val="2"/>
                <c:pt idx="0">
                  <c:v>Female</c:v>
                </c:pt>
                <c:pt idx="1">
                  <c:v>Male</c:v>
                </c:pt>
              </c:strCache>
            </c:strRef>
          </c:cat>
          <c:val>
            <c:numRef>
              <c:f>Sheet1!$E$3:$E$4</c:f>
              <c:numCache>
                <c:formatCode>0%</c:formatCode>
                <c:ptCount val="2"/>
                <c:pt idx="0">
                  <c:v>0.62712721145745576</c:v>
                </c:pt>
                <c:pt idx="1">
                  <c:v>0.61861074705111407</c:v>
                </c:pt>
              </c:numCache>
            </c:numRef>
          </c:val>
          <c:extLst>
            <c:ext xmlns:c16="http://schemas.microsoft.com/office/drawing/2014/chart" uri="{C3380CC4-5D6E-409C-BE32-E72D297353CC}">
              <c16:uniqueId val="{00000003-6E78-4069-A7F7-6538703B26B9}"/>
            </c:ext>
          </c:extLst>
        </c:ser>
        <c:dLbls>
          <c:showLegendKey val="0"/>
          <c:showVal val="1"/>
          <c:showCatName val="0"/>
          <c:showSerName val="0"/>
          <c:showPercent val="0"/>
          <c:showBubbleSize val="0"/>
        </c:dLbls>
        <c:gapWidth val="150"/>
        <c:axId val="335706016"/>
        <c:axId val="335706408"/>
      </c:barChart>
      <c:catAx>
        <c:axId val="335706016"/>
        <c:scaling>
          <c:orientation val="minMax"/>
        </c:scaling>
        <c:delete val="0"/>
        <c:axPos val="b"/>
        <c:numFmt formatCode="General" sourceLinked="0"/>
        <c:majorTickMark val="out"/>
        <c:minorTickMark val="none"/>
        <c:tickLblPos val="nextTo"/>
        <c:txPr>
          <a:bodyPr/>
          <a:lstStyle/>
          <a:p>
            <a:pPr>
              <a:defRPr sz="1400"/>
            </a:pPr>
            <a:endParaRPr lang="en-US"/>
          </a:p>
        </c:txPr>
        <c:crossAx val="335706408"/>
        <c:crosses val="autoZero"/>
        <c:auto val="1"/>
        <c:lblAlgn val="ctr"/>
        <c:lblOffset val="100"/>
        <c:noMultiLvlLbl val="0"/>
      </c:catAx>
      <c:valAx>
        <c:axId val="335706408"/>
        <c:scaling>
          <c:orientation val="minMax"/>
          <c:max val="1"/>
        </c:scaling>
        <c:delete val="0"/>
        <c:axPos val="l"/>
        <c:majorGridlines>
          <c:spPr>
            <a:ln>
              <a:solidFill>
                <a:schemeClr val="bg1"/>
              </a:solidFill>
            </a:ln>
          </c:spPr>
        </c:majorGridlines>
        <c:title>
          <c:tx>
            <c:rich>
              <a:bodyPr rot="-5400000" vert="horz"/>
              <a:lstStyle/>
              <a:p>
                <a:pPr>
                  <a:defRPr sz="1400"/>
                </a:pPr>
                <a:r>
                  <a:rPr lang="en-US" sz="1400" b="0" dirty="0" smtClean="0"/>
                  <a:t>Percent</a:t>
                </a:r>
                <a:endParaRPr lang="en-US" sz="1400" b="0" dirty="0"/>
              </a:p>
            </c:rich>
          </c:tx>
          <c:layout>
            <c:manualLayout>
              <c:xMode val="edge"/>
              <c:yMode val="edge"/>
              <c:x val="1.3888888888888888E-2"/>
              <c:y val="0.296275860737996"/>
            </c:manualLayout>
          </c:layout>
          <c:overlay val="0"/>
        </c:title>
        <c:numFmt formatCode="0%" sourceLinked="0"/>
        <c:majorTickMark val="out"/>
        <c:minorTickMark val="none"/>
        <c:tickLblPos val="nextTo"/>
        <c:txPr>
          <a:bodyPr/>
          <a:lstStyle/>
          <a:p>
            <a:pPr>
              <a:defRPr sz="1400"/>
            </a:pPr>
            <a:endParaRPr lang="en-US"/>
          </a:p>
        </c:txPr>
        <c:crossAx val="335706016"/>
        <c:crosses val="autoZero"/>
        <c:crossBetween val="between"/>
      </c:valAx>
    </c:plotArea>
    <c:legend>
      <c:legendPos val="r"/>
      <c:layout>
        <c:manualLayout>
          <c:xMode val="edge"/>
          <c:yMode val="edge"/>
          <c:x val="0.81284049633316957"/>
          <c:y val="1.1027168901184647E-3"/>
          <c:w val="0.18715950366683043"/>
          <c:h val="0.20647726466624106"/>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7">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12-06T13:24:00.073" idx="1">
    <p:pos x="10" y="10"/>
    <p:text>I assume this is all of US? Maybe label so not confusing between US or LA.</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12-06T13:24:55.941" idx="2">
    <p:pos x="10" y="10"/>
    <p:text>Could add a note about fast tracking pregnant women for seemingly high risk pregnancies?</p:text>
    <p:extLst>
      <p:ext uri="{C676402C-5697-4E1C-873F-D02D1690AC5C}">
        <p15:threadingInfo xmlns:p15="http://schemas.microsoft.com/office/powerpoint/2012/main" timeZoneBias="360"/>
      </p:ext>
    </p:extLst>
  </p:cm>
</p:cmLst>
</file>

<file path=ppt/drawings/drawing1.xml><?xml version="1.0" encoding="utf-8"?>
<c:userShapes xmlns:c="http://schemas.openxmlformats.org/drawingml/2006/chart">
  <cdr:relSizeAnchor xmlns:cdr="http://schemas.openxmlformats.org/drawingml/2006/chartDrawing">
    <cdr:from>
      <cdr:x>0.16934</cdr:x>
      <cdr:y>0.05303</cdr:y>
    </cdr:from>
    <cdr:to>
      <cdr:x>0.27474</cdr:x>
      <cdr:y>0.10731</cdr:y>
    </cdr:to>
    <cdr:sp macro="" textlink="">
      <cdr:nvSpPr>
        <cdr:cNvPr id="3" name="TextBox 1"/>
        <cdr:cNvSpPr txBox="1"/>
      </cdr:nvSpPr>
      <cdr:spPr>
        <a:xfrm xmlns:a="http://schemas.openxmlformats.org/drawingml/2006/main">
          <a:off x="1393574" y="274790"/>
          <a:ext cx="867400" cy="2812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smtClean="0">
              <a:solidFill>
                <a:schemeClr val="tx1"/>
              </a:solidFill>
            </a:rPr>
            <a:t>20,418</a:t>
          </a:r>
          <a:endParaRPr lang="en-US" sz="1200" b="1" dirty="0">
            <a:solidFill>
              <a:schemeClr val="tx1"/>
            </a:solidFill>
          </a:endParaRPr>
        </a:p>
      </cdr:txBody>
    </cdr:sp>
  </cdr:relSizeAnchor>
  <cdr:relSizeAnchor xmlns:cdr="http://schemas.openxmlformats.org/drawingml/2006/chartDrawing">
    <cdr:from>
      <cdr:x>0.61504</cdr:x>
      <cdr:y>0.3364</cdr:y>
    </cdr:from>
    <cdr:to>
      <cdr:x>0.69838</cdr:x>
      <cdr:y>0.4092</cdr:y>
    </cdr:to>
    <cdr:sp macro="" textlink="">
      <cdr:nvSpPr>
        <cdr:cNvPr id="4" name="TextBox 1"/>
        <cdr:cNvSpPr txBox="1"/>
      </cdr:nvSpPr>
      <cdr:spPr>
        <a:xfrm xmlns:a="http://schemas.openxmlformats.org/drawingml/2006/main" rot="10800000" flipV="1">
          <a:off x="5061532" y="1743074"/>
          <a:ext cx="685855" cy="37723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smtClean="0"/>
            <a:t>11,917</a:t>
          </a:r>
          <a:endParaRPr lang="en-US" sz="1200" b="1" dirty="0"/>
        </a:p>
      </cdr:txBody>
    </cdr:sp>
  </cdr:relSizeAnchor>
  <cdr:relSizeAnchor xmlns:cdr="http://schemas.openxmlformats.org/drawingml/2006/chartDrawing">
    <cdr:from>
      <cdr:x>0.83053</cdr:x>
      <cdr:y>0.31189</cdr:y>
    </cdr:from>
    <cdr:to>
      <cdr:x>0.91386</cdr:x>
      <cdr:y>0.38737</cdr:y>
    </cdr:to>
    <cdr:sp macro="" textlink="">
      <cdr:nvSpPr>
        <cdr:cNvPr id="7" name="TextBox 1"/>
        <cdr:cNvSpPr txBox="1"/>
      </cdr:nvSpPr>
      <cdr:spPr>
        <a:xfrm xmlns:a="http://schemas.openxmlformats.org/drawingml/2006/main">
          <a:off x="6834930" y="1616075"/>
          <a:ext cx="685772" cy="391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smtClean="0">
              <a:solidFill>
                <a:schemeClr val="tx1"/>
              </a:solidFill>
            </a:rPr>
            <a:t>12,698</a:t>
          </a:r>
          <a:endParaRPr lang="en-US" sz="1200" b="1" dirty="0">
            <a:solidFill>
              <a:schemeClr val="tx1"/>
            </a:solidFill>
          </a:endParaRPr>
        </a:p>
      </cdr:txBody>
    </cdr:sp>
  </cdr:relSizeAnchor>
  <cdr:relSizeAnchor xmlns:cdr="http://schemas.openxmlformats.org/drawingml/2006/chartDrawing">
    <cdr:from>
      <cdr:x>0</cdr:x>
      <cdr:y>0</cdr:y>
    </cdr:from>
    <cdr:to>
      <cdr:x>0</cdr:x>
      <cdr:y>0</cdr:y>
    </cdr:to>
    <cdr:sp macro="" textlink="">
      <cdr:nvSpPr>
        <cdr:cNvPr id="10" name="Straight Connector 9"/>
        <cdr:cNvSpPr/>
      </cdr:nvSpPr>
      <cdr:spPr>
        <a:xfrm xmlns:a="http://schemas.openxmlformats.org/drawingml/2006/main">
          <a:off x="-381000" y="-1371600"/>
          <a:ext cx="0" cy="0"/>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0.43453</cdr:x>
      <cdr:y>0.56331</cdr:y>
    </cdr:from>
    <cdr:to>
      <cdr:x>0.88571</cdr:x>
      <cdr:y>0.70978</cdr:y>
    </cdr:to>
    <cdr:sp macro="" textlink="">
      <cdr:nvSpPr>
        <cdr:cNvPr id="2" name="Right Arrow 1"/>
        <cdr:cNvSpPr/>
      </cdr:nvSpPr>
      <cdr:spPr>
        <a:xfrm xmlns:a="http://schemas.openxmlformats.org/drawingml/2006/main">
          <a:off x="3576008" y="2918846"/>
          <a:ext cx="3713031" cy="758952"/>
        </a:xfrm>
        <a:prstGeom xmlns:a="http://schemas.openxmlformats.org/drawingml/2006/main" prst="rightArrow">
          <a:avLst/>
        </a:prstGeom>
        <a:solidFill xmlns:a="http://schemas.openxmlformats.org/drawingml/2006/main">
          <a:schemeClr val="bg1"/>
        </a:solidFill>
        <a:ln xmlns:a="http://schemas.openxmlformats.org/drawingml/2006/main" w="28575">
          <a:solidFill>
            <a:srgbClr val="041E4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ln>
              <a:noFill/>
            </a:ln>
          </a:endParaRPr>
        </a:p>
      </cdr:txBody>
    </cdr:sp>
  </cdr:relSizeAnchor>
  <cdr:relSizeAnchor xmlns:cdr="http://schemas.openxmlformats.org/drawingml/2006/chartDrawing">
    <cdr:from>
      <cdr:x>0.39969</cdr:x>
      <cdr:y>0.22349</cdr:y>
    </cdr:from>
    <cdr:to>
      <cdr:x>0.48302</cdr:x>
      <cdr:y>0.28376</cdr:y>
    </cdr:to>
    <cdr:sp macro="" textlink="">
      <cdr:nvSpPr>
        <cdr:cNvPr id="8" name="TextBox 1"/>
        <cdr:cNvSpPr txBox="1"/>
      </cdr:nvSpPr>
      <cdr:spPr>
        <a:xfrm xmlns:a="http://schemas.openxmlformats.org/drawingml/2006/main" rot="10800000" flipV="1">
          <a:off x="3289289" y="1158056"/>
          <a:ext cx="685772" cy="3122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200" b="1" dirty="0" smtClean="0">
              <a:solidFill>
                <a:schemeClr val="tx1"/>
              </a:solidFill>
            </a:rPr>
            <a:t>15,235</a:t>
          </a:r>
          <a:endParaRPr lang="en-US" sz="12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10" name="Straight Connector 9"/>
        <cdr:cNvSpPr/>
      </cdr:nvSpPr>
      <cdr:spPr>
        <a:xfrm xmlns:a="http://schemas.openxmlformats.org/drawingml/2006/main">
          <a:off x="-381000" y="-1371600"/>
          <a:ext cx="0" cy="0"/>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0.17456</cdr:x>
      <cdr:y>0.09203</cdr:y>
    </cdr:from>
    <cdr:to>
      <cdr:x>0.27641</cdr:x>
      <cdr:y>0.13614</cdr:y>
    </cdr:to>
    <cdr:sp macro="" textlink="">
      <cdr:nvSpPr>
        <cdr:cNvPr id="3" name="TextBox 2"/>
        <cdr:cNvSpPr txBox="1"/>
      </cdr:nvSpPr>
      <cdr:spPr>
        <a:xfrm xmlns:a="http://schemas.openxmlformats.org/drawingml/2006/main">
          <a:off x="1515167" y="518958"/>
          <a:ext cx="884056" cy="248727"/>
        </a:xfrm>
        <a:prstGeom xmlns:a="http://schemas.openxmlformats.org/drawingml/2006/main" prst="rect">
          <a:avLst/>
        </a:prstGeom>
        <a:solidFill xmlns:a="http://schemas.openxmlformats.org/drawingml/2006/main">
          <a:schemeClr val="accent2">
            <a:lumMod val="50000"/>
          </a:schemeClr>
        </a:solidFill>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050" b="1" dirty="0" smtClean="0">
              <a:solidFill>
                <a:schemeClr val="bg1"/>
              </a:solidFill>
            </a:rPr>
            <a:t>N = 5,935</a:t>
          </a:r>
        </a:p>
        <a:p xmlns:a="http://schemas.openxmlformats.org/drawingml/2006/main">
          <a:pPr algn="ctr"/>
          <a:endParaRPr lang="en-US" sz="1100" b="1" dirty="0">
            <a:solidFill>
              <a:schemeClr val="bg1"/>
            </a:solidFill>
          </a:endParaRPr>
        </a:p>
      </cdr:txBody>
    </cdr:sp>
  </cdr:relSizeAnchor>
  <cdr:relSizeAnchor xmlns:cdr="http://schemas.openxmlformats.org/drawingml/2006/chartDrawing">
    <cdr:from>
      <cdr:x>0.55694</cdr:x>
      <cdr:y>0.09203</cdr:y>
    </cdr:from>
    <cdr:to>
      <cdr:x>0.65879</cdr:x>
      <cdr:y>0.13614</cdr:y>
    </cdr:to>
    <cdr:sp macro="" textlink="">
      <cdr:nvSpPr>
        <cdr:cNvPr id="4" name="TextBox 2"/>
        <cdr:cNvSpPr txBox="1"/>
      </cdr:nvSpPr>
      <cdr:spPr>
        <a:xfrm xmlns:a="http://schemas.openxmlformats.org/drawingml/2006/main">
          <a:off x="4834200" y="518958"/>
          <a:ext cx="884056" cy="248727"/>
        </a:xfrm>
        <a:prstGeom xmlns:a="http://schemas.openxmlformats.org/drawingml/2006/main" prst="rect">
          <a:avLst/>
        </a:prstGeom>
        <a:solidFill xmlns:a="http://schemas.openxmlformats.org/drawingml/2006/main">
          <a:schemeClr val="accent2">
            <a:lumMod val="50000"/>
          </a:schemeClr>
        </a:solidFill>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050" b="1" dirty="0" smtClean="0">
              <a:solidFill>
                <a:schemeClr val="bg1"/>
              </a:solidFill>
            </a:rPr>
            <a:t>N = 14,497</a:t>
          </a:r>
        </a:p>
        <a:p xmlns:a="http://schemas.openxmlformats.org/drawingml/2006/main">
          <a:pPr algn="ctr"/>
          <a:endParaRPr lang="en-US" sz="1100" b="1" dirty="0">
            <a:solidFill>
              <a:schemeClr val="bg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423D6-AE54-43BC-807E-5EB4818E5AD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F5FEF7-812B-4A7D-BF65-9F96EC575101}" type="slidenum">
              <a:rPr lang="en-US" smtClean="0"/>
              <a:t>‹#›</a:t>
            </a:fld>
            <a:endParaRPr lang="en-US"/>
          </a:p>
        </p:txBody>
      </p:sp>
    </p:spTree>
    <p:extLst>
      <p:ext uri="{BB962C8B-B14F-4D97-AF65-F5344CB8AC3E}">
        <p14:creationId xmlns:p14="http://schemas.microsoft.com/office/powerpoint/2010/main" val="2785809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mchlibrary.org/databases/HSNRCPDFs/Overview_APCUIndex.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2</a:t>
            </a:fld>
            <a:endParaRPr lang="en-US"/>
          </a:p>
        </p:txBody>
      </p:sp>
    </p:spTree>
    <p:extLst>
      <p:ext uri="{BB962C8B-B14F-4D97-AF65-F5344CB8AC3E}">
        <p14:creationId xmlns:p14="http://schemas.microsoft.com/office/powerpoint/2010/main" val="376323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Definitions:</a:t>
            </a:r>
          </a:p>
          <a:p>
            <a:r>
              <a:rPr lang="en-US" u="sng" dirty="0" smtClean="0"/>
              <a:t>Persons living with HIV</a:t>
            </a:r>
            <a:r>
              <a:rPr lang="en-US" dirty="0" smtClean="0"/>
              <a:t>: Number</a:t>
            </a:r>
            <a:r>
              <a:rPr lang="en-US" baseline="0" dirty="0" smtClean="0"/>
              <a:t> of persons living with HIV as of 12/31/2017 who were diagnosed by 12/31/2016, whose current address is in Louisiana (PLWH)</a:t>
            </a:r>
          </a:p>
          <a:p>
            <a:r>
              <a:rPr lang="en-US" u="sng" baseline="0" dirty="0" smtClean="0"/>
              <a:t>Engaged in HIV care</a:t>
            </a:r>
            <a:r>
              <a:rPr lang="en-US" baseline="0" dirty="0" smtClean="0"/>
              <a:t>:  Number of PLWH who had at least 1 CD4 or VL test conducted in 2017</a:t>
            </a:r>
          </a:p>
          <a:p>
            <a:r>
              <a:rPr lang="en-US" u="sng" baseline="0" dirty="0" smtClean="0"/>
              <a:t>Retention in HIV care</a:t>
            </a:r>
            <a:r>
              <a:rPr lang="en-US" baseline="0" dirty="0" smtClean="0"/>
              <a:t>: Number of PLWH who had 2 or more CD4 or VL tests conducted in 2017 at least 90 days apart</a:t>
            </a:r>
          </a:p>
          <a:p>
            <a:r>
              <a:rPr lang="en-US" u="sng" baseline="0" dirty="0" smtClean="0"/>
              <a:t>Viral suppression</a:t>
            </a:r>
            <a:r>
              <a:rPr lang="en-US" baseline="0" dirty="0" smtClean="0"/>
              <a:t>: Number of PLWH whose most recent VL test in 2017 was &lt;200 copies/mL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AF85BA-5F64-4006-90E5-F434E9B4F26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6262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DC5C9-625E-45C7-840E-4583678D5AB3}" type="slidenum">
              <a:rPr lang="en-US" smtClean="0"/>
              <a:t>14</a:t>
            </a:fld>
            <a:endParaRPr lang="en-US"/>
          </a:p>
        </p:txBody>
      </p:sp>
    </p:spTree>
    <p:extLst>
      <p:ext uri="{BB962C8B-B14F-4D97-AF65-F5344CB8AC3E}">
        <p14:creationId xmlns:p14="http://schemas.microsoft.com/office/powerpoint/2010/main" val="1421735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3</a:t>
            </a:fld>
            <a:endParaRPr lang="en-US"/>
          </a:p>
        </p:txBody>
      </p:sp>
    </p:spTree>
    <p:extLst>
      <p:ext uri="{BB962C8B-B14F-4D97-AF65-F5344CB8AC3E}">
        <p14:creationId xmlns:p14="http://schemas.microsoft.com/office/powerpoint/2010/main" val="3122546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Cases reviewed to date include all cases of perinatal transmission of HIV from 2009 onward, as well as other cases with noted gaps in HIV or prenatal care. Louisiana is no longer funded specifically for FIMR/HIV, but continues to implement this methodology in the New Orleans and Baton Rouge regions with resources from the STD/HIV Program. </a:t>
            </a:r>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4</a:t>
            </a:fld>
            <a:endParaRPr lang="en-US"/>
          </a:p>
        </p:txBody>
      </p:sp>
    </p:spTree>
    <p:extLst>
      <p:ext uri="{BB962C8B-B14F-4D97-AF65-F5344CB8AC3E}">
        <p14:creationId xmlns:p14="http://schemas.microsoft.com/office/powerpoint/2010/main" val="3123435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5</a:t>
            </a:fld>
            <a:endParaRPr lang="en-US"/>
          </a:p>
        </p:txBody>
      </p:sp>
    </p:spTree>
    <p:extLst>
      <p:ext uri="{BB962C8B-B14F-4D97-AF65-F5344CB8AC3E}">
        <p14:creationId xmlns:p14="http://schemas.microsoft.com/office/powerpoint/2010/main" val="1381186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6</a:t>
            </a:fld>
            <a:endParaRPr lang="en-US"/>
          </a:p>
        </p:txBody>
      </p:sp>
    </p:spTree>
    <p:extLst>
      <p:ext uri="{BB962C8B-B14F-4D97-AF65-F5344CB8AC3E}">
        <p14:creationId xmlns:p14="http://schemas.microsoft.com/office/powerpoint/2010/main" val="108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603F2B-03C2-4B6A-8A5C-69455CD0D9CC}" type="slidenum">
              <a:rPr lang="en-US" smtClean="0"/>
              <a:t>8</a:t>
            </a:fld>
            <a:endParaRPr lang="en-US"/>
          </a:p>
        </p:txBody>
      </p:sp>
    </p:spTree>
    <p:extLst>
      <p:ext uri="{BB962C8B-B14F-4D97-AF65-F5344CB8AC3E}">
        <p14:creationId xmlns:p14="http://schemas.microsoft.com/office/powerpoint/2010/main" val="2927772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Over the past 5 years, between 70 and 75% of Louisiana women have received prenatal care beginning in the first trimester.</a:t>
            </a:r>
            <a:r>
              <a:rPr lang="en-US" sz="1200" baseline="0" dirty="0" smtClean="0"/>
              <a:t> </a:t>
            </a:r>
          </a:p>
          <a:p>
            <a:endParaRPr lang="en-US" sz="1200" baseline="0" dirty="0" smtClean="0"/>
          </a:p>
          <a:p>
            <a:r>
              <a:rPr lang="en-US" sz="1200" baseline="0" dirty="0" smtClean="0"/>
              <a:t>In 2016, about 5% of women entered care in the 3</a:t>
            </a:r>
            <a:r>
              <a:rPr lang="en-US" sz="1200" baseline="30000" dirty="0" smtClean="0"/>
              <a:t>rd</a:t>
            </a:r>
            <a:r>
              <a:rPr lang="en-US" sz="1200" baseline="0" dirty="0" smtClean="0"/>
              <a:t> trimester (aka late entry) while and additional 3% received no prenatal care.</a:t>
            </a:r>
          </a:p>
          <a:p>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9</a:t>
            </a:fld>
            <a:endParaRPr lang="en-US"/>
          </a:p>
        </p:txBody>
      </p:sp>
    </p:spTree>
    <p:extLst>
      <p:ext uri="{BB962C8B-B14F-4D97-AF65-F5344CB8AC3E}">
        <p14:creationId xmlns:p14="http://schemas.microsoft.com/office/powerpoint/2010/main" val="248042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When we look at prenatal</a:t>
            </a:r>
            <a:r>
              <a:rPr lang="en-US" sz="1200" baseline="0" dirty="0" smtClean="0"/>
              <a:t> care adequacy, we again see little change over time – in the past 5 years that is. In 2016, 75% of Louisiana women received adequate or more prenatal care according to the </a:t>
            </a:r>
            <a:r>
              <a:rPr lang="en-US" sz="1200" baseline="0" dirty="0" err="1" smtClean="0"/>
              <a:t>Kotelchuck</a:t>
            </a:r>
            <a:r>
              <a:rPr lang="en-US" sz="1200" baseline="0" dirty="0" smtClean="0"/>
              <a:t> measure. </a:t>
            </a:r>
          </a:p>
          <a:p>
            <a:endParaRPr lang="en-US" sz="1200" baseline="0" dirty="0" smtClean="0"/>
          </a:p>
          <a:p>
            <a:r>
              <a:rPr lang="en-US" sz="1200" baseline="0" dirty="0" smtClean="0"/>
              <a:t>The or more means that you can be in the ‘adequate’ group or the ‘adequate </a:t>
            </a:r>
            <a:r>
              <a:rPr lang="en-US" sz="1200" baseline="0" dirty="0" err="1" smtClean="0"/>
              <a:t>plus’</a:t>
            </a:r>
            <a:r>
              <a:rPr lang="en-US" sz="1200" baseline="0" dirty="0" smtClean="0"/>
              <a:t> group to be part of this 75%. (you guessed it – the adequate plus group received more visits than what would be expected for gestational age)</a:t>
            </a:r>
          </a:p>
          <a:p>
            <a:endParaRPr lang="en-US" dirty="0" smtClean="0"/>
          </a:p>
          <a:p>
            <a:r>
              <a:rPr lang="en-US" sz="1200" kern="1200" dirty="0" smtClean="0">
                <a:solidFill>
                  <a:schemeClr val="tx1"/>
                </a:solidFill>
                <a:effectLst/>
                <a:latin typeface="+mn-lt"/>
                <a:ea typeface="+mn-ea"/>
                <a:cs typeface="+mn-cs"/>
              </a:rPr>
              <a:t>Sure – it is the ratio of expected to received visits for gestational age at delivery…</a:t>
            </a:r>
          </a:p>
          <a:p>
            <a:r>
              <a:rPr lang="en-US" sz="1200" kern="1200" dirty="0" smtClean="0">
                <a:solidFill>
                  <a:schemeClr val="tx1"/>
                </a:solidFill>
                <a:effectLst/>
                <a:latin typeface="+mn-lt"/>
                <a:ea typeface="+mn-ea"/>
                <a:cs typeface="+mn-cs"/>
              </a:rPr>
              <a:t>80-109% = Adequate; 110+% =Adequate Plus.</a:t>
            </a:r>
          </a:p>
          <a:p>
            <a:r>
              <a:rPr lang="en-US" sz="1200" kern="1200" dirty="0" smtClean="0">
                <a:solidFill>
                  <a:schemeClr val="tx1"/>
                </a:solidFill>
                <a:effectLst/>
                <a:latin typeface="+mn-lt"/>
                <a:ea typeface="+mn-ea"/>
                <a:cs typeface="+mn-cs"/>
              </a:rPr>
              <a:t> </a:t>
            </a:r>
          </a:p>
          <a:p>
            <a:r>
              <a:rPr lang="en-US" sz="1200" kern="1200" smtClean="0">
                <a:solidFill>
                  <a:schemeClr val="tx1"/>
                </a:solidFill>
                <a:effectLst/>
                <a:latin typeface="+mn-lt"/>
                <a:ea typeface="+mn-ea"/>
                <a:cs typeface="+mn-cs"/>
              </a:rPr>
              <a:t>See </a:t>
            </a:r>
            <a:r>
              <a:rPr lang="en-US" sz="1200" u="sng" kern="1200" smtClean="0">
                <a:solidFill>
                  <a:schemeClr val="tx1"/>
                </a:solidFill>
                <a:effectLst/>
                <a:latin typeface="+mn-lt"/>
                <a:ea typeface="+mn-ea"/>
                <a:cs typeface="+mn-cs"/>
                <a:hlinkClick r:id="rId3"/>
              </a:rPr>
              <a:t>https://www.mchlibrary.org/databases/HSNRCPDFs/Overview_APCUIndex.pdf</a:t>
            </a:r>
            <a:r>
              <a:rPr lang="en-US" sz="1200" kern="1200" smtClean="0">
                <a:solidFill>
                  <a:schemeClr val="tx1"/>
                </a:solidFill>
                <a:effectLst/>
                <a:latin typeface="+mn-lt"/>
                <a:ea typeface="+mn-ea"/>
                <a:cs typeface="+mn-cs"/>
              </a:rPr>
              <a:t> for more detailed information.</a:t>
            </a:r>
          </a:p>
          <a:p>
            <a:endParaRPr lang="en-US" dirty="0"/>
          </a:p>
        </p:txBody>
      </p:sp>
      <p:sp>
        <p:nvSpPr>
          <p:cNvPr id="4" name="Slide Number Placeholder 3"/>
          <p:cNvSpPr>
            <a:spLocks noGrp="1"/>
          </p:cNvSpPr>
          <p:nvPr>
            <p:ph type="sldNum" sz="quarter" idx="10"/>
          </p:nvPr>
        </p:nvSpPr>
        <p:spPr/>
        <p:txBody>
          <a:bodyPr/>
          <a:lstStyle/>
          <a:p>
            <a:fld id="{2EF5FEF7-812B-4A7D-BF65-9F96EC575101}" type="slidenum">
              <a:rPr lang="en-US" smtClean="0"/>
              <a:t>10</a:t>
            </a:fld>
            <a:endParaRPr lang="en-US"/>
          </a:p>
        </p:txBody>
      </p:sp>
    </p:spTree>
    <p:extLst>
      <p:ext uri="{BB962C8B-B14F-4D97-AF65-F5344CB8AC3E}">
        <p14:creationId xmlns:p14="http://schemas.microsoft.com/office/powerpoint/2010/main" val="3659352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Definitions:</a:t>
            </a:r>
          </a:p>
          <a:p>
            <a:r>
              <a:rPr lang="en-US" u="sng" dirty="0" smtClean="0"/>
              <a:t>Persons living with HIV</a:t>
            </a:r>
            <a:r>
              <a:rPr lang="en-US" dirty="0" smtClean="0"/>
              <a:t>: Number</a:t>
            </a:r>
            <a:r>
              <a:rPr lang="en-US" baseline="0" dirty="0" smtClean="0"/>
              <a:t> of persons living with HIV as of 12/31/2016 who were diagnosed by 12/31/2015, whose current address is in Louisiana (PLWH)</a:t>
            </a:r>
          </a:p>
          <a:p>
            <a:r>
              <a:rPr lang="en-US" u="sng" baseline="0" dirty="0" smtClean="0"/>
              <a:t>Engaged in HIV care</a:t>
            </a:r>
            <a:r>
              <a:rPr lang="en-US" baseline="0" dirty="0" smtClean="0"/>
              <a:t>:  Number of PLWH who had at least 1 CD4 or VL test conducted in 2016</a:t>
            </a:r>
          </a:p>
          <a:p>
            <a:r>
              <a:rPr lang="en-US" u="sng" baseline="0" dirty="0" smtClean="0"/>
              <a:t>Retention in HIV care</a:t>
            </a:r>
            <a:r>
              <a:rPr lang="en-US" baseline="0" dirty="0" smtClean="0"/>
              <a:t>: Number of PLWH who had 2 or more CD4 or VL tests conducted in 2016 at least 90 days apart</a:t>
            </a:r>
          </a:p>
          <a:p>
            <a:r>
              <a:rPr lang="en-US" u="sng" baseline="0" dirty="0" smtClean="0"/>
              <a:t>Viral suppression</a:t>
            </a:r>
            <a:r>
              <a:rPr lang="en-US" baseline="0" dirty="0" smtClean="0"/>
              <a:t>: Number of PLWH whose most recent VL test in 2016 was &lt;200 copies/mL</a:t>
            </a:r>
            <a:endParaRPr lang="en-US" dirty="0"/>
          </a:p>
        </p:txBody>
      </p:sp>
      <p:sp>
        <p:nvSpPr>
          <p:cNvPr id="4" name="Slide Number Placeholder 3"/>
          <p:cNvSpPr>
            <a:spLocks noGrp="1"/>
          </p:cNvSpPr>
          <p:nvPr>
            <p:ph type="sldNum" sz="quarter" idx="10"/>
          </p:nvPr>
        </p:nvSpPr>
        <p:spPr/>
        <p:txBody>
          <a:bodyPr/>
          <a:lstStyle/>
          <a:p>
            <a:fld id="{16AF85BA-5F64-4006-90E5-F434E9B4F269}"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6814639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6AA-4866-4B3F-9FE7-AB336FDFEF4C}"/>
              </a:ext>
            </a:extLst>
          </p:cNvPr>
          <p:cNvSpPr>
            <a:spLocks noGrp="1"/>
          </p:cNvSpPr>
          <p:nvPr>
            <p:ph type="title" hasCustomPrompt="1"/>
          </p:nvPr>
        </p:nvSpPr>
        <p:spPr>
          <a:xfrm>
            <a:off x="2677886" y="2035207"/>
            <a:ext cx="9060024" cy="829193"/>
          </a:xfrm>
        </p:spPr>
        <p:txBody>
          <a:bodyPr>
            <a:noAutofit/>
          </a:bodyPr>
          <a:lstStyle>
            <a:lvl1pPr>
              <a:defRPr sz="6000">
                <a:solidFill>
                  <a:schemeClr val="bg1"/>
                </a:solidFill>
              </a:defRPr>
            </a:lvl1pPr>
          </a:lstStyle>
          <a:p>
            <a:r>
              <a:rPr lang="en-US" dirty="0"/>
              <a:t>Activity Title</a:t>
            </a:r>
          </a:p>
        </p:txBody>
      </p:sp>
      <p:sp>
        <p:nvSpPr>
          <p:cNvPr id="3" name="Content Placeholder 2">
            <a:extLst>
              <a:ext uri="{FF2B5EF4-FFF2-40B4-BE49-F238E27FC236}">
                <a16:creationId xmlns:a16="http://schemas.microsoft.com/office/drawing/2014/main" id="{56FEB880-299F-4C2C-B0CE-05C03177BFA0}"/>
              </a:ext>
            </a:extLst>
          </p:cNvPr>
          <p:cNvSpPr>
            <a:spLocks noGrp="1"/>
          </p:cNvSpPr>
          <p:nvPr>
            <p:ph idx="1" hasCustomPrompt="1"/>
          </p:nvPr>
        </p:nvSpPr>
        <p:spPr>
          <a:xfrm>
            <a:off x="2677886" y="3729067"/>
            <a:ext cx="9060024" cy="479037"/>
          </a:xfrm>
        </p:spPr>
        <p:txBody>
          <a:bodyPr>
            <a:noAutofit/>
          </a:bodyPr>
          <a:lstStyle>
            <a:lvl1pPr>
              <a:defRPr sz="2800" b="1">
                <a:solidFill>
                  <a:schemeClr val="bg1"/>
                </a:solidFill>
              </a:defRPr>
            </a:lvl1pPr>
          </a:lstStyle>
          <a:p>
            <a:pPr lvl="0"/>
            <a:r>
              <a:rPr lang="en-US" dirty="0"/>
              <a:t>Presenter(s) Name</a:t>
            </a:r>
          </a:p>
        </p:txBody>
      </p:sp>
      <p:sp>
        <p:nvSpPr>
          <p:cNvPr id="7" name="Content Placeholder 2">
            <a:extLst>
              <a:ext uri="{FF2B5EF4-FFF2-40B4-BE49-F238E27FC236}">
                <a16:creationId xmlns:a16="http://schemas.microsoft.com/office/drawing/2014/main" id="{EFB04E79-0625-405C-9E37-5AAD91CEDB24}"/>
              </a:ext>
            </a:extLst>
          </p:cNvPr>
          <p:cNvSpPr>
            <a:spLocks noGrp="1"/>
          </p:cNvSpPr>
          <p:nvPr>
            <p:ph idx="10" hasCustomPrompt="1"/>
          </p:nvPr>
        </p:nvSpPr>
        <p:spPr>
          <a:xfrm>
            <a:off x="2677886" y="4214356"/>
            <a:ext cx="9060024" cy="880153"/>
          </a:xfrm>
        </p:spPr>
        <p:txBody>
          <a:bodyPr>
            <a:normAutofit/>
          </a:bodyPr>
          <a:lstStyle>
            <a:lvl1pPr>
              <a:defRPr sz="2000" b="0" i="1">
                <a:solidFill>
                  <a:schemeClr val="bg1"/>
                </a:solidFill>
              </a:defRPr>
            </a:lvl1pPr>
          </a:lstStyle>
          <a:p>
            <a:pPr lvl="0"/>
            <a:r>
              <a:rPr lang="en-US" dirty="0"/>
              <a:t>Presenter(s) Title/Affiliation</a:t>
            </a:r>
          </a:p>
        </p:txBody>
      </p:sp>
    </p:spTree>
    <p:extLst>
      <p:ext uri="{BB962C8B-B14F-4D97-AF65-F5344CB8AC3E}">
        <p14:creationId xmlns:p14="http://schemas.microsoft.com/office/powerpoint/2010/main" val="112663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Head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838200" y="1196982"/>
            <a:ext cx="10515600" cy="4448443"/>
          </a:xfrm>
        </p:spPr>
        <p:txBody>
          <a:bodyPr>
            <a:normAutofit/>
          </a:bodyPr>
          <a:lstStyle>
            <a:lvl1pPr marL="0" marR="0" indent="0" algn="l" defTabSz="914400" rtl="0" eaLnBrk="1" fontAlgn="auto" latinLnBrk="0" hangingPunct="1">
              <a:lnSpc>
                <a:spcPct val="90000"/>
              </a:lnSpc>
              <a:spcBef>
                <a:spcPts val="1000"/>
              </a:spcBef>
              <a:spcAft>
                <a:spcPts val="0"/>
              </a:spcAft>
              <a:buClr>
                <a:srgbClr val="D03138"/>
              </a:buClr>
              <a:buSzTx/>
              <a:buFont typeface="Arial" panose="020B0604020202020204" pitchFamily="34" charset="0"/>
              <a:buNone/>
              <a:tabLst/>
              <a:defRPr sz="24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p:txBody>
      </p:sp>
    </p:spTree>
    <p:extLst>
      <p:ext uri="{BB962C8B-B14F-4D97-AF65-F5344CB8AC3E}">
        <p14:creationId xmlns:p14="http://schemas.microsoft.com/office/powerpoint/2010/main" val="79942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2B001-9D08-4D4A-B445-33C81106AA6C}"/>
              </a:ext>
            </a:extLst>
          </p:cNvPr>
          <p:cNvSpPr>
            <a:spLocks noGrp="1"/>
          </p:cNvSpPr>
          <p:nvPr>
            <p:ph type="title" hasCustomPrompt="1"/>
          </p:nvPr>
        </p:nvSpPr>
        <p:spPr>
          <a:xfrm>
            <a:off x="838200" y="234397"/>
            <a:ext cx="10515600" cy="829193"/>
          </a:xfrm>
        </p:spPr>
        <p:txBody>
          <a:bodyPr/>
          <a:lstStyle>
            <a:lvl1pPr>
              <a:defRPr/>
            </a:lvl1pPr>
          </a:lstStyle>
          <a:p>
            <a:r>
              <a:rPr lang="en-US" dirty="0"/>
              <a:t>Page Headline</a:t>
            </a:r>
          </a:p>
        </p:txBody>
      </p:sp>
      <p:sp>
        <p:nvSpPr>
          <p:cNvPr id="3" name="Content Placeholder 2">
            <a:extLst>
              <a:ext uri="{FF2B5EF4-FFF2-40B4-BE49-F238E27FC236}">
                <a16:creationId xmlns:a16="http://schemas.microsoft.com/office/drawing/2014/main" id="{1674D8CC-3E9C-462A-8514-08D8752DD21C}"/>
              </a:ext>
            </a:extLst>
          </p:cNvPr>
          <p:cNvSpPr>
            <a:spLocks noGrp="1"/>
          </p:cNvSpPr>
          <p:nvPr>
            <p:ph sz="half" idx="1" hasCustomPrompt="1"/>
          </p:nvPr>
        </p:nvSpPr>
        <p:spPr>
          <a:xfrm>
            <a:off x="838200"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EF22348D-6C20-49A4-8F66-D1BAF23E588B}"/>
              </a:ext>
            </a:extLst>
          </p:cNvPr>
          <p:cNvSpPr>
            <a:spLocks noGrp="1"/>
          </p:cNvSpPr>
          <p:nvPr>
            <p:ph sz="half" idx="10" hasCustomPrompt="1"/>
          </p:nvPr>
        </p:nvSpPr>
        <p:spPr>
          <a:xfrm>
            <a:off x="6172202" y="1284447"/>
            <a:ext cx="5181600" cy="4276598"/>
          </a:xfrm>
        </p:spPr>
        <p:txBody>
          <a:bodyPr/>
          <a:lstStyle>
            <a:lvl1pPr marL="457200" indent="-457200">
              <a:buClr>
                <a:srgbClr val="D03138"/>
              </a:buClr>
              <a:buFont typeface="Arial" panose="020B0604020202020204" pitchFamily="34" charset="0"/>
              <a:buChar char="•"/>
              <a:defRPr sz="2800"/>
            </a:lvl1pPr>
            <a:lvl2pPr>
              <a:buClr>
                <a:srgbClr val="D03138"/>
              </a:buClr>
              <a:defRPr/>
            </a:lvl2pPr>
            <a:lvl3pPr>
              <a:buClr>
                <a:srgbClr val="D03138"/>
              </a:buClr>
              <a:defRPr/>
            </a:lvl3pPr>
            <a:lvl4pPr>
              <a:buClr>
                <a:srgbClr val="D03138"/>
              </a:buClr>
              <a:defRPr/>
            </a:lvl4pPr>
            <a:lvl5pPr>
              <a:buClr>
                <a:srgbClr val="D03138"/>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4614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A4006-C21C-48A5-9AC3-6327C1EA84B8}"/>
              </a:ext>
            </a:extLst>
          </p:cNvPr>
          <p:cNvSpPr>
            <a:spLocks noGrp="1"/>
          </p:cNvSpPr>
          <p:nvPr>
            <p:ph type="title" hasCustomPrompt="1"/>
          </p:nvPr>
        </p:nvSpPr>
        <p:spPr>
          <a:xfrm>
            <a:off x="477078" y="987424"/>
            <a:ext cx="4294947" cy="1069975"/>
          </a:xfrm>
        </p:spPr>
        <p:txBody>
          <a:bodyPr anchor="b">
            <a:noAutofit/>
          </a:bodyPr>
          <a:lstStyle>
            <a:lvl1pPr>
              <a:defRPr sz="5400"/>
            </a:lvl1pPr>
          </a:lstStyle>
          <a:p>
            <a:r>
              <a:rPr lang="en-US" dirty="0"/>
              <a:t>Page Headline</a:t>
            </a:r>
          </a:p>
        </p:txBody>
      </p:sp>
      <p:sp>
        <p:nvSpPr>
          <p:cNvPr id="3" name="Content Placeholder 2">
            <a:extLst>
              <a:ext uri="{FF2B5EF4-FFF2-40B4-BE49-F238E27FC236}">
                <a16:creationId xmlns:a16="http://schemas.microsoft.com/office/drawing/2014/main" id="{C083CF40-C94B-4EF2-B894-1F7C4AB1C214}"/>
              </a:ext>
            </a:extLst>
          </p:cNvPr>
          <p:cNvSpPr>
            <a:spLocks noGrp="1"/>
          </p:cNvSpPr>
          <p:nvPr>
            <p:ph idx="1"/>
          </p:nvPr>
        </p:nvSpPr>
        <p:spPr>
          <a:xfrm>
            <a:off x="5183188" y="987425"/>
            <a:ext cx="6531734" cy="4610293"/>
          </a:xfrm>
        </p:spPr>
        <p:txBody>
          <a:bodyPr/>
          <a:lstStyle>
            <a:lvl1pPr marL="457200" indent="-457200">
              <a:buClr>
                <a:srgbClr val="D03138"/>
              </a:buClr>
              <a:buFont typeface="Arial" panose="020B0604020202020204" pitchFamily="34" charset="0"/>
              <a:buChar char="•"/>
              <a:defRPr sz="3200"/>
            </a:lvl1pPr>
            <a:lvl2pPr>
              <a:buClr>
                <a:srgbClr val="D03138"/>
              </a:buClr>
              <a:defRPr sz="2800"/>
            </a:lvl2pPr>
            <a:lvl3pPr>
              <a:buClr>
                <a:srgbClr val="D03138"/>
              </a:buClr>
              <a:defRPr sz="2400"/>
            </a:lvl3pPr>
            <a:lvl4pPr>
              <a:buClr>
                <a:srgbClr val="D03138"/>
              </a:buClr>
              <a:defRPr sz="2000"/>
            </a:lvl4pPr>
            <a:lvl5pPr>
              <a:buClr>
                <a:srgbClr val="D03138"/>
              </a:buCl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00EC660-C071-4914-9592-DBABD93FB306}"/>
              </a:ext>
            </a:extLst>
          </p:cNvPr>
          <p:cNvSpPr>
            <a:spLocks noGrp="1"/>
          </p:cNvSpPr>
          <p:nvPr>
            <p:ph type="body" sz="half" idx="2" hasCustomPrompt="1"/>
          </p:nvPr>
        </p:nvSpPr>
        <p:spPr>
          <a:xfrm>
            <a:off x="477078" y="2057400"/>
            <a:ext cx="4294947" cy="354031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680781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E5B6-7C5E-4871-920D-40FA7D3D3C2E}"/>
              </a:ext>
            </a:extLst>
          </p:cNvPr>
          <p:cNvSpPr>
            <a:spLocks noGrp="1"/>
          </p:cNvSpPr>
          <p:nvPr>
            <p:ph type="title" hasCustomPrompt="1"/>
          </p:nvPr>
        </p:nvSpPr>
        <p:spPr>
          <a:xfrm>
            <a:off x="469128" y="987424"/>
            <a:ext cx="4302898" cy="1069975"/>
          </a:xfrm>
        </p:spPr>
        <p:txBody>
          <a:bodyPr anchor="b">
            <a:noAutofit/>
          </a:bodyPr>
          <a:lstStyle>
            <a:lvl1pPr>
              <a:defRPr sz="5400"/>
            </a:lvl1pPr>
          </a:lstStyle>
          <a:p>
            <a:r>
              <a:rPr lang="en-US" dirty="0"/>
              <a:t>Page Headline</a:t>
            </a:r>
          </a:p>
        </p:txBody>
      </p:sp>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5183188" y="987425"/>
            <a:ext cx="6539684"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16CB7FD-AC8F-4941-BF0F-47DDA3B74513}"/>
              </a:ext>
            </a:extLst>
          </p:cNvPr>
          <p:cNvSpPr>
            <a:spLocks noGrp="1"/>
          </p:cNvSpPr>
          <p:nvPr>
            <p:ph type="body" sz="half" idx="2" hasCustomPrompt="1"/>
          </p:nvPr>
        </p:nvSpPr>
        <p:spPr>
          <a:xfrm>
            <a:off x="469128" y="2057400"/>
            <a:ext cx="4302898" cy="3568631"/>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83462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Below">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5783BD2-572B-4596-807C-46ECA97045F5}"/>
              </a:ext>
            </a:extLst>
          </p:cNvPr>
          <p:cNvSpPr>
            <a:spLocks noGrp="1"/>
          </p:cNvSpPr>
          <p:nvPr>
            <p:ph type="pic" idx="1"/>
          </p:nvPr>
        </p:nvSpPr>
        <p:spPr>
          <a:xfrm>
            <a:off x="3009900" y="351323"/>
            <a:ext cx="6172200" cy="463860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Text Placeholder 3">
            <a:extLst>
              <a:ext uri="{FF2B5EF4-FFF2-40B4-BE49-F238E27FC236}">
                <a16:creationId xmlns:a16="http://schemas.microsoft.com/office/drawing/2014/main" id="{A9F83A12-3542-47C1-9F0C-A2A74849307F}"/>
              </a:ext>
            </a:extLst>
          </p:cNvPr>
          <p:cNvSpPr>
            <a:spLocks noGrp="1"/>
          </p:cNvSpPr>
          <p:nvPr>
            <p:ph type="body" sz="half" idx="2" hasCustomPrompt="1"/>
          </p:nvPr>
        </p:nvSpPr>
        <p:spPr>
          <a:xfrm>
            <a:off x="3009900" y="5135547"/>
            <a:ext cx="6172200" cy="597342"/>
          </a:xfrm>
        </p:spPr>
        <p:txBody>
          <a:bodyPr>
            <a:normAutofit/>
          </a:bodyPr>
          <a:lstStyle>
            <a:lvl1pPr marL="0" indent="0">
              <a:buNone/>
              <a:defRPr lang="en-US" sz="1400" i="1" dirty="0">
                <a:solidFill>
                  <a:schemeClr val="bg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here to edit image caption</a:t>
            </a:r>
          </a:p>
        </p:txBody>
      </p:sp>
    </p:spTree>
    <p:extLst>
      <p:ext uri="{BB962C8B-B14F-4D97-AF65-F5344CB8AC3E}">
        <p14:creationId xmlns:p14="http://schemas.microsoft.com/office/powerpoint/2010/main" val="418972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8710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6F84E50E-E0CA-466B-B4EF-C455EB1D7717}" type="datetime1">
              <a:rPr lang="en-US" smtClean="0">
                <a:solidFill>
                  <a:prstClr val="black">
                    <a:tint val="75000"/>
                  </a:prstClr>
                </a:solidFill>
              </a:rPr>
              <a:pPr/>
              <a:t>12/12/2018</a:t>
            </a:fld>
            <a:endParaRPr lang="en-US">
              <a:solidFill>
                <a:prstClr val="black">
                  <a:tint val="75000"/>
                </a:prstClr>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r>
              <a:rPr lang="en-US" smtClean="0">
                <a:solidFill>
                  <a:prstClr val="black">
                    <a:tint val="75000"/>
                  </a:prstClr>
                </a:solidFill>
              </a:rPr>
              <a:t>Louisiana Office of Public Health STD/HIV Program</a:t>
            </a:r>
            <a:endParaRPr lang="en-US">
              <a:solidFill>
                <a:prstClr val="black">
                  <a:tint val="75000"/>
                </a:prstClr>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F795350E-B714-4896-A4E5-17EC35D98F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754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F32FE1-432F-4450-84EB-A1E2ED534A71}"/>
              </a:ext>
            </a:extLst>
          </p:cNvPr>
          <p:cNvSpPr>
            <a:spLocks noGrp="1"/>
          </p:cNvSpPr>
          <p:nvPr>
            <p:ph type="title"/>
          </p:nvPr>
        </p:nvSpPr>
        <p:spPr>
          <a:xfrm>
            <a:off x="838200" y="281052"/>
            <a:ext cx="10515600" cy="829193"/>
          </a:xfrm>
          <a:prstGeom prst="rect">
            <a:avLst/>
          </a:prstGeom>
        </p:spPr>
        <p:txBody>
          <a:bodyPr vert="horz" lIns="91440" tIns="45720" rIns="91440" bIns="45720" rtlCol="0" anchor="ctr">
            <a:normAutofit/>
          </a:bodyPr>
          <a:lstStyle/>
          <a:p>
            <a:r>
              <a:rPr lang="en-US" dirty="0"/>
              <a:t>Page Headline</a:t>
            </a:r>
          </a:p>
        </p:txBody>
      </p:sp>
      <p:sp>
        <p:nvSpPr>
          <p:cNvPr id="3" name="Text Placeholder 2">
            <a:extLst>
              <a:ext uri="{FF2B5EF4-FFF2-40B4-BE49-F238E27FC236}">
                <a16:creationId xmlns:a16="http://schemas.microsoft.com/office/drawing/2014/main" id="{CBDEA6BB-09FF-4C4E-8834-54ADDF035DAE}"/>
              </a:ext>
            </a:extLst>
          </p:cNvPr>
          <p:cNvSpPr>
            <a:spLocks noGrp="1"/>
          </p:cNvSpPr>
          <p:nvPr>
            <p:ph type="body" idx="1"/>
          </p:nvPr>
        </p:nvSpPr>
        <p:spPr>
          <a:xfrm>
            <a:off x="838200" y="1331102"/>
            <a:ext cx="10515600" cy="4351338"/>
          </a:xfrm>
          <a:prstGeom prst="rect">
            <a:avLst/>
          </a:prstGeom>
        </p:spPr>
        <p:txBody>
          <a:bodyPr vert="horz" lIns="91440" tIns="45720" rIns="91440" bIns="45720" rtlCol="0">
            <a:normAutofit/>
          </a:bodyPr>
          <a:lstStyle/>
          <a:p>
            <a:pPr lvl="0"/>
            <a:r>
              <a:rPr lang="en-US" dirty="0"/>
              <a:t>Click to edit Master text styles</a:t>
            </a:r>
          </a:p>
        </p:txBody>
      </p:sp>
    </p:spTree>
    <p:extLst>
      <p:ext uri="{BB962C8B-B14F-4D97-AF65-F5344CB8AC3E}">
        <p14:creationId xmlns:p14="http://schemas.microsoft.com/office/powerpoint/2010/main" val="2016023950"/>
      </p:ext>
    </p:extLst>
  </p:cSld>
  <p:clrMap bg1="lt1" tx1="dk1" bg2="lt2" tx2="dk2" accent1="accent1" accent2="accent2" accent3="accent3" accent4="accent4" accent5="accent5" accent6="accent6" hlink="hlink" folHlink="folHlink"/>
  <p:sldLayoutIdLst>
    <p:sldLayoutId id="2147483650" r:id="rId1"/>
    <p:sldLayoutId id="2147483658" r:id="rId2"/>
    <p:sldLayoutId id="2147483652" r:id="rId3"/>
    <p:sldLayoutId id="2147483656" r:id="rId4"/>
    <p:sldLayoutId id="2147483657" r:id="rId5"/>
    <p:sldLayoutId id="2147483659" r:id="rId6"/>
    <p:sldLayoutId id="2147483649" r:id="rId7"/>
    <p:sldLayoutId id="2147483660" r:id="rId8"/>
  </p:sldLayoutIdLst>
  <p:txStyles>
    <p:titleStyle>
      <a:lvl1pPr algn="l" defTabSz="914400" rtl="0" eaLnBrk="1" latinLnBrk="0" hangingPunct="1">
        <a:lnSpc>
          <a:spcPct val="90000"/>
        </a:lnSpc>
        <a:spcBef>
          <a:spcPct val="0"/>
        </a:spcBef>
        <a:buNone/>
        <a:defRPr sz="5400" b="1" kern="1200">
          <a:solidFill>
            <a:srgbClr val="095895"/>
          </a:solidFill>
          <a:latin typeface="+mn-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mailto:Jessica.Fridge@la.gov"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06C5-220B-4370-8B0D-5E83B9030A71}"/>
              </a:ext>
            </a:extLst>
          </p:cNvPr>
          <p:cNvSpPr>
            <a:spLocks noGrp="1"/>
          </p:cNvSpPr>
          <p:nvPr>
            <p:ph type="title"/>
          </p:nvPr>
        </p:nvSpPr>
        <p:spPr/>
        <p:txBody>
          <a:bodyPr/>
          <a:lstStyle/>
          <a:p>
            <a:r>
              <a:rPr lang="en-US" dirty="0" smtClean="0"/>
              <a:t>Perinatal HIV Prevention Cascade</a:t>
            </a:r>
            <a:endParaRPr lang="en-US" dirty="0"/>
          </a:p>
        </p:txBody>
      </p:sp>
      <p:sp>
        <p:nvSpPr>
          <p:cNvPr id="3" name="Content Placeholder 2">
            <a:extLst>
              <a:ext uri="{FF2B5EF4-FFF2-40B4-BE49-F238E27FC236}">
                <a16:creationId xmlns:a16="http://schemas.microsoft.com/office/drawing/2014/main" id="{C66B2A74-2430-4079-A14F-56966D5E8099}"/>
              </a:ext>
            </a:extLst>
          </p:cNvPr>
          <p:cNvSpPr>
            <a:spLocks noGrp="1"/>
          </p:cNvSpPr>
          <p:nvPr>
            <p:ph idx="1"/>
          </p:nvPr>
        </p:nvSpPr>
        <p:spPr/>
        <p:txBody>
          <a:bodyPr/>
          <a:lstStyle/>
          <a:p>
            <a:r>
              <a:rPr lang="en-US" dirty="0" smtClean="0"/>
              <a:t>Jessica Fridge, MSPH</a:t>
            </a:r>
            <a:endParaRPr lang="en-US" dirty="0"/>
          </a:p>
        </p:txBody>
      </p:sp>
      <p:sp>
        <p:nvSpPr>
          <p:cNvPr id="4" name="Content Placeholder 3">
            <a:extLst>
              <a:ext uri="{FF2B5EF4-FFF2-40B4-BE49-F238E27FC236}">
                <a16:creationId xmlns:a16="http://schemas.microsoft.com/office/drawing/2014/main" id="{1C7D6A9E-BF23-4DB4-A69B-BBDE071069EA}"/>
              </a:ext>
            </a:extLst>
          </p:cNvPr>
          <p:cNvSpPr>
            <a:spLocks noGrp="1"/>
          </p:cNvSpPr>
          <p:nvPr>
            <p:ph idx="10"/>
          </p:nvPr>
        </p:nvSpPr>
        <p:spPr>
          <a:xfrm>
            <a:off x="2677885" y="4214356"/>
            <a:ext cx="9897683" cy="880153"/>
          </a:xfrm>
        </p:spPr>
        <p:txBody>
          <a:bodyPr/>
          <a:lstStyle/>
          <a:p>
            <a:r>
              <a:rPr lang="en-US" dirty="0" smtClean="0"/>
              <a:t>Surveillance Manager, Louisiana Department of Health, STD/HIV/Viral Hepatitis Program</a:t>
            </a:r>
            <a:endParaRPr lang="en-US" dirty="0"/>
          </a:p>
        </p:txBody>
      </p:sp>
    </p:spTree>
    <p:extLst>
      <p:ext uri="{BB962C8B-B14F-4D97-AF65-F5344CB8AC3E}">
        <p14:creationId xmlns:p14="http://schemas.microsoft.com/office/powerpoint/2010/main" val="37637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Prenatal Care Adequacy</a:t>
            </a:r>
            <a:endParaRPr lang="en-US" dirty="0"/>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2256568348"/>
              </p:ext>
            </p:extLst>
          </p:nvPr>
        </p:nvGraphicFramePr>
        <p:xfrm>
          <a:off x="838200" y="1196975"/>
          <a:ext cx="10515600" cy="4448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2046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981200" y="394992"/>
            <a:ext cx="8229600" cy="944562"/>
          </a:xfrm>
        </p:spPr>
        <p:txBody>
          <a:bodyPr>
            <a:noAutofit/>
          </a:bodyPr>
          <a:lstStyle/>
          <a:p>
            <a:r>
              <a:rPr lang="en-US" sz="3900" dirty="0" smtClean="0">
                <a:solidFill>
                  <a:srgbClr val="041E41"/>
                </a:solidFill>
              </a:rPr>
              <a:t>HIV Continuum of Care</a:t>
            </a:r>
            <a:br>
              <a:rPr lang="en-US" sz="3900" dirty="0" smtClean="0">
                <a:solidFill>
                  <a:srgbClr val="041E41"/>
                </a:solidFill>
              </a:rPr>
            </a:br>
            <a:r>
              <a:rPr lang="en-US" sz="3900" dirty="0" smtClean="0">
                <a:solidFill>
                  <a:srgbClr val="041E41"/>
                </a:solidFill>
              </a:rPr>
              <a:t>Louisiana, 2017</a:t>
            </a:r>
            <a:endParaRPr lang="en-US" sz="3900" dirty="0">
              <a:solidFill>
                <a:srgbClr val="041E41"/>
              </a:solidFill>
            </a:endParaRPr>
          </a:p>
        </p:txBody>
      </p:sp>
      <p:graphicFrame>
        <p:nvGraphicFramePr>
          <p:cNvPr id="9" name="Content Placeholder 3"/>
          <p:cNvGraphicFramePr>
            <a:graphicFrameLocks/>
          </p:cNvGraphicFramePr>
          <p:nvPr>
            <p:extLst/>
          </p:nvPr>
        </p:nvGraphicFramePr>
        <p:xfrm>
          <a:off x="1981200" y="1279526"/>
          <a:ext cx="82296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p:cNvSpPr/>
          <p:nvPr/>
        </p:nvSpPr>
        <p:spPr>
          <a:xfrm>
            <a:off x="5171018" y="4425154"/>
            <a:ext cx="4433454" cy="307777"/>
          </a:xfrm>
          <a:prstGeom prst="rect">
            <a:avLst/>
          </a:prstGeom>
        </p:spPr>
        <p:txBody>
          <a:bodyPr wrap="square">
            <a:spAutoFit/>
          </a:bodyPr>
          <a:lstStyle/>
          <a:p>
            <a:pPr algn="ctr"/>
            <a:r>
              <a:rPr lang="en-US" sz="1400" b="1" dirty="0">
                <a:solidFill>
                  <a:srgbClr val="041E41"/>
                </a:solidFill>
              </a:rPr>
              <a:t>83% of PLWH in care were virally suppressed</a:t>
            </a:r>
          </a:p>
        </p:txBody>
      </p:sp>
      <p:pic>
        <p:nvPicPr>
          <p:cNvPr id="11" name="Picture 10"/>
          <p:cNvPicPr>
            <a:picLocks noChangeAspect="1"/>
          </p:cNvPicPr>
          <p:nvPr/>
        </p:nvPicPr>
        <p:blipFill>
          <a:blip r:embed="rId4"/>
          <a:stretch>
            <a:fillRect/>
          </a:stretch>
        </p:blipFill>
        <p:spPr>
          <a:xfrm>
            <a:off x="218177" y="5393934"/>
            <a:ext cx="1984948" cy="371678"/>
          </a:xfrm>
          <a:prstGeom prst="rect">
            <a:avLst/>
          </a:prstGeom>
        </p:spPr>
      </p:pic>
    </p:spTree>
    <p:extLst>
      <p:ext uri="{BB962C8B-B14F-4D97-AF65-F5344CB8AC3E}">
        <p14:creationId xmlns:p14="http://schemas.microsoft.com/office/powerpoint/2010/main" val="266635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693" y="127473"/>
            <a:ext cx="8229600" cy="944562"/>
          </a:xfrm>
        </p:spPr>
        <p:txBody>
          <a:bodyPr>
            <a:normAutofit fontScale="90000"/>
          </a:bodyPr>
          <a:lstStyle/>
          <a:p>
            <a:r>
              <a:rPr lang="en-US" sz="4000" dirty="0"/>
              <a:t>HIV </a:t>
            </a:r>
            <a:r>
              <a:rPr lang="en-US" sz="4000" dirty="0" smtClean="0"/>
              <a:t>Care Continuum by Sex at Birth</a:t>
            </a:r>
            <a:r>
              <a:rPr lang="en-US" sz="4000" dirty="0"/>
              <a:t/>
            </a:r>
            <a:br>
              <a:rPr lang="en-US" sz="4000" dirty="0"/>
            </a:br>
            <a:r>
              <a:rPr lang="en-US" sz="3600" dirty="0" smtClean="0"/>
              <a:t>Louisiana, 2017</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2765537"/>
              </p:ext>
            </p:extLst>
          </p:nvPr>
        </p:nvGraphicFramePr>
        <p:xfrm>
          <a:off x="1854200" y="1072035"/>
          <a:ext cx="8679976"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2"/>
          <p:cNvSpPr txBox="1"/>
          <p:nvPr/>
        </p:nvSpPr>
        <p:spPr>
          <a:xfrm>
            <a:off x="3965625" y="4220152"/>
            <a:ext cx="1752600" cy="548640"/>
          </a:xfrm>
          <a:prstGeom prst="rect">
            <a:avLst/>
          </a:prstGeom>
          <a:solidFill>
            <a:schemeClr val="accent2">
              <a:lumMod val="5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ysClr val="window" lastClr="FFFFFF"/>
                </a:solidFill>
                <a:effectLst/>
                <a:uLnTx/>
                <a:uFillTx/>
                <a:latin typeface="Calibri"/>
                <a:ea typeface="+mn-ea"/>
                <a:cs typeface="+mn-cs"/>
              </a:rPr>
              <a:t>81%</a:t>
            </a:r>
            <a:r>
              <a:rPr kumimoji="0" lang="en-US" sz="1200" b="1" i="0" u="none" strike="noStrike" kern="1200" cap="none" spc="0" normalizeH="0" baseline="0" noProof="0" dirty="0" smtClean="0">
                <a:ln>
                  <a:noFill/>
                </a:ln>
                <a:solidFill>
                  <a:sysClr val="window" lastClr="FFFFFF"/>
                </a:solidFill>
                <a:effectLst/>
                <a:uLnTx/>
                <a:uFillTx/>
                <a:latin typeface="Calibri"/>
                <a:ea typeface="+mn-ea"/>
                <a:cs typeface="+mn-cs"/>
              </a:rPr>
              <a:t> </a:t>
            </a:r>
            <a:r>
              <a:rPr kumimoji="0" lang="en-US" sz="1200" b="1" i="0" u="none" strike="noStrike" kern="1200" cap="none" spc="0" normalizeH="0" baseline="0" noProof="0" dirty="0">
                <a:ln>
                  <a:noFill/>
                </a:ln>
                <a:solidFill>
                  <a:sysClr val="window" lastClr="FFFFFF"/>
                </a:solidFill>
                <a:effectLst/>
                <a:uLnTx/>
                <a:uFillTx/>
                <a:latin typeface="Calibri"/>
                <a:ea typeface="+mn-ea"/>
                <a:cs typeface="+mn-cs"/>
              </a:rPr>
              <a:t>of PLWH in care were virally suppressed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13" name="Straight Arrow Connector 12"/>
          <p:cNvCxnSpPr/>
          <p:nvPr/>
        </p:nvCxnSpPr>
        <p:spPr>
          <a:xfrm>
            <a:off x="4110405" y="4881937"/>
            <a:ext cx="1463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
          <p:cNvSpPr txBox="1"/>
          <p:nvPr/>
        </p:nvSpPr>
        <p:spPr>
          <a:xfrm>
            <a:off x="7386851" y="4222219"/>
            <a:ext cx="1716206" cy="548640"/>
          </a:xfrm>
          <a:prstGeom prst="rect">
            <a:avLst/>
          </a:prstGeom>
          <a:solidFill>
            <a:schemeClr val="accent2">
              <a:lumMod val="50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ysClr val="window" lastClr="FFFFFF"/>
                </a:solidFill>
                <a:effectLst/>
                <a:uLnTx/>
                <a:uFillTx/>
                <a:latin typeface="Calibri"/>
                <a:ea typeface="+mn-ea"/>
                <a:cs typeface="+mn-cs"/>
              </a:rPr>
              <a:t>85%</a:t>
            </a:r>
            <a:r>
              <a:rPr kumimoji="0" lang="en-US" sz="1200" b="1" i="0" u="none" strike="noStrike" kern="1200" cap="none" spc="0" normalizeH="0" baseline="0" noProof="0" dirty="0" smtClean="0">
                <a:ln>
                  <a:noFill/>
                </a:ln>
                <a:solidFill>
                  <a:sysClr val="window" lastClr="FFFFFF"/>
                </a:solidFill>
                <a:effectLst/>
                <a:uLnTx/>
                <a:uFillTx/>
                <a:latin typeface="Calibri"/>
                <a:ea typeface="+mn-ea"/>
                <a:cs typeface="+mn-cs"/>
              </a:rPr>
              <a:t> </a:t>
            </a:r>
            <a:r>
              <a:rPr kumimoji="0" lang="en-US" sz="1200" b="1" i="0" u="none" strike="noStrike" kern="1200" cap="none" spc="0" normalizeH="0" baseline="0" noProof="0" dirty="0">
                <a:ln>
                  <a:noFill/>
                </a:ln>
                <a:solidFill>
                  <a:sysClr val="window" lastClr="FFFFFF"/>
                </a:solidFill>
                <a:effectLst/>
                <a:uLnTx/>
                <a:uFillTx/>
                <a:latin typeface="Calibri"/>
                <a:ea typeface="+mn-ea"/>
                <a:cs typeface="+mn-cs"/>
              </a:rPr>
              <a:t>of PLWH in care were virally suppressed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Calibri"/>
              <a:ea typeface="+mn-ea"/>
              <a:cs typeface="+mn-cs"/>
            </a:endParaRPr>
          </a:p>
        </p:txBody>
      </p:sp>
      <p:cxnSp>
        <p:nvCxnSpPr>
          <p:cNvPr id="23" name="Straight Arrow Connector 22"/>
          <p:cNvCxnSpPr/>
          <p:nvPr/>
        </p:nvCxnSpPr>
        <p:spPr>
          <a:xfrm>
            <a:off x="7513434" y="4991411"/>
            <a:ext cx="1463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4"/>
          <a:stretch>
            <a:fillRect/>
          </a:stretch>
        </p:blipFill>
        <p:spPr>
          <a:xfrm>
            <a:off x="269548" y="6117389"/>
            <a:ext cx="3169304" cy="593446"/>
          </a:xfrm>
          <a:prstGeom prst="rect">
            <a:avLst/>
          </a:prstGeom>
        </p:spPr>
      </p:pic>
    </p:spTree>
    <p:extLst>
      <p:ext uri="{BB962C8B-B14F-4D97-AF65-F5344CB8AC3E}">
        <p14:creationId xmlns:p14="http://schemas.microsoft.com/office/powerpoint/2010/main" val="3783138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Louisiana Links (LA Links) </a:t>
            </a:r>
            <a:endParaRPr lang="en-US" dirty="0"/>
          </a:p>
        </p:txBody>
      </p:sp>
      <p:sp>
        <p:nvSpPr>
          <p:cNvPr id="3" name="Content Placeholder 2"/>
          <p:cNvSpPr>
            <a:spLocks noGrp="1"/>
          </p:cNvSpPr>
          <p:nvPr>
            <p:ph sz="half" idx="10"/>
          </p:nvPr>
        </p:nvSpPr>
        <p:spPr/>
        <p:txBody>
          <a:bodyPr>
            <a:normAutofit lnSpcReduction="10000"/>
          </a:bodyPr>
          <a:lstStyle/>
          <a:p>
            <a:pPr marL="342900" indent="-342900">
              <a:spcBef>
                <a:spcPts val="600"/>
              </a:spcBef>
              <a:spcAft>
                <a:spcPts val="1200"/>
              </a:spcAft>
              <a:buFont typeface="Arial" panose="020B0604020202020204" pitchFamily="34" charset="0"/>
              <a:buChar char="•"/>
            </a:pPr>
            <a:r>
              <a:rPr lang="en-US" dirty="0"/>
              <a:t>Data-to-care strategy implemented across Louisiana since Oct 2013</a:t>
            </a:r>
          </a:p>
          <a:p>
            <a:pPr marL="342900" indent="-342900">
              <a:spcBef>
                <a:spcPts val="600"/>
              </a:spcBef>
              <a:buFont typeface="Arial" panose="020B0604020202020204" pitchFamily="34" charset="0"/>
              <a:buChar char="•"/>
            </a:pPr>
            <a:r>
              <a:rPr lang="en-US" dirty="0"/>
              <a:t>Utilizes </a:t>
            </a:r>
            <a:r>
              <a:rPr lang="en-US" dirty="0" smtClean="0"/>
              <a:t>HIV surveillance </a:t>
            </a:r>
            <a:r>
              <a:rPr lang="en-US" dirty="0"/>
              <a:t>data to identify </a:t>
            </a:r>
            <a:r>
              <a:rPr lang="en-US" dirty="0" smtClean="0"/>
              <a:t>people living with HIV (PLWH) </a:t>
            </a:r>
            <a:r>
              <a:rPr lang="en-US" dirty="0"/>
              <a:t>who are:</a:t>
            </a:r>
          </a:p>
          <a:p>
            <a:pPr lvl="1">
              <a:spcBef>
                <a:spcPts val="600"/>
              </a:spcBef>
              <a:buFont typeface="Calibri" panose="020F0502020204030204" pitchFamily="34" charset="0"/>
              <a:buChar char="‒"/>
            </a:pPr>
            <a:r>
              <a:rPr lang="en-US" dirty="0"/>
              <a:t>Newly diagnosed and not linked to care</a:t>
            </a:r>
          </a:p>
          <a:p>
            <a:pPr lvl="1">
              <a:spcBef>
                <a:spcPts val="600"/>
              </a:spcBef>
              <a:buFont typeface="Calibri" panose="020F0502020204030204" pitchFamily="34" charset="0"/>
              <a:buChar char="‒"/>
            </a:pPr>
            <a:r>
              <a:rPr lang="en-US" dirty="0"/>
              <a:t>Previously diagnosed who need reengagement</a:t>
            </a:r>
          </a:p>
          <a:p>
            <a:pPr lvl="1">
              <a:spcBef>
                <a:spcPts val="600"/>
              </a:spcBef>
              <a:spcAft>
                <a:spcPts val="1200"/>
              </a:spcAft>
              <a:buFont typeface="Calibri" panose="020F0502020204030204" pitchFamily="34" charset="0"/>
              <a:buChar char="‒"/>
            </a:pPr>
            <a:r>
              <a:rPr lang="en-US" dirty="0"/>
              <a:t>In care, but experiencing high viral </a:t>
            </a:r>
            <a:r>
              <a:rPr lang="en-US" dirty="0" smtClean="0"/>
              <a:t>loads</a:t>
            </a:r>
            <a:endParaRPr lang="en-US" dirty="0"/>
          </a:p>
          <a:p>
            <a:pPr marL="342900" indent="-342900">
              <a:spcBef>
                <a:spcPts val="600"/>
              </a:spcBef>
              <a:spcAft>
                <a:spcPts val="1200"/>
              </a:spcAft>
              <a:buFont typeface="Arial" panose="020B0604020202020204" pitchFamily="34" charset="0"/>
              <a:buChar char="•"/>
            </a:pPr>
            <a:r>
              <a:rPr lang="en-US" dirty="0"/>
              <a:t>Persons added to line lists based on time since last lab and/or viral suppression history</a:t>
            </a:r>
          </a:p>
          <a:p>
            <a:pPr marL="342900" indent="-342900">
              <a:spcBef>
                <a:spcPts val="600"/>
              </a:spcBef>
              <a:spcAft>
                <a:spcPts val="1200"/>
              </a:spcAft>
              <a:buFont typeface="Arial" panose="020B0604020202020204" pitchFamily="34" charset="0"/>
              <a:buChar char="•"/>
            </a:pPr>
            <a:r>
              <a:rPr lang="en-US" dirty="0"/>
              <a:t>Linkage to care coordinators (LCCs) provide extensive services to address social barriers to care engagement and viral suppression </a:t>
            </a:r>
            <a:r>
              <a:rPr lang="en-US" dirty="0" smtClean="0"/>
              <a:t>maintenance</a:t>
            </a:r>
          </a:p>
          <a:p>
            <a:pPr marL="342900" indent="-342900">
              <a:spcBef>
                <a:spcPts val="600"/>
              </a:spcBef>
              <a:spcAft>
                <a:spcPts val="1200"/>
              </a:spcAft>
              <a:buFont typeface="Arial" panose="020B0604020202020204" pitchFamily="34" charset="0"/>
              <a:buChar char="•"/>
            </a:pPr>
            <a:r>
              <a:rPr lang="en-US" dirty="0" smtClean="0"/>
              <a:t>Pregnant women or new mothers, can be fast tracked into the LA Links database.</a:t>
            </a:r>
            <a:endParaRPr lang="en-US" dirty="0"/>
          </a:p>
        </p:txBody>
      </p:sp>
    </p:spTree>
    <p:extLst>
      <p:ext uri="{BB962C8B-B14F-4D97-AF65-F5344CB8AC3E}">
        <p14:creationId xmlns:p14="http://schemas.microsoft.com/office/powerpoint/2010/main" val="345237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 – Barriers to Care</a:t>
            </a:r>
            <a:endParaRPr lang="en-US" dirty="0"/>
          </a:p>
        </p:txBody>
      </p:sp>
      <p:sp>
        <p:nvSpPr>
          <p:cNvPr id="3" name="Content Placeholder 2"/>
          <p:cNvSpPr>
            <a:spLocks noGrp="1"/>
          </p:cNvSpPr>
          <p:nvPr>
            <p:ph idx="1"/>
          </p:nvPr>
        </p:nvSpPr>
        <p:spPr>
          <a:xfrm>
            <a:off x="996593" y="1110245"/>
            <a:ext cx="10585808" cy="4709531"/>
          </a:xfrm>
        </p:spPr>
        <p:txBody>
          <a:bodyPr>
            <a:normAutofit fontScale="92500" lnSpcReduction="10000"/>
          </a:bodyPr>
          <a:lstStyle/>
          <a:p>
            <a:pPr marL="342900" indent="-342900">
              <a:buClr>
                <a:srgbClr val="FF0000"/>
              </a:buClr>
              <a:buFont typeface="Arial" panose="020B0604020202020204" pitchFamily="34" charset="0"/>
              <a:buChar char="•"/>
            </a:pPr>
            <a:r>
              <a:rPr lang="en-US" dirty="0"/>
              <a:t>Need to make use of data collected on barriers to care</a:t>
            </a:r>
          </a:p>
          <a:p>
            <a:pPr lvl="1">
              <a:buClr>
                <a:srgbClr val="FF0000"/>
              </a:buClr>
            </a:pPr>
            <a:r>
              <a:rPr lang="en-US" dirty="0"/>
              <a:t>Clients still interacting with systems that may have previously failed them</a:t>
            </a:r>
          </a:p>
          <a:p>
            <a:pPr marL="342900" indent="-342900">
              <a:spcBef>
                <a:spcPts val="1200"/>
              </a:spcBef>
              <a:buClr>
                <a:srgbClr val="FF0000"/>
              </a:buClr>
              <a:buFont typeface="Arial" panose="020B0604020202020204" pitchFamily="34" charset="0"/>
              <a:buChar char="•"/>
            </a:pPr>
            <a:r>
              <a:rPr lang="en-US" dirty="0" smtClean="0"/>
              <a:t>Work with and help to change systems with policies rooted in: </a:t>
            </a:r>
          </a:p>
          <a:p>
            <a:pPr lvl="3">
              <a:spcBef>
                <a:spcPts val="1200"/>
              </a:spcBef>
              <a:buClr>
                <a:srgbClr val="FF0000"/>
              </a:buClr>
              <a:buFont typeface="Wingdings" panose="05000000000000000000" pitchFamily="2" charset="2"/>
              <a:buChar char="Ø"/>
            </a:pPr>
            <a:r>
              <a:rPr lang="en-US" sz="2200" dirty="0" smtClean="0"/>
              <a:t>Racism, Homophobia, Transphobia</a:t>
            </a:r>
          </a:p>
          <a:p>
            <a:pPr marL="342900" indent="-342900">
              <a:spcBef>
                <a:spcPts val="1800"/>
              </a:spcBef>
              <a:buClr>
                <a:srgbClr val="FF0000"/>
              </a:buClr>
              <a:buFont typeface="Arial" panose="020B0604020202020204" pitchFamily="34" charset="0"/>
              <a:buChar char="•"/>
            </a:pPr>
            <a:r>
              <a:rPr lang="en-US" dirty="0" smtClean="0"/>
              <a:t>How do social determinants affect linkage and maintenance in care and what can we do as Linkage to Care Coordinators and as an agency to address these issues?</a:t>
            </a:r>
          </a:p>
          <a:p>
            <a:pPr lvl="3">
              <a:spcBef>
                <a:spcPts val="1200"/>
              </a:spcBef>
              <a:buClr>
                <a:srgbClr val="FF0000"/>
              </a:buClr>
              <a:buFont typeface="Courier New" panose="02070309020205020404" pitchFamily="49" charset="0"/>
              <a:buChar char="o"/>
            </a:pPr>
            <a:r>
              <a:rPr lang="en-US" sz="2100" dirty="0"/>
              <a:t>Poverty</a:t>
            </a:r>
          </a:p>
          <a:p>
            <a:pPr lvl="3">
              <a:spcBef>
                <a:spcPts val="1200"/>
              </a:spcBef>
              <a:buClr>
                <a:srgbClr val="FF0000"/>
              </a:buClr>
              <a:buFont typeface="Courier New" panose="02070309020205020404" pitchFamily="49" charset="0"/>
              <a:buChar char="o"/>
            </a:pPr>
            <a:r>
              <a:rPr lang="en-US" sz="2100" dirty="0" smtClean="0"/>
              <a:t>Stigma</a:t>
            </a:r>
          </a:p>
          <a:p>
            <a:pPr lvl="3">
              <a:spcBef>
                <a:spcPts val="1200"/>
              </a:spcBef>
              <a:buClr>
                <a:srgbClr val="FF0000"/>
              </a:buClr>
              <a:buFont typeface="Courier New" panose="02070309020205020404" pitchFamily="49" charset="0"/>
              <a:buChar char="o"/>
            </a:pPr>
            <a:r>
              <a:rPr lang="en-US" sz="2100" dirty="0" smtClean="0"/>
              <a:t>Mental health issues</a:t>
            </a:r>
            <a:endParaRPr lang="en-US" sz="2100" dirty="0"/>
          </a:p>
          <a:p>
            <a:pPr lvl="3">
              <a:spcBef>
                <a:spcPts val="1200"/>
              </a:spcBef>
              <a:buClr>
                <a:srgbClr val="FF0000"/>
              </a:buClr>
              <a:buFont typeface="Courier New" panose="02070309020205020404" pitchFamily="49" charset="0"/>
              <a:buChar char="o"/>
            </a:pPr>
            <a:r>
              <a:rPr lang="en-US" sz="2100" dirty="0"/>
              <a:t>Substance </a:t>
            </a:r>
            <a:r>
              <a:rPr lang="en-US" sz="2100" dirty="0" smtClean="0"/>
              <a:t>abuse</a:t>
            </a:r>
            <a:endParaRPr lang="en-US" sz="2100" dirty="0"/>
          </a:p>
          <a:p>
            <a:pPr lvl="3">
              <a:spcBef>
                <a:spcPts val="1200"/>
              </a:spcBef>
              <a:buClr>
                <a:srgbClr val="FF0000"/>
              </a:buClr>
              <a:buFont typeface="Courier New" panose="02070309020205020404" pitchFamily="49" charset="0"/>
              <a:buChar char="o"/>
            </a:pPr>
            <a:r>
              <a:rPr lang="en-US" sz="2100" dirty="0"/>
              <a:t>Homelessness</a:t>
            </a:r>
          </a:p>
          <a:p>
            <a:pPr lvl="3">
              <a:spcBef>
                <a:spcPts val="1200"/>
              </a:spcBef>
              <a:buClr>
                <a:srgbClr val="FF0000"/>
              </a:buClr>
              <a:buFont typeface="Courier New" panose="02070309020205020404" pitchFamily="49" charset="0"/>
              <a:buChar char="o"/>
            </a:pPr>
            <a:r>
              <a:rPr lang="en-US" sz="2100" dirty="0"/>
              <a:t>Healthcare system policies</a:t>
            </a:r>
          </a:p>
          <a:p>
            <a:pPr marL="228600" lvl="1" indent="0">
              <a:buClr>
                <a:srgbClr val="FF0000"/>
              </a:buClr>
              <a:buNone/>
            </a:pPr>
            <a:endParaRPr lang="en-US" dirty="0">
              <a:solidFill>
                <a:prstClr val="black">
                  <a:lumMod val="75000"/>
                  <a:lumOff val="25000"/>
                </a:prstClr>
              </a:solidFill>
            </a:endParaRPr>
          </a:p>
          <a:p>
            <a:pPr marL="457200" lvl="2" indent="0">
              <a:buClr>
                <a:srgbClr val="FF0000"/>
              </a:buClr>
              <a:buNone/>
            </a:pPr>
            <a:endParaRPr lang="en-US" dirty="0" smtClean="0"/>
          </a:p>
          <a:p>
            <a:pPr lvl="2">
              <a:buClr>
                <a:srgbClr val="FF0000"/>
              </a:buClr>
            </a:pPr>
            <a:endParaRPr lang="en-US" dirty="0"/>
          </a:p>
          <a:p>
            <a:pPr lvl="2"/>
            <a:endParaRPr lang="en-US" dirty="0" smtClean="0"/>
          </a:p>
          <a:p>
            <a:pPr lvl="2"/>
            <a:endParaRPr lang="en-US" dirty="0"/>
          </a:p>
          <a:p>
            <a:pPr lvl="2"/>
            <a:endParaRPr lang="en-US" dirty="0" smtClean="0"/>
          </a:p>
          <a:p>
            <a:pPr marL="457200" lvl="2" indent="0">
              <a:buNone/>
            </a:pPr>
            <a:endParaRPr lang="en-US" dirty="0"/>
          </a:p>
          <a:p>
            <a:pPr marL="457200" lvl="2" indent="0">
              <a:buNone/>
            </a:pPr>
            <a:endParaRPr lang="en-US" dirty="0" smtClean="0"/>
          </a:p>
          <a:p>
            <a:pPr marL="457200" lvl="2" indent="0">
              <a:buNone/>
            </a:pPr>
            <a:endParaRPr lang="en-US" dirty="0" smtClean="0"/>
          </a:p>
          <a:p>
            <a:pPr lvl="1"/>
            <a:endParaRPr lang="en-US" dirty="0"/>
          </a:p>
        </p:txBody>
      </p:sp>
      <p:sp>
        <p:nvSpPr>
          <p:cNvPr id="5" name="Rectangle 4"/>
          <p:cNvSpPr/>
          <p:nvPr/>
        </p:nvSpPr>
        <p:spPr>
          <a:xfrm>
            <a:off x="5181360" y="3595688"/>
            <a:ext cx="6096000" cy="1731243"/>
          </a:xfrm>
          <a:prstGeom prst="rect">
            <a:avLst/>
          </a:prstGeom>
        </p:spPr>
        <p:txBody>
          <a:bodyPr>
            <a:spAutoFit/>
          </a:bodyPr>
          <a:lstStyle/>
          <a:p>
            <a:pPr marL="1218987" lvl="3" indent="-231607">
              <a:lnSpc>
                <a:spcPct val="70000"/>
              </a:lnSpc>
              <a:spcBef>
                <a:spcPts val="1200"/>
              </a:spcBef>
              <a:buClr>
                <a:srgbClr val="FF0000"/>
              </a:buClr>
              <a:buSzPct val="100000"/>
              <a:buFont typeface="Courier New" panose="02070309020205020404" pitchFamily="49" charset="0"/>
              <a:buChar char="o"/>
            </a:pPr>
            <a:r>
              <a:rPr lang="en-US" sz="1900" dirty="0" smtClean="0">
                <a:latin typeface="Corbel" panose="020B0503020204020204" pitchFamily="34" charset="0"/>
              </a:rPr>
              <a:t>Insurance status – Medicaid expansion</a:t>
            </a:r>
          </a:p>
          <a:p>
            <a:pPr marL="1218987" lvl="3" indent="-231607">
              <a:lnSpc>
                <a:spcPct val="70000"/>
              </a:lnSpc>
              <a:spcBef>
                <a:spcPts val="1200"/>
              </a:spcBef>
              <a:buClr>
                <a:srgbClr val="FF0000"/>
              </a:buClr>
              <a:buSzPct val="100000"/>
              <a:buFont typeface="Courier New" panose="02070309020205020404" pitchFamily="49" charset="0"/>
              <a:buChar char="o"/>
            </a:pPr>
            <a:r>
              <a:rPr lang="en-US" sz="1900" dirty="0" smtClean="0">
                <a:latin typeface="Corbel" panose="020B0503020204020204" pitchFamily="34" charset="0"/>
              </a:rPr>
              <a:t>Domestic </a:t>
            </a:r>
            <a:r>
              <a:rPr lang="en-US" sz="1900" dirty="0">
                <a:latin typeface="Corbel" panose="020B0503020204020204" pitchFamily="34" charset="0"/>
              </a:rPr>
              <a:t>abuse</a:t>
            </a:r>
          </a:p>
          <a:p>
            <a:pPr marL="1218987" lvl="3" indent="-231607">
              <a:lnSpc>
                <a:spcPct val="70000"/>
              </a:lnSpc>
              <a:spcBef>
                <a:spcPts val="1200"/>
              </a:spcBef>
              <a:buClr>
                <a:srgbClr val="FF0000"/>
              </a:buClr>
              <a:buSzPct val="100000"/>
              <a:buFont typeface="Courier New" panose="02070309020205020404" pitchFamily="49" charset="0"/>
              <a:buChar char="o"/>
            </a:pPr>
            <a:r>
              <a:rPr lang="en-US" sz="1900" dirty="0">
                <a:latin typeface="Corbel" panose="020B0503020204020204" pitchFamily="34" charset="0"/>
              </a:rPr>
              <a:t>Language access</a:t>
            </a:r>
          </a:p>
          <a:p>
            <a:pPr marL="1218987" lvl="3" indent="-231607">
              <a:lnSpc>
                <a:spcPct val="70000"/>
              </a:lnSpc>
              <a:spcBef>
                <a:spcPts val="1200"/>
              </a:spcBef>
              <a:buClr>
                <a:srgbClr val="FF0000"/>
              </a:buClr>
              <a:buSzPct val="100000"/>
              <a:buFont typeface="Courier New" panose="02070309020205020404" pitchFamily="49" charset="0"/>
              <a:buChar char="o"/>
            </a:pPr>
            <a:r>
              <a:rPr lang="en-US" sz="1900" dirty="0">
                <a:latin typeface="Corbel" panose="020B0503020204020204" pitchFamily="34" charset="0"/>
              </a:rPr>
              <a:t>Immigration status</a:t>
            </a:r>
          </a:p>
          <a:p>
            <a:pPr marL="1218987" lvl="3" indent="-231607">
              <a:lnSpc>
                <a:spcPct val="70000"/>
              </a:lnSpc>
              <a:spcBef>
                <a:spcPts val="1200"/>
              </a:spcBef>
              <a:buClr>
                <a:srgbClr val="FF0000"/>
              </a:buClr>
              <a:buSzPct val="100000"/>
              <a:buFont typeface="Courier New" panose="02070309020205020404" pitchFamily="49" charset="0"/>
              <a:buChar char="o"/>
            </a:pPr>
            <a:r>
              <a:rPr lang="en-US" sz="1900" dirty="0">
                <a:latin typeface="Corbel" panose="020B0503020204020204" pitchFamily="34" charset="0"/>
              </a:rPr>
              <a:t>Community </a:t>
            </a:r>
            <a:r>
              <a:rPr lang="en-US" sz="1900" dirty="0" smtClean="0">
                <a:latin typeface="Corbel" panose="020B0503020204020204" pitchFamily="34" charset="0"/>
              </a:rPr>
              <a:t>violence</a:t>
            </a:r>
            <a:endParaRPr lang="en-US" sz="1900" dirty="0">
              <a:latin typeface="Corbel" panose="020B0503020204020204" pitchFamily="34" charset="0"/>
            </a:endParaRPr>
          </a:p>
        </p:txBody>
      </p:sp>
    </p:spTree>
    <p:extLst>
      <p:ext uri="{BB962C8B-B14F-4D97-AF65-F5344CB8AC3E}">
        <p14:creationId xmlns:p14="http://schemas.microsoft.com/office/powerpoint/2010/main" val="285032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t>
            </a:r>
            <a:endParaRPr lang="en-US" dirty="0"/>
          </a:p>
        </p:txBody>
      </p:sp>
      <p:sp>
        <p:nvSpPr>
          <p:cNvPr id="3" name="Content Placeholder 2"/>
          <p:cNvSpPr>
            <a:spLocks noGrp="1"/>
          </p:cNvSpPr>
          <p:nvPr>
            <p:ph idx="1"/>
          </p:nvPr>
        </p:nvSpPr>
        <p:spPr/>
        <p:txBody>
          <a:bodyPr/>
          <a:lstStyle/>
          <a:p>
            <a:r>
              <a:rPr lang="en-US" dirty="0" smtClean="0"/>
              <a:t>Jessica Fridge, MSPH</a:t>
            </a:r>
          </a:p>
          <a:p>
            <a:r>
              <a:rPr lang="en-US" dirty="0" smtClean="0"/>
              <a:t>STD/HIV/ Viral Hepatitis Surveillance Manager</a:t>
            </a:r>
          </a:p>
          <a:p>
            <a:r>
              <a:rPr lang="en-US" dirty="0" smtClean="0">
                <a:hlinkClick r:id="rId2"/>
              </a:rPr>
              <a:t>Jessica.Fridge@la.gov</a:t>
            </a:r>
            <a:r>
              <a:rPr lang="en-US" dirty="0" smtClean="0"/>
              <a:t>	</a:t>
            </a:r>
            <a:endParaRPr lang="en-US" dirty="0"/>
          </a:p>
        </p:txBody>
      </p:sp>
    </p:spTree>
    <p:extLst>
      <p:ext uri="{BB962C8B-B14F-4D97-AF65-F5344CB8AC3E}">
        <p14:creationId xmlns:p14="http://schemas.microsoft.com/office/powerpoint/2010/main" val="426804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Perinatal HIV Exposure in Louisiana </a:t>
            </a:r>
            <a:endParaRPr lang="en-US" dirty="0"/>
          </a:p>
        </p:txBody>
      </p:sp>
      <p:grpSp>
        <p:nvGrpSpPr>
          <p:cNvPr id="4" name="Group 3"/>
          <p:cNvGrpSpPr>
            <a:grpSpLocks/>
          </p:cNvGrpSpPr>
          <p:nvPr/>
        </p:nvGrpSpPr>
        <p:grpSpPr bwMode="auto">
          <a:xfrm>
            <a:off x="1352147" y="1135928"/>
            <a:ext cx="10175130" cy="4700668"/>
            <a:chOff x="1" y="-8433"/>
            <a:chExt cx="4672987" cy="3321211"/>
          </a:xfrm>
        </p:grpSpPr>
        <p:graphicFrame>
          <p:nvGraphicFramePr>
            <p:cNvPr id="5" name="Chart 4"/>
            <p:cNvGraphicFramePr>
              <a:graphicFrameLocks/>
            </p:cNvGraphicFramePr>
            <p:nvPr>
              <p:extLst>
                <p:ext uri="{D42A27DB-BD31-4B8C-83A1-F6EECF244321}">
                  <p14:modId xmlns:p14="http://schemas.microsoft.com/office/powerpoint/2010/main" val="1584787310"/>
                </p:ext>
              </p:extLst>
            </p:nvPr>
          </p:nvGraphicFramePr>
          <p:xfrm>
            <a:off x="1" y="569578"/>
            <a:ext cx="4672987"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6"/>
            <p:cNvSpPr txBox="1"/>
            <p:nvPr/>
          </p:nvSpPr>
          <p:spPr>
            <a:xfrm>
              <a:off x="1" y="-8433"/>
              <a:ext cx="4665511" cy="578011"/>
            </a:xfrm>
            <a:prstGeom prst="rect">
              <a:avLst/>
            </a:prstGeom>
            <a:solidFill>
              <a:sysClr val="window" lastClr="FFFFFF"/>
            </a:solid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EEECE1">
                      <a:lumMod val="10000"/>
                    </a:srgbClr>
                  </a:solidFill>
                  <a:effectLst/>
                  <a:uLnTx/>
                  <a:uFillTx/>
                  <a:latin typeface="Calibri" panose="020F0502020204030204"/>
                  <a:ea typeface="+mn-ea"/>
                  <a:cs typeface="+mn-cs"/>
                </a:rPr>
                <a:t>Perinatal HIV Exposure and Transmission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EEECE1">
                      <a:lumMod val="10000"/>
                    </a:srgbClr>
                  </a:solidFill>
                  <a:effectLst/>
                  <a:uLnTx/>
                  <a:uFillTx/>
                  <a:latin typeface="Calibri" panose="020F0502020204030204"/>
                  <a:ea typeface="+mn-ea"/>
                  <a:cs typeface="+mn-cs"/>
                </a:rPr>
                <a:t>Louisiana, 2007-2016</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EEECE1">
                    <a:lumMod val="10000"/>
                  </a:srgbClr>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20494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Perinatal HIV Prevention Cascade</a:t>
            </a:r>
            <a:endParaRPr lang="en-US" dirty="0"/>
          </a:p>
        </p:txBody>
      </p:sp>
      <p:pic>
        <p:nvPicPr>
          <p:cNvPr id="4" name="Content Placeholder 3"/>
          <p:cNvPicPr>
            <a:picLocks noGrp="1" noChangeAspect="1"/>
          </p:cNvPicPr>
          <p:nvPr>
            <p:ph sz="half" idx="10"/>
          </p:nvPr>
        </p:nvPicPr>
        <p:blipFill>
          <a:blip r:embed="rId3"/>
          <a:stretch>
            <a:fillRect/>
          </a:stretch>
        </p:blipFill>
        <p:spPr>
          <a:xfrm>
            <a:off x="3847723" y="1063591"/>
            <a:ext cx="4354717" cy="4581560"/>
          </a:xfrm>
          <a:prstGeom prst="rect">
            <a:avLst/>
          </a:prstGeom>
        </p:spPr>
      </p:pic>
      <p:sp>
        <p:nvSpPr>
          <p:cNvPr id="5" name="5-Point Star 4"/>
          <p:cNvSpPr/>
          <p:nvPr/>
        </p:nvSpPr>
        <p:spPr>
          <a:xfrm>
            <a:off x="3441843" y="1438382"/>
            <a:ext cx="405880" cy="3801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8228176" y="2974227"/>
            <a:ext cx="405880" cy="3801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8228176" y="3354371"/>
            <a:ext cx="405880" cy="3801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8228176" y="4231240"/>
            <a:ext cx="405880" cy="3801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228176" y="3792841"/>
            <a:ext cx="405880" cy="38014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599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Fetal Infant Mortality Review/HIV (FIMR/HIV)</a:t>
            </a:r>
            <a:endParaRPr lang="en-US" b="1" dirty="0"/>
          </a:p>
        </p:txBody>
      </p:sp>
      <p:sp>
        <p:nvSpPr>
          <p:cNvPr id="3" name="Content Placeholder 2"/>
          <p:cNvSpPr>
            <a:spLocks noGrp="1"/>
          </p:cNvSpPr>
          <p:nvPr>
            <p:ph idx="1"/>
          </p:nvPr>
        </p:nvSpPr>
        <p:spPr>
          <a:xfrm>
            <a:off x="1541248" y="1332214"/>
            <a:ext cx="9812552" cy="2917668"/>
          </a:xfrm>
        </p:spPr>
        <p:txBody>
          <a:bodyPr>
            <a:normAutofit fontScale="55000" lnSpcReduction="20000"/>
          </a:bodyPr>
          <a:lstStyle/>
          <a:p>
            <a:pPr marL="457200" marR="12065" indent="-457200">
              <a:lnSpc>
                <a:spcPct val="120000"/>
              </a:lnSpc>
              <a:buFont typeface="Arial" panose="020B0604020202020204" pitchFamily="34" charset="0"/>
              <a:buChar char="•"/>
            </a:pPr>
            <a:r>
              <a:rPr lang="en-US" sz="3100" dirty="0"/>
              <a:t>The FIMR/HIV Prevention Methodology is an action-oriented community process that continually assesses, monitors, and works to improve service systems and community resources for women, infants, and families. </a:t>
            </a:r>
          </a:p>
          <a:p>
            <a:pPr marL="457200" marR="12065" indent="-457200">
              <a:lnSpc>
                <a:spcPct val="120000"/>
              </a:lnSpc>
              <a:buFont typeface="Arial" panose="020B0604020202020204" pitchFamily="34" charset="0"/>
              <a:buChar char="•"/>
            </a:pPr>
            <a:r>
              <a:rPr lang="en-US" sz="3100" dirty="0"/>
              <a:t>The goal of the FIMR/HIV Prevention Methodology is to improve perinatal HIV prevention systems by using the FIMR case review and community action process.  </a:t>
            </a:r>
          </a:p>
          <a:p>
            <a:pPr marL="457200" marR="12065" indent="-457200">
              <a:lnSpc>
                <a:spcPct val="120000"/>
              </a:lnSpc>
              <a:buFont typeface="Arial" panose="020B0604020202020204" pitchFamily="34" charset="0"/>
              <a:buChar char="•"/>
            </a:pPr>
            <a:r>
              <a:rPr lang="en-US" sz="3100" dirty="0"/>
              <a:t>In 2009, the Louisiana STD/HIV Program and the Louisiana Bureau of Family Health partnered to carry out FIMR/HIV methodology in the New Orleans region. </a:t>
            </a:r>
          </a:p>
          <a:p>
            <a:pPr marL="457200" marR="12065" indent="-457200">
              <a:lnSpc>
                <a:spcPct val="120000"/>
              </a:lnSpc>
              <a:buFont typeface="Arial" panose="020B0604020202020204" pitchFamily="34" charset="0"/>
              <a:buChar char="•"/>
            </a:pPr>
            <a:r>
              <a:rPr lang="en-US" sz="3100" dirty="0"/>
              <a:t>The FIMR/HIV Methodology follows a five-step process for data collection, review, and community action:</a:t>
            </a:r>
          </a:p>
          <a:p>
            <a:pPr marL="457200" indent="-457200">
              <a:lnSpc>
                <a:spcPct val="120000"/>
              </a:lnSpc>
              <a:buFont typeface="Arial" panose="020B0604020202020204" pitchFamily="34" charset="0"/>
              <a:buChar char="•"/>
            </a:pPr>
            <a:endParaRPr lang="en-US" sz="3000" dirty="0"/>
          </a:p>
          <a:p>
            <a:endParaRPr lang="en-US" dirty="0"/>
          </a:p>
        </p:txBody>
      </p:sp>
      <p:pic>
        <p:nvPicPr>
          <p:cNvPr id="4" name="Picture 3"/>
          <p:cNvPicPr/>
          <p:nvPr/>
        </p:nvPicPr>
        <p:blipFill>
          <a:blip r:embed="rId3" cstate="print"/>
          <a:srcRect/>
          <a:stretch>
            <a:fillRect/>
          </a:stretch>
        </p:blipFill>
        <p:spPr bwMode="auto">
          <a:xfrm>
            <a:off x="2130800" y="4087388"/>
            <a:ext cx="7699000" cy="1793865"/>
          </a:xfrm>
          <a:prstGeom prst="rect">
            <a:avLst/>
          </a:prstGeom>
          <a:ln>
            <a:noFill/>
          </a:ln>
          <a:effectLst>
            <a:softEdge rad="112500"/>
          </a:effectLst>
        </p:spPr>
      </p:pic>
    </p:spTree>
    <p:extLst>
      <p:ext uri="{BB962C8B-B14F-4D97-AF65-F5344CB8AC3E}">
        <p14:creationId xmlns:p14="http://schemas.microsoft.com/office/powerpoint/2010/main" val="1309755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Louisiana – Estimated Percent Aware 	</a:t>
            </a:r>
            <a:endParaRPr lang="en-US" dirty="0"/>
          </a:p>
        </p:txBody>
      </p:sp>
      <p:graphicFrame>
        <p:nvGraphicFramePr>
          <p:cNvPr id="9" name="Content Placeholder 8"/>
          <p:cNvGraphicFramePr>
            <a:graphicFrameLocks noGrp="1"/>
          </p:cNvGraphicFramePr>
          <p:nvPr>
            <p:ph sz="half" idx="10"/>
            <p:extLst>
              <p:ext uri="{D42A27DB-BD31-4B8C-83A1-F6EECF244321}">
                <p14:modId xmlns:p14="http://schemas.microsoft.com/office/powerpoint/2010/main" val="4183957529"/>
              </p:ext>
            </p:extLst>
          </p:nvPr>
        </p:nvGraphicFramePr>
        <p:xfrm>
          <a:off x="462337" y="1222079"/>
          <a:ext cx="11250202" cy="44327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430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Women Living with HIV </a:t>
            </a:r>
            <a:br>
              <a:rPr lang="en-US" dirty="0" smtClean="0"/>
            </a:br>
            <a:r>
              <a:rPr lang="en-US" dirty="0" smtClean="0"/>
              <a:t>Diagnosis Prior to Pregnancy</a:t>
            </a:r>
            <a:endParaRPr lang="en-US" dirty="0"/>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2861548381"/>
              </p:ext>
            </p:extLst>
          </p:nvPr>
        </p:nvGraphicFramePr>
        <p:xfrm>
          <a:off x="838200" y="1279525"/>
          <a:ext cx="10515600" cy="4448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645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CDC Recommendations and </a:t>
            </a:r>
            <a:br>
              <a:rPr lang="en-US" b="1" dirty="0" smtClean="0"/>
            </a:br>
            <a:r>
              <a:rPr lang="en-US" b="1" dirty="0" smtClean="0"/>
              <a:t>Louisiana Legislation</a:t>
            </a:r>
            <a:endParaRPr lang="en-US" b="1" dirty="0"/>
          </a:p>
        </p:txBody>
      </p:sp>
      <p:sp>
        <p:nvSpPr>
          <p:cNvPr id="3" name="Content Placeholder 2"/>
          <p:cNvSpPr>
            <a:spLocks noGrp="1"/>
          </p:cNvSpPr>
          <p:nvPr>
            <p:ph idx="1"/>
          </p:nvPr>
        </p:nvSpPr>
        <p:spPr>
          <a:xfrm>
            <a:off x="1541248" y="1332214"/>
            <a:ext cx="9812552" cy="4452137"/>
          </a:xfrm>
        </p:spPr>
        <p:txBody>
          <a:bodyPr>
            <a:normAutofit fontScale="77500" lnSpcReduction="20000"/>
          </a:bodyPr>
          <a:lstStyle/>
          <a:p>
            <a:pPr marL="457200" lvl="0" indent="-457200" fontAlgn="base">
              <a:lnSpc>
                <a:spcPct val="120000"/>
              </a:lnSpc>
              <a:buFont typeface="Arial" panose="020B0604020202020204" pitchFamily="34" charset="0"/>
              <a:buChar char="•"/>
            </a:pPr>
            <a:r>
              <a:rPr lang="en-US" sz="3000" dirty="0"/>
              <a:t>Since 2006, the CDC has recommended repeat HIV testing during the third trimester for pregnant women in areas with high HIV </a:t>
            </a:r>
            <a:r>
              <a:rPr lang="en-US" sz="3000" dirty="0" smtClean="0"/>
              <a:t>incidence; Louisiana has </a:t>
            </a:r>
            <a:r>
              <a:rPr lang="en-US" sz="3000" dirty="0"/>
              <a:t>high HIV </a:t>
            </a:r>
            <a:r>
              <a:rPr lang="en-US" sz="3000" dirty="0" smtClean="0"/>
              <a:t>incidence.</a:t>
            </a:r>
            <a:endParaRPr lang="en-US" sz="3000" baseline="30000" dirty="0"/>
          </a:p>
          <a:p>
            <a:pPr marL="457200" indent="-457200">
              <a:lnSpc>
                <a:spcPct val="120000"/>
              </a:lnSpc>
              <a:buFont typeface="Arial" panose="020B0604020202020204" pitchFamily="34" charset="0"/>
              <a:buChar char="•"/>
            </a:pPr>
            <a:r>
              <a:rPr lang="en-US" sz="3000" dirty="0"/>
              <a:t>In 2007, the Louisiana Legislature passed RS 40:1091, a law that required </a:t>
            </a:r>
            <a:r>
              <a:rPr lang="en-US" sz="3000" dirty="0" smtClean="0"/>
              <a:t>offering both HIV </a:t>
            </a:r>
            <a:r>
              <a:rPr lang="en-US" sz="3000" dirty="0"/>
              <a:t>and syphilis testing to all pregnant </a:t>
            </a:r>
            <a:r>
              <a:rPr lang="en-US" sz="3000" dirty="0" smtClean="0"/>
              <a:t>women at the first prenatal care visit. </a:t>
            </a:r>
            <a:endParaRPr lang="en-US" sz="3000" dirty="0"/>
          </a:p>
          <a:p>
            <a:pPr marL="457200" indent="-457200">
              <a:lnSpc>
                <a:spcPct val="120000"/>
              </a:lnSpc>
              <a:buFont typeface="Arial" panose="020B0604020202020204" pitchFamily="34" charset="0"/>
              <a:buChar char="•"/>
            </a:pPr>
            <a:r>
              <a:rPr lang="en-US" sz="3000" dirty="0"/>
              <a:t>Since the passage of this law, at least 40 women have been diagnosed annually with HIV during pregnancy and approximately 2,000 pregnant women have been diagnosed with </a:t>
            </a:r>
            <a:r>
              <a:rPr lang="en-US" sz="3000" dirty="0" smtClean="0"/>
              <a:t>syphilis.</a:t>
            </a:r>
          </a:p>
          <a:p>
            <a:pPr marL="457200" indent="-457200">
              <a:lnSpc>
                <a:spcPct val="120000"/>
              </a:lnSpc>
              <a:buFont typeface="Arial" panose="020B0604020202020204" pitchFamily="34" charset="0"/>
              <a:buChar char="•"/>
            </a:pPr>
            <a:r>
              <a:rPr lang="en-US" sz="3000" dirty="0" smtClean="0"/>
              <a:t>HIV and syphilis are also reportable conditions during pregnancy per the Louisiana Sanitary Code.</a:t>
            </a:r>
          </a:p>
          <a:p>
            <a:pPr marL="457200" indent="-457200">
              <a:lnSpc>
                <a:spcPct val="120000"/>
              </a:lnSpc>
              <a:buFont typeface="Arial" panose="020B0604020202020204" pitchFamily="34" charset="0"/>
              <a:buChar char="•"/>
            </a:pPr>
            <a:endParaRPr lang="en-US" sz="3000" dirty="0"/>
          </a:p>
          <a:p>
            <a:endParaRPr lang="en-US" dirty="0"/>
          </a:p>
        </p:txBody>
      </p:sp>
    </p:spTree>
    <p:extLst>
      <p:ext uri="{BB962C8B-B14F-4D97-AF65-F5344CB8AC3E}">
        <p14:creationId xmlns:p14="http://schemas.microsoft.com/office/powerpoint/2010/main" val="2758042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379" y="165197"/>
            <a:ext cx="10832233" cy="671290"/>
          </a:xfrm>
        </p:spPr>
        <p:txBody>
          <a:bodyPr>
            <a:normAutofit fontScale="90000"/>
          </a:bodyPr>
          <a:lstStyle/>
          <a:p>
            <a:r>
              <a:rPr lang="en-US" b="1" dirty="0" smtClean="0"/>
              <a:t>Passage of Third-Trimester Testing Law</a:t>
            </a:r>
            <a:endParaRPr lang="en-US" b="1" dirty="0"/>
          </a:p>
        </p:txBody>
      </p:sp>
      <p:sp>
        <p:nvSpPr>
          <p:cNvPr id="3" name="Content Placeholder 2"/>
          <p:cNvSpPr>
            <a:spLocks noGrp="1"/>
          </p:cNvSpPr>
          <p:nvPr>
            <p:ph idx="1"/>
          </p:nvPr>
        </p:nvSpPr>
        <p:spPr>
          <a:xfrm>
            <a:off x="672379" y="990600"/>
            <a:ext cx="11150009" cy="5256088"/>
          </a:xfrm>
        </p:spPr>
        <p:txBody>
          <a:bodyPr>
            <a:noAutofit/>
          </a:bodyPr>
          <a:lstStyle/>
          <a:p>
            <a:r>
              <a:rPr lang="en-US" sz="2000" dirty="0" smtClean="0"/>
              <a:t>2011</a:t>
            </a:r>
          </a:p>
          <a:p>
            <a:pPr marL="971550" lvl="1" indent="-285750"/>
            <a:r>
              <a:rPr lang="en-US" sz="2000" dirty="0" smtClean="0"/>
              <a:t>1</a:t>
            </a:r>
            <a:r>
              <a:rPr lang="en-US" sz="2000" baseline="30000" dirty="0" smtClean="0"/>
              <a:t>st</a:t>
            </a:r>
            <a:r>
              <a:rPr lang="en-US" sz="2000" dirty="0" smtClean="0"/>
              <a:t> Attempt: Proposed </a:t>
            </a:r>
            <a:r>
              <a:rPr lang="en-US" sz="2000" dirty="0"/>
              <a:t>legislative bill to </a:t>
            </a:r>
            <a:r>
              <a:rPr lang="en-US" sz="2000" dirty="0" smtClean="0"/>
              <a:t>DHH</a:t>
            </a:r>
          </a:p>
          <a:p>
            <a:pPr marL="971550" lvl="1" indent="-285750"/>
            <a:r>
              <a:rPr lang="en-US" sz="2000" dirty="0" smtClean="0"/>
              <a:t>CDC conducted state-wide Epi-Aid and Rapid Ethnographic Assessment in Shreveport Region due to high rates of congenital syphilis and syphilis among women</a:t>
            </a:r>
          </a:p>
          <a:p>
            <a:r>
              <a:rPr lang="en-US" sz="2000" dirty="0" smtClean="0"/>
              <a:t>2012</a:t>
            </a:r>
          </a:p>
          <a:p>
            <a:pPr marL="971550" lvl="1" indent="-285750"/>
            <a:r>
              <a:rPr lang="en-US" sz="2000" dirty="0" smtClean="0"/>
              <a:t>Expanded role of Perinatal Coordinator to include congenital syphilis</a:t>
            </a:r>
          </a:p>
          <a:p>
            <a:pPr marL="971550" lvl="1" indent="-285750"/>
            <a:r>
              <a:rPr lang="en-US" sz="2000" dirty="0" smtClean="0"/>
              <a:t>2</a:t>
            </a:r>
            <a:r>
              <a:rPr lang="en-US" sz="2000" baseline="30000" dirty="0" smtClean="0"/>
              <a:t>nd</a:t>
            </a:r>
            <a:r>
              <a:rPr lang="en-US" sz="2000" dirty="0" smtClean="0"/>
              <a:t> Attempt: Proposed legislative bill to DHH</a:t>
            </a:r>
          </a:p>
          <a:p>
            <a:r>
              <a:rPr lang="en-US" sz="2000" dirty="0" smtClean="0"/>
              <a:t>2013</a:t>
            </a:r>
          </a:p>
          <a:p>
            <a:pPr marL="1028700" lvl="1" indent="-342900"/>
            <a:r>
              <a:rPr lang="en-US" sz="2000" dirty="0"/>
              <a:t>FIMR/HIV CRT Recommendations for routine late pregnancy/3</a:t>
            </a:r>
            <a:r>
              <a:rPr lang="en-US" sz="2000" baseline="30000" dirty="0"/>
              <a:t>rd</a:t>
            </a:r>
            <a:r>
              <a:rPr lang="en-US" sz="2000" dirty="0"/>
              <a:t> trimester </a:t>
            </a:r>
            <a:r>
              <a:rPr lang="en-US" sz="2000" dirty="0" smtClean="0"/>
              <a:t>testing</a:t>
            </a:r>
          </a:p>
          <a:p>
            <a:pPr marL="1028700" lvl="1" indent="-342900"/>
            <a:r>
              <a:rPr lang="en-US" sz="2000" dirty="0"/>
              <a:t>3</a:t>
            </a:r>
            <a:r>
              <a:rPr lang="en-US" sz="2000" baseline="30000" dirty="0"/>
              <a:t>rd</a:t>
            </a:r>
            <a:r>
              <a:rPr lang="en-US" sz="2000" dirty="0"/>
              <a:t> Attempt: Proposed legislative bill to DHH (Success</a:t>
            </a:r>
            <a:r>
              <a:rPr lang="en-US" sz="2000" dirty="0" smtClean="0"/>
              <a:t>!)</a:t>
            </a:r>
          </a:p>
          <a:p>
            <a:r>
              <a:rPr lang="en-US" sz="2000" dirty="0" smtClean="0"/>
              <a:t>2014</a:t>
            </a:r>
          </a:p>
          <a:p>
            <a:pPr marL="1028700" lvl="1" indent="-342900"/>
            <a:r>
              <a:rPr lang="en-US" sz="2000" dirty="0" smtClean="0"/>
              <a:t>Act 459 became effective on June 4, 2014. Requires physicians to offer opt-out HIV and syphilis screening in the third trimester. </a:t>
            </a:r>
          </a:p>
        </p:txBody>
      </p:sp>
    </p:spTree>
    <p:extLst>
      <p:ext uri="{BB962C8B-B14F-4D97-AF65-F5344CB8AC3E}">
        <p14:creationId xmlns:p14="http://schemas.microsoft.com/office/powerpoint/2010/main" val="3084780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Prenatal Care Entry, Louisiana </a:t>
            </a:r>
            <a:endParaRPr lang="en-US" dirty="0"/>
          </a:p>
        </p:txBody>
      </p:sp>
      <p:graphicFrame>
        <p:nvGraphicFramePr>
          <p:cNvPr id="4" name="Content Placeholder 3"/>
          <p:cNvGraphicFramePr>
            <a:graphicFrameLocks noGrp="1"/>
          </p:cNvGraphicFramePr>
          <p:nvPr>
            <p:ph sz="half" idx="10"/>
            <p:extLst>
              <p:ext uri="{D42A27DB-BD31-4B8C-83A1-F6EECF244321}">
                <p14:modId xmlns:p14="http://schemas.microsoft.com/office/powerpoint/2010/main" val="84876206"/>
              </p:ext>
            </p:extLst>
          </p:nvPr>
        </p:nvGraphicFramePr>
        <p:xfrm>
          <a:off x="838200" y="1196975"/>
          <a:ext cx="10515600" cy="4448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3455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D001A7F359EE46A0CF8058E098EF5A" ma:contentTypeVersion="10" ma:contentTypeDescription="Create a new document." ma:contentTypeScope="" ma:versionID="2744b83b1c30f046831f1246f8fc5118">
  <xsd:schema xmlns:xsd="http://www.w3.org/2001/XMLSchema" xmlns:xs="http://www.w3.org/2001/XMLSchema" xmlns:p="http://schemas.microsoft.com/office/2006/metadata/properties" xmlns:ns2="763191c0-b165-402f-a2d4-8ae261e3ae05" xmlns:ns3="75e813ae-c565-40db-b37c-cfdb0e13b5d9" targetNamespace="http://schemas.microsoft.com/office/2006/metadata/properties" ma:root="true" ma:fieldsID="b1a798a26ac433add5ccb610541c3d3d" ns2:_="" ns3:_="">
    <xsd:import namespace="763191c0-b165-402f-a2d4-8ae261e3ae05"/>
    <xsd:import namespace="75e813ae-c565-40db-b37c-cfdb0e13b5d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191c0-b165-402f-a2d4-8ae261e3ae0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e813ae-c565-40db-b37c-cfdb0e13b5d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D518FA-6DB5-4964-8D9F-6DA09C7A1F66}">
  <ds:schemaRefs>
    <ds:schemaRef ds:uri="http://schemas.microsoft.com/sharepoint/v3/contenttype/forms"/>
  </ds:schemaRefs>
</ds:datastoreItem>
</file>

<file path=customXml/itemProps2.xml><?xml version="1.0" encoding="utf-8"?>
<ds:datastoreItem xmlns:ds="http://schemas.openxmlformats.org/officeDocument/2006/customXml" ds:itemID="{5EA1BD40-3C52-4783-9844-7AC2606F7B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191c0-b165-402f-a2d4-8ae261e3ae05"/>
    <ds:schemaRef ds:uri="75e813ae-c565-40db-b37c-cfdb0e13b5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59FDB6-3442-4242-8A4B-4B9C3F1CFA17}">
  <ds:schemaRefs>
    <ds:schemaRef ds:uri="75e813ae-c565-40db-b37c-cfdb0e13b5d9"/>
    <ds:schemaRef ds:uri="http://www.w3.org/XML/1998/namespace"/>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763191c0-b165-402f-a2d4-8ae261e3ae05"/>
    <ds:schemaRef ds:uri="http://purl.org/dc/terms/"/>
  </ds:schemaRefs>
</ds:datastoreItem>
</file>

<file path=docProps/app.xml><?xml version="1.0" encoding="utf-8"?>
<Properties xmlns="http://schemas.openxmlformats.org/officeDocument/2006/extended-properties" xmlns:vt="http://schemas.openxmlformats.org/officeDocument/2006/docPropsVTypes">
  <TotalTime>680</TotalTime>
  <Words>1101</Words>
  <Application>Microsoft Office PowerPoint</Application>
  <PresentationFormat>Widescreen</PresentationFormat>
  <Paragraphs>127</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Corbel</vt:lpstr>
      <vt:lpstr>Courier New</vt:lpstr>
      <vt:lpstr>Wingdings</vt:lpstr>
      <vt:lpstr>Office Theme</vt:lpstr>
      <vt:lpstr>Perinatal HIV Prevention Cascade</vt:lpstr>
      <vt:lpstr>Perinatal HIV Exposure in Louisiana </vt:lpstr>
      <vt:lpstr>Perinatal HIV Prevention Cascade</vt:lpstr>
      <vt:lpstr>Fetal Infant Mortality Review/HIV (FIMR/HIV)</vt:lpstr>
      <vt:lpstr>Louisiana – Estimated Percent Aware  </vt:lpstr>
      <vt:lpstr>Women Living with HIV  Diagnosis Prior to Pregnancy</vt:lpstr>
      <vt:lpstr>CDC Recommendations and  Louisiana Legislation</vt:lpstr>
      <vt:lpstr>Passage of Third-Trimester Testing Law</vt:lpstr>
      <vt:lpstr>Prenatal Care Entry, Louisiana </vt:lpstr>
      <vt:lpstr>Prenatal Care Adequacy</vt:lpstr>
      <vt:lpstr>HIV Continuum of Care Louisiana, 2017</vt:lpstr>
      <vt:lpstr>HIV Care Continuum by Sex at Birth Louisiana, 2017</vt:lpstr>
      <vt:lpstr>Louisiana Links (LA Links) </vt:lpstr>
      <vt:lpstr>Lessons Learned – Barriers to Care</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Noonan (LRG)</dc:creator>
  <cp:lastModifiedBy>Windows User</cp:lastModifiedBy>
  <cp:revision>49</cp:revision>
  <dcterms:created xsi:type="dcterms:W3CDTF">2018-09-04T17:07:24Z</dcterms:created>
  <dcterms:modified xsi:type="dcterms:W3CDTF">2018-12-12T18:15:59Z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0x010100BAD001A7F359EE46A0CF8058E098EF5A</vt:lpwstr>
  </property>
</Properties>
</file>