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6"/>
  </p:sldMasterIdLst>
  <p:notesMasterIdLst>
    <p:notesMasterId r:id="rId80"/>
  </p:notesMasterIdLst>
  <p:sldIdLst>
    <p:sldId id="268" r:id="rId7"/>
    <p:sldId id="295" r:id="rId8"/>
    <p:sldId id="296" r:id="rId9"/>
    <p:sldId id="297" r:id="rId10"/>
    <p:sldId id="265" r:id="rId11"/>
    <p:sldId id="266" r:id="rId12"/>
    <p:sldId id="267" r:id="rId13"/>
    <p:sldId id="306" r:id="rId14"/>
    <p:sldId id="298" r:id="rId15"/>
    <p:sldId id="299" r:id="rId16"/>
    <p:sldId id="300" r:id="rId17"/>
    <p:sldId id="301" r:id="rId18"/>
    <p:sldId id="277" r:id="rId19"/>
    <p:sldId id="302" r:id="rId20"/>
    <p:sldId id="303" r:id="rId21"/>
    <p:sldId id="304" r:id="rId22"/>
    <p:sldId id="305" r:id="rId23"/>
    <p:sldId id="286" r:id="rId24"/>
    <p:sldId id="308" r:id="rId25"/>
    <p:sldId id="289" r:id="rId26"/>
    <p:sldId id="309" r:id="rId27"/>
    <p:sldId id="332" r:id="rId28"/>
    <p:sldId id="331" r:id="rId29"/>
    <p:sldId id="361" r:id="rId30"/>
    <p:sldId id="351" r:id="rId31"/>
    <p:sldId id="352" r:id="rId32"/>
    <p:sldId id="344" r:id="rId33"/>
    <p:sldId id="345" r:id="rId34"/>
    <p:sldId id="353" r:id="rId35"/>
    <p:sldId id="354" r:id="rId36"/>
    <p:sldId id="355" r:id="rId37"/>
    <p:sldId id="356" r:id="rId38"/>
    <p:sldId id="357" r:id="rId39"/>
    <p:sldId id="341" r:id="rId40"/>
    <p:sldId id="358" r:id="rId41"/>
    <p:sldId id="359" r:id="rId42"/>
    <p:sldId id="363" r:id="rId43"/>
    <p:sldId id="346" r:id="rId44"/>
    <p:sldId id="360" r:id="rId45"/>
    <p:sldId id="349" r:id="rId46"/>
    <p:sldId id="364" r:id="rId47"/>
    <p:sldId id="362" r:id="rId48"/>
    <p:sldId id="365" r:id="rId49"/>
    <p:sldId id="323" r:id="rId50"/>
    <p:sldId id="325" r:id="rId51"/>
    <p:sldId id="326" r:id="rId52"/>
    <p:sldId id="366" r:id="rId53"/>
    <p:sldId id="367" r:id="rId54"/>
    <p:sldId id="329" r:id="rId55"/>
    <p:sldId id="330" r:id="rId56"/>
    <p:sldId id="311" r:id="rId57"/>
    <p:sldId id="313" r:id="rId58"/>
    <p:sldId id="315" r:id="rId59"/>
    <p:sldId id="316" r:id="rId60"/>
    <p:sldId id="317" r:id="rId61"/>
    <p:sldId id="318" r:id="rId62"/>
    <p:sldId id="319" r:id="rId63"/>
    <p:sldId id="320" r:id="rId64"/>
    <p:sldId id="321" r:id="rId65"/>
    <p:sldId id="368" r:id="rId66"/>
    <p:sldId id="369" r:id="rId67"/>
    <p:sldId id="370" r:id="rId68"/>
    <p:sldId id="371" r:id="rId69"/>
    <p:sldId id="372" r:id="rId70"/>
    <p:sldId id="373" r:id="rId71"/>
    <p:sldId id="374" r:id="rId72"/>
    <p:sldId id="375" r:id="rId73"/>
    <p:sldId id="376" r:id="rId74"/>
    <p:sldId id="377" r:id="rId75"/>
    <p:sldId id="291" r:id="rId76"/>
    <p:sldId id="270" r:id="rId77"/>
    <p:sldId id="322" r:id="rId78"/>
    <p:sldId id="264" r:id="rId79"/>
  </p:sldIdLst>
  <p:sldSz cx="12192000" cy="6858000"/>
  <p:notesSz cx="6858000" cy="9144000"/>
  <p:custDataLst>
    <p:tags r:id="rId8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osky, Marlene (HRSA)" initials="MM(" lastIdx="7" clrIdx="0">
    <p:extLst>
      <p:ext uri="{19B8F6BF-5375-455C-9EA6-DF929625EA0E}">
        <p15:presenceInfo xmlns:p15="http://schemas.microsoft.com/office/powerpoint/2012/main" userId="S-1-5-21-1575576018-681398725-1848903544-34167" providerId="AD"/>
      </p:ext>
    </p:extLst>
  </p:cmAuthor>
  <p:cmAuthor id="2" name="Khalil, Amelia (HRSA)" initials="KA(" lastIdx="12" clrIdx="1">
    <p:extLst>
      <p:ext uri="{19B8F6BF-5375-455C-9EA6-DF929625EA0E}">
        <p15:presenceInfo xmlns:p15="http://schemas.microsoft.com/office/powerpoint/2012/main" userId="S-1-5-21-1575576018-681398725-1848903544-344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D7B"/>
    <a:srgbClr val="C00000"/>
    <a:srgbClr val="800000"/>
    <a:srgbClr val="D0E1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0" autoAdjust="0"/>
    <p:restoredTop sz="96395" autoAdjust="0"/>
  </p:normalViewPr>
  <p:slideViewPr>
    <p:cSldViewPr>
      <p:cViewPr varScale="1">
        <p:scale>
          <a:sx n="84" d="100"/>
          <a:sy n="84" d="100"/>
        </p:scale>
        <p:origin x="653" y="86"/>
      </p:cViewPr>
      <p:guideLst>
        <p:guide orient="horz" pos="2160"/>
        <p:guide pos="3840"/>
      </p:guideLst>
    </p:cSldViewPr>
  </p:slideViewPr>
  <p:outlineViewPr>
    <p:cViewPr>
      <p:scale>
        <a:sx n="33" d="100"/>
        <a:sy n="33" d="100"/>
      </p:scale>
      <p:origin x="0" y="-15894"/>
    </p:cViewPr>
  </p:outlineViewPr>
  <p:notesTextViewPr>
    <p:cViewPr>
      <p:scale>
        <a:sx n="3" d="2"/>
        <a:sy n="3" d="2"/>
      </p:scale>
      <p:origin x="0" y="0"/>
    </p:cViewPr>
  </p:notesTextViewPr>
  <p:sorterViewPr>
    <p:cViewPr>
      <p:scale>
        <a:sx n="100" d="100"/>
        <a:sy n="100" d="100"/>
      </p:scale>
      <p:origin x="0" y="-5381"/>
    </p:cViewPr>
  </p:sorterViewPr>
  <p:notesViewPr>
    <p:cSldViewPr>
      <p:cViewPr varScale="1">
        <p:scale>
          <a:sx n="85" d="100"/>
          <a:sy n="85" d="100"/>
        </p:scale>
        <p:origin x="295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microsoft.com/office/2015/10/relationships/revisionInfo" Target="revisionInfo.xml"/><Relationship Id="rId5" Type="http://schemas.openxmlformats.org/officeDocument/2006/relationships/customXml" Target="../customXml/item5.xml"/><Relationship Id="rId61" Type="http://schemas.openxmlformats.org/officeDocument/2006/relationships/slide" Target="slides/slide55.xml"/><Relationship Id="rId82" Type="http://schemas.openxmlformats.org/officeDocument/2006/relationships/commentAuthors" Target="commentAuthors.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tags" Target="tags/tag1.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oleObject" Target="file:///F:\2016%20Exposed%20Births\RW%20Part%20D%20Presentation\PMTCT%20Presentation_Tables%20and%20Figure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oleObject" Target="file:///\\ad.unc.edu\med\dom\groups\ID\CFAR\ID%20Clinic%20Database\Projects\Jane\UCHCC-%20Pregnancy\Paper%20Masters\Submitted%20AIDS\Resubmitted\JSC%20102918\Supplemental%20FIG1%20POSTPARTUM.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ad.unc.edu\med\dom\groups\ID\CFAR\ID%20Clinic%20Database\Projects\Jane\UCHCC-%20Pregnancy\Paper%20Masters\CareCascadeGraph.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073309618498973E-2"/>
          <c:y val="3.2823953351744928E-2"/>
          <c:w val="0.91995643785798986"/>
          <c:h val="0.75478358533433176"/>
        </c:manualLayout>
      </c:layout>
      <c:barChart>
        <c:barDir val="col"/>
        <c:grouping val="stacked"/>
        <c:varyColors val="0"/>
        <c:ser>
          <c:idx val="0"/>
          <c:order val="0"/>
          <c:tx>
            <c:strRef>
              <c:f>Sheet1!$B$1</c:f>
              <c:strCache>
                <c:ptCount val="1"/>
                <c:pt idx="0">
                  <c:v>Metro Atlanta</c:v>
                </c:pt>
              </c:strCache>
            </c:strRef>
          </c:tx>
          <c:spPr>
            <a:solidFill>
              <a:srgbClr val="1F497D"/>
            </a:solidFill>
            <a:ln>
              <a:noFill/>
            </a:ln>
            <a:effectLst/>
          </c:spPr>
          <c:invertIfNegative val="0"/>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Sheet1!$B$2:$B$10</c:f>
              <c:numCache>
                <c:formatCode>General</c:formatCode>
                <c:ptCount val="9"/>
                <c:pt idx="0">
                  <c:v>6</c:v>
                </c:pt>
                <c:pt idx="1">
                  <c:v>2</c:v>
                </c:pt>
                <c:pt idx="2">
                  <c:v>4</c:v>
                </c:pt>
                <c:pt idx="3">
                  <c:v>7</c:v>
                </c:pt>
                <c:pt idx="4">
                  <c:v>2</c:v>
                </c:pt>
                <c:pt idx="5">
                  <c:v>3</c:v>
                </c:pt>
                <c:pt idx="6">
                  <c:v>1</c:v>
                </c:pt>
                <c:pt idx="7">
                  <c:v>1</c:v>
                </c:pt>
                <c:pt idx="8">
                  <c:v>0</c:v>
                </c:pt>
              </c:numCache>
            </c:numRef>
          </c:val>
          <c:extLst>
            <c:ext xmlns:c16="http://schemas.microsoft.com/office/drawing/2014/chart" uri="{C3380CC4-5D6E-409C-BE32-E72D297353CC}">
              <c16:uniqueId val="{00000000-A2EA-4D17-8410-EEAEC643AB56}"/>
            </c:ext>
          </c:extLst>
        </c:ser>
        <c:ser>
          <c:idx val="1"/>
          <c:order val="1"/>
          <c:tx>
            <c:strRef>
              <c:f>Sheet1!$C$1</c:f>
              <c:strCache>
                <c:ptCount val="1"/>
                <c:pt idx="0">
                  <c:v>Non metro</c:v>
                </c:pt>
              </c:strCache>
            </c:strRef>
          </c:tx>
          <c:spPr>
            <a:solidFill>
              <a:srgbClr val="1F497D">
                <a:lumMod val="40000"/>
                <a:lumOff val="60000"/>
              </a:srgbClr>
            </a:solidFill>
            <a:ln>
              <a:noFill/>
            </a:ln>
            <a:effectLst/>
          </c:spPr>
          <c:invertIfNegative val="0"/>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Sheet1!$C$2:$C$10</c:f>
              <c:numCache>
                <c:formatCode>General</c:formatCode>
                <c:ptCount val="9"/>
                <c:pt idx="0">
                  <c:v>1</c:v>
                </c:pt>
                <c:pt idx="1">
                  <c:v>1</c:v>
                </c:pt>
                <c:pt idx="2">
                  <c:v>3</c:v>
                </c:pt>
                <c:pt idx="3">
                  <c:v>1</c:v>
                </c:pt>
                <c:pt idx="4">
                  <c:v>2</c:v>
                </c:pt>
                <c:pt idx="5">
                  <c:v>4</c:v>
                </c:pt>
                <c:pt idx="6">
                  <c:v>1</c:v>
                </c:pt>
                <c:pt idx="7">
                  <c:v>4</c:v>
                </c:pt>
                <c:pt idx="8">
                  <c:v>2</c:v>
                </c:pt>
              </c:numCache>
            </c:numRef>
          </c:val>
          <c:extLst>
            <c:ext xmlns:c16="http://schemas.microsoft.com/office/drawing/2014/chart" uri="{C3380CC4-5D6E-409C-BE32-E72D297353CC}">
              <c16:uniqueId val="{00000001-A2EA-4D17-8410-EEAEC643AB56}"/>
            </c:ext>
          </c:extLst>
        </c:ser>
        <c:dLbls>
          <c:showLegendKey val="0"/>
          <c:showVal val="0"/>
          <c:showCatName val="0"/>
          <c:showSerName val="0"/>
          <c:showPercent val="0"/>
          <c:showBubbleSize val="0"/>
        </c:dLbls>
        <c:gapWidth val="150"/>
        <c:overlap val="100"/>
        <c:axId val="474606544"/>
        <c:axId val="474601448"/>
      </c:barChart>
      <c:catAx>
        <c:axId val="474606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74601448"/>
        <c:crosses val="autoZero"/>
        <c:auto val="1"/>
        <c:lblAlgn val="ctr"/>
        <c:lblOffset val="100"/>
        <c:noMultiLvlLbl val="0"/>
      </c:catAx>
      <c:valAx>
        <c:axId val="474601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74606544"/>
        <c:crosses val="autoZero"/>
        <c:crossBetween val="between"/>
      </c:valAx>
      <c:spPr>
        <a:noFill/>
        <a:ln>
          <a:noFill/>
        </a:ln>
        <a:effectLst/>
      </c:spPr>
    </c:plotArea>
    <c:legend>
      <c:legendPos val="b"/>
      <c:layout>
        <c:manualLayout>
          <c:xMode val="edge"/>
          <c:yMode val="edge"/>
          <c:x val="0.32623113999609038"/>
          <c:y val="0.89226695151245583"/>
          <c:w val="0.3429209762621343"/>
          <c:h val="7.3586890640879976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213288259563582E-2"/>
          <c:y val="7.8939963707402722E-2"/>
          <c:w val="0.71409838900565659"/>
          <c:h val="0.73652675627213771"/>
        </c:manualLayout>
      </c:layout>
      <c:barChart>
        <c:barDir val="col"/>
        <c:grouping val="stacked"/>
        <c:varyColors val="0"/>
        <c:ser>
          <c:idx val="0"/>
          <c:order val="0"/>
          <c:tx>
            <c:strRef>
              <c:f>'By DX Time_4 cat_VS pre preg %'!$K$3</c:f>
              <c:strCache>
                <c:ptCount val="1"/>
                <c:pt idx="0">
                  <c:v>VS during pregnancy, no L&amp;D gaps</c:v>
                </c:pt>
              </c:strCache>
            </c:strRef>
          </c:tx>
          <c:spPr>
            <a:solidFill>
              <a:schemeClr val="accent3">
                <a:lumMod val="75000"/>
              </a:schemeClr>
            </a:solidFill>
          </c:spPr>
          <c:invertIfNegative val="0"/>
          <c:cat>
            <c:strLit>
              <c:ptCount val="4"/>
              <c:pt idx="0">
                <c:v>Dx and VS&lt;200 Before Pregnancy</c:v>
              </c:pt>
              <c:pt idx="1">
                <c:v>Dx Before Pregnancy, Not VS (&gt;200) pre-preg</c:v>
              </c:pt>
              <c:pt idx="2">
                <c:v>Dx During Pregnancy</c:v>
              </c:pt>
              <c:pt idx="3">
                <c:v>Dx After Pregnancy/Unknown</c:v>
              </c:pt>
            </c:strLit>
          </c:cat>
          <c:val>
            <c:numRef>
              <c:f>'By DX Time_4 cat_VS pre preg %'!$L$3:$O$3</c:f>
              <c:numCache>
                <c:formatCode>0.0</c:formatCode>
                <c:ptCount val="4"/>
                <c:pt idx="0">
                  <c:v>93.333333333333329</c:v>
                </c:pt>
                <c:pt idx="1">
                  <c:v>66.666666666666657</c:v>
                </c:pt>
                <c:pt idx="2" formatCode="General">
                  <c:v>69.599999999999994</c:v>
                </c:pt>
                <c:pt idx="3" formatCode="General">
                  <c:v>0</c:v>
                </c:pt>
              </c:numCache>
            </c:numRef>
          </c:val>
          <c:extLst>
            <c:ext xmlns:c16="http://schemas.microsoft.com/office/drawing/2014/chart" uri="{C3380CC4-5D6E-409C-BE32-E72D297353CC}">
              <c16:uniqueId val="{00000000-B3F0-4C73-91E9-8FFCC175E8D1}"/>
            </c:ext>
          </c:extLst>
        </c:ser>
        <c:ser>
          <c:idx val="1"/>
          <c:order val="1"/>
          <c:tx>
            <c:strRef>
              <c:f>'By DX Time_4 cat_VS pre preg %'!$K$4</c:f>
              <c:strCache>
                <c:ptCount val="1"/>
                <c:pt idx="0">
                  <c:v>Not VS during pregnancy, no L&amp;D gaps</c:v>
                </c:pt>
              </c:strCache>
            </c:strRef>
          </c:tx>
          <c:spPr>
            <a:solidFill>
              <a:srgbClr val="D0D000"/>
            </a:solidFill>
          </c:spPr>
          <c:invertIfNegative val="0"/>
          <c:cat>
            <c:strLit>
              <c:ptCount val="4"/>
              <c:pt idx="0">
                <c:v>Dx and VS&lt;200 Before Pregnancy</c:v>
              </c:pt>
              <c:pt idx="1">
                <c:v>Dx Before Pregnancy, Not VS (&gt;200) pre-preg</c:v>
              </c:pt>
              <c:pt idx="2">
                <c:v>Dx During Pregnancy</c:v>
              </c:pt>
              <c:pt idx="3">
                <c:v>Dx After Pregnancy/Unknown</c:v>
              </c:pt>
            </c:strLit>
          </c:cat>
          <c:val>
            <c:numRef>
              <c:f>'By DX Time_4 cat_VS pre preg %'!$L$4:$O$4</c:f>
              <c:numCache>
                <c:formatCode>0.0</c:formatCode>
                <c:ptCount val="4"/>
                <c:pt idx="0">
                  <c:v>2.666666666666667</c:v>
                </c:pt>
                <c:pt idx="1">
                  <c:v>13.043478260869565</c:v>
                </c:pt>
                <c:pt idx="2" formatCode="General">
                  <c:v>10.9</c:v>
                </c:pt>
                <c:pt idx="3" formatCode="General">
                  <c:v>0</c:v>
                </c:pt>
              </c:numCache>
            </c:numRef>
          </c:val>
          <c:extLst>
            <c:ext xmlns:c16="http://schemas.microsoft.com/office/drawing/2014/chart" uri="{C3380CC4-5D6E-409C-BE32-E72D297353CC}">
              <c16:uniqueId val="{00000001-B3F0-4C73-91E9-8FFCC175E8D1}"/>
            </c:ext>
          </c:extLst>
        </c:ser>
        <c:ser>
          <c:idx val="2"/>
          <c:order val="2"/>
          <c:tx>
            <c:strRef>
              <c:f>'By DX Time_4 cat_VS pre preg %'!$K$5</c:f>
              <c:strCache>
                <c:ptCount val="1"/>
                <c:pt idx="0">
                  <c:v>VS during pregnancy, &gt;= 1 L&amp;D gap</c:v>
                </c:pt>
              </c:strCache>
            </c:strRef>
          </c:tx>
          <c:spPr>
            <a:solidFill>
              <a:srgbClr val="E46C0A"/>
            </a:solidFill>
          </c:spPr>
          <c:invertIfNegative val="0"/>
          <c:cat>
            <c:strLit>
              <c:ptCount val="4"/>
              <c:pt idx="0">
                <c:v>Dx and VS&lt;200 Before Pregnancy</c:v>
              </c:pt>
              <c:pt idx="1">
                <c:v>Dx Before Pregnancy, Not VS (&gt;200) pre-preg</c:v>
              </c:pt>
              <c:pt idx="2">
                <c:v>Dx During Pregnancy</c:v>
              </c:pt>
              <c:pt idx="3">
                <c:v>Dx After Pregnancy/Unknown</c:v>
              </c:pt>
            </c:strLit>
          </c:cat>
          <c:val>
            <c:numRef>
              <c:f>'By DX Time_4 cat_VS pre preg %'!$L$5:$O$5</c:f>
              <c:numCache>
                <c:formatCode>0.0</c:formatCode>
                <c:ptCount val="4"/>
                <c:pt idx="0">
                  <c:v>2.666666666666667</c:v>
                </c:pt>
                <c:pt idx="1">
                  <c:v>0</c:v>
                </c:pt>
                <c:pt idx="2" formatCode="General">
                  <c:v>2.2000000000000002</c:v>
                </c:pt>
                <c:pt idx="3" formatCode="General">
                  <c:v>0</c:v>
                </c:pt>
              </c:numCache>
            </c:numRef>
          </c:val>
          <c:extLst>
            <c:ext xmlns:c16="http://schemas.microsoft.com/office/drawing/2014/chart" uri="{C3380CC4-5D6E-409C-BE32-E72D297353CC}">
              <c16:uniqueId val="{00000002-B3F0-4C73-91E9-8FFCC175E8D1}"/>
            </c:ext>
          </c:extLst>
        </c:ser>
        <c:ser>
          <c:idx val="3"/>
          <c:order val="3"/>
          <c:tx>
            <c:strRef>
              <c:f>'By DX Time_4 cat_VS pre preg %'!$K$6</c:f>
              <c:strCache>
                <c:ptCount val="1"/>
                <c:pt idx="0">
                  <c:v>Not VS during pregnancy, &gt;= 1 L&amp;D gap</c:v>
                </c:pt>
              </c:strCache>
            </c:strRef>
          </c:tx>
          <c:spPr>
            <a:solidFill>
              <a:srgbClr val="953735"/>
            </a:solidFill>
          </c:spPr>
          <c:invertIfNegative val="0"/>
          <c:cat>
            <c:strLit>
              <c:ptCount val="4"/>
              <c:pt idx="0">
                <c:v>Dx and VS&lt;200 Before Pregnancy</c:v>
              </c:pt>
              <c:pt idx="1">
                <c:v>Dx Before Pregnancy, Not VS (&gt;200) pre-preg</c:v>
              </c:pt>
              <c:pt idx="2">
                <c:v>Dx During Pregnancy</c:v>
              </c:pt>
              <c:pt idx="3">
                <c:v>Dx After Pregnancy/Unknown</c:v>
              </c:pt>
            </c:strLit>
          </c:cat>
          <c:val>
            <c:numRef>
              <c:f>'By DX Time_4 cat_VS pre preg %'!$L$6:$O$6</c:f>
              <c:numCache>
                <c:formatCode>0.0</c:formatCode>
                <c:ptCount val="4"/>
                <c:pt idx="0">
                  <c:v>1.3333333333333335</c:v>
                </c:pt>
                <c:pt idx="1">
                  <c:v>20.289855072463769</c:v>
                </c:pt>
                <c:pt idx="2" formatCode="General">
                  <c:v>17.399999999999999</c:v>
                </c:pt>
                <c:pt idx="3" formatCode="General">
                  <c:v>100</c:v>
                </c:pt>
              </c:numCache>
            </c:numRef>
          </c:val>
          <c:extLst>
            <c:ext xmlns:c16="http://schemas.microsoft.com/office/drawing/2014/chart" uri="{C3380CC4-5D6E-409C-BE32-E72D297353CC}">
              <c16:uniqueId val="{00000003-B3F0-4C73-91E9-8FFCC175E8D1}"/>
            </c:ext>
          </c:extLst>
        </c:ser>
        <c:dLbls>
          <c:showLegendKey val="0"/>
          <c:showVal val="0"/>
          <c:showCatName val="0"/>
          <c:showSerName val="0"/>
          <c:showPercent val="0"/>
          <c:showBubbleSize val="0"/>
        </c:dLbls>
        <c:gapWidth val="150"/>
        <c:overlap val="100"/>
        <c:axId val="466914792"/>
        <c:axId val="466915184"/>
      </c:barChart>
      <c:catAx>
        <c:axId val="466914792"/>
        <c:scaling>
          <c:orientation val="minMax"/>
        </c:scaling>
        <c:delete val="1"/>
        <c:axPos val="b"/>
        <c:numFmt formatCode="General" sourceLinked="0"/>
        <c:majorTickMark val="out"/>
        <c:minorTickMark val="none"/>
        <c:tickLblPos val="nextTo"/>
        <c:crossAx val="466915184"/>
        <c:crosses val="autoZero"/>
        <c:auto val="1"/>
        <c:lblAlgn val="ctr"/>
        <c:lblOffset val="100"/>
        <c:noMultiLvlLbl val="0"/>
      </c:catAx>
      <c:valAx>
        <c:axId val="466915184"/>
        <c:scaling>
          <c:orientation val="minMax"/>
          <c:max val="100"/>
          <c:min val="0"/>
        </c:scaling>
        <c:delete val="0"/>
        <c:axPos val="l"/>
        <c:majorGridlines/>
        <c:title>
          <c:tx>
            <c:rich>
              <a:bodyPr rot="-5400000" vert="horz"/>
              <a:lstStyle/>
              <a:p>
                <a:pPr>
                  <a:defRPr sz="1400"/>
                </a:pPr>
                <a:r>
                  <a:rPr lang="en-US" sz="1400" dirty="0"/>
                  <a:t>Percent </a:t>
                </a:r>
                <a:r>
                  <a:rPr lang="en-US" sz="1400" dirty="0" smtClean="0"/>
                  <a:t>of</a:t>
                </a:r>
                <a:r>
                  <a:rPr lang="en-US" sz="1400" baseline="0" dirty="0" smtClean="0"/>
                  <a:t> </a:t>
                </a:r>
                <a:r>
                  <a:rPr lang="en-US" sz="1400" baseline="0" dirty="0"/>
                  <a:t>Infants</a:t>
                </a:r>
                <a:endParaRPr lang="en-US" sz="1400" dirty="0"/>
              </a:p>
            </c:rich>
          </c:tx>
          <c:layout>
            <c:manualLayout>
              <c:xMode val="edge"/>
              <c:yMode val="edge"/>
              <c:x val="1.6997845609822922E-2"/>
              <c:y val="0.31632205454999041"/>
            </c:manualLayout>
          </c:layout>
          <c:overlay val="0"/>
        </c:title>
        <c:numFmt formatCode="0" sourceLinked="0"/>
        <c:majorTickMark val="out"/>
        <c:minorTickMark val="none"/>
        <c:tickLblPos val="nextTo"/>
        <c:crossAx val="466914792"/>
        <c:crosses val="autoZero"/>
        <c:crossBetween val="between"/>
        <c:majorUnit val="10"/>
        <c:minorUnit val="2"/>
      </c:valAx>
    </c:plotArea>
    <c:legend>
      <c:legendPos val="r"/>
      <c:layout>
        <c:manualLayout>
          <c:xMode val="edge"/>
          <c:yMode val="edge"/>
          <c:x val="0.80335855545189983"/>
          <c:y val="0.14636264777902383"/>
          <c:w val="0.19664145981962836"/>
          <c:h val="0.51597995972134092"/>
        </c:manualLayout>
      </c:layout>
      <c:overlay val="0"/>
      <c:txPr>
        <a:bodyPr/>
        <a:lstStyle/>
        <a:p>
          <a:pPr>
            <a:defRPr sz="1400"/>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9.8318739252421031E-2"/>
          <c:y val="8.8265913325719786E-2"/>
          <c:w val="0.76434479731189453"/>
          <c:h val="0.78296698333358428"/>
        </c:manualLayout>
      </c:layout>
      <c:barChart>
        <c:barDir val="col"/>
        <c:grouping val="clustered"/>
        <c:varyColors val="0"/>
        <c:ser>
          <c:idx val="0"/>
          <c:order val="0"/>
          <c:tx>
            <c:strRef>
              <c:f>Graph!$D$3</c:f>
              <c:strCache>
                <c:ptCount val="1"/>
                <c:pt idx="0">
                  <c:v>HIV Diagnosis</c:v>
                </c:pt>
              </c:strCache>
            </c:strRef>
          </c:tx>
          <c:spPr>
            <a:solidFill>
              <a:schemeClr val="accent1"/>
            </a:solidFill>
            <a:ln w="12700">
              <a:solidFill>
                <a:schemeClr val="tx1"/>
              </a:solidFill>
            </a:ln>
            <a:effectLst/>
          </c:spPr>
          <c:invertIfNegative val="0"/>
          <c:dLbls>
            <c:delete val="1"/>
          </c:dLbls>
          <c:cat>
            <c:strRef>
              <c:f>Graph!$C$4:$C$7</c:f>
              <c:strCache>
                <c:ptCount val="4"/>
                <c:pt idx="0">
                  <c:v>Conception</c:v>
                </c:pt>
                <c:pt idx="1">
                  <c:v>Pregnancy Week 12</c:v>
                </c:pt>
                <c:pt idx="2">
                  <c:v>Pregnancy Week 26</c:v>
                </c:pt>
                <c:pt idx="3">
                  <c:v>Delivery</c:v>
                </c:pt>
              </c:strCache>
            </c:strRef>
          </c:cat>
          <c:val>
            <c:numRef>
              <c:f>Graph!$D$4:$D$7</c:f>
              <c:numCache>
                <c:formatCode>General</c:formatCode>
                <c:ptCount val="4"/>
                <c:pt idx="0">
                  <c:v>0.71630000000000005</c:v>
                </c:pt>
                <c:pt idx="1">
                  <c:v>0.85109999999999997</c:v>
                </c:pt>
                <c:pt idx="2">
                  <c:v>0.96450000000000002</c:v>
                </c:pt>
                <c:pt idx="3">
                  <c:v>1</c:v>
                </c:pt>
              </c:numCache>
            </c:numRef>
          </c:val>
          <c:extLst>
            <c:ext xmlns:c16="http://schemas.microsoft.com/office/drawing/2014/chart" uri="{C3380CC4-5D6E-409C-BE32-E72D297353CC}">
              <c16:uniqueId val="{00000000-57E5-BB4E-B216-5DBC22AFC2E4}"/>
            </c:ext>
          </c:extLst>
        </c:ser>
        <c:ser>
          <c:idx val="1"/>
          <c:order val="1"/>
          <c:tx>
            <c:strRef>
              <c:f>Graph!$E$3</c:f>
              <c:strCache>
                <c:ptCount val="1"/>
                <c:pt idx="0">
                  <c:v>On ART</c:v>
                </c:pt>
              </c:strCache>
            </c:strRef>
          </c:tx>
          <c:spPr>
            <a:solidFill>
              <a:schemeClr val="accent4"/>
            </a:solidFill>
            <a:ln w="12700">
              <a:solidFill>
                <a:schemeClr val="tx1"/>
              </a:solidFill>
            </a:ln>
            <a:effectLst/>
          </c:spPr>
          <c:invertIfNegative val="0"/>
          <c:dLbls>
            <c:delete val="1"/>
          </c:dLbls>
          <c:cat>
            <c:strRef>
              <c:f>Graph!$C$4:$C$7</c:f>
              <c:strCache>
                <c:ptCount val="4"/>
                <c:pt idx="0">
                  <c:v>Conception</c:v>
                </c:pt>
                <c:pt idx="1">
                  <c:v>Pregnancy Week 12</c:v>
                </c:pt>
                <c:pt idx="2">
                  <c:v>Pregnancy Week 26</c:v>
                </c:pt>
                <c:pt idx="3">
                  <c:v>Delivery</c:v>
                </c:pt>
              </c:strCache>
            </c:strRef>
          </c:cat>
          <c:val>
            <c:numRef>
              <c:f>Graph!$E$4:$E$7</c:f>
              <c:numCache>
                <c:formatCode>General</c:formatCode>
                <c:ptCount val="4"/>
                <c:pt idx="0">
                  <c:v>0.40425531914893614</c:v>
                </c:pt>
                <c:pt idx="1">
                  <c:v>0.47517730496453903</c:v>
                </c:pt>
                <c:pt idx="2">
                  <c:v>0.79432624113475181</c:v>
                </c:pt>
                <c:pt idx="3">
                  <c:v>0.97872340425531912</c:v>
                </c:pt>
              </c:numCache>
            </c:numRef>
          </c:val>
          <c:extLst>
            <c:ext xmlns:c16="http://schemas.microsoft.com/office/drawing/2014/chart" uri="{C3380CC4-5D6E-409C-BE32-E72D297353CC}">
              <c16:uniqueId val="{00000001-57E5-BB4E-B216-5DBC22AFC2E4}"/>
            </c:ext>
          </c:extLst>
        </c:ser>
        <c:ser>
          <c:idx val="2"/>
          <c:order val="2"/>
          <c:tx>
            <c:strRef>
              <c:f>Graph!$F$3</c:f>
              <c:strCache>
                <c:ptCount val="1"/>
                <c:pt idx="0">
                  <c:v>VL suppressed</c:v>
                </c:pt>
              </c:strCache>
            </c:strRef>
          </c:tx>
          <c:spPr>
            <a:solidFill>
              <a:srgbClr val="C00000"/>
            </a:solidFill>
            <a:ln w="12700">
              <a:solidFill>
                <a:schemeClr val="tx1"/>
              </a:solidFill>
            </a:ln>
            <a:effectLst/>
          </c:spPr>
          <c:invertIfNegative val="0"/>
          <c:dLbls>
            <c:delete val="1"/>
          </c:dLbls>
          <c:cat>
            <c:strRef>
              <c:f>Graph!$C$4:$C$7</c:f>
              <c:strCache>
                <c:ptCount val="4"/>
                <c:pt idx="0">
                  <c:v>Conception</c:v>
                </c:pt>
                <c:pt idx="1">
                  <c:v>Pregnancy Week 12</c:v>
                </c:pt>
                <c:pt idx="2">
                  <c:v>Pregnancy Week 26</c:v>
                </c:pt>
                <c:pt idx="3">
                  <c:v>Delivery</c:v>
                </c:pt>
              </c:strCache>
            </c:strRef>
          </c:cat>
          <c:val>
            <c:numRef>
              <c:f>Graph!$F$4:$F$7</c:f>
              <c:numCache>
                <c:formatCode>General</c:formatCode>
                <c:ptCount val="4"/>
                <c:pt idx="0">
                  <c:v>0.25530000000000003</c:v>
                </c:pt>
                <c:pt idx="1">
                  <c:v>0.2979</c:v>
                </c:pt>
                <c:pt idx="2">
                  <c:v>0.53790000000000004</c:v>
                </c:pt>
                <c:pt idx="3">
                  <c:v>0.63829999999999998</c:v>
                </c:pt>
              </c:numCache>
            </c:numRef>
          </c:val>
          <c:extLst>
            <c:ext xmlns:c16="http://schemas.microsoft.com/office/drawing/2014/chart" uri="{C3380CC4-5D6E-409C-BE32-E72D297353CC}">
              <c16:uniqueId val="{00000002-57E5-BB4E-B216-5DBC22AFC2E4}"/>
            </c:ext>
          </c:extLst>
        </c:ser>
        <c:dLbls>
          <c:dLblPos val="outEnd"/>
          <c:showLegendKey val="0"/>
          <c:showVal val="1"/>
          <c:showCatName val="0"/>
          <c:showSerName val="0"/>
          <c:showPercent val="0"/>
          <c:showBubbleSize val="0"/>
        </c:dLbls>
        <c:gapWidth val="159"/>
        <c:overlap val="-22"/>
        <c:axId val="429651080"/>
        <c:axId val="429649440"/>
      </c:barChart>
      <c:catAx>
        <c:axId val="429651080"/>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mn-cs"/>
                  </a:defRPr>
                </a:pPr>
                <a:r>
                  <a:rPr lang="en-US" sz="1800" baseline="0" dirty="0">
                    <a:solidFill>
                      <a:schemeClr val="tx1"/>
                    </a:solidFill>
                    <a:latin typeface="Arial" panose="020B0604020202020204" pitchFamily="34" charset="0"/>
                  </a:rPr>
                  <a:t>Pregnancy Time</a:t>
                </a:r>
              </a:p>
            </c:rich>
          </c:tx>
          <c:layout>
            <c:manualLayout>
              <c:xMode val="edge"/>
              <c:yMode val="edge"/>
              <c:x val="0.39949287159068281"/>
              <c:y val="0.93657804646729037"/>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mn-cs"/>
              </a:defRPr>
            </a:pPr>
            <a:endParaRPr lang="en-US"/>
          </a:p>
        </c:txPr>
        <c:crossAx val="429649440"/>
        <c:crosses val="autoZero"/>
        <c:auto val="1"/>
        <c:lblAlgn val="ctr"/>
        <c:lblOffset val="100"/>
        <c:noMultiLvlLbl val="0"/>
      </c:catAx>
      <c:valAx>
        <c:axId val="429649440"/>
        <c:scaling>
          <c:orientation val="minMax"/>
          <c:max val="1"/>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sz="2000" baseline="0" dirty="0">
                    <a:solidFill>
                      <a:schemeClr val="tx1"/>
                    </a:solidFill>
                    <a:latin typeface="Arial" panose="020B0604020202020204" pitchFamily="34" charset="0"/>
                  </a:rPr>
                  <a:t>Percent of Women</a:t>
                </a:r>
              </a:p>
            </c:rich>
          </c:tx>
          <c:layout>
            <c:manualLayout>
              <c:xMode val="edge"/>
              <c:yMode val="edge"/>
              <c:x val="7.5197473342801793E-3"/>
              <c:y val="0.2555856895933759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mn-cs"/>
              </a:defRPr>
            </a:pPr>
            <a:endParaRPr lang="en-US"/>
          </a:p>
        </c:txPr>
        <c:crossAx val="429651080"/>
        <c:crosses val="autoZero"/>
        <c:crossBetween val="between"/>
      </c:valAx>
      <c:spPr>
        <a:noFill/>
        <a:ln>
          <a:noFill/>
        </a:ln>
        <a:effectLst/>
      </c:spPr>
    </c:plotArea>
    <c:legend>
      <c:legendPos val="r"/>
      <c:layout>
        <c:manualLayout>
          <c:xMode val="edge"/>
          <c:yMode val="edge"/>
          <c:x val="0.8370865634906578"/>
          <c:y val="0.25011921219771194"/>
          <c:w val="0.1614129852416501"/>
          <c:h val="0.38440202144903973"/>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442239240642865"/>
          <c:y val="2.6237328562909959E-2"/>
          <c:w val="0.66613286352904522"/>
          <c:h val="0.86409063804412645"/>
        </c:manualLayout>
      </c:layout>
      <c:barChart>
        <c:barDir val="col"/>
        <c:grouping val="clustered"/>
        <c:varyColors val="0"/>
        <c:ser>
          <c:idx val="0"/>
          <c:order val="0"/>
          <c:tx>
            <c:v>Engaged 12 Months</c:v>
          </c:tx>
          <c:spPr>
            <a:solidFill>
              <a:schemeClr val="accent1"/>
            </a:solidFill>
            <a:ln>
              <a:solidFill>
                <a:schemeClr val="tx1"/>
              </a:solidFill>
            </a:ln>
            <a:effectLst/>
          </c:spPr>
          <c:invertIfNegative val="0"/>
          <c:cat>
            <c:strRef>
              <c:f>ByYearCat!$A$2:$A$4</c:f>
              <c:strCache>
                <c:ptCount val="3"/>
                <c:pt idx="0">
                  <c:v>1996-2001</c:v>
                </c:pt>
                <c:pt idx="1">
                  <c:v>2002-2008</c:v>
                </c:pt>
                <c:pt idx="2">
                  <c:v>2009-2014</c:v>
                </c:pt>
              </c:strCache>
            </c:strRef>
          </c:cat>
          <c:val>
            <c:numRef>
              <c:f>ByYearCat!$C$2:$C$4</c:f>
              <c:numCache>
                <c:formatCode>0%</c:formatCode>
                <c:ptCount val="3"/>
                <c:pt idx="0">
                  <c:v>0.78723404255319152</c:v>
                </c:pt>
                <c:pt idx="1">
                  <c:v>0.60655737704918034</c:v>
                </c:pt>
                <c:pt idx="2">
                  <c:v>0.72727272727272729</c:v>
                </c:pt>
              </c:numCache>
            </c:numRef>
          </c:val>
          <c:extLst>
            <c:ext xmlns:c16="http://schemas.microsoft.com/office/drawing/2014/chart" uri="{C3380CC4-5D6E-409C-BE32-E72D297353CC}">
              <c16:uniqueId val="{00000000-4024-2F4A-B837-61EC3DE51E5B}"/>
            </c:ext>
          </c:extLst>
        </c:ser>
        <c:ser>
          <c:idx val="1"/>
          <c:order val="1"/>
          <c:tx>
            <c:v>Suppressed 12 Months</c:v>
          </c:tx>
          <c:spPr>
            <a:solidFill>
              <a:schemeClr val="accent4"/>
            </a:solidFill>
            <a:ln>
              <a:solidFill>
                <a:schemeClr val="tx1"/>
              </a:solidFill>
            </a:ln>
            <a:effectLst/>
          </c:spPr>
          <c:invertIfNegative val="0"/>
          <c:cat>
            <c:strRef>
              <c:f>ByYearCat!$A$2:$A$4</c:f>
              <c:strCache>
                <c:ptCount val="3"/>
                <c:pt idx="0">
                  <c:v>1996-2001</c:v>
                </c:pt>
                <c:pt idx="1">
                  <c:v>2002-2008</c:v>
                </c:pt>
                <c:pt idx="2">
                  <c:v>2009-2014</c:v>
                </c:pt>
              </c:strCache>
            </c:strRef>
          </c:cat>
          <c:val>
            <c:numRef>
              <c:f>ByYearCat!$E$2:$E$4</c:f>
              <c:numCache>
                <c:formatCode>0%</c:formatCode>
                <c:ptCount val="3"/>
                <c:pt idx="0">
                  <c:v>0.25531914893617019</c:v>
                </c:pt>
                <c:pt idx="1">
                  <c:v>0.36065573770491804</c:v>
                </c:pt>
                <c:pt idx="2">
                  <c:v>0.60606060606060608</c:v>
                </c:pt>
              </c:numCache>
            </c:numRef>
          </c:val>
          <c:extLst>
            <c:ext xmlns:c16="http://schemas.microsoft.com/office/drawing/2014/chart" uri="{C3380CC4-5D6E-409C-BE32-E72D297353CC}">
              <c16:uniqueId val="{00000001-4024-2F4A-B837-61EC3DE51E5B}"/>
            </c:ext>
          </c:extLst>
        </c:ser>
        <c:ser>
          <c:idx val="2"/>
          <c:order val="2"/>
          <c:tx>
            <c:v>Engaged 24 Months</c:v>
          </c:tx>
          <c:spPr>
            <a:solidFill>
              <a:srgbClr val="B4C7E7"/>
            </a:solidFill>
            <a:ln>
              <a:solidFill>
                <a:schemeClr val="tx1"/>
              </a:solidFill>
            </a:ln>
            <a:effectLst/>
          </c:spPr>
          <c:invertIfNegative val="1"/>
          <c:cat>
            <c:strRef>
              <c:f>ByYearCat!$A$2:$A$4</c:f>
              <c:strCache>
                <c:ptCount val="3"/>
                <c:pt idx="0">
                  <c:v>1996-2001</c:v>
                </c:pt>
                <c:pt idx="1">
                  <c:v>2002-2008</c:v>
                </c:pt>
                <c:pt idx="2">
                  <c:v>2009-2014</c:v>
                </c:pt>
              </c:strCache>
            </c:strRef>
          </c:cat>
          <c:val>
            <c:numRef>
              <c:f>ByYearCat!$G$2:$G$4</c:f>
              <c:numCache>
                <c:formatCode>0%</c:formatCode>
                <c:ptCount val="3"/>
                <c:pt idx="0">
                  <c:v>0.55319148936170215</c:v>
                </c:pt>
                <c:pt idx="1">
                  <c:v>0.45901639344262296</c:v>
                </c:pt>
                <c:pt idx="2">
                  <c:v>0.42424242424242425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chemeClr val="tx1"/>
                    </a:solidFill>
                  </a:ln>
                  <a:effectLst/>
                </c14:spPr>
              </c14:invertSolidFillFmt>
            </c:ext>
            <c:ext xmlns:c16="http://schemas.microsoft.com/office/drawing/2014/chart" uri="{C3380CC4-5D6E-409C-BE32-E72D297353CC}">
              <c16:uniqueId val="{00000002-4024-2F4A-B837-61EC3DE51E5B}"/>
            </c:ext>
          </c:extLst>
        </c:ser>
        <c:ser>
          <c:idx val="3"/>
          <c:order val="3"/>
          <c:tx>
            <c:v>Suppressed 24 Months</c:v>
          </c:tx>
          <c:spPr>
            <a:solidFill>
              <a:schemeClr val="accent4">
                <a:lumMod val="40000"/>
                <a:lumOff val="60000"/>
              </a:schemeClr>
            </a:solidFill>
            <a:ln>
              <a:solidFill>
                <a:schemeClr val="tx1"/>
              </a:solidFill>
            </a:ln>
            <a:effectLst/>
          </c:spPr>
          <c:invertIfNegative val="0"/>
          <c:val>
            <c:numRef>
              <c:f>ByYearCat!$I$2:$I$4</c:f>
              <c:numCache>
                <c:formatCode>0%</c:formatCode>
                <c:ptCount val="3"/>
                <c:pt idx="0">
                  <c:v>0.19148936170212766</c:v>
                </c:pt>
                <c:pt idx="1">
                  <c:v>0.22950819672131148</c:v>
                </c:pt>
                <c:pt idx="2">
                  <c:v>0.36363636363636365</c:v>
                </c:pt>
              </c:numCache>
            </c:numRef>
          </c:val>
          <c:extLst>
            <c:ext xmlns:c16="http://schemas.microsoft.com/office/drawing/2014/chart" uri="{C3380CC4-5D6E-409C-BE32-E72D297353CC}">
              <c16:uniqueId val="{00000003-4024-2F4A-B837-61EC3DE51E5B}"/>
            </c:ext>
          </c:extLst>
        </c:ser>
        <c:dLbls>
          <c:showLegendKey val="0"/>
          <c:showVal val="0"/>
          <c:showCatName val="0"/>
          <c:showSerName val="0"/>
          <c:showPercent val="0"/>
          <c:showBubbleSize val="0"/>
        </c:dLbls>
        <c:gapWidth val="219"/>
        <c:overlap val="-27"/>
        <c:axId val="349450816"/>
        <c:axId val="490953544"/>
      </c:barChart>
      <c:catAx>
        <c:axId val="34945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90953544"/>
        <c:crosses val="autoZero"/>
        <c:auto val="1"/>
        <c:lblAlgn val="ctr"/>
        <c:lblOffset val="100"/>
        <c:noMultiLvlLbl val="0"/>
      </c:catAx>
      <c:valAx>
        <c:axId val="49095354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r>
                  <a:rPr lang="en-US" sz="2000" b="1" dirty="0">
                    <a:solidFill>
                      <a:schemeClr val="tx1"/>
                    </a:solidFill>
                    <a:latin typeface="Arial" panose="020B0604020202020204" pitchFamily="34" charset="0"/>
                    <a:cs typeface="Arial" panose="020B0604020202020204" pitchFamily="34" charset="0"/>
                  </a:rPr>
                  <a:t>Percent of Women</a:t>
                </a:r>
              </a:p>
            </c:rich>
          </c:tx>
          <c:layout>
            <c:manualLayout>
              <c:xMode val="edge"/>
              <c:yMode val="edge"/>
              <c:x val="4.048708585339876E-2"/>
              <c:y val="0.1647086726578878"/>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49450816"/>
        <c:crosses val="autoZero"/>
        <c:crossBetween val="between"/>
      </c:valAx>
      <c:spPr>
        <a:noFill/>
        <a:ln>
          <a:noFill/>
        </a:ln>
        <a:effectLst/>
      </c:spPr>
    </c:plotArea>
    <c:legend>
      <c:legendPos val="r"/>
      <c:layout>
        <c:manualLayout>
          <c:xMode val="edge"/>
          <c:yMode val="edge"/>
          <c:x val="0.79267704550629803"/>
          <c:y val="0.17994233590180242"/>
          <c:w val="0.19819053440237777"/>
          <c:h val="0.59006131728180655"/>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486C7D-FFA6-41E0-8249-92CC894773EC}" type="doc">
      <dgm:prSet loTypeId="urn:microsoft.com/office/officeart/2009/layout/ReverseList" loCatId="relationship" qsTypeId="urn:microsoft.com/office/officeart/2005/8/quickstyle/simple1" qsCatId="simple" csTypeId="urn:microsoft.com/office/officeart/2005/8/colors/colorful1" csCatId="colorful" phldr="1"/>
      <dgm:spPr/>
      <dgm:t>
        <a:bodyPr/>
        <a:lstStyle/>
        <a:p>
          <a:endParaRPr lang="en-US"/>
        </a:p>
      </dgm:t>
    </dgm:pt>
    <dgm:pt modelId="{6F1E4382-6D4C-4BB7-A6F9-B865D001AD50}">
      <dgm:prSet phldrT="[Text]" custT="1"/>
      <dgm:spPr/>
      <dgm:t>
        <a:bodyPr/>
        <a:lstStyle/>
        <a:p>
          <a:pPr algn="ctr"/>
          <a:endParaRPr lang="en-US" sz="2800" b="1" dirty="0" smtClean="0"/>
        </a:p>
        <a:p>
          <a:pPr algn="ctr"/>
          <a:r>
            <a:rPr lang="en-US" sz="2800" b="1" dirty="0" smtClean="0"/>
            <a:t>Multidisciplinary HIV/OB Rounds</a:t>
          </a:r>
          <a:endParaRPr lang="en-US" sz="2800" b="1" dirty="0"/>
        </a:p>
      </dgm:t>
    </dgm:pt>
    <dgm:pt modelId="{22E646A3-A121-4DC2-8BA2-BBAA15E194FB}" type="parTrans" cxnId="{EB0BD07F-D02E-49B3-9934-19328DD176F8}">
      <dgm:prSet/>
      <dgm:spPr/>
      <dgm:t>
        <a:bodyPr/>
        <a:lstStyle/>
        <a:p>
          <a:endParaRPr lang="en-US"/>
        </a:p>
      </dgm:t>
    </dgm:pt>
    <dgm:pt modelId="{F5C1E622-4C8A-47DF-9885-BA67E0662E1A}" type="sibTrans" cxnId="{EB0BD07F-D02E-49B3-9934-19328DD176F8}">
      <dgm:prSet/>
      <dgm:spPr/>
      <dgm:t>
        <a:bodyPr/>
        <a:lstStyle/>
        <a:p>
          <a:endParaRPr lang="en-US"/>
        </a:p>
      </dgm:t>
    </dgm:pt>
    <dgm:pt modelId="{F6D3C4A0-0852-415C-A7DD-DC719DD4C0C2}">
      <dgm:prSet phldrT="[Text]" custT="1"/>
      <dgm:spPr/>
      <dgm:t>
        <a:bodyPr/>
        <a:lstStyle/>
        <a:p>
          <a:pPr algn="ctr"/>
          <a:endParaRPr lang="en-US" sz="2800" b="1" dirty="0" smtClean="0"/>
        </a:p>
        <a:p>
          <a:pPr algn="ctr"/>
          <a:r>
            <a:rPr lang="en-US" sz="2800" b="1" dirty="0" smtClean="0"/>
            <a:t>Care coordination and integration</a:t>
          </a:r>
          <a:endParaRPr lang="en-US" sz="2800" b="1" dirty="0"/>
        </a:p>
      </dgm:t>
    </dgm:pt>
    <dgm:pt modelId="{550A3B12-6A09-496E-A844-542BD438E764}" type="parTrans" cxnId="{1922AD10-32C4-4343-85E8-4A59BBC650C5}">
      <dgm:prSet/>
      <dgm:spPr/>
      <dgm:t>
        <a:bodyPr/>
        <a:lstStyle/>
        <a:p>
          <a:endParaRPr lang="en-US"/>
        </a:p>
      </dgm:t>
    </dgm:pt>
    <dgm:pt modelId="{0F70D489-2011-4ADF-8E50-CDFBE9DBCDE0}" type="sibTrans" cxnId="{1922AD10-32C4-4343-85E8-4A59BBC650C5}">
      <dgm:prSet/>
      <dgm:spPr/>
      <dgm:t>
        <a:bodyPr/>
        <a:lstStyle/>
        <a:p>
          <a:endParaRPr lang="en-US"/>
        </a:p>
      </dgm:t>
    </dgm:pt>
    <dgm:pt modelId="{E74D7ED9-F69D-4A10-B48D-5E0B63EDFCC0}" type="pres">
      <dgm:prSet presAssocID="{F8486C7D-FFA6-41E0-8249-92CC894773EC}" presName="Name0" presStyleCnt="0">
        <dgm:presLayoutVars>
          <dgm:chMax val="2"/>
          <dgm:chPref val="2"/>
          <dgm:animLvl val="lvl"/>
        </dgm:presLayoutVars>
      </dgm:prSet>
      <dgm:spPr/>
      <dgm:t>
        <a:bodyPr/>
        <a:lstStyle/>
        <a:p>
          <a:endParaRPr lang="en-US"/>
        </a:p>
      </dgm:t>
    </dgm:pt>
    <dgm:pt modelId="{C6257F54-A2D5-41D7-BD38-7D5C22C56A16}" type="pres">
      <dgm:prSet presAssocID="{F8486C7D-FFA6-41E0-8249-92CC894773EC}" presName="LeftText" presStyleLbl="revTx" presStyleIdx="0" presStyleCnt="0">
        <dgm:presLayoutVars>
          <dgm:bulletEnabled val="1"/>
        </dgm:presLayoutVars>
      </dgm:prSet>
      <dgm:spPr/>
      <dgm:t>
        <a:bodyPr/>
        <a:lstStyle/>
        <a:p>
          <a:endParaRPr lang="en-US"/>
        </a:p>
      </dgm:t>
    </dgm:pt>
    <dgm:pt modelId="{50086573-0447-4EDE-88B7-1ECBFC5C2210}" type="pres">
      <dgm:prSet presAssocID="{F8486C7D-FFA6-41E0-8249-92CC894773EC}" presName="LeftNode" presStyleLbl="bgImgPlace1" presStyleIdx="0" presStyleCnt="2" custScaleX="140784" custScaleY="60310" custLinFactNeighborX="-29190" custLinFactNeighborY="167">
        <dgm:presLayoutVars>
          <dgm:chMax val="2"/>
          <dgm:chPref val="2"/>
        </dgm:presLayoutVars>
      </dgm:prSet>
      <dgm:spPr/>
      <dgm:t>
        <a:bodyPr/>
        <a:lstStyle/>
        <a:p>
          <a:endParaRPr lang="en-US"/>
        </a:p>
      </dgm:t>
    </dgm:pt>
    <dgm:pt modelId="{61855317-ECB1-4CCB-A683-7D813C71C983}" type="pres">
      <dgm:prSet presAssocID="{F8486C7D-FFA6-41E0-8249-92CC894773EC}" presName="RightText" presStyleLbl="revTx" presStyleIdx="0" presStyleCnt="0">
        <dgm:presLayoutVars>
          <dgm:bulletEnabled val="1"/>
        </dgm:presLayoutVars>
      </dgm:prSet>
      <dgm:spPr/>
      <dgm:t>
        <a:bodyPr/>
        <a:lstStyle/>
        <a:p>
          <a:endParaRPr lang="en-US"/>
        </a:p>
      </dgm:t>
    </dgm:pt>
    <dgm:pt modelId="{32D080EF-F4C3-4838-9060-1F4E9663D61C}" type="pres">
      <dgm:prSet presAssocID="{F8486C7D-FFA6-41E0-8249-92CC894773EC}" presName="RightNode" presStyleLbl="bgImgPlace1" presStyleIdx="1" presStyleCnt="2" custScaleX="131029" custScaleY="60310" custLinFactNeighborX="8073" custLinFactNeighborY="167">
        <dgm:presLayoutVars>
          <dgm:chMax val="0"/>
          <dgm:chPref val="0"/>
        </dgm:presLayoutVars>
      </dgm:prSet>
      <dgm:spPr/>
      <dgm:t>
        <a:bodyPr/>
        <a:lstStyle/>
        <a:p>
          <a:endParaRPr lang="en-US"/>
        </a:p>
      </dgm:t>
    </dgm:pt>
    <dgm:pt modelId="{75AF7DAD-C088-4E13-A926-90E3500A835B}" type="pres">
      <dgm:prSet presAssocID="{F8486C7D-FFA6-41E0-8249-92CC894773EC}" presName="TopArrow" presStyleLbl="node1" presStyleIdx="0" presStyleCnt="2" custLinFactNeighborY="29710"/>
      <dgm:spPr/>
    </dgm:pt>
    <dgm:pt modelId="{B9E3FAF7-86E4-487F-A355-8AB7A054C585}" type="pres">
      <dgm:prSet presAssocID="{F8486C7D-FFA6-41E0-8249-92CC894773EC}" presName="BottomArrow" presStyleLbl="node1" presStyleIdx="1" presStyleCnt="2" custLinFactNeighborY="-29106"/>
      <dgm:spPr/>
    </dgm:pt>
  </dgm:ptLst>
  <dgm:cxnLst>
    <dgm:cxn modelId="{7553FBCC-4078-48BF-B057-E86B37CFE602}" type="presOf" srcId="{6F1E4382-6D4C-4BB7-A6F9-B865D001AD50}" destId="{50086573-0447-4EDE-88B7-1ECBFC5C2210}" srcOrd="1" destOrd="0" presId="urn:microsoft.com/office/officeart/2009/layout/ReverseList"/>
    <dgm:cxn modelId="{EB0BD07F-D02E-49B3-9934-19328DD176F8}" srcId="{F8486C7D-FFA6-41E0-8249-92CC894773EC}" destId="{6F1E4382-6D4C-4BB7-A6F9-B865D001AD50}" srcOrd="0" destOrd="0" parTransId="{22E646A3-A121-4DC2-8BA2-BBAA15E194FB}" sibTransId="{F5C1E622-4C8A-47DF-9885-BA67E0662E1A}"/>
    <dgm:cxn modelId="{1922AD10-32C4-4343-85E8-4A59BBC650C5}" srcId="{F8486C7D-FFA6-41E0-8249-92CC894773EC}" destId="{F6D3C4A0-0852-415C-A7DD-DC719DD4C0C2}" srcOrd="1" destOrd="0" parTransId="{550A3B12-6A09-496E-A844-542BD438E764}" sibTransId="{0F70D489-2011-4ADF-8E50-CDFBE9DBCDE0}"/>
    <dgm:cxn modelId="{083F5C64-374C-4DF1-80A8-248D819201E8}" type="presOf" srcId="{6F1E4382-6D4C-4BB7-A6F9-B865D001AD50}" destId="{C6257F54-A2D5-41D7-BD38-7D5C22C56A16}" srcOrd="0" destOrd="0" presId="urn:microsoft.com/office/officeart/2009/layout/ReverseList"/>
    <dgm:cxn modelId="{3C0CE6BC-9636-4034-A29D-FD7189B2B20B}" type="presOf" srcId="{F6D3C4A0-0852-415C-A7DD-DC719DD4C0C2}" destId="{61855317-ECB1-4CCB-A683-7D813C71C983}" srcOrd="0" destOrd="0" presId="urn:microsoft.com/office/officeart/2009/layout/ReverseList"/>
    <dgm:cxn modelId="{594A1212-940C-4043-B9D7-71568573960C}" type="presOf" srcId="{F8486C7D-FFA6-41E0-8249-92CC894773EC}" destId="{E74D7ED9-F69D-4A10-B48D-5E0B63EDFCC0}" srcOrd="0" destOrd="0" presId="urn:microsoft.com/office/officeart/2009/layout/ReverseList"/>
    <dgm:cxn modelId="{06D35772-C069-4FF0-8F45-90965DB4E91B}" type="presOf" srcId="{F6D3C4A0-0852-415C-A7DD-DC719DD4C0C2}" destId="{32D080EF-F4C3-4838-9060-1F4E9663D61C}" srcOrd="1" destOrd="0" presId="urn:microsoft.com/office/officeart/2009/layout/ReverseList"/>
    <dgm:cxn modelId="{EEA235D1-D3AE-496E-87A4-970FC4BA6AF3}" type="presParOf" srcId="{E74D7ED9-F69D-4A10-B48D-5E0B63EDFCC0}" destId="{C6257F54-A2D5-41D7-BD38-7D5C22C56A16}" srcOrd="0" destOrd="0" presId="urn:microsoft.com/office/officeart/2009/layout/ReverseList"/>
    <dgm:cxn modelId="{9B62E965-F507-4D6A-9E42-B693646C2F6D}" type="presParOf" srcId="{E74D7ED9-F69D-4A10-B48D-5E0B63EDFCC0}" destId="{50086573-0447-4EDE-88B7-1ECBFC5C2210}" srcOrd="1" destOrd="0" presId="urn:microsoft.com/office/officeart/2009/layout/ReverseList"/>
    <dgm:cxn modelId="{2FE7310B-6E48-48E7-94EB-DB451DDFA98F}" type="presParOf" srcId="{E74D7ED9-F69D-4A10-B48D-5E0B63EDFCC0}" destId="{61855317-ECB1-4CCB-A683-7D813C71C983}" srcOrd="2" destOrd="0" presId="urn:microsoft.com/office/officeart/2009/layout/ReverseList"/>
    <dgm:cxn modelId="{9D2271CB-03FA-49C5-B3DA-4453E402E47F}" type="presParOf" srcId="{E74D7ED9-F69D-4A10-B48D-5E0B63EDFCC0}" destId="{32D080EF-F4C3-4838-9060-1F4E9663D61C}" srcOrd="3" destOrd="0" presId="urn:microsoft.com/office/officeart/2009/layout/ReverseList"/>
    <dgm:cxn modelId="{34F3478D-633E-490B-B00B-DF850FE0D809}" type="presParOf" srcId="{E74D7ED9-F69D-4A10-B48D-5E0B63EDFCC0}" destId="{75AF7DAD-C088-4E13-A926-90E3500A835B}" srcOrd="4" destOrd="0" presId="urn:microsoft.com/office/officeart/2009/layout/ReverseList"/>
    <dgm:cxn modelId="{E0761F16-F031-43DB-8FF9-B5F5D8AD9BB0}" type="presParOf" srcId="{E74D7ED9-F69D-4A10-B48D-5E0B63EDFCC0}" destId="{B9E3FAF7-86E4-487F-A355-8AB7A054C585}"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86573-0447-4EDE-88B7-1ECBFC5C2210}">
      <dsp:nvSpPr>
        <dsp:cNvPr id="0" name=""/>
        <dsp:cNvSpPr/>
      </dsp:nvSpPr>
      <dsp:spPr>
        <a:xfrm rot="16200000">
          <a:off x="3404153" y="1357337"/>
          <a:ext cx="2343546" cy="3343136"/>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77800" rIns="160020" bIns="177800" numCol="1" spcCol="1270" anchor="t" anchorCtr="0">
          <a:noAutofit/>
        </a:bodyPr>
        <a:lstStyle/>
        <a:p>
          <a:pPr lvl="0" algn="ctr" defTabSz="1244600">
            <a:lnSpc>
              <a:spcPct val="90000"/>
            </a:lnSpc>
            <a:spcBef>
              <a:spcPct val="0"/>
            </a:spcBef>
            <a:spcAft>
              <a:spcPct val="35000"/>
            </a:spcAft>
          </a:pPr>
          <a:endParaRPr lang="en-US" sz="2800" b="1" kern="1200" dirty="0" smtClean="0"/>
        </a:p>
        <a:p>
          <a:pPr lvl="0" algn="ctr" defTabSz="1244600">
            <a:lnSpc>
              <a:spcPct val="90000"/>
            </a:lnSpc>
            <a:spcBef>
              <a:spcPct val="0"/>
            </a:spcBef>
            <a:spcAft>
              <a:spcPct val="35000"/>
            </a:spcAft>
          </a:pPr>
          <a:r>
            <a:rPr lang="en-US" sz="2800" b="1" kern="1200" dirty="0" smtClean="0"/>
            <a:t>Multidisciplinary HIV/OB Rounds</a:t>
          </a:r>
          <a:endParaRPr lang="en-US" sz="2800" b="1" kern="1200" dirty="0"/>
        </a:p>
      </dsp:txBody>
      <dsp:txXfrm rot="5400000">
        <a:off x="3018782" y="1971555"/>
        <a:ext cx="3228713" cy="2114700"/>
      </dsp:txXfrm>
    </dsp:sp>
    <dsp:sp modelId="{32D080EF-F4C3-4838-9060-1F4E9663D61C}">
      <dsp:nvSpPr>
        <dsp:cNvPr id="0" name=""/>
        <dsp:cNvSpPr/>
      </dsp:nvSpPr>
      <dsp:spPr>
        <a:xfrm rot="5400000">
          <a:off x="6771506" y="1473161"/>
          <a:ext cx="2343546" cy="3111488"/>
        </a:xfrm>
        <a:prstGeom prst="round2SameRect">
          <a:avLst>
            <a:gd name="adj1" fmla="val 16670"/>
            <a:gd name="adj2" fmla="val 0"/>
          </a:avLst>
        </a:prstGeom>
        <a:solidFill>
          <a:schemeClr val="accent1">
            <a:tint val="50000"/>
            <a:hueOff val="-12827218"/>
            <a:satOff val="-2329"/>
            <a:lumOff val="138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77800" rIns="106680" bIns="177800" numCol="1" spcCol="1270" anchor="t" anchorCtr="0">
          <a:noAutofit/>
        </a:bodyPr>
        <a:lstStyle/>
        <a:p>
          <a:pPr lvl="0" algn="ctr" defTabSz="1244600">
            <a:lnSpc>
              <a:spcPct val="90000"/>
            </a:lnSpc>
            <a:spcBef>
              <a:spcPct val="0"/>
            </a:spcBef>
            <a:spcAft>
              <a:spcPct val="35000"/>
            </a:spcAft>
          </a:pPr>
          <a:endParaRPr lang="en-US" sz="2800" b="1" kern="1200" dirty="0" smtClean="0"/>
        </a:p>
        <a:p>
          <a:pPr lvl="0" algn="ctr" defTabSz="1244600">
            <a:lnSpc>
              <a:spcPct val="90000"/>
            </a:lnSpc>
            <a:spcBef>
              <a:spcPct val="0"/>
            </a:spcBef>
            <a:spcAft>
              <a:spcPct val="35000"/>
            </a:spcAft>
          </a:pPr>
          <a:r>
            <a:rPr lang="en-US" sz="2800" b="1" kern="1200" dirty="0" smtClean="0"/>
            <a:t>Care coordination and integration</a:t>
          </a:r>
          <a:endParaRPr lang="en-US" sz="2800" b="1" kern="1200" dirty="0"/>
        </a:p>
      </dsp:txBody>
      <dsp:txXfrm rot="-5400000">
        <a:off x="6387536" y="1971555"/>
        <a:ext cx="2997065" cy="2114700"/>
      </dsp:txXfrm>
    </dsp:sp>
    <dsp:sp modelId="{75AF7DAD-C088-4E13-A926-90E3500A835B}">
      <dsp:nvSpPr>
        <dsp:cNvPr id="0" name=""/>
        <dsp:cNvSpPr/>
      </dsp:nvSpPr>
      <dsp:spPr>
        <a:xfrm>
          <a:off x="5268846" y="737510"/>
          <a:ext cx="2482485" cy="2482364"/>
        </a:xfrm>
        <a:prstGeom prst="circularArrow">
          <a:avLst>
            <a:gd name="adj1" fmla="val 12500"/>
            <a:gd name="adj2" fmla="val 1142322"/>
            <a:gd name="adj3" fmla="val 20457678"/>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E3FAF7-86E4-487F-A355-8AB7A054C585}">
      <dsp:nvSpPr>
        <dsp:cNvPr id="0" name=""/>
        <dsp:cNvSpPr/>
      </dsp:nvSpPr>
      <dsp:spPr>
        <a:xfrm rot="10800000">
          <a:off x="5268846" y="2839346"/>
          <a:ext cx="2482485" cy="2482364"/>
        </a:xfrm>
        <a:prstGeom prst="circularArrow">
          <a:avLst>
            <a:gd name="adj1" fmla="val 12500"/>
            <a:gd name="adj2" fmla="val 1142322"/>
            <a:gd name="adj3" fmla="val 20457678"/>
            <a:gd name="adj4" fmla="val 10800000"/>
            <a:gd name="adj5" fmla="val 125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4A3378-E4C6-4D2F-8DF1-23C8EAE7B34A}"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11B83-7453-4C63-9F24-B8D95A5E7065}" type="slidenum">
              <a:rPr lang="en-US" smtClean="0"/>
              <a:t>‹#›</a:t>
            </a:fld>
            <a:endParaRPr lang="en-US"/>
          </a:p>
        </p:txBody>
      </p:sp>
    </p:spTree>
    <p:extLst>
      <p:ext uri="{BB962C8B-B14F-4D97-AF65-F5344CB8AC3E}">
        <p14:creationId xmlns:p14="http://schemas.microsoft.com/office/powerpoint/2010/main" val="1860161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2016 approximately 57,000 women</a:t>
            </a:r>
            <a:r>
              <a:rPr lang="en-US" baseline="0" dirty="0" smtClean="0"/>
              <a:t> between the ages of 18- 44 received RWHAP services (10% of Total RWHAP Clients)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Approximately 2400 pregnant women received RWHAP services (these pregnant women are included in total # of women above)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.5% of all RWHAP clients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Approximately 1300 infant received RWHAP services .02% of all RWHAP Clients </a:t>
            </a:r>
          </a:p>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9</a:t>
            </a:fld>
            <a:endParaRPr lang="en-US"/>
          </a:p>
        </p:txBody>
      </p:sp>
    </p:spTree>
    <p:extLst>
      <p:ext uri="{BB962C8B-B14F-4D97-AF65-F5344CB8AC3E}">
        <p14:creationId xmlns:p14="http://schemas.microsoft.com/office/powerpoint/2010/main" val="1650725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D65066-97E3-8F42-8721-466ED1E1EFA6}" type="slidenum">
              <a:rPr lang="en-US" smtClean="0"/>
              <a:t>27</a:t>
            </a:fld>
            <a:endParaRPr lang="en-US"/>
          </a:p>
        </p:txBody>
      </p:sp>
    </p:spTree>
    <p:extLst>
      <p:ext uri="{BB962C8B-B14F-4D97-AF65-F5344CB8AC3E}">
        <p14:creationId xmlns:p14="http://schemas.microsoft.com/office/powerpoint/2010/main" val="2943359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6C215AC-EC34-46C4-A9F8-B72C8DF51827}"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596716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80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Process</a:t>
            </a:r>
            <a:r>
              <a:rPr lang="en-US" altLang="en-US" baseline="0" dirty="0" smtClean="0"/>
              <a:t> of the program: initial set-up, ongoing communication, notification system, follow-up/linkage to care</a:t>
            </a:r>
            <a:endParaRPr lang="en-US" altLang="en-US" dirty="0"/>
          </a:p>
        </p:txBody>
      </p:sp>
      <p:sp>
        <p:nvSpPr>
          <p:cNvPr id="880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C91F802-3F1B-C943-9523-0DEFA18F6689}" type="slidenum">
              <a:rPr lang="en-US" altLang="en-US">
                <a:latin typeface="Calibri" charset="0"/>
              </a:rPr>
              <a:pPr eaLnBrk="1" hangingPunct="1"/>
              <a:t>34</a:t>
            </a:fld>
            <a:endParaRPr lang="en-US" altLang="en-US">
              <a:latin typeface="Calibri" charset="0"/>
            </a:endParaRPr>
          </a:p>
        </p:txBody>
      </p:sp>
    </p:spTree>
    <p:extLst>
      <p:ext uri="{BB962C8B-B14F-4D97-AF65-F5344CB8AC3E}">
        <p14:creationId xmlns:p14="http://schemas.microsoft.com/office/powerpoint/2010/main" val="272049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these analyses, we included all pregnancies with a live birth from January 1, 1996 through December 31, 2014 (n=141), to allow for at least 2 years of postpartum follow-up, and only included pregnancies that occurred after women initiated HIV care at our institution. </a:t>
            </a:r>
          </a:p>
          <a:p>
            <a:r>
              <a:rPr lang="en-US" sz="1200" kern="1200" dirty="0">
                <a:solidFill>
                  <a:schemeClr val="tx1"/>
                </a:solidFill>
                <a:effectLst/>
                <a:latin typeface="+mn-lt"/>
                <a:ea typeface="+mn-ea"/>
                <a:cs typeface="+mn-cs"/>
              </a:rPr>
              <a:t>Primary outcome = engagement in care, secondary outcome = VL suppression</a:t>
            </a:r>
            <a:endParaRPr lang="en-US" dirty="0"/>
          </a:p>
        </p:txBody>
      </p:sp>
      <p:sp>
        <p:nvSpPr>
          <p:cNvPr id="4" name="Slide Number Placeholder 3"/>
          <p:cNvSpPr>
            <a:spLocks noGrp="1"/>
          </p:cNvSpPr>
          <p:nvPr>
            <p:ph type="sldNum" sz="quarter" idx="5"/>
          </p:nvPr>
        </p:nvSpPr>
        <p:spPr/>
        <p:txBody>
          <a:bodyPr/>
          <a:lstStyle/>
          <a:p>
            <a:fld id="{4BAB09F1-6A69-8440-8722-453647678407}" type="slidenum">
              <a:rPr lang="en-US" smtClean="0"/>
              <a:t>46</a:t>
            </a:fld>
            <a:endParaRPr lang="en-US"/>
          </a:p>
        </p:txBody>
      </p:sp>
    </p:spTree>
    <p:extLst>
      <p:ext uri="{BB962C8B-B14F-4D97-AF65-F5344CB8AC3E}">
        <p14:creationId xmlns:p14="http://schemas.microsoft.com/office/powerpoint/2010/main" val="3967697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HIV diagnosis, antiretroviral therapy (ART) use, and virologic suppression (VL &lt;400 copies/mL) from conception to delivery among women living with HIV, UCHCC 1996-2014. </a:t>
            </a:r>
            <a:endParaRPr lang="en-US" dirty="0"/>
          </a:p>
        </p:txBody>
      </p:sp>
      <p:sp>
        <p:nvSpPr>
          <p:cNvPr id="4" name="Slide Number Placeholder 3"/>
          <p:cNvSpPr>
            <a:spLocks noGrp="1"/>
          </p:cNvSpPr>
          <p:nvPr>
            <p:ph type="sldNum" sz="quarter" idx="5"/>
          </p:nvPr>
        </p:nvSpPr>
        <p:spPr/>
        <p:txBody>
          <a:bodyPr/>
          <a:lstStyle/>
          <a:p>
            <a:fld id="{4BAB09F1-6A69-8440-8722-453647678407}" type="slidenum">
              <a:rPr lang="en-US" smtClean="0"/>
              <a:t>47</a:t>
            </a:fld>
            <a:endParaRPr lang="en-US"/>
          </a:p>
        </p:txBody>
      </p:sp>
    </p:spTree>
    <p:extLst>
      <p:ext uri="{BB962C8B-B14F-4D97-AF65-F5344CB8AC3E}">
        <p14:creationId xmlns:p14="http://schemas.microsoft.com/office/powerpoint/2010/main" val="974653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Using the IOM criteria as a measure of HIV care retention, 70% and 48% of women were retained in care at 12 and 24 months postpartum, respectively. Overall, 38% were </a:t>
            </a:r>
            <a:r>
              <a:rPr lang="en-US" sz="1200" kern="1200" dirty="0" err="1">
                <a:solidFill>
                  <a:schemeClr val="tx1"/>
                </a:solidFill>
                <a:effectLst/>
                <a:latin typeface="+mn-lt"/>
                <a:ea typeface="+mn-ea"/>
                <a:cs typeface="+mn-cs"/>
              </a:rPr>
              <a:t>virologically</a:t>
            </a:r>
            <a:r>
              <a:rPr lang="en-US" sz="1200" kern="1200" dirty="0">
                <a:solidFill>
                  <a:schemeClr val="tx1"/>
                </a:solidFill>
                <a:effectLst/>
                <a:latin typeface="+mn-lt"/>
                <a:ea typeface="+mn-ea"/>
                <a:cs typeface="+mn-cs"/>
              </a:rPr>
              <a:t> suppressed during the first year postpartum and 25% in the second year postpartum. Among those with available HIV RNA measures, 52% and 42% were suppressed at 12 and 24 months postpartum, respectively. Postpartum retention in care did not vary across calendar years with little difference across the three calendar year intervals covering 1996 through 2014 (12 month retention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=0.42; 24 month retention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=0.24). </a:t>
            </a:r>
            <a:endParaRPr lang="en-US" dirty="0"/>
          </a:p>
        </p:txBody>
      </p:sp>
      <p:sp>
        <p:nvSpPr>
          <p:cNvPr id="4" name="Slide Number Placeholder 3"/>
          <p:cNvSpPr>
            <a:spLocks noGrp="1"/>
          </p:cNvSpPr>
          <p:nvPr>
            <p:ph type="sldNum" sz="quarter" idx="5"/>
          </p:nvPr>
        </p:nvSpPr>
        <p:spPr/>
        <p:txBody>
          <a:bodyPr/>
          <a:lstStyle/>
          <a:p>
            <a:fld id="{4BAB09F1-6A69-8440-8722-453647678407}" type="slidenum">
              <a:rPr lang="en-US" smtClean="0"/>
              <a:t>48</a:t>
            </a:fld>
            <a:endParaRPr lang="en-US"/>
          </a:p>
        </p:txBody>
      </p:sp>
    </p:spTree>
    <p:extLst>
      <p:ext uri="{BB962C8B-B14F-4D97-AF65-F5344CB8AC3E}">
        <p14:creationId xmlns:p14="http://schemas.microsoft.com/office/powerpoint/2010/main" val="835711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Colorado is defined as a rural state, 2015 population estimate of 5,456,599. Of 64 total counties, 93% of the estimated 5,456,599 population reside in 12 urban counties along the I-25 and I-70 corridors. Coloradoruralhealth.com</a:t>
            </a:r>
          </a:p>
          <a:p>
            <a:r>
              <a:rPr lang="en-US" dirty="0"/>
              <a:t> Live births in Colorado have averaged ~ 64,000 annually, with most populated counties also having higher birth numbers. CDPHE birth statistics</a:t>
            </a:r>
          </a:p>
        </p:txBody>
      </p:sp>
      <p:sp>
        <p:nvSpPr>
          <p:cNvPr id="4" name="Slide Number Placeholder 3"/>
          <p:cNvSpPr>
            <a:spLocks noGrp="1"/>
          </p:cNvSpPr>
          <p:nvPr>
            <p:ph type="sldNum" sz="quarter" idx="10"/>
          </p:nvPr>
        </p:nvSpPr>
        <p:spPr/>
        <p:txBody>
          <a:bodyPr/>
          <a:lstStyle/>
          <a:p>
            <a:fld id="{CAA11B83-7453-4C63-9F24-B8D95A5E7065}" type="slidenum">
              <a:rPr lang="en-US" smtClean="0"/>
              <a:t>61</a:t>
            </a:fld>
            <a:endParaRPr lang="en-US"/>
          </a:p>
        </p:txBody>
      </p:sp>
    </p:spTree>
    <p:extLst>
      <p:ext uri="{BB962C8B-B14F-4D97-AF65-F5344CB8AC3E}">
        <p14:creationId xmlns:p14="http://schemas.microsoft.com/office/powerpoint/2010/main" val="3115299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Colorado Department of Health Integrated HIV/AIDS Epidemiology Annual Report Feb 2017. 13,052 PLWHA; 87.5% men, 12.5% women. Live births in Colorado ~ 64,000 annually </a:t>
            </a:r>
          </a:p>
        </p:txBody>
      </p:sp>
      <p:sp>
        <p:nvSpPr>
          <p:cNvPr id="4" name="Slide Number Placeholder 3"/>
          <p:cNvSpPr>
            <a:spLocks noGrp="1"/>
          </p:cNvSpPr>
          <p:nvPr>
            <p:ph type="sldNum" sz="quarter" idx="10"/>
          </p:nvPr>
        </p:nvSpPr>
        <p:spPr/>
        <p:txBody>
          <a:bodyPr/>
          <a:lstStyle/>
          <a:p>
            <a:fld id="{CAA11B83-7453-4C63-9F24-B8D95A5E7065}" type="slidenum">
              <a:rPr lang="en-US" smtClean="0"/>
              <a:t>62</a:t>
            </a:fld>
            <a:endParaRPr lang="en-US"/>
          </a:p>
        </p:txBody>
      </p:sp>
    </p:spTree>
    <p:extLst>
      <p:ext uri="{BB962C8B-B14F-4D97-AF65-F5344CB8AC3E}">
        <p14:creationId xmlns:p14="http://schemas.microsoft.com/office/powerpoint/2010/main" val="779082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66</a:t>
            </a:fld>
            <a:endParaRPr lang="en-US"/>
          </a:p>
        </p:txBody>
      </p:sp>
    </p:spTree>
    <p:extLst>
      <p:ext uri="{BB962C8B-B14F-4D97-AF65-F5344CB8AC3E}">
        <p14:creationId xmlns:p14="http://schemas.microsoft.com/office/powerpoint/2010/main" val="435274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4. The use of these services actually isn’t that different from the rest of the population – slightly more medical case management and slightly lower oral health care. </a:t>
            </a:r>
          </a:p>
        </p:txBody>
      </p:sp>
      <p:sp>
        <p:nvSpPr>
          <p:cNvPr id="4" name="Slide Number Placeholder 3"/>
          <p:cNvSpPr>
            <a:spLocks noGrp="1"/>
          </p:cNvSpPr>
          <p:nvPr>
            <p:ph type="sldNum" sz="quarter" idx="10"/>
          </p:nvPr>
        </p:nvSpPr>
        <p:spPr/>
        <p:txBody>
          <a:bodyPr/>
          <a:lstStyle/>
          <a:p>
            <a:fld id="{DA93A9FE-4031-42C7-9D00-B8148066C012}" type="slidenum">
              <a:rPr lang="en-US" smtClean="0"/>
              <a:t>10</a:t>
            </a:fld>
            <a:endParaRPr lang="en-US"/>
          </a:p>
        </p:txBody>
      </p:sp>
    </p:spTree>
    <p:extLst>
      <p:ext uri="{BB962C8B-B14F-4D97-AF65-F5344CB8AC3E}">
        <p14:creationId xmlns:p14="http://schemas.microsoft.com/office/powerpoint/2010/main" val="275556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6.</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Pregnant women utilize more services relative to the rest of the population.</a:t>
            </a:r>
          </a:p>
          <a:p>
            <a:pPr lvl="0"/>
            <a:r>
              <a:rPr lang="en-US" sz="1200" kern="1200" dirty="0" smtClean="0">
                <a:solidFill>
                  <a:schemeClr val="tx1"/>
                </a:solidFill>
                <a:effectLst/>
                <a:latin typeface="+mn-lt"/>
                <a:ea typeface="+mn-ea"/>
                <a:cs typeface="+mn-cs"/>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A93A9FE-4031-42C7-9D00-B8148066C012}" type="slidenum">
              <a:rPr lang="en-US" smtClean="0"/>
              <a:t>11</a:t>
            </a:fld>
            <a:endParaRPr lang="en-US"/>
          </a:p>
        </p:txBody>
      </p:sp>
    </p:spTree>
    <p:extLst>
      <p:ext uri="{BB962C8B-B14F-4D97-AF65-F5344CB8AC3E}">
        <p14:creationId xmlns:p14="http://schemas.microsoft.com/office/powerpoint/2010/main" val="3583813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Infants tend to use WAY fewer services than the rest of the client population</a:t>
            </a:r>
            <a:endParaRPr lang="en-US" dirty="0"/>
          </a:p>
        </p:txBody>
      </p:sp>
      <p:sp>
        <p:nvSpPr>
          <p:cNvPr id="4" name="Slide Number Placeholder 3"/>
          <p:cNvSpPr>
            <a:spLocks noGrp="1"/>
          </p:cNvSpPr>
          <p:nvPr>
            <p:ph type="sldNum" sz="quarter" idx="10"/>
          </p:nvPr>
        </p:nvSpPr>
        <p:spPr/>
        <p:txBody>
          <a:bodyPr/>
          <a:lstStyle/>
          <a:p>
            <a:fld id="{DA93A9FE-4031-42C7-9D00-B8148066C012}" type="slidenum">
              <a:rPr lang="en-US" smtClean="0"/>
              <a:t>12</a:t>
            </a:fld>
            <a:endParaRPr lang="en-US"/>
          </a:p>
        </p:txBody>
      </p:sp>
    </p:spTree>
    <p:extLst>
      <p:ext uri="{BB962C8B-B14F-4D97-AF65-F5344CB8AC3E}">
        <p14:creationId xmlns:p14="http://schemas.microsoft.com/office/powerpoint/2010/main" val="2167639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since 2008 has CDC had nationwide estimates for the numbers of infants born with HIV in the United States.  In this publication from 2017, among infants born with HIV in the United States during the four-year period 2010-2013, three states (TX, FL, and GA) accounted for nearly a third.  The predominance of new infant infections occur now in the South, and there have been huge decreases in some of the northeastern states where there were once so many cases.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DBF36B-3ADF-4960-B734-CFDACE74B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4220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effectLst/>
                <a:latin typeface="+mn-lt"/>
                <a:ea typeface="+mn-ea"/>
                <a:cs typeface="+mn-cs"/>
              </a:rPr>
              <a:t>This slide from CDC’s current slide set shows that 47 infants were born with HIV in the US.  </a:t>
            </a:r>
            <a:r>
              <a:rPr lang="en-US" dirty="0" smtClean="0"/>
              <a:t>CDC’s Monitoring Report published in 2018 reports 53 infants born in 2015.  Unlike the numbers on the previous slide, which were adjusted (known as “estimating”) to account for delays in diagnosis and reporting, starting in 2014 data the numbers will no longer be adjusted, meaning that the numbers are somewhat lower than when we used estimation.</a:t>
            </a:r>
            <a:endParaRPr lang="en-US" sz="1200" kern="1200" dirty="0" smtClean="0">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697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incidence (the number of cases per 100,000 live births) based on estimated numbers has decreased almost every year of this century, and in this year’s Monitoring Report (volume 23, number 4), the incidence with reported numbers was 1.3/100,000 in 2015; using those numbers, the incidence has been below 2/100,000 since 2008.  Our national data always excludes the 2 most recent years in order to allow time for cases to be reported.   CDC’s goal for eliminating perinatal HIV in the US is 1/100,000, so it is possible to speculate we have achieved our goal, assuming that numbers have continued to decrease.  The implications of asserting that we have “eliminated” perinatal HIV will be explored more tomorrow by my colleague Margaret Lampe.</a:t>
            </a:r>
            <a:endParaRPr lang="en-US" dirty="0"/>
          </a:p>
        </p:txBody>
      </p:sp>
      <p:sp>
        <p:nvSpPr>
          <p:cNvPr id="4" name="Slide Number Placeholder 3"/>
          <p:cNvSpPr>
            <a:spLocks noGrp="1"/>
          </p:cNvSpPr>
          <p:nvPr>
            <p:ph type="sldNum" sz="quarter" idx="10"/>
          </p:nvPr>
        </p:nvSpPr>
        <p:spPr/>
        <p:txBody>
          <a:bodyPr/>
          <a:lstStyle/>
          <a:p>
            <a:fld id="{0CFAC2D9-4E72-4EA5-B353-7403346BC268}" type="slidenum">
              <a:rPr lang="en-US" smtClean="0"/>
              <a:t>16</a:t>
            </a:fld>
            <a:endParaRPr lang="en-US"/>
          </a:p>
        </p:txBody>
      </p:sp>
    </p:spTree>
    <p:extLst>
      <p:ext uri="{BB962C8B-B14F-4D97-AF65-F5344CB8AC3E}">
        <p14:creationId xmlns:p14="http://schemas.microsoft.com/office/powerpoint/2010/main" val="773284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r>
              <a:rPr lang="en-US" dirty="0" smtClean="0"/>
              <a:t>onsider this graphic presentation of the incidence of </a:t>
            </a:r>
            <a:r>
              <a:rPr lang="en-US" dirty="0" err="1" smtClean="0"/>
              <a:t>perinatally</a:t>
            </a:r>
            <a:r>
              <a:rPr lang="en-US" dirty="0" smtClean="0"/>
              <a:t> acquired HIV in the United States.  As I said earlier, CDC did not have nationwide data for the numbers of infants born with HIV, but several different reports over the decades have estimated the number.  From these estimates, we calculated the incidence of </a:t>
            </a:r>
            <a:r>
              <a:rPr lang="en-US" dirty="0" err="1" smtClean="0"/>
              <a:t>perinatally</a:t>
            </a:r>
            <a:r>
              <a:rPr lang="en-US" dirty="0" smtClean="0"/>
              <a:t> acquired HIV for every year back to 1978.  Numbers for the earliest years were based on  back-calculations based on diagnoses of AIDS and HIV.</a:t>
            </a:r>
          </a:p>
          <a:p>
            <a:r>
              <a:rPr lang="en-US" dirty="0"/>
              <a:t>T</a:t>
            </a:r>
            <a:r>
              <a:rPr lang="en-US" dirty="0" smtClean="0"/>
              <a:t>his figure illustrates several things: the sudden, rapid increase in incidence through the 1980’s; the peak incidence at around 43/100,000 live-births in 1992, notably before the benefit of ARV prophylaxis had been demonstrated, much less introduced programmatically; incidence has decreased 96% from that peak (94% from the incidence at the time ARV prophylaxis was introduced); </a:t>
            </a:r>
            <a:r>
              <a:rPr lang="en-US" dirty="0"/>
              <a:t>incidence decreased about 70% in the first several years following introduction of ARV prophylaxis; </a:t>
            </a:r>
            <a:r>
              <a:rPr lang="en-US" dirty="0" smtClean="0"/>
              <a:t>incidence appears to decrease at a more gradual rate during the years when triple-drug prophylaxis and elective cesarean section were introduced.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DBF36B-3ADF-4960-B734-CFDACE74B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5113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Moderated discussion in which four (4) recipients focus on practical and concrete ways to address missed opportunities. </a:t>
            </a:r>
          </a:p>
          <a:p>
            <a:r>
              <a:rPr lang="en-US" sz="1200"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HRAS HAB Team will develop 4-5 questions for the panel discussion and share these questions with leadership teams for approval.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18</a:t>
            </a:fld>
            <a:endParaRPr lang="en-US"/>
          </a:p>
        </p:txBody>
      </p:sp>
    </p:spTree>
    <p:extLst>
      <p:ext uri="{BB962C8B-B14F-4D97-AF65-F5344CB8AC3E}">
        <p14:creationId xmlns:p14="http://schemas.microsoft.com/office/powerpoint/2010/main" val="322361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525000" cy="2387600"/>
          </a:xfrm>
        </p:spPr>
        <p:txBody>
          <a:bodyPr anchor="b"/>
          <a:lstStyle>
            <a:lvl1pPr algn="ctr">
              <a:defRPr sz="6000">
                <a:solidFill>
                  <a:srgbClr val="0F4D7B"/>
                </a:solidFill>
              </a:defRPr>
            </a:lvl1pPr>
          </a:lstStyle>
          <a:p>
            <a:r>
              <a:rPr lang="en-US" dirty="0"/>
              <a:t>Click to edit Master title style</a:t>
            </a:r>
          </a:p>
        </p:txBody>
      </p:sp>
      <p:sp>
        <p:nvSpPr>
          <p:cNvPr id="3" name="Subtitle 2"/>
          <p:cNvSpPr>
            <a:spLocks noGrp="1"/>
          </p:cNvSpPr>
          <p:nvPr>
            <p:ph type="subTitle" idx="1"/>
          </p:nvPr>
        </p:nvSpPr>
        <p:spPr>
          <a:xfrm>
            <a:off x="1524000" y="3602038"/>
            <a:ext cx="9525000" cy="1655762"/>
          </a:xfrm>
        </p:spPr>
        <p:txBody>
          <a:bodyPr/>
          <a:lstStyle>
            <a:lvl1pPr marL="0" indent="0" algn="ctr">
              <a:buNone/>
              <a:defRPr sz="24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9372600" y="6483910"/>
            <a:ext cx="2743200" cy="365125"/>
          </a:xfrm>
        </p:spPr>
        <p:txBody>
          <a:bodyPr/>
          <a:lstStyle>
            <a:lvl1pPr>
              <a:defRPr b="1">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3505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5461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372600" y="6483910"/>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852015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ngle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8" name="Content Placeholder 2">
            <a:extLst>
              <a:ext uri="{FF2B5EF4-FFF2-40B4-BE49-F238E27FC236}">
                <a16:creationId xmlns:a16="http://schemas.microsoft.com/office/drawing/2014/main" id="{EF22348D-6C20-49A4-8F66-D1BAF23E588B}"/>
              </a:ext>
            </a:extLst>
          </p:cNvPr>
          <p:cNvSpPr>
            <a:spLocks noGrp="1"/>
          </p:cNvSpPr>
          <p:nvPr>
            <p:ph sz="half" idx="10" hasCustomPrompt="1"/>
          </p:nvPr>
        </p:nvSpPr>
        <p:spPr>
          <a:xfrm>
            <a:off x="838200" y="1196982"/>
            <a:ext cx="10515600" cy="4448443"/>
          </a:xfrm>
        </p:spPr>
        <p:txBody>
          <a:bodyPr>
            <a:normAutofit/>
          </a:bodyPr>
          <a:lstStyle>
            <a:lvl1pPr marL="0" marR="0" indent="0" algn="l" defTabSz="914400" rtl="0" eaLnBrk="1" fontAlgn="auto" latinLnBrk="0" hangingPunct="1">
              <a:lnSpc>
                <a:spcPct val="90000"/>
              </a:lnSpc>
              <a:spcBef>
                <a:spcPts val="1000"/>
              </a:spcBef>
              <a:spcAft>
                <a:spcPts val="0"/>
              </a:spcAft>
              <a:buClr>
                <a:srgbClr val="D03138"/>
              </a:buClr>
              <a:buSzTx/>
              <a:buFont typeface="Arial" panose="020B0604020202020204" pitchFamily="34" charset="0"/>
              <a:buNone/>
              <a:tabLst/>
              <a:defRPr sz="24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p:txBody>
      </p:sp>
    </p:spTree>
    <p:extLst>
      <p:ext uri="{BB962C8B-B14F-4D97-AF65-F5344CB8AC3E}">
        <p14:creationId xmlns:p14="http://schemas.microsoft.com/office/powerpoint/2010/main" val="1927362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
        <p:nvSpPr>
          <p:cNvPr id="6" name="Content Placeholder 2"/>
          <p:cNvSpPr>
            <a:spLocks noGrp="1"/>
          </p:cNvSpPr>
          <p:nvPr>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Tree>
    <p:extLst>
      <p:ext uri="{BB962C8B-B14F-4D97-AF65-F5344CB8AC3E}">
        <p14:creationId xmlns:p14="http://schemas.microsoft.com/office/powerpoint/2010/main" val="3110508716"/>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76AA-4866-4B3F-9FE7-AB336FDFEF4C}"/>
              </a:ext>
            </a:extLst>
          </p:cNvPr>
          <p:cNvSpPr>
            <a:spLocks noGrp="1"/>
          </p:cNvSpPr>
          <p:nvPr>
            <p:ph type="title" hasCustomPrompt="1"/>
          </p:nvPr>
        </p:nvSpPr>
        <p:spPr>
          <a:xfrm>
            <a:off x="2677886" y="2035207"/>
            <a:ext cx="9060024" cy="829193"/>
          </a:xfrm>
        </p:spPr>
        <p:txBody>
          <a:bodyPr>
            <a:noAutofit/>
          </a:bodyPr>
          <a:lstStyle>
            <a:lvl1pPr>
              <a:defRPr sz="6000">
                <a:solidFill>
                  <a:schemeClr val="bg1"/>
                </a:solidFill>
              </a:defRPr>
            </a:lvl1pPr>
          </a:lstStyle>
          <a:p>
            <a:r>
              <a:rPr lang="en-US" dirty="0"/>
              <a:t>Activity Title</a:t>
            </a:r>
          </a:p>
        </p:txBody>
      </p:sp>
      <p:sp>
        <p:nvSpPr>
          <p:cNvPr id="3" name="Content Placeholder 2">
            <a:extLst>
              <a:ext uri="{FF2B5EF4-FFF2-40B4-BE49-F238E27FC236}">
                <a16:creationId xmlns:a16="http://schemas.microsoft.com/office/drawing/2014/main" id="{56FEB880-299F-4C2C-B0CE-05C03177BFA0}"/>
              </a:ext>
            </a:extLst>
          </p:cNvPr>
          <p:cNvSpPr>
            <a:spLocks noGrp="1"/>
          </p:cNvSpPr>
          <p:nvPr>
            <p:ph idx="1" hasCustomPrompt="1"/>
          </p:nvPr>
        </p:nvSpPr>
        <p:spPr>
          <a:xfrm>
            <a:off x="2677886" y="3729067"/>
            <a:ext cx="9060024" cy="479037"/>
          </a:xfrm>
        </p:spPr>
        <p:txBody>
          <a:bodyPr>
            <a:noAutofit/>
          </a:bodyPr>
          <a:lstStyle>
            <a:lvl1pPr>
              <a:defRPr sz="2800" b="1">
                <a:solidFill>
                  <a:schemeClr val="bg1"/>
                </a:solidFill>
              </a:defRPr>
            </a:lvl1pPr>
          </a:lstStyle>
          <a:p>
            <a:pPr lvl="0"/>
            <a:r>
              <a:rPr lang="en-US" dirty="0"/>
              <a:t>Presenter(s) Name</a:t>
            </a:r>
          </a:p>
        </p:txBody>
      </p:sp>
      <p:sp>
        <p:nvSpPr>
          <p:cNvPr id="7" name="Content Placeholder 2">
            <a:extLst>
              <a:ext uri="{FF2B5EF4-FFF2-40B4-BE49-F238E27FC236}">
                <a16:creationId xmlns:a16="http://schemas.microsoft.com/office/drawing/2014/main" id="{EFB04E79-0625-405C-9E37-5AAD91CEDB24}"/>
              </a:ext>
            </a:extLst>
          </p:cNvPr>
          <p:cNvSpPr>
            <a:spLocks noGrp="1"/>
          </p:cNvSpPr>
          <p:nvPr>
            <p:ph idx="10" hasCustomPrompt="1"/>
          </p:nvPr>
        </p:nvSpPr>
        <p:spPr>
          <a:xfrm>
            <a:off x="2677886" y="4214356"/>
            <a:ext cx="9060024" cy="880153"/>
          </a:xfrm>
        </p:spPr>
        <p:txBody>
          <a:bodyPr>
            <a:normAutofit/>
          </a:bodyPr>
          <a:lstStyle>
            <a:lvl1pPr>
              <a:defRPr sz="2000" b="0" i="1">
                <a:solidFill>
                  <a:schemeClr val="bg1"/>
                </a:solidFill>
              </a:defRPr>
            </a:lvl1pPr>
          </a:lstStyle>
          <a:p>
            <a:pPr lvl="0"/>
            <a:r>
              <a:rPr lang="en-US" dirty="0"/>
              <a:t>Presenter(s) Title/Affiliation</a:t>
            </a:r>
          </a:p>
        </p:txBody>
      </p:sp>
    </p:spTree>
    <p:extLst>
      <p:ext uri="{BB962C8B-B14F-4D97-AF65-F5344CB8AC3E}">
        <p14:creationId xmlns:p14="http://schemas.microsoft.com/office/powerpoint/2010/main" val="2312297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01705"/>
            <a:ext cx="10515600" cy="1325563"/>
          </a:xfrm>
        </p:spPr>
        <p:txBody>
          <a:bodyPr/>
          <a:lstStyle/>
          <a:p>
            <a:r>
              <a:rPr lang="en-US" dirty="0"/>
              <a:t>Click to edit Master title style</a:t>
            </a:r>
          </a:p>
        </p:txBody>
      </p:sp>
      <p:sp>
        <p:nvSpPr>
          <p:cNvPr id="3" name="Content Placeholder 2"/>
          <p:cNvSpPr>
            <a:spLocks noGrp="1"/>
          </p:cNvSpPr>
          <p:nvPr>
            <p:ph idx="1"/>
          </p:nvPr>
        </p:nvSpPr>
        <p:spPr>
          <a:xfrm>
            <a:off x="838200" y="1258795"/>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cxnSp>
        <p:nvCxnSpPr>
          <p:cNvPr id="7" name="Straight Connector 6"/>
          <p:cNvCxnSpPr/>
          <p:nvPr userDrawn="1"/>
        </p:nvCxnSpPr>
        <p:spPr>
          <a:xfrm>
            <a:off x="0" y="9906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548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8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9372600" y="6485965"/>
            <a:ext cx="2743200" cy="365125"/>
          </a:xfrm>
        </p:spPr>
        <p:txBody>
          <a:bodyPr/>
          <a:lstStyle>
            <a:lvl1pPr>
              <a:defRPr b="1">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11079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435175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86568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797882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74940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686111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8200" y="2057400"/>
            <a:ext cx="3932237" cy="3811588"/>
          </a:xfrm>
        </p:spPr>
        <p:txBody>
          <a:bodyPr/>
          <a:lstStyle>
            <a:lvl1pPr marL="0" indent="0">
              <a:buNone/>
              <a:defRPr sz="1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628669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tiff"/><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95B341-0674-4A4E-98F7-FCF0CA34DC03}" type="datetime1">
              <a:rPr lang="en-US" smtClean="0"/>
              <a:t>12/10/2018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ED7D3-FBF0-4A14-AC97-B6BAAAA9ECD2}" type="slidenum">
              <a:rPr lang="en-US" smtClean="0"/>
              <a:pPr/>
              <a:t>‹#›</a:t>
            </a:fld>
            <a:endParaRPr lang="en-US"/>
          </a:p>
        </p:txBody>
      </p:sp>
      <p:cxnSp>
        <p:nvCxnSpPr>
          <p:cNvPr id="11" name="Straight Connector 10"/>
          <p:cNvCxnSpPr/>
          <p:nvPr userDrawn="1"/>
        </p:nvCxnSpPr>
        <p:spPr>
          <a:xfrm flipV="1">
            <a:off x="838200" y="6355805"/>
            <a:ext cx="9525000" cy="545"/>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6477000"/>
            <a:ext cx="12192000" cy="3810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439400" y="5993246"/>
            <a:ext cx="1463111" cy="390779"/>
          </a:xfrm>
          <a:prstGeom prst="rect">
            <a:avLst/>
          </a:prstGeom>
          <a:noFill/>
          <a:ln>
            <a:noFill/>
          </a:ln>
        </p:spPr>
      </p:pic>
      <p:pic>
        <p:nvPicPr>
          <p:cNvPr id="14" name="Picture 1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52400" y="5769866"/>
            <a:ext cx="707136" cy="707134"/>
          </a:xfrm>
          <a:prstGeom prst="rect">
            <a:avLst/>
          </a:prstGeom>
          <a:noFill/>
          <a:ln>
            <a:noFill/>
          </a:ln>
        </p:spPr>
      </p:pic>
    </p:spTree>
    <p:extLst>
      <p:ext uri="{BB962C8B-B14F-4D97-AF65-F5344CB8AC3E}">
        <p14:creationId xmlns:p14="http://schemas.microsoft.com/office/powerpoint/2010/main" val="464951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hf hdr="0" ftr="0" dt="0"/>
  <p:txStyles>
    <p:titleStyle>
      <a:lvl1pPr algn="l" defTabSz="914400" rtl="0" eaLnBrk="1" latinLnBrk="0" hangingPunct="1">
        <a:lnSpc>
          <a:spcPct val="90000"/>
        </a:lnSpc>
        <a:spcBef>
          <a:spcPct val="0"/>
        </a:spcBef>
        <a:buNone/>
        <a:defRPr sz="4400" b="1" kern="1200">
          <a:solidFill>
            <a:srgbClr val="0F4D7B"/>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mailto:acamac2@emory.edu"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mailto:claire_farel@med.unc.edu"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firstname.lastname@childrenscolorado.org" TargetMode="External"/><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cid:image003.jpg@01D47516.7FDD8020" TargetMode="Externa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c.gov/hiv/pdf/library/reports/surveillance/cdc-hiv-surveillance-report-2016-vol-28.pdf" TargetMode="External"/><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c.gov/hiv/pdf/library/reports/surveillance/cdc-hiv-surveillance-supplemental-report-vol-22-2.pdf" TargetMode="External"/><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image" Target="../media/image31.jpeg"/><Relationship Id="rId1" Type="http://schemas.openxmlformats.org/officeDocument/2006/relationships/slideLayout" Target="../slideLayouts/slideLayout12.xml"/><Relationship Id="rId4" Type="http://schemas.openxmlformats.org/officeDocument/2006/relationships/image" Target="../media/image33.tif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cdc.gov/hiv/dhap" TargetMode="External"/><Relationship Id="rId2" Type="http://schemas.openxmlformats.org/officeDocument/2006/relationships/hyperlink" Target="http://hab.hrsa.gov/"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hyperlink" Target="https://twitter.com/HRSAgov" TargetMode="External"/><Relationship Id="rId13" Type="http://schemas.openxmlformats.org/officeDocument/2006/relationships/image" Target="../media/image42.png"/><Relationship Id="rId3" Type="http://schemas.openxmlformats.org/officeDocument/2006/relationships/hyperlink" Target="http://www.hrsa.gov/" TargetMode="External"/><Relationship Id="rId7" Type="http://schemas.openxmlformats.org/officeDocument/2006/relationships/image" Target="../media/image39.png"/><Relationship Id="rId12" Type="http://schemas.openxmlformats.org/officeDocument/2006/relationships/hyperlink" Target="https://www.youtube.com/user/HRSAtube" TargetMode="External"/><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hyperlink" Target="https://www.facebook.com/HRSAgov/" TargetMode="External"/><Relationship Id="rId11" Type="http://schemas.openxmlformats.org/officeDocument/2006/relationships/image" Target="../media/image41.png"/><Relationship Id="rId5" Type="http://schemas.openxmlformats.org/officeDocument/2006/relationships/image" Target="../media/image38.png"/><Relationship Id="rId10" Type="http://schemas.openxmlformats.org/officeDocument/2006/relationships/hyperlink" Target="https://www.linkedin.com/company/1159357/" TargetMode="External"/><Relationship Id="rId4" Type="http://schemas.openxmlformats.org/officeDocument/2006/relationships/hyperlink" Target="https://public.govdelivery.com/accounts/USHHSHRSA/subscriber/new?qsp=HRSA-subscribe" TargetMode="External"/><Relationship Id="rId9" Type="http://schemas.openxmlformats.org/officeDocument/2006/relationships/image" Target="../media/image40.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57400"/>
            <a:ext cx="10515600" cy="1447800"/>
          </a:xfrm>
        </p:spPr>
        <p:txBody>
          <a:bodyPr>
            <a:normAutofit fontScale="90000"/>
          </a:bodyPr>
          <a:lstStyle/>
          <a:p>
            <a:pPr algn="l"/>
            <a:r>
              <a:rPr lang="en-US" sz="4400" dirty="0" smtClean="0"/>
              <a:t>Preventing Perinatal </a:t>
            </a:r>
            <a:r>
              <a:rPr lang="en-US" sz="4400" dirty="0"/>
              <a:t>HIV </a:t>
            </a:r>
            <a:r>
              <a:rPr lang="en-US" sz="4400" dirty="0" smtClean="0"/>
              <a:t>Transmission </a:t>
            </a:r>
            <a:r>
              <a:rPr lang="en-US" sz="4400" dirty="0"/>
              <a:t>Institute </a:t>
            </a:r>
            <a:br>
              <a:rPr lang="en-US" sz="4400" dirty="0"/>
            </a:br>
            <a:r>
              <a:rPr lang="en-US" sz="4400" dirty="0"/>
              <a:t>Session </a:t>
            </a:r>
            <a:r>
              <a:rPr lang="en-US" sz="4400" dirty="0" smtClean="0"/>
              <a:t>2</a:t>
            </a:r>
            <a:r>
              <a:rPr lang="en-US" sz="4400" dirty="0"/>
              <a:t>: Addressing the Missed Opportunities </a:t>
            </a:r>
            <a:r>
              <a:rPr lang="en-US" sz="4400" dirty="0" smtClean="0"/>
              <a:t/>
            </a:r>
            <a:br>
              <a:rPr lang="en-US" sz="4400" dirty="0" smtClean="0"/>
            </a:br>
            <a:r>
              <a:rPr lang="en-US" sz="4400" b="1" dirty="0">
                <a:solidFill>
                  <a:srgbClr val="0F4D7B"/>
                </a:solidFill>
                <a:latin typeface="+mn-lt"/>
              </a:rPr>
              <a:t/>
            </a:r>
            <a:br>
              <a:rPr lang="en-US" sz="4400" b="1" dirty="0">
                <a:solidFill>
                  <a:srgbClr val="0F4D7B"/>
                </a:solidFill>
                <a:latin typeface="+mn-lt"/>
              </a:rPr>
            </a:br>
            <a:r>
              <a:rPr lang="en-US" sz="3600" b="1" dirty="0" smtClean="0">
                <a:solidFill>
                  <a:srgbClr val="0F4D7B"/>
                </a:solidFill>
                <a:latin typeface="+mn-lt"/>
              </a:rPr>
              <a:t>Thursday, December 13, 2018</a:t>
            </a:r>
            <a:endParaRPr lang="en-US" sz="3600" b="1" dirty="0">
              <a:solidFill>
                <a:srgbClr val="0F4D7B"/>
              </a:solidFill>
              <a:latin typeface="+mn-lt"/>
            </a:endParaRPr>
          </a:p>
        </p:txBody>
      </p:sp>
      <p:sp>
        <p:nvSpPr>
          <p:cNvPr id="4" name="TextBox 3"/>
          <p:cNvSpPr txBox="1"/>
          <p:nvPr/>
        </p:nvSpPr>
        <p:spPr>
          <a:xfrm>
            <a:off x="929640" y="4038600"/>
            <a:ext cx="7620000" cy="1908215"/>
          </a:xfrm>
          <a:prstGeom prst="rect">
            <a:avLst/>
          </a:prstGeom>
          <a:noFill/>
        </p:spPr>
        <p:txBody>
          <a:bodyPr wrap="square" rtlCol="0">
            <a:spAutoFit/>
          </a:bodyPr>
          <a:lstStyle/>
          <a:p>
            <a:r>
              <a:rPr lang="en-US" sz="2000" b="1" dirty="0">
                <a:solidFill>
                  <a:srgbClr val="800000"/>
                </a:solidFill>
              </a:rPr>
              <a:t>HIV/AIDS Bureau (HAB)</a:t>
            </a:r>
          </a:p>
          <a:p>
            <a:r>
              <a:rPr lang="en-US" sz="2000" b="1" dirty="0">
                <a:solidFill>
                  <a:srgbClr val="800000"/>
                </a:solidFill>
              </a:rPr>
              <a:t>Health Resources and Services Administration (HRSA)</a:t>
            </a:r>
          </a:p>
          <a:p>
            <a:endParaRPr lang="en-US" sz="2000" b="1" dirty="0">
              <a:solidFill>
                <a:srgbClr val="800000"/>
              </a:solidFill>
            </a:endParaRPr>
          </a:p>
          <a:p>
            <a:r>
              <a:rPr lang="en-US" sz="2000" b="1" dirty="0">
                <a:solidFill>
                  <a:srgbClr val="800000"/>
                </a:solidFill>
              </a:rPr>
              <a:t>Division of HIV/AIDS Prevention (DHAP)</a:t>
            </a:r>
          </a:p>
          <a:p>
            <a:r>
              <a:rPr lang="en-US" sz="2000" b="1" dirty="0">
                <a:solidFill>
                  <a:srgbClr val="800000"/>
                </a:solidFill>
              </a:rPr>
              <a:t>Center for Disease Control (CDC)</a:t>
            </a:r>
          </a:p>
          <a:p>
            <a:endParaRPr lang="en-US" b="1" dirty="0"/>
          </a:p>
        </p:txBody>
      </p:sp>
    </p:spTree>
    <p:extLst>
      <p:ext uri="{BB962C8B-B14F-4D97-AF65-F5344CB8AC3E}">
        <p14:creationId xmlns:p14="http://schemas.microsoft.com/office/powerpoint/2010/main" val="918373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69614"/>
            <a:ext cx="11069434" cy="617991"/>
          </a:xfrm>
        </p:spPr>
        <p:txBody>
          <a:bodyPr>
            <a:normAutofit/>
          </a:bodyPr>
          <a:lstStyle/>
          <a:p>
            <a:r>
              <a:rPr lang="en-US" sz="3600" b="1" dirty="0" smtClean="0">
                <a:solidFill>
                  <a:srgbClr val="0F4D7B"/>
                </a:solidFill>
              </a:rPr>
              <a:t>RWHAP Service Utilization Comparison with total clients</a:t>
            </a:r>
            <a:endParaRPr lang="en-US" sz="3600" b="1" dirty="0">
              <a:solidFill>
                <a:srgbClr val="0F4D7B"/>
              </a:solidFill>
            </a:endParaRPr>
          </a:p>
        </p:txBody>
      </p:sp>
      <p:sp>
        <p:nvSpPr>
          <p:cNvPr id="5" name="TextBox 4"/>
          <p:cNvSpPr txBox="1"/>
          <p:nvPr/>
        </p:nvSpPr>
        <p:spPr>
          <a:xfrm>
            <a:off x="1905000" y="5950443"/>
            <a:ext cx="9239550" cy="369332"/>
          </a:xfrm>
          <a:prstGeom prst="rect">
            <a:avLst/>
          </a:prstGeom>
          <a:noFill/>
        </p:spPr>
        <p:txBody>
          <a:bodyPr wrap="square" rtlCol="0">
            <a:spAutoFit/>
          </a:bodyPr>
          <a:lstStyle/>
          <a:p>
            <a:r>
              <a:rPr lang="en-US" dirty="0" smtClean="0"/>
              <a:t>Women, Ages 18-44 Service Mix: Difference from Total RWHAP Client population</a:t>
            </a:r>
            <a:endParaRPr lang="en-US" dirty="0"/>
          </a:p>
        </p:txBody>
      </p:sp>
      <p:pic>
        <p:nvPicPr>
          <p:cNvPr id="7" name="Picture 2"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766" y="1048937"/>
            <a:ext cx="10917034" cy="4891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572000" y="1371600"/>
            <a:ext cx="4247850" cy="369332"/>
          </a:xfrm>
          <a:prstGeom prst="rect">
            <a:avLst/>
          </a:prstGeom>
          <a:noFill/>
        </p:spPr>
        <p:txBody>
          <a:bodyPr wrap="square" rtlCol="0">
            <a:spAutoFit/>
          </a:bodyPr>
          <a:lstStyle/>
          <a:p>
            <a:r>
              <a:rPr lang="en-US" dirty="0" smtClean="0"/>
              <a:t>Top Service Categories, Women Age 18-44</a:t>
            </a:r>
            <a:endParaRPr lang="en-US" dirty="0"/>
          </a:p>
        </p:txBody>
      </p:sp>
    </p:spTree>
    <p:extLst>
      <p:ext uri="{BB962C8B-B14F-4D97-AF65-F5344CB8AC3E}">
        <p14:creationId xmlns:p14="http://schemas.microsoft.com/office/powerpoint/2010/main" val="25078791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5943600"/>
            <a:ext cx="7772400" cy="369332"/>
          </a:xfrm>
          <a:prstGeom prst="rect">
            <a:avLst/>
          </a:prstGeom>
          <a:noFill/>
        </p:spPr>
        <p:txBody>
          <a:bodyPr wrap="square" rtlCol="0">
            <a:spAutoFit/>
          </a:bodyPr>
          <a:lstStyle/>
          <a:p>
            <a:r>
              <a:rPr lang="en-US" dirty="0" smtClean="0"/>
              <a:t>Pregnant Women Service Mix: Difference from Total RWHAP Client Population</a:t>
            </a:r>
            <a:endParaRPr lang="en-US" dirty="0"/>
          </a:p>
        </p:txBody>
      </p:sp>
      <p:sp>
        <p:nvSpPr>
          <p:cNvPr id="4" name="Title 3"/>
          <p:cNvSpPr>
            <a:spLocks noGrp="1"/>
          </p:cNvSpPr>
          <p:nvPr>
            <p:ph type="title"/>
          </p:nvPr>
        </p:nvSpPr>
        <p:spPr>
          <a:xfrm>
            <a:off x="152400" y="147297"/>
            <a:ext cx="10515600" cy="685800"/>
          </a:xfrm>
        </p:spPr>
        <p:txBody>
          <a:bodyPr>
            <a:normAutofit/>
          </a:bodyPr>
          <a:lstStyle/>
          <a:p>
            <a:r>
              <a:rPr lang="en-US" sz="3200" b="1" dirty="0" smtClean="0">
                <a:solidFill>
                  <a:srgbClr val="0F4D7B"/>
                </a:solidFill>
              </a:rPr>
              <a:t>RWHAP Service Utilization Comparison Pregnant Women</a:t>
            </a:r>
            <a:endParaRPr lang="en-US" sz="3200" b="1" dirty="0">
              <a:solidFill>
                <a:srgbClr val="0F4D7B"/>
              </a:solidFill>
            </a:endParaRPr>
          </a:p>
        </p:txBody>
      </p:sp>
      <p:pic>
        <p:nvPicPr>
          <p:cNvPr id="8" name="Picture 7"/>
          <p:cNvPicPr>
            <a:picLocks noChangeAspect="1"/>
          </p:cNvPicPr>
          <p:nvPr/>
        </p:nvPicPr>
        <p:blipFill>
          <a:blip r:embed="rId3"/>
          <a:stretch>
            <a:fillRect/>
          </a:stretch>
        </p:blipFill>
        <p:spPr>
          <a:xfrm>
            <a:off x="609600" y="1056593"/>
            <a:ext cx="10972800" cy="4887007"/>
          </a:xfrm>
          <a:prstGeom prst="rect">
            <a:avLst/>
          </a:prstGeom>
        </p:spPr>
      </p:pic>
      <p:sp>
        <p:nvSpPr>
          <p:cNvPr id="9" name="TextBox 8"/>
          <p:cNvSpPr txBox="1"/>
          <p:nvPr/>
        </p:nvSpPr>
        <p:spPr>
          <a:xfrm>
            <a:off x="4724400" y="1295400"/>
            <a:ext cx="6553200" cy="369332"/>
          </a:xfrm>
          <a:prstGeom prst="rect">
            <a:avLst/>
          </a:prstGeom>
          <a:noFill/>
        </p:spPr>
        <p:txBody>
          <a:bodyPr wrap="square" rtlCol="0">
            <a:spAutoFit/>
          </a:bodyPr>
          <a:lstStyle/>
          <a:p>
            <a:r>
              <a:rPr lang="en-US" dirty="0" smtClean="0"/>
              <a:t>Top Service Categories, Pregnant Women</a:t>
            </a:r>
            <a:endParaRPr lang="en-US" dirty="0"/>
          </a:p>
        </p:txBody>
      </p:sp>
    </p:spTree>
    <p:extLst>
      <p:ext uri="{BB962C8B-B14F-4D97-AF65-F5344CB8AC3E}">
        <p14:creationId xmlns:p14="http://schemas.microsoft.com/office/powerpoint/2010/main" val="1238305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0"/>
            <a:ext cx="10515600" cy="922790"/>
          </a:xfrm>
        </p:spPr>
        <p:txBody>
          <a:bodyPr>
            <a:normAutofit/>
          </a:bodyPr>
          <a:lstStyle/>
          <a:p>
            <a:r>
              <a:rPr lang="en-US" dirty="0"/>
              <a:t>RWHAP Service Utilization by Infants</a:t>
            </a:r>
            <a:endParaRPr lang="en-US" dirty="0">
              <a:solidFill>
                <a:srgbClr val="0F4D7B"/>
              </a:solidFill>
              <a:latin typeface="+mn-lt"/>
            </a:endParaRPr>
          </a:p>
        </p:txBody>
      </p:sp>
      <p:sp>
        <p:nvSpPr>
          <p:cNvPr id="5" name="TextBox 4"/>
          <p:cNvSpPr txBox="1"/>
          <p:nvPr/>
        </p:nvSpPr>
        <p:spPr>
          <a:xfrm>
            <a:off x="2428650" y="5981700"/>
            <a:ext cx="8014559" cy="369332"/>
          </a:xfrm>
          <a:prstGeom prst="rect">
            <a:avLst/>
          </a:prstGeom>
          <a:noFill/>
        </p:spPr>
        <p:txBody>
          <a:bodyPr wrap="square" rtlCol="0">
            <a:spAutoFit/>
          </a:bodyPr>
          <a:lstStyle/>
          <a:p>
            <a:r>
              <a:rPr lang="en-US" dirty="0" smtClean="0"/>
              <a:t>Infants Service Mix: Difference from Total RWHAP Client Population</a:t>
            </a:r>
            <a:endParaRPr lang="en-US" dirty="0"/>
          </a:p>
        </p:txBody>
      </p:sp>
      <p:pic>
        <p:nvPicPr>
          <p:cNvPr id="7" name="Picture 6"/>
          <p:cNvPicPr>
            <a:picLocks noChangeAspect="1"/>
          </p:cNvPicPr>
          <p:nvPr/>
        </p:nvPicPr>
        <p:blipFill>
          <a:blip r:embed="rId3"/>
          <a:stretch>
            <a:fillRect/>
          </a:stretch>
        </p:blipFill>
        <p:spPr>
          <a:xfrm>
            <a:off x="457200" y="1108200"/>
            <a:ext cx="11201400" cy="4873500"/>
          </a:xfrm>
          <a:prstGeom prst="rect">
            <a:avLst/>
          </a:prstGeom>
        </p:spPr>
      </p:pic>
      <p:sp>
        <p:nvSpPr>
          <p:cNvPr id="8" name="TextBox 7"/>
          <p:cNvSpPr txBox="1"/>
          <p:nvPr/>
        </p:nvSpPr>
        <p:spPr>
          <a:xfrm>
            <a:off x="5029200" y="1295400"/>
            <a:ext cx="3124200" cy="381000"/>
          </a:xfrm>
          <a:prstGeom prst="rect">
            <a:avLst/>
          </a:prstGeom>
          <a:noFill/>
        </p:spPr>
        <p:txBody>
          <a:bodyPr wrap="square" rtlCol="0">
            <a:spAutoFit/>
          </a:bodyPr>
          <a:lstStyle/>
          <a:p>
            <a:r>
              <a:rPr lang="en-US" dirty="0" smtClean="0"/>
              <a:t>Top Service Categories: Infants</a:t>
            </a:r>
            <a:endParaRPr lang="en-US" dirty="0"/>
          </a:p>
        </p:txBody>
      </p:sp>
    </p:spTree>
    <p:extLst>
      <p:ext uri="{BB962C8B-B14F-4D97-AF65-F5344CB8AC3E}">
        <p14:creationId xmlns:p14="http://schemas.microsoft.com/office/powerpoint/2010/main" val="1361407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838802"/>
            <a:ext cx="10515600" cy="2852737"/>
          </a:xfrm>
        </p:spPr>
        <p:txBody>
          <a:bodyPr/>
          <a:lstStyle/>
          <a:p>
            <a:r>
              <a:rPr lang="en-US" dirty="0" smtClean="0"/>
              <a:t>DATA Recap</a:t>
            </a:r>
            <a:endParaRPr lang="en-US" dirty="0"/>
          </a:p>
        </p:txBody>
      </p:sp>
      <p:sp>
        <p:nvSpPr>
          <p:cNvPr id="5" name="Content Placeholder 4"/>
          <p:cNvSpPr>
            <a:spLocks noGrp="1"/>
          </p:cNvSpPr>
          <p:nvPr>
            <p:ph type="body" idx="1"/>
          </p:nvPr>
        </p:nvSpPr>
        <p:spPr>
          <a:xfrm>
            <a:off x="1474573" y="3666825"/>
            <a:ext cx="10515600" cy="1354137"/>
          </a:xfrm>
        </p:spPr>
        <p:txBody>
          <a:bodyPr>
            <a:normAutofit/>
          </a:bodyPr>
          <a:lstStyle/>
          <a:p>
            <a:r>
              <a:rPr lang="en-US" sz="4400" b="1" dirty="0" smtClean="0"/>
              <a:t>CDC DHAP</a:t>
            </a:r>
            <a:endParaRPr lang="en-US" sz="4400" b="1" dirty="0"/>
          </a:p>
        </p:txBody>
      </p:sp>
      <p:pic>
        <p:nvPicPr>
          <p:cNvPr id="2" name="Picture 1" descr="File:Circle-icons-trends.sv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1223319"/>
            <a:ext cx="3810000" cy="3810000"/>
          </a:xfrm>
          <a:prstGeom prst="rect">
            <a:avLst/>
          </a:prstGeom>
          <a:solidFill>
            <a:srgbClr val="0070C0"/>
          </a:solidFill>
        </p:spPr>
      </p:pic>
    </p:spTree>
    <p:extLst>
      <p:ext uri="{BB962C8B-B14F-4D97-AF65-F5344CB8AC3E}">
        <p14:creationId xmlns:p14="http://schemas.microsoft.com/office/powerpoint/2010/main" val="128951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296" y="55184"/>
            <a:ext cx="11332464" cy="1143000"/>
          </a:xfrm>
        </p:spPr>
        <p:txBody>
          <a:bodyPr>
            <a:noAutofit/>
          </a:bodyPr>
          <a:lstStyle/>
          <a:p>
            <a:r>
              <a:rPr lang="en-US" sz="2400" dirty="0" smtClean="0"/>
              <a:t>Estimated numbers and rates of </a:t>
            </a:r>
            <a:r>
              <a:rPr lang="en-US" sz="2400" dirty="0" err="1" smtClean="0"/>
              <a:t>perinatally</a:t>
            </a:r>
            <a:r>
              <a:rPr lang="en-US" sz="2400" dirty="0" smtClean="0"/>
              <a:t> acquired human immunodeficiency virus infections among children born in the United States and District of Columbia, 2010-2013</a:t>
            </a:r>
            <a:endParaRPr lang="en-US" sz="2400" dirty="0"/>
          </a:p>
        </p:txBody>
      </p:sp>
      <p:pic>
        <p:nvPicPr>
          <p:cNvPr id="5" name="Content Placeholder 4"/>
          <p:cNvPicPr>
            <a:picLocks noGrp="1" noChangeAspect="1"/>
          </p:cNvPicPr>
          <p:nvPr>
            <p:ph idx="1"/>
          </p:nvPr>
        </p:nvPicPr>
        <p:blipFill>
          <a:blip r:embed="rId3"/>
          <a:stretch>
            <a:fillRect/>
          </a:stretch>
        </p:blipFill>
        <p:spPr>
          <a:xfrm>
            <a:off x="1993392" y="1198184"/>
            <a:ext cx="6912864" cy="4745416"/>
          </a:xfrm>
          <a:prstGeom prst="rect">
            <a:avLst/>
          </a:prstGeom>
        </p:spPr>
      </p:pic>
      <p:sp>
        <p:nvSpPr>
          <p:cNvPr id="9" name="TextBox 8"/>
          <p:cNvSpPr txBox="1"/>
          <p:nvPr/>
        </p:nvSpPr>
        <p:spPr>
          <a:xfrm>
            <a:off x="817626" y="6019800"/>
            <a:ext cx="808863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lumMod val="75000"/>
                  </a:schemeClr>
                </a:solidFill>
                <a:effectLst/>
                <a:uLnTx/>
                <a:uFillTx/>
                <a:latin typeface="Calibri" panose="020F0502020204030204"/>
                <a:ea typeface="+mn-ea"/>
                <a:cs typeface="+mn-cs"/>
              </a:rPr>
              <a:t>Taylor et al.  JAMA Pediatrics May 2017</a:t>
            </a:r>
            <a:endParaRPr kumimoji="0" lang="en-US" sz="1200" b="0" i="0" u="none" strike="noStrike" kern="1200" cap="none" spc="0" normalizeH="0" baseline="0" noProof="0" dirty="0">
              <a:ln>
                <a:noFill/>
              </a:ln>
              <a:solidFill>
                <a:schemeClr val="tx1">
                  <a:lumMod val="75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289660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550" y="246063"/>
            <a:ext cx="12109450" cy="1143000"/>
          </a:xfrm>
        </p:spPr>
        <p:txBody>
          <a:bodyPr>
            <a:normAutofit fontScale="90000"/>
          </a:bodyPr>
          <a:lstStyle/>
          <a:p>
            <a:pPr algn="ctr">
              <a:lnSpc>
                <a:spcPts val="3467"/>
              </a:lnSpc>
            </a:pPr>
            <a:r>
              <a:rPr lang="en-US" sz="2667" dirty="0"/>
              <a:t>Diagnoses of Perinatally Acquired HIV Infection among Children Born During 2014, by Area of Residence—United States and Puerto Rico</a:t>
            </a:r>
            <a:br>
              <a:rPr lang="en-US" sz="2667" dirty="0"/>
            </a:br>
            <a:r>
              <a:rPr lang="en-US" sz="2667" dirty="0">
                <a:solidFill>
                  <a:srgbClr val="5F5F5F"/>
                </a:solidFill>
              </a:rPr>
              <a:t>N = 47</a:t>
            </a:r>
            <a:endParaRPr lang="en-US" sz="2667" dirty="0"/>
          </a:p>
        </p:txBody>
      </p:sp>
      <p:pic>
        <p:nvPicPr>
          <p:cNvPr id="8" name="Picture 7" descr="A total of 47 children born during 2014 had diagnosed HIV infection that was attributed to perinatal transmission in the United States and Puerto Rico. &#10;&#10;Florida, Georgia, Tennessee and Texas reported the largest numbers of diagnosed HIV infections attributed to perinatal transmission in infants born in 2014. Thirty-eight areas (32 states and 6 U.S. dependent areas) reported no perinatally acquired infections among infants born in 2014. The District of Columbia (i.e., Washington, DC) is a city; use caution when comparing numbers of HIV diagnoses in DC with the numbers in states.&#10; &#10;Because of delays in the reporting of births and diagnoses of HIV infection attributed to perinatal exposure, the exclusion of data for the most recent 2 years allowed ≥30 months for data to be reported to CDC. &#10;&#10;Data reflect all infants with diagnosed perinatally acquired HIV infection who were born in the United States and 6 dependent areas during 2014 regardless of date of diagnosis.&#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 y="130135"/>
            <a:ext cx="11960649" cy="6727865"/>
          </a:xfrm>
          <a:prstGeom prst="rect">
            <a:avLst/>
          </a:prstGeom>
        </p:spPr>
      </p:pic>
      <p:grpSp>
        <p:nvGrpSpPr>
          <p:cNvPr id="6" name="Group 5"/>
          <p:cNvGrpSpPr/>
          <p:nvPr/>
        </p:nvGrpSpPr>
        <p:grpSpPr>
          <a:xfrm>
            <a:off x="300058" y="3139521"/>
            <a:ext cx="1605681" cy="465417"/>
            <a:chOff x="4057650" y="4980801"/>
            <a:chExt cx="2335774" cy="465416"/>
          </a:xfrm>
        </p:grpSpPr>
        <p:sp>
          <p:nvSpPr>
            <p:cNvPr id="7" name="TextBox 6"/>
            <p:cNvSpPr txBox="1"/>
            <p:nvPr/>
          </p:nvSpPr>
          <p:spPr>
            <a:xfrm>
              <a:off x="4057650" y="4980801"/>
              <a:ext cx="2057398" cy="272382"/>
            </a:xfrm>
            <a:prstGeom prst="rect">
              <a:avLst/>
            </a:prstGeom>
            <a:noFill/>
          </p:spPr>
          <p:txBody>
            <a:bodyPr wrap="square" rtlCol="0">
              <a:spAutoFit/>
            </a:bodyPr>
            <a:lstStyle/>
            <a:p>
              <a:pPr defTabSz="1219170" eaLnBrk="0" fontAlgn="base" hangingPunct="0">
                <a:lnSpc>
                  <a:spcPct val="90000"/>
                </a:lnSpc>
                <a:spcBef>
                  <a:spcPct val="0"/>
                </a:spcBef>
                <a:spcAft>
                  <a:spcPct val="0"/>
                </a:spcAft>
              </a:pPr>
              <a:r>
                <a:rPr lang="en-US" sz="1300" dirty="0">
                  <a:solidFill>
                    <a:srgbClr val="5F5F5F"/>
                  </a:solidFill>
                  <a:latin typeface="Calibri" panose="020F0502020204030204" pitchFamily="34" charset="0"/>
                </a:rPr>
                <a:t>Puerto Rico</a:t>
              </a:r>
            </a:p>
          </p:txBody>
        </p:sp>
        <p:sp>
          <p:nvSpPr>
            <p:cNvPr id="10" name="TextBox 9"/>
            <p:cNvSpPr txBox="1"/>
            <p:nvPr/>
          </p:nvSpPr>
          <p:spPr>
            <a:xfrm>
              <a:off x="5742453" y="4993786"/>
              <a:ext cx="650971" cy="452431"/>
            </a:xfrm>
            <a:prstGeom prst="rect">
              <a:avLst/>
            </a:prstGeom>
            <a:noFill/>
          </p:spPr>
          <p:txBody>
            <a:bodyPr wrap="square" rtlCol="0">
              <a:spAutoFit/>
            </a:bodyPr>
            <a:lstStyle/>
            <a:p>
              <a:pPr algn="r" defTabSz="1219170" eaLnBrk="0" fontAlgn="base" hangingPunct="0">
                <a:lnSpc>
                  <a:spcPct val="90000"/>
                </a:lnSpc>
                <a:spcBef>
                  <a:spcPct val="0"/>
                </a:spcBef>
                <a:spcAft>
                  <a:spcPct val="0"/>
                </a:spcAft>
              </a:pPr>
              <a:r>
                <a:rPr lang="en-US" sz="1300" dirty="0">
                  <a:solidFill>
                    <a:srgbClr val="5F5F5F"/>
                  </a:solidFill>
                  <a:latin typeface="Calibri" panose="020F0502020204030204" pitchFamily="34" charset="0"/>
                </a:rPr>
                <a:t>0</a:t>
              </a:r>
            </a:p>
            <a:p>
              <a:pPr algn="r" defTabSz="1219170" eaLnBrk="0" fontAlgn="base" hangingPunct="0">
                <a:lnSpc>
                  <a:spcPct val="90000"/>
                </a:lnSpc>
                <a:spcBef>
                  <a:spcPct val="0"/>
                </a:spcBef>
                <a:spcAft>
                  <a:spcPct val="0"/>
                </a:spcAft>
              </a:pPr>
              <a:endParaRPr lang="en-US" sz="1300" dirty="0">
                <a:solidFill>
                  <a:srgbClr val="5F5F5F"/>
                </a:solidFill>
                <a:latin typeface="Calibri" panose="020F0502020204030204" pitchFamily="34" charset="0"/>
              </a:endParaRPr>
            </a:p>
          </p:txBody>
        </p:sp>
      </p:grpSp>
    </p:spTree>
    <p:extLst>
      <p:ext uri="{BB962C8B-B14F-4D97-AF65-F5344CB8AC3E}">
        <p14:creationId xmlns:p14="http://schemas.microsoft.com/office/powerpoint/2010/main" val="443386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Estimated incidence rates of </a:t>
            </a:r>
            <a:r>
              <a:rPr lang="en-US" sz="2400" dirty="0" err="1"/>
              <a:t>perinatally</a:t>
            </a:r>
            <a:r>
              <a:rPr lang="en-US" sz="2400" dirty="0"/>
              <a:t> acquired human immunodeficiency virus infection in 50 US states and the District of Columbia, 2002-2013</a:t>
            </a:r>
          </a:p>
        </p:txBody>
      </p:sp>
      <p:pic>
        <p:nvPicPr>
          <p:cNvPr id="6" name="Content Placeholder 5"/>
          <p:cNvPicPr>
            <a:picLocks noGrp="1" noChangeAspect="1"/>
          </p:cNvPicPr>
          <p:nvPr>
            <p:ph idx="1"/>
          </p:nvPr>
        </p:nvPicPr>
        <p:blipFill>
          <a:blip r:embed="rId3"/>
          <a:stretch>
            <a:fillRect/>
          </a:stretch>
        </p:blipFill>
        <p:spPr>
          <a:xfrm>
            <a:off x="1527048" y="1690498"/>
            <a:ext cx="6839712" cy="3530726"/>
          </a:xfrm>
          <a:prstGeom prst="rect">
            <a:avLst/>
          </a:prstGeom>
        </p:spPr>
      </p:pic>
      <p:sp>
        <p:nvSpPr>
          <p:cNvPr id="7" name="Text Placeholder 3"/>
          <p:cNvSpPr txBox="1">
            <a:spLocks/>
          </p:cNvSpPr>
          <p:nvPr/>
        </p:nvSpPr>
        <p:spPr bwMode="auto">
          <a:xfrm>
            <a:off x="914400" y="5715000"/>
            <a:ext cx="117530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rgbClr val="541900"/>
              </a:buClr>
              <a:buSzPct val="70000"/>
              <a:buFont typeface="Wingdings" panose="05000000000000000000" pitchFamily="2" charset="2"/>
              <a:buChar char="§"/>
              <a:defRPr sz="3200" b="1" kern="1200" baseline="0">
                <a:solidFill>
                  <a:srgbClr val="000000"/>
                </a:solidFill>
                <a:latin typeface="Calibri" pitchFamily="34" charset="0"/>
                <a:ea typeface="+mn-ea"/>
                <a:cs typeface="+mn-cs"/>
              </a:defRPr>
            </a:lvl1pPr>
            <a:lvl2pPr marL="990575" indent="-380990" algn="l" rtl="0" eaLnBrk="1" fontAlgn="base" hangingPunct="1">
              <a:spcBef>
                <a:spcPct val="20000"/>
              </a:spcBef>
              <a:spcAft>
                <a:spcPct val="0"/>
              </a:spcAft>
              <a:buClr>
                <a:srgbClr val="005984"/>
              </a:buClr>
              <a:buSzPct val="100000"/>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2pPr>
            <a:lvl3pPr marL="1523962" indent="-304792" algn="l" rtl="0" eaLnBrk="1" fontAlgn="base" hangingPunct="1">
              <a:spcBef>
                <a:spcPct val="20000"/>
              </a:spcBef>
              <a:spcAft>
                <a:spcPct val="0"/>
              </a:spcAft>
              <a:buClrTx/>
              <a:buSzPct val="100000"/>
              <a:buFont typeface="Arial" pitchFamily="34" charset="0"/>
              <a:buChar char="•"/>
              <a:defRPr sz="2400" kern="1200">
                <a:solidFill>
                  <a:schemeClr val="accent4">
                    <a:lumMod val="75000"/>
                  </a:schemeClr>
                </a:solidFill>
                <a:latin typeface="Calibri" panose="020F0502020204030204" pitchFamily="34" charset="0"/>
                <a:ea typeface="+mn-ea"/>
                <a:cs typeface="+mn-cs"/>
              </a:defRPr>
            </a:lvl3pPr>
            <a:lvl4pPr marL="2133547" indent="-304792" algn="l" rtl="0" eaLnBrk="1" fontAlgn="base" hangingPunct="1">
              <a:spcBef>
                <a:spcPct val="20000"/>
              </a:spcBef>
              <a:spcAft>
                <a:spcPct val="0"/>
              </a:spcAft>
              <a:buClr>
                <a:schemeClr val="bg1"/>
              </a:buClr>
              <a:buSzPct val="70000"/>
              <a:buFont typeface="Courier New" pitchFamily="49" charset="0"/>
              <a:buChar char="o"/>
              <a:defRPr sz="2400" kern="1200" baseline="0">
                <a:solidFill>
                  <a:schemeClr val="bg2"/>
                </a:solidFill>
                <a:latin typeface="Calibri" panose="020F0502020204030204" pitchFamily="34" charset="0"/>
                <a:ea typeface="+mn-ea"/>
                <a:cs typeface="+mn-cs"/>
              </a:defRPr>
            </a:lvl4pPr>
            <a:lvl5pPr marL="2743131" indent="-304792" algn="l" rtl="0" eaLnBrk="1" fontAlgn="base" hangingPunct="1">
              <a:spcBef>
                <a:spcPct val="20000"/>
              </a:spcBef>
              <a:spcAft>
                <a:spcPct val="0"/>
              </a:spcAft>
              <a:buClr>
                <a:schemeClr val="bg1"/>
              </a:buClr>
              <a:buSzPct val="70000"/>
              <a:buFont typeface="Arial" pitchFamily="34" charset="0"/>
              <a:buChar char="•"/>
              <a:defRPr sz="2400" kern="1200">
                <a:solidFill>
                  <a:schemeClr val="bg2"/>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sz="1100" b="0" dirty="0" smtClean="0">
                <a:solidFill>
                  <a:schemeClr val="tx1">
                    <a:lumMod val="75000"/>
                  </a:schemeClr>
                </a:solidFill>
              </a:rPr>
              <a:t>Taylor AW et al, JAMA Pediatrics, May 2017</a:t>
            </a:r>
          </a:p>
          <a:p>
            <a:pPr marL="0" indent="0">
              <a:buNone/>
            </a:pPr>
            <a:endParaRPr lang="en-US" sz="1100" b="0" dirty="0">
              <a:solidFill>
                <a:schemeClr val="tx1">
                  <a:lumMod val="75000"/>
                </a:schemeClr>
              </a:solidFill>
            </a:endParaRPr>
          </a:p>
          <a:p>
            <a:pPr marL="0" indent="0">
              <a:buNone/>
            </a:pPr>
            <a:r>
              <a:rPr lang="en-US" sz="1100" b="0" dirty="0" smtClean="0">
                <a:solidFill>
                  <a:schemeClr val="tx1">
                    <a:lumMod val="75000"/>
                  </a:schemeClr>
                </a:solidFill>
              </a:rPr>
              <a:t>Rates are estimated diagnoses per 100,000 live births and were adjusted for delay in reporting from birth to diagnosis and from diagnosis to report</a:t>
            </a:r>
            <a:endParaRPr lang="en-US" sz="1100" b="0" dirty="0">
              <a:solidFill>
                <a:schemeClr val="tx1">
                  <a:lumMod val="75000"/>
                </a:schemeClr>
              </a:solidFill>
            </a:endParaRPr>
          </a:p>
        </p:txBody>
      </p:sp>
    </p:spTree>
    <p:extLst>
      <p:ext uri="{BB962C8B-B14F-4D97-AF65-F5344CB8AC3E}">
        <p14:creationId xmlns:p14="http://schemas.microsoft.com/office/powerpoint/2010/main" val="211794143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Incidence of Perinatally Acquired HIV Infection in the United States, 1978-2013</a:t>
            </a:r>
            <a:endParaRPr lang="en-US" dirty="0"/>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1938528" y="1417638"/>
            <a:ext cx="7342632" cy="4041329"/>
          </a:xfrm>
        </p:spPr>
      </p:pic>
      <p:sp>
        <p:nvSpPr>
          <p:cNvPr id="6" name="Rectangle 5"/>
          <p:cNvSpPr/>
          <p:nvPr/>
        </p:nvSpPr>
        <p:spPr>
          <a:xfrm>
            <a:off x="1066800" y="6019800"/>
            <a:ext cx="5874429" cy="276999"/>
          </a:xfrm>
          <a:prstGeom prst="rect">
            <a:avLst/>
          </a:prstGeom>
        </p:spPr>
        <p:txBody>
          <a:bodyPr wrap="none">
            <a:spAutoFit/>
          </a:bodyPr>
          <a:lstStyle/>
          <a:p>
            <a:r>
              <a:rPr lang="en-US" sz="1200" dirty="0">
                <a:solidFill>
                  <a:schemeClr val="tx1">
                    <a:lumMod val="75000"/>
                  </a:schemeClr>
                </a:solidFill>
              </a:rPr>
              <a:t>Nesheim </a:t>
            </a:r>
            <a:r>
              <a:rPr lang="en-US" sz="1200" dirty="0" smtClean="0">
                <a:solidFill>
                  <a:schemeClr val="tx1">
                    <a:lumMod val="75000"/>
                  </a:schemeClr>
                </a:solidFill>
              </a:rPr>
              <a:t>SR, </a:t>
            </a:r>
            <a:r>
              <a:rPr lang="en-US" sz="1200" dirty="0">
                <a:solidFill>
                  <a:schemeClr val="tx1">
                    <a:lumMod val="75000"/>
                  </a:schemeClr>
                </a:solidFill>
              </a:rPr>
              <a:t>et al</a:t>
            </a:r>
            <a:r>
              <a:rPr lang="en-US" sz="1200" dirty="0" smtClean="0">
                <a:solidFill>
                  <a:schemeClr val="tx1">
                    <a:lumMod val="75000"/>
                  </a:schemeClr>
                </a:solidFill>
              </a:rPr>
              <a:t>. </a:t>
            </a:r>
            <a:r>
              <a:rPr lang="en-US" sz="1200" dirty="0">
                <a:solidFill>
                  <a:schemeClr val="tx1">
                    <a:lumMod val="75000"/>
                  </a:schemeClr>
                </a:solidFill>
              </a:rPr>
              <a:t>J </a:t>
            </a:r>
            <a:r>
              <a:rPr lang="en-US" sz="1200" dirty="0" err="1">
                <a:solidFill>
                  <a:schemeClr val="tx1">
                    <a:lumMod val="75000"/>
                  </a:schemeClr>
                </a:solidFill>
              </a:rPr>
              <a:t>Acquir</a:t>
            </a:r>
            <a:r>
              <a:rPr lang="en-US" sz="1200" dirty="0">
                <a:solidFill>
                  <a:schemeClr val="tx1">
                    <a:lumMod val="75000"/>
                  </a:schemeClr>
                </a:solidFill>
              </a:rPr>
              <a:t> Immune </a:t>
            </a:r>
            <a:r>
              <a:rPr lang="en-US" sz="1200" dirty="0" err="1">
                <a:solidFill>
                  <a:schemeClr val="tx1">
                    <a:lumMod val="75000"/>
                  </a:schemeClr>
                </a:solidFill>
              </a:rPr>
              <a:t>Defic</a:t>
            </a:r>
            <a:r>
              <a:rPr lang="en-US" sz="1200" dirty="0">
                <a:solidFill>
                  <a:schemeClr val="tx1">
                    <a:lumMod val="75000"/>
                  </a:schemeClr>
                </a:solidFill>
              </a:rPr>
              <a:t> </a:t>
            </a:r>
            <a:r>
              <a:rPr lang="en-US" sz="1200" dirty="0" err="1">
                <a:solidFill>
                  <a:schemeClr val="tx1">
                    <a:lumMod val="75000"/>
                  </a:schemeClr>
                </a:solidFill>
              </a:rPr>
              <a:t>Syndr</a:t>
            </a:r>
            <a:r>
              <a:rPr lang="en-US" sz="1200" dirty="0">
                <a:solidFill>
                  <a:schemeClr val="tx1">
                    <a:lumMod val="75000"/>
                  </a:schemeClr>
                </a:solidFill>
              </a:rPr>
              <a:t>  Volume 76, Number 5, December 15, 2017</a:t>
            </a:r>
          </a:p>
        </p:txBody>
      </p:sp>
    </p:spTree>
    <p:extLst>
      <p:ext uri="{BB962C8B-B14F-4D97-AF65-F5344CB8AC3E}">
        <p14:creationId xmlns:p14="http://schemas.microsoft.com/office/powerpoint/2010/main" val="419401932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PANEL DISCUSSION</a:t>
            </a:r>
            <a:endParaRPr lang="en-US" dirty="0"/>
          </a:p>
        </p:txBody>
      </p:sp>
      <p:sp>
        <p:nvSpPr>
          <p:cNvPr id="6" name="Text Placeholder 5"/>
          <p:cNvSpPr>
            <a:spLocks noGrp="1"/>
          </p:cNvSpPr>
          <p:nvPr>
            <p:ph type="body" idx="1"/>
          </p:nvPr>
        </p:nvSpPr>
        <p:spPr/>
        <p:txBody>
          <a:bodyPr/>
          <a:lstStyle/>
          <a:p>
            <a:r>
              <a:rPr lang="en-US" dirty="0" smtClean="0"/>
              <a:t>Addressing Missed Opportunities</a:t>
            </a:r>
            <a:endParaRPr lang="en-US" dirty="0"/>
          </a:p>
        </p:txBody>
      </p:sp>
      <p:sp>
        <p:nvSpPr>
          <p:cNvPr id="4" name="Slide Number Placeholder 3"/>
          <p:cNvSpPr>
            <a:spLocks noGrp="1"/>
          </p:cNvSpPr>
          <p:nvPr>
            <p:ph type="sldNum" sz="quarter" idx="12"/>
          </p:nvPr>
        </p:nvSpPr>
        <p:spPr>
          <a:xfrm>
            <a:off x="8610600" y="6553201"/>
            <a:ext cx="2057400" cy="365125"/>
          </a:xfrm>
        </p:spPr>
        <p:txBody>
          <a:bodyPr/>
          <a:lstStyle/>
          <a:p>
            <a:fld id="{F9ECA865-404D-4A57-9AC1-FD3038CC100D}" type="slidenum">
              <a:rPr lang="en-US" smtClean="0"/>
              <a:pPr/>
              <a:t>18</a:t>
            </a:fld>
            <a:endParaRPr lang="en-US"/>
          </a:p>
        </p:txBody>
      </p:sp>
    </p:spTree>
    <p:extLst>
      <p:ext uri="{BB962C8B-B14F-4D97-AF65-F5344CB8AC3E}">
        <p14:creationId xmlns:p14="http://schemas.microsoft.com/office/powerpoint/2010/main" val="376588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10515600" cy="1325563"/>
          </a:xfrm>
        </p:spPr>
        <p:txBody>
          <a:bodyPr/>
          <a:lstStyle/>
          <a:p>
            <a:r>
              <a:rPr lang="en-US" dirty="0"/>
              <a:t>Recognizing </a:t>
            </a:r>
            <a:r>
              <a:rPr lang="en-US" dirty="0" smtClean="0"/>
              <a:t>Missed </a:t>
            </a:r>
            <a:r>
              <a:rPr lang="en-US" dirty="0"/>
              <a:t>O</a:t>
            </a:r>
            <a:r>
              <a:rPr lang="en-US" dirty="0" smtClean="0"/>
              <a:t>pportunities</a:t>
            </a:r>
            <a:endParaRPr lang="en-US" dirty="0"/>
          </a:p>
        </p:txBody>
      </p:sp>
      <p:pic>
        <p:nvPicPr>
          <p:cNvPr id="3" name="Picture 2"/>
          <p:cNvPicPr>
            <a:picLocks noChangeAspect="1"/>
          </p:cNvPicPr>
          <p:nvPr/>
        </p:nvPicPr>
        <p:blipFill>
          <a:blip r:embed="rId2"/>
          <a:stretch>
            <a:fillRect/>
          </a:stretch>
        </p:blipFill>
        <p:spPr>
          <a:xfrm>
            <a:off x="121508" y="968355"/>
            <a:ext cx="12039600" cy="2154635"/>
          </a:xfrm>
          <a:prstGeom prst="rect">
            <a:avLst/>
          </a:prstGeom>
        </p:spPr>
      </p:pic>
      <p:sp>
        <p:nvSpPr>
          <p:cNvPr id="7" name="Rectangle 6"/>
          <p:cNvSpPr/>
          <p:nvPr/>
        </p:nvSpPr>
        <p:spPr>
          <a:xfrm>
            <a:off x="214184" y="3459082"/>
            <a:ext cx="6096000" cy="1754326"/>
          </a:xfrm>
          <a:prstGeom prst="rect">
            <a:avLst/>
          </a:prstGeom>
        </p:spPr>
        <p:txBody>
          <a:bodyPr>
            <a:spAutoFit/>
          </a:bodyPr>
          <a:lstStyle/>
          <a:p>
            <a:r>
              <a:rPr lang="en-US" i="1" dirty="0">
                <a:solidFill>
                  <a:srgbClr val="333333"/>
                </a:solidFill>
                <a:latin typeface="Verdana" panose="020B0604030504040204" pitchFamily="34" charset="0"/>
              </a:rPr>
              <a:t>Assistant Professor </a:t>
            </a:r>
            <a:r>
              <a:rPr lang="en-US" dirty="0"/>
              <a:t/>
            </a:r>
            <a:br>
              <a:rPr lang="en-US" dirty="0"/>
            </a:br>
            <a:r>
              <a:rPr lang="en-US" dirty="0">
                <a:solidFill>
                  <a:srgbClr val="333333"/>
                </a:solidFill>
                <a:latin typeface="Verdana" panose="020B0604030504040204" pitchFamily="34" charset="0"/>
              </a:rPr>
              <a:t>Director, Pediatric Infectious Disease Fellowship</a:t>
            </a:r>
            <a:r>
              <a:rPr lang="en-US" dirty="0"/>
              <a:t/>
            </a:r>
            <a:br>
              <a:rPr lang="en-US" dirty="0"/>
            </a:br>
            <a:r>
              <a:rPr lang="en-US" dirty="0">
                <a:solidFill>
                  <a:srgbClr val="333333"/>
                </a:solidFill>
                <a:latin typeface="Verdana" panose="020B0604030504040204" pitchFamily="34" charset="0"/>
              </a:rPr>
              <a:t>Osler Society Advisor</a:t>
            </a:r>
            <a:r>
              <a:rPr lang="en-US" dirty="0"/>
              <a:t/>
            </a:r>
            <a:br>
              <a:rPr lang="en-US" dirty="0"/>
            </a:br>
            <a:r>
              <a:rPr lang="en-US" dirty="0">
                <a:solidFill>
                  <a:srgbClr val="333333"/>
                </a:solidFill>
                <a:latin typeface="Verdana" panose="020B0604030504040204" pitchFamily="34" charset="0"/>
              </a:rPr>
              <a:t>Pediatric Infectious Diseases</a:t>
            </a:r>
            <a:r>
              <a:rPr lang="en-US" dirty="0"/>
              <a:t/>
            </a:r>
            <a:br>
              <a:rPr lang="en-US" dirty="0"/>
            </a:br>
            <a:r>
              <a:rPr lang="en-US" dirty="0">
                <a:solidFill>
                  <a:srgbClr val="333333"/>
                </a:solidFill>
                <a:latin typeface="Verdana" panose="020B0604030504040204" pitchFamily="34" charset="0"/>
              </a:rPr>
              <a:t>Emory University </a:t>
            </a:r>
            <a:r>
              <a:rPr lang="en-US" dirty="0"/>
              <a:t/>
            </a:r>
            <a:br>
              <a:rPr lang="en-US" dirty="0"/>
            </a:br>
            <a:r>
              <a:rPr lang="en-US" dirty="0" smtClean="0">
                <a:solidFill>
                  <a:srgbClr val="002878"/>
                </a:solidFill>
                <a:latin typeface="Verdana" panose="020B0604030504040204" pitchFamily="34" charset="0"/>
                <a:hlinkClick r:id="rId3"/>
              </a:rPr>
              <a:t>acamac2@emory.edu</a:t>
            </a:r>
            <a:endParaRPr lang="en-US" dirty="0"/>
          </a:p>
        </p:txBody>
      </p:sp>
      <p:sp>
        <p:nvSpPr>
          <p:cNvPr id="9" name="Rectangle 8"/>
          <p:cNvSpPr/>
          <p:nvPr/>
        </p:nvSpPr>
        <p:spPr>
          <a:xfrm>
            <a:off x="214184" y="3122990"/>
            <a:ext cx="5065810" cy="369332"/>
          </a:xfrm>
          <a:prstGeom prst="rect">
            <a:avLst/>
          </a:prstGeom>
        </p:spPr>
        <p:txBody>
          <a:bodyPr wrap="none">
            <a:spAutoFit/>
          </a:bodyPr>
          <a:lstStyle/>
          <a:p>
            <a:r>
              <a:rPr lang="en-US" b="1" dirty="0">
                <a:latin typeface="Verdana" panose="020B0604030504040204" pitchFamily="34" charset="0"/>
              </a:rPr>
              <a:t>Andrés Felipe </a:t>
            </a:r>
            <a:r>
              <a:rPr lang="en-US" b="1" dirty="0" smtClean="0">
                <a:latin typeface="Verdana" panose="020B0604030504040204" pitchFamily="34" charset="0"/>
              </a:rPr>
              <a:t>Camacho-Gonzalez, MD</a:t>
            </a:r>
            <a:endParaRPr lang="en-US" b="1" i="0" dirty="0">
              <a:effectLst/>
              <a:latin typeface="Verdana" panose="020B0604030504040204" pitchFamily="34" charset="0"/>
            </a:endParaRPr>
          </a:p>
        </p:txBody>
      </p:sp>
    </p:spTree>
    <p:extLst>
      <p:ext uri="{BB962C8B-B14F-4D97-AF65-F5344CB8AC3E}">
        <p14:creationId xmlns:p14="http://schemas.microsoft.com/office/powerpoint/2010/main" val="3467556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B2ED3-50A4-4E47-9417-45A5AF2B609C}"/>
              </a:ext>
            </a:extLst>
          </p:cNvPr>
          <p:cNvSpPr>
            <a:spLocks noGrp="1"/>
          </p:cNvSpPr>
          <p:nvPr>
            <p:ph type="title"/>
          </p:nvPr>
        </p:nvSpPr>
        <p:spPr/>
        <p:txBody>
          <a:bodyPr>
            <a:noAutofit/>
          </a:bodyPr>
          <a:lstStyle/>
          <a:p>
            <a:r>
              <a:rPr lang="en-US" dirty="0"/>
              <a:t>Disclosures</a:t>
            </a:r>
          </a:p>
        </p:txBody>
      </p:sp>
      <p:sp>
        <p:nvSpPr>
          <p:cNvPr id="3" name="Content Placeholder 2">
            <a:extLst>
              <a:ext uri="{FF2B5EF4-FFF2-40B4-BE49-F238E27FC236}">
                <a16:creationId xmlns:a16="http://schemas.microsoft.com/office/drawing/2014/main" id="{396EB0C9-4DED-4F31-AC5B-2F9034A81FEF}"/>
              </a:ext>
            </a:extLst>
          </p:cNvPr>
          <p:cNvSpPr>
            <a:spLocks noGrp="1"/>
          </p:cNvSpPr>
          <p:nvPr>
            <p:ph sz="half" idx="10"/>
          </p:nvPr>
        </p:nvSpPr>
        <p:spPr/>
        <p:txBody>
          <a:bodyPr>
            <a:normAutofit/>
          </a:bodyPr>
          <a:lstStyle/>
          <a:p>
            <a:r>
              <a:rPr lang="en-US" dirty="0"/>
              <a:t>Presenter(s) has no financial interest to disclose.</a:t>
            </a:r>
          </a:p>
          <a:p>
            <a:pPr marL="457200" lvl="1" indent="0">
              <a:buNone/>
            </a:pPr>
            <a:endParaRPr lang="en-US" sz="1400" dirty="0">
              <a:solidFill>
                <a:schemeClr val="bg1">
                  <a:lumMod val="50000"/>
                </a:schemeClr>
              </a:solidFill>
            </a:endParaRPr>
          </a:p>
          <a:p>
            <a:pPr indent="-228600"/>
            <a:r>
              <a:rPr lang="en-US" sz="1800" dirty="0"/>
              <a:t>This continuing education activity is managed and accredited by </a:t>
            </a:r>
            <a:r>
              <a:rPr lang="en-US" sz="1800" dirty="0" err="1"/>
              <a:t>AffinityCE</a:t>
            </a:r>
            <a:r>
              <a:rPr lang="en-US" sz="1800" dirty="0"/>
              <a:t>/Professional Education Services Group in cooperation with HRSA and LRG. PESG, HRSA, LRG and all accrediting organization do not support or endorse any product or service mentioned in this activity.</a:t>
            </a:r>
          </a:p>
          <a:p>
            <a:pPr indent="-228600"/>
            <a:r>
              <a:rPr lang="en-US" sz="1800" dirty="0"/>
              <a:t>PESG, HRSA, and LRG staff as well as planners and reviewers have no relevant financial or nonfinancial interest to disclose.</a:t>
            </a:r>
          </a:p>
          <a:p>
            <a:pPr indent="-228600"/>
            <a:r>
              <a:rPr lang="en-US" sz="1800" dirty="0"/>
              <a:t>Commercial Support was not received for this activity.</a:t>
            </a:r>
            <a:endParaRPr lang="en-US" sz="2200" dirty="0"/>
          </a:p>
          <a:p>
            <a:pPr marL="457200" lvl="1" indent="0">
              <a:buNone/>
            </a:pPr>
            <a:endParaRPr lang="en-US" sz="1400" dirty="0">
              <a:solidFill>
                <a:schemeClr val="bg1">
                  <a:lumMod val="50000"/>
                </a:schemeClr>
              </a:solidFill>
            </a:endParaRPr>
          </a:p>
          <a:p>
            <a:endParaRPr lang="en-US" sz="2200" dirty="0"/>
          </a:p>
        </p:txBody>
      </p:sp>
    </p:spTree>
    <p:extLst>
      <p:ext uri="{BB962C8B-B14F-4D97-AF65-F5344CB8AC3E}">
        <p14:creationId xmlns:p14="http://schemas.microsoft.com/office/powerpoint/2010/main" val="428554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3063"/>
            <a:ext cx="10515600" cy="1325563"/>
          </a:xfrm>
        </p:spPr>
        <p:txBody>
          <a:bodyPr>
            <a:normAutofit/>
          </a:bodyPr>
          <a:lstStyle/>
          <a:p>
            <a:r>
              <a:rPr lang="en-US" dirty="0"/>
              <a:t>Comprehensive HIV </a:t>
            </a:r>
            <a:r>
              <a:rPr lang="en-US" dirty="0" smtClean="0"/>
              <a:t>Clinical Care </a:t>
            </a:r>
            <a:endParaRPr lang="en-US" dirty="0"/>
          </a:p>
        </p:txBody>
      </p:sp>
      <p:sp>
        <p:nvSpPr>
          <p:cNvPr id="5" name="Content Placeholder 4"/>
          <p:cNvSpPr>
            <a:spLocks noGrp="1"/>
          </p:cNvSpPr>
          <p:nvPr>
            <p:ph idx="1"/>
          </p:nvPr>
        </p:nvSpPr>
        <p:spPr>
          <a:xfrm>
            <a:off x="6172200" y="1828800"/>
            <a:ext cx="4495800" cy="2678475"/>
          </a:xfrm>
        </p:spPr>
        <p:txBody>
          <a:bodyPr>
            <a:normAutofit/>
          </a:bodyPr>
          <a:lstStyle/>
          <a:p>
            <a:pPr marL="0" indent="0">
              <a:buNone/>
            </a:pPr>
            <a:r>
              <a:rPr lang="en-US" b="1" dirty="0" smtClean="0">
                <a:solidFill>
                  <a:schemeClr val="tx1"/>
                </a:solidFill>
              </a:rPr>
              <a:t>Claire </a:t>
            </a:r>
            <a:r>
              <a:rPr lang="en-US" b="1" dirty="0">
                <a:solidFill>
                  <a:schemeClr val="tx1"/>
                </a:solidFill>
              </a:rPr>
              <a:t>Farel, MD, MPH</a:t>
            </a:r>
          </a:p>
          <a:p>
            <a:pPr marL="0" indent="0">
              <a:buNone/>
            </a:pPr>
            <a:r>
              <a:rPr lang="en-US" sz="2400" dirty="0" smtClean="0">
                <a:solidFill>
                  <a:schemeClr val="tx1"/>
                </a:solidFill>
              </a:rPr>
              <a:t>University </a:t>
            </a:r>
            <a:r>
              <a:rPr lang="en-US" sz="2400" dirty="0">
                <a:solidFill>
                  <a:schemeClr val="tx1"/>
                </a:solidFill>
              </a:rPr>
              <a:t>of North Carolina Chapel Hill </a:t>
            </a:r>
            <a:endParaRPr lang="en-US" sz="2400" dirty="0" smtClean="0">
              <a:solidFill>
                <a:schemeClr val="tx1"/>
              </a:solidFill>
            </a:endParaRPr>
          </a:p>
          <a:p>
            <a:pPr marL="0" indent="0">
              <a:buNone/>
            </a:pPr>
            <a:r>
              <a:rPr lang="en-US" sz="2400" dirty="0" smtClean="0">
                <a:solidFill>
                  <a:schemeClr val="tx1"/>
                </a:solidFill>
              </a:rPr>
              <a:t>Medical </a:t>
            </a:r>
            <a:r>
              <a:rPr lang="en-US" sz="2400" dirty="0">
                <a:solidFill>
                  <a:schemeClr val="tx1"/>
                </a:solidFill>
              </a:rPr>
              <a:t>Director, UNC Infectious Diseases Clinic</a:t>
            </a:r>
          </a:p>
          <a:p>
            <a:pPr marL="0" indent="0">
              <a:buNone/>
            </a:pPr>
            <a:r>
              <a:rPr lang="en-US" sz="2400" dirty="0">
                <a:solidFill>
                  <a:schemeClr val="tx1"/>
                </a:solidFill>
              </a:rPr>
              <a:t> </a:t>
            </a:r>
            <a:r>
              <a:rPr lang="en-US" sz="2400" u="sng" dirty="0" smtClean="0">
                <a:solidFill>
                  <a:schemeClr val="tx1"/>
                </a:solidFill>
                <a:hlinkClick r:id="rId2"/>
              </a:rPr>
              <a:t>claire_farel@med.unc.edu</a:t>
            </a:r>
            <a:endParaRPr lang="en-US" sz="2400" dirty="0">
              <a:solidFill>
                <a:schemeClr val="tx1"/>
              </a:solidFill>
            </a:endParaRPr>
          </a:p>
        </p:txBody>
      </p:sp>
      <p:pic>
        <p:nvPicPr>
          <p:cNvPr id="1026" name="Picture 2" descr="Image result for preganant woman with family multi r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055325"/>
            <a:ext cx="4114800" cy="51435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6172200" y="4648200"/>
            <a:ext cx="3816477" cy="1400175"/>
          </a:xfrm>
          <a:prstGeom prst="rect">
            <a:avLst/>
          </a:prstGeom>
        </p:spPr>
      </p:pic>
    </p:spTree>
    <p:extLst>
      <p:ext uri="{BB962C8B-B14F-4D97-AF65-F5344CB8AC3E}">
        <p14:creationId xmlns:p14="http://schemas.microsoft.com/office/powerpoint/2010/main" val="3536074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0"/>
            <a:ext cx="11734800" cy="1325563"/>
          </a:xfrm>
        </p:spPr>
        <p:txBody>
          <a:bodyPr>
            <a:normAutofit/>
          </a:bodyPr>
          <a:lstStyle/>
          <a:p>
            <a:r>
              <a:rPr lang="en-US" sz="4000" dirty="0" smtClean="0"/>
              <a:t>Integrated HIV Prevention and Care Services</a:t>
            </a:r>
            <a:endParaRPr lang="en-US" sz="4000" dirty="0"/>
          </a:p>
        </p:txBody>
      </p:sp>
      <p:sp>
        <p:nvSpPr>
          <p:cNvPr id="2" name="Rectangle 1"/>
          <p:cNvSpPr/>
          <p:nvPr/>
        </p:nvSpPr>
        <p:spPr>
          <a:xfrm>
            <a:off x="2557848" y="2209800"/>
            <a:ext cx="4452551" cy="3170099"/>
          </a:xfrm>
          <a:prstGeom prst="rect">
            <a:avLst/>
          </a:prstGeom>
        </p:spPr>
        <p:txBody>
          <a:bodyPr wrap="square">
            <a:spAutoFit/>
          </a:bodyPr>
          <a:lstStyle/>
          <a:p>
            <a:r>
              <a:rPr lang="en-US" sz="2800" b="1" dirty="0"/>
              <a:t>JoNell </a:t>
            </a:r>
            <a:r>
              <a:rPr lang="en-US" sz="2800" b="1" dirty="0" err="1"/>
              <a:t>Efantis</a:t>
            </a:r>
            <a:r>
              <a:rPr lang="en-US" sz="2800" b="1" dirty="0"/>
              <a:t> Potter, PhD, APRN, FAAN</a:t>
            </a:r>
          </a:p>
          <a:p>
            <a:r>
              <a:rPr lang="en-US" sz="2400" dirty="0"/>
              <a:t>Professor, Department of OB/GYN &amp; Pediatrics</a:t>
            </a:r>
          </a:p>
          <a:p>
            <a:r>
              <a:rPr lang="en-US" sz="2400" dirty="0"/>
              <a:t>Chief of Women’s HIV Service- Jackson Health System</a:t>
            </a:r>
          </a:p>
          <a:p>
            <a:r>
              <a:rPr lang="en-US" sz="2400" dirty="0"/>
              <a:t>University of Miami Miller School of Medicine</a:t>
            </a:r>
          </a:p>
        </p:txBody>
      </p:sp>
      <p:pic>
        <p:nvPicPr>
          <p:cNvPr id="3" name="Picture 2"/>
          <p:cNvPicPr>
            <a:picLocks noChangeAspect="1"/>
          </p:cNvPicPr>
          <p:nvPr/>
        </p:nvPicPr>
        <p:blipFill>
          <a:blip r:embed="rId2"/>
          <a:stretch>
            <a:fillRect/>
          </a:stretch>
        </p:blipFill>
        <p:spPr>
          <a:xfrm>
            <a:off x="304800" y="2787668"/>
            <a:ext cx="1937783" cy="1633503"/>
          </a:xfrm>
          <a:prstGeom prst="rect">
            <a:avLst/>
          </a:prstGeom>
        </p:spPr>
      </p:pic>
      <p:pic>
        <p:nvPicPr>
          <p:cNvPr id="1026" name="Picture 2" descr="Image result for pregnant woman lat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066800"/>
            <a:ext cx="3731031"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74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1705"/>
            <a:ext cx="11734800" cy="1325563"/>
          </a:xfrm>
        </p:spPr>
        <p:txBody>
          <a:bodyPr>
            <a:normAutofit/>
          </a:bodyPr>
          <a:lstStyle/>
          <a:p>
            <a:r>
              <a:rPr lang="en-US" sz="3200" dirty="0"/>
              <a:t>Behavioral </a:t>
            </a:r>
            <a:r>
              <a:rPr lang="en-US" sz="3200" dirty="0" smtClean="0"/>
              <a:t>Health </a:t>
            </a:r>
            <a:r>
              <a:rPr lang="en-US" sz="3200" dirty="0"/>
              <a:t>S</a:t>
            </a:r>
            <a:r>
              <a:rPr lang="en-US" sz="3200" dirty="0" smtClean="0"/>
              <a:t>ervices, Addressing Stigma, and Linkage </a:t>
            </a:r>
            <a:r>
              <a:rPr lang="en-US" sz="3200" dirty="0"/>
              <a:t>to </a:t>
            </a:r>
            <a:r>
              <a:rPr lang="en-US" sz="3200" dirty="0" smtClean="0"/>
              <a:t>Care</a:t>
            </a:r>
            <a:endParaRPr lang="en-US" sz="3200" dirty="0"/>
          </a:p>
        </p:txBody>
      </p:sp>
      <p:pic>
        <p:nvPicPr>
          <p:cNvPr id="6" name="Content Placeholder 5" descr="File:Pregnant-woman.jpg - Wikimedia Commons"/>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1199031"/>
            <a:ext cx="6602619" cy="4439769"/>
          </a:xfrm>
        </p:spPr>
      </p:pic>
      <p:sp>
        <p:nvSpPr>
          <p:cNvPr id="4" name="Slide Number Placeholder 3"/>
          <p:cNvSpPr>
            <a:spLocks noGrp="1"/>
          </p:cNvSpPr>
          <p:nvPr>
            <p:ph type="sldNum" sz="quarter" idx="12"/>
          </p:nvPr>
        </p:nvSpPr>
        <p:spPr/>
        <p:txBody>
          <a:bodyPr/>
          <a:lstStyle/>
          <a:p>
            <a:fld id="{F9ECA865-404D-4A57-9AC1-FD3038CC100D}" type="slidenum">
              <a:rPr lang="en-US" smtClean="0"/>
              <a:pPr/>
              <a:t>22</a:t>
            </a:fld>
            <a:endParaRPr lang="en-US" dirty="0"/>
          </a:p>
        </p:txBody>
      </p:sp>
      <p:sp>
        <p:nvSpPr>
          <p:cNvPr id="5" name="Rectangle 2"/>
          <p:cNvSpPr>
            <a:spLocks noChangeArrowheads="1"/>
          </p:cNvSpPr>
          <p:nvPr/>
        </p:nvSpPr>
        <p:spPr bwMode="auto">
          <a:xfrm>
            <a:off x="7334340" y="2776478"/>
            <a:ext cx="4705259" cy="324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23890"/>
                </a:solidFill>
                <a:effectLst/>
                <a:latin typeface="Arial" panose="020B0604020202020204" pitchFamily="34" charset="0"/>
                <a:ea typeface="Calibri" panose="020F0502020204030204" pitchFamily="34" charset="0"/>
                <a:cs typeface="Arial" panose="020B0604020202020204" pitchFamily="34" charset="0"/>
              </a:rPr>
              <a:t>Kay Kinzie MSN, FNP-BC  </a:t>
            </a:r>
          </a:p>
          <a:p>
            <a:pPr eaLnBrk="0" fontAlgn="base" hangingPunct="0">
              <a:spcBef>
                <a:spcPct val="0"/>
              </a:spcBef>
              <a:spcAft>
                <a:spcPct val="0"/>
              </a:spcAft>
            </a:pPr>
            <a:r>
              <a:rPr lang="en-US" altLang="en-US" sz="2400" b="1" dirty="0">
                <a:solidFill>
                  <a:srgbClr val="023890"/>
                </a:solidFill>
                <a:latin typeface="Arial" panose="020B0604020202020204" pitchFamily="34" charset="0"/>
                <a:ea typeface="Calibri" panose="020F0502020204030204" pitchFamily="34" charset="0"/>
                <a:cs typeface="Arial" panose="020B0604020202020204" pitchFamily="34" charset="0"/>
              </a:rPr>
              <a:t>Clinical Manager</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smtClean="0">
                <a:solidFill>
                  <a:srgbClr val="023890"/>
                </a:solidFill>
                <a:latin typeface="Arial" panose="020B0604020202020204" pitchFamily="34" charset="0"/>
                <a:ea typeface="Calibri" panose="020F0502020204030204" pitchFamily="34" charset="0"/>
                <a:cs typeface="Arial" panose="020B0604020202020204" pitchFamily="34" charset="0"/>
              </a:rPr>
              <a:t>Children's </a:t>
            </a:r>
            <a:r>
              <a:rPr lang="en-US" altLang="en-US" sz="2400" b="1" dirty="0">
                <a:solidFill>
                  <a:srgbClr val="023890"/>
                </a:solidFill>
                <a:latin typeface="Arial" panose="020B0604020202020204" pitchFamily="34" charset="0"/>
                <a:ea typeface="Calibri" panose="020F0502020204030204" pitchFamily="34" charset="0"/>
                <a:cs typeface="Arial" panose="020B0604020202020204" pitchFamily="34" charset="0"/>
              </a:rPr>
              <a:t>Hospital Immunodeficiency </a:t>
            </a:r>
            <a:r>
              <a:rPr lang="en-US" altLang="en-US" sz="2400" b="1" dirty="0" smtClean="0">
                <a:solidFill>
                  <a:srgbClr val="023890"/>
                </a:solidFill>
                <a:latin typeface="Arial" panose="020B0604020202020204" pitchFamily="34" charset="0"/>
                <a:ea typeface="Calibri" panose="020F0502020204030204" pitchFamily="34" charset="0"/>
                <a:cs typeface="Arial" panose="020B0604020202020204" pitchFamily="34" charset="0"/>
              </a:rPr>
              <a:t>Program CHiP</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kay.kinzie@childrenscolorado.org</a:t>
            </a:r>
            <a:endParaRPr kumimoji="0" lang="en-US"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24 hour Perinatal HIV Consult Line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303-281-9695</a:t>
            </a:r>
            <a:endParaRPr kumimoji="0" lang="en-US" altLang="en-US"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25" name="Picture 1" descr="Description: Description: CHC_Logo_E-Mail_Color.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136019" y="1049805"/>
            <a:ext cx="4951157" cy="1335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522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206C5-220B-4370-8B0D-5E83B9030A71}"/>
              </a:ext>
            </a:extLst>
          </p:cNvPr>
          <p:cNvSpPr>
            <a:spLocks noGrp="1"/>
          </p:cNvSpPr>
          <p:nvPr>
            <p:ph type="title"/>
          </p:nvPr>
        </p:nvSpPr>
        <p:spPr/>
        <p:txBody>
          <a:bodyPr/>
          <a:lstStyle/>
          <a:p>
            <a:r>
              <a:rPr lang="en-US" sz="4000" dirty="0" smtClean="0"/>
              <a:t>Missed Opportunities: Atlanta, GA</a:t>
            </a:r>
            <a:endParaRPr lang="en-US" sz="4000" dirty="0"/>
          </a:p>
        </p:txBody>
      </p:sp>
      <p:sp>
        <p:nvSpPr>
          <p:cNvPr id="3" name="Content Placeholder 2">
            <a:extLst>
              <a:ext uri="{FF2B5EF4-FFF2-40B4-BE49-F238E27FC236}">
                <a16:creationId xmlns:a16="http://schemas.microsoft.com/office/drawing/2014/main" id="{C66B2A74-2430-4079-A14F-56966D5E8099}"/>
              </a:ext>
            </a:extLst>
          </p:cNvPr>
          <p:cNvSpPr>
            <a:spLocks noGrp="1"/>
          </p:cNvSpPr>
          <p:nvPr>
            <p:ph idx="1"/>
          </p:nvPr>
        </p:nvSpPr>
        <p:spPr>
          <a:xfrm>
            <a:off x="2651113" y="2895600"/>
            <a:ext cx="9060024" cy="479037"/>
          </a:xfrm>
        </p:spPr>
        <p:txBody>
          <a:bodyPr/>
          <a:lstStyle/>
          <a:p>
            <a:pPr marL="0" indent="0">
              <a:buNone/>
            </a:pPr>
            <a:r>
              <a:rPr lang="en-US" dirty="0">
                <a:latin typeface="Verdana" panose="020B0604030504040204" pitchFamily="34" charset="0"/>
              </a:rPr>
              <a:t>Andrés Felipe Camacho-Gonzalez, MD</a:t>
            </a:r>
          </a:p>
        </p:txBody>
      </p:sp>
      <p:sp>
        <p:nvSpPr>
          <p:cNvPr id="4" name="Content Placeholder 3">
            <a:extLst>
              <a:ext uri="{FF2B5EF4-FFF2-40B4-BE49-F238E27FC236}">
                <a16:creationId xmlns:a16="http://schemas.microsoft.com/office/drawing/2014/main" id="{1C7D6A9E-BF23-4DB4-A69B-BBDE071069EA}"/>
              </a:ext>
            </a:extLst>
          </p:cNvPr>
          <p:cNvSpPr>
            <a:spLocks noGrp="1"/>
          </p:cNvSpPr>
          <p:nvPr>
            <p:ph idx="10"/>
          </p:nvPr>
        </p:nvSpPr>
        <p:spPr>
          <a:xfrm>
            <a:off x="2677886" y="3581400"/>
            <a:ext cx="9060024" cy="1195844"/>
          </a:xfrm>
        </p:spPr>
        <p:txBody>
          <a:bodyPr>
            <a:noAutofit/>
          </a:bodyPr>
          <a:lstStyle/>
          <a:p>
            <a:pPr marL="0" indent="0">
              <a:buNone/>
            </a:pPr>
            <a:r>
              <a:rPr lang="en-US" b="1" dirty="0">
                <a:latin typeface="Verdana" panose="020B0604030504040204" pitchFamily="34" charset="0"/>
              </a:rPr>
              <a:t>Assistant Professor </a:t>
            </a:r>
            <a:r>
              <a:rPr lang="en-US" b="1" dirty="0"/>
              <a:t/>
            </a:r>
            <a:br>
              <a:rPr lang="en-US" b="1" dirty="0"/>
            </a:br>
            <a:r>
              <a:rPr lang="en-US" b="1" dirty="0">
                <a:latin typeface="Verdana" panose="020B0604030504040204" pitchFamily="34" charset="0"/>
              </a:rPr>
              <a:t>Director, Pediatric Infectious Disease Fellowship</a:t>
            </a:r>
            <a:r>
              <a:rPr lang="en-US" b="1" dirty="0"/>
              <a:t/>
            </a:r>
            <a:br>
              <a:rPr lang="en-US" b="1" dirty="0"/>
            </a:br>
            <a:r>
              <a:rPr lang="en-US" b="1" dirty="0">
                <a:latin typeface="Verdana" panose="020B0604030504040204" pitchFamily="34" charset="0"/>
              </a:rPr>
              <a:t>Osler Society Advisor</a:t>
            </a:r>
            <a:r>
              <a:rPr lang="en-US" b="1" dirty="0"/>
              <a:t/>
            </a:r>
            <a:br>
              <a:rPr lang="en-US" b="1" dirty="0"/>
            </a:br>
            <a:r>
              <a:rPr lang="en-US" b="1" dirty="0">
                <a:latin typeface="Verdana" panose="020B0604030504040204" pitchFamily="34" charset="0"/>
              </a:rPr>
              <a:t>Pediatric Infectious Diseases</a:t>
            </a:r>
            <a:r>
              <a:rPr lang="en-US" b="1" dirty="0"/>
              <a:t/>
            </a:r>
            <a:br>
              <a:rPr lang="en-US" b="1" dirty="0"/>
            </a:br>
            <a:r>
              <a:rPr lang="en-US" b="1" dirty="0">
                <a:latin typeface="Verdana" panose="020B0604030504040204" pitchFamily="34" charset="0"/>
              </a:rPr>
              <a:t>Emory University </a:t>
            </a:r>
            <a:r>
              <a:rPr lang="en-US" b="1" dirty="0"/>
              <a:t/>
            </a:r>
            <a:br>
              <a:rPr lang="en-US" b="1" dirty="0"/>
            </a:br>
            <a:endParaRPr lang="en-US" b="1" dirty="0"/>
          </a:p>
        </p:txBody>
      </p:sp>
    </p:spTree>
    <p:extLst>
      <p:ext uri="{BB962C8B-B14F-4D97-AF65-F5344CB8AC3E}">
        <p14:creationId xmlns:p14="http://schemas.microsoft.com/office/powerpoint/2010/main" val="1305398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Mother to Child Transmission in the US and Georgia</a:t>
            </a:r>
          </a:p>
          <a:p>
            <a:r>
              <a:rPr lang="en-US" dirty="0" smtClean="0"/>
              <a:t>Missed opportunities for perinatal HIV Prevention in Georgia</a:t>
            </a:r>
          </a:p>
          <a:p>
            <a:r>
              <a:rPr lang="en-US" dirty="0" smtClean="0"/>
              <a:t>Perinatal HIV Service Coordination Program</a:t>
            </a:r>
          </a:p>
          <a:p>
            <a:r>
              <a:rPr lang="en-US" dirty="0" smtClean="0"/>
              <a:t>Multidisciplinary HIV/OB Team</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24</a:t>
            </a:fld>
            <a:endParaRPr lang="en-US" dirty="0"/>
          </a:p>
        </p:txBody>
      </p:sp>
    </p:spTree>
    <p:extLst>
      <p:ext uri="{BB962C8B-B14F-4D97-AF65-F5344CB8AC3E}">
        <p14:creationId xmlns:p14="http://schemas.microsoft.com/office/powerpoint/2010/main" val="2261048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Diagnosis of Perinatal HIV in the US, 2011-2015</a:t>
            </a:r>
            <a:endParaRPr lang="en-US" dirty="0"/>
          </a:p>
        </p:txBody>
      </p:sp>
      <p:pic>
        <p:nvPicPr>
          <p:cNvPr id="1026" name="Picture 2" descr="Bar chart shows rates of diagnoses of perinatal HIV infections in the US from 2011-2015: 2011=146, 2012=173, 2013=122, 2014=137, 2015=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328566"/>
            <a:ext cx="7010400" cy="45153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352800" y="6039360"/>
            <a:ext cx="6705600" cy="276999"/>
          </a:xfrm>
          <a:prstGeom prst="rect">
            <a:avLst/>
          </a:prstGeom>
        </p:spPr>
        <p:txBody>
          <a:bodyPr wrap="square">
            <a:spAutoFit/>
          </a:bodyPr>
          <a:lstStyle/>
          <a:p>
            <a:r>
              <a:rPr lang="en-US" sz="1200" b="1" dirty="0" smtClean="0">
                <a:latin typeface="Lato"/>
              </a:rPr>
              <a:t>Source CDC</a:t>
            </a:r>
            <a:r>
              <a:rPr lang="en-US" sz="1200" b="1" dirty="0">
                <a:latin typeface="Lato"/>
              </a:rPr>
              <a:t>. </a:t>
            </a:r>
            <a:r>
              <a:rPr lang="en-US" sz="1200" b="1" u="sng" dirty="0">
                <a:latin typeface="Lato"/>
                <a:hlinkClick r:id="rId3"/>
              </a:rPr>
              <a:t>Diagnoses of HIV infection in the United States and dependent areas, 2016</a:t>
            </a:r>
            <a:endParaRPr lang="en-US" sz="1200" b="1" dirty="0"/>
          </a:p>
        </p:txBody>
      </p:sp>
    </p:spTree>
    <p:extLst>
      <p:ext uri="{BB962C8B-B14F-4D97-AF65-F5344CB8AC3E}">
        <p14:creationId xmlns:p14="http://schemas.microsoft.com/office/powerpoint/2010/main" val="2244014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Rates of Perinatally Acquired HIV Infections by Year of Birth and Mother’s Race, 2010-2014</a:t>
            </a:r>
            <a:endParaRPr lang="en-US" sz="3200" dirty="0"/>
          </a:p>
        </p:txBody>
      </p:sp>
      <p:pic>
        <p:nvPicPr>
          <p:cNvPr id="2050" name="Picture 2" descr="Graph shows rates of perinatally acquired HIV infections by year of birth and motherâs race/ethnicity, 2010-2014. 2010: Black=6.8, Hispanic=1.8, White=0.4. 2011: Black=6.7, Hispanic=1.4, White=0.0. 2012: Black=9.1, Hispanic=0.9, White=0.1. 2013: Black=4.6, Hispanic=0.8, White=0.2. 2014: Black=5.1, Hispanic=0.5, White=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71600"/>
            <a:ext cx="7772400" cy="42350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66800" y="6096000"/>
            <a:ext cx="9448800" cy="246221"/>
          </a:xfrm>
          <a:prstGeom prst="rect">
            <a:avLst/>
          </a:prstGeom>
        </p:spPr>
        <p:txBody>
          <a:bodyPr wrap="square">
            <a:spAutoFit/>
          </a:bodyPr>
          <a:lstStyle/>
          <a:p>
            <a:r>
              <a:rPr lang="en-US" sz="1000" b="1" dirty="0" smtClean="0">
                <a:latin typeface="Lato"/>
                <a:hlinkClick r:id="rId3"/>
              </a:rPr>
              <a:t>Source: Monitoring </a:t>
            </a:r>
            <a:r>
              <a:rPr lang="en-US" sz="1000" b="1" dirty="0">
                <a:latin typeface="Lato"/>
                <a:hlinkClick r:id="rId3"/>
              </a:rPr>
              <a:t>selected national HIV prevention and care objectives by using HIV surveillance data—United States and 6 dependent areas, 2015</a:t>
            </a:r>
            <a:endParaRPr lang="en-US" sz="1000" b="1" dirty="0"/>
          </a:p>
        </p:txBody>
      </p:sp>
    </p:spTree>
    <p:extLst>
      <p:ext uri="{BB962C8B-B14F-4D97-AF65-F5344CB8AC3E}">
        <p14:creationId xmlns:p14="http://schemas.microsoft.com/office/powerpoint/2010/main" val="3358129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Perinatal HIV: Where Does GA Currently Stand?</a:t>
            </a:r>
          </a:p>
        </p:txBody>
      </p:sp>
      <p:sp>
        <p:nvSpPr>
          <p:cNvPr id="3" name="Content Placeholder 2"/>
          <p:cNvSpPr>
            <a:spLocks noGrp="1"/>
          </p:cNvSpPr>
          <p:nvPr>
            <p:ph idx="1"/>
          </p:nvPr>
        </p:nvSpPr>
        <p:spPr>
          <a:xfrm>
            <a:off x="762000" y="1469606"/>
            <a:ext cx="10515600" cy="4169194"/>
          </a:xfrm>
        </p:spPr>
        <p:txBody>
          <a:bodyPr>
            <a:normAutofit fontScale="92500" lnSpcReduction="20000"/>
          </a:bodyPr>
          <a:lstStyle/>
          <a:p>
            <a:pPr>
              <a:lnSpc>
                <a:spcPct val="120000"/>
              </a:lnSpc>
            </a:pPr>
            <a:r>
              <a:rPr lang="en-US" dirty="0" smtClean="0"/>
              <a:t>GA Ranked 1</a:t>
            </a:r>
            <a:r>
              <a:rPr lang="en-US" baseline="30000" dirty="0" smtClean="0"/>
              <a:t>st</a:t>
            </a:r>
            <a:r>
              <a:rPr lang="en-US" dirty="0" smtClean="0"/>
              <a:t> in the nation for HIV Rates among adults and adolescents 31.8/100,000</a:t>
            </a:r>
            <a:r>
              <a:rPr lang="en-US" baseline="30000" dirty="0"/>
              <a:t>1</a:t>
            </a:r>
          </a:p>
          <a:p>
            <a:pPr>
              <a:lnSpc>
                <a:spcPct val="120000"/>
              </a:lnSpc>
            </a:pPr>
            <a:r>
              <a:rPr lang="en-US" dirty="0" smtClean="0"/>
              <a:t>GA ranked </a:t>
            </a:r>
            <a:r>
              <a:rPr lang="en-US" dirty="0"/>
              <a:t>5th highest </a:t>
            </a:r>
            <a:r>
              <a:rPr lang="en-US" dirty="0" smtClean="0"/>
              <a:t>in nation for overall total number new HIV infections (2016)</a:t>
            </a:r>
            <a:r>
              <a:rPr lang="en-US" baseline="30000" dirty="0"/>
              <a:t>2</a:t>
            </a:r>
            <a:endParaRPr lang="en-US" baseline="30000" dirty="0" smtClean="0"/>
          </a:p>
          <a:p>
            <a:pPr marL="457200" lvl="1" indent="0">
              <a:buNone/>
            </a:pPr>
            <a:endParaRPr lang="en-US" dirty="0" smtClean="0"/>
          </a:p>
          <a:p>
            <a:r>
              <a:rPr lang="en-US" dirty="0"/>
              <a:t>Prevalence of HIV </a:t>
            </a:r>
            <a:r>
              <a:rPr lang="en-US" dirty="0" smtClean="0"/>
              <a:t>(2016)</a:t>
            </a:r>
            <a:r>
              <a:rPr lang="en-US" baseline="30000" dirty="0" smtClean="0"/>
              <a:t>2</a:t>
            </a:r>
            <a:endParaRPr lang="en-US" baseline="30000" dirty="0"/>
          </a:p>
          <a:p>
            <a:pPr lvl="1"/>
            <a:r>
              <a:rPr lang="en-US" dirty="0" smtClean="0"/>
              <a:t>13,447 females</a:t>
            </a:r>
            <a:endParaRPr lang="en-US" dirty="0"/>
          </a:p>
          <a:p>
            <a:pPr lvl="1"/>
            <a:r>
              <a:rPr lang="en-US" dirty="0" smtClean="0"/>
              <a:t>122 </a:t>
            </a:r>
            <a:r>
              <a:rPr lang="en-US" dirty="0"/>
              <a:t>children &lt; 13 years old </a:t>
            </a:r>
            <a:r>
              <a:rPr lang="en-US" dirty="0" smtClean="0"/>
              <a:t>(vast majority </a:t>
            </a:r>
            <a:r>
              <a:rPr lang="en-US" dirty="0" err="1" smtClean="0"/>
              <a:t>perinatally</a:t>
            </a:r>
            <a:r>
              <a:rPr lang="en-US" dirty="0"/>
              <a:t> </a:t>
            </a:r>
            <a:r>
              <a:rPr lang="en-US" dirty="0" smtClean="0"/>
              <a:t>infected)</a:t>
            </a:r>
          </a:p>
          <a:p>
            <a:pPr marL="457200" lvl="1" indent="0">
              <a:buNone/>
            </a:pPr>
            <a:endParaRPr lang="en-US" dirty="0" smtClean="0"/>
          </a:p>
          <a:p>
            <a:r>
              <a:rPr lang="en-US" sz="3300" dirty="0"/>
              <a:t>An estimated </a:t>
            </a:r>
            <a:r>
              <a:rPr lang="en-US" sz="3300" dirty="0" smtClean="0"/>
              <a:t>191 </a:t>
            </a:r>
            <a:r>
              <a:rPr lang="en-US" sz="3300" dirty="0"/>
              <a:t>HIV-positive women </a:t>
            </a:r>
            <a:r>
              <a:rPr lang="en-US" sz="3300" dirty="0" smtClean="0"/>
              <a:t>gave birth in 2016</a:t>
            </a:r>
            <a:r>
              <a:rPr lang="en-US" sz="3300" baseline="30000" dirty="0" smtClean="0"/>
              <a:t>2</a:t>
            </a:r>
            <a:endParaRPr lang="en-US" sz="3300" baseline="30000" dirty="0"/>
          </a:p>
          <a:p>
            <a:pPr marL="457200" lvl="1" indent="0">
              <a:buNone/>
            </a:pPr>
            <a:endParaRPr lang="en-US" dirty="0" smtClean="0"/>
          </a:p>
          <a:p>
            <a:endParaRPr lang="en-US" sz="3600" dirty="0"/>
          </a:p>
          <a:p>
            <a:pPr marL="0" indent="0">
              <a:buNone/>
            </a:pPr>
            <a:endParaRPr lang="en-US" dirty="0" smtClean="0"/>
          </a:p>
          <a:p>
            <a:pPr marL="457200" lvl="1" indent="0">
              <a:buNone/>
            </a:pPr>
            <a:endParaRPr lang="en-US" dirty="0" smtClean="0"/>
          </a:p>
          <a:p>
            <a:pPr marL="457200" lvl="1" indent="0">
              <a:buNone/>
            </a:pPr>
            <a:endParaRPr lang="en-US" dirty="0" smtClean="0"/>
          </a:p>
          <a:p>
            <a:pPr lvl="1"/>
            <a:endParaRPr lang="en-US" dirty="0" smtClean="0"/>
          </a:p>
          <a:p>
            <a:endParaRPr lang="en-US" dirty="0" smtClean="0"/>
          </a:p>
        </p:txBody>
      </p:sp>
      <p:sp>
        <p:nvSpPr>
          <p:cNvPr id="4" name="Rectangle 3"/>
          <p:cNvSpPr/>
          <p:nvPr/>
        </p:nvSpPr>
        <p:spPr>
          <a:xfrm>
            <a:off x="4800600" y="5638800"/>
            <a:ext cx="5661972" cy="553998"/>
          </a:xfrm>
          <a:prstGeom prst="rect">
            <a:avLst/>
          </a:prstGeom>
        </p:spPr>
        <p:txBody>
          <a:bodyPr wrap="square">
            <a:spAutoFit/>
          </a:bodyPr>
          <a:lstStyle/>
          <a:p>
            <a:r>
              <a:rPr lang="en-US" sz="1000" baseline="30000" dirty="0"/>
              <a:t>1</a:t>
            </a:r>
            <a:r>
              <a:rPr lang="en-US" sz="1000" dirty="0"/>
              <a:t>Centers for Disease Control and Prevention. </a:t>
            </a:r>
            <a:r>
              <a:rPr lang="en-US" sz="1000" dirty="0" smtClean="0"/>
              <a:t>HIV Surveillance </a:t>
            </a:r>
            <a:r>
              <a:rPr lang="en-US" sz="1000" dirty="0"/>
              <a:t>Report, </a:t>
            </a:r>
            <a:r>
              <a:rPr lang="en-US" sz="1000" dirty="0" smtClean="0"/>
              <a:t>2016;</a:t>
            </a:r>
            <a:endParaRPr lang="en-US" sz="1000" dirty="0"/>
          </a:p>
          <a:p>
            <a:r>
              <a:rPr lang="en-US" sz="1000" baseline="30000" dirty="0"/>
              <a:t>2</a:t>
            </a:r>
            <a:r>
              <a:rPr lang="en-US" sz="1000" dirty="0"/>
              <a:t>Georgia Department of Public Health, </a:t>
            </a:r>
            <a:r>
              <a:rPr lang="en-US" sz="1000" dirty="0" smtClean="0"/>
              <a:t>2016 Surveillance Report</a:t>
            </a:r>
            <a:endParaRPr lang="en-US" sz="1000" dirty="0"/>
          </a:p>
          <a:p>
            <a:endParaRPr lang="en-US" sz="1000" dirty="0"/>
          </a:p>
        </p:txBody>
      </p:sp>
    </p:spTree>
    <p:extLst>
      <p:ext uri="{BB962C8B-B14F-4D97-AF65-F5344CB8AC3E}">
        <p14:creationId xmlns:p14="http://schemas.microsoft.com/office/powerpoint/2010/main" val="1034247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Perinatal HIV Infections by Year and Location of Birth</a:t>
            </a:r>
            <a:br>
              <a:rPr lang="en-US" sz="3600" dirty="0" smtClean="0"/>
            </a:br>
            <a:r>
              <a:rPr lang="en-US" sz="3600" dirty="0" smtClean="0"/>
              <a:t>Georgia, 2009-2017</a:t>
            </a:r>
            <a:endParaRPr lang="en-US" sz="3600" dirty="0"/>
          </a:p>
        </p:txBody>
      </p:sp>
      <p:grpSp>
        <p:nvGrpSpPr>
          <p:cNvPr id="8" name="Group 7"/>
          <p:cNvGrpSpPr/>
          <p:nvPr/>
        </p:nvGrpSpPr>
        <p:grpSpPr>
          <a:xfrm>
            <a:off x="838200" y="1202482"/>
            <a:ext cx="10591800" cy="4588718"/>
            <a:chOff x="350900" y="7342555"/>
            <a:chExt cx="6647907" cy="3927155"/>
          </a:xfrm>
        </p:grpSpPr>
        <p:grpSp>
          <p:nvGrpSpPr>
            <p:cNvPr id="9" name="Group 8"/>
            <p:cNvGrpSpPr/>
            <p:nvPr/>
          </p:nvGrpSpPr>
          <p:grpSpPr>
            <a:xfrm>
              <a:off x="350900" y="7342555"/>
              <a:ext cx="6647907" cy="3735735"/>
              <a:chOff x="666710" y="2092094"/>
              <a:chExt cx="7886700" cy="3831688"/>
            </a:xfrm>
          </p:grpSpPr>
          <p:graphicFrame>
            <p:nvGraphicFramePr>
              <p:cNvPr id="11" name="Content Placeholder 5"/>
              <p:cNvGraphicFramePr>
                <a:graphicFrameLocks/>
              </p:cNvGraphicFramePr>
              <p:nvPr>
                <p:extLst>
                  <p:ext uri="{D42A27DB-BD31-4B8C-83A1-F6EECF244321}">
                    <p14:modId xmlns:p14="http://schemas.microsoft.com/office/powerpoint/2010/main" val="1189216163"/>
                  </p:ext>
                </p:extLst>
              </p:nvPr>
            </p:nvGraphicFramePr>
            <p:xfrm>
              <a:off x="666710" y="2092094"/>
              <a:ext cx="7886700" cy="3793331"/>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861773" y="5615449"/>
                <a:ext cx="2504902" cy="308333"/>
              </a:xfrm>
              <a:prstGeom prst="rect">
                <a:avLst/>
              </a:prstGeom>
              <a:noFill/>
            </p:spPr>
            <p:txBody>
              <a:bodyPr wrap="square" rtlCol="0">
                <a:spAutoFit/>
              </a:bodyPr>
              <a:lstStyle/>
              <a:p>
                <a:r>
                  <a:rPr lang="en-US" sz="1600" i="1" dirty="0" smtClean="0"/>
                  <a:t>*Preliminary data</a:t>
                </a:r>
                <a:endParaRPr lang="en-US" sz="1600" i="1" dirty="0"/>
              </a:p>
            </p:txBody>
          </p:sp>
          <p:sp>
            <p:nvSpPr>
              <p:cNvPr id="13" name="TextBox 12"/>
              <p:cNvSpPr txBox="1"/>
              <p:nvPr/>
            </p:nvSpPr>
            <p:spPr>
              <a:xfrm>
                <a:off x="7762998" y="4121091"/>
                <a:ext cx="327814" cy="476515"/>
              </a:xfrm>
              <a:prstGeom prst="rect">
                <a:avLst/>
              </a:prstGeom>
              <a:noFill/>
            </p:spPr>
            <p:txBody>
              <a:bodyPr wrap="square" rtlCol="0">
                <a:spAutoFit/>
              </a:bodyPr>
              <a:lstStyle/>
              <a:p>
                <a:r>
                  <a:rPr lang="en-US" sz="2800" dirty="0" smtClean="0"/>
                  <a:t>*</a:t>
                </a:r>
                <a:endParaRPr lang="en-US" sz="2800" dirty="0"/>
              </a:p>
            </p:txBody>
          </p:sp>
        </p:grpSp>
        <p:sp>
          <p:nvSpPr>
            <p:cNvPr id="10" name="TextBox 9"/>
            <p:cNvSpPr txBox="1"/>
            <p:nvPr/>
          </p:nvSpPr>
          <p:spPr>
            <a:xfrm>
              <a:off x="515324" y="10961933"/>
              <a:ext cx="6062670" cy="307777"/>
            </a:xfrm>
            <a:prstGeom prst="rect">
              <a:avLst/>
            </a:prstGeom>
            <a:noFill/>
          </p:spPr>
          <p:txBody>
            <a:bodyPr wrap="square" rtlCol="0">
              <a:spAutoFit/>
            </a:bodyPr>
            <a:lstStyle/>
            <a:p>
              <a:r>
                <a:rPr lang="en-US" sz="1600" i="1" dirty="0" smtClean="0"/>
                <a:t>+Metro vs. non-metro category is determined by mother’s residence</a:t>
              </a:r>
              <a:endParaRPr lang="en-US" sz="1600" i="1" dirty="0"/>
            </a:p>
          </p:txBody>
        </p:sp>
      </p:grpSp>
      <p:sp>
        <p:nvSpPr>
          <p:cNvPr id="14" name="TextBox 13"/>
          <p:cNvSpPr txBox="1"/>
          <p:nvPr/>
        </p:nvSpPr>
        <p:spPr>
          <a:xfrm>
            <a:off x="3200400" y="6488668"/>
            <a:ext cx="5592365" cy="369332"/>
          </a:xfrm>
          <a:prstGeom prst="rect">
            <a:avLst/>
          </a:prstGeom>
          <a:noFill/>
        </p:spPr>
        <p:txBody>
          <a:bodyPr wrap="none" rtlCol="0">
            <a:spAutoFit/>
          </a:bodyPr>
          <a:lstStyle/>
          <a:p>
            <a:r>
              <a:rPr lang="en-US" dirty="0" smtClean="0">
                <a:solidFill>
                  <a:schemeClr val="bg1"/>
                </a:solidFill>
              </a:rPr>
              <a:t>Slide Courtesy of Pascale Wortley and Fay Stephens GDPH</a:t>
            </a:r>
            <a:endParaRPr lang="en-US" dirty="0">
              <a:solidFill>
                <a:schemeClr val="bg1"/>
              </a:solidFill>
            </a:endParaRPr>
          </a:p>
        </p:txBody>
      </p:sp>
    </p:spTree>
    <p:extLst>
      <p:ext uri="{BB962C8B-B14F-4D97-AF65-F5344CB8AC3E}">
        <p14:creationId xmlns:p14="http://schemas.microsoft.com/office/powerpoint/2010/main" val="21902385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10515600" cy="1047658"/>
          </a:xfrm>
        </p:spPr>
        <p:txBody>
          <a:bodyPr>
            <a:normAutofit/>
          </a:bodyPr>
          <a:lstStyle/>
          <a:p>
            <a:r>
              <a:rPr lang="en-US" sz="2800" dirty="0"/>
              <a:t>Missed Opportunities for Prevention of </a:t>
            </a:r>
            <a:r>
              <a:rPr lang="en-US" sz="2800" dirty="0" smtClean="0"/>
              <a:t>MTCT in </a:t>
            </a:r>
            <a:r>
              <a:rPr lang="en-US" sz="2800" dirty="0"/>
              <a:t>the United States: A Review of </a:t>
            </a:r>
            <a:r>
              <a:rPr lang="en-US" sz="2800" dirty="0" smtClean="0"/>
              <a:t>Cases </a:t>
            </a:r>
            <a:r>
              <a:rPr lang="en-US" sz="2800" dirty="0"/>
              <a:t>from the State of Georgia, 2005–2012</a:t>
            </a:r>
          </a:p>
        </p:txBody>
      </p:sp>
      <p:sp>
        <p:nvSpPr>
          <p:cNvPr id="3" name="Content Placeholder 2"/>
          <p:cNvSpPr>
            <a:spLocks noGrp="1"/>
          </p:cNvSpPr>
          <p:nvPr>
            <p:ph idx="1"/>
          </p:nvPr>
        </p:nvSpPr>
        <p:spPr>
          <a:xfrm>
            <a:off x="838200" y="1258794"/>
            <a:ext cx="10515600" cy="4532405"/>
          </a:xfrm>
        </p:spPr>
        <p:txBody>
          <a:bodyPr>
            <a:normAutofit fontScale="92500" lnSpcReduction="10000"/>
          </a:bodyPr>
          <a:lstStyle/>
          <a:p>
            <a:r>
              <a:rPr lang="en-US" dirty="0"/>
              <a:t>Review of all </a:t>
            </a:r>
            <a:r>
              <a:rPr lang="en-US" dirty="0" smtClean="0"/>
              <a:t>cases </a:t>
            </a:r>
            <a:r>
              <a:rPr lang="en-US" dirty="0"/>
              <a:t>at Ponce Infectious Disease </a:t>
            </a:r>
            <a:r>
              <a:rPr lang="en-US" dirty="0" smtClean="0"/>
              <a:t>Program: 27 infections</a:t>
            </a:r>
            <a:endParaRPr lang="en-US" dirty="0"/>
          </a:p>
          <a:p>
            <a:r>
              <a:rPr lang="en-US" dirty="0"/>
              <a:t>Demographics:</a:t>
            </a:r>
          </a:p>
          <a:p>
            <a:pPr marL="685800" lvl="2">
              <a:spcBef>
                <a:spcPts val="1000"/>
              </a:spcBef>
            </a:pPr>
            <a:r>
              <a:rPr lang="en-US" sz="2400" dirty="0">
                <a:solidFill>
                  <a:srgbClr val="0F4D7B"/>
                </a:solidFill>
              </a:rPr>
              <a:t>89% of women were African American </a:t>
            </a:r>
          </a:p>
          <a:p>
            <a:pPr marL="685800" lvl="2">
              <a:spcBef>
                <a:spcPts val="1000"/>
              </a:spcBef>
            </a:pPr>
            <a:r>
              <a:rPr lang="en-US" sz="2400" dirty="0">
                <a:solidFill>
                  <a:srgbClr val="0F4D7B"/>
                </a:solidFill>
              </a:rPr>
              <a:t>63% between 16-30 years of age</a:t>
            </a:r>
          </a:p>
          <a:p>
            <a:pPr marL="685800" lvl="2">
              <a:spcBef>
                <a:spcPts val="1000"/>
              </a:spcBef>
            </a:pPr>
            <a:r>
              <a:rPr lang="en-US" sz="2400" dirty="0">
                <a:solidFill>
                  <a:srgbClr val="0F4D7B"/>
                </a:solidFill>
              </a:rPr>
              <a:t>74% (20) new their diagnosis prior to </a:t>
            </a:r>
            <a:r>
              <a:rPr lang="en-US" sz="2400" dirty="0" smtClean="0">
                <a:solidFill>
                  <a:srgbClr val="0F4D7B"/>
                </a:solidFill>
              </a:rPr>
              <a:t>pregnancy</a:t>
            </a:r>
          </a:p>
          <a:p>
            <a:pPr marL="1143000" lvl="3">
              <a:spcBef>
                <a:spcPts val="1000"/>
              </a:spcBef>
            </a:pPr>
            <a:r>
              <a:rPr lang="en-US" sz="2200" dirty="0" smtClean="0">
                <a:solidFill>
                  <a:srgbClr val="0F4D7B"/>
                </a:solidFill>
              </a:rPr>
              <a:t>Only 50% received prenatal care</a:t>
            </a:r>
            <a:endParaRPr lang="en-US" sz="2200" dirty="0">
              <a:solidFill>
                <a:srgbClr val="0F4D7B"/>
              </a:solidFill>
            </a:endParaRPr>
          </a:p>
          <a:p>
            <a:pPr marL="1143000" lvl="4">
              <a:spcBef>
                <a:spcPts val="1000"/>
              </a:spcBef>
            </a:pPr>
            <a:r>
              <a:rPr lang="en-US" sz="2200" dirty="0" smtClean="0">
                <a:solidFill>
                  <a:srgbClr val="0F4D7B"/>
                </a:solidFill>
              </a:rPr>
              <a:t>45</a:t>
            </a:r>
            <a:r>
              <a:rPr lang="en-US" sz="2200" dirty="0">
                <a:solidFill>
                  <a:srgbClr val="0F4D7B"/>
                </a:solidFill>
              </a:rPr>
              <a:t>% did not receive </a:t>
            </a:r>
            <a:r>
              <a:rPr lang="en-US" sz="2200" dirty="0" err="1">
                <a:solidFill>
                  <a:srgbClr val="0F4D7B"/>
                </a:solidFill>
              </a:rPr>
              <a:t>cART</a:t>
            </a:r>
            <a:endParaRPr lang="en-US" sz="2200" dirty="0">
              <a:solidFill>
                <a:srgbClr val="0F4D7B"/>
              </a:solidFill>
            </a:endParaRPr>
          </a:p>
          <a:p>
            <a:pPr marL="1143000" lvl="4">
              <a:spcBef>
                <a:spcPts val="1000"/>
              </a:spcBef>
            </a:pPr>
            <a:r>
              <a:rPr lang="en-US" sz="2200" dirty="0">
                <a:solidFill>
                  <a:srgbClr val="0F4D7B"/>
                </a:solidFill>
              </a:rPr>
              <a:t>25% did </a:t>
            </a:r>
            <a:r>
              <a:rPr lang="en-US" sz="2200" dirty="0" smtClean="0">
                <a:solidFill>
                  <a:srgbClr val="0F4D7B"/>
                </a:solidFill>
              </a:rPr>
              <a:t>not </a:t>
            </a:r>
            <a:r>
              <a:rPr lang="en-US" sz="2200" dirty="0">
                <a:solidFill>
                  <a:srgbClr val="0F4D7B"/>
                </a:solidFill>
              </a:rPr>
              <a:t>receive intrapartum AZT</a:t>
            </a:r>
          </a:p>
          <a:p>
            <a:r>
              <a:rPr lang="en-US" dirty="0"/>
              <a:t>HIV RNA was available at time of delivery in only 10/27 women and only 3 had undetectable </a:t>
            </a:r>
            <a:r>
              <a:rPr lang="en-US" dirty="0" smtClean="0"/>
              <a:t>levels</a:t>
            </a:r>
          </a:p>
          <a:p>
            <a:r>
              <a:rPr lang="en-US" dirty="0" smtClean="0"/>
              <a:t>3 Infants acquired HIV infection in Utero</a:t>
            </a:r>
            <a:endParaRPr lang="en-US" dirty="0"/>
          </a:p>
          <a:p>
            <a:endParaRPr lang="en-US"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29</a:t>
            </a:fld>
            <a:endParaRPr lang="en-US" dirty="0"/>
          </a:p>
        </p:txBody>
      </p:sp>
      <p:sp>
        <p:nvSpPr>
          <p:cNvPr id="5" name="TextBox 4"/>
          <p:cNvSpPr txBox="1"/>
          <p:nvPr/>
        </p:nvSpPr>
        <p:spPr>
          <a:xfrm>
            <a:off x="3810000" y="5943600"/>
            <a:ext cx="3552191" cy="369332"/>
          </a:xfrm>
          <a:prstGeom prst="rect">
            <a:avLst/>
          </a:prstGeom>
          <a:noFill/>
        </p:spPr>
        <p:txBody>
          <a:bodyPr wrap="none" rtlCol="0">
            <a:spAutoFit/>
          </a:bodyPr>
          <a:lstStyle/>
          <a:p>
            <a:r>
              <a:rPr lang="en-US" b="1" dirty="0">
                <a:solidFill>
                  <a:srgbClr val="0F4D7B"/>
                </a:solidFill>
              </a:rPr>
              <a:t>Camacho-Gonzalez et al. AIDS 2015</a:t>
            </a:r>
          </a:p>
        </p:txBody>
      </p:sp>
    </p:spTree>
    <p:extLst>
      <p:ext uri="{BB962C8B-B14F-4D97-AF65-F5344CB8AC3E}">
        <p14:creationId xmlns:p14="http://schemas.microsoft.com/office/powerpoint/2010/main" val="43739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58B21-377E-4CC0-A51D-ED888F0EF872}"/>
              </a:ext>
            </a:extLst>
          </p:cNvPr>
          <p:cNvSpPr>
            <a:spLocks noGrp="1"/>
          </p:cNvSpPr>
          <p:nvPr>
            <p:ph type="title"/>
          </p:nvPr>
        </p:nvSpPr>
        <p:spPr/>
        <p:txBody>
          <a:bodyPr>
            <a:noAutofit/>
          </a:bodyPr>
          <a:lstStyle/>
          <a:p>
            <a:r>
              <a:rPr lang="en-US" dirty="0"/>
              <a:t>Learning Objectives</a:t>
            </a:r>
          </a:p>
        </p:txBody>
      </p:sp>
      <p:sp>
        <p:nvSpPr>
          <p:cNvPr id="3" name="Content Placeholder 2">
            <a:extLst>
              <a:ext uri="{FF2B5EF4-FFF2-40B4-BE49-F238E27FC236}">
                <a16:creationId xmlns:a16="http://schemas.microsoft.com/office/drawing/2014/main" id="{30CA1955-9E40-45D2-8BC3-EA69D1BB6F28}"/>
              </a:ext>
            </a:extLst>
          </p:cNvPr>
          <p:cNvSpPr>
            <a:spLocks noGrp="1"/>
          </p:cNvSpPr>
          <p:nvPr>
            <p:ph sz="half" idx="10"/>
          </p:nvPr>
        </p:nvSpPr>
        <p:spPr>
          <a:xfrm>
            <a:off x="838200" y="1196982"/>
            <a:ext cx="10515600" cy="4448443"/>
          </a:xfrm>
        </p:spPr>
        <p:txBody>
          <a:bodyPr>
            <a:normAutofit fontScale="92500"/>
          </a:bodyPr>
          <a:lstStyle/>
          <a:p>
            <a:r>
              <a:rPr lang="en-US" sz="3200" b="1" dirty="0">
                <a:solidFill>
                  <a:schemeClr val="accent1">
                    <a:lumMod val="75000"/>
                  </a:schemeClr>
                </a:solidFill>
              </a:rPr>
              <a:t>At the conclusion of this activity, the participant will be able to:</a:t>
            </a:r>
          </a:p>
          <a:p>
            <a:pPr marL="457200" lvl="0" indent="-457200">
              <a:buFont typeface="Arial" panose="020B0604020202020204" pitchFamily="34" charset="0"/>
              <a:buChar char="•"/>
            </a:pPr>
            <a:r>
              <a:rPr lang="en-US" sz="3200" b="1" dirty="0" smtClean="0">
                <a:solidFill>
                  <a:srgbClr val="0F4D7B"/>
                </a:solidFill>
              </a:rPr>
              <a:t>Discuss </a:t>
            </a:r>
            <a:r>
              <a:rPr lang="en-US" sz="3200" b="1" dirty="0">
                <a:solidFill>
                  <a:srgbClr val="0F4D7B"/>
                </a:solidFill>
              </a:rPr>
              <a:t>missed opportunities in prevention of perinatal HIV</a:t>
            </a:r>
          </a:p>
          <a:p>
            <a:pPr marL="457200" lvl="0" indent="-457200">
              <a:buFont typeface="Arial" panose="020B0604020202020204" pitchFamily="34" charset="0"/>
              <a:buChar char="•"/>
            </a:pPr>
            <a:endParaRPr lang="en-US" sz="3200" b="1" dirty="0">
              <a:solidFill>
                <a:srgbClr val="0F4D7B"/>
              </a:solidFill>
            </a:endParaRPr>
          </a:p>
          <a:p>
            <a:pPr marL="457200" indent="-457200">
              <a:buFont typeface="Arial" panose="020B0604020202020204" pitchFamily="34" charset="0"/>
              <a:buChar char="•"/>
            </a:pPr>
            <a:r>
              <a:rPr lang="en-US" sz="3200" b="1" dirty="0">
                <a:solidFill>
                  <a:srgbClr val="0F4D7B"/>
                </a:solidFill>
              </a:rPr>
              <a:t>Share best practices from recipients across geographic areas most highly impacted</a:t>
            </a:r>
          </a:p>
          <a:p>
            <a:pPr marL="457200" indent="-457200">
              <a:buFont typeface="Arial" panose="020B0604020202020204" pitchFamily="34" charset="0"/>
              <a:buChar char="•"/>
            </a:pPr>
            <a:endParaRPr lang="en-US" sz="3200" b="1" dirty="0">
              <a:solidFill>
                <a:srgbClr val="0F4D7B"/>
              </a:solidFill>
            </a:endParaRPr>
          </a:p>
          <a:p>
            <a:pPr marL="457200" indent="-457200">
              <a:buFont typeface="Arial" panose="020B0604020202020204" pitchFamily="34" charset="0"/>
              <a:buChar char="•"/>
            </a:pPr>
            <a:r>
              <a:rPr lang="en-US" sz="3200" b="1" dirty="0">
                <a:solidFill>
                  <a:srgbClr val="0F4D7B"/>
                </a:solidFill>
              </a:rPr>
              <a:t>Identify areas of focus for programs including behavioral health</a:t>
            </a:r>
          </a:p>
          <a:p>
            <a:endParaRPr lang="en-US" dirty="0"/>
          </a:p>
          <a:p>
            <a:endParaRPr lang="en-US" dirty="0"/>
          </a:p>
        </p:txBody>
      </p:sp>
    </p:spTree>
    <p:extLst>
      <p:ext uri="{BB962C8B-B14F-4D97-AF65-F5344CB8AC3E}">
        <p14:creationId xmlns:p14="http://schemas.microsoft.com/office/powerpoint/2010/main" val="22352305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Risk Factors for </a:t>
            </a:r>
            <a:r>
              <a:rPr lang="en-US" sz="3600" dirty="0" smtClean="0"/>
              <a:t>MTCT Ponce Clinic 2005-2012</a:t>
            </a:r>
            <a:endParaRPr lang="en-US" sz="3600"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30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25004818"/>
              </p:ext>
            </p:extLst>
          </p:nvPr>
        </p:nvGraphicFramePr>
        <p:xfrm>
          <a:off x="838200" y="1371600"/>
          <a:ext cx="10134600" cy="4389120"/>
        </p:xfrm>
        <a:graphic>
          <a:graphicData uri="http://schemas.openxmlformats.org/drawingml/2006/table">
            <a:tbl>
              <a:tblPr firstRow="1" firstCol="1" bandRow="1">
                <a:tableStyleId>{69012ECD-51FC-41F1-AA8D-1B2483CD663E}</a:tableStyleId>
              </a:tblPr>
              <a:tblGrid>
                <a:gridCol w="6210300">
                  <a:extLst>
                    <a:ext uri="{9D8B030D-6E8A-4147-A177-3AD203B41FA5}">
                      <a16:colId xmlns:a16="http://schemas.microsoft.com/office/drawing/2014/main" val="3135369983"/>
                    </a:ext>
                  </a:extLst>
                </a:gridCol>
                <a:gridCol w="1238250">
                  <a:extLst>
                    <a:ext uri="{9D8B030D-6E8A-4147-A177-3AD203B41FA5}">
                      <a16:colId xmlns:a16="http://schemas.microsoft.com/office/drawing/2014/main" val="1423158023"/>
                    </a:ext>
                  </a:extLst>
                </a:gridCol>
                <a:gridCol w="1333500">
                  <a:extLst>
                    <a:ext uri="{9D8B030D-6E8A-4147-A177-3AD203B41FA5}">
                      <a16:colId xmlns:a16="http://schemas.microsoft.com/office/drawing/2014/main" val="877924328"/>
                    </a:ext>
                  </a:extLst>
                </a:gridCol>
                <a:gridCol w="1352550">
                  <a:extLst>
                    <a:ext uri="{9D8B030D-6E8A-4147-A177-3AD203B41FA5}">
                      <a16:colId xmlns:a16="http://schemas.microsoft.com/office/drawing/2014/main" val="3526218265"/>
                    </a:ext>
                  </a:extLst>
                </a:gridCol>
              </a:tblGrid>
              <a:tr h="533400">
                <a:tc>
                  <a:txBody>
                    <a:bodyPr/>
                    <a:lstStyle/>
                    <a:p>
                      <a:pPr marL="0" marR="0" algn="just">
                        <a:spcBef>
                          <a:spcPts val="0"/>
                        </a:spcBef>
                        <a:spcAft>
                          <a:spcPts val="0"/>
                        </a:spcAft>
                      </a:pPr>
                      <a:r>
                        <a:rPr lang="en-US" sz="1800" dirty="0">
                          <a:effectLst/>
                        </a:rPr>
                        <a:t>Risk Factor</a:t>
                      </a:r>
                      <a:endParaRPr lang="en-US" sz="18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Yes</a:t>
                      </a:r>
                    </a:p>
                    <a:p>
                      <a:pPr marL="0" marR="0" algn="ctr">
                        <a:spcBef>
                          <a:spcPts val="0"/>
                        </a:spcBef>
                        <a:spcAft>
                          <a:spcPts val="0"/>
                        </a:spcAft>
                      </a:pPr>
                      <a:r>
                        <a:rPr lang="en-US" sz="1800">
                          <a:effectLst/>
                        </a:rPr>
                        <a:t>N (%)</a:t>
                      </a:r>
                      <a:endParaRPr lang="en-US" sz="18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No</a:t>
                      </a:r>
                    </a:p>
                    <a:p>
                      <a:pPr marL="0" marR="0" algn="ctr">
                        <a:spcBef>
                          <a:spcPts val="0"/>
                        </a:spcBef>
                        <a:spcAft>
                          <a:spcPts val="0"/>
                        </a:spcAft>
                      </a:pPr>
                      <a:r>
                        <a:rPr lang="en-US" sz="1800">
                          <a:effectLst/>
                        </a:rPr>
                        <a:t>N (%)</a:t>
                      </a:r>
                      <a:endParaRPr lang="en-US" sz="18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Unknown</a:t>
                      </a:r>
                    </a:p>
                    <a:p>
                      <a:pPr marL="0" marR="0" algn="ctr">
                        <a:spcBef>
                          <a:spcPts val="0"/>
                        </a:spcBef>
                        <a:spcAft>
                          <a:spcPts val="0"/>
                        </a:spcAft>
                      </a:pPr>
                      <a:r>
                        <a:rPr lang="en-US" sz="1800">
                          <a:effectLst/>
                        </a:rPr>
                        <a:t>N (%)</a:t>
                      </a:r>
                      <a:endParaRPr lang="en-US" sz="18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04949265"/>
                  </a:ext>
                </a:extLst>
              </a:tr>
              <a:tr h="266700">
                <a:tc>
                  <a:txBody>
                    <a:bodyPr/>
                    <a:lstStyle/>
                    <a:p>
                      <a:pPr marL="0" marR="0" algn="just">
                        <a:spcBef>
                          <a:spcPts val="0"/>
                        </a:spcBef>
                        <a:spcAft>
                          <a:spcPts val="0"/>
                        </a:spcAft>
                      </a:pPr>
                      <a:r>
                        <a:rPr lang="en-US" sz="1800">
                          <a:effectLst/>
                        </a:rPr>
                        <a:t>Maternal/Prepartum </a:t>
                      </a:r>
                      <a:endParaRPr lang="en-US" sz="18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 </a:t>
                      </a:r>
                      <a:endParaRPr lang="en-US" sz="18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 </a:t>
                      </a:r>
                      <a:endParaRPr lang="en-US" sz="18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 </a:t>
                      </a:r>
                      <a:endParaRPr lang="en-US" sz="18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72796309"/>
                  </a:ext>
                </a:extLst>
              </a:tr>
              <a:tr h="266700">
                <a:tc>
                  <a:txBody>
                    <a:bodyPr/>
                    <a:lstStyle/>
                    <a:p>
                      <a:pPr marL="0" marR="0" algn="just">
                        <a:spcBef>
                          <a:spcPts val="0"/>
                        </a:spcBef>
                        <a:spcAft>
                          <a:spcPts val="0"/>
                        </a:spcAft>
                      </a:pPr>
                      <a:r>
                        <a:rPr lang="en-US" sz="1800" dirty="0" smtClean="0">
                          <a:effectLst/>
                        </a:rPr>
                        <a:t>     Prenatal </a:t>
                      </a:r>
                      <a:r>
                        <a:rPr lang="en-US" sz="1800" dirty="0">
                          <a:effectLst/>
                        </a:rPr>
                        <a:t>care</a:t>
                      </a:r>
                      <a:endParaRPr lang="en-US" sz="18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12 (44)</a:t>
                      </a:r>
                      <a:endParaRPr lang="en-US" sz="18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12 (44)</a:t>
                      </a:r>
                      <a:endParaRPr lang="en-US" sz="18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3 (11)</a:t>
                      </a:r>
                      <a:endParaRPr lang="en-US" sz="18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07720557"/>
                  </a:ext>
                </a:extLst>
              </a:tr>
              <a:tr h="266700">
                <a:tc>
                  <a:txBody>
                    <a:bodyPr/>
                    <a:lstStyle/>
                    <a:p>
                      <a:pPr marL="0" marR="0" algn="just">
                        <a:spcBef>
                          <a:spcPts val="0"/>
                        </a:spcBef>
                        <a:spcAft>
                          <a:spcPts val="0"/>
                        </a:spcAft>
                      </a:pPr>
                      <a:r>
                        <a:rPr lang="en-US" sz="1800" dirty="0" smtClean="0">
                          <a:effectLst/>
                        </a:rPr>
                        <a:t>     Illicit Substance Use</a:t>
                      </a:r>
                      <a:endParaRPr lang="en-US" sz="18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9 (33)</a:t>
                      </a:r>
                      <a:endParaRPr lang="en-US" sz="18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10 (37)</a:t>
                      </a:r>
                      <a:endParaRPr lang="en-US" sz="18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8 (30)</a:t>
                      </a:r>
                      <a:endParaRPr lang="en-US" sz="18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56144887"/>
                  </a:ext>
                </a:extLst>
              </a:tr>
              <a:tr h="266700">
                <a:tc>
                  <a:txBody>
                    <a:bodyPr/>
                    <a:lstStyle/>
                    <a:p>
                      <a:pPr marL="0" marR="0" algn="just">
                        <a:spcBef>
                          <a:spcPts val="0"/>
                        </a:spcBef>
                        <a:spcAft>
                          <a:spcPts val="0"/>
                        </a:spcAft>
                      </a:pPr>
                      <a:r>
                        <a:rPr lang="en-US" sz="1800" dirty="0" smtClean="0">
                          <a:effectLst/>
                        </a:rPr>
                        <a:t>     ARVs </a:t>
                      </a:r>
                      <a:r>
                        <a:rPr lang="en-US" sz="1800" dirty="0">
                          <a:effectLst/>
                        </a:rPr>
                        <a:t>throughout pregnancy</a:t>
                      </a:r>
                      <a:endParaRPr lang="en-US" sz="18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12 (44)</a:t>
                      </a:r>
                      <a:endParaRPr lang="en-US" sz="18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14 (52)</a:t>
                      </a:r>
                      <a:endParaRPr lang="en-US" sz="18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1 (4)</a:t>
                      </a:r>
                      <a:endParaRPr lang="en-US" sz="18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46113799"/>
                  </a:ext>
                </a:extLst>
              </a:tr>
              <a:tr h="266700">
                <a:tc>
                  <a:txBody>
                    <a:bodyPr/>
                    <a:lstStyle/>
                    <a:p>
                      <a:pPr marL="0" marR="0" algn="just">
                        <a:spcBef>
                          <a:spcPts val="0"/>
                        </a:spcBef>
                        <a:spcAft>
                          <a:spcPts val="0"/>
                        </a:spcAft>
                      </a:pPr>
                      <a:r>
                        <a:rPr lang="en-US" sz="1800" dirty="0" smtClean="0">
                          <a:effectLst/>
                        </a:rPr>
                        <a:t>Delivery/Intrapartum</a:t>
                      </a:r>
                      <a:endParaRPr lang="en-US" sz="18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 </a:t>
                      </a:r>
                      <a:endParaRPr lang="en-US" sz="18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 </a:t>
                      </a:r>
                      <a:endParaRPr lang="en-US" sz="18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 </a:t>
                      </a:r>
                      <a:endParaRPr lang="en-US" sz="18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35731366"/>
                  </a:ext>
                </a:extLst>
              </a:tr>
              <a:tr h="266700">
                <a:tc>
                  <a:txBody>
                    <a:bodyPr/>
                    <a:lstStyle/>
                    <a:p>
                      <a:pPr marL="0" marR="0" algn="just">
                        <a:spcBef>
                          <a:spcPts val="0"/>
                        </a:spcBef>
                        <a:spcAft>
                          <a:spcPts val="0"/>
                        </a:spcAft>
                      </a:pPr>
                      <a:r>
                        <a:rPr lang="en-US" sz="1800" dirty="0" smtClean="0">
                          <a:effectLst/>
                        </a:rPr>
                        <a:t>     Rupture </a:t>
                      </a:r>
                      <a:r>
                        <a:rPr lang="en-US" sz="1800" dirty="0">
                          <a:effectLst/>
                        </a:rPr>
                        <a:t>of membranes prior to delivery</a:t>
                      </a:r>
                      <a:endParaRPr lang="en-US" sz="18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6 (22)</a:t>
                      </a:r>
                      <a:endParaRPr lang="en-US" sz="18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3 (11)</a:t>
                      </a:r>
                      <a:endParaRPr lang="en-US" sz="18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18 (67)</a:t>
                      </a:r>
                      <a:endParaRPr lang="en-US" sz="18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24224929"/>
                  </a:ext>
                </a:extLst>
              </a:tr>
              <a:tr h="266700">
                <a:tc>
                  <a:txBody>
                    <a:bodyPr/>
                    <a:lstStyle/>
                    <a:p>
                      <a:pPr marL="0" marR="0" algn="just">
                        <a:spcBef>
                          <a:spcPts val="0"/>
                        </a:spcBef>
                        <a:spcAft>
                          <a:spcPts val="0"/>
                        </a:spcAft>
                      </a:pPr>
                      <a:r>
                        <a:rPr lang="en-US" sz="1800" dirty="0" smtClean="0">
                          <a:effectLst/>
                        </a:rPr>
                        <a:t>     AZT </a:t>
                      </a:r>
                      <a:r>
                        <a:rPr lang="en-US" sz="1800" dirty="0">
                          <a:effectLst/>
                        </a:rPr>
                        <a:t>at delivery</a:t>
                      </a:r>
                      <a:endParaRPr lang="en-US" sz="18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14 (52)</a:t>
                      </a:r>
                      <a:endParaRPr lang="en-US" sz="18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9 (33)</a:t>
                      </a:r>
                      <a:endParaRPr lang="en-US" sz="18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4 (19)</a:t>
                      </a:r>
                      <a:endParaRPr lang="en-US" sz="18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47995302"/>
                  </a:ext>
                </a:extLst>
              </a:tr>
              <a:tr h="266700">
                <a:tc>
                  <a:txBody>
                    <a:bodyPr/>
                    <a:lstStyle/>
                    <a:p>
                      <a:pPr marL="0" marR="0" algn="just">
                        <a:spcBef>
                          <a:spcPts val="0"/>
                        </a:spcBef>
                        <a:spcAft>
                          <a:spcPts val="0"/>
                        </a:spcAft>
                      </a:pPr>
                      <a:r>
                        <a:rPr lang="en-US" sz="1800" dirty="0" smtClean="0">
                          <a:effectLst/>
                        </a:rPr>
                        <a:t>     Maternal </a:t>
                      </a:r>
                      <a:r>
                        <a:rPr lang="en-US" sz="1800" dirty="0">
                          <a:effectLst/>
                        </a:rPr>
                        <a:t>undetectable HIV-1 RNA at time of delivery</a:t>
                      </a:r>
                      <a:endParaRPr lang="en-US" sz="18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3 (11)</a:t>
                      </a:r>
                      <a:endParaRPr lang="en-US" sz="18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7  (26)</a:t>
                      </a:r>
                      <a:endParaRPr lang="en-US" sz="18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17 (63)</a:t>
                      </a:r>
                      <a:endParaRPr lang="en-US" sz="18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28715621"/>
                  </a:ext>
                </a:extLst>
              </a:tr>
              <a:tr h="266700">
                <a:tc>
                  <a:txBody>
                    <a:bodyPr/>
                    <a:lstStyle/>
                    <a:p>
                      <a:pPr marL="0" marR="0" algn="just">
                        <a:spcBef>
                          <a:spcPts val="0"/>
                        </a:spcBef>
                        <a:spcAft>
                          <a:spcPts val="0"/>
                        </a:spcAft>
                      </a:pPr>
                      <a:r>
                        <a:rPr lang="en-US" sz="1800" dirty="0" smtClean="0">
                          <a:effectLst/>
                        </a:rPr>
                        <a:t>     Maternal </a:t>
                      </a:r>
                      <a:r>
                        <a:rPr lang="en-US" sz="1800" dirty="0">
                          <a:effectLst/>
                        </a:rPr>
                        <a:t>CD4 count &lt;200 cells/µL</a:t>
                      </a:r>
                      <a:endParaRPr lang="en-US" sz="18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2 (7)</a:t>
                      </a:r>
                      <a:endParaRPr lang="en-US" sz="18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7 (26)</a:t>
                      </a:r>
                      <a:endParaRPr lang="en-US" sz="18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18 (66)</a:t>
                      </a:r>
                      <a:endParaRPr lang="en-US" sz="18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58990757"/>
                  </a:ext>
                </a:extLst>
              </a:tr>
              <a:tr h="266700">
                <a:tc>
                  <a:txBody>
                    <a:bodyPr/>
                    <a:lstStyle/>
                    <a:p>
                      <a:pPr marL="0" marR="0" algn="just">
                        <a:spcBef>
                          <a:spcPts val="0"/>
                        </a:spcBef>
                        <a:spcAft>
                          <a:spcPts val="0"/>
                        </a:spcAft>
                      </a:pPr>
                      <a:r>
                        <a:rPr lang="en-US" sz="1800" dirty="0" smtClean="0">
                          <a:effectLst/>
                        </a:rPr>
                        <a:t>     Vaginal </a:t>
                      </a:r>
                      <a:r>
                        <a:rPr lang="en-US" sz="1800" dirty="0">
                          <a:effectLst/>
                        </a:rPr>
                        <a:t>delivery</a:t>
                      </a:r>
                      <a:endParaRPr lang="en-US" sz="18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8 (30)</a:t>
                      </a:r>
                      <a:endParaRPr lang="en-US" sz="18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19 (70)</a:t>
                      </a:r>
                      <a:endParaRPr lang="en-US" sz="18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a:t>
                      </a:r>
                      <a:endParaRPr lang="en-US" sz="18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51025869"/>
                  </a:ext>
                </a:extLst>
              </a:tr>
              <a:tr h="266700">
                <a:tc>
                  <a:txBody>
                    <a:bodyPr/>
                    <a:lstStyle/>
                    <a:p>
                      <a:pPr marL="0" marR="0" algn="just">
                        <a:spcBef>
                          <a:spcPts val="0"/>
                        </a:spcBef>
                        <a:spcAft>
                          <a:spcPts val="0"/>
                        </a:spcAft>
                      </a:pPr>
                      <a:r>
                        <a:rPr lang="en-US" sz="1800">
                          <a:effectLst/>
                        </a:rPr>
                        <a:t>Infant/Postpartum</a:t>
                      </a:r>
                      <a:endParaRPr lang="en-US" sz="18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 </a:t>
                      </a:r>
                      <a:endParaRPr lang="en-US" sz="18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 </a:t>
                      </a:r>
                      <a:endParaRPr lang="en-US" sz="18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 </a:t>
                      </a:r>
                      <a:endParaRPr lang="en-US" sz="18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03614208"/>
                  </a:ext>
                </a:extLst>
              </a:tr>
              <a:tr h="266700">
                <a:tc>
                  <a:txBody>
                    <a:bodyPr/>
                    <a:lstStyle/>
                    <a:p>
                      <a:pPr marL="0" marR="0" algn="just">
                        <a:spcBef>
                          <a:spcPts val="0"/>
                        </a:spcBef>
                        <a:spcAft>
                          <a:spcPts val="0"/>
                        </a:spcAft>
                      </a:pPr>
                      <a:r>
                        <a:rPr lang="en-US" sz="1800" dirty="0" smtClean="0">
                          <a:effectLst/>
                        </a:rPr>
                        <a:t>     Neonatal </a:t>
                      </a:r>
                      <a:r>
                        <a:rPr lang="en-US" sz="1800" dirty="0">
                          <a:effectLst/>
                        </a:rPr>
                        <a:t>ARV prophylaxis</a:t>
                      </a:r>
                      <a:endParaRPr lang="en-US" sz="18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18 (67)</a:t>
                      </a:r>
                      <a:endParaRPr lang="en-US" sz="18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7 (26)</a:t>
                      </a:r>
                      <a:endParaRPr lang="en-US" sz="18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2 (7 )</a:t>
                      </a:r>
                      <a:endParaRPr lang="en-US" sz="18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5234599"/>
                  </a:ext>
                </a:extLst>
              </a:tr>
              <a:tr h="266700">
                <a:tc>
                  <a:txBody>
                    <a:bodyPr/>
                    <a:lstStyle/>
                    <a:p>
                      <a:pPr marL="0" marR="0" algn="just">
                        <a:spcBef>
                          <a:spcPts val="0"/>
                        </a:spcBef>
                        <a:spcAft>
                          <a:spcPts val="0"/>
                        </a:spcAft>
                      </a:pPr>
                      <a:r>
                        <a:rPr lang="en-US" sz="1800" dirty="0" smtClean="0">
                          <a:effectLst/>
                        </a:rPr>
                        <a:t>     Breastfeeding</a:t>
                      </a:r>
                      <a:endParaRPr lang="en-US" sz="18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1 (4)</a:t>
                      </a:r>
                      <a:endParaRPr lang="en-US" sz="18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19 (70)</a:t>
                      </a:r>
                      <a:endParaRPr lang="en-US" sz="18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7 (26)</a:t>
                      </a:r>
                      <a:endParaRPr lang="en-US" sz="18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37552960"/>
                  </a:ext>
                </a:extLst>
              </a:tr>
              <a:tr h="266700">
                <a:tc gridSpan="4">
                  <a:txBody>
                    <a:bodyPr/>
                    <a:lstStyle/>
                    <a:p>
                      <a:pPr marL="0" marR="0">
                        <a:spcBef>
                          <a:spcPts val="0"/>
                        </a:spcBef>
                        <a:spcAft>
                          <a:spcPts val="0"/>
                        </a:spcAft>
                      </a:pPr>
                      <a:endParaRPr lang="en-US" sz="18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1476946"/>
                  </a:ext>
                </a:extLst>
              </a:tr>
            </a:tbl>
          </a:graphicData>
        </a:graphic>
      </p:graphicFrame>
      <p:sp>
        <p:nvSpPr>
          <p:cNvPr id="6" name="TextBox 5"/>
          <p:cNvSpPr txBox="1"/>
          <p:nvPr/>
        </p:nvSpPr>
        <p:spPr>
          <a:xfrm>
            <a:off x="4038600" y="5942131"/>
            <a:ext cx="3552191" cy="369332"/>
          </a:xfrm>
          <a:prstGeom prst="rect">
            <a:avLst/>
          </a:prstGeom>
          <a:noFill/>
        </p:spPr>
        <p:txBody>
          <a:bodyPr wrap="none" rtlCol="0">
            <a:spAutoFit/>
          </a:bodyPr>
          <a:lstStyle/>
          <a:p>
            <a:r>
              <a:rPr lang="en-US" b="1" dirty="0">
                <a:solidFill>
                  <a:srgbClr val="0F4D7B"/>
                </a:solidFill>
              </a:rPr>
              <a:t>Camacho-Gonzalez et al. AIDS 2015</a:t>
            </a:r>
          </a:p>
        </p:txBody>
      </p:sp>
    </p:spTree>
    <p:extLst>
      <p:ext uri="{BB962C8B-B14F-4D97-AF65-F5344CB8AC3E}">
        <p14:creationId xmlns:p14="http://schemas.microsoft.com/office/powerpoint/2010/main" val="2119142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Missed Opportunities Identified</a:t>
            </a:r>
            <a:endParaRPr lang="en-US" dirty="0"/>
          </a:p>
        </p:txBody>
      </p:sp>
      <p:sp>
        <p:nvSpPr>
          <p:cNvPr id="3" name="Content Placeholder 2"/>
          <p:cNvSpPr>
            <a:spLocks noGrp="1"/>
          </p:cNvSpPr>
          <p:nvPr>
            <p:ph idx="1"/>
          </p:nvPr>
        </p:nvSpPr>
        <p:spPr/>
        <p:txBody>
          <a:bodyPr/>
          <a:lstStyle/>
          <a:p>
            <a:r>
              <a:rPr lang="en-US" dirty="0" smtClean="0"/>
              <a:t>24/27 cases: Limitations in healthcare delivery or uptake.</a:t>
            </a:r>
          </a:p>
          <a:p>
            <a:pPr marL="0" indent="0">
              <a:buNone/>
            </a:pPr>
            <a:endParaRPr lang="en-US" dirty="0" smtClean="0"/>
          </a:p>
          <a:p>
            <a:pPr lvl="1"/>
            <a:r>
              <a:rPr lang="en-US" sz="2800" dirty="0">
                <a:solidFill>
                  <a:srgbClr val="0F4D7B"/>
                </a:solidFill>
              </a:rPr>
              <a:t>Linkage/Retention in care</a:t>
            </a:r>
          </a:p>
          <a:p>
            <a:pPr lvl="1"/>
            <a:r>
              <a:rPr lang="en-US" sz="2800" dirty="0">
                <a:solidFill>
                  <a:srgbClr val="0F4D7B"/>
                </a:solidFill>
              </a:rPr>
              <a:t>Vaginal delivery in 2 mothers who had detectable viral load</a:t>
            </a:r>
          </a:p>
          <a:p>
            <a:pPr lvl="1"/>
            <a:r>
              <a:rPr lang="en-US" sz="2800" dirty="0">
                <a:solidFill>
                  <a:srgbClr val="0F4D7B"/>
                </a:solidFill>
              </a:rPr>
              <a:t>Mothers not receiving intrapartum AZT</a:t>
            </a:r>
          </a:p>
          <a:p>
            <a:pPr lvl="1"/>
            <a:r>
              <a:rPr lang="en-US" sz="2800" dirty="0">
                <a:solidFill>
                  <a:srgbClr val="0F4D7B"/>
                </a:solidFill>
              </a:rPr>
              <a:t>Infant not receiving appropriate prophylaxis: only 67% received AZT</a:t>
            </a:r>
          </a:p>
          <a:p>
            <a:pPr lvl="1"/>
            <a:r>
              <a:rPr lang="en-US" sz="2800" dirty="0">
                <a:solidFill>
                  <a:srgbClr val="0F4D7B"/>
                </a:solidFill>
              </a:rPr>
              <a:t>Due to lack of initial diagnosis 1 patient was breastfed for 3 months.</a:t>
            </a:r>
          </a:p>
        </p:txBody>
      </p:sp>
      <p:sp>
        <p:nvSpPr>
          <p:cNvPr id="4" name="Slide Number Placeholder 3"/>
          <p:cNvSpPr>
            <a:spLocks noGrp="1"/>
          </p:cNvSpPr>
          <p:nvPr>
            <p:ph type="sldNum" sz="quarter" idx="12"/>
          </p:nvPr>
        </p:nvSpPr>
        <p:spPr/>
        <p:txBody>
          <a:bodyPr/>
          <a:lstStyle/>
          <a:p>
            <a:fld id="{F9ECA865-404D-4A57-9AC1-FD3038CC100D}" type="slidenum">
              <a:rPr lang="en-US" smtClean="0"/>
              <a:pPr/>
              <a:t>31</a:t>
            </a:fld>
            <a:endParaRPr lang="en-US" dirty="0"/>
          </a:p>
        </p:txBody>
      </p:sp>
      <p:sp>
        <p:nvSpPr>
          <p:cNvPr id="5" name="TextBox 4"/>
          <p:cNvSpPr txBox="1"/>
          <p:nvPr/>
        </p:nvSpPr>
        <p:spPr>
          <a:xfrm>
            <a:off x="3810000" y="5943600"/>
            <a:ext cx="3552191" cy="369332"/>
          </a:xfrm>
          <a:prstGeom prst="rect">
            <a:avLst/>
          </a:prstGeom>
          <a:noFill/>
        </p:spPr>
        <p:txBody>
          <a:bodyPr wrap="none" rtlCol="0">
            <a:spAutoFit/>
          </a:bodyPr>
          <a:lstStyle/>
          <a:p>
            <a:r>
              <a:rPr lang="en-US" b="1" dirty="0">
                <a:solidFill>
                  <a:srgbClr val="0F4D7B"/>
                </a:solidFill>
              </a:rPr>
              <a:t>Camacho-Gonzalez et al. AIDS 2015</a:t>
            </a:r>
          </a:p>
        </p:txBody>
      </p:sp>
    </p:spTree>
    <p:extLst>
      <p:ext uri="{BB962C8B-B14F-4D97-AF65-F5344CB8AC3E}">
        <p14:creationId xmlns:p14="http://schemas.microsoft.com/office/powerpoint/2010/main" val="3778801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for Interventions</a:t>
            </a:r>
          </a:p>
        </p:txBody>
      </p:sp>
      <p:sp>
        <p:nvSpPr>
          <p:cNvPr id="3" name="Content Placeholder 2"/>
          <p:cNvSpPr>
            <a:spLocks noGrp="1"/>
          </p:cNvSpPr>
          <p:nvPr>
            <p:ph idx="1"/>
          </p:nvPr>
        </p:nvSpPr>
        <p:spPr/>
        <p:txBody>
          <a:bodyPr>
            <a:normAutofit fontScale="92500" lnSpcReduction="10000"/>
          </a:bodyPr>
          <a:lstStyle/>
          <a:p>
            <a:pPr>
              <a:lnSpc>
                <a:spcPct val="150000"/>
              </a:lnSpc>
            </a:pPr>
            <a:r>
              <a:rPr lang="en-US" dirty="0" smtClean="0"/>
              <a:t>Development of Prevention Programs</a:t>
            </a:r>
          </a:p>
          <a:p>
            <a:pPr>
              <a:lnSpc>
                <a:spcPct val="150000"/>
              </a:lnSpc>
            </a:pPr>
            <a:r>
              <a:rPr lang="en-US" dirty="0" smtClean="0"/>
              <a:t>Work directly with birth Hospitals</a:t>
            </a:r>
          </a:p>
          <a:p>
            <a:pPr lvl="1">
              <a:lnSpc>
                <a:spcPct val="150000"/>
              </a:lnSpc>
            </a:pPr>
            <a:r>
              <a:rPr lang="en-US" dirty="0">
                <a:solidFill>
                  <a:srgbClr val="0F4D7B"/>
                </a:solidFill>
              </a:rPr>
              <a:t>Assess availability of rapid HIV testing in L&amp;D units</a:t>
            </a:r>
          </a:p>
          <a:p>
            <a:pPr lvl="1">
              <a:lnSpc>
                <a:spcPct val="150000"/>
              </a:lnSpc>
            </a:pPr>
            <a:r>
              <a:rPr lang="en-US" dirty="0">
                <a:solidFill>
                  <a:srgbClr val="0F4D7B"/>
                </a:solidFill>
              </a:rPr>
              <a:t>Assess providers PMTCT practices </a:t>
            </a:r>
          </a:p>
          <a:p>
            <a:pPr>
              <a:lnSpc>
                <a:spcPct val="150000"/>
              </a:lnSpc>
            </a:pPr>
            <a:r>
              <a:rPr lang="en-US" dirty="0" smtClean="0"/>
              <a:t>Educate providers to increase adherence to national guidelines</a:t>
            </a:r>
          </a:p>
          <a:p>
            <a:pPr>
              <a:lnSpc>
                <a:spcPct val="150000"/>
              </a:lnSpc>
            </a:pPr>
            <a:r>
              <a:rPr lang="en-US" dirty="0" smtClean="0"/>
              <a:t>Coordinate efforts within our system and with public health providers to improve linkage and retention in care</a:t>
            </a:r>
            <a:endParaRPr lang="en-US"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32</a:t>
            </a:fld>
            <a:endParaRPr lang="en-US" dirty="0"/>
          </a:p>
        </p:txBody>
      </p:sp>
    </p:spTree>
    <p:extLst>
      <p:ext uri="{BB962C8B-B14F-4D97-AF65-F5344CB8AC3E}">
        <p14:creationId xmlns:p14="http://schemas.microsoft.com/office/powerpoint/2010/main" val="2907343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719901" cy="774146"/>
          </a:xfrm>
        </p:spPr>
        <p:txBody>
          <a:bodyPr>
            <a:normAutofit fontScale="90000"/>
          </a:bodyPr>
          <a:lstStyle/>
          <a:p>
            <a:r>
              <a:rPr lang="en-US" sz="3600" dirty="0" smtClean="0"/>
              <a:t>Perinatal HIV Services Coordination </a:t>
            </a:r>
            <a:br>
              <a:rPr lang="en-US" sz="3600" dirty="0" smtClean="0"/>
            </a:br>
            <a:r>
              <a:rPr lang="en-US" sz="3600" dirty="0" smtClean="0"/>
              <a:t>Program (PHSC)</a:t>
            </a:r>
            <a:endParaRPr lang="en-US" sz="3600"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33</a:t>
            </a:fld>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148374249"/>
              </p:ext>
            </p:extLst>
          </p:nvPr>
        </p:nvGraphicFramePr>
        <p:xfrm>
          <a:off x="2057400" y="1095376"/>
          <a:ext cx="8153400" cy="4989195"/>
        </p:xfrm>
        <a:graphic>
          <a:graphicData uri="http://schemas.openxmlformats.org/drawingml/2006/table">
            <a:tbl>
              <a:tblPr>
                <a:tableStyleId>{BC89EF96-8CEA-46FF-86C4-4CE0E7609802}</a:tableStyleId>
              </a:tblPr>
              <a:tblGrid>
                <a:gridCol w="4076700">
                  <a:extLst>
                    <a:ext uri="{9D8B030D-6E8A-4147-A177-3AD203B41FA5}">
                      <a16:colId xmlns:a16="http://schemas.microsoft.com/office/drawing/2014/main" val="20000"/>
                    </a:ext>
                  </a:extLst>
                </a:gridCol>
                <a:gridCol w="4076700">
                  <a:extLst>
                    <a:ext uri="{9D8B030D-6E8A-4147-A177-3AD203B41FA5}">
                      <a16:colId xmlns:a16="http://schemas.microsoft.com/office/drawing/2014/main" val="20001"/>
                    </a:ext>
                  </a:extLst>
                </a:gridCol>
              </a:tblGrid>
              <a:tr h="600075">
                <a:tc>
                  <a:txBody>
                    <a:bodyPr/>
                    <a:lstStyle>
                      <a:lvl1pPr defTabSz="457200">
                        <a:spcBef>
                          <a:spcPct val="20000"/>
                        </a:spcBef>
                        <a:buClr>
                          <a:schemeClr val="accent2"/>
                        </a:buClr>
                        <a:buSzPct val="75000"/>
                        <a:buFont typeface="Wingdings" charset="2"/>
                        <a:defRPr sz="2700">
                          <a:solidFill>
                            <a:schemeClr val="tx1"/>
                          </a:solidFill>
                          <a:latin typeface="Arial" charset="0"/>
                          <a:ea typeface="ＭＳ Ｐゴシック" charset="-128"/>
                        </a:defRPr>
                      </a:lvl1pPr>
                      <a:lvl2pPr marL="742950" indent="-285750" defTabSz="457200">
                        <a:spcBef>
                          <a:spcPct val="20000"/>
                        </a:spcBef>
                        <a:buClr>
                          <a:schemeClr val="accent1"/>
                        </a:buClr>
                        <a:buSzPct val="65000"/>
                        <a:buFont typeface="Wingdings" charset="2"/>
                        <a:defRPr sz="2200">
                          <a:solidFill>
                            <a:schemeClr val="tx1"/>
                          </a:solidFill>
                          <a:latin typeface="Arial" charset="0"/>
                          <a:ea typeface="ＭＳ Ｐゴシック" charset="-128"/>
                        </a:defRPr>
                      </a:lvl2pPr>
                      <a:lvl3pPr marL="1143000" indent="-228600" defTabSz="457200">
                        <a:spcBef>
                          <a:spcPct val="20000"/>
                        </a:spcBef>
                        <a:buClr>
                          <a:schemeClr val="hlink"/>
                        </a:buClr>
                        <a:buSzPct val="55000"/>
                        <a:buFont typeface="Wingdings" charset="2"/>
                        <a:defRPr sz="2000">
                          <a:solidFill>
                            <a:schemeClr val="tx1"/>
                          </a:solidFill>
                          <a:latin typeface="Arial" charset="0"/>
                          <a:ea typeface="ＭＳ Ｐゴシック" charset="-128"/>
                        </a:defRPr>
                      </a:lvl3pPr>
                      <a:lvl4pPr marL="1600200" indent="-228600" defTabSz="457200">
                        <a:spcBef>
                          <a:spcPct val="20000"/>
                        </a:spcBef>
                        <a:buClr>
                          <a:schemeClr val="accent2"/>
                        </a:buClr>
                        <a:buFont typeface="Wingdings" charset="2"/>
                        <a:defRPr>
                          <a:solidFill>
                            <a:schemeClr val="tx1"/>
                          </a:solidFill>
                          <a:latin typeface="Arial" charset="0"/>
                          <a:ea typeface="ＭＳ Ｐゴシック" charset="-128"/>
                        </a:defRPr>
                      </a:lvl4pPr>
                      <a:lvl5pPr marL="2057400" indent="-228600" defTabSz="457200">
                        <a:spcBef>
                          <a:spcPct val="20000"/>
                        </a:spcBef>
                        <a:buClr>
                          <a:schemeClr val="tx1"/>
                        </a:buClr>
                        <a:buSzPct val="85000"/>
                        <a:buFont typeface="Wingdings" charset="2"/>
                        <a:defRPr>
                          <a:solidFill>
                            <a:schemeClr val="tx1"/>
                          </a:solidFill>
                          <a:latin typeface="Arial" charset="0"/>
                          <a:ea typeface="ＭＳ Ｐゴシック" charset="-128"/>
                        </a:defRPr>
                      </a:lvl5pPr>
                      <a:lvl6pPr marL="2514600" indent="-228600" defTabSz="457200" fontAlgn="base">
                        <a:spcBef>
                          <a:spcPct val="20000"/>
                        </a:spcBef>
                        <a:spcAft>
                          <a:spcPct val="0"/>
                        </a:spcAft>
                        <a:buClr>
                          <a:schemeClr val="tx1"/>
                        </a:buClr>
                        <a:buSzPct val="85000"/>
                        <a:buFont typeface="Wingdings" charset="2"/>
                        <a:defRPr>
                          <a:solidFill>
                            <a:schemeClr val="tx1"/>
                          </a:solidFill>
                          <a:latin typeface="Arial" charset="0"/>
                          <a:ea typeface="ＭＳ Ｐゴシック" charset="-128"/>
                        </a:defRPr>
                      </a:lvl6pPr>
                      <a:lvl7pPr marL="2971800" indent="-228600" defTabSz="457200" fontAlgn="base">
                        <a:spcBef>
                          <a:spcPct val="20000"/>
                        </a:spcBef>
                        <a:spcAft>
                          <a:spcPct val="0"/>
                        </a:spcAft>
                        <a:buClr>
                          <a:schemeClr val="tx1"/>
                        </a:buClr>
                        <a:buSzPct val="85000"/>
                        <a:buFont typeface="Wingdings" charset="2"/>
                        <a:defRPr>
                          <a:solidFill>
                            <a:schemeClr val="tx1"/>
                          </a:solidFill>
                          <a:latin typeface="Arial" charset="0"/>
                          <a:ea typeface="ＭＳ Ｐゴシック" charset="-128"/>
                        </a:defRPr>
                      </a:lvl7pPr>
                      <a:lvl8pPr marL="3429000" indent="-228600" defTabSz="457200" fontAlgn="base">
                        <a:spcBef>
                          <a:spcPct val="20000"/>
                        </a:spcBef>
                        <a:spcAft>
                          <a:spcPct val="0"/>
                        </a:spcAft>
                        <a:buClr>
                          <a:schemeClr val="tx1"/>
                        </a:buClr>
                        <a:buSzPct val="85000"/>
                        <a:buFont typeface="Wingdings" charset="2"/>
                        <a:defRPr>
                          <a:solidFill>
                            <a:schemeClr val="tx1"/>
                          </a:solidFill>
                          <a:latin typeface="Arial" charset="0"/>
                          <a:ea typeface="ＭＳ Ｐゴシック" charset="-128"/>
                        </a:defRPr>
                      </a:lvl8pPr>
                      <a:lvl9pPr marL="3886200" indent="-228600" defTabSz="457200" fontAlgn="base">
                        <a:spcBef>
                          <a:spcPct val="20000"/>
                        </a:spcBef>
                        <a:spcAft>
                          <a:spcPct val="0"/>
                        </a:spcAft>
                        <a:buClr>
                          <a:schemeClr val="tx1"/>
                        </a:buClr>
                        <a:buSzPct val="85000"/>
                        <a:buFont typeface="Wingdings" charset="2"/>
                        <a:defRPr>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u="none" strike="noStrike" cap="none" normalizeH="0" baseline="0" dirty="0">
                          <a:ln>
                            <a:noFill/>
                          </a:ln>
                          <a:solidFill>
                            <a:schemeClr val="bg1"/>
                          </a:solidFill>
                          <a:effectLst/>
                        </a:rPr>
                        <a:t>Program Goals</a:t>
                      </a:r>
                      <a:endParaRPr kumimoji="0" lang="en-US" altLang="en-US" sz="2400" b="1" i="0" u="none" strike="noStrike" cap="none" normalizeH="0" baseline="0" dirty="0">
                        <a:ln>
                          <a:noFill/>
                        </a:ln>
                        <a:solidFill>
                          <a:schemeClr val="bg1"/>
                        </a:solidFill>
                        <a:effectLst/>
                        <a:latin typeface="Arial" charset="0"/>
                        <a:ea typeface="ＭＳ Ｐゴシック" charset="-128"/>
                      </a:endParaRPr>
                    </a:p>
                  </a:txBody>
                  <a:tcPr horzOverflow="overflow">
                    <a:solidFill>
                      <a:schemeClr val="accent1"/>
                    </a:solidFill>
                  </a:tcPr>
                </a:tc>
                <a:tc>
                  <a:txBody>
                    <a:bodyPr/>
                    <a:lstStyle>
                      <a:lvl1pPr defTabSz="457200">
                        <a:spcBef>
                          <a:spcPct val="20000"/>
                        </a:spcBef>
                        <a:buClr>
                          <a:schemeClr val="accent2"/>
                        </a:buClr>
                        <a:buSzPct val="75000"/>
                        <a:buFont typeface="Wingdings" charset="2"/>
                        <a:defRPr sz="2700">
                          <a:solidFill>
                            <a:schemeClr val="tx1"/>
                          </a:solidFill>
                          <a:latin typeface="Arial" charset="0"/>
                          <a:ea typeface="ＭＳ Ｐゴシック" charset="-128"/>
                        </a:defRPr>
                      </a:lvl1pPr>
                      <a:lvl2pPr marL="742950" indent="-285750" defTabSz="457200">
                        <a:spcBef>
                          <a:spcPct val="20000"/>
                        </a:spcBef>
                        <a:buClr>
                          <a:schemeClr val="accent1"/>
                        </a:buClr>
                        <a:buSzPct val="65000"/>
                        <a:buFont typeface="Wingdings" charset="2"/>
                        <a:defRPr sz="2200">
                          <a:solidFill>
                            <a:schemeClr val="tx1"/>
                          </a:solidFill>
                          <a:latin typeface="Arial" charset="0"/>
                          <a:ea typeface="ＭＳ Ｐゴシック" charset="-128"/>
                        </a:defRPr>
                      </a:lvl2pPr>
                      <a:lvl3pPr marL="1143000" indent="-228600" defTabSz="457200">
                        <a:spcBef>
                          <a:spcPct val="20000"/>
                        </a:spcBef>
                        <a:buClr>
                          <a:schemeClr val="hlink"/>
                        </a:buClr>
                        <a:buSzPct val="55000"/>
                        <a:buFont typeface="Wingdings" charset="2"/>
                        <a:defRPr sz="2000">
                          <a:solidFill>
                            <a:schemeClr val="tx1"/>
                          </a:solidFill>
                          <a:latin typeface="Arial" charset="0"/>
                          <a:ea typeface="ＭＳ Ｐゴシック" charset="-128"/>
                        </a:defRPr>
                      </a:lvl3pPr>
                      <a:lvl4pPr marL="1600200" indent="-228600" defTabSz="457200">
                        <a:spcBef>
                          <a:spcPct val="20000"/>
                        </a:spcBef>
                        <a:buClr>
                          <a:schemeClr val="accent2"/>
                        </a:buClr>
                        <a:buFont typeface="Wingdings" charset="2"/>
                        <a:defRPr>
                          <a:solidFill>
                            <a:schemeClr val="tx1"/>
                          </a:solidFill>
                          <a:latin typeface="Arial" charset="0"/>
                          <a:ea typeface="ＭＳ Ｐゴシック" charset="-128"/>
                        </a:defRPr>
                      </a:lvl4pPr>
                      <a:lvl5pPr marL="2057400" indent="-228600" defTabSz="457200">
                        <a:spcBef>
                          <a:spcPct val="20000"/>
                        </a:spcBef>
                        <a:buClr>
                          <a:schemeClr val="tx1"/>
                        </a:buClr>
                        <a:buSzPct val="85000"/>
                        <a:buFont typeface="Wingdings" charset="2"/>
                        <a:defRPr>
                          <a:solidFill>
                            <a:schemeClr val="tx1"/>
                          </a:solidFill>
                          <a:latin typeface="Arial" charset="0"/>
                          <a:ea typeface="ＭＳ Ｐゴシック" charset="-128"/>
                        </a:defRPr>
                      </a:lvl5pPr>
                      <a:lvl6pPr marL="2514600" indent="-228600" defTabSz="457200" fontAlgn="base">
                        <a:spcBef>
                          <a:spcPct val="20000"/>
                        </a:spcBef>
                        <a:spcAft>
                          <a:spcPct val="0"/>
                        </a:spcAft>
                        <a:buClr>
                          <a:schemeClr val="tx1"/>
                        </a:buClr>
                        <a:buSzPct val="85000"/>
                        <a:buFont typeface="Wingdings" charset="2"/>
                        <a:defRPr>
                          <a:solidFill>
                            <a:schemeClr val="tx1"/>
                          </a:solidFill>
                          <a:latin typeface="Arial" charset="0"/>
                          <a:ea typeface="ＭＳ Ｐゴシック" charset="-128"/>
                        </a:defRPr>
                      </a:lvl6pPr>
                      <a:lvl7pPr marL="2971800" indent="-228600" defTabSz="457200" fontAlgn="base">
                        <a:spcBef>
                          <a:spcPct val="20000"/>
                        </a:spcBef>
                        <a:spcAft>
                          <a:spcPct val="0"/>
                        </a:spcAft>
                        <a:buClr>
                          <a:schemeClr val="tx1"/>
                        </a:buClr>
                        <a:buSzPct val="85000"/>
                        <a:buFont typeface="Wingdings" charset="2"/>
                        <a:defRPr>
                          <a:solidFill>
                            <a:schemeClr val="tx1"/>
                          </a:solidFill>
                          <a:latin typeface="Arial" charset="0"/>
                          <a:ea typeface="ＭＳ Ｐゴシック" charset="-128"/>
                        </a:defRPr>
                      </a:lvl7pPr>
                      <a:lvl8pPr marL="3429000" indent="-228600" defTabSz="457200" fontAlgn="base">
                        <a:spcBef>
                          <a:spcPct val="20000"/>
                        </a:spcBef>
                        <a:spcAft>
                          <a:spcPct val="0"/>
                        </a:spcAft>
                        <a:buClr>
                          <a:schemeClr val="tx1"/>
                        </a:buClr>
                        <a:buSzPct val="85000"/>
                        <a:buFont typeface="Wingdings" charset="2"/>
                        <a:defRPr>
                          <a:solidFill>
                            <a:schemeClr val="tx1"/>
                          </a:solidFill>
                          <a:latin typeface="Arial" charset="0"/>
                          <a:ea typeface="ＭＳ Ｐゴシック" charset="-128"/>
                        </a:defRPr>
                      </a:lvl8pPr>
                      <a:lvl9pPr marL="3886200" indent="-228600" defTabSz="457200" fontAlgn="base">
                        <a:spcBef>
                          <a:spcPct val="20000"/>
                        </a:spcBef>
                        <a:spcAft>
                          <a:spcPct val="0"/>
                        </a:spcAft>
                        <a:buClr>
                          <a:schemeClr val="tx1"/>
                        </a:buClr>
                        <a:buSzPct val="85000"/>
                        <a:buFont typeface="Wingdings" charset="2"/>
                        <a:defRPr>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u="none" strike="noStrike" cap="none" normalizeH="0" baseline="0" dirty="0">
                          <a:ln>
                            <a:noFill/>
                          </a:ln>
                          <a:solidFill>
                            <a:schemeClr val="bg1"/>
                          </a:solidFill>
                          <a:effectLst/>
                        </a:rPr>
                        <a:t>Intervention</a:t>
                      </a:r>
                      <a:endParaRPr kumimoji="0" lang="en-US" altLang="en-US" sz="2400" b="1" i="0" u="none" strike="noStrike" cap="none" normalizeH="0" baseline="0" dirty="0">
                        <a:ln>
                          <a:noFill/>
                        </a:ln>
                        <a:solidFill>
                          <a:schemeClr val="bg1"/>
                        </a:solidFill>
                        <a:effectLst/>
                        <a:latin typeface="Arial" charset="0"/>
                        <a:ea typeface="ＭＳ Ｐゴシック" charset="-128"/>
                      </a:endParaRPr>
                    </a:p>
                  </a:txBody>
                  <a:tcPr horzOverflow="overflow">
                    <a:solidFill>
                      <a:schemeClr val="accent1"/>
                    </a:solidFill>
                  </a:tcPr>
                </a:tc>
                <a:extLst>
                  <a:ext uri="{0D108BD9-81ED-4DB2-BD59-A6C34878D82A}">
                    <a16:rowId xmlns:a16="http://schemas.microsoft.com/office/drawing/2014/main" val="10000"/>
                  </a:ext>
                </a:extLst>
              </a:tr>
              <a:tr h="1060450">
                <a:tc>
                  <a:txBody>
                    <a:bodyPr/>
                    <a:lstStyle>
                      <a:lvl1pPr defTabSz="457200">
                        <a:spcBef>
                          <a:spcPct val="20000"/>
                        </a:spcBef>
                        <a:buClr>
                          <a:schemeClr val="accent2"/>
                        </a:buClr>
                        <a:buSzPct val="75000"/>
                        <a:buFont typeface="Wingdings" charset="2"/>
                        <a:defRPr sz="2700">
                          <a:solidFill>
                            <a:schemeClr val="tx1"/>
                          </a:solidFill>
                          <a:latin typeface="Arial" charset="0"/>
                          <a:ea typeface="ＭＳ Ｐゴシック" charset="-128"/>
                        </a:defRPr>
                      </a:lvl1pPr>
                      <a:lvl2pPr defTabSz="457200">
                        <a:spcBef>
                          <a:spcPct val="20000"/>
                        </a:spcBef>
                        <a:buClr>
                          <a:schemeClr val="accent1"/>
                        </a:buClr>
                        <a:buSzPct val="65000"/>
                        <a:buFont typeface="Wingdings" charset="2"/>
                        <a:defRPr sz="2200">
                          <a:solidFill>
                            <a:schemeClr val="tx1"/>
                          </a:solidFill>
                          <a:latin typeface="Arial" charset="0"/>
                          <a:ea typeface="ＭＳ Ｐゴシック" charset="-128"/>
                        </a:defRPr>
                      </a:lvl2pPr>
                      <a:lvl3pPr marL="1143000" indent="-228600" defTabSz="457200">
                        <a:spcBef>
                          <a:spcPct val="20000"/>
                        </a:spcBef>
                        <a:buClr>
                          <a:schemeClr val="hlink"/>
                        </a:buClr>
                        <a:buSzPct val="55000"/>
                        <a:buFont typeface="Wingdings" charset="2"/>
                        <a:defRPr sz="2000">
                          <a:solidFill>
                            <a:schemeClr val="tx1"/>
                          </a:solidFill>
                          <a:latin typeface="Arial" charset="0"/>
                          <a:ea typeface="ＭＳ Ｐゴシック" charset="-128"/>
                        </a:defRPr>
                      </a:lvl3pPr>
                      <a:lvl4pPr marL="1600200" indent="-228600" defTabSz="457200">
                        <a:spcBef>
                          <a:spcPct val="20000"/>
                        </a:spcBef>
                        <a:buClr>
                          <a:schemeClr val="accent2"/>
                        </a:buClr>
                        <a:buFont typeface="Wingdings" charset="2"/>
                        <a:defRPr>
                          <a:solidFill>
                            <a:schemeClr val="tx1"/>
                          </a:solidFill>
                          <a:latin typeface="Arial" charset="0"/>
                          <a:ea typeface="ＭＳ Ｐゴシック" charset="-128"/>
                        </a:defRPr>
                      </a:lvl4pPr>
                      <a:lvl5pPr marL="2057400" indent="-228600" defTabSz="457200">
                        <a:spcBef>
                          <a:spcPct val="20000"/>
                        </a:spcBef>
                        <a:buClr>
                          <a:schemeClr val="tx1"/>
                        </a:buClr>
                        <a:buSzPct val="85000"/>
                        <a:buFont typeface="Wingdings" charset="2"/>
                        <a:defRPr>
                          <a:solidFill>
                            <a:schemeClr val="tx1"/>
                          </a:solidFill>
                          <a:latin typeface="Arial" charset="0"/>
                          <a:ea typeface="ＭＳ Ｐゴシック" charset="-128"/>
                        </a:defRPr>
                      </a:lvl5pPr>
                      <a:lvl6pPr marL="2514600" indent="-228600" defTabSz="457200" fontAlgn="base">
                        <a:spcBef>
                          <a:spcPct val="20000"/>
                        </a:spcBef>
                        <a:spcAft>
                          <a:spcPct val="0"/>
                        </a:spcAft>
                        <a:buClr>
                          <a:schemeClr val="tx1"/>
                        </a:buClr>
                        <a:buSzPct val="85000"/>
                        <a:buFont typeface="Wingdings" charset="2"/>
                        <a:defRPr>
                          <a:solidFill>
                            <a:schemeClr val="tx1"/>
                          </a:solidFill>
                          <a:latin typeface="Arial" charset="0"/>
                          <a:ea typeface="ＭＳ Ｐゴシック" charset="-128"/>
                        </a:defRPr>
                      </a:lvl6pPr>
                      <a:lvl7pPr marL="2971800" indent="-228600" defTabSz="457200" fontAlgn="base">
                        <a:spcBef>
                          <a:spcPct val="20000"/>
                        </a:spcBef>
                        <a:spcAft>
                          <a:spcPct val="0"/>
                        </a:spcAft>
                        <a:buClr>
                          <a:schemeClr val="tx1"/>
                        </a:buClr>
                        <a:buSzPct val="85000"/>
                        <a:buFont typeface="Wingdings" charset="2"/>
                        <a:defRPr>
                          <a:solidFill>
                            <a:schemeClr val="tx1"/>
                          </a:solidFill>
                          <a:latin typeface="Arial" charset="0"/>
                          <a:ea typeface="ＭＳ Ｐゴシック" charset="-128"/>
                        </a:defRPr>
                      </a:lvl7pPr>
                      <a:lvl8pPr marL="3429000" indent="-228600" defTabSz="457200" fontAlgn="base">
                        <a:spcBef>
                          <a:spcPct val="20000"/>
                        </a:spcBef>
                        <a:spcAft>
                          <a:spcPct val="0"/>
                        </a:spcAft>
                        <a:buClr>
                          <a:schemeClr val="tx1"/>
                        </a:buClr>
                        <a:buSzPct val="85000"/>
                        <a:buFont typeface="Wingdings" charset="2"/>
                        <a:defRPr>
                          <a:solidFill>
                            <a:schemeClr val="tx1"/>
                          </a:solidFill>
                          <a:latin typeface="Arial" charset="0"/>
                          <a:ea typeface="ＭＳ Ｐゴシック" charset="-128"/>
                        </a:defRPr>
                      </a:lvl8pPr>
                      <a:lvl9pPr marL="3886200" indent="-228600" defTabSz="457200" fontAlgn="base">
                        <a:spcBef>
                          <a:spcPct val="20000"/>
                        </a:spcBef>
                        <a:spcAft>
                          <a:spcPct val="0"/>
                        </a:spcAft>
                        <a:buClr>
                          <a:schemeClr val="tx1"/>
                        </a:buClr>
                        <a:buSzPct val="85000"/>
                        <a:buFont typeface="Wingdings" charset="2"/>
                        <a:defRPr>
                          <a:solidFill>
                            <a:schemeClr val="tx1"/>
                          </a:solidFill>
                          <a:latin typeface="Arial" charset="0"/>
                          <a:ea typeface="ＭＳ Ｐゴシック" charset="-128"/>
                        </a:defRPr>
                      </a:lvl9pPr>
                    </a:lstStyle>
                    <a:p>
                      <a:pPr marL="0" marR="0" lvl="1" indent="0" algn="l" defTabSz="4572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a:ln>
                            <a:noFill/>
                          </a:ln>
                          <a:effectLst/>
                        </a:rPr>
                        <a:t>Assess hospital for appropriate resources in terms of equipment, medication personnel and policies and procedures for PMTCT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Arial" charset="0"/>
                        <a:ea typeface="ＭＳ Ｐゴシック" charset="-128"/>
                      </a:endParaRPr>
                    </a:p>
                  </a:txBody>
                  <a:tcPr horzOverflow="overflow"/>
                </a:tc>
                <a:tc>
                  <a:txBody>
                    <a:bodyPr/>
                    <a:lstStyle>
                      <a:lvl1pPr defTabSz="457200">
                        <a:spcBef>
                          <a:spcPct val="20000"/>
                        </a:spcBef>
                        <a:buClr>
                          <a:schemeClr val="accent2"/>
                        </a:buClr>
                        <a:buSzPct val="75000"/>
                        <a:buFont typeface="Wingdings" charset="2"/>
                        <a:defRPr sz="2700">
                          <a:solidFill>
                            <a:schemeClr val="tx1"/>
                          </a:solidFill>
                          <a:latin typeface="Arial" charset="0"/>
                          <a:ea typeface="ＭＳ Ｐゴシック" charset="-128"/>
                        </a:defRPr>
                      </a:lvl1pPr>
                      <a:lvl2pPr marL="742950" indent="-285750" defTabSz="457200">
                        <a:spcBef>
                          <a:spcPct val="20000"/>
                        </a:spcBef>
                        <a:buClr>
                          <a:schemeClr val="accent1"/>
                        </a:buClr>
                        <a:buSzPct val="65000"/>
                        <a:buFont typeface="Wingdings" charset="2"/>
                        <a:defRPr sz="2200">
                          <a:solidFill>
                            <a:schemeClr val="tx1"/>
                          </a:solidFill>
                          <a:latin typeface="Arial" charset="0"/>
                          <a:ea typeface="ＭＳ Ｐゴシック" charset="-128"/>
                        </a:defRPr>
                      </a:lvl2pPr>
                      <a:lvl3pPr marL="1143000" indent="-228600" defTabSz="457200">
                        <a:spcBef>
                          <a:spcPct val="20000"/>
                        </a:spcBef>
                        <a:buClr>
                          <a:schemeClr val="hlink"/>
                        </a:buClr>
                        <a:buSzPct val="55000"/>
                        <a:buFont typeface="Wingdings" charset="2"/>
                        <a:defRPr sz="2000">
                          <a:solidFill>
                            <a:schemeClr val="tx1"/>
                          </a:solidFill>
                          <a:latin typeface="Arial" charset="0"/>
                          <a:ea typeface="ＭＳ Ｐゴシック" charset="-128"/>
                        </a:defRPr>
                      </a:lvl3pPr>
                      <a:lvl4pPr marL="1600200" indent="-228600" defTabSz="457200">
                        <a:spcBef>
                          <a:spcPct val="20000"/>
                        </a:spcBef>
                        <a:buClr>
                          <a:schemeClr val="accent2"/>
                        </a:buClr>
                        <a:buFont typeface="Wingdings" charset="2"/>
                        <a:defRPr>
                          <a:solidFill>
                            <a:schemeClr val="tx1"/>
                          </a:solidFill>
                          <a:latin typeface="Arial" charset="0"/>
                          <a:ea typeface="ＭＳ Ｐゴシック" charset="-128"/>
                        </a:defRPr>
                      </a:lvl4pPr>
                      <a:lvl5pPr marL="2057400" indent="-228600" defTabSz="457200">
                        <a:spcBef>
                          <a:spcPct val="20000"/>
                        </a:spcBef>
                        <a:buClr>
                          <a:schemeClr val="tx1"/>
                        </a:buClr>
                        <a:buSzPct val="85000"/>
                        <a:buFont typeface="Wingdings" charset="2"/>
                        <a:defRPr>
                          <a:solidFill>
                            <a:schemeClr val="tx1"/>
                          </a:solidFill>
                          <a:latin typeface="Arial" charset="0"/>
                          <a:ea typeface="ＭＳ Ｐゴシック" charset="-128"/>
                        </a:defRPr>
                      </a:lvl5pPr>
                      <a:lvl6pPr marL="2514600" indent="-228600" defTabSz="457200" fontAlgn="base">
                        <a:spcBef>
                          <a:spcPct val="20000"/>
                        </a:spcBef>
                        <a:spcAft>
                          <a:spcPct val="0"/>
                        </a:spcAft>
                        <a:buClr>
                          <a:schemeClr val="tx1"/>
                        </a:buClr>
                        <a:buSzPct val="85000"/>
                        <a:buFont typeface="Wingdings" charset="2"/>
                        <a:defRPr>
                          <a:solidFill>
                            <a:schemeClr val="tx1"/>
                          </a:solidFill>
                          <a:latin typeface="Arial" charset="0"/>
                          <a:ea typeface="ＭＳ Ｐゴシック" charset="-128"/>
                        </a:defRPr>
                      </a:lvl6pPr>
                      <a:lvl7pPr marL="2971800" indent="-228600" defTabSz="457200" fontAlgn="base">
                        <a:spcBef>
                          <a:spcPct val="20000"/>
                        </a:spcBef>
                        <a:spcAft>
                          <a:spcPct val="0"/>
                        </a:spcAft>
                        <a:buClr>
                          <a:schemeClr val="tx1"/>
                        </a:buClr>
                        <a:buSzPct val="85000"/>
                        <a:buFont typeface="Wingdings" charset="2"/>
                        <a:defRPr>
                          <a:solidFill>
                            <a:schemeClr val="tx1"/>
                          </a:solidFill>
                          <a:latin typeface="Arial" charset="0"/>
                          <a:ea typeface="ＭＳ Ｐゴシック" charset="-128"/>
                        </a:defRPr>
                      </a:lvl7pPr>
                      <a:lvl8pPr marL="3429000" indent="-228600" defTabSz="457200" fontAlgn="base">
                        <a:spcBef>
                          <a:spcPct val="20000"/>
                        </a:spcBef>
                        <a:spcAft>
                          <a:spcPct val="0"/>
                        </a:spcAft>
                        <a:buClr>
                          <a:schemeClr val="tx1"/>
                        </a:buClr>
                        <a:buSzPct val="85000"/>
                        <a:buFont typeface="Wingdings" charset="2"/>
                        <a:defRPr>
                          <a:solidFill>
                            <a:schemeClr val="tx1"/>
                          </a:solidFill>
                          <a:latin typeface="Arial" charset="0"/>
                          <a:ea typeface="ＭＳ Ｐゴシック" charset="-128"/>
                        </a:defRPr>
                      </a:lvl8pPr>
                      <a:lvl9pPr marL="3886200" indent="-228600" defTabSz="457200" fontAlgn="base">
                        <a:spcBef>
                          <a:spcPct val="20000"/>
                        </a:spcBef>
                        <a:spcAft>
                          <a:spcPct val="0"/>
                        </a:spcAft>
                        <a:buClr>
                          <a:schemeClr val="tx1"/>
                        </a:buClr>
                        <a:buSzPct val="85000"/>
                        <a:buFont typeface="Wingdings" charset="2"/>
                        <a:defRPr>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a:ln>
                            <a:noFill/>
                          </a:ln>
                          <a:effectLst/>
                        </a:rPr>
                        <a:t>Identity major delivery hospitals, establish connection, disseminate survey to multi-disciplinary team</a:t>
                      </a:r>
                      <a:endParaRPr kumimoji="0" lang="en-US" altLang="en-US" sz="1800" b="0" i="0" u="none" strike="noStrike" cap="none" normalizeH="0" baseline="0">
                        <a:ln>
                          <a:noFill/>
                        </a:ln>
                        <a:solidFill>
                          <a:srgbClr val="000000"/>
                        </a:solidFill>
                        <a:effectLst/>
                        <a:latin typeface="Arial" charset="0"/>
                        <a:ea typeface="ＭＳ Ｐゴシック" charset="-128"/>
                      </a:endParaRPr>
                    </a:p>
                  </a:txBody>
                  <a:tcPr horzOverflow="overflow"/>
                </a:tc>
                <a:extLst>
                  <a:ext uri="{0D108BD9-81ED-4DB2-BD59-A6C34878D82A}">
                    <a16:rowId xmlns:a16="http://schemas.microsoft.com/office/drawing/2014/main" val="10001"/>
                  </a:ext>
                </a:extLst>
              </a:tr>
              <a:tr h="1506538">
                <a:tc>
                  <a:txBody>
                    <a:bodyPr/>
                    <a:lstStyle>
                      <a:lvl1pPr defTabSz="457200">
                        <a:spcBef>
                          <a:spcPct val="20000"/>
                        </a:spcBef>
                        <a:buClr>
                          <a:schemeClr val="accent2"/>
                        </a:buClr>
                        <a:buSzPct val="75000"/>
                        <a:buFont typeface="Wingdings" charset="2"/>
                        <a:defRPr sz="2700">
                          <a:solidFill>
                            <a:schemeClr val="tx1"/>
                          </a:solidFill>
                          <a:latin typeface="Arial" charset="0"/>
                          <a:ea typeface="ＭＳ Ｐゴシック" charset="-128"/>
                        </a:defRPr>
                      </a:lvl1pPr>
                      <a:lvl2pPr defTabSz="457200">
                        <a:spcBef>
                          <a:spcPct val="20000"/>
                        </a:spcBef>
                        <a:buClr>
                          <a:schemeClr val="accent1"/>
                        </a:buClr>
                        <a:buSzPct val="65000"/>
                        <a:buFont typeface="Wingdings" charset="2"/>
                        <a:defRPr sz="2200">
                          <a:solidFill>
                            <a:schemeClr val="tx1"/>
                          </a:solidFill>
                          <a:latin typeface="Arial" charset="0"/>
                          <a:ea typeface="ＭＳ Ｐゴシック" charset="-128"/>
                        </a:defRPr>
                      </a:lvl2pPr>
                      <a:lvl3pPr marL="1143000" indent="-228600" defTabSz="457200">
                        <a:spcBef>
                          <a:spcPct val="20000"/>
                        </a:spcBef>
                        <a:buClr>
                          <a:schemeClr val="hlink"/>
                        </a:buClr>
                        <a:buSzPct val="55000"/>
                        <a:buFont typeface="Wingdings" charset="2"/>
                        <a:defRPr sz="2000">
                          <a:solidFill>
                            <a:schemeClr val="tx1"/>
                          </a:solidFill>
                          <a:latin typeface="Arial" charset="0"/>
                          <a:ea typeface="ＭＳ Ｐゴシック" charset="-128"/>
                        </a:defRPr>
                      </a:lvl3pPr>
                      <a:lvl4pPr marL="1600200" indent="-228600" defTabSz="457200">
                        <a:spcBef>
                          <a:spcPct val="20000"/>
                        </a:spcBef>
                        <a:buClr>
                          <a:schemeClr val="accent2"/>
                        </a:buClr>
                        <a:buFont typeface="Wingdings" charset="2"/>
                        <a:defRPr>
                          <a:solidFill>
                            <a:schemeClr val="tx1"/>
                          </a:solidFill>
                          <a:latin typeface="Arial" charset="0"/>
                          <a:ea typeface="ＭＳ Ｐゴシック" charset="-128"/>
                        </a:defRPr>
                      </a:lvl4pPr>
                      <a:lvl5pPr marL="2057400" indent="-228600" defTabSz="457200">
                        <a:spcBef>
                          <a:spcPct val="20000"/>
                        </a:spcBef>
                        <a:buClr>
                          <a:schemeClr val="tx1"/>
                        </a:buClr>
                        <a:buSzPct val="85000"/>
                        <a:buFont typeface="Wingdings" charset="2"/>
                        <a:defRPr>
                          <a:solidFill>
                            <a:schemeClr val="tx1"/>
                          </a:solidFill>
                          <a:latin typeface="Arial" charset="0"/>
                          <a:ea typeface="ＭＳ Ｐゴシック" charset="-128"/>
                        </a:defRPr>
                      </a:lvl5pPr>
                      <a:lvl6pPr marL="2514600" indent="-228600" defTabSz="457200" fontAlgn="base">
                        <a:spcBef>
                          <a:spcPct val="20000"/>
                        </a:spcBef>
                        <a:spcAft>
                          <a:spcPct val="0"/>
                        </a:spcAft>
                        <a:buClr>
                          <a:schemeClr val="tx1"/>
                        </a:buClr>
                        <a:buSzPct val="85000"/>
                        <a:buFont typeface="Wingdings" charset="2"/>
                        <a:defRPr>
                          <a:solidFill>
                            <a:schemeClr val="tx1"/>
                          </a:solidFill>
                          <a:latin typeface="Arial" charset="0"/>
                          <a:ea typeface="ＭＳ Ｐゴシック" charset="-128"/>
                        </a:defRPr>
                      </a:lvl6pPr>
                      <a:lvl7pPr marL="2971800" indent="-228600" defTabSz="457200" fontAlgn="base">
                        <a:spcBef>
                          <a:spcPct val="20000"/>
                        </a:spcBef>
                        <a:spcAft>
                          <a:spcPct val="0"/>
                        </a:spcAft>
                        <a:buClr>
                          <a:schemeClr val="tx1"/>
                        </a:buClr>
                        <a:buSzPct val="85000"/>
                        <a:buFont typeface="Wingdings" charset="2"/>
                        <a:defRPr>
                          <a:solidFill>
                            <a:schemeClr val="tx1"/>
                          </a:solidFill>
                          <a:latin typeface="Arial" charset="0"/>
                          <a:ea typeface="ＭＳ Ｐゴシック" charset="-128"/>
                        </a:defRPr>
                      </a:lvl7pPr>
                      <a:lvl8pPr marL="3429000" indent="-228600" defTabSz="457200" fontAlgn="base">
                        <a:spcBef>
                          <a:spcPct val="20000"/>
                        </a:spcBef>
                        <a:spcAft>
                          <a:spcPct val="0"/>
                        </a:spcAft>
                        <a:buClr>
                          <a:schemeClr val="tx1"/>
                        </a:buClr>
                        <a:buSzPct val="85000"/>
                        <a:buFont typeface="Wingdings" charset="2"/>
                        <a:defRPr>
                          <a:solidFill>
                            <a:schemeClr val="tx1"/>
                          </a:solidFill>
                          <a:latin typeface="Arial" charset="0"/>
                          <a:ea typeface="ＭＳ Ｐゴシック" charset="-128"/>
                        </a:defRPr>
                      </a:lvl8pPr>
                      <a:lvl9pPr marL="3886200" indent="-228600" defTabSz="457200" fontAlgn="base">
                        <a:spcBef>
                          <a:spcPct val="20000"/>
                        </a:spcBef>
                        <a:spcAft>
                          <a:spcPct val="0"/>
                        </a:spcAft>
                        <a:buClr>
                          <a:schemeClr val="tx1"/>
                        </a:buClr>
                        <a:buSzPct val="85000"/>
                        <a:buFont typeface="Wingdings" charset="2"/>
                        <a:defRPr>
                          <a:solidFill>
                            <a:schemeClr val="tx1"/>
                          </a:solidFill>
                          <a:latin typeface="Arial" charset="0"/>
                          <a:ea typeface="ＭＳ Ｐゴシック" charset="-128"/>
                        </a:defRPr>
                      </a:lvl9pPr>
                    </a:lstStyle>
                    <a:p>
                      <a:pPr marL="0" marR="0" lvl="1" indent="0" algn="l" defTabSz="4572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a:ln>
                            <a:noFill/>
                          </a:ln>
                          <a:effectLst/>
                        </a:rPr>
                        <a:t>Assist hospitals fill gaps in HIV prevention services where knowledge and resources for PMTCT are lacking</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Arial" charset="0"/>
                        <a:ea typeface="ＭＳ Ｐゴシック" charset="-128"/>
                      </a:endParaRPr>
                    </a:p>
                  </a:txBody>
                  <a:tcPr horzOverflow="overflow"/>
                </a:tc>
                <a:tc>
                  <a:txBody>
                    <a:bodyPr/>
                    <a:lstStyle>
                      <a:lvl1pPr defTabSz="457200">
                        <a:spcBef>
                          <a:spcPct val="20000"/>
                        </a:spcBef>
                        <a:buClr>
                          <a:schemeClr val="accent2"/>
                        </a:buClr>
                        <a:buSzPct val="75000"/>
                        <a:buFont typeface="Wingdings" charset="2"/>
                        <a:defRPr sz="2700">
                          <a:solidFill>
                            <a:schemeClr val="tx1"/>
                          </a:solidFill>
                          <a:latin typeface="Arial" charset="0"/>
                          <a:ea typeface="ＭＳ Ｐゴシック" charset="-128"/>
                        </a:defRPr>
                      </a:lvl1pPr>
                      <a:lvl2pPr marL="742950" indent="-285750" defTabSz="457200">
                        <a:spcBef>
                          <a:spcPct val="20000"/>
                        </a:spcBef>
                        <a:buClr>
                          <a:schemeClr val="accent1"/>
                        </a:buClr>
                        <a:buSzPct val="65000"/>
                        <a:buFont typeface="Wingdings" charset="2"/>
                        <a:defRPr sz="2200">
                          <a:solidFill>
                            <a:schemeClr val="tx1"/>
                          </a:solidFill>
                          <a:latin typeface="Arial" charset="0"/>
                          <a:ea typeface="ＭＳ Ｐゴシック" charset="-128"/>
                        </a:defRPr>
                      </a:lvl2pPr>
                      <a:lvl3pPr marL="1143000" indent="-228600" defTabSz="457200">
                        <a:spcBef>
                          <a:spcPct val="20000"/>
                        </a:spcBef>
                        <a:buClr>
                          <a:schemeClr val="hlink"/>
                        </a:buClr>
                        <a:buSzPct val="55000"/>
                        <a:buFont typeface="Wingdings" charset="2"/>
                        <a:defRPr sz="2000">
                          <a:solidFill>
                            <a:schemeClr val="tx1"/>
                          </a:solidFill>
                          <a:latin typeface="Arial" charset="0"/>
                          <a:ea typeface="ＭＳ Ｐゴシック" charset="-128"/>
                        </a:defRPr>
                      </a:lvl3pPr>
                      <a:lvl4pPr marL="1600200" indent="-228600" defTabSz="457200">
                        <a:spcBef>
                          <a:spcPct val="20000"/>
                        </a:spcBef>
                        <a:buClr>
                          <a:schemeClr val="accent2"/>
                        </a:buClr>
                        <a:buFont typeface="Wingdings" charset="2"/>
                        <a:defRPr>
                          <a:solidFill>
                            <a:schemeClr val="tx1"/>
                          </a:solidFill>
                          <a:latin typeface="Arial" charset="0"/>
                          <a:ea typeface="ＭＳ Ｐゴシック" charset="-128"/>
                        </a:defRPr>
                      </a:lvl4pPr>
                      <a:lvl5pPr marL="2057400" indent="-228600" defTabSz="457200">
                        <a:spcBef>
                          <a:spcPct val="20000"/>
                        </a:spcBef>
                        <a:buClr>
                          <a:schemeClr val="tx1"/>
                        </a:buClr>
                        <a:buSzPct val="85000"/>
                        <a:buFont typeface="Wingdings" charset="2"/>
                        <a:defRPr>
                          <a:solidFill>
                            <a:schemeClr val="tx1"/>
                          </a:solidFill>
                          <a:latin typeface="Arial" charset="0"/>
                          <a:ea typeface="ＭＳ Ｐゴシック" charset="-128"/>
                        </a:defRPr>
                      </a:lvl5pPr>
                      <a:lvl6pPr marL="2514600" indent="-228600" defTabSz="457200" fontAlgn="base">
                        <a:spcBef>
                          <a:spcPct val="20000"/>
                        </a:spcBef>
                        <a:spcAft>
                          <a:spcPct val="0"/>
                        </a:spcAft>
                        <a:buClr>
                          <a:schemeClr val="tx1"/>
                        </a:buClr>
                        <a:buSzPct val="85000"/>
                        <a:buFont typeface="Wingdings" charset="2"/>
                        <a:defRPr>
                          <a:solidFill>
                            <a:schemeClr val="tx1"/>
                          </a:solidFill>
                          <a:latin typeface="Arial" charset="0"/>
                          <a:ea typeface="ＭＳ Ｐゴシック" charset="-128"/>
                        </a:defRPr>
                      </a:lvl6pPr>
                      <a:lvl7pPr marL="2971800" indent="-228600" defTabSz="457200" fontAlgn="base">
                        <a:spcBef>
                          <a:spcPct val="20000"/>
                        </a:spcBef>
                        <a:spcAft>
                          <a:spcPct val="0"/>
                        </a:spcAft>
                        <a:buClr>
                          <a:schemeClr val="tx1"/>
                        </a:buClr>
                        <a:buSzPct val="85000"/>
                        <a:buFont typeface="Wingdings" charset="2"/>
                        <a:defRPr>
                          <a:solidFill>
                            <a:schemeClr val="tx1"/>
                          </a:solidFill>
                          <a:latin typeface="Arial" charset="0"/>
                          <a:ea typeface="ＭＳ Ｐゴシック" charset="-128"/>
                        </a:defRPr>
                      </a:lvl7pPr>
                      <a:lvl8pPr marL="3429000" indent="-228600" defTabSz="457200" fontAlgn="base">
                        <a:spcBef>
                          <a:spcPct val="20000"/>
                        </a:spcBef>
                        <a:spcAft>
                          <a:spcPct val="0"/>
                        </a:spcAft>
                        <a:buClr>
                          <a:schemeClr val="tx1"/>
                        </a:buClr>
                        <a:buSzPct val="85000"/>
                        <a:buFont typeface="Wingdings" charset="2"/>
                        <a:defRPr>
                          <a:solidFill>
                            <a:schemeClr val="tx1"/>
                          </a:solidFill>
                          <a:latin typeface="Arial" charset="0"/>
                          <a:ea typeface="ＭＳ Ｐゴシック" charset="-128"/>
                        </a:defRPr>
                      </a:lvl8pPr>
                      <a:lvl9pPr marL="3886200" indent="-228600" defTabSz="457200" fontAlgn="base">
                        <a:spcBef>
                          <a:spcPct val="20000"/>
                        </a:spcBef>
                        <a:spcAft>
                          <a:spcPct val="0"/>
                        </a:spcAft>
                        <a:buClr>
                          <a:schemeClr val="tx1"/>
                        </a:buClr>
                        <a:buSzPct val="85000"/>
                        <a:buFont typeface="Wingdings" charset="2"/>
                        <a:defRPr>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a:ln>
                            <a:noFill/>
                          </a:ln>
                          <a:effectLst/>
                        </a:rPr>
                        <a:t>Provide on-site educational in-service training; provide ongoing support through continued communication and consultation; provide referral resources (patient follow-up, Emory Peds ID, IMPAACT studies)</a:t>
                      </a:r>
                      <a:endParaRPr kumimoji="0" lang="en-US" altLang="en-US" sz="1800" b="0" i="0" u="none" strike="noStrike" cap="none" normalizeH="0" baseline="0">
                        <a:ln>
                          <a:noFill/>
                        </a:ln>
                        <a:solidFill>
                          <a:srgbClr val="000000"/>
                        </a:solidFill>
                        <a:effectLst/>
                        <a:latin typeface="Arial" charset="0"/>
                        <a:ea typeface="ＭＳ Ｐゴシック" charset="-128"/>
                      </a:endParaRPr>
                    </a:p>
                  </a:txBody>
                  <a:tcPr horzOverflow="overflow"/>
                </a:tc>
                <a:extLst>
                  <a:ext uri="{0D108BD9-81ED-4DB2-BD59-A6C34878D82A}">
                    <a16:rowId xmlns:a16="http://schemas.microsoft.com/office/drawing/2014/main" val="10002"/>
                  </a:ext>
                </a:extLst>
              </a:tr>
              <a:tr h="915988">
                <a:tc>
                  <a:txBody>
                    <a:bodyPr/>
                    <a:lstStyle>
                      <a:lvl1pPr defTabSz="457200">
                        <a:spcBef>
                          <a:spcPct val="20000"/>
                        </a:spcBef>
                        <a:buClr>
                          <a:schemeClr val="accent2"/>
                        </a:buClr>
                        <a:buSzPct val="75000"/>
                        <a:buFont typeface="Wingdings" charset="2"/>
                        <a:defRPr sz="2700">
                          <a:solidFill>
                            <a:schemeClr val="tx1"/>
                          </a:solidFill>
                          <a:latin typeface="Arial" charset="0"/>
                          <a:ea typeface="ＭＳ Ｐゴシック" charset="-128"/>
                        </a:defRPr>
                      </a:lvl1pPr>
                      <a:lvl2pPr defTabSz="457200">
                        <a:spcBef>
                          <a:spcPct val="20000"/>
                        </a:spcBef>
                        <a:buClr>
                          <a:schemeClr val="accent1"/>
                        </a:buClr>
                        <a:buSzPct val="65000"/>
                        <a:buFont typeface="Wingdings" charset="2"/>
                        <a:defRPr sz="2200">
                          <a:solidFill>
                            <a:schemeClr val="tx1"/>
                          </a:solidFill>
                          <a:latin typeface="Arial" charset="0"/>
                          <a:ea typeface="ＭＳ Ｐゴシック" charset="-128"/>
                        </a:defRPr>
                      </a:lvl2pPr>
                      <a:lvl3pPr marL="1143000" indent="-228600" defTabSz="457200">
                        <a:spcBef>
                          <a:spcPct val="20000"/>
                        </a:spcBef>
                        <a:buClr>
                          <a:schemeClr val="hlink"/>
                        </a:buClr>
                        <a:buSzPct val="55000"/>
                        <a:buFont typeface="Wingdings" charset="2"/>
                        <a:defRPr sz="2000">
                          <a:solidFill>
                            <a:schemeClr val="tx1"/>
                          </a:solidFill>
                          <a:latin typeface="Arial" charset="0"/>
                          <a:ea typeface="ＭＳ Ｐゴシック" charset="-128"/>
                        </a:defRPr>
                      </a:lvl3pPr>
                      <a:lvl4pPr marL="1600200" indent="-228600" defTabSz="457200">
                        <a:spcBef>
                          <a:spcPct val="20000"/>
                        </a:spcBef>
                        <a:buClr>
                          <a:schemeClr val="accent2"/>
                        </a:buClr>
                        <a:buFont typeface="Wingdings" charset="2"/>
                        <a:defRPr>
                          <a:solidFill>
                            <a:schemeClr val="tx1"/>
                          </a:solidFill>
                          <a:latin typeface="Arial" charset="0"/>
                          <a:ea typeface="ＭＳ Ｐゴシック" charset="-128"/>
                        </a:defRPr>
                      </a:lvl4pPr>
                      <a:lvl5pPr marL="2057400" indent="-228600" defTabSz="457200">
                        <a:spcBef>
                          <a:spcPct val="20000"/>
                        </a:spcBef>
                        <a:buClr>
                          <a:schemeClr val="tx1"/>
                        </a:buClr>
                        <a:buSzPct val="85000"/>
                        <a:buFont typeface="Wingdings" charset="2"/>
                        <a:defRPr>
                          <a:solidFill>
                            <a:schemeClr val="tx1"/>
                          </a:solidFill>
                          <a:latin typeface="Arial" charset="0"/>
                          <a:ea typeface="ＭＳ Ｐゴシック" charset="-128"/>
                        </a:defRPr>
                      </a:lvl5pPr>
                      <a:lvl6pPr marL="2514600" indent="-228600" defTabSz="457200" fontAlgn="base">
                        <a:spcBef>
                          <a:spcPct val="20000"/>
                        </a:spcBef>
                        <a:spcAft>
                          <a:spcPct val="0"/>
                        </a:spcAft>
                        <a:buClr>
                          <a:schemeClr val="tx1"/>
                        </a:buClr>
                        <a:buSzPct val="85000"/>
                        <a:buFont typeface="Wingdings" charset="2"/>
                        <a:defRPr>
                          <a:solidFill>
                            <a:schemeClr val="tx1"/>
                          </a:solidFill>
                          <a:latin typeface="Arial" charset="0"/>
                          <a:ea typeface="ＭＳ Ｐゴシック" charset="-128"/>
                        </a:defRPr>
                      </a:lvl6pPr>
                      <a:lvl7pPr marL="2971800" indent="-228600" defTabSz="457200" fontAlgn="base">
                        <a:spcBef>
                          <a:spcPct val="20000"/>
                        </a:spcBef>
                        <a:spcAft>
                          <a:spcPct val="0"/>
                        </a:spcAft>
                        <a:buClr>
                          <a:schemeClr val="tx1"/>
                        </a:buClr>
                        <a:buSzPct val="85000"/>
                        <a:buFont typeface="Wingdings" charset="2"/>
                        <a:defRPr>
                          <a:solidFill>
                            <a:schemeClr val="tx1"/>
                          </a:solidFill>
                          <a:latin typeface="Arial" charset="0"/>
                          <a:ea typeface="ＭＳ Ｐゴシック" charset="-128"/>
                        </a:defRPr>
                      </a:lvl7pPr>
                      <a:lvl8pPr marL="3429000" indent="-228600" defTabSz="457200" fontAlgn="base">
                        <a:spcBef>
                          <a:spcPct val="20000"/>
                        </a:spcBef>
                        <a:spcAft>
                          <a:spcPct val="0"/>
                        </a:spcAft>
                        <a:buClr>
                          <a:schemeClr val="tx1"/>
                        </a:buClr>
                        <a:buSzPct val="85000"/>
                        <a:buFont typeface="Wingdings" charset="2"/>
                        <a:defRPr>
                          <a:solidFill>
                            <a:schemeClr val="tx1"/>
                          </a:solidFill>
                          <a:latin typeface="Arial" charset="0"/>
                          <a:ea typeface="ＭＳ Ｐゴシック" charset="-128"/>
                        </a:defRPr>
                      </a:lvl8pPr>
                      <a:lvl9pPr marL="3886200" indent="-228600" defTabSz="457200" fontAlgn="base">
                        <a:spcBef>
                          <a:spcPct val="20000"/>
                        </a:spcBef>
                        <a:spcAft>
                          <a:spcPct val="0"/>
                        </a:spcAft>
                        <a:buClr>
                          <a:schemeClr val="tx1"/>
                        </a:buClr>
                        <a:buSzPct val="85000"/>
                        <a:buFont typeface="Wingdings" charset="2"/>
                        <a:defRPr>
                          <a:solidFill>
                            <a:schemeClr val="tx1"/>
                          </a:solidFill>
                          <a:latin typeface="Arial" charset="0"/>
                          <a:ea typeface="ＭＳ Ｐゴシック" charset="-128"/>
                        </a:defRPr>
                      </a:lvl9pPr>
                    </a:lstStyle>
                    <a:p>
                      <a:pPr marL="0" marR="0" lvl="1" indent="0" algn="l" defTabSz="4572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a:ln>
                            <a:noFill/>
                          </a:ln>
                          <a:effectLst/>
                        </a:rPr>
                        <a:t>Expand and improve surveillance of pediatric HIV by including HIV exposure notifcation</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Arial" charset="0"/>
                        <a:ea typeface="ＭＳ Ｐゴシック" charset="-128"/>
                      </a:endParaRPr>
                    </a:p>
                  </a:txBody>
                  <a:tcPr horzOverflow="overflow"/>
                </a:tc>
                <a:tc>
                  <a:txBody>
                    <a:bodyPr/>
                    <a:lstStyle>
                      <a:lvl1pPr defTabSz="457200">
                        <a:spcBef>
                          <a:spcPct val="20000"/>
                        </a:spcBef>
                        <a:buClr>
                          <a:schemeClr val="accent2"/>
                        </a:buClr>
                        <a:buSzPct val="75000"/>
                        <a:buFont typeface="Wingdings" charset="2"/>
                        <a:defRPr sz="2700">
                          <a:solidFill>
                            <a:schemeClr val="tx1"/>
                          </a:solidFill>
                          <a:latin typeface="Arial" charset="0"/>
                          <a:ea typeface="ＭＳ Ｐゴシック" charset="-128"/>
                        </a:defRPr>
                      </a:lvl1pPr>
                      <a:lvl2pPr marL="742950" indent="-285750" defTabSz="457200">
                        <a:spcBef>
                          <a:spcPct val="20000"/>
                        </a:spcBef>
                        <a:buClr>
                          <a:schemeClr val="accent1"/>
                        </a:buClr>
                        <a:buSzPct val="65000"/>
                        <a:buFont typeface="Wingdings" charset="2"/>
                        <a:defRPr sz="2200">
                          <a:solidFill>
                            <a:schemeClr val="tx1"/>
                          </a:solidFill>
                          <a:latin typeface="Arial" charset="0"/>
                          <a:ea typeface="ＭＳ Ｐゴシック" charset="-128"/>
                        </a:defRPr>
                      </a:lvl2pPr>
                      <a:lvl3pPr marL="1143000" indent="-228600" defTabSz="457200">
                        <a:spcBef>
                          <a:spcPct val="20000"/>
                        </a:spcBef>
                        <a:buClr>
                          <a:schemeClr val="hlink"/>
                        </a:buClr>
                        <a:buSzPct val="55000"/>
                        <a:buFont typeface="Wingdings" charset="2"/>
                        <a:defRPr sz="2000">
                          <a:solidFill>
                            <a:schemeClr val="tx1"/>
                          </a:solidFill>
                          <a:latin typeface="Arial" charset="0"/>
                          <a:ea typeface="ＭＳ Ｐゴシック" charset="-128"/>
                        </a:defRPr>
                      </a:lvl3pPr>
                      <a:lvl4pPr marL="1600200" indent="-228600" defTabSz="457200">
                        <a:spcBef>
                          <a:spcPct val="20000"/>
                        </a:spcBef>
                        <a:buClr>
                          <a:schemeClr val="accent2"/>
                        </a:buClr>
                        <a:buFont typeface="Wingdings" charset="2"/>
                        <a:defRPr>
                          <a:solidFill>
                            <a:schemeClr val="tx1"/>
                          </a:solidFill>
                          <a:latin typeface="Arial" charset="0"/>
                          <a:ea typeface="ＭＳ Ｐゴシック" charset="-128"/>
                        </a:defRPr>
                      </a:lvl4pPr>
                      <a:lvl5pPr marL="2057400" indent="-228600" defTabSz="457200">
                        <a:spcBef>
                          <a:spcPct val="20000"/>
                        </a:spcBef>
                        <a:buClr>
                          <a:schemeClr val="tx1"/>
                        </a:buClr>
                        <a:buSzPct val="85000"/>
                        <a:buFont typeface="Wingdings" charset="2"/>
                        <a:defRPr>
                          <a:solidFill>
                            <a:schemeClr val="tx1"/>
                          </a:solidFill>
                          <a:latin typeface="Arial" charset="0"/>
                          <a:ea typeface="ＭＳ Ｐゴシック" charset="-128"/>
                        </a:defRPr>
                      </a:lvl5pPr>
                      <a:lvl6pPr marL="2514600" indent="-228600" defTabSz="457200" fontAlgn="base">
                        <a:spcBef>
                          <a:spcPct val="20000"/>
                        </a:spcBef>
                        <a:spcAft>
                          <a:spcPct val="0"/>
                        </a:spcAft>
                        <a:buClr>
                          <a:schemeClr val="tx1"/>
                        </a:buClr>
                        <a:buSzPct val="85000"/>
                        <a:buFont typeface="Wingdings" charset="2"/>
                        <a:defRPr>
                          <a:solidFill>
                            <a:schemeClr val="tx1"/>
                          </a:solidFill>
                          <a:latin typeface="Arial" charset="0"/>
                          <a:ea typeface="ＭＳ Ｐゴシック" charset="-128"/>
                        </a:defRPr>
                      </a:lvl6pPr>
                      <a:lvl7pPr marL="2971800" indent="-228600" defTabSz="457200" fontAlgn="base">
                        <a:spcBef>
                          <a:spcPct val="20000"/>
                        </a:spcBef>
                        <a:spcAft>
                          <a:spcPct val="0"/>
                        </a:spcAft>
                        <a:buClr>
                          <a:schemeClr val="tx1"/>
                        </a:buClr>
                        <a:buSzPct val="85000"/>
                        <a:buFont typeface="Wingdings" charset="2"/>
                        <a:defRPr>
                          <a:solidFill>
                            <a:schemeClr val="tx1"/>
                          </a:solidFill>
                          <a:latin typeface="Arial" charset="0"/>
                          <a:ea typeface="ＭＳ Ｐゴシック" charset="-128"/>
                        </a:defRPr>
                      </a:lvl7pPr>
                      <a:lvl8pPr marL="3429000" indent="-228600" defTabSz="457200" fontAlgn="base">
                        <a:spcBef>
                          <a:spcPct val="20000"/>
                        </a:spcBef>
                        <a:spcAft>
                          <a:spcPct val="0"/>
                        </a:spcAft>
                        <a:buClr>
                          <a:schemeClr val="tx1"/>
                        </a:buClr>
                        <a:buSzPct val="85000"/>
                        <a:buFont typeface="Wingdings" charset="2"/>
                        <a:defRPr>
                          <a:solidFill>
                            <a:schemeClr val="tx1"/>
                          </a:solidFill>
                          <a:latin typeface="Arial" charset="0"/>
                          <a:ea typeface="ＭＳ Ｐゴシック" charset="-128"/>
                        </a:defRPr>
                      </a:lvl8pPr>
                      <a:lvl9pPr marL="3886200" indent="-228600" defTabSz="457200" fontAlgn="base">
                        <a:spcBef>
                          <a:spcPct val="20000"/>
                        </a:spcBef>
                        <a:spcAft>
                          <a:spcPct val="0"/>
                        </a:spcAft>
                        <a:buClr>
                          <a:schemeClr val="tx1"/>
                        </a:buClr>
                        <a:buSzPct val="85000"/>
                        <a:buFont typeface="Wingdings" charset="2"/>
                        <a:defRPr>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a:ln>
                            <a:noFill/>
                          </a:ln>
                          <a:effectLst/>
                        </a:rPr>
                        <a:t>Develop and implement electronic perinatal HIV exposure notification system </a:t>
                      </a:r>
                      <a:endParaRPr kumimoji="0" lang="en-US" altLang="en-US" sz="1800" b="0" i="0" u="none" strike="noStrike" cap="none" normalizeH="0" baseline="0" dirty="0">
                        <a:ln>
                          <a:noFill/>
                        </a:ln>
                        <a:solidFill>
                          <a:srgbClr val="000000"/>
                        </a:solidFill>
                        <a:effectLst/>
                        <a:latin typeface="Arial" charset="0"/>
                        <a:ea typeface="ＭＳ Ｐゴシック" charset="-128"/>
                      </a:endParaRPr>
                    </a:p>
                  </a:txBody>
                  <a:tcPr horzOverflow="overflow"/>
                </a:tc>
                <a:extLst>
                  <a:ext uri="{0D108BD9-81ED-4DB2-BD59-A6C34878D82A}">
                    <a16:rowId xmlns:a16="http://schemas.microsoft.com/office/drawing/2014/main" val="10003"/>
                  </a:ext>
                </a:extLst>
              </a:tr>
            </a:tbl>
          </a:graphicData>
        </a:graphic>
      </p:graphicFrame>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426453"/>
            <a:ext cx="727075" cy="33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2371" y="412360"/>
            <a:ext cx="850900" cy="350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4"/>
          <a:stretch>
            <a:fillRect/>
          </a:stretch>
        </p:blipFill>
        <p:spPr>
          <a:xfrm>
            <a:off x="10728170" y="420431"/>
            <a:ext cx="1351494" cy="506115"/>
          </a:xfrm>
          <a:prstGeom prst="rect">
            <a:avLst/>
          </a:prstGeom>
        </p:spPr>
      </p:pic>
      <p:sp>
        <p:nvSpPr>
          <p:cNvPr id="10" name="TextBox 9"/>
          <p:cNvSpPr txBox="1"/>
          <p:nvPr/>
        </p:nvSpPr>
        <p:spPr>
          <a:xfrm>
            <a:off x="4038600" y="6454733"/>
            <a:ext cx="3824830" cy="369332"/>
          </a:xfrm>
          <a:prstGeom prst="rect">
            <a:avLst/>
          </a:prstGeom>
          <a:noFill/>
        </p:spPr>
        <p:txBody>
          <a:bodyPr wrap="none" rtlCol="0">
            <a:spAutoFit/>
          </a:bodyPr>
          <a:lstStyle/>
          <a:p>
            <a:r>
              <a:rPr lang="en-US" dirty="0" smtClean="0">
                <a:solidFill>
                  <a:schemeClr val="bg1"/>
                </a:solidFill>
              </a:rPr>
              <a:t>Slide Courtesy of Somer Smith </a:t>
            </a:r>
            <a:r>
              <a:rPr lang="en-US" dirty="0" err="1" smtClean="0">
                <a:solidFill>
                  <a:schemeClr val="bg1"/>
                </a:solidFill>
              </a:rPr>
              <a:t>PharmD</a:t>
            </a:r>
            <a:endParaRPr lang="en-US" dirty="0">
              <a:solidFill>
                <a:schemeClr val="bg1"/>
              </a:solidFill>
            </a:endParaRPr>
          </a:p>
        </p:txBody>
      </p:sp>
    </p:spTree>
    <p:extLst>
      <p:ext uri="{BB962C8B-B14F-4D97-AF65-F5344CB8AC3E}">
        <p14:creationId xmlns:p14="http://schemas.microsoft.com/office/powerpoint/2010/main" val="339908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19400" y="1295400"/>
            <a:ext cx="6248400" cy="4800600"/>
            <a:chOff x="1735138" y="228600"/>
            <a:chExt cx="8653462" cy="6559550"/>
          </a:xfrm>
        </p:grpSpPr>
        <p:grpSp>
          <p:nvGrpSpPr>
            <p:cNvPr id="50177" name="Group 15"/>
            <p:cNvGrpSpPr>
              <a:grpSpLocks/>
            </p:cNvGrpSpPr>
            <p:nvPr/>
          </p:nvGrpSpPr>
          <p:grpSpPr bwMode="auto">
            <a:xfrm>
              <a:off x="1735138" y="228600"/>
              <a:ext cx="8653462" cy="6559550"/>
              <a:chOff x="952545" y="652723"/>
              <a:chExt cx="7370799" cy="5980352"/>
            </a:xfrm>
          </p:grpSpPr>
          <p:sp>
            <p:nvSpPr>
              <p:cNvPr id="50182" name="Rectangle 16"/>
              <p:cNvSpPr>
                <a:spLocks noChangeArrowheads="1"/>
              </p:cNvSpPr>
              <p:nvPr/>
            </p:nvSpPr>
            <p:spPr bwMode="auto">
              <a:xfrm>
                <a:off x="952546" y="652723"/>
                <a:ext cx="7355772" cy="598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500"/>
              </a:p>
            </p:txBody>
          </p:sp>
          <p:sp>
            <p:nvSpPr>
              <p:cNvPr id="18" name="Freeform 17"/>
              <p:cNvSpPr/>
              <p:nvPr/>
            </p:nvSpPr>
            <p:spPr>
              <a:xfrm>
                <a:off x="952546" y="5040066"/>
                <a:ext cx="7355772" cy="1591192"/>
              </a:xfrm>
              <a:custGeom>
                <a:avLst/>
                <a:gdLst>
                  <a:gd name="connsiteX0" fmla="*/ 0 w 7355772"/>
                  <a:gd name="connsiteY0" fmla="*/ 0 h 1108175"/>
                  <a:gd name="connsiteX1" fmla="*/ 7355772 w 7355772"/>
                  <a:gd name="connsiteY1" fmla="*/ 0 h 1108175"/>
                  <a:gd name="connsiteX2" fmla="*/ 7355772 w 7355772"/>
                  <a:gd name="connsiteY2" fmla="*/ 1108175 h 1108175"/>
                  <a:gd name="connsiteX3" fmla="*/ 0 w 7355772"/>
                  <a:gd name="connsiteY3" fmla="*/ 1108175 h 1108175"/>
                  <a:gd name="connsiteX4" fmla="*/ 0 w 7355772"/>
                  <a:gd name="connsiteY4" fmla="*/ 0 h 110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772" h="1108175">
                    <a:moveTo>
                      <a:pt x="0" y="0"/>
                    </a:moveTo>
                    <a:lnTo>
                      <a:pt x="7355772" y="0"/>
                    </a:lnTo>
                    <a:lnTo>
                      <a:pt x="7355772" y="1108175"/>
                    </a:lnTo>
                    <a:lnTo>
                      <a:pt x="0" y="1108175"/>
                    </a:lnTo>
                    <a:lnTo>
                      <a:pt x="0" y="0"/>
                    </a:lnTo>
                    <a:close/>
                  </a:path>
                </a:pathLst>
              </a:custGeom>
              <a:solidFill>
                <a:srgbClr val="FF00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rgbClr r="0" g="0" b="0"/>
              </a:fillRef>
              <a:effectRef idx="2">
                <a:schemeClr val="dk2">
                  <a:hueOff val="0"/>
                  <a:satOff val="0"/>
                  <a:lumOff val="0"/>
                  <a:alphaOff val="0"/>
                </a:schemeClr>
              </a:effectRef>
              <a:fontRef idx="minor">
                <a:schemeClr val="lt1"/>
              </a:fontRef>
            </p:style>
            <p:txBody>
              <a:bodyPr lIns="170688" tIns="170688" rIns="170688" bIns="680449" spcCol="1270" anchor="ctr"/>
              <a:lstStyle/>
              <a:p>
                <a:pPr algn="ctr" defTabSz="1066800">
                  <a:lnSpc>
                    <a:spcPct val="90000"/>
                  </a:lnSpc>
                  <a:spcAft>
                    <a:spcPct val="35000"/>
                  </a:spcAft>
                  <a:defRPr/>
                </a:pPr>
                <a:r>
                  <a:rPr lang="en-US" sz="1500" b="1" dirty="0"/>
                  <a:t>On-going communication about survey results, issues, recommendations for improvement</a:t>
                </a:r>
              </a:p>
            </p:txBody>
          </p:sp>
          <p:sp>
            <p:nvSpPr>
              <p:cNvPr id="19" name="Freeform 18"/>
              <p:cNvSpPr/>
              <p:nvPr/>
            </p:nvSpPr>
            <p:spPr>
              <a:xfrm>
                <a:off x="956137" y="5944089"/>
                <a:ext cx="2449529" cy="665006"/>
              </a:xfrm>
              <a:custGeom>
                <a:avLst/>
                <a:gdLst>
                  <a:gd name="connsiteX0" fmla="*/ 0 w 2449529"/>
                  <a:gd name="connsiteY0" fmla="*/ 0 h 509760"/>
                  <a:gd name="connsiteX1" fmla="*/ 2449529 w 2449529"/>
                  <a:gd name="connsiteY1" fmla="*/ 0 h 509760"/>
                  <a:gd name="connsiteX2" fmla="*/ 2449529 w 2449529"/>
                  <a:gd name="connsiteY2" fmla="*/ 509760 h 509760"/>
                  <a:gd name="connsiteX3" fmla="*/ 0 w 2449529"/>
                  <a:gd name="connsiteY3" fmla="*/ 509760 h 509760"/>
                  <a:gd name="connsiteX4" fmla="*/ 0 w 2449529"/>
                  <a:gd name="connsiteY4" fmla="*/ 0 h 50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9529" h="509760">
                    <a:moveTo>
                      <a:pt x="0" y="0"/>
                    </a:moveTo>
                    <a:lnTo>
                      <a:pt x="2449529" y="0"/>
                    </a:lnTo>
                    <a:lnTo>
                      <a:pt x="2449529" y="509760"/>
                    </a:lnTo>
                    <a:lnTo>
                      <a:pt x="0" y="509760"/>
                    </a:lnTo>
                    <a:lnTo>
                      <a:pt x="0" y="0"/>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lIns="78232" tIns="13970" rIns="78232" bIns="13970" spcCol="1270" anchor="ctr"/>
              <a:lstStyle/>
              <a:p>
                <a:pPr algn="ctr" defTabSz="488950">
                  <a:lnSpc>
                    <a:spcPct val="90000"/>
                  </a:lnSpc>
                  <a:spcAft>
                    <a:spcPct val="35000"/>
                  </a:spcAft>
                  <a:defRPr/>
                </a:pPr>
                <a:r>
                  <a:rPr lang="en-US" sz="1500" dirty="0"/>
                  <a:t>Provide referral resources (Grady IDP, Perinatal HIV Hotline)</a:t>
                </a:r>
              </a:p>
            </p:txBody>
          </p:sp>
          <p:sp>
            <p:nvSpPr>
              <p:cNvPr id="20" name="Freeform 19"/>
              <p:cNvSpPr/>
              <p:nvPr/>
            </p:nvSpPr>
            <p:spPr>
              <a:xfrm>
                <a:off x="3405667" y="5944089"/>
                <a:ext cx="2449529" cy="665006"/>
              </a:xfrm>
              <a:custGeom>
                <a:avLst/>
                <a:gdLst>
                  <a:gd name="connsiteX0" fmla="*/ 0 w 2449529"/>
                  <a:gd name="connsiteY0" fmla="*/ 0 h 509760"/>
                  <a:gd name="connsiteX1" fmla="*/ 2449529 w 2449529"/>
                  <a:gd name="connsiteY1" fmla="*/ 0 h 509760"/>
                  <a:gd name="connsiteX2" fmla="*/ 2449529 w 2449529"/>
                  <a:gd name="connsiteY2" fmla="*/ 509760 h 509760"/>
                  <a:gd name="connsiteX3" fmla="*/ 0 w 2449529"/>
                  <a:gd name="connsiteY3" fmla="*/ 509760 h 509760"/>
                  <a:gd name="connsiteX4" fmla="*/ 0 w 2449529"/>
                  <a:gd name="connsiteY4" fmla="*/ 0 h 50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9529" h="509760">
                    <a:moveTo>
                      <a:pt x="0" y="0"/>
                    </a:moveTo>
                    <a:lnTo>
                      <a:pt x="2449529" y="0"/>
                    </a:lnTo>
                    <a:lnTo>
                      <a:pt x="2449529" y="509760"/>
                    </a:lnTo>
                    <a:lnTo>
                      <a:pt x="0" y="509760"/>
                    </a:lnTo>
                    <a:lnTo>
                      <a:pt x="0" y="0"/>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lIns="78232" tIns="13970" rIns="78232" bIns="13970" spcCol="1270" anchor="ctr"/>
              <a:lstStyle/>
              <a:p>
                <a:pPr algn="ctr" defTabSz="488950">
                  <a:lnSpc>
                    <a:spcPct val="90000"/>
                  </a:lnSpc>
                  <a:spcAft>
                    <a:spcPct val="35000"/>
                  </a:spcAft>
                  <a:defRPr/>
                </a:pPr>
                <a:r>
                  <a:rPr lang="en-US" sz="1500" dirty="0"/>
                  <a:t>Revise/edit protocols and policies</a:t>
                </a:r>
              </a:p>
            </p:txBody>
          </p:sp>
          <p:sp>
            <p:nvSpPr>
              <p:cNvPr id="21" name="Freeform 20"/>
              <p:cNvSpPr/>
              <p:nvPr/>
            </p:nvSpPr>
            <p:spPr>
              <a:xfrm>
                <a:off x="5855196" y="5944089"/>
                <a:ext cx="2449529" cy="665006"/>
              </a:xfrm>
              <a:custGeom>
                <a:avLst/>
                <a:gdLst>
                  <a:gd name="connsiteX0" fmla="*/ 0 w 2449529"/>
                  <a:gd name="connsiteY0" fmla="*/ 0 h 509760"/>
                  <a:gd name="connsiteX1" fmla="*/ 2449529 w 2449529"/>
                  <a:gd name="connsiteY1" fmla="*/ 0 h 509760"/>
                  <a:gd name="connsiteX2" fmla="*/ 2449529 w 2449529"/>
                  <a:gd name="connsiteY2" fmla="*/ 509760 h 509760"/>
                  <a:gd name="connsiteX3" fmla="*/ 0 w 2449529"/>
                  <a:gd name="connsiteY3" fmla="*/ 509760 h 509760"/>
                  <a:gd name="connsiteX4" fmla="*/ 0 w 2449529"/>
                  <a:gd name="connsiteY4" fmla="*/ 0 h 50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9529" h="509760">
                    <a:moveTo>
                      <a:pt x="0" y="0"/>
                    </a:moveTo>
                    <a:lnTo>
                      <a:pt x="2449529" y="0"/>
                    </a:lnTo>
                    <a:lnTo>
                      <a:pt x="2449529" y="509760"/>
                    </a:lnTo>
                    <a:lnTo>
                      <a:pt x="0" y="509760"/>
                    </a:lnTo>
                    <a:lnTo>
                      <a:pt x="0" y="0"/>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lIns="78232" tIns="13970" rIns="78232" bIns="13970" spcCol="1270" anchor="ctr"/>
              <a:lstStyle/>
              <a:p>
                <a:pPr algn="ctr" defTabSz="488950">
                  <a:lnSpc>
                    <a:spcPct val="90000"/>
                  </a:lnSpc>
                  <a:spcAft>
                    <a:spcPct val="35000"/>
                  </a:spcAft>
                  <a:defRPr/>
                </a:pPr>
                <a:r>
                  <a:rPr lang="en-US" sz="1500" dirty="0"/>
                  <a:t>Provide update alerts of perinatal HIV guidelines</a:t>
                </a:r>
              </a:p>
            </p:txBody>
          </p:sp>
          <p:sp>
            <p:nvSpPr>
              <p:cNvPr id="22" name="Freeform 21"/>
              <p:cNvSpPr/>
              <p:nvPr/>
            </p:nvSpPr>
            <p:spPr>
              <a:xfrm>
                <a:off x="971164" y="3310659"/>
                <a:ext cx="7352180" cy="1729407"/>
              </a:xfrm>
              <a:custGeom>
                <a:avLst/>
                <a:gdLst>
                  <a:gd name="connsiteX0" fmla="*/ 0 w 7355772"/>
                  <a:gd name="connsiteY0" fmla="*/ 596923 h 1704374"/>
                  <a:gd name="connsiteX1" fmla="*/ 3464839 w 7355772"/>
                  <a:gd name="connsiteY1" fmla="*/ 596923 h 1704374"/>
                  <a:gd name="connsiteX2" fmla="*/ 3464839 w 7355772"/>
                  <a:gd name="connsiteY2" fmla="*/ 426094 h 1704374"/>
                  <a:gd name="connsiteX3" fmla="*/ 3251793 w 7355772"/>
                  <a:gd name="connsiteY3" fmla="*/ 426094 h 1704374"/>
                  <a:gd name="connsiteX4" fmla="*/ 3677886 w 7355772"/>
                  <a:gd name="connsiteY4" fmla="*/ 0 h 1704374"/>
                  <a:gd name="connsiteX5" fmla="*/ 4103980 w 7355772"/>
                  <a:gd name="connsiteY5" fmla="*/ 426094 h 1704374"/>
                  <a:gd name="connsiteX6" fmla="*/ 3890933 w 7355772"/>
                  <a:gd name="connsiteY6" fmla="*/ 426094 h 1704374"/>
                  <a:gd name="connsiteX7" fmla="*/ 3890933 w 7355772"/>
                  <a:gd name="connsiteY7" fmla="*/ 596923 h 1704374"/>
                  <a:gd name="connsiteX8" fmla="*/ 7355772 w 7355772"/>
                  <a:gd name="connsiteY8" fmla="*/ 596923 h 1704374"/>
                  <a:gd name="connsiteX9" fmla="*/ 7355772 w 7355772"/>
                  <a:gd name="connsiteY9" fmla="*/ 1704374 h 1704374"/>
                  <a:gd name="connsiteX10" fmla="*/ 0 w 7355772"/>
                  <a:gd name="connsiteY10" fmla="*/ 1704374 h 1704374"/>
                  <a:gd name="connsiteX11" fmla="*/ 0 w 7355772"/>
                  <a:gd name="connsiteY11" fmla="*/ 596923 h 170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55772" h="1704374">
                    <a:moveTo>
                      <a:pt x="7355772" y="1107451"/>
                    </a:moveTo>
                    <a:lnTo>
                      <a:pt x="3890933" y="1107451"/>
                    </a:lnTo>
                    <a:lnTo>
                      <a:pt x="3890933" y="1278280"/>
                    </a:lnTo>
                    <a:lnTo>
                      <a:pt x="4103979" y="1278280"/>
                    </a:lnTo>
                    <a:lnTo>
                      <a:pt x="3677886" y="1704373"/>
                    </a:lnTo>
                    <a:lnTo>
                      <a:pt x="3251792" y="1278280"/>
                    </a:lnTo>
                    <a:lnTo>
                      <a:pt x="3464839" y="1278280"/>
                    </a:lnTo>
                    <a:lnTo>
                      <a:pt x="3464839" y="1107451"/>
                    </a:lnTo>
                    <a:lnTo>
                      <a:pt x="0" y="1107451"/>
                    </a:lnTo>
                    <a:lnTo>
                      <a:pt x="0" y="1"/>
                    </a:lnTo>
                    <a:lnTo>
                      <a:pt x="7355772" y="1"/>
                    </a:lnTo>
                    <a:lnTo>
                      <a:pt x="7355772" y="1107451"/>
                    </a:lnTo>
                    <a:close/>
                  </a:path>
                </a:pathLst>
              </a:custGeom>
              <a:solidFill>
                <a:srgbClr val="FF00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rgbClr r="0" g="0" b="0"/>
              </a:fillRef>
              <a:effectRef idx="2">
                <a:schemeClr val="dk2">
                  <a:hueOff val="0"/>
                  <a:satOff val="0"/>
                  <a:lumOff val="0"/>
                  <a:alphaOff val="0"/>
                </a:schemeClr>
              </a:effectRef>
              <a:fontRef idx="minor">
                <a:schemeClr val="lt1"/>
              </a:fontRef>
            </p:style>
            <p:txBody>
              <a:bodyPr lIns="170689" tIns="170688" rIns="170688" bIns="1276828" spcCol="1270" anchor="ctr"/>
              <a:lstStyle/>
              <a:p>
                <a:pPr algn="ctr" defTabSz="1066800">
                  <a:lnSpc>
                    <a:spcPct val="90000"/>
                  </a:lnSpc>
                  <a:spcAft>
                    <a:spcPct val="35000"/>
                  </a:spcAft>
                  <a:defRPr/>
                </a:pPr>
                <a:r>
                  <a:rPr lang="en-US" sz="1500" b="1" dirty="0"/>
                  <a:t>Hospital Electronic Exposure Notification System Set-up</a:t>
                </a:r>
              </a:p>
            </p:txBody>
          </p:sp>
          <p:sp>
            <p:nvSpPr>
              <p:cNvPr id="23" name="Freeform 22"/>
              <p:cNvSpPr/>
              <p:nvPr/>
            </p:nvSpPr>
            <p:spPr>
              <a:xfrm>
                <a:off x="952545" y="3849650"/>
                <a:ext cx="2449529" cy="663745"/>
              </a:xfrm>
              <a:custGeom>
                <a:avLst/>
                <a:gdLst>
                  <a:gd name="connsiteX0" fmla="*/ 0 w 2449529"/>
                  <a:gd name="connsiteY0" fmla="*/ 0 h 509607"/>
                  <a:gd name="connsiteX1" fmla="*/ 2449529 w 2449529"/>
                  <a:gd name="connsiteY1" fmla="*/ 0 h 509607"/>
                  <a:gd name="connsiteX2" fmla="*/ 2449529 w 2449529"/>
                  <a:gd name="connsiteY2" fmla="*/ 509607 h 509607"/>
                  <a:gd name="connsiteX3" fmla="*/ 0 w 2449529"/>
                  <a:gd name="connsiteY3" fmla="*/ 509607 h 509607"/>
                  <a:gd name="connsiteX4" fmla="*/ 0 w 2449529"/>
                  <a:gd name="connsiteY4" fmla="*/ 0 h 509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9529" h="509607">
                    <a:moveTo>
                      <a:pt x="0" y="0"/>
                    </a:moveTo>
                    <a:lnTo>
                      <a:pt x="2449529" y="0"/>
                    </a:lnTo>
                    <a:lnTo>
                      <a:pt x="2449529" y="509607"/>
                    </a:lnTo>
                    <a:lnTo>
                      <a:pt x="0" y="509607"/>
                    </a:lnTo>
                    <a:lnTo>
                      <a:pt x="0" y="0"/>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lIns="99568" tIns="17780" rIns="99568" bIns="17780" spcCol="1270" anchor="ctr"/>
              <a:lstStyle/>
              <a:p>
                <a:pPr algn="ctr" defTabSz="622300">
                  <a:lnSpc>
                    <a:spcPct val="90000"/>
                  </a:lnSpc>
                  <a:spcAft>
                    <a:spcPct val="35000"/>
                  </a:spcAft>
                  <a:defRPr/>
                </a:pPr>
                <a:r>
                  <a:rPr lang="en-US" sz="1500" dirty="0"/>
                  <a:t>Report sent to DPH through SENDSS</a:t>
                </a:r>
              </a:p>
            </p:txBody>
          </p:sp>
          <p:sp>
            <p:nvSpPr>
              <p:cNvPr id="24" name="Freeform 23"/>
              <p:cNvSpPr/>
              <p:nvPr/>
            </p:nvSpPr>
            <p:spPr>
              <a:xfrm>
                <a:off x="3405667" y="3839978"/>
                <a:ext cx="2449529" cy="663745"/>
              </a:xfrm>
              <a:custGeom>
                <a:avLst/>
                <a:gdLst>
                  <a:gd name="connsiteX0" fmla="*/ 0 w 2449529"/>
                  <a:gd name="connsiteY0" fmla="*/ 0 h 509607"/>
                  <a:gd name="connsiteX1" fmla="*/ 2449529 w 2449529"/>
                  <a:gd name="connsiteY1" fmla="*/ 0 h 509607"/>
                  <a:gd name="connsiteX2" fmla="*/ 2449529 w 2449529"/>
                  <a:gd name="connsiteY2" fmla="*/ 509607 h 509607"/>
                  <a:gd name="connsiteX3" fmla="*/ 0 w 2449529"/>
                  <a:gd name="connsiteY3" fmla="*/ 509607 h 509607"/>
                  <a:gd name="connsiteX4" fmla="*/ 0 w 2449529"/>
                  <a:gd name="connsiteY4" fmla="*/ 0 h 509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9529" h="509607">
                    <a:moveTo>
                      <a:pt x="0" y="0"/>
                    </a:moveTo>
                    <a:lnTo>
                      <a:pt x="2449529" y="0"/>
                    </a:lnTo>
                    <a:lnTo>
                      <a:pt x="2449529" y="509607"/>
                    </a:lnTo>
                    <a:lnTo>
                      <a:pt x="0" y="509607"/>
                    </a:lnTo>
                    <a:lnTo>
                      <a:pt x="0" y="0"/>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lIns="99568" tIns="17780" rIns="99568" bIns="17780" spcCol="1270" anchor="ctr"/>
              <a:lstStyle/>
              <a:p>
                <a:pPr algn="ctr" defTabSz="622300">
                  <a:lnSpc>
                    <a:spcPct val="90000"/>
                  </a:lnSpc>
                  <a:spcAft>
                    <a:spcPct val="35000"/>
                  </a:spcAft>
                  <a:defRPr/>
                </a:pPr>
                <a:r>
                  <a:rPr lang="en-US" sz="1500" dirty="0"/>
                  <a:t>Medical Record Review of Mom/Infant Pairs</a:t>
                </a:r>
              </a:p>
            </p:txBody>
          </p:sp>
          <p:sp>
            <p:nvSpPr>
              <p:cNvPr id="25" name="Freeform 24"/>
              <p:cNvSpPr/>
              <p:nvPr/>
            </p:nvSpPr>
            <p:spPr>
              <a:xfrm>
                <a:off x="5855196" y="3834483"/>
                <a:ext cx="2453122" cy="663745"/>
              </a:xfrm>
              <a:custGeom>
                <a:avLst/>
                <a:gdLst>
                  <a:gd name="connsiteX0" fmla="*/ 0 w 2449529"/>
                  <a:gd name="connsiteY0" fmla="*/ 0 h 509607"/>
                  <a:gd name="connsiteX1" fmla="*/ 2449529 w 2449529"/>
                  <a:gd name="connsiteY1" fmla="*/ 0 h 509607"/>
                  <a:gd name="connsiteX2" fmla="*/ 2449529 w 2449529"/>
                  <a:gd name="connsiteY2" fmla="*/ 509607 h 509607"/>
                  <a:gd name="connsiteX3" fmla="*/ 0 w 2449529"/>
                  <a:gd name="connsiteY3" fmla="*/ 509607 h 509607"/>
                  <a:gd name="connsiteX4" fmla="*/ 0 w 2449529"/>
                  <a:gd name="connsiteY4" fmla="*/ 0 h 509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9529" h="509607">
                    <a:moveTo>
                      <a:pt x="0" y="0"/>
                    </a:moveTo>
                    <a:lnTo>
                      <a:pt x="2449529" y="0"/>
                    </a:lnTo>
                    <a:lnTo>
                      <a:pt x="2449529" y="509607"/>
                    </a:lnTo>
                    <a:lnTo>
                      <a:pt x="0" y="509607"/>
                    </a:lnTo>
                    <a:lnTo>
                      <a:pt x="0" y="0"/>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lIns="99568" tIns="17780" rIns="99568" bIns="17780" spcCol="1270" anchor="ctr"/>
              <a:lstStyle/>
              <a:p>
                <a:pPr algn="ctr" defTabSz="622300">
                  <a:lnSpc>
                    <a:spcPct val="90000"/>
                  </a:lnSpc>
                  <a:spcAft>
                    <a:spcPct val="35000"/>
                  </a:spcAft>
                  <a:defRPr/>
                </a:pPr>
                <a:r>
                  <a:rPr lang="en-US" sz="1500" dirty="0"/>
                  <a:t>Coordinate with Prevention for mom/baby follow-up</a:t>
                </a:r>
              </a:p>
            </p:txBody>
          </p:sp>
          <p:sp>
            <p:nvSpPr>
              <p:cNvPr id="26" name="Freeform 25"/>
              <p:cNvSpPr/>
              <p:nvPr/>
            </p:nvSpPr>
            <p:spPr>
              <a:xfrm>
                <a:off x="971165" y="2147580"/>
                <a:ext cx="7352179" cy="1163078"/>
              </a:xfrm>
              <a:custGeom>
                <a:avLst/>
                <a:gdLst>
                  <a:gd name="connsiteX0" fmla="*/ 0 w 7355772"/>
                  <a:gd name="connsiteY0" fmla="*/ 596923 h 1704374"/>
                  <a:gd name="connsiteX1" fmla="*/ 3464839 w 7355772"/>
                  <a:gd name="connsiteY1" fmla="*/ 596923 h 1704374"/>
                  <a:gd name="connsiteX2" fmla="*/ 3464839 w 7355772"/>
                  <a:gd name="connsiteY2" fmla="*/ 426094 h 1704374"/>
                  <a:gd name="connsiteX3" fmla="*/ 3251793 w 7355772"/>
                  <a:gd name="connsiteY3" fmla="*/ 426094 h 1704374"/>
                  <a:gd name="connsiteX4" fmla="*/ 3677886 w 7355772"/>
                  <a:gd name="connsiteY4" fmla="*/ 0 h 1704374"/>
                  <a:gd name="connsiteX5" fmla="*/ 4103980 w 7355772"/>
                  <a:gd name="connsiteY5" fmla="*/ 426094 h 1704374"/>
                  <a:gd name="connsiteX6" fmla="*/ 3890933 w 7355772"/>
                  <a:gd name="connsiteY6" fmla="*/ 426094 h 1704374"/>
                  <a:gd name="connsiteX7" fmla="*/ 3890933 w 7355772"/>
                  <a:gd name="connsiteY7" fmla="*/ 596923 h 1704374"/>
                  <a:gd name="connsiteX8" fmla="*/ 7355772 w 7355772"/>
                  <a:gd name="connsiteY8" fmla="*/ 596923 h 1704374"/>
                  <a:gd name="connsiteX9" fmla="*/ 7355772 w 7355772"/>
                  <a:gd name="connsiteY9" fmla="*/ 1704374 h 1704374"/>
                  <a:gd name="connsiteX10" fmla="*/ 0 w 7355772"/>
                  <a:gd name="connsiteY10" fmla="*/ 1704374 h 1704374"/>
                  <a:gd name="connsiteX11" fmla="*/ 0 w 7355772"/>
                  <a:gd name="connsiteY11" fmla="*/ 596923 h 170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55772" h="1704374">
                    <a:moveTo>
                      <a:pt x="7355772" y="1107451"/>
                    </a:moveTo>
                    <a:lnTo>
                      <a:pt x="3890933" y="1107451"/>
                    </a:lnTo>
                    <a:lnTo>
                      <a:pt x="3890933" y="1278280"/>
                    </a:lnTo>
                    <a:lnTo>
                      <a:pt x="4103979" y="1278280"/>
                    </a:lnTo>
                    <a:lnTo>
                      <a:pt x="3677886" y="1704373"/>
                    </a:lnTo>
                    <a:lnTo>
                      <a:pt x="3251792" y="1278280"/>
                    </a:lnTo>
                    <a:lnTo>
                      <a:pt x="3464839" y="1278280"/>
                    </a:lnTo>
                    <a:lnTo>
                      <a:pt x="3464839" y="1107451"/>
                    </a:lnTo>
                    <a:lnTo>
                      <a:pt x="0" y="1107451"/>
                    </a:lnTo>
                    <a:lnTo>
                      <a:pt x="0" y="1"/>
                    </a:lnTo>
                    <a:lnTo>
                      <a:pt x="7355772" y="1"/>
                    </a:lnTo>
                    <a:lnTo>
                      <a:pt x="7355772" y="1107451"/>
                    </a:lnTo>
                    <a:close/>
                  </a:path>
                </a:pathLst>
              </a:custGeom>
              <a:solidFill>
                <a:srgbClr val="FF00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rgbClr r="0" g="0" b="0"/>
              </a:fillRef>
              <a:effectRef idx="2">
                <a:schemeClr val="dk2">
                  <a:hueOff val="0"/>
                  <a:satOff val="0"/>
                  <a:lumOff val="0"/>
                  <a:alphaOff val="0"/>
                </a:schemeClr>
              </a:effectRef>
              <a:fontRef idx="minor">
                <a:schemeClr val="lt1"/>
              </a:fontRef>
            </p:style>
            <p:txBody>
              <a:bodyPr lIns="170687" tIns="170689" rIns="170688" bIns="767611" spcCol="1270" anchor="ctr"/>
              <a:lstStyle/>
              <a:p>
                <a:pPr algn="ctr" defTabSz="1066800">
                  <a:lnSpc>
                    <a:spcPct val="90000"/>
                  </a:lnSpc>
                  <a:spcAft>
                    <a:spcPct val="35000"/>
                  </a:spcAft>
                  <a:defRPr/>
                </a:pPr>
                <a:endParaRPr lang="en-US" sz="1500" b="1" dirty="0" smtClean="0"/>
              </a:p>
              <a:p>
                <a:pPr algn="ctr" defTabSz="1066800">
                  <a:lnSpc>
                    <a:spcPct val="90000"/>
                  </a:lnSpc>
                  <a:spcAft>
                    <a:spcPct val="35000"/>
                  </a:spcAft>
                  <a:defRPr/>
                </a:pPr>
                <a:r>
                  <a:rPr lang="en-US" sz="1500" b="1" dirty="0" smtClean="0"/>
                  <a:t>Assessment </a:t>
                </a:r>
                <a:r>
                  <a:rPr lang="en-US" sz="1500" b="1" dirty="0"/>
                  <a:t>and Hospital In-service with </a:t>
                </a:r>
              </a:p>
              <a:p>
                <a:pPr algn="ctr" defTabSz="1066800">
                  <a:lnSpc>
                    <a:spcPct val="90000"/>
                  </a:lnSpc>
                  <a:spcAft>
                    <a:spcPct val="35000"/>
                  </a:spcAft>
                  <a:defRPr/>
                </a:pPr>
                <a:r>
                  <a:rPr lang="en-US" sz="1500" b="1" dirty="0"/>
                  <a:t>Multi-disciplinary Team</a:t>
                </a:r>
              </a:p>
            </p:txBody>
          </p:sp>
          <p:sp>
            <p:nvSpPr>
              <p:cNvPr id="27" name="Freeform 26"/>
              <p:cNvSpPr/>
              <p:nvPr/>
            </p:nvSpPr>
            <p:spPr>
              <a:xfrm>
                <a:off x="952546" y="654536"/>
                <a:ext cx="7355772" cy="1509668"/>
              </a:xfrm>
              <a:custGeom>
                <a:avLst/>
                <a:gdLst>
                  <a:gd name="connsiteX0" fmla="*/ 0 w 7355772"/>
                  <a:gd name="connsiteY0" fmla="*/ 528730 h 1509666"/>
                  <a:gd name="connsiteX1" fmla="*/ 3489178 w 7355772"/>
                  <a:gd name="connsiteY1" fmla="*/ 528730 h 1509666"/>
                  <a:gd name="connsiteX2" fmla="*/ 3489178 w 7355772"/>
                  <a:gd name="connsiteY2" fmla="*/ 377417 h 1509666"/>
                  <a:gd name="connsiteX3" fmla="*/ 3300470 w 7355772"/>
                  <a:gd name="connsiteY3" fmla="*/ 377417 h 1509666"/>
                  <a:gd name="connsiteX4" fmla="*/ 3677886 w 7355772"/>
                  <a:gd name="connsiteY4" fmla="*/ 0 h 1509666"/>
                  <a:gd name="connsiteX5" fmla="*/ 4055303 w 7355772"/>
                  <a:gd name="connsiteY5" fmla="*/ 377417 h 1509666"/>
                  <a:gd name="connsiteX6" fmla="*/ 3866594 w 7355772"/>
                  <a:gd name="connsiteY6" fmla="*/ 377417 h 1509666"/>
                  <a:gd name="connsiteX7" fmla="*/ 3866594 w 7355772"/>
                  <a:gd name="connsiteY7" fmla="*/ 528730 h 1509666"/>
                  <a:gd name="connsiteX8" fmla="*/ 7355772 w 7355772"/>
                  <a:gd name="connsiteY8" fmla="*/ 528730 h 1509666"/>
                  <a:gd name="connsiteX9" fmla="*/ 7355772 w 7355772"/>
                  <a:gd name="connsiteY9" fmla="*/ 1509666 h 1509666"/>
                  <a:gd name="connsiteX10" fmla="*/ 0 w 7355772"/>
                  <a:gd name="connsiteY10" fmla="*/ 1509666 h 1509666"/>
                  <a:gd name="connsiteX11" fmla="*/ 0 w 7355772"/>
                  <a:gd name="connsiteY11" fmla="*/ 528730 h 150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55772" h="1509666">
                    <a:moveTo>
                      <a:pt x="7355772" y="980936"/>
                    </a:moveTo>
                    <a:lnTo>
                      <a:pt x="3866594" y="980936"/>
                    </a:lnTo>
                    <a:lnTo>
                      <a:pt x="3866594" y="1132249"/>
                    </a:lnTo>
                    <a:lnTo>
                      <a:pt x="4055302" y="1132249"/>
                    </a:lnTo>
                    <a:lnTo>
                      <a:pt x="3677886" y="1509665"/>
                    </a:lnTo>
                    <a:lnTo>
                      <a:pt x="3300469" y="1132249"/>
                    </a:lnTo>
                    <a:lnTo>
                      <a:pt x="3489178" y="1132249"/>
                    </a:lnTo>
                    <a:lnTo>
                      <a:pt x="3489178" y="980936"/>
                    </a:lnTo>
                    <a:lnTo>
                      <a:pt x="0" y="980936"/>
                    </a:lnTo>
                    <a:lnTo>
                      <a:pt x="0" y="1"/>
                    </a:lnTo>
                    <a:lnTo>
                      <a:pt x="7355772" y="1"/>
                    </a:lnTo>
                    <a:lnTo>
                      <a:pt x="7355772" y="980936"/>
                    </a:lnTo>
                    <a:close/>
                  </a:path>
                </a:pathLst>
              </a:custGeom>
              <a:solidFill>
                <a:srgbClr val="FF00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rgbClr r="0" g="0" b="0"/>
              </a:fillRef>
              <a:effectRef idx="2">
                <a:schemeClr val="dk2">
                  <a:hueOff val="0"/>
                  <a:satOff val="0"/>
                  <a:lumOff val="0"/>
                  <a:alphaOff val="0"/>
                </a:schemeClr>
              </a:effectRef>
              <a:fontRef idx="minor">
                <a:schemeClr val="lt1"/>
              </a:fontRef>
            </p:style>
            <p:txBody>
              <a:bodyPr lIns="170688" tIns="170689" rIns="170688" bIns="1150463" spcCol="1270" anchor="ctr"/>
              <a:lstStyle/>
              <a:p>
                <a:pPr algn="ctr" defTabSz="1066800">
                  <a:lnSpc>
                    <a:spcPct val="90000"/>
                  </a:lnSpc>
                  <a:spcAft>
                    <a:spcPct val="35000"/>
                  </a:spcAft>
                  <a:defRPr/>
                </a:pPr>
                <a:r>
                  <a:rPr lang="en-US" sz="1500" b="1" dirty="0"/>
                  <a:t>Forging Relationship With Hospitals and Providers</a:t>
                </a:r>
              </a:p>
            </p:txBody>
          </p:sp>
          <p:sp>
            <p:nvSpPr>
              <p:cNvPr id="28" name="Freeform 27"/>
              <p:cNvSpPr/>
              <p:nvPr/>
            </p:nvSpPr>
            <p:spPr>
              <a:xfrm>
                <a:off x="952545" y="1192856"/>
                <a:ext cx="2549865" cy="427449"/>
              </a:xfrm>
              <a:custGeom>
                <a:avLst/>
                <a:gdLst>
                  <a:gd name="connsiteX0" fmla="*/ 0 w 2463896"/>
                  <a:gd name="connsiteY0" fmla="*/ 0 h 418306"/>
                  <a:gd name="connsiteX1" fmla="*/ 2463896 w 2463896"/>
                  <a:gd name="connsiteY1" fmla="*/ 0 h 418306"/>
                  <a:gd name="connsiteX2" fmla="*/ 2463896 w 2463896"/>
                  <a:gd name="connsiteY2" fmla="*/ 418306 h 418306"/>
                  <a:gd name="connsiteX3" fmla="*/ 0 w 2463896"/>
                  <a:gd name="connsiteY3" fmla="*/ 418306 h 418306"/>
                  <a:gd name="connsiteX4" fmla="*/ 0 w 2463896"/>
                  <a:gd name="connsiteY4" fmla="*/ 0 h 418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3896" h="418306">
                    <a:moveTo>
                      <a:pt x="0" y="0"/>
                    </a:moveTo>
                    <a:lnTo>
                      <a:pt x="2463896" y="0"/>
                    </a:lnTo>
                    <a:lnTo>
                      <a:pt x="2463896" y="418306"/>
                    </a:lnTo>
                    <a:lnTo>
                      <a:pt x="0" y="418306"/>
                    </a:lnTo>
                    <a:lnTo>
                      <a:pt x="0" y="0"/>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lIns="113792" tIns="20320" rIns="113792" bIns="20320" spcCol="1270" anchor="ctr"/>
              <a:lstStyle/>
              <a:p>
                <a:pPr algn="ctr" defTabSz="711200">
                  <a:lnSpc>
                    <a:spcPct val="90000"/>
                  </a:lnSpc>
                  <a:spcAft>
                    <a:spcPct val="35000"/>
                  </a:spcAft>
                  <a:defRPr/>
                </a:pPr>
                <a:r>
                  <a:rPr lang="en-US" sz="1500" dirty="0"/>
                  <a:t>Identification of L&amp;D Units</a:t>
                </a:r>
              </a:p>
            </p:txBody>
          </p:sp>
          <p:sp>
            <p:nvSpPr>
              <p:cNvPr id="29" name="Freeform 28"/>
              <p:cNvSpPr/>
              <p:nvPr/>
            </p:nvSpPr>
            <p:spPr>
              <a:xfrm>
                <a:off x="3502411" y="1192856"/>
                <a:ext cx="2422281" cy="430132"/>
              </a:xfrm>
              <a:custGeom>
                <a:avLst/>
                <a:gdLst>
                  <a:gd name="connsiteX0" fmla="*/ 0 w 2422281"/>
                  <a:gd name="connsiteY0" fmla="*/ 0 h 521573"/>
                  <a:gd name="connsiteX1" fmla="*/ 2422281 w 2422281"/>
                  <a:gd name="connsiteY1" fmla="*/ 0 h 521573"/>
                  <a:gd name="connsiteX2" fmla="*/ 2422281 w 2422281"/>
                  <a:gd name="connsiteY2" fmla="*/ 521573 h 521573"/>
                  <a:gd name="connsiteX3" fmla="*/ 0 w 2422281"/>
                  <a:gd name="connsiteY3" fmla="*/ 521573 h 521573"/>
                  <a:gd name="connsiteX4" fmla="*/ 0 w 2422281"/>
                  <a:gd name="connsiteY4" fmla="*/ 0 h 521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2281" h="521573">
                    <a:moveTo>
                      <a:pt x="0" y="0"/>
                    </a:moveTo>
                    <a:lnTo>
                      <a:pt x="2422281" y="0"/>
                    </a:lnTo>
                    <a:lnTo>
                      <a:pt x="2422281" y="521573"/>
                    </a:lnTo>
                    <a:lnTo>
                      <a:pt x="0" y="521573"/>
                    </a:lnTo>
                    <a:lnTo>
                      <a:pt x="0" y="0"/>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lIns="113792" tIns="20320" rIns="113792" bIns="20320" spcCol="1270" anchor="ctr"/>
              <a:lstStyle/>
              <a:p>
                <a:pPr algn="ctr" defTabSz="711200">
                  <a:lnSpc>
                    <a:spcPct val="90000"/>
                  </a:lnSpc>
                  <a:spcAft>
                    <a:spcPct val="35000"/>
                  </a:spcAft>
                  <a:defRPr/>
                </a:pPr>
                <a:r>
                  <a:rPr lang="en-US" sz="1500" dirty="0"/>
                  <a:t>Initial Contact</a:t>
                </a:r>
              </a:p>
            </p:txBody>
          </p:sp>
          <p:sp>
            <p:nvSpPr>
              <p:cNvPr id="30" name="Freeform 29"/>
              <p:cNvSpPr/>
              <p:nvPr/>
            </p:nvSpPr>
            <p:spPr>
              <a:xfrm>
                <a:off x="5931876" y="1205577"/>
                <a:ext cx="2372849" cy="417411"/>
              </a:xfrm>
              <a:custGeom>
                <a:avLst/>
                <a:gdLst>
                  <a:gd name="connsiteX0" fmla="*/ 0 w 2463896"/>
                  <a:gd name="connsiteY0" fmla="*/ 0 h 563717"/>
                  <a:gd name="connsiteX1" fmla="*/ 2463896 w 2463896"/>
                  <a:gd name="connsiteY1" fmla="*/ 0 h 563717"/>
                  <a:gd name="connsiteX2" fmla="*/ 2463896 w 2463896"/>
                  <a:gd name="connsiteY2" fmla="*/ 563717 h 563717"/>
                  <a:gd name="connsiteX3" fmla="*/ 0 w 2463896"/>
                  <a:gd name="connsiteY3" fmla="*/ 563717 h 563717"/>
                  <a:gd name="connsiteX4" fmla="*/ 0 w 2463896"/>
                  <a:gd name="connsiteY4" fmla="*/ 0 h 56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3896" h="563717">
                    <a:moveTo>
                      <a:pt x="0" y="0"/>
                    </a:moveTo>
                    <a:lnTo>
                      <a:pt x="2463896" y="0"/>
                    </a:lnTo>
                    <a:lnTo>
                      <a:pt x="2463896" y="563717"/>
                    </a:lnTo>
                    <a:lnTo>
                      <a:pt x="0" y="563717"/>
                    </a:lnTo>
                    <a:lnTo>
                      <a:pt x="0" y="0"/>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lIns="113792" tIns="20320" rIns="113792" bIns="20320" spcCol="1270" anchor="ctr"/>
              <a:lstStyle/>
              <a:p>
                <a:pPr algn="ctr" defTabSz="711200">
                  <a:lnSpc>
                    <a:spcPct val="90000"/>
                  </a:lnSpc>
                  <a:spcAft>
                    <a:spcPct val="35000"/>
                  </a:spcAft>
                  <a:defRPr/>
                </a:pPr>
                <a:r>
                  <a:rPr lang="en-US" sz="1500" dirty="0"/>
                  <a:t>Site Visit</a:t>
                </a:r>
              </a:p>
            </p:txBody>
          </p:sp>
        </p:grpSp>
        <p:sp>
          <p:nvSpPr>
            <p:cNvPr id="10" name="Right Arrow 9"/>
            <p:cNvSpPr/>
            <p:nvPr/>
          </p:nvSpPr>
          <p:spPr>
            <a:xfrm>
              <a:off x="7191376" y="904875"/>
              <a:ext cx="600075" cy="388938"/>
            </a:xfrm>
            <a:prstGeom prst="rightArrow">
              <a:avLst/>
            </a:prstGeom>
            <a:solidFill>
              <a:schemeClr val="tx1"/>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500"/>
            </a:p>
          </p:txBody>
        </p:sp>
        <p:sp>
          <p:nvSpPr>
            <p:cNvPr id="13" name="Right Arrow 12"/>
            <p:cNvSpPr/>
            <p:nvPr/>
          </p:nvSpPr>
          <p:spPr>
            <a:xfrm>
              <a:off x="4248151" y="4075113"/>
              <a:ext cx="600075" cy="387350"/>
            </a:xfrm>
            <a:prstGeom prst="rightArrow">
              <a:avLst/>
            </a:prstGeom>
            <a:solidFill>
              <a:schemeClr val="tx1"/>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500"/>
            </a:p>
          </p:txBody>
        </p:sp>
        <p:sp>
          <p:nvSpPr>
            <p:cNvPr id="14" name="Right Arrow 13"/>
            <p:cNvSpPr/>
            <p:nvPr/>
          </p:nvSpPr>
          <p:spPr>
            <a:xfrm>
              <a:off x="7191376" y="4057650"/>
              <a:ext cx="600075" cy="388938"/>
            </a:xfrm>
            <a:prstGeom prst="rightArrow">
              <a:avLst/>
            </a:prstGeom>
            <a:solidFill>
              <a:schemeClr val="tx1"/>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500"/>
            </a:p>
          </p:txBody>
        </p:sp>
        <p:sp>
          <p:nvSpPr>
            <p:cNvPr id="15" name="Right Arrow 14"/>
            <p:cNvSpPr/>
            <p:nvPr/>
          </p:nvSpPr>
          <p:spPr>
            <a:xfrm>
              <a:off x="4548189" y="904875"/>
              <a:ext cx="600075" cy="388938"/>
            </a:xfrm>
            <a:prstGeom prst="rightArrow">
              <a:avLst/>
            </a:prstGeom>
            <a:solidFill>
              <a:schemeClr val="tx1"/>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500"/>
            </a:p>
          </p:txBody>
        </p:sp>
      </p:grpSp>
      <p:sp>
        <p:nvSpPr>
          <p:cNvPr id="31" name="Title 1"/>
          <p:cNvSpPr>
            <a:spLocks noGrp="1"/>
          </p:cNvSpPr>
          <p:nvPr>
            <p:ph type="title"/>
          </p:nvPr>
        </p:nvSpPr>
        <p:spPr>
          <a:xfrm>
            <a:off x="838200" y="-201705"/>
            <a:ext cx="10515600" cy="1325563"/>
          </a:xfrm>
        </p:spPr>
        <p:txBody>
          <a:bodyPr/>
          <a:lstStyle/>
          <a:p>
            <a:r>
              <a:rPr lang="en-US" dirty="0" smtClean="0"/>
              <a:t>PHSC Program</a:t>
            </a:r>
            <a:endParaRPr lang="en-US" dirty="0"/>
          </a:p>
        </p:txBody>
      </p:sp>
      <p:sp>
        <p:nvSpPr>
          <p:cNvPr id="32" name="TextBox 31"/>
          <p:cNvSpPr txBox="1"/>
          <p:nvPr/>
        </p:nvSpPr>
        <p:spPr>
          <a:xfrm>
            <a:off x="3733800" y="6451957"/>
            <a:ext cx="3824830" cy="369332"/>
          </a:xfrm>
          <a:prstGeom prst="rect">
            <a:avLst/>
          </a:prstGeom>
          <a:noFill/>
        </p:spPr>
        <p:txBody>
          <a:bodyPr wrap="none" rtlCol="0">
            <a:spAutoFit/>
          </a:bodyPr>
          <a:lstStyle/>
          <a:p>
            <a:r>
              <a:rPr lang="en-US" dirty="0" smtClean="0">
                <a:solidFill>
                  <a:schemeClr val="bg1"/>
                </a:solidFill>
              </a:rPr>
              <a:t>Slide Courtesy of Somer Smith </a:t>
            </a:r>
            <a:r>
              <a:rPr lang="en-US" dirty="0" err="1" smtClean="0">
                <a:solidFill>
                  <a:schemeClr val="bg1"/>
                </a:solidFill>
              </a:rPr>
              <a:t>PharmD</a:t>
            </a:r>
            <a:endParaRPr lang="en-US" dirty="0">
              <a:solidFill>
                <a:schemeClr val="bg1"/>
              </a:solidFill>
            </a:endParaRPr>
          </a:p>
        </p:txBody>
      </p:sp>
    </p:spTree>
    <p:extLst>
      <p:ext uri="{BB962C8B-B14F-4D97-AF65-F5344CB8AC3E}">
        <p14:creationId xmlns:p14="http://schemas.microsoft.com/office/powerpoint/2010/main" val="3598399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Hospital Assessment Results: Measure for Care of HIV-Positive Pregnant Women</a:t>
            </a:r>
          </a:p>
        </p:txBody>
      </p:sp>
      <p:sp>
        <p:nvSpPr>
          <p:cNvPr id="4" name="Slide Number Placeholder 3"/>
          <p:cNvSpPr>
            <a:spLocks noGrp="1"/>
          </p:cNvSpPr>
          <p:nvPr>
            <p:ph type="sldNum" sz="quarter" idx="12"/>
          </p:nvPr>
        </p:nvSpPr>
        <p:spPr/>
        <p:txBody>
          <a:bodyPr/>
          <a:lstStyle/>
          <a:p>
            <a:fld id="{F9ECA865-404D-4A57-9AC1-FD3038CC100D}" type="slidenum">
              <a:rPr lang="en-US" smtClean="0"/>
              <a:pPr/>
              <a:t>35</a:t>
            </a:fld>
            <a:endParaRPr lang="en-US" dirty="0"/>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2229492258"/>
              </p:ext>
            </p:extLst>
          </p:nvPr>
        </p:nvGraphicFramePr>
        <p:xfrm>
          <a:off x="609600" y="1452765"/>
          <a:ext cx="11201401" cy="4209489"/>
        </p:xfrm>
        <a:graphic>
          <a:graphicData uri="http://schemas.openxmlformats.org/drawingml/2006/table">
            <a:tbl>
              <a:tblPr firstRow="1" firstCol="1" bandRow="1">
                <a:tableStyleId>{5C22544A-7EE6-4342-B048-85BDC9FD1C3A}</a:tableStyleId>
              </a:tblPr>
              <a:tblGrid>
                <a:gridCol w="1359174">
                  <a:extLst>
                    <a:ext uri="{9D8B030D-6E8A-4147-A177-3AD203B41FA5}">
                      <a16:colId xmlns:a16="http://schemas.microsoft.com/office/drawing/2014/main" val="20000"/>
                    </a:ext>
                  </a:extLst>
                </a:gridCol>
                <a:gridCol w="926826">
                  <a:extLst>
                    <a:ext uri="{9D8B030D-6E8A-4147-A177-3AD203B41FA5}">
                      <a16:colId xmlns:a16="http://schemas.microsoft.com/office/drawing/2014/main" val="20001"/>
                    </a:ext>
                  </a:extLst>
                </a:gridCol>
                <a:gridCol w="1431146">
                  <a:extLst>
                    <a:ext uri="{9D8B030D-6E8A-4147-A177-3AD203B41FA5}">
                      <a16:colId xmlns:a16="http://schemas.microsoft.com/office/drawing/2014/main" val="20002"/>
                    </a:ext>
                  </a:extLst>
                </a:gridCol>
                <a:gridCol w="1464454">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600200">
                  <a:extLst>
                    <a:ext uri="{9D8B030D-6E8A-4147-A177-3AD203B41FA5}">
                      <a16:colId xmlns:a16="http://schemas.microsoft.com/office/drawing/2014/main" val="20005"/>
                    </a:ext>
                  </a:extLst>
                </a:gridCol>
                <a:gridCol w="1306879">
                  <a:extLst>
                    <a:ext uri="{9D8B030D-6E8A-4147-A177-3AD203B41FA5}">
                      <a16:colId xmlns:a16="http://schemas.microsoft.com/office/drawing/2014/main" val="20006"/>
                    </a:ext>
                  </a:extLst>
                </a:gridCol>
                <a:gridCol w="1741122">
                  <a:extLst>
                    <a:ext uri="{9D8B030D-6E8A-4147-A177-3AD203B41FA5}">
                      <a16:colId xmlns:a16="http://schemas.microsoft.com/office/drawing/2014/main" val="20007"/>
                    </a:ext>
                  </a:extLst>
                </a:gridCol>
              </a:tblGrid>
              <a:tr h="1290435">
                <a:tc>
                  <a:txBody>
                    <a:bodyPr/>
                    <a:lstStyle/>
                    <a:p>
                      <a:pPr marL="0" marR="0" algn="l">
                        <a:spcBef>
                          <a:spcPts val="0"/>
                        </a:spcBef>
                        <a:spcAft>
                          <a:spcPts val="0"/>
                        </a:spcAft>
                      </a:pPr>
                      <a:r>
                        <a:rPr lang="en-US" sz="1400">
                          <a:solidFill>
                            <a:schemeClr val="tx1"/>
                          </a:solidFill>
                          <a:effectLst/>
                        </a:rPr>
                        <a:t>Hospital </a:t>
                      </a:r>
                      <a:r>
                        <a:rPr lang="en-US" sz="1400" smtClean="0">
                          <a:solidFill>
                            <a:schemeClr val="tx1"/>
                          </a:solidFill>
                          <a:effectLst/>
                        </a:rPr>
                        <a:t>Type (n=11)</a:t>
                      </a:r>
                      <a:endParaRPr lang="en-US" sz="2000" dirty="0">
                        <a:solidFill>
                          <a:schemeClr val="tx1"/>
                        </a:solidFill>
                        <a:effectLst/>
                        <a:latin typeface="Cambria" charset="0"/>
                        <a:ea typeface="Cambria"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l">
                        <a:spcBef>
                          <a:spcPts val="0"/>
                        </a:spcBef>
                        <a:spcAft>
                          <a:spcPts val="0"/>
                        </a:spcAft>
                      </a:pPr>
                      <a:r>
                        <a:rPr lang="en-US" sz="1400" dirty="0">
                          <a:solidFill>
                            <a:schemeClr val="tx1"/>
                          </a:solidFill>
                          <a:effectLst/>
                        </a:rPr>
                        <a:t>Annual Deliveries</a:t>
                      </a:r>
                      <a:endParaRPr lang="en-US" sz="2000" dirty="0">
                        <a:solidFill>
                          <a:schemeClr val="tx1"/>
                        </a:solidFill>
                        <a:effectLst/>
                        <a:latin typeface="Cambria" charset="0"/>
                        <a:ea typeface="Cambria"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1300" b="1" dirty="0" smtClean="0">
                          <a:solidFill>
                            <a:schemeClr val="tx1"/>
                          </a:solidFill>
                          <a:latin typeface="Helvetica"/>
                          <a:cs typeface="Helvetica"/>
                        </a:rPr>
                        <a:t># of HIV Positive Women Delivering (7/14-6/15)</a:t>
                      </a:r>
                      <a:r>
                        <a:rPr lang="en-US" sz="1800" b="1" dirty="0" smtClean="0">
                          <a:solidFill>
                            <a:schemeClr val="tx1"/>
                          </a:solidFill>
                          <a:latin typeface="Helvetica"/>
                          <a:cs typeface="Helvetica"/>
                        </a:rPr>
                        <a:t>*</a:t>
                      </a:r>
                      <a:endParaRPr lang="en-US" sz="1800" b="1" dirty="0">
                        <a:solidFill>
                          <a:schemeClr val="tx1"/>
                        </a:solidFill>
                        <a:latin typeface="Helvetica"/>
                        <a:cs typeface="Helvetica"/>
                      </a:endParaRPr>
                    </a:p>
                  </a:txBody>
                  <a:tcPr marL="91427" marR="91427"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1300" b="1" dirty="0" smtClean="0">
                          <a:solidFill>
                            <a:schemeClr val="tx1"/>
                          </a:solidFill>
                          <a:latin typeface="Helvetica"/>
                          <a:cs typeface="Helvetica"/>
                        </a:rPr>
                        <a:t># of HIV Infected Babies Born (2005-2013)</a:t>
                      </a:r>
                      <a:r>
                        <a:rPr lang="en-US" sz="1800" b="1" dirty="0" smtClean="0">
                          <a:solidFill>
                            <a:schemeClr val="tx1"/>
                          </a:solidFill>
                          <a:latin typeface="Helvetica"/>
                          <a:cs typeface="Helvetica"/>
                        </a:rPr>
                        <a:t>*</a:t>
                      </a:r>
                      <a:endParaRPr lang="en-US" sz="1800" b="1" dirty="0">
                        <a:solidFill>
                          <a:schemeClr val="tx1"/>
                        </a:solidFill>
                        <a:latin typeface="Helvetica"/>
                        <a:cs typeface="Helvetica"/>
                      </a:endParaRPr>
                    </a:p>
                  </a:txBody>
                  <a:tcPr marL="91427" marR="91427"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l">
                        <a:spcBef>
                          <a:spcPts val="0"/>
                        </a:spcBef>
                        <a:spcAft>
                          <a:spcPts val="0"/>
                        </a:spcAft>
                      </a:pPr>
                      <a:r>
                        <a:rPr lang="en-US" sz="1400" dirty="0">
                          <a:solidFill>
                            <a:schemeClr val="tx1"/>
                          </a:solidFill>
                          <a:effectLst/>
                        </a:rPr>
                        <a:t>Policies and Procedures for PMTCT</a:t>
                      </a:r>
                      <a:endParaRPr lang="en-US" sz="2000" dirty="0">
                        <a:solidFill>
                          <a:schemeClr val="tx1"/>
                        </a:solidFill>
                        <a:effectLst/>
                        <a:latin typeface="Cambria" charset="0"/>
                        <a:ea typeface="Cambria"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l">
                        <a:spcBef>
                          <a:spcPts val="0"/>
                        </a:spcBef>
                        <a:spcAft>
                          <a:spcPts val="0"/>
                        </a:spcAft>
                      </a:pPr>
                      <a:r>
                        <a:rPr lang="en-US" sz="1400" dirty="0" smtClean="0">
                          <a:solidFill>
                            <a:schemeClr val="tx1"/>
                          </a:solidFill>
                          <a:effectLst/>
                        </a:rPr>
                        <a:t>Point-of-Care </a:t>
                      </a:r>
                      <a:r>
                        <a:rPr lang="en-US" sz="1400" dirty="0">
                          <a:solidFill>
                            <a:schemeClr val="tx1"/>
                          </a:solidFill>
                          <a:effectLst/>
                        </a:rPr>
                        <a:t>Testing at Delivery</a:t>
                      </a:r>
                      <a:endParaRPr lang="en-US" sz="2000" dirty="0">
                        <a:solidFill>
                          <a:schemeClr val="tx1"/>
                        </a:solidFill>
                        <a:effectLst/>
                        <a:latin typeface="Cambria" charset="0"/>
                        <a:ea typeface="Cambria"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l">
                        <a:spcBef>
                          <a:spcPts val="0"/>
                        </a:spcBef>
                        <a:spcAft>
                          <a:spcPts val="0"/>
                        </a:spcAft>
                      </a:pPr>
                      <a:r>
                        <a:rPr lang="en-US" sz="1400" dirty="0" smtClean="0">
                          <a:solidFill>
                            <a:schemeClr val="tx1"/>
                          </a:solidFill>
                          <a:effectLst/>
                        </a:rPr>
                        <a:t>HIV Testing Available </a:t>
                      </a:r>
                      <a:r>
                        <a:rPr lang="en-US" sz="1400" dirty="0">
                          <a:solidFill>
                            <a:schemeClr val="tx1"/>
                          </a:solidFill>
                          <a:effectLst/>
                        </a:rPr>
                        <a:t>in 1-2 hours</a:t>
                      </a:r>
                      <a:endParaRPr lang="en-US" sz="2000" dirty="0">
                        <a:solidFill>
                          <a:schemeClr val="tx1"/>
                        </a:solidFill>
                        <a:effectLst/>
                        <a:latin typeface="Cambria" charset="0"/>
                        <a:ea typeface="Cambria"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l">
                        <a:spcBef>
                          <a:spcPts val="0"/>
                        </a:spcBef>
                        <a:spcAft>
                          <a:spcPts val="0"/>
                        </a:spcAft>
                      </a:pPr>
                      <a:r>
                        <a:rPr lang="en-US" sz="1400" dirty="0" smtClean="0">
                          <a:solidFill>
                            <a:schemeClr val="tx1"/>
                          </a:solidFill>
                          <a:effectLst/>
                        </a:rPr>
                        <a:t>Opt-Out </a:t>
                      </a:r>
                      <a:r>
                        <a:rPr lang="en-US" sz="1400" dirty="0">
                          <a:solidFill>
                            <a:schemeClr val="tx1"/>
                          </a:solidFill>
                          <a:effectLst/>
                        </a:rPr>
                        <a:t>HIV Screening of Pregnant Women</a:t>
                      </a:r>
                      <a:endParaRPr lang="en-US" sz="2000" dirty="0">
                        <a:solidFill>
                          <a:schemeClr val="tx1"/>
                        </a:solidFill>
                        <a:effectLst/>
                        <a:latin typeface="Cambria" charset="0"/>
                        <a:ea typeface="Cambria"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r h="258509">
                <a:tc>
                  <a:txBody>
                    <a:bodyPr/>
                    <a:lstStyle/>
                    <a:p>
                      <a:pPr marL="0" marR="0" algn="ctr">
                        <a:spcBef>
                          <a:spcPts val="0"/>
                        </a:spcBef>
                        <a:spcAft>
                          <a:spcPts val="0"/>
                        </a:spcAft>
                      </a:pPr>
                      <a:r>
                        <a:rPr lang="en-US" sz="1600" b="0" kern="1200" dirty="0">
                          <a:solidFill>
                            <a:schemeClr val="tx1"/>
                          </a:solidFill>
                          <a:effectLst/>
                        </a:rPr>
                        <a:t>University</a:t>
                      </a:r>
                      <a:endParaRPr lang="en-US" sz="2400" b="0" dirty="0">
                        <a:solidFill>
                          <a:schemeClr val="tx1"/>
                        </a:solidFill>
                        <a:effectLst/>
                        <a:latin typeface="Cambria" charset="0"/>
                        <a:ea typeface="Cambria" charset="0"/>
                        <a:cs typeface="Times New Roman"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kern="1200">
                          <a:solidFill>
                            <a:schemeClr val="tx1"/>
                          </a:solidFill>
                          <a:effectLst/>
                        </a:rPr>
                        <a:t>3,557</a:t>
                      </a:r>
                      <a:endParaRPr lang="en-US" sz="2400">
                        <a:solidFill>
                          <a:schemeClr val="tx1"/>
                        </a:solidFill>
                        <a:effectLst/>
                        <a:latin typeface="Cambria" charset="0"/>
                        <a:ea typeface="Cambria" charset="0"/>
                        <a:cs typeface="Times New Roman"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Helvetica"/>
                          <a:cs typeface="Helvetica"/>
                        </a:rPr>
                        <a:t>9</a:t>
                      </a:r>
                    </a:p>
                  </a:txBody>
                  <a:tcPr marL="12698" marR="12698" marT="12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Helvetica"/>
                          <a:cs typeface="Helvetica"/>
                        </a:rPr>
                        <a:t>5</a:t>
                      </a:r>
                    </a:p>
                  </a:txBody>
                  <a:tcPr marL="12698" marR="12698" marT="12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kern="1200" dirty="0">
                          <a:solidFill>
                            <a:schemeClr val="tx1"/>
                          </a:solidFill>
                          <a:effectLst/>
                        </a:rPr>
                        <a:t>Yes</a:t>
                      </a:r>
                      <a:endParaRPr lang="en-US" sz="2400" dirty="0">
                        <a:solidFill>
                          <a:schemeClr val="tx1"/>
                        </a:solidFill>
                        <a:effectLst/>
                        <a:latin typeface="Cambria" charset="0"/>
                        <a:ea typeface="Cambria" charset="0"/>
                        <a:cs typeface="Times New Roman"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1" kern="1200" dirty="0" smtClean="0">
                          <a:solidFill>
                            <a:srgbClr val="C00000"/>
                          </a:solidFill>
                          <a:effectLst/>
                          <a:latin typeface="+mn-lt"/>
                          <a:ea typeface="+mn-ea"/>
                          <a:cs typeface="+mn-cs"/>
                        </a:rPr>
                        <a:t>No</a:t>
                      </a:r>
                      <a:endParaRPr lang="en-US" sz="2400" b="1" dirty="0">
                        <a:solidFill>
                          <a:srgbClr val="C00000"/>
                        </a:solidFill>
                        <a:effectLst/>
                        <a:latin typeface="Cambria" charset="0"/>
                        <a:ea typeface="Cambria"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600">
                          <a:solidFill>
                            <a:schemeClr val="tx1"/>
                          </a:solidFill>
                          <a:effectLst/>
                        </a:rPr>
                        <a:t>Yes</a:t>
                      </a:r>
                      <a:endParaRPr lang="en-US" sz="2400">
                        <a:solidFill>
                          <a:schemeClr val="tx1"/>
                        </a:solidFill>
                        <a:effectLst/>
                        <a:latin typeface="Cambria" charset="0"/>
                        <a:ea typeface="Cambria"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kern="1200">
                          <a:solidFill>
                            <a:schemeClr val="tx1"/>
                          </a:solidFill>
                          <a:effectLst/>
                        </a:rPr>
                        <a:t>Yes</a:t>
                      </a:r>
                      <a:endParaRPr lang="en-US" sz="2400">
                        <a:solidFill>
                          <a:schemeClr val="tx1"/>
                        </a:solidFill>
                        <a:effectLst/>
                        <a:latin typeface="Cambria" charset="0"/>
                        <a:ea typeface="Cambria" charset="0"/>
                        <a:cs typeface="Times New Roman"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8509">
                <a:tc>
                  <a:txBody>
                    <a:bodyPr/>
                    <a:lstStyle/>
                    <a:p>
                      <a:pPr marL="0" marR="0" algn="ctr">
                        <a:spcBef>
                          <a:spcPts val="0"/>
                        </a:spcBef>
                        <a:spcAft>
                          <a:spcPts val="0"/>
                        </a:spcAft>
                      </a:pPr>
                      <a:r>
                        <a:rPr lang="en-US" sz="1600" b="0" kern="1200" dirty="0">
                          <a:solidFill>
                            <a:schemeClr val="tx1"/>
                          </a:solidFill>
                          <a:effectLst/>
                        </a:rPr>
                        <a:t>University</a:t>
                      </a:r>
                      <a:endParaRPr lang="en-US" sz="2400" b="0" dirty="0">
                        <a:solidFill>
                          <a:schemeClr val="tx1"/>
                        </a:solidFill>
                        <a:effectLst/>
                        <a:latin typeface="Cambria" charset="0"/>
                        <a:ea typeface="Cambria" charset="0"/>
                        <a:cs typeface="Times New Roman"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kern="1200" dirty="0">
                          <a:solidFill>
                            <a:schemeClr val="tx1"/>
                          </a:solidFill>
                          <a:effectLst/>
                        </a:rPr>
                        <a:t>2,780</a:t>
                      </a:r>
                      <a:endParaRPr lang="en-US" sz="2400" dirty="0">
                        <a:solidFill>
                          <a:schemeClr val="tx1"/>
                        </a:solidFill>
                        <a:effectLst/>
                        <a:latin typeface="Cambria" charset="0"/>
                        <a:ea typeface="Cambria" charset="0"/>
                        <a:cs typeface="Times New Roman"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Helvetica"/>
                          <a:cs typeface="Helvetica"/>
                        </a:rPr>
                        <a:t>33</a:t>
                      </a:r>
                    </a:p>
                  </a:txBody>
                  <a:tcPr marL="12698" marR="12698" marT="12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Helvetica"/>
                          <a:cs typeface="Helvetica"/>
                        </a:rPr>
                        <a:t>14</a:t>
                      </a:r>
                    </a:p>
                  </a:txBody>
                  <a:tcPr marL="12698" marR="12698" marT="12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0" kern="1200" dirty="0" smtClean="0">
                          <a:solidFill>
                            <a:schemeClr val="tx1"/>
                          </a:solidFill>
                          <a:effectLst/>
                          <a:latin typeface="+mn-lt"/>
                          <a:ea typeface="+mn-ea"/>
                          <a:cs typeface="+mn-cs"/>
                        </a:rPr>
                        <a:t>Yes</a:t>
                      </a:r>
                      <a:endParaRPr lang="en-US" sz="2400" b="0" dirty="0">
                        <a:solidFill>
                          <a:schemeClr val="tx1"/>
                        </a:solidFill>
                        <a:effectLst/>
                        <a:latin typeface="Cambria" charset="0"/>
                        <a:ea typeface="Cambria" charset="0"/>
                        <a:cs typeface="Times New Roman"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0" kern="1200" dirty="0" smtClean="0">
                          <a:solidFill>
                            <a:schemeClr val="tx1"/>
                          </a:solidFill>
                          <a:effectLst/>
                        </a:rPr>
                        <a:t>Yes</a:t>
                      </a:r>
                      <a:endParaRPr lang="en-US" sz="2400" b="0" dirty="0">
                        <a:solidFill>
                          <a:schemeClr val="tx1"/>
                        </a:solidFill>
                        <a:effectLst/>
                        <a:latin typeface="Cambria" charset="0"/>
                        <a:ea typeface="Cambria"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a:solidFill>
                            <a:schemeClr val="tx1"/>
                          </a:solidFill>
                          <a:effectLst/>
                        </a:rPr>
                        <a:t>Yes</a:t>
                      </a:r>
                      <a:endParaRPr lang="en-US" sz="2400">
                        <a:solidFill>
                          <a:schemeClr val="tx1"/>
                        </a:solidFill>
                        <a:effectLst/>
                        <a:latin typeface="Cambria" charset="0"/>
                        <a:ea typeface="Cambria"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kern="1200">
                          <a:solidFill>
                            <a:schemeClr val="tx1"/>
                          </a:solidFill>
                          <a:effectLst/>
                        </a:rPr>
                        <a:t>Yes</a:t>
                      </a:r>
                      <a:endParaRPr lang="en-US" sz="2400">
                        <a:solidFill>
                          <a:schemeClr val="tx1"/>
                        </a:solidFill>
                        <a:effectLst/>
                        <a:latin typeface="Cambria" charset="0"/>
                        <a:ea typeface="Cambria" charset="0"/>
                        <a:cs typeface="Times New Roman"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58509">
                <a:tc>
                  <a:txBody>
                    <a:bodyPr/>
                    <a:lstStyle/>
                    <a:p>
                      <a:pPr marL="0" marR="0" algn="ctr">
                        <a:spcBef>
                          <a:spcPts val="0"/>
                        </a:spcBef>
                        <a:spcAft>
                          <a:spcPts val="0"/>
                        </a:spcAft>
                      </a:pPr>
                      <a:r>
                        <a:rPr lang="en-US" sz="1600" b="0" kern="1200" dirty="0">
                          <a:solidFill>
                            <a:schemeClr val="tx1"/>
                          </a:solidFill>
                          <a:effectLst/>
                        </a:rPr>
                        <a:t>Private</a:t>
                      </a:r>
                      <a:endParaRPr lang="en-US" sz="2400" b="0" dirty="0">
                        <a:solidFill>
                          <a:schemeClr val="tx1"/>
                        </a:solidFill>
                        <a:effectLst/>
                        <a:latin typeface="Cambria" charset="0"/>
                        <a:ea typeface="Cambria" charset="0"/>
                        <a:cs typeface="Times New Roman"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kern="1200" dirty="0">
                          <a:solidFill>
                            <a:schemeClr val="tx1"/>
                          </a:solidFill>
                          <a:effectLst/>
                        </a:rPr>
                        <a:t>3,307</a:t>
                      </a:r>
                      <a:endParaRPr lang="en-US" sz="2400" dirty="0">
                        <a:solidFill>
                          <a:schemeClr val="tx1"/>
                        </a:solidFill>
                        <a:effectLst/>
                        <a:latin typeface="Cambria" charset="0"/>
                        <a:ea typeface="Cambria" charset="0"/>
                        <a:cs typeface="Times New Roman"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Helvetica"/>
                          <a:cs typeface="Helvetica"/>
                        </a:rPr>
                        <a:t>3</a:t>
                      </a:r>
                    </a:p>
                  </a:txBody>
                  <a:tcPr marL="12698" marR="12698" marT="12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Helvetica"/>
                          <a:cs typeface="Helvetica"/>
                        </a:rPr>
                        <a:t>2</a:t>
                      </a:r>
                    </a:p>
                  </a:txBody>
                  <a:tcPr marL="12698" marR="12698" marT="12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1" kern="1200" dirty="0">
                          <a:solidFill>
                            <a:srgbClr val="C00000"/>
                          </a:solidFill>
                          <a:effectLst/>
                        </a:rPr>
                        <a:t>No</a:t>
                      </a:r>
                      <a:endParaRPr lang="en-US" sz="2400" b="1" dirty="0">
                        <a:solidFill>
                          <a:srgbClr val="C00000"/>
                        </a:solidFill>
                        <a:effectLst/>
                        <a:latin typeface="Cambria" charset="0"/>
                        <a:ea typeface="Cambria" charset="0"/>
                        <a:cs typeface="Times New Roman"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600" b="1" kern="1200" dirty="0">
                          <a:solidFill>
                            <a:srgbClr val="C00000"/>
                          </a:solidFill>
                          <a:effectLst/>
                        </a:rPr>
                        <a:t>No</a:t>
                      </a:r>
                      <a:endParaRPr lang="en-US" sz="2400" b="1" dirty="0">
                        <a:solidFill>
                          <a:srgbClr val="C00000"/>
                        </a:solidFill>
                        <a:effectLst/>
                        <a:latin typeface="Cambria" charset="0"/>
                        <a:ea typeface="Cambria"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600">
                          <a:solidFill>
                            <a:schemeClr val="tx1"/>
                          </a:solidFill>
                          <a:effectLst/>
                        </a:rPr>
                        <a:t>Yes</a:t>
                      </a:r>
                      <a:endParaRPr lang="en-US" sz="2400">
                        <a:solidFill>
                          <a:schemeClr val="tx1"/>
                        </a:solidFill>
                        <a:effectLst/>
                        <a:latin typeface="Cambria" charset="0"/>
                        <a:ea typeface="Cambria"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kern="1200">
                          <a:solidFill>
                            <a:schemeClr val="tx1"/>
                          </a:solidFill>
                          <a:effectLst/>
                        </a:rPr>
                        <a:t>Yes</a:t>
                      </a:r>
                      <a:endParaRPr lang="en-US" sz="2400">
                        <a:solidFill>
                          <a:schemeClr val="tx1"/>
                        </a:solidFill>
                        <a:effectLst/>
                        <a:latin typeface="Cambria" charset="0"/>
                        <a:ea typeface="Cambria" charset="0"/>
                        <a:cs typeface="Times New Roman"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11413">
                <a:tc>
                  <a:txBody>
                    <a:bodyPr/>
                    <a:lstStyle/>
                    <a:p>
                      <a:pPr marL="0" marR="0" algn="ctr">
                        <a:spcBef>
                          <a:spcPts val="0"/>
                        </a:spcBef>
                        <a:spcAft>
                          <a:spcPts val="0"/>
                        </a:spcAft>
                      </a:pPr>
                      <a:r>
                        <a:rPr lang="en-US" sz="1600" b="0" kern="1200">
                          <a:solidFill>
                            <a:schemeClr val="tx1"/>
                          </a:solidFill>
                          <a:effectLst/>
                        </a:rPr>
                        <a:t>Private</a:t>
                      </a:r>
                      <a:endParaRPr lang="en-US" sz="2400" b="0">
                        <a:solidFill>
                          <a:schemeClr val="tx1"/>
                        </a:solidFill>
                        <a:effectLst/>
                        <a:latin typeface="Cambria" charset="0"/>
                        <a:ea typeface="Cambria" charset="0"/>
                        <a:cs typeface="Times New Roman"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0" kern="1200" dirty="0">
                          <a:solidFill>
                            <a:schemeClr val="tx1"/>
                          </a:solidFill>
                          <a:effectLst/>
                        </a:rPr>
                        <a:t>14,789</a:t>
                      </a:r>
                      <a:endParaRPr lang="en-US" sz="2400" b="0" dirty="0">
                        <a:solidFill>
                          <a:schemeClr val="tx1"/>
                        </a:solidFill>
                        <a:effectLst/>
                        <a:latin typeface="Cambria" charset="0"/>
                        <a:ea typeface="Cambria" charset="0"/>
                        <a:cs typeface="Times New Roman"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Helvetica"/>
                          <a:cs typeface="Helvetica"/>
                        </a:rPr>
                        <a:t>5</a:t>
                      </a:r>
                    </a:p>
                  </a:txBody>
                  <a:tcPr marL="12698" marR="12698" marT="12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Helvetica"/>
                          <a:cs typeface="Helvetica"/>
                        </a:rPr>
                        <a:t>6</a:t>
                      </a:r>
                    </a:p>
                  </a:txBody>
                  <a:tcPr marL="12698" marR="12698" marT="12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kern="1200">
                          <a:solidFill>
                            <a:schemeClr val="tx1"/>
                          </a:solidFill>
                          <a:effectLst/>
                        </a:rPr>
                        <a:t>Yes</a:t>
                      </a:r>
                      <a:endParaRPr lang="en-US" sz="2400">
                        <a:solidFill>
                          <a:schemeClr val="tx1"/>
                        </a:solidFill>
                        <a:effectLst/>
                        <a:latin typeface="Cambria" charset="0"/>
                        <a:ea typeface="Cambria" charset="0"/>
                        <a:cs typeface="Times New Roman"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1" kern="1200" dirty="0">
                          <a:solidFill>
                            <a:srgbClr val="C00000"/>
                          </a:solidFill>
                          <a:effectLst/>
                        </a:rPr>
                        <a:t>No</a:t>
                      </a:r>
                      <a:endParaRPr lang="en-US" sz="2400" b="1" dirty="0">
                        <a:solidFill>
                          <a:srgbClr val="C00000"/>
                        </a:solidFill>
                        <a:effectLst/>
                        <a:latin typeface="Cambria" charset="0"/>
                        <a:ea typeface="Cambria"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600" b="1" dirty="0">
                          <a:solidFill>
                            <a:srgbClr val="C00000"/>
                          </a:solidFill>
                          <a:effectLst/>
                        </a:rPr>
                        <a:t>No</a:t>
                      </a:r>
                      <a:endParaRPr lang="en-US" sz="2400" b="1" dirty="0">
                        <a:solidFill>
                          <a:srgbClr val="C00000"/>
                        </a:solidFill>
                        <a:effectLst/>
                        <a:latin typeface="Cambria" charset="0"/>
                        <a:ea typeface="Cambria"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600" b="1" kern="1200" dirty="0">
                          <a:solidFill>
                            <a:srgbClr val="C00000"/>
                          </a:solidFill>
                          <a:effectLst/>
                        </a:rPr>
                        <a:t>No</a:t>
                      </a:r>
                      <a:endParaRPr lang="en-US" sz="2400" b="1" dirty="0">
                        <a:solidFill>
                          <a:srgbClr val="C00000"/>
                        </a:solidFill>
                        <a:effectLst/>
                        <a:latin typeface="Cambria" charset="0"/>
                        <a:ea typeface="Cambria" charset="0"/>
                        <a:cs typeface="Times New Roman"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r h="258509">
                <a:tc>
                  <a:txBody>
                    <a:bodyPr/>
                    <a:lstStyle/>
                    <a:p>
                      <a:pPr marL="0" marR="0" algn="ctr">
                        <a:spcBef>
                          <a:spcPts val="0"/>
                        </a:spcBef>
                        <a:spcAft>
                          <a:spcPts val="0"/>
                        </a:spcAft>
                      </a:pPr>
                      <a:r>
                        <a:rPr lang="en-US" sz="1600" b="0" kern="1200" dirty="0">
                          <a:solidFill>
                            <a:schemeClr val="tx1"/>
                          </a:solidFill>
                          <a:effectLst/>
                        </a:rPr>
                        <a:t>Private</a:t>
                      </a:r>
                      <a:endParaRPr lang="en-US" sz="2400" b="0" dirty="0">
                        <a:solidFill>
                          <a:schemeClr val="tx1"/>
                        </a:solidFill>
                        <a:effectLst/>
                        <a:latin typeface="Cambria" charset="0"/>
                        <a:ea typeface="Cambria" charset="0"/>
                        <a:cs typeface="Times New Roman"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kern="1200" dirty="0">
                          <a:solidFill>
                            <a:schemeClr val="tx1"/>
                          </a:solidFill>
                          <a:effectLst/>
                        </a:rPr>
                        <a:t>3,223</a:t>
                      </a:r>
                      <a:endParaRPr lang="en-US" sz="2400" dirty="0">
                        <a:solidFill>
                          <a:schemeClr val="tx1"/>
                        </a:solidFill>
                        <a:effectLst/>
                        <a:latin typeface="Cambria" charset="0"/>
                        <a:ea typeface="Cambria" charset="0"/>
                        <a:cs typeface="Times New Roman"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Helvetica"/>
                          <a:cs typeface="Helvetica"/>
                        </a:rPr>
                        <a:t>6</a:t>
                      </a:r>
                    </a:p>
                  </a:txBody>
                  <a:tcPr marL="12698" marR="12698" marT="12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Helvetica"/>
                          <a:cs typeface="Helvetica"/>
                        </a:rPr>
                        <a:t>2</a:t>
                      </a:r>
                    </a:p>
                  </a:txBody>
                  <a:tcPr marL="12698" marR="12698" marT="12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1" kern="1200" dirty="0">
                          <a:solidFill>
                            <a:srgbClr val="C00000"/>
                          </a:solidFill>
                          <a:effectLst/>
                        </a:rPr>
                        <a:t>No</a:t>
                      </a:r>
                      <a:endParaRPr lang="en-US" sz="2400" b="1" dirty="0">
                        <a:solidFill>
                          <a:srgbClr val="C00000"/>
                        </a:solidFill>
                        <a:effectLst/>
                        <a:latin typeface="Cambria" charset="0"/>
                        <a:ea typeface="Cambria" charset="0"/>
                        <a:cs typeface="Times New Roman"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600" b="1" kern="1200" dirty="0">
                          <a:solidFill>
                            <a:srgbClr val="C00000"/>
                          </a:solidFill>
                          <a:effectLst/>
                        </a:rPr>
                        <a:t>No</a:t>
                      </a:r>
                      <a:endParaRPr lang="en-US" sz="2400" b="1" dirty="0">
                        <a:solidFill>
                          <a:srgbClr val="C00000"/>
                        </a:solidFill>
                        <a:effectLst/>
                        <a:latin typeface="Cambria" charset="0"/>
                        <a:ea typeface="Cambria"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600" dirty="0">
                          <a:solidFill>
                            <a:schemeClr val="tx1"/>
                          </a:solidFill>
                          <a:effectLst/>
                        </a:rPr>
                        <a:t>Yes</a:t>
                      </a:r>
                      <a:endParaRPr lang="en-US" sz="2400" dirty="0">
                        <a:solidFill>
                          <a:schemeClr val="tx1"/>
                        </a:solidFill>
                        <a:effectLst/>
                        <a:latin typeface="Cambria" charset="0"/>
                        <a:ea typeface="Cambria"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kern="1200" dirty="0">
                          <a:solidFill>
                            <a:schemeClr val="tx1"/>
                          </a:solidFill>
                          <a:effectLst/>
                        </a:rPr>
                        <a:t>Yes</a:t>
                      </a:r>
                      <a:endParaRPr lang="en-US" sz="2400" dirty="0">
                        <a:solidFill>
                          <a:schemeClr val="tx1"/>
                        </a:solidFill>
                        <a:effectLst/>
                        <a:latin typeface="Cambria" charset="0"/>
                        <a:ea typeface="Cambria" charset="0"/>
                        <a:cs typeface="Times New Roman"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58509">
                <a:tc>
                  <a:txBody>
                    <a:bodyPr/>
                    <a:lstStyle/>
                    <a:p>
                      <a:pPr marL="0" marR="0" algn="ctr">
                        <a:spcBef>
                          <a:spcPts val="0"/>
                        </a:spcBef>
                        <a:spcAft>
                          <a:spcPts val="0"/>
                        </a:spcAft>
                      </a:pPr>
                      <a:r>
                        <a:rPr lang="en-US" sz="1600" b="0" kern="1200">
                          <a:solidFill>
                            <a:schemeClr val="tx1"/>
                          </a:solidFill>
                          <a:effectLst/>
                        </a:rPr>
                        <a:t>Private</a:t>
                      </a:r>
                      <a:endParaRPr lang="en-US" sz="2400" b="0">
                        <a:solidFill>
                          <a:schemeClr val="tx1"/>
                        </a:solidFill>
                        <a:effectLst/>
                        <a:latin typeface="Cambria" charset="0"/>
                        <a:ea typeface="Cambria" charset="0"/>
                        <a:cs typeface="Times New Roman"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kern="1200" dirty="0">
                          <a:solidFill>
                            <a:schemeClr val="tx1"/>
                          </a:solidFill>
                          <a:effectLst/>
                        </a:rPr>
                        <a:t>4,759</a:t>
                      </a:r>
                      <a:endParaRPr lang="en-US" sz="2400" dirty="0">
                        <a:solidFill>
                          <a:schemeClr val="tx1"/>
                        </a:solidFill>
                        <a:effectLst/>
                        <a:latin typeface="Cambria" charset="0"/>
                        <a:ea typeface="Cambria" charset="0"/>
                        <a:cs typeface="Times New Roman"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Helvetica"/>
                          <a:cs typeface="Helvetica"/>
                        </a:rPr>
                        <a:t>7</a:t>
                      </a:r>
                    </a:p>
                  </a:txBody>
                  <a:tcPr marL="12698" marR="12698" marT="12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Helvetica"/>
                          <a:cs typeface="Helvetica"/>
                        </a:rPr>
                        <a:t>1</a:t>
                      </a:r>
                    </a:p>
                  </a:txBody>
                  <a:tcPr marL="12698" marR="12698" marT="12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1" kern="1200" dirty="0">
                          <a:solidFill>
                            <a:srgbClr val="C00000"/>
                          </a:solidFill>
                          <a:effectLst/>
                        </a:rPr>
                        <a:t>No</a:t>
                      </a:r>
                      <a:endParaRPr lang="en-US" sz="2400" b="1" dirty="0">
                        <a:solidFill>
                          <a:srgbClr val="C00000"/>
                        </a:solidFill>
                        <a:effectLst/>
                        <a:latin typeface="Cambria" charset="0"/>
                        <a:ea typeface="Cambria" charset="0"/>
                        <a:cs typeface="Times New Roman"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600" b="1" kern="1200" dirty="0">
                          <a:solidFill>
                            <a:srgbClr val="C00000"/>
                          </a:solidFill>
                          <a:effectLst/>
                        </a:rPr>
                        <a:t>No</a:t>
                      </a:r>
                      <a:endParaRPr lang="en-US" sz="2400" b="1" dirty="0">
                        <a:solidFill>
                          <a:srgbClr val="C00000"/>
                        </a:solidFill>
                        <a:effectLst/>
                        <a:latin typeface="Cambria" charset="0"/>
                        <a:ea typeface="Cambria"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600" dirty="0">
                          <a:solidFill>
                            <a:schemeClr val="tx1"/>
                          </a:solidFill>
                          <a:effectLst/>
                        </a:rPr>
                        <a:t>Yes</a:t>
                      </a:r>
                      <a:endParaRPr lang="en-US" sz="2400" dirty="0">
                        <a:solidFill>
                          <a:schemeClr val="tx1"/>
                        </a:solidFill>
                        <a:effectLst/>
                        <a:latin typeface="Cambria" charset="0"/>
                        <a:ea typeface="Cambria"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1" kern="1200" dirty="0">
                          <a:solidFill>
                            <a:srgbClr val="C00000"/>
                          </a:solidFill>
                          <a:effectLst/>
                        </a:rPr>
                        <a:t>No</a:t>
                      </a:r>
                      <a:endParaRPr lang="en-US" sz="2400" b="1" dirty="0">
                        <a:solidFill>
                          <a:srgbClr val="C00000"/>
                        </a:solidFill>
                        <a:effectLst/>
                        <a:latin typeface="Cambria" charset="0"/>
                        <a:ea typeface="Cambria" charset="0"/>
                        <a:cs typeface="Times New Roman"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r h="258509">
                <a:tc>
                  <a:txBody>
                    <a:bodyPr/>
                    <a:lstStyle/>
                    <a:p>
                      <a:pPr marL="0" marR="0" algn="ctr">
                        <a:spcBef>
                          <a:spcPts val="0"/>
                        </a:spcBef>
                        <a:spcAft>
                          <a:spcPts val="0"/>
                        </a:spcAft>
                      </a:pPr>
                      <a:r>
                        <a:rPr lang="en-US" sz="1600" b="0" kern="1200" dirty="0">
                          <a:solidFill>
                            <a:schemeClr val="tx1"/>
                          </a:solidFill>
                          <a:effectLst/>
                        </a:rPr>
                        <a:t>Private</a:t>
                      </a:r>
                      <a:endParaRPr lang="en-US" sz="2400" b="0" dirty="0">
                        <a:solidFill>
                          <a:schemeClr val="tx1"/>
                        </a:solidFill>
                        <a:effectLst/>
                        <a:latin typeface="Cambria" charset="0"/>
                        <a:ea typeface="Cambria" charset="0"/>
                        <a:cs typeface="Times New Roman"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kern="1200" dirty="0">
                          <a:solidFill>
                            <a:schemeClr val="tx1"/>
                          </a:solidFill>
                          <a:effectLst/>
                        </a:rPr>
                        <a:t>5,101</a:t>
                      </a:r>
                      <a:endParaRPr lang="en-US" sz="2400" dirty="0">
                        <a:solidFill>
                          <a:schemeClr val="tx1"/>
                        </a:solidFill>
                        <a:effectLst/>
                        <a:latin typeface="Cambria" charset="0"/>
                        <a:ea typeface="Cambria" charset="0"/>
                        <a:cs typeface="Times New Roman"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Helvetica"/>
                          <a:cs typeface="Helvetica"/>
                        </a:rPr>
                        <a:t>3</a:t>
                      </a:r>
                    </a:p>
                  </a:txBody>
                  <a:tcPr marL="12698" marR="12698" marT="12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Helvetica"/>
                          <a:cs typeface="Helvetica"/>
                        </a:rPr>
                        <a:t>1</a:t>
                      </a:r>
                    </a:p>
                  </a:txBody>
                  <a:tcPr marL="12698" marR="12698" marT="12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kern="1200" dirty="0">
                          <a:solidFill>
                            <a:schemeClr val="tx1"/>
                          </a:solidFill>
                          <a:effectLst/>
                        </a:rPr>
                        <a:t>Yes</a:t>
                      </a:r>
                      <a:endParaRPr lang="en-US" sz="2400" dirty="0">
                        <a:solidFill>
                          <a:schemeClr val="tx1"/>
                        </a:solidFill>
                        <a:effectLst/>
                        <a:latin typeface="Cambria" charset="0"/>
                        <a:ea typeface="Cambria" charset="0"/>
                        <a:cs typeface="Times New Roman"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1" kern="1200" dirty="0">
                          <a:solidFill>
                            <a:srgbClr val="C00000"/>
                          </a:solidFill>
                          <a:effectLst/>
                        </a:rPr>
                        <a:t>No</a:t>
                      </a:r>
                      <a:endParaRPr lang="en-US" sz="2400" b="1" dirty="0">
                        <a:solidFill>
                          <a:srgbClr val="C00000"/>
                        </a:solidFill>
                        <a:effectLst/>
                        <a:latin typeface="Cambria" charset="0"/>
                        <a:ea typeface="Cambria"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600" dirty="0">
                          <a:solidFill>
                            <a:schemeClr val="tx1"/>
                          </a:solidFill>
                          <a:effectLst/>
                        </a:rPr>
                        <a:t>Yes</a:t>
                      </a:r>
                      <a:endParaRPr lang="en-US" sz="2400" dirty="0">
                        <a:solidFill>
                          <a:schemeClr val="tx1"/>
                        </a:solidFill>
                        <a:effectLst/>
                        <a:latin typeface="Cambria" charset="0"/>
                        <a:ea typeface="Cambria"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kern="1200">
                          <a:solidFill>
                            <a:schemeClr val="tx1"/>
                          </a:solidFill>
                          <a:effectLst/>
                        </a:rPr>
                        <a:t>Yes</a:t>
                      </a:r>
                      <a:endParaRPr lang="en-US" sz="2400">
                        <a:solidFill>
                          <a:schemeClr val="tx1"/>
                        </a:solidFill>
                        <a:effectLst/>
                        <a:latin typeface="Cambria" charset="0"/>
                        <a:ea typeface="Cambria" charset="0"/>
                        <a:cs typeface="Times New Roman"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58509">
                <a:tc>
                  <a:txBody>
                    <a:bodyPr/>
                    <a:lstStyle/>
                    <a:p>
                      <a:pPr marL="0" marR="0" algn="ctr">
                        <a:spcBef>
                          <a:spcPts val="0"/>
                        </a:spcBef>
                        <a:spcAft>
                          <a:spcPts val="0"/>
                        </a:spcAft>
                      </a:pPr>
                      <a:r>
                        <a:rPr lang="en-US" sz="1600" b="0" kern="1200" dirty="0">
                          <a:solidFill>
                            <a:schemeClr val="tx1"/>
                          </a:solidFill>
                          <a:effectLst/>
                        </a:rPr>
                        <a:t>Private</a:t>
                      </a:r>
                      <a:endParaRPr lang="en-US" sz="2400" b="0" dirty="0">
                        <a:solidFill>
                          <a:schemeClr val="tx1"/>
                        </a:solidFill>
                        <a:effectLst/>
                        <a:latin typeface="Cambria" charset="0"/>
                        <a:ea typeface="Cambria" charset="0"/>
                        <a:cs typeface="Times New Roman"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kern="1200" dirty="0">
                          <a:solidFill>
                            <a:schemeClr val="tx1"/>
                          </a:solidFill>
                          <a:effectLst/>
                        </a:rPr>
                        <a:t>1,860</a:t>
                      </a:r>
                      <a:endParaRPr lang="en-US" sz="2400" dirty="0">
                        <a:solidFill>
                          <a:schemeClr val="tx1"/>
                        </a:solidFill>
                        <a:effectLst/>
                        <a:latin typeface="Cambria" charset="0"/>
                        <a:ea typeface="Cambria" charset="0"/>
                        <a:cs typeface="Times New Roman"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Helvetica"/>
                          <a:cs typeface="Helvetica"/>
                        </a:rPr>
                        <a:t>1</a:t>
                      </a:r>
                    </a:p>
                  </a:txBody>
                  <a:tcPr marL="12698" marR="12698" marT="12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Helvetica"/>
                          <a:cs typeface="Helvetica"/>
                        </a:rPr>
                        <a:t>1</a:t>
                      </a:r>
                    </a:p>
                  </a:txBody>
                  <a:tcPr marL="12698" marR="12698" marT="12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kern="1200">
                          <a:solidFill>
                            <a:schemeClr val="tx1"/>
                          </a:solidFill>
                          <a:effectLst/>
                        </a:rPr>
                        <a:t>Yes</a:t>
                      </a:r>
                      <a:endParaRPr lang="en-US" sz="2400">
                        <a:solidFill>
                          <a:schemeClr val="tx1"/>
                        </a:solidFill>
                        <a:effectLst/>
                        <a:latin typeface="Cambria" charset="0"/>
                        <a:ea typeface="Cambria" charset="0"/>
                        <a:cs typeface="Times New Roman"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1" kern="1200" dirty="0">
                          <a:solidFill>
                            <a:srgbClr val="C00000"/>
                          </a:solidFill>
                          <a:effectLst/>
                        </a:rPr>
                        <a:t>No</a:t>
                      </a:r>
                      <a:endParaRPr lang="en-US" sz="2400" b="1" dirty="0">
                        <a:solidFill>
                          <a:srgbClr val="C00000"/>
                        </a:solidFill>
                        <a:effectLst/>
                        <a:latin typeface="Cambria" charset="0"/>
                        <a:ea typeface="Cambria"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600" dirty="0">
                          <a:solidFill>
                            <a:schemeClr val="tx1"/>
                          </a:solidFill>
                          <a:effectLst/>
                        </a:rPr>
                        <a:t>Yes</a:t>
                      </a:r>
                      <a:endParaRPr lang="en-US" sz="2400" dirty="0">
                        <a:solidFill>
                          <a:schemeClr val="tx1"/>
                        </a:solidFill>
                        <a:effectLst/>
                        <a:latin typeface="Cambria" charset="0"/>
                        <a:ea typeface="Cambria"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1" kern="1200" dirty="0">
                          <a:solidFill>
                            <a:srgbClr val="C00000"/>
                          </a:solidFill>
                          <a:effectLst/>
                        </a:rPr>
                        <a:t>No</a:t>
                      </a:r>
                      <a:endParaRPr lang="en-US" sz="2400" b="1" dirty="0">
                        <a:solidFill>
                          <a:srgbClr val="C00000"/>
                        </a:solidFill>
                        <a:effectLst/>
                        <a:latin typeface="Cambria" charset="0"/>
                        <a:ea typeface="Cambria" charset="0"/>
                        <a:cs typeface="Times New Roman"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8"/>
                  </a:ext>
                </a:extLst>
              </a:tr>
              <a:tr h="302366">
                <a:tc>
                  <a:txBody>
                    <a:bodyPr/>
                    <a:lstStyle/>
                    <a:p>
                      <a:pPr marL="0" marR="0" algn="ctr">
                        <a:spcBef>
                          <a:spcPts val="0"/>
                        </a:spcBef>
                        <a:spcAft>
                          <a:spcPts val="0"/>
                        </a:spcAft>
                      </a:pPr>
                      <a:r>
                        <a:rPr lang="en-US" sz="1600" b="0" kern="1200" dirty="0">
                          <a:solidFill>
                            <a:schemeClr val="tx1"/>
                          </a:solidFill>
                          <a:effectLst/>
                        </a:rPr>
                        <a:t>Private</a:t>
                      </a:r>
                      <a:endParaRPr lang="en-US" sz="2400" b="0" dirty="0">
                        <a:solidFill>
                          <a:schemeClr val="tx1"/>
                        </a:solidFill>
                        <a:effectLst/>
                        <a:latin typeface="Cambria" charset="0"/>
                        <a:ea typeface="Cambria" charset="0"/>
                        <a:cs typeface="Times New Roman"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kern="1200" dirty="0">
                          <a:solidFill>
                            <a:schemeClr val="tx1"/>
                          </a:solidFill>
                          <a:effectLst/>
                        </a:rPr>
                        <a:t>5,280</a:t>
                      </a:r>
                      <a:endParaRPr lang="en-US" sz="2400" dirty="0">
                        <a:solidFill>
                          <a:schemeClr val="tx1"/>
                        </a:solidFill>
                        <a:effectLst/>
                        <a:latin typeface="Cambria" charset="0"/>
                        <a:ea typeface="Cambria" charset="0"/>
                        <a:cs typeface="Times New Roman"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Helvetica"/>
                          <a:cs typeface="Helvetica"/>
                        </a:rPr>
                        <a:t>5</a:t>
                      </a:r>
                    </a:p>
                  </a:txBody>
                  <a:tcPr marL="12698" marR="12698" marT="12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Helvetica"/>
                          <a:cs typeface="Helvetica"/>
                        </a:rPr>
                        <a:t>2</a:t>
                      </a:r>
                    </a:p>
                  </a:txBody>
                  <a:tcPr marL="12698" marR="12698" marT="12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kern="1200" dirty="0">
                          <a:solidFill>
                            <a:schemeClr val="tx1"/>
                          </a:solidFill>
                          <a:effectLst/>
                        </a:rPr>
                        <a:t>Yes</a:t>
                      </a:r>
                      <a:endParaRPr lang="en-US" sz="2400" dirty="0">
                        <a:solidFill>
                          <a:schemeClr val="tx1"/>
                        </a:solidFill>
                        <a:effectLst/>
                        <a:latin typeface="Cambria" charset="0"/>
                        <a:ea typeface="Cambria" charset="0"/>
                        <a:cs typeface="Times New Roman"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1" kern="1200" dirty="0">
                          <a:solidFill>
                            <a:srgbClr val="C00000"/>
                          </a:solidFill>
                          <a:effectLst/>
                        </a:rPr>
                        <a:t>No</a:t>
                      </a:r>
                      <a:endParaRPr lang="en-US" sz="2400" b="1" dirty="0">
                        <a:solidFill>
                          <a:srgbClr val="C00000"/>
                        </a:solidFill>
                        <a:effectLst/>
                        <a:latin typeface="Cambria" charset="0"/>
                        <a:ea typeface="Cambria"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600" dirty="0">
                          <a:solidFill>
                            <a:schemeClr val="tx1"/>
                          </a:solidFill>
                          <a:effectLst/>
                        </a:rPr>
                        <a:t>Yes</a:t>
                      </a:r>
                      <a:endParaRPr lang="en-US" sz="2400" dirty="0">
                        <a:solidFill>
                          <a:schemeClr val="tx1"/>
                        </a:solidFill>
                        <a:effectLst/>
                        <a:latin typeface="Cambria" charset="0"/>
                        <a:ea typeface="Cambria"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kern="1200">
                          <a:solidFill>
                            <a:schemeClr val="tx1"/>
                          </a:solidFill>
                          <a:effectLst/>
                        </a:rPr>
                        <a:t>Yes</a:t>
                      </a:r>
                      <a:endParaRPr lang="en-US" sz="2400">
                        <a:solidFill>
                          <a:schemeClr val="tx1"/>
                        </a:solidFill>
                        <a:effectLst/>
                        <a:latin typeface="Cambria" charset="0"/>
                        <a:ea typeface="Cambria" charset="0"/>
                        <a:cs typeface="Times New Roman"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58509">
                <a:tc>
                  <a:txBody>
                    <a:bodyPr/>
                    <a:lstStyle/>
                    <a:p>
                      <a:pPr marL="0" marR="0" algn="ctr">
                        <a:spcBef>
                          <a:spcPts val="0"/>
                        </a:spcBef>
                        <a:spcAft>
                          <a:spcPts val="0"/>
                        </a:spcAft>
                      </a:pPr>
                      <a:r>
                        <a:rPr lang="en-US" sz="1600" b="0" kern="1200" dirty="0">
                          <a:solidFill>
                            <a:schemeClr val="tx1"/>
                          </a:solidFill>
                          <a:effectLst/>
                        </a:rPr>
                        <a:t>Private</a:t>
                      </a:r>
                      <a:endParaRPr lang="en-US" sz="2400" b="0" dirty="0">
                        <a:solidFill>
                          <a:schemeClr val="tx1"/>
                        </a:solidFill>
                        <a:effectLst/>
                        <a:latin typeface="Cambria" charset="0"/>
                        <a:ea typeface="Cambria" charset="0"/>
                        <a:cs typeface="Times New Roman"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kern="1200" dirty="0">
                          <a:solidFill>
                            <a:schemeClr val="tx1"/>
                          </a:solidFill>
                          <a:effectLst/>
                        </a:rPr>
                        <a:t>3,756</a:t>
                      </a:r>
                      <a:endParaRPr lang="en-US" sz="2000" dirty="0">
                        <a:solidFill>
                          <a:schemeClr val="tx1"/>
                        </a:solidFill>
                        <a:effectLst/>
                        <a:latin typeface="Cambria" charset="0"/>
                        <a:ea typeface="Cambria" charset="0"/>
                        <a:cs typeface="Times New Roman"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Helvetica"/>
                          <a:cs typeface="Helvetica"/>
                        </a:rPr>
                        <a:t>5</a:t>
                      </a:r>
                    </a:p>
                  </a:txBody>
                  <a:tcPr marL="12698" marR="12698" marT="12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Helvetica"/>
                          <a:cs typeface="Helvetica"/>
                        </a:rPr>
                        <a:t>2</a:t>
                      </a:r>
                    </a:p>
                  </a:txBody>
                  <a:tcPr marL="12698" marR="12698" marT="12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kern="1200" dirty="0">
                          <a:solidFill>
                            <a:schemeClr val="tx1"/>
                          </a:solidFill>
                          <a:effectLst/>
                        </a:rPr>
                        <a:t>Yes</a:t>
                      </a:r>
                      <a:endParaRPr lang="en-US" sz="2000" dirty="0">
                        <a:solidFill>
                          <a:schemeClr val="tx1"/>
                        </a:solidFill>
                        <a:effectLst/>
                        <a:latin typeface="Cambria" charset="0"/>
                        <a:ea typeface="Cambria" charset="0"/>
                        <a:cs typeface="Times New Roman"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1" kern="1200" dirty="0">
                          <a:solidFill>
                            <a:srgbClr val="C00000"/>
                          </a:solidFill>
                          <a:effectLst/>
                        </a:rPr>
                        <a:t>No</a:t>
                      </a:r>
                      <a:endParaRPr lang="en-US" sz="2400" b="1" dirty="0">
                        <a:solidFill>
                          <a:srgbClr val="C00000"/>
                        </a:solidFill>
                        <a:effectLst/>
                        <a:latin typeface="Cambria" charset="0"/>
                        <a:ea typeface="Cambria"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600" dirty="0">
                          <a:solidFill>
                            <a:schemeClr val="tx1"/>
                          </a:solidFill>
                          <a:effectLst/>
                        </a:rPr>
                        <a:t>Yes</a:t>
                      </a:r>
                      <a:endParaRPr lang="en-US" sz="2400" dirty="0">
                        <a:solidFill>
                          <a:schemeClr val="tx1"/>
                        </a:solidFill>
                        <a:effectLst/>
                        <a:latin typeface="Cambria" charset="0"/>
                        <a:ea typeface="Cambria"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kern="1200" dirty="0">
                          <a:solidFill>
                            <a:schemeClr val="tx1"/>
                          </a:solidFill>
                          <a:effectLst/>
                        </a:rPr>
                        <a:t>Yes</a:t>
                      </a:r>
                      <a:endParaRPr lang="en-US" sz="2400" dirty="0">
                        <a:solidFill>
                          <a:schemeClr val="tx1"/>
                        </a:solidFill>
                        <a:effectLst/>
                        <a:latin typeface="Cambria" charset="0"/>
                        <a:ea typeface="Cambria" charset="0"/>
                        <a:cs typeface="Times New Roman"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58509">
                <a:tc>
                  <a:txBody>
                    <a:bodyPr/>
                    <a:lstStyle/>
                    <a:p>
                      <a:pPr marL="0" marR="0" algn="ctr">
                        <a:spcBef>
                          <a:spcPts val="0"/>
                        </a:spcBef>
                        <a:spcAft>
                          <a:spcPts val="0"/>
                        </a:spcAft>
                      </a:pPr>
                      <a:r>
                        <a:rPr lang="en-US" sz="1600" b="0" kern="1200" dirty="0">
                          <a:solidFill>
                            <a:schemeClr val="tx1"/>
                          </a:solidFill>
                          <a:effectLst/>
                        </a:rPr>
                        <a:t>Private</a:t>
                      </a:r>
                      <a:endParaRPr lang="en-US" sz="2400" b="0" dirty="0">
                        <a:solidFill>
                          <a:schemeClr val="tx1"/>
                        </a:solidFill>
                        <a:effectLst/>
                        <a:latin typeface="Cambria" charset="0"/>
                        <a:ea typeface="Cambria" charset="0"/>
                        <a:cs typeface="Times New Roman"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kern="1200" dirty="0">
                          <a:solidFill>
                            <a:schemeClr val="tx1"/>
                          </a:solidFill>
                          <a:effectLst/>
                        </a:rPr>
                        <a:t>485</a:t>
                      </a:r>
                      <a:endParaRPr lang="en-US" sz="2000" dirty="0">
                        <a:solidFill>
                          <a:schemeClr val="tx1"/>
                        </a:solidFill>
                        <a:effectLst/>
                        <a:latin typeface="Cambria" charset="0"/>
                        <a:ea typeface="Cambria" charset="0"/>
                        <a:cs typeface="Times New Roman"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latin typeface="Helvetica"/>
                          <a:cs typeface="Helvetica"/>
                        </a:rPr>
                        <a:t>0</a:t>
                      </a:r>
                      <a:endParaRPr lang="en-US" sz="1400" dirty="0">
                        <a:latin typeface="Helvetica"/>
                        <a:cs typeface="Helvetica"/>
                      </a:endParaRPr>
                    </a:p>
                  </a:txBody>
                  <a:tcPr marL="91427" marR="91427"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latin typeface="Helvetica"/>
                          <a:cs typeface="Helvetica"/>
                        </a:rPr>
                        <a:t>1</a:t>
                      </a:r>
                      <a:endParaRPr lang="en-US" sz="1400" dirty="0">
                        <a:latin typeface="Helvetica"/>
                        <a:cs typeface="Helvetica"/>
                      </a:endParaRPr>
                    </a:p>
                  </a:txBody>
                  <a:tcPr marL="91427" marR="91427"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kern="1200" dirty="0">
                          <a:solidFill>
                            <a:schemeClr val="tx1"/>
                          </a:solidFill>
                          <a:effectLst/>
                        </a:rPr>
                        <a:t>Yes</a:t>
                      </a:r>
                      <a:endParaRPr lang="en-US" sz="2000" dirty="0">
                        <a:solidFill>
                          <a:schemeClr val="tx1"/>
                        </a:solidFill>
                        <a:effectLst/>
                        <a:latin typeface="Cambria" charset="0"/>
                        <a:ea typeface="Cambria"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1" kern="1200" dirty="0">
                          <a:solidFill>
                            <a:srgbClr val="C00000"/>
                          </a:solidFill>
                          <a:effectLst/>
                        </a:rPr>
                        <a:t>No</a:t>
                      </a:r>
                      <a:endParaRPr lang="en-US" sz="2400" b="1" dirty="0">
                        <a:solidFill>
                          <a:srgbClr val="C00000"/>
                        </a:solidFill>
                        <a:effectLst/>
                        <a:latin typeface="Cambria" charset="0"/>
                        <a:ea typeface="Cambria"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600">
                          <a:solidFill>
                            <a:schemeClr val="tx1"/>
                          </a:solidFill>
                          <a:effectLst/>
                        </a:rPr>
                        <a:t>Yes</a:t>
                      </a:r>
                      <a:endParaRPr lang="en-US" sz="2400">
                        <a:solidFill>
                          <a:schemeClr val="tx1"/>
                        </a:solidFill>
                        <a:effectLst/>
                        <a:latin typeface="Cambria" charset="0"/>
                        <a:ea typeface="Cambria"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kern="1200" dirty="0">
                          <a:solidFill>
                            <a:schemeClr val="tx1"/>
                          </a:solidFill>
                          <a:effectLst/>
                        </a:rPr>
                        <a:t>Yes</a:t>
                      </a:r>
                      <a:endParaRPr lang="en-US" sz="2400" dirty="0">
                        <a:solidFill>
                          <a:schemeClr val="tx1"/>
                        </a:solidFill>
                        <a:effectLst/>
                        <a:latin typeface="Cambria" charset="0"/>
                        <a:ea typeface="Cambria" charset="0"/>
                        <a:cs typeface="Times New Roman"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
        <p:nvSpPr>
          <p:cNvPr id="6" name="Rectangle 5"/>
          <p:cNvSpPr/>
          <p:nvPr/>
        </p:nvSpPr>
        <p:spPr>
          <a:xfrm>
            <a:off x="381000" y="3557509"/>
            <a:ext cx="11658600" cy="228600"/>
          </a:xfrm>
          <a:prstGeom prst="rect">
            <a:avLst/>
          </a:prstGeom>
          <a:noFill/>
          <a:ln w="38100" cmpd="sng">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114800" y="5984876"/>
            <a:ext cx="6526752" cy="369332"/>
          </a:xfrm>
          <a:prstGeom prst="rect">
            <a:avLst/>
          </a:prstGeom>
        </p:spPr>
        <p:txBody>
          <a:bodyPr wrap="square">
            <a:spAutoFit/>
          </a:bodyPr>
          <a:lstStyle/>
          <a:p>
            <a:r>
              <a:rPr lang="en-US" dirty="0"/>
              <a:t>* These numbers were retrieved from birth certificate data</a:t>
            </a:r>
          </a:p>
        </p:txBody>
      </p:sp>
      <p:sp>
        <p:nvSpPr>
          <p:cNvPr id="8" name="TextBox 7"/>
          <p:cNvSpPr txBox="1"/>
          <p:nvPr/>
        </p:nvSpPr>
        <p:spPr>
          <a:xfrm>
            <a:off x="3878785" y="6492875"/>
            <a:ext cx="3824830" cy="369332"/>
          </a:xfrm>
          <a:prstGeom prst="rect">
            <a:avLst/>
          </a:prstGeom>
          <a:noFill/>
        </p:spPr>
        <p:txBody>
          <a:bodyPr wrap="none" rtlCol="0">
            <a:spAutoFit/>
          </a:bodyPr>
          <a:lstStyle/>
          <a:p>
            <a:r>
              <a:rPr lang="en-US" dirty="0" smtClean="0">
                <a:solidFill>
                  <a:schemeClr val="bg1"/>
                </a:solidFill>
              </a:rPr>
              <a:t>Slide Courtesy of Somer Smith </a:t>
            </a:r>
            <a:r>
              <a:rPr lang="en-US" dirty="0" err="1" smtClean="0">
                <a:solidFill>
                  <a:schemeClr val="bg1"/>
                </a:solidFill>
              </a:rPr>
              <a:t>PharmD</a:t>
            </a:r>
            <a:endParaRPr lang="en-US" dirty="0">
              <a:solidFill>
                <a:schemeClr val="bg1"/>
              </a:solidFill>
            </a:endParaRPr>
          </a:p>
        </p:txBody>
      </p:sp>
    </p:spTree>
    <p:extLst>
      <p:ext uri="{BB962C8B-B14F-4D97-AF65-F5344CB8AC3E}">
        <p14:creationId xmlns:p14="http://schemas.microsoft.com/office/powerpoint/2010/main" val="39531881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515600" cy="762000"/>
          </a:xfrm>
        </p:spPr>
        <p:txBody>
          <a:bodyPr>
            <a:normAutofit fontScale="90000"/>
          </a:bodyPr>
          <a:lstStyle/>
          <a:p>
            <a:r>
              <a:rPr lang="en-US" sz="4000" dirty="0"/>
              <a:t>Hospital Assessment Results: Measures for Care of HIV Exposed Infant</a:t>
            </a:r>
          </a:p>
        </p:txBody>
      </p:sp>
      <p:sp>
        <p:nvSpPr>
          <p:cNvPr id="4" name="Slide Number Placeholder 3"/>
          <p:cNvSpPr>
            <a:spLocks noGrp="1"/>
          </p:cNvSpPr>
          <p:nvPr>
            <p:ph type="sldNum" sz="quarter" idx="12"/>
          </p:nvPr>
        </p:nvSpPr>
        <p:spPr>
          <a:xfrm>
            <a:off x="8595899" y="6492875"/>
            <a:ext cx="3717421" cy="365125"/>
          </a:xfrm>
        </p:spPr>
        <p:txBody>
          <a:bodyPr/>
          <a:lstStyle/>
          <a:p>
            <a:fld id="{F9ECA865-404D-4A57-9AC1-FD3038CC100D}" type="slidenum">
              <a:rPr lang="en-US" smtClean="0"/>
              <a:pPr/>
              <a:t>36</a:t>
            </a:fld>
            <a:endParaRPr lang="en-US" dirty="0"/>
          </a:p>
        </p:txBody>
      </p:sp>
      <p:graphicFrame>
        <p:nvGraphicFramePr>
          <p:cNvPr id="6" name="Content Placeholder 6"/>
          <p:cNvGraphicFramePr>
            <a:graphicFrameLocks noGrp="1"/>
          </p:cNvGraphicFramePr>
          <p:nvPr>
            <p:ph idx="1"/>
            <p:extLst>
              <p:ext uri="{D42A27DB-BD31-4B8C-83A1-F6EECF244321}">
                <p14:modId xmlns:p14="http://schemas.microsoft.com/office/powerpoint/2010/main" val="3234437366"/>
              </p:ext>
            </p:extLst>
          </p:nvPr>
        </p:nvGraphicFramePr>
        <p:xfrm>
          <a:off x="533400" y="1244025"/>
          <a:ext cx="10987297" cy="4560270"/>
        </p:xfrm>
        <a:graphic>
          <a:graphicData uri="http://schemas.openxmlformats.org/drawingml/2006/table">
            <a:tbl>
              <a:tblPr firstRow="1" firstCol="1" bandRow="1">
                <a:tableStyleId>{5C22544A-7EE6-4342-B048-85BDC9FD1C3A}</a:tableStyleId>
              </a:tblPr>
              <a:tblGrid>
                <a:gridCol w="1444986">
                  <a:extLst>
                    <a:ext uri="{9D8B030D-6E8A-4147-A177-3AD203B41FA5}">
                      <a16:colId xmlns:a16="http://schemas.microsoft.com/office/drawing/2014/main" val="20000"/>
                    </a:ext>
                  </a:extLst>
                </a:gridCol>
                <a:gridCol w="1206248">
                  <a:extLst>
                    <a:ext uri="{9D8B030D-6E8A-4147-A177-3AD203B41FA5}">
                      <a16:colId xmlns:a16="http://schemas.microsoft.com/office/drawing/2014/main" val="20001"/>
                    </a:ext>
                  </a:extLst>
                </a:gridCol>
                <a:gridCol w="1206248">
                  <a:extLst>
                    <a:ext uri="{9D8B030D-6E8A-4147-A177-3AD203B41FA5}">
                      <a16:colId xmlns:a16="http://schemas.microsoft.com/office/drawing/2014/main" val="20002"/>
                    </a:ext>
                  </a:extLst>
                </a:gridCol>
                <a:gridCol w="1206248">
                  <a:extLst>
                    <a:ext uri="{9D8B030D-6E8A-4147-A177-3AD203B41FA5}">
                      <a16:colId xmlns:a16="http://schemas.microsoft.com/office/drawing/2014/main" val="20003"/>
                    </a:ext>
                  </a:extLst>
                </a:gridCol>
                <a:gridCol w="2174123">
                  <a:extLst>
                    <a:ext uri="{9D8B030D-6E8A-4147-A177-3AD203B41FA5}">
                      <a16:colId xmlns:a16="http://schemas.microsoft.com/office/drawing/2014/main" val="20004"/>
                    </a:ext>
                  </a:extLst>
                </a:gridCol>
                <a:gridCol w="1813005">
                  <a:extLst>
                    <a:ext uri="{9D8B030D-6E8A-4147-A177-3AD203B41FA5}">
                      <a16:colId xmlns:a16="http://schemas.microsoft.com/office/drawing/2014/main" val="20005"/>
                    </a:ext>
                  </a:extLst>
                </a:gridCol>
                <a:gridCol w="1936439">
                  <a:extLst>
                    <a:ext uri="{9D8B030D-6E8A-4147-A177-3AD203B41FA5}">
                      <a16:colId xmlns:a16="http://schemas.microsoft.com/office/drawing/2014/main" val="20006"/>
                    </a:ext>
                  </a:extLst>
                </a:gridCol>
              </a:tblGrid>
              <a:tr h="1145119">
                <a:tc>
                  <a:txBody>
                    <a:bodyPr/>
                    <a:lstStyle/>
                    <a:p>
                      <a:pPr marL="0" marR="0" algn="l">
                        <a:spcBef>
                          <a:spcPts val="0"/>
                        </a:spcBef>
                        <a:spcAft>
                          <a:spcPts val="0"/>
                        </a:spcAft>
                      </a:pPr>
                      <a:r>
                        <a:rPr lang="en-US" sz="1400" b="1" dirty="0">
                          <a:solidFill>
                            <a:schemeClr val="tx1"/>
                          </a:solidFill>
                          <a:effectLst/>
                        </a:rPr>
                        <a:t>Hospital Type</a:t>
                      </a:r>
                      <a:endParaRPr lang="en-US" sz="1600" b="1" dirty="0">
                        <a:solidFill>
                          <a:schemeClr val="tx1"/>
                        </a:solidFill>
                        <a:effectLst/>
                        <a:latin typeface="Calibri" charset="0"/>
                        <a:ea typeface="Calibri" charset="0"/>
                        <a:cs typeface="Times New Roman" charset="0"/>
                      </a:endParaRPr>
                    </a:p>
                  </a:txBody>
                  <a:tcPr marL="39487" marR="394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l">
                        <a:spcBef>
                          <a:spcPts val="0"/>
                        </a:spcBef>
                        <a:spcAft>
                          <a:spcPts val="0"/>
                        </a:spcAft>
                      </a:pPr>
                      <a:r>
                        <a:rPr lang="en-US" sz="1400" b="1" dirty="0">
                          <a:solidFill>
                            <a:schemeClr val="tx1"/>
                          </a:solidFill>
                          <a:effectLst/>
                        </a:rPr>
                        <a:t>Annual Deliveries</a:t>
                      </a:r>
                      <a:endParaRPr lang="en-US" sz="1600" b="1" dirty="0">
                        <a:solidFill>
                          <a:schemeClr val="tx1"/>
                        </a:solidFill>
                        <a:effectLst/>
                        <a:latin typeface="Calibri" charset="0"/>
                        <a:ea typeface="Calibri" charset="0"/>
                        <a:cs typeface="Times New Roman" charset="0"/>
                      </a:endParaRPr>
                    </a:p>
                  </a:txBody>
                  <a:tcPr marL="39487" marR="394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1300" b="1" dirty="0" smtClean="0">
                          <a:solidFill>
                            <a:schemeClr val="tx1"/>
                          </a:solidFill>
                          <a:latin typeface="Helvetica"/>
                          <a:cs typeface="Helvetica"/>
                        </a:rPr>
                        <a:t># of HIV Positive Women Delivering (7/14-6/15)</a:t>
                      </a:r>
                      <a:r>
                        <a:rPr lang="en-US" sz="1800" b="1" dirty="0" smtClean="0">
                          <a:solidFill>
                            <a:schemeClr val="tx1"/>
                          </a:solidFill>
                          <a:latin typeface="Helvetica"/>
                          <a:cs typeface="Helvetica"/>
                        </a:rPr>
                        <a:t>*</a:t>
                      </a:r>
                      <a:endParaRPr lang="en-US" sz="1800" b="1" dirty="0">
                        <a:solidFill>
                          <a:schemeClr val="tx1"/>
                        </a:solidFill>
                        <a:latin typeface="Helvetica"/>
                        <a:cs typeface="Helvetica"/>
                      </a:endParaRPr>
                    </a:p>
                  </a:txBody>
                  <a:tcPr marL="91427" marR="91427"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1300" b="1" dirty="0" smtClean="0">
                          <a:solidFill>
                            <a:schemeClr val="tx1"/>
                          </a:solidFill>
                          <a:latin typeface="Helvetica"/>
                          <a:cs typeface="Helvetica"/>
                        </a:rPr>
                        <a:t># of HIV Infected Babies Born (2005-2013)</a:t>
                      </a:r>
                      <a:r>
                        <a:rPr lang="en-US" sz="1800" b="1" dirty="0" smtClean="0">
                          <a:solidFill>
                            <a:schemeClr val="tx1"/>
                          </a:solidFill>
                          <a:latin typeface="Helvetica"/>
                          <a:cs typeface="Helvetica"/>
                        </a:rPr>
                        <a:t>*</a:t>
                      </a:r>
                      <a:endParaRPr lang="en-US" sz="1800" b="1" dirty="0">
                        <a:solidFill>
                          <a:schemeClr val="tx1"/>
                        </a:solidFill>
                        <a:latin typeface="Helvetica"/>
                        <a:cs typeface="Helvetica"/>
                      </a:endParaRPr>
                    </a:p>
                  </a:txBody>
                  <a:tcPr marL="91427" marR="91427"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l">
                        <a:spcBef>
                          <a:spcPts val="0"/>
                        </a:spcBef>
                        <a:spcAft>
                          <a:spcPts val="0"/>
                        </a:spcAft>
                      </a:pPr>
                      <a:r>
                        <a:rPr lang="en-US" sz="1400" b="1" dirty="0">
                          <a:solidFill>
                            <a:schemeClr val="tx1"/>
                          </a:solidFill>
                          <a:effectLst/>
                        </a:rPr>
                        <a:t>NAAT Testing of HIV-exposed Infants </a:t>
                      </a:r>
                      <a:endParaRPr lang="en-US" sz="1600" b="1" dirty="0">
                        <a:solidFill>
                          <a:schemeClr val="tx1"/>
                        </a:solidFill>
                        <a:effectLst/>
                        <a:latin typeface="Calibri" charset="0"/>
                        <a:ea typeface="Calibri" charset="0"/>
                        <a:cs typeface="Times New Roman" charset="0"/>
                      </a:endParaRPr>
                    </a:p>
                  </a:txBody>
                  <a:tcPr marL="39487" marR="394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l">
                        <a:spcBef>
                          <a:spcPts val="0"/>
                        </a:spcBef>
                        <a:spcAft>
                          <a:spcPts val="0"/>
                        </a:spcAft>
                      </a:pPr>
                      <a:r>
                        <a:rPr lang="en-US" sz="1400" b="1" dirty="0">
                          <a:solidFill>
                            <a:schemeClr val="tx1"/>
                          </a:solidFill>
                          <a:effectLst/>
                        </a:rPr>
                        <a:t>Stocks Liquid AZT</a:t>
                      </a:r>
                      <a:endParaRPr lang="en-US" sz="1600" b="1" dirty="0">
                        <a:solidFill>
                          <a:schemeClr val="tx1"/>
                        </a:solidFill>
                        <a:effectLst/>
                        <a:latin typeface="Calibri" charset="0"/>
                        <a:ea typeface="Calibri" charset="0"/>
                        <a:cs typeface="Times New Roman" charset="0"/>
                      </a:endParaRPr>
                    </a:p>
                  </a:txBody>
                  <a:tcPr marL="39487" marR="394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l">
                        <a:spcBef>
                          <a:spcPts val="0"/>
                        </a:spcBef>
                        <a:spcAft>
                          <a:spcPts val="0"/>
                        </a:spcAft>
                      </a:pPr>
                      <a:r>
                        <a:rPr lang="en-US" sz="1400" b="1" dirty="0">
                          <a:solidFill>
                            <a:schemeClr val="tx1"/>
                          </a:solidFill>
                          <a:effectLst/>
                        </a:rPr>
                        <a:t>Stocks Liquid NVP</a:t>
                      </a:r>
                      <a:endParaRPr lang="en-US" sz="1600" b="1" dirty="0">
                        <a:solidFill>
                          <a:schemeClr val="tx1"/>
                        </a:solidFill>
                        <a:effectLst/>
                        <a:latin typeface="Calibri" charset="0"/>
                        <a:ea typeface="Calibri" charset="0"/>
                        <a:cs typeface="Times New Roman" charset="0"/>
                      </a:endParaRPr>
                    </a:p>
                  </a:txBody>
                  <a:tcPr marL="39487" marR="394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r h="281816">
                <a:tc>
                  <a:txBody>
                    <a:bodyPr/>
                    <a:lstStyle/>
                    <a:p>
                      <a:pPr marL="0" marR="0" algn="ctr">
                        <a:spcBef>
                          <a:spcPts val="0"/>
                        </a:spcBef>
                        <a:spcAft>
                          <a:spcPts val="0"/>
                        </a:spcAft>
                      </a:pPr>
                      <a:r>
                        <a:rPr lang="en-US" sz="1600" b="0" kern="1200" dirty="0">
                          <a:solidFill>
                            <a:schemeClr val="tx1"/>
                          </a:solidFill>
                          <a:effectLst/>
                        </a:rPr>
                        <a:t>University</a:t>
                      </a:r>
                      <a:endParaRPr lang="en-US" sz="1800" b="0" dirty="0">
                        <a:solidFill>
                          <a:schemeClr val="tx1"/>
                        </a:solidFill>
                        <a:effectLst/>
                        <a:latin typeface="Calibri" charset="0"/>
                        <a:ea typeface="Calibri" charset="0"/>
                        <a:cs typeface="Times New Roman" charset="0"/>
                      </a:endParaRPr>
                    </a:p>
                  </a:txBody>
                  <a:tcPr marL="39487" marR="394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kern="1200">
                          <a:solidFill>
                            <a:schemeClr val="tx1"/>
                          </a:solidFill>
                          <a:effectLst/>
                        </a:rPr>
                        <a:t>3,557</a:t>
                      </a:r>
                      <a:endParaRPr lang="en-US" sz="1800">
                        <a:solidFill>
                          <a:schemeClr val="tx1"/>
                        </a:solidFill>
                        <a:effectLst/>
                        <a:latin typeface="Calibri" charset="0"/>
                        <a:ea typeface="Calibri" charset="0"/>
                        <a:cs typeface="Times New Roman" charset="0"/>
                      </a:endParaRPr>
                    </a:p>
                  </a:txBody>
                  <a:tcPr marL="39487" marR="394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Helvetica"/>
                          <a:cs typeface="Helvetica"/>
                        </a:rPr>
                        <a:t>9</a:t>
                      </a:r>
                    </a:p>
                  </a:txBody>
                  <a:tcPr marL="12698" marR="12698" marT="12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Helvetica"/>
                          <a:cs typeface="Helvetica"/>
                        </a:rPr>
                        <a:t>5</a:t>
                      </a:r>
                    </a:p>
                  </a:txBody>
                  <a:tcPr marL="12698" marR="12698" marT="12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a:effectLst/>
                        </a:rPr>
                        <a:t>Yes</a:t>
                      </a:r>
                      <a:endParaRPr lang="en-US" sz="1800" dirty="0">
                        <a:effectLst/>
                        <a:latin typeface="Calibri" charset="0"/>
                        <a:ea typeface="Calibri" charset="0"/>
                        <a:cs typeface="Times New Roman" charset="0"/>
                      </a:endParaRPr>
                    </a:p>
                  </a:txBody>
                  <a:tcPr marL="39487" marR="394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smtClean="0">
                          <a:effectLst/>
                        </a:rPr>
                        <a:t>Yes</a:t>
                      </a:r>
                      <a:endParaRPr lang="en-US" sz="1800" dirty="0">
                        <a:effectLst/>
                        <a:latin typeface="Calibri" charset="0"/>
                        <a:ea typeface="Calibri" charset="0"/>
                        <a:cs typeface="Times New Roman" charset="0"/>
                      </a:endParaRPr>
                    </a:p>
                  </a:txBody>
                  <a:tcPr marL="39487" marR="394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kern="1200" dirty="0">
                          <a:effectLst/>
                        </a:rPr>
                        <a:t>Yes</a:t>
                      </a:r>
                      <a:endParaRPr lang="en-US" sz="1800" dirty="0">
                        <a:effectLst/>
                        <a:latin typeface="Calibri" charset="0"/>
                        <a:ea typeface="Calibri" charset="0"/>
                        <a:cs typeface="Times New Roman" charset="0"/>
                      </a:endParaRPr>
                    </a:p>
                  </a:txBody>
                  <a:tcPr marL="39487" marR="394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38118">
                <a:tc>
                  <a:txBody>
                    <a:bodyPr/>
                    <a:lstStyle/>
                    <a:p>
                      <a:pPr marL="0" marR="0" algn="ctr">
                        <a:spcBef>
                          <a:spcPts val="0"/>
                        </a:spcBef>
                        <a:spcAft>
                          <a:spcPts val="0"/>
                        </a:spcAft>
                      </a:pPr>
                      <a:r>
                        <a:rPr lang="en-US" sz="1600" b="0" kern="1200" dirty="0">
                          <a:solidFill>
                            <a:schemeClr val="tx1"/>
                          </a:solidFill>
                          <a:effectLst/>
                        </a:rPr>
                        <a:t>University</a:t>
                      </a:r>
                      <a:endParaRPr lang="en-US" sz="1800" b="0" dirty="0">
                        <a:solidFill>
                          <a:schemeClr val="tx1"/>
                        </a:solidFill>
                        <a:effectLst/>
                        <a:latin typeface="Calibri" charset="0"/>
                        <a:ea typeface="Calibri" charset="0"/>
                        <a:cs typeface="Times New Roman" charset="0"/>
                      </a:endParaRPr>
                    </a:p>
                  </a:txBody>
                  <a:tcPr marL="39487" marR="394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kern="1200" dirty="0">
                          <a:solidFill>
                            <a:schemeClr val="tx1"/>
                          </a:solidFill>
                          <a:effectLst/>
                        </a:rPr>
                        <a:t>2,780</a:t>
                      </a:r>
                      <a:endParaRPr lang="en-US" sz="1800" dirty="0">
                        <a:solidFill>
                          <a:schemeClr val="tx1"/>
                        </a:solidFill>
                        <a:effectLst/>
                        <a:latin typeface="Calibri" charset="0"/>
                        <a:ea typeface="Calibri" charset="0"/>
                        <a:cs typeface="Times New Roman" charset="0"/>
                      </a:endParaRPr>
                    </a:p>
                  </a:txBody>
                  <a:tcPr marL="39487" marR="394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Helvetica"/>
                          <a:cs typeface="Helvetica"/>
                        </a:rPr>
                        <a:t>33</a:t>
                      </a:r>
                    </a:p>
                  </a:txBody>
                  <a:tcPr marL="12698" marR="12698" marT="12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Helvetica"/>
                          <a:cs typeface="Helvetica"/>
                        </a:rPr>
                        <a:t>14</a:t>
                      </a:r>
                    </a:p>
                  </a:txBody>
                  <a:tcPr marL="12698" marR="12698" marT="12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a:effectLst/>
                        </a:rPr>
                        <a:t>Yes</a:t>
                      </a:r>
                      <a:endParaRPr lang="en-US" sz="1800">
                        <a:effectLst/>
                        <a:latin typeface="Calibri" charset="0"/>
                        <a:ea typeface="Calibri" charset="0"/>
                        <a:cs typeface="Times New Roman" charset="0"/>
                      </a:endParaRPr>
                    </a:p>
                  </a:txBody>
                  <a:tcPr marL="39487" marR="394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a:effectLst/>
                        </a:rPr>
                        <a:t>Yes</a:t>
                      </a:r>
                      <a:endParaRPr lang="en-US" sz="1800">
                        <a:effectLst/>
                        <a:latin typeface="Calibri" charset="0"/>
                        <a:ea typeface="Calibri" charset="0"/>
                        <a:cs typeface="Times New Roman" charset="0"/>
                      </a:endParaRPr>
                    </a:p>
                  </a:txBody>
                  <a:tcPr marL="39487" marR="394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kern="1200">
                          <a:effectLst/>
                        </a:rPr>
                        <a:t>Yes</a:t>
                      </a:r>
                      <a:endParaRPr lang="en-US" sz="1800">
                        <a:effectLst/>
                        <a:latin typeface="Calibri" charset="0"/>
                        <a:ea typeface="Calibri" charset="0"/>
                        <a:cs typeface="Times New Roman" charset="0"/>
                      </a:endParaRPr>
                    </a:p>
                  </a:txBody>
                  <a:tcPr marL="39487" marR="394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06862">
                <a:tc>
                  <a:txBody>
                    <a:bodyPr/>
                    <a:lstStyle/>
                    <a:p>
                      <a:pPr marL="0" marR="0" algn="ctr">
                        <a:spcBef>
                          <a:spcPts val="0"/>
                        </a:spcBef>
                        <a:spcAft>
                          <a:spcPts val="0"/>
                        </a:spcAft>
                      </a:pPr>
                      <a:r>
                        <a:rPr lang="en-US" sz="1600" b="0" kern="1200" dirty="0">
                          <a:solidFill>
                            <a:schemeClr val="tx1"/>
                          </a:solidFill>
                          <a:effectLst/>
                        </a:rPr>
                        <a:t>Private</a:t>
                      </a:r>
                      <a:endParaRPr lang="en-US" sz="1800" b="0" dirty="0">
                        <a:solidFill>
                          <a:schemeClr val="tx1"/>
                        </a:solidFill>
                        <a:effectLst/>
                        <a:latin typeface="Calibri" charset="0"/>
                        <a:ea typeface="Calibri" charset="0"/>
                        <a:cs typeface="Times New Roman" charset="0"/>
                      </a:endParaRPr>
                    </a:p>
                  </a:txBody>
                  <a:tcPr marL="39487" marR="394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kern="1200">
                          <a:solidFill>
                            <a:schemeClr val="tx1"/>
                          </a:solidFill>
                          <a:effectLst/>
                        </a:rPr>
                        <a:t>3,307</a:t>
                      </a:r>
                      <a:endParaRPr lang="en-US" sz="1800">
                        <a:solidFill>
                          <a:schemeClr val="tx1"/>
                        </a:solidFill>
                        <a:effectLst/>
                        <a:latin typeface="Calibri" charset="0"/>
                        <a:ea typeface="Calibri" charset="0"/>
                        <a:cs typeface="Times New Roman" charset="0"/>
                      </a:endParaRPr>
                    </a:p>
                  </a:txBody>
                  <a:tcPr marL="39487" marR="394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Helvetica"/>
                          <a:cs typeface="Helvetica"/>
                        </a:rPr>
                        <a:t>3</a:t>
                      </a:r>
                    </a:p>
                  </a:txBody>
                  <a:tcPr marL="12698" marR="12698" marT="12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Helvetica"/>
                          <a:cs typeface="Helvetica"/>
                        </a:rPr>
                        <a:t>2</a:t>
                      </a:r>
                    </a:p>
                  </a:txBody>
                  <a:tcPr marL="12698" marR="12698" marT="12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1" dirty="0">
                          <a:solidFill>
                            <a:srgbClr val="C00000"/>
                          </a:solidFill>
                          <a:effectLst/>
                        </a:rPr>
                        <a:t>No</a:t>
                      </a:r>
                      <a:endParaRPr lang="en-US" sz="1800" b="1" dirty="0">
                        <a:solidFill>
                          <a:srgbClr val="C00000"/>
                        </a:solidFill>
                        <a:effectLst/>
                        <a:latin typeface="Calibri" charset="0"/>
                        <a:ea typeface="Calibri" charset="0"/>
                        <a:cs typeface="Times New Roman" charset="0"/>
                      </a:endParaRPr>
                    </a:p>
                  </a:txBody>
                  <a:tcPr marL="39487" marR="394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600">
                          <a:effectLst/>
                        </a:rPr>
                        <a:t>Yes</a:t>
                      </a:r>
                      <a:endParaRPr lang="en-US" sz="1800">
                        <a:effectLst/>
                        <a:latin typeface="Calibri" charset="0"/>
                        <a:ea typeface="Calibri" charset="0"/>
                        <a:cs typeface="Times New Roman" charset="0"/>
                      </a:endParaRPr>
                    </a:p>
                  </a:txBody>
                  <a:tcPr marL="39487" marR="394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1" kern="1200" dirty="0">
                          <a:solidFill>
                            <a:srgbClr val="C00000"/>
                          </a:solidFill>
                          <a:effectLst/>
                        </a:rPr>
                        <a:t>No</a:t>
                      </a:r>
                      <a:endParaRPr lang="en-US" sz="1800" b="1" dirty="0">
                        <a:solidFill>
                          <a:srgbClr val="C00000"/>
                        </a:solidFill>
                        <a:effectLst/>
                        <a:latin typeface="Calibri" charset="0"/>
                        <a:ea typeface="Calibri" charset="0"/>
                        <a:cs typeface="Times New Roman" charset="0"/>
                      </a:endParaRPr>
                    </a:p>
                  </a:txBody>
                  <a:tcPr marL="39487" marR="394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306862">
                <a:tc>
                  <a:txBody>
                    <a:bodyPr/>
                    <a:lstStyle/>
                    <a:p>
                      <a:pPr marL="0" marR="0" algn="ctr">
                        <a:spcBef>
                          <a:spcPts val="0"/>
                        </a:spcBef>
                        <a:spcAft>
                          <a:spcPts val="0"/>
                        </a:spcAft>
                      </a:pPr>
                      <a:r>
                        <a:rPr lang="en-US" sz="1600" b="0" kern="1200" dirty="0">
                          <a:solidFill>
                            <a:schemeClr val="tx1"/>
                          </a:solidFill>
                          <a:effectLst/>
                        </a:rPr>
                        <a:t>Private</a:t>
                      </a:r>
                      <a:endParaRPr lang="en-US" sz="1800" b="0" dirty="0">
                        <a:solidFill>
                          <a:schemeClr val="tx1"/>
                        </a:solidFill>
                        <a:effectLst/>
                        <a:latin typeface="Calibri" charset="0"/>
                        <a:ea typeface="Calibri" charset="0"/>
                        <a:cs typeface="Times New Roman" charset="0"/>
                      </a:endParaRPr>
                    </a:p>
                  </a:txBody>
                  <a:tcPr marL="39487" marR="394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kern="1200">
                          <a:solidFill>
                            <a:schemeClr val="tx1"/>
                          </a:solidFill>
                          <a:effectLst/>
                        </a:rPr>
                        <a:t>14,789</a:t>
                      </a:r>
                      <a:endParaRPr lang="en-US" sz="1800">
                        <a:solidFill>
                          <a:schemeClr val="tx1"/>
                        </a:solidFill>
                        <a:effectLst/>
                        <a:latin typeface="Calibri" charset="0"/>
                        <a:ea typeface="Calibri" charset="0"/>
                        <a:cs typeface="Times New Roman" charset="0"/>
                      </a:endParaRPr>
                    </a:p>
                  </a:txBody>
                  <a:tcPr marL="39487" marR="394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Helvetica"/>
                          <a:cs typeface="Helvetica"/>
                        </a:rPr>
                        <a:t>5</a:t>
                      </a:r>
                    </a:p>
                  </a:txBody>
                  <a:tcPr marL="12698" marR="12698" marT="12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Helvetica"/>
                          <a:cs typeface="Helvetica"/>
                        </a:rPr>
                        <a:t>6</a:t>
                      </a:r>
                    </a:p>
                  </a:txBody>
                  <a:tcPr marL="12698" marR="12698" marT="12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a:effectLst/>
                        </a:rPr>
                        <a:t>Yes</a:t>
                      </a:r>
                      <a:endParaRPr lang="en-US" sz="1800" dirty="0">
                        <a:effectLst/>
                        <a:latin typeface="Calibri" charset="0"/>
                        <a:ea typeface="Calibri" charset="0"/>
                        <a:cs typeface="Times New Roman" charset="0"/>
                      </a:endParaRPr>
                    </a:p>
                  </a:txBody>
                  <a:tcPr marL="39487" marR="394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a:effectLst/>
                        </a:rPr>
                        <a:t>Yes</a:t>
                      </a:r>
                      <a:endParaRPr lang="en-US" sz="1800" dirty="0">
                        <a:effectLst/>
                        <a:latin typeface="Calibri" charset="0"/>
                        <a:ea typeface="Calibri" charset="0"/>
                        <a:cs typeface="Times New Roman" charset="0"/>
                      </a:endParaRPr>
                    </a:p>
                  </a:txBody>
                  <a:tcPr marL="39487" marR="394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kern="1200" dirty="0">
                          <a:effectLst/>
                        </a:rPr>
                        <a:t>Yes</a:t>
                      </a:r>
                      <a:endParaRPr lang="en-US" sz="1800" dirty="0">
                        <a:effectLst/>
                        <a:latin typeface="Calibri" charset="0"/>
                        <a:ea typeface="Calibri" charset="0"/>
                        <a:cs typeface="Times New Roman" charset="0"/>
                      </a:endParaRPr>
                    </a:p>
                  </a:txBody>
                  <a:tcPr marL="39487" marR="394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06862">
                <a:tc>
                  <a:txBody>
                    <a:bodyPr/>
                    <a:lstStyle/>
                    <a:p>
                      <a:pPr marL="0" marR="0" algn="ctr">
                        <a:spcBef>
                          <a:spcPts val="0"/>
                        </a:spcBef>
                        <a:spcAft>
                          <a:spcPts val="0"/>
                        </a:spcAft>
                      </a:pPr>
                      <a:r>
                        <a:rPr lang="en-US" sz="1600" b="0" kern="1200" dirty="0">
                          <a:solidFill>
                            <a:schemeClr val="tx1"/>
                          </a:solidFill>
                          <a:effectLst/>
                        </a:rPr>
                        <a:t>Private</a:t>
                      </a:r>
                      <a:endParaRPr lang="en-US" sz="1800" b="0" dirty="0">
                        <a:solidFill>
                          <a:schemeClr val="tx1"/>
                        </a:solidFill>
                        <a:effectLst/>
                        <a:latin typeface="Calibri" charset="0"/>
                        <a:ea typeface="Calibri" charset="0"/>
                        <a:cs typeface="Times New Roman" charset="0"/>
                      </a:endParaRPr>
                    </a:p>
                  </a:txBody>
                  <a:tcPr marL="39487" marR="394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kern="1200">
                          <a:solidFill>
                            <a:schemeClr val="tx1"/>
                          </a:solidFill>
                          <a:effectLst/>
                        </a:rPr>
                        <a:t>3,223</a:t>
                      </a:r>
                      <a:endParaRPr lang="en-US" sz="1800">
                        <a:solidFill>
                          <a:schemeClr val="tx1"/>
                        </a:solidFill>
                        <a:effectLst/>
                        <a:latin typeface="Calibri" charset="0"/>
                        <a:ea typeface="Calibri" charset="0"/>
                        <a:cs typeface="Times New Roman" charset="0"/>
                      </a:endParaRPr>
                    </a:p>
                  </a:txBody>
                  <a:tcPr marL="39487" marR="394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Helvetica"/>
                          <a:cs typeface="Helvetica"/>
                        </a:rPr>
                        <a:t>6</a:t>
                      </a:r>
                    </a:p>
                  </a:txBody>
                  <a:tcPr marL="12698" marR="12698" marT="12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Helvetica"/>
                          <a:cs typeface="Helvetica"/>
                        </a:rPr>
                        <a:t>2</a:t>
                      </a:r>
                    </a:p>
                  </a:txBody>
                  <a:tcPr marL="12698" marR="12698" marT="12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1" dirty="0">
                          <a:solidFill>
                            <a:srgbClr val="C00000"/>
                          </a:solidFill>
                          <a:effectLst/>
                        </a:rPr>
                        <a:t>No</a:t>
                      </a:r>
                      <a:endParaRPr lang="en-US" sz="1800" b="1" dirty="0">
                        <a:solidFill>
                          <a:srgbClr val="C00000"/>
                        </a:solidFill>
                        <a:effectLst/>
                        <a:latin typeface="Calibri" charset="0"/>
                        <a:ea typeface="Calibri" charset="0"/>
                        <a:cs typeface="Times New Roman" charset="0"/>
                      </a:endParaRPr>
                    </a:p>
                  </a:txBody>
                  <a:tcPr marL="39487" marR="394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600" dirty="0">
                          <a:effectLst/>
                        </a:rPr>
                        <a:t>Yes</a:t>
                      </a:r>
                      <a:endParaRPr lang="en-US" sz="1800" dirty="0">
                        <a:effectLst/>
                        <a:latin typeface="Calibri" charset="0"/>
                        <a:ea typeface="Calibri" charset="0"/>
                        <a:cs typeface="Times New Roman" charset="0"/>
                      </a:endParaRPr>
                    </a:p>
                  </a:txBody>
                  <a:tcPr marL="39487" marR="394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1" kern="1200" dirty="0">
                          <a:solidFill>
                            <a:srgbClr val="C00000"/>
                          </a:solidFill>
                          <a:effectLst/>
                        </a:rPr>
                        <a:t>No</a:t>
                      </a:r>
                      <a:endParaRPr lang="en-US" sz="1800" b="1" dirty="0">
                        <a:solidFill>
                          <a:srgbClr val="C00000"/>
                        </a:solidFill>
                        <a:effectLst/>
                        <a:latin typeface="Calibri" charset="0"/>
                        <a:ea typeface="Calibri" charset="0"/>
                        <a:cs typeface="Times New Roman" charset="0"/>
                      </a:endParaRPr>
                    </a:p>
                  </a:txBody>
                  <a:tcPr marL="39487" marR="394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306862">
                <a:tc>
                  <a:txBody>
                    <a:bodyPr/>
                    <a:lstStyle/>
                    <a:p>
                      <a:pPr marL="0" marR="0" algn="ctr">
                        <a:spcBef>
                          <a:spcPts val="0"/>
                        </a:spcBef>
                        <a:spcAft>
                          <a:spcPts val="0"/>
                        </a:spcAft>
                      </a:pPr>
                      <a:r>
                        <a:rPr lang="en-US" sz="1600" b="0" kern="1200" dirty="0">
                          <a:solidFill>
                            <a:schemeClr val="tx1"/>
                          </a:solidFill>
                          <a:effectLst/>
                        </a:rPr>
                        <a:t>Private</a:t>
                      </a:r>
                      <a:endParaRPr lang="en-US" sz="1800" b="0" dirty="0">
                        <a:solidFill>
                          <a:schemeClr val="tx1"/>
                        </a:solidFill>
                        <a:effectLst/>
                        <a:latin typeface="Calibri" charset="0"/>
                        <a:ea typeface="Calibri" charset="0"/>
                        <a:cs typeface="Times New Roman" charset="0"/>
                      </a:endParaRPr>
                    </a:p>
                  </a:txBody>
                  <a:tcPr marL="39487" marR="394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kern="1200">
                          <a:solidFill>
                            <a:schemeClr val="tx1"/>
                          </a:solidFill>
                          <a:effectLst/>
                        </a:rPr>
                        <a:t>4,759</a:t>
                      </a:r>
                      <a:endParaRPr lang="en-US" sz="1800">
                        <a:solidFill>
                          <a:schemeClr val="tx1"/>
                        </a:solidFill>
                        <a:effectLst/>
                        <a:latin typeface="Calibri" charset="0"/>
                        <a:ea typeface="Calibri" charset="0"/>
                        <a:cs typeface="Times New Roman" charset="0"/>
                      </a:endParaRPr>
                    </a:p>
                  </a:txBody>
                  <a:tcPr marL="39487" marR="394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Helvetica"/>
                          <a:cs typeface="Helvetica"/>
                        </a:rPr>
                        <a:t>7</a:t>
                      </a:r>
                    </a:p>
                  </a:txBody>
                  <a:tcPr marL="12698" marR="12698" marT="12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Helvetica"/>
                          <a:cs typeface="Helvetica"/>
                        </a:rPr>
                        <a:t>1</a:t>
                      </a:r>
                    </a:p>
                  </a:txBody>
                  <a:tcPr marL="12698" marR="12698" marT="12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1" dirty="0">
                          <a:solidFill>
                            <a:srgbClr val="C00000"/>
                          </a:solidFill>
                          <a:effectLst/>
                        </a:rPr>
                        <a:t>No</a:t>
                      </a:r>
                      <a:endParaRPr lang="en-US" sz="1800" b="1" dirty="0">
                        <a:solidFill>
                          <a:srgbClr val="C00000"/>
                        </a:solidFill>
                        <a:effectLst/>
                        <a:latin typeface="Calibri" charset="0"/>
                        <a:ea typeface="Calibri" charset="0"/>
                        <a:cs typeface="Times New Roman" charset="0"/>
                      </a:endParaRPr>
                    </a:p>
                  </a:txBody>
                  <a:tcPr marL="39487" marR="394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600" dirty="0">
                          <a:effectLst/>
                        </a:rPr>
                        <a:t>Yes</a:t>
                      </a:r>
                      <a:endParaRPr lang="en-US" sz="1800" dirty="0">
                        <a:effectLst/>
                        <a:latin typeface="Calibri" charset="0"/>
                        <a:ea typeface="Calibri" charset="0"/>
                        <a:cs typeface="Times New Roman" charset="0"/>
                      </a:endParaRPr>
                    </a:p>
                  </a:txBody>
                  <a:tcPr marL="39487" marR="394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1" kern="1200" dirty="0">
                          <a:solidFill>
                            <a:srgbClr val="C00000"/>
                          </a:solidFill>
                          <a:effectLst/>
                        </a:rPr>
                        <a:t>No</a:t>
                      </a:r>
                      <a:endParaRPr lang="en-US" sz="1800" b="1" dirty="0">
                        <a:solidFill>
                          <a:srgbClr val="C00000"/>
                        </a:solidFill>
                        <a:effectLst/>
                        <a:latin typeface="Calibri" charset="0"/>
                        <a:ea typeface="Calibri" charset="0"/>
                        <a:cs typeface="Times New Roman" charset="0"/>
                      </a:endParaRPr>
                    </a:p>
                  </a:txBody>
                  <a:tcPr marL="39487" marR="394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r h="306862">
                <a:tc>
                  <a:txBody>
                    <a:bodyPr/>
                    <a:lstStyle/>
                    <a:p>
                      <a:pPr marL="0" marR="0" algn="ctr">
                        <a:spcBef>
                          <a:spcPts val="0"/>
                        </a:spcBef>
                        <a:spcAft>
                          <a:spcPts val="0"/>
                        </a:spcAft>
                      </a:pPr>
                      <a:r>
                        <a:rPr lang="en-US" sz="1600" b="0" kern="1200" dirty="0">
                          <a:solidFill>
                            <a:schemeClr val="tx1"/>
                          </a:solidFill>
                          <a:effectLst/>
                        </a:rPr>
                        <a:t>Private</a:t>
                      </a:r>
                      <a:endParaRPr lang="en-US" sz="1800" b="0" dirty="0">
                        <a:solidFill>
                          <a:schemeClr val="tx1"/>
                        </a:solidFill>
                        <a:effectLst/>
                        <a:latin typeface="Calibri" charset="0"/>
                        <a:ea typeface="Calibri" charset="0"/>
                        <a:cs typeface="Times New Roman" charset="0"/>
                      </a:endParaRPr>
                    </a:p>
                  </a:txBody>
                  <a:tcPr marL="39487" marR="394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kern="1200">
                          <a:solidFill>
                            <a:schemeClr val="tx1"/>
                          </a:solidFill>
                          <a:effectLst/>
                        </a:rPr>
                        <a:t>5,101</a:t>
                      </a:r>
                      <a:endParaRPr lang="en-US" sz="1800">
                        <a:solidFill>
                          <a:schemeClr val="tx1"/>
                        </a:solidFill>
                        <a:effectLst/>
                        <a:latin typeface="Calibri" charset="0"/>
                        <a:ea typeface="Calibri" charset="0"/>
                        <a:cs typeface="Times New Roman" charset="0"/>
                      </a:endParaRPr>
                    </a:p>
                  </a:txBody>
                  <a:tcPr marL="39487" marR="394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Helvetica"/>
                          <a:cs typeface="Helvetica"/>
                        </a:rPr>
                        <a:t>3</a:t>
                      </a:r>
                    </a:p>
                  </a:txBody>
                  <a:tcPr marL="12698" marR="12698" marT="12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Helvetica"/>
                          <a:cs typeface="Helvetica"/>
                        </a:rPr>
                        <a:t>1</a:t>
                      </a:r>
                    </a:p>
                  </a:txBody>
                  <a:tcPr marL="12698" marR="12698" marT="12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1" dirty="0">
                          <a:solidFill>
                            <a:srgbClr val="C00000"/>
                          </a:solidFill>
                          <a:effectLst/>
                        </a:rPr>
                        <a:t>No</a:t>
                      </a:r>
                      <a:endParaRPr lang="en-US" sz="1800" b="1" dirty="0">
                        <a:solidFill>
                          <a:srgbClr val="C00000"/>
                        </a:solidFill>
                        <a:effectLst/>
                        <a:latin typeface="Calibri" charset="0"/>
                        <a:ea typeface="Calibri" charset="0"/>
                        <a:cs typeface="Times New Roman" charset="0"/>
                      </a:endParaRPr>
                    </a:p>
                  </a:txBody>
                  <a:tcPr marL="39487" marR="394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600" dirty="0">
                          <a:effectLst/>
                        </a:rPr>
                        <a:t>Yes</a:t>
                      </a:r>
                      <a:endParaRPr lang="en-US" sz="1800" dirty="0">
                        <a:effectLst/>
                        <a:latin typeface="Calibri" charset="0"/>
                        <a:ea typeface="Calibri" charset="0"/>
                        <a:cs typeface="Times New Roman" charset="0"/>
                      </a:endParaRPr>
                    </a:p>
                  </a:txBody>
                  <a:tcPr marL="39487" marR="394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kern="1200">
                          <a:effectLst/>
                        </a:rPr>
                        <a:t>Yes</a:t>
                      </a:r>
                      <a:endParaRPr lang="en-US" sz="1800">
                        <a:effectLst/>
                        <a:latin typeface="Calibri" charset="0"/>
                        <a:ea typeface="Calibri" charset="0"/>
                        <a:cs typeface="Times New Roman" charset="0"/>
                      </a:endParaRPr>
                    </a:p>
                  </a:txBody>
                  <a:tcPr marL="39487" marR="394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06862">
                <a:tc>
                  <a:txBody>
                    <a:bodyPr/>
                    <a:lstStyle/>
                    <a:p>
                      <a:pPr marL="0" marR="0" algn="ctr">
                        <a:spcBef>
                          <a:spcPts val="0"/>
                        </a:spcBef>
                        <a:spcAft>
                          <a:spcPts val="0"/>
                        </a:spcAft>
                      </a:pPr>
                      <a:r>
                        <a:rPr lang="en-US" sz="1600" b="0" kern="1200" dirty="0">
                          <a:solidFill>
                            <a:schemeClr val="tx1"/>
                          </a:solidFill>
                          <a:effectLst/>
                        </a:rPr>
                        <a:t>Private</a:t>
                      </a:r>
                      <a:endParaRPr lang="en-US" sz="1800" b="0" dirty="0">
                        <a:solidFill>
                          <a:schemeClr val="tx1"/>
                        </a:solidFill>
                        <a:effectLst/>
                        <a:latin typeface="Calibri" charset="0"/>
                        <a:ea typeface="Calibri" charset="0"/>
                        <a:cs typeface="Times New Roman" charset="0"/>
                      </a:endParaRPr>
                    </a:p>
                  </a:txBody>
                  <a:tcPr marL="39487" marR="394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kern="1200">
                          <a:solidFill>
                            <a:schemeClr val="tx1"/>
                          </a:solidFill>
                          <a:effectLst/>
                        </a:rPr>
                        <a:t>1,860</a:t>
                      </a:r>
                      <a:endParaRPr lang="en-US" sz="1800">
                        <a:solidFill>
                          <a:schemeClr val="tx1"/>
                        </a:solidFill>
                        <a:effectLst/>
                        <a:latin typeface="Calibri" charset="0"/>
                        <a:ea typeface="Calibri" charset="0"/>
                        <a:cs typeface="Times New Roman" charset="0"/>
                      </a:endParaRPr>
                    </a:p>
                  </a:txBody>
                  <a:tcPr marL="39487" marR="394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Helvetica"/>
                          <a:cs typeface="Helvetica"/>
                        </a:rPr>
                        <a:t>1</a:t>
                      </a:r>
                    </a:p>
                  </a:txBody>
                  <a:tcPr marL="12698" marR="12698" marT="12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Helvetica"/>
                          <a:cs typeface="Helvetica"/>
                        </a:rPr>
                        <a:t>1</a:t>
                      </a:r>
                    </a:p>
                  </a:txBody>
                  <a:tcPr marL="12698" marR="12698" marT="12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1" dirty="0">
                          <a:solidFill>
                            <a:srgbClr val="C00000"/>
                          </a:solidFill>
                          <a:effectLst/>
                        </a:rPr>
                        <a:t>No</a:t>
                      </a:r>
                      <a:endParaRPr lang="en-US" sz="1800" b="1" dirty="0">
                        <a:solidFill>
                          <a:srgbClr val="C00000"/>
                        </a:solidFill>
                        <a:effectLst/>
                        <a:latin typeface="Calibri" charset="0"/>
                        <a:ea typeface="Calibri" charset="0"/>
                        <a:cs typeface="Times New Roman" charset="0"/>
                      </a:endParaRPr>
                    </a:p>
                  </a:txBody>
                  <a:tcPr marL="39487" marR="394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600" dirty="0">
                          <a:effectLst/>
                        </a:rPr>
                        <a:t>Yes</a:t>
                      </a:r>
                      <a:endParaRPr lang="en-US" sz="1800" dirty="0">
                        <a:effectLst/>
                        <a:latin typeface="Calibri" charset="0"/>
                        <a:ea typeface="Calibri" charset="0"/>
                        <a:cs typeface="Times New Roman" charset="0"/>
                      </a:endParaRPr>
                    </a:p>
                  </a:txBody>
                  <a:tcPr marL="39487" marR="394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1" kern="1200">
                          <a:solidFill>
                            <a:srgbClr val="C00000"/>
                          </a:solidFill>
                          <a:effectLst/>
                        </a:rPr>
                        <a:t>No</a:t>
                      </a:r>
                      <a:endParaRPr lang="en-US" sz="1800" b="1">
                        <a:solidFill>
                          <a:srgbClr val="C00000"/>
                        </a:solidFill>
                        <a:effectLst/>
                        <a:latin typeface="Calibri" charset="0"/>
                        <a:ea typeface="Calibri" charset="0"/>
                        <a:cs typeface="Times New Roman" charset="0"/>
                      </a:endParaRPr>
                    </a:p>
                  </a:txBody>
                  <a:tcPr marL="39487" marR="394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8"/>
                  </a:ext>
                </a:extLst>
              </a:tr>
              <a:tr h="306862">
                <a:tc>
                  <a:txBody>
                    <a:bodyPr/>
                    <a:lstStyle/>
                    <a:p>
                      <a:pPr marL="0" marR="0" algn="ctr">
                        <a:spcBef>
                          <a:spcPts val="0"/>
                        </a:spcBef>
                        <a:spcAft>
                          <a:spcPts val="0"/>
                        </a:spcAft>
                      </a:pPr>
                      <a:r>
                        <a:rPr lang="en-US" sz="1600" b="0" kern="1200" dirty="0">
                          <a:solidFill>
                            <a:schemeClr val="tx1"/>
                          </a:solidFill>
                          <a:effectLst/>
                        </a:rPr>
                        <a:t>Private</a:t>
                      </a:r>
                      <a:endParaRPr lang="en-US" sz="1800" b="0" dirty="0">
                        <a:solidFill>
                          <a:schemeClr val="tx1"/>
                        </a:solidFill>
                        <a:effectLst/>
                        <a:latin typeface="Calibri" charset="0"/>
                        <a:ea typeface="Calibri" charset="0"/>
                        <a:cs typeface="Times New Roman" charset="0"/>
                      </a:endParaRPr>
                    </a:p>
                  </a:txBody>
                  <a:tcPr marL="39487" marR="394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kern="1200" dirty="0">
                          <a:solidFill>
                            <a:schemeClr val="tx1"/>
                          </a:solidFill>
                          <a:effectLst/>
                        </a:rPr>
                        <a:t>5,280</a:t>
                      </a:r>
                      <a:endParaRPr lang="en-US" sz="1800" dirty="0">
                        <a:solidFill>
                          <a:schemeClr val="tx1"/>
                        </a:solidFill>
                        <a:effectLst/>
                        <a:latin typeface="Calibri" charset="0"/>
                        <a:ea typeface="Calibri" charset="0"/>
                        <a:cs typeface="Times New Roman" charset="0"/>
                      </a:endParaRPr>
                    </a:p>
                  </a:txBody>
                  <a:tcPr marL="39487" marR="394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Helvetica"/>
                          <a:cs typeface="Helvetica"/>
                        </a:rPr>
                        <a:t>5</a:t>
                      </a:r>
                    </a:p>
                  </a:txBody>
                  <a:tcPr marL="12698" marR="12698" marT="12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Helvetica"/>
                          <a:cs typeface="Helvetica"/>
                        </a:rPr>
                        <a:t>2</a:t>
                      </a:r>
                    </a:p>
                  </a:txBody>
                  <a:tcPr marL="12698" marR="12698" marT="12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1" dirty="0">
                          <a:solidFill>
                            <a:srgbClr val="C00000"/>
                          </a:solidFill>
                          <a:effectLst/>
                        </a:rPr>
                        <a:t>No</a:t>
                      </a:r>
                      <a:endParaRPr lang="en-US" sz="1800" b="1" dirty="0">
                        <a:solidFill>
                          <a:srgbClr val="C00000"/>
                        </a:solidFill>
                        <a:effectLst/>
                        <a:latin typeface="Calibri" charset="0"/>
                        <a:ea typeface="Calibri" charset="0"/>
                        <a:cs typeface="Times New Roman" charset="0"/>
                      </a:endParaRPr>
                    </a:p>
                  </a:txBody>
                  <a:tcPr marL="39487" marR="394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600" dirty="0">
                          <a:effectLst/>
                        </a:rPr>
                        <a:t>Yes</a:t>
                      </a:r>
                      <a:endParaRPr lang="en-US" sz="1800" dirty="0">
                        <a:effectLst/>
                        <a:latin typeface="Calibri" charset="0"/>
                        <a:ea typeface="Calibri" charset="0"/>
                        <a:cs typeface="Times New Roman" charset="0"/>
                      </a:endParaRPr>
                    </a:p>
                  </a:txBody>
                  <a:tcPr marL="39487" marR="394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1" kern="1200" dirty="0">
                          <a:solidFill>
                            <a:srgbClr val="C00000"/>
                          </a:solidFill>
                          <a:effectLst/>
                        </a:rPr>
                        <a:t>No</a:t>
                      </a:r>
                      <a:endParaRPr lang="en-US" sz="1800" b="1" dirty="0">
                        <a:solidFill>
                          <a:srgbClr val="C00000"/>
                        </a:solidFill>
                        <a:effectLst/>
                        <a:latin typeface="Calibri" charset="0"/>
                        <a:ea typeface="Calibri" charset="0"/>
                        <a:cs typeface="Times New Roman" charset="0"/>
                      </a:endParaRPr>
                    </a:p>
                  </a:txBody>
                  <a:tcPr marL="39487" marR="394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9"/>
                  </a:ext>
                </a:extLst>
              </a:tr>
              <a:tr h="317043">
                <a:tc>
                  <a:txBody>
                    <a:bodyPr/>
                    <a:lstStyle/>
                    <a:p>
                      <a:pPr marL="0" marR="0" algn="ctr">
                        <a:spcBef>
                          <a:spcPts val="0"/>
                        </a:spcBef>
                        <a:spcAft>
                          <a:spcPts val="0"/>
                        </a:spcAft>
                      </a:pPr>
                      <a:r>
                        <a:rPr lang="en-US" sz="1800" b="0" dirty="0" smtClean="0">
                          <a:solidFill>
                            <a:schemeClr val="tx1"/>
                          </a:solidFill>
                          <a:effectLst/>
                          <a:latin typeface="Calibri" charset="0"/>
                          <a:ea typeface="Calibri" charset="0"/>
                          <a:cs typeface="Times New Roman" charset="0"/>
                        </a:rPr>
                        <a:t>Private</a:t>
                      </a:r>
                      <a:endParaRPr lang="en-US" sz="1800" b="0" dirty="0">
                        <a:solidFill>
                          <a:schemeClr val="tx1"/>
                        </a:solidFill>
                        <a:effectLst/>
                        <a:latin typeface="Calibri" charset="0"/>
                        <a:ea typeface="Calibri" charset="0"/>
                        <a:cs typeface="Times New Roman" charset="0"/>
                      </a:endParaRPr>
                    </a:p>
                  </a:txBody>
                  <a:tcPr marL="39487" marR="394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smtClean="0">
                          <a:solidFill>
                            <a:schemeClr val="tx1"/>
                          </a:solidFill>
                          <a:effectLst/>
                          <a:latin typeface="Calibri" charset="0"/>
                          <a:ea typeface="Calibri" charset="0"/>
                          <a:cs typeface="Times New Roman" charset="0"/>
                        </a:rPr>
                        <a:t>3,756</a:t>
                      </a:r>
                      <a:endParaRPr lang="en-US" sz="1800" dirty="0">
                        <a:solidFill>
                          <a:schemeClr val="tx1"/>
                        </a:solidFill>
                        <a:effectLst/>
                        <a:latin typeface="Calibri" charset="0"/>
                        <a:ea typeface="Calibri" charset="0"/>
                        <a:cs typeface="Times New Roman" charset="0"/>
                      </a:endParaRPr>
                    </a:p>
                  </a:txBody>
                  <a:tcPr marL="39487" marR="394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Helvetica"/>
                          <a:cs typeface="Helvetica"/>
                        </a:rPr>
                        <a:t>5</a:t>
                      </a:r>
                    </a:p>
                  </a:txBody>
                  <a:tcPr marL="12698" marR="12698" marT="12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Helvetica"/>
                          <a:cs typeface="Helvetica"/>
                        </a:rPr>
                        <a:t>2</a:t>
                      </a:r>
                    </a:p>
                  </a:txBody>
                  <a:tcPr marL="12698" marR="12698" marT="12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b="1" dirty="0" smtClean="0">
                          <a:solidFill>
                            <a:srgbClr val="C00000"/>
                          </a:solidFill>
                          <a:effectLst/>
                          <a:latin typeface="Calibri" charset="0"/>
                          <a:ea typeface="Calibri" charset="0"/>
                          <a:cs typeface="Times New Roman" charset="0"/>
                        </a:rPr>
                        <a:t>No</a:t>
                      </a:r>
                      <a:endParaRPr lang="en-US" sz="1800" b="1" dirty="0">
                        <a:solidFill>
                          <a:srgbClr val="C00000"/>
                        </a:solidFill>
                        <a:effectLst/>
                        <a:latin typeface="Calibri" charset="0"/>
                        <a:ea typeface="Calibri" charset="0"/>
                        <a:cs typeface="Times New Roman" charset="0"/>
                      </a:endParaRPr>
                    </a:p>
                  </a:txBody>
                  <a:tcPr marL="39487" marR="394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800" dirty="0" smtClean="0">
                          <a:effectLst/>
                          <a:latin typeface="Calibri" charset="0"/>
                          <a:ea typeface="Calibri" charset="0"/>
                          <a:cs typeface="Times New Roman" charset="0"/>
                        </a:rPr>
                        <a:t>Yes</a:t>
                      </a:r>
                      <a:endParaRPr lang="en-US" sz="1800" dirty="0">
                        <a:effectLst/>
                        <a:latin typeface="Calibri" charset="0"/>
                        <a:ea typeface="Calibri" charset="0"/>
                        <a:cs typeface="Times New Roman" charset="0"/>
                      </a:endParaRPr>
                    </a:p>
                  </a:txBody>
                  <a:tcPr marL="39487" marR="394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b="1" dirty="0" smtClean="0">
                          <a:solidFill>
                            <a:srgbClr val="C00000"/>
                          </a:solidFill>
                          <a:effectLst/>
                          <a:latin typeface="Calibri" charset="0"/>
                          <a:ea typeface="Calibri" charset="0"/>
                          <a:cs typeface="Times New Roman" charset="0"/>
                        </a:rPr>
                        <a:t>No</a:t>
                      </a:r>
                      <a:endParaRPr lang="en-US" sz="1800" b="1" dirty="0">
                        <a:solidFill>
                          <a:srgbClr val="C00000"/>
                        </a:solidFill>
                        <a:effectLst/>
                        <a:latin typeface="Calibri" charset="0"/>
                        <a:ea typeface="Calibri" charset="0"/>
                        <a:cs typeface="Times New Roman" charset="0"/>
                      </a:endParaRPr>
                    </a:p>
                  </a:txBody>
                  <a:tcPr marL="39487" marR="394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0"/>
                  </a:ext>
                </a:extLst>
              </a:tr>
              <a:tr h="317043">
                <a:tc>
                  <a:txBody>
                    <a:bodyPr/>
                    <a:lstStyle/>
                    <a:p>
                      <a:pPr marL="0" marR="0" algn="ctr">
                        <a:spcBef>
                          <a:spcPts val="0"/>
                        </a:spcBef>
                        <a:spcAft>
                          <a:spcPts val="0"/>
                        </a:spcAft>
                      </a:pPr>
                      <a:r>
                        <a:rPr lang="en-US" sz="1800" b="0" dirty="0" smtClean="0">
                          <a:solidFill>
                            <a:schemeClr val="tx1"/>
                          </a:solidFill>
                          <a:effectLst/>
                          <a:latin typeface="Calibri" charset="0"/>
                          <a:ea typeface="Calibri" charset="0"/>
                          <a:cs typeface="Times New Roman" charset="0"/>
                        </a:rPr>
                        <a:t>Private</a:t>
                      </a:r>
                      <a:endParaRPr lang="en-US" sz="1800" b="0" dirty="0">
                        <a:solidFill>
                          <a:schemeClr val="tx1"/>
                        </a:solidFill>
                        <a:effectLst/>
                        <a:latin typeface="Calibri" charset="0"/>
                        <a:ea typeface="Calibri" charset="0"/>
                        <a:cs typeface="Times New Roman" charset="0"/>
                      </a:endParaRPr>
                    </a:p>
                  </a:txBody>
                  <a:tcPr marL="39487" marR="394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smtClean="0">
                          <a:solidFill>
                            <a:schemeClr val="tx1"/>
                          </a:solidFill>
                          <a:effectLst/>
                          <a:latin typeface="Calibri" charset="0"/>
                          <a:ea typeface="Calibri" charset="0"/>
                          <a:cs typeface="Times New Roman" charset="0"/>
                        </a:rPr>
                        <a:t>485</a:t>
                      </a:r>
                      <a:endParaRPr lang="en-US" sz="1800" dirty="0">
                        <a:solidFill>
                          <a:schemeClr val="tx1"/>
                        </a:solidFill>
                        <a:effectLst/>
                        <a:latin typeface="Calibri" charset="0"/>
                        <a:ea typeface="Calibri" charset="0"/>
                        <a:cs typeface="Times New Roman" charset="0"/>
                      </a:endParaRPr>
                    </a:p>
                  </a:txBody>
                  <a:tcPr marL="39487" marR="394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latin typeface="Helvetica"/>
                          <a:cs typeface="Helvetica"/>
                        </a:rPr>
                        <a:t>0</a:t>
                      </a:r>
                      <a:endParaRPr lang="en-US" sz="1400" dirty="0">
                        <a:latin typeface="Helvetica"/>
                        <a:cs typeface="Helvetica"/>
                      </a:endParaRPr>
                    </a:p>
                  </a:txBody>
                  <a:tcPr marL="91427" marR="91427"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latin typeface="Helvetica"/>
                          <a:cs typeface="Helvetica"/>
                        </a:rPr>
                        <a:t>1</a:t>
                      </a:r>
                      <a:endParaRPr lang="en-US" sz="1400" dirty="0">
                        <a:latin typeface="Helvetica"/>
                        <a:cs typeface="Helvetica"/>
                      </a:endParaRPr>
                    </a:p>
                  </a:txBody>
                  <a:tcPr marL="91427" marR="91427"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b="1" dirty="0" smtClean="0">
                          <a:solidFill>
                            <a:srgbClr val="C00000"/>
                          </a:solidFill>
                          <a:effectLst/>
                          <a:latin typeface="Calibri" charset="0"/>
                          <a:ea typeface="Calibri" charset="0"/>
                          <a:cs typeface="Times New Roman" charset="0"/>
                        </a:rPr>
                        <a:t>No</a:t>
                      </a:r>
                      <a:endParaRPr lang="en-US" sz="1800" b="1" dirty="0">
                        <a:solidFill>
                          <a:srgbClr val="C00000"/>
                        </a:solidFill>
                        <a:effectLst/>
                        <a:latin typeface="Calibri" charset="0"/>
                        <a:ea typeface="Calibri" charset="0"/>
                        <a:cs typeface="Times New Roman" charset="0"/>
                      </a:endParaRPr>
                    </a:p>
                  </a:txBody>
                  <a:tcPr marL="39487" marR="394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800" dirty="0" smtClean="0">
                          <a:effectLst/>
                          <a:latin typeface="Calibri" charset="0"/>
                          <a:ea typeface="Calibri" charset="0"/>
                          <a:cs typeface="Times New Roman" charset="0"/>
                        </a:rPr>
                        <a:t>Yes</a:t>
                      </a:r>
                      <a:endParaRPr lang="en-US" sz="1800" dirty="0">
                        <a:effectLst/>
                        <a:latin typeface="Calibri" charset="0"/>
                        <a:ea typeface="Calibri" charset="0"/>
                        <a:cs typeface="Times New Roman" charset="0"/>
                      </a:endParaRPr>
                    </a:p>
                  </a:txBody>
                  <a:tcPr marL="39487" marR="394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b="1" dirty="0" smtClean="0">
                          <a:solidFill>
                            <a:srgbClr val="C00000"/>
                          </a:solidFill>
                          <a:effectLst/>
                          <a:latin typeface="Calibri" charset="0"/>
                          <a:ea typeface="Calibri" charset="0"/>
                          <a:cs typeface="Times New Roman" charset="0"/>
                        </a:rPr>
                        <a:t>No</a:t>
                      </a:r>
                      <a:endParaRPr lang="en-US" sz="1800" b="1" dirty="0">
                        <a:solidFill>
                          <a:srgbClr val="C00000"/>
                        </a:solidFill>
                        <a:effectLst/>
                        <a:latin typeface="Calibri" charset="0"/>
                        <a:ea typeface="Calibri" charset="0"/>
                        <a:cs typeface="Times New Roman" charset="0"/>
                      </a:endParaRPr>
                    </a:p>
                  </a:txBody>
                  <a:tcPr marL="39487" marR="394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1"/>
                  </a:ext>
                </a:extLst>
              </a:tr>
            </a:tbl>
          </a:graphicData>
        </a:graphic>
      </p:graphicFrame>
      <p:sp>
        <p:nvSpPr>
          <p:cNvPr id="7" name="Oval 6"/>
          <p:cNvSpPr/>
          <p:nvPr/>
        </p:nvSpPr>
        <p:spPr bwMode="auto">
          <a:xfrm>
            <a:off x="5791200" y="2960172"/>
            <a:ext cx="1782122" cy="2883035"/>
          </a:xfrm>
          <a:prstGeom prst="ellipse">
            <a:avLst/>
          </a:prstGeom>
          <a:noFill/>
          <a:ln w="38100" cap="flat" cmpd="sng" algn="ctr">
            <a:solidFill>
              <a:schemeClr val="tx2"/>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8" name="Oval 7"/>
          <p:cNvSpPr/>
          <p:nvPr/>
        </p:nvSpPr>
        <p:spPr bwMode="auto">
          <a:xfrm>
            <a:off x="10058400" y="2960172"/>
            <a:ext cx="1083585" cy="3024809"/>
          </a:xfrm>
          <a:prstGeom prst="ellipse">
            <a:avLst/>
          </a:prstGeom>
          <a:noFill/>
          <a:ln w="38100" cap="flat" cmpd="sng" algn="ctr">
            <a:solidFill>
              <a:schemeClr val="tx2"/>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0" name="TextBox 9"/>
          <p:cNvSpPr txBox="1"/>
          <p:nvPr/>
        </p:nvSpPr>
        <p:spPr>
          <a:xfrm>
            <a:off x="3878785" y="6492875"/>
            <a:ext cx="3824830" cy="369332"/>
          </a:xfrm>
          <a:prstGeom prst="rect">
            <a:avLst/>
          </a:prstGeom>
          <a:noFill/>
        </p:spPr>
        <p:txBody>
          <a:bodyPr wrap="none" rtlCol="0">
            <a:spAutoFit/>
          </a:bodyPr>
          <a:lstStyle/>
          <a:p>
            <a:r>
              <a:rPr lang="en-US" dirty="0" smtClean="0">
                <a:solidFill>
                  <a:schemeClr val="bg1"/>
                </a:solidFill>
              </a:rPr>
              <a:t>Slide Courtesy of Somer Smith </a:t>
            </a:r>
            <a:r>
              <a:rPr lang="en-US" dirty="0" err="1" smtClean="0">
                <a:solidFill>
                  <a:schemeClr val="bg1"/>
                </a:solidFill>
              </a:rPr>
              <a:t>PharmD</a:t>
            </a:r>
            <a:endParaRPr lang="en-US" dirty="0">
              <a:solidFill>
                <a:schemeClr val="bg1"/>
              </a:solidFill>
            </a:endParaRPr>
          </a:p>
        </p:txBody>
      </p:sp>
      <p:sp>
        <p:nvSpPr>
          <p:cNvPr id="11" name="Rectangle 10"/>
          <p:cNvSpPr/>
          <p:nvPr/>
        </p:nvSpPr>
        <p:spPr>
          <a:xfrm>
            <a:off x="4114800" y="5984876"/>
            <a:ext cx="6526752" cy="369332"/>
          </a:xfrm>
          <a:prstGeom prst="rect">
            <a:avLst/>
          </a:prstGeom>
        </p:spPr>
        <p:txBody>
          <a:bodyPr wrap="square">
            <a:spAutoFit/>
          </a:bodyPr>
          <a:lstStyle/>
          <a:p>
            <a:r>
              <a:rPr lang="en-US" dirty="0"/>
              <a:t>* These numbers were retrieved from birth certificate data</a:t>
            </a:r>
          </a:p>
        </p:txBody>
      </p:sp>
    </p:spTree>
    <p:extLst>
      <p:ext uri="{BB962C8B-B14F-4D97-AF65-F5344CB8AC3E}">
        <p14:creationId xmlns:p14="http://schemas.microsoft.com/office/powerpoint/2010/main" val="290890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10515600" cy="152400"/>
          </a:xfrm>
        </p:spPr>
        <p:txBody>
          <a:bodyPr>
            <a:noAutofit/>
          </a:bodyPr>
          <a:lstStyle/>
          <a:p>
            <a:r>
              <a:rPr lang="en-US" sz="2400" dirty="0"/>
              <a:t>Viral suppression during pregnancy and PMTCT interventions among perinatal HIV exposed infants, by time of maternal HIV diagnosis and viral suppression pre-pregnancy, GA 2016</a:t>
            </a:r>
            <a:br>
              <a:rPr lang="en-US" sz="2400" dirty="0"/>
            </a:br>
            <a:endParaRPr lang="en-US" sz="2400"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37</a:t>
            </a:fld>
            <a:endParaRPr lang="en-US" dirty="0"/>
          </a:p>
        </p:txBody>
      </p:sp>
      <p:grpSp>
        <p:nvGrpSpPr>
          <p:cNvPr id="5" name="Group 4"/>
          <p:cNvGrpSpPr/>
          <p:nvPr/>
        </p:nvGrpSpPr>
        <p:grpSpPr>
          <a:xfrm>
            <a:off x="1752600" y="1295400"/>
            <a:ext cx="8305800" cy="4724400"/>
            <a:chOff x="2423831" y="356294"/>
            <a:chExt cx="8091849" cy="6501706"/>
          </a:xfrm>
        </p:grpSpPr>
        <p:graphicFrame>
          <p:nvGraphicFramePr>
            <p:cNvPr id="6" name="Chart 5"/>
            <p:cNvGraphicFramePr>
              <a:graphicFrameLocks/>
            </p:cNvGraphicFramePr>
            <p:nvPr>
              <p:extLst>
                <p:ext uri="{D42A27DB-BD31-4B8C-83A1-F6EECF244321}">
                  <p14:modId xmlns:p14="http://schemas.microsoft.com/office/powerpoint/2010/main" val="1927312788"/>
                </p:ext>
              </p:extLst>
            </p:nvPr>
          </p:nvGraphicFramePr>
          <p:xfrm>
            <a:off x="2423831" y="356294"/>
            <a:ext cx="8091849" cy="650170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156319" y="5654555"/>
              <a:ext cx="1559068" cy="954107"/>
            </a:xfrm>
            <a:prstGeom prst="rect">
              <a:avLst/>
            </a:prstGeom>
            <a:noFill/>
          </p:spPr>
          <p:txBody>
            <a:bodyPr wrap="square" rtlCol="0">
              <a:spAutoFit/>
            </a:bodyPr>
            <a:lstStyle/>
            <a:p>
              <a:pPr algn="ctr" defTabSz="914400" fontAlgn="base">
                <a:spcBef>
                  <a:spcPct val="0"/>
                </a:spcBef>
                <a:spcAft>
                  <a:spcPct val="0"/>
                </a:spcAft>
              </a:pPr>
              <a:r>
                <a:rPr lang="en-US" sz="1400" b="1" dirty="0" err="1" smtClean="0">
                  <a:solidFill>
                    <a:prstClr val="black"/>
                  </a:solidFill>
                  <a:latin typeface="Segoe UI"/>
                </a:rPr>
                <a:t>Dx</a:t>
              </a:r>
              <a:r>
                <a:rPr lang="en-US" sz="1400" b="1" dirty="0" smtClean="0">
                  <a:solidFill>
                    <a:prstClr val="black"/>
                  </a:solidFill>
                  <a:latin typeface="Segoe UI"/>
                </a:rPr>
                <a:t> and VS&lt;200 Before Pregnancy</a:t>
              </a:r>
            </a:p>
            <a:p>
              <a:pPr algn="ctr" defTabSz="914400" fontAlgn="base">
                <a:spcBef>
                  <a:spcPct val="0"/>
                </a:spcBef>
                <a:spcAft>
                  <a:spcPct val="0"/>
                </a:spcAft>
              </a:pPr>
              <a:r>
                <a:rPr lang="en-US" sz="1400" b="1" dirty="0" smtClean="0">
                  <a:solidFill>
                    <a:prstClr val="black"/>
                  </a:solidFill>
                  <a:latin typeface="Segoe UI"/>
                </a:rPr>
                <a:t>n </a:t>
              </a:r>
              <a:r>
                <a:rPr lang="en-US" sz="1400" b="1" dirty="0">
                  <a:solidFill>
                    <a:prstClr val="black"/>
                  </a:solidFill>
                  <a:latin typeface="Segoe UI"/>
                </a:rPr>
                <a:t>= </a:t>
              </a:r>
              <a:r>
                <a:rPr lang="en-US" sz="1400" b="1" dirty="0" smtClean="0">
                  <a:solidFill>
                    <a:prstClr val="black"/>
                  </a:solidFill>
                  <a:latin typeface="Segoe UI"/>
                </a:rPr>
                <a:t>75</a:t>
              </a:r>
              <a:endParaRPr lang="en-US" sz="1400" b="1" dirty="0">
                <a:solidFill>
                  <a:prstClr val="black"/>
                </a:solidFill>
                <a:latin typeface="Segoe UI"/>
              </a:endParaRPr>
            </a:p>
          </p:txBody>
        </p:sp>
        <p:sp>
          <p:nvSpPr>
            <p:cNvPr id="8" name="TextBox 7"/>
            <p:cNvSpPr txBox="1"/>
            <p:nvPr/>
          </p:nvSpPr>
          <p:spPr>
            <a:xfrm>
              <a:off x="6136199" y="5654555"/>
              <a:ext cx="1380191" cy="738664"/>
            </a:xfrm>
            <a:prstGeom prst="rect">
              <a:avLst/>
            </a:prstGeom>
            <a:noFill/>
          </p:spPr>
          <p:txBody>
            <a:bodyPr wrap="square" rtlCol="0">
              <a:spAutoFit/>
            </a:bodyPr>
            <a:lstStyle/>
            <a:p>
              <a:pPr algn="ctr" defTabSz="914400" fontAlgn="base">
                <a:spcBef>
                  <a:spcPct val="0"/>
                </a:spcBef>
                <a:spcAft>
                  <a:spcPct val="0"/>
                </a:spcAft>
              </a:pPr>
              <a:r>
                <a:rPr lang="en-US" sz="1400" b="1" dirty="0" err="1" smtClean="0">
                  <a:solidFill>
                    <a:prstClr val="black"/>
                  </a:solidFill>
                  <a:latin typeface="Segoe UI"/>
                </a:rPr>
                <a:t>Dx</a:t>
              </a:r>
              <a:r>
                <a:rPr lang="en-US" sz="1400" b="1" dirty="0" smtClean="0">
                  <a:solidFill>
                    <a:prstClr val="black"/>
                  </a:solidFill>
                  <a:latin typeface="Segoe UI"/>
                </a:rPr>
                <a:t> During Pregnancy</a:t>
              </a:r>
            </a:p>
            <a:p>
              <a:pPr algn="ctr" defTabSz="914400" fontAlgn="base">
                <a:spcBef>
                  <a:spcPct val="0"/>
                </a:spcBef>
                <a:spcAft>
                  <a:spcPct val="0"/>
                </a:spcAft>
              </a:pPr>
              <a:r>
                <a:rPr lang="en-US" sz="1400" b="1" dirty="0" smtClean="0">
                  <a:solidFill>
                    <a:prstClr val="black"/>
                  </a:solidFill>
                  <a:latin typeface="Segoe UI"/>
                </a:rPr>
                <a:t>n </a:t>
              </a:r>
              <a:r>
                <a:rPr lang="en-US" sz="1400" b="1" dirty="0">
                  <a:solidFill>
                    <a:prstClr val="black"/>
                  </a:solidFill>
                  <a:latin typeface="Segoe UI"/>
                </a:rPr>
                <a:t>= </a:t>
              </a:r>
              <a:r>
                <a:rPr lang="en-US" sz="1400" b="1" dirty="0" smtClean="0">
                  <a:solidFill>
                    <a:prstClr val="black"/>
                  </a:solidFill>
                  <a:latin typeface="Segoe UI"/>
                </a:rPr>
                <a:t>46</a:t>
              </a:r>
              <a:endParaRPr lang="en-US" sz="1400" b="1" dirty="0">
                <a:solidFill>
                  <a:prstClr val="black"/>
                </a:solidFill>
                <a:latin typeface="Segoe UI"/>
              </a:endParaRPr>
            </a:p>
          </p:txBody>
        </p:sp>
        <p:sp>
          <p:nvSpPr>
            <p:cNvPr id="9" name="TextBox 8"/>
            <p:cNvSpPr txBox="1"/>
            <p:nvPr/>
          </p:nvSpPr>
          <p:spPr>
            <a:xfrm>
              <a:off x="7565827" y="5654555"/>
              <a:ext cx="1364147" cy="738664"/>
            </a:xfrm>
            <a:prstGeom prst="rect">
              <a:avLst/>
            </a:prstGeom>
            <a:noFill/>
          </p:spPr>
          <p:txBody>
            <a:bodyPr wrap="square" rtlCol="0">
              <a:spAutoFit/>
            </a:bodyPr>
            <a:lstStyle/>
            <a:p>
              <a:pPr algn="ctr" defTabSz="914400" fontAlgn="base">
                <a:spcBef>
                  <a:spcPct val="0"/>
                </a:spcBef>
                <a:spcAft>
                  <a:spcPct val="0"/>
                </a:spcAft>
              </a:pPr>
              <a:r>
                <a:rPr lang="en-US" sz="1400" b="1" dirty="0" err="1" smtClean="0">
                  <a:solidFill>
                    <a:prstClr val="black"/>
                  </a:solidFill>
                  <a:latin typeface="Segoe UI"/>
                </a:rPr>
                <a:t>Dx</a:t>
              </a:r>
              <a:r>
                <a:rPr lang="en-US" sz="1400" b="1" dirty="0" smtClean="0">
                  <a:solidFill>
                    <a:prstClr val="black"/>
                  </a:solidFill>
                  <a:latin typeface="Segoe UI"/>
                </a:rPr>
                <a:t> At or After Delivery</a:t>
              </a:r>
            </a:p>
            <a:p>
              <a:pPr algn="ctr" defTabSz="914400" fontAlgn="base">
                <a:spcBef>
                  <a:spcPct val="0"/>
                </a:spcBef>
                <a:spcAft>
                  <a:spcPct val="0"/>
                </a:spcAft>
              </a:pPr>
              <a:r>
                <a:rPr lang="en-US" sz="1400" b="1" dirty="0" smtClean="0">
                  <a:solidFill>
                    <a:prstClr val="black"/>
                  </a:solidFill>
                  <a:latin typeface="Segoe UI"/>
                </a:rPr>
                <a:t>n </a:t>
              </a:r>
              <a:r>
                <a:rPr lang="en-US" sz="1400" b="1" dirty="0">
                  <a:solidFill>
                    <a:prstClr val="black"/>
                  </a:solidFill>
                  <a:latin typeface="Segoe UI"/>
                </a:rPr>
                <a:t>= </a:t>
              </a:r>
              <a:r>
                <a:rPr lang="en-US" sz="1400" b="1" dirty="0" smtClean="0">
                  <a:solidFill>
                    <a:prstClr val="black"/>
                  </a:solidFill>
                  <a:latin typeface="Segoe UI"/>
                </a:rPr>
                <a:t>5</a:t>
              </a:r>
              <a:endParaRPr lang="en-US" sz="1400" b="1" dirty="0">
                <a:solidFill>
                  <a:prstClr val="black"/>
                </a:solidFill>
                <a:latin typeface="Segoe UI"/>
              </a:endParaRPr>
            </a:p>
          </p:txBody>
        </p:sp>
        <p:sp>
          <p:nvSpPr>
            <p:cNvPr id="10" name="TextBox 9"/>
            <p:cNvSpPr txBox="1"/>
            <p:nvPr/>
          </p:nvSpPr>
          <p:spPr>
            <a:xfrm>
              <a:off x="4543769" y="5654555"/>
              <a:ext cx="1675886" cy="954107"/>
            </a:xfrm>
            <a:prstGeom prst="rect">
              <a:avLst/>
            </a:prstGeom>
            <a:noFill/>
          </p:spPr>
          <p:txBody>
            <a:bodyPr wrap="square" rtlCol="0">
              <a:spAutoFit/>
            </a:bodyPr>
            <a:lstStyle/>
            <a:p>
              <a:pPr algn="ctr" defTabSz="914400" fontAlgn="base">
                <a:spcBef>
                  <a:spcPct val="0"/>
                </a:spcBef>
                <a:spcAft>
                  <a:spcPct val="0"/>
                </a:spcAft>
              </a:pPr>
              <a:r>
                <a:rPr lang="en-US" sz="1400" b="1" dirty="0" err="1" smtClean="0">
                  <a:solidFill>
                    <a:prstClr val="black"/>
                  </a:solidFill>
                  <a:latin typeface="Segoe UI"/>
                </a:rPr>
                <a:t>Dx</a:t>
              </a:r>
              <a:r>
                <a:rPr lang="en-US" sz="1400" b="1" dirty="0" smtClean="0">
                  <a:solidFill>
                    <a:prstClr val="black"/>
                  </a:solidFill>
                  <a:latin typeface="Segoe UI"/>
                </a:rPr>
                <a:t> but </a:t>
              </a:r>
              <a:r>
                <a:rPr lang="en-US" sz="1400" b="1" dirty="0">
                  <a:solidFill>
                    <a:prstClr val="black"/>
                  </a:solidFill>
                  <a:latin typeface="Arial" charset="0"/>
                </a:rPr>
                <a:t>Not VS (&gt;</a:t>
              </a:r>
              <a:r>
                <a:rPr lang="en-US" sz="1400" b="1" dirty="0" smtClean="0">
                  <a:solidFill>
                    <a:prstClr val="black"/>
                  </a:solidFill>
                  <a:latin typeface="Arial" charset="0"/>
                </a:rPr>
                <a:t>200) </a:t>
              </a:r>
              <a:r>
                <a:rPr lang="en-US" sz="1400" b="1" dirty="0" smtClean="0">
                  <a:solidFill>
                    <a:prstClr val="black"/>
                  </a:solidFill>
                  <a:latin typeface="Segoe UI"/>
                </a:rPr>
                <a:t>Before Pregnancy </a:t>
              </a:r>
            </a:p>
            <a:p>
              <a:pPr algn="ctr" defTabSz="914400" fontAlgn="base">
                <a:spcBef>
                  <a:spcPct val="0"/>
                </a:spcBef>
                <a:spcAft>
                  <a:spcPct val="0"/>
                </a:spcAft>
              </a:pPr>
              <a:r>
                <a:rPr lang="en-US" sz="1400" b="1" dirty="0" smtClean="0">
                  <a:solidFill>
                    <a:prstClr val="black"/>
                  </a:solidFill>
                  <a:latin typeface="Segoe UI"/>
                </a:rPr>
                <a:t>n </a:t>
              </a:r>
              <a:r>
                <a:rPr lang="en-US" sz="1400" b="1" dirty="0">
                  <a:solidFill>
                    <a:prstClr val="black"/>
                  </a:solidFill>
                  <a:latin typeface="Segoe UI"/>
                </a:rPr>
                <a:t>= </a:t>
              </a:r>
              <a:r>
                <a:rPr lang="en-US" sz="1400" b="1" dirty="0" smtClean="0">
                  <a:solidFill>
                    <a:prstClr val="black"/>
                  </a:solidFill>
                  <a:latin typeface="Segoe UI"/>
                </a:rPr>
                <a:t>69</a:t>
              </a:r>
              <a:endParaRPr lang="en-US" sz="1400" b="1" dirty="0">
                <a:solidFill>
                  <a:prstClr val="black"/>
                </a:solidFill>
                <a:latin typeface="Segoe UI"/>
              </a:endParaRPr>
            </a:p>
          </p:txBody>
        </p:sp>
      </p:grpSp>
      <p:sp>
        <p:nvSpPr>
          <p:cNvPr id="11" name="TextBox 10"/>
          <p:cNvSpPr txBox="1"/>
          <p:nvPr/>
        </p:nvSpPr>
        <p:spPr>
          <a:xfrm>
            <a:off x="3200400" y="6488668"/>
            <a:ext cx="5592365" cy="369332"/>
          </a:xfrm>
          <a:prstGeom prst="rect">
            <a:avLst/>
          </a:prstGeom>
          <a:noFill/>
        </p:spPr>
        <p:txBody>
          <a:bodyPr wrap="none" rtlCol="0">
            <a:spAutoFit/>
          </a:bodyPr>
          <a:lstStyle/>
          <a:p>
            <a:r>
              <a:rPr lang="en-US" dirty="0" smtClean="0">
                <a:solidFill>
                  <a:schemeClr val="bg1"/>
                </a:solidFill>
              </a:rPr>
              <a:t>Slide Courtesy of Pascale Wortley and Fay Stephens GDPH</a:t>
            </a:r>
            <a:endParaRPr lang="en-US" dirty="0">
              <a:solidFill>
                <a:schemeClr val="bg1"/>
              </a:solidFill>
            </a:endParaRPr>
          </a:p>
        </p:txBody>
      </p:sp>
    </p:spTree>
    <p:extLst>
      <p:ext uri="{BB962C8B-B14F-4D97-AF65-F5344CB8AC3E}">
        <p14:creationId xmlns:p14="http://schemas.microsoft.com/office/powerpoint/2010/main" val="7142977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Within Our Clinic</a:t>
            </a:r>
            <a:r>
              <a:rPr lang="en-US" sz="3600" dirty="0"/>
              <a:t>: Multidisciplinary HIV/OB Team</a:t>
            </a:r>
            <a:endParaRPr lang="en-US" sz="3600" b="1" dirty="0"/>
          </a:p>
        </p:txBody>
      </p:sp>
      <p:graphicFrame>
        <p:nvGraphicFramePr>
          <p:cNvPr id="5" name="Content Placeholder 3"/>
          <p:cNvGraphicFramePr>
            <a:graphicFrameLocks/>
          </p:cNvGraphicFramePr>
          <p:nvPr>
            <p:extLst>
              <p:ext uri="{D42A27DB-BD31-4B8C-83A1-F6EECF244321}">
                <p14:modId xmlns:p14="http://schemas.microsoft.com/office/powerpoint/2010/main" val="545133915"/>
              </p:ext>
            </p:extLst>
          </p:nvPr>
        </p:nvGraphicFramePr>
        <p:xfrm>
          <a:off x="-356420" y="465789"/>
          <a:ext cx="12904839" cy="6044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70579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Multidisciplinary HIV/OB Team</a:t>
            </a:r>
          </a:p>
        </p:txBody>
      </p:sp>
      <p:sp>
        <p:nvSpPr>
          <p:cNvPr id="3" name="Content Placeholder 2"/>
          <p:cNvSpPr>
            <a:spLocks noGrp="1"/>
          </p:cNvSpPr>
          <p:nvPr>
            <p:ph idx="1"/>
          </p:nvPr>
        </p:nvSpPr>
        <p:spPr>
          <a:xfrm>
            <a:off x="457200" y="1600200"/>
            <a:ext cx="11201400" cy="3618005"/>
          </a:xfrm>
        </p:spPr>
        <p:txBody>
          <a:bodyPr/>
          <a:lstStyle/>
          <a:p>
            <a:r>
              <a:rPr lang="en-US" dirty="0" smtClean="0"/>
              <a:t>Monthly </a:t>
            </a:r>
            <a:r>
              <a:rPr lang="en-US" dirty="0"/>
              <a:t>chart review of pregnant and postpartum women</a:t>
            </a:r>
          </a:p>
          <a:p>
            <a:r>
              <a:rPr lang="en-US" dirty="0" smtClean="0"/>
              <a:t>Monthly </a:t>
            </a:r>
            <a:r>
              <a:rPr lang="en-US" dirty="0"/>
              <a:t>meetings to review all pregnant and recently postpartum women seen in HIV/OB </a:t>
            </a:r>
            <a:r>
              <a:rPr lang="en-US" dirty="0" smtClean="0"/>
              <a:t>clinic</a:t>
            </a:r>
          </a:p>
          <a:p>
            <a:r>
              <a:rPr lang="en-US" dirty="0" smtClean="0"/>
              <a:t>Review </a:t>
            </a:r>
            <a:r>
              <a:rPr lang="en-US" dirty="0"/>
              <a:t>postpartum women who have not yet had an HIV primary care (IDP) </a:t>
            </a:r>
            <a:r>
              <a:rPr lang="en-US" dirty="0" smtClean="0"/>
              <a:t>visit</a:t>
            </a:r>
          </a:p>
          <a:p>
            <a:r>
              <a:rPr lang="en-US" dirty="0"/>
              <a:t>Collect and review data</a:t>
            </a:r>
          </a:p>
        </p:txBody>
      </p:sp>
      <p:sp>
        <p:nvSpPr>
          <p:cNvPr id="4" name="Slide Number Placeholder 3"/>
          <p:cNvSpPr>
            <a:spLocks noGrp="1"/>
          </p:cNvSpPr>
          <p:nvPr>
            <p:ph type="sldNum" sz="quarter" idx="12"/>
          </p:nvPr>
        </p:nvSpPr>
        <p:spPr/>
        <p:txBody>
          <a:bodyPr/>
          <a:lstStyle/>
          <a:p>
            <a:fld id="{F9ECA865-404D-4A57-9AC1-FD3038CC100D}" type="slidenum">
              <a:rPr lang="en-US" smtClean="0"/>
              <a:pPr/>
              <a:t>39</a:t>
            </a:fld>
            <a:endParaRPr lang="en-US" dirty="0"/>
          </a:p>
        </p:txBody>
      </p:sp>
    </p:spTree>
    <p:extLst>
      <p:ext uri="{BB962C8B-B14F-4D97-AF65-F5344CB8AC3E}">
        <p14:creationId xmlns:p14="http://schemas.microsoft.com/office/powerpoint/2010/main" val="1743790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1DCF2-9AD3-41C8-81AA-90FCB7668073}"/>
              </a:ext>
            </a:extLst>
          </p:cNvPr>
          <p:cNvSpPr>
            <a:spLocks noGrp="1"/>
          </p:cNvSpPr>
          <p:nvPr>
            <p:ph type="title"/>
          </p:nvPr>
        </p:nvSpPr>
        <p:spPr/>
        <p:txBody>
          <a:bodyPr>
            <a:noAutofit/>
          </a:bodyPr>
          <a:lstStyle/>
          <a:p>
            <a:r>
              <a:rPr lang="en-US" dirty="0"/>
              <a:t>Obtaining CME/CE Credit</a:t>
            </a:r>
          </a:p>
        </p:txBody>
      </p:sp>
      <p:sp>
        <p:nvSpPr>
          <p:cNvPr id="3" name="Content Placeholder 2">
            <a:extLst>
              <a:ext uri="{FF2B5EF4-FFF2-40B4-BE49-F238E27FC236}">
                <a16:creationId xmlns:a16="http://schemas.microsoft.com/office/drawing/2014/main" id="{7EAD641F-6C27-4B44-9B2F-24F4AE9BF0C3}"/>
              </a:ext>
            </a:extLst>
          </p:cNvPr>
          <p:cNvSpPr>
            <a:spLocks noGrp="1"/>
          </p:cNvSpPr>
          <p:nvPr>
            <p:ph sz="half" idx="10"/>
          </p:nvPr>
        </p:nvSpPr>
        <p:spPr/>
        <p:txBody>
          <a:bodyPr/>
          <a:lstStyle/>
          <a:p>
            <a:r>
              <a:rPr lang="en-US" dirty="0"/>
              <a:t>If you would like to receive continuing education credit for this activity, please visit:</a:t>
            </a:r>
          </a:p>
          <a:p>
            <a:endParaRPr lang="en-US" dirty="0"/>
          </a:p>
          <a:p>
            <a:r>
              <a:rPr lang="en-US" b="1" dirty="0">
                <a:solidFill>
                  <a:srgbClr val="D3313A"/>
                </a:solidFill>
              </a:rPr>
              <a:t>http://ryanwhite.cds.pesgce.com </a:t>
            </a:r>
          </a:p>
          <a:p>
            <a:endParaRPr lang="en-US" dirty="0"/>
          </a:p>
        </p:txBody>
      </p:sp>
    </p:spTree>
    <p:extLst>
      <p:ext uri="{BB962C8B-B14F-4D97-AF65-F5344CB8AC3E}">
        <p14:creationId xmlns:p14="http://schemas.microsoft.com/office/powerpoint/2010/main" val="4048785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10515600" cy="685800"/>
          </a:xfrm>
        </p:spPr>
        <p:txBody>
          <a:bodyPr>
            <a:normAutofit fontScale="90000"/>
          </a:bodyPr>
          <a:lstStyle/>
          <a:p>
            <a:r>
              <a:rPr lang="en-US" b="1" dirty="0" smtClean="0"/>
              <a:t>HIV Outcomes</a:t>
            </a:r>
            <a:endParaRPr lang="en-US" b="1" dirty="0"/>
          </a:p>
        </p:txBody>
      </p:sp>
      <p:pic>
        <p:nvPicPr>
          <p:cNvPr id="5" name="Picture 4"/>
          <p:cNvPicPr>
            <a:picLocks noChangeAspect="1"/>
          </p:cNvPicPr>
          <p:nvPr/>
        </p:nvPicPr>
        <p:blipFill>
          <a:blip r:embed="rId2"/>
          <a:stretch>
            <a:fillRect/>
          </a:stretch>
        </p:blipFill>
        <p:spPr>
          <a:xfrm>
            <a:off x="1371600" y="1600200"/>
            <a:ext cx="9119656" cy="3741137"/>
          </a:xfrm>
          <a:prstGeom prst="rect">
            <a:avLst/>
          </a:prstGeom>
        </p:spPr>
      </p:pic>
      <p:sp>
        <p:nvSpPr>
          <p:cNvPr id="6" name="TextBox 5"/>
          <p:cNvSpPr txBox="1"/>
          <p:nvPr/>
        </p:nvSpPr>
        <p:spPr>
          <a:xfrm>
            <a:off x="4495800" y="6488668"/>
            <a:ext cx="3066993" cy="369332"/>
          </a:xfrm>
          <a:prstGeom prst="rect">
            <a:avLst/>
          </a:prstGeom>
          <a:noFill/>
        </p:spPr>
        <p:txBody>
          <a:bodyPr wrap="none" rtlCol="0">
            <a:spAutoFit/>
          </a:bodyPr>
          <a:lstStyle/>
          <a:p>
            <a:r>
              <a:rPr lang="en-US" dirty="0" smtClean="0">
                <a:solidFill>
                  <a:schemeClr val="bg1"/>
                </a:solidFill>
              </a:rPr>
              <a:t>Slide Courtesy of Anandi Sheth</a:t>
            </a:r>
            <a:endParaRPr lang="en-US" dirty="0">
              <a:solidFill>
                <a:schemeClr val="bg1"/>
              </a:solidFill>
            </a:endParaRPr>
          </a:p>
        </p:txBody>
      </p:sp>
    </p:spTree>
    <p:extLst>
      <p:ext uri="{BB962C8B-B14F-4D97-AF65-F5344CB8AC3E}">
        <p14:creationId xmlns:p14="http://schemas.microsoft.com/office/powerpoint/2010/main" val="2849201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258794"/>
            <a:ext cx="6400800" cy="4684805"/>
          </a:xfrm>
        </p:spPr>
        <p:txBody>
          <a:bodyPr>
            <a:normAutofit fontScale="92500" lnSpcReduction="20000"/>
          </a:bodyPr>
          <a:lstStyle/>
          <a:p>
            <a:pPr>
              <a:spcAft>
                <a:spcPts val="600"/>
              </a:spcAft>
            </a:pPr>
            <a:r>
              <a:rPr lang="en-US" sz="2400" b="1" u="sng" dirty="0">
                <a:cs typeface="Calibri" panose="020F0502020204030204" pitchFamily="34" charset="0"/>
              </a:rPr>
              <a:t>Prevention during Labor &amp; Delivery:</a:t>
            </a:r>
          </a:p>
          <a:p>
            <a:pPr marL="342900" indent="-342900">
              <a:spcAft>
                <a:spcPts val="600"/>
              </a:spcAft>
            </a:pPr>
            <a:r>
              <a:rPr lang="en-US" sz="2400" dirty="0">
                <a:cs typeface="Calibri" panose="020F0502020204030204" pitchFamily="34" charset="0"/>
              </a:rPr>
              <a:t>Prevention gaps remain</a:t>
            </a:r>
          </a:p>
          <a:p>
            <a:pPr marL="342900" indent="-342900">
              <a:spcAft>
                <a:spcPts val="600"/>
              </a:spcAft>
            </a:pPr>
            <a:r>
              <a:rPr lang="en-US" sz="2400" b="1" dirty="0">
                <a:cs typeface="Calibri" panose="020F0502020204030204" pitchFamily="34" charset="0"/>
              </a:rPr>
              <a:t>&gt;75% </a:t>
            </a:r>
            <a:r>
              <a:rPr lang="en-US" sz="2400" dirty="0">
                <a:cs typeface="Calibri" panose="020F0502020204030204" pitchFamily="34" charset="0"/>
              </a:rPr>
              <a:t>of all </a:t>
            </a:r>
            <a:r>
              <a:rPr lang="en-US" sz="2400" b="1" dirty="0">
                <a:cs typeface="Calibri" panose="020F0502020204030204" pitchFamily="34" charset="0"/>
              </a:rPr>
              <a:t>HIV-exposed infants </a:t>
            </a:r>
            <a:r>
              <a:rPr lang="en-US" sz="2400" dirty="0">
                <a:cs typeface="Calibri" panose="020F0502020204030204" pitchFamily="34" charset="0"/>
              </a:rPr>
              <a:t>in 2016 were born to </a:t>
            </a:r>
            <a:r>
              <a:rPr lang="en-US" sz="2400" b="1" dirty="0">
                <a:cs typeface="Calibri" panose="020F0502020204030204" pitchFamily="34" charset="0"/>
              </a:rPr>
              <a:t>mothers virally suppressed </a:t>
            </a:r>
            <a:r>
              <a:rPr lang="en-US" sz="2400" dirty="0">
                <a:cs typeface="Calibri" panose="020F0502020204030204" pitchFamily="34" charset="0"/>
              </a:rPr>
              <a:t>at delivery</a:t>
            </a:r>
          </a:p>
          <a:p>
            <a:pPr marL="342900" indent="-342900">
              <a:spcAft>
                <a:spcPts val="600"/>
              </a:spcAft>
            </a:pPr>
            <a:r>
              <a:rPr lang="en-US" sz="2400" dirty="0">
                <a:cs typeface="Calibri" panose="020F0502020204030204" pitchFamily="34" charset="0"/>
              </a:rPr>
              <a:t>Among infants born to mothers with </a:t>
            </a:r>
            <a:r>
              <a:rPr lang="en-US" sz="2400" b="1" i="1" dirty="0">
                <a:cs typeface="Calibri" panose="020F0502020204030204" pitchFamily="34" charset="0"/>
              </a:rPr>
              <a:t>unsuppressed viral load at delivery:</a:t>
            </a:r>
            <a:endParaRPr lang="en-US" sz="2400" b="1" dirty="0">
              <a:cs typeface="Calibri" panose="020F0502020204030204" pitchFamily="34" charset="0"/>
            </a:endParaRPr>
          </a:p>
          <a:p>
            <a:pPr marL="808038" lvl="1" indent="-342900">
              <a:spcAft>
                <a:spcPts val="600"/>
              </a:spcAft>
            </a:pPr>
            <a:r>
              <a:rPr lang="en-US" dirty="0">
                <a:latin typeface="Segoe UI Light" panose="020B0502040204020203" pitchFamily="34" charset="0"/>
                <a:cs typeface="Calibri" panose="020F0502020204030204" pitchFamily="34" charset="0"/>
              </a:rPr>
              <a:t>100% of infants received ZDV</a:t>
            </a:r>
          </a:p>
          <a:p>
            <a:pPr marL="808038" lvl="1" indent="-342900">
              <a:spcAft>
                <a:spcPts val="600"/>
              </a:spcAft>
            </a:pPr>
            <a:r>
              <a:rPr lang="en-US" dirty="0">
                <a:latin typeface="Segoe UI Light" panose="020B0502040204020203" pitchFamily="34" charset="0"/>
                <a:cs typeface="Calibri" panose="020F0502020204030204" pitchFamily="34" charset="0"/>
              </a:rPr>
              <a:t>84% delivered by </a:t>
            </a:r>
            <a:r>
              <a:rPr lang="en-US" dirty="0" err="1">
                <a:latin typeface="Segoe UI Light" panose="020B0502040204020203" pitchFamily="34" charset="0"/>
                <a:cs typeface="Calibri" panose="020F0502020204030204" pitchFamily="34" charset="0"/>
              </a:rPr>
              <a:t>c-section</a:t>
            </a:r>
            <a:endParaRPr lang="en-US" dirty="0">
              <a:latin typeface="Segoe UI Light" panose="020B0502040204020203" pitchFamily="34" charset="0"/>
              <a:cs typeface="Calibri" panose="020F0502020204030204" pitchFamily="34" charset="0"/>
            </a:endParaRPr>
          </a:p>
          <a:p>
            <a:pPr marL="808038" lvl="1" indent="-342900">
              <a:spcAft>
                <a:spcPts val="600"/>
              </a:spcAft>
            </a:pPr>
            <a:r>
              <a:rPr lang="en-US" dirty="0">
                <a:latin typeface="Segoe UI Light" panose="020B0502040204020203" pitchFamily="34" charset="0"/>
                <a:cs typeface="Calibri" panose="020F0502020204030204" pitchFamily="34" charset="0"/>
              </a:rPr>
              <a:t>77% received maternal IV-ZDV</a:t>
            </a:r>
          </a:p>
          <a:p>
            <a:pPr marL="808038" lvl="1" indent="-342900">
              <a:spcAft>
                <a:spcPts val="600"/>
              </a:spcAft>
            </a:pPr>
            <a:r>
              <a:rPr lang="en-US" dirty="0">
                <a:latin typeface="Segoe UI Light" panose="020B0502040204020203" pitchFamily="34" charset="0"/>
                <a:cs typeface="Calibri" panose="020F0502020204030204" pitchFamily="34" charset="0"/>
              </a:rPr>
              <a:t>55% of infants received NVP</a:t>
            </a:r>
          </a:p>
          <a:p>
            <a:pPr marL="236538" indent="-457200">
              <a:spcAft>
                <a:spcPts val="600"/>
              </a:spcAft>
            </a:pPr>
            <a:r>
              <a:rPr lang="en-US" sz="2400" dirty="0">
                <a:cs typeface="Calibri" panose="020F0502020204030204" pitchFamily="34" charset="0"/>
              </a:rPr>
              <a:t>Gaps in some PMTCT interventions were more common among births in non-metro areas than in metro Atlanta</a:t>
            </a:r>
          </a:p>
          <a:p>
            <a:endParaRPr lang="en-US"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41</a:t>
            </a:fld>
            <a:endParaRPr lang="en-US" dirty="0"/>
          </a:p>
        </p:txBody>
      </p:sp>
    </p:spTree>
    <p:extLst>
      <p:ext uri="{BB962C8B-B14F-4D97-AF65-F5344CB8AC3E}">
        <p14:creationId xmlns:p14="http://schemas.microsoft.com/office/powerpoint/2010/main" val="14036276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ECA865-404D-4A57-9AC1-FD3038CC100D}" type="slidenum">
              <a:rPr lang="en-US" smtClean="0"/>
              <a:pPr/>
              <a:t>42</a:t>
            </a:fld>
            <a:endParaRPr lang="en-US" dirty="0"/>
          </a:p>
        </p:txBody>
      </p:sp>
      <p:grpSp>
        <p:nvGrpSpPr>
          <p:cNvPr id="8" name="Group 7"/>
          <p:cNvGrpSpPr/>
          <p:nvPr/>
        </p:nvGrpSpPr>
        <p:grpSpPr>
          <a:xfrm>
            <a:off x="7086600" y="1219200"/>
            <a:ext cx="4343399" cy="4796885"/>
            <a:chOff x="990600" y="1219200"/>
            <a:chExt cx="4343399" cy="4796885"/>
          </a:xfrm>
        </p:grpSpPr>
        <p:pic>
          <p:nvPicPr>
            <p:cNvPr id="5" name="Picture 4"/>
            <p:cNvPicPr>
              <a:picLocks noChangeAspect="1"/>
            </p:cNvPicPr>
            <p:nvPr/>
          </p:nvPicPr>
          <p:blipFill>
            <a:blip r:embed="rId2"/>
            <a:stretch>
              <a:fillRect/>
            </a:stretch>
          </p:blipFill>
          <p:spPr>
            <a:xfrm>
              <a:off x="990600" y="1219200"/>
              <a:ext cx="4343399" cy="4796885"/>
            </a:xfrm>
            <a:prstGeom prst="rect">
              <a:avLst/>
            </a:prstGeom>
          </p:spPr>
        </p:pic>
        <p:sp>
          <p:nvSpPr>
            <p:cNvPr id="6" name="Rectangle 5"/>
            <p:cNvSpPr/>
            <p:nvPr/>
          </p:nvSpPr>
          <p:spPr>
            <a:xfrm>
              <a:off x="1066800" y="3581400"/>
              <a:ext cx="9144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57600" y="1447800"/>
              <a:ext cx="1219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Content Placeholder 2"/>
          <p:cNvSpPr>
            <a:spLocks noGrp="1"/>
          </p:cNvSpPr>
          <p:nvPr>
            <p:ph idx="1"/>
          </p:nvPr>
        </p:nvSpPr>
        <p:spPr>
          <a:xfrm>
            <a:off x="533401" y="1238997"/>
            <a:ext cx="6400800" cy="4684805"/>
          </a:xfrm>
        </p:spPr>
        <p:txBody>
          <a:bodyPr>
            <a:normAutofit fontScale="92500" lnSpcReduction="20000"/>
          </a:bodyPr>
          <a:lstStyle/>
          <a:p>
            <a:pPr>
              <a:spcAft>
                <a:spcPts val="600"/>
              </a:spcAft>
            </a:pPr>
            <a:r>
              <a:rPr lang="en-US" sz="2400" b="1" u="sng" dirty="0">
                <a:cs typeface="Calibri" panose="020F0502020204030204" pitchFamily="34" charset="0"/>
              </a:rPr>
              <a:t>Prevention during Labor &amp; Delivery:</a:t>
            </a:r>
          </a:p>
          <a:p>
            <a:pPr marL="342900" indent="-342900">
              <a:spcAft>
                <a:spcPts val="600"/>
              </a:spcAft>
            </a:pPr>
            <a:r>
              <a:rPr lang="en-US" sz="2400" dirty="0">
                <a:cs typeface="Calibri" panose="020F0502020204030204" pitchFamily="34" charset="0"/>
              </a:rPr>
              <a:t>Prevention gaps remain</a:t>
            </a:r>
          </a:p>
          <a:p>
            <a:pPr marL="342900" indent="-342900">
              <a:spcAft>
                <a:spcPts val="600"/>
              </a:spcAft>
            </a:pPr>
            <a:r>
              <a:rPr lang="en-US" sz="2400" b="1" dirty="0">
                <a:cs typeface="Calibri" panose="020F0502020204030204" pitchFamily="34" charset="0"/>
              </a:rPr>
              <a:t>&gt;75% </a:t>
            </a:r>
            <a:r>
              <a:rPr lang="en-US" sz="2400" dirty="0">
                <a:cs typeface="Calibri" panose="020F0502020204030204" pitchFamily="34" charset="0"/>
              </a:rPr>
              <a:t>of all </a:t>
            </a:r>
            <a:r>
              <a:rPr lang="en-US" sz="2400" b="1" dirty="0">
                <a:cs typeface="Calibri" panose="020F0502020204030204" pitchFamily="34" charset="0"/>
              </a:rPr>
              <a:t>HIV-exposed infants </a:t>
            </a:r>
            <a:r>
              <a:rPr lang="en-US" sz="2400" dirty="0">
                <a:cs typeface="Calibri" panose="020F0502020204030204" pitchFamily="34" charset="0"/>
              </a:rPr>
              <a:t>in 2016 were born to </a:t>
            </a:r>
            <a:r>
              <a:rPr lang="en-US" sz="2400" b="1" dirty="0">
                <a:cs typeface="Calibri" panose="020F0502020204030204" pitchFamily="34" charset="0"/>
              </a:rPr>
              <a:t>mothers virally suppressed </a:t>
            </a:r>
            <a:r>
              <a:rPr lang="en-US" sz="2400" dirty="0">
                <a:cs typeface="Calibri" panose="020F0502020204030204" pitchFamily="34" charset="0"/>
              </a:rPr>
              <a:t>at delivery</a:t>
            </a:r>
          </a:p>
          <a:p>
            <a:pPr marL="342900" indent="-342900">
              <a:spcAft>
                <a:spcPts val="600"/>
              </a:spcAft>
            </a:pPr>
            <a:r>
              <a:rPr lang="en-US" sz="2400" dirty="0">
                <a:cs typeface="Calibri" panose="020F0502020204030204" pitchFamily="34" charset="0"/>
              </a:rPr>
              <a:t>Among infants born to mothers with </a:t>
            </a:r>
            <a:r>
              <a:rPr lang="en-US" sz="2400" b="1" i="1" dirty="0">
                <a:cs typeface="Calibri" panose="020F0502020204030204" pitchFamily="34" charset="0"/>
              </a:rPr>
              <a:t>unsuppressed viral load at delivery:</a:t>
            </a:r>
            <a:endParaRPr lang="en-US" sz="2400" b="1" dirty="0">
              <a:cs typeface="Calibri" panose="020F0502020204030204" pitchFamily="34" charset="0"/>
            </a:endParaRPr>
          </a:p>
          <a:p>
            <a:pPr marL="808038" lvl="1" indent="-342900">
              <a:spcAft>
                <a:spcPts val="600"/>
              </a:spcAft>
            </a:pPr>
            <a:r>
              <a:rPr lang="en-US" dirty="0">
                <a:latin typeface="Segoe UI Light" panose="020B0502040204020203" pitchFamily="34" charset="0"/>
                <a:cs typeface="Calibri" panose="020F0502020204030204" pitchFamily="34" charset="0"/>
              </a:rPr>
              <a:t>100% of infants received ZDV</a:t>
            </a:r>
          </a:p>
          <a:p>
            <a:pPr marL="808038" lvl="1" indent="-342900">
              <a:spcAft>
                <a:spcPts val="600"/>
              </a:spcAft>
            </a:pPr>
            <a:r>
              <a:rPr lang="en-US" dirty="0">
                <a:latin typeface="Segoe UI Light" panose="020B0502040204020203" pitchFamily="34" charset="0"/>
                <a:cs typeface="Calibri" panose="020F0502020204030204" pitchFamily="34" charset="0"/>
              </a:rPr>
              <a:t>84% delivered by </a:t>
            </a:r>
            <a:r>
              <a:rPr lang="en-US" dirty="0" err="1">
                <a:latin typeface="Segoe UI Light" panose="020B0502040204020203" pitchFamily="34" charset="0"/>
                <a:cs typeface="Calibri" panose="020F0502020204030204" pitchFamily="34" charset="0"/>
              </a:rPr>
              <a:t>c-section</a:t>
            </a:r>
            <a:endParaRPr lang="en-US" dirty="0">
              <a:latin typeface="Segoe UI Light" panose="020B0502040204020203" pitchFamily="34" charset="0"/>
              <a:cs typeface="Calibri" panose="020F0502020204030204" pitchFamily="34" charset="0"/>
            </a:endParaRPr>
          </a:p>
          <a:p>
            <a:pPr marL="808038" lvl="1" indent="-342900">
              <a:spcAft>
                <a:spcPts val="600"/>
              </a:spcAft>
            </a:pPr>
            <a:r>
              <a:rPr lang="en-US" dirty="0">
                <a:latin typeface="Segoe UI Light" panose="020B0502040204020203" pitchFamily="34" charset="0"/>
                <a:cs typeface="Calibri" panose="020F0502020204030204" pitchFamily="34" charset="0"/>
              </a:rPr>
              <a:t>77% received maternal IV-ZDV</a:t>
            </a:r>
          </a:p>
          <a:p>
            <a:pPr marL="808038" lvl="1" indent="-342900">
              <a:spcAft>
                <a:spcPts val="600"/>
              </a:spcAft>
            </a:pPr>
            <a:r>
              <a:rPr lang="en-US" dirty="0">
                <a:latin typeface="Segoe UI Light" panose="020B0502040204020203" pitchFamily="34" charset="0"/>
                <a:cs typeface="Calibri" panose="020F0502020204030204" pitchFamily="34" charset="0"/>
              </a:rPr>
              <a:t>55% of infants received NVP</a:t>
            </a:r>
          </a:p>
          <a:p>
            <a:pPr marL="236538" indent="-457200">
              <a:spcAft>
                <a:spcPts val="600"/>
              </a:spcAft>
            </a:pPr>
            <a:r>
              <a:rPr lang="en-US" sz="2400" dirty="0">
                <a:cs typeface="Calibri" panose="020F0502020204030204" pitchFamily="34" charset="0"/>
              </a:rPr>
              <a:t>Gaps in some PMTCT interventions were more common among births in non-metro areas than in metro Atlanta</a:t>
            </a:r>
          </a:p>
          <a:p>
            <a:endParaRPr lang="en-US" dirty="0"/>
          </a:p>
        </p:txBody>
      </p:sp>
      <p:sp>
        <p:nvSpPr>
          <p:cNvPr id="10" name="Title 1"/>
          <p:cNvSpPr>
            <a:spLocks noGrp="1"/>
          </p:cNvSpPr>
          <p:nvPr>
            <p:ph type="title"/>
          </p:nvPr>
        </p:nvSpPr>
        <p:spPr>
          <a:xfrm>
            <a:off x="838200" y="99712"/>
            <a:ext cx="10515600" cy="814688"/>
          </a:xfrm>
        </p:spPr>
        <p:txBody>
          <a:bodyPr/>
          <a:lstStyle/>
          <a:p>
            <a:r>
              <a:rPr lang="en-US" dirty="0" smtClean="0"/>
              <a:t>Conclusions</a:t>
            </a:r>
            <a:endParaRPr lang="en-US" dirty="0"/>
          </a:p>
        </p:txBody>
      </p:sp>
    </p:spTree>
    <p:extLst>
      <p:ext uri="{BB962C8B-B14F-4D97-AF65-F5344CB8AC3E}">
        <p14:creationId xmlns:p14="http://schemas.microsoft.com/office/powerpoint/2010/main" val="25506733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Emory University</a:t>
            </a:r>
          </a:p>
          <a:p>
            <a:pPr lvl="1"/>
            <a:r>
              <a:rPr lang="en-US" dirty="0" smtClean="0"/>
              <a:t>Ann Chahroudi</a:t>
            </a:r>
          </a:p>
          <a:p>
            <a:pPr lvl="1"/>
            <a:r>
              <a:rPr lang="en-US" dirty="0" smtClean="0"/>
              <a:t>Martina Badell</a:t>
            </a:r>
          </a:p>
          <a:p>
            <a:pPr lvl="1"/>
            <a:r>
              <a:rPr lang="en-US" dirty="0" smtClean="0"/>
              <a:t>Anandi Sheth</a:t>
            </a:r>
          </a:p>
          <a:p>
            <a:r>
              <a:rPr lang="en-US" dirty="0" smtClean="0"/>
              <a:t>Grady Health Systems</a:t>
            </a:r>
          </a:p>
          <a:p>
            <a:pPr lvl="1"/>
            <a:r>
              <a:rPr lang="en-US" dirty="0" smtClean="0"/>
              <a:t>Melissa Beaupierre</a:t>
            </a:r>
          </a:p>
          <a:p>
            <a:pPr lvl="1"/>
            <a:r>
              <a:rPr lang="en-US" dirty="0" smtClean="0"/>
              <a:t>Lisa Roland</a:t>
            </a:r>
          </a:p>
          <a:p>
            <a:pPr lvl="1"/>
            <a:r>
              <a:rPr lang="en-US" dirty="0" smtClean="0"/>
              <a:t>Lisa Curtin</a:t>
            </a:r>
          </a:p>
          <a:p>
            <a:pPr lvl="1"/>
            <a:r>
              <a:rPr lang="en-US" dirty="0" smtClean="0"/>
              <a:t>Jeronia Blue</a:t>
            </a:r>
          </a:p>
          <a:p>
            <a:r>
              <a:rPr lang="en-US" dirty="0" smtClean="0"/>
              <a:t>DPH</a:t>
            </a:r>
          </a:p>
          <a:p>
            <a:pPr lvl="1"/>
            <a:r>
              <a:rPr lang="en-US" dirty="0" smtClean="0"/>
              <a:t>Pascale Wortley</a:t>
            </a:r>
          </a:p>
          <a:p>
            <a:pPr lvl="1"/>
            <a:r>
              <a:rPr lang="en-US" dirty="0" smtClean="0"/>
              <a:t>Fay Stephens</a:t>
            </a:r>
          </a:p>
          <a:p>
            <a:pPr lvl="1"/>
            <a:r>
              <a:rPr lang="en-US" dirty="0" smtClean="0"/>
              <a:t>Rhonda Harris</a:t>
            </a:r>
          </a:p>
          <a:p>
            <a:r>
              <a:rPr lang="en-US" dirty="0" smtClean="0"/>
              <a:t>CDC</a:t>
            </a:r>
          </a:p>
          <a:p>
            <a:pPr lvl="1"/>
            <a:r>
              <a:rPr lang="en-US" dirty="0" smtClean="0"/>
              <a:t>Steve </a:t>
            </a:r>
            <a:r>
              <a:rPr lang="en-US" dirty="0" err="1" smtClean="0"/>
              <a:t>Nesheim</a:t>
            </a:r>
            <a:endParaRPr lang="en-US" dirty="0" smtClean="0"/>
          </a:p>
          <a:p>
            <a:r>
              <a:rPr lang="en-US" dirty="0" smtClean="0"/>
              <a:t>NICHD</a:t>
            </a:r>
          </a:p>
          <a:p>
            <a:pPr lvl="1"/>
            <a:r>
              <a:rPr lang="en-US" dirty="0" smtClean="0"/>
              <a:t>Rohan Hazra</a:t>
            </a:r>
            <a:endParaRPr lang="en-US"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43</a:t>
            </a:fld>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4841" y="3903063"/>
            <a:ext cx="1752769" cy="809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448"/>
          <a:stretch/>
        </p:blipFill>
        <p:spPr bwMode="auto">
          <a:xfrm>
            <a:off x="6064841" y="2186679"/>
            <a:ext cx="1752600" cy="783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8597153" y="3564942"/>
            <a:ext cx="2743200" cy="1485667"/>
            <a:chOff x="7391400" y="4447631"/>
            <a:chExt cx="2743200" cy="1485667"/>
          </a:xfrm>
        </p:grpSpPr>
        <p:pic>
          <p:nvPicPr>
            <p:cNvPr id="7" name="Picture 6"/>
            <p:cNvPicPr>
              <a:picLocks noChangeAspect="1"/>
            </p:cNvPicPr>
            <p:nvPr/>
          </p:nvPicPr>
          <p:blipFill>
            <a:blip r:embed="rId4"/>
            <a:stretch>
              <a:fillRect/>
            </a:stretch>
          </p:blipFill>
          <p:spPr>
            <a:xfrm>
              <a:off x="7391400" y="4447631"/>
              <a:ext cx="2590800" cy="970217"/>
            </a:xfrm>
            <a:prstGeom prst="rect">
              <a:avLst/>
            </a:prstGeom>
          </p:spPr>
        </p:pic>
        <p:sp>
          <p:nvSpPr>
            <p:cNvPr id="8" name="Rectangle 7"/>
            <p:cNvSpPr/>
            <p:nvPr/>
          </p:nvSpPr>
          <p:spPr>
            <a:xfrm>
              <a:off x="7543463" y="5286967"/>
              <a:ext cx="2591137" cy="646331"/>
            </a:xfrm>
            <a:prstGeom prst="rect">
              <a:avLst/>
            </a:prstGeom>
          </p:spPr>
          <p:txBody>
            <a:bodyPr wrap="square">
              <a:spAutoFit/>
            </a:bodyPr>
            <a:lstStyle/>
            <a:p>
              <a:r>
                <a:rPr lang="en-US" dirty="0"/>
                <a:t>NICHD IMPAACT Grant HHSN275701300003C</a:t>
              </a:r>
            </a:p>
          </p:txBody>
        </p:sp>
      </p:grpSp>
      <p:pic>
        <p:nvPicPr>
          <p:cNvPr id="9" name="Picture 8"/>
          <p:cNvPicPr>
            <a:picLocks noChangeAspect="1"/>
          </p:cNvPicPr>
          <p:nvPr/>
        </p:nvPicPr>
        <p:blipFill>
          <a:blip r:embed="rId5">
            <a:clrChange>
              <a:clrFrom>
                <a:srgbClr val="FFFFFF"/>
              </a:clrFrom>
              <a:clrTo>
                <a:srgbClr val="FFFFFF">
                  <a:alpha val="0"/>
                </a:srgbClr>
              </a:clrTo>
            </a:clrChange>
          </a:blip>
          <a:stretch>
            <a:fillRect/>
          </a:stretch>
        </p:blipFill>
        <p:spPr>
          <a:xfrm>
            <a:off x="8749216" y="2345400"/>
            <a:ext cx="2977153" cy="579820"/>
          </a:xfrm>
          <a:prstGeom prst="rect">
            <a:avLst/>
          </a:prstGeom>
        </p:spPr>
      </p:pic>
    </p:spTree>
    <p:extLst>
      <p:ext uri="{BB962C8B-B14F-4D97-AF65-F5344CB8AC3E}">
        <p14:creationId xmlns:p14="http://schemas.microsoft.com/office/powerpoint/2010/main" val="42382936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206C5-220B-4370-8B0D-5E83B9030A71}"/>
              </a:ext>
            </a:extLst>
          </p:cNvPr>
          <p:cNvSpPr>
            <a:spLocks noGrp="1"/>
          </p:cNvSpPr>
          <p:nvPr>
            <p:ph type="title"/>
          </p:nvPr>
        </p:nvSpPr>
        <p:spPr>
          <a:xfrm>
            <a:off x="2677886" y="2209800"/>
            <a:ext cx="9060024" cy="829193"/>
          </a:xfrm>
        </p:spPr>
        <p:txBody>
          <a:bodyPr/>
          <a:lstStyle/>
          <a:p>
            <a:r>
              <a:rPr lang="en-US" sz="4000" dirty="0"/>
              <a:t>The HIV Care Continuum in Pregnancy and the Postpartum Period: The UNC Experience</a:t>
            </a:r>
          </a:p>
        </p:txBody>
      </p:sp>
      <p:sp>
        <p:nvSpPr>
          <p:cNvPr id="3" name="Content Placeholder 2">
            <a:extLst>
              <a:ext uri="{FF2B5EF4-FFF2-40B4-BE49-F238E27FC236}">
                <a16:creationId xmlns:a16="http://schemas.microsoft.com/office/drawing/2014/main" id="{C66B2A74-2430-4079-A14F-56966D5E8099}"/>
              </a:ext>
            </a:extLst>
          </p:cNvPr>
          <p:cNvSpPr>
            <a:spLocks noGrp="1"/>
          </p:cNvSpPr>
          <p:nvPr>
            <p:ph idx="1"/>
          </p:nvPr>
        </p:nvSpPr>
        <p:spPr/>
        <p:txBody>
          <a:bodyPr/>
          <a:lstStyle/>
          <a:p>
            <a:pPr marL="0" indent="0">
              <a:buNone/>
            </a:pPr>
            <a:r>
              <a:rPr lang="en-US" dirty="0"/>
              <a:t>Claire Farel, MD, MPH</a:t>
            </a:r>
          </a:p>
        </p:txBody>
      </p:sp>
      <p:sp>
        <p:nvSpPr>
          <p:cNvPr id="4" name="Content Placeholder 3">
            <a:extLst>
              <a:ext uri="{FF2B5EF4-FFF2-40B4-BE49-F238E27FC236}">
                <a16:creationId xmlns:a16="http://schemas.microsoft.com/office/drawing/2014/main" id="{1C7D6A9E-BF23-4DB4-A69B-BBDE071069EA}"/>
              </a:ext>
            </a:extLst>
          </p:cNvPr>
          <p:cNvSpPr>
            <a:spLocks noGrp="1"/>
          </p:cNvSpPr>
          <p:nvPr>
            <p:ph idx="10"/>
          </p:nvPr>
        </p:nvSpPr>
        <p:spPr/>
        <p:txBody>
          <a:bodyPr>
            <a:noAutofit/>
          </a:bodyPr>
          <a:lstStyle/>
          <a:p>
            <a:pPr marL="0" indent="0">
              <a:buNone/>
            </a:pPr>
            <a:r>
              <a:rPr lang="en-US" b="1" dirty="0"/>
              <a:t>University of North Carolina Chapel Hill </a:t>
            </a:r>
          </a:p>
          <a:p>
            <a:pPr marL="0" indent="0">
              <a:buNone/>
            </a:pPr>
            <a:r>
              <a:rPr lang="en-US" b="1" dirty="0"/>
              <a:t>Medical Director, UNC Infectious Diseases Clinic</a:t>
            </a:r>
          </a:p>
        </p:txBody>
      </p:sp>
    </p:spTree>
    <p:extLst>
      <p:ext uri="{BB962C8B-B14F-4D97-AF65-F5344CB8AC3E}">
        <p14:creationId xmlns:p14="http://schemas.microsoft.com/office/powerpoint/2010/main" val="209322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58B21-377E-4CC0-A51D-ED888F0EF872}"/>
              </a:ext>
            </a:extLst>
          </p:cNvPr>
          <p:cNvSpPr>
            <a:spLocks noGrp="1"/>
          </p:cNvSpPr>
          <p:nvPr>
            <p:ph type="title"/>
          </p:nvPr>
        </p:nvSpPr>
        <p:spPr/>
        <p:txBody>
          <a:bodyPr>
            <a:noAutofit/>
          </a:bodyPr>
          <a:lstStyle/>
          <a:p>
            <a:r>
              <a:rPr lang="en-US" dirty="0"/>
              <a:t>Learning Objectives</a:t>
            </a:r>
          </a:p>
        </p:txBody>
      </p:sp>
      <p:sp>
        <p:nvSpPr>
          <p:cNvPr id="3" name="Content Placeholder 2">
            <a:extLst>
              <a:ext uri="{FF2B5EF4-FFF2-40B4-BE49-F238E27FC236}">
                <a16:creationId xmlns:a16="http://schemas.microsoft.com/office/drawing/2014/main" id="{30CA1955-9E40-45D2-8BC3-EA69D1BB6F28}"/>
              </a:ext>
            </a:extLst>
          </p:cNvPr>
          <p:cNvSpPr>
            <a:spLocks noGrp="1"/>
          </p:cNvSpPr>
          <p:nvPr>
            <p:ph sz="half" idx="10"/>
          </p:nvPr>
        </p:nvSpPr>
        <p:spPr>
          <a:xfrm>
            <a:off x="838200" y="1196982"/>
            <a:ext cx="10515600" cy="4448443"/>
          </a:xfrm>
        </p:spPr>
        <p:txBody>
          <a:bodyPr/>
          <a:lstStyle/>
          <a:p>
            <a:pPr marL="45720"/>
            <a:r>
              <a:rPr lang="en-US" dirty="0"/>
              <a:t>At the conclusion of this activity, the participant will be able to:</a:t>
            </a:r>
          </a:p>
          <a:p>
            <a:pPr marL="502920" indent="-457200">
              <a:buFont typeface="+mj-lt"/>
              <a:buAutoNum type="arabicPeriod"/>
            </a:pPr>
            <a:r>
              <a:rPr lang="en-US" dirty="0"/>
              <a:t>Describe trends in engagement in HIV care for pregnant and postpartum women in the Southeastern US</a:t>
            </a:r>
          </a:p>
          <a:p>
            <a:pPr marL="502920" indent="-457200">
              <a:buFont typeface="+mj-lt"/>
              <a:buAutoNum type="arabicPeriod"/>
            </a:pPr>
            <a:r>
              <a:rPr lang="en-US" dirty="0"/>
              <a:t>Describe challenges to retention in HIV care and HIV viral load suppression for postpartum women</a:t>
            </a:r>
          </a:p>
          <a:p>
            <a:pPr marL="45720"/>
            <a:r>
              <a:rPr lang="en-US" dirty="0"/>
              <a:t> </a:t>
            </a:r>
          </a:p>
          <a:p>
            <a:endParaRPr lang="en-US" dirty="0"/>
          </a:p>
          <a:p>
            <a:endParaRPr lang="en-US" dirty="0"/>
          </a:p>
        </p:txBody>
      </p:sp>
    </p:spTree>
    <p:extLst>
      <p:ext uri="{BB962C8B-B14F-4D97-AF65-F5344CB8AC3E}">
        <p14:creationId xmlns:p14="http://schemas.microsoft.com/office/powerpoint/2010/main" val="19631886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A29A6-3BC9-4C48-919D-1DA93170BC94}"/>
              </a:ext>
            </a:extLst>
          </p:cNvPr>
          <p:cNvSpPr>
            <a:spLocks noGrp="1"/>
          </p:cNvSpPr>
          <p:nvPr>
            <p:ph type="title"/>
          </p:nvPr>
        </p:nvSpPr>
        <p:spPr/>
        <p:txBody>
          <a:bodyPr>
            <a:normAutofit/>
          </a:bodyPr>
          <a:lstStyle/>
          <a:p>
            <a:r>
              <a:rPr lang="en-US" dirty="0"/>
              <a:t>The UNC Experience</a:t>
            </a:r>
          </a:p>
        </p:txBody>
      </p:sp>
      <p:sp>
        <p:nvSpPr>
          <p:cNvPr id="3" name="Content Placeholder 2">
            <a:extLst>
              <a:ext uri="{FF2B5EF4-FFF2-40B4-BE49-F238E27FC236}">
                <a16:creationId xmlns:a16="http://schemas.microsoft.com/office/drawing/2014/main" id="{7A3CE67B-11E3-0A4B-BFBB-8B823FB6A653}"/>
              </a:ext>
            </a:extLst>
          </p:cNvPr>
          <p:cNvSpPr>
            <a:spLocks noGrp="1"/>
          </p:cNvSpPr>
          <p:nvPr>
            <p:ph sz="half" idx="10"/>
          </p:nvPr>
        </p:nvSpPr>
        <p:spPr/>
        <p:txBody>
          <a:bodyPr/>
          <a:lstStyle/>
          <a:p>
            <a:pPr marL="342900" indent="-342900">
              <a:buFont typeface="Arial" panose="020B0604020202020204" pitchFamily="34" charset="0"/>
              <a:buChar char="•"/>
            </a:pPr>
            <a:r>
              <a:rPr lang="en-US" dirty="0"/>
              <a:t>The Southeastern US has high incidence and prevalence of HIV</a:t>
            </a:r>
          </a:p>
          <a:p>
            <a:pPr marL="342900" indent="-342900">
              <a:buFont typeface="Arial" panose="020B0604020202020204" pitchFamily="34" charset="0"/>
              <a:buChar char="•"/>
            </a:pPr>
            <a:r>
              <a:rPr lang="en-US" dirty="0"/>
              <a:t>UNC is an academic medical center serving a large urban, suburban, and rural catchment area</a:t>
            </a:r>
          </a:p>
          <a:p>
            <a:pPr marL="342900" indent="-342900">
              <a:buFont typeface="Arial" panose="020B0604020202020204" pitchFamily="34" charset="0"/>
              <a:buChar char="•"/>
            </a:pPr>
            <a:r>
              <a:rPr lang="en-US" dirty="0"/>
              <a:t>Leverage academic and Ryan White programmatic collaborations to optimize care for pregnant and postpartum HIV-positive women</a:t>
            </a:r>
          </a:p>
          <a:p>
            <a:pPr marL="1028700" lvl="1" indent="-342900"/>
            <a:r>
              <a:rPr lang="en-US" dirty="0"/>
              <a:t>Co-located OB-GYN and </a:t>
            </a:r>
            <a:r>
              <a:rPr lang="en-US" dirty="0" err="1"/>
              <a:t>peds</a:t>
            </a:r>
            <a:r>
              <a:rPr lang="en-US" dirty="0"/>
              <a:t> ID services, GYN/ID trained nurse</a:t>
            </a:r>
          </a:p>
          <a:p>
            <a:pPr marL="1028700" lvl="1" indent="-342900"/>
            <a:r>
              <a:rPr lang="en-US" dirty="0"/>
              <a:t>Case management for pregnant and postpartum women (social work and nursing)</a:t>
            </a:r>
          </a:p>
          <a:p>
            <a:pPr marL="1028700" lvl="1" indent="-342900"/>
            <a:r>
              <a:rPr lang="en-US" dirty="0"/>
              <a:t>Collaboration with outreach programs across the state</a:t>
            </a:r>
          </a:p>
          <a:p>
            <a:pPr marL="342900" indent="-342900">
              <a:buFont typeface="Arial" panose="020B0604020202020204" pitchFamily="34" charset="0"/>
              <a:buChar char="•"/>
            </a:pPr>
            <a:r>
              <a:rPr lang="en-US" dirty="0"/>
              <a:t>University of North Carolina CFAR HIV Clinical Cohort (UCHCC) data </a:t>
            </a:r>
          </a:p>
        </p:txBody>
      </p:sp>
    </p:spTree>
    <p:extLst>
      <p:ext uri="{BB962C8B-B14F-4D97-AF65-F5344CB8AC3E}">
        <p14:creationId xmlns:p14="http://schemas.microsoft.com/office/powerpoint/2010/main" val="292334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1F8A9-A717-B548-B267-1A2F01D84B32}"/>
              </a:ext>
            </a:extLst>
          </p:cNvPr>
          <p:cNvSpPr>
            <a:spLocks noGrp="1"/>
          </p:cNvSpPr>
          <p:nvPr>
            <p:ph type="title"/>
          </p:nvPr>
        </p:nvSpPr>
        <p:spPr/>
        <p:txBody>
          <a:bodyPr>
            <a:noAutofit/>
          </a:bodyPr>
          <a:lstStyle/>
          <a:p>
            <a:r>
              <a:rPr lang="en-US" sz="3200" dirty="0"/>
              <a:t>Conception to Delivery: </a:t>
            </a:r>
            <a:br>
              <a:rPr lang="en-US" sz="3200" dirty="0"/>
            </a:br>
            <a:r>
              <a:rPr lang="en-US" sz="3200" dirty="0"/>
              <a:t>HIV Diagnosis, ART, and VL suppression</a:t>
            </a:r>
          </a:p>
        </p:txBody>
      </p:sp>
      <p:sp>
        <p:nvSpPr>
          <p:cNvPr id="5" name="TextBox 4">
            <a:extLst>
              <a:ext uri="{FF2B5EF4-FFF2-40B4-BE49-F238E27FC236}">
                <a16:creationId xmlns:a16="http://schemas.microsoft.com/office/drawing/2014/main" id="{2F7F0410-2CC5-6B48-80BC-9BC6EFBF9F82}"/>
              </a:ext>
            </a:extLst>
          </p:cNvPr>
          <p:cNvSpPr txBox="1"/>
          <p:nvPr/>
        </p:nvSpPr>
        <p:spPr>
          <a:xfrm>
            <a:off x="9460969" y="6094148"/>
            <a:ext cx="3514725" cy="307777"/>
          </a:xfrm>
          <a:prstGeom prst="rect">
            <a:avLst/>
          </a:prstGeom>
          <a:noFill/>
        </p:spPr>
        <p:txBody>
          <a:bodyPr wrap="square" rtlCol="0">
            <a:spAutoFit/>
          </a:bodyPr>
          <a:lstStyle/>
          <a:p>
            <a:r>
              <a:rPr lang="en-US" sz="1400" dirty="0"/>
              <a:t>Chen, J.S. et al.</a:t>
            </a:r>
            <a:r>
              <a:rPr lang="en-US" sz="1400" i="1" dirty="0"/>
              <a:t> AIDS</a:t>
            </a:r>
            <a:r>
              <a:rPr lang="en-US" sz="1400" dirty="0"/>
              <a:t>, in press</a:t>
            </a:r>
            <a:endParaRPr lang="en-US" sz="1400" i="1" dirty="0"/>
          </a:p>
        </p:txBody>
      </p:sp>
      <p:graphicFrame>
        <p:nvGraphicFramePr>
          <p:cNvPr id="6" name="Chart 5">
            <a:extLst>
              <a:ext uri="{FF2B5EF4-FFF2-40B4-BE49-F238E27FC236}">
                <a16:creationId xmlns:a16="http://schemas.microsoft.com/office/drawing/2014/main" id="{DD393229-91D1-1E4A-9371-7482F0F8DE79}"/>
              </a:ext>
            </a:extLst>
          </p:cNvPr>
          <p:cNvGraphicFramePr/>
          <p:nvPr>
            <p:extLst/>
          </p:nvPr>
        </p:nvGraphicFramePr>
        <p:xfrm>
          <a:off x="838200" y="1348315"/>
          <a:ext cx="10862732" cy="47458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2648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9D90A-9F34-6946-A954-744379C33FF7}"/>
              </a:ext>
            </a:extLst>
          </p:cNvPr>
          <p:cNvSpPr>
            <a:spLocks noGrp="1"/>
          </p:cNvSpPr>
          <p:nvPr>
            <p:ph type="title"/>
          </p:nvPr>
        </p:nvSpPr>
        <p:spPr/>
        <p:txBody>
          <a:bodyPr>
            <a:normAutofit fontScale="90000"/>
          </a:bodyPr>
          <a:lstStyle/>
          <a:p>
            <a:r>
              <a:rPr lang="en-US" sz="4000" dirty="0"/>
              <a:t>Postpartum Engagement in Care and VL Suppression</a:t>
            </a:r>
            <a:endParaRPr lang="en-US" dirty="0"/>
          </a:p>
        </p:txBody>
      </p:sp>
      <p:graphicFrame>
        <p:nvGraphicFramePr>
          <p:cNvPr id="4" name="Content Placeholder 3">
            <a:extLst>
              <a:ext uri="{FF2B5EF4-FFF2-40B4-BE49-F238E27FC236}">
                <a16:creationId xmlns:a16="http://schemas.microsoft.com/office/drawing/2014/main" id="{112049CD-7D35-1946-8BEF-BFAA1B87CF97}"/>
              </a:ext>
            </a:extLst>
          </p:cNvPr>
          <p:cNvGraphicFramePr>
            <a:graphicFrameLocks noGrp="1"/>
          </p:cNvGraphicFramePr>
          <p:nvPr>
            <p:ph sz="half" idx="10"/>
            <p:extLst/>
          </p:nvPr>
        </p:nvGraphicFramePr>
        <p:xfrm>
          <a:off x="838200" y="1228260"/>
          <a:ext cx="10515600" cy="458156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7640956D-415B-374A-874D-7554012E8BC0}"/>
              </a:ext>
            </a:extLst>
          </p:cNvPr>
          <p:cNvSpPr txBox="1"/>
          <p:nvPr/>
        </p:nvSpPr>
        <p:spPr>
          <a:xfrm>
            <a:off x="9274703" y="5974490"/>
            <a:ext cx="3514725" cy="307777"/>
          </a:xfrm>
          <a:prstGeom prst="rect">
            <a:avLst/>
          </a:prstGeom>
          <a:noFill/>
        </p:spPr>
        <p:txBody>
          <a:bodyPr wrap="square" rtlCol="0">
            <a:spAutoFit/>
          </a:bodyPr>
          <a:lstStyle/>
          <a:p>
            <a:r>
              <a:rPr lang="en-US" sz="1400" dirty="0"/>
              <a:t>Chen, J.S. et al.</a:t>
            </a:r>
            <a:r>
              <a:rPr lang="en-US" sz="1400" i="1" dirty="0"/>
              <a:t> AIDS</a:t>
            </a:r>
            <a:r>
              <a:rPr lang="en-US" sz="1400" dirty="0"/>
              <a:t>, in press</a:t>
            </a:r>
            <a:endParaRPr lang="en-US" sz="1400" i="1" dirty="0"/>
          </a:p>
        </p:txBody>
      </p:sp>
    </p:spTree>
    <p:extLst>
      <p:ext uri="{BB962C8B-B14F-4D97-AF65-F5344CB8AC3E}">
        <p14:creationId xmlns:p14="http://schemas.microsoft.com/office/powerpoint/2010/main" val="10276089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4CA87-2760-A247-96B8-B85C12367AF6}"/>
              </a:ext>
            </a:extLst>
          </p:cNvPr>
          <p:cNvSpPr>
            <a:spLocks noGrp="1"/>
          </p:cNvSpPr>
          <p:nvPr>
            <p:ph type="title"/>
          </p:nvPr>
        </p:nvSpPr>
        <p:spPr/>
        <p:txBody>
          <a:bodyPr>
            <a:normAutofit/>
          </a:bodyPr>
          <a:lstStyle/>
          <a:p>
            <a:r>
              <a:rPr lang="en-US" dirty="0"/>
              <a:t>Next Steps</a:t>
            </a:r>
          </a:p>
        </p:txBody>
      </p:sp>
      <p:sp>
        <p:nvSpPr>
          <p:cNvPr id="3" name="Content Placeholder 2">
            <a:extLst>
              <a:ext uri="{FF2B5EF4-FFF2-40B4-BE49-F238E27FC236}">
                <a16:creationId xmlns:a16="http://schemas.microsoft.com/office/drawing/2014/main" id="{26141B2A-6F5D-6243-915E-A0BC8D46AA81}"/>
              </a:ext>
            </a:extLst>
          </p:cNvPr>
          <p:cNvSpPr>
            <a:spLocks noGrp="1"/>
          </p:cNvSpPr>
          <p:nvPr>
            <p:ph sz="half" idx="10"/>
          </p:nvPr>
        </p:nvSpPr>
        <p:spPr/>
        <p:txBody>
          <a:bodyPr/>
          <a:lstStyle/>
          <a:p>
            <a:pPr marL="342900" indent="-342900">
              <a:buFont typeface="Arial" panose="020B0604020202020204" pitchFamily="34" charset="0"/>
              <a:buChar char="•"/>
            </a:pPr>
            <a:r>
              <a:rPr lang="en-US" sz="2800" dirty="0"/>
              <a:t>Recognition of the “4</a:t>
            </a:r>
            <a:r>
              <a:rPr lang="en-US" sz="2800" baseline="30000" dirty="0"/>
              <a:t>th</a:t>
            </a:r>
            <a:r>
              <a:rPr lang="en-US" sz="2800" dirty="0"/>
              <a:t> Trimester” as at-risk period</a:t>
            </a:r>
          </a:p>
          <a:p>
            <a:pPr marL="342900" indent="-342900">
              <a:buFont typeface="Arial" panose="020B0604020202020204" pitchFamily="34" charset="0"/>
              <a:buChar char="•"/>
            </a:pPr>
            <a:r>
              <a:rPr lang="en-US" sz="2800" dirty="0"/>
              <a:t>Proactive approach to discussing fertility desire and intentions</a:t>
            </a:r>
          </a:p>
          <a:p>
            <a:pPr marL="342900" indent="-342900">
              <a:buFont typeface="Arial" panose="020B0604020202020204" pitchFamily="34" charset="0"/>
              <a:buChar char="•"/>
            </a:pPr>
            <a:r>
              <a:rPr lang="en-US" sz="2800" dirty="0"/>
              <a:t>Same-day access to family planning clinic</a:t>
            </a:r>
          </a:p>
          <a:p>
            <a:pPr marL="342900" indent="-342900">
              <a:buFont typeface="Arial" panose="020B0604020202020204" pitchFamily="34" charset="0"/>
              <a:buChar char="•"/>
            </a:pPr>
            <a:r>
              <a:rPr lang="en-US" sz="2800" dirty="0"/>
              <a:t>Educational video development addressing fertility desire</a:t>
            </a:r>
          </a:p>
          <a:p>
            <a:pPr marL="342900" indent="-342900">
              <a:buFont typeface="Arial" panose="020B0604020202020204" pitchFamily="34" charset="0"/>
              <a:buChar char="•"/>
            </a:pPr>
            <a:r>
              <a:rPr lang="en-US" sz="2800" dirty="0"/>
              <a:t>Development of remote visit options (e.g. telemedicine)</a:t>
            </a:r>
          </a:p>
          <a:p>
            <a:pPr marL="342900" indent="-342900">
              <a:buFont typeface="Arial" panose="020B0604020202020204" pitchFamily="34" charset="0"/>
              <a:buChar char="•"/>
            </a:pPr>
            <a:r>
              <a:rPr lang="en-US" sz="2800" dirty="0"/>
              <a:t>Development of “medical Lyft” transportation program to facilitate visit attendance</a:t>
            </a:r>
            <a:endParaRPr lang="en-US" dirty="0"/>
          </a:p>
        </p:txBody>
      </p:sp>
    </p:spTree>
    <p:extLst>
      <p:ext uri="{BB962C8B-B14F-4D97-AF65-F5344CB8AC3E}">
        <p14:creationId xmlns:p14="http://schemas.microsoft.com/office/powerpoint/2010/main" val="170932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399"/>
            <a:ext cx="10972800" cy="838201"/>
          </a:xfrm>
        </p:spPr>
        <p:txBody>
          <a:bodyPr>
            <a:normAutofit fontScale="90000"/>
          </a:bodyPr>
          <a:lstStyle/>
          <a:p>
            <a:r>
              <a:rPr lang="en-US" sz="4000" b="1" dirty="0" smtClean="0">
                <a:solidFill>
                  <a:srgbClr val="0F4D7B"/>
                </a:solidFill>
                <a:latin typeface="+mn-lt"/>
              </a:rPr>
              <a:t>Health Resources and Services Administration (HRSA) Overview</a:t>
            </a:r>
            <a:endParaRPr lang="en-US" sz="3200" b="1" dirty="0">
              <a:solidFill>
                <a:srgbClr val="800000"/>
              </a:solidFill>
              <a:latin typeface="+mn-lt"/>
            </a:endParaRPr>
          </a:p>
        </p:txBody>
      </p:sp>
      <p:sp>
        <p:nvSpPr>
          <p:cNvPr id="6" name="Content Placeholder 5"/>
          <p:cNvSpPr>
            <a:spLocks noGrp="1"/>
          </p:cNvSpPr>
          <p:nvPr>
            <p:ph idx="1"/>
          </p:nvPr>
        </p:nvSpPr>
        <p:spPr>
          <a:xfrm>
            <a:off x="381000" y="1143000"/>
            <a:ext cx="11201400" cy="4724400"/>
          </a:xfrm>
        </p:spPr>
        <p:txBody>
          <a:bodyPr>
            <a:normAutofit/>
          </a:bodyPr>
          <a:lstStyle/>
          <a:p>
            <a:r>
              <a:rPr lang="en-US" dirty="0"/>
              <a:t>Supports more than 90 programs that provide health care to people who are geographically isolated, economically or medically vulnerable through grants and cooperative agreements to more than 3,000 awardees, including community and faith-based organizations, colleges and universities, hospitals, state, local, and tribal governments, and private entities</a:t>
            </a:r>
          </a:p>
          <a:p>
            <a:endParaRPr lang="en-US" dirty="0"/>
          </a:p>
          <a:p>
            <a:r>
              <a:rPr lang="en-US" dirty="0"/>
              <a:t>Every year, HRSA programs serve tens of millions of people, including people living with HIV/AIDS, pregnant women, mothers and their families, and those otherwise unable to access quality health care </a:t>
            </a:r>
          </a:p>
          <a:p>
            <a:pPr marL="0" lvl="0" indent="0">
              <a:buNone/>
            </a:pPr>
            <a:endParaRPr lang="en-US" b="1" dirty="0">
              <a:solidFill>
                <a:srgbClr val="0F4D7B"/>
              </a:solidFill>
            </a:endParaRPr>
          </a:p>
        </p:txBody>
      </p:sp>
      <p:sp>
        <p:nvSpPr>
          <p:cNvPr id="4" name="Slide Number Placeholder 3"/>
          <p:cNvSpPr>
            <a:spLocks noGrp="1"/>
          </p:cNvSpPr>
          <p:nvPr>
            <p:ph type="sldNum" sz="quarter" idx="12"/>
          </p:nvPr>
        </p:nvSpPr>
        <p:spPr>
          <a:xfrm>
            <a:off x="9372600" y="6492875"/>
            <a:ext cx="2743200" cy="365125"/>
          </a:xfrm>
        </p:spPr>
        <p:txBody>
          <a:bodyPr/>
          <a:lstStyle/>
          <a:p>
            <a:fld id="{F9ECA865-404D-4A57-9AC1-FD3038CC100D}" type="slidenum">
              <a:rPr lang="en-US" smtClean="0"/>
              <a:pPr/>
              <a:t>5</a:t>
            </a:fld>
            <a:endParaRPr lang="en-US" dirty="0"/>
          </a:p>
        </p:txBody>
      </p:sp>
    </p:spTree>
    <p:extLst>
      <p:ext uri="{BB962C8B-B14F-4D97-AF65-F5344CB8AC3E}">
        <p14:creationId xmlns:p14="http://schemas.microsoft.com/office/powerpoint/2010/main" val="1744096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A9CAB-BD62-FC4A-A36E-E8F4FD9094D5}"/>
              </a:ext>
            </a:extLst>
          </p:cNvPr>
          <p:cNvSpPr>
            <a:spLocks noGrp="1"/>
          </p:cNvSpPr>
          <p:nvPr>
            <p:ph type="title"/>
          </p:nvPr>
        </p:nvSpPr>
        <p:spPr/>
        <p:txBody>
          <a:bodyPr>
            <a:normAutofit/>
          </a:bodyPr>
          <a:lstStyle/>
          <a:p>
            <a:r>
              <a:rPr lang="en-US" dirty="0"/>
              <a:t>Acknowledgements	</a:t>
            </a:r>
          </a:p>
        </p:txBody>
      </p:sp>
      <p:sp>
        <p:nvSpPr>
          <p:cNvPr id="3" name="Content Placeholder 2">
            <a:extLst>
              <a:ext uri="{FF2B5EF4-FFF2-40B4-BE49-F238E27FC236}">
                <a16:creationId xmlns:a16="http://schemas.microsoft.com/office/drawing/2014/main" id="{9D58FAD0-C63F-5343-BE1C-E5053D10666D}"/>
              </a:ext>
            </a:extLst>
          </p:cNvPr>
          <p:cNvSpPr>
            <a:spLocks noGrp="1"/>
          </p:cNvSpPr>
          <p:nvPr>
            <p:ph sz="half" idx="10"/>
          </p:nvPr>
        </p:nvSpPr>
        <p:spPr/>
        <p:txBody>
          <a:bodyPr>
            <a:normAutofit fontScale="92500" lnSpcReduction="10000"/>
          </a:bodyPr>
          <a:lstStyle/>
          <a:p>
            <a:pPr marL="342900" indent="-342900">
              <a:buFont typeface="Arial" panose="020B0604020202020204" pitchFamily="34" charset="0"/>
              <a:buChar char="•"/>
            </a:pPr>
            <a:r>
              <a:rPr lang="en-US" dirty="0"/>
              <a:t>UNC ID Clinic staff and patients</a:t>
            </a:r>
          </a:p>
          <a:p>
            <a:pPr marL="342900" indent="-342900">
              <a:buFont typeface="Arial" panose="020B0604020202020204" pitchFamily="34" charset="0"/>
              <a:buChar char="•"/>
            </a:pPr>
            <a:r>
              <a:rPr lang="en-US" dirty="0"/>
              <a:t>UNC Ryan White Program staff</a:t>
            </a:r>
          </a:p>
          <a:p>
            <a:pPr marL="342900" indent="-342900">
              <a:buFont typeface="Arial" panose="020B0604020202020204" pitchFamily="34" charset="0"/>
              <a:buChar char="•"/>
            </a:pPr>
            <a:r>
              <a:rPr lang="en-US" dirty="0"/>
              <a:t>Jane Chen, MSPH</a:t>
            </a:r>
          </a:p>
          <a:p>
            <a:pPr marL="342900" indent="-342900">
              <a:buFont typeface="Arial" panose="020B0604020202020204" pitchFamily="34" charset="0"/>
              <a:buChar char="•"/>
            </a:pPr>
            <a:r>
              <a:rPr lang="en-US" dirty="0"/>
              <a:t>Brian Pence, PhD</a:t>
            </a:r>
          </a:p>
          <a:p>
            <a:pPr marL="342900" indent="-342900">
              <a:buFont typeface="Arial" panose="020B0604020202020204" pitchFamily="34" charset="0"/>
              <a:buChar char="•"/>
            </a:pPr>
            <a:r>
              <a:rPr lang="en-US" dirty="0"/>
              <a:t>Lisa </a:t>
            </a:r>
            <a:r>
              <a:rPr lang="en-US" dirty="0" err="1"/>
              <a:t>Rahangdale</a:t>
            </a:r>
            <a:r>
              <a:rPr lang="en-US" dirty="0"/>
              <a:t>, MD, MPH</a:t>
            </a:r>
          </a:p>
          <a:p>
            <a:pPr marL="342900" indent="-342900">
              <a:buFont typeface="Arial" panose="020B0604020202020204" pitchFamily="34" charset="0"/>
              <a:buChar char="•"/>
            </a:pPr>
            <a:r>
              <a:rPr lang="en-US" dirty="0"/>
              <a:t>Kristine Patterson, MD</a:t>
            </a:r>
          </a:p>
          <a:p>
            <a:pPr marL="342900" indent="-342900">
              <a:buFont typeface="Arial" panose="020B0604020202020204" pitchFamily="34" charset="0"/>
              <a:buChar char="•"/>
            </a:pPr>
            <a:r>
              <a:rPr lang="en-US" dirty="0"/>
              <a:t>Amy </a:t>
            </a:r>
            <a:r>
              <a:rPr lang="en-US" dirty="0" err="1"/>
              <a:t>Durr</a:t>
            </a:r>
            <a:r>
              <a:rPr lang="en-US" dirty="0"/>
              <a:t>, MSN, FNP</a:t>
            </a:r>
          </a:p>
          <a:p>
            <a:pPr marL="342900" indent="-342900">
              <a:buFont typeface="Arial" panose="020B0604020202020204" pitchFamily="34" charset="0"/>
              <a:buChar char="•"/>
            </a:pPr>
            <a:r>
              <a:rPr lang="en-US" dirty="0"/>
              <a:t>Amanda </a:t>
            </a:r>
            <a:r>
              <a:rPr lang="en-US" dirty="0" err="1"/>
              <a:t>Antono</a:t>
            </a:r>
            <a:r>
              <a:rPr lang="en-US" dirty="0"/>
              <a:t>, MS</a:t>
            </a:r>
          </a:p>
          <a:p>
            <a:pPr marL="342900" indent="-342900">
              <a:buFont typeface="Arial" panose="020B0604020202020204" pitchFamily="34" charset="0"/>
              <a:buChar char="•"/>
            </a:pPr>
            <a:r>
              <a:rPr lang="en-US" dirty="0"/>
              <a:t>Oksana </a:t>
            </a:r>
            <a:r>
              <a:rPr lang="en-US" dirty="0" err="1"/>
              <a:t>Zakharova</a:t>
            </a:r>
            <a:r>
              <a:rPr lang="en-US" dirty="0"/>
              <a:t>, MS </a:t>
            </a:r>
          </a:p>
          <a:p>
            <a:pPr marL="342900" indent="-342900">
              <a:buFont typeface="Arial" panose="020B0604020202020204" pitchFamily="34" charset="0"/>
              <a:buChar char="•"/>
            </a:pPr>
            <a:r>
              <a:rPr lang="en-US" dirty="0"/>
              <a:t>Joe </a:t>
            </a:r>
            <a:r>
              <a:rPr lang="en-US" dirty="0" err="1"/>
              <a:t>Eron</a:t>
            </a:r>
            <a:r>
              <a:rPr lang="en-US" dirty="0"/>
              <a:t>, MD</a:t>
            </a:r>
          </a:p>
          <a:p>
            <a:pPr marL="342900" indent="-342900">
              <a:buFont typeface="Arial" panose="020B0604020202020204" pitchFamily="34" charset="0"/>
              <a:buChar char="•"/>
            </a:pPr>
            <a:r>
              <a:rPr lang="en-US" dirty="0"/>
              <a:t>Sonia </a:t>
            </a:r>
            <a:r>
              <a:rPr lang="en-US" dirty="0" err="1"/>
              <a:t>Napravnik</a:t>
            </a:r>
            <a:r>
              <a:rPr lang="en-US" dirty="0"/>
              <a:t>, PhD</a:t>
            </a:r>
          </a:p>
          <a:p>
            <a:endParaRPr lang="en-US" dirty="0"/>
          </a:p>
        </p:txBody>
      </p:sp>
      <p:pic>
        <p:nvPicPr>
          <p:cNvPr id="9" name="Picture 8">
            <a:extLst>
              <a:ext uri="{FF2B5EF4-FFF2-40B4-BE49-F238E27FC236}">
                <a16:creationId xmlns:a16="http://schemas.microsoft.com/office/drawing/2014/main" id="{6B056478-57D2-A247-820F-D0422ADD6A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5631" y="234396"/>
            <a:ext cx="5826369" cy="1779311"/>
          </a:xfrm>
          <a:prstGeom prst="rect">
            <a:avLst/>
          </a:prstGeom>
        </p:spPr>
      </p:pic>
      <p:pic>
        <p:nvPicPr>
          <p:cNvPr id="10" name="Picture 9">
            <a:extLst>
              <a:ext uri="{FF2B5EF4-FFF2-40B4-BE49-F238E27FC236}">
                <a16:creationId xmlns:a16="http://schemas.microsoft.com/office/drawing/2014/main" id="{BA73CCF9-C67A-D242-A0CE-A64EB9BC6252}"/>
              </a:ext>
            </a:extLst>
          </p:cNvPr>
          <p:cNvPicPr>
            <a:picLocks noChangeAspect="1"/>
          </p:cNvPicPr>
          <p:nvPr/>
        </p:nvPicPr>
        <p:blipFill>
          <a:blip r:embed="rId3"/>
          <a:stretch>
            <a:fillRect/>
          </a:stretch>
        </p:blipFill>
        <p:spPr>
          <a:xfrm>
            <a:off x="6646646" y="3631444"/>
            <a:ext cx="2147373" cy="2147373"/>
          </a:xfrm>
          <a:prstGeom prst="rect">
            <a:avLst/>
          </a:prstGeom>
        </p:spPr>
      </p:pic>
      <p:pic>
        <p:nvPicPr>
          <p:cNvPr id="11" name="Picture 10">
            <a:extLst>
              <a:ext uri="{FF2B5EF4-FFF2-40B4-BE49-F238E27FC236}">
                <a16:creationId xmlns:a16="http://schemas.microsoft.com/office/drawing/2014/main" id="{D7120C27-C71B-E340-9301-A34ED158FEB5}"/>
              </a:ext>
            </a:extLst>
          </p:cNvPr>
          <p:cNvPicPr>
            <a:picLocks noChangeAspect="1"/>
          </p:cNvPicPr>
          <p:nvPr/>
        </p:nvPicPr>
        <p:blipFill>
          <a:blip r:embed="rId4"/>
          <a:stretch>
            <a:fillRect/>
          </a:stretch>
        </p:blipFill>
        <p:spPr>
          <a:xfrm>
            <a:off x="6646646" y="1981648"/>
            <a:ext cx="4503954" cy="1439555"/>
          </a:xfrm>
          <a:prstGeom prst="rect">
            <a:avLst/>
          </a:prstGeom>
        </p:spPr>
      </p:pic>
    </p:spTree>
    <p:extLst>
      <p:ext uri="{BB962C8B-B14F-4D97-AF65-F5344CB8AC3E}">
        <p14:creationId xmlns:p14="http://schemas.microsoft.com/office/powerpoint/2010/main" val="9494749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206C5-220B-4370-8B0D-5E83B9030A71}"/>
              </a:ext>
            </a:extLst>
          </p:cNvPr>
          <p:cNvSpPr>
            <a:spLocks noGrp="1"/>
          </p:cNvSpPr>
          <p:nvPr>
            <p:ph type="title"/>
          </p:nvPr>
        </p:nvSpPr>
        <p:spPr>
          <a:xfrm>
            <a:off x="2677886" y="1924371"/>
            <a:ext cx="9060024" cy="1179047"/>
          </a:xfrm>
        </p:spPr>
        <p:txBody>
          <a:bodyPr/>
          <a:lstStyle/>
          <a:p>
            <a:r>
              <a:rPr lang="en-US" sz="3500" dirty="0"/>
              <a:t>HIV Prevention Services for Discordant Couples </a:t>
            </a:r>
            <a:br>
              <a:rPr lang="en-US" sz="3500" dirty="0"/>
            </a:br>
            <a:r>
              <a:rPr lang="en-US" sz="3500" dirty="0"/>
              <a:t>including HIV Testing &amp; PrEP</a:t>
            </a:r>
          </a:p>
        </p:txBody>
      </p:sp>
      <p:sp>
        <p:nvSpPr>
          <p:cNvPr id="3" name="Content Placeholder 2">
            <a:extLst>
              <a:ext uri="{FF2B5EF4-FFF2-40B4-BE49-F238E27FC236}">
                <a16:creationId xmlns:a16="http://schemas.microsoft.com/office/drawing/2014/main" id="{C66B2A74-2430-4079-A14F-56966D5E8099}"/>
              </a:ext>
            </a:extLst>
          </p:cNvPr>
          <p:cNvSpPr>
            <a:spLocks noGrp="1"/>
          </p:cNvSpPr>
          <p:nvPr>
            <p:ph idx="1"/>
          </p:nvPr>
        </p:nvSpPr>
        <p:spPr/>
        <p:txBody>
          <a:bodyPr/>
          <a:lstStyle/>
          <a:p>
            <a:pPr marL="0" indent="0">
              <a:buNone/>
            </a:pPr>
            <a:r>
              <a:rPr lang="sv-SE" dirty="0"/>
              <a:t>JoNell Efantis Potter, PhD, APRN, FAAN</a:t>
            </a:r>
            <a:endParaRPr lang="en-US" dirty="0"/>
          </a:p>
        </p:txBody>
      </p:sp>
      <p:sp>
        <p:nvSpPr>
          <p:cNvPr id="4" name="Content Placeholder 3">
            <a:extLst>
              <a:ext uri="{FF2B5EF4-FFF2-40B4-BE49-F238E27FC236}">
                <a16:creationId xmlns:a16="http://schemas.microsoft.com/office/drawing/2014/main" id="{1C7D6A9E-BF23-4DB4-A69B-BBDE071069EA}"/>
              </a:ext>
            </a:extLst>
          </p:cNvPr>
          <p:cNvSpPr>
            <a:spLocks noGrp="1"/>
          </p:cNvSpPr>
          <p:nvPr>
            <p:ph idx="10"/>
          </p:nvPr>
        </p:nvSpPr>
        <p:spPr/>
        <p:txBody>
          <a:bodyPr/>
          <a:lstStyle/>
          <a:p>
            <a:pPr marL="0" indent="0">
              <a:buNone/>
            </a:pPr>
            <a:r>
              <a:rPr lang="en-US" dirty="0"/>
              <a:t>Professor, Clinical Obstetrics &amp; Gynecology</a:t>
            </a:r>
          </a:p>
          <a:p>
            <a:pPr marL="0" indent="0">
              <a:buNone/>
            </a:pPr>
            <a:r>
              <a:rPr lang="en-US" dirty="0"/>
              <a:t>University of Miami Miller School of Medicine</a:t>
            </a:r>
          </a:p>
          <a:p>
            <a:endParaRPr lang="en-US" dirty="0"/>
          </a:p>
        </p:txBody>
      </p:sp>
    </p:spTree>
    <p:extLst>
      <p:ext uri="{BB962C8B-B14F-4D97-AF65-F5344CB8AC3E}">
        <p14:creationId xmlns:p14="http://schemas.microsoft.com/office/powerpoint/2010/main" val="30157944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58B21-377E-4CC0-A51D-ED888F0EF872}"/>
              </a:ext>
            </a:extLst>
          </p:cNvPr>
          <p:cNvSpPr>
            <a:spLocks noGrp="1"/>
          </p:cNvSpPr>
          <p:nvPr>
            <p:ph type="title"/>
          </p:nvPr>
        </p:nvSpPr>
        <p:spPr/>
        <p:txBody>
          <a:bodyPr>
            <a:noAutofit/>
          </a:bodyPr>
          <a:lstStyle/>
          <a:p>
            <a:r>
              <a:rPr lang="en-US" dirty="0"/>
              <a:t>Learning Objectives</a:t>
            </a:r>
          </a:p>
        </p:txBody>
      </p:sp>
      <p:sp>
        <p:nvSpPr>
          <p:cNvPr id="3" name="Content Placeholder 2">
            <a:extLst>
              <a:ext uri="{FF2B5EF4-FFF2-40B4-BE49-F238E27FC236}">
                <a16:creationId xmlns:a16="http://schemas.microsoft.com/office/drawing/2014/main" id="{30CA1955-9E40-45D2-8BC3-EA69D1BB6F28}"/>
              </a:ext>
            </a:extLst>
          </p:cNvPr>
          <p:cNvSpPr>
            <a:spLocks noGrp="1"/>
          </p:cNvSpPr>
          <p:nvPr>
            <p:ph sz="half" idx="10"/>
          </p:nvPr>
        </p:nvSpPr>
        <p:spPr>
          <a:xfrm>
            <a:off x="838200" y="1196982"/>
            <a:ext cx="10515600" cy="4448443"/>
          </a:xfrm>
        </p:spPr>
        <p:txBody>
          <a:bodyPr>
            <a:normAutofit/>
          </a:bodyPr>
          <a:lstStyle/>
          <a:p>
            <a:pPr marL="45720"/>
            <a:r>
              <a:rPr lang="en-US" dirty="0"/>
              <a:t>At the conclusion of this activity, the participant will be able to:</a:t>
            </a:r>
          </a:p>
          <a:p>
            <a:pPr marL="502920" indent="-457200">
              <a:buFont typeface="+mj-lt"/>
              <a:buAutoNum type="arabicPeriod"/>
            </a:pPr>
            <a:r>
              <a:rPr lang="en-US" dirty="0"/>
              <a:t>Provide a description of the University of Miami – Miller School of Medicine Ryan White Part C &amp; D </a:t>
            </a:r>
            <a:r>
              <a:rPr lang="en-US" dirty="0" smtClean="0"/>
              <a:t>Programs.</a:t>
            </a:r>
            <a:endParaRPr lang="en-US" dirty="0"/>
          </a:p>
          <a:p>
            <a:pPr marL="502920" indent="-457200">
              <a:buFont typeface="+mj-lt"/>
              <a:buAutoNum type="arabicPeriod"/>
            </a:pPr>
            <a:r>
              <a:rPr lang="en-US" dirty="0"/>
              <a:t>Discuss barriers &amp; facilitators to HIV Testing &amp; PrEP among HIV discordant couples.</a:t>
            </a:r>
          </a:p>
          <a:p>
            <a:pPr marL="502920" indent="-457200">
              <a:buFont typeface="+mj-lt"/>
              <a:buAutoNum type="arabicPeriod"/>
            </a:pPr>
            <a:r>
              <a:rPr lang="en-US" dirty="0"/>
              <a:t>Evaluate the findings from the PRIM Clinic Feasibility Study.</a:t>
            </a:r>
          </a:p>
          <a:p>
            <a:pPr marL="502920" indent="-457200">
              <a:buFont typeface="+mj-lt"/>
              <a:buAutoNum type="arabicPeriod"/>
            </a:pPr>
            <a:r>
              <a:rPr lang="en-US" dirty="0"/>
              <a:t>Propose potential strategies to increase HIV testing &amp; treatment uptake among partners of pregnant women living with HIV.</a:t>
            </a:r>
          </a:p>
          <a:p>
            <a:pPr marL="45720"/>
            <a:endParaRPr lang="en-US" dirty="0"/>
          </a:p>
          <a:p>
            <a:pPr marL="45720"/>
            <a:r>
              <a:rPr lang="en-US" dirty="0"/>
              <a:t> </a:t>
            </a:r>
          </a:p>
          <a:p>
            <a:endParaRPr lang="en-US" dirty="0"/>
          </a:p>
          <a:p>
            <a:endParaRPr lang="en-US" dirty="0"/>
          </a:p>
        </p:txBody>
      </p:sp>
    </p:spTree>
    <p:extLst>
      <p:ext uri="{BB962C8B-B14F-4D97-AF65-F5344CB8AC3E}">
        <p14:creationId xmlns:p14="http://schemas.microsoft.com/office/powerpoint/2010/main" val="34572166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1DCF2-9AD3-41C8-81AA-90FCB7668073}"/>
              </a:ext>
            </a:extLst>
          </p:cNvPr>
          <p:cNvSpPr>
            <a:spLocks noGrp="1"/>
          </p:cNvSpPr>
          <p:nvPr>
            <p:ph type="title"/>
          </p:nvPr>
        </p:nvSpPr>
        <p:spPr>
          <a:xfrm>
            <a:off x="838200" y="234397"/>
            <a:ext cx="10515600" cy="962585"/>
          </a:xfrm>
        </p:spPr>
        <p:txBody>
          <a:bodyPr>
            <a:noAutofit/>
          </a:bodyPr>
          <a:lstStyle/>
          <a:p>
            <a:r>
              <a:rPr lang="en-US" sz="3600" dirty="0" smtClean="0"/>
              <a:t>The </a:t>
            </a:r>
            <a:r>
              <a:rPr lang="en-US" sz="3600" dirty="0"/>
              <a:t>University of Miami-Miller School of Medicine </a:t>
            </a:r>
            <a:br>
              <a:rPr lang="en-US" sz="3600" dirty="0"/>
            </a:br>
            <a:r>
              <a:rPr lang="en-US" sz="3600" dirty="0"/>
              <a:t>Ryan White Part C &amp; D Program</a:t>
            </a:r>
          </a:p>
        </p:txBody>
      </p:sp>
      <p:sp>
        <p:nvSpPr>
          <p:cNvPr id="3" name="Content Placeholder 2">
            <a:extLst>
              <a:ext uri="{FF2B5EF4-FFF2-40B4-BE49-F238E27FC236}">
                <a16:creationId xmlns:a16="http://schemas.microsoft.com/office/drawing/2014/main" id="{7EAD641F-6C27-4B44-9B2F-24F4AE9BF0C3}"/>
              </a:ext>
            </a:extLst>
          </p:cNvPr>
          <p:cNvSpPr>
            <a:spLocks noGrp="1"/>
          </p:cNvSpPr>
          <p:nvPr>
            <p:ph sz="half" idx="10"/>
          </p:nvPr>
        </p:nvSpPr>
        <p:spPr>
          <a:xfrm>
            <a:off x="838200" y="1311564"/>
            <a:ext cx="10515600" cy="4387272"/>
          </a:xfrm>
        </p:spPr>
        <p:txBody>
          <a:bodyPr>
            <a:normAutofit/>
          </a:bodyPr>
          <a:lstStyle/>
          <a:p>
            <a:pPr marL="342900" indent="-342900">
              <a:buFont typeface="Arial" panose="020B0604020202020204" pitchFamily="34" charset="0"/>
              <a:buChar char="•"/>
            </a:pPr>
            <a:r>
              <a:rPr lang="en-US" dirty="0" smtClean="0"/>
              <a:t>Part </a:t>
            </a:r>
            <a:r>
              <a:rPr lang="en-US" dirty="0"/>
              <a:t>D funded as one of the original sites for the Pediatric HIV Demonstration Projects in the late 1980’s.</a:t>
            </a:r>
          </a:p>
          <a:p>
            <a:pPr marL="342900" indent="-342900">
              <a:buFont typeface="Arial" panose="020B0604020202020204" pitchFamily="34" charset="0"/>
              <a:buChar char="•"/>
            </a:pPr>
            <a:r>
              <a:rPr lang="en-US" dirty="0"/>
              <a:t>Part C funded as one of the original RW Title III programs in the 1990s.</a:t>
            </a:r>
          </a:p>
          <a:p>
            <a:pPr marL="342900" indent="-342900">
              <a:buFont typeface="Arial" panose="020B0604020202020204" pitchFamily="34" charset="0"/>
              <a:buChar char="•"/>
            </a:pPr>
            <a:r>
              <a:rPr lang="en-US" dirty="0"/>
              <a:t>Evolved into a comprehensive program serving over </a:t>
            </a:r>
            <a:r>
              <a:rPr lang="en-US" dirty="0" smtClean="0"/>
              <a:t>3300 </a:t>
            </a:r>
            <a:r>
              <a:rPr lang="en-US" dirty="0"/>
              <a:t>adults, adolescents &amp; children living with HIV annually.</a:t>
            </a:r>
          </a:p>
          <a:p>
            <a:pPr marL="342900" indent="-342900">
              <a:buFont typeface="Arial" panose="020B0604020202020204" pitchFamily="34" charset="0"/>
              <a:buChar char="•"/>
            </a:pPr>
            <a:r>
              <a:rPr lang="en-US" dirty="0"/>
              <a:t>Specialty services for women include Colposcopy; High Resolution Anoscopy; Preconception </a:t>
            </a:r>
            <a:r>
              <a:rPr lang="en-US" dirty="0" smtClean="0"/>
              <a:t>Counseling; </a:t>
            </a:r>
            <a:r>
              <a:rPr lang="en-US" dirty="0"/>
              <a:t>Prenatal Care, including a Centering Pregnancy Pilot; &amp; the WISH Clinic- a Primary Care Service designed specifically for Women.</a:t>
            </a:r>
          </a:p>
          <a:p>
            <a:pPr marL="342900" indent="-342900">
              <a:buFont typeface="Arial" panose="020B0604020202020204" pitchFamily="34" charset="0"/>
              <a:buChar char="•"/>
            </a:pPr>
            <a:r>
              <a:rPr lang="en-US" dirty="0"/>
              <a:t>Served over 3000 pregnant women living with HIV </a:t>
            </a:r>
            <a:r>
              <a:rPr lang="en-US" dirty="0" smtClean="0"/>
              <a:t>in the </a:t>
            </a:r>
            <a:r>
              <a:rPr lang="en-US" dirty="0"/>
              <a:t>past 30 years</a:t>
            </a:r>
            <a:r>
              <a:rPr lang="en-US" dirty="0" smtClean="0"/>
              <a:t>.</a:t>
            </a:r>
            <a:endParaRPr lang="en-US" dirty="0"/>
          </a:p>
        </p:txBody>
      </p:sp>
    </p:spTree>
    <p:extLst>
      <p:ext uri="{BB962C8B-B14F-4D97-AF65-F5344CB8AC3E}">
        <p14:creationId xmlns:p14="http://schemas.microsoft.com/office/powerpoint/2010/main" val="12468001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1DCF2-9AD3-41C8-81AA-90FCB7668073}"/>
              </a:ext>
            </a:extLst>
          </p:cNvPr>
          <p:cNvSpPr>
            <a:spLocks noGrp="1"/>
          </p:cNvSpPr>
          <p:nvPr>
            <p:ph type="title"/>
          </p:nvPr>
        </p:nvSpPr>
        <p:spPr/>
        <p:txBody>
          <a:bodyPr>
            <a:noAutofit/>
          </a:bodyPr>
          <a:lstStyle/>
          <a:p>
            <a:r>
              <a:rPr lang="en-US" sz="3600" dirty="0" smtClean="0"/>
              <a:t>Background</a:t>
            </a:r>
            <a:endParaRPr lang="en-US" sz="3600" dirty="0"/>
          </a:p>
        </p:txBody>
      </p:sp>
      <p:sp>
        <p:nvSpPr>
          <p:cNvPr id="3" name="Content Placeholder 2">
            <a:extLst>
              <a:ext uri="{FF2B5EF4-FFF2-40B4-BE49-F238E27FC236}">
                <a16:creationId xmlns:a16="http://schemas.microsoft.com/office/drawing/2014/main" id="{7EAD641F-6C27-4B44-9B2F-24F4AE9BF0C3}"/>
              </a:ext>
            </a:extLst>
          </p:cNvPr>
          <p:cNvSpPr>
            <a:spLocks noGrp="1"/>
          </p:cNvSpPr>
          <p:nvPr>
            <p:ph sz="half" idx="10"/>
          </p:nvPr>
        </p:nvSpPr>
        <p:spPr/>
        <p:txBody>
          <a:bodyPr/>
          <a:lstStyle/>
          <a:p>
            <a:pPr marL="342900" indent="-342900">
              <a:buFont typeface="Arial" panose="020B0604020202020204" pitchFamily="34" charset="0"/>
              <a:buChar char="•"/>
            </a:pPr>
            <a:r>
              <a:rPr lang="en-US" dirty="0" smtClean="0"/>
              <a:t>Heterosexual </a:t>
            </a:r>
            <a:r>
              <a:rPr lang="en-US" dirty="0"/>
              <a:t>HIV discordant couples engage in unprotected sex to conceive, potentially placing the uninfected partner at risk.</a:t>
            </a:r>
          </a:p>
          <a:p>
            <a:pPr marL="342900" indent="-342900">
              <a:buFont typeface="Arial" panose="020B0604020202020204" pitchFamily="34" charset="0"/>
              <a:buChar char="•"/>
            </a:pPr>
            <a:r>
              <a:rPr lang="en-US" dirty="0" smtClean="0"/>
              <a:t>For </a:t>
            </a:r>
            <a:r>
              <a:rPr lang="en-US" dirty="0"/>
              <a:t>couples who do not have access to assisted reproductive services, pre-exposure prophylaxis (PrEP) may provide a safe option. </a:t>
            </a:r>
          </a:p>
          <a:p>
            <a:pPr marL="342900" indent="-342900">
              <a:buFont typeface="Arial" panose="020B0604020202020204" pitchFamily="34" charset="0"/>
              <a:buChar char="•"/>
            </a:pPr>
            <a:r>
              <a:rPr lang="en-US" dirty="0"/>
              <a:t>Promotion of PrEP for serodiscordant couples in the US remains largely neglected, despite implementation in other high risk groups.</a:t>
            </a:r>
          </a:p>
          <a:p>
            <a:pPr marL="342900" indent="-342900">
              <a:buFont typeface="Arial" panose="020B0604020202020204" pitchFamily="34" charset="0"/>
              <a:buChar char="•"/>
            </a:pPr>
            <a:r>
              <a:rPr lang="en-US" dirty="0"/>
              <a:t>US health care providers have endorsed the safety &amp; efficacy of PrEP for negative individuals with sexual partners living with HIV.</a:t>
            </a:r>
          </a:p>
          <a:p>
            <a:pPr marL="342900" indent="-342900">
              <a:buFont typeface="Arial" panose="020B0604020202020204" pitchFamily="34" charset="0"/>
              <a:buChar char="•"/>
            </a:pPr>
            <a:r>
              <a:rPr lang="en-US" dirty="0"/>
              <a:t>Optimal methods or best practices for engaging &amp; delivering PrEP services to serodiscordant couples are unclear.</a:t>
            </a:r>
          </a:p>
        </p:txBody>
      </p:sp>
    </p:spTree>
    <p:extLst>
      <p:ext uri="{BB962C8B-B14F-4D97-AF65-F5344CB8AC3E}">
        <p14:creationId xmlns:p14="http://schemas.microsoft.com/office/powerpoint/2010/main" val="17081337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1DCF2-9AD3-41C8-81AA-90FCB7668073}"/>
              </a:ext>
            </a:extLst>
          </p:cNvPr>
          <p:cNvSpPr>
            <a:spLocks noGrp="1"/>
          </p:cNvSpPr>
          <p:nvPr>
            <p:ph type="title"/>
          </p:nvPr>
        </p:nvSpPr>
        <p:spPr/>
        <p:txBody>
          <a:bodyPr>
            <a:noAutofit/>
          </a:bodyPr>
          <a:lstStyle/>
          <a:p>
            <a:r>
              <a:rPr lang="en-US" sz="3600" dirty="0" smtClean="0"/>
              <a:t>Barriers </a:t>
            </a:r>
            <a:r>
              <a:rPr lang="en-US" sz="3600" dirty="0"/>
              <a:t>&amp; Facilitators to HIV Testing &amp; </a:t>
            </a:r>
            <a:r>
              <a:rPr lang="en-US" sz="3600" dirty="0" err="1"/>
              <a:t>PrEP</a:t>
            </a:r>
            <a:endParaRPr lang="en-US" sz="3600" dirty="0"/>
          </a:p>
        </p:txBody>
      </p:sp>
      <p:sp>
        <p:nvSpPr>
          <p:cNvPr id="3" name="Content Placeholder 2">
            <a:extLst>
              <a:ext uri="{FF2B5EF4-FFF2-40B4-BE49-F238E27FC236}">
                <a16:creationId xmlns:a16="http://schemas.microsoft.com/office/drawing/2014/main" id="{7EAD641F-6C27-4B44-9B2F-24F4AE9BF0C3}"/>
              </a:ext>
            </a:extLst>
          </p:cNvPr>
          <p:cNvSpPr>
            <a:spLocks noGrp="1"/>
          </p:cNvSpPr>
          <p:nvPr>
            <p:ph sz="half" idx="10"/>
          </p:nvPr>
        </p:nvSpPr>
        <p:spPr/>
        <p:txBody>
          <a:bodyPr/>
          <a:lstStyle/>
          <a:p>
            <a:pPr marL="342900" indent="-342900">
              <a:buFont typeface="Arial" panose="020B0604020202020204" pitchFamily="34" charset="0"/>
              <a:buChar char="•"/>
            </a:pPr>
            <a:r>
              <a:rPr lang="en-US" dirty="0" smtClean="0"/>
              <a:t>Barriers </a:t>
            </a:r>
            <a:r>
              <a:rPr lang="en-US" dirty="0"/>
              <a:t>include no access to health care, HIV stigma, inaccurate perceived risk, and inaccurate knowledge or information.</a:t>
            </a:r>
          </a:p>
          <a:p>
            <a:pPr marL="342900" indent="-342900">
              <a:buFont typeface="Arial" panose="020B0604020202020204" pitchFamily="34" charset="0"/>
              <a:buChar char="•"/>
            </a:pPr>
            <a:r>
              <a:rPr lang="en-US" dirty="0"/>
              <a:t>Uptake has been associated with tailored outreach programs, rapid point of care HIV testing, as well as accurate information &amp; education.</a:t>
            </a:r>
          </a:p>
          <a:p>
            <a:pPr marL="342900" indent="-342900">
              <a:buFont typeface="Arial" panose="020B0604020202020204" pitchFamily="34" charset="0"/>
              <a:buChar char="•"/>
            </a:pPr>
            <a:r>
              <a:rPr lang="en-US" dirty="0"/>
              <a:t>Facilitators include the utilization of patient navigators to facilitate access to testing &amp; treatment.</a:t>
            </a:r>
          </a:p>
          <a:p>
            <a:pPr marL="342900" indent="-342900">
              <a:buFont typeface="Arial" panose="020B0604020202020204" pitchFamily="34" charset="0"/>
              <a:buChar char="•"/>
            </a:pPr>
            <a:r>
              <a:rPr lang="en-US" dirty="0"/>
              <a:t>Our team (Doblecki-Lewis, 2018) surveyed primarily heterosexual clinic patients living with HIV, of whom 86% reported they would have encouraged their partners to use </a:t>
            </a:r>
            <a:r>
              <a:rPr lang="en-US" dirty="0" err="1"/>
              <a:t>PrEP</a:t>
            </a:r>
            <a:r>
              <a:rPr lang="en-US" dirty="0"/>
              <a:t> if they had been educated about it.</a:t>
            </a:r>
          </a:p>
          <a:p>
            <a:endParaRPr lang="en-US" dirty="0"/>
          </a:p>
        </p:txBody>
      </p:sp>
    </p:spTree>
    <p:extLst>
      <p:ext uri="{BB962C8B-B14F-4D97-AF65-F5344CB8AC3E}">
        <p14:creationId xmlns:p14="http://schemas.microsoft.com/office/powerpoint/2010/main" val="32225112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1DCF2-9AD3-41C8-81AA-90FCB7668073}"/>
              </a:ext>
            </a:extLst>
          </p:cNvPr>
          <p:cNvSpPr>
            <a:spLocks noGrp="1"/>
          </p:cNvSpPr>
          <p:nvPr>
            <p:ph type="title"/>
          </p:nvPr>
        </p:nvSpPr>
        <p:spPr/>
        <p:txBody>
          <a:bodyPr>
            <a:noAutofit/>
          </a:bodyPr>
          <a:lstStyle/>
          <a:p>
            <a:r>
              <a:rPr lang="en-US" sz="3600" dirty="0" smtClean="0"/>
              <a:t>The Ryan </a:t>
            </a:r>
            <a:r>
              <a:rPr lang="en-US" sz="3600" dirty="0"/>
              <a:t>White Part D Prenatal Immunology (PRIM) Clinic in Miami, Florida</a:t>
            </a:r>
          </a:p>
        </p:txBody>
      </p:sp>
      <p:sp>
        <p:nvSpPr>
          <p:cNvPr id="3" name="Content Placeholder 2">
            <a:extLst>
              <a:ext uri="{FF2B5EF4-FFF2-40B4-BE49-F238E27FC236}">
                <a16:creationId xmlns:a16="http://schemas.microsoft.com/office/drawing/2014/main" id="{7EAD641F-6C27-4B44-9B2F-24F4AE9BF0C3}"/>
              </a:ext>
            </a:extLst>
          </p:cNvPr>
          <p:cNvSpPr>
            <a:spLocks noGrp="1"/>
          </p:cNvSpPr>
          <p:nvPr>
            <p:ph sz="half" idx="10"/>
          </p:nvPr>
        </p:nvSpPr>
        <p:spPr>
          <a:xfrm>
            <a:off x="838200" y="1265382"/>
            <a:ext cx="10515600" cy="4380043"/>
          </a:xfrm>
        </p:spPr>
        <p:txBody>
          <a:bodyPr/>
          <a:lstStyle/>
          <a:p>
            <a:pPr marL="342900" indent="-342900">
              <a:buFont typeface="Arial" panose="020B0604020202020204" pitchFamily="34" charset="0"/>
              <a:buChar char="•"/>
            </a:pPr>
            <a:r>
              <a:rPr lang="en-US" dirty="0" smtClean="0"/>
              <a:t>Approximately </a:t>
            </a:r>
            <a:r>
              <a:rPr lang="en-US" dirty="0"/>
              <a:t>100-125 pregnant women living with HIV receive prenatal care every year, 1/3 newly diagnosed during pregnancy.</a:t>
            </a:r>
          </a:p>
          <a:p>
            <a:pPr marL="342900" indent="-342900">
              <a:buFont typeface="Arial" panose="020B0604020202020204" pitchFamily="34" charset="0"/>
              <a:buChar char="•"/>
            </a:pPr>
            <a:r>
              <a:rPr lang="en-US" dirty="0"/>
              <a:t>In 2017, the median viral load at first prenatal visit was 5,000 copies per milliliter, indicating women were not aware of their HIV status or not adherent to treatment at or around the time of conception.</a:t>
            </a:r>
          </a:p>
          <a:p>
            <a:pPr marL="342900" indent="-342900">
              <a:buFont typeface="Arial" panose="020B0604020202020204" pitchFamily="34" charset="0"/>
              <a:buChar char="•"/>
            </a:pPr>
            <a:r>
              <a:rPr lang="en-US" dirty="0"/>
              <a:t>We conducted interviews among </a:t>
            </a:r>
            <a:r>
              <a:rPr lang="en-US" dirty="0" err="1"/>
              <a:t>serodiscordant</a:t>
            </a:r>
            <a:r>
              <a:rPr lang="en-US" dirty="0"/>
              <a:t> couples (Potter, 2016) – results highlighted low levels of knowledge on HIV transmission risk during conception, lack of health insurance &amp; limited access to care among the seronegative male partners. </a:t>
            </a:r>
          </a:p>
        </p:txBody>
      </p:sp>
    </p:spTree>
    <p:extLst>
      <p:ext uri="{BB962C8B-B14F-4D97-AF65-F5344CB8AC3E}">
        <p14:creationId xmlns:p14="http://schemas.microsoft.com/office/powerpoint/2010/main" val="38469965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1DCF2-9AD3-41C8-81AA-90FCB7668073}"/>
              </a:ext>
            </a:extLst>
          </p:cNvPr>
          <p:cNvSpPr>
            <a:spLocks noGrp="1"/>
          </p:cNvSpPr>
          <p:nvPr>
            <p:ph type="title"/>
          </p:nvPr>
        </p:nvSpPr>
        <p:spPr/>
        <p:txBody>
          <a:bodyPr>
            <a:noAutofit/>
          </a:bodyPr>
          <a:lstStyle/>
          <a:p>
            <a:r>
              <a:rPr lang="en-US" sz="3600" dirty="0" smtClean="0"/>
              <a:t>PRIM </a:t>
            </a:r>
            <a:r>
              <a:rPr lang="en-US" sz="3600" dirty="0"/>
              <a:t>Feasibility Study</a:t>
            </a:r>
          </a:p>
        </p:txBody>
      </p:sp>
      <p:sp>
        <p:nvSpPr>
          <p:cNvPr id="3" name="Content Placeholder 2">
            <a:extLst>
              <a:ext uri="{FF2B5EF4-FFF2-40B4-BE49-F238E27FC236}">
                <a16:creationId xmlns:a16="http://schemas.microsoft.com/office/drawing/2014/main" id="{7EAD641F-6C27-4B44-9B2F-24F4AE9BF0C3}"/>
              </a:ext>
            </a:extLst>
          </p:cNvPr>
          <p:cNvSpPr>
            <a:spLocks noGrp="1"/>
          </p:cNvSpPr>
          <p:nvPr>
            <p:ph sz="half" idx="10"/>
          </p:nvPr>
        </p:nvSpPr>
        <p:spPr/>
        <p:txBody>
          <a:bodyPr/>
          <a:lstStyle/>
          <a:p>
            <a:pPr marL="342900" indent="-342900">
              <a:buFont typeface="Arial" panose="020B0604020202020204" pitchFamily="34" charset="0"/>
              <a:buChar char="•"/>
            </a:pPr>
            <a:r>
              <a:rPr lang="en-US" dirty="0" smtClean="0"/>
              <a:t>A </a:t>
            </a:r>
            <a:r>
              <a:rPr lang="en-US" dirty="0"/>
              <a:t>survey was conducted to determine whether pregnant women living with HIV (</a:t>
            </a:r>
            <a:r>
              <a:rPr lang="en-US" dirty="0" err="1"/>
              <a:t>PrWLH</a:t>
            </a:r>
            <a:r>
              <a:rPr lang="en-US" dirty="0"/>
              <a:t>) knew their partner’s HIV status, if their partner was on </a:t>
            </a:r>
            <a:r>
              <a:rPr lang="en-US" dirty="0" err="1"/>
              <a:t>PrEP</a:t>
            </a:r>
            <a:r>
              <a:rPr lang="en-US" dirty="0"/>
              <a:t> (if negative) or in care and on treatment (if positive), and if their partners had health insurance. </a:t>
            </a:r>
          </a:p>
          <a:p>
            <a:pPr marL="342900" indent="-342900">
              <a:buFont typeface="Arial" panose="020B0604020202020204" pitchFamily="34" charset="0"/>
              <a:buChar char="•"/>
            </a:pPr>
            <a:r>
              <a:rPr lang="en-US" dirty="0"/>
              <a:t>60 </a:t>
            </a:r>
            <a:r>
              <a:rPr lang="en-US" dirty="0" err="1"/>
              <a:t>PrWLH</a:t>
            </a:r>
            <a:r>
              <a:rPr lang="en-US" dirty="0"/>
              <a:t> in PRIM completed </a:t>
            </a:r>
            <a:r>
              <a:rPr lang="en-US"/>
              <a:t>surveys </a:t>
            </a:r>
            <a:r>
              <a:rPr lang="en-US" smtClean="0"/>
              <a:t>between Aug </a:t>
            </a:r>
            <a:r>
              <a:rPr lang="en-US" dirty="0"/>
              <a:t>2017 &amp; Feb 2018. </a:t>
            </a:r>
          </a:p>
          <a:p>
            <a:pPr marL="342900" indent="-342900">
              <a:buFont typeface="Arial" panose="020B0604020202020204" pitchFamily="34" charset="0"/>
              <a:buChar char="•"/>
            </a:pPr>
            <a:r>
              <a:rPr lang="en-US" dirty="0"/>
              <a:t>The women were asked to respond to the survey questions about the partner (father) of their current pregnancy</a:t>
            </a:r>
          </a:p>
          <a:p>
            <a:endParaRPr lang="en-US" dirty="0"/>
          </a:p>
        </p:txBody>
      </p:sp>
    </p:spTree>
    <p:extLst>
      <p:ext uri="{BB962C8B-B14F-4D97-AF65-F5344CB8AC3E}">
        <p14:creationId xmlns:p14="http://schemas.microsoft.com/office/powerpoint/2010/main" val="40669318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1DCF2-9AD3-41C8-81AA-90FCB7668073}"/>
              </a:ext>
            </a:extLst>
          </p:cNvPr>
          <p:cNvSpPr>
            <a:spLocks noGrp="1"/>
          </p:cNvSpPr>
          <p:nvPr>
            <p:ph type="title"/>
          </p:nvPr>
        </p:nvSpPr>
        <p:spPr/>
        <p:txBody>
          <a:bodyPr>
            <a:noAutofit/>
          </a:bodyPr>
          <a:lstStyle/>
          <a:p>
            <a:r>
              <a:rPr lang="en-US" sz="3600" dirty="0" smtClean="0"/>
              <a:t>PRIM Feasibility </a:t>
            </a:r>
            <a:r>
              <a:rPr lang="en-US" sz="3600" dirty="0"/>
              <a:t>Study- RESULTS</a:t>
            </a:r>
          </a:p>
        </p:txBody>
      </p:sp>
      <p:sp>
        <p:nvSpPr>
          <p:cNvPr id="3" name="Content Placeholder 2">
            <a:extLst>
              <a:ext uri="{FF2B5EF4-FFF2-40B4-BE49-F238E27FC236}">
                <a16:creationId xmlns:a16="http://schemas.microsoft.com/office/drawing/2014/main" id="{7EAD641F-6C27-4B44-9B2F-24F4AE9BF0C3}"/>
              </a:ext>
            </a:extLst>
          </p:cNvPr>
          <p:cNvSpPr>
            <a:spLocks noGrp="1"/>
          </p:cNvSpPr>
          <p:nvPr>
            <p:ph sz="half" idx="10"/>
          </p:nvPr>
        </p:nvSpPr>
        <p:spPr/>
        <p:txBody>
          <a:bodyPr/>
          <a:lstStyle/>
          <a:p>
            <a:pPr marL="342900" indent="-342900">
              <a:buFont typeface="Arial" panose="020B0604020202020204" pitchFamily="34" charset="0"/>
              <a:buChar char="•"/>
            </a:pPr>
            <a:r>
              <a:rPr lang="en-US" dirty="0" smtClean="0"/>
              <a:t>About </a:t>
            </a:r>
            <a:r>
              <a:rPr lang="en-US" dirty="0"/>
              <a:t>half (48%) </a:t>
            </a:r>
            <a:r>
              <a:rPr lang="en-US"/>
              <a:t>reported </a:t>
            </a:r>
            <a:r>
              <a:rPr lang="en-US" smtClean="0"/>
              <a:t>their </a:t>
            </a:r>
            <a:r>
              <a:rPr lang="en-US" dirty="0"/>
              <a:t>partners  had tested negative.</a:t>
            </a:r>
          </a:p>
          <a:p>
            <a:pPr marL="342900" indent="-342900">
              <a:buFont typeface="Arial" panose="020B0604020202020204" pitchFamily="34" charset="0"/>
              <a:buChar char="•"/>
            </a:pPr>
            <a:r>
              <a:rPr lang="en-US" dirty="0"/>
              <a:t>Among the negative partners (n=29</a:t>
            </a:r>
            <a:r>
              <a:rPr lang="en-US" dirty="0" smtClean="0"/>
              <a:t>), </a:t>
            </a:r>
            <a:r>
              <a:rPr lang="en-US" dirty="0"/>
              <a:t>2 were on </a:t>
            </a:r>
            <a:r>
              <a:rPr lang="en-US" dirty="0" err="1"/>
              <a:t>PrEP</a:t>
            </a:r>
            <a:r>
              <a:rPr lang="en-US" dirty="0"/>
              <a:t> &amp; 27 were not.</a:t>
            </a:r>
          </a:p>
          <a:p>
            <a:pPr marL="342900" indent="-342900">
              <a:buFont typeface="Arial" panose="020B0604020202020204" pitchFamily="34" charset="0"/>
              <a:buChar char="•"/>
            </a:pPr>
            <a:r>
              <a:rPr lang="en-US" dirty="0"/>
              <a:t>Most (approximately 80%) were uninsured &amp; not accessing health care.</a:t>
            </a:r>
          </a:p>
          <a:p>
            <a:pPr marL="342900" indent="-342900">
              <a:buFont typeface="Arial" panose="020B0604020202020204" pitchFamily="34" charset="0"/>
              <a:buChar char="•"/>
            </a:pPr>
            <a:r>
              <a:rPr lang="en-US" dirty="0"/>
              <a:t>16 (of the 60) reported their partners had not ever been tested for HIV.</a:t>
            </a:r>
          </a:p>
          <a:p>
            <a:pPr marL="342900" indent="-342900">
              <a:buFont typeface="Arial" panose="020B0604020202020204" pitchFamily="34" charset="0"/>
              <a:buChar char="•"/>
            </a:pPr>
            <a:r>
              <a:rPr lang="en-US" dirty="0"/>
              <a:t>Among the 15 partners living with HIV, 12 were in care &amp; on treatment; 3 were uninsured &amp; not in care.</a:t>
            </a:r>
          </a:p>
          <a:p>
            <a:endParaRPr lang="en-US" dirty="0"/>
          </a:p>
        </p:txBody>
      </p:sp>
    </p:spTree>
    <p:extLst>
      <p:ext uri="{BB962C8B-B14F-4D97-AF65-F5344CB8AC3E}">
        <p14:creationId xmlns:p14="http://schemas.microsoft.com/office/powerpoint/2010/main" val="32317745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1DCF2-9AD3-41C8-81AA-90FCB7668073}"/>
              </a:ext>
            </a:extLst>
          </p:cNvPr>
          <p:cNvSpPr>
            <a:spLocks noGrp="1"/>
          </p:cNvSpPr>
          <p:nvPr>
            <p:ph type="title"/>
          </p:nvPr>
        </p:nvSpPr>
        <p:spPr/>
        <p:txBody>
          <a:bodyPr>
            <a:noAutofit/>
          </a:bodyPr>
          <a:lstStyle/>
          <a:p>
            <a:r>
              <a:rPr lang="en-US" sz="3600" dirty="0" smtClean="0"/>
              <a:t>Discussion</a:t>
            </a:r>
            <a:r>
              <a:rPr lang="en-US" dirty="0" smtClean="0"/>
              <a:t> </a:t>
            </a:r>
            <a:endParaRPr lang="en-US" dirty="0"/>
          </a:p>
        </p:txBody>
      </p:sp>
      <p:sp>
        <p:nvSpPr>
          <p:cNvPr id="3" name="Content Placeholder 2">
            <a:extLst>
              <a:ext uri="{FF2B5EF4-FFF2-40B4-BE49-F238E27FC236}">
                <a16:creationId xmlns:a16="http://schemas.microsoft.com/office/drawing/2014/main" id="{7EAD641F-6C27-4B44-9B2F-24F4AE9BF0C3}"/>
              </a:ext>
            </a:extLst>
          </p:cNvPr>
          <p:cNvSpPr>
            <a:spLocks noGrp="1"/>
          </p:cNvSpPr>
          <p:nvPr>
            <p:ph sz="half" idx="10"/>
          </p:nvPr>
        </p:nvSpPr>
        <p:spPr/>
        <p:txBody>
          <a:bodyPr/>
          <a:lstStyle/>
          <a:p>
            <a:pPr marL="342900" indent="-342900">
              <a:buFont typeface="Arial" panose="020B0604020202020204" pitchFamily="34" charset="0"/>
              <a:buChar char="•"/>
            </a:pPr>
            <a:r>
              <a:rPr lang="en-US" dirty="0" smtClean="0"/>
              <a:t>Our </a:t>
            </a:r>
            <a:r>
              <a:rPr lang="en-US" dirty="0"/>
              <a:t>results suggest the need for services for the male partners of pregnant women living with HIV.</a:t>
            </a:r>
          </a:p>
          <a:p>
            <a:pPr marL="342900" indent="-342900">
              <a:buFont typeface="Arial" panose="020B0604020202020204" pitchFamily="34" charset="0"/>
              <a:buChar char="•"/>
            </a:pPr>
            <a:r>
              <a:rPr lang="en-US" dirty="0"/>
              <a:t>Women living with HIV need assistance with strategies to safely disclose HIV to partners.</a:t>
            </a:r>
          </a:p>
          <a:p>
            <a:pPr marL="342900" indent="-342900">
              <a:buFont typeface="Arial" panose="020B0604020202020204" pitchFamily="34" charset="0"/>
              <a:buChar char="•"/>
            </a:pPr>
            <a:r>
              <a:rPr lang="en-US" dirty="0"/>
              <a:t>Male partners need access to HIV testing, referral to </a:t>
            </a:r>
            <a:r>
              <a:rPr lang="en-US" dirty="0" err="1"/>
              <a:t>PrEP</a:t>
            </a:r>
            <a:r>
              <a:rPr lang="en-US" dirty="0"/>
              <a:t> or HIV treatment &amp; access to health care.</a:t>
            </a:r>
          </a:p>
          <a:p>
            <a:pPr marL="342900" indent="-342900">
              <a:buFont typeface="Arial" panose="020B0604020202020204" pitchFamily="34" charset="0"/>
              <a:buChar char="•"/>
            </a:pPr>
            <a:r>
              <a:rPr lang="en-US" dirty="0"/>
              <a:t>Models of Care are needed for pre-conception counseling. </a:t>
            </a:r>
          </a:p>
          <a:p>
            <a:pPr marL="342900" indent="-342900">
              <a:buFont typeface="Arial" panose="020B0604020202020204" pitchFamily="34" charset="0"/>
              <a:buChar char="•"/>
            </a:pPr>
            <a:r>
              <a:rPr lang="en-US" dirty="0"/>
              <a:t>Access to testing &amp; treatment for partners during prenatal care should be considered.</a:t>
            </a:r>
          </a:p>
          <a:p>
            <a:endParaRPr lang="en-US" dirty="0"/>
          </a:p>
        </p:txBody>
      </p:sp>
    </p:spTree>
    <p:extLst>
      <p:ext uri="{BB962C8B-B14F-4D97-AF65-F5344CB8AC3E}">
        <p14:creationId xmlns:p14="http://schemas.microsoft.com/office/powerpoint/2010/main" val="400372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399"/>
            <a:ext cx="10972800" cy="838201"/>
          </a:xfrm>
        </p:spPr>
        <p:txBody>
          <a:bodyPr>
            <a:normAutofit/>
          </a:bodyPr>
          <a:lstStyle/>
          <a:p>
            <a:r>
              <a:rPr lang="en-US" sz="4000" b="1" dirty="0" smtClean="0">
                <a:solidFill>
                  <a:srgbClr val="0F4D7B"/>
                </a:solidFill>
                <a:latin typeface="+mn-lt"/>
              </a:rPr>
              <a:t>HIV/AIDS Bureau Vision and Mission</a:t>
            </a:r>
            <a:endParaRPr lang="en-US" sz="3200" b="1" dirty="0">
              <a:solidFill>
                <a:srgbClr val="800000"/>
              </a:solidFill>
              <a:latin typeface="+mn-lt"/>
            </a:endParaRPr>
          </a:p>
        </p:txBody>
      </p:sp>
      <p:sp>
        <p:nvSpPr>
          <p:cNvPr id="6" name="Content Placeholder 5"/>
          <p:cNvSpPr>
            <a:spLocks noGrp="1"/>
          </p:cNvSpPr>
          <p:nvPr>
            <p:ph idx="1"/>
          </p:nvPr>
        </p:nvSpPr>
        <p:spPr>
          <a:xfrm>
            <a:off x="381000" y="1143000"/>
            <a:ext cx="11201400" cy="4724400"/>
          </a:xfrm>
        </p:spPr>
        <p:txBody>
          <a:bodyPr>
            <a:normAutofit/>
          </a:bodyPr>
          <a:lstStyle/>
          <a:p>
            <a:pPr marL="0" indent="0" algn="ctr">
              <a:spcBef>
                <a:spcPct val="0"/>
              </a:spcBef>
              <a:buNone/>
            </a:pPr>
            <a:r>
              <a:rPr lang="en-US" altLang="en-US" sz="3800" b="1" dirty="0"/>
              <a:t>Vision</a:t>
            </a:r>
          </a:p>
          <a:p>
            <a:pPr marL="0" indent="0" algn="ctr">
              <a:buNone/>
            </a:pPr>
            <a:r>
              <a:rPr lang="en-US" altLang="en-US" b="1" dirty="0"/>
              <a:t> </a:t>
            </a:r>
            <a:r>
              <a:rPr lang="en-US" altLang="en-US" dirty="0"/>
              <a:t>Optimal HIV/AIDS care and treatment for all.</a:t>
            </a:r>
            <a:r>
              <a:rPr lang="en-US" altLang="en-US" b="1" dirty="0"/>
              <a:t> </a:t>
            </a:r>
          </a:p>
          <a:p>
            <a:pPr marL="0" indent="0" algn="ctr">
              <a:buNone/>
            </a:pPr>
            <a:endParaRPr lang="en-US" altLang="en-US" b="1" dirty="0"/>
          </a:p>
          <a:p>
            <a:pPr marL="0" indent="0" algn="ctr">
              <a:spcBef>
                <a:spcPct val="0"/>
              </a:spcBef>
              <a:buNone/>
            </a:pPr>
            <a:r>
              <a:rPr lang="en-US" altLang="en-US" sz="3800" b="1" dirty="0"/>
              <a:t>Mission</a:t>
            </a:r>
          </a:p>
          <a:p>
            <a:pPr marL="0" indent="0" algn="ctr">
              <a:buNone/>
            </a:pPr>
            <a:r>
              <a:rPr lang="en-US" altLang="en-US" dirty="0"/>
              <a:t>Provide leadership and resources to assure access to and retention in high quality, integrated care, and treatment services for vulnerable people living with HIV/AIDS and their families. </a:t>
            </a:r>
          </a:p>
          <a:p>
            <a:pPr marL="0" lvl="0" indent="0">
              <a:buNone/>
            </a:pPr>
            <a:endParaRPr lang="en-US" b="1" dirty="0">
              <a:solidFill>
                <a:srgbClr val="0F4D7B"/>
              </a:solidFill>
            </a:endParaRPr>
          </a:p>
        </p:txBody>
      </p:sp>
      <p:sp>
        <p:nvSpPr>
          <p:cNvPr id="4" name="Slide Number Placeholder 3"/>
          <p:cNvSpPr>
            <a:spLocks noGrp="1"/>
          </p:cNvSpPr>
          <p:nvPr>
            <p:ph type="sldNum" sz="quarter" idx="12"/>
          </p:nvPr>
        </p:nvSpPr>
        <p:spPr>
          <a:xfrm>
            <a:off x="9372600" y="6492875"/>
            <a:ext cx="2743200" cy="365125"/>
          </a:xfrm>
        </p:spPr>
        <p:txBody>
          <a:bodyPr/>
          <a:lstStyle/>
          <a:p>
            <a:fld id="{F9ECA865-404D-4A57-9AC1-FD3038CC100D}" type="slidenum">
              <a:rPr lang="en-US" smtClean="0"/>
              <a:pPr/>
              <a:t>6</a:t>
            </a:fld>
            <a:endParaRPr lang="en-US" dirty="0"/>
          </a:p>
        </p:txBody>
      </p:sp>
    </p:spTree>
    <p:extLst>
      <p:ext uri="{BB962C8B-B14F-4D97-AF65-F5344CB8AC3E}">
        <p14:creationId xmlns:p14="http://schemas.microsoft.com/office/powerpoint/2010/main" val="38891252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206C5-220B-4370-8B0D-5E83B9030A71}"/>
              </a:ext>
            </a:extLst>
          </p:cNvPr>
          <p:cNvSpPr>
            <a:spLocks noGrp="1"/>
          </p:cNvSpPr>
          <p:nvPr>
            <p:ph type="title"/>
          </p:nvPr>
        </p:nvSpPr>
        <p:spPr>
          <a:xfrm>
            <a:off x="2592859" y="1828800"/>
            <a:ext cx="9060024" cy="1340756"/>
          </a:xfrm>
        </p:spPr>
        <p:txBody>
          <a:bodyPr/>
          <a:lstStyle/>
          <a:p>
            <a:r>
              <a:rPr lang="en-US" sz="3200" dirty="0"/>
              <a:t>Perinatal HIV Prevention in Colorado: Successes and Missed Opportunities</a:t>
            </a:r>
          </a:p>
        </p:txBody>
      </p:sp>
      <p:sp>
        <p:nvSpPr>
          <p:cNvPr id="4" name="Content Placeholder 3">
            <a:extLst>
              <a:ext uri="{FF2B5EF4-FFF2-40B4-BE49-F238E27FC236}">
                <a16:creationId xmlns:a16="http://schemas.microsoft.com/office/drawing/2014/main" id="{1C7D6A9E-BF23-4DB4-A69B-BBDE071069EA}"/>
              </a:ext>
            </a:extLst>
          </p:cNvPr>
          <p:cNvSpPr>
            <a:spLocks noGrp="1"/>
          </p:cNvSpPr>
          <p:nvPr>
            <p:ph idx="10"/>
          </p:nvPr>
        </p:nvSpPr>
        <p:spPr>
          <a:xfrm>
            <a:off x="2592859" y="3581400"/>
            <a:ext cx="9060024" cy="1524000"/>
          </a:xfrm>
        </p:spPr>
        <p:txBody>
          <a:bodyPr>
            <a:noAutofit/>
          </a:bodyPr>
          <a:lstStyle/>
          <a:p>
            <a:pPr marL="0" lvl="0" indent="0" eaLnBrk="0" fontAlgn="base" hangingPunct="0">
              <a:lnSpc>
                <a:spcPct val="100000"/>
              </a:lnSpc>
              <a:spcBef>
                <a:spcPct val="0"/>
              </a:spcBef>
              <a:spcAft>
                <a:spcPct val="0"/>
              </a:spcAft>
              <a:buNone/>
            </a:pPr>
            <a:r>
              <a:rPr lang="en-US" altLang="en-US" sz="2800" b="1" i="0" dirty="0">
                <a:latin typeface="Arial" panose="020B0604020202020204" pitchFamily="34" charset="0"/>
                <a:ea typeface="Calibri" panose="020F0502020204030204" pitchFamily="34" charset="0"/>
                <a:cs typeface="Arial" panose="020B0604020202020204" pitchFamily="34" charset="0"/>
              </a:rPr>
              <a:t>Kay Kinzie MSN, FNP-BC  </a:t>
            </a:r>
          </a:p>
          <a:p>
            <a:pPr marL="0" indent="0" eaLnBrk="0" fontAlgn="base" hangingPunct="0">
              <a:spcBef>
                <a:spcPct val="0"/>
              </a:spcBef>
              <a:spcAft>
                <a:spcPct val="0"/>
              </a:spcAft>
              <a:buNone/>
            </a:pPr>
            <a:r>
              <a:rPr lang="en-US" altLang="en-US" b="1" dirty="0">
                <a:latin typeface="Arial" panose="020B0604020202020204" pitchFamily="34" charset="0"/>
                <a:ea typeface="Calibri" panose="020F0502020204030204" pitchFamily="34" charset="0"/>
                <a:cs typeface="Arial" panose="020B0604020202020204" pitchFamily="34" charset="0"/>
              </a:rPr>
              <a:t>Clinical Manager</a:t>
            </a:r>
          </a:p>
          <a:p>
            <a:pPr marL="0" lvl="0" indent="0" eaLnBrk="0" fontAlgn="base" hangingPunct="0">
              <a:lnSpc>
                <a:spcPct val="100000"/>
              </a:lnSpc>
              <a:spcBef>
                <a:spcPct val="0"/>
              </a:spcBef>
              <a:spcAft>
                <a:spcPct val="0"/>
              </a:spcAft>
              <a:buNone/>
            </a:pPr>
            <a:r>
              <a:rPr lang="en-US" altLang="en-US" b="1" dirty="0">
                <a:latin typeface="Arial" panose="020B0604020202020204" pitchFamily="34" charset="0"/>
                <a:ea typeface="Calibri" panose="020F0502020204030204" pitchFamily="34" charset="0"/>
                <a:cs typeface="Arial" panose="020B0604020202020204" pitchFamily="34" charset="0"/>
              </a:rPr>
              <a:t>Children's Hospital Immunodeficiency Program “</a:t>
            </a:r>
            <a:r>
              <a:rPr lang="en-US" altLang="en-US" b="1" dirty="0" err="1">
                <a:latin typeface="Arial" panose="020B0604020202020204" pitchFamily="34" charset="0"/>
                <a:ea typeface="Calibri" panose="020F0502020204030204" pitchFamily="34" charset="0"/>
                <a:cs typeface="Arial" panose="020B0604020202020204" pitchFamily="34" charset="0"/>
              </a:rPr>
              <a:t>CHiP</a:t>
            </a:r>
            <a:r>
              <a:rPr lang="en-US" altLang="en-US" b="1" dirty="0">
                <a:latin typeface="Arial" panose="020B0604020202020204" pitchFamily="34" charset="0"/>
                <a:ea typeface="Calibri" panose="020F0502020204030204" pitchFamily="34" charset="0"/>
                <a:cs typeface="Arial" panose="020B0604020202020204" pitchFamily="34" charset="0"/>
              </a:rPr>
              <a:t>”</a:t>
            </a:r>
          </a:p>
          <a:p>
            <a:pPr marL="0" lvl="0" indent="0" eaLnBrk="0" fontAlgn="base" hangingPunct="0">
              <a:lnSpc>
                <a:spcPct val="100000"/>
              </a:lnSpc>
              <a:spcBef>
                <a:spcPct val="0"/>
              </a:spcBef>
              <a:spcAft>
                <a:spcPct val="0"/>
              </a:spcAft>
              <a:buNone/>
            </a:pPr>
            <a:r>
              <a:rPr lang="en-US" altLang="en-US" b="1" dirty="0">
                <a:latin typeface="Arial" panose="020B0604020202020204" pitchFamily="34" charset="0"/>
                <a:ea typeface="Calibri" panose="020F0502020204030204" pitchFamily="34" charset="0"/>
                <a:cs typeface="Arial" panose="020B0604020202020204" pitchFamily="34" charset="0"/>
              </a:rPr>
              <a:t>University of Colorado/</a:t>
            </a:r>
            <a:r>
              <a:rPr lang="en-US" altLang="en-US" b="1" dirty="0" err="1">
                <a:latin typeface="Arial" panose="020B0604020202020204" pitchFamily="34" charset="0"/>
                <a:ea typeface="Calibri" panose="020F0502020204030204" pitchFamily="34" charset="0"/>
                <a:cs typeface="Arial" panose="020B0604020202020204" pitchFamily="34" charset="0"/>
              </a:rPr>
              <a:t>Childrens</a:t>
            </a:r>
            <a:r>
              <a:rPr lang="en-US" altLang="en-US" b="1" dirty="0">
                <a:latin typeface="Arial" panose="020B0604020202020204" pitchFamily="34" charset="0"/>
                <a:ea typeface="Calibri" panose="020F0502020204030204" pitchFamily="34" charset="0"/>
                <a:cs typeface="Arial" panose="020B0604020202020204" pitchFamily="34" charset="0"/>
              </a:rPr>
              <a:t> </a:t>
            </a:r>
            <a:r>
              <a:rPr lang="en-US" altLang="en-US" b="1">
                <a:latin typeface="Arial" panose="020B0604020202020204" pitchFamily="34" charset="0"/>
                <a:ea typeface="Calibri" panose="020F0502020204030204" pitchFamily="34" charset="0"/>
                <a:cs typeface="Arial" panose="020B0604020202020204" pitchFamily="34" charset="0"/>
              </a:rPr>
              <a:t>Hospital Colorado</a:t>
            </a:r>
            <a:endParaRPr lang="en-US" altLang="en-US" b="1"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279586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E032E-65A5-461E-BD9F-EE11A27FD3DB}"/>
              </a:ext>
            </a:extLst>
          </p:cNvPr>
          <p:cNvSpPr>
            <a:spLocks noGrp="1"/>
          </p:cNvSpPr>
          <p:nvPr>
            <p:ph type="title"/>
          </p:nvPr>
        </p:nvSpPr>
        <p:spPr/>
        <p:txBody>
          <a:bodyPr/>
          <a:lstStyle/>
          <a:p>
            <a:pPr algn="ctr"/>
            <a:r>
              <a:rPr lang="en-US" dirty="0"/>
              <a:t>Colorado Population Distribution</a:t>
            </a:r>
          </a:p>
        </p:txBody>
      </p:sp>
      <p:sp>
        <p:nvSpPr>
          <p:cNvPr id="6" name="Content Placeholder 5">
            <a:extLst>
              <a:ext uri="{FF2B5EF4-FFF2-40B4-BE49-F238E27FC236}">
                <a16:creationId xmlns:a16="http://schemas.microsoft.com/office/drawing/2014/main" id="{8FF7895D-2BC5-4155-A6F0-A8E6710C79B6}"/>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D7C4F77A-67F3-4A39-A7E7-00EC010A5D99}"/>
              </a:ext>
            </a:extLst>
          </p:cNvPr>
          <p:cNvSpPr>
            <a:spLocks noGrp="1"/>
          </p:cNvSpPr>
          <p:nvPr>
            <p:ph type="sldNum" sz="quarter" idx="12"/>
          </p:nvPr>
        </p:nvSpPr>
        <p:spPr/>
        <p:txBody>
          <a:bodyPr/>
          <a:lstStyle/>
          <a:p>
            <a:fld id="{F9ECA865-404D-4A57-9AC1-FD3038CC100D}" type="slidenum">
              <a:rPr lang="en-US" smtClean="0"/>
              <a:pPr/>
              <a:t>61</a:t>
            </a:fld>
            <a:endParaRPr lang="en-US" dirty="0"/>
          </a:p>
        </p:txBody>
      </p:sp>
      <p:pic>
        <p:nvPicPr>
          <p:cNvPr id="5" name="Content Placeholder 4">
            <a:extLst>
              <a:ext uri="{FF2B5EF4-FFF2-40B4-BE49-F238E27FC236}">
                <a16:creationId xmlns:a16="http://schemas.microsoft.com/office/drawing/2014/main" id="{8D0884A7-6020-4545-A437-72789FEEED4E}"/>
              </a:ext>
            </a:extLst>
          </p:cNvPr>
          <p:cNvPicPr>
            <a:picLocks noChangeAspect="1"/>
          </p:cNvPicPr>
          <p:nvPr/>
        </p:nvPicPr>
        <p:blipFill>
          <a:blip r:embed="rId3"/>
          <a:stretch>
            <a:fillRect/>
          </a:stretch>
        </p:blipFill>
        <p:spPr>
          <a:xfrm>
            <a:off x="1371600" y="1123858"/>
            <a:ext cx="8153400" cy="4892038"/>
          </a:xfrm>
          <a:prstGeom prst="rect">
            <a:avLst/>
          </a:prstGeom>
        </p:spPr>
      </p:pic>
    </p:spTree>
    <p:extLst>
      <p:ext uri="{BB962C8B-B14F-4D97-AF65-F5344CB8AC3E}">
        <p14:creationId xmlns:p14="http://schemas.microsoft.com/office/powerpoint/2010/main" val="38366797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D6351-8800-43C8-A51A-1DE0C41808E8}"/>
              </a:ext>
            </a:extLst>
          </p:cNvPr>
          <p:cNvSpPr>
            <a:spLocks noGrp="1"/>
          </p:cNvSpPr>
          <p:nvPr>
            <p:ph type="title"/>
          </p:nvPr>
        </p:nvSpPr>
        <p:spPr>
          <a:xfrm>
            <a:off x="1146412" y="152399"/>
            <a:ext cx="9978788" cy="1049673"/>
          </a:xfrm>
        </p:spPr>
        <p:txBody>
          <a:bodyPr>
            <a:normAutofit fontScale="90000"/>
          </a:bodyPr>
          <a:lstStyle/>
          <a:p>
            <a:pPr algn="ctr"/>
            <a:r>
              <a:rPr lang="en-US" sz="3600" dirty="0"/>
              <a:t/>
            </a:r>
            <a:br>
              <a:rPr lang="en-US" sz="3600" dirty="0"/>
            </a:br>
            <a:r>
              <a:rPr lang="en-US" dirty="0"/>
              <a:t>Colorado HIV Prevalence by County</a:t>
            </a:r>
            <a:br>
              <a:rPr lang="en-US" dirty="0"/>
            </a:br>
            <a:endParaRPr lang="en-US" dirty="0"/>
          </a:p>
        </p:txBody>
      </p:sp>
      <p:pic>
        <p:nvPicPr>
          <p:cNvPr id="5" name="Content Placeholder 4">
            <a:extLst>
              <a:ext uri="{FF2B5EF4-FFF2-40B4-BE49-F238E27FC236}">
                <a16:creationId xmlns:a16="http://schemas.microsoft.com/office/drawing/2014/main" id="{2D40255E-7E9D-43E8-AA8F-85144D287C79}"/>
              </a:ext>
            </a:extLst>
          </p:cNvPr>
          <p:cNvPicPr>
            <a:picLocks noGrp="1" noChangeAspect="1"/>
          </p:cNvPicPr>
          <p:nvPr>
            <p:ph idx="1"/>
          </p:nvPr>
        </p:nvPicPr>
        <p:blipFill>
          <a:blip r:embed="rId3"/>
          <a:stretch>
            <a:fillRect/>
          </a:stretch>
        </p:blipFill>
        <p:spPr>
          <a:xfrm>
            <a:off x="1295400" y="1202072"/>
            <a:ext cx="8763000" cy="4773089"/>
          </a:xfrm>
          <a:prstGeom prst="rect">
            <a:avLst/>
          </a:prstGeom>
        </p:spPr>
      </p:pic>
      <p:sp>
        <p:nvSpPr>
          <p:cNvPr id="4" name="Slide Number Placeholder 3">
            <a:extLst>
              <a:ext uri="{FF2B5EF4-FFF2-40B4-BE49-F238E27FC236}">
                <a16:creationId xmlns:a16="http://schemas.microsoft.com/office/drawing/2014/main" id="{013A63D3-1CCA-4949-A046-24403AAEEBFE}"/>
              </a:ext>
            </a:extLst>
          </p:cNvPr>
          <p:cNvSpPr>
            <a:spLocks noGrp="1"/>
          </p:cNvSpPr>
          <p:nvPr>
            <p:ph type="sldNum" sz="quarter" idx="12"/>
          </p:nvPr>
        </p:nvSpPr>
        <p:spPr/>
        <p:txBody>
          <a:bodyPr/>
          <a:lstStyle/>
          <a:p>
            <a:fld id="{F9ECA865-404D-4A57-9AC1-FD3038CC100D}" type="slidenum">
              <a:rPr lang="en-US" smtClean="0"/>
              <a:pPr/>
              <a:t>62</a:t>
            </a:fld>
            <a:endParaRPr lang="en-US" dirty="0"/>
          </a:p>
        </p:txBody>
      </p:sp>
      <p:sp>
        <p:nvSpPr>
          <p:cNvPr id="3" name="Star: 4 Points 2">
            <a:extLst>
              <a:ext uri="{FF2B5EF4-FFF2-40B4-BE49-F238E27FC236}">
                <a16:creationId xmlns:a16="http://schemas.microsoft.com/office/drawing/2014/main" id="{4678FA91-ECBF-4D7F-9823-28C2241F8649}"/>
              </a:ext>
            </a:extLst>
          </p:cNvPr>
          <p:cNvSpPr/>
          <p:nvPr/>
        </p:nvSpPr>
        <p:spPr>
          <a:xfrm>
            <a:off x="6324600" y="4191000"/>
            <a:ext cx="228600" cy="3048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4 Points 5">
            <a:extLst>
              <a:ext uri="{FF2B5EF4-FFF2-40B4-BE49-F238E27FC236}">
                <a16:creationId xmlns:a16="http://schemas.microsoft.com/office/drawing/2014/main" id="{635D8ADF-D64C-486C-8EB6-3C2C352434E0}"/>
              </a:ext>
            </a:extLst>
          </p:cNvPr>
          <p:cNvSpPr/>
          <p:nvPr/>
        </p:nvSpPr>
        <p:spPr>
          <a:xfrm>
            <a:off x="4419600" y="4953000"/>
            <a:ext cx="228600" cy="3048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4 Points 7">
            <a:extLst>
              <a:ext uri="{FF2B5EF4-FFF2-40B4-BE49-F238E27FC236}">
                <a16:creationId xmlns:a16="http://schemas.microsoft.com/office/drawing/2014/main" id="{ACF02E4E-3E7D-42D4-89AD-931069D38C06}"/>
              </a:ext>
            </a:extLst>
          </p:cNvPr>
          <p:cNvSpPr/>
          <p:nvPr/>
        </p:nvSpPr>
        <p:spPr>
          <a:xfrm>
            <a:off x="6021506" y="1946945"/>
            <a:ext cx="228600" cy="3048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4 Points 8">
            <a:extLst>
              <a:ext uri="{FF2B5EF4-FFF2-40B4-BE49-F238E27FC236}">
                <a16:creationId xmlns:a16="http://schemas.microsoft.com/office/drawing/2014/main" id="{139D65E6-0040-401A-958B-45825555060E}"/>
              </a:ext>
            </a:extLst>
          </p:cNvPr>
          <p:cNvSpPr/>
          <p:nvPr/>
        </p:nvSpPr>
        <p:spPr>
          <a:xfrm>
            <a:off x="5562600" y="1794545"/>
            <a:ext cx="228600" cy="3048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4 Points 9">
            <a:extLst>
              <a:ext uri="{FF2B5EF4-FFF2-40B4-BE49-F238E27FC236}">
                <a16:creationId xmlns:a16="http://schemas.microsoft.com/office/drawing/2014/main" id="{7FD90343-8A24-4024-B33A-DA9E64BE8104}"/>
              </a:ext>
            </a:extLst>
          </p:cNvPr>
          <p:cNvSpPr/>
          <p:nvPr/>
        </p:nvSpPr>
        <p:spPr>
          <a:xfrm>
            <a:off x="4907507" y="1642145"/>
            <a:ext cx="228600" cy="3048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4 Points 10">
            <a:extLst>
              <a:ext uri="{FF2B5EF4-FFF2-40B4-BE49-F238E27FC236}">
                <a16:creationId xmlns:a16="http://schemas.microsoft.com/office/drawing/2014/main" id="{ED2E745F-FF95-4CE3-8ED3-07B33AC6960B}"/>
              </a:ext>
            </a:extLst>
          </p:cNvPr>
          <p:cNvSpPr/>
          <p:nvPr/>
        </p:nvSpPr>
        <p:spPr>
          <a:xfrm>
            <a:off x="3962400" y="3166794"/>
            <a:ext cx="228600" cy="3048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4 Points 11">
            <a:extLst>
              <a:ext uri="{FF2B5EF4-FFF2-40B4-BE49-F238E27FC236}">
                <a16:creationId xmlns:a16="http://schemas.microsoft.com/office/drawing/2014/main" id="{80618F52-E228-4159-900F-9BD1D138ED9B}"/>
              </a:ext>
            </a:extLst>
          </p:cNvPr>
          <p:cNvSpPr/>
          <p:nvPr/>
        </p:nvSpPr>
        <p:spPr>
          <a:xfrm>
            <a:off x="7315200" y="3006176"/>
            <a:ext cx="228600" cy="3048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4 Points 12">
            <a:extLst>
              <a:ext uri="{FF2B5EF4-FFF2-40B4-BE49-F238E27FC236}">
                <a16:creationId xmlns:a16="http://schemas.microsoft.com/office/drawing/2014/main" id="{70A234E6-6BCB-40FE-828A-DAFDCFB6BD89}"/>
              </a:ext>
            </a:extLst>
          </p:cNvPr>
          <p:cNvSpPr/>
          <p:nvPr/>
        </p:nvSpPr>
        <p:spPr>
          <a:xfrm>
            <a:off x="2034654" y="3166794"/>
            <a:ext cx="228600" cy="3048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62846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B16FC-1BCF-4EBA-9F0C-A66B0460BED6}"/>
              </a:ext>
            </a:extLst>
          </p:cNvPr>
          <p:cNvSpPr>
            <a:spLocks noGrp="1"/>
          </p:cNvSpPr>
          <p:nvPr>
            <p:ph type="title"/>
          </p:nvPr>
        </p:nvSpPr>
        <p:spPr/>
        <p:txBody>
          <a:bodyPr>
            <a:normAutofit/>
          </a:bodyPr>
          <a:lstStyle/>
          <a:p>
            <a:r>
              <a:rPr lang="en-US" sz="3200" dirty="0" err="1">
                <a:solidFill>
                  <a:schemeClr val="accent5">
                    <a:lumMod val="25000"/>
                  </a:schemeClr>
                </a:solidFill>
              </a:rPr>
              <a:t>Childrens</a:t>
            </a:r>
            <a:r>
              <a:rPr lang="en-US" sz="3200" dirty="0">
                <a:solidFill>
                  <a:schemeClr val="accent5">
                    <a:lumMod val="25000"/>
                  </a:schemeClr>
                </a:solidFill>
              </a:rPr>
              <a:t> Hospital Immunodeficiency Program “</a:t>
            </a:r>
            <a:r>
              <a:rPr lang="en-US" sz="3200" dirty="0" err="1">
                <a:solidFill>
                  <a:schemeClr val="accent5">
                    <a:lumMod val="25000"/>
                  </a:schemeClr>
                </a:solidFill>
              </a:rPr>
              <a:t>CHiP</a:t>
            </a:r>
            <a:r>
              <a:rPr lang="en-US" sz="3200" dirty="0">
                <a:solidFill>
                  <a:schemeClr val="accent5">
                    <a:lumMod val="25000"/>
                  </a:schemeClr>
                </a:solidFill>
              </a:rPr>
              <a:t>”</a:t>
            </a:r>
          </a:p>
        </p:txBody>
      </p:sp>
      <p:sp>
        <p:nvSpPr>
          <p:cNvPr id="3" name="Content Placeholder 2">
            <a:extLst>
              <a:ext uri="{FF2B5EF4-FFF2-40B4-BE49-F238E27FC236}">
                <a16:creationId xmlns:a16="http://schemas.microsoft.com/office/drawing/2014/main" id="{40897D10-D6F3-412B-9C79-DC00E0B28FE0}"/>
              </a:ext>
            </a:extLst>
          </p:cNvPr>
          <p:cNvSpPr>
            <a:spLocks noGrp="1"/>
          </p:cNvSpPr>
          <p:nvPr>
            <p:ph idx="1"/>
          </p:nvPr>
        </p:nvSpPr>
        <p:spPr>
          <a:xfrm>
            <a:off x="457200" y="1123858"/>
            <a:ext cx="10896600" cy="4895942"/>
          </a:xfrm>
        </p:spPr>
        <p:txBody>
          <a:bodyPr>
            <a:normAutofit fontScale="77500" lnSpcReduction="20000"/>
          </a:bodyPr>
          <a:lstStyle/>
          <a:p>
            <a:r>
              <a:rPr lang="en-US" sz="3000" b="1" dirty="0">
                <a:solidFill>
                  <a:schemeClr val="accent5">
                    <a:lumMod val="25000"/>
                  </a:schemeClr>
                </a:solidFill>
              </a:rPr>
              <a:t>Ryan White Part D, Part of University of Colorado, physically located at </a:t>
            </a:r>
            <a:r>
              <a:rPr lang="en-US" sz="3000" b="1" dirty="0" err="1">
                <a:solidFill>
                  <a:schemeClr val="accent5">
                    <a:lumMod val="25000"/>
                  </a:schemeClr>
                </a:solidFill>
              </a:rPr>
              <a:t>Childrens</a:t>
            </a:r>
            <a:r>
              <a:rPr lang="en-US" sz="3000" b="1" dirty="0">
                <a:solidFill>
                  <a:schemeClr val="accent5">
                    <a:lumMod val="25000"/>
                  </a:schemeClr>
                </a:solidFill>
              </a:rPr>
              <a:t> Hospital Colorado Pediatric Infectious Diseases </a:t>
            </a:r>
          </a:p>
          <a:p>
            <a:pPr lvl="1"/>
            <a:r>
              <a:rPr lang="en-US" sz="2600" b="1" dirty="0">
                <a:solidFill>
                  <a:schemeClr val="accent5">
                    <a:lumMod val="25000"/>
                  </a:schemeClr>
                </a:solidFill>
              </a:rPr>
              <a:t>Ryan White Part A, Part B</a:t>
            </a:r>
          </a:p>
          <a:p>
            <a:r>
              <a:rPr lang="en-US" sz="3000" b="1" dirty="0">
                <a:solidFill>
                  <a:schemeClr val="accent5">
                    <a:lumMod val="25000"/>
                  </a:schemeClr>
                </a:solidFill>
              </a:rPr>
              <a:t>Began in 1992- Pediatric AIDS Clinical Trials  Group (now International Maternal, Adolescent and Pediatric AIDS Clinical Trials/</a:t>
            </a:r>
            <a:r>
              <a:rPr lang="en-US" sz="3000" b="1" dirty="0">
                <a:solidFill>
                  <a:srgbClr val="FF0000"/>
                </a:solidFill>
              </a:rPr>
              <a:t>IMPAACT</a:t>
            </a:r>
            <a:r>
              <a:rPr lang="en-US" sz="3000" b="1" dirty="0">
                <a:solidFill>
                  <a:schemeClr val="accent5">
                    <a:lumMod val="25000"/>
                  </a:schemeClr>
                </a:solidFill>
              </a:rPr>
              <a:t>) </a:t>
            </a:r>
          </a:p>
          <a:p>
            <a:r>
              <a:rPr lang="en-US" sz="3000" b="1" dirty="0">
                <a:solidFill>
                  <a:schemeClr val="accent5">
                    <a:lumMod val="25000"/>
                  </a:schemeClr>
                </a:solidFill>
              </a:rPr>
              <a:t>1995 Pregnancy program </a:t>
            </a:r>
          </a:p>
          <a:p>
            <a:r>
              <a:rPr lang="en-US" sz="3000" b="1" dirty="0">
                <a:solidFill>
                  <a:schemeClr val="accent5">
                    <a:lumMod val="25000"/>
                  </a:schemeClr>
                </a:solidFill>
              </a:rPr>
              <a:t>1997 Youth care</a:t>
            </a:r>
          </a:p>
          <a:p>
            <a:r>
              <a:rPr lang="en-US" sz="3000" b="1" dirty="0">
                <a:solidFill>
                  <a:schemeClr val="accent5">
                    <a:lumMod val="25000"/>
                  </a:schemeClr>
                </a:solidFill>
              </a:rPr>
              <a:t>2004 HOPE Reproductive Counseling, partnership with private reproductive endocrinologist for sperm washing and assisted reproduction</a:t>
            </a:r>
          </a:p>
          <a:p>
            <a:r>
              <a:rPr lang="en-US" sz="3000" b="1" dirty="0">
                <a:solidFill>
                  <a:schemeClr val="accent5">
                    <a:lumMod val="25000"/>
                  </a:schemeClr>
                </a:solidFill>
              </a:rPr>
              <a:t>2009 Pediatric HIV AIDS Cohort Study (</a:t>
            </a:r>
            <a:r>
              <a:rPr lang="en-US" sz="3000" b="1" dirty="0">
                <a:solidFill>
                  <a:srgbClr val="FF0000"/>
                </a:solidFill>
              </a:rPr>
              <a:t>PHACS</a:t>
            </a:r>
            <a:r>
              <a:rPr lang="en-US" sz="3000" b="1" dirty="0">
                <a:solidFill>
                  <a:srgbClr val="002060"/>
                </a:solidFill>
              </a:rPr>
              <a:t>)</a:t>
            </a:r>
            <a:r>
              <a:rPr lang="en-US" sz="3000" b="1" dirty="0">
                <a:solidFill>
                  <a:schemeClr val="accent5">
                    <a:lumMod val="25000"/>
                  </a:schemeClr>
                </a:solidFill>
              </a:rPr>
              <a:t> </a:t>
            </a:r>
          </a:p>
          <a:p>
            <a:r>
              <a:rPr lang="en-US" sz="3000" b="1" dirty="0">
                <a:solidFill>
                  <a:schemeClr val="accent5">
                    <a:lumMod val="25000"/>
                  </a:schemeClr>
                </a:solidFill>
              </a:rPr>
              <a:t>2011 Adolescent Trials Network</a:t>
            </a:r>
          </a:p>
          <a:p>
            <a:r>
              <a:rPr lang="en-US" sz="3000" b="1" dirty="0">
                <a:solidFill>
                  <a:schemeClr val="accent5">
                    <a:lumMod val="25000"/>
                  </a:schemeClr>
                </a:solidFill>
              </a:rPr>
              <a:t>2015 Youth and Perinatal </a:t>
            </a:r>
            <a:r>
              <a:rPr lang="en-US" sz="3000" b="1" dirty="0" err="1">
                <a:solidFill>
                  <a:schemeClr val="accent5">
                    <a:lumMod val="25000"/>
                  </a:schemeClr>
                </a:solidFill>
              </a:rPr>
              <a:t>PreP</a:t>
            </a:r>
            <a:endParaRPr lang="en-US" sz="3000" b="1" dirty="0">
              <a:solidFill>
                <a:schemeClr val="accent5">
                  <a:lumMod val="25000"/>
                </a:schemeClr>
              </a:solidFill>
            </a:endParaRPr>
          </a:p>
          <a:p>
            <a:r>
              <a:rPr lang="en-US" sz="3000" b="1" dirty="0">
                <a:solidFill>
                  <a:schemeClr val="accent5">
                    <a:lumMod val="25000"/>
                  </a:schemeClr>
                </a:solidFill>
              </a:rPr>
              <a:t>2016	Telehealth </a:t>
            </a:r>
          </a:p>
          <a:p>
            <a:r>
              <a:rPr lang="en-US" sz="3000" b="1" dirty="0">
                <a:solidFill>
                  <a:schemeClr val="accent5">
                    <a:lumMod val="25000"/>
                  </a:schemeClr>
                </a:solidFill>
              </a:rPr>
              <a:t>2017 HIV Prevention Trials Network participation</a:t>
            </a:r>
          </a:p>
          <a:p>
            <a:endParaRPr lang="en-US" sz="3000" b="1" dirty="0">
              <a:solidFill>
                <a:schemeClr val="accent5">
                  <a:lumMod val="25000"/>
                </a:schemeClr>
              </a:solidFill>
            </a:endParaRPr>
          </a:p>
          <a:p>
            <a:endParaRPr lang="en-US" sz="3000" b="1" dirty="0">
              <a:solidFill>
                <a:schemeClr val="accent5">
                  <a:lumMod val="25000"/>
                </a:schemeClr>
              </a:solidFill>
            </a:endParaRPr>
          </a:p>
          <a:p>
            <a:endParaRPr lang="en-US" sz="2400" dirty="0"/>
          </a:p>
          <a:p>
            <a:endParaRPr lang="en-US" sz="2400" dirty="0"/>
          </a:p>
          <a:p>
            <a:endParaRPr lang="en-US" sz="2400" dirty="0"/>
          </a:p>
          <a:p>
            <a:endParaRPr lang="en-US" dirty="0"/>
          </a:p>
        </p:txBody>
      </p:sp>
      <p:sp>
        <p:nvSpPr>
          <p:cNvPr id="4" name="Slide Number Placeholder 3">
            <a:extLst>
              <a:ext uri="{FF2B5EF4-FFF2-40B4-BE49-F238E27FC236}">
                <a16:creationId xmlns:a16="http://schemas.microsoft.com/office/drawing/2014/main" id="{136836DF-E5F8-4D6F-88EA-586964ADD0F2}"/>
              </a:ext>
            </a:extLst>
          </p:cNvPr>
          <p:cNvSpPr>
            <a:spLocks noGrp="1"/>
          </p:cNvSpPr>
          <p:nvPr>
            <p:ph type="sldNum" sz="quarter" idx="12"/>
          </p:nvPr>
        </p:nvSpPr>
        <p:spPr/>
        <p:txBody>
          <a:bodyPr/>
          <a:lstStyle/>
          <a:p>
            <a:fld id="{F9ECA865-404D-4A57-9AC1-FD3038CC100D}" type="slidenum">
              <a:rPr lang="en-US" smtClean="0"/>
              <a:pPr/>
              <a:t>63</a:t>
            </a:fld>
            <a:endParaRPr lang="en-US" dirty="0"/>
          </a:p>
        </p:txBody>
      </p:sp>
    </p:spTree>
    <p:extLst>
      <p:ext uri="{BB962C8B-B14F-4D97-AF65-F5344CB8AC3E}">
        <p14:creationId xmlns:p14="http://schemas.microsoft.com/office/powerpoint/2010/main" val="14763227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B16FC-1BCF-4EBA-9F0C-A66B0460BED6}"/>
              </a:ext>
            </a:extLst>
          </p:cNvPr>
          <p:cNvSpPr>
            <a:spLocks noGrp="1"/>
          </p:cNvSpPr>
          <p:nvPr>
            <p:ph type="title"/>
          </p:nvPr>
        </p:nvSpPr>
        <p:spPr>
          <a:xfrm>
            <a:off x="838200" y="-201705"/>
            <a:ext cx="10515600" cy="1116105"/>
          </a:xfrm>
        </p:spPr>
        <p:txBody>
          <a:bodyPr>
            <a:normAutofit/>
          </a:bodyPr>
          <a:lstStyle/>
          <a:p>
            <a:r>
              <a:rPr lang="en-US" sz="3200" dirty="0">
                <a:solidFill>
                  <a:schemeClr val="accent5">
                    <a:lumMod val="25000"/>
                  </a:schemeClr>
                </a:solidFill>
              </a:rPr>
              <a:t/>
            </a:r>
            <a:br>
              <a:rPr lang="en-US" sz="3200" dirty="0">
                <a:solidFill>
                  <a:schemeClr val="accent5">
                    <a:lumMod val="25000"/>
                  </a:schemeClr>
                </a:solidFill>
              </a:rPr>
            </a:br>
            <a:r>
              <a:rPr lang="en-US" sz="3200" dirty="0" err="1">
                <a:solidFill>
                  <a:schemeClr val="accent5">
                    <a:lumMod val="25000"/>
                  </a:schemeClr>
                </a:solidFill>
              </a:rPr>
              <a:t>CHiP</a:t>
            </a:r>
            <a:r>
              <a:rPr lang="en-US" sz="3200" dirty="0">
                <a:solidFill>
                  <a:schemeClr val="accent5">
                    <a:lumMod val="25000"/>
                  </a:schemeClr>
                </a:solidFill>
              </a:rPr>
              <a:t> Perinatal Services</a:t>
            </a:r>
          </a:p>
        </p:txBody>
      </p:sp>
      <p:sp>
        <p:nvSpPr>
          <p:cNvPr id="3" name="Content Placeholder 2">
            <a:extLst>
              <a:ext uri="{FF2B5EF4-FFF2-40B4-BE49-F238E27FC236}">
                <a16:creationId xmlns:a16="http://schemas.microsoft.com/office/drawing/2014/main" id="{40897D10-D6F3-412B-9C79-DC00E0B28FE0}"/>
              </a:ext>
            </a:extLst>
          </p:cNvPr>
          <p:cNvSpPr>
            <a:spLocks noGrp="1"/>
          </p:cNvSpPr>
          <p:nvPr>
            <p:ph idx="1"/>
          </p:nvPr>
        </p:nvSpPr>
        <p:spPr>
          <a:xfrm>
            <a:off x="762000" y="1066800"/>
            <a:ext cx="10896600" cy="5562600"/>
          </a:xfrm>
        </p:spPr>
        <p:txBody>
          <a:bodyPr>
            <a:normAutofit fontScale="47500" lnSpcReduction="20000"/>
          </a:bodyPr>
          <a:lstStyle/>
          <a:p>
            <a:r>
              <a:rPr lang="en-US" sz="4200" b="1" dirty="0">
                <a:solidFill>
                  <a:srgbClr val="002060"/>
                </a:solidFill>
              </a:rPr>
              <a:t>Combined maternal and pediatric HIV care</a:t>
            </a:r>
          </a:p>
          <a:p>
            <a:pPr lvl="1"/>
            <a:r>
              <a:rPr lang="en-US" sz="4200" b="1" dirty="0">
                <a:solidFill>
                  <a:srgbClr val="002060"/>
                </a:solidFill>
              </a:rPr>
              <a:t>Coordinate with OB care provider </a:t>
            </a:r>
          </a:p>
          <a:p>
            <a:pPr lvl="1"/>
            <a:r>
              <a:rPr lang="en-US" sz="4200" b="1" dirty="0">
                <a:solidFill>
                  <a:srgbClr val="002060"/>
                </a:solidFill>
              </a:rPr>
              <a:t>Delivery site and nursery preparation and support, including medications</a:t>
            </a:r>
          </a:p>
          <a:p>
            <a:r>
              <a:rPr lang="en-US" sz="4200" b="1" dirty="0">
                <a:solidFill>
                  <a:srgbClr val="002060"/>
                </a:solidFill>
              </a:rPr>
              <a:t>Support events</a:t>
            </a:r>
          </a:p>
          <a:p>
            <a:pPr lvl="1"/>
            <a:r>
              <a:rPr lang="en-US" sz="4200" b="1" dirty="0">
                <a:solidFill>
                  <a:srgbClr val="002060"/>
                </a:solidFill>
              </a:rPr>
              <a:t>HIV Positive childbirth class</a:t>
            </a:r>
          </a:p>
          <a:p>
            <a:pPr lvl="1"/>
            <a:r>
              <a:rPr lang="en-US" sz="4200" b="1" dirty="0">
                <a:solidFill>
                  <a:srgbClr val="002060"/>
                </a:solidFill>
              </a:rPr>
              <a:t>Infant care and soothing class </a:t>
            </a:r>
          </a:p>
          <a:p>
            <a:pPr lvl="1"/>
            <a:r>
              <a:rPr lang="en-US" sz="4200" b="1" dirty="0">
                <a:solidFill>
                  <a:srgbClr val="002060"/>
                </a:solidFill>
              </a:rPr>
              <a:t>Maternal postpartum event</a:t>
            </a:r>
          </a:p>
          <a:p>
            <a:r>
              <a:rPr lang="en-US" sz="4200" b="1" dirty="0">
                <a:solidFill>
                  <a:srgbClr val="002060"/>
                </a:solidFill>
              </a:rPr>
              <a:t>Doulas- Ryan White psychosocial support, receive perinatal HIV specific training</a:t>
            </a:r>
          </a:p>
          <a:p>
            <a:r>
              <a:rPr lang="en-US" sz="4200" b="1" dirty="0">
                <a:solidFill>
                  <a:srgbClr val="002060"/>
                </a:solidFill>
              </a:rPr>
              <a:t>Dedicated perinatal social worker</a:t>
            </a:r>
          </a:p>
          <a:p>
            <a:pPr lvl="1"/>
            <a:r>
              <a:rPr lang="en-US" sz="4200" b="1" dirty="0">
                <a:solidFill>
                  <a:srgbClr val="002060"/>
                </a:solidFill>
              </a:rPr>
              <a:t>Medical case management</a:t>
            </a:r>
          </a:p>
          <a:p>
            <a:pPr lvl="1"/>
            <a:r>
              <a:rPr lang="en-US" sz="4200" b="1" dirty="0">
                <a:solidFill>
                  <a:srgbClr val="002060"/>
                </a:solidFill>
              </a:rPr>
              <a:t>Financial assistance, housing, transportation, adherence, Part B Critical Events sponsor</a:t>
            </a:r>
          </a:p>
          <a:p>
            <a:r>
              <a:rPr lang="en-US" sz="4200" b="1" dirty="0">
                <a:solidFill>
                  <a:srgbClr val="002060"/>
                </a:solidFill>
              </a:rPr>
              <a:t>Maternal substance and depression screening</a:t>
            </a:r>
          </a:p>
          <a:p>
            <a:pPr lvl="1"/>
            <a:r>
              <a:rPr lang="en-US" sz="4200" b="1" dirty="0">
                <a:solidFill>
                  <a:srgbClr val="002060"/>
                </a:solidFill>
              </a:rPr>
              <a:t>Adjacency of maternal postpartum depression services at University of Colorado and </a:t>
            </a:r>
            <a:r>
              <a:rPr lang="en-US" sz="4200" b="1" dirty="0" err="1">
                <a:solidFill>
                  <a:srgbClr val="002060"/>
                </a:solidFill>
              </a:rPr>
              <a:t>Childrens</a:t>
            </a:r>
            <a:r>
              <a:rPr lang="en-US" sz="4200" b="1" dirty="0">
                <a:solidFill>
                  <a:srgbClr val="002060"/>
                </a:solidFill>
              </a:rPr>
              <a:t> Child Health Clinic</a:t>
            </a:r>
          </a:p>
          <a:p>
            <a:r>
              <a:rPr lang="en-US" sz="4200" b="1" dirty="0">
                <a:solidFill>
                  <a:srgbClr val="002060"/>
                </a:solidFill>
              </a:rPr>
              <a:t>Maternal transition support</a:t>
            </a:r>
          </a:p>
          <a:p>
            <a:r>
              <a:rPr lang="en-US" sz="4200" b="1" dirty="0">
                <a:solidFill>
                  <a:srgbClr val="002060"/>
                </a:solidFill>
              </a:rPr>
              <a:t>Access to clinical trials: PHACS, IMPAACT</a:t>
            </a:r>
          </a:p>
          <a:p>
            <a:r>
              <a:rPr lang="en-US" sz="4200" b="1" dirty="0">
                <a:solidFill>
                  <a:srgbClr val="002060"/>
                </a:solidFill>
              </a:rPr>
              <a:t>24 hour Perinatal HIV Consult Line</a:t>
            </a:r>
          </a:p>
          <a:p>
            <a:endParaRPr lang="en-US" b="1" dirty="0">
              <a:solidFill>
                <a:srgbClr val="002060"/>
              </a:solidFill>
            </a:endParaRPr>
          </a:p>
          <a:p>
            <a:endParaRPr lang="en-US" sz="2400" dirty="0"/>
          </a:p>
          <a:p>
            <a:pPr marL="457200" lvl="1" indent="0">
              <a:buNone/>
            </a:pPr>
            <a:endParaRPr lang="en-US" sz="1600" dirty="0"/>
          </a:p>
          <a:p>
            <a:endParaRPr lang="en-US" sz="2400" dirty="0"/>
          </a:p>
          <a:p>
            <a:endParaRPr lang="en-US" sz="2400" dirty="0"/>
          </a:p>
          <a:p>
            <a:endParaRPr lang="en-US" sz="2400" dirty="0"/>
          </a:p>
          <a:p>
            <a:endParaRPr lang="en-US" dirty="0"/>
          </a:p>
        </p:txBody>
      </p:sp>
      <p:sp>
        <p:nvSpPr>
          <p:cNvPr id="4" name="Slide Number Placeholder 3">
            <a:extLst>
              <a:ext uri="{FF2B5EF4-FFF2-40B4-BE49-F238E27FC236}">
                <a16:creationId xmlns:a16="http://schemas.microsoft.com/office/drawing/2014/main" id="{136836DF-E5F8-4D6F-88EA-586964ADD0F2}"/>
              </a:ext>
            </a:extLst>
          </p:cNvPr>
          <p:cNvSpPr>
            <a:spLocks noGrp="1"/>
          </p:cNvSpPr>
          <p:nvPr>
            <p:ph type="sldNum" sz="quarter" idx="12"/>
          </p:nvPr>
        </p:nvSpPr>
        <p:spPr/>
        <p:txBody>
          <a:bodyPr/>
          <a:lstStyle/>
          <a:p>
            <a:fld id="{F9ECA865-404D-4A57-9AC1-FD3038CC100D}" type="slidenum">
              <a:rPr lang="en-US" smtClean="0"/>
              <a:pPr/>
              <a:t>64</a:t>
            </a:fld>
            <a:endParaRPr lang="en-US" dirty="0"/>
          </a:p>
        </p:txBody>
      </p:sp>
    </p:spTree>
    <p:extLst>
      <p:ext uri="{BB962C8B-B14F-4D97-AF65-F5344CB8AC3E}">
        <p14:creationId xmlns:p14="http://schemas.microsoft.com/office/powerpoint/2010/main" val="11067392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2B3F4-B6C1-4744-8A08-89CB16EEF1F1}"/>
              </a:ext>
            </a:extLst>
          </p:cNvPr>
          <p:cNvSpPr>
            <a:spLocks noGrp="1"/>
          </p:cNvSpPr>
          <p:nvPr>
            <p:ph type="title"/>
          </p:nvPr>
        </p:nvSpPr>
        <p:spPr>
          <a:xfrm>
            <a:off x="871182" y="-228600"/>
            <a:ext cx="10515600" cy="1325563"/>
          </a:xfrm>
        </p:spPr>
        <p:txBody>
          <a:bodyPr>
            <a:normAutofit/>
          </a:bodyPr>
          <a:lstStyle/>
          <a:p>
            <a:r>
              <a:rPr lang="en-US" sz="4000" dirty="0"/>
              <a:t>Local Tools Useful for Perinatal HIV Prevention</a:t>
            </a:r>
          </a:p>
        </p:txBody>
      </p:sp>
      <p:sp>
        <p:nvSpPr>
          <p:cNvPr id="3" name="Content Placeholder 2">
            <a:extLst>
              <a:ext uri="{FF2B5EF4-FFF2-40B4-BE49-F238E27FC236}">
                <a16:creationId xmlns:a16="http://schemas.microsoft.com/office/drawing/2014/main" id="{B246141B-27C7-46CD-95A4-350D568C474B}"/>
              </a:ext>
            </a:extLst>
          </p:cNvPr>
          <p:cNvSpPr>
            <a:spLocks noGrp="1"/>
          </p:cNvSpPr>
          <p:nvPr>
            <p:ph idx="1"/>
          </p:nvPr>
        </p:nvSpPr>
        <p:spPr/>
        <p:txBody>
          <a:bodyPr>
            <a:normAutofit lnSpcReduction="10000"/>
          </a:bodyPr>
          <a:lstStyle/>
          <a:p>
            <a:r>
              <a:rPr lang="en-US" dirty="0"/>
              <a:t>Same electronic medical record system is used by the largest medical care networks (access to maternal prenatal records)</a:t>
            </a:r>
          </a:p>
          <a:p>
            <a:pPr lvl="1"/>
            <a:r>
              <a:rPr lang="en-US" dirty="0"/>
              <a:t>Denver Health and Denver Public Health</a:t>
            </a:r>
          </a:p>
          <a:p>
            <a:pPr lvl="1"/>
            <a:r>
              <a:rPr lang="en-US" dirty="0"/>
              <a:t>University of Colorado (Denver Metro, Fort Collins, Northern and Southern Front Range)</a:t>
            </a:r>
          </a:p>
          <a:p>
            <a:pPr lvl="1"/>
            <a:r>
              <a:rPr lang="en-US" dirty="0"/>
              <a:t>Kaiser Permanente (Nationwide)</a:t>
            </a:r>
          </a:p>
          <a:p>
            <a:pPr lvl="1"/>
            <a:r>
              <a:rPr lang="en-US" dirty="0"/>
              <a:t>Sisters of Charity Leavenworth/SCL (Denver Metro)</a:t>
            </a:r>
          </a:p>
          <a:p>
            <a:pPr lvl="1"/>
            <a:r>
              <a:rPr lang="en-US" dirty="0"/>
              <a:t>Adventist Health (Denver Metro)</a:t>
            </a:r>
          </a:p>
          <a:p>
            <a:r>
              <a:rPr lang="en-US" dirty="0"/>
              <a:t>Colorado statutes support maternal HIV testing</a:t>
            </a:r>
          </a:p>
          <a:p>
            <a:pPr lvl="1"/>
            <a:r>
              <a:rPr lang="en-US" dirty="0"/>
              <a:t>HIV testing at first prenatal visit required (opt out)</a:t>
            </a:r>
          </a:p>
          <a:p>
            <a:pPr lvl="1"/>
            <a:r>
              <a:rPr lang="en-US" dirty="0"/>
              <a:t>HIV testing required at labor and delivery if status unknown (opt out)</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AEBDB904-3397-4EE3-838B-076D66E1AC10}"/>
              </a:ext>
            </a:extLst>
          </p:cNvPr>
          <p:cNvSpPr>
            <a:spLocks noGrp="1"/>
          </p:cNvSpPr>
          <p:nvPr>
            <p:ph type="sldNum" sz="quarter" idx="12"/>
          </p:nvPr>
        </p:nvSpPr>
        <p:spPr/>
        <p:txBody>
          <a:bodyPr/>
          <a:lstStyle/>
          <a:p>
            <a:fld id="{F9ECA865-404D-4A57-9AC1-FD3038CC100D}" type="slidenum">
              <a:rPr lang="en-US" smtClean="0"/>
              <a:pPr/>
              <a:t>65</a:t>
            </a:fld>
            <a:endParaRPr lang="en-US" dirty="0"/>
          </a:p>
        </p:txBody>
      </p:sp>
    </p:spTree>
    <p:extLst>
      <p:ext uri="{BB962C8B-B14F-4D97-AF65-F5344CB8AC3E}">
        <p14:creationId xmlns:p14="http://schemas.microsoft.com/office/powerpoint/2010/main" val="13283018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D4795-0090-49E9-9328-2FB08D2BA8A2}"/>
              </a:ext>
            </a:extLst>
          </p:cNvPr>
          <p:cNvSpPr>
            <a:spLocks noGrp="1"/>
          </p:cNvSpPr>
          <p:nvPr>
            <p:ph type="title"/>
          </p:nvPr>
        </p:nvSpPr>
        <p:spPr/>
        <p:txBody>
          <a:bodyPr/>
          <a:lstStyle/>
          <a:p>
            <a:r>
              <a:rPr lang="en-US" dirty="0"/>
              <a:t>CHIP Perinatal Care Outcomes</a:t>
            </a:r>
          </a:p>
        </p:txBody>
      </p:sp>
      <p:sp>
        <p:nvSpPr>
          <p:cNvPr id="3" name="Content Placeholder 2">
            <a:extLst>
              <a:ext uri="{FF2B5EF4-FFF2-40B4-BE49-F238E27FC236}">
                <a16:creationId xmlns:a16="http://schemas.microsoft.com/office/drawing/2014/main" id="{0FEF7328-3AD0-4829-8D03-EC137A62424C}"/>
              </a:ext>
            </a:extLst>
          </p:cNvPr>
          <p:cNvSpPr>
            <a:spLocks noGrp="1"/>
          </p:cNvSpPr>
          <p:nvPr>
            <p:ph idx="1"/>
          </p:nvPr>
        </p:nvSpPr>
        <p:spPr>
          <a:xfrm>
            <a:off x="838200" y="1676400"/>
            <a:ext cx="10515600" cy="3429000"/>
          </a:xfrm>
        </p:spPr>
        <p:txBody>
          <a:bodyPr/>
          <a:lstStyle/>
          <a:p>
            <a:r>
              <a:rPr lang="en-US" dirty="0"/>
              <a:t>Consult or direct HIV management of average of 32 OB clients/year since 2000 (22-43/</a:t>
            </a:r>
            <a:r>
              <a:rPr lang="en-US" dirty="0" err="1"/>
              <a:t>yr</a:t>
            </a:r>
            <a:r>
              <a:rPr lang="en-US" dirty="0"/>
              <a:t>): &gt; 600 pregnancies</a:t>
            </a:r>
          </a:p>
          <a:p>
            <a:r>
              <a:rPr lang="en-US" dirty="0"/>
              <a:t>No infant HIV transmissions for mothers and receiving services at CHIP during this period</a:t>
            </a:r>
          </a:p>
          <a:p>
            <a:r>
              <a:rPr lang="en-US" dirty="0"/>
              <a:t>Utilization of enhanced infant prophylaxis for infants at higher HIV risk (mother with untreated or incomplete HIV viral suppression, other intrapartum risk factors) since 2002</a:t>
            </a:r>
          </a:p>
          <a:p>
            <a:pPr marL="457200" lvl="1" indent="0">
              <a:buNone/>
            </a:pPr>
            <a:endParaRPr lang="en-US" dirty="0"/>
          </a:p>
        </p:txBody>
      </p:sp>
      <p:sp>
        <p:nvSpPr>
          <p:cNvPr id="4" name="Slide Number Placeholder 3">
            <a:extLst>
              <a:ext uri="{FF2B5EF4-FFF2-40B4-BE49-F238E27FC236}">
                <a16:creationId xmlns:a16="http://schemas.microsoft.com/office/drawing/2014/main" id="{A007CCB3-3240-4E51-AEA3-85F839D467DC}"/>
              </a:ext>
            </a:extLst>
          </p:cNvPr>
          <p:cNvSpPr>
            <a:spLocks noGrp="1"/>
          </p:cNvSpPr>
          <p:nvPr>
            <p:ph type="sldNum" sz="quarter" idx="12"/>
          </p:nvPr>
        </p:nvSpPr>
        <p:spPr/>
        <p:txBody>
          <a:bodyPr/>
          <a:lstStyle/>
          <a:p>
            <a:fld id="{F9ECA865-404D-4A57-9AC1-FD3038CC100D}" type="slidenum">
              <a:rPr lang="en-US" smtClean="0"/>
              <a:pPr/>
              <a:t>66</a:t>
            </a:fld>
            <a:endParaRPr lang="en-US" dirty="0"/>
          </a:p>
        </p:txBody>
      </p:sp>
    </p:spTree>
    <p:extLst>
      <p:ext uri="{BB962C8B-B14F-4D97-AF65-F5344CB8AC3E}">
        <p14:creationId xmlns:p14="http://schemas.microsoft.com/office/powerpoint/2010/main" val="15944955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39643-A722-486E-9921-6CD374B37D63}"/>
              </a:ext>
            </a:extLst>
          </p:cNvPr>
          <p:cNvSpPr>
            <a:spLocks noGrp="1"/>
          </p:cNvSpPr>
          <p:nvPr>
            <p:ph type="title"/>
          </p:nvPr>
        </p:nvSpPr>
        <p:spPr/>
        <p:txBody>
          <a:bodyPr>
            <a:normAutofit/>
          </a:bodyPr>
          <a:lstStyle/>
          <a:p>
            <a:r>
              <a:rPr lang="en-US" sz="3200" dirty="0"/>
              <a:t>Recent US-Born Children with Vertically Transmitted HIV Receiving Care at </a:t>
            </a:r>
            <a:r>
              <a:rPr lang="en-US" sz="3200" dirty="0" err="1"/>
              <a:t>CHiP</a:t>
            </a:r>
            <a:r>
              <a:rPr lang="en-US" sz="3200" dirty="0"/>
              <a:t> </a:t>
            </a:r>
          </a:p>
        </p:txBody>
      </p:sp>
      <p:graphicFrame>
        <p:nvGraphicFramePr>
          <p:cNvPr id="6" name="Content Placeholder 5">
            <a:extLst>
              <a:ext uri="{FF2B5EF4-FFF2-40B4-BE49-F238E27FC236}">
                <a16:creationId xmlns:a16="http://schemas.microsoft.com/office/drawing/2014/main" id="{8EF40BC6-CA56-4FF8-BAFA-2800396F9EA9}"/>
              </a:ext>
            </a:extLst>
          </p:cNvPr>
          <p:cNvGraphicFramePr>
            <a:graphicFrameLocks noGrp="1"/>
          </p:cNvGraphicFramePr>
          <p:nvPr>
            <p:ph idx="1"/>
            <p:extLst/>
          </p:nvPr>
        </p:nvGraphicFramePr>
        <p:xfrm>
          <a:off x="838200" y="1258888"/>
          <a:ext cx="10515600" cy="514096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989786464"/>
                    </a:ext>
                  </a:extLst>
                </a:gridCol>
                <a:gridCol w="2667000">
                  <a:extLst>
                    <a:ext uri="{9D8B030D-6E8A-4147-A177-3AD203B41FA5}">
                      <a16:colId xmlns:a16="http://schemas.microsoft.com/office/drawing/2014/main" val="2330629964"/>
                    </a:ext>
                  </a:extLst>
                </a:gridCol>
                <a:gridCol w="6705600">
                  <a:extLst>
                    <a:ext uri="{9D8B030D-6E8A-4147-A177-3AD203B41FA5}">
                      <a16:colId xmlns:a16="http://schemas.microsoft.com/office/drawing/2014/main" val="1615696377"/>
                    </a:ext>
                  </a:extLst>
                </a:gridCol>
              </a:tblGrid>
              <a:tr h="370840">
                <a:tc>
                  <a:txBody>
                    <a:bodyPr/>
                    <a:lstStyle/>
                    <a:p>
                      <a:r>
                        <a:rPr lang="en-US" dirty="0"/>
                        <a:t>Year</a:t>
                      </a:r>
                    </a:p>
                  </a:txBody>
                  <a:tcPr/>
                </a:tc>
                <a:tc>
                  <a:txBody>
                    <a:bodyPr/>
                    <a:lstStyle/>
                    <a:p>
                      <a:r>
                        <a:rPr lang="en-US" dirty="0"/>
                        <a:t>Child’s Age at </a:t>
                      </a:r>
                      <a:r>
                        <a:rPr lang="en-US" dirty="0" err="1"/>
                        <a:t>Dx</a:t>
                      </a:r>
                      <a:r>
                        <a:rPr lang="en-US" dirty="0"/>
                        <a:t>/Referral</a:t>
                      </a:r>
                    </a:p>
                  </a:txBody>
                  <a:tcPr/>
                </a:tc>
                <a:tc>
                  <a:txBody>
                    <a:bodyPr/>
                    <a:lstStyle/>
                    <a:p>
                      <a:r>
                        <a:rPr lang="en-US" dirty="0"/>
                        <a:t>Missed Opportunity</a:t>
                      </a:r>
                    </a:p>
                  </a:txBody>
                  <a:tcPr/>
                </a:tc>
                <a:extLst>
                  <a:ext uri="{0D108BD9-81ED-4DB2-BD59-A6C34878D82A}">
                    <a16:rowId xmlns:a16="http://schemas.microsoft.com/office/drawing/2014/main" val="3119016461"/>
                  </a:ext>
                </a:extLst>
              </a:tr>
              <a:tr h="370840">
                <a:tc>
                  <a:txBody>
                    <a:bodyPr/>
                    <a:lstStyle/>
                    <a:p>
                      <a:r>
                        <a:rPr lang="en-US" dirty="0"/>
                        <a:t>2012</a:t>
                      </a:r>
                    </a:p>
                  </a:txBody>
                  <a:tcPr/>
                </a:tc>
                <a:tc>
                  <a:txBody>
                    <a:bodyPr/>
                    <a:lstStyle/>
                    <a:p>
                      <a:r>
                        <a:rPr lang="en-US" dirty="0"/>
                        <a:t>2 </a:t>
                      </a:r>
                      <a:r>
                        <a:rPr lang="en-US" dirty="0" err="1"/>
                        <a:t>yr</a:t>
                      </a:r>
                      <a:r>
                        <a:rPr lang="en-US" dirty="0"/>
                        <a:t> old</a:t>
                      </a:r>
                    </a:p>
                  </a:txBody>
                  <a:tcPr/>
                </a:tc>
                <a:tc>
                  <a:txBody>
                    <a:bodyPr/>
                    <a:lstStyle/>
                    <a:p>
                      <a:r>
                        <a:rPr lang="en-US" dirty="0"/>
                        <a:t>No maternal prenatal HIV test. Child tested after maternal HIV status discovered with subsequent pregnancy with HIV screening. Later determined that mother had been </a:t>
                      </a:r>
                      <a:r>
                        <a:rPr lang="en-US" dirty="0" err="1"/>
                        <a:t>dx’d</a:t>
                      </a:r>
                      <a:r>
                        <a:rPr lang="en-US" dirty="0"/>
                        <a:t> with HIV during distant pregnancy, was currently in abusive relationship.</a:t>
                      </a:r>
                    </a:p>
                  </a:txBody>
                  <a:tcPr/>
                </a:tc>
                <a:extLst>
                  <a:ext uri="{0D108BD9-81ED-4DB2-BD59-A6C34878D82A}">
                    <a16:rowId xmlns:a16="http://schemas.microsoft.com/office/drawing/2014/main" val="1576541217"/>
                  </a:ext>
                </a:extLst>
              </a:tr>
              <a:tr h="370840">
                <a:tc>
                  <a:txBody>
                    <a:bodyPr/>
                    <a:lstStyle/>
                    <a:p>
                      <a:r>
                        <a:rPr lang="en-US" dirty="0"/>
                        <a:t>2013</a:t>
                      </a:r>
                    </a:p>
                  </a:txBody>
                  <a:tcPr/>
                </a:tc>
                <a:tc>
                  <a:txBody>
                    <a:bodyPr/>
                    <a:lstStyle/>
                    <a:p>
                      <a:r>
                        <a:rPr lang="en-US" dirty="0"/>
                        <a:t>3 </a:t>
                      </a:r>
                      <a:r>
                        <a:rPr lang="en-US" dirty="0" err="1"/>
                        <a:t>yr</a:t>
                      </a:r>
                      <a:r>
                        <a:rPr lang="en-US" dirty="0"/>
                        <a:t> old</a:t>
                      </a:r>
                    </a:p>
                  </a:txBody>
                  <a:tcPr/>
                </a:tc>
                <a:tc>
                  <a:txBody>
                    <a:bodyPr/>
                    <a:lstStyle/>
                    <a:p>
                      <a:r>
                        <a:rPr lang="en-US" dirty="0"/>
                        <a:t>Adopted, unknown HIV maternal status; Child presented with LIP</a:t>
                      </a:r>
                    </a:p>
                  </a:txBody>
                  <a:tcPr/>
                </a:tc>
                <a:extLst>
                  <a:ext uri="{0D108BD9-81ED-4DB2-BD59-A6C34878D82A}">
                    <a16:rowId xmlns:a16="http://schemas.microsoft.com/office/drawing/2014/main" val="3401705526"/>
                  </a:ext>
                </a:extLst>
              </a:tr>
              <a:tr h="370840">
                <a:tc>
                  <a:txBody>
                    <a:bodyPr/>
                    <a:lstStyle/>
                    <a:p>
                      <a:r>
                        <a:rPr lang="en-US" dirty="0"/>
                        <a:t>2014</a:t>
                      </a:r>
                    </a:p>
                  </a:txBody>
                  <a:tcPr/>
                </a:tc>
                <a:tc>
                  <a:txBody>
                    <a:bodyPr/>
                    <a:lstStyle/>
                    <a:p>
                      <a:r>
                        <a:rPr lang="en-US" dirty="0"/>
                        <a:t>3 month old</a:t>
                      </a:r>
                    </a:p>
                  </a:txBody>
                  <a:tcPr/>
                </a:tc>
                <a:tc>
                  <a:txBody>
                    <a:bodyPr/>
                    <a:lstStyle/>
                    <a:p>
                      <a:r>
                        <a:rPr lang="en-US" dirty="0"/>
                        <a:t>Mother refused to release prenatal records. Barrier of communication between initial delivery hospital (screen sent but pending at time of transfer to another facility transfer facility.</a:t>
                      </a:r>
                    </a:p>
                  </a:txBody>
                  <a:tcPr/>
                </a:tc>
                <a:extLst>
                  <a:ext uri="{0D108BD9-81ED-4DB2-BD59-A6C34878D82A}">
                    <a16:rowId xmlns:a16="http://schemas.microsoft.com/office/drawing/2014/main" val="3730618481"/>
                  </a:ext>
                </a:extLst>
              </a:tr>
              <a:tr h="370840">
                <a:tc>
                  <a:txBody>
                    <a:bodyPr/>
                    <a:lstStyle/>
                    <a:p>
                      <a:r>
                        <a:rPr lang="en-US" dirty="0"/>
                        <a:t>2016</a:t>
                      </a:r>
                    </a:p>
                  </a:txBody>
                  <a:tcPr/>
                </a:tc>
                <a:tc>
                  <a:txBody>
                    <a:bodyPr/>
                    <a:lstStyle/>
                    <a:p>
                      <a:r>
                        <a:rPr lang="en-US" dirty="0"/>
                        <a:t>3 month old</a:t>
                      </a:r>
                    </a:p>
                  </a:txBody>
                  <a:tcPr/>
                </a:tc>
                <a:tc>
                  <a:txBody>
                    <a:bodyPr/>
                    <a:lstStyle/>
                    <a:p>
                      <a:r>
                        <a:rPr lang="en-US" dirty="0"/>
                        <a:t>Incomplete maternal HIV viral suppression, maternal intrapartum Zidovudine, C section, and infant empiric therapy used. Infant 4 month HIV test positive </a:t>
                      </a:r>
                    </a:p>
                  </a:txBody>
                  <a:tcPr/>
                </a:tc>
                <a:extLst>
                  <a:ext uri="{0D108BD9-81ED-4DB2-BD59-A6C34878D82A}">
                    <a16:rowId xmlns:a16="http://schemas.microsoft.com/office/drawing/2014/main" val="3024903190"/>
                  </a:ext>
                </a:extLst>
              </a:tr>
              <a:tr h="370840">
                <a:tc>
                  <a:txBody>
                    <a:bodyPr/>
                    <a:lstStyle/>
                    <a:p>
                      <a:r>
                        <a:rPr lang="en-US" dirty="0"/>
                        <a:t>2017</a:t>
                      </a:r>
                    </a:p>
                  </a:txBody>
                  <a:tcPr/>
                </a:tc>
                <a:tc>
                  <a:txBody>
                    <a:bodyPr/>
                    <a:lstStyle/>
                    <a:p>
                      <a:r>
                        <a:rPr lang="en-US" dirty="0"/>
                        <a:t>1 year old</a:t>
                      </a:r>
                    </a:p>
                  </a:txBody>
                  <a:tcPr/>
                </a:tc>
                <a:tc>
                  <a:txBody>
                    <a:bodyPr/>
                    <a:lstStyle/>
                    <a:p>
                      <a:r>
                        <a:rPr lang="en-US" dirty="0"/>
                        <a:t>No available information. Child referred by community health clinic  after parent disclosed child’s HIV status at visit.</a:t>
                      </a:r>
                    </a:p>
                  </a:txBody>
                  <a:tcPr/>
                </a:tc>
                <a:extLst>
                  <a:ext uri="{0D108BD9-81ED-4DB2-BD59-A6C34878D82A}">
                    <a16:rowId xmlns:a16="http://schemas.microsoft.com/office/drawing/2014/main" val="2731652432"/>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37132144"/>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242162354"/>
                  </a:ext>
                </a:extLst>
              </a:tr>
            </a:tbl>
          </a:graphicData>
        </a:graphic>
      </p:graphicFrame>
      <p:sp>
        <p:nvSpPr>
          <p:cNvPr id="4" name="Slide Number Placeholder 3">
            <a:extLst>
              <a:ext uri="{FF2B5EF4-FFF2-40B4-BE49-F238E27FC236}">
                <a16:creationId xmlns:a16="http://schemas.microsoft.com/office/drawing/2014/main" id="{506FB9BD-CEE8-46D1-BD43-9257C0912A04}"/>
              </a:ext>
            </a:extLst>
          </p:cNvPr>
          <p:cNvSpPr>
            <a:spLocks noGrp="1"/>
          </p:cNvSpPr>
          <p:nvPr>
            <p:ph type="sldNum" sz="quarter" idx="12"/>
          </p:nvPr>
        </p:nvSpPr>
        <p:spPr/>
        <p:txBody>
          <a:bodyPr/>
          <a:lstStyle/>
          <a:p>
            <a:fld id="{F9ECA865-404D-4A57-9AC1-FD3038CC100D}" type="slidenum">
              <a:rPr lang="en-US" smtClean="0"/>
              <a:pPr/>
              <a:t>67</a:t>
            </a:fld>
            <a:endParaRPr lang="en-US" dirty="0"/>
          </a:p>
        </p:txBody>
      </p:sp>
    </p:spTree>
    <p:extLst>
      <p:ext uri="{BB962C8B-B14F-4D97-AF65-F5344CB8AC3E}">
        <p14:creationId xmlns:p14="http://schemas.microsoft.com/office/powerpoint/2010/main" val="17909424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EA3BD-A99C-4BA0-B3AA-183D22392A96}"/>
              </a:ext>
            </a:extLst>
          </p:cNvPr>
          <p:cNvSpPr>
            <a:spLocks noGrp="1"/>
          </p:cNvSpPr>
          <p:nvPr>
            <p:ph type="title"/>
          </p:nvPr>
        </p:nvSpPr>
        <p:spPr/>
        <p:txBody>
          <a:bodyPr/>
          <a:lstStyle/>
          <a:p>
            <a:r>
              <a:rPr lang="en-US" dirty="0"/>
              <a:t>Missed Opportunity  2018</a:t>
            </a:r>
          </a:p>
        </p:txBody>
      </p:sp>
      <p:sp>
        <p:nvSpPr>
          <p:cNvPr id="3" name="Content Placeholder 2">
            <a:extLst>
              <a:ext uri="{FF2B5EF4-FFF2-40B4-BE49-F238E27FC236}">
                <a16:creationId xmlns:a16="http://schemas.microsoft.com/office/drawing/2014/main" id="{D2C42E85-C23E-4659-90D2-A27B2023FE48}"/>
              </a:ext>
            </a:extLst>
          </p:cNvPr>
          <p:cNvSpPr>
            <a:spLocks noGrp="1"/>
          </p:cNvSpPr>
          <p:nvPr>
            <p:ph idx="1"/>
          </p:nvPr>
        </p:nvSpPr>
        <p:spPr/>
        <p:txBody>
          <a:bodyPr>
            <a:normAutofit lnSpcReduction="10000"/>
          </a:bodyPr>
          <a:lstStyle/>
          <a:p>
            <a:r>
              <a:rPr lang="en-US" dirty="0">
                <a:solidFill>
                  <a:schemeClr val="accent5">
                    <a:lumMod val="25000"/>
                  </a:schemeClr>
                </a:solidFill>
              </a:rPr>
              <a:t>Mother presented to metro area community hospital for labor check,  reported no </a:t>
            </a:r>
            <a:r>
              <a:rPr lang="en-US" dirty="0">
                <a:solidFill>
                  <a:schemeClr val="accent2">
                    <a:lumMod val="60000"/>
                    <a:lumOff val="40000"/>
                  </a:schemeClr>
                </a:solidFill>
              </a:rPr>
              <a:t>prenatal care</a:t>
            </a:r>
            <a:r>
              <a:rPr lang="en-US" dirty="0">
                <a:solidFill>
                  <a:schemeClr val="accent5">
                    <a:lumMod val="25000"/>
                  </a:schemeClr>
                </a:solidFill>
              </a:rPr>
              <a:t>. Labor ruled out, left when asked for urine sample</a:t>
            </a:r>
          </a:p>
          <a:p>
            <a:pPr lvl="1"/>
            <a:r>
              <a:rPr lang="en-US" dirty="0">
                <a:solidFill>
                  <a:schemeClr val="accent5">
                    <a:lumMod val="25000"/>
                  </a:schemeClr>
                </a:solidFill>
              </a:rPr>
              <a:t>Presented 2 days later in labor, disclosed HIV status, not on meds. Received IV zidovudine plus nevirapine, C section for breech presentation. Infant placed on empiric HIV therapy. Infant’s birth HIV NAT positive. Maternal and urine </a:t>
            </a:r>
            <a:r>
              <a:rPr lang="en-US" dirty="0" err="1">
                <a:solidFill>
                  <a:schemeClr val="accent5">
                    <a:lumMod val="25000"/>
                  </a:schemeClr>
                </a:solidFill>
              </a:rPr>
              <a:t>tox</a:t>
            </a:r>
            <a:r>
              <a:rPr lang="en-US" dirty="0">
                <a:solidFill>
                  <a:schemeClr val="accent5">
                    <a:lumMod val="25000"/>
                  </a:schemeClr>
                </a:solidFill>
              </a:rPr>
              <a:t> screens positive for multiple substances.</a:t>
            </a:r>
          </a:p>
          <a:p>
            <a:pPr lvl="1"/>
            <a:r>
              <a:rPr lang="en-US" dirty="0">
                <a:solidFill>
                  <a:schemeClr val="accent5">
                    <a:lumMod val="25000"/>
                  </a:schemeClr>
                </a:solidFill>
              </a:rPr>
              <a:t>Later review of EMR showed mother had been ruled out for labor during jail stay in 3</a:t>
            </a:r>
            <a:r>
              <a:rPr lang="en-US" baseline="30000" dirty="0">
                <a:solidFill>
                  <a:schemeClr val="accent5">
                    <a:lumMod val="25000"/>
                  </a:schemeClr>
                </a:solidFill>
              </a:rPr>
              <a:t>rd</a:t>
            </a:r>
            <a:r>
              <a:rPr lang="en-US" dirty="0">
                <a:solidFill>
                  <a:schemeClr val="accent5">
                    <a:lumMod val="25000"/>
                  </a:schemeClr>
                </a:solidFill>
              </a:rPr>
              <a:t> trimester, did not report HIV. No </a:t>
            </a:r>
            <a:r>
              <a:rPr lang="en-US" dirty="0">
                <a:solidFill>
                  <a:schemeClr val="accent2">
                    <a:lumMod val="60000"/>
                    <a:lumOff val="40000"/>
                  </a:schemeClr>
                </a:solidFill>
              </a:rPr>
              <a:t>HIV screening performed </a:t>
            </a:r>
            <a:r>
              <a:rPr lang="en-US" dirty="0">
                <a:solidFill>
                  <a:schemeClr val="accent5">
                    <a:lumMod val="25000"/>
                  </a:schemeClr>
                </a:solidFill>
              </a:rPr>
              <a:t>at time of care, </a:t>
            </a:r>
            <a:r>
              <a:rPr lang="en-US" dirty="0">
                <a:solidFill>
                  <a:schemeClr val="accent2">
                    <a:lumMod val="60000"/>
                    <a:lumOff val="40000"/>
                  </a:schemeClr>
                </a:solidFill>
              </a:rPr>
              <a:t>records were not linked </a:t>
            </a:r>
            <a:r>
              <a:rPr lang="en-US" dirty="0">
                <a:solidFill>
                  <a:schemeClr val="accent5">
                    <a:lumMod val="25000"/>
                  </a:schemeClr>
                </a:solidFill>
              </a:rPr>
              <a:t>showing the mother’s medical history at other facilities.</a:t>
            </a:r>
          </a:p>
          <a:p>
            <a:pPr lvl="1"/>
            <a:r>
              <a:rPr lang="en-US" dirty="0">
                <a:solidFill>
                  <a:schemeClr val="accent5">
                    <a:lumMod val="25000"/>
                  </a:schemeClr>
                </a:solidFill>
              </a:rPr>
              <a:t>Mother had previously had received perinatal HIV care and had given birth to an uninfected child 8 years prior.</a:t>
            </a:r>
          </a:p>
        </p:txBody>
      </p:sp>
    </p:spTree>
    <p:extLst>
      <p:ext uri="{BB962C8B-B14F-4D97-AF65-F5344CB8AC3E}">
        <p14:creationId xmlns:p14="http://schemas.microsoft.com/office/powerpoint/2010/main" val="38131598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2410A-0C65-4DCF-A2F1-011405F7C2FF}"/>
              </a:ext>
            </a:extLst>
          </p:cNvPr>
          <p:cNvSpPr>
            <a:spLocks noGrp="1"/>
          </p:cNvSpPr>
          <p:nvPr>
            <p:ph type="title"/>
          </p:nvPr>
        </p:nvSpPr>
        <p:spPr>
          <a:xfrm>
            <a:off x="842749" y="-381000"/>
            <a:ext cx="10515600" cy="1325563"/>
          </a:xfrm>
        </p:spPr>
        <p:txBody>
          <a:bodyPr>
            <a:normAutofit/>
          </a:bodyPr>
          <a:lstStyle/>
          <a:p>
            <a:r>
              <a:rPr lang="en-US" sz="4000" dirty="0"/>
              <a:t/>
            </a:r>
            <a:br>
              <a:rPr lang="en-US" sz="4000" dirty="0"/>
            </a:br>
            <a:r>
              <a:rPr lang="en-US" sz="4000" dirty="0"/>
              <a:t>Discussion</a:t>
            </a:r>
          </a:p>
        </p:txBody>
      </p:sp>
      <p:sp>
        <p:nvSpPr>
          <p:cNvPr id="3" name="Content Placeholder 2">
            <a:extLst>
              <a:ext uri="{FF2B5EF4-FFF2-40B4-BE49-F238E27FC236}">
                <a16:creationId xmlns:a16="http://schemas.microsoft.com/office/drawing/2014/main" id="{008B19D0-6975-4381-AB81-72CF6FEF226C}"/>
              </a:ext>
            </a:extLst>
          </p:cNvPr>
          <p:cNvSpPr>
            <a:spLocks noGrp="1"/>
          </p:cNvSpPr>
          <p:nvPr>
            <p:ph idx="1"/>
          </p:nvPr>
        </p:nvSpPr>
        <p:spPr>
          <a:xfrm>
            <a:off x="838200" y="1258794"/>
            <a:ext cx="10515600" cy="4837205"/>
          </a:xfrm>
        </p:spPr>
        <p:txBody>
          <a:bodyPr>
            <a:normAutofit fontScale="92500"/>
          </a:bodyPr>
          <a:lstStyle/>
          <a:p>
            <a:r>
              <a:rPr lang="en-US" dirty="0"/>
              <a:t> Of the recent cases of perinatal HIV transmission being treated at CHIP, 67% demonstrated absence of maternal HIV screening for the pregnancy. Adherence to recommended HIV screening recommendations and requirements could have reduced transmission risk. </a:t>
            </a:r>
          </a:p>
          <a:p>
            <a:r>
              <a:rPr lang="en-US" dirty="0"/>
              <a:t> 50% of cases demonstrated gaps/barriers in access to maternal health records that could have informed care providers to enact treatment to prevent perinatal transmission. In the era of shared EMRs, assuring that the full maternal record is visible can be an important tool in reducing perinatal HIV transmission.</a:t>
            </a:r>
          </a:p>
          <a:p>
            <a:r>
              <a:rPr lang="en-US" dirty="0"/>
              <a:t>The potential losses mothers may face related to discovery of substance use  or  partner learning her HIV status appear to be powerful motivators that oppose successful perinatal HIV transmission prevention.</a:t>
            </a:r>
          </a:p>
          <a:p>
            <a:endParaRPr lang="en-US" dirty="0"/>
          </a:p>
        </p:txBody>
      </p:sp>
    </p:spTree>
    <p:extLst>
      <p:ext uri="{BB962C8B-B14F-4D97-AF65-F5344CB8AC3E}">
        <p14:creationId xmlns:p14="http://schemas.microsoft.com/office/powerpoint/2010/main" val="2748262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399"/>
            <a:ext cx="10972800" cy="838201"/>
          </a:xfrm>
        </p:spPr>
        <p:txBody>
          <a:bodyPr>
            <a:normAutofit/>
          </a:bodyPr>
          <a:lstStyle/>
          <a:p>
            <a:r>
              <a:rPr lang="en-US" sz="4000" b="1" dirty="0" smtClean="0">
                <a:solidFill>
                  <a:srgbClr val="0F4D7B"/>
                </a:solidFill>
                <a:latin typeface="+mn-lt"/>
              </a:rPr>
              <a:t>Ryan White HIV/AIDS Program</a:t>
            </a:r>
            <a:endParaRPr lang="en-US" sz="3200" b="1" dirty="0">
              <a:solidFill>
                <a:srgbClr val="800000"/>
              </a:solidFill>
              <a:latin typeface="+mn-lt"/>
            </a:endParaRPr>
          </a:p>
        </p:txBody>
      </p:sp>
      <p:sp>
        <p:nvSpPr>
          <p:cNvPr id="6" name="Content Placeholder 5"/>
          <p:cNvSpPr>
            <a:spLocks noGrp="1"/>
          </p:cNvSpPr>
          <p:nvPr>
            <p:ph idx="1"/>
          </p:nvPr>
        </p:nvSpPr>
        <p:spPr>
          <a:xfrm>
            <a:off x="228600" y="1143000"/>
            <a:ext cx="11582400" cy="4724400"/>
          </a:xfrm>
        </p:spPr>
        <p:txBody>
          <a:bodyPr>
            <a:normAutofit/>
          </a:bodyPr>
          <a:lstStyle/>
          <a:p>
            <a:pPr>
              <a:lnSpc>
                <a:spcPct val="100000"/>
              </a:lnSpc>
            </a:pPr>
            <a:r>
              <a:rPr lang="en-US" sz="2400" dirty="0"/>
              <a:t>Provides comprehensive system of HIV primary medical care, medications, and essential support services for low-income people living with HIV</a:t>
            </a:r>
          </a:p>
          <a:p>
            <a:pPr marL="753788" lvl="2">
              <a:lnSpc>
                <a:spcPct val="100000"/>
              </a:lnSpc>
              <a:spcBef>
                <a:spcPts val="600"/>
              </a:spcBef>
            </a:pPr>
            <a:r>
              <a:rPr lang="en-US" dirty="0">
                <a:solidFill>
                  <a:srgbClr val="0F4D7B"/>
                </a:solidFill>
              </a:rPr>
              <a:t>More than half of people living with diagnosed HIV in the United States – more than </a:t>
            </a:r>
            <a:r>
              <a:rPr lang="en-US" dirty="0" smtClean="0">
                <a:solidFill>
                  <a:srgbClr val="0F4D7B"/>
                </a:solidFill>
              </a:rPr>
              <a:t>550,000 </a:t>
            </a:r>
            <a:r>
              <a:rPr lang="en-US" dirty="0">
                <a:solidFill>
                  <a:srgbClr val="0F4D7B"/>
                </a:solidFill>
              </a:rPr>
              <a:t>people – receive care through the Ryan White HIV/AIDS Program </a:t>
            </a:r>
          </a:p>
          <a:p>
            <a:pPr marL="296588" lvl="1">
              <a:lnSpc>
                <a:spcPct val="100000"/>
              </a:lnSpc>
              <a:spcBef>
                <a:spcPts val="600"/>
              </a:spcBef>
            </a:pPr>
            <a:r>
              <a:rPr lang="en-US" dirty="0" smtClean="0">
                <a:solidFill>
                  <a:srgbClr val="0F4D7B"/>
                </a:solidFill>
              </a:rPr>
              <a:t>Funds </a:t>
            </a:r>
            <a:r>
              <a:rPr lang="en-US" dirty="0">
                <a:solidFill>
                  <a:srgbClr val="0F4D7B"/>
                </a:solidFill>
              </a:rPr>
              <a:t>grants to states, cities/counties, and local community based organizations </a:t>
            </a:r>
          </a:p>
          <a:p>
            <a:pPr lvl="1">
              <a:lnSpc>
                <a:spcPct val="100000"/>
              </a:lnSpc>
              <a:spcBef>
                <a:spcPts val="600"/>
              </a:spcBef>
            </a:pPr>
            <a:r>
              <a:rPr lang="en-US" sz="2000" dirty="0">
                <a:solidFill>
                  <a:srgbClr val="0F4D7B"/>
                </a:solidFill>
              </a:rPr>
              <a:t>Recipients determine service delivery and funding priorities based on local needs and planning process</a:t>
            </a:r>
          </a:p>
          <a:p>
            <a:pPr>
              <a:lnSpc>
                <a:spcPct val="100000"/>
              </a:lnSpc>
              <a:spcBef>
                <a:spcPts val="600"/>
              </a:spcBef>
            </a:pPr>
            <a:r>
              <a:rPr lang="en-US" sz="2400" dirty="0" err="1" smtClean="0"/>
              <a:t>Payor</a:t>
            </a:r>
            <a:r>
              <a:rPr lang="en-US" sz="2400" dirty="0" smtClean="0"/>
              <a:t> </a:t>
            </a:r>
            <a:r>
              <a:rPr lang="en-US" sz="2400" dirty="0"/>
              <a:t>of last resort statutory provision:  RWHAP funds may not be used for services if another state or federal payer is available</a:t>
            </a:r>
          </a:p>
          <a:p>
            <a:r>
              <a:rPr lang="en-US" sz="2400" dirty="0"/>
              <a:t>84.9% of Ryan White HIV/AIDS Program clients were virally suppressed in 2016, exceeding national average of 55%</a:t>
            </a:r>
          </a:p>
          <a:p>
            <a:pPr marL="0" lvl="0" indent="0">
              <a:buNone/>
            </a:pPr>
            <a:endParaRPr lang="en-US" b="1" dirty="0">
              <a:solidFill>
                <a:srgbClr val="0F4D7B"/>
              </a:solidFill>
            </a:endParaRPr>
          </a:p>
        </p:txBody>
      </p:sp>
      <p:sp>
        <p:nvSpPr>
          <p:cNvPr id="4" name="Slide Number Placeholder 3"/>
          <p:cNvSpPr>
            <a:spLocks noGrp="1"/>
          </p:cNvSpPr>
          <p:nvPr>
            <p:ph type="sldNum" sz="quarter" idx="12"/>
          </p:nvPr>
        </p:nvSpPr>
        <p:spPr>
          <a:xfrm>
            <a:off x="9372600" y="6492875"/>
            <a:ext cx="2743200" cy="365125"/>
          </a:xfrm>
        </p:spPr>
        <p:txBody>
          <a:bodyPr/>
          <a:lstStyle/>
          <a:p>
            <a:fld id="{F9ECA865-404D-4A57-9AC1-FD3038CC100D}" type="slidenum">
              <a:rPr lang="en-US" smtClean="0"/>
              <a:pPr/>
              <a:t>7</a:t>
            </a:fld>
            <a:endParaRPr lang="en-US" dirty="0"/>
          </a:p>
        </p:txBody>
      </p:sp>
      <p:sp>
        <p:nvSpPr>
          <p:cNvPr id="5" name="Rectangle 4"/>
          <p:cNvSpPr/>
          <p:nvPr/>
        </p:nvSpPr>
        <p:spPr>
          <a:xfrm>
            <a:off x="914400" y="6041638"/>
            <a:ext cx="9601200" cy="276999"/>
          </a:xfrm>
          <a:prstGeom prst="rect">
            <a:avLst/>
          </a:prstGeom>
        </p:spPr>
        <p:txBody>
          <a:bodyPr wrap="square">
            <a:spAutoFit/>
          </a:bodyPr>
          <a:lstStyle/>
          <a:p>
            <a:r>
              <a:rPr lang="en-US" altLang="en-US" sz="1200" i="1" dirty="0">
                <a:cs typeface="Arial" panose="020B0604020202020204" pitchFamily="34" charset="0"/>
              </a:rPr>
              <a:t>Source</a:t>
            </a:r>
            <a:r>
              <a:rPr lang="en-US" altLang="en-US" sz="1200" dirty="0">
                <a:cs typeface="Arial" panose="020B0604020202020204" pitchFamily="34" charset="0"/>
              </a:rPr>
              <a:t>: HRSA. Ryan White HIV/AIDS Program Annual Client-Level Data Report </a:t>
            </a:r>
            <a:r>
              <a:rPr lang="en-US" altLang="en-US" sz="1200" dirty="0" smtClean="0">
                <a:cs typeface="Arial" panose="020B0604020202020204" pitchFamily="34" charset="0"/>
              </a:rPr>
              <a:t>2016; </a:t>
            </a:r>
            <a:r>
              <a:rPr lang="en-US" sz="1200" dirty="0">
                <a:cs typeface="Arial" panose="020B0604020202020204" pitchFamily="34" charset="0"/>
              </a:rPr>
              <a:t>CDC. HIV Surveillance Supplemental Report 2016;21(No. 4)</a:t>
            </a:r>
            <a:endParaRPr lang="en-US" sz="1200" dirty="0"/>
          </a:p>
        </p:txBody>
      </p:sp>
    </p:spTree>
    <p:extLst>
      <p:ext uri="{BB962C8B-B14F-4D97-AF65-F5344CB8AC3E}">
        <p14:creationId xmlns:p14="http://schemas.microsoft.com/office/powerpoint/2010/main" val="3808328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0515600" cy="1325563"/>
          </a:xfrm>
        </p:spPr>
        <p:txBody>
          <a:bodyPr>
            <a:normAutofit/>
          </a:bodyPr>
          <a:lstStyle/>
          <a:p>
            <a:r>
              <a:rPr lang="en-US" dirty="0" smtClean="0"/>
              <a:t>QUESTIONS &amp; ANSWERS</a:t>
            </a:r>
            <a:endParaRPr lang="en-US" dirty="0"/>
          </a:p>
        </p:txBody>
      </p:sp>
      <p:pic>
        <p:nvPicPr>
          <p:cNvPr id="4" name="Picture 3" descr="File:Discussion.pn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9269" y="1524000"/>
            <a:ext cx="7891462" cy="4803499"/>
          </a:xfrm>
          <a:prstGeom prst="rect">
            <a:avLst/>
          </a:prstGeom>
        </p:spPr>
      </p:pic>
    </p:spTree>
    <p:extLst>
      <p:ext uri="{BB962C8B-B14F-4D97-AF65-F5344CB8AC3E}">
        <p14:creationId xmlns:p14="http://schemas.microsoft.com/office/powerpoint/2010/main" val="21803499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81000"/>
            <a:ext cx="7886700" cy="914400"/>
          </a:xfrm>
        </p:spPr>
        <p:txBody>
          <a:bodyPr>
            <a:noAutofit/>
          </a:bodyPr>
          <a:lstStyle/>
          <a:p>
            <a:r>
              <a:rPr lang="en-US" dirty="0"/>
              <a:t>Contact </a:t>
            </a:r>
            <a:r>
              <a:rPr lang="en-US" dirty="0" smtClean="0"/>
              <a:t>Information </a:t>
            </a:r>
            <a:br>
              <a:rPr lang="en-US" dirty="0" smtClean="0"/>
            </a:br>
            <a:endParaRPr lang="en-US" dirty="0"/>
          </a:p>
        </p:txBody>
      </p:sp>
      <p:sp>
        <p:nvSpPr>
          <p:cNvPr id="2" name="Slide Number Placeholder 1"/>
          <p:cNvSpPr>
            <a:spLocks noGrp="1"/>
          </p:cNvSpPr>
          <p:nvPr>
            <p:ph type="sldNum" sz="quarter" idx="12"/>
          </p:nvPr>
        </p:nvSpPr>
        <p:spPr/>
        <p:txBody>
          <a:bodyPr/>
          <a:lstStyle/>
          <a:p>
            <a:fld id="{F9ECA865-404D-4A57-9AC1-FD3038CC100D}" type="slidenum">
              <a:rPr lang="en-US" smtClean="0"/>
              <a:pPr/>
              <a:t>71</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1714036798"/>
              </p:ext>
            </p:extLst>
          </p:nvPr>
        </p:nvGraphicFramePr>
        <p:xfrm>
          <a:off x="304800" y="1066800"/>
          <a:ext cx="11506200" cy="4763244"/>
        </p:xfrm>
        <a:graphic>
          <a:graphicData uri="http://schemas.openxmlformats.org/drawingml/2006/table">
            <a:tbl>
              <a:tblPr firstRow="1" firstCol="1" bandRow="1">
                <a:tableStyleId>{BDBED569-4797-4DF1-A0F4-6AAB3CD982D8}</a:tableStyleId>
              </a:tblPr>
              <a:tblGrid>
                <a:gridCol w="5753100">
                  <a:extLst>
                    <a:ext uri="{9D8B030D-6E8A-4147-A177-3AD203B41FA5}">
                      <a16:colId xmlns:a16="http://schemas.microsoft.com/office/drawing/2014/main" val="1392573420"/>
                    </a:ext>
                  </a:extLst>
                </a:gridCol>
                <a:gridCol w="5753100">
                  <a:extLst>
                    <a:ext uri="{9D8B030D-6E8A-4147-A177-3AD203B41FA5}">
                      <a16:colId xmlns:a16="http://schemas.microsoft.com/office/drawing/2014/main" val="4250199318"/>
                    </a:ext>
                  </a:extLst>
                </a:gridCol>
              </a:tblGrid>
              <a:tr h="1789957">
                <a:tc>
                  <a:txBody>
                    <a:bodyPr/>
                    <a:lstStyle/>
                    <a:p>
                      <a:pPr marL="0" indent="0">
                        <a:buNone/>
                      </a:pPr>
                      <a:r>
                        <a:rPr lang="en-US" sz="2400" b="1" dirty="0" smtClean="0">
                          <a:solidFill>
                            <a:srgbClr val="800000"/>
                          </a:solidFill>
                          <a:latin typeface="+mj-lt"/>
                        </a:rPr>
                        <a:t>HIV/AIDS Bureau (HAB)</a:t>
                      </a:r>
                    </a:p>
                    <a:p>
                      <a:pPr marL="0" indent="0">
                        <a:buNone/>
                      </a:pPr>
                      <a:r>
                        <a:rPr lang="en-US" sz="2400" b="1" dirty="0" smtClean="0">
                          <a:solidFill>
                            <a:srgbClr val="800000"/>
                          </a:solidFill>
                          <a:latin typeface="+mj-lt"/>
                        </a:rPr>
                        <a:t>Health Resources and Services Administration (HRSA)</a:t>
                      </a:r>
                    </a:p>
                    <a:p>
                      <a:pPr marL="0" indent="0">
                        <a:buNone/>
                      </a:pPr>
                      <a:r>
                        <a:rPr lang="en-US" sz="2400" b="0" dirty="0" smtClean="0">
                          <a:solidFill>
                            <a:schemeClr val="accent1">
                              <a:lumMod val="50000"/>
                            </a:schemeClr>
                          </a:solidFill>
                          <a:hlinkClick r:id="rId2"/>
                        </a:rPr>
                        <a:t>www.hab.hrsa.gov</a:t>
                      </a:r>
                      <a:r>
                        <a:rPr lang="en-US" sz="2400" b="0" dirty="0" smtClean="0">
                          <a:solidFill>
                            <a:schemeClr val="accent1">
                              <a:lumMod val="50000"/>
                            </a:schemeClr>
                          </a:solidFill>
                        </a:rPr>
                        <a:t> </a:t>
                      </a:r>
                      <a:endParaRPr lang="en-US" sz="2400" b="0" dirty="0">
                        <a:solidFill>
                          <a:schemeClr val="accent1">
                            <a:lumMod val="50000"/>
                          </a:schemeClr>
                        </a:solidFill>
                      </a:endParaRPr>
                    </a:p>
                  </a:txBody>
                  <a:tcPr marL="68580" marR="68580" marT="0" marB="0"/>
                </a:tc>
                <a:tc>
                  <a:txBody>
                    <a:bodyPr/>
                    <a:lstStyle/>
                    <a:p>
                      <a:pPr marL="0" indent="0">
                        <a:buNone/>
                      </a:pPr>
                      <a:r>
                        <a:rPr lang="en-US" sz="2400" b="1" dirty="0" smtClean="0">
                          <a:solidFill>
                            <a:srgbClr val="800000"/>
                          </a:solidFill>
                          <a:latin typeface="+mj-lt"/>
                        </a:rPr>
                        <a:t>Division of HIV/AIDS Programs (DHAPB)</a:t>
                      </a:r>
                    </a:p>
                    <a:p>
                      <a:pPr marL="0" indent="0">
                        <a:buNone/>
                      </a:pPr>
                      <a:r>
                        <a:rPr lang="en-US" sz="2400" b="1" dirty="0" smtClean="0">
                          <a:solidFill>
                            <a:srgbClr val="800000"/>
                          </a:solidFill>
                          <a:latin typeface="+mj-lt"/>
                        </a:rPr>
                        <a:t>Center for Disease Control (CDC)</a:t>
                      </a:r>
                    </a:p>
                    <a:p>
                      <a:pPr marL="0" indent="0">
                        <a:buNone/>
                      </a:pPr>
                      <a:endParaRPr lang="en-US" sz="2400" dirty="0" smtClean="0">
                        <a:solidFill>
                          <a:srgbClr val="800000"/>
                        </a:solidFill>
                      </a:endParaRPr>
                    </a:p>
                    <a:p>
                      <a:pPr marL="0" indent="0">
                        <a:buNone/>
                      </a:pPr>
                      <a:r>
                        <a:rPr lang="en-US" sz="2400" b="0" dirty="0" smtClean="0">
                          <a:hlinkClick r:id="rId3"/>
                        </a:rPr>
                        <a:t>www.cdc.gov/hiv/dhap</a:t>
                      </a:r>
                      <a:endParaRPr lang="en-US" sz="2400" b="0" dirty="0" smtClean="0"/>
                    </a:p>
                    <a:p>
                      <a:pPr marL="0" indent="0">
                        <a:buNone/>
                      </a:pP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9759816"/>
                  </a:ext>
                </a:extLst>
              </a:tr>
              <a:tr h="376526">
                <a:tc>
                  <a:txBody>
                    <a:bodyPr/>
                    <a:lstStyle/>
                    <a:p>
                      <a:pPr marL="0" marR="0">
                        <a:lnSpc>
                          <a:spcPct val="107000"/>
                        </a:lnSpc>
                        <a:spcBef>
                          <a:spcPts val="0"/>
                        </a:spcBef>
                        <a:spcAft>
                          <a:spcPts val="0"/>
                        </a:spcAft>
                      </a:pPr>
                      <a:r>
                        <a:rPr lang="en-US" sz="2000" dirty="0">
                          <a:effectLst/>
                        </a:rPr>
                        <a:t>Tracey Gantt, DCHAP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Lauren Fitzharris, NCHHSTP, DHAP</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0190510"/>
                  </a:ext>
                </a:extLst>
              </a:tr>
              <a:tr h="419674">
                <a:tc>
                  <a:txBody>
                    <a:bodyPr/>
                    <a:lstStyle/>
                    <a:p>
                      <a:pPr marL="0" marR="0">
                        <a:lnSpc>
                          <a:spcPct val="107000"/>
                        </a:lnSpc>
                        <a:spcBef>
                          <a:spcPts val="0"/>
                        </a:spcBef>
                        <a:spcAft>
                          <a:spcPts val="0"/>
                        </a:spcAft>
                      </a:pPr>
                      <a:r>
                        <a:rPr lang="en-US" sz="2000" dirty="0">
                          <a:effectLst/>
                        </a:rPr>
                        <a:t>Mindy Golatt, DCHAP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Kristen Gray, NCHHSTP,DHAP,HICSB</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8291420"/>
                  </a:ext>
                </a:extLst>
              </a:tr>
              <a:tr h="419674">
                <a:tc>
                  <a:txBody>
                    <a:bodyPr/>
                    <a:lstStyle/>
                    <a:p>
                      <a:pPr marL="0" marR="0">
                        <a:lnSpc>
                          <a:spcPct val="107000"/>
                        </a:lnSpc>
                        <a:spcBef>
                          <a:spcPts val="0"/>
                        </a:spcBef>
                        <a:spcAft>
                          <a:spcPts val="0"/>
                        </a:spcAft>
                      </a:pPr>
                      <a:r>
                        <a:rPr lang="en-US" sz="2000" dirty="0">
                          <a:effectLst/>
                        </a:rPr>
                        <a:t>Letha Healey, OTCD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Margaret Lampe, NCHHSTP, DHAP</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3354981"/>
                  </a:ext>
                </a:extLst>
              </a:tr>
              <a:tr h="419674">
                <a:tc>
                  <a:txBody>
                    <a:bodyPr/>
                    <a:lstStyle/>
                    <a:p>
                      <a:pPr marL="0" marR="0">
                        <a:lnSpc>
                          <a:spcPct val="107000"/>
                        </a:lnSpc>
                        <a:spcBef>
                          <a:spcPts val="0"/>
                        </a:spcBef>
                        <a:spcAft>
                          <a:spcPts val="0"/>
                        </a:spcAft>
                      </a:pPr>
                      <a:r>
                        <a:rPr lang="en-US" sz="2000" dirty="0">
                          <a:effectLst/>
                        </a:rPr>
                        <a:t>Katrina Jackson, DPD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Steve Nesheim, NCHHSTP, DHAP</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57396"/>
                  </a:ext>
                </a:extLst>
              </a:tr>
              <a:tr h="419674">
                <a:tc>
                  <a:txBody>
                    <a:bodyPr/>
                    <a:lstStyle/>
                    <a:p>
                      <a:pPr marL="0" marR="0">
                        <a:lnSpc>
                          <a:spcPct val="107000"/>
                        </a:lnSpc>
                        <a:spcBef>
                          <a:spcPts val="0"/>
                        </a:spcBef>
                        <a:spcAft>
                          <a:spcPts val="0"/>
                        </a:spcAft>
                      </a:pPr>
                      <a:r>
                        <a:rPr lang="en-US" sz="2000" dirty="0">
                          <a:effectLst/>
                        </a:rPr>
                        <a:t>Amelia Khalil, DPD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5777406"/>
                  </a:ext>
                </a:extLst>
              </a:tr>
              <a:tr h="459548">
                <a:tc>
                  <a:txBody>
                    <a:bodyPr/>
                    <a:lstStyle/>
                    <a:p>
                      <a:pPr marL="0" marR="0">
                        <a:lnSpc>
                          <a:spcPct val="107000"/>
                        </a:lnSpc>
                        <a:spcBef>
                          <a:spcPts val="0"/>
                        </a:spcBef>
                        <a:spcAft>
                          <a:spcPts val="0"/>
                        </a:spcAft>
                      </a:pPr>
                      <a:r>
                        <a:rPr lang="en-US" sz="2000" dirty="0">
                          <a:effectLst/>
                        </a:rPr>
                        <a:t>Makeva Rhoden, DCHAP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6294878"/>
                  </a:ext>
                </a:extLst>
              </a:tr>
              <a:tr h="419674">
                <a:tc>
                  <a:txBody>
                    <a:bodyPr/>
                    <a:lstStyle/>
                    <a:p>
                      <a:pPr marL="0" marR="0">
                        <a:lnSpc>
                          <a:spcPct val="107000"/>
                        </a:lnSpc>
                        <a:spcBef>
                          <a:spcPts val="0"/>
                        </a:spcBef>
                        <a:spcAft>
                          <a:spcPts val="0"/>
                        </a:spcAft>
                      </a:pPr>
                      <a:r>
                        <a:rPr lang="en-US" sz="2000" dirty="0">
                          <a:effectLst/>
                        </a:rPr>
                        <a:t>Madia Ricks, OTCD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1877700"/>
                  </a:ext>
                </a:extLst>
              </a:tr>
            </a:tbl>
          </a:graphicData>
        </a:graphic>
      </p:graphicFrame>
    </p:spTree>
    <p:extLst>
      <p:ext uri="{BB962C8B-B14F-4D97-AF65-F5344CB8AC3E}">
        <p14:creationId xmlns:p14="http://schemas.microsoft.com/office/powerpoint/2010/main" val="20034708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Perinatal HIV Institute</a:t>
            </a:r>
            <a:endParaRPr lang="en-US"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72</a:t>
            </a:fld>
            <a:endParaRPr lang="en-US" dirty="0"/>
          </a:p>
        </p:txBody>
      </p:sp>
      <p:sp>
        <p:nvSpPr>
          <p:cNvPr id="5" name="Content Placeholder 2"/>
          <p:cNvSpPr txBox="1">
            <a:spLocks/>
          </p:cNvSpPr>
          <p:nvPr/>
        </p:nvSpPr>
        <p:spPr>
          <a:xfrm>
            <a:off x="990600" y="1411194"/>
            <a:ext cx="10515600" cy="47610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smtClean="0"/>
              <a:t>Session 1 (12910): Where Are We Now? </a:t>
            </a:r>
            <a:r>
              <a:rPr lang="en-US" dirty="0" smtClean="0"/>
              <a:t/>
            </a:r>
            <a:br>
              <a:rPr lang="en-US" dirty="0" smtClean="0"/>
            </a:br>
            <a:r>
              <a:rPr lang="en-US" dirty="0" smtClean="0"/>
              <a:t>	Wednesday December 12, 2018 @ 1:30pm – 3:00pm</a:t>
            </a:r>
          </a:p>
          <a:p>
            <a:pPr marL="0" indent="0">
              <a:buFont typeface="Arial" panose="020B0604020202020204" pitchFamily="34" charset="0"/>
              <a:buNone/>
            </a:pPr>
            <a:endParaRPr lang="en-US" dirty="0" smtClean="0"/>
          </a:p>
          <a:p>
            <a:r>
              <a:rPr lang="en-US" sz="3200" b="1" dirty="0" smtClean="0"/>
              <a:t>Session 2 (12871): Addressing the Missed Opportunities </a:t>
            </a:r>
            <a:r>
              <a:rPr lang="en-US" dirty="0" smtClean="0"/>
              <a:t>	Thursday, December 13, 2018 @ 1:30pm – 3:00pm</a:t>
            </a:r>
          </a:p>
          <a:p>
            <a:pPr marL="0" indent="0">
              <a:buFont typeface="Arial" panose="020B0604020202020204" pitchFamily="34" charset="0"/>
              <a:buNone/>
            </a:pPr>
            <a:endParaRPr lang="en-US" dirty="0" smtClean="0"/>
          </a:p>
          <a:p>
            <a:r>
              <a:rPr lang="en-US" sz="3200" b="1" dirty="0" smtClean="0"/>
              <a:t>Session 3 (12908): Getting to Zero </a:t>
            </a:r>
          </a:p>
          <a:p>
            <a:pPr marL="0" indent="0">
              <a:buFont typeface="Arial" panose="020B0604020202020204" pitchFamily="34" charset="0"/>
              <a:buNone/>
            </a:pPr>
            <a:r>
              <a:rPr lang="en-US" dirty="0" smtClean="0"/>
              <a:t>	Friday, December 14, 2018 @ 10:15am – 11:45am</a:t>
            </a:r>
          </a:p>
          <a:p>
            <a:endParaRPr lang="en-US" dirty="0"/>
          </a:p>
        </p:txBody>
      </p:sp>
    </p:spTree>
    <p:extLst>
      <p:ext uri="{BB962C8B-B14F-4D97-AF65-F5344CB8AC3E}">
        <p14:creationId xmlns:p14="http://schemas.microsoft.com/office/powerpoint/2010/main" val="29560985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title="Connect icon"/>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8170" t="6977" r="7690" b="20678"/>
          <a:stretch/>
        </p:blipFill>
        <p:spPr>
          <a:xfrm>
            <a:off x="3328634" y="228043"/>
            <a:ext cx="782569" cy="672863"/>
          </a:xfrm>
          <a:prstGeom prst="rect">
            <a:avLst/>
          </a:prstGeom>
        </p:spPr>
      </p:pic>
      <p:sp>
        <p:nvSpPr>
          <p:cNvPr id="7" name="Title 2"/>
          <p:cNvSpPr>
            <a:spLocks noGrp="1"/>
          </p:cNvSpPr>
          <p:nvPr>
            <p:ph type="title"/>
          </p:nvPr>
        </p:nvSpPr>
        <p:spPr>
          <a:xfrm>
            <a:off x="4224457" y="230938"/>
            <a:ext cx="4345491" cy="732577"/>
          </a:xfrm>
        </p:spPr>
        <p:txBody>
          <a:bodyPr>
            <a:noAutofit/>
          </a:bodyPr>
          <a:lstStyle/>
          <a:p>
            <a:r>
              <a:rPr lang="en-US" sz="4000" b="1" dirty="0">
                <a:solidFill>
                  <a:srgbClr val="0F4D7B"/>
                </a:solidFill>
                <a:latin typeface="+mn-lt"/>
              </a:rPr>
              <a:t>Connect with HRSA</a:t>
            </a:r>
            <a:endParaRPr lang="en-US" b="1" dirty="0">
              <a:solidFill>
                <a:srgbClr val="0F4D7B"/>
              </a:solidFill>
              <a:latin typeface="+mn-lt"/>
            </a:endParaRPr>
          </a:p>
        </p:txBody>
      </p:sp>
      <p:sp>
        <p:nvSpPr>
          <p:cNvPr id="19" name="TextBox 18"/>
          <p:cNvSpPr txBox="1"/>
          <p:nvPr/>
        </p:nvSpPr>
        <p:spPr>
          <a:xfrm>
            <a:off x="2209801" y="1580092"/>
            <a:ext cx="7799311" cy="1538883"/>
          </a:xfrm>
          <a:prstGeom prst="rect">
            <a:avLst/>
          </a:prstGeom>
          <a:noFill/>
        </p:spPr>
        <p:txBody>
          <a:bodyPr wrap="square" rtlCol="0">
            <a:spAutoFit/>
          </a:bodyPr>
          <a:lstStyle/>
          <a:p>
            <a:pPr algn="ctr"/>
            <a:r>
              <a:rPr lang="en-US" sz="4000" dirty="0"/>
              <a:t>To learn more about our agency, visit</a:t>
            </a:r>
          </a:p>
          <a:p>
            <a:pPr algn="ctr"/>
            <a:r>
              <a:rPr lang="en-US" sz="1400" dirty="0">
                <a:solidFill>
                  <a:schemeClr val="accent5">
                    <a:lumMod val="50000"/>
                  </a:schemeClr>
                </a:solidFill>
              </a:rPr>
              <a:t> </a:t>
            </a:r>
          </a:p>
          <a:p>
            <a:pPr algn="ctr"/>
            <a:r>
              <a:rPr lang="en-US" sz="4000" dirty="0">
                <a:solidFill>
                  <a:schemeClr val="accent5">
                    <a:lumMod val="50000"/>
                  </a:schemeClr>
                </a:solidFill>
                <a:hlinkClick r:id="rId3"/>
              </a:rPr>
              <a:t>www.HRSA.gov</a:t>
            </a:r>
            <a:r>
              <a:rPr lang="en-US" sz="4000" dirty="0">
                <a:solidFill>
                  <a:schemeClr val="accent5">
                    <a:lumMod val="50000"/>
                  </a:schemeClr>
                </a:solidFill>
              </a:rPr>
              <a:t> </a:t>
            </a:r>
            <a:r>
              <a:rPr lang="en-US" sz="4000" dirty="0"/>
              <a:t> </a:t>
            </a:r>
          </a:p>
        </p:txBody>
      </p:sp>
      <p:grpSp>
        <p:nvGrpSpPr>
          <p:cNvPr id="8" name="Group 7" title="Sign up icon"/>
          <p:cNvGrpSpPr/>
          <p:nvPr/>
        </p:nvGrpSpPr>
        <p:grpSpPr>
          <a:xfrm>
            <a:off x="3630828" y="4199987"/>
            <a:ext cx="5165629" cy="553998"/>
            <a:chOff x="2106827" y="4199987"/>
            <a:chExt cx="5165629" cy="553998"/>
          </a:xfrm>
        </p:grpSpPr>
        <p:sp>
          <p:nvSpPr>
            <p:cNvPr id="2" name="Rectangle 1"/>
            <p:cNvSpPr/>
            <p:nvPr/>
          </p:nvSpPr>
          <p:spPr>
            <a:xfrm>
              <a:off x="2700456" y="4199987"/>
              <a:ext cx="4572000" cy="553998"/>
            </a:xfrm>
            <a:prstGeom prst="rect">
              <a:avLst/>
            </a:prstGeom>
          </p:spPr>
          <p:txBody>
            <a:bodyPr wrap="square">
              <a:spAutoFit/>
            </a:bodyPr>
            <a:lstStyle/>
            <a:p>
              <a:r>
                <a:rPr lang="en-US" sz="3000" dirty="0"/>
                <a:t>Sign up for the HRSA </a:t>
              </a:r>
              <a:r>
                <a:rPr lang="en-US" sz="3000" i="1" dirty="0"/>
                <a:t>eNews</a:t>
              </a:r>
            </a:p>
          </p:txBody>
        </p:sp>
        <p:grpSp>
          <p:nvGrpSpPr>
            <p:cNvPr id="35" name="Group 34"/>
            <p:cNvGrpSpPr/>
            <p:nvPr/>
          </p:nvGrpSpPr>
          <p:grpSpPr>
            <a:xfrm>
              <a:off x="2106827" y="4253145"/>
              <a:ext cx="512806" cy="485310"/>
              <a:chOff x="2106827" y="4253145"/>
              <a:chExt cx="512806" cy="485310"/>
            </a:xfrm>
          </p:grpSpPr>
          <p:sp>
            <p:nvSpPr>
              <p:cNvPr id="23" name="Oval 22"/>
              <p:cNvSpPr/>
              <p:nvPr/>
            </p:nvSpPr>
            <p:spPr>
              <a:xfrm>
                <a:off x="2106827" y="4253145"/>
                <a:ext cx="512806" cy="485310"/>
              </a:xfrm>
              <a:prstGeom prst="ellipse">
                <a:avLst/>
              </a:prstGeom>
              <a:solidFill>
                <a:schemeClr val="bg1"/>
              </a:solidFill>
              <a:ln w="38100">
                <a:solidFill>
                  <a:srgbClr val="0F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title="envelope icon">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5917" y="4331015"/>
                <a:ext cx="342006" cy="342006"/>
              </a:xfrm>
              <a:prstGeom prst="rect">
                <a:avLst/>
              </a:prstGeom>
            </p:spPr>
          </p:pic>
        </p:grpSp>
      </p:grpSp>
      <p:sp>
        <p:nvSpPr>
          <p:cNvPr id="3" name="Rectangle 2"/>
          <p:cNvSpPr/>
          <p:nvPr/>
        </p:nvSpPr>
        <p:spPr>
          <a:xfrm>
            <a:off x="3742507" y="4972527"/>
            <a:ext cx="1905000" cy="461665"/>
          </a:xfrm>
          <a:prstGeom prst="rect">
            <a:avLst/>
          </a:prstGeom>
        </p:spPr>
        <p:txBody>
          <a:bodyPr wrap="square">
            <a:spAutoFit/>
          </a:bodyPr>
          <a:lstStyle/>
          <a:p>
            <a:r>
              <a:rPr lang="en-US" sz="2400" dirty="0"/>
              <a:t>FOLLOW US:</a:t>
            </a:r>
          </a:p>
        </p:txBody>
      </p:sp>
      <p:grpSp>
        <p:nvGrpSpPr>
          <p:cNvPr id="5" name="Group 4" title="Social Media icon"/>
          <p:cNvGrpSpPr/>
          <p:nvPr/>
        </p:nvGrpSpPr>
        <p:grpSpPr>
          <a:xfrm>
            <a:off x="5562601" y="4985290"/>
            <a:ext cx="2590557" cy="497158"/>
            <a:chOff x="4014499" y="4954906"/>
            <a:chExt cx="2590557" cy="497158"/>
          </a:xfrm>
        </p:grpSpPr>
        <p:grpSp>
          <p:nvGrpSpPr>
            <p:cNvPr id="29" name="Group 28"/>
            <p:cNvGrpSpPr/>
            <p:nvPr/>
          </p:nvGrpSpPr>
          <p:grpSpPr>
            <a:xfrm>
              <a:off x="4014499" y="4954906"/>
              <a:ext cx="512806" cy="485310"/>
              <a:chOff x="4020387" y="4954906"/>
              <a:chExt cx="512806" cy="485310"/>
            </a:xfrm>
          </p:grpSpPr>
          <p:sp>
            <p:nvSpPr>
              <p:cNvPr id="30" name="Oval 29"/>
              <p:cNvSpPr/>
              <p:nvPr/>
            </p:nvSpPr>
            <p:spPr>
              <a:xfrm>
                <a:off x="4020387" y="4954906"/>
                <a:ext cx="512806" cy="485310"/>
              </a:xfrm>
              <a:prstGeom prst="ellipse">
                <a:avLst/>
              </a:prstGeom>
              <a:solidFill>
                <a:schemeClr val="bg1"/>
              </a:solidFill>
              <a:ln w="38100">
                <a:solidFill>
                  <a:srgbClr val="0F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title="Facebook Icon">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80492" y="5025251"/>
                <a:ext cx="174072" cy="357072"/>
              </a:xfrm>
              <a:prstGeom prst="rect">
                <a:avLst/>
              </a:prstGeom>
            </p:spPr>
          </p:pic>
        </p:grpSp>
        <p:grpSp>
          <p:nvGrpSpPr>
            <p:cNvPr id="32" name="Group 31"/>
            <p:cNvGrpSpPr/>
            <p:nvPr/>
          </p:nvGrpSpPr>
          <p:grpSpPr>
            <a:xfrm>
              <a:off x="4730053" y="4957554"/>
              <a:ext cx="512806" cy="485310"/>
              <a:chOff x="4730053" y="4957554"/>
              <a:chExt cx="512806" cy="485310"/>
            </a:xfrm>
          </p:grpSpPr>
          <p:sp>
            <p:nvSpPr>
              <p:cNvPr id="27" name="Oval 26"/>
              <p:cNvSpPr/>
              <p:nvPr/>
            </p:nvSpPr>
            <p:spPr>
              <a:xfrm>
                <a:off x="4730053" y="4957554"/>
                <a:ext cx="512806" cy="485310"/>
              </a:xfrm>
              <a:prstGeom prst="ellipse">
                <a:avLst/>
              </a:prstGeom>
              <a:solidFill>
                <a:schemeClr val="bg1"/>
              </a:solidFill>
              <a:ln w="38100">
                <a:solidFill>
                  <a:srgbClr val="0F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title="Twitter Icon">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36177" y="5067029"/>
                <a:ext cx="330567" cy="276922"/>
              </a:xfrm>
              <a:prstGeom prst="rect">
                <a:avLst/>
              </a:prstGeom>
            </p:spPr>
          </p:pic>
        </p:grpSp>
        <p:grpSp>
          <p:nvGrpSpPr>
            <p:cNvPr id="33" name="Group 32"/>
            <p:cNvGrpSpPr/>
            <p:nvPr/>
          </p:nvGrpSpPr>
          <p:grpSpPr>
            <a:xfrm>
              <a:off x="5411147" y="4966755"/>
              <a:ext cx="512806" cy="485309"/>
              <a:chOff x="5411147" y="4966755"/>
              <a:chExt cx="512806" cy="485309"/>
            </a:xfrm>
          </p:grpSpPr>
          <p:sp>
            <p:nvSpPr>
              <p:cNvPr id="17" name="Oval 16"/>
              <p:cNvSpPr/>
              <p:nvPr/>
            </p:nvSpPr>
            <p:spPr>
              <a:xfrm>
                <a:off x="5411147" y="4966755"/>
                <a:ext cx="512806" cy="485309"/>
              </a:xfrm>
              <a:prstGeom prst="ellipse">
                <a:avLst/>
              </a:prstGeom>
              <a:solidFill>
                <a:schemeClr val="bg1"/>
              </a:solidFill>
              <a:ln w="38100">
                <a:solidFill>
                  <a:srgbClr val="0F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title="Instagram Icon">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16075" y="5029200"/>
                <a:ext cx="332975" cy="332975"/>
              </a:xfrm>
              <a:prstGeom prst="rect">
                <a:avLst/>
              </a:prstGeom>
            </p:spPr>
          </p:pic>
        </p:grpSp>
        <p:grpSp>
          <p:nvGrpSpPr>
            <p:cNvPr id="34" name="Group 33"/>
            <p:cNvGrpSpPr/>
            <p:nvPr/>
          </p:nvGrpSpPr>
          <p:grpSpPr>
            <a:xfrm>
              <a:off x="6092249" y="4954906"/>
              <a:ext cx="512807" cy="485310"/>
              <a:chOff x="6092249" y="4954906"/>
              <a:chExt cx="512807" cy="485310"/>
            </a:xfrm>
          </p:grpSpPr>
          <p:sp>
            <p:nvSpPr>
              <p:cNvPr id="22" name="Oval 21"/>
              <p:cNvSpPr/>
              <p:nvPr/>
            </p:nvSpPr>
            <p:spPr>
              <a:xfrm>
                <a:off x="6092249" y="4954906"/>
                <a:ext cx="512807" cy="485310"/>
              </a:xfrm>
              <a:prstGeom prst="ellipse">
                <a:avLst/>
              </a:prstGeom>
              <a:solidFill>
                <a:schemeClr val="bg1"/>
              </a:solidFill>
              <a:ln w="38100">
                <a:solidFill>
                  <a:srgbClr val="0F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title="Youtube Icon">
                <a:hlinkClick r:id="rId12"/>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09484" y="5025250"/>
                <a:ext cx="278335" cy="336925"/>
              </a:xfrm>
              <a:prstGeom prst="rect">
                <a:avLst/>
              </a:prstGeom>
            </p:spPr>
          </p:pic>
        </p:grpSp>
      </p:grpSp>
      <p:sp>
        <p:nvSpPr>
          <p:cNvPr id="12" name="Slide Number Placeholder 11"/>
          <p:cNvSpPr>
            <a:spLocks noGrp="1"/>
          </p:cNvSpPr>
          <p:nvPr>
            <p:ph type="sldNum" sz="quarter" idx="12"/>
          </p:nvPr>
        </p:nvSpPr>
        <p:spPr/>
        <p:txBody>
          <a:bodyPr/>
          <a:lstStyle/>
          <a:p>
            <a:fld id="{F9ECA865-404D-4A57-9AC1-FD3038CC100D}" type="slidenum">
              <a:rPr lang="en-US" smtClean="0"/>
              <a:pPr/>
              <a:t>73</a:t>
            </a:fld>
            <a:endParaRPr lang="en-US" dirty="0"/>
          </a:p>
        </p:txBody>
      </p:sp>
    </p:spTree>
    <p:extLst>
      <p:ext uri="{BB962C8B-B14F-4D97-AF65-F5344CB8AC3E}">
        <p14:creationId xmlns:p14="http://schemas.microsoft.com/office/powerpoint/2010/main" val="3470598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838802"/>
            <a:ext cx="10515600" cy="2852737"/>
          </a:xfrm>
        </p:spPr>
        <p:txBody>
          <a:bodyPr/>
          <a:lstStyle/>
          <a:p>
            <a:r>
              <a:rPr lang="en-US" dirty="0" smtClean="0"/>
              <a:t>DATA Recap</a:t>
            </a:r>
            <a:endParaRPr lang="en-US" dirty="0"/>
          </a:p>
        </p:txBody>
      </p:sp>
      <p:sp>
        <p:nvSpPr>
          <p:cNvPr id="5" name="Content Placeholder 4"/>
          <p:cNvSpPr>
            <a:spLocks noGrp="1"/>
          </p:cNvSpPr>
          <p:nvPr>
            <p:ph type="body" idx="1"/>
          </p:nvPr>
        </p:nvSpPr>
        <p:spPr>
          <a:xfrm>
            <a:off x="1474573" y="3666825"/>
            <a:ext cx="10515600" cy="1354137"/>
          </a:xfrm>
        </p:spPr>
        <p:txBody>
          <a:bodyPr>
            <a:normAutofit/>
          </a:bodyPr>
          <a:lstStyle/>
          <a:p>
            <a:r>
              <a:rPr lang="en-US" sz="4400" b="1" dirty="0" smtClean="0"/>
              <a:t>HRSA HAB</a:t>
            </a:r>
            <a:endParaRPr lang="en-US" sz="4400" b="1" dirty="0"/>
          </a:p>
        </p:txBody>
      </p:sp>
      <p:pic>
        <p:nvPicPr>
          <p:cNvPr id="2" name="Picture 1" descr="File:Circle-icons-trends.sv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1219200"/>
            <a:ext cx="3810000" cy="3810000"/>
          </a:xfrm>
          <a:prstGeom prst="rect">
            <a:avLst/>
          </a:prstGeom>
          <a:solidFill>
            <a:srgbClr val="C00000"/>
          </a:solidFill>
        </p:spPr>
      </p:pic>
    </p:spTree>
    <p:extLst>
      <p:ext uri="{BB962C8B-B14F-4D97-AF65-F5344CB8AC3E}">
        <p14:creationId xmlns:p14="http://schemas.microsoft.com/office/powerpoint/2010/main" val="1424443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40133"/>
            <a:ext cx="12039600" cy="1325563"/>
          </a:xfrm>
        </p:spPr>
        <p:txBody>
          <a:bodyPr>
            <a:normAutofit/>
          </a:bodyPr>
          <a:lstStyle/>
          <a:p>
            <a:r>
              <a:rPr lang="en-US" sz="3600" dirty="0" smtClean="0"/>
              <a:t>Women, Pregnant </a:t>
            </a:r>
            <a:r>
              <a:rPr lang="en-US" sz="3600" dirty="0"/>
              <a:t>W</a:t>
            </a:r>
            <a:r>
              <a:rPr lang="en-US" sz="3600" dirty="0" smtClean="0"/>
              <a:t>omen and Infants Served by the RWHAP</a:t>
            </a:r>
            <a:endParaRPr lang="en-US" sz="3600"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9</a:t>
            </a:fld>
            <a:endParaRPr lang="en-US" dirty="0"/>
          </a:p>
        </p:txBody>
      </p:sp>
      <p:pic>
        <p:nvPicPr>
          <p:cNvPr id="8" name="Picture 7" descr="The Bamboo Project: Re-Energize Your Career with Michel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15" y="1820739"/>
            <a:ext cx="2626075" cy="2626075"/>
          </a:xfrm>
          <a:prstGeom prst="rect">
            <a:avLst/>
          </a:prstGeom>
        </p:spPr>
      </p:pic>
      <p:pic>
        <p:nvPicPr>
          <p:cNvPr id="13" name="Picture 12"/>
          <p:cNvPicPr>
            <a:picLocks noChangeAspect="1"/>
          </p:cNvPicPr>
          <p:nvPr/>
        </p:nvPicPr>
        <p:blipFill>
          <a:blip r:embed="rId4"/>
          <a:stretch>
            <a:fillRect/>
          </a:stretch>
        </p:blipFill>
        <p:spPr>
          <a:xfrm>
            <a:off x="4468900" y="1627414"/>
            <a:ext cx="2798970" cy="2819400"/>
          </a:xfrm>
          <a:prstGeom prst="rect">
            <a:avLst/>
          </a:prstGeom>
        </p:spPr>
      </p:pic>
      <p:pic>
        <p:nvPicPr>
          <p:cNvPr id="16" name="Picture 15" descr="Category:Baby icons - Wikimedia Common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0" y="1763171"/>
            <a:ext cx="2536916" cy="2536916"/>
          </a:xfrm>
          <a:prstGeom prst="rect">
            <a:avLst/>
          </a:prstGeom>
        </p:spPr>
      </p:pic>
      <p:sp>
        <p:nvSpPr>
          <p:cNvPr id="18" name="TextBox 17"/>
          <p:cNvSpPr txBox="1"/>
          <p:nvPr/>
        </p:nvSpPr>
        <p:spPr>
          <a:xfrm>
            <a:off x="500095" y="4488724"/>
            <a:ext cx="3505200" cy="830997"/>
          </a:xfrm>
          <a:prstGeom prst="rect">
            <a:avLst/>
          </a:prstGeom>
          <a:noFill/>
        </p:spPr>
        <p:txBody>
          <a:bodyPr wrap="square" rtlCol="0">
            <a:spAutoFit/>
          </a:bodyPr>
          <a:lstStyle/>
          <a:p>
            <a:pPr algn="ctr"/>
            <a:r>
              <a:rPr lang="en-US" sz="2400" dirty="0" smtClean="0"/>
              <a:t>10% of all RWHAP Clients</a:t>
            </a:r>
          </a:p>
          <a:p>
            <a:pPr algn="ctr"/>
            <a:r>
              <a:rPr lang="en-US" sz="2400" dirty="0"/>
              <a:t>Women, 18-44 years </a:t>
            </a:r>
            <a:r>
              <a:rPr lang="en-US" sz="2400" dirty="0" smtClean="0"/>
              <a:t>old</a:t>
            </a:r>
            <a:endParaRPr lang="en-US" sz="2400" dirty="0"/>
          </a:p>
        </p:txBody>
      </p:sp>
      <p:sp>
        <p:nvSpPr>
          <p:cNvPr id="19" name="TextBox 18"/>
          <p:cNvSpPr txBox="1"/>
          <p:nvPr/>
        </p:nvSpPr>
        <p:spPr>
          <a:xfrm>
            <a:off x="915384" y="5943600"/>
            <a:ext cx="8609615" cy="276999"/>
          </a:xfrm>
          <a:prstGeom prst="rect">
            <a:avLst/>
          </a:prstGeom>
          <a:noFill/>
        </p:spPr>
        <p:txBody>
          <a:bodyPr wrap="square" rtlCol="0">
            <a:spAutoFit/>
          </a:bodyPr>
          <a:lstStyle/>
          <a:p>
            <a:r>
              <a:rPr lang="en-US" altLang="en-US" sz="1200" i="1" dirty="0">
                <a:cs typeface="Arial" panose="020B0604020202020204" pitchFamily="34" charset="0"/>
              </a:rPr>
              <a:t>Source</a:t>
            </a:r>
            <a:r>
              <a:rPr lang="en-US" altLang="en-US" sz="1200" dirty="0">
                <a:cs typeface="Arial" panose="020B0604020202020204" pitchFamily="34" charset="0"/>
              </a:rPr>
              <a:t>: HRSA. Ryan White HIV/AIDS Program Annual Client-Level Data Report 2016</a:t>
            </a:r>
            <a:endParaRPr lang="en-US" sz="1200" dirty="0"/>
          </a:p>
        </p:txBody>
      </p:sp>
      <p:sp>
        <p:nvSpPr>
          <p:cNvPr id="20" name="TextBox 19"/>
          <p:cNvSpPr txBox="1"/>
          <p:nvPr/>
        </p:nvSpPr>
        <p:spPr>
          <a:xfrm>
            <a:off x="4267200" y="4477294"/>
            <a:ext cx="3505200" cy="830997"/>
          </a:xfrm>
          <a:prstGeom prst="rect">
            <a:avLst/>
          </a:prstGeom>
          <a:noFill/>
        </p:spPr>
        <p:txBody>
          <a:bodyPr wrap="square" rtlCol="0">
            <a:spAutoFit/>
          </a:bodyPr>
          <a:lstStyle/>
          <a:p>
            <a:pPr algn="ctr"/>
            <a:r>
              <a:rPr lang="en-US" sz="2400" dirty="0" smtClean="0"/>
              <a:t>.05% of all RWHAP Clients</a:t>
            </a:r>
          </a:p>
          <a:p>
            <a:pPr algn="ctr"/>
            <a:r>
              <a:rPr lang="en-US" sz="2400" dirty="0" smtClean="0"/>
              <a:t>Pregnant Women</a:t>
            </a:r>
            <a:endParaRPr lang="en-US" sz="2400" dirty="0"/>
          </a:p>
        </p:txBody>
      </p:sp>
      <p:sp>
        <p:nvSpPr>
          <p:cNvPr id="21" name="TextBox 20"/>
          <p:cNvSpPr txBox="1"/>
          <p:nvPr/>
        </p:nvSpPr>
        <p:spPr>
          <a:xfrm>
            <a:off x="7848600" y="4477294"/>
            <a:ext cx="3505200" cy="830997"/>
          </a:xfrm>
          <a:prstGeom prst="rect">
            <a:avLst/>
          </a:prstGeom>
          <a:noFill/>
        </p:spPr>
        <p:txBody>
          <a:bodyPr wrap="square" rtlCol="0">
            <a:spAutoFit/>
          </a:bodyPr>
          <a:lstStyle/>
          <a:p>
            <a:pPr algn="ctr"/>
            <a:r>
              <a:rPr lang="en-US" sz="2400" dirty="0" smtClean="0"/>
              <a:t>&lt;1% of all RWHAP Clients</a:t>
            </a:r>
          </a:p>
          <a:p>
            <a:pPr algn="ctr"/>
            <a:r>
              <a:rPr lang="en-US" sz="2400" dirty="0" smtClean="0"/>
              <a:t>Infants, &lt; 1 year old</a:t>
            </a:r>
            <a:endParaRPr lang="en-US" sz="2400" dirty="0"/>
          </a:p>
        </p:txBody>
      </p:sp>
    </p:spTree>
    <p:extLst>
      <p:ext uri="{BB962C8B-B14F-4D97-AF65-F5344CB8AC3E}">
        <p14:creationId xmlns:p14="http://schemas.microsoft.com/office/powerpoint/2010/main" val="41753923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Presentation Title]&amp;#x0D;&amp;#x0A;[Date]&amp;quot;&quot;/&gt;&lt;property id=&quot;20307&quot; value=&quot;256&quot;/&gt;&lt;/object&gt;&lt;object type=&quot;3&quot; unique_id=&quot;10004&quot;&gt;&lt;property id=&quot;20148&quot; value=&quot;5&quot;/&gt;&lt;property id=&quot;20300&quot; value=&quot;Slide 2 - &amp;quot;[Slide Header]&amp;#x0D;&amp;#x0A;[Subheading] &amp;quot;&quot;/&gt;&lt;property id=&quot;20307&quot; value=&quot;262&quot;/&gt;&lt;/object&gt;&lt;object type=&quot;3&quot; unique_id=&quot;10023&quot;&gt;&lt;property id=&quot;20148&quot; value=&quot;5&quot;/&gt;&lt;property id=&quot;20300&quot; value=&quot;Slide 3 - &amp;quot;Contact Information (last slide)&amp;#x0D;&amp;#x0A;&amp;quot;&quot;/&gt;&lt;property id=&quot;20307&quot; value=&quot;263&quot;/&gt;&lt;/object&gt;&lt;/object&gt;&lt;object type=&quot;8&quot; unique_id=&quot;10018&quot;&gt;&lt;/object&gt;&lt;/object&gt;&lt;/database&gt;"/>
  <p:tag name="SECTOMILLISECCONVERTED" val="1"/>
</p:tagLst>
</file>

<file path=ppt/theme/theme1.xml><?xml version="1.0" encoding="utf-8"?>
<a:theme xmlns:a="http://schemas.openxmlformats.org/drawingml/2006/main" name="Office Theme">
  <a:themeElements>
    <a:clrScheme name="Custom 39">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44546A"/>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DPH">
    <a:dk1>
      <a:sysClr val="windowText" lastClr="000000"/>
    </a:dk1>
    <a:lt1>
      <a:sysClr val="window" lastClr="FFFFFF"/>
    </a:lt1>
    <a:dk2>
      <a:srgbClr val="1F497D"/>
    </a:dk2>
    <a:lt2>
      <a:srgbClr val="EEECE1"/>
    </a:lt2>
    <a:accent1>
      <a:srgbClr val="CE242E"/>
    </a:accent1>
    <a:accent2>
      <a:srgbClr val="1F497D"/>
    </a:accent2>
    <a:accent3>
      <a:srgbClr val="9BBB59"/>
    </a:accent3>
    <a:accent4>
      <a:srgbClr val="8064A2"/>
    </a:accent4>
    <a:accent5>
      <a:srgbClr val="4BACC6"/>
    </a:accent5>
    <a:accent6>
      <a:srgbClr val="671117"/>
    </a:accent6>
    <a:hlink>
      <a:srgbClr val="0F243E"/>
    </a:hlink>
    <a:folHlink>
      <a:srgbClr val="4F6128"/>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13ff120d-8bd5-4291-a148-70db8d7e9204" ContentTypeId="0x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32AB4D0CEFC6B84087C1D399CE94E8BF" ma:contentTypeVersion="8" ma:contentTypeDescription="Create a new document." ma:contentTypeScope="" ma:versionID="9797de2d9e7bff9535dc8206e10466fa">
  <xsd:schema xmlns:xsd="http://www.w3.org/2001/XMLSchema" xmlns:xs="http://www.w3.org/2001/XMLSchema" xmlns:p="http://schemas.microsoft.com/office/2006/metadata/properties" xmlns:ns2="5439193d-6489-428d-a877-177eeb04ceb1" xmlns:ns3="68810ace-306f-4429-8e6f-eb01f6d4048b" targetNamespace="http://schemas.microsoft.com/office/2006/metadata/properties" ma:root="true" ma:fieldsID="a4015d8f473885170ac38a7e36bba98d" ns2:_="" ns3:_="">
    <xsd:import namespace="5439193d-6489-428d-a877-177eeb04ceb1"/>
    <xsd:import namespace="68810ace-306f-4429-8e6f-eb01f6d4048b"/>
    <xsd:element name="properties">
      <xsd:complexType>
        <xsd:sequence>
          <xsd:element name="documentManagement">
            <xsd:complexType>
              <xsd:all>
                <xsd:element ref="ns2:_dlc_DocId" minOccurs="0"/>
                <xsd:element ref="ns2:_dlc_DocIdUrl" minOccurs="0"/>
                <xsd:element ref="ns2:_dlc_DocIdPersistId" minOccurs="0"/>
                <xsd:element ref="ns3:Show_x003f_" minOccurs="0"/>
                <xsd:element ref="ns3:Request_x0020_ID_x0020__x0023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39193d-6489-428d-a877-177eeb04ceb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8810ace-306f-4429-8e6f-eb01f6d4048b" elementFormDefault="qualified">
    <xsd:import namespace="http://schemas.microsoft.com/office/2006/documentManagement/types"/>
    <xsd:import namespace="http://schemas.microsoft.com/office/infopath/2007/PartnerControls"/>
    <xsd:element name="Show_x003f_" ma:index="11" nillable="true" ma:displayName="Show?" ma:default="No" ma:format="Dropdown" ma:hidden="true" ma:internalName="Show_x003f_" ma:readOnly="false">
      <xsd:simpleType>
        <xsd:restriction base="dms:Choice">
          <xsd:enumeration value="Yes"/>
          <xsd:enumeration value="No"/>
        </xsd:restriction>
      </xsd:simpleType>
    </xsd:element>
    <xsd:element name="Request_x0020_ID_x0020__x0023_" ma:index="12" nillable="true" ma:displayName="Request ID #" ma:internalName="Request_x0020_ID_x0020__x0023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Request_x0020_ID_x0020__x0023_ xmlns="68810ace-306f-4429-8e6f-eb01f6d4048b">257</Request_x0020_ID_x0020__x0023_>
    <Show_x003f_ xmlns="68810ace-306f-4429-8e6f-eb01f6d4048b">No</Show_x003f_>
    <_dlc_DocId xmlns="5439193d-6489-428d-a877-177eeb04ceb1">HABDOC-2092423314-362</_dlc_DocId>
    <_dlc_DocIdUrl xmlns="5439193d-6489-428d-a877-177eeb04ceb1">
      <Url>https://sharepoint.hrsa.gov/sites/hab/Communities/Communication/_layouts/15/DocIdRedir.aspx?ID=HABDOC-2092423314-362</Url>
      <Description>HABDOC-2092423314-362</Description>
    </_dlc_DocIdUrl>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0CD16AF-2296-4B24-B074-66D36D021EC3}">
  <ds:schemaRefs>
    <ds:schemaRef ds:uri="http://schemas.microsoft.com/sharepoint/v3/contenttype/forms"/>
  </ds:schemaRefs>
</ds:datastoreItem>
</file>

<file path=customXml/itemProps2.xml><?xml version="1.0" encoding="utf-8"?>
<ds:datastoreItem xmlns:ds="http://schemas.openxmlformats.org/officeDocument/2006/customXml" ds:itemID="{5F2E1076-CFE6-41F6-AA4C-F5F5C3FDD480}">
  <ds:schemaRefs>
    <ds:schemaRef ds:uri="Microsoft.SharePoint.Taxonomy.ContentTypeSync"/>
  </ds:schemaRefs>
</ds:datastoreItem>
</file>

<file path=customXml/itemProps3.xml><?xml version="1.0" encoding="utf-8"?>
<ds:datastoreItem xmlns:ds="http://schemas.openxmlformats.org/officeDocument/2006/customXml" ds:itemID="{1051E0EF-E2BC-4B30-9D13-5AADCF45F6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39193d-6489-428d-a877-177eeb04ceb1"/>
    <ds:schemaRef ds:uri="68810ace-306f-4429-8e6f-eb01f6d404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F0BF6B8-FF89-4F32-9704-AC50F42B7E3B}">
  <ds:schemaRefs>
    <ds:schemaRef ds:uri="http://purl.org/dc/terms/"/>
    <ds:schemaRef ds:uri="http://www.w3.org/XML/1998/namespace"/>
    <ds:schemaRef ds:uri="http://purl.org/dc/dcmitype/"/>
    <ds:schemaRef ds:uri="http://schemas.microsoft.com/office/2006/metadata/properties"/>
    <ds:schemaRef ds:uri="http://purl.org/dc/elements/1.1/"/>
    <ds:schemaRef ds:uri="http://schemas.microsoft.com/office/2006/documentManagement/types"/>
    <ds:schemaRef ds:uri="68810ace-306f-4429-8e6f-eb01f6d4048b"/>
    <ds:schemaRef ds:uri="http://schemas.microsoft.com/office/infopath/2007/PartnerControls"/>
    <ds:schemaRef ds:uri="http://schemas.openxmlformats.org/package/2006/metadata/core-properties"/>
    <ds:schemaRef ds:uri="5439193d-6489-428d-a877-177eeb04ceb1"/>
  </ds:schemaRefs>
</ds:datastoreItem>
</file>

<file path=customXml/itemProps5.xml><?xml version="1.0" encoding="utf-8"?>
<ds:datastoreItem xmlns:ds="http://schemas.openxmlformats.org/officeDocument/2006/customXml" ds:itemID="{33B6593F-B930-47E0-ABE1-473194068F6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5578</TotalTime>
  <Words>5287</Words>
  <Application>Microsoft Office PowerPoint</Application>
  <PresentationFormat>Widescreen</PresentationFormat>
  <Paragraphs>779</Paragraphs>
  <Slides>73</Slides>
  <Notes>18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73</vt:i4>
      </vt:variant>
    </vt:vector>
  </HeadingPairs>
  <TitlesOfParts>
    <vt:vector size="87" baseType="lpstr">
      <vt:lpstr>ＭＳ Ｐゴシック</vt:lpstr>
      <vt:lpstr>Arial</vt:lpstr>
      <vt:lpstr>Calibri</vt:lpstr>
      <vt:lpstr>Calibri Light</vt:lpstr>
      <vt:lpstr>Cambria</vt:lpstr>
      <vt:lpstr>Courier New</vt:lpstr>
      <vt:lpstr>Helvetica</vt:lpstr>
      <vt:lpstr>Lato</vt:lpstr>
      <vt:lpstr>Segoe UI</vt:lpstr>
      <vt:lpstr>Segoe UI Light</vt:lpstr>
      <vt:lpstr>Times New Roman</vt:lpstr>
      <vt:lpstr>Verdana</vt:lpstr>
      <vt:lpstr>Wingdings</vt:lpstr>
      <vt:lpstr>Office Theme</vt:lpstr>
      <vt:lpstr>Preventing Perinatal HIV Transmission Institute  Session 2: Addressing the Missed Opportunities   Thursday, December 13, 2018</vt:lpstr>
      <vt:lpstr>Disclosures</vt:lpstr>
      <vt:lpstr>Learning Objectives</vt:lpstr>
      <vt:lpstr>Obtaining CME/CE Credit</vt:lpstr>
      <vt:lpstr>Health Resources and Services Administration (HRSA) Overview</vt:lpstr>
      <vt:lpstr>HIV/AIDS Bureau Vision and Mission</vt:lpstr>
      <vt:lpstr>Ryan White HIV/AIDS Program</vt:lpstr>
      <vt:lpstr>DATA Recap</vt:lpstr>
      <vt:lpstr>Women, Pregnant Women and Infants Served by the RWHAP</vt:lpstr>
      <vt:lpstr>RWHAP Service Utilization Comparison with total clients</vt:lpstr>
      <vt:lpstr>RWHAP Service Utilization Comparison Pregnant Women</vt:lpstr>
      <vt:lpstr>RWHAP Service Utilization by Infants</vt:lpstr>
      <vt:lpstr>DATA Recap</vt:lpstr>
      <vt:lpstr>Estimated numbers and rates of perinatally acquired human immunodeficiency virus infections among children born in the United States and District of Columbia, 2010-2013</vt:lpstr>
      <vt:lpstr>Diagnoses of Perinatally Acquired HIV Infection among Children Born During 2014, by Area of Residence—United States and Puerto Rico N = 47</vt:lpstr>
      <vt:lpstr>Estimated incidence rates of perinatally acquired human immunodeficiency virus infection in 50 US states and the District of Columbia, 2002-2013</vt:lpstr>
      <vt:lpstr>Incidence of Perinatally Acquired HIV Infection in the United States, 1978-2013</vt:lpstr>
      <vt:lpstr>PANEL DISCUSSION</vt:lpstr>
      <vt:lpstr>Recognizing Missed Opportunities</vt:lpstr>
      <vt:lpstr>Comprehensive HIV Clinical Care </vt:lpstr>
      <vt:lpstr>Integrated HIV Prevention and Care Services</vt:lpstr>
      <vt:lpstr>Behavioral Health Services, Addressing Stigma, and Linkage to Care</vt:lpstr>
      <vt:lpstr>Missed Opportunities: Atlanta, GA</vt:lpstr>
      <vt:lpstr>Outline</vt:lpstr>
      <vt:lpstr>Diagnosis of Perinatal HIV in the US, 2011-2015</vt:lpstr>
      <vt:lpstr>Rates of Perinatally Acquired HIV Infections by Year of Birth and Mother’s Race, 2010-2014</vt:lpstr>
      <vt:lpstr>Perinatal HIV: Where Does GA Currently Stand?</vt:lpstr>
      <vt:lpstr>Perinatal HIV Infections by Year and Location of Birth Georgia, 2009-2017</vt:lpstr>
      <vt:lpstr>Missed Opportunities for Prevention of MTCT in the United States: A Review of Cases from the State of Georgia, 2005–2012</vt:lpstr>
      <vt:lpstr>Risk Factors for MTCT Ponce Clinic 2005-2012</vt:lpstr>
      <vt:lpstr>Missed Opportunities Identified</vt:lpstr>
      <vt:lpstr>Recommendations for Interventions</vt:lpstr>
      <vt:lpstr>Perinatal HIV Services Coordination  Program (PHSC)</vt:lpstr>
      <vt:lpstr>PHSC Program</vt:lpstr>
      <vt:lpstr>Hospital Assessment Results: Measure for Care of HIV-Positive Pregnant Women</vt:lpstr>
      <vt:lpstr>Hospital Assessment Results: Measures for Care of HIV Exposed Infant</vt:lpstr>
      <vt:lpstr>Viral suppression during pregnancy and PMTCT interventions among perinatal HIV exposed infants, by time of maternal HIV diagnosis and viral suppression pre-pregnancy, GA 2016 </vt:lpstr>
      <vt:lpstr>Within Our Clinic: Multidisciplinary HIV/OB Team</vt:lpstr>
      <vt:lpstr>Multidisciplinary HIV/OB Team</vt:lpstr>
      <vt:lpstr>HIV Outcomes</vt:lpstr>
      <vt:lpstr>PowerPoint Presentation</vt:lpstr>
      <vt:lpstr>Conclusions</vt:lpstr>
      <vt:lpstr>Acknowledgments</vt:lpstr>
      <vt:lpstr>The HIV Care Continuum in Pregnancy and the Postpartum Period: The UNC Experience</vt:lpstr>
      <vt:lpstr>Learning Objectives</vt:lpstr>
      <vt:lpstr>The UNC Experience</vt:lpstr>
      <vt:lpstr>Conception to Delivery:  HIV Diagnosis, ART, and VL suppression</vt:lpstr>
      <vt:lpstr>Postpartum Engagement in Care and VL Suppression</vt:lpstr>
      <vt:lpstr>Next Steps</vt:lpstr>
      <vt:lpstr>Acknowledgements </vt:lpstr>
      <vt:lpstr>HIV Prevention Services for Discordant Couples  including HIV Testing &amp; PrEP</vt:lpstr>
      <vt:lpstr>Learning Objectives</vt:lpstr>
      <vt:lpstr>The University of Miami-Miller School of Medicine  Ryan White Part C &amp; D Program</vt:lpstr>
      <vt:lpstr>Background</vt:lpstr>
      <vt:lpstr>Barriers &amp; Facilitators to HIV Testing &amp; PrEP</vt:lpstr>
      <vt:lpstr>The Ryan White Part D Prenatal Immunology (PRIM) Clinic in Miami, Florida</vt:lpstr>
      <vt:lpstr>PRIM Feasibility Study</vt:lpstr>
      <vt:lpstr>PRIM Feasibility Study- RESULTS</vt:lpstr>
      <vt:lpstr>Discussion </vt:lpstr>
      <vt:lpstr>Perinatal HIV Prevention in Colorado: Successes and Missed Opportunities</vt:lpstr>
      <vt:lpstr>Colorado Population Distribution</vt:lpstr>
      <vt:lpstr> Colorado HIV Prevalence by County </vt:lpstr>
      <vt:lpstr>Childrens Hospital Immunodeficiency Program “CHiP”</vt:lpstr>
      <vt:lpstr> CHiP Perinatal Services</vt:lpstr>
      <vt:lpstr>Local Tools Useful for Perinatal HIV Prevention</vt:lpstr>
      <vt:lpstr>CHIP Perinatal Care Outcomes</vt:lpstr>
      <vt:lpstr>Recent US-Born Children with Vertically Transmitted HIV Receiving Care at CHiP </vt:lpstr>
      <vt:lpstr>Missed Opportunity  2018</vt:lpstr>
      <vt:lpstr> Discussion</vt:lpstr>
      <vt:lpstr>QUESTIONS &amp; ANSWERS</vt:lpstr>
      <vt:lpstr>Contact Information  </vt:lpstr>
      <vt:lpstr>Perinatal HIV Institute</vt:lpstr>
      <vt:lpstr>Connect with HRSA</vt:lpstr>
    </vt:vector>
  </TitlesOfParts>
  <Company>HRSA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HRSA Strategic Planning &amp; Performance</dc:title>
  <dc:creator>HRSA</dc:creator>
  <cp:lastModifiedBy>Khalil, Amelia (HRSA)</cp:lastModifiedBy>
  <cp:revision>147</cp:revision>
  <dcterms:created xsi:type="dcterms:W3CDTF">2015-04-01T01:31:28Z</dcterms:created>
  <dcterms:modified xsi:type="dcterms:W3CDTF">2018-12-10T14:35:57Z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0x01010032AB4D0CEFC6B84087C1D399CE94E8BF</vt:lpwstr>
  </property>
  <property fmtid="{D5CDD505-2E9C-101B-9397-08002B2CF9AE}" pid="3" name="_dlc_DocIdItemGuid">
    <vt:lpwstr>bcebda57-0fd6-42be-b6af-118cf3870ff1</vt:lpwstr>
  </property>
</Properties>
</file>