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6"/>
  </p:sldMasterIdLst>
  <p:notesMasterIdLst>
    <p:notesMasterId r:id="rId25"/>
  </p:notesMasterIdLst>
  <p:sldIdLst>
    <p:sldId id="256" r:id="rId7"/>
    <p:sldId id="277" r:id="rId8"/>
    <p:sldId id="279" r:id="rId9"/>
    <p:sldId id="265" r:id="rId10"/>
    <p:sldId id="266" r:id="rId11"/>
    <p:sldId id="267" r:id="rId12"/>
    <p:sldId id="262" r:id="rId13"/>
    <p:sldId id="27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3" r:id="rId22"/>
    <p:sldId id="264" r:id="rId23"/>
    <p:sldId id="278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s, Tracy (HRSA)" initials="MT(" lastIdx="4" clrIdx="0">
    <p:extLst>
      <p:ext uri="{19B8F6BF-5375-455C-9EA6-DF929625EA0E}">
        <p15:presenceInfo xmlns:p15="http://schemas.microsoft.com/office/powerpoint/2012/main" userId="S-1-5-21-1575576018-681398725-1848903544-4613" providerId="AD"/>
      </p:ext>
    </p:extLst>
  </p:cmAuthor>
  <p:cmAuthor id="2" name="Schachner, Amy (HRSA)" initials="SA(" lastIdx="1" clrIdx="1">
    <p:extLst>
      <p:ext uri="{19B8F6BF-5375-455C-9EA6-DF929625EA0E}">
        <p15:presenceInfo xmlns:p15="http://schemas.microsoft.com/office/powerpoint/2012/main" userId="S-1-5-21-1575576018-681398725-1848903544-61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D7B"/>
    <a:srgbClr val="800000"/>
    <a:srgbClr val="D0E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86279" autoAdjust="0"/>
  </p:normalViewPr>
  <p:slideViewPr>
    <p:cSldViewPr>
      <p:cViewPr varScale="1">
        <p:scale>
          <a:sx n="97" d="100"/>
          <a:sy n="97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09-20T12:33:16.265" idx="1">
    <p:pos x="2381" y="1747"/>
    <p:text>should this say "RWHAP recipients and subrecipients"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A3378-E4C6-4D2F-8DF1-23C8EAE7B34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11B83-7453-4C63-9F24-B8D95A5E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6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6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6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upgrade was essential for at least 5 important reasons: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8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3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525000" cy="2387600"/>
          </a:xfrm>
        </p:spPr>
        <p:txBody>
          <a:bodyPr anchor="b"/>
          <a:lstStyle>
            <a:lvl1pPr algn="ctr">
              <a:defRPr sz="6000">
                <a:solidFill>
                  <a:srgbClr val="0F4D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525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2600" y="6483910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5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2600" y="6483910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15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2B001-9D08-4D4A-B445-33C81106AA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34397"/>
            <a:ext cx="10515600" cy="82919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Page Headline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22348D-6C20-49A4-8F66-D1BAF23E588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8200" y="1196982"/>
            <a:ext cx="10515600" cy="444844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03138"/>
              </a:buClr>
              <a:buSzTx/>
              <a:buFont typeface="Arial" panose="020B0604020202020204" pitchFamily="34" charset="0"/>
              <a:buNone/>
              <a:tabLst/>
              <a:defRPr sz="2400"/>
            </a:lvl1pPr>
            <a:lvl2pPr>
              <a:buClr>
                <a:srgbClr val="D03138"/>
              </a:buClr>
              <a:defRPr/>
            </a:lvl2pPr>
            <a:lvl3pPr>
              <a:buClr>
                <a:srgbClr val="D03138"/>
              </a:buClr>
              <a:defRPr/>
            </a:lvl3pPr>
            <a:lvl4pPr>
              <a:buClr>
                <a:srgbClr val="D03138"/>
              </a:buClr>
              <a:defRPr/>
            </a:lvl4pPr>
            <a:lvl5pPr>
              <a:buClr>
                <a:srgbClr val="D03138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95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170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879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54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2600" y="648596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7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7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8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4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1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057400"/>
            <a:ext cx="3932237" cy="3811588"/>
          </a:xfrm>
        </p:spPr>
        <p:txBody>
          <a:bodyPr/>
          <a:lstStyle>
            <a:lvl1pPr marL="0" indent="0">
              <a:buNone/>
              <a:defRPr sz="16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6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B341-0674-4A4E-98F7-FCF0CA34DC03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D7D3-FBF0-4A14-AC97-B6BAAAA9EC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93246"/>
            <a:ext cx="1463111" cy="390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49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F4D7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ab.hrsa.gov/program-grants-management/carewar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RSAgov" TargetMode="External"/><Relationship Id="rId13" Type="http://schemas.openxmlformats.org/officeDocument/2006/relationships/image" Target="../media/image11.png"/><Relationship Id="rId3" Type="http://schemas.openxmlformats.org/officeDocument/2006/relationships/hyperlink" Target="http://www.hrsa.gov/" TargetMode="External"/><Relationship Id="rId7" Type="http://schemas.openxmlformats.org/officeDocument/2006/relationships/image" Target="../media/image8.png"/><Relationship Id="rId12" Type="http://schemas.openxmlformats.org/officeDocument/2006/relationships/hyperlink" Target="https://www.youtube.com/user/HRSAtube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HRSAgov/" TargetMode="Externa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hyperlink" Target="https://www.linkedin.com/company/1159357/" TargetMode="External"/><Relationship Id="rId4" Type="http://schemas.openxmlformats.org/officeDocument/2006/relationships/hyperlink" Target="https://public.govdelivery.com/accounts/USHHSHRSA/subscriber/new?qsp=HRSA-subscribe" TargetMode="External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752600"/>
            <a:ext cx="9126071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CAREWare </a:t>
            </a:r>
            <a:r>
              <a:rPr lang="en-US" sz="4400" dirty="0"/>
              <a:t>6</a:t>
            </a:r>
            <a:r>
              <a:rPr lang="en-US" sz="4400" dirty="0" smtClean="0"/>
              <a:t>: Changes </a:t>
            </a:r>
            <a:r>
              <a:rPr lang="en-US" sz="4400" dirty="0"/>
              <a:t>and Rollout Plan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2018 National </a:t>
            </a:r>
            <a:r>
              <a:rPr lang="en-US" sz="4400" dirty="0"/>
              <a:t>Ryan White </a:t>
            </a:r>
            <a:r>
              <a:rPr lang="en-US" sz="4400" dirty="0" smtClean="0"/>
              <a:t>Conference on HIV Care and Treatment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000" dirty="0"/>
              <a:t>December 2018</a:t>
            </a:r>
            <a:endParaRPr lang="en-US" sz="4000" b="1" dirty="0">
              <a:solidFill>
                <a:srgbClr val="0F4D7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657600"/>
            <a:ext cx="708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John Milberg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b="1" dirty="0" smtClean="0">
                <a:solidFill>
                  <a:srgbClr val="800000"/>
                </a:solidFill>
              </a:rPr>
              <a:t>Health Scientist 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Division of Policy and Data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b="1" dirty="0">
                <a:solidFill>
                  <a:srgbClr val="800000"/>
                </a:solidFill>
              </a:rPr>
              <a:t>HIV/AIDS Bureau (HAB)</a:t>
            </a:r>
          </a:p>
          <a:p>
            <a:r>
              <a:rPr lang="en-US" sz="2400" b="1" dirty="0">
                <a:solidFill>
                  <a:srgbClr val="800000"/>
                </a:solidFill>
              </a:rPr>
              <a:t>Health Resources and Services Administration (HRSA)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35151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1705"/>
            <a:ext cx="10896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And in CAREWare Version 6 (CW6)…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2584" y="1258888"/>
            <a:ext cx="9446832" cy="48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3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01705"/>
            <a:ext cx="106680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Upgrade CW?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8794"/>
            <a:ext cx="10515600" cy="4913406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Existing </a:t>
            </a:r>
            <a:r>
              <a:rPr lang="en-US" sz="3300" dirty="0"/>
              <a:t>interface </a:t>
            </a:r>
            <a:r>
              <a:rPr lang="en-US" sz="3300" dirty="0" smtClean="0"/>
              <a:t>built </a:t>
            </a:r>
            <a:r>
              <a:rPr lang="en-US" sz="3300" dirty="0"/>
              <a:t>in a format called Windows Forms that will soon no longer be supported by Microsoft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 smtClean="0"/>
              <a:t>Improved development </a:t>
            </a:r>
            <a:r>
              <a:rPr lang="en-US" sz="3300" dirty="0"/>
              <a:t>and stabilization </a:t>
            </a:r>
            <a:r>
              <a:rPr lang="en-US" sz="3300" dirty="0" smtClean="0"/>
              <a:t>of browsers in </a:t>
            </a:r>
            <a:r>
              <a:rPr lang="en-US" sz="3300" dirty="0"/>
              <a:t>the last </a:t>
            </a:r>
            <a:r>
              <a:rPr lang="en-US" sz="3300" dirty="0" smtClean="0"/>
              <a:t>decade which is the formation of choice for software </a:t>
            </a:r>
            <a:r>
              <a:rPr lang="en-US" sz="3300" dirty="0"/>
              <a:t>developers and </a:t>
            </a:r>
            <a:r>
              <a:rPr lang="en-US" sz="3300" dirty="0" smtClean="0"/>
              <a:t>users</a:t>
            </a:r>
            <a:r>
              <a:rPr lang="en-US" sz="3300" dirty="0"/>
              <a:t/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 smtClean="0"/>
              <a:t>Increased sophistication of encryption </a:t>
            </a:r>
            <a:r>
              <a:rPr lang="en-US" sz="3300" dirty="0"/>
              <a:t>technology and </a:t>
            </a:r>
            <a:r>
              <a:rPr lang="en-US" sz="3300" dirty="0" smtClean="0"/>
              <a:t>standards</a:t>
            </a:r>
          </a:p>
          <a:p>
            <a:pPr lvl="1"/>
            <a:r>
              <a:rPr lang="en-US" sz="2900" dirty="0" smtClean="0"/>
              <a:t>Ability </a:t>
            </a:r>
            <a:r>
              <a:rPr lang="en-US" sz="2900" dirty="0"/>
              <a:t>to authenticate both the site </a:t>
            </a:r>
            <a:r>
              <a:rPr lang="en-US" sz="2900" dirty="0" smtClean="0"/>
              <a:t>visiting and </a:t>
            </a:r>
            <a:r>
              <a:rPr lang="en-US" sz="2900" dirty="0"/>
              <a:t>the specific </a:t>
            </a:r>
            <a:r>
              <a:rPr lang="en-US" sz="2900" dirty="0" smtClean="0"/>
              <a:t>user</a:t>
            </a:r>
          </a:p>
          <a:p>
            <a:pPr lvl="1"/>
            <a:r>
              <a:rPr lang="en-US" sz="2900" dirty="0" smtClean="0"/>
              <a:t>Easier implementation of </a:t>
            </a:r>
            <a:r>
              <a:rPr lang="en-US" sz="2900" dirty="0"/>
              <a:t>these security </a:t>
            </a:r>
            <a:r>
              <a:rPr lang="en-US" sz="2900" dirty="0" smtClean="0"/>
              <a:t>features through browsers </a:t>
            </a: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r>
              <a:rPr lang="en-US" sz="3300" dirty="0" smtClean="0"/>
              <a:t>Easier ability </a:t>
            </a:r>
            <a:r>
              <a:rPr lang="en-US" sz="3300" dirty="0"/>
              <a:t>to upgrade </a:t>
            </a:r>
            <a:r>
              <a:rPr lang="en-US" sz="3300" dirty="0" smtClean="0"/>
              <a:t>with the release of new </a:t>
            </a:r>
            <a:r>
              <a:rPr lang="en-US" sz="3300" dirty="0"/>
              <a:t>builds of the </a:t>
            </a:r>
            <a:r>
              <a:rPr lang="en-US" sz="3300" dirty="0" smtClean="0"/>
              <a:t>software</a:t>
            </a:r>
          </a:p>
          <a:p>
            <a:endParaRPr lang="en-US" sz="3300" dirty="0"/>
          </a:p>
          <a:p>
            <a:r>
              <a:rPr lang="en-US" sz="3300" dirty="0"/>
              <a:t>O</a:t>
            </a:r>
            <a:r>
              <a:rPr lang="en-US" sz="3300" dirty="0" smtClean="0"/>
              <a:t>ut of date style: new </a:t>
            </a:r>
            <a:r>
              <a:rPr lang="en-US" sz="3300" dirty="0"/>
              <a:t>layout </a:t>
            </a:r>
            <a:r>
              <a:rPr lang="en-US" sz="3300" dirty="0" smtClean="0"/>
              <a:t>similar to the </a:t>
            </a:r>
            <a:r>
              <a:rPr lang="en-US" sz="3300" dirty="0"/>
              <a:t>look and feel of other web </a:t>
            </a:r>
            <a:r>
              <a:rPr lang="en-US" sz="3300" dirty="0" smtClean="0"/>
              <a:t>applications</a:t>
            </a:r>
            <a:r>
              <a:rPr lang="en-US" sz="3300" dirty="0"/>
              <a:t/>
            </a:r>
            <a:br>
              <a:rPr lang="en-US" sz="3300" dirty="0"/>
            </a:br>
            <a:endParaRPr lang="en-US" sz="33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81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01705"/>
            <a:ext cx="10820400" cy="1325563"/>
          </a:xfrm>
        </p:spPr>
        <p:txBody>
          <a:bodyPr/>
          <a:lstStyle/>
          <a:p>
            <a:r>
              <a:rPr lang="en-US" sz="4000" dirty="0" smtClean="0"/>
              <a:t>Configuring </a:t>
            </a:r>
            <a:r>
              <a:rPr lang="en-US" dirty="0" smtClean="0"/>
              <a:t>CW6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3858"/>
            <a:ext cx="11430000" cy="4486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600" dirty="0" smtClean="0"/>
          </a:p>
          <a:p>
            <a:r>
              <a:rPr lang="en-US" sz="3300" dirty="0" smtClean="0"/>
              <a:t>Issues </a:t>
            </a:r>
            <a:r>
              <a:rPr lang="en-US" sz="3300" dirty="0"/>
              <a:t>differ for stand alone users </a:t>
            </a:r>
            <a:r>
              <a:rPr lang="en-US" sz="3300" dirty="0" smtClean="0"/>
              <a:t>versus </a:t>
            </a:r>
            <a:r>
              <a:rPr lang="en-US" sz="3300" dirty="0"/>
              <a:t>those who are part of a CAREWare network (internet facing)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To run with full encryption, a certificate of authentication from a certifying authority (CA) is required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 smtClean="0"/>
              <a:t>Contains the </a:t>
            </a:r>
            <a:r>
              <a:rPr lang="en-US" sz="3300" dirty="0"/>
              <a:t>secure “lock” that appears in your browser when you connect to a legitimate website (like your bank)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365579"/>
            <a:ext cx="7962900" cy="168592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479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1705"/>
            <a:ext cx="11430000" cy="1325563"/>
          </a:xfrm>
        </p:spPr>
        <p:txBody>
          <a:bodyPr>
            <a:noAutofit/>
          </a:bodyPr>
          <a:lstStyle/>
          <a:p>
            <a:r>
              <a:rPr lang="en-US" sz="4000" dirty="0"/>
              <a:t>Two New </a:t>
            </a:r>
            <a:r>
              <a:rPr lang="en-US" sz="4000" dirty="0" smtClean="0"/>
              <a:t>Features in CW6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5051"/>
            <a:ext cx="10515600" cy="4610949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Centralized E</a:t>
            </a:r>
            <a:r>
              <a:rPr lang="en-US" sz="3000" b="1" dirty="0" smtClean="0"/>
              <a:t>ligibility</a:t>
            </a:r>
          </a:p>
          <a:p>
            <a:r>
              <a:rPr lang="en-US" dirty="0" smtClean="0"/>
              <a:t>Establishing client eligibility for services through a central domain</a:t>
            </a:r>
          </a:p>
          <a:p>
            <a:pPr lvl="1"/>
            <a:r>
              <a:rPr lang="en-US" i="1" dirty="0" smtClean="0"/>
              <a:t>Eliminate need for each provider to make this determination for each client</a:t>
            </a:r>
            <a:br>
              <a:rPr lang="en-US" i="1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3000" b="1" dirty="0" smtClean="0"/>
              <a:t>Calculating Personal </a:t>
            </a:r>
            <a:r>
              <a:rPr lang="en-US" sz="3000" b="1" dirty="0"/>
              <a:t>E</a:t>
            </a:r>
            <a:r>
              <a:rPr lang="en-US" sz="3000" b="1" dirty="0" smtClean="0"/>
              <a:t>xpenditures</a:t>
            </a:r>
            <a:endParaRPr lang="en-US" sz="3000" dirty="0" smtClean="0"/>
          </a:p>
          <a:p>
            <a:r>
              <a:rPr lang="en-US" dirty="0" smtClean="0"/>
              <a:t>Determining </a:t>
            </a:r>
            <a:r>
              <a:rPr lang="en-US" dirty="0"/>
              <a:t>client </a:t>
            </a:r>
            <a:r>
              <a:rPr lang="en-US" dirty="0" smtClean="0"/>
              <a:t>cap on charges across </a:t>
            </a:r>
            <a:r>
              <a:rPr lang="en-US" dirty="0"/>
              <a:t>a network of </a:t>
            </a:r>
            <a:r>
              <a:rPr lang="en-US" dirty="0" smtClean="0"/>
              <a:t>providers</a:t>
            </a:r>
            <a:endParaRPr lang="en-US" dirty="0"/>
          </a:p>
          <a:p>
            <a:pPr lvl="1"/>
            <a:r>
              <a:rPr lang="en-US" i="1" dirty="0"/>
              <a:t>A formal mechanism to calculate personal expenditures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8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1705"/>
            <a:ext cx="10896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Ongoing </a:t>
            </a:r>
            <a:r>
              <a:rPr lang="en-US" sz="4000" dirty="0" smtClean="0"/>
              <a:t>Support for CW6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744200" cy="5121275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Additional webinars as needed in the coming year</a:t>
            </a:r>
            <a:br>
              <a:rPr lang="en-US" sz="3500" dirty="0"/>
            </a:br>
            <a:endParaRPr lang="en-US" sz="3500" dirty="0"/>
          </a:p>
          <a:p>
            <a:r>
              <a:rPr lang="en-US" sz="3500" dirty="0"/>
              <a:t>CAREWare helpdesk</a:t>
            </a:r>
            <a:br>
              <a:rPr lang="en-US" sz="3500" dirty="0"/>
            </a:br>
            <a:endParaRPr lang="en-US" sz="3500" dirty="0"/>
          </a:p>
          <a:p>
            <a:r>
              <a:rPr lang="en-US" sz="3500" dirty="0" smtClean="0"/>
              <a:t>2018 National Ryan White Conference on HIV Care and Treatment</a:t>
            </a:r>
            <a:br>
              <a:rPr lang="en-US" sz="3500" dirty="0" smtClean="0"/>
            </a:br>
            <a:endParaRPr lang="en-US" sz="3500" dirty="0" smtClean="0"/>
          </a:p>
          <a:p>
            <a:r>
              <a:rPr lang="en-US" sz="3500" dirty="0" smtClean="0"/>
              <a:t>Speak to your HRSA HAB Project Officer about the availability of additional technical assistance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67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155"/>
            <a:ext cx="10896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CW6: Rollout and </a:t>
            </a:r>
            <a:r>
              <a:rPr lang="en-US" sz="4000" dirty="0" smtClean="0"/>
              <a:t>Implementation </a:t>
            </a:r>
            <a:r>
              <a:rPr lang="en-US" sz="4000" dirty="0"/>
              <a:t>T</a:t>
            </a:r>
            <a:r>
              <a:rPr lang="en-US" sz="4000" dirty="0" smtClean="0"/>
              <a:t>imeline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327446"/>
              </p:ext>
            </p:extLst>
          </p:nvPr>
        </p:nvGraphicFramePr>
        <p:xfrm>
          <a:off x="838200" y="1258888"/>
          <a:ext cx="10134601" cy="4068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880">
                  <a:extLst>
                    <a:ext uri="{9D8B030D-6E8A-4147-A177-3AD203B41FA5}">
                      <a16:colId xmlns:a16="http://schemas.microsoft.com/office/drawing/2014/main" val="2163510278"/>
                    </a:ext>
                  </a:extLst>
                </a:gridCol>
                <a:gridCol w="3427880">
                  <a:extLst>
                    <a:ext uri="{9D8B030D-6E8A-4147-A177-3AD203B41FA5}">
                      <a16:colId xmlns:a16="http://schemas.microsoft.com/office/drawing/2014/main" val="2383641480"/>
                    </a:ext>
                  </a:extLst>
                </a:gridCol>
                <a:gridCol w="3278841">
                  <a:extLst>
                    <a:ext uri="{9D8B030D-6E8A-4147-A177-3AD203B41FA5}">
                      <a16:colId xmlns:a16="http://schemas.microsoft.com/office/drawing/2014/main" val="2254334044"/>
                    </a:ext>
                  </a:extLst>
                </a:gridCol>
              </a:tblGrid>
              <a:tr h="5550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Additional Info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596754"/>
                  </a:ext>
                </a:extLst>
              </a:tr>
              <a:tr h="1310235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webinars for users, both</a:t>
                      </a:r>
                      <a:r>
                        <a:rPr lang="en-US" baseline="0" dirty="0" smtClean="0"/>
                        <a:t> general review and technical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Fall/winter</a:t>
                      </a:r>
                      <a:r>
                        <a:rPr lang="en-US" baseline="0" dirty="0" smtClean="0"/>
                        <a:t> 2018</a:t>
                      </a:r>
                    </a:p>
                    <a:p>
                      <a:pPr algn="ctr"/>
                      <a:r>
                        <a:rPr lang="en-US" baseline="0" dirty="0" smtClean="0"/>
                        <a:t>Throughout 2019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Provided by :</a:t>
                      </a:r>
                    </a:p>
                    <a:p>
                      <a:r>
                        <a:rPr lang="en-US" dirty="0" smtClean="0"/>
                        <a:t>HRSA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HAB and </a:t>
                      </a:r>
                      <a:r>
                        <a:rPr lang="en-US" dirty="0" err="1" smtClean="0"/>
                        <a:t>jProg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686255"/>
                  </a:ext>
                </a:extLst>
              </a:tr>
              <a:tr h="1176179">
                <a:tc>
                  <a:txBody>
                    <a:bodyPr/>
                    <a:lstStyle/>
                    <a:p>
                      <a:r>
                        <a:rPr lang="en-US" dirty="0" smtClean="0"/>
                        <a:t>Official rollout-software made available on HAB website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December 2018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 to: </a:t>
                      </a:r>
                      <a:r>
                        <a:rPr lang="en-US" sz="1800" dirty="0" smtClean="0">
                          <a:hlinkClick r:id="rId2"/>
                        </a:rPr>
                        <a:t>https://hab.hrsa.gov/program-grants-management/careware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5965"/>
                  </a:ext>
                </a:extLst>
              </a:tr>
              <a:tr h="1026696">
                <a:tc>
                  <a:txBody>
                    <a:bodyPr/>
                    <a:lstStyle/>
                    <a:p>
                      <a:r>
                        <a:rPr lang="en-US" dirty="0" smtClean="0"/>
                        <a:t>CAREWare</a:t>
                      </a:r>
                      <a:r>
                        <a:rPr lang="en-US" baseline="0" dirty="0" smtClean="0"/>
                        <a:t> 5 no longer supported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1,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2018 data submission will be the last year that</a:t>
                      </a:r>
                      <a:r>
                        <a:rPr lang="en-US" baseline="0" dirty="0" smtClean="0"/>
                        <a:t> CW5 can be used for RSR/ADR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09077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01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86700" cy="762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F4D7B"/>
                </a:solidFill>
                <a:latin typeface="+mn-lt"/>
              </a:rPr>
              <a:t>Contact </a:t>
            </a:r>
            <a:r>
              <a:rPr lang="en-US" sz="4000" b="1" dirty="0" smtClean="0">
                <a:solidFill>
                  <a:srgbClr val="0F4D7B"/>
                </a:solidFill>
                <a:latin typeface="+mn-lt"/>
              </a:rPr>
              <a:t>Information</a:t>
            </a:r>
            <a:endParaRPr lang="en-US" sz="4000" b="1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24000"/>
            <a:ext cx="1095375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John Milberg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DPD/Data Management and Analysis Branch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HIV/AIDS Bureau (HAB)</a:t>
            </a: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Health Resources and Services Administration (HRSA)</a:t>
            </a: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Email: jmilberg@hrsa.gov</a:t>
            </a: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Phone: 301.443.8729</a:t>
            </a: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Web: </a:t>
            </a:r>
            <a:r>
              <a:rPr lang="en-US" dirty="0"/>
              <a:t>https://hab.hrsa.gov/program-grants-management/careware</a:t>
            </a:r>
          </a:p>
          <a:p>
            <a:pPr marL="0" lv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66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title="Connect icon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0" t="6977" r="7690" b="20678"/>
          <a:stretch/>
        </p:blipFill>
        <p:spPr>
          <a:xfrm>
            <a:off x="3328634" y="228043"/>
            <a:ext cx="782569" cy="672863"/>
          </a:xfrm>
          <a:prstGeom prst="rect">
            <a:avLst/>
          </a:prstGeom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224457" y="230938"/>
            <a:ext cx="4345491" cy="73257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F4D7B"/>
                </a:solidFill>
                <a:latin typeface="+mn-lt"/>
              </a:rPr>
              <a:t>Connect with HRSA</a:t>
            </a:r>
            <a:endParaRPr lang="en-US" b="1" dirty="0">
              <a:solidFill>
                <a:srgbClr val="0F4D7B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1" y="1580092"/>
            <a:ext cx="779931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To learn more about our agency, visit</a:t>
            </a:r>
          </a:p>
          <a:p>
            <a:pPr algn="ctr"/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40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www.HRSA.gov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/>
              <a:t> </a:t>
            </a:r>
          </a:p>
        </p:txBody>
      </p:sp>
      <p:grpSp>
        <p:nvGrpSpPr>
          <p:cNvPr id="8" name="Group 7" title="Sign up icon"/>
          <p:cNvGrpSpPr/>
          <p:nvPr/>
        </p:nvGrpSpPr>
        <p:grpSpPr>
          <a:xfrm>
            <a:off x="3630828" y="4199987"/>
            <a:ext cx="5165629" cy="553998"/>
            <a:chOff x="2106827" y="4199987"/>
            <a:chExt cx="5165629" cy="553998"/>
          </a:xfrm>
        </p:grpSpPr>
        <p:sp>
          <p:nvSpPr>
            <p:cNvPr id="2" name="Rectangle 1"/>
            <p:cNvSpPr/>
            <p:nvPr/>
          </p:nvSpPr>
          <p:spPr>
            <a:xfrm>
              <a:off x="2700456" y="4199987"/>
              <a:ext cx="457200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000" dirty="0"/>
                <a:t>Sign up for the HRSA </a:t>
              </a:r>
              <a:r>
                <a:rPr lang="en-US" sz="3000" i="1" dirty="0"/>
                <a:t>eNews</a:t>
              </a: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106827" y="4253145"/>
              <a:ext cx="512806" cy="485310"/>
              <a:chOff x="2106827" y="4253145"/>
              <a:chExt cx="512806" cy="48531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106827" y="4253145"/>
                <a:ext cx="512806" cy="48531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F4D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 title="envelope icon">
                <a:hlinkClick r:id="rId4"/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95917" y="4331015"/>
                <a:ext cx="342006" cy="342006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3742507" y="4972527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FOLLOW US:</a:t>
            </a:r>
          </a:p>
        </p:txBody>
      </p:sp>
      <p:grpSp>
        <p:nvGrpSpPr>
          <p:cNvPr id="5" name="Group 4" title="Social Media icon"/>
          <p:cNvGrpSpPr/>
          <p:nvPr/>
        </p:nvGrpSpPr>
        <p:grpSpPr>
          <a:xfrm>
            <a:off x="5562601" y="4985290"/>
            <a:ext cx="2590557" cy="497158"/>
            <a:chOff x="4014499" y="4954906"/>
            <a:chExt cx="2590557" cy="497158"/>
          </a:xfrm>
        </p:grpSpPr>
        <p:grpSp>
          <p:nvGrpSpPr>
            <p:cNvPr id="29" name="Group 28"/>
            <p:cNvGrpSpPr/>
            <p:nvPr/>
          </p:nvGrpSpPr>
          <p:grpSpPr>
            <a:xfrm>
              <a:off x="4014499" y="4954906"/>
              <a:ext cx="512806" cy="485310"/>
              <a:chOff x="4020387" y="4954906"/>
              <a:chExt cx="512806" cy="48531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4020387" y="4954906"/>
                <a:ext cx="512806" cy="48531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F4D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5" title="Facebook Icon">
                <a:hlinkClick r:id="rId6"/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0492" y="5025251"/>
                <a:ext cx="174072" cy="357072"/>
              </a:xfrm>
              <a:prstGeom prst="rect">
                <a:avLst/>
              </a:prstGeom>
            </p:spPr>
          </p:pic>
        </p:grpSp>
        <p:grpSp>
          <p:nvGrpSpPr>
            <p:cNvPr id="32" name="Group 31"/>
            <p:cNvGrpSpPr/>
            <p:nvPr/>
          </p:nvGrpSpPr>
          <p:grpSpPr>
            <a:xfrm>
              <a:off x="4730053" y="4957554"/>
              <a:ext cx="512806" cy="485310"/>
              <a:chOff x="4730053" y="4957554"/>
              <a:chExt cx="512806" cy="48531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4730053" y="4957554"/>
                <a:ext cx="512806" cy="48531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F4D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8" title="Twitter Icon">
                <a:hlinkClick r:id="rId8"/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36177" y="5067029"/>
                <a:ext cx="330567" cy="276922"/>
              </a:xfrm>
              <a:prstGeom prst="rect">
                <a:avLst/>
              </a:prstGeom>
            </p:spPr>
          </p:pic>
        </p:grpSp>
        <p:grpSp>
          <p:nvGrpSpPr>
            <p:cNvPr id="33" name="Group 32"/>
            <p:cNvGrpSpPr/>
            <p:nvPr/>
          </p:nvGrpSpPr>
          <p:grpSpPr>
            <a:xfrm>
              <a:off x="5411147" y="4966755"/>
              <a:ext cx="512806" cy="485309"/>
              <a:chOff x="5411147" y="4966755"/>
              <a:chExt cx="512806" cy="485309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5411147" y="4966755"/>
                <a:ext cx="512806" cy="48530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F4D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14" title="Instagram Icon">
                <a:hlinkClick r:id="rId10"/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16075" y="5029200"/>
                <a:ext cx="332975" cy="332975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6092249" y="4954906"/>
              <a:ext cx="512807" cy="485310"/>
              <a:chOff x="6092249" y="4954906"/>
              <a:chExt cx="512807" cy="48531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6092249" y="4954906"/>
                <a:ext cx="512807" cy="48531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F4D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23" title="Youtube Icon">
                <a:hlinkClick r:id="rId12"/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09484" y="5025250"/>
                <a:ext cx="278335" cy="336925"/>
              </a:xfrm>
              <a:prstGeom prst="rect">
                <a:avLst/>
              </a:prstGeom>
            </p:spPr>
          </p:pic>
        </p:grp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98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DCF2-9AD3-41C8-81AA-90FCB7668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Obtaining CME/CE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641F-6C27-4B44-9B2F-24F4AE9BF0C3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If you would like to receive continuing education credit for this activity, please visit:</a:t>
            </a:r>
          </a:p>
          <a:p>
            <a:endParaRPr lang="en-US" dirty="0"/>
          </a:p>
          <a:p>
            <a:r>
              <a:rPr lang="en-US" b="1" dirty="0">
                <a:solidFill>
                  <a:srgbClr val="D3313A"/>
                </a:solidFill>
              </a:rPr>
              <a:t>http://ryanwhite.cds.pesgce.com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7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B2ED3-50A4-4E47-9417-45A5AF2B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B0C9-4DED-4F31-AC5B-2F9034A81FEF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Presenter(s) has no financial interest to disclose.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indent="-228600"/>
            <a:r>
              <a:rPr lang="en-US" sz="1800" dirty="0"/>
              <a:t>This continuing education activity is managed and accredited by </a:t>
            </a:r>
            <a:r>
              <a:rPr lang="en-US" sz="1800" dirty="0" err="1"/>
              <a:t>AffinityCE</a:t>
            </a:r>
            <a:r>
              <a:rPr lang="en-US" sz="1800" dirty="0"/>
              <a:t>/Professional Education Services Group in cooperation with HRSA and LRG. PESG, HRSA, LRG and all accrediting organization do not support or endorse any product or service mentioned in this activity.</a:t>
            </a:r>
          </a:p>
          <a:p>
            <a:pPr indent="-228600"/>
            <a:r>
              <a:rPr lang="en-US" sz="1800" dirty="0"/>
              <a:t>PESG, HRSA, and LRG staff as well as planners and reviewers have no relevant financial or nonfinancial interest to disclose.</a:t>
            </a:r>
          </a:p>
          <a:p>
            <a:pPr indent="-228600"/>
            <a:r>
              <a:rPr lang="en-US" sz="1800" dirty="0"/>
              <a:t>Commercial Support was not received for this activity.</a:t>
            </a:r>
            <a:endParaRPr lang="en-US" sz="2200" dirty="0"/>
          </a:p>
          <a:p>
            <a:pPr marL="457200" lvl="1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293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8B21-377E-4CC0-A51D-ED888F0E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A1955-9E40-45D2-8BC3-EA69D1BB6F28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8200" y="1196982"/>
            <a:ext cx="10515600" cy="4448443"/>
          </a:xfrm>
        </p:spPr>
        <p:txBody>
          <a:bodyPr/>
          <a:lstStyle/>
          <a:p>
            <a:pPr marL="45720"/>
            <a:r>
              <a:rPr lang="en-US" dirty="0"/>
              <a:t>At the conclusion of this activity, the participant will be able to: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Understand steps required to make transition to </a:t>
            </a:r>
            <a:r>
              <a:rPr lang="en-US" dirty="0" err="1"/>
              <a:t>CAREWare</a:t>
            </a:r>
            <a:r>
              <a:rPr lang="en-US" dirty="0"/>
              <a:t> </a:t>
            </a:r>
            <a:r>
              <a:rPr lang="en-US" dirty="0" smtClean="0"/>
              <a:t>6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Review data import and interoperability features in </a:t>
            </a:r>
            <a:r>
              <a:rPr lang="en-US" dirty="0" err="1"/>
              <a:t>CAREWare</a:t>
            </a:r>
            <a:r>
              <a:rPr lang="en-US" dirty="0"/>
              <a:t> </a:t>
            </a:r>
            <a:r>
              <a:rPr lang="en-US" dirty="0" smtClean="0"/>
              <a:t>6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Review tools and reports to help monitor data quality and quality of HIV </a:t>
            </a:r>
            <a:r>
              <a:rPr lang="en-US" dirty="0" smtClean="0"/>
              <a:t>care</a:t>
            </a:r>
            <a:endParaRPr lang="en-US" dirty="0"/>
          </a:p>
          <a:p>
            <a:pPr marL="45720"/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399"/>
            <a:ext cx="10972800" cy="83820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F4D7B"/>
                </a:solidFill>
                <a:latin typeface="+mn-lt"/>
              </a:rPr>
              <a:t>Health Resources and Services Administration (HRSA) Overview</a:t>
            </a:r>
            <a:endParaRPr lang="en-US" sz="32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143000"/>
            <a:ext cx="11201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Through </a:t>
            </a:r>
            <a:r>
              <a:rPr lang="en-US" dirty="0"/>
              <a:t>grants and cooperative </a:t>
            </a:r>
            <a:r>
              <a:rPr lang="en-US" dirty="0" smtClean="0"/>
              <a:t>agreements, HRSA supports </a:t>
            </a:r>
            <a:r>
              <a:rPr lang="en-US" dirty="0"/>
              <a:t>more than 90 programs that provide health care to people who are geographically </a:t>
            </a:r>
            <a:r>
              <a:rPr lang="en-US" dirty="0" smtClean="0"/>
              <a:t>isolated and </a:t>
            </a:r>
            <a:r>
              <a:rPr lang="en-US" dirty="0"/>
              <a:t>economically or medically </a:t>
            </a:r>
            <a:r>
              <a:rPr lang="en-US" dirty="0" smtClean="0"/>
              <a:t>vulnerable.  These programs assist </a:t>
            </a:r>
            <a:r>
              <a:rPr lang="en-US" dirty="0"/>
              <a:t>more than 3,000 awardees, including community and faith-based organizations, colleges and universities, hospitals, state, local, and tribal governments, and private entities</a:t>
            </a:r>
          </a:p>
          <a:p>
            <a:endParaRPr lang="en-US" dirty="0"/>
          </a:p>
          <a:p>
            <a:r>
              <a:rPr lang="en-US" dirty="0"/>
              <a:t>Every year, HRSA programs serve tens of millions of people, including people living with HIV/AIDS, pregnant women, mothers and their families, and those otherwise unable to access quality health care </a:t>
            </a:r>
          </a:p>
          <a:p>
            <a:pPr marL="0" lvl="0" indent="0">
              <a:buNone/>
            </a:pPr>
            <a:endParaRPr lang="en-US" b="1" dirty="0">
              <a:solidFill>
                <a:srgbClr val="0F4D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399"/>
            <a:ext cx="10972800" cy="83820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F4D7B"/>
                </a:solidFill>
                <a:latin typeface="+mn-lt"/>
              </a:rPr>
              <a:t>HRSA’s HIV/AIDS Bureau (HRSA HAB)</a:t>
            </a:r>
            <a:endParaRPr lang="en-US" sz="32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143000"/>
            <a:ext cx="11201400" cy="472440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3800" b="1" dirty="0"/>
              <a:t>Vision</a:t>
            </a:r>
          </a:p>
          <a:p>
            <a:pPr marL="0" indent="0" algn="ctr">
              <a:buNone/>
            </a:pPr>
            <a:r>
              <a:rPr lang="en-US" altLang="en-US" b="1" dirty="0"/>
              <a:t> </a:t>
            </a:r>
            <a:r>
              <a:rPr lang="en-US" altLang="en-US" dirty="0"/>
              <a:t>Optimal HIV/AIDS care and treatment for all.</a:t>
            </a:r>
            <a:r>
              <a:rPr lang="en-US" altLang="en-US" b="1" dirty="0"/>
              <a:t> </a:t>
            </a:r>
          </a:p>
          <a:p>
            <a:pPr marL="0" indent="0" algn="ctr">
              <a:buNone/>
            </a:pPr>
            <a:endParaRPr lang="en-US" altLang="en-US" b="1" dirty="0"/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sz="3800" b="1" dirty="0"/>
              <a:t>Mission</a:t>
            </a:r>
          </a:p>
          <a:p>
            <a:pPr marL="0" indent="0" algn="ctr">
              <a:buNone/>
            </a:pPr>
            <a:r>
              <a:rPr lang="en-US" altLang="en-US" dirty="0"/>
              <a:t>Provide leadership and resources to assure access to and retention in high quality, integrated care, and treatment services for vulnerable people living with HIV/AIDS and their families. </a:t>
            </a:r>
          </a:p>
          <a:p>
            <a:pPr marL="0" lvl="0" indent="0">
              <a:buNone/>
            </a:pPr>
            <a:endParaRPr lang="en-US" b="1" dirty="0">
              <a:solidFill>
                <a:srgbClr val="0F4D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399"/>
            <a:ext cx="10972800" cy="83820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F4D7B"/>
                </a:solidFill>
                <a:latin typeface="+mn-lt"/>
              </a:rPr>
              <a:t>HRSA’s Ryan White HIV/AIDS Program (RWHAP)</a:t>
            </a:r>
            <a:endParaRPr lang="en-US" sz="32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143000"/>
            <a:ext cx="11582400" cy="4724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Provides comprehensive system of HIV primary medical care, medications, and essential support services for low-income people living with HIV</a:t>
            </a:r>
          </a:p>
          <a:p>
            <a:pPr marL="753788" lvl="2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srgbClr val="0F4D7B"/>
                </a:solidFill>
              </a:rPr>
              <a:t>More than half of people living with diagnosed HIV in the United States – more than </a:t>
            </a:r>
            <a:r>
              <a:rPr lang="en-US" dirty="0" smtClean="0">
                <a:solidFill>
                  <a:srgbClr val="0F4D7B"/>
                </a:solidFill>
              </a:rPr>
              <a:t>550,000 </a:t>
            </a:r>
            <a:r>
              <a:rPr lang="en-US" dirty="0">
                <a:solidFill>
                  <a:srgbClr val="0F4D7B"/>
                </a:solidFill>
              </a:rPr>
              <a:t>people – receive care through the Ryan White HIV/AIDS Program </a:t>
            </a:r>
          </a:p>
          <a:p>
            <a:pPr marL="296588"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0F4D7B"/>
                </a:solidFill>
              </a:rPr>
              <a:t>Funds </a:t>
            </a:r>
            <a:r>
              <a:rPr lang="en-US" dirty="0">
                <a:solidFill>
                  <a:srgbClr val="0F4D7B"/>
                </a:solidFill>
              </a:rPr>
              <a:t>grants to states, cities/counties, and local community based organizations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F4D7B"/>
                </a:solidFill>
              </a:rPr>
              <a:t>Recipients determine service delivery and funding priorities based on local needs and planning process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err="1" smtClean="0"/>
              <a:t>Payor</a:t>
            </a:r>
            <a:r>
              <a:rPr lang="en-US" sz="2400" dirty="0" smtClean="0"/>
              <a:t> </a:t>
            </a:r>
            <a:r>
              <a:rPr lang="en-US" sz="2400" dirty="0"/>
              <a:t>of last resort statutory provision:  RWHAP funds may not be used for services if another state or federal payer is available</a:t>
            </a:r>
          </a:p>
          <a:p>
            <a:r>
              <a:rPr lang="en-US" sz="2400" dirty="0"/>
              <a:t>84.9% of Ryan White HIV/AIDS Program clients were virally suppressed in 2016, exceeding national average of </a:t>
            </a:r>
            <a:r>
              <a:rPr lang="en-US" sz="2400" dirty="0" smtClean="0"/>
              <a:t>59.8%</a:t>
            </a:r>
            <a:endParaRPr lang="en-US" sz="2400" dirty="0"/>
          </a:p>
          <a:p>
            <a:pPr marL="0" lvl="0" indent="0">
              <a:buNone/>
            </a:pPr>
            <a:endParaRPr lang="en-US" b="1" dirty="0">
              <a:solidFill>
                <a:srgbClr val="0F4D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6041638"/>
            <a:ext cx="9601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i="1" dirty="0">
                <a:cs typeface="Arial" panose="020B0604020202020204" pitchFamily="34" charset="0"/>
              </a:rPr>
              <a:t>Source</a:t>
            </a:r>
            <a:r>
              <a:rPr lang="en-US" altLang="en-US" sz="1200" dirty="0">
                <a:cs typeface="Arial" panose="020B0604020202020204" pitchFamily="34" charset="0"/>
              </a:rPr>
              <a:t>: HRSA. Ryan White HIV/AIDS Program Annual Client-Level Data Report </a:t>
            </a:r>
            <a:r>
              <a:rPr lang="en-US" altLang="en-US" sz="1200" dirty="0" smtClean="0">
                <a:cs typeface="Arial" panose="020B0604020202020204" pitchFamily="34" charset="0"/>
              </a:rPr>
              <a:t>2016; </a:t>
            </a:r>
            <a:r>
              <a:rPr lang="en-US" sz="1200" dirty="0">
                <a:cs typeface="Arial" panose="020B0604020202020204" pitchFamily="34" charset="0"/>
              </a:rPr>
              <a:t>CDC. HIV Surveillance Supplemental Report 2016;21(No. 4)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083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399"/>
            <a:ext cx="10972800" cy="838201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CAREWare</a:t>
            </a:r>
            <a:r>
              <a:rPr lang="en-US" sz="4000" dirty="0"/>
              <a:t> </a:t>
            </a:r>
            <a:r>
              <a:rPr lang="en-US" sz="4000" dirty="0" smtClean="0"/>
              <a:t>Background</a:t>
            </a:r>
            <a:r>
              <a:rPr lang="en-US" sz="4000" dirty="0"/>
              <a:t>: </a:t>
            </a:r>
            <a:r>
              <a:rPr lang="en-US" sz="4000" dirty="0" smtClean="0"/>
              <a:t>Development</a:t>
            </a:r>
            <a:r>
              <a:rPr lang="en-US" sz="4000" dirty="0"/>
              <a:t>, E</a:t>
            </a:r>
            <a:r>
              <a:rPr lang="en-US" sz="4000" dirty="0" smtClean="0"/>
              <a:t>volution, </a:t>
            </a:r>
            <a:r>
              <a:rPr lang="en-US" sz="4000" dirty="0"/>
              <a:t>and </a:t>
            </a:r>
            <a:r>
              <a:rPr lang="en-US" dirty="0"/>
              <a:t>M</a:t>
            </a:r>
            <a:r>
              <a:rPr lang="en-US" dirty="0" smtClean="0"/>
              <a:t>odernization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143000"/>
            <a:ext cx="11201400" cy="4724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CAREWare (CW) software is in its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year of development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Released initially in 2000 as an MS-Access application to help recipients and providers track services, demographics and basic clinical information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Overhauled in 2004 in a modernized platform and with significant new reporting and quality management features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About 1,000 or </a:t>
            </a:r>
            <a:r>
              <a:rPr lang="en-US" sz="2400" dirty="0"/>
              <a:t>55</a:t>
            </a:r>
            <a:r>
              <a:rPr lang="en-US" sz="2400" dirty="0" smtClean="0"/>
              <a:t>% </a:t>
            </a:r>
            <a:r>
              <a:rPr lang="en-US" sz="2400" dirty="0"/>
              <a:t>of </a:t>
            </a:r>
            <a:r>
              <a:rPr lang="en-US" sz="2400" dirty="0" smtClean="0"/>
              <a:t>recipients </a:t>
            </a:r>
            <a:r>
              <a:rPr lang="en-US" sz="2400" dirty="0"/>
              <a:t>and </a:t>
            </a:r>
            <a:r>
              <a:rPr lang="en-US" sz="2400" dirty="0" smtClean="0"/>
              <a:t>subrecipients use CAREWare to produce the Ryan White HIV/AIDS Program Services Report (RSR) and nearly half of the RWHAP Part B AIDS Drug Assistance Program (ADAP) recipients to generate the ADAP Data Report (ADR)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Serves as one of the primary applications used to generate performance measures for the HIV Quality Management (HIVQM) initiative and is used regularly to monitor HIV care and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72600" y="6492875"/>
            <a:ext cx="2743200" cy="365125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2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01705"/>
            <a:ext cx="10744200" cy="1325563"/>
          </a:xfrm>
        </p:spPr>
        <p:txBody>
          <a:bodyPr/>
          <a:lstStyle/>
          <a:p>
            <a:r>
              <a:rPr lang="en-US" sz="4000" dirty="0"/>
              <a:t>Upgrade</a:t>
            </a:r>
            <a:r>
              <a:rPr lang="en-US" sz="3600" dirty="0"/>
              <a:t> to CAREWare6: A </a:t>
            </a:r>
            <a:r>
              <a:rPr lang="en-US" sz="3600" dirty="0" smtClean="0"/>
              <a:t>New </a:t>
            </a:r>
            <a:r>
              <a:rPr lang="en-US" sz="3600" dirty="0"/>
              <a:t>U</a:t>
            </a:r>
            <a:r>
              <a:rPr lang="en-US" sz="3600" dirty="0" smtClean="0"/>
              <a:t>ser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8794"/>
            <a:ext cx="10515600" cy="47610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User </a:t>
            </a:r>
            <a:r>
              <a:rPr lang="en-US" dirty="0"/>
              <a:t>Interface </a:t>
            </a:r>
          </a:p>
          <a:p>
            <a:pPr lvl="1"/>
            <a:r>
              <a:rPr lang="en-US" dirty="0"/>
              <a:t>Rebuilt and redesigned to run in any internet browser such as Chrome, Firefox, </a:t>
            </a:r>
            <a:r>
              <a:rPr lang="en-US" dirty="0" smtClean="0"/>
              <a:t>Internet Explorer, </a:t>
            </a:r>
            <a:r>
              <a:rPr lang="en-US" dirty="0"/>
              <a:t>Safari, etc.</a:t>
            </a:r>
          </a:p>
          <a:p>
            <a:endParaRPr lang="en-US" dirty="0"/>
          </a:p>
          <a:p>
            <a:r>
              <a:rPr lang="en-US" dirty="0"/>
              <a:t>Screens to enter data, run reports, </a:t>
            </a:r>
            <a:r>
              <a:rPr lang="en-US" dirty="0" smtClean="0"/>
              <a:t>etc. </a:t>
            </a:r>
            <a:endParaRPr lang="en-US" dirty="0"/>
          </a:p>
          <a:p>
            <a:pPr lvl="1"/>
            <a:r>
              <a:rPr lang="en-US" dirty="0"/>
              <a:t>Different from the current CAREWare version 5</a:t>
            </a:r>
          </a:p>
          <a:p>
            <a:pPr lvl="1"/>
            <a:r>
              <a:rPr lang="en-US" dirty="0" smtClean="0"/>
              <a:t>Looks </a:t>
            </a:r>
            <a:r>
              <a:rPr lang="en-US" dirty="0"/>
              <a:t>more familiar to navigating </a:t>
            </a:r>
            <a:r>
              <a:rPr lang="en-US" dirty="0" smtClean="0"/>
              <a:t>in a </a:t>
            </a:r>
            <a:r>
              <a:rPr lang="en-US" dirty="0"/>
              <a:t>browser environment</a:t>
            </a:r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critical components of CAREWare </a:t>
            </a:r>
            <a:r>
              <a:rPr lang="en-US" dirty="0" smtClean="0"/>
              <a:t>remain the same:</a:t>
            </a:r>
            <a:endParaRPr lang="en-US" dirty="0"/>
          </a:p>
          <a:p>
            <a:pPr lvl="1"/>
            <a:r>
              <a:rPr lang="en-US" dirty="0" smtClean="0"/>
              <a:t>Database </a:t>
            </a:r>
            <a:r>
              <a:rPr lang="en-US" dirty="0"/>
              <a:t>behind the </a:t>
            </a:r>
            <a:r>
              <a:rPr lang="en-US" dirty="0" smtClean="0"/>
              <a:t>scenes unchanged</a:t>
            </a:r>
            <a:endParaRPr lang="en-US" dirty="0"/>
          </a:p>
          <a:p>
            <a:pPr lvl="1"/>
            <a:r>
              <a:rPr lang="en-US" dirty="0" smtClean="0"/>
              <a:t>Will </a:t>
            </a:r>
            <a:r>
              <a:rPr lang="en-US" dirty="0"/>
              <a:t>ease the transition to the new version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01705"/>
            <a:ext cx="108204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Client Demographics Tab </a:t>
            </a:r>
            <a:r>
              <a:rPr lang="en-US" sz="4000" dirty="0"/>
              <a:t>in </a:t>
            </a:r>
            <a:r>
              <a:rPr lang="en-US" sz="4000" dirty="0" err="1" smtClean="0"/>
              <a:t>CAREWare</a:t>
            </a:r>
            <a:r>
              <a:rPr lang="en-US" sz="4000" dirty="0" smtClean="0"/>
              <a:t> Version </a:t>
            </a:r>
            <a:r>
              <a:rPr lang="en-US" sz="4000" dirty="0"/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33600" y="1258888"/>
            <a:ext cx="8077200" cy="476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44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[Presentation Title]&amp;#x0D;&amp;#x0A;[Date]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[Slide Header]&amp;#x0D;&amp;#x0A;[Subheading] &amp;quot;&quot;/&gt;&lt;property id=&quot;20307&quot; value=&quot;262&quot;/&gt;&lt;/object&gt;&lt;object type=&quot;3&quot; unique_id=&quot;10023&quot;&gt;&lt;property id=&quot;20148&quot; value=&quot;5&quot;/&gt;&lt;property id=&quot;20300&quot; value=&quot;Slide 3 - &amp;quot;Contact Information (last slide)&amp;#x0D;&amp;#x0A;&amp;quot;&quot;/&gt;&lt;property id=&quot;20307&quot; value=&quot;263&quot;/&gt;&lt;/object&gt;&lt;/object&gt;&lt;object type=&quot;8&quot; unique_id=&quot;1001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3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44546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quest_x0020_ID_x0020__x0023_ xmlns="68810ace-306f-4429-8e6f-eb01f6d4048b">170</Request_x0020_ID_x0020__x0023_>
    <Show_x003f_ xmlns="68810ace-306f-4429-8e6f-eb01f6d4048b">No</Show_x003f_>
    <_dlc_DocId xmlns="5439193d-6489-428d-a877-177eeb04ceb1">HABDOC-2092423314-140</_dlc_DocId>
    <_dlc_DocIdUrl xmlns="5439193d-6489-428d-a877-177eeb04ceb1">
      <Url>https://sharepoint.hrsa.gov/sites/hab/Communities/Communication/_layouts/15/DocIdRedir.aspx?ID=HABDOC-2092423314-140</Url>
      <Description>HABDOC-2092423314-140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B4D0CEFC6B84087C1D399CE94E8BF" ma:contentTypeVersion="8" ma:contentTypeDescription="Create a new document." ma:contentTypeScope="" ma:versionID="9797de2d9e7bff9535dc8206e10466fa">
  <xsd:schema xmlns:xsd="http://www.w3.org/2001/XMLSchema" xmlns:xs="http://www.w3.org/2001/XMLSchema" xmlns:p="http://schemas.microsoft.com/office/2006/metadata/properties" xmlns:ns2="5439193d-6489-428d-a877-177eeb04ceb1" xmlns:ns3="68810ace-306f-4429-8e6f-eb01f6d4048b" targetNamespace="http://schemas.microsoft.com/office/2006/metadata/properties" ma:root="true" ma:fieldsID="a4015d8f473885170ac38a7e36bba98d" ns2:_="" ns3:_="">
    <xsd:import namespace="5439193d-6489-428d-a877-177eeb04ceb1"/>
    <xsd:import namespace="68810ace-306f-4429-8e6f-eb01f6d4048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ow_x003f_" minOccurs="0"/>
                <xsd:element ref="ns3:Request_x0020_ID_x0020__x0023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9193d-6489-428d-a877-177eeb04ceb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10ace-306f-4429-8e6f-eb01f6d4048b" elementFormDefault="qualified">
    <xsd:import namespace="http://schemas.microsoft.com/office/2006/documentManagement/types"/>
    <xsd:import namespace="http://schemas.microsoft.com/office/infopath/2007/PartnerControls"/>
    <xsd:element name="Show_x003f_" ma:index="11" nillable="true" ma:displayName="Show?" ma:default="No" ma:format="Dropdown" ma:hidden="true" ma:internalName="Show_x003f_" ma:readOnly="false">
      <xsd:simpleType>
        <xsd:restriction base="dms:Choice">
          <xsd:enumeration value="Yes"/>
          <xsd:enumeration value="No"/>
        </xsd:restriction>
      </xsd:simpleType>
    </xsd:element>
    <xsd:element name="Request_x0020_ID_x0020__x0023_" ma:index="12" nillable="true" ma:displayName="Request ID #" ma:internalName="Request_x0020_ID_x0020__x0023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13ff120d-8bd5-4291-a148-70db8d7e9204" ContentTypeId="0x01" PreviousValue="false"/>
</file>

<file path=customXml/itemProps1.xml><?xml version="1.0" encoding="utf-8"?>
<ds:datastoreItem xmlns:ds="http://schemas.openxmlformats.org/officeDocument/2006/customXml" ds:itemID="{23793474-9671-4FB2-B55F-2DC5D4EC99A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F0BF6B8-FF89-4F32-9704-AC50F42B7E3B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68810ace-306f-4429-8e6f-eb01f6d4048b"/>
    <ds:schemaRef ds:uri="5439193d-6489-428d-a877-177eeb04ceb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0CD16AF-2296-4B24-B074-66D36D021EC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0B81721-E411-46F3-95BC-021ECDCC9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39193d-6489-428d-a877-177eeb04ceb1"/>
    <ds:schemaRef ds:uri="68810ace-306f-4429-8e6f-eb01f6d404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46C8E7A-DCFC-454B-8FEF-3534E84B5F0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4727</TotalTime>
  <Words>897</Words>
  <Application>Microsoft Office PowerPoint</Application>
  <PresentationFormat>Widescreen</PresentationFormat>
  <Paragraphs>138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CAREWare 6: Changes and Rollout Plan  2018 National Ryan White Conference on HIV Care and Treatment December 2018</vt:lpstr>
      <vt:lpstr>Disclosures</vt:lpstr>
      <vt:lpstr>Learning Objectives</vt:lpstr>
      <vt:lpstr>Health Resources and Services Administration (HRSA) Overview</vt:lpstr>
      <vt:lpstr>HRSA’s HIV/AIDS Bureau (HRSA HAB)</vt:lpstr>
      <vt:lpstr>HRSA’s Ryan White HIV/AIDS Program (RWHAP)</vt:lpstr>
      <vt:lpstr>CAREWare Background: Development, Evolution, and Modernization</vt:lpstr>
      <vt:lpstr>Upgrade to CAREWare6: A New User Experience</vt:lpstr>
      <vt:lpstr>Client Demographics Tab in CAREWare Version 5</vt:lpstr>
      <vt:lpstr>And in CAREWare Version 6 (CW6)…</vt:lpstr>
      <vt:lpstr>Why Upgrade CW?</vt:lpstr>
      <vt:lpstr>Configuring CW6</vt:lpstr>
      <vt:lpstr>Two New Features in CW6</vt:lpstr>
      <vt:lpstr>Ongoing Support for CW6</vt:lpstr>
      <vt:lpstr>CW6: Rollout and Implementation Timeline</vt:lpstr>
      <vt:lpstr>Contact Information</vt:lpstr>
      <vt:lpstr>Connect with HRSA</vt:lpstr>
      <vt:lpstr>Obtaining CME/CE Credit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CAREWare presentation for national meeting</dc:title>
  <dc:creator>HRSA</dc:creator>
  <cp:lastModifiedBy>Susie Gingrich</cp:lastModifiedBy>
  <cp:revision>121</cp:revision>
  <dcterms:created xsi:type="dcterms:W3CDTF">2015-04-01T01:31:28Z</dcterms:created>
  <dcterms:modified xsi:type="dcterms:W3CDTF">2018-12-03T01:00:00Z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0x01010032AB4D0CEFC6B84087C1D399CE94E8BF</vt:lpwstr>
  </property>
  <property fmtid="{D5CDD505-2E9C-101B-9397-08002B2CF9AE}" pid="3" name="_dlc_DocIdItemGuid">
    <vt:lpwstr>7202e9f0-158d-4268-86b1-106f88e36a1b</vt:lpwstr>
  </property>
</Properties>
</file>