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theme/theme5.xml" ContentType="application/vnd.openxmlformats-officedocument.theme+xml"/>
  <Override PartName="/ppt/slideLayouts/slideLayout30.xml" ContentType="application/vnd.openxmlformats-officedocument.presentationml.slideLayout+xml"/>
  <Override PartName="/ppt/theme/theme6.xml" ContentType="application/vnd.openxmlformats-officedocument.theme+xml"/>
  <Override PartName="/ppt/slideLayouts/slideLayout31.xml" ContentType="application/vnd.openxmlformats-officedocument.presentationml.slideLayout+xml"/>
  <Override PartName="/ppt/theme/theme7.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8.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9.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image84.jpg" ContentType="image/jpeg"/>
  <Override PartName="/ppt/media/image93.jpg" ContentType="image/jpeg"/>
  <Override PartName="/ppt/media/image103.jpg" ContentType="image/jpeg"/>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media/image113.jpg" ContentType="image/jpeg"/>
  <Override PartName="/ppt/media/image114.jpg" ContentType="image/jpeg"/>
  <Override PartName="/ppt/notesSlides/notesSlide31.xml" ContentType="application/vnd.openxmlformats-officedocument.presentationml.notesSlide+xml"/>
  <Override PartName="/ppt/media/image115.jpg" ContentType="image/jpeg"/>
  <Override PartName="/ppt/notesSlides/notesSlide32.xml" ContentType="application/vnd.openxmlformats-officedocument.presentationml.notesSlide+xml"/>
  <Override PartName="/ppt/media/image116.jpg" ContentType="image/jpeg"/>
  <Override PartName="/ppt/notesSlides/notesSlide33.xml" ContentType="application/vnd.openxmlformats-officedocument.presentationml.notesSlide+xml"/>
  <Override PartName="/ppt/media/image117.jpg" ContentType="image/jpeg"/>
  <Override PartName="/ppt/media/image118.jpg" ContentType="image/jpeg"/>
  <Override PartName="/ppt/notesSlides/notesSlide34.xml" ContentType="application/vnd.openxmlformats-officedocument.presentationml.notesSlide+xml"/>
  <Override PartName="/ppt/notesSlides/notesSlide35.xml" ContentType="application/vnd.openxmlformats-officedocument.presentationml.notesSlide+xml"/>
  <Override PartName="/ppt/media/image119.jpg" ContentType="image/jpeg"/>
  <Override PartName="/ppt/notesSlides/notesSlide3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37.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1.xml" ContentType="application/vnd.openxmlformats-officedocument.drawingml.chartshapes+xml"/>
  <Override PartName="/ppt/notesSlides/notesSlide38.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39.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32" r:id="rId6"/>
    <p:sldMasterId id="2147483750" r:id="rId7"/>
    <p:sldMasterId id="2147483755" r:id="rId8"/>
    <p:sldMasterId id="2147483769" r:id="rId9"/>
    <p:sldMasterId id="2147483775" r:id="rId10"/>
    <p:sldMasterId id="2147483777" r:id="rId11"/>
    <p:sldMasterId id="2147483779" r:id="rId12"/>
    <p:sldMasterId id="2147483782" r:id="rId13"/>
    <p:sldMasterId id="2147483785" r:id="rId14"/>
    <p:sldMasterId id="2147483790" r:id="rId15"/>
  </p:sldMasterIdLst>
  <p:notesMasterIdLst>
    <p:notesMasterId r:id="rId107"/>
  </p:notesMasterIdLst>
  <p:sldIdLst>
    <p:sldId id="256" r:id="rId16"/>
    <p:sldId id="265" r:id="rId17"/>
    <p:sldId id="266" r:id="rId18"/>
    <p:sldId id="267" r:id="rId19"/>
    <p:sldId id="262" r:id="rId20"/>
    <p:sldId id="268" r:id="rId21"/>
    <p:sldId id="271" r:id="rId22"/>
    <p:sldId id="269" r:id="rId23"/>
    <p:sldId id="272" r:id="rId24"/>
    <p:sldId id="263" r:id="rId25"/>
    <p:sldId id="264" r:id="rId26"/>
    <p:sldId id="343" r:id="rId27"/>
    <p:sldId id="344" r:id="rId28"/>
    <p:sldId id="345" r:id="rId29"/>
    <p:sldId id="346" r:id="rId30"/>
    <p:sldId id="347" r:id="rId31"/>
    <p:sldId id="348" r:id="rId32"/>
    <p:sldId id="349" r:id="rId33"/>
    <p:sldId id="350" r:id="rId34"/>
    <p:sldId id="351" r:id="rId35"/>
    <p:sldId id="352" r:id="rId36"/>
    <p:sldId id="353" r:id="rId37"/>
    <p:sldId id="354" r:id="rId38"/>
    <p:sldId id="355" r:id="rId39"/>
    <p:sldId id="356" r:id="rId40"/>
    <p:sldId id="357" r:id="rId41"/>
    <p:sldId id="358" r:id="rId42"/>
    <p:sldId id="359" r:id="rId43"/>
    <p:sldId id="360" r:id="rId44"/>
    <p:sldId id="361" r:id="rId45"/>
    <p:sldId id="362" r:id="rId46"/>
    <p:sldId id="363" r:id="rId47"/>
    <p:sldId id="364" r:id="rId48"/>
    <p:sldId id="365" r:id="rId49"/>
    <p:sldId id="366" r:id="rId50"/>
    <p:sldId id="367" r:id="rId51"/>
    <p:sldId id="368" r:id="rId52"/>
    <p:sldId id="289" r:id="rId53"/>
    <p:sldId id="290" r:id="rId54"/>
    <p:sldId id="291" r:id="rId55"/>
    <p:sldId id="292" r:id="rId56"/>
    <p:sldId id="293" r:id="rId57"/>
    <p:sldId id="294" r:id="rId58"/>
    <p:sldId id="295" r:id="rId59"/>
    <p:sldId id="296" r:id="rId60"/>
    <p:sldId id="297" r:id="rId61"/>
    <p:sldId id="298" r:id="rId62"/>
    <p:sldId id="299" r:id="rId63"/>
    <p:sldId id="300" r:id="rId64"/>
    <p:sldId id="301" r:id="rId65"/>
    <p:sldId id="302" r:id="rId66"/>
    <p:sldId id="303" r:id="rId67"/>
    <p:sldId id="304" r:id="rId68"/>
    <p:sldId id="305" r:id="rId69"/>
    <p:sldId id="306" r:id="rId70"/>
    <p:sldId id="307" r:id="rId71"/>
    <p:sldId id="308" r:id="rId72"/>
    <p:sldId id="309" r:id="rId73"/>
    <p:sldId id="370" r:id="rId74"/>
    <p:sldId id="371" r:id="rId75"/>
    <p:sldId id="372" r:id="rId76"/>
    <p:sldId id="373" r:id="rId77"/>
    <p:sldId id="374" r:id="rId78"/>
    <p:sldId id="375" r:id="rId79"/>
    <p:sldId id="376" r:id="rId80"/>
    <p:sldId id="377" r:id="rId81"/>
    <p:sldId id="378" r:id="rId82"/>
    <p:sldId id="379" r:id="rId83"/>
    <p:sldId id="380" r:id="rId84"/>
    <p:sldId id="381" r:id="rId85"/>
    <p:sldId id="382" r:id="rId86"/>
    <p:sldId id="383" r:id="rId87"/>
    <p:sldId id="384" r:id="rId88"/>
    <p:sldId id="385" r:id="rId89"/>
    <p:sldId id="386" r:id="rId90"/>
    <p:sldId id="387" r:id="rId91"/>
    <p:sldId id="310" r:id="rId92"/>
    <p:sldId id="311" r:id="rId93"/>
    <p:sldId id="312" r:id="rId94"/>
    <p:sldId id="313" r:id="rId95"/>
    <p:sldId id="314" r:id="rId96"/>
    <p:sldId id="315" r:id="rId97"/>
    <p:sldId id="316" r:id="rId98"/>
    <p:sldId id="317" r:id="rId99"/>
    <p:sldId id="318" r:id="rId100"/>
    <p:sldId id="319" r:id="rId101"/>
    <p:sldId id="320" r:id="rId102"/>
    <p:sldId id="321" r:id="rId103"/>
    <p:sldId id="322" r:id="rId104"/>
    <p:sldId id="323" r:id="rId105"/>
    <p:sldId id="324" r:id="rId106"/>
  </p:sldIdLst>
  <p:sldSz cx="12192000" cy="6858000"/>
  <p:notesSz cx="6858000" cy="9144000"/>
  <p:custDataLst>
    <p:tags r:id="rId10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tosky, Marlene (HRSA)" initials="MM(" lastIdx="19" clrIdx="0">
    <p:extLst>
      <p:ext uri="{19B8F6BF-5375-455C-9EA6-DF929625EA0E}">
        <p15:presenceInfo xmlns:p15="http://schemas.microsoft.com/office/powerpoint/2012/main" userId="S-1-5-21-1575576018-681398725-1848903544-34167" providerId="AD"/>
      </p:ext>
    </p:extLst>
  </p:cmAuthor>
  <p:cmAuthor id="2" name="Dell, Shanna (HRSA)" initials="DS(" lastIdx="7" clrIdx="1">
    <p:extLst>
      <p:ext uri="{19B8F6BF-5375-455C-9EA6-DF929625EA0E}">
        <p15:presenceInfo xmlns:p15="http://schemas.microsoft.com/office/powerpoint/2012/main" userId="S-1-5-21-1575576018-681398725-1848903544-59707" providerId="AD"/>
      </p:ext>
    </p:extLst>
  </p:cmAuthor>
  <p:cmAuthor id="3" name="Matthews, Tracy (HRSA)" initials="MT(" lastIdx="4" clrIdx="2">
    <p:extLst>
      <p:ext uri="{19B8F6BF-5375-455C-9EA6-DF929625EA0E}">
        <p15:presenceInfo xmlns:p15="http://schemas.microsoft.com/office/powerpoint/2012/main" userId="S-1-5-21-1575576018-681398725-1848903544-4613" providerId="AD"/>
      </p:ext>
    </p:extLst>
  </p:cmAuthor>
  <p:cmAuthor id="4" name="Schachner, Amy (HRSA)" initials="SA(" lastIdx="1" clrIdx="3">
    <p:extLst>
      <p:ext uri="{19B8F6BF-5375-455C-9EA6-DF929625EA0E}">
        <p15:presenceInfo xmlns:p15="http://schemas.microsoft.com/office/powerpoint/2012/main" userId="S-1-5-21-1575576018-681398725-1848903544-61009" providerId="AD"/>
      </p:ext>
    </p:extLst>
  </p:cmAuthor>
  <p:cmAuthor id="5" name="Hauck, Heather (HRSA)" initials="HH(" lastIdx="2" clrIdx="4">
    <p:extLst>
      <p:ext uri="{19B8F6BF-5375-455C-9EA6-DF929625EA0E}">
        <p15:presenceInfo xmlns:p15="http://schemas.microsoft.com/office/powerpoint/2012/main" userId="S-1-5-21-1575576018-681398725-1848903544-3806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4D7B"/>
    <a:srgbClr val="800000"/>
    <a:srgbClr val="D0E1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12" autoAdjust="0"/>
    <p:restoredTop sz="94660"/>
  </p:normalViewPr>
  <p:slideViewPr>
    <p:cSldViewPr>
      <p:cViewPr varScale="1">
        <p:scale>
          <a:sx n="45" d="100"/>
          <a:sy n="45" d="100"/>
        </p:scale>
        <p:origin x="48" y="576"/>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84" Type="http://schemas.openxmlformats.org/officeDocument/2006/relationships/slide" Target="slides/slide69.xml"/><Relationship Id="rId89" Type="http://schemas.openxmlformats.org/officeDocument/2006/relationships/slide" Target="slides/slide74.xml"/><Relationship Id="rId112"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xml"/><Relationship Id="rId29" Type="http://schemas.openxmlformats.org/officeDocument/2006/relationships/slide" Target="slides/slide14.xml"/><Relationship Id="rId107" Type="http://schemas.openxmlformats.org/officeDocument/2006/relationships/notesMaster" Target="notesMasters/notesMaster1.xml"/><Relationship Id="rId11" Type="http://schemas.openxmlformats.org/officeDocument/2006/relationships/slideMaster" Target="slideMasters/slideMaster6.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slide" Target="slides/slide43.xml"/><Relationship Id="rId66" Type="http://schemas.openxmlformats.org/officeDocument/2006/relationships/slide" Target="slides/slide51.xml"/><Relationship Id="rId74" Type="http://schemas.openxmlformats.org/officeDocument/2006/relationships/slide" Target="slides/slide59.xml"/><Relationship Id="rId79" Type="http://schemas.openxmlformats.org/officeDocument/2006/relationships/slide" Target="slides/slide64.xml"/><Relationship Id="rId87" Type="http://schemas.openxmlformats.org/officeDocument/2006/relationships/slide" Target="slides/slide72.xml"/><Relationship Id="rId102" Type="http://schemas.openxmlformats.org/officeDocument/2006/relationships/slide" Target="slides/slide87.xml"/><Relationship Id="rId110" Type="http://schemas.openxmlformats.org/officeDocument/2006/relationships/presProps" Target="presProps.xml"/><Relationship Id="rId5" Type="http://schemas.openxmlformats.org/officeDocument/2006/relationships/customXml" Target="../customXml/item5.xml"/><Relationship Id="rId61" Type="http://schemas.openxmlformats.org/officeDocument/2006/relationships/slide" Target="slides/slide46.xml"/><Relationship Id="rId82" Type="http://schemas.openxmlformats.org/officeDocument/2006/relationships/slide" Target="slides/slide67.xml"/><Relationship Id="rId90" Type="http://schemas.openxmlformats.org/officeDocument/2006/relationships/slide" Target="slides/slide75.xml"/><Relationship Id="rId95" Type="http://schemas.openxmlformats.org/officeDocument/2006/relationships/slide" Target="slides/slide80.xml"/><Relationship Id="rId19" Type="http://schemas.openxmlformats.org/officeDocument/2006/relationships/slide" Target="slides/slide4.xml"/><Relationship Id="rId14" Type="http://schemas.openxmlformats.org/officeDocument/2006/relationships/slideMaster" Target="slideMasters/slideMaster9.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slide" Target="slides/slide54.xml"/><Relationship Id="rId77" Type="http://schemas.openxmlformats.org/officeDocument/2006/relationships/slide" Target="slides/slide62.xml"/><Relationship Id="rId100" Type="http://schemas.openxmlformats.org/officeDocument/2006/relationships/slide" Target="slides/slide85.xml"/><Relationship Id="rId105" Type="http://schemas.openxmlformats.org/officeDocument/2006/relationships/slide" Target="slides/slide90.xml"/><Relationship Id="rId113" Type="http://schemas.openxmlformats.org/officeDocument/2006/relationships/tableStyles" Target="tableStyles.xml"/><Relationship Id="rId8" Type="http://schemas.openxmlformats.org/officeDocument/2006/relationships/slideMaster" Target="slideMasters/slideMaster3.xml"/><Relationship Id="rId51" Type="http://schemas.openxmlformats.org/officeDocument/2006/relationships/slide" Target="slides/slide36.xml"/><Relationship Id="rId72" Type="http://schemas.openxmlformats.org/officeDocument/2006/relationships/slide" Target="slides/slide57.xml"/><Relationship Id="rId80" Type="http://schemas.openxmlformats.org/officeDocument/2006/relationships/slide" Target="slides/slide65.xml"/><Relationship Id="rId85" Type="http://schemas.openxmlformats.org/officeDocument/2006/relationships/slide" Target="slides/slide70.xml"/><Relationship Id="rId93" Type="http://schemas.openxmlformats.org/officeDocument/2006/relationships/slide" Target="slides/slide78.xml"/><Relationship Id="rId98" Type="http://schemas.openxmlformats.org/officeDocument/2006/relationships/slide" Target="slides/slide83.xml"/><Relationship Id="rId3" Type="http://schemas.openxmlformats.org/officeDocument/2006/relationships/customXml" Target="../customXml/item3.xml"/><Relationship Id="rId12" Type="http://schemas.openxmlformats.org/officeDocument/2006/relationships/slideMaster" Target="slideMasters/slideMaster7.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103" Type="http://schemas.openxmlformats.org/officeDocument/2006/relationships/slide" Target="slides/slide88.xml"/><Relationship Id="rId108" Type="http://schemas.openxmlformats.org/officeDocument/2006/relationships/tags" Target="tags/tag1.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slide" Target="slides/slide60.xml"/><Relationship Id="rId83" Type="http://schemas.openxmlformats.org/officeDocument/2006/relationships/slide" Target="slides/slide68.xml"/><Relationship Id="rId88" Type="http://schemas.openxmlformats.org/officeDocument/2006/relationships/slide" Target="slides/slide73.xml"/><Relationship Id="rId91" Type="http://schemas.openxmlformats.org/officeDocument/2006/relationships/slide" Target="slides/slide76.xml"/><Relationship Id="rId96" Type="http://schemas.openxmlformats.org/officeDocument/2006/relationships/slide" Target="slides/slide81.xml"/><Relationship Id="rId11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Master" Target="slideMasters/slideMaster10.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6" Type="http://schemas.openxmlformats.org/officeDocument/2006/relationships/slide" Target="slides/slide91.xml"/><Relationship Id="rId114" Type="http://schemas.microsoft.com/office/2015/10/relationships/revisionInfo" Target="revisionInfo.xml"/><Relationship Id="rId10" Type="http://schemas.openxmlformats.org/officeDocument/2006/relationships/slideMaster" Target="slideMasters/slideMaster5.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slide" Target="slides/slide66.xml"/><Relationship Id="rId86" Type="http://schemas.openxmlformats.org/officeDocument/2006/relationships/slide" Target="slides/slide71.xml"/><Relationship Id="rId94" Type="http://schemas.openxmlformats.org/officeDocument/2006/relationships/slide" Target="slides/slide79.xml"/><Relationship Id="rId99" Type="http://schemas.openxmlformats.org/officeDocument/2006/relationships/slide" Target="slides/slide84.xml"/><Relationship Id="rId101" Type="http://schemas.openxmlformats.org/officeDocument/2006/relationships/slide" Target="slides/slide86.xml"/><Relationship Id="rId4" Type="http://schemas.openxmlformats.org/officeDocument/2006/relationships/customXml" Target="../customXml/item4.xml"/><Relationship Id="rId9" Type="http://schemas.openxmlformats.org/officeDocument/2006/relationships/slideMaster" Target="slideMasters/slideMaster4.xml"/><Relationship Id="rId13" Type="http://schemas.openxmlformats.org/officeDocument/2006/relationships/slideMaster" Target="slideMasters/slideMaster8.xml"/><Relationship Id="rId18" Type="http://schemas.openxmlformats.org/officeDocument/2006/relationships/slide" Target="slides/slide3.xml"/><Relationship Id="rId39" Type="http://schemas.openxmlformats.org/officeDocument/2006/relationships/slide" Target="slides/slide24.xml"/><Relationship Id="rId109" Type="http://schemas.openxmlformats.org/officeDocument/2006/relationships/commentAuthors" Target="commentAuthors.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04" Type="http://schemas.openxmlformats.org/officeDocument/2006/relationships/slide" Target="slides/slide89.xml"/><Relationship Id="rId7" Type="http://schemas.openxmlformats.org/officeDocument/2006/relationships/slideMaster" Target="slideMasters/slideMaster2.xml"/><Relationship Id="rId71" Type="http://schemas.openxmlformats.org/officeDocument/2006/relationships/slide" Target="slides/slide56.xml"/><Relationship Id="rId92" Type="http://schemas.openxmlformats.org/officeDocument/2006/relationships/slide" Target="slides/slide7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dc.gov\private\L328\kio8\MSM\MMP%20MSM%20Syphilis%20screening.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dc.gov\private\M332\kzt9\Presentations\Natl%20RW%20Conf\HIV%20syphilis%20testing%2012%206%203%20month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1.xml"/></Relationships>
</file>

<file path=ppt/charts/_rels/chart8.xml.rels><?xml version="1.0" encoding="UTF-8" standalone="yes"?>
<Relationships xmlns="http://schemas.openxmlformats.org/package/2006/relationships"><Relationship Id="rId3" Type="http://schemas.openxmlformats.org/officeDocument/2006/relationships/oleObject" Target="../embeddings/oleObject3.bin"/><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embeddings/oleObject4.bin"/><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17874740591149"/>
          <c:y val="0.16392339180946819"/>
          <c:w val="0.87571713726859357"/>
          <c:h val="0.59113013664265623"/>
        </c:manualLayout>
      </c:layout>
      <c:lineChart>
        <c:grouping val="standard"/>
        <c:varyColors val="0"/>
        <c:ser>
          <c:idx val="0"/>
          <c:order val="0"/>
          <c:tx>
            <c:strRef>
              <c:f>Sheet1!$B$1</c:f>
              <c:strCache>
                <c:ptCount val="1"/>
                <c:pt idx="0">
                  <c:v>Males</c:v>
                </c:pt>
              </c:strCache>
            </c:strRef>
          </c:tx>
          <c:spPr>
            <a:ln w="28575" cap="rnd">
              <a:solidFill>
                <a:srgbClr val="00758C"/>
              </a:solidFill>
              <a:round/>
            </a:ln>
            <a:effectLst/>
          </c:spPr>
          <c:marker>
            <c:symbol val="none"/>
          </c:marker>
          <c:cat>
            <c:numRef>
              <c:f>Sheet1!$A$2:$A$78</c:f>
              <c:numCache>
                <c:formatCode>General</c:formatCode>
                <c:ptCount val="77"/>
                <c:pt idx="0">
                  <c:v>1941</c:v>
                </c:pt>
                <c:pt idx="1">
                  <c:v>1942</c:v>
                </c:pt>
                <c:pt idx="2">
                  <c:v>1943</c:v>
                </c:pt>
                <c:pt idx="3">
                  <c:v>1944</c:v>
                </c:pt>
                <c:pt idx="4">
                  <c:v>1945</c:v>
                </c:pt>
                <c:pt idx="5">
                  <c:v>1946</c:v>
                </c:pt>
                <c:pt idx="6">
                  <c:v>1947</c:v>
                </c:pt>
                <c:pt idx="7">
                  <c:v>1948</c:v>
                </c:pt>
                <c:pt idx="8">
                  <c:v>1949</c:v>
                </c:pt>
                <c:pt idx="9">
                  <c:v>1950</c:v>
                </c:pt>
                <c:pt idx="10">
                  <c:v>1951</c:v>
                </c:pt>
                <c:pt idx="11">
                  <c:v>1952</c:v>
                </c:pt>
                <c:pt idx="12">
                  <c:v>1953</c:v>
                </c:pt>
                <c:pt idx="13">
                  <c:v>1954</c:v>
                </c:pt>
                <c:pt idx="14">
                  <c:v>1955</c:v>
                </c:pt>
                <c:pt idx="15">
                  <c:v>1956</c:v>
                </c:pt>
                <c:pt idx="16">
                  <c:v>1957</c:v>
                </c:pt>
                <c:pt idx="17">
                  <c:v>1958</c:v>
                </c:pt>
                <c:pt idx="18">
                  <c:v>1959</c:v>
                </c:pt>
                <c:pt idx="19">
                  <c:v>1960</c:v>
                </c:pt>
                <c:pt idx="20">
                  <c:v>1961</c:v>
                </c:pt>
                <c:pt idx="21">
                  <c:v>1962</c:v>
                </c:pt>
                <c:pt idx="22">
                  <c:v>1963</c:v>
                </c:pt>
                <c:pt idx="23">
                  <c:v>1964</c:v>
                </c:pt>
                <c:pt idx="24">
                  <c:v>1965</c:v>
                </c:pt>
                <c:pt idx="25">
                  <c:v>1966</c:v>
                </c:pt>
                <c:pt idx="26">
                  <c:v>1967</c:v>
                </c:pt>
                <c:pt idx="27">
                  <c:v>1968</c:v>
                </c:pt>
                <c:pt idx="28">
                  <c:v>1969</c:v>
                </c:pt>
                <c:pt idx="29">
                  <c:v>1970</c:v>
                </c:pt>
                <c:pt idx="30">
                  <c:v>1971</c:v>
                </c:pt>
                <c:pt idx="31">
                  <c:v>1972</c:v>
                </c:pt>
                <c:pt idx="32">
                  <c:v>1973</c:v>
                </c:pt>
                <c:pt idx="33">
                  <c:v>1974</c:v>
                </c:pt>
                <c:pt idx="34">
                  <c:v>1975</c:v>
                </c:pt>
                <c:pt idx="35">
                  <c:v>1976</c:v>
                </c:pt>
                <c:pt idx="36">
                  <c:v>1977</c:v>
                </c:pt>
                <c:pt idx="37">
                  <c:v>1978</c:v>
                </c:pt>
                <c:pt idx="38">
                  <c:v>1979</c:v>
                </c:pt>
                <c:pt idx="39">
                  <c:v>1980</c:v>
                </c:pt>
                <c:pt idx="40">
                  <c:v>1981</c:v>
                </c:pt>
                <c:pt idx="41">
                  <c:v>1982</c:v>
                </c:pt>
                <c:pt idx="42">
                  <c:v>1983</c:v>
                </c:pt>
                <c:pt idx="43">
                  <c:v>1984</c:v>
                </c:pt>
                <c:pt idx="44">
                  <c:v>1985</c:v>
                </c:pt>
                <c:pt idx="45">
                  <c:v>1986</c:v>
                </c:pt>
                <c:pt idx="46">
                  <c:v>1987</c:v>
                </c:pt>
                <c:pt idx="47">
                  <c:v>1988</c:v>
                </c:pt>
                <c:pt idx="48">
                  <c:v>1989</c:v>
                </c:pt>
                <c:pt idx="49">
                  <c:v>1990</c:v>
                </c:pt>
                <c:pt idx="50">
                  <c:v>1991</c:v>
                </c:pt>
                <c:pt idx="51">
                  <c:v>1992</c:v>
                </c:pt>
                <c:pt idx="52">
                  <c:v>1993</c:v>
                </c:pt>
                <c:pt idx="53">
                  <c:v>1994</c:v>
                </c:pt>
                <c:pt idx="54">
                  <c:v>1995</c:v>
                </c:pt>
                <c:pt idx="55">
                  <c:v>1996</c:v>
                </c:pt>
                <c:pt idx="56">
                  <c:v>1997</c:v>
                </c:pt>
                <c:pt idx="57">
                  <c:v>1998</c:v>
                </c:pt>
                <c:pt idx="58">
                  <c:v>1999</c:v>
                </c:pt>
                <c:pt idx="59">
                  <c:v>2000</c:v>
                </c:pt>
                <c:pt idx="60">
                  <c:v>2001</c:v>
                </c:pt>
                <c:pt idx="61">
                  <c:v>2002</c:v>
                </c:pt>
                <c:pt idx="62">
                  <c:v>2003</c:v>
                </c:pt>
                <c:pt idx="63">
                  <c:v>2004</c:v>
                </c:pt>
                <c:pt idx="64">
                  <c:v>2005</c:v>
                </c:pt>
                <c:pt idx="65">
                  <c:v>2006</c:v>
                </c:pt>
                <c:pt idx="66">
                  <c:v>2007</c:v>
                </c:pt>
                <c:pt idx="67">
                  <c:v>2008</c:v>
                </c:pt>
                <c:pt idx="68">
                  <c:v>2009</c:v>
                </c:pt>
                <c:pt idx="69">
                  <c:v>2010</c:v>
                </c:pt>
                <c:pt idx="70">
                  <c:v>2011</c:v>
                </c:pt>
                <c:pt idx="71">
                  <c:v>2012</c:v>
                </c:pt>
                <c:pt idx="72">
                  <c:v>2013</c:v>
                </c:pt>
                <c:pt idx="73">
                  <c:v>2014</c:v>
                </c:pt>
                <c:pt idx="74">
                  <c:v>2015</c:v>
                </c:pt>
                <c:pt idx="75">
                  <c:v>2016</c:v>
                </c:pt>
                <c:pt idx="76">
                  <c:v>2017</c:v>
                </c:pt>
              </c:numCache>
            </c:numRef>
          </c:cat>
          <c:val>
            <c:numRef>
              <c:f>Sheet1!$B$2:$B$78</c:f>
              <c:numCache>
                <c:formatCode>General</c:formatCode>
                <c:ptCount val="77"/>
                <c:pt idx="22" formatCode="#,##0">
                  <c:v>14158</c:v>
                </c:pt>
                <c:pt idx="23" formatCode="#,##0">
                  <c:v>14305</c:v>
                </c:pt>
                <c:pt idx="24" formatCode="#,##0">
                  <c:v>14354</c:v>
                </c:pt>
                <c:pt idx="25" formatCode="#,##0">
                  <c:v>12997</c:v>
                </c:pt>
                <c:pt idx="26" formatCode="#,##0">
                  <c:v>13001</c:v>
                </c:pt>
                <c:pt idx="27" formatCode="#,##0">
                  <c:v>11876</c:v>
                </c:pt>
                <c:pt idx="28" formatCode="#,##0">
                  <c:v>12146</c:v>
                </c:pt>
                <c:pt idx="29" formatCode="#,##0">
                  <c:v>14531</c:v>
                </c:pt>
                <c:pt idx="30" formatCode="#,##0">
                  <c:v>15842</c:v>
                </c:pt>
                <c:pt idx="31" formatCode="#,##0">
                  <c:v>16292</c:v>
                </c:pt>
                <c:pt idx="32" formatCode="#,##0">
                  <c:v>16888</c:v>
                </c:pt>
                <c:pt idx="33" formatCode="#,##0">
                  <c:v>17903</c:v>
                </c:pt>
                <c:pt idx="34" formatCode="#,##0">
                  <c:v>18429</c:v>
                </c:pt>
                <c:pt idx="35" formatCode="#,##0">
                  <c:v>17301</c:v>
                </c:pt>
                <c:pt idx="36" formatCode="#,##0">
                  <c:v>15233</c:v>
                </c:pt>
                <c:pt idx="37" formatCode="#,##0">
                  <c:v>16325</c:v>
                </c:pt>
                <c:pt idx="38" formatCode="#,##0">
                  <c:v>19183</c:v>
                </c:pt>
                <c:pt idx="39" formatCode="#,##0">
                  <c:v>20767</c:v>
                </c:pt>
                <c:pt idx="40" formatCode="#,##0">
                  <c:v>23436</c:v>
                </c:pt>
                <c:pt idx="41" formatCode="#,##0">
                  <c:v>24988</c:v>
                </c:pt>
                <c:pt idx="42" formatCode="#,##0">
                  <c:v>23616</c:v>
                </c:pt>
                <c:pt idx="43" formatCode="#,##0">
                  <c:v>20576</c:v>
                </c:pt>
                <c:pt idx="44" formatCode="#,##0">
                  <c:v>18994</c:v>
                </c:pt>
                <c:pt idx="45" formatCode="#,##0">
                  <c:v>18782</c:v>
                </c:pt>
                <c:pt idx="46" formatCode="#,##0">
                  <c:v>22785</c:v>
                </c:pt>
                <c:pt idx="47" formatCode="#,##0">
                  <c:v>24616</c:v>
                </c:pt>
                <c:pt idx="48" formatCode="#,##0">
                  <c:v>27052</c:v>
                </c:pt>
                <c:pt idx="49" formatCode="#,##0">
                  <c:v>28490</c:v>
                </c:pt>
                <c:pt idx="50" formatCode="#,##0">
                  <c:v>23599</c:v>
                </c:pt>
                <c:pt idx="51" formatCode="#,##0">
                  <c:v>18062</c:v>
                </c:pt>
                <c:pt idx="52" formatCode="#,##0">
                  <c:v>14092</c:v>
                </c:pt>
                <c:pt idx="53" formatCode="#,##0">
                  <c:v>10672</c:v>
                </c:pt>
                <c:pt idx="54" formatCode="#,##0">
                  <c:v>8764</c:v>
                </c:pt>
                <c:pt idx="55" formatCode="#,##0">
                  <c:v>6011</c:v>
                </c:pt>
                <c:pt idx="56" formatCode="#,##0">
                  <c:v>4660</c:v>
                </c:pt>
                <c:pt idx="57" formatCode="#,##0">
                  <c:v>3909</c:v>
                </c:pt>
                <c:pt idx="58" formatCode="#,##0">
                  <c:v>3835</c:v>
                </c:pt>
                <c:pt idx="59" formatCode="#,##0">
                  <c:v>3532</c:v>
                </c:pt>
                <c:pt idx="60" formatCode="#,##0">
                  <c:v>4134</c:v>
                </c:pt>
                <c:pt idx="61" formatCode="#,##0">
                  <c:v>5267</c:v>
                </c:pt>
                <c:pt idx="62" formatCode="#,##0">
                  <c:v>5956</c:v>
                </c:pt>
                <c:pt idx="63" formatCode="#,##0">
                  <c:v>6722</c:v>
                </c:pt>
                <c:pt idx="64" formatCode="#,##0">
                  <c:v>7383</c:v>
                </c:pt>
                <c:pt idx="65" formatCode="#,##0">
                  <c:v>8293</c:v>
                </c:pt>
                <c:pt idx="66" formatCode="#,##0">
                  <c:v>9769</c:v>
                </c:pt>
                <c:pt idx="67" formatCode="#,##0">
                  <c:v>11255</c:v>
                </c:pt>
                <c:pt idx="68" formatCode="#,##0">
                  <c:v>11764</c:v>
                </c:pt>
                <c:pt idx="69" formatCode="#,##0">
                  <c:v>11981</c:v>
                </c:pt>
                <c:pt idx="70" formatCode="#,##0">
                  <c:v>12453</c:v>
                </c:pt>
                <c:pt idx="71" formatCode="#,##0">
                  <c:v>14190</c:v>
                </c:pt>
                <c:pt idx="72" formatCode="#,##0">
                  <c:v>15861</c:v>
                </c:pt>
                <c:pt idx="73" formatCode="#,##0">
                  <c:v>18146</c:v>
                </c:pt>
                <c:pt idx="74" formatCode="#,##0">
                  <c:v>21547</c:v>
                </c:pt>
                <c:pt idx="75" formatCode="#,##0">
                  <c:v>24724</c:v>
                </c:pt>
                <c:pt idx="76">
                  <c:v>26885</c:v>
                </c:pt>
              </c:numCache>
            </c:numRef>
          </c:val>
          <c:smooth val="0"/>
          <c:extLst>
            <c:ext xmlns:c16="http://schemas.microsoft.com/office/drawing/2014/chart" uri="{C3380CC4-5D6E-409C-BE32-E72D297353CC}">
              <c16:uniqueId val="{00000000-04F9-4C97-93CE-559DB8CD4498}"/>
            </c:ext>
          </c:extLst>
        </c:ser>
        <c:ser>
          <c:idx val="1"/>
          <c:order val="1"/>
          <c:tx>
            <c:strRef>
              <c:f>Sheet1!$C$1</c:f>
              <c:strCache>
                <c:ptCount val="1"/>
                <c:pt idx="0">
                  <c:v>Females</c:v>
                </c:pt>
              </c:strCache>
            </c:strRef>
          </c:tx>
          <c:spPr>
            <a:ln w="28575" cap="rnd">
              <a:solidFill>
                <a:srgbClr val="BE301A"/>
              </a:solidFill>
              <a:round/>
            </a:ln>
            <a:effectLst/>
          </c:spPr>
          <c:marker>
            <c:symbol val="none"/>
          </c:marker>
          <c:cat>
            <c:numRef>
              <c:f>Sheet1!$A$2:$A$78</c:f>
              <c:numCache>
                <c:formatCode>General</c:formatCode>
                <c:ptCount val="77"/>
                <c:pt idx="0">
                  <c:v>1941</c:v>
                </c:pt>
                <c:pt idx="1">
                  <c:v>1942</c:v>
                </c:pt>
                <c:pt idx="2">
                  <c:v>1943</c:v>
                </c:pt>
                <c:pt idx="3">
                  <c:v>1944</c:v>
                </c:pt>
                <c:pt idx="4">
                  <c:v>1945</c:v>
                </c:pt>
                <c:pt idx="5">
                  <c:v>1946</c:v>
                </c:pt>
                <c:pt idx="6">
                  <c:v>1947</c:v>
                </c:pt>
                <c:pt idx="7">
                  <c:v>1948</c:v>
                </c:pt>
                <c:pt idx="8">
                  <c:v>1949</c:v>
                </c:pt>
                <c:pt idx="9">
                  <c:v>1950</c:v>
                </c:pt>
                <c:pt idx="10">
                  <c:v>1951</c:v>
                </c:pt>
                <c:pt idx="11">
                  <c:v>1952</c:v>
                </c:pt>
                <c:pt idx="12">
                  <c:v>1953</c:v>
                </c:pt>
                <c:pt idx="13">
                  <c:v>1954</c:v>
                </c:pt>
                <c:pt idx="14">
                  <c:v>1955</c:v>
                </c:pt>
                <c:pt idx="15">
                  <c:v>1956</c:v>
                </c:pt>
                <c:pt idx="16">
                  <c:v>1957</c:v>
                </c:pt>
                <c:pt idx="17">
                  <c:v>1958</c:v>
                </c:pt>
                <c:pt idx="18">
                  <c:v>1959</c:v>
                </c:pt>
                <c:pt idx="19">
                  <c:v>1960</c:v>
                </c:pt>
                <c:pt idx="20">
                  <c:v>1961</c:v>
                </c:pt>
                <c:pt idx="21">
                  <c:v>1962</c:v>
                </c:pt>
                <c:pt idx="22">
                  <c:v>1963</c:v>
                </c:pt>
                <c:pt idx="23">
                  <c:v>1964</c:v>
                </c:pt>
                <c:pt idx="24">
                  <c:v>1965</c:v>
                </c:pt>
                <c:pt idx="25">
                  <c:v>1966</c:v>
                </c:pt>
                <c:pt idx="26">
                  <c:v>1967</c:v>
                </c:pt>
                <c:pt idx="27">
                  <c:v>1968</c:v>
                </c:pt>
                <c:pt idx="28">
                  <c:v>1969</c:v>
                </c:pt>
                <c:pt idx="29">
                  <c:v>1970</c:v>
                </c:pt>
                <c:pt idx="30">
                  <c:v>1971</c:v>
                </c:pt>
                <c:pt idx="31">
                  <c:v>1972</c:v>
                </c:pt>
                <c:pt idx="32">
                  <c:v>1973</c:v>
                </c:pt>
                <c:pt idx="33">
                  <c:v>1974</c:v>
                </c:pt>
                <c:pt idx="34">
                  <c:v>1975</c:v>
                </c:pt>
                <c:pt idx="35">
                  <c:v>1976</c:v>
                </c:pt>
                <c:pt idx="36">
                  <c:v>1977</c:v>
                </c:pt>
                <c:pt idx="37">
                  <c:v>1978</c:v>
                </c:pt>
                <c:pt idx="38">
                  <c:v>1979</c:v>
                </c:pt>
                <c:pt idx="39">
                  <c:v>1980</c:v>
                </c:pt>
                <c:pt idx="40">
                  <c:v>1981</c:v>
                </c:pt>
                <c:pt idx="41">
                  <c:v>1982</c:v>
                </c:pt>
                <c:pt idx="42">
                  <c:v>1983</c:v>
                </c:pt>
                <c:pt idx="43">
                  <c:v>1984</c:v>
                </c:pt>
                <c:pt idx="44">
                  <c:v>1985</c:v>
                </c:pt>
                <c:pt idx="45">
                  <c:v>1986</c:v>
                </c:pt>
                <c:pt idx="46">
                  <c:v>1987</c:v>
                </c:pt>
                <c:pt idx="47">
                  <c:v>1988</c:v>
                </c:pt>
                <c:pt idx="48">
                  <c:v>1989</c:v>
                </c:pt>
                <c:pt idx="49">
                  <c:v>1990</c:v>
                </c:pt>
                <c:pt idx="50">
                  <c:v>1991</c:v>
                </c:pt>
                <c:pt idx="51">
                  <c:v>1992</c:v>
                </c:pt>
                <c:pt idx="52">
                  <c:v>1993</c:v>
                </c:pt>
                <c:pt idx="53">
                  <c:v>1994</c:v>
                </c:pt>
                <c:pt idx="54">
                  <c:v>1995</c:v>
                </c:pt>
                <c:pt idx="55">
                  <c:v>1996</c:v>
                </c:pt>
                <c:pt idx="56">
                  <c:v>1997</c:v>
                </c:pt>
                <c:pt idx="57">
                  <c:v>1998</c:v>
                </c:pt>
                <c:pt idx="58">
                  <c:v>1999</c:v>
                </c:pt>
                <c:pt idx="59">
                  <c:v>2000</c:v>
                </c:pt>
                <c:pt idx="60">
                  <c:v>2001</c:v>
                </c:pt>
                <c:pt idx="61">
                  <c:v>2002</c:v>
                </c:pt>
                <c:pt idx="62">
                  <c:v>2003</c:v>
                </c:pt>
                <c:pt idx="63">
                  <c:v>2004</c:v>
                </c:pt>
                <c:pt idx="64">
                  <c:v>2005</c:v>
                </c:pt>
                <c:pt idx="65">
                  <c:v>2006</c:v>
                </c:pt>
                <c:pt idx="66">
                  <c:v>2007</c:v>
                </c:pt>
                <c:pt idx="67">
                  <c:v>2008</c:v>
                </c:pt>
                <c:pt idx="68">
                  <c:v>2009</c:v>
                </c:pt>
                <c:pt idx="69">
                  <c:v>2010</c:v>
                </c:pt>
                <c:pt idx="70">
                  <c:v>2011</c:v>
                </c:pt>
                <c:pt idx="71">
                  <c:v>2012</c:v>
                </c:pt>
                <c:pt idx="72">
                  <c:v>2013</c:v>
                </c:pt>
                <c:pt idx="73">
                  <c:v>2014</c:v>
                </c:pt>
                <c:pt idx="74">
                  <c:v>2015</c:v>
                </c:pt>
                <c:pt idx="75">
                  <c:v>2016</c:v>
                </c:pt>
                <c:pt idx="76">
                  <c:v>2017</c:v>
                </c:pt>
              </c:numCache>
            </c:numRef>
          </c:cat>
          <c:val>
            <c:numRef>
              <c:f>Sheet1!$C$2:$C$78</c:f>
              <c:numCache>
                <c:formatCode>General</c:formatCode>
                <c:ptCount val="77"/>
                <c:pt idx="22" formatCode="#,##0">
                  <c:v>8093</c:v>
                </c:pt>
                <c:pt idx="23" formatCode="#,##0">
                  <c:v>8664</c:v>
                </c:pt>
                <c:pt idx="24" formatCode="#,##0">
                  <c:v>8984</c:v>
                </c:pt>
                <c:pt idx="25" formatCode="#,##0">
                  <c:v>8417</c:v>
                </c:pt>
                <c:pt idx="26" formatCode="#,##0">
                  <c:v>8052</c:v>
                </c:pt>
                <c:pt idx="27" formatCode="#,##0">
                  <c:v>7143</c:v>
                </c:pt>
                <c:pt idx="28" formatCode="#,##0">
                  <c:v>6984</c:v>
                </c:pt>
                <c:pt idx="29" formatCode="#,##0">
                  <c:v>7451</c:v>
                </c:pt>
                <c:pt idx="30" formatCode="#,##0">
                  <c:v>7941</c:v>
                </c:pt>
                <c:pt idx="31" formatCode="#,##0">
                  <c:v>8137</c:v>
                </c:pt>
                <c:pt idx="32" formatCode="#,##0">
                  <c:v>7937</c:v>
                </c:pt>
                <c:pt idx="33" formatCode="#,##0">
                  <c:v>7482</c:v>
                </c:pt>
                <c:pt idx="34" formatCode="#,##0">
                  <c:v>7132</c:v>
                </c:pt>
                <c:pt idx="35" formatCode="#,##0">
                  <c:v>6430</c:v>
                </c:pt>
                <c:pt idx="36" formatCode="#,##0">
                  <c:v>5166</c:v>
                </c:pt>
                <c:pt idx="37" formatCode="#,##0">
                  <c:v>5331</c:v>
                </c:pt>
                <c:pt idx="38" formatCode="#,##0">
                  <c:v>5691</c:v>
                </c:pt>
                <c:pt idx="39" formatCode="#,##0">
                  <c:v>6437</c:v>
                </c:pt>
                <c:pt idx="40" formatCode="#,##0">
                  <c:v>7830</c:v>
                </c:pt>
                <c:pt idx="41" formatCode="#,##0">
                  <c:v>8625</c:v>
                </c:pt>
                <c:pt idx="42" formatCode="#,##0">
                  <c:v>9082</c:v>
                </c:pt>
                <c:pt idx="43" formatCode="#,##0">
                  <c:v>8031</c:v>
                </c:pt>
                <c:pt idx="44" formatCode="#,##0">
                  <c:v>8137</c:v>
                </c:pt>
                <c:pt idx="45" formatCode="#,##0">
                  <c:v>8885</c:v>
                </c:pt>
                <c:pt idx="46" formatCode="#,##0">
                  <c:v>12800</c:v>
                </c:pt>
                <c:pt idx="47" formatCode="#,##0">
                  <c:v>15858</c:v>
                </c:pt>
                <c:pt idx="48" formatCode="#,##0">
                  <c:v>18774</c:v>
                </c:pt>
                <c:pt idx="49" formatCode="#,##0">
                  <c:v>22088</c:v>
                </c:pt>
                <c:pt idx="50" formatCode="#,##0">
                  <c:v>19311</c:v>
                </c:pt>
                <c:pt idx="51" formatCode="#,##0">
                  <c:v>15947</c:v>
                </c:pt>
                <c:pt idx="52" formatCode="#,##0">
                  <c:v>12435</c:v>
                </c:pt>
                <c:pt idx="53" formatCode="#,##0">
                  <c:v>9936</c:v>
                </c:pt>
                <c:pt idx="54" formatCode="#,##0">
                  <c:v>7778</c:v>
                </c:pt>
                <c:pt idx="55" formatCode="#,##0">
                  <c:v>5394</c:v>
                </c:pt>
                <c:pt idx="56" formatCode="#,##0">
                  <c:v>3895</c:v>
                </c:pt>
                <c:pt idx="57" formatCode="#,##0">
                  <c:v>3096</c:v>
                </c:pt>
                <c:pt idx="58" formatCode="#,##0">
                  <c:v>2777</c:v>
                </c:pt>
                <c:pt idx="59" formatCode="#,##0">
                  <c:v>2445</c:v>
                </c:pt>
                <c:pt idx="60" formatCode="#,##0">
                  <c:v>1967</c:v>
                </c:pt>
                <c:pt idx="61" formatCode="#,##0">
                  <c:v>1594</c:v>
                </c:pt>
                <c:pt idx="62" formatCode="#,##0">
                  <c:v>1217</c:v>
                </c:pt>
                <c:pt idx="63" formatCode="#,##0">
                  <c:v>1255</c:v>
                </c:pt>
                <c:pt idx="64" formatCode="#,##0">
                  <c:v>1339</c:v>
                </c:pt>
                <c:pt idx="65" formatCode="#,##0">
                  <c:v>1458</c:v>
                </c:pt>
                <c:pt idx="66" formatCode="#,##0">
                  <c:v>1692</c:v>
                </c:pt>
                <c:pt idx="67" formatCode="#,##0">
                  <c:v>2242</c:v>
                </c:pt>
                <c:pt idx="68" formatCode="#,##0">
                  <c:v>2232</c:v>
                </c:pt>
                <c:pt idx="69" formatCode="#,##0">
                  <c:v>1780</c:v>
                </c:pt>
                <c:pt idx="70" formatCode="#,##0">
                  <c:v>1501</c:v>
                </c:pt>
                <c:pt idx="71" formatCode="#,##0">
                  <c:v>1458</c:v>
                </c:pt>
                <c:pt idx="72" formatCode="#,##0">
                  <c:v>1500</c:v>
                </c:pt>
                <c:pt idx="73" formatCode="#,##0">
                  <c:v>1840</c:v>
                </c:pt>
                <c:pt idx="74" formatCode="#,##0">
                  <c:v>2298</c:v>
                </c:pt>
                <c:pt idx="75" formatCode="#,##0">
                  <c:v>3049</c:v>
                </c:pt>
                <c:pt idx="76">
                  <c:v>3722</c:v>
                </c:pt>
              </c:numCache>
            </c:numRef>
          </c:val>
          <c:smooth val="0"/>
          <c:extLst>
            <c:ext xmlns:c16="http://schemas.microsoft.com/office/drawing/2014/chart" uri="{C3380CC4-5D6E-409C-BE32-E72D297353CC}">
              <c16:uniqueId val="{00000001-04F9-4C97-93CE-559DB8CD4498}"/>
            </c:ext>
          </c:extLst>
        </c:ser>
        <c:ser>
          <c:idx val="2"/>
          <c:order val="2"/>
          <c:tx>
            <c:strRef>
              <c:f>Sheet1!$D$1</c:f>
              <c:strCache>
                <c:ptCount val="1"/>
                <c:pt idx="0">
                  <c:v>Total</c:v>
                </c:pt>
              </c:strCache>
            </c:strRef>
          </c:tx>
          <c:spPr>
            <a:ln w="28575" cap="rnd">
              <a:solidFill>
                <a:schemeClr val="tx1"/>
              </a:solidFill>
              <a:prstDash val="dash"/>
              <a:round/>
            </a:ln>
            <a:effectLst/>
          </c:spPr>
          <c:marker>
            <c:symbol val="none"/>
          </c:marker>
          <c:cat>
            <c:numRef>
              <c:f>Sheet1!$A$2:$A$78</c:f>
              <c:numCache>
                <c:formatCode>General</c:formatCode>
                <c:ptCount val="77"/>
                <c:pt idx="0">
                  <c:v>1941</c:v>
                </c:pt>
                <c:pt idx="1">
                  <c:v>1942</c:v>
                </c:pt>
                <c:pt idx="2">
                  <c:v>1943</c:v>
                </c:pt>
                <c:pt idx="3">
                  <c:v>1944</c:v>
                </c:pt>
                <c:pt idx="4">
                  <c:v>1945</c:v>
                </c:pt>
                <c:pt idx="5">
                  <c:v>1946</c:v>
                </c:pt>
                <c:pt idx="6">
                  <c:v>1947</c:v>
                </c:pt>
                <c:pt idx="7">
                  <c:v>1948</c:v>
                </c:pt>
                <c:pt idx="8">
                  <c:v>1949</c:v>
                </c:pt>
                <c:pt idx="9">
                  <c:v>1950</c:v>
                </c:pt>
                <c:pt idx="10">
                  <c:v>1951</c:v>
                </c:pt>
                <c:pt idx="11">
                  <c:v>1952</c:v>
                </c:pt>
                <c:pt idx="12">
                  <c:v>1953</c:v>
                </c:pt>
                <c:pt idx="13">
                  <c:v>1954</c:v>
                </c:pt>
                <c:pt idx="14">
                  <c:v>1955</c:v>
                </c:pt>
                <c:pt idx="15">
                  <c:v>1956</c:v>
                </c:pt>
                <c:pt idx="16">
                  <c:v>1957</c:v>
                </c:pt>
                <c:pt idx="17">
                  <c:v>1958</c:v>
                </c:pt>
                <c:pt idx="18">
                  <c:v>1959</c:v>
                </c:pt>
                <c:pt idx="19">
                  <c:v>1960</c:v>
                </c:pt>
                <c:pt idx="20">
                  <c:v>1961</c:v>
                </c:pt>
                <c:pt idx="21">
                  <c:v>1962</c:v>
                </c:pt>
                <c:pt idx="22">
                  <c:v>1963</c:v>
                </c:pt>
                <c:pt idx="23">
                  <c:v>1964</c:v>
                </c:pt>
                <c:pt idx="24">
                  <c:v>1965</c:v>
                </c:pt>
                <c:pt idx="25">
                  <c:v>1966</c:v>
                </c:pt>
                <c:pt idx="26">
                  <c:v>1967</c:v>
                </c:pt>
                <c:pt idx="27">
                  <c:v>1968</c:v>
                </c:pt>
                <c:pt idx="28">
                  <c:v>1969</c:v>
                </c:pt>
                <c:pt idx="29">
                  <c:v>1970</c:v>
                </c:pt>
                <c:pt idx="30">
                  <c:v>1971</c:v>
                </c:pt>
                <c:pt idx="31">
                  <c:v>1972</c:v>
                </c:pt>
                <c:pt idx="32">
                  <c:v>1973</c:v>
                </c:pt>
                <c:pt idx="33">
                  <c:v>1974</c:v>
                </c:pt>
                <c:pt idx="34">
                  <c:v>1975</c:v>
                </c:pt>
                <c:pt idx="35">
                  <c:v>1976</c:v>
                </c:pt>
                <c:pt idx="36">
                  <c:v>1977</c:v>
                </c:pt>
                <c:pt idx="37">
                  <c:v>1978</c:v>
                </c:pt>
                <c:pt idx="38">
                  <c:v>1979</c:v>
                </c:pt>
                <c:pt idx="39">
                  <c:v>1980</c:v>
                </c:pt>
                <c:pt idx="40">
                  <c:v>1981</c:v>
                </c:pt>
                <c:pt idx="41">
                  <c:v>1982</c:v>
                </c:pt>
                <c:pt idx="42">
                  <c:v>1983</c:v>
                </c:pt>
                <c:pt idx="43">
                  <c:v>1984</c:v>
                </c:pt>
                <c:pt idx="44">
                  <c:v>1985</c:v>
                </c:pt>
                <c:pt idx="45">
                  <c:v>1986</c:v>
                </c:pt>
                <c:pt idx="46">
                  <c:v>1987</c:v>
                </c:pt>
                <c:pt idx="47">
                  <c:v>1988</c:v>
                </c:pt>
                <c:pt idx="48">
                  <c:v>1989</c:v>
                </c:pt>
                <c:pt idx="49">
                  <c:v>1990</c:v>
                </c:pt>
                <c:pt idx="50">
                  <c:v>1991</c:v>
                </c:pt>
                <c:pt idx="51">
                  <c:v>1992</c:v>
                </c:pt>
                <c:pt idx="52">
                  <c:v>1993</c:v>
                </c:pt>
                <c:pt idx="53">
                  <c:v>1994</c:v>
                </c:pt>
                <c:pt idx="54">
                  <c:v>1995</c:v>
                </c:pt>
                <c:pt idx="55">
                  <c:v>1996</c:v>
                </c:pt>
                <c:pt idx="56">
                  <c:v>1997</c:v>
                </c:pt>
                <c:pt idx="57">
                  <c:v>1998</c:v>
                </c:pt>
                <c:pt idx="58">
                  <c:v>1999</c:v>
                </c:pt>
                <c:pt idx="59">
                  <c:v>2000</c:v>
                </c:pt>
                <c:pt idx="60">
                  <c:v>2001</c:v>
                </c:pt>
                <c:pt idx="61">
                  <c:v>2002</c:v>
                </c:pt>
                <c:pt idx="62">
                  <c:v>2003</c:v>
                </c:pt>
                <c:pt idx="63">
                  <c:v>2004</c:v>
                </c:pt>
                <c:pt idx="64">
                  <c:v>2005</c:v>
                </c:pt>
                <c:pt idx="65">
                  <c:v>2006</c:v>
                </c:pt>
                <c:pt idx="66">
                  <c:v>2007</c:v>
                </c:pt>
                <c:pt idx="67">
                  <c:v>2008</c:v>
                </c:pt>
                <c:pt idx="68">
                  <c:v>2009</c:v>
                </c:pt>
                <c:pt idx="69">
                  <c:v>2010</c:v>
                </c:pt>
                <c:pt idx="70">
                  <c:v>2011</c:v>
                </c:pt>
                <c:pt idx="71">
                  <c:v>2012</c:v>
                </c:pt>
                <c:pt idx="72">
                  <c:v>2013</c:v>
                </c:pt>
                <c:pt idx="73">
                  <c:v>2014</c:v>
                </c:pt>
                <c:pt idx="74">
                  <c:v>2015</c:v>
                </c:pt>
                <c:pt idx="75">
                  <c:v>2016</c:v>
                </c:pt>
                <c:pt idx="76">
                  <c:v>2017</c:v>
                </c:pt>
              </c:numCache>
            </c:numRef>
          </c:cat>
          <c:val>
            <c:numRef>
              <c:f>Sheet1!$D$2:$D$78</c:f>
              <c:numCache>
                <c:formatCode>General</c:formatCode>
                <c:ptCount val="77"/>
                <c:pt idx="0">
                  <c:v>68231</c:v>
                </c:pt>
                <c:pt idx="1">
                  <c:v>75312</c:v>
                </c:pt>
                <c:pt idx="2">
                  <c:v>82204</c:v>
                </c:pt>
                <c:pt idx="3">
                  <c:v>78443</c:v>
                </c:pt>
                <c:pt idx="4">
                  <c:v>77007</c:v>
                </c:pt>
                <c:pt idx="5">
                  <c:v>94957</c:v>
                </c:pt>
                <c:pt idx="6">
                  <c:v>93545</c:v>
                </c:pt>
                <c:pt idx="7">
                  <c:v>68174</c:v>
                </c:pt>
                <c:pt idx="8">
                  <c:v>41942</c:v>
                </c:pt>
                <c:pt idx="9">
                  <c:v>23939</c:v>
                </c:pt>
                <c:pt idx="10">
                  <c:v>14485</c:v>
                </c:pt>
                <c:pt idx="11">
                  <c:v>10449</c:v>
                </c:pt>
                <c:pt idx="12">
                  <c:v>8637</c:v>
                </c:pt>
                <c:pt idx="13">
                  <c:v>7147</c:v>
                </c:pt>
                <c:pt idx="14">
                  <c:v>6454</c:v>
                </c:pt>
                <c:pt idx="15">
                  <c:v>6392</c:v>
                </c:pt>
                <c:pt idx="16">
                  <c:v>6576</c:v>
                </c:pt>
                <c:pt idx="17">
                  <c:v>7176</c:v>
                </c:pt>
                <c:pt idx="18">
                  <c:v>9799</c:v>
                </c:pt>
                <c:pt idx="19">
                  <c:v>16145</c:v>
                </c:pt>
                <c:pt idx="20">
                  <c:v>19851</c:v>
                </c:pt>
                <c:pt idx="21">
                  <c:v>21067</c:v>
                </c:pt>
                <c:pt idx="22">
                  <c:v>22251</c:v>
                </c:pt>
                <c:pt idx="23">
                  <c:v>22969</c:v>
                </c:pt>
                <c:pt idx="24">
                  <c:v>23338</c:v>
                </c:pt>
                <c:pt idx="25">
                  <c:v>21414</c:v>
                </c:pt>
                <c:pt idx="26">
                  <c:v>21053</c:v>
                </c:pt>
                <c:pt idx="27">
                  <c:v>19019</c:v>
                </c:pt>
                <c:pt idx="28">
                  <c:v>19130</c:v>
                </c:pt>
                <c:pt idx="29">
                  <c:v>21982</c:v>
                </c:pt>
                <c:pt idx="30">
                  <c:v>23783</c:v>
                </c:pt>
                <c:pt idx="31">
                  <c:v>24429</c:v>
                </c:pt>
                <c:pt idx="32">
                  <c:v>24825</c:v>
                </c:pt>
                <c:pt idx="33">
                  <c:v>25385</c:v>
                </c:pt>
                <c:pt idx="34">
                  <c:v>25561</c:v>
                </c:pt>
                <c:pt idx="35">
                  <c:v>23731</c:v>
                </c:pt>
                <c:pt idx="36">
                  <c:v>20399</c:v>
                </c:pt>
                <c:pt idx="37">
                  <c:v>21656</c:v>
                </c:pt>
                <c:pt idx="38">
                  <c:v>24874</c:v>
                </c:pt>
                <c:pt idx="39">
                  <c:v>27204</c:v>
                </c:pt>
                <c:pt idx="40">
                  <c:v>31266</c:v>
                </c:pt>
                <c:pt idx="41">
                  <c:v>33613</c:v>
                </c:pt>
                <c:pt idx="42">
                  <c:v>32398</c:v>
                </c:pt>
                <c:pt idx="43">
                  <c:v>28607</c:v>
                </c:pt>
                <c:pt idx="44">
                  <c:v>27131</c:v>
                </c:pt>
                <c:pt idx="45">
                  <c:v>27667</c:v>
                </c:pt>
                <c:pt idx="46">
                  <c:v>35585</c:v>
                </c:pt>
                <c:pt idx="47">
                  <c:v>40474</c:v>
                </c:pt>
                <c:pt idx="48">
                  <c:v>45826</c:v>
                </c:pt>
                <c:pt idx="49">
                  <c:v>50578</c:v>
                </c:pt>
                <c:pt idx="50">
                  <c:v>42950</c:v>
                </c:pt>
                <c:pt idx="51">
                  <c:v>34009</c:v>
                </c:pt>
                <c:pt idx="52">
                  <c:v>26527</c:v>
                </c:pt>
                <c:pt idx="53">
                  <c:v>20641</c:v>
                </c:pt>
                <c:pt idx="54">
                  <c:v>16543</c:v>
                </c:pt>
                <c:pt idx="55">
                  <c:v>11405</c:v>
                </c:pt>
                <c:pt idx="56">
                  <c:v>8556</c:v>
                </c:pt>
                <c:pt idx="57">
                  <c:v>7007</c:v>
                </c:pt>
                <c:pt idx="58">
                  <c:v>6617</c:v>
                </c:pt>
                <c:pt idx="59">
                  <c:v>5979</c:v>
                </c:pt>
                <c:pt idx="60">
                  <c:v>6103</c:v>
                </c:pt>
                <c:pt idx="61">
                  <c:v>6862</c:v>
                </c:pt>
                <c:pt idx="62">
                  <c:v>7177</c:v>
                </c:pt>
                <c:pt idx="63">
                  <c:v>7980</c:v>
                </c:pt>
                <c:pt idx="64">
                  <c:v>8724</c:v>
                </c:pt>
                <c:pt idx="65">
                  <c:v>9756</c:v>
                </c:pt>
                <c:pt idx="66">
                  <c:v>11466</c:v>
                </c:pt>
                <c:pt idx="67">
                  <c:v>13500</c:v>
                </c:pt>
                <c:pt idx="68">
                  <c:v>13997</c:v>
                </c:pt>
                <c:pt idx="69">
                  <c:v>13774</c:v>
                </c:pt>
                <c:pt idx="70">
                  <c:v>13970</c:v>
                </c:pt>
                <c:pt idx="71">
                  <c:v>15667</c:v>
                </c:pt>
                <c:pt idx="72">
                  <c:v>17375</c:v>
                </c:pt>
                <c:pt idx="73">
                  <c:v>19999</c:v>
                </c:pt>
                <c:pt idx="74">
                  <c:v>23872</c:v>
                </c:pt>
                <c:pt idx="75" formatCode="#,##0">
                  <c:v>27814</c:v>
                </c:pt>
                <c:pt idx="76">
                  <c:v>30644</c:v>
                </c:pt>
              </c:numCache>
            </c:numRef>
          </c:val>
          <c:smooth val="0"/>
          <c:extLst>
            <c:ext xmlns:c16="http://schemas.microsoft.com/office/drawing/2014/chart" uri="{C3380CC4-5D6E-409C-BE32-E72D297353CC}">
              <c16:uniqueId val="{00000002-04F9-4C97-93CE-559DB8CD4498}"/>
            </c:ext>
          </c:extLst>
        </c:ser>
        <c:dLbls>
          <c:showLegendKey val="0"/>
          <c:showVal val="0"/>
          <c:showCatName val="0"/>
          <c:showSerName val="0"/>
          <c:showPercent val="0"/>
          <c:showBubbleSize val="0"/>
        </c:dLbls>
        <c:smooth val="0"/>
        <c:axId val="156802520"/>
        <c:axId val="154494760"/>
      </c:lineChart>
      <c:catAx>
        <c:axId val="156802520"/>
        <c:scaling>
          <c:orientation val="minMax"/>
        </c:scaling>
        <c:delete val="0"/>
        <c:axPos val="b"/>
        <c:title>
          <c:tx>
            <c:rich>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r>
                  <a:rPr lang="en-US" sz="1600" b="1" dirty="0" smtClean="0">
                    <a:solidFill>
                      <a:schemeClr val="tx1"/>
                    </a:solidFill>
                  </a:rPr>
                  <a:t>Year</a:t>
                </a:r>
                <a:endParaRPr lang="en-US" sz="1600" b="1" dirty="0">
                  <a:solidFill>
                    <a:schemeClr val="tx1"/>
                  </a:solidFill>
                </a:endParaRPr>
              </a:p>
            </c:rich>
          </c:tx>
          <c:layout/>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3600000" spcFirstLastPara="1" vertOverflow="ellipsis" wrap="square" anchor="t" anchorCtr="0"/>
          <a:lstStyle/>
          <a:p>
            <a:pPr>
              <a:defRPr sz="1400" b="0" i="0" u="none" strike="noStrike" kern="1200" baseline="0">
                <a:solidFill>
                  <a:schemeClr val="tx1"/>
                </a:solidFill>
                <a:latin typeface="+mn-lt"/>
                <a:ea typeface="+mn-ea"/>
                <a:cs typeface="+mn-cs"/>
              </a:defRPr>
            </a:pPr>
            <a:endParaRPr lang="en-US"/>
          </a:p>
        </c:txPr>
        <c:crossAx val="154494760"/>
        <c:crosses val="autoZero"/>
        <c:auto val="1"/>
        <c:lblAlgn val="ctr"/>
        <c:lblOffset val="100"/>
        <c:noMultiLvlLbl val="0"/>
      </c:catAx>
      <c:valAx>
        <c:axId val="154494760"/>
        <c:scaling>
          <c:orientation val="minMax"/>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56802520"/>
        <c:crosses val="autoZero"/>
        <c:crossBetween val="between"/>
      </c:valAx>
      <c:spPr>
        <a:noFill/>
        <a:ln>
          <a:noFill/>
        </a:ln>
        <a:effectLst/>
      </c:spPr>
    </c:plotArea>
    <c:legend>
      <c:legendPos val="t"/>
      <c:layout>
        <c:manualLayout>
          <c:xMode val="edge"/>
          <c:yMode val="edge"/>
          <c:x val="0.38317816399998328"/>
          <c:y val="0.10904530760573528"/>
          <c:w val="0.3788713910761155"/>
          <c:h val="7.5427786312081885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Prop</c:v>
                </c:pt>
              </c:strCache>
            </c:strRef>
          </c:tx>
          <c:spPr>
            <a:solidFill>
              <a:srgbClr val="9A4E9E"/>
            </a:solidFill>
            <a:ln>
              <a:noFill/>
            </a:ln>
            <a:effectLst/>
          </c:spPr>
          <c:invertIfNegative val="0"/>
          <c:errBars>
            <c:errBarType val="both"/>
            <c:errValType val="cust"/>
            <c:noEndCap val="0"/>
            <c:plus>
              <c:numRef>
                <c:f>Sheet1!$C$2:$C$6</c:f>
                <c:numCache>
                  <c:formatCode>General</c:formatCode>
                  <c:ptCount val="5"/>
                  <c:pt idx="0">
                    <c:v>4</c:v>
                  </c:pt>
                  <c:pt idx="1">
                    <c:v>4</c:v>
                  </c:pt>
                  <c:pt idx="2">
                    <c:v>5</c:v>
                  </c:pt>
                  <c:pt idx="3">
                    <c:v>5</c:v>
                  </c:pt>
                  <c:pt idx="4">
                    <c:v>3</c:v>
                  </c:pt>
                </c:numCache>
              </c:numRef>
            </c:plus>
            <c:minus>
              <c:numRef>
                <c:f>Sheet1!$D$2:$D$6</c:f>
                <c:numCache>
                  <c:formatCode>General</c:formatCode>
                  <c:ptCount val="5"/>
                  <c:pt idx="0">
                    <c:v>4</c:v>
                  </c:pt>
                  <c:pt idx="1">
                    <c:v>5</c:v>
                  </c:pt>
                  <c:pt idx="2">
                    <c:v>5</c:v>
                  </c:pt>
                  <c:pt idx="3">
                    <c:v>5</c:v>
                  </c:pt>
                  <c:pt idx="4">
                    <c:v>3</c:v>
                  </c:pt>
                </c:numCache>
              </c:numRef>
            </c:minus>
            <c:spPr>
              <a:noFill/>
              <a:ln w="28575" cap="flat" cmpd="sng" algn="ctr">
                <a:solidFill>
                  <a:srgbClr val="005DAA"/>
                </a:solidFill>
                <a:round/>
              </a:ln>
              <a:effectLst/>
            </c:spPr>
          </c:errBars>
          <c:cat>
            <c:numRef>
              <c:f>Sheet1!$A$2:$A$6</c:f>
              <c:numCache>
                <c:formatCode>General</c:formatCode>
                <c:ptCount val="5"/>
                <c:pt idx="0">
                  <c:v>2009</c:v>
                </c:pt>
                <c:pt idx="1">
                  <c:v>2010</c:v>
                </c:pt>
                <c:pt idx="2">
                  <c:v>2011</c:v>
                </c:pt>
                <c:pt idx="3">
                  <c:v>2012</c:v>
                </c:pt>
                <c:pt idx="4">
                  <c:v>2013</c:v>
                </c:pt>
              </c:numCache>
            </c:numRef>
          </c:cat>
          <c:val>
            <c:numRef>
              <c:f>Sheet1!$B$2:$B$6</c:f>
              <c:numCache>
                <c:formatCode>General</c:formatCode>
                <c:ptCount val="5"/>
                <c:pt idx="0">
                  <c:v>58</c:v>
                </c:pt>
                <c:pt idx="1">
                  <c:v>61</c:v>
                </c:pt>
                <c:pt idx="2">
                  <c:v>63</c:v>
                </c:pt>
                <c:pt idx="3">
                  <c:v>65</c:v>
                </c:pt>
                <c:pt idx="4">
                  <c:v>69</c:v>
                </c:pt>
              </c:numCache>
            </c:numRef>
          </c:val>
          <c:extLst>
            <c:ext xmlns:c16="http://schemas.microsoft.com/office/drawing/2014/chart" uri="{C3380CC4-5D6E-409C-BE32-E72D297353CC}">
              <c16:uniqueId val="{00000000-ADB8-4EB1-8FA8-A6A3D308179C}"/>
            </c:ext>
          </c:extLst>
        </c:ser>
        <c:dLbls>
          <c:showLegendKey val="0"/>
          <c:showVal val="0"/>
          <c:showCatName val="0"/>
          <c:showSerName val="0"/>
          <c:showPercent val="0"/>
          <c:showBubbleSize val="0"/>
        </c:dLbls>
        <c:gapWidth val="219"/>
        <c:overlap val="-27"/>
        <c:axId val="136925040"/>
        <c:axId val="136925432"/>
      </c:barChart>
      <c:catAx>
        <c:axId val="13692504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600" b="1" dirty="0" smtClean="0">
                    <a:solidFill>
                      <a:srgbClr val="000000"/>
                    </a:solidFill>
                    <a:latin typeface="Calibri" panose="020F0502020204030204" pitchFamily="34" charset="0"/>
                    <a:cs typeface="Calibri" panose="020F0502020204030204" pitchFamily="34" charset="0"/>
                  </a:rPr>
                  <a:t>Year</a:t>
                </a:r>
                <a:endParaRPr lang="en-US" sz="1600" b="1" dirty="0">
                  <a:solidFill>
                    <a:srgbClr val="000000"/>
                  </a:solidFill>
                  <a:latin typeface="Calibri" panose="020F0502020204030204" pitchFamily="34" charset="0"/>
                  <a:cs typeface="Calibri" panose="020F0502020204030204" pitchFamily="34" charset="0"/>
                </a:endParaRPr>
              </a:p>
            </c:rich>
          </c:tx>
          <c:layout>
            <c:manualLayout>
              <c:xMode val="edge"/>
              <c:yMode val="edge"/>
              <c:x val="0.51868110945410695"/>
              <c:y val="0.93527505235570119"/>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rgbClr val="000000"/>
            </a:solidFill>
            <a:round/>
          </a:ln>
          <a:effectLst/>
        </c:spPr>
        <c:txPr>
          <a:bodyPr rot="-60000000" spcFirstLastPara="1" vertOverflow="ellipsis" vert="horz" wrap="square" anchor="ctr" anchorCtr="1"/>
          <a:lstStyle/>
          <a:p>
            <a:pPr>
              <a:defRPr sz="1600" b="0" i="0" u="none" strike="noStrike" kern="1200" baseline="0">
                <a:solidFill>
                  <a:srgbClr val="0D0D0D"/>
                </a:solidFill>
                <a:latin typeface="Calibri" panose="020F0502020204030204" pitchFamily="34" charset="0"/>
                <a:ea typeface="+mn-ea"/>
                <a:cs typeface="Calibri" panose="020F0502020204030204" pitchFamily="34" charset="0"/>
              </a:defRPr>
            </a:pPr>
            <a:endParaRPr lang="en-US"/>
          </a:p>
        </c:txPr>
        <c:crossAx val="136925432"/>
        <c:crosses val="autoZero"/>
        <c:auto val="1"/>
        <c:lblAlgn val="ctr"/>
        <c:lblOffset val="100"/>
        <c:noMultiLvlLbl val="0"/>
      </c:catAx>
      <c:valAx>
        <c:axId val="136925432"/>
        <c:scaling>
          <c:orientation val="minMax"/>
          <c:max val="100"/>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600" b="1" i="0" u="none" strike="noStrike" kern="1200" baseline="0">
                    <a:solidFill>
                      <a:srgbClr val="0D0D0D"/>
                    </a:solidFill>
                    <a:latin typeface="Calibri" panose="020F0502020204030204" pitchFamily="34" charset="0"/>
                    <a:ea typeface="+mn-ea"/>
                    <a:cs typeface="Calibri" panose="020F0502020204030204" pitchFamily="34" charset="0"/>
                  </a:defRPr>
                </a:pPr>
                <a:r>
                  <a:rPr lang="en-US" sz="1600" b="1" i="0" baseline="0" dirty="0">
                    <a:solidFill>
                      <a:srgbClr val="0D0D0D"/>
                    </a:solidFill>
                    <a:effectLst/>
                    <a:latin typeface="Calibri" panose="020F0502020204030204" pitchFamily="34" charset="0"/>
                    <a:cs typeface="Calibri" panose="020F0502020204030204" pitchFamily="34" charset="0"/>
                  </a:rPr>
                  <a:t>Proportion of MSM Screened for Syphilis</a:t>
                </a:r>
                <a:endParaRPr lang="en-US" sz="1600" b="1" dirty="0">
                  <a:solidFill>
                    <a:srgbClr val="0D0D0D"/>
                  </a:solidFill>
                  <a:effectLst/>
                  <a:latin typeface="Calibri" panose="020F0502020204030204" pitchFamily="34" charset="0"/>
                  <a:cs typeface="Calibri" panose="020F0502020204030204" pitchFamily="34" charset="0"/>
                </a:endParaRPr>
              </a:p>
            </c:rich>
          </c:tx>
          <c:layout>
            <c:manualLayout>
              <c:xMode val="edge"/>
              <c:yMode val="edge"/>
              <c:x val="0"/>
              <c:y val="3.6671837767676865E-2"/>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rgbClr val="0D0D0D"/>
                  </a:solidFill>
                  <a:latin typeface="Calibri" panose="020F0502020204030204" pitchFamily="34" charset="0"/>
                  <a:ea typeface="+mn-ea"/>
                  <a:cs typeface="Calibri" panose="020F0502020204030204" pitchFamily="34" charset="0"/>
                </a:defRPr>
              </a:pPr>
              <a:endParaRPr lang="en-US"/>
            </a:p>
          </c:txPr>
        </c:title>
        <c:numFmt formatCode="General" sourceLinked="1"/>
        <c:majorTickMark val="out"/>
        <c:minorTickMark val="none"/>
        <c:tickLblPos val="nextTo"/>
        <c:spPr>
          <a:noFill/>
          <a:ln>
            <a:solidFill>
              <a:srgbClr val="000000"/>
            </a:solidFill>
          </a:ln>
          <a:effectLst/>
        </c:spPr>
        <c:txPr>
          <a:bodyPr rot="-60000000" spcFirstLastPara="1" vertOverflow="ellipsis" vert="horz" wrap="square" anchor="ctr" anchorCtr="1"/>
          <a:lstStyle/>
          <a:p>
            <a:pPr>
              <a:defRPr sz="1600" b="0" i="0" u="none" strike="noStrike" kern="1200" baseline="0">
                <a:solidFill>
                  <a:srgbClr val="0D0D0D"/>
                </a:solidFill>
                <a:latin typeface="Calibri" panose="020F0502020204030204" pitchFamily="34" charset="0"/>
                <a:ea typeface="+mn-ea"/>
                <a:cs typeface="Calibri" panose="020F0502020204030204" pitchFamily="34" charset="0"/>
              </a:defRPr>
            </a:pPr>
            <a:endParaRPr lang="en-US"/>
          </a:p>
        </c:txPr>
        <c:crossAx val="1369250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567538674898871"/>
          <c:y val="3.2604522914173456E-2"/>
          <c:w val="0.85028330869823121"/>
          <c:h val="0.72847117556044039"/>
        </c:manualLayout>
      </c:layout>
      <c:barChart>
        <c:barDir val="col"/>
        <c:grouping val="clustered"/>
        <c:varyColors val="0"/>
        <c:ser>
          <c:idx val="0"/>
          <c:order val="0"/>
          <c:tx>
            <c:strRef>
              <c:f>Sheet1!$B$1</c:f>
              <c:strCache>
                <c:ptCount val="1"/>
                <c:pt idx="0">
                  <c:v>RW funded</c:v>
                </c:pt>
              </c:strCache>
            </c:strRef>
          </c:tx>
          <c:spPr>
            <a:solidFill>
              <a:srgbClr val="9A4E9E"/>
            </a:solidFill>
            <a:ln>
              <a:noFill/>
            </a:ln>
            <a:effectLst/>
          </c:spPr>
          <c:invertIfNegative val="0"/>
          <c:dPt>
            <c:idx val="0"/>
            <c:invertIfNegative val="0"/>
            <c:bubble3D val="0"/>
            <c:spPr>
              <a:solidFill>
                <a:srgbClr val="9A4E9E"/>
              </a:solidFill>
              <a:ln>
                <a:noFill/>
              </a:ln>
              <a:effectLst/>
            </c:spPr>
            <c:extLst>
              <c:ext xmlns:c16="http://schemas.microsoft.com/office/drawing/2014/chart" uri="{C3380CC4-5D6E-409C-BE32-E72D297353CC}">
                <c16:uniqueId val="{00000003-8134-407E-B491-A23585FBD8EB}"/>
              </c:ext>
            </c:extLst>
          </c:dPt>
          <c:cat>
            <c:numRef>
              <c:f>Sheet1!$A$2:$A$6</c:f>
              <c:numCache>
                <c:formatCode>General</c:formatCode>
                <c:ptCount val="5"/>
                <c:pt idx="0">
                  <c:v>2009</c:v>
                </c:pt>
                <c:pt idx="1">
                  <c:v>2010</c:v>
                </c:pt>
                <c:pt idx="2">
                  <c:v>2011</c:v>
                </c:pt>
                <c:pt idx="3">
                  <c:v>2012</c:v>
                </c:pt>
                <c:pt idx="4">
                  <c:v>2013</c:v>
                </c:pt>
              </c:numCache>
            </c:numRef>
          </c:cat>
          <c:val>
            <c:numRef>
              <c:f>Sheet1!$B$2:$B$6</c:f>
              <c:numCache>
                <c:formatCode>0%</c:formatCode>
                <c:ptCount val="5"/>
                <c:pt idx="0">
                  <c:v>0.67</c:v>
                </c:pt>
                <c:pt idx="1">
                  <c:v>0.66</c:v>
                </c:pt>
                <c:pt idx="2">
                  <c:v>0.71</c:v>
                </c:pt>
                <c:pt idx="3">
                  <c:v>0.71</c:v>
                </c:pt>
                <c:pt idx="4">
                  <c:v>0.74</c:v>
                </c:pt>
              </c:numCache>
            </c:numRef>
          </c:val>
          <c:extLst>
            <c:ext xmlns:c16="http://schemas.microsoft.com/office/drawing/2014/chart" uri="{C3380CC4-5D6E-409C-BE32-E72D297353CC}">
              <c16:uniqueId val="{00000000-8134-407E-B491-A23585FBD8EB}"/>
            </c:ext>
          </c:extLst>
        </c:ser>
        <c:ser>
          <c:idx val="1"/>
          <c:order val="1"/>
          <c:tx>
            <c:strRef>
              <c:f>Sheet1!$C$1</c:f>
              <c:strCache>
                <c:ptCount val="1"/>
                <c:pt idx="0">
                  <c:v>Not-RW funded</c:v>
                </c:pt>
              </c:strCache>
            </c:strRef>
          </c:tx>
          <c:spPr>
            <a:pattFill prst="dkUpDiag">
              <a:fgClr>
                <a:srgbClr val="9A4E9E"/>
              </a:fgClr>
              <a:bgClr>
                <a:schemeClr val="bg1"/>
              </a:bgClr>
            </a:pattFill>
            <a:ln>
              <a:noFill/>
            </a:ln>
            <a:effectLst/>
          </c:spPr>
          <c:invertIfNegative val="0"/>
          <c:cat>
            <c:numRef>
              <c:f>Sheet1!$A$2:$A$6</c:f>
              <c:numCache>
                <c:formatCode>General</c:formatCode>
                <c:ptCount val="5"/>
                <c:pt idx="0">
                  <c:v>2009</c:v>
                </c:pt>
                <c:pt idx="1">
                  <c:v>2010</c:v>
                </c:pt>
                <c:pt idx="2">
                  <c:v>2011</c:v>
                </c:pt>
                <c:pt idx="3">
                  <c:v>2012</c:v>
                </c:pt>
                <c:pt idx="4">
                  <c:v>2013</c:v>
                </c:pt>
              </c:numCache>
            </c:numRef>
          </c:cat>
          <c:val>
            <c:numRef>
              <c:f>Sheet1!$C$2:$C$6</c:f>
              <c:numCache>
                <c:formatCode>0%</c:formatCode>
                <c:ptCount val="5"/>
                <c:pt idx="0">
                  <c:v>0.43</c:v>
                </c:pt>
                <c:pt idx="1">
                  <c:v>0.51</c:v>
                </c:pt>
                <c:pt idx="2">
                  <c:v>0.52</c:v>
                </c:pt>
                <c:pt idx="3">
                  <c:v>0.55000000000000004</c:v>
                </c:pt>
                <c:pt idx="4">
                  <c:v>0.56999999999999995</c:v>
                </c:pt>
              </c:numCache>
            </c:numRef>
          </c:val>
          <c:extLst>
            <c:ext xmlns:c16="http://schemas.microsoft.com/office/drawing/2014/chart" uri="{C3380CC4-5D6E-409C-BE32-E72D297353CC}">
              <c16:uniqueId val="{00000001-8134-407E-B491-A23585FBD8EB}"/>
            </c:ext>
          </c:extLst>
        </c:ser>
        <c:dLbls>
          <c:showLegendKey val="0"/>
          <c:showVal val="0"/>
          <c:showCatName val="0"/>
          <c:showSerName val="0"/>
          <c:showPercent val="0"/>
          <c:showBubbleSize val="0"/>
        </c:dLbls>
        <c:gapWidth val="219"/>
        <c:overlap val="-27"/>
        <c:axId val="450475544"/>
        <c:axId val="450477840"/>
      </c:barChart>
      <c:catAx>
        <c:axId val="450475544"/>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sz="1600" dirty="0" smtClean="0">
                    <a:solidFill>
                      <a:schemeClr val="tx1"/>
                    </a:solidFill>
                  </a:rPr>
                  <a:t>Year</a:t>
                </a:r>
                <a:endParaRPr lang="en-US" sz="1600" dirty="0">
                  <a:solidFill>
                    <a:schemeClr val="tx1"/>
                  </a:solidFill>
                </a:endParaRPr>
              </a:p>
            </c:rich>
          </c:tx>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450477840"/>
        <c:crosses val="autoZero"/>
        <c:auto val="1"/>
        <c:lblAlgn val="ctr"/>
        <c:lblOffset val="100"/>
        <c:noMultiLvlLbl val="0"/>
      </c:catAx>
      <c:valAx>
        <c:axId val="4504778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sz="1800" b="0" i="0" baseline="0" dirty="0" smtClean="0">
                    <a:effectLst/>
                  </a:rPr>
                  <a:t>Proportion of MSM Screened for Syphilis</a:t>
                </a:r>
                <a:endParaRPr lang="en-US" sz="1600" b="0" dirty="0">
                  <a:effectLst/>
                </a:endParaRPr>
              </a:p>
            </c:rich>
          </c:tx>
          <c:layout>
            <c:manualLayout>
              <c:xMode val="edge"/>
              <c:yMode val="edge"/>
              <c:x val="7.7692825518323582E-3"/>
              <c:y val="5.7540805204906474E-2"/>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450475544"/>
        <c:crosses val="autoZero"/>
        <c:crossBetween val="between"/>
      </c:valAx>
      <c:spPr>
        <a:noFill/>
        <a:ln>
          <a:noFill/>
        </a:ln>
        <a:effectLst/>
      </c:spPr>
    </c:plotArea>
    <c:legend>
      <c:legendPos val="b"/>
      <c:layout>
        <c:manualLayout>
          <c:xMode val="edge"/>
          <c:yMode val="edge"/>
          <c:x val="0.39870470221880749"/>
          <c:y val="0.90073223206432029"/>
          <c:w val="0.30903144970075697"/>
          <c:h val="6.7128922582357337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Sheet2!$C$1:$C$2</c:f>
              <c:strCache>
                <c:ptCount val="2"/>
                <c:pt idx="0">
                  <c:v> RW funded</c:v>
                </c:pt>
                <c:pt idx="1">
                  <c:v>%</c:v>
                </c:pt>
              </c:strCache>
            </c:strRef>
          </c:tx>
          <c:spPr>
            <a:solidFill>
              <a:schemeClr val="accent1"/>
            </a:solidFill>
            <a:ln>
              <a:noFill/>
            </a:ln>
            <a:effectLst/>
          </c:spPr>
          <c:invertIfNegative val="0"/>
          <c:dPt>
            <c:idx val="0"/>
            <c:invertIfNegative val="0"/>
            <c:bubble3D val="0"/>
            <c:spPr>
              <a:solidFill>
                <a:srgbClr val="9A4E9E"/>
              </a:solidFill>
              <a:ln>
                <a:noFill/>
              </a:ln>
              <a:effectLst/>
            </c:spPr>
            <c:extLst>
              <c:ext xmlns:c16="http://schemas.microsoft.com/office/drawing/2014/chart" uri="{C3380CC4-5D6E-409C-BE32-E72D297353CC}">
                <c16:uniqueId val="{00000006-53D8-4E6F-879F-492485CD3D8B}"/>
              </c:ext>
            </c:extLst>
          </c:dPt>
          <c:dPt>
            <c:idx val="1"/>
            <c:invertIfNegative val="0"/>
            <c:bubble3D val="0"/>
            <c:spPr>
              <a:solidFill>
                <a:srgbClr val="F6A01A"/>
              </a:solidFill>
              <a:ln>
                <a:noFill/>
              </a:ln>
              <a:effectLst/>
            </c:spPr>
            <c:extLst>
              <c:ext xmlns:c16="http://schemas.microsoft.com/office/drawing/2014/chart" uri="{C3380CC4-5D6E-409C-BE32-E72D297353CC}">
                <c16:uniqueId val="{0000000A-53D8-4E6F-879F-492485CD3D8B}"/>
              </c:ext>
            </c:extLst>
          </c:dPt>
          <c:dPt>
            <c:idx val="2"/>
            <c:invertIfNegative val="0"/>
            <c:bubble3D val="0"/>
            <c:spPr>
              <a:solidFill>
                <a:srgbClr val="00788A"/>
              </a:solidFill>
              <a:ln>
                <a:noFill/>
              </a:ln>
              <a:effectLst/>
            </c:spPr>
            <c:extLst>
              <c:ext xmlns:c16="http://schemas.microsoft.com/office/drawing/2014/chart" uri="{C3380CC4-5D6E-409C-BE32-E72D297353CC}">
                <c16:uniqueId val="{00000012-53D8-4E6F-879F-492485CD3D8B}"/>
              </c:ext>
            </c:extLst>
          </c:dPt>
          <c:dPt>
            <c:idx val="3"/>
            <c:invertIfNegative val="0"/>
            <c:bubble3D val="0"/>
            <c:spPr>
              <a:solidFill>
                <a:srgbClr val="9A4E9E"/>
              </a:solidFill>
              <a:ln>
                <a:noFill/>
              </a:ln>
              <a:effectLst/>
            </c:spPr>
            <c:extLst>
              <c:ext xmlns:c16="http://schemas.microsoft.com/office/drawing/2014/chart" uri="{C3380CC4-5D6E-409C-BE32-E72D297353CC}">
                <c16:uniqueId val="{00000007-53D8-4E6F-879F-492485CD3D8B}"/>
              </c:ext>
            </c:extLst>
          </c:dPt>
          <c:dPt>
            <c:idx val="4"/>
            <c:invertIfNegative val="0"/>
            <c:bubble3D val="0"/>
            <c:spPr>
              <a:solidFill>
                <a:srgbClr val="F6A01A"/>
              </a:solidFill>
              <a:ln>
                <a:noFill/>
              </a:ln>
              <a:effectLst/>
            </c:spPr>
            <c:extLst>
              <c:ext xmlns:c16="http://schemas.microsoft.com/office/drawing/2014/chart" uri="{C3380CC4-5D6E-409C-BE32-E72D297353CC}">
                <c16:uniqueId val="{0000000B-53D8-4E6F-879F-492485CD3D8B}"/>
              </c:ext>
            </c:extLst>
          </c:dPt>
          <c:dPt>
            <c:idx val="5"/>
            <c:invertIfNegative val="0"/>
            <c:bubble3D val="0"/>
            <c:spPr>
              <a:solidFill>
                <a:srgbClr val="00788A"/>
              </a:solidFill>
              <a:ln>
                <a:noFill/>
              </a:ln>
              <a:effectLst/>
            </c:spPr>
            <c:extLst>
              <c:ext xmlns:c16="http://schemas.microsoft.com/office/drawing/2014/chart" uri="{C3380CC4-5D6E-409C-BE32-E72D297353CC}">
                <c16:uniqueId val="{00000013-53D8-4E6F-879F-492485CD3D8B}"/>
              </c:ext>
            </c:extLst>
          </c:dPt>
          <c:dPt>
            <c:idx val="6"/>
            <c:invertIfNegative val="0"/>
            <c:bubble3D val="0"/>
            <c:spPr>
              <a:solidFill>
                <a:srgbClr val="9A4E9E"/>
              </a:solidFill>
              <a:ln>
                <a:noFill/>
              </a:ln>
              <a:effectLst/>
            </c:spPr>
            <c:extLst>
              <c:ext xmlns:c16="http://schemas.microsoft.com/office/drawing/2014/chart" uri="{C3380CC4-5D6E-409C-BE32-E72D297353CC}">
                <c16:uniqueId val="{00000008-53D8-4E6F-879F-492485CD3D8B}"/>
              </c:ext>
            </c:extLst>
          </c:dPt>
          <c:dPt>
            <c:idx val="7"/>
            <c:invertIfNegative val="0"/>
            <c:bubble3D val="0"/>
            <c:spPr>
              <a:solidFill>
                <a:srgbClr val="F6A01A"/>
              </a:solidFill>
              <a:ln>
                <a:noFill/>
              </a:ln>
              <a:effectLst/>
            </c:spPr>
            <c:extLst>
              <c:ext xmlns:c16="http://schemas.microsoft.com/office/drawing/2014/chart" uri="{C3380CC4-5D6E-409C-BE32-E72D297353CC}">
                <c16:uniqueId val="{0000000C-53D8-4E6F-879F-492485CD3D8B}"/>
              </c:ext>
            </c:extLst>
          </c:dPt>
          <c:dPt>
            <c:idx val="8"/>
            <c:invertIfNegative val="0"/>
            <c:bubble3D val="0"/>
            <c:spPr>
              <a:solidFill>
                <a:srgbClr val="00788A"/>
              </a:solidFill>
              <a:ln>
                <a:noFill/>
              </a:ln>
              <a:effectLst/>
            </c:spPr>
            <c:extLst>
              <c:ext xmlns:c16="http://schemas.microsoft.com/office/drawing/2014/chart" uri="{C3380CC4-5D6E-409C-BE32-E72D297353CC}">
                <c16:uniqueId val="{00000014-53D8-4E6F-879F-492485CD3D8B}"/>
              </c:ext>
            </c:extLst>
          </c:dPt>
          <c:dPt>
            <c:idx val="9"/>
            <c:invertIfNegative val="0"/>
            <c:bubble3D val="0"/>
            <c:spPr>
              <a:solidFill>
                <a:srgbClr val="9A4E9E"/>
              </a:solidFill>
              <a:ln>
                <a:noFill/>
              </a:ln>
              <a:effectLst/>
            </c:spPr>
            <c:extLst>
              <c:ext xmlns:c16="http://schemas.microsoft.com/office/drawing/2014/chart" uri="{C3380CC4-5D6E-409C-BE32-E72D297353CC}">
                <c16:uniqueId val="{00000009-53D8-4E6F-879F-492485CD3D8B}"/>
              </c:ext>
            </c:extLst>
          </c:dPt>
          <c:dPt>
            <c:idx val="10"/>
            <c:invertIfNegative val="0"/>
            <c:bubble3D val="0"/>
            <c:spPr>
              <a:solidFill>
                <a:srgbClr val="F6A01A"/>
              </a:solidFill>
              <a:ln>
                <a:noFill/>
              </a:ln>
              <a:effectLst/>
            </c:spPr>
            <c:extLst>
              <c:ext xmlns:c16="http://schemas.microsoft.com/office/drawing/2014/chart" uri="{C3380CC4-5D6E-409C-BE32-E72D297353CC}">
                <c16:uniqueId val="{0000000D-53D8-4E6F-879F-492485CD3D8B}"/>
              </c:ext>
            </c:extLst>
          </c:dPt>
          <c:dPt>
            <c:idx val="11"/>
            <c:invertIfNegative val="0"/>
            <c:bubble3D val="0"/>
            <c:spPr>
              <a:solidFill>
                <a:srgbClr val="00788A"/>
              </a:solidFill>
              <a:ln>
                <a:noFill/>
              </a:ln>
              <a:effectLst/>
            </c:spPr>
            <c:extLst>
              <c:ext xmlns:c16="http://schemas.microsoft.com/office/drawing/2014/chart" uri="{C3380CC4-5D6E-409C-BE32-E72D297353CC}">
                <c16:uniqueId val="{00000015-53D8-4E6F-879F-492485CD3D8B}"/>
              </c:ext>
            </c:extLst>
          </c:dPt>
          <c:errBars>
            <c:errBarType val="both"/>
            <c:errValType val="cust"/>
            <c:noEndCap val="0"/>
            <c:plus>
              <c:numRef>
                <c:f>Sheet2!$D$3:$D$14</c:f>
                <c:numCache>
                  <c:formatCode>General</c:formatCode>
                  <c:ptCount val="12"/>
                  <c:pt idx="0">
                    <c:v>3.5999999999999943</c:v>
                  </c:pt>
                  <c:pt idx="1">
                    <c:v>5</c:v>
                  </c:pt>
                  <c:pt idx="2">
                    <c:v>4.3999999999999986</c:v>
                  </c:pt>
                  <c:pt idx="3">
                    <c:v>4</c:v>
                  </c:pt>
                  <c:pt idx="4">
                    <c:v>4.6000000000000014</c:v>
                  </c:pt>
                  <c:pt idx="5">
                    <c:v>4.3999999999999986</c:v>
                  </c:pt>
                  <c:pt idx="6">
                    <c:v>2.7999999999999972</c:v>
                  </c:pt>
                  <c:pt idx="7">
                    <c:v>4.3999999999999986</c:v>
                  </c:pt>
                  <c:pt idx="8">
                    <c:v>4.7000000000000028</c:v>
                  </c:pt>
                  <c:pt idx="9">
                    <c:v>3.4000000000000057</c:v>
                  </c:pt>
                  <c:pt idx="10">
                    <c:v>5.5999999999999943</c:v>
                  </c:pt>
                  <c:pt idx="11">
                    <c:v>5.2000000000000028</c:v>
                  </c:pt>
                </c:numCache>
              </c:numRef>
            </c:plus>
            <c:minus>
              <c:numRef>
                <c:f>Sheet2!$E$3:$E$14</c:f>
                <c:numCache>
                  <c:formatCode>General</c:formatCode>
                  <c:ptCount val="12"/>
                  <c:pt idx="0">
                    <c:v>3.7999999999999972</c:v>
                  </c:pt>
                  <c:pt idx="1">
                    <c:v>4.5</c:v>
                  </c:pt>
                  <c:pt idx="2">
                    <c:v>4.3000000000000007</c:v>
                  </c:pt>
                  <c:pt idx="3">
                    <c:v>3.2999999999999972</c:v>
                  </c:pt>
                  <c:pt idx="4">
                    <c:v>4.8999999999999986</c:v>
                  </c:pt>
                  <c:pt idx="5">
                    <c:v>5.2999999999999972</c:v>
                  </c:pt>
                  <c:pt idx="6">
                    <c:v>3.2999999999999972</c:v>
                  </c:pt>
                  <c:pt idx="7">
                    <c:v>5.1000000000000014</c:v>
                  </c:pt>
                  <c:pt idx="8">
                    <c:v>3.8999999999999986</c:v>
                  </c:pt>
                  <c:pt idx="9">
                    <c:v>3.7000000000000028</c:v>
                  </c:pt>
                  <c:pt idx="10">
                    <c:v>4.8999999999999986</c:v>
                  </c:pt>
                  <c:pt idx="11">
                    <c:v>4.5</c:v>
                  </c:pt>
                </c:numCache>
              </c:numRef>
            </c:minus>
            <c:spPr>
              <a:noFill/>
              <a:ln w="9525" cap="flat" cmpd="sng" algn="ctr">
                <a:solidFill>
                  <a:schemeClr val="tx1"/>
                </a:solidFill>
                <a:round/>
              </a:ln>
              <a:effectLst/>
            </c:spPr>
          </c:errBars>
          <c:cat>
            <c:multiLvlStrRef>
              <c:f>Sheet2!$A$3:$B$14</c:f>
              <c:multiLvlStrCache>
                <c:ptCount val="12"/>
                <c:lvl>
                  <c:pt idx="0">
                    <c:v>Tested in past 12 months</c:v>
                  </c:pt>
                  <c:pt idx="1">
                    <c:v>Tested in past 6 months</c:v>
                  </c:pt>
                  <c:pt idx="2">
                    <c:v>Tested in past 3 months</c:v>
                  </c:pt>
                  <c:pt idx="3">
                    <c:v>Tested in past 12 months</c:v>
                  </c:pt>
                  <c:pt idx="4">
                    <c:v>Tested in past 6 months</c:v>
                  </c:pt>
                  <c:pt idx="5">
                    <c:v>Tested in past 3 months</c:v>
                  </c:pt>
                  <c:pt idx="6">
                    <c:v>Tested in past 12 months</c:v>
                  </c:pt>
                  <c:pt idx="7">
                    <c:v>Tested in past 6 months</c:v>
                  </c:pt>
                  <c:pt idx="8">
                    <c:v>Tested in past 3 months</c:v>
                  </c:pt>
                  <c:pt idx="9">
                    <c:v>Tested in past 12 months</c:v>
                  </c:pt>
                  <c:pt idx="10">
                    <c:v>Tested in past 6 months</c:v>
                  </c:pt>
                  <c:pt idx="11">
                    <c:v>Tested in past 3 months</c:v>
                  </c:pt>
                </c:lvl>
                <c:lvl>
                  <c:pt idx="0">
                    <c:v>Reported sexual activity</c:v>
                  </c:pt>
                  <c:pt idx="3">
                    <c:v>Reported condomless sex (regardless of No. of partners reported)</c:v>
                  </c:pt>
                  <c:pt idx="6">
                    <c:v>Reported &gt;=2 partners (regardless of reported condom use)</c:v>
                  </c:pt>
                  <c:pt idx="9">
                    <c:v>Reported both condomless sex and &gt;= 2 partners</c:v>
                  </c:pt>
                </c:lvl>
              </c:multiLvlStrCache>
            </c:multiLvlStrRef>
          </c:cat>
          <c:val>
            <c:numRef>
              <c:f>Sheet2!$C$3:$C$14</c:f>
              <c:numCache>
                <c:formatCode>General</c:formatCode>
                <c:ptCount val="12"/>
                <c:pt idx="0">
                  <c:v>77</c:v>
                </c:pt>
                <c:pt idx="1">
                  <c:v>54</c:v>
                </c:pt>
                <c:pt idx="2">
                  <c:v>35</c:v>
                </c:pt>
                <c:pt idx="3">
                  <c:v>80</c:v>
                </c:pt>
                <c:pt idx="4">
                  <c:v>59</c:v>
                </c:pt>
                <c:pt idx="5">
                  <c:v>40</c:v>
                </c:pt>
                <c:pt idx="6">
                  <c:v>81</c:v>
                </c:pt>
                <c:pt idx="7">
                  <c:v>57</c:v>
                </c:pt>
                <c:pt idx="8">
                  <c:v>37</c:v>
                </c:pt>
                <c:pt idx="9">
                  <c:v>84</c:v>
                </c:pt>
                <c:pt idx="10">
                  <c:v>60</c:v>
                </c:pt>
                <c:pt idx="11">
                  <c:v>41</c:v>
                </c:pt>
              </c:numCache>
            </c:numRef>
          </c:val>
          <c:extLst>
            <c:ext xmlns:c16="http://schemas.microsoft.com/office/drawing/2014/chart" uri="{C3380CC4-5D6E-409C-BE32-E72D297353CC}">
              <c16:uniqueId val="{00000000-53D8-4E6F-879F-492485CD3D8B}"/>
            </c:ext>
          </c:extLst>
        </c:ser>
        <c:ser>
          <c:idx val="3"/>
          <c:order val="3"/>
          <c:tx>
            <c:strRef>
              <c:f>Sheet2!$F$1:$F$2</c:f>
              <c:strCache>
                <c:ptCount val="2"/>
                <c:pt idx="0">
                  <c:v>Non-RW funded</c:v>
                </c:pt>
                <c:pt idx="1">
                  <c:v>%</c:v>
                </c:pt>
              </c:strCache>
            </c:strRef>
          </c:tx>
          <c:spPr>
            <a:pattFill prst="dkUpDiag">
              <a:fgClr>
                <a:srgbClr val="9A4E9E"/>
              </a:fgClr>
              <a:bgClr>
                <a:schemeClr val="bg1"/>
              </a:bgClr>
            </a:pattFill>
            <a:ln>
              <a:noFill/>
            </a:ln>
            <a:effectLst/>
          </c:spPr>
          <c:invertIfNegative val="0"/>
          <c:dPt>
            <c:idx val="1"/>
            <c:invertIfNegative val="0"/>
            <c:bubble3D val="0"/>
            <c:spPr>
              <a:pattFill prst="dkUpDiag">
                <a:fgClr>
                  <a:srgbClr val="F6A01A"/>
                </a:fgClr>
                <a:bgClr>
                  <a:schemeClr val="bg1"/>
                </a:bgClr>
              </a:pattFill>
              <a:ln>
                <a:noFill/>
              </a:ln>
              <a:effectLst/>
            </c:spPr>
            <c:extLst>
              <c:ext xmlns:c16="http://schemas.microsoft.com/office/drawing/2014/chart" uri="{C3380CC4-5D6E-409C-BE32-E72D297353CC}">
                <c16:uniqueId val="{0000000E-53D8-4E6F-879F-492485CD3D8B}"/>
              </c:ext>
            </c:extLst>
          </c:dPt>
          <c:dPt>
            <c:idx val="2"/>
            <c:invertIfNegative val="0"/>
            <c:bubble3D val="0"/>
            <c:spPr>
              <a:pattFill prst="dkUpDiag">
                <a:fgClr>
                  <a:srgbClr val="00788A"/>
                </a:fgClr>
                <a:bgClr>
                  <a:schemeClr val="bg1"/>
                </a:bgClr>
              </a:pattFill>
              <a:ln>
                <a:noFill/>
              </a:ln>
              <a:effectLst/>
            </c:spPr>
            <c:extLst>
              <c:ext xmlns:c16="http://schemas.microsoft.com/office/drawing/2014/chart" uri="{C3380CC4-5D6E-409C-BE32-E72D297353CC}">
                <c16:uniqueId val="{00000016-53D8-4E6F-879F-492485CD3D8B}"/>
              </c:ext>
            </c:extLst>
          </c:dPt>
          <c:dPt>
            <c:idx val="4"/>
            <c:invertIfNegative val="0"/>
            <c:bubble3D val="0"/>
            <c:spPr>
              <a:pattFill prst="dkUpDiag">
                <a:fgClr>
                  <a:srgbClr val="F6A01A"/>
                </a:fgClr>
                <a:bgClr>
                  <a:schemeClr val="bg1"/>
                </a:bgClr>
              </a:pattFill>
              <a:ln>
                <a:noFill/>
              </a:ln>
              <a:effectLst/>
            </c:spPr>
            <c:extLst>
              <c:ext xmlns:c16="http://schemas.microsoft.com/office/drawing/2014/chart" uri="{C3380CC4-5D6E-409C-BE32-E72D297353CC}">
                <c16:uniqueId val="{0000000F-53D8-4E6F-879F-492485CD3D8B}"/>
              </c:ext>
            </c:extLst>
          </c:dPt>
          <c:dPt>
            <c:idx val="5"/>
            <c:invertIfNegative val="0"/>
            <c:bubble3D val="0"/>
            <c:spPr>
              <a:pattFill prst="dkUpDiag">
                <a:fgClr>
                  <a:srgbClr val="00788A"/>
                </a:fgClr>
                <a:bgClr>
                  <a:schemeClr val="bg1"/>
                </a:bgClr>
              </a:pattFill>
              <a:ln>
                <a:noFill/>
              </a:ln>
              <a:effectLst/>
            </c:spPr>
            <c:extLst>
              <c:ext xmlns:c16="http://schemas.microsoft.com/office/drawing/2014/chart" uri="{C3380CC4-5D6E-409C-BE32-E72D297353CC}">
                <c16:uniqueId val="{00000017-53D8-4E6F-879F-492485CD3D8B}"/>
              </c:ext>
            </c:extLst>
          </c:dPt>
          <c:dPt>
            <c:idx val="7"/>
            <c:invertIfNegative val="0"/>
            <c:bubble3D val="0"/>
            <c:spPr>
              <a:pattFill prst="dkUpDiag">
                <a:fgClr>
                  <a:srgbClr val="F6A01A"/>
                </a:fgClr>
                <a:bgClr>
                  <a:schemeClr val="bg1"/>
                </a:bgClr>
              </a:pattFill>
              <a:ln>
                <a:noFill/>
              </a:ln>
              <a:effectLst/>
            </c:spPr>
            <c:extLst>
              <c:ext xmlns:c16="http://schemas.microsoft.com/office/drawing/2014/chart" uri="{C3380CC4-5D6E-409C-BE32-E72D297353CC}">
                <c16:uniqueId val="{00000010-53D8-4E6F-879F-492485CD3D8B}"/>
              </c:ext>
            </c:extLst>
          </c:dPt>
          <c:dPt>
            <c:idx val="8"/>
            <c:invertIfNegative val="0"/>
            <c:bubble3D val="0"/>
            <c:spPr>
              <a:pattFill prst="dkUpDiag">
                <a:fgClr>
                  <a:srgbClr val="00788A"/>
                </a:fgClr>
                <a:bgClr>
                  <a:schemeClr val="bg1"/>
                </a:bgClr>
              </a:pattFill>
              <a:ln>
                <a:noFill/>
              </a:ln>
              <a:effectLst/>
            </c:spPr>
            <c:extLst>
              <c:ext xmlns:c16="http://schemas.microsoft.com/office/drawing/2014/chart" uri="{C3380CC4-5D6E-409C-BE32-E72D297353CC}">
                <c16:uniqueId val="{00000018-53D8-4E6F-879F-492485CD3D8B}"/>
              </c:ext>
            </c:extLst>
          </c:dPt>
          <c:dPt>
            <c:idx val="10"/>
            <c:invertIfNegative val="0"/>
            <c:bubble3D val="0"/>
            <c:spPr>
              <a:pattFill prst="dkUpDiag">
                <a:fgClr>
                  <a:srgbClr val="F6A01A"/>
                </a:fgClr>
                <a:bgClr>
                  <a:schemeClr val="bg1"/>
                </a:bgClr>
              </a:pattFill>
              <a:ln>
                <a:noFill/>
              </a:ln>
              <a:effectLst/>
            </c:spPr>
            <c:extLst>
              <c:ext xmlns:c16="http://schemas.microsoft.com/office/drawing/2014/chart" uri="{C3380CC4-5D6E-409C-BE32-E72D297353CC}">
                <c16:uniqueId val="{00000011-53D8-4E6F-879F-492485CD3D8B}"/>
              </c:ext>
            </c:extLst>
          </c:dPt>
          <c:dPt>
            <c:idx val="11"/>
            <c:invertIfNegative val="0"/>
            <c:bubble3D val="0"/>
            <c:spPr>
              <a:pattFill prst="dkUpDiag">
                <a:fgClr>
                  <a:srgbClr val="00788A"/>
                </a:fgClr>
                <a:bgClr>
                  <a:schemeClr val="bg1"/>
                </a:bgClr>
              </a:pattFill>
              <a:ln>
                <a:noFill/>
              </a:ln>
              <a:effectLst/>
            </c:spPr>
            <c:extLst>
              <c:ext xmlns:c16="http://schemas.microsoft.com/office/drawing/2014/chart" uri="{C3380CC4-5D6E-409C-BE32-E72D297353CC}">
                <c16:uniqueId val="{00000019-53D8-4E6F-879F-492485CD3D8B}"/>
              </c:ext>
            </c:extLst>
          </c:dPt>
          <c:errBars>
            <c:errBarType val="both"/>
            <c:errValType val="cust"/>
            <c:noEndCap val="0"/>
            <c:plus>
              <c:numRef>
                <c:f>Sheet2!$G$3:$G$14</c:f>
                <c:numCache>
                  <c:formatCode>General</c:formatCode>
                  <c:ptCount val="12"/>
                  <c:pt idx="0">
                    <c:v>4.7999999999999972</c:v>
                  </c:pt>
                  <c:pt idx="1">
                    <c:v>5.1000000000000014</c:v>
                  </c:pt>
                  <c:pt idx="2">
                    <c:v>4.8999999999999986</c:v>
                  </c:pt>
                  <c:pt idx="3">
                    <c:v>5</c:v>
                  </c:pt>
                  <c:pt idx="4">
                    <c:v>6.2000000000000028</c:v>
                  </c:pt>
                  <c:pt idx="5">
                    <c:v>5.1000000000000014</c:v>
                  </c:pt>
                  <c:pt idx="6">
                    <c:v>5.2999999999999972</c:v>
                  </c:pt>
                  <c:pt idx="7">
                    <c:v>7</c:v>
                  </c:pt>
                  <c:pt idx="8">
                    <c:v>5.6000000000000014</c:v>
                  </c:pt>
                  <c:pt idx="9">
                    <c:v>5.0999999999999943</c:v>
                  </c:pt>
                  <c:pt idx="10">
                    <c:v>7</c:v>
                  </c:pt>
                  <c:pt idx="11">
                    <c:v>6.1000000000000014</c:v>
                  </c:pt>
                </c:numCache>
              </c:numRef>
            </c:plus>
            <c:minus>
              <c:numRef>
                <c:f>Sheet2!$H$3:$H$14</c:f>
                <c:numCache>
                  <c:formatCode>General</c:formatCode>
                  <c:ptCount val="12"/>
                  <c:pt idx="0">
                    <c:v>4.5</c:v>
                  </c:pt>
                  <c:pt idx="1">
                    <c:v>6</c:v>
                  </c:pt>
                  <c:pt idx="2">
                    <c:v>4</c:v>
                  </c:pt>
                  <c:pt idx="3">
                    <c:v>4.3999999999999986</c:v>
                  </c:pt>
                  <c:pt idx="4">
                    <c:v>6</c:v>
                  </c:pt>
                  <c:pt idx="5">
                    <c:v>5.1000000000000014</c:v>
                  </c:pt>
                  <c:pt idx="6">
                    <c:v>4.7999999999999972</c:v>
                  </c:pt>
                  <c:pt idx="7">
                    <c:v>6.3999999999999986</c:v>
                  </c:pt>
                  <c:pt idx="8">
                    <c:v>5.1000000000000014</c:v>
                  </c:pt>
                  <c:pt idx="9">
                    <c:v>5.4000000000000057</c:v>
                  </c:pt>
                  <c:pt idx="10">
                    <c:v>6.8999999999999986</c:v>
                  </c:pt>
                  <c:pt idx="11">
                    <c:v>6.1000000000000014</c:v>
                  </c:pt>
                </c:numCache>
              </c:numRef>
            </c:minus>
            <c:spPr>
              <a:noFill/>
              <a:ln w="9525" cap="flat" cmpd="sng" algn="ctr">
                <a:solidFill>
                  <a:schemeClr val="tx1"/>
                </a:solidFill>
                <a:round/>
              </a:ln>
              <a:effectLst/>
            </c:spPr>
          </c:errBars>
          <c:cat>
            <c:multiLvlStrRef>
              <c:f>Sheet2!$A$3:$B$14</c:f>
              <c:multiLvlStrCache>
                <c:ptCount val="12"/>
                <c:lvl>
                  <c:pt idx="0">
                    <c:v>Tested in past 12 months</c:v>
                  </c:pt>
                  <c:pt idx="1">
                    <c:v>Tested in past 6 months</c:v>
                  </c:pt>
                  <c:pt idx="2">
                    <c:v>Tested in past 3 months</c:v>
                  </c:pt>
                  <c:pt idx="3">
                    <c:v>Tested in past 12 months</c:v>
                  </c:pt>
                  <c:pt idx="4">
                    <c:v>Tested in past 6 months</c:v>
                  </c:pt>
                  <c:pt idx="5">
                    <c:v>Tested in past 3 months</c:v>
                  </c:pt>
                  <c:pt idx="6">
                    <c:v>Tested in past 12 months</c:v>
                  </c:pt>
                  <c:pt idx="7">
                    <c:v>Tested in past 6 months</c:v>
                  </c:pt>
                  <c:pt idx="8">
                    <c:v>Tested in past 3 months</c:v>
                  </c:pt>
                  <c:pt idx="9">
                    <c:v>Tested in past 12 months</c:v>
                  </c:pt>
                  <c:pt idx="10">
                    <c:v>Tested in past 6 months</c:v>
                  </c:pt>
                  <c:pt idx="11">
                    <c:v>Tested in past 3 months</c:v>
                  </c:pt>
                </c:lvl>
                <c:lvl>
                  <c:pt idx="0">
                    <c:v>Reported sexual activity</c:v>
                  </c:pt>
                  <c:pt idx="3">
                    <c:v>Reported condomless sex (regardless of No. of partners reported)</c:v>
                  </c:pt>
                  <c:pt idx="6">
                    <c:v>Reported &gt;=2 partners (regardless of reported condom use)</c:v>
                  </c:pt>
                  <c:pt idx="9">
                    <c:v>Reported both condomless sex and &gt;= 2 partners</c:v>
                  </c:pt>
                </c:lvl>
              </c:multiLvlStrCache>
            </c:multiLvlStrRef>
          </c:cat>
          <c:val>
            <c:numRef>
              <c:f>Sheet2!$F$3:$F$14</c:f>
              <c:numCache>
                <c:formatCode>General</c:formatCode>
                <c:ptCount val="12"/>
                <c:pt idx="0">
                  <c:v>59</c:v>
                </c:pt>
                <c:pt idx="1">
                  <c:v>43</c:v>
                </c:pt>
                <c:pt idx="2">
                  <c:v>26</c:v>
                </c:pt>
                <c:pt idx="3">
                  <c:v>65</c:v>
                </c:pt>
                <c:pt idx="4">
                  <c:v>48</c:v>
                </c:pt>
                <c:pt idx="5">
                  <c:v>32</c:v>
                </c:pt>
                <c:pt idx="6">
                  <c:v>67</c:v>
                </c:pt>
                <c:pt idx="7">
                  <c:v>49</c:v>
                </c:pt>
                <c:pt idx="8">
                  <c:v>31</c:v>
                </c:pt>
                <c:pt idx="9">
                  <c:v>70</c:v>
                </c:pt>
                <c:pt idx="10">
                  <c:v>52</c:v>
                </c:pt>
                <c:pt idx="11">
                  <c:v>35</c:v>
                </c:pt>
              </c:numCache>
            </c:numRef>
          </c:val>
          <c:extLst>
            <c:ext xmlns:c16="http://schemas.microsoft.com/office/drawing/2014/chart" uri="{C3380CC4-5D6E-409C-BE32-E72D297353CC}">
              <c16:uniqueId val="{00000001-53D8-4E6F-879F-492485CD3D8B}"/>
            </c:ext>
          </c:extLst>
        </c:ser>
        <c:dLbls>
          <c:showLegendKey val="0"/>
          <c:showVal val="0"/>
          <c:showCatName val="0"/>
          <c:showSerName val="0"/>
          <c:showPercent val="0"/>
          <c:showBubbleSize val="0"/>
        </c:dLbls>
        <c:gapWidth val="219"/>
        <c:overlap val="-27"/>
        <c:axId val="490994248"/>
        <c:axId val="490990968"/>
        <c:extLst>
          <c:ext xmlns:c15="http://schemas.microsoft.com/office/drawing/2012/chart" uri="{02D57815-91ED-43cb-92C2-25804820EDAC}">
            <c15:filteredBarSeries>
              <c15:ser>
                <c:idx val="1"/>
                <c:order val="1"/>
                <c:tx>
                  <c:strRef>
                    <c:extLst>
                      <c:ext uri="{02D57815-91ED-43cb-92C2-25804820EDAC}">
                        <c15:formulaRef>
                          <c15:sqref>Sheet2!$D$1:$D$2</c15:sqref>
                        </c15:formulaRef>
                      </c:ext>
                    </c:extLst>
                    <c:strCache>
                      <c:ptCount val="2"/>
                      <c:pt idx="0">
                        <c:v> RW funded</c:v>
                      </c:pt>
                      <c:pt idx="1">
                        <c:v>Err +</c:v>
                      </c:pt>
                    </c:strCache>
                  </c:strRef>
                </c:tx>
                <c:spPr>
                  <a:solidFill>
                    <a:schemeClr val="accent2"/>
                  </a:solidFill>
                  <a:ln>
                    <a:noFill/>
                  </a:ln>
                  <a:effectLst/>
                </c:spPr>
                <c:invertIfNegative val="0"/>
                <c:cat>
                  <c:multiLvlStrRef>
                    <c:extLst>
                      <c:ext uri="{02D57815-91ED-43cb-92C2-25804820EDAC}">
                        <c15:formulaRef>
                          <c15:sqref>Sheet2!$A$3:$B$14</c15:sqref>
                        </c15:formulaRef>
                      </c:ext>
                    </c:extLst>
                    <c:multiLvlStrCache>
                      <c:ptCount val="12"/>
                      <c:lvl>
                        <c:pt idx="0">
                          <c:v>Tested in past 12 months</c:v>
                        </c:pt>
                        <c:pt idx="1">
                          <c:v>Tested in past 6 months</c:v>
                        </c:pt>
                        <c:pt idx="2">
                          <c:v>Tested in past 3 months</c:v>
                        </c:pt>
                        <c:pt idx="3">
                          <c:v>Tested in past 12 months</c:v>
                        </c:pt>
                        <c:pt idx="4">
                          <c:v>Tested in past 6 months</c:v>
                        </c:pt>
                        <c:pt idx="5">
                          <c:v>Tested in past 3 months</c:v>
                        </c:pt>
                        <c:pt idx="6">
                          <c:v>Tested in past 12 months</c:v>
                        </c:pt>
                        <c:pt idx="7">
                          <c:v>Tested in past 6 months</c:v>
                        </c:pt>
                        <c:pt idx="8">
                          <c:v>Tested in past 3 months</c:v>
                        </c:pt>
                        <c:pt idx="9">
                          <c:v>Tested in past 12 months</c:v>
                        </c:pt>
                        <c:pt idx="10">
                          <c:v>Tested in past 6 months</c:v>
                        </c:pt>
                        <c:pt idx="11">
                          <c:v>Tested in past 3 months</c:v>
                        </c:pt>
                      </c:lvl>
                      <c:lvl>
                        <c:pt idx="0">
                          <c:v>Reported sexual activity</c:v>
                        </c:pt>
                        <c:pt idx="3">
                          <c:v>Reported condomless sex (regardless of No. of partners reported)</c:v>
                        </c:pt>
                        <c:pt idx="6">
                          <c:v>Reported &gt;=2 partners (regardless of reported condom use)</c:v>
                        </c:pt>
                        <c:pt idx="9">
                          <c:v>Reported both condomless sex and &gt;= 2 partners</c:v>
                        </c:pt>
                      </c:lvl>
                    </c:multiLvlStrCache>
                  </c:multiLvlStrRef>
                </c:cat>
                <c:val>
                  <c:numRef>
                    <c:extLst>
                      <c:ext uri="{02D57815-91ED-43cb-92C2-25804820EDAC}">
                        <c15:formulaRef>
                          <c15:sqref>Sheet2!$D$3:$D$14</c15:sqref>
                        </c15:formulaRef>
                      </c:ext>
                    </c:extLst>
                    <c:numCache>
                      <c:formatCode>General</c:formatCode>
                      <c:ptCount val="12"/>
                      <c:pt idx="0">
                        <c:v>3.5999999999999943</c:v>
                      </c:pt>
                      <c:pt idx="1">
                        <c:v>5</c:v>
                      </c:pt>
                      <c:pt idx="2">
                        <c:v>4.3999999999999986</c:v>
                      </c:pt>
                      <c:pt idx="3">
                        <c:v>4</c:v>
                      </c:pt>
                      <c:pt idx="4">
                        <c:v>4.6000000000000014</c:v>
                      </c:pt>
                      <c:pt idx="5">
                        <c:v>4.3999999999999986</c:v>
                      </c:pt>
                      <c:pt idx="6">
                        <c:v>2.7999999999999972</c:v>
                      </c:pt>
                      <c:pt idx="7">
                        <c:v>4.3999999999999986</c:v>
                      </c:pt>
                      <c:pt idx="8">
                        <c:v>4.7000000000000028</c:v>
                      </c:pt>
                      <c:pt idx="9">
                        <c:v>3.4000000000000057</c:v>
                      </c:pt>
                      <c:pt idx="10">
                        <c:v>5.5999999999999943</c:v>
                      </c:pt>
                      <c:pt idx="11">
                        <c:v>5.2000000000000028</c:v>
                      </c:pt>
                    </c:numCache>
                  </c:numRef>
                </c:val>
                <c:extLst>
                  <c:ext xmlns:c16="http://schemas.microsoft.com/office/drawing/2014/chart" uri="{C3380CC4-5D6E-409C-BE32-E72D297353CC}">
                    <c16:uniqueId val="{00000002-53D8-4E6F-879F-492485CD3D8B}"/>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Sheet2!$E$1:$E$2</c15:sqref>
                        </c15:formulaRef>
                      </c:ext>
                    </c:extLst>
                    <c:strCache>
                      <c:ptCount val="2"/>
                      <c:pt idx="0">
                        <c:v> RW funded</c:v>
                      </c:pt>
                      <c:pt idx="1">
                        <c:v>Err -</c:v>
                      </c:pt>
                    </c:strCache>
                  </c:strRef>
                </c:tx>
                <c:spPr>
                  <a:solidFill>
                    <a:schemeClr val="accent3"/>
                  </a:solidFill>
                  <a:ln>
                    <a:noFill/>
                  </a:ln>
                  <a:effectLst/>
                </c:spPr>
                <c:invertIfNegative val="0"/>
                <c:cat>
                  <c:multiLvlStrRef>
                    <c:extLst xmlns:c15="http://schemas.microsoft.com/office/drawing/2012/chart">
                      <c:ext xmlns:c15="http://schemas.microsoft.com/office/drawing/2012/chart" uri="{02D57815-91ED-43cb-92C2-25804820EDAC}">
                        <c15:formulaRef>
                          <c15:sqref>Sheet2!$A$3:$B$14</c15:sqref>
                        </c15:formulaRef>
                      </c:ext>
                    </c:extLst>
                    <c:multiLvlStrCache>
                      <c:ptCount val="12"/>
                      <c:lvl>
                        <c:pt idx="0">
                          <c:v>Tested in past 12 months</c:v>
                        </c:pt>
                        <c:pt idx="1">
                          <c:v>Tested in past 6 months</c:v>
                        </c:pt>
                        <c:pt idx="2">
                          <c:v>Tested in past 3 months</c:v>
                        </c:pt>
                        <c:pt idx="3">
                          <c:v>Tested in past 12 months</c:v>
                        </c:pt>
                        <c:pt idx="4">
                          <c:v>Tested in past 6 months</c:v>
                        </c:pt>
                        <c:pt idx="5">
                          <c:v>Tested in past 3 months</c:v>
                        </c:pt>
                        <c:pt idx="6">
                          <c:v>Tested in past 12 months</c:v>
                        </c:pt>
                        <c:pt idx="7">
                          <c:v>Tested in past 6 months</c:v>
                        </c:pt>
                        <c:pt idx="8">
                          <c:v>Tested in past 3 months</c:v>
                        </c:pt>
                        <c:pt idx="9">
                          <c:v>Tested in past 12 months</c:v>
                        </c:pt>
                        <c:pt idx="10">
                          <c:v>Tested in past 6 months</c:v>
                        </c:pt>
                        <c:pt idx="11">
                          <c:v>Tested in past 3 months</c:v>
                        </c:pt>
                      </c:lvl>
                      <c:lvl>
                        <c:pt idx="0">
                          <c:v>Reported sexual activity</c:v>
                        </c:pt>
                        <c:pt idx="3">
                          <c:v>Reported condomless sex (regardless of No. of partners reported)</c:v>
                        </c:pt>
                        <c:pt idx="6">
                          <c:v>Reported &gt;=2 partners (regardless of reported condom use)</c:v>
                        </c:pt>
                        <c:pt idx="9">
                          <c:v>Reported both condomless sex and &gt;= 2 partners</c:v>
                        </c:pt>
                      </c:lvl>
                    </c:multiLvlStrCache>
                  </c:multiLvlStrRef>
                </c:cat>
                <c:val>
                  <c:numRef>
                    <c:extLst xmlns:c15="http://schemas.microsoft.com/office/drawing/2012/chart">
                      <c:ext xmlns:c15="http://schemas.microsoft.com/office/drawing/2012/chart" uri="{02D57815-91ED-43cb-92C2-25804820EDAC}">
                        <c15:formulaRef>
                          <c15:sqref>Sheet2!$E$3:$E$14</c15:sqref>
                        </c15:formulaRef>
                      </c:ext>
                    </c:extLst>
                    <c:numCache>
                      <c:formatCode>General</c:formatCode>
                      <c:ptCount val="12"/>
                      <c:pt idx="0">
                        <c:v>3.7999999999999972</c:v>
                      </c:pt>
                      <c:pt idx="1">
                        <c:v>4.5</c:v>
                      </c:pt>
                      <c:pt idx="2">
                        <c:v>4.3000000000000007</c:v>
                      </c:pt>
                      <c:pt idx="3">
                        <c:v>3.2999999999999972</c:v>
                      </c:pt>
                      <c:pt idx="4">
                        <c:v>4.8999999999999986</c:v>
                      </c:pt>
                      <c:pt idx="5">
                        <c:v>5.2999999999999972</c:v>
                      </c:pt>
                      <c:pt idx="6">
                        <c:v>3.2999999999999972</c:v>
                      </c:pt>
                      <c:pt idx="7">
                        <c:v>5.1000000000000014</c:v>
                      </c:pt>
                      <c:pt idx="8">
                        <c:v>3.8999999999999986</c:v>
                      </c:pt>
                      <c:pt idx="9">
                        <c:v>3.7000000000000028</c:v>
                      </c:pt>
                      <c:pt idx="10">
                        <c:v>4.8999999999999986</c:v>
                      </c:pt>
                      <c:pt idx="11">
                        <c:v>4.5</c:v>
                      </c:pt>
                    </c:numCache>
                  </c:numRef>
                </c:val>
                <c:extLst xmlns:c15="http://schemas.microsoft.com/office/drawing/2012/chart">
                  <c:ext xmlns:c16="http://schemas.microsoft.com/office/drawing/2014/chart" uri="{C3380CC4-5D6E-409C-BE32-E72D297353CC}">
                    <c16:uniqueId val="{00000003-53D8-4E6F-879F-492485CD3D8B}"/>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Sheet2!$G$1:$G$2</c15:sqref>
                        </c15:formulaRef>
                      </c:ext>
                    </c:extLst>
                    <c:strCache>
                      <c:ptCount val="2"/>
                      <c:pt idx="0">
                        <c:v>Non-RW funded</c:v>
                      </c:pt>
                      <c:pt idx="1">
                        <c:v>Err +</c:v>
                      </c:pt>
                    </c:strCache>
                  </c:strRef>
                </c:tx>
                <c:spPr>
                  <a:solidFill>
                    <a:schemeClr val="accent5"/>
                  </a:solidFill>
                  <a:ln>
                    <a:noFill/>
                  </a:ln>
                  <a:effectLst/>
                </c:spPr>
                <c:invertIfNegative val="0"/>
                <c:cat>
                  <c:multiLvlStrRef>
                    <c:extLst xmlns:c15="http://schemas.microsoft.com/office/drawing/2012/chart">
                      <c:ext xmlns:c15="http://schemas.microsoft.com/office/drawing/2012/chart" uri="{02D57815-91ED-43cb-92C2-25804820EDAC}">
                        <c15:formulaRef>
                          <c15:sqref>Sheet2!$A$3:$B$14</c15:sqref>
                        </c15:formulaRef>
                      </c:ext>
                    </c:extLst>
                    <c:multiLvlStrCache>
                      <c:ptCount val="12"/>
                      <c:lvl>
                        <c:pt idx="0">
                          <c:v>Tested in past 12 months</c:v>
                        </c:pt>
                        <c:pt idx="1">
                          <c:v>Tested in past 6 months</c:v>
                        </c:pt>
                        <c:pt idx="2">
                          <c:v>Tested in past 3 months</c:v>
                        </c:pt>
                        <c:pt idx="3">
                          <c:v>Tested in past 12 months</c:v>
                        </c:pt>
                        <c:pt idx="4">
                          <c:v>Tested in past 6 months</c:v>
                        </c:pt>
                        <c:pt idx="5">
                          <c:v>Tested in past 3 months</c:v>
                        </c:pt>
                        <c:pt idx="6">
                          <c:v>Tested in past 12 months</c:v>
                        </c:pt>
                        <c:pt idx="7">
                          <c:v>Tested in past 6 months</c:v>
                        </c:pt>
                        <c:pt idx="8">
                          <c:v>Tested in past 3 months</c:v>
                        </c:pt>
                        <c:pt idx="9">
                          <c:v>Tested in past 12 months</c:v>
                        </c:pt>
                        <c:pt idx="10">
                          <c:v>Tested in past 6 months</c:v>
                        </c:pt>
                        <c:pt idx="11">
                          <c:v>Tested in past 3 months</c:v>
                        </c:pt>
                      </c:lvl>
                      <c:lvl>
                        <c:pt idx="0">
                          <c:v>Reported sexual activity</c:v>
                        </c:pt>
                        <c:pt idx="3">
                          <c:v>Reported condomless sex (regardless of No. of partners reported)</c:v>
                        </c:pt>
                        <c:pt idx="6">
                          <c:v>Reported &gt;=2 partners (regardless of reported condom use)</c:v>
                        </c:pt>
                        <c:pt idx="9">
                          <c:v>Reported both condomless sex and &gt;= 2 partners</c:v>
                        </c:pt>
                      </c:lvl>
                    </c:multiLvlStrCache>
                  </c:multiLvlStrRef>
                </c:cat>
                <c:val>
                  <c:numRef>
                    <c:extLst xmlns:c15="http://schemas.microsoft.com/office/drawing/2012/chart">
                      <c:ext xmlns:c15="http://schemas.microsoft.com/office/drawing/2012/chart" uri="{02D57815-91ED-43cb-92C2-25804820EDAC}">
                        <c15:formulaRef>
                          <c15:sqref>Sheet2!$G$3:$G$14</c15:sqref>
                        </c15:formulaRef>
                      </c:ext>
                    </c:extLst>
                    <c:numCache>
                      <c:formatCode>General</c:formatCode>
                      <c:ptCount val="12"/>
                      <c:pt idx="0">
                        <c:v>4.7999999999999972</c:v>
                      </c:pt>
                      <c:pt idx="1">
                        <c:v>5.1000000000000014</c:v>
                      </c:pt>
                      <c:pt idx="2">
                        <c:v>4.8999999999999986</c:v>
                      </c:pt>
                      <c:pt idx="3">
                        <c:v>5</c:v>
                      </c:pt>
                      <c:pt idx="4">
                        <c:v>6.2000000000000028</c:v>
                      </c:pt>
                      <c:pt idx="5">
                        <c:v>5.1000000000000014</c:v>
                      </c:pt>
                      <c:pt idx="6">
                        <c:v>5.2999999999999972</c:v>
                      </c:pt>
                      <c:pt idx="7">
                        <c:v>7</c:v>
                      </c:pt>
                      <c:pt idx="8">
                        <c:v>5.6000000000000014</c:v>
                      </c:pt>
                      <c:pt idx="9">
                        <c:v>5.0999999999999943</c:v>
                      </c:pt>
                      <c:pt idx="10">
                        <c:v>7</c:v>
                      </c:pt>
                      <c:pt idx="11">
                        <c:v>6.1000000000000014</c:v>
                      </c:pt>
                    </c:numCache>
                  </c:numRef>
                </c:val>
                <c:extLst xmlns:c15="http://schemas.microsoft.com/office/drawing/2012/chart">
                  <c:ext xmlns:c16="http://schemas.microsoft.com/office/drawing/2014/chart" uri="{C3380CC4-5D6E-409C-BE32-E72D297353CC}">
                    <c16:uniqueId val="{00000004-53D8-4E6F-879F-492485CD3D8B}"/>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Sheet2!$H$1:$H$2</c15:sqref>
                        </c15:formulaRef>
                      </c:ext>
                    </c:extLst>
                    <c:strCache>
                      <c:ptCount val="2"/>
                      <c:pt idx="0">
                        <c:v>Non-RW funded</c:v>
                      </c:pt>
                      <c:pt idx="1">
                        <c:v>Err -</c:v>
                      </c:pt>
                    </c:strCache>
                  </c:strRef>
                </c:tx>
                <c:spPr>
                  <a:solidFill>
                    <a:schemeClr val="accent6"/>
                  </a:solidFill>
                  <a:ln>
                    <a:noFill/>
                  </a:ln>
                  <a:effectLst/>
                </c:spPr>
                <c:invertIfNegative val="0"/>
                <c:cat>
                  <c:multiLvlStrRef>
                    <c:extLst xmlns:c15="http://schemas.microsoft.com/office/drawing/2012/chart">
                      <c:ext xmlns:c15="http://schemas.microsoft.com/office/drawing/2012/chart" uri="{02D57815-91ED-43cb-92C2-25804820EDAC}">
                        <c15:formulaRef>
                          <c15:sqref>Sheet2!$A$3:$B$14</c15:sqref>
                        </c15:formulaRef>
                      </c:ext>
                    </c:extLst>
                    <c:multiLvlStrCache>
                      <c:ptCount val="12"/>
                      <c:lvl>
                        <c:pt idx="0">
                          <c:v>Tested in past 12 months</c:v>
                        </c:pt>
                        <c:pt idx="1">
                          <c:v>Tested in past 6 months</c:v>
                        </c:pt>
                        <c:pt idx="2">
                          <c:v>Tested in past 3 months</c:v>
                        </c:pt>
                        <c:pt idx="3">
                          <c:v>Tested in past 12 months</c:v>
                        </c:pt>
                        <c:pt idx="4">
                          <c:v>Tested in past 6 months</c:v>
                        </c:pt>
                        <c:pt idx="5">
                          <c:v>Tested in past 3 months</c:v>
                        </c:pt>
                        <c:pt idx="6">
                          <c:v>Tested in past 12 months</c:v>
                        </c:pt>
                        <c:pt idx="7">
                          <c:v>Tested in past 6 months</c:v>
                        </c:pt>
                        <c:pt idx="8">
                          <c:v>Tested in past 3 months</c:v>
                        </c:pt>
                        <c:pt idx="9">
                          <c:v>Tested in past 12 months</c:v>
                        </c:pt>
                        <c:pt idx="10">
                          <c:v>Tested in past 6 months</c:v>
                        </c:pt>
                        <c:pt idx="11">
                          <c:v>Tested in past 3 months</c:v>
                        </c:pt>
                      </c:lvl>
                      <c:lvl>
                        <c:pt idx="0">
                          <c:v>Reported sexual activity</c:v>
                        </c:pt>
                        <c:pt idx="3">
                          <c:v>Reported condomless sex (regardless of No. of partners reported)</c:v>
                        </c:pt>
                        <c:pt idx="6">
                          <c:v>Reported &gt;=2 partners (regardless of reported condom use)</c:v>
                        </c:pt>
                        <c:pt idx="9">
                          <c:v>Reported both condomless sex and &gt;= 2 partners</c:v>
                        </c:pt>
                      </c:lvl>
                    </c:multiLvlStrCache>
                  </c:multiLvlStrRef>
                </c:cat>
                <c:val>
                  <c:numRef>
                    <c:extLst xmlns:c15="http://schemas.microsoft.com/office/drawing/2012/chart">
                      <c:ext xmlns:c15="http://schemas.microsoft.com/office/drawing/2012/chart" uri="{02D57815-91ED-43cb-92C2-25804820EDAC}">
                        <c15:formulaRef>
                          <c15:sqref>Sheet2!$H$3:$H$14</c15:sqref>
                        </c15:formulaRef>
                      </c:ext>
                    </c:extLst>
                    <c:numCache>
                      <c:formatCode>General</c:formatCode>
                      <c:ptCount val="12"/>
                      <c:pt idx="0">
                        <c:v>4.5</c:v>
                      </c:pt>
                      <c:pt idx="1">
                        <c:v>6</c:v>
                      </c:pt>
                      <c:pt idx="2">
                        <c:v>4</c:v>
                      </c:pt>
                      <c:pt idx="3">
                        <c:v>4.3999999999999986</c:v>
                      </c:pt>
                      <c:pt idx="4">
                        <c:v>6</c:v>
                      </c:pt>
                      <c:pt idx="5">
                        <c:v>5.1000000000000014</c:v>
                      </c:pt>
                      <c:pt idx="6">
                        <c:v>4.7999999999999972</c:v>
                      </c:pt>
                      <c:pt idx="7">
                        <c:v>6.3999999999999986</c:v>
                      </c:pt>
                      <c:pt idx="8">
                        <c:v>5.1000000000000014</c:v>
                      </c:pt>
                      <c:pt idx="9">
                        <c:v>5.4000000000000057</c:v>
                      </c:pt>
                      <c:pt idx="10">
                        <c:v>6.8999999999999986</c:v>
                      </c:pt>
                      <c:pt idx="11">
                        <c:v>6.1000000000000014</c:v>
                      </c:pt>
                    </c:numCache>
                  </c:numRef>
                </c:val>
                <c:extLst xmlns:c15="http://schemas.microsoft.com/office/drawing/2012/chart">
                  <c:ext xmlns:c16="http://schemas.microsoft.com/office/drawing/2014/chart" uri="{C3380CC4-5D6E-409C-BE32-E72D297353CC}">
                    <c16:uniqueId val="{00000005-53D8-4E6F-879F-492485CD3D8B}"/>
                  </c:ext>
                </c:extLst>
              </c15:ser>
            </c15:filteredBarSeries>
          </c:ext>
        </c:extLst>
      </c:barChart>
      <c:catAx>
        <c:axId val="49099424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490990968"/>
        <c:crosses val="autoZero"/>
        <c:auto val="1"/>
        <c:lblAlgn val="ctr"/>
        <c:lblOffset val="100"/>
        <c:noMultiLvlLbl val="0"/>
      </c:catAx>
      <c:valAx>
        <c:axId val="4909909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4909942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aseline="0"/>
              <a:t>Gonorrhea - Rates of Reported Cases by Year of Diagnosis</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Rates!$A$8</c:f>
              <c:strCache>
                <c:ptCount val="1"/>
                <c:pt idx="0">
                  <c:v>St. Louis, City + County</c:v>
                </c:pt>
              </c:strCache>
            </c:strRef>
          </c:tx>
          <c:spPr>
            <a:ln w="28575" cap="rnd">
              <a:solidFill>
                <a:schemeClr val="accent1"/>
              </a:solidFill>
              <a:round/>
            </a:ln>
            <a:effectLst/>
          </c:spPr>
          <c:marker>
            <c:symbol val="none"/>
          </c:marker>
          <c:cat>
            <c:numRef>
              <c:f>Rates!$B$7:$I$7</c:f>
              <c:numCache>
                <c:formatCode>General</c:formatCode>
                <c:ptCount val="8"/>
                <c:pt idx="0">
                  <c:v>2010</c:v>
                </c:pt>
                <c:pt idx="1">
                  <c:v>2011</c:v>
                </c:pt>
                <c:pt idx="2">
                  <c:v>2012</c:v>
                </c:pt>
                <c:pt idx="3">
                  <c:v>2013</c:v>
                </c:pt>
                <c:pt idx="4">
                  <c:v>2014</c:v>
                </c:pt>
                <c:pt idx="5">
                  <c:v>2015</c:v>
                </c:pt>
                <c:pt idx="6">
                  <c:v>2016</c:v>
                </c:pt>
                <c:pt idx="7">
                  <c:v>2017</c:v>
                </c:pt>
              </c:numCache>
            </c:numRef>
          </c:cat>
          <c:val>
            <c:numRef>
              <c:f>Rates!$B$8:$I$8</c:f>
              <c:numCache>
                <c:formatCode>#,##0.0</c:formatCode>
                <c:ptCount val="8"/>
                <c:pt idx="0">
                  <c:v>239.36949089788973</c:v>
                </c:pt>
                <c:pt idx="1">
                  <c:v>284.81276689345498</c:v>
                </c:pt>
                <c:pt idx="2">
                  <c:v>278.89215942539579</c:v>
                </c:pt>
                <c:pt idx="3">
                  <c:v>264.32005239404083</c:v>
                </c:pt>
                <c:pt idx="4">
                  <c:v>249.63998607718668</c:v>
                </c:pt>
                <c:pt idx="5">
                  <c:v>304.23931063380149</c:v>
                </c:pt>
                <c:pt idx="6">
                  <c:v>381.20729624206933</c:v>
                </c:pt>
                <c:pt idx="7">
                  <c:v>369.40227616765441</c:v>
                </c:pt>
              </c:numCache>
            </c:numRef>
          </c:val>
          <c:smooth val="0"/>
          <c:extLst>
            <c:ext xmlns:c16="http://schemas.microsoft.com/office/drawing/2014/chart" uri="{C3380CC4-5D6E-409C-BE32-E72D297353CC}">
              <c16:uniqueId val="{00000000-472E-4808-8A1E-FB2E528717F5}"/>
            </c:ext>
          </c:extLst>
        </c:ser>
        <c:ser>
          <c:idx val="1"/>
          <c:order val="1"/>
          <c:tx>
            <c:strRef>
              <c:f>Rates!$A$9</c:f>
              <c:strCache>
                <c:ptCount val="1"/>
                <c:pt idx="0">
                  <c:v>Missouri</c:v>
                </c:pt>
              </c:strCache>
            </c:strRef>
          </c:tx>
          <c:spPr>
            <a:ln w="28575" cap="rnd">
              <a:solidFill>
                <a:schemeClr val="accent2"/>
              </a:solidFill>
              <a:round/>
            </a:ln>
            <a:effectLst/>
          </c:spPr>
          <c:marker>
            <c:symbol val="none"/>
          </c:marker>
          <c:cat>
            <c:numRef>
              <c:f>Rates!$B$7:$I$7</c:f>
              <c:numCache>
                <c:formatCode>General</c:formatCode>
                <c:ptCount val="8"/>
                <c:pt idx="0">
                  <c:v>2010</c:v>
                </c:pt>
                <c:pt idx="1">
                  <c:v>2011</c:v>
                </c:pt>
                <c:pt idx="2">
                  <c:v>2012</c:v>
                </c:pt>
                <c:pt idx="3">
                  <c:v>2013</c:v>
                </c:pt>
                <c:pt idx="4">
                  <c:v>2014</c:v>
                </c:pt>
                <c:pt idx="5">
                  <c:v>2015</c:v>
                </c:pt>
                <c:pt idx="6">
                  <c:v>2016</c:v>
                </c:pt>
                <c:pt idx="7">
                  <c:v>2017</c:v>
                </c:pt>
              </c:numCache>
            </c:numRef>
          </c:cat>
          <c:val>
            <c:numRef>
              <c:f>Rates!$B$9:$I$9</c:f>
              <c:numCache>
                <c:formatCode>#,##0.0</c:formatCode>
                <c:ptCount val="8"/>
                <c:pt idx="0">
                  <c:v>119.43597399528095</c:v>
                </c:pt>
                <c:pt idx="1">
                  <c:v>129.39496995148312</c:v>
                </c:pt>
                <c:pt idx="2">
                  <c:v>130.85921643520038</c:v>
                </c:pt>
                <c:pt idx="3">
                  <c:v>124.71151977556561</c:v>
                </c:pt>
                <c:pt idx="4">
                  <c:v>122.63094803016301</c:v>
                </c:pt>
                <c:pt idx="5">
                  <c:v>147.81050745639459</c:v>
                </c:pt>
                <c:pt idx="6">
                  <c:v>189.10962349470776</c:v>
                </c:pt>
                <c:pt idx="7">
                  <c:v>215.35832314282482</c:v>
                </c:pt>
              </c:numCache>
            </c:numRef>
          </c:val>
          <c:smooth val="0"/>
          <c:extLst>
            <c:ext xmlns:c16="http://schemas.microsoft.com/office/drawing/2014/chart" uri="{C3380CC4-5D6E-409C-BE32-E72D297353CC}">
              <c16:uniqueId val="{00000001-472E-4808-8A1E-FB2E528717F5}"/>
            </c:ext>
          </c:extLst>
        </c:ser>
        <c:dLbls>
          <c:showLegendKey val="0"/>
          <c:showVal val="0"/>
          <c:showCatName val="0"/>
          <c:showSerName val="0"/>
          <c:showPercent val="0"/>
          <c:showBubbleSize val="0"/>
        </c:dLbls>
        <c:smooth val="0"/>
        <c:axId val="473459128"/>
        <c:axId val="480288536"/>
      </c:lineChart>
      <c:catAx>
        <c:axId val="4734591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80288536"/>
        <c:crosses val="autoZero"/>
        <c:auto val="1"/>
        <c:lblAlgn val="ctr"/>
        <c:lblOffset val="100"/>
        <c:noMultiLvlLbl val="0"/>
      </c:catAx>
      <c:valAx>
        <c:axId val="480288536"/>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734591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aseline="0"/>
              <a:t>Early Syphilis - Rates of Reported Cases by Year of Diagnosis</a:t>
            </a:r>
          </a:p>
        </c:rich>
      </c:tx>
      <c:layout>
        <c:manualLayout>
          <c:xMode val="edge"/>
          <c:yMode val="edge"/>
          <c:x val="0.15875772584878503"/>
          <c:y val="1.5954371088229353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Rates!$A$13</c:f>
              <c:strCache>
                <c:ptCount val="1"/>
                <c:pt idx="0">
                  <c:v>St. Louis, City + County</c:v>
                </c:pt>
              </c:strCache>
            </c:strRef>
          </c:tx>
          <c:spPr>
            <a:ln w="28575" cap="rnd">
              <a:solidFill>
                <a:schemeClr val="accent1"/>
              </a:solidFill>
              <a:round/>
            </a:ln>
            <a:effectLst/>
          </c:spPr>
          <c:marker>
            <c:symbol val="none"/>
          </c:marker>
          <c:cat>
            <c:numRef>
              <c:f>Rates!$B$12:$I$12</c:f>
              <c:numCache>
                <c:formatCode>General</c:formatCode>
                <c:ptCount val="8"/>
                <c:pt idx="0">
                  <c:v>2010</c:v>
                </c:pt>
                <c:pt idx="1">
                  <c:v>2011</c:v>
                </c:pt>
                <c:pt idx="2">
                  <c:v>2012</c:v>
                </c:pt>
                <c:pt idx="3">
                  <c:v>2013</c:v>
                </c:pt>
                <c:pt idx="4">
                  <c:v>2014</c:v>
                </c:pt>
                <c:pt idx="5">
                  <c:v>2015</c:v>
                </c:pt>
                <c:pt idx="6">
                  <c:v>2016</c:v>
                </c:pt>
                <c:pt idx="7">
                  <c:v>2017</c:v>
                </c:pt>
              </c:numCache>
            </c:numRef>
          </c:cat>
          <c:val>
            <c:numRef>
              <c:f>Rates!$B$13:$I$13</c:f>
              <c:numCache>
                <c:formatCode>#,##0.0</c:formatCode>
                <c:ptCount val="8"/>
                <c:pt idx="0">
                  <c:v>13.353099967679428</c:v>
                </c:pt>
                <c:pt idx="1">
                  <c:v>10.922247252372177</c:v>
                </c:pt>
                <c:pt idx="2">
                  <c:v>11.819390619495175</c:v>
                </c:pt>
                <c:pt idx="3">
                  <c:v>15.690923672373515</c:v>
                </c:pt>
                <c:pt idx="4">
                  <c:v>18.048091338508634</c:v>
                </c:pt>
                <c:pt idx="5">
                  <c:v>15.485234373576725</c:v>
                </c:pt>
                <c:pt idx="6">
                  <c:v>22.038189360663736</c:v>
                </c:pt>
                <c:pt idx="7">
                  <c:v>31.409152473815489</c:v>
                </c:pt>
              </c:numCache>
            </c:numRef>
          </c:val>
          <c:smooth val="0"/>
          <c:extLst>
            <c:ext xmlns:c16="http://schemas.microsoft.com/office/drawing/2014/chart" uri="{C3380CC4-5D6E-409C-BE32-E72D297353CC}">
              <c16:uniqueId val="{00000000-922C-4163-8FA4-A459E8F4A8F6}"/>
            </c:ext>
          </c:extLst>
        </c:ser>
        <c:ser>
          <c:idx val="1"/>
          <c:order val="1"/>
          <c:tx>
            <c:strRef>
              <c:f>Rates!$A$14</c:f>
              <c:strCache>
                <c:ptCount val="1"/>
                <c:pt idx="0">
                  <c:v>Missouri</c:v>
                </c:pt>
              </c:strCache>
            </c:strRef>
          </c:tx>
          <c:spPr>
            <a:ln w="28575" cap="rnd">
              <a:solidFill>
                <a:schemeClr val="accent2"/>
              </a:solidFill>
              <a:round/>
            </a:ln>
            <a:effectLst/>
          </c:spPr>
          <c:marker>
            <c:symbol val="none"/>
          </c:marker>
          <c:cat>
            <c:numRef>
              <c:f>Rates!$B$12:$I$12</c:f>
              <c:numCache>
                <c:formatCode>General</c:formatCode>
                <c:ptCount val="8"/>
                <c:pt idx="0">
                  <c:v>2010</c:v>
                </c:pt>
                <c:pt idx="1">
                  <c:v>2011</c:v>
                </c:pt>
                <c:pt idx="2">
                  <c:v>2012</c:v>
                </c:pt>
                <c:pt idx="3">
                  <c:v>2013</c:v>
                </c:pt>
                <c:pt idx="4">
                  <c:v>2014</c:v>
                </c:pt>
                <c:pt idx="5">
                  <c:v>2015</c:v>
                </c:pt>
                <c:pt idx="6">
                  <c:v>2016</c:v>
                </c:pt>
                <c:pt idx="7">
                  <c:v>2017</c:v>
                </c:pt>
              </c:numCache>
            </c:numRef>
          </c:cat>
          <c:val>
            <c:numRef>
              <c:f>Rates!$B$14:$I$14</c:f>
              <c:numCache>
                <c:formatCode>#,##0.0</c:formatCode>
                <c:ptCount val="8"/>
                <c:pt idx="0">
                  <c:v>4.7534216713664383</c:v>
                </c:pt>
                <c:pt idx="1">
                  <c:v>4.2760071078219317</c:v>
                </c:pt>
                <c:pt idx="2">
                  <c:v>4.8478674446940513</c:v>
                </c:pt>
                <c:pt idx="3">
                  <c:v>7.7799859695401965</c:v>
                </c:pt>
                <c:pt idx="4">
                  <c:v>9.7721794634347177</c:v>
                </c:pt>
                <c:pt idx="5">
                  <c:v>9.139352900880013</c:v>
                </c:pt>
                <c:pt idx="6">
                  <c:v>11.114438328493545</c:v>
                </c:pt>
                <c:pt idx="7">
                  <c:v>15.244869904991091</c:v>
                </c:pt>
              </c:numCache>
            </c:numRef>
          </c:val>
          <c:smooth val="0"/>
          <c:extLst>
            <c:ext xmlns:c16="http://schemas.microsoft.com/office/drawing/2014/chart" uri="{C3380CC4-5D6E-409C-BE32-E72D297353CC}">
              <c16:uniqueId val="{00000001-922C-4163-8FA4-A459E8F4A8F6}"/>
            </c:ext>
          </c:extLst>
        </c:ser>
        <c:dLbls>
          <c:showLegendKey val="0"/>
          <c:showVal val="0"/>
          <c:showCatName val="0"/>
          <c:showSerName val="0"/>
          <c:showPercent val="0"/>
          <c:showBubbleSize val="0"/>
        </c:dLbls>
        <c:smooth val="0"/>
        <c:axId val="467334360"/>
        <c:axId val="467333704"/>
      </c:lineChart>
      <c:catAx>
        <c:axId val="467334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67333704"/>
        <c:crosses val="autoZero"/>
        <c:auto val="1"/>
        <c:lblAlgn val="ctr"/>
        <c:lblOffset val="100"/>
        <c:noMultiLvlLbl val="0"/>
      </c:catAx>
      <c:valAx>
        <c:axId val="467333704"/>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673343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1917696067808"/>
          <c:y val="6.7796610169491497E-2"/>
          <c:w val="0.87514652411567795"/>
          <c:h val="0.79691578806886398"/>
        </c:manualLayout>
      </c:layout>
      <c:barChart>
        <c:barDir val="col"/>
        <c:grouping val="clustered"/>
        <c:varyColors val="0"/>
        <c:ser>
          <c:idx val="0"/>
          <c:order val="0"/>
          <c:tx>
            <c:strRef>
              <c:f>Sheet1!$AB$16</c:f>
              <c:strCache>
                <c:ptCount val="1"/>
                <c:pt idx="0">
                  <c:v>TW</c:v>
                </c:pt>
              </c:strCache>
            </c:strRef>
          </c:tx>
          <c:spPr>
            <a:solidFill>
              <a:srgbClr val="C00000"/>
            </a:solidFill>
            <a:ln>
              <a:noFill/>
            </a:ln>
            <a:effectLst/>
          </c:spPr>
          <c:invertIfNegative val="0"/>
          <c:dLbls>
            <c:dLbl>
              <c:idx val="0"/>
              <c:layout>
                <c:manualLayout>
                  <c:x val="0"/>
                  <c:y val="-0.144067796610169"/>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BAF7-44D3-B3F2-265EBF3CEDA1}"/>
                </c:ext>
              </c:extLst>
            </c:dLbl>
            <c:dLbl>
              <c:idx val="1"/>
              <c:layout>
                <c:manualLayout>
                  <c:x val="-4.5871559633028098E-3"/>
                  <c:y val="-8.4745762711864403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BAF7-44D3-B3F2-265EBF3CEDA1}"/>
                </c:ext>
              </c:extLst>
            </c:dLbl>
            <c:dLbl>
              <c:idx val="2"/>
              <c:layout>
                <c:manualLayout>
                  <c:x val="-1.5290519877676999E-3"/>
                  <c:y val="-0.110169491525424"/>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BAF7-44D3-B3F2-265EBF3CEDA1}"/>
                </c:ext>
              </c:extLst>
            </c:dLbl>
            <c:numFmt formatCode="0.0%" sourceLinked="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(Sheet1!$AB$20,Sheet1!$AB$22,Sheet1!$AB$24)</c:f>
                <c:numCache>
                  <c:formatCode>General</c:formatCode>
                  <c:ptCount val="3"/>
                  <c:pt idx="0">
                    <c:v>0.14219999999999999</c:v>
                  </c:pt>
                  <c:pt idx="1">
                    <c:v>0.1081</c:v>
                  </c:pt>
                  <c:pt idx="2">
                    <c:v>0.13220000000000001</c:v>
                  </c:pt>
                </c:numCache>
              </c:numRef>
            </c:plus>
            <c:minus>
              <c:numRef>
                <c:f>(Sheet1!$AB$21,Sheet1!$AB$23,Sheet1!$AB$25)</c:f>
                <c:numCache>
                  <c:formatCode>General</c:formatCode>
                  <c:ptCount val="3"/>
                  <c:pt idx="0">
                    <c:v>0.1421</c:v>
                  </c:pt>
                  <c:pt idx="1">
                    <c:v>0.1081</c:v>
                  </c:pt>
                  <c:pt idx="2">
                    <c:v>0.13220000000000001</c:v>
                  </c:pt>
                </c:numCache>
              </c:numRef>
            </c:minus>
            <c:spPr>
              <a:solidFill>
                <a:schemeClr val="tx1"/>
              </a:solidFill>
              <a:ln w="28575" cap="flat" cmpd="sng" algn="ctr">
                <a:solidFill>
                  <a:schemeClr val="bg2"/>
                </a:solidFill>
                <a:prstDash val="solid"/>
                <a:round/>
              </a:ln>
              <a:effectLst/>
            </c:spPr>
          </c:errBars>
          <c:cat>
            <c:strRef>
              <c:f>Sheet1!$AA$17:$AA$19</c:f>
              <c:strCache>
                <c:ptCount val="3"/>
                <c:pt idx="0">
                  <c:v>At least 1 incident infection</c:v>
                </c:pt>
                <c:pt idx="1">
                  <c:v>&gt;1 incident infection</c:v>
                </c:pt>
                <c:pt idx="2">
                  <c:v>Retested within 6 mo of positive test</c:v>
                </c:pt>
              </c:strCache>
            </c:strRef>
          </c:cat>
          <c:val>
            <c:numRef>
              <c:f>Sheet1!$AB$17:$AB$19</c:f>
              <c:numCache>
                <c:formatCode>0.00%</c:formatCode>
                <c:ptCount val="3"/>
                <c:pt idx="0">
                  <c:v>0.36363636363636398</c:v>
                </c:pt>
                <c:pt idx="1">
                  <c:v>0.15909090909090901</c:v>
                </c:pt>
                <c:pt idx="2">
                  <c:v>0.38461538461538503</c:v>
                </c:pt>
              </c:numCache>
            </c:numRef>
          </c:val>
          <c:extLst>
            <c:ext xmlns:c16="http://schemas.microsoft.com/office/drawing/2014/chart" uri="{C3380CC4-5D6E-409C-BE32-E72D297353CC}">
              <c16:uniqueId val="{00000003-BAF7-44D3-B3F2-265EBF3CEDA1}"/>
            </c:ext>
          </c:extLst>
        </c:ser>
        <c:ser>
          <c:idx val="1"/>
          <c:order val="1"/>
          <c:tx>
            <c:strRef>
              <c:f>Sheet1!$AC$16</c:f>
              <c:strCache>
                <c:ptCount val="1"/>
                <c:pt idx="0">
                  <c:v>CMSM</c:v>
                </c:pt>
              </c:strCache>
            </c:strRef>
          </c:tx>
          <c:spPr>
            <a:solidFill>
              <a:schemeClr val="accent1">
                <a:lumMod val="60000"/>
                <a:lumOff val="40000"/>
              </a:schemeClr>
            </a:solidFill>
            <a:ln>
              <a:noFill/>
            </a:ln>
            <a:effectLst/>
          </c:spPr>
          <c:invertIfNegative val="0"/>
          <c:dLbls>
            <c:dLbl>
              <c:idx val="0"/>
              <c:layout>
                <c:manualLayout>
                  <c:x val="-2.8032295944264201E-17"/>
                  <c:y val="-8.4745762711864403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BAF7-44D3-B3F2-265EBF3CEDA1}"/>
                </c:ext>
              </c:extLst>
            </c:dLbl>
            <c:dLbl>
              <c:idx val="1"/>
              <c:layout>
                <c:manualLayout>
                  <c:x val="1.5290519877676401E-3"/>
                  <c:y val="-5.6497175141243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BAF7-44D3-B3F2-265EBF3CEDA1}"/>
                </c:ext>
              </c:extLst>
            </c:dLbl>
            <c:dLbl>
              <c:idx val="2"/>
              <c:layout>
                <c:manualLayout>
                  <c:x val="-4.5871559633027499E-3"/>
                  <c:y val="-5.6497175141242903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BAF7-44D3-B3F2-265EBF3CEDA1}"/>
                </c:ext>
              </c:extLst>
            </c:dLbl>
            <c:numFmt formatCode="0.0%" sourceLinked="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(Sheet1!$AC$20,Sheet1!$AC$22,Sheet1!$AC$24)</c:f>
                <c:numCache>
                  <c:formatCode>General</c:formatCode>
                  <c:ptCount val="3"/>
                  <c:pt idx="0">
                    <c:v>8.2400000000000001E-2</c:v>
                  </c:pt>
                  <c:pt idx="1">
                    <c:v>6.7799999999999999E-2</c:v>
                  </c:pt>
                  <c:pt idx="2">
                    <c:v>6.3900000000000096E-2</c:v>
                  </c:pt>
                </c:numCache>
              </c:numRef>
            </c:plus>
            <c:minus>
              <c:numRef>
                <c:f>(Sheet1!$AC$21,Sheet1!$AC$23,Sheet1!$AC$25)</c:f>
                <c:numCache>
                  <c:formatCode>General</c:formatCode>
                  <c:ptCount val="3"/>
                  <c:pt idx="0">
                    <c:v>8.2400000000000001E-2</c:v>
                  </c:pt>
                  <c:pt idx="1">
                    <c:v>6.7900000000000002E-2</c:v>
                  </c:pt>
                  <c:pt idx="2">
                    <c:v>6.3999999999999904E-2</c:v>
                  </c:pt>
                </c:numCache>
              </c:numRef>
            </c:minus>
            <c:spPr>
              <a:solidFill>
                <a:schemeClr val="tx1"/>
              </a:solidFill>
              <a:ln w="28575" cap="flat" cmpd="sng" algn="ctr">
                <a:solidFill>
                  <a:schemeClr val="bg2"/>
                </a:solidFill>
                <a:prstDash val="solid"/>
                <a:round/>
              </a:ln>
              <a:effectLst/>
            </c:spPr>
          </c:errBars>
          <c:cat>
            <c:strRef>
              <c:f>Sheet1!$AA$17:$AA$19</c:f>
              <c:strCache>
                <c:ptCount val="3"/>
                <c:pt idx="0">
                  <c:v>At least 1 incident infection</c:v>
                </c:pt>
                <c:pt idx="1">
                  <c:v>&gt;1 incident infection</c:v>
                </c:pt>
                <c:pt idx="2">
                  <c:v>Retested within 6 mo of positive test</c:v>
                </c:pt>
              </c:strCache>
            </c:strRef>
          </c:cat>
          <c:val>
            <c:numRef>
              <c:f>Sheet1!$AC$17:$AC$19</c:f>
              <c:numCache>
                <c:formatCode>0.00%</c:formatCode>
                <c:ptCount val="3"/>
                <c:pt idx="0">
                  <c:v>0.37121212121212099</c:v>
                </c:pt>
                <c:pt idx="1">
                  <c:v>0.19696969696969699</c:v>
                </c:pt>
                <c:pt idx="2">
                  <c:v>0.65258215962441302</c:v>
                </c:pt>
              </c:numCache>
            </c:numRef>
          </c:val>
          <c:extLst>
            <c:ext xmlns:c16="http://schemas.microsoft.com/office/drawing/2014/chart" uri="{C3380CC4-5D6E-409C-BE32-E72D297353CC}">
              <c16:uniqueId val="{00000007-BAF7-44D3-B3F2-265EBF3CEDA1}"/>
            </c:ext>
          </c:extLst>
        </c:ser>
        <c:ser>
          <c:idx val="2"/>
          <c:order val="2"/>
          <c:tx>
            <c:strRef>
              <c:f>Sheet1!$AD$16</c:f>
              <c:strCache>
                <c:ptCount val="1"/>
                <c:pt idx="0">
                  <c:v>CW</c:v>
                </c:pt>
              </c:strCache>
            </c:strRef>
          </c:tx>
          <c:spPr>
            <a:solidFill>
              <a:schemeClr val="accent1"/>
            </a:solidFill>
            <a:ln>
              <a:noFill/>
            </a:ln>
            <a:effectLst/>
          </c:spPr>
          <c:invertIfNegative val="0"/>
          <c:dLbls>
            <c:dLbl>
              <c:idx val="0"/>
              <c:layout>
                <c:manualLayout>
                  <c:x val="0"/>
                  <c:y val="-8.7570621468926593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BAF7-44D3-B3F2-265EBF3CEDA1}"/>
                </c:ext>
              </c:extLst>
            </c:dLbl>
            <c:dLbl>
              <c:idx val="1"/>
              <c:layout>
                <c:manualLayout>
                  <c:x val="-3.0581039755352801E-3"/>
                  <c:y val="-6.21468926553672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BAF7-44D3-B3F2-265EBF3CEDA1}"/>
                </c:ext>
              </c:extLst>
            </c:dLbl>
            <c:dLbl>
              <c:idx val="2"/>
              <c:layout>
                <c:manualLayout>
                  <c:x val="3.0581039755350498E-3"/>
                  <c:y val="-0.13559322033898299"/>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BAF7-44D3-B3F2-265EBF3CEDA1}"/>
                </c:ext>
              </c:extLst>
            </c:dLbl>
            <c:numFmt formatCode="0.0%" sourceLinked="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(Sheet1!$AD$20,Sheet1!$AD$22,Sheet1!$AD$24)</c:f>
                <c:numCache>
                  <c:formatCode>General</c:formatCode>
                  <c:ptCount val="3"/>
                  <c:pt idx="0">
                    <c:v>5.8500000000000003E-2</c:v>
                  </c:pt>
                  <c:pt idx="1">
                    <c:v>3.2500000000000001E-2</c:v>
                  </c:pt>
                  <c:pt idx="2">
                    <c:v>0.1431</c:v>
                  </c:pt>
                </c:numCache>
              </c:numRef>
            </c:plus>
            <c:minus>
              <c:numRef>
                <c:f>(Sheet1!$AD$21,Sheet1!$AD$23,Sheet1!$AD$25)</c:f>
                <c:numCache>
                  <c:formatCode>General</c:formatCode>
                  <c:ptCount val="3"/>
                  <c:pt idx="0">
                    <c:v>5.8599999999999999E-2</c:v>
                  </c:pt>
                  <c:pt idx="1">
                    <c:v>3.2599999999999997E-2</c:v>
                  </c:pt>
                  <c:pt idx="2">
                    <c:v>0.1431</c:v>
                  </c:pt>
                </c:numCache>
              </c:numRef>
            </c:minus>
            <c:spPr>
              <a:solidFill>
                <a:schemeClr val="tx1"/>
              </a:solidFill>
              <a:ln w="28575" cap="flat" cmpd="sng" algn="ctr">
                <a:solidFill>
                  <a:schemeClr val="bg2"/>
                </a:solidFill>
                <a:prstDash val="solid"/>
                <a:round/>
              </a:ln>
              <a:effectLst/>
            </c:spPr>
          </c:errBars>
          <c:cat>
            <c:strRef>
              <c:f>Sheet1!$AA$17:$AA$19</c:f>
              <c:strCache>
                <c:ptCount val="3"/>
                <c:pt idx="0">
                  <c:v>At least 1 incident infection</c:v>
                </c:pt>
                <c:pt idx="1">
                  <c:v>&gt;1 incident infection</c:v>
                </c:pt>
                <c:pt idx="2">
                  <c:v>Retested within 6 mo of positive test</c:v>
                </c:pt>
              </c:strCache>
            </c:strRef>
          </c:cat>
          <c:val>
            <c:numRef>
              <c:f>Sheet1!$AD$17:$AD$19</c:f>
              <c:numCache>
                <c:formatCode>0.00%</c:formatCode>
                <c:ptCount val="3"/>
                <c:pt idx="0">
                  <c:v>0.13636363636363599</c:v>
                </c:pt>
                <c:pt idx="1">
                  <c:v>3.7878787878787901E-2</c:v>
                </c:pt>
                <c:pt idx="2">
                  <c:v>0.6</c:v>
                </c:pt>
              </c:numCache>
            </c:numRef>
          </c:val>
          <c:extLst>
            <c:ext xmlns:c16="http://schemas.microsoft.com/office/drawing/2014/chart" uri="{C3380CC4-5D6E-409C-BE32-E72D297353CC}">
              <c16:uniqueId val="{0000000B-BAF7-44D3-B3F2-265EBF3CEDA1}"/>
            </c:ext>
          </c:extLst>
        </c:ser>
        <c:dLbls>
          <c:dLblPos val="outEnd"/>
          <c:showLegendKey val="0"/>
          <c:showVal val="1"/>
          <c:showCatName val="0"/>
          <c:showSerName val="0"/>
          <c:showPercent val="0"/>
          <c:showBubbleSize val="0"/>
        </c:dLbls>
        <c:gapWidth val="150"/>
        <c:axId val="75403024"/>
        <c:axId val="75405856"/>
      </c:barChart>
      <c:catAx>
        <c:axId val="75403024"/>
        <c:scaling>
          <c:orientation val="minMax"/>
        </c:scaling>
        <c:delete val="0"/>
        <c:axPos val="b"/>
        <c:numFmt formatCode="General" sourceLinked="0"/>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75405856"/>
        <c:crosses val="autoZero"/>
        <c:auto val="1"/>
        <c:lblAlgn val="ctr"/>
        <c:lblOffset val="100"/>
        <c:noMultiLvlLbl val="0"/>
      </c:catAx>
      <c:valAx>
        <c:axId val="75405856"/>
        <c:scaling>
          <c:orientation val="minMax"/>
          <c:max val="1"/>
        </c:scaling>
        <c:delete val="0"/>
        <c:axPos val="l"/>
        <c:numFmt formatCode="0%" sourceLinked="0"/>
        <c:majorTickMark val="out"/>
        <c:minorTickMark val="none"/>
        <c:tickLblPos val="nextTo"/>
        <c:spPr>
          <a:noFill/>
          <a:ln w="28575" cap="flat" cmpd="sng" algn="ctr">
            <a:solidFill>
              <a:schemeClr val="bg2"/>
            </a:solidFill>
            <a:prstDash val="solid"/>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75403024"/>
        <c:crosses val="autoZero"/>
        <c:crossBetween val="between"/>
        <c:majorUnit val="0.25"/>
      </c:valAx>
      <c:spPr>
        <a:noFill/>
        <a:ln>
          <a:noFill/>
        </a:ln>
        <a:effectLst/>
      </c:spPr>
    </c:plotArea>
    <c:legend>
      <c:legendPos val="b"/>
      <c:layout>
        <c:manualLayout>
          <c:xMode val="edge"/>
          <c:yMode val="edge"/>
          <c:x val="0.37616930337836202"/>
          <c:y val="0.929816940255349"/>
          <c:w val="0.23889450212528701"/>
          <c:h val="6.6787105240877095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6350" cap="flat" cmpd="sng" algn="ctr">
      <a:noFill/>
      <a:prstDash val="solid"/>
      <a:miter lim="800000"/>
    </a:ln>
    <a:effectLst/>
  </c:spPr>
  <c:txPr>
    <a:bodyPr/>
    <a:lstStyle/>
    <a:p>
      <a:pPr>
        <a:defRPr sz="1600" baseline="0"/>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263134193304013"/>
          <c:y val="5.8875322149667175E-2"/>
          <c:w val="0.87171263230992613"/>
          <c:h val="0.7726856115705093"/>
        </c:manualLayout>
      </c:layout>
      <c:barChart>
        <c:barDir val="col"/>
        <c:grouping val="clustered"/>
        <c:varyColors val="0"/>
        <c:ser>
          <c:idx val="0"/>
          <c:order val="0"/>
          <c:tx>
            <c:strRef>
              <c:f>Sheet1!$AC$48</c:f>
              <c:strCache>
                <c:ptCount val="1"/>
                <c:pt idx="0">
                  <c:v>TW</c:v>
                </c:pt>
              </c:strCache>
            </c:strRef>
          </c:tx>
          <c:spPr>
            <a:solidFill>
              <a:srgbClr val="C00000"/>
            </a:solidFill>
            <a:ln>
              <a:noFill/>
            </a:ln>
            <a:effectLst/>
          </c:spPr>
          <c:invertIfNegative val="0"/>
          <c:dLbls>
            <c:dLbl>
              <c:idx val="0"/>
              <c:layout>
                <c:manualLayout>
                  <c:x val="-3.2051282051282302E-3"/>
                  <c:y val="-6.7796610169491595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7C10-480F-9007-981447E200E7}"/>
                </c:ext>
              </c:extLst>
            </c:dLbl>
            <c:dLbl>
              <c:idx val="1"/>
              <c:layout>
                <c:manualLayout>
                  <c:x val="0"/>
                  <c:y val="-0.18079096045197701"/>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7C10-480F-9007-981447E200E7}"/>
                </c:ext>
              </c:extLst>
            </c:dLbl>
            <c:dLbl>
              <c:idx val="2"/>
              <c:layout>
                <c:manualLayout>
                  <c:x val="-1.1217948717948701E-2"/>
                  <c:y val="-0.209039548022599"/>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7C10-480F-9007-981447E200E7}"/>
                </c:ext>
              </c:extLst>
            </c:dLbl>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(Sheet1!$AC$52,Sheet1!$AC$54,Sheet1!$AC$56)</c:f>
                <c:numCache>
                  <c:formatCode>General</c:formatCode>
                  <c:ptCount val="3"/>
                  <c:pt idx="0">
                    <c:v>3.5499999999999997E-2</c:v>
                  </c:pt>
                  <c:pt idx="1">
                    <c:v>0.1014</c:v>
                  </c:pt>
                  <c:pt idx="2">
                    <c:v>0.12379999999999999</c:v>
                  </c:pt>
                </c:numCache>
              </c:numRef>
            </c:plus>
            <c:minus>
              <c:numRef>
                <c:f>(Sheet1!$AC$53,Sheet1!$AC$55,Sheet1!$AC$57)</c:f>
                <c:numCache>
                  <c:formatCode>General</c:formatCode>
                  <c:ptCount val="3"/>
                  <c:pt idx="0">
                    <c:v>3.56E-2</c:v>
                  </c:pt>
                  <c:pt idx="1">
                    <c:v>0.1014</c:v>
                  </c:pt>
                  <c:pt idx="2">
                    <c:v>0.1239</c:v>
                  </c:pt>
                </c:numCache>
              </c:numRef>
            </c:minus>
            <c:spPr>
              <a:solidFill>
                <a:schemeClr val="tx1"/>
              </a:solidFill>
              <a:ln w="28575" cap="flat" cmpd="sng" algn="ctr">
                <a:solidFill>
                  <a:schemeClr val="bg2"/>
                </a:solidFill>
                <a:prstDash val="solid"/>
                <a:round/>
              </a:ln>
              <a:effectLst/>
            </c:spPr>
          </c:errBars>
          <c:cat>
            <c:strRef>
              <c:f>Sheet1!$AB$49:$AB$51</c:f>
              <c:strCache>
                <c:ptCount val="3"/>
                <c:pt idx="0">
                  <c:v>Genital Gc</c:v>
                </c:pt>
                <c:pt idx="1">
                  <c:v>Rectal Gc</c:v>
                </c:pt>
                <c:pt idx="2">
                  <c:v>Oral Gc</c:v>
                </c:pt>
              </c:strCache>
            </c:strRef>
          </c:cat>
          <c:val>
            <c:numRef>
              <c:f>Sheet1!$AC$49:$AC$51</c:f>
              <c:numCache>
                <c:formatCode>0.00%</c:formatCode>
                <c:ptCount val="3"/>
                <c:pt idx="0">
                  <c:v>4.54545454545454E-2</c:v>
                </c:pt>
                <c:pt idx="1">
                  <c:v>0.13636363636363599</c:v>
                </c:pt>
                <c:pt idx="2">
                  <c:v>0.22727272727272699</c:v>
                </c:pt>
              </c:numCache>
            </c:numRef>
          </c:val>
          <c:extLst>
            <c:ext xmlns:c16="http://schemas.microsoft.com/office/drawing/2014/chart" uri="{C3380CC4-5D6E-409C-BE32-E72D297353CC}">
              <c16:uniqueId val="{00000003-7C10-480F-9007-981447E200E7}"/>
            </c:ext>
          </c:extLst>
        </c:ser>
        <c:ser>
          <c:idx val="1"/>
          <c:order val="1"/>
          <c:tx>
            <c:strRef>
              <c:f>Sheet1!$AD$48</c:f>
              <c:strCache>
                <c:ptCount val="1"/>
                <c:pt idx="0">
                  <c:v>CMSM</c:v>
                </c:pt>
              </c:strCache>
            </c:strRef>
          </c:tx>
          <c:spPr>
            <a:solidFill>
              <a:schemeClr val="accent1">
                <a:lumMod val="40000"/>
                <a:lumOff val="60000"/>
              </a:schemeClr>
            </a:solidFill>
            <a:ln>
              <a:noFill/>
            </a:ln>
            <a:effectLst/>
          </c:spPr>
          <c:invertIfNegative val="0"/>
          <c:dLbls>
            <c:dLbl>
              <c:idx val="0"/>
              <c:layout>
                <c:manualLayout>
                  <c:x val="-4.0064102564102604E-3"/>
                  <c:y val="-7.7683615819209101E-2"/>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0.10511217948717901"/>
                      <c:h val="6.6384180790960395E-2"/>
                    </c:manualLayout>
                  </c15:layout>
                </c:ext>
                <c:ext xmlns:c16="http://schemas.microsoft.com/office/drawing/2014/chart" uri="{C3380CC4-5D6E-409C-BE32-E72D297353CC}">
                  <c16:uniqueId val="{00000004-7C10-480F-9007-981447E200E7}"/>
                </c:ext>
              </c:extLst>
            </c:dLbl>
            <c:dLbl>
              <c:idx val="1"/>
              <c:layout>
                <c:manualLayout>
                  <c:x val="-3.2051282051282601E-3"/>
                  <c:y val="-0.101694915254237"/>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7C10-480F-9007-981447E200E7}"/>
                </c:ext>
              </c:extLst>
            </c:dLbl>
            <c:dLbl>
              <c:idx val="2"/>
              <c:layout>
                <c:manualLayout>
                  <c:x val="0"/>
                  <c:y val="-0.13276836158192101"/>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7C10-480F-9007-981447E200E7}"/>
                </c:ext>
              </c:extLst>
            </c:dLbl>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(Sheet1!$AD$52,Sheet1!$AD$54,Sheet1!$AD$56)</c:f>
                <c:numCache>
                  <c:formatCode>General</c:formatCode>
                  <c:ptCount val="3"/>
                  <c:pt idx="0">
                    <c:v>5.8500000000000003E-2</c:v>
                  </c:pt>
                  <c:pt idx="1">
                    <c:v>5.9900000000000002E-2</c:v>
                  </c:pt>
                  <c:pt idx="2">
                    <c:v>6.3500000000000001E-2</c:v>
                  </c:pt>
                </c:numCache>
              </c:numRef>
            </c:plus>
            <c:minus>
              <c:numRef>
                <c:f>(Sheet1!$AD$53,Sheet1!$AD$55,Sheet1!$AD$57)</c:f>
                <c:numCache>
                  <c:formatCode>General</c:formatCode>
                  <c:ptCount val="3"/>
                  <c:pt idx="0">
                    <c:v>5.8599999999999999E-2</c:v>
                  </c:pt>
                  <c:pt idx="1">
                    <c:v>5.9799999999999999E-2</c:v>
                  </c:pt>
                  <c:pt idx="2">
                    <c:v>6.3600000000000004E-2</c:v>
                  </c:pt>
                </c:numCache>
              </c:numRef>
            </c:minus>
            <c:spPr>
              <a:solidFill>
                <a:schemeClr val="tx1"/>
              </a:solidFill>
              <a:ln w="28575" cap="flat" cmpd="sng" algn="ctr">
                <a:solidFill>
                  <a:schemeClr val="bg2"/>
                </a:solidFill>
                <a:prstDash val="solid"/>
                <a:round/>
              </a:ln>
              <a:effectLst/>
            </c:spPr>
          </c:errBars>
          <c:cat>
            <c:strRef>
              <c:f>Sheet1!$AB$49:$AB$51</c:f>
              <c:strCache>
                <c:ptCount val="3"/>
                <c:pt idx="0">
                  <c:v>Genital Gc</c:v>
                </c:pt>
                <c:pt idx="1">
                  <c:v>Rectal Gc</c:v>
                </c:pt>
                <c:pt idx="2">
                  <c:v>Oral Gc</c:v>
                </c:pt>
              </c:strCache>
            </c:strRef>
          </c:cat>
          <c:val>
            <c:numRef>
              <c:f>Sheet1!$AD$49:$AD$51</c:f>
              <c:numCache>
                <c:formatCode>0.00%</c:formatCode>
                <c:ptCount val="3"/>
                <c:pt idx="0">
                  <c:v>0.13636363636363599</c:v>
                </c:pt>
                <c:pt idx="1">
                  <c:v>0.14393939393939401</c:v>
                </c:pt>
                <c:pt idx="2">
                  <c:v>0.16666666666666699</c:v>
                </c:pt>
              </c:numCache>
            </c:numRef>
          </c:val>
          <c:extLst>
            <c:ext xmlns:c16="http://schemas.microsoft.com/office/drawing/2014/chart" uri="{C3380CC4-5D6E-409C-BE32-E72D297353CC}">
              <c16:uniqueId val="{00000007-7C10-480F-9007-981447E200E7}"/>
            </c:ext>
          </c:extLst>
        </c:ser>
        <c:ser>
          <c:idx val="2"/>
          <c:order val="2"/>
          <c:tx>
            <c:strRef>
              <c:f>Sheet1!$AE$48</c:f>
              <c:strCache>
                <c:ptCount val="1"/>
                <c:pt idx="0">
                  <c:v>CW</c:v>
                </c:pt>
              </c:strCache>
            </c:strRef>
          </c:tx>
          <c:spPr>
            <a:solidFill>
              <a:schemeClr val="accent1"/>
            </a:solidFill>
            <a:ln>
              <a:noFill/>
            </a:ln>
            <a:effectLst/>
          </c:spPr>
          <c:invertIfNegative val="0"/>
          <c:dLbls>
            <c:dLbl>
              <c:idx val="0"/>
              <c:layout>
                <c:manualLayout>
                  <c:x val="0"/>
                  <c:y val="-0.11864406779661001"/>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7C10-480F-9007-981447E200E7}"/>
                </c:ext>
              </c:extLst>
            </c:dLbl>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errBars>
            <c:errBarType val="both"/>
            <c:errValType val="cust"/>
            <c:noEndCap val="0"/>
            <c:plus>
              <c:numRef>
                <c:f>(Sheet1!$AE$52,Sheet1!$AE$54,Sheet1!$AE$56)</c:f>
                <c:numCache>
                  <c:formatCode>General</c:formatCode>
                  <c:ptCount val="3"/>
                  <c:pt idx="0">
                    <c:v>6.1499999999999999E-2</c:v>
                  </c:pt>
                  <c:pt idx="1">
                    <c:v>0</c:v>
                  </c:pt>
                  <c:pt idx="2">
                    <c:v>0</c:v>
                  </c:pt>
                </c:numCache>
              </c:numRef>
            </c:plus>
            <c:minus>
              <c:numRef>
                <c:f>(Sheet1!$AE$53,Sheet1!$AE$55,Sheet1!$AE$57)</c:f>
                <c:numCache>
                  <c:formatCode>General</c:formatCode>
                  <c:ptCount val="3"/>
                  <c:pt idx="0">
                    <c:v>4.5499999999999999E-2</c:v>
                  </c:pt>
                  <c:pt idx="1">
                    <c:v>0</c:v>
                  </c:pt>
                  <c:pt idx="2">
                    <c:v>0</c:v>
                  </c:pt>
                </c:numCache>
              </c:numRef>
            </c:minus>
            <c:spPr>
              <a:solidFill>
                <a:schemeClr val="tx1"/>
              </a:solidFill>
              <a:ln w="28575" cap="flat" cmpd="sng" algn="ctr">
                <a:solidFill>
                  <a:schemeClr val="bg2"/>
                </a:solidFill>
                <a:prstDash val="solid"/>
                <a:round/>
              </a:ln>
              <a:effectLst/>
            </c:spPr>
          </c:errBars>
          <c:cat>
            <c:strRef>
              <c:f>Sheet1!$AB$49:$AB$51</c:f>
              <c:strCache>
                <c:ptCount val="3"/>
                <c:pt idx="0">
                  <c:v>Genital Gc</c:v>
                </c:pt>
                <c:pt idx="1">
                  <c:v>Rectal Gc</c:v>
                </c:pt>
                <c:pt idx="2">
                  <c:v>Oral Gc</c:v>
                </c:pt>
              </c:strCache>
            </c:strRef>
          </c:cat>
          <c:val>
            <c:numRef>
              <c:f>Sheet1!$AE$49:$AE$51</c:f>
              <c:numCache>
                <c:formatCode>0.00%</c:formatCode>
                <c:ptCount val="3"/>
                <c:pt idx="0">
                  <c:v>4.54545454545454E-2</c:v>
                </c:pt>
                <c:pt idx="1">
                  <c:v>0</c:v>
                </c:pt>
                <c:pt idx="2">
                  <c:v>0</c:v>
                </c:pt>
              </c:numCache>
            </c:numRef>
          </c:val>
          <c:extLst>
            <c:ext xmlns:c16="http://schemas.microsoft.com/office/drawing/2014/chart" uri="{C3380CC4-5D6E-409C-BE32-E72D297353CC}">
              <c16:uniqueId val="{00000009-7C10-480F-9007-981447E200E7}"/>
            </c:ext>
          </c:extLst>
        </c:ser>
        <c:dLbls>
          <c:dLblPos val="outEnd"/>
          <c:showLegendKey val="0"/>
          <c:showVal val="1"/>
          <c:showCatName val="0"/>
          <c:showSerName val="0"/>
          <c:showPercent val="0"/>
          <c:showBubbleSize val="0"/>
        </c:dLbls>
        <c:gapWidth val="148"/>
        <c:axId val="71333360"/>
        <c:axId val="71338704"/>
      </c:barChart>
      <c:catAx>
        <c:axId val="71333360"/>
        <c:scaling>
          <c:orientation val="minMax"/>
        </c:scaling>
        <c:delete val="0"/>
        <c:axPos val="b"/>
        <c:numFmt formatCode="General" sourceLinked="0"/>
        <c:majorTickMark val="out"/>
        <c:minorTickMark val="none"/>
        <c:tickLblPos val="nextTo"/>
        <c:spPr>
          <a:noFill/>
          <a:ln w="28575" cap="flat" cmpd="sng" algn="ctr">
            <a:solidFill>
              <a:schemeClr val="bg2"/>
            </a:solidFill>
            <a:prstDash val="solid"/>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71338704"/>
        <c:crosses val="autoZero"/>
        <c:auto val="1"/>
        <c:lblAlgn val="ctr"/>
        <c:lblOffset val="100"/>
        <c:noMultiLvlLbl val="0"/>
      </c:catAx>
      <c:valAx>
        <c:axId val="71338704"/>
        <c:scaling>
          <c:orientation val="minMax"/>
          <c:max val="0.5"/>
          <c:min val="0"/>
        </c:scaling>
        <c:delete val="0"/>
        <c:axPos val="l"/>
        <c:numFmt formatCode="0%" sourceLinked="0"/>
        <c:majorTickMark val="out"/>
        <c:minorTickMark val="none"/>
        <c:tickLblPos val="nextTo"/>
        <c:spPr>
          <a:noFill/>
          <a:ln w="28575" cap="flat" cmpd="sng" algn="ctr">
            <a:solidFill>
              <a:schemeClr val="tx1">
                <a:tint val="75000"/>
              </a:schemeClr>
            </a:solidFill>
            <a:prstDash val="solid"/>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71333360"/>
        <c:crosses val="autoZero"/>
        <c:crossBetween val="between"/>
        <c:majorUnit val="0.1"/>
      </c:valAx>
      <c:spPr>
        <a:noFill/>
        <a:ln>
          <a:noFill/>
        </a:ln>
        <a:effectLst/>
      </c:spPr>
    </c:plotArea>
    <c:legend>
      <c:legendPos val="b"/>
      <c:layout>
        <c:manualLayout>
          <c:xMode val="edge"/>
          <c:yMode val="edge"/>
          <c:x val="0.3761635229347291"/>
          <c:y val="0.91600896530876597"/>
          <c:w val="0.24767283868020407"/>
          <c:h val="8.3991034691234076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6350" cap="flat" cmpd="sng" algn="ctr">
      <a:noFill/>
      <a:prstDash val="solid"/>
      <a:miter lim="800000"/>
    </a:ln>
    <a:effectLst/>
  </c:spPr>
  <c:txPr>
    <a:bodyPr/>
    <a:lstStyle/>
    <a:p>
      <a:pPr>
        <a:defRPr sz="1600" baseline="0"/>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en-US" dirty="0"/>
              <a:t>WUID - HIV Quality Performance Measures</a:t>
            </a:r>
          </a:p>
          <a:p>
            <a:pPr>
              <a:defRPr/>
            </a:pPr>
            <a:r>
              <a:rPr lang="en-US" dirty="0"/>
              <a:t> 2011 - 2nd </a:t>
            </a:r>
            <a:r>
              <a:rPr lang="en-US" dirty="0" err="1"/>
              <a:t>Qtr</a:t>
            </a:r>
            <a:r>
              <a:rPr lang="en-US" dirty="0"/>
              <a:t> 2018</a:t>
            </a:r>
          </a:p>
        </c:rich>
      </c:tx>
      <c:layout/>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'[WUID_Indicator Performance_2011 to 6-30-18.xlsx]Sheet1'!$A$2</c:f>
              <c:strCache>
                <c:ptCount val="1"/>
                <c:pt idx="0">
                  <c:v>Prescription of ARV</c:v>
                </c:pt>
              </c:strCache>
            </c:strRef>
          </c:tx>
          <c:spPr>
            <a:ln w="22225" cap="rnd">
              <a:solidFill>
                <a:schemeClr val="accent1"/>
              </a:solidFill>
              <a:round/>
            </a:ln>
            <a:effectLst/>
          </c:spPr>
          <c:marker>
            <c:symbol val="diamond"/>
            <c:size val="6"/>
            <c:spPr>
              <a:solidFill>
                <a:schemeClr val="accent1"/>
              </a:solidFill>
              <a:ln w="9525">
                <a:solidFill>
                  <a:schemeClr val="accent1"/>
                </a:solidFill>
                <a:round/>
              </a:ln>
              <a:effectLst/>
            </c:spPr>
          </c:marker>
          <c:cat>
            <c:strRef>
              <c:f>'[WUID_Indicator Performance_2011 to 6-30-18.xlsx]Sheet1'!$U$1:$AC$1</c:f>
              <c:strCache>
                <c:ptCount val="9"/>
                <c:pt idx="0">
                  <c:v>2011</c:v>
                </c:pt>
                <c:pt idx="1">
                  <c:v>2012</c:v>
                </c:pt>
                <c:pt idx="2">
                  <c:v>2013</c:v>
                </c:pt>
                <c:pt idx="3">
                  <c:v>2014</c:v>
                </c:pt>
                <c:pt idx="4">
                  <c:v>2015</c:v>
                </c:pt>
                <c:pt idx="5">
                  <c:v>2016</c:v>
                </c:pt>
                <c:pt idx="6">
                  <c:v>2017</c:v>
                </c:pt>
                <c:pt idx="7">
                  <c:v>1st Qtr 2018</c:v>
                </c:pt>
                <c:pt idx="8">
                  <c:v>2nd Qtr 2018</c:v>
                </c:pt>
              </c:strCache>
            </c:strRef>
          </c:cat>
          <c:val>
            <c:numRef>
              <c:f>'[WUID_Indicator Performance_2011 to 6-30-18.xlsx]Sheet1'!$C$2,'[WUID_Indicator Performance_2011 to 6-30-18.xlsx]Sheet1'!$E$2,'[WUID_Indicator Performance_2011 to 6-30-18.xlsx]Sheet1'!$G$2,'[WUID_Indicator Performance_2011 to 6-30-18.xlsx]Sheet1'!$I$2,'[WUID_Indicator Performance_2011 to 6-30-18.xlsx]Sheet1'!$K$2,'[WUID_Indicator Performance_2011 to 6-30-18.xlsx]Sheet1'!$M$2,'[WUID_Indicator Performance_2011 to 6-30-18.xlsx]Sheet1'!$O$2,'[WUID_Indicator Performance_2011 to 6-30-18.xlsx]Sheet1'!$Q$2,'[WUID_Indicator Performance_2011 to 6-30-18.xlsx]Sheet1'!$S$2</c:f>
              <c:numCache>
                <c:formatCode>0%</c:formatCode>
                <c:ptCount val="9"/>
                <c:pt idx="0">
                  <c:v>0.91</c:v>
                </c:pt>
                <c:pt idx="1">
                  <c:v>0.93</c:v>
                </c:pt>
                <c:pt idx="2">
                  <c:v>0.94</c:v>
                </c:pt>
                <c:pt idx="3">
                  <c:v>0.97</c:v>
                </c:pt>
                <c:pt idx="4">
                  <c:v>0.96</c:v>
                </c:pt>
                <c:pt idx="5">
                  <c:v>0.96</c:v>
                </c:pt>
                <c:pt idx="6">
                  <c:v>0.98</c:v>
                </c:pt>
                <c:pt idx="7">
                  <c:v>0.98</c:v>
                </c:pt>
                <c:pt idx="8">
                  <c:v>0.98</c:v>
                </c:pt>
              </c:numCache>
            </c:numRef>
          </c:val>
          <c:smooth val="0"/>
          <c:extLst>
            <c:ext xmlns:c16="http://schemas.microsoft.com/office/drawing/2014/chart" uri="{C3380CC4-5D6E-409C-BE32-E72D297353CC}">
              <c16:uniqueId val="{00000000-EEF1-4371-9129-D055352C4FF2}"/>
            </c:ext>
          </c:extLst>
        </c:ser>
        <c:ser>
          <c:idx val="1"/>
          <c:order val="1"/>
          <c:tx>
            <c:strRef>
              <c:f>'[WUID_Indicator Performance_2011 to 6-30-18.xlsx]Sheet1'!$A$3</c:f>
              <c:strCache>
                <c:ptCount val="1"/>
                <c:pt idx="0">
                  <c:v>Gap</c:v>
                </c:pt>
              </c:strCache>
            </c:strRef>
          </c:tx>
          <c:spPr>
            <a:ln w="22225" cap="rnd">
              <a:solidFill>
                <a:schemeClr val="accent2"/>
              </a:solidFill>
              <a:round/>
            </a:ln>
            <a:effectLst/>
          </c:spPr>
          <c:marker>
            <c:symbol val="square"/>
            <c:size val="6"/>
            <c:spPr>
              <a:solidFill>
                <a:schemeClr val="accent2"/>
              </a:solidFill>
              <a:ln w="9525">
                <a:solidFill>
                  <a:schemeClr val="accent2"/>
                </a:solidFill>
                <a:round/>
              </a:ln>
              <a:effectLst/>
            </c:spPr>
          </c:marker>
          <c:cat>
            <c:strRef>
              <c:f>'[WUID_Indicator Performance_2011 to 6-30-18.xlsx]Sheet1'!$U$1:$AC$1</c:f>
              <c:strCache>
                <c:ptCount val="9"/>
                <c:pt idx="0">
                  <c:v>2011</c:v>
                </c:pt>
                <c:pt idx="1">
                  <c:v>2012</c:v>
                </c:pt>
                <c:pt idx="2">
                  <c:v>2013</c:v>
                </c:pt>
                <c:pt idx="3">
                  <c:v>2014</c:v>
                </c:pt>
                <c:pt idx="4">
                  <c:v>2015</c:v>
                </c:pt>
                <c:pt idx="5">
                  <c:v>2016</c:v>
                </c:pt>
                <c:pt idx="6">
                  <c:v>2017</c:v>
                </c:pt>
                <c:pt idx="7">
                  <c:v>1st Qtr 2018</c:v>
                </c:pt>
                <c:pt idx="8">
                  <c:v>2nd Qtr 2018</c:v>
                </c:pt>
              </c:strCache>
            </c:strRef>
          </c:cat>
          <c:val>
            <c:numRef>
              <c:f>'[WUID_Indicator Performance_2011 to 6-30-18.xlsx]Sheet1'!$C$3,'[WUID_Indicator Performance_2011 to 6-30-18.xlsx]Sheet1'!$E$3,'[WUID_Indicator Performance_2011 to 6-30-18.xlsx]Sheet1'!$G$3,'[WUID_Indicator Performance_2011 to 6-30-18.xlsx]Sheet1'!$I$3,'[WUID_Indicator Performance_2011 to 6-30-18.xlsx]Sheet1'!$K$3,'[WUID_Indicator Performance_2011 to 6-30-18.xlsx]Sheet1'!$M$3,'[WUID_Indicator Performance_2011 to 6-30-18.xlsx]Sheet1'!$O$3,'[WUID_Indicator Performance_2011 to 6-30-18.xlsx]Sheet1'!$Q$3,'[WUID_Indicator Performance_2011 to 6-30-18.xlsx]Sheet1'!$S$3</c:f>
              <c:numCache>
                <c:formatCode>0%</c:formatCode>
                <c:ptCount val="9"/>
                <c:pt idx="0">
                  <c:v>0.12</c:v>
                </c:pt>
                <c:pt idx="1">
                  <c:v>0.19</c:v>
                </c:pt>
                <c:pt idx="2">
                  <c:v>0.14000000000000001</c:v>
                </c:pt>
                <c:pt idx="3">
                  <c:v>0.12</c:v>
                </c:pt>
                <c:pt idx="4">
                  <c:v>0.12</c:v>
                </c:pt>
                <c:pt idx="5">
                  <c:v>0.12</c:v>
                </c:pt>
                <c:pt idx="6">
                  <c:v>0.12</c:v>
                </c:pt>
                <c:pt idx="7">
                  <c:v>0.12</c:v>
                </c:pt>
                <c:pt idx="8">
                  <c:v>0.13</c:v>
                </c:pt>
              </c:numCache>
            </c:numRef>
          </c:val>
          <c:smooth val="0"/>
          <c:extLst>
            <c:ext xmlns:c16="http://schemas.microsoft.com/office/drawing/2014/chart" uri="{C3380CC4-5D6E-409C-BE32-E72D297353CC}">
              <c16:uniqueId val="{00000001-EEF1-4371-9129-D055352C4FF2}"/>
            </c:ext>
          </c:extLst>
        </c:ser>
        <c:ser>
          <c:idx val="2"/>
          <c:order val="2"/>
          <c:tx>
            <c:strRef>
              <c:f>'[WUID_Indicator Performance_2011 to 6-30-18.xlsx]Sheet1'!$A$4</c:f>
              <c:strCache>
                <c:ptCount val="1"/>
                <c:pt idx="0">
                  <c:v>Medical Visit Frequency</c:v>
                </c:pt>
              </c:strCache>
            </c:strRef>
          </c:tx>
          <c:spPr>
            <a:ln w="22225" cap="rnd">
              <a:solidFill>
                <a:schemeClr val="accent3"/>
              </a:solidFill>
              <a:round/>
            </a:ln>
            <a:effectLst/>
          </c:spPr>
          <c:marker>
            <c:symbol val="triangle"/>
            <c:size val="6"/>
            <c:spPr>
              <a:solidFill>
                <a:schemeClr val="accent3"/>
              </a:solidFill>
              <a:ln w="9525">
                <a:solidFill>
                  <a:schemeClr val="accent3"/>
                </a:solidFill>
                <a:round/>
              </a:ln>
              <a:effectLst/>
            </c:spPr>
          </c:marker>
          <c:cat>
            <c:strRef>
              <c:f>'[WUID_Indicator Performance_2011 to 6-30-18.xlsx]Sheet1'!$U$1:$AC$1</c:f>
              <c:strCache>
                <c:ptCount val="9"/>
                <c:pt idx="0">
                  <c:v>2011</c:v>
                </c:pt>
                <c:pt idx="1">
                  <c:v>2012</c:v>
                </c:pt>
                <c:pt idx="2">
                  <c:v>2013</c:v>
                </c:pt>
                <c:pt idx="3">
                  <c:v>2014</c:v>
                </c:pt>
                <c:pt idx="4">
                  <c:v>2015</c:v>
                </c:pt>
                <c:pt idx="5">
                  <c:v>2016</c:v>
                </c:pt>
                <c:pt idx="6">
                  <c:v>2017</c:v>
                </c:pt>
                <c:pt idx="7">
                  <c:v>1st Qtr 2018</c:v>
                </c:pt>
                <c:pt idx="8">
                  <c:v>2nd Qtr 2018</c:v>
                </c:pt>
              </c:strCache>
            </c:strRef>
          </c:cat>
          <c:val>
            <c:numRef>
              <c:f>'[WUID_Indicator Performance_2011 to 6-30-18.xlsx]Sheet1'!$C$4,'[WUID_Indicator Performance_2011 to 6-30-18.xlsx]Sheet1'!$E$4,'[WUID_Indicator Performance_2011 to 6-30-18.xlsx]Sheet1'!$G$4,'[WUID_Indicator Performance_2011 to 6-30-18.xlsx]Sheet1'!$I$4,'[WUID_Indicator Performance_2011 to 6-30-18.xlsx]Sheet1'!$K$4,'[WUID_Indicator Performance_2011 to 6-30-18.xlsx]Sheet1'!$M$4,'[WUID_Indicator Performance_2011 to 6-30-18.xlsx]Sheet1'!$O$4,'[WUID_Indicator Performance_2011 to 6-30-18.xlsx]Sheet1'!$Q$4,'[WUID_Indicator Performance_2011 to 6-30-18.xlsx]Sheet1'!$S$4</c:f>
              <c:numCache>
                <c:formatCode>0%</c:formatCode>
                <c:ptCount val="9"/>
                <c:pt idx="0">
                  <c:v>0.89</c:v>
                </c:pt>
                <c:pt idx="1">
                  <c:v>0.88</c:v>
                </c:pt>
                <c:pt idx="2">
                  <c:v>0.85</c:v>
                </c:pt>
                <c:pt idx="3">
                  <c:v>0.84</c:v>
                </c:pt>
                <c:pt idx="4">
                  <c:v>0.83</c:v>
                </c:pt>
                <c:pt idx="5">
                  <c:v>0.81</c:v>
                </c:pt>
                <c:pt idx="6">
                  <c:v>0.82</c:v>
                </c:pt>
                <c:pt idx="7">
                  <c:v>0.88</c:v>
                </c:pt>
                <c:pt idx="8">
                  <c:v>0.88</c:v>
                </c:pt>
              </c:numCache>
            </c:numRef>
          </c:val>
          <c:smooth val="0"/>
          <c:extLst>
            <c:ext xmlns:c16="http://schemas.microsoft.com/office/drawing/2014/chart" uri="{C3380CC4-5D6E-409C-BE32-E72D297353CC}">
              <c16:uniqueId val="{00000002-EEF1-4371-9129-D055352C4FF2}"/>
            </c:ext>
          </c:extLst>
        </c:ser>
        <c:ser>
          <c:idx val="3"/>
          <c:order val="3"/>
          <c:tx>
            <c:strRef>
              <c:f>'[WUID_Indicator Performance_2011 to 6-30-18.xlsx]Sheet1'!$A$5</c:f>
              <c:strCache>
                <c:ptCount val="1"/>
                <c:pt idx="0">
                  <c:v>Viral Suppression</c:v>
                </c:pt>
              </c:strCache>
            </c:strRef>
          </c:tx>
          <c:spPr>
            <a:ln w="22225" cap="rnd">
              <a:solidFill>
                <a:schemeClr val="accent4"/>
              </a:solidFill>
              <a:round/>
            </a:ln>
            <a:effectLst/>
          </c:spPr>
          <c:marker>
            <c:symbol val="x"/>
            <c:size val="6"/>
            <c:spPr>
              <a:noFill/>
              <a:ln w="9525">
                <a:solidFill>
                  <a:schemeClr val="accent4"/>
                </a:solidFill>
                <a:round/>
              </a:ln>
              <a:effectLst/>
            </c:spPr>
          </c:marker>
          <c:cat>
            <c:strRef>
              <c:f>'[WUID_Indicator Performance_2011 to 6-30-18.xlsx]Sheet1'!$U$1:$AC$1</c:f>
              <c:strCache>
                <c:ptCount val="9"/>
                <c:pt idx="0">
                  <c:v>2011</c:v>
                </c:pt>
                <c:pt idx="1">
                  <c:v>2012</c:v>
                </c:pt>
                <c:pt idx="2">
                  <c:v>2013</c:v>
                </c:pt>
                <c:pt idx="3">
                  <c:v>2014</c:v>
                </c:pt>
                <c:pt idx="4">
                  <c:v>2015</c:v>
                </c:pt>
                <c:pt idx="5">
                  <c:v>2016</c:v>
                </c:pt>
                <c:pt idx="6">
                  <c:v>2017</c:v>
                </c:pt>
                <c:pt idx="7">
                  <c:v>1st Qtr 2018</c:v>
                </c:pt>
                <c:pt idx="8">
                  <c:v>2nd Qtr 2018</c:v>
                </c:pt>
              </c:strCache>
            </c:strRef>
          </c:cat>
          <c:val>
            <c:numRef>
              <c:f>'[WUID_Indicator Performance_2011 to 6-30-18.xlsx]Sheet1'!$C$5,'[WUID_Indicator Performance_2011 to 6-30-18.xlsx]Sheet1'!$E$5,'[WUID_Indicator Performance_2011 to 6-30-18.xlsx]Sheet1'!$G$5,'[WUID_Indicator Performance_2011 to 6-30-18.xlsx]Sheet1'!$I$5,'[WUID_Indicator Performance_2011 to 6-30-18.xlsx]Sheet1'!$K$5,'[WUID_Indicator Performance_2011 to 6-30-18.xlsx]Sheet1'!$M$5,'[WUID_Indicator Performance_2011 to 6-30-18.xlsx]Sheet1'!$O$5,'[WUID_Indicator Performance_2011 to 6-30-18.xlsx]Sheet1'!$Q$5,'[WUID_Indicator Performance_2011 to 6-30-18.xlsx]Sheet1'!$S$5</c:f>
              <c:numCache>
                <c:formatCode>0%</c:formatCode>
                <c:ptCount val="9"/>
                <c:pt idx="0">
                  <c:v>0.68</c:v>
                </c:pt>
                <c:pt idx="1">
                  <c:v>0.77</c:v>
                </c:pt>
                <c:pt idx="2">
                  <c:v>0.81</c:v>
                </c:pt>
                <c:pt idx="3">
                  <c:v>0.81</c:v>
                </c:pt>
                <c:pt idx="4">
                  <c:v>0.86</c:v>
                </c:pt>
                <c:pt idx="5">
                  <c:v>0.86</c:v>
                </c:pt>
                <c:pt idx="6">
                  <c:v>0.87</c:v>
                </c:pt>
                <c:pt idx="7">
                  <c:v>0.86</c:v>
                </c:pt>
                <c:pt idx="8">
                  <c:v>0.87</c:v>
                </c:pt>
              </c:numCache>
            </c:numRef>
          </c:val>
          <c:smooth val="0"/>
          <c:extLst>
            <c:ext xmlns:c16="http://schemas.microsoft.com/office/drawing/2014/chart" uri="{C3380CC4-5D6E-409C-BE32-E72D297353CC}">
              <c16:uniqueId val="{00000003-EEF1-4371-9129-D055352C4FF2}"/>
            </c:ext>
          </c:extLst>
        </c:ser>
        <c:ser>
          <c:idx val="5"/>
          <c:order val="4"/>
          <c:tx>
            <c:strRef>
              <c:f>'[WUID_Indicator Performance_2011 to 6-30-18.xlsx]Sheet1'!$A$6</c:f>
              <c:strCache>
                <c:ptCount val="1"/>
                <c:pt idx="0">
                  <c:v>Cervical Paps*</c:v>
                </c:pt>
              </c:strCache>
            </c:strRef>
          </c:tx>
          <c:spPr>
            <a:ln w="22225" cap="rnd">
              <a:solidFill>
                <a:schemeClr val="accent6"/>
              </a:solidFill>
              <a:round/>
            </a:ln>
            <a:effectLst/>
          </c:spPr>
          <c:marker>
            <c:symbol val="circle"/>
            <c:size val="6"/>
            <c:spPr>
              <a:solidFill>
                <a:schemeClr val="accent6"/>
              </a:solidFill>
              <a:ln w="9525">
                <a:solidFill>
                  <a:schemeClr val="accent6"/>
                </a:solidFill>
                <a:round/>
              </a:ln>
              <a:effectLst/>
            </c:spPr>
          </c:marker>
          <c:cat>
            <c:strRef>
              <c:f>'[WUID_Indicator Performance_2011 to 6-30-18.xlsx]Sheet1'!$U$1:$AC$1</c:f>
              <c:strCache>
                <c:ptCount val="9"/>
                <c:pt idx="0">
                  <c:v>2011</c:v>
                </c:pt>
                <c:pt idx="1">
                  <c:v>2012</c:v>
                </c:pt>
                <c:pt idx="2">
                  <c:v>2013</c:v>
                </c:pt>
                <c:pt idx="3">
                  <c:v>2014</c:v>
                </c:pt>
                <c:pt idx="4">
                  <c:v>2015</c:v>
                </c:pt>
                <c:pt idx="5">
                  <c:v>2016</c:v>
                </c:pt>
                <c:pt idx="6">
                  <c:v>2017</c:v>
                </c:pt>
                <c:pt idx="7">
                  <c:v>1st Qtr 2018</c:v>
                </c:pt>
                <c:pt idx="8">
                  <c:v>2nd Qtr 2018</c:v>
                </c:pt>
              </c:strCache>
            </c:strRef>
          </c:cat>
          <c:val>
            <c:numRef>
              <c:f>'[WUID_Indicator Performance_2011 to 6-30-18.xlsx]Sheet1'!$C$6,'[WUID_Indicator Performance_2011 to 6-30-18.xlsx]Sheet1'!$E$6,'[WUID_Indicator Performance_2011 to 6-30-18.xlsx]Sheet1'!$G$6,'[WUID_Indicator Performance_2011 to 6-30-18.xlsx]Sheet1'!$I$6,'[WUID_Indicator Performance_2011 to 6-30-18.xlsx]Sheet1'!$K$6,'[WUID_Indicator Performance_2011 to 6-30-18.xlsx]Sheet1'!$M$6,'[WUID_Indicator Performance_2011 to 6-30-18.xlsx]Sheet1'!$O$6,'[WUID_Indicator Performance_2011 to 6-30-18.xlsx]Sheet1'!$Q$6</c:f>
              <c:numCache>
                <c:formatCode>0%</c:formatCode>
                <c:ptCount val="8"/>
                <c:pt idx="0">
                  <c:v>0.67</c:v>
                </c:pt>
                <c:pt idx="1">
                  <c:v>0.63</c:v>
                </c:pt>
                <c:pt idx="2">
                  <c:v>0.59</c:v>
                </c:pt>
                <c:pt idx="3">
                  <c:v>0.4</c:v>
                </c:pt>
                <c:pt idx="4">
                  <c:v>0.49</c:v>
                </c:pt>
                <c:pt idx="5">
                  <c:v>0.75</c:v>
                </c:pt>
                <c:pt idx="6">
                  <c:v>0.81</c:v>
                </c:pt>
                <c:pt idx="7">
                  <c:v>0.74</c:v>
                </c:pt>
              </c:numCache>
            </c:numRef>
          </c:val>
          <c:smooth val="0"/>
          <c:extLst>
            <c:ext xmlns:c16="http://schemas.microsoft.com/office/drawing/2014/chart" uri="{C3380CC4-5D6E-409C-BE32-E72D297353CC}">
              <c16:uniqueId val="{00000004-EEF1-4371-9129-D055352C4FF2}"/>
            </c:ext>
          </c:extLst>
        </c:ser>
        <c:ser>
          <c:idx val="6"/>
          <c:order val="5"/>
          <c:tx>
            <c:strRef>
              <c:f>'[WUID_Indicator Performance_2011 to 6-30-18.xlsx]Sheet1'!$A$7</c:f>
              <c:strCache>
                <c:ptCount val="1"/>
                <c:pt idx="0">
                  <c:v>Triple Screen MSM</c:v>
                </c:pt>
              </c:strCache>
            </c:strRef>
          </c:tx>
          <c:spPr>
            <a:ln w="76200" cap="rnd">
              <a:solidFill>
                <a:srgbClr val="FF0000"/>
              </a:solidFill>
              <a:round/>
            </a:ln>
            <a:effectLst>
              <a:outerShdw blurRad="50800" dist="50800" dir="5400000" algn="ctr" rotWithShape="0">
                <a:schemeClr val="bg1"/>
              </a:outerShdw>
            </a:effectLst>
          </c:spPr>
          <c:marker>
            <c:symbol val="plus"/>
            <c:size val="6"/>
            <c:spPr>
              <a:noFill/>
              <a:ln w="9525">
                <a:solidFill>
                  <a:schemeClr val="accent1">
                    <a:lumMod val="60000"/>
                  </a:schemeClr>
                </a:solidFill>
                <a:round/>
              </a:ln>
              <a:effectLst>
                <a:outerShdw blurRad="50800" dist="50800" dir="5400000" algn="ctr" rotWithShape="0">
                  <a:schemeClr val="bg1"/>
                </a:outerShdw>
              </a:effectLst>
            </c:spPr>
          </c:marker>
          <c:cat>
            <c:strRef>
              <c:f>'[WUID_Indicator Performance_2011 to 6-30-18.xlsx]Sheet1'!$U$1:$AC$1</c:f>
              <c:strCache>
                <c:ptCount val="9"/>
                <c:pt idx="0">
                  <c:v>2011</c:v>
                </c:pt>
                <c:pt idx="1">
                  <c:v>2012</c:v>
                </c:pt>
                <c:pt idx="2">
                  <c:v>2013</c:v>
                </c:pt>
                <c:pt idx="3">
                  <c:v>2014</c:v>
                </c:pt>
                <c:pt idx="4">
                  <c:v>2015</c:v>
                </c:pt>
                <c:pt idx="5">
                  <c:v>2016</c:v>
                </c:pt>
                <c:pt idx="6">
                  <c:v>2017</c:v>
                </c:pt>
                <c:pt idx="7">
                  <c:v>1st Qtr 2018</c:v>
                </c:pt>
                <c:pt idx="8">
                  <c:v>2nd Qtr 2018</c:v>
                </c:pt>
              </c:strCache>
            </c:strRef>
          </c:cat>
          <c:val>
            <c:numRef>
              <c:f>'[WUID_Indicator Performance_2011 to 6-30-18.xlsx]Sheet1'!$C$7,'[WUID_Indicator Performance_2011 to 6-30-18.xlsx]Sheet1'!$E$7,'[WUID_Indicator Performance_2011 to 6-30-18.xlsx]Sheet1'!$G$7,'[WUID_Indicator Performance_2011 to 6-30-18.xlsx]Sheet1'!$I$7,'[WUID_Indicator Performance_2011 to 6-30-18.xlsx]Sheet1'!$K$7,'[WUID_Indicator Performance_2011 to 6-30-18.xlsx]Sheet1'!$M$7,'[WUID_Indicator Performance_2011 to 6-30-18.xlsx]Sheet1'!$O$7,'[WUID_Indicator Performance_2011 to 6-30-18.xlsx]Sheet1'!$Q$7,'[WUID_Indicator Performance_2011 to 6-30-18.xlsx]Sheet1'!$S$7</c:f>
              <c:numCache>
                <c:formatCode>General</c:formatCode>
                <c:ptCount val="9"/>
                <c:pt idx="3" formatCode="0%">
                  <c:v>0.38</c:v>
                </c:pt>
                <c:pt idx="4" formatCode="0%">
                  <c:v>0.5</c:v>
                </c:pt>
                <c:pt idx="5" formatCode="0%">
                  <c:v>0.56999999999999995</c:v>
                </c:pt>
                <c:pt idx="6" formatCode="0%">
                  <c:v>0.59</c:v>
                </c:pt>
                <c:pt idx="7" formatCode="0%">
                  <c:v>0.66</c:v>
                </c:pt>
              </c:numCache>
            </c:numRef>
          </c:val>
          <c:smooth val="0"/>
          <c:extLst>
            <c:ext xmlns:c16="http://schemas.microsoft.com/office/drawing/2014/chart" uri="{C3380CC4-5D6E-409C-BE32-E72D297353CC}">
              <c16:uniqueId val="{00000005-EEF1-4371-9129-D055352C4FF2}"/>
            </c:ext>
          </c:extLst>
        </c:ser>
        <c:dLbls>
          <c:showLegendKey val="0"/>
          <c:showVal val="0"/>
          <c:showCatName val="0"/>
          <c:showSerName val="0"/>
          <c:showPercent val="0"/>
          <c:showBubbleSize val="0"/>
        </c:dLbls>
        <c:marker val="1"/>
        <c:smooth val="0"/>
        <c:axId val="159860992"/>
        <c:axId val="159863168"/>
      </c:lineChart>
      <c:catAx>
        <c:axId val="15986099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159863168"/>
        <c:crosses val="autoZero"/>
        <c:auto val="1"/>
        <c:lblAlgn val="ctr"/>
        <c:lblOffset val="100"/>
        <c:noMultiLvlLbl val="0"/>
      </c:catAx>
      <c:valAx>
        <c:axId val="159863168"/>
        <c:scaling>
          <c:orientation val="minMax"/>
          <c:max val="1"/>
        </c:scaling>
        <c:delete val="0"/>
        <c:axPos val="l"/>
        <c:numFmt formatCode="0%"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9860992"/>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8.xml><?xml version="1.0" encoding="utf-8"?>
<cs:chartStyle xmlns:cs="http://schemas.microsoft.com/office/drawing/2012/chartStyle" xmlns:a="http://schemas.openxmlformats.org/drawingml/2006/main" id="118">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2">
      <a:schemeClr val="dk1"/>
    </cs:effectRef>
    <cs:fontRef idx="minor">
      <a:schemeClr val="tx1"/>
    </cs:fontRef>
  </cs:dataPoint>
  <cs:dataPoint3D>
    <cs:lnRef idx="0"/>
    <cs:fillRef idx="3">
      <cs:styleClr val="auto"/>
    </cs:fillRef>
    <cs:effectRef idx="2">
      <a:schemeClr val="dk1"/>
    </cs:effectRef>
    <cs:fontRef idx="minor">
      <a:schemeClr val="tx1"/>
    </cs:fontRef>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3">
      <cs:styleClr val="auto"/>
    </cs:fillRef>
    <cs:effectRef idx="2">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0"/>
    <cs:fillRef idx="3">
      <a:schemeClr val="dk1">
        <a:tint val="95000"/>
      </a:schemeClr>
    </cs:fillRef>
    <cs:effectRef idx="2">
      <a:schemeClr val="dk1"/>
    </cs:effectRef>
    <cs:fontRef idx="minor">
      <a:schemeClr val="tx1"/>
    </cs:fontRef>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0"/>
    <cs:fillRef idx="3">
      <a:schemeClr val="dk1">
        <a:tint val="5000"/>
      </a:schemeClr>
    </cs:fillRef>
    <cs:effectRef idx="2">
      <a:schemeClr val="dk1"/>
    </cs:effectRef>
    <cs:fontRef idx="minor">
      <a:schemeClr val="tx1"/>
    </cs:fontRef>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9.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3A680A-A075-AC43-ADC9-E6FE7808944A}"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AD747080-AEEB-BB42-B717-4E63C604C214}">
      <dgm:prSet/>
      <dgm:spPr/>
      <dgm:t>
        <a:bodyPr/>
        <a:lstStyle/>
        <a:p>
          <a:r>
            <a:rPr lang="en-US" dirty="0"/>
            <a:t>Linkage to Care 100%</a:t>
          </a:r>
        </a:p>
      </dgm:t>
    </dgm:pt>
    <dgm:pt modelId="{11FDEDA7-CCD2-364F-BF0B-CE67AD5DF919}" type="parTrans" cxnId="{A27313D0-0704-C04A-B913-63D0921AC1FB}">
      <dgm:prSet/>
      <dgm:spPr/>
      <dgm:t>
        <a:bodyPr/>
        <a:lstStyle/>
        <a:p>
          <a:endParaRPr lang="en-US"/>
        </a:p>
      </dgm:t>
    </dgm:pt>
    <dgm:pt modelId="{282B58BA-765D-B44E-9524-548883A3C577}" type="sibTrans" cxnId="{A27313D0-0704-C04A-B913-63D0921AC1FB}">
      <dgm:prSet/>
      <dgm:spPr/>
      <dgm:t>
        <a:bodyPr/>
        <a:lstStyle/>
        <a:p>
          <a:endParaRPr lang="en-US"/>
        </a:p>
      </dgm:t>
    </dgm:pt>
    <dgm:pt modelId="{D91B3911-F112-8E4E-8BB0-5F7EC0DED94D}">
      <dgm:prSet/>
      <dgm:spPr/>
      <dgm:t>
        <a:bodyPr/>
        <a:lstStyle/>
        <a:p>
          <a:r>
            <a:rPr lang="en-US" dirty="0"/>
            <a:t>On ART 97.5%</a:t>
          </a:r>
        </a:p>
      </dgm:t>
    </dgm:pt>
    <dgm:pt modelId="{D5213647-C7FB-2C45-ADB3-DFEA48FC074C}" type="parTrans" cxnId="{D66497F5-3203-7046-9C7F-8DFB25175EEE}">
      <dgm:prSet/>
      <dgm:spPr/>
      <dgm:t>
        <a:bodyPr/>
        <a:lstStyle/>
        <a:p>
          <a:endParaRPr lang="en-US"/>
        </a:p>
      </dgm:t>
    </dgm:pt>
    <dgm:pt modelId="{0E13ABE1-0F65-E44E-98B2-843F1D88C485}" type="sibTrans" cxnId="{D66497F5-3203-7046-9C7F-8DFB25175EEE}">
      <dgm:prSet/>
      <dgm:spPr/>
      <dgm:t>
        <a:bodyPr/>
        <a:lstStyle/>
        <a:p>
          <a:endParaRPr lang="en-US"/>
        </a:p>
      </dgm:t>
    </dgm:pt>
    <dgm:pt modelId="{4A3E91D6-09FC-D144-9A82-EFDDAE113E40}">
      <dgm:prSet/>
      <dgm:spPr/>
      <dgm:t>
        <a:bodyPr/>
        <a:lstStyle/>
        <a:p>
          <a:r>
            <a:rPr lang="en-US" dirty="0"/>
            <a:t>On ART + VL&lt;200 86%</a:t>
          </a:r>
        </a:p>
      </dgm:t>
    </dgm:pt>
    <dgm:pt modelId="{3430CB95-529C-B44C-8AA0-3440A1EC7C34}" type="sibTrans" cxnId="{95E6DA5F-EF6A-914B-A052-3FF58889A0C3}">
      <dgm:prSet/>
      <dgm:spPr/>
      <dgm:t>
        <a:bodyPr/>
        <a:lstStyle/>
        <a:p>
          <a:endParaRPr lang="en-US"/>
        </a:p>
      </dgm:t>
    </dgm:pt>
    <dgm:pt modelId="{A43F884C-E4EC-B549-A494-B1121FFFB3FA}" type="parTrans" cxnId="{95E6DA5F-EF6A-914B-A052-3FF58889A0C3}">
      <dgm:prSet/>
      <dgm:spPr/>
      <dgm:t>
        <a:bodyPr/>
        <a:lstStyle/>
        <a:p>
          <a:endParaRPr lang="en-US"/>
        </a:p>
      </dgm:t>
    </dgm:pt>
    <dgm:pt modelId="{BDEE5384-F3F5-7E47-B6A3-D82BE7A2D2F4}" type="pres">
      <dgm:prSet presAssocID="{DB3A680A-A075-AC43-ADC9-E6FE7808944A}" presName="CompostProcess" presStyleCnt="0">
        <dgm:presLayoutVars>
          <dgm:dir/>
          <dgm:resizeHandles val="exact"/>
        </dgm:presLayoutVars>
      </dgm:prSet>
      <dgm:spPr/>
      <dgm:t>
        <a:bodyPr/>
        <a:lstStyle/>
        <a:p>
          <a:endParaRPr lang="en-US"/>
        </a:p>
      </dgm:t>
    </dgm:pt>
    <dgm:pt modelId="{F1F30A2B-5945-6A42-A8C1-9B6FFB926ABB}" type="pres">
      <dgm:prSet presAssocID="{DB3A680A-A075-AC43-ADC9-E6FE7808944A}" presName="arrow" presStyleLbl="bgShp" presStyleIdx="0" presStyleCnt="1"/>
      <dgm:spPr/>
    </dgm:pt>
    <dgm:pt modelId="{8870DC2A-13CF-A148-8846-7721311AB291}" type="pres">
      <dgm:prSet presAssocID="{DB3A680A-A075-AC43-ADC9-E6FE7808944A}" presName="linearProcess" presStyleCnt="0"/>
      <dgm:spPr/>
    </dgm:pt>
    <dgm:pt modelId="{6AF7BC18-3F8A-2948-96B8-03147A659BCF}" type="pres">
      <dgm:prSet presAssocID="{AD747080-AEEB-BB42-B717-4E63C604C214}" presName="textNode" presStyleLbl="node1" presStyleIdx="0" presStyleCnt="3">
        <dgm:presLayoutVars>
          <dgm:bulletEnabled val="1"/>
        </dgm:presLayoutVars>
      </dgm:prSet>
      <dgm:spPr/>
      <dgm:t>
        <a:bodyPr/>
        <a:lstStyle/>
        <a:p>
          <a:endParaRPr lang="en-US"/>
        </a:p>
      </dgm:t>
    </dgm:pt>
    <dgm:pt modelId="{620FB9CB-368C-F046-9BD1-665AC8483966}" type="pres">
      <dgm:prSet presAssocID="{282B58BA-765D-B44E-9524-548883A3C577}" presName="sibTrans" presStyleCnt="0"/>
      <dgm:spPr/>
    </dgm:pt>
    <dgm:pt modelId="{86887418-A5C6-D74C-8926-BADD1652E3F7}" type="pres">
      <dgm:prSet presAssocID="{D91B3911-F112-8E4E-8BB0-5F7EC0DED94D}" presName="textNode" presStyleLbl="node1" presStyleIdx="1" presStyleCnt="3">
        <dgm:presLayoutVars>
          <dgm:bulletEnabled val="1"/>
        </dgm:presLayoutVars>
      </dgm:prSet>
      <dgm:spPr/>
      <dgm:t>
        <a:bodyPr/>
        <a:lstStyle/>
        <a:p>
          <a:endParaRPr lang="en-US"/>
        </a:p>
      </dgm:t>
    </dgm:pt>
    <dgm:pt modelId="{CA9AD05F-08D4-2A4D-BB6B-2F8009921A5D}" type="pres">
      <dgm:prSet presAssocID="{0E13ABE1-0F65-E44E-98B2-843F1D88C485}" presName="sibTrans" presStyleCnt="0"/>
      <dgm:spPr/>
    </dgm:pt>
    <dgm:pt modelId="{DCD1A383-1F28-B545-BE44-8A3AC73822EC}" type="pres">
      <dgm:prSet presAssocID="{4A3E91D6-09FC-D144-9A82-EFDDAE113E40}" presName="textNode" presStyleLbl="node1" presStyleIdx="2" presStyleCnt="3">
        <dgm:presLayoutVars>
          <dgm:bulletEnabled val="1"/>
        </dgm:presLayoutVars>
      </dgm:prSet>
      <dgm:spPr/>
      <dgm:t>
        <a:bodyPr/>
        <a:lstStyle/>
        <a:p>
          <a:endParaRPr lang="en-US"/>
        </a:p>
      </dgm:t>
    </dgm:pt>
  </dgm:ptLst>
  <dgm:cxnLst>
    <dgm:cxn modelId="{6AA0B492-DB78-9A4D-A7A4-614FF1ECDAC5}" type="presOf" srcId="{4A3E91D6-09FC-D144-9A82-EFDDAE113E40}" destId="{DCD1A383-1F28-B545-BE44-8A3AC73822EC}" srcOrd="0" destOrd="0" presId="urn:microsoft.com/office/officeart/2005/8/layout/hProcess9"/>
    <dgm:cxn modelId="{D66497F5-3203-7046-9C7F-8DFB25175EEE}" srcId="{DB3A680A-A075-AC43-ADC9-E6FE7808944A}" destId="{D91B3911-F112-8E4E-8BB0-5F7EC0DED94D}" srcOrd="1" destOrd="0" parTransId="{D5213647-C7FB-2C45-ADB3-DFEA48FC074C}" sibTransId="{0E13ABE1-0F65-E44E-98B2-843F1D88C485}"/>
    <dgm:cxn modelId="{506E61ED-8EB2-C041-857F-122D9DC2529F}" type="presOf" srcId="{AD747080-AEEB-BB42-B717-4E63C604C214}" destId="{6AF7BC18-3F8A-2948-96B8-03147A659BCF}" srcOrd="0" destOrd="0" presId="urn:microsoft.com/office/officeart/2005/8/layout/hProcess9"/>
    <dgm:cxn modelId="{95E6DA5F-EF6A-914B-A052-3FF58889A0C3}" srcId="{DB3A680A-A075-AC43-ADC9-E6FE7808944A}" destId="{4A3E91D6-09FC-D144-9A82-EFDDAE113E40}" srcOrd="2" destOrd="0" parTransId="{A43F884C-E4EC-B549-A494-B1121FFFB3FA}" sibTransId="{3430CB95-529C-B44C-8AA0-3440A1EC7C34}"/>
    <dgm:cxn modelId="{A27313D0-0704-C04A-B913-63D0921AC1FB}" srcId="{DB3A680A-A075-AC43-ADC9-E6FE7808944A}" destId="{AD747080-AEEB-BB42-B717-4E63C604C214}" srcOrd="0" destOrd="0" parTransId="{11FDEDA7-CCD2-364F-BF0B-CE67AD5DF919}" sibTransId="{282B58BA-765D-B44E-9524-548883A3C577}"/>
    <dgm:cxn modelId="{BC809770-B123-E44A-851A-6ADF07A67A73}" type="presOf" srcId="{D91B3911-F112-8E4E-8BB0-5F7EC0DED94D}" destId="{86887418-A5C6-D74C-8926-BADD1652E3F7}" srcOrd="0" destOrd="0" presId="urn:microsoft.com/office/officeart/2005/8/layout/hProcess9"/>
    <dgm:cxn modelId="{D88BDED6-92D4-AF4B-8990-8DAE4559369C}" type="presOf" srcId="{DB3A680A-A075-AC43-ADC9-E6FE7808944A}" destId="{BDEE5384-F3F5-7E47-B6A3-D82BE7A2D2F4}" srcOrd="0" destOrd="0" presId="urn:microsoft.com/office/officeart/2005/8/layout/hProcess9"/>
    <dgm:cxn modelId="{C5DBA4D9-51D0-3442-82AE-14F159CD770C}" type="presParOf" srcId="{BDEE5384-F3F5-7E47-B6A3-D82BE7A2D2F4}" destId="{F1F30A2B-5945-6A42-A8C1-9B6FFB926ABB}" srcOrd="0" destOrd="0" presId="urn:microsoft.com/office/officeart/2005/8/layout/hProcess9"/>
    <dgm:cxn modelId="{696F5704-BDC3-A54D-86E2-F4D76556FF22}" type="presParOf" srcId="{BDEE5384-F3F5-7E47-B6A3-D82BE7A2D2F4}" destId="{8870DC2A-13CF-A148-8846-7721311AB291}" srcOrd="1" destOrd="0" presId="urn:microsoft.com/office/officeart/2005/8/layout/hProcess9"/>
    <dgm:cxn modelId="{8AE6CF8E-A051-8F4D-9672-EFA4F2054B2B}" type="presParOf" srcId="{8870DC2A-13CF-A148-8846-7721311AB291}" destId="{6AF7BC18-3F8A-2948-96B8-03147A659BCF}" srcOrd="0" destOrd="0" presId="urn:microsoft.com/office/officeart/2005/8/layout/hProcess9"/>
    <dgm:cxn modelId="{47250CBE-D687-7F43-949F-B401BE9036CB}" type="presParOf" srcId="{8870DC2A-13CF-A148-8846-7721311AB291}" destId="{620FB9CB-368C-F046-9BD1-665AC8483966}" srcOrd="1" destOrd="0" presId="urn:microsoft.com/office/officeart/2005/8/layout/hProcess9"/>
    <dgm:cxn modelId="{7A179C7A-344B-7A44-B674-57F6988C0DBE}" type="presParOf" srcId="{8870DC2A-13CF-A148-8846-7721311AB291}" destId="{86887418-A5C6-D74C-8926-BADD1652E3F7}" srcOrd="2" destOrd="0" presId="urn:microsoft.com/office/officeart/2005/8/layout/hProcess9"/>
    <dgm:cxn modelId="{5A266DFE-665A-914F-AA7F-A53B8B4EF391}" type="presParOf" srcId="{8870DC2A-13CF-A148-8846-7721311AB291}" destId="{CA9AD05F-08D4-2A4D-BB6B-2F8009921A5D}" srcOrd="3" destOrd="0" presId="urn:microsoft.com/office/officeart/2005/8/layout/hProcess9"/>
    <dgm:cxn modelId="{BC5A5FFD-4D8B-1240-970D-4000189D1D77}" type="presParOf" srcId="{8870DC2A-13CF-A148-8846-7721311AB291}" destId="{DCD1A383-1F28-B545-BE44-8A3AC73822EC}"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F30A2B-5945-6A42-A8C1-9B6FFB926ABB}">
      <dsp:nvSpPr>
        <dsp:cNvPr id="0" name=""/>
        <dsp:cNvSpPr/>
      </dsp:nvSpPr>
      <dsp:spPr>
        <a:xfrm>
          <a:off x="622934" y="0"/>
          <a:ext cx="7059930" cy="5135563"/>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AF7BC18-3F8A-2948-96B8-03147A659BCF}">
      <dsp:nvSpPr>
        <dsp:cNvPr id="0" name=""/>
        <dsp:cNvSpPr/>
      </dsp:nvSpPr>
      <dsp:spPr>
        <a:xfrm>
          <a:off x="277603" y="1540668"/>
          <a:ext cx="2491740" cy="205422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en-US" sz="3700" kern="1200" dirty="0"/>
            <a:t>Linkage to Care 100%</a:t>
          </a:r>
        </a:p>
      </dsp:txBody>
      <dsp:txXfrm>
        <a:off x="377882" y="1640947"/>
        <a:ext cx="2291182" cy="1853667"/>
      </dsp:txXfrm>
    </dsp:sp>
    <dsp:sp modelId="{86887418-A5C6-D74C-8926-BADD1652E3F7}">
      <dsp:nvSpPr>
        <dsp:cNvPr id="0" name=""/>
        <dsp:cNvSpPr/>
      </dsp:nvSpPr>
      <dsp:spPr>
        <a:xfrm>
          <a:off x="2907029" y="1540668"/>
          <a:ext cx="2491740" cy="205422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en-US" sz="3700" kern="1200" dirty="0"/>
            <a:t>On ART 97.5%</a:t>
          </a:r>
        </a:p>
      </dsp:txBody>
      <dsp:txXfrm>
        <a:off x="3007308" y="1640947"/>
        <a:ext cx="2291182" cy="1853667"/>
      </dsp:txXfrm>
    </dsp:sp>
    <dsp:sp modelId="{DCD1A383-1F28-B545-BE44-8A3AC73822EC}">
      <dsp:nvSpPr>
        <dsp:cNvPr id="0" name=""/>
        <dsp:cNvSpPr/>
      </dsp:nvSpPr>
      <dsp:spPr>
        <a:xfrm>
          <a:off x="5536456" y="1540668"/>
          <a:ext cx="2491740" cy="205422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en-US" sz="3700" kern="1200" dirty="0"/>
            <a:t>On ART + VL&lt;200 86%</a:t>
          </a:r>
        </a:p>
      </dsp:txBody>
      <dsp:txXfrm>
        <a:off x="5636735" y="1640947"/>
        <a:ext cx="2291182" cy="185366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0.84956</cdr:x>
      <cdr:y>0.22581</cdr:y>
    </cdr:from>
    <cdr:to>
      <cdr:x>0.95575</cdr:x>
      <cdr:y>0.41935</cdr:y>
    </cdr:to>
    <cdr:sp macro="" textlink="">
      <cdr:nvSpPr>
        <cdr:cNvPr id="2" name="TextBox 1"/>
        <cdr:cNvSpPr txBox="1"/>
      </cdr:nvSpPr>
      <cdr:spPr>
        <a:xfrm xmlns:a="http://schemas.openxmlformats.org/drawingml/2006/main">
          <a:off x="7065891" y="817291"/>
          <a:ext cx="883195" cy="70049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4A3378-E4C6-4D2F-8DF1-23C8EAE7B34A}" type="datetimeFigureOut">
              <a:rPr lang="en-US" smtClean="0"/>
              <a:t>11/30/2018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A11B83-7453-4C63-9F24-B8D95A5E7065}" type="slidenum">
              <a:rPr lang="en-US" smtClean="0"/>
              <a:t>‹#›</a:t>
            </a:fld>
            <a:endParaRPr lang="en-US"/>
          </a:p>
        </p:txBody>
      </p:sp>
    </p:spTree>
    <p:extLst>
      <p:ext uri="{BB962C8B-B14F-4D97-AF65-F5344CB8AC3E}">
        <p14:creationId xmlns:p14="http://schemas.microsoft.com/office/powerpoint/2010/main" val="1860161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 note funded by SPNS </a:t>
            </a:r>
          </a:p>
        </p:txBody>
      </p:sp>
      <p:sp>
        <p:nvSpPr>
          <p:cNvPr id="4" name="Slide Number Placeholder 3"/>
          <p:cNvSpPr>
            <a:spLocks noGrp="1"/>
          </p:cNvSpPr>
          <p:nvPr>
            <p:ph type="sldNum" sz="quarter" idx="10"/>
          </p:nvPr>
        </p:nvSpPr>
        <p:spPr/>
        <p:txBody>
          <a:bodyPr/>
          <a:lstStyle/>
          <a:p>
            <a:fld id="{CAA11B83-7453-4C63-9F24-B8D95A5E7065}" type="slidenum">
              <a:rPr lang="en-US" smtClean="0"/>
              <a:t>6</a:t>
            </a:fld>
            <a:endParaRPr lang="en-US"/>
          </a:p>
        </p:txBody>
      </p:sp>
    </p:spTree>
    <p:extLst>
      <p:ext uri="{BB962C8B-B14F-4D97-AF65-F5344CB8AC3E}">
        <p14:creationId xmlns:p14="http://schemas.microsoft.com/office/powerpoint/2010/main" val="19655954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Among HIV-positive MSM visiting </a:t>
            </a:r>
            <a:r>
              <a:rPr lang="en-US" sz="1200" b="0" i="0" u="none" strike="noStrike" kern="1200" baseline="0" dirty="0" err="1" smtClean="0">
                <a:solidFill>
                  <a:schemeClr val="tx1"/>
                </a:solidFill>
                <a:latin typeface="+mn-lt"/>
                <a:ea typeface="+mn-ea"/>
                <a:cs typeface="+mn-cs"/>
              </a:rPr>
              <a:t>SSuN</a:t>
            </a:r>
            <a:r>
              <a:rPr lang="en-US" sz="1200" b="0" i="0" u="none" strike="noStrike" kern="1200" baseline="0" dirty="0" smtClean="0">
                <a:solidFill>
                  <a:schemeClr val="tx1"/>
                </a:solidFill>
                <a:latin typeface="+mn-lt"/>
                <a:ea typeface="+mn-ea"/>
                <a:cs typeface="+mn-cs"/>
              </a:rPr>
              <a:t> STD clinics in 2017, urogenital chlamydia positivity was 7.1% and urogenital gonorrhea positivity was 12.0% (compared to 6.8% and 8.2%, respectively, among HIV-negative MSM).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Among HIV-positive MSM, 8.5% were diagnosed with P&amp;S syphilis compared to 3.8% of HIV-negative MSM.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Percentages represent the overall average of the mean value by jurisdiction.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28581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Here the results are stratified by HIV status. The left bar of each section represents the participants who tested HIV negative. The HIV+ bar on the right is limited to those who self-reported being HIV+, which was confirmed by an HIV.</a:t>
            </a:r>
          </a:p>
          <a:p>
            <a:r>
              <a:rPr lang="en-US" baseline="0" dirty="0" smtClean="0"/>
              <a:t>In all instances, the group of men who were HIV+ had higher positivity than the HIV- group. The largest difference can be seen in the left-most group, rectal gonorrhea where 3.3% of HIV- participants compared to 7.7% of HIV+ participants had a positive rectal gonorrhea test.</a:t>
            </a:r>
          </a:p>
          <a:p>
            <a:endParaRPr lang="en-US" baseline="0" dirty="0" smtClean="0"/>
          </a:p>
          <a:p>
            <a:r>
              <a:rPr lang="en-US" baseline="0" dirty="0" smtClean="0"/>
              <a:t>Methods:</a:t>
            </a:r>
          </a:p>
          <a:p>
            <a:pPr marL="0" indent="0">
              <a:spcBef>
                <a:spcPts val="0"/>
              </a:spcBef>
              <a:spcAft>
                <a:spcPts val="1200"/>
              </a:spcAft>
              <a:buClr>
                <a:srgbClr val="00788A"/>
              </a:buClr>
              <a:buNone/>
            </a:pPr>
            <a:r>
              <a:rPr lang="en-US" dirty="0" smtClean="0"/>
              <a:t>MSM cycle</a:t>
            </a:r>
          </a:p>
          <a:p>
            <a:pPr lvl="1">
              <a:spcBef>
                <a:spcPts val="0"/>
              </a:spcBef>
              <a:spcAft>
                <a:spcPts val="1200"/>
              </a:spcAft>
              <a:buClr>
                <a:srgbClr val="00788A"/>
              </a:buClr>
            </a:pPr>
            <a:r>
              <a:rPr lang="en-US" sz="1800" dirty="0" smtClean="0"/>
              <a:t>Cross-sectional surveillance of MSM every 3 years</a:t>
            </a:r>
          </a:p>
          <a:p>
            <a:pPr lvl="1">
              <a:spcBef>
                <a:spcPts val="0"/>
              </a:spcBef>
              <a:spcAft>
                <a:spcPts val="1200"/>
              </a:spcAft>
              <a:buClr>
                <a:srgbClr val="00788A"/>
              </a:buClr>
            </a:pPr>
            <a:r>
              <a:rPr lang="en-US" sz="1800" dirty="0" smtClean="0"/>
              <a:t>Venue-based sampling</a:t>
            </a:r>
          </a:p>
          <a:p>
            <a:pPr lvl="1">
              <a:spcBef>
                <a:spcPts val="0"/>
              </a:spcBef>
              <a:spcAft>
                <a:spcPts val="1200"/>
              </a:spcAft>
              <a:buClr>
                <a:srgbClr val="00788A"/>
              </a:buClr>
            </a:pPr>
            <a:r>
              <a:rPr lang="en-US" sz="1800" dirty="0" smtClean="0"/>
              <a:t>Anonymous interview and HIV testing</a:t>
            </a:r>
          </a:p>
          <a:p>
            <a:pPr lvl="1">
              <a:spcBef>
                <a:spcPts val="0"/>
              </a:spcBef>
              <a:spcAft>
                <a:spcPts val="1200"/>
              </a:spcAft>
              <a:buClr>
                <a:srgbClr val="00788A"/>
              </a:buClr>
            </a:pPr>
            <a:r>
              <a:rPr lang="en-US" sz="1800" dirty="0" smtClean="0"/>
              <a:t>22 participating sites</a:t>
            </a:r>
          </a:p>
          <a:p>
            <a:pPr lvl="1">
              <a:spcBef>
                <a:spcPts val="0"/>
              </a:spcBef>
              <a:spcAft>
                <a:spcPts val="1200"/>
              </a:spcAft>
              <a:buClr>
                <a:srgbClr val="00788A"/>
              </a:buClr>
            </a:pPr>
            <a:r>
              <a:rPr lang="en-US" sz="1800" dirty="0" smtClean="0"/>
              <a:t>Inclusion criteria</a:t>
            </a:r>
          </a:p>
          <a:p>
            <a:pPr lvl="2">
              <a:spcBef>
                <a:spcPts val="0"/>
              </a:spcBef>
              <a:spcAft>
                <a:spcPts val="1200"/>
              </a:spcAft>
              <a:buClr>
                <a:srgbClr val="00788A"/>
              </a:buClr>
            </a:pPr>
            <a:r>
              <a:rPr lang="en-US" sz="1800" dirty="0" smtClean="0"/>
              <a:t>Male, ≥18 years old, residing in participating city, able to complete survey in English or Spanish, ever had sex with a male</a:t>
            </a:r>
          </a:p>
          <a:p>
            <a:pPr lvl="2">
              <a:spcBef>
                <a:spcPts val="0"/>
              </a:spcBef>
              <a:spcAft>
                <a:spcPts val="1200"/>
              </a:spcAft>
              <a:buClr>
                <a:srgbClr val="00788A"/>
              </a:buClr>
            </a:pPr>
            <a:r>
              <a:rPr lang="en-US" sz="1800" dirty="0" smtClean="0"/>
              <a:t> Analysis inclusion: ≥1 male sex partner in last 12 months</a:t>
            </a:r>
          </a:p>
          <a:p>
            <a:r>
              <a:rPr lang="en-US" baseline="0" dirty="0" smtClean="0"/>
              <a:t>In 2017, STI testing was added to NHBS for the first time. The five participating cities were Houston, Miami, New York City, San Francisco, and Washington, D.C.  In all, over 2,000 men participated in STI testing from these 5 sites.</a:t>
            </a:r>
          </a:p>
          <a:p>
            <a:r>
              <a:rPr lang="en-US" baseline="0" dirty="0" smtClean="0"/>
              <a:t>Every participant was offered self-collected rectal and pharyngeal swabs that were then tested for gonorrhea and chlamydia. Since the recruiting and testing took place at venues, it meant that the participants swabbed themselves, which included getting a rectal swab, in…</a:t>
            </a:r>
          </a:p>
          <a:p>
            <a:r>
              <a:rPr lang="en-US" baseline="0" dirty="0" smtClean="0"/>
              <a:t>--- change slides ---</a:t>
            </a:r>
          </a:p>
          <a:p>
            <a:r>
              <a:rPr lang="en-US" baseline="0" dirty="0" smtClean="0"/>
              <a:t>Van or mobile units, in the venues, and even in pop-up changing tents on sidewalks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43937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261" indent="-165261">
              <a:buFont typeface="Arial" panose="020B0604020202020204" pitchFamily="34" charset="0"/>
              <a:buChar char="•"/>
            </a:pPr>
            <a:r>
              <a:rPr lang="en-US" dirty="0"/>
              <a:t>The Medical Monitoring Project allowed us to look at the proportion of MSM with HIV screened for syphilis, and we collected data for 2009 to 2013.  </a:t>
            </a:r>
          </a:p>
          <a:p>
            <a:pPr marL="165261" indent="-165261">
              <a:buFont typeface="Arial" panose="020B0604020202020204" pitchFamily="34" charset="0"/>
              <a:buChar char="•"/>
            </a:pPr>
            <a:r>
              <a:rPr lang="en-US" dirty="0"/>
              <a:t>This slide gives us a good estimate of how well we are screening for syphilis among MSM with HIV. </a:t>
            </a:r>
          </a:p>
          <a:p>
            <a:pPr marL="165261" indent="-165261">
              <a:buFont typeface="Arial" panose="020B0604020202020204" pitchFamily="34" charset="0"/>
              <a:buChar char="•"/>
            </a:pPr>
            <a:r>
              <a:rPr lang="en-US" dirty="0"/>
              <a:t>As you can see, syphilis screening of MSM with HIV is slowly improving, but as of 2013, it was still under 70%, so there is still a lot of room for improvement here. </a:t>
            </a:r>
            <a:endParaRPr lang="en-US" dirty="0" smtClean="0"/>
          </a:p>
          <a:p>
            <a:pPr marL="165261" indent="-165261">
              <a:buFont typeface="Arial" panose="020B0604020202020204" pitchFamily="34" charset="0"/>
              <a:buChar char="•"/>
            </a:pPr>
            <a:endParaRPr lang="en-US" dirty="0" smtClean="0"/>
          </a:p>
          <a:p>
            <a:pPr marL="165261" indent="-165261">
              <a:buFont typeface="Arial" panose="020B0604020202020204" pitchFamily="34" charset="0"/>
              <a:buChar char="•"/>
            </a:pPr>
            <a:endParaRPr lang="en-US" dirty="0"/>
          </a:p>
          <a:p>
            <a:pPr marL="0" indent="0">
              <a:buFont typeface="Arial" panose="020B0604020202020204" pitchFamily="34" charset="0"/>
              <a:buNone/>
            </a:pPr>
            <a:endParaRPr lang="en-US" dirty="0" smtClean="0"/>
          </a:p>
        </p:txBody>
      </p:sp>
      <p:sp>
        <p:nvSpPr>
          <p:cNvPr id="4" name="Slide Number Placeholder 3"/>
          <p:cNvSpPr>
            <a:spLocks noGrp="1"/>
          </p:cNvSpPr>
          <p:nvPr>
            <p:ph type="sldNum" sz="quarter" idx="10"/>
          </p:nvPr>
        </p:nvSpPr>
        <p:spPr/>
        <p:txBody>
          <a:bodyPr/>
          <a:lstStyle/>
          <a:p>
            <a:pPr marL="0" marR="0" lvl="0" indent="0" algn="r" defTabSz="881390" rtl="0" eaLnBrk="1" fontAlgn="auto" latinLnBrk="0" hangingPunct="1">
              <a:lnSpc>
                <a:spcPct val="100000"/>
              </a:lnSpc>
              <a:spcBef>
                <a:spcPts val="0"/>
              </a:spcBef>
              <a:spcAft>
                <a:spcPts val="0"/>
              </a:spcAft>
              <a:buClrTx/>
              <a:buSzTx/>
              <a:buFontTx/>
              <a:buNone/>
              <a:tabLst/>
              <a:defRPr/>
            </a:pPr>
            <a:fld id="{1D9D56ED-75AC-4981-A46F-B3169E481B0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88139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958823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94568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34926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F2E79-DCE4-4DDF-9A06-C10E0C041C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96926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5961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898136" rtl="0" eaLnBrk="1" fontAlgn="auto" latinLnBrk="0" hangingPunct="1">
              <a:lnSpc>
                <a:spcPct val="100000"/>
              </a:lnSpc>
              <a:spcBef>
                <a:spcPts val="0"/>
              </a:spcBef>
              <a:spcAft>
                <a:spcPts val="0"/>
              </a:spcAft>
              <a:buClrTx/>
              <a:buSzTx/>
              <a:buFontTx/>
              <a:buNone/>
              <a:tabLst/>
              <a:defRPr/>
            </a:pPr>
            <a:fld id="{1D9D56ED-75AC-4981-A46F-B3169E481B0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898136"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17098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881390" rtl="0" eaLnBrk="1" fontAlgn="auto" latinLnBrk="0" hangingPunct="1">
              <a:lnSpc>
                <a:spcPct val="100000"/>
              </a:lnSpc>
              <a:spcBef>
                <a:spcPts val="0"/>
              </a:spcBef>
              <a:spcAft>
                <a:spcPts val="0"/>
              </a:spcAft>
              <a:buClrTx/>
              <a:buSzTx/>
              <a:buFontTx/>
              <a:buNone/>
              <a:tabLst/>
              <a:defRPr/>
            </a:pPr>
            <a:fld id="{1D9D56ED-75AC-4981-A46F-B3169E481B0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88139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77818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6062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Would like to be able to update this slide as interventions are</a:t>
            </a:r>
            <a:r>
              <a:rPr lang="en-US" baseline="0" dirty="0"/>
              <a:t> picked by </a:t>
            </a:r>
            <a:r>
              <a:rPr lang="en-US" baseline="0" dirty="0" err="1"/>
              <a:t>CoAG</a:t>
            </a:r>
            <a:endParaRPr lang="en-US" dirty="0"/>
          </a:p>
        </p:txBody>
      </p:sp>
      <p:sp>
        <p:nvSpPr>
          <p:cNvPr id="4" name="Slide Number Placeholder 3"/>
          <p:cNvSpPr>
            <a:spLocks noGrp="1"/>
          </p:cNvSpPr>
          <p:nvPr>
            <p:ph type="sldNum" sz="quarter" idx="10"/>
          </p:nvPr>
        </p:nvSpPr>
        <p:spPr/>
        <p:txBody>
          <a:bodyPr/>
          <a:lstStyle/>
          <a:p>
            <a:fld id="{CAA11B83-7453-4C63-9F24-B8D95A5E7065}" type="slidenum">
              <a:rPr lang="en-US" smtClean="0"/>
              <a:t>8</a:t>
            </a:fld>
            <a:endParaRPr lang="en-US"/>
          </a:p>
        </p:txBody>
      </p:sp>
    </p:spTree>
    <p:extLst>
      <p:ext uri="{BB962C8B-B14F-4D97-AF65-F5344CB8AC3E}">
        <p14:creationId xmlns:p14="http://schemas.microsoft.com/office/powerpoint/2010/main" val="1367565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2200 HIV patients – largest HIV clinic in Massachusetts</a:t>
            </a:r>
          </a:p>
          <a:p>
            <a:r>
              <a:rPr lang="en-US" dirty="0"/>
              <a:t>About a third of our HIV patients are people of color</a:t>
            </a:r>
          </a:p>
          <a:p>
            <a:r>
              <a:rPr lang="en-US" dirty="0"/>
              <a:t>Most are MSM, half are at or below 200% of FPL, Most are commercially insured and very few are uninsured thanks to health care reform in Massachusetts</a:t>
            </a:r>
          </a:p>
          <a:p>
            <a:r>
              <a:rPr lang="en-US" dirty="0"/>
              <a:t>Small percentage of our HIV patients are trans but that’s still 70 trans patients – only about 5 of whom are trans masculine</a:t>
            </a:r>
          </a:p>
          <a:p>
            <a:r>
              <a:rPr lang="en-US" dirty="0"/>
              <a:t>We are very close to achieving the WHO 90/90/90/90 care continuum goal, and this goal is part of our overall quality plan for the health center</a:t>
            </a:r>
          </a:p>
          <a:p>
            <a:pPr marL="171450" lvl="0" indent="-285750">
              <a:buFont typeface="Arial" panose="020B0604020202020204" pitchFamily="34" charset="0"/>
              <a:buChar char="•"/>
            </a:pPr>
            <a:r>
              <a:rPr lang="en-US" sz="1600" dirty="0"/>
              <a:t>Race/Ethnicity: 66.4% White, 16.4% Hispanic/Latinx, 13.4% Black, 3.5% Asian</a:t>
            </a:r>
          </a:p>
          <a:p>
            <a:pPr marL="171450" lvl="0" indent="-285750">
              <a:buFont typeface="Arial" panose="020B0604020202020204" pitchFamily="34" charset="0"/>
              <a:buChar char="•"/>
            </a:pPr>
            <a:r>
              <a:rPr lang="en-US" sz="1600" dirty="0"/>
              <a:t>Gender: 93.6% Male, 3.4% Female, 3% Transgender (MTF&gt;FTM)</a:t>
            </a:r>
          </a:p>
          <a:p>
            <a:pPr marL="171450" lvl="0" indent="-285750">
              <a:buFont typeface="Arial" panose="020B0604020202020204" pitchFamily="34" charset="0"/>
              <a:buChar char="•"/>
            </a:pPr>
            <a:r>
              <a:rPr lang="en-US" sz="1600" dirty="0"/>
              <a:t>SES: 46% at or below 200% FPL</a:t>
            </a:r>
          </a:p>
          <a:p>
            <a:pPr marL="171450" lvl="0" indent="-285750">
              <a:buFont typeface="Arial" panose="020B0604020202020204" pitchFamily="34" charset="0"/>
              <a:buChar char="•"/>
            </a:pPr>
            <a:r>
              <a:rPr lang="en-US" sz="1600" dirty="0"/>
              <a:t>HIV Risk Factor: 93.1% MSM, 4.2% Heterosexual contact, 3.8% IDU</a:t>
            </a:r>
          </a:p>
          <a:p>
            <a:pPr marL="171450" lvl="0" indent="-285750">
              <a:buFont typeface="Arial" panose="020B0604020202020204" pitchFamily="34" charset="0"/>
              <a:buChar char="•"/>
            </a:pPr>
            <a:r>
              <a:rPr lang="en-US" sz="1600" dirty="0"/>
              <a:t>Insurance: 56% Commercial, 36.5% Public, 7.9% Uninsured</a:t>
            </a:r>
          </a:p>
          <a:p>
            <a:pPr marL="171450" lvl="0" indent="-285750">
              <a:buFont typeface="Arial" panose="020B0604020202020204" pitchFamily="34" charset="0"/>
              <a:buChar char="•"/>
            </a:pPr>
            <a:r>
              <a:rPr lang="en-US" sz="1600" dirty="0"/>
              <a:t>ART: 97.5% on ART, 86% on ART have a VL&lt;200 copies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876FC63D-4820-4797-A60F-DB80FCE295F1}"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618891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876FC63D-4820-4797-A60F-DB80FCE295F1}"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8398048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876FC63D-4820-4797-A60F-DB80FCE295F1}"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3108878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Consistent with the findings shared by the previous presentations, we have seen a significant increase in the number of bacterial STI’s diagnosed - both among HIV positive and HIV negative MSM’s - at Fenway Health. Our colleague Ken Mayer at the Fenway Institute published these findings in OFID earlier this year and we will review some of the data with you now. </a:t>
            </a:r>
          </a:p>
          <a:p>
            <a:endParaRPr lang="en-US" dirty="0"/>
          </a:p>
          <a:p>
            <a:r>
              <a:rPr lang="en-US" dirty="0"/>
              <a:t>In this slide here, you can see that this more than 8 fold increase in the rate of bacterial STI’s is driven mainly by upticks in the number of chlamydia and gonorrhea infections, specifically over the last 7 years. </a:t>
            </a:r>
          </a:p>
          <a:p>
            <a:endParaRPr lang="en-US" dirty="0"/>
          </a:p>
          <a:p>
            <a:r>
              <a:rPr lang="en-US" dirty="0"/>
              <a:t>In 2015, the last measurement year of this study, 23% of the BSTI’s detected in our clinic were among people living with HIV, even though HIV patients only comprised about 15% of the patient population. In fact, in multivariable analysis, being HIV+ was independently associated with receiving a BSTI diagnosis.</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876FC63D-4820-4797-A60F-DB80FCE295F1}"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2585200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you can see in this slide how we have seen a dramatic increase in the # of BSTI’s diagnosed at Fenway. PLWH comprised a smaller percentage of the total # of infections at our clinic in 2015 than in 2005, mainly because we have had such a growth in our overall patient population (we have tripled in size during this time). But HIV patients are still making up a disproportionate share of the BSTI diagnoses. (15% of overall population but 23% of BSTI’s)</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876FC63D-4820-4797-A60F-DB80FCE295F1}"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18416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you can see in this slide how we have seen a dramatic increase in the # of BSTI’s diagnosed at Fenway. PLWH comprised a smaller percentage of the total # of infections at our clinic in 2015 than in 2005, mainly because we have had such a growth in our overall patient population (we have tripled in size during this time). But HIV patients are still making up a disproportionate share of the BSTI diagnoses. (15% of overall population but 23% of BSTI’s)</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876FC63D-4820-4797-A60F-DB80FCE295F1}"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8048940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asked our data team at Fenway to take a closer look at gonorrhea and chlamydia infections among our HIV+ patients over the past two years, and here’s what they were able to show us. As you can see, our current state is that about 10% of all rectal chlamydia specimens are turning up positive, and the same goes for rectal and pharyngeal gonorrhea specimens. </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876FC63D-4820-4797-A60F-DB80FCE295F1}"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2583914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explain Fenway Health’s approach to STI care, we first have to explain that Fenway Health is actually 3 different organizations merged into one entity. </a:t>
            </a:r>
          </a:p>
          <a:p>
            <a:pPr marL="228600" indent="-228600">
              <a:buAutoNum type="arabicPeriod"/>
            </a:pPr>
            <a:r>
              <a:rPr lang="en-US" dirty="0"/>
              <a:t>We’ve already described the health center component itself – this is where we have STI services integrated right into primary care, and we’ll talk a little bit more in subsequent slides about tools we have in place to make that integration successful.</a:t>
            </a:r>
          </a:p>
          <a:p>
            <a:pPr marL="228600" indent="-228600">
              <a:buAutoNum type="arabicPeriod"/>
            </a:pPr>
            <a:r>
              <a:rPr lang="en-US" dirty="0"/>
              <a:t>The Fenway Institute is our research/advocacy/training arm. STI screenings take place within the institute as part of research studies. This is also where our Data Team sits – they collect and analyze information about STI care from across the 3 organizations. That National LGBT Health Education Center is housed in the institute too, and this center serves as the main source of technical assistance to health centers around the country regarding LGBT health including STI care.</a:t>
            </a:r>
          </a:p>
          <a:p>
            <a:pPr marL="228600" indent="-228600">
              <a:buAutoNum type="arabicPeriod"/>
            </a:pPr>
            <a:r>
              <a:rPr lang="en-US" dirty="0"/>
              <a:t>Lastly, we have an AIDS Service Organization called AIDS Action Committee, which is the home of among other things our public health programs – many of which involve STI screening and care. These tend to be standalone programs that are collaborations with the Massachusetts Dept of Public Health, such as several on-site STI clinics and two nurse-based off-site programs that focus on at-risk adolescents and transgender women.</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876FC63D-4820-4797-A60F-DB80FCE295F1}"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7395028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of our HIV positive patients are screened for STI’s as part of their regular HIV care with their primary care provider. Our EMR is called Centricity Practice Solutions and it contains a customizable decision support function. On the top of the slide you can see how a condition based protocol is set up so that every HIV patient’s clinical care gaps are </a:t>
            </a:r>
            <a:r>
              <a:rPr lang="en-US" dirty="0" err="1"/>
              <a:t>visble</a:t>
            </a:r>
            <a:r>
              <a:rPr lang="en-US" dirty="0"/>
              <a:t> to the clinical team. These same gaps print out on the chart summary that we give to each provider prior to the start of these visits. </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876FC63D-4820-4797-A60F-DB80FCE295F1}"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9595764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876FC63D-4820-4797-A60F-DB80FCE295F1}"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291434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xfrm>
            <a:off x="433388" y="709613"/>
            <a:ext cx="6300787" cy="3544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Myriad Web Pro" panose="020B0503030403020204" pitchFamily="34" charset="0"/>
              </a:defRPr>
            </a:lvl1pPr>
            <a:lvl2pPr marL="729736" indent="-280667">
              <a:defRPr>
                <a:solidFill>
                  <a:schemeClr val="tx1"/>
                </a:solidFill>
                <a:latin typeface="Myriad Web Pro" panose="020B0503030403020204" pitchFamily="34" charset="0"/>
              </a:defRPr>
            </a:lvl2pPr>
            <a:lvl3pPr marL="1122671" indent="-224535">
              <a:defRPr>
                <a:solidFill>
                  <a:schemeClr val="tx1"/>
                </a:solidFill>
                <a:latin typeface="Myriad Web Pro" panose="020B0503030403020204" pitchFamily="34" charset="0"/>
              </a:defRPr>
            </a:lvl3pPr>
            <a:lvl4pPr marL="1571739" indent="-224535">
              <a:defRPr>
                <a:solidFill>
                  <a:schemeClr val="tx1"/>
                </a:solidFill>
                <a:latin typeface="Myriad Web Pro" panose="020B0503030403020204" pitchFamily="34" charset="0"/>
              </a:defRPr>
            </a:lvl4pPr>
            <a:lvl5pPr marL="2020807" indent="-224535">
              <a:defRPr>
                <a:solidFill>
                  <a:schemeClr val="tx1"/>
                </a:solidFill>
                <a:latin typeface="Myriad Web Pro" panose="020B0503030403020204" pitchFamily="34" charset="0"/>
              </a:defRPr>
            </a:lvl5pPr>
            <a:lvl6pPr marL="2469876" indent="-224535" fontAlgn="base">
              <a:spcBef>
                <a:spcPct val="0"/>
              </a:spcBef>
              <a:spcAft>
                <a:spcPct val="0"/>
              </a:spcAft>
              <a:defRPr>
                <a:solidFill>
                  <a:schemeClr val="tx1"/>
                </a:solidFill>
                <a:latin typeface="Myriad Web Pro" panose="020B0503030403020204" pitchFamily="34" charset="0"/>
              </a:defRPr>
            </a:lvl6pPr>
            <a:lvl7pPr marL="2918944" indent="-224535" fontAlgn="base">
              <a:spcBef>
                <a:spcPct val="0"/>
              </a:spcBef>
              <a:spcAft>
                <a:spcPct val="0"/>
              </a:spcAft>
              <a:defRPr>
                <a:solidFill>
                  <a:schemeClr val="tx1"/>
                </a:solidFill>
                <a:latin typeface="Myriad Web Pro" panose="020B0503030403020204" pitchFamily="34" charset="0"/>
              </a:defRPr>
            </a:lvl7pPr>
            <a:lvl8pPr marL="3368012" indent="-224535" fontAlgn="base">
              <a:spcBef>
                <a:spcPct val="0"/>
              </a:spcBef>
              <a:spcAft>
                <a:spcPct val="0"/>
              </a:spcAft>
              <a:defRPr>
                <a:solidFill>
                  <a:schemeClr val="tx1"/>
                </a:solidFill>
                <a:latin typeface="Myriad Web Pro" panose="020B0503030403020204" pitchFamily="34" charset="0"/>
              </a:defRPr>
            </a:lvl8pPr>
            <a:lvl9pPr marL="3817080" indent="-224535" fontAlgn="base">
              <a:spcBef>
                <a:spcPct val="0"/>
              </a:spcBef>
              <a:spcAft>
                <a:spcPct val="0"/>
              </a:spcAft>
              <a:defRPr>
                <a:solidFill>
                  <a:schemeClr val="tx1"/>
                </a:solidFill>
                <a:latin typeface="Myriad Web Pro" panose="020B0503030403020204" pitchFamily="34" charset="0"/>
              </a:defRPr>
            </a:lvl9pPr>
          </a:lstStyle>
          <a:p>
            <a:pPr marL="0" marR="0" lvl="0" indent="0" algn="r" defTabSz="931774" rtl="0" eaLnBrk="1" fontAlgn="base" latinLnBrk="0" hangingPunct="1">
              <a:lnSpc>
                <a:spcPct val="100000"/>
              </a:lnSpc>
              <a:spcBef>
                <a:spcPct val="0"/>
              </a:spcBef>
              <a:spcAft>
                <a:spcPct val="0"/>
              </a:spcAft>
              <a:buClrTx/>
              <a:buSzTx/>
              <a:buFontTx/>
              <a:buNone/>
              <a:tabLst/>
              <a:defRPr/>
            </a:pPr>
            <a:fld id="{6F084AA2-EDF3-41B6-9BD5-4D1331E35CE7}"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31774"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3223223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876FC63D-4820-4797-A60F-DB80FCE295F1}"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5342094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876FC63D-4820-4797-A60F-DB80FCE295F1}"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4793419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876FC63D-4820-4797-A60F-DB80FCE295F1}"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40725367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876FC63D-4820-4797-A60F-DB80FCE295F1}"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8995572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876FC63D-4820-4797-A60F-DB80FCE295F1}"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3841928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Washington</a:t>
            </a:r>
            <a:r>
              <a:rPr lang="en-US" baseline="0" dirty="0"/>
              <a:t> University HIV clinic.  Descriptors.</a:t>
            </a:r>
          </a:p>
          <a:p>
            <a:r>
              <a:rPr lang="en-US" baseline="0" dirty="0"/>
              <a:t>Our clinic has an active QI team and we recognized that STI testing and follow-up components were not having a maximized benefit for our patients.   Over the past few years, a multi stage QI plan was implemented as well as clinic patient flow changes to address these issues.  I will describe these today.</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86FF79-B9B5-474B-92D7-049E17C2B2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98596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let’s look at the scope of the problem: </a:t>
            </a:r>
          </a:p>
          <a:p>
            <a:r>
              <a:rPr lang="en-US" dirty="0"/>
              <a:t>Regional rates of STIs are High and increasing with the greatest</a:t>
            </a:r>
            <a:r>
              <a:rPr lang="en-US" baseline="0" dirty="0"/>
              <a:t> increases in gonorrhea and syphilis.  These infections impact our patients and contributed to our desire to address STI care in our HIV patients.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86FF79-B9B5-474B-92D7-049E17C2B2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16726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scope</a:t>
            </a:r>
            <a:r>
              <a:rPr lang="en-US" baseline="0" dirty="0"/>
              <a:t> of the problem.</a:t>
            </a:r>
          </a:p>
          <a:p>
            <a:r>
              <a:rPr lang="en-US" baseline="0" dirty="0"/>
              <a:t>Based on my interest as a transgender health provider and the interest of our case managers, we embarked on a retrospective case control study that in part, collected data on incident STIs in our patients.  We know that the incidence of STIs is high is our transgender women and cisgender MSM.  And that there are some concerns with quality of care with transgender women having lower rates of follow up testing than cisgender MSM.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86FF79-B9B5-474B-92D7-049E17C2B2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97952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our</a:t>
            </a:r>
            <a:r>
              <a:rPr lang="en-US" baseline="0" dirty="0"/>
              <a:t> clinic data indicates other areas for improvement and focus.  STI data indicate that for our transgender women, oral and rectal STIs are more common than genital infections and therefore, case managers were interested in revising their prevention interventions.</a:t>
            </a:r>
          </a:p>
          <a:p>
            <a:endParaRPr lang="en-US" baseline="0" dirty="0"/>
          </a:p>
          <a:p>
            <a:r>
              <a:rPr lang="en-US" baseline="0" dirty="0"/>
              <a:t>So with high regional rates of STIs and high rates of </a:t>
            </a:r>
            <a:r>
              <a:rPr lang="en-US" baseline="0" dirty="0" err="1"/>
              <a:t>iSTIs</a:t>
            </a:r>
            <a:r>
              <a:rPr lang="en-US" baseline="0" dirty="0"/>
              <a:t> in our patients, the QI team first took on improving testing rates in the clinic.</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86FF79-B9B5-474B-92D7-049E17C2B2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19172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is a graph of Qual performance measures.  Please note the red line that is triple testing in our MSM and transgender women. Initially rates of annual testing were just over 30%.  This was in 2014, 2-3 years after the recommendation on extragenital testing was made.  A year long QI project was implements and screening rates improved.  The intervention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86FF79-B9B5-474B-92D7-049E17C2B2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30000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mj-lt"/>
              </a:rPr>
              <a:t>As</a:t>
            </a:r>
            <a:r>
              <a:rPr lang="en-US" sz="1200" baseline="0" dirty="0" smtClean="0">
                <a:latin typeface="+mj-lt"/>
              </a:rPr>
              <a:t> of April 12, 2018:</a:t>
            </a:r>
          </a:p>
          <a:p>
            <a:endParaRPr lang="en-US" sz="1200" baseline="0" dirty="0" smtClean="0">
              <a:latin typeface="+mj-lt"/>
            </a:endParaRPr>
          </a:p>
          <a:p>
            <a:r>
              <a:rPr lang="en-US" sz="1200" baseline="0" dirty="0" smtClean="0">
                <a:latin typeface="+mj-lt"/>
              </a:rPr>
              <a:t>In 2017, there were </a:t>
            </a:r>
            <a:r>
              <a:rPr lang="en-US" sz="1200" kern="1200" dirty="0" smtClean="0">
                <a:solidFill>
                  <a:schemeClr val="tx1"/>
                </a:solidFill>
                <a:effectLst/>
                <a:latin typeface="+mj-lt"/>
                <a:ea typeface="+mn-ea"/>
                <a:cs typeface="+mn-cs"/>
              </a:rPr>
              <a:t>1,685,448 </a:t>
            </a:r>
            <a:r>
              <a:rPr lang="en-US" sz="1200" baseline="0" dirty="0" smtClean="0">
                <a:latin typeface="+mj-lt"/>
              </a:rPr>
              <a:t>cases of chlamydia reported, an increase of 5.4% since 2016 (1,598,354 to </a:t>
            </a:r>
            <a:r>
              <a:rPr lang="en-US" sz="1200" kern="1200" dirty="0" smtClean="0">
                <a:solidFill>
                  <a:schemeClr val="tx1"/>
                </a:solidFill>
                <a:effectLst/>
                <a:latin typeface="+mj-lt"/>
                <a:ea typeface="+mn-ea"/>
                <a:cs typeface="+mn-cs"/>
              </a:rPr>
              <a:t>1,685,448</a:t>
            </a:r>
            <a:r>
              <a:rPr lang="en-US" sz="1200" kern="1200" baseline="0" dirty="0" smtClean="0">
                <a:solidFill>
                  <a:schemeClr val="tx1"/>
                </a:solidFill>
                <a:effectLst/>
                <a:latin typeface="+mj-lt"/>
                <a:ea typeface="+mn-ea"/>
                <a:cs typeface="+mn-cs"/>
              </a:rPr>
              <a:t> cases; </a:t>
            </a:r>
            <a:r>
              <a:rPr lang="en-US" sz="1200" b="0" i="0" u="none" strike="noStrike" kern="1200" dirty="0" smtClean="0">
                <a:solidFill>
                  <a:schemeClr val="tx1"/>
                </a:solidFill>
                <a:effectLst/>
                <a:latin typeface="+mj-lt"/>
                <a:ea typeface="+mn-ea"/>
                <a:cs typeface="+mn-cs"/>
              </a:rPr>
              <a:t>494.7 to</a:t>
            </a:r>
            <a:r>
              <a:rPr lang="en-US" sz="1200" dirty="0" smtClean="0">
                <a:latin typeface="+mj-lt"/>
              </a:rPr>
              <a:t> </a:t>
            </a:r>
            <a:r>
              <a:rPr lang="en-US" sz="1200" b="0" i="0" u="none" strike="noStrike" kern="1200" dirty="0" smtClean="0">
                <a:solidFill>
                  <a:schemeClr val="tx1"/>
                </a:solidFill>
                <a:effectLst/>
                <a:latin typeface="+mj-lt"/>
                <a:ea typeface="+mn-ea"/>
                <a:cs typeface="+mn-cs"/>
              </a:rPr>
              <a:t>521.6</a:t>
            </a:r>
            <a:r>
              <a:rPr lang="en-US" sz="1200" dirty="0" smtClean="0">
                <a:latin typeface="+mj-lt"/>
              </a:rPr>
              <a:t> cases per 100,000 persons</a:t>
            </a:r>
            <a:r>
              <a:rPr lang="en-US" sz="1200" kern="1200" baseline="0" dirty="0" smtClean="0">
                <a:solidFill>
                  <a:schemeClr val="tx1"/>
                </a:solidFill>
                <a:effectLst/>
                <a:latin typeface="+mj-lt"/>
                <a:ea typeface="+mn-ea"/>
                <a:cs typeface="+mn-cs"/>
              </a:rPr>
              <a:t>)</a:t>
            </a:r>
          </a:p>
          <a:p>
            <a:endParaRPr lang="en-US" sz="1200" baseline="0" dirty="0" smtClean="0">
              <a:latin typeface="+mj-lt"/>
            </a:endParaRPr>
          </a:p>
          <a:p>
            <a:r>
              <a:rPr lang="en-US" sz="1200" baseline="0" dirty="0" smtClean="0">
                <a:latin typeface="+mj-lt"/>
              </a:rPr>
              <a:t>Rates of reported cases increased among both males and females:</a:t>
            </a:r>
          </a:p>
          <a:p>
            <a:r>
              <a:rPr lang="en-US" sz="1200" baseline="0" dirty="0" smtClean="0">
                <a:latin typeface="+mj-lt"/>
              </a:rPr>
              <a:t>   the rate among males increased 9.0% (328.7 to 358.2 cases per 100,000 males)</a:t>
            </a:r>
          </a:p>
          <a:p>
            <a:r>
              <a:rPr lang="en-US" sz="1200" baseline="0" dirty="0" smtClean="0">
                <a:latin typeface="+mj-lt"/>
              </a:rPr>
              <a:t>   the rate among females increased 3.6% (653.9 to 677.7 cases per 100,000 females)</a:t>
            </a:r>
          </a:p>
          <a:p>
            <a:endParaRPr lang="en-US" sz="1200" dirty="0" smtClean="0">
              <a:latin typeface="+mj-lt"/>
            </a:endParaRPr>
          </a:p>
          <a:p>
            <a:r>
              <a:rPr lang="en-US" sz="1200" baseline="0" dirty="0" smtClean="0">
                <a:latin typeface="+mj-lt"/>
              </a:rPr>
              <a:t>In 2017, there were 548,678 cases of gonorrhea reported, an increase of 17.1% since 2016 (468,514 to 548,678 cases; </a:t>
            </a:r>
            <a:r>
              <a:rPr lang="en-US" sz="1200" b="0" i="0" u="none" strike="noStrike" kern="1200" dirty="0" smtClean="0">
                <a:solidFill>
                  <a:schemeClr val="tx1"/>
                </a:solidFill>
                <a:effectLst/>
                <a:latin typeface="+mj-lt"/>
                <a:ea typeface="+mn-ea"/>
                <a:cs typeface="+mn-cs"/>
              </a:rPr>
              <a:t>145.0</a:t>
            </a:r>
            <a:r>
              <a:rPr lang="en-US" sz="1200" dirty="0" smtClean="0">
                <a:latin typeface="+mj-lt"/>
              </a:rPr>
              <a:t> to </a:t>
            </a:r>
            <a:r>
              <a:rPr lang="en-US" sz="1200" b="0" i="0" u="none" strike="noStrike" kern="1200" dirty="0" smtClean="0">
                <a:solidFill>
                  <a:schemeClr val="tx1"/>
                </a:solidFill>
                <a:effectLst/>
                <a:latin typeface="+mj-lt"/>
                <a:ea typeface="+mn-ea"/>
                <a:cs typeface="+mn-cs"/>
              </a:rPr>
              <a:t>169.8 cases per 100,000 persons</a:t>
            </a:r>
            <a:r>
              <a:rPr lang="en-US" sz="1200" baseline="0" dirty="0" smtClean="0">
                <a:latin typeface="+mj-lt"/>
              </a:rPr>
              <a:t>)</a:t>
            </a:r>
          </a:p>
          <a:p>
            <a:endParaRPr lang="en-US" sz="1200" baseline="0" dirty="0" smtClean="0">
              <a:latin typeface="+mj-lt"/>
            </a:endParaRPr>
          </a:p>
          <a:p>
            <a:r>
              <a:rPr lang="en-US" sz="1200" baseline="0" dirty="0" smtClean="0">
                <a:latin typeface="+mj-lt"/>
              </a:rPr>
              <a:t>Rates of reported cases increased among both males and females:</a:t>
            </a:r>
          </a:p>
          <a:p>
            <a:r>
              <a:rPr lang="en-US" sz="1200" baseline="0" dirty="0" smtClean="0">
                <a:latin typeface="+mj-lt"/>
              </a:rPr>
              <a:t>   the rate among males increased 17.9% (169.7 to 200.1 cases per 100,000 males)</a:t>
            </a:r>
          </a:p>
          <a:p>
            <a:r>
              <a:rPr lang="en-US" sz="1200" baseline="0" dirty="0" smtClean="0">
                <a:latin typeface="+mj-lt"/>
              </a:rPr>
              <a:t>   the rate among females increased 16.1% (120.4 to 139.8 cases per 100,000 females)</a:t>
            </a:r>
          </a:p>
          <a:p>
            <a:endParaRPr lang="en-US" sz="1200" baseline="0" dirty="0" smtClean="0">
              <a:latin typeface="+mj-lt"/>
            </a:endParaRPr>
          </a:p>
          <a:p>
            <a:r>
              <a:rPr lang="en-US" sz="1200" baseline="0" dirty="0" smtClean="0">
                <a:latin typeface="+mj-lt"/>
              </a:rPr>
              <a:t>In 2017, there were 98,437 cases of syphilis reported, an increase of 11.8% since 2016 (88,042 to 98,437 cases; 27.3 to 30.5 cases per 100,000 persons)</a:t>
            </a:r>
          </a:p>
          <a:p>
            <a:endParaRPr lang="en-US" sz="1200" baseline="0" dirty="0" smtClean="0">
              <a:latin typeface="+mj-lt"/>
            </a:endParaRPr>
          </a:p>
          <a:p>
            <a:r>
              <a:rPr lang="en-US" sz="1200" baseline="0" dirty="0" smtClean="0">
                <a:latin typeface="+mj-lt"/>
              </a:rPr>
              <a:t>Rates of reported cases increased for both early latent and primary and secondary syphilis.</a:t>
            </a:r>
          </a:p>
          <a:p>
            <a:r>
              <a:rPr lang="en-US" sz="1200" baseline="0" dirty="0" smtClean="0">
                <a:latin typeface="+mj-lt"/>
              </a:rPr>
              <a:t>   the rate of early latent syphilis increased 13.3% (9.0 to 10.2 cases per 100,000 persons)</a:t>
            </a:r>
          </a:p>
          <a:p>
            <a:r>
              <a:rPr lang="en-US" sz="1200" baseline="0" dirty="0" smtClean="0">
                <a:latin typeface="+mj-lt"/>
              </a:rPr>
              <a:t>   the rate of primary and secondary syphilis increased 7.0% (8.6 to 9.2 cases per 100,000 persons)</a:t>
            </a:r>
          </a:p>
          <a:p>
            <a:endParaRPr lang="en-US" sz="1200" dirty="0">
              <a:latin typeface="+mj-lt"/>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F2E79-DCE4-4DDF-9A06-C10E0C041C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79786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worked to educate patients on triple testing.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86FF79-B9B5-474B-92D7-049E17C2B2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10294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Patient flow was discussed in great detail and explored to help staff and provider acceptance/ buy in.  We also </a:t>
            </a:r>
            <a:r>
              <a:rPr lang="en-US" dirty="0" err="1"/>
              <a:t>layed</a:t>
            </a:r>
            <a:r>
              <a:rPr lang="en-US" dirty="0"/>
              <a:t> the ground work for self collected samples to improve patient and provider buy in.  Self collected samples for STI testing have been shown in many studies to be at least as sensitive as provider samples and have be acceptable to patients and providers.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86FF79-B9B5-474B-92D7-049E17C2B2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5153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with this solid base, we needed to tackle how to get patients tested when they called with an exposure, concern, or symptoms.  Waiting was not an option.  So we moved to a model inspired by STD clinics: walk in STD Care.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86FF79-B9B5-474B-92D7-049E17C2B2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22492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000" dirty="0" smtClean="0">
                <a:effectLst/>
              </a:rPr>
              <a:t>Syphilis is a sexually transmitted infection that can cause serious health problems if it is not treated, affect multiple organ systems, including the brain, nerves, eyes, heart, blood vessels, liver, bones, and joints. The</a:t>
            </a:r>
            <a:r>
              <a:rPr lang="en-US" sz="1000" baseline="0" dirty="0" smtClean="0">
                <a:effectLst/>
              </a:rPr>
              <a:t> impact on babies with syphilis can be </a:t>
            </a:r>
            <a:r>
              <a:rPr lang="en-US" sz="1000" dirty="0" smtClean="0">
                <a:effectLst/>
              </a:rPr>
              <a:t>especially heartbreaking. </a:t>
            </a:r>
          </a:p>
          <a:p>
            <a:pPr marL="0" lvl="0" indent="0">
              <a:buFont typeface="Arial" panose="020B0604020202020204" pitchFamily="34" charset="0"/>
              <a:buNone/>
            </a:pPr>
            <a:endParaRPr lang="en-US" sz="1000" dirty="0" smtClean="0">
              <a:effectLst/>
            </a:endParaRPr>
          </a:p>
          <a:p>
            <a:pPr marL="171450" lvl="0" indent="-171450">
              <a:buFont typeface="Arial" panose="020B0604020202020204" pitchFamily="34" charset="0"/>
              <a:buChar char="•"/>
            </a:pPr>
            <a:r>
              <a:rPr lang="en-US" sz="1000" dirty="0" smtClean="0">
                <a:effectLst/>
              </a:rPr>
              <a:t>Syphilis is divided into stages (primary, secondary, latent, and tertiary), and there are different symptoms associated with different stages. We</a:t>
            </a:r>
            <a:r>
              <a:rPr lang="en-US" sz="1000" baseline="0" dirty="0" smtClean="0">
                <a:effectLst/>
              </a:rPr>
              <a:t> talk about primary and secondary syphilis here, because these are the infectious stages of syphilis.</a:t>
            </a:r>
          </a:p>
          <a:p>
            <a:pPr marL="171450" lvl="0" indent="-171450">
              <a:buFont typeface="Arial" panose="020B0604020202020204" pitchFamily="34" charset="0"/>
              <a:buChar char="•"/>
            </a:pPr>
            <a:endParaRPr lang="en-US" sz="1000" baseline="0" dirty="0" smtClean="0">
              <a:effectLst/>
            </a:endParaRPr>
          </a:p>
          <a:p>
            <a:pPr marL="171450" lvl="0" indent="-171450">
              <a:buFont typeface="Arial" panose="020B0604020202020204" pitchFamily="34" charset="0"/>
              <a:buChar char="•"/>
            </a:pPr>
            <a:r>
              <a:rPr lang="en-US" sz="1000" kern="1200" dirty="0" smtClean="0">
                <a:solidFill>
                  <a:schemeClr val="tx1"/>
                </a:solidFill>
                <a:effectLst/>
                <a:latin typeface="+mn-lt"/>
                <a:ea typeface="+mn-ea"/>
                <a:cs typeface="+mn-cs"/>
              </a:rPr>
              <a:t>Historically, we have been successful in dramatically reducing syphilis cases since the advent of penicillin in the 1940s.</a:t>
            </a:r>
          </a:p>
          <a:p>
            <a:pPr marL="171450" lvl="0" indent="-171450">
              <a:buFont typeface="Arial" panose="020B0604020202020204" pitchFamily="34" charset="0"/>
              <a:buChar char="•"/>
            </a:pPr>
            <a:endParaRPr lang="en-US" sz="100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kern="1200" dirty="0" smtClean="0">
                <a:solidFill>
                  <a:schemeClr val="tx1"/>
                </a:solidFill>
                <a:effectLst/>
                <a:latin typeface="+mn-lt"/>
                <a:ea typeface="+mn-ea"/>
                <a:cs typeface="+mn-cs"/>
              </a:rPr>
              <a:t>However</a:t>
            </a:r>
            <a:r>
              <a:rPr lang="en-US" sz="1000" kern="1200" baseline="0" dirty="0" smtClean="0">
                <a:solidFill>
                  <a:schemeClr val="tx1"/>
                </a:solidFill>
                <a:effectLst/>
                <a:latin typeface="+mn-lt"/>
                <a:ea typeface="+mn-ea"/>
                <a:cs typeface="+mn-cs"/>
              </a:rPr>
              <a:t> after reaching an all time low in the early 2000s, </a:t>
            </a:r>
            <a:r>
              <a:rPr lang="en-US" sz="1000" kern="1200" dirty="0" smtClean="0">
                <a:solidFill>
                  <a:schemeClr val="tx1"/>
                </a:solidFill>
                <a:effectLst/>
                <a:latin typeface="+mn-lt"/>
                <a:ea typeface="+mn-ea"/>
                <a:cs typeface="+mn-cs"/>
              </a:rPr>
              <a:t>the number of primary and secondary syphilis cases has increased 390% since 2001.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kern="1200" dirty="0" smtClean="0">
                <a:solidFill>
                  <a:schemeClr val="tx1"/>
                </a:solidFill>
                <a:effectLst/>
                <a:latin typeface="+mn-lt"/>
                <a:ea typeface="+mn-ea"/>
                <a:cs typeface="+mn-cs"/>
              </a:rPr>
              <a:t>Additional Info: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kern="1200" dirty="0" smtClean="0">
                <a:solidFill>
                  <a:schemeClr val="tx1"/>
                </a:solidFill>
                <a:effectLst/>
                <a:latin typeface="+mn-lt"/>
                <a:ea typeface="+mn-ea"/>
                <a:cs typeface="+mn-cs"/>
              </a:rPr>
              <a:t>In 2017, the rate of syphilis among men who have sex with men was 122 times the rate among men who have sex with only women</a:t>
            </a:r>
          </a:p>
          <a:p>
            <a:endParaRPr lang="en-US" sz="1000"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5AE0E3A2-329C-450E-80AB-DB2CE978F1B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868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A total of 37 states were able to classify at least 70.0% of reported P&amp;S syphilis cases as MSM, MSW, or women each year during 2013–2017.</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In these states, during 2016–2017, the number of cases increased 8.6% among MSM, 17.8% among MSW, and 24.9% among women.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2054C-5FFB-4925-88B8-34BFE4476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256311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In 2017, 43 states provided data to classify at least 70% of cases as MSM, MSW, or women.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Among these areas, estimated rates of P&amp;S syphilis cases in MSM ranged from 55.7 cases per 100,000 MSM in Wyoming to 798.3 cases per 100,000 MSM in Nevada, with 27 states (63%) estimated to have rates between 200 and 500 cases per 100,000 MSM.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2054C-5FFB-4925-88B8-34BFE4476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92594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During 2016–2017, the number of P&amp;S syphilis cases reported by STD clinics and by non-STD clinic settings increased.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However, the proportion of P&amp;S syphilis cases that were reported by STD clinics has declined over the last decade from 31.1% of cases in 2008 to 17.0% of cases in 2017.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2054C-5FFB-4925-88B8-34BFE4476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80382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Reported cases of P&amp;S syphilis continue to be characterized by a high rate of HIV co-infection, particularly among MSM.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Among 2017 P&amp;S syphilis cases with known HIV status, 45.5% of cases among MSM were HIV-positive, compared with 8.8% of cases among MSW, and 4.5% of cases among women.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2054C-5FFB-4925-88B8-34BFE4476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087998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wmf"/><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525000" cy="2387600"/>
          </a:xfrm>
        </p:spPr>
        <p:txBody>
          <a:bodyPr anchor="b"/>
          <a:lstStyle>
            <a:lvl1pPr algn="ctr">
              <a:defRPr sz="6000">
                <a:solidFill>
                  <a:srgbClr val="0F4D7B"/>
                </a:solidFill>
              </a:defRPr>
            </a:lvl1pPr>
          </a:lstStyle>
          <a:p>
            <a:r>
              <a:rPr lang="en-US" dirty="0"/>
              <a:t>Click to edit Master title style</a:t>
            </a:r>
          </a:p>
        </p:txBody>
      </p:sp>
      <p:sp>
        <p:nvSpPr>
          <p:cNvPr id="3" name="Subtitle 2"/>
          <p:cNvSpPr>
            <a:spLocks noGrp="1"/>
          </p:cNvSpPr>
          <p:nvPr>
            <p:ph type="subTitle" idx="1"/>
          </p:nvPr>
        </p:nvSpPr>
        <p:spPr>
          <a:xfrm>
            <a:off x="1524000" y="3602038"/>
            <a:ext cx="9525000" cy="1655762"/>
          </a:xfrm>
        </p:spPr>
        <p:txBody>
          <a:bodyPr/>
          <a:lstStyle>
            <a:lvl1pPr marL="0" indent="0" algn="ctr">
              <a:buNone/>
              <a:defRPr sz="2400" b="1">
                <a:solidFill>
                  <a:srgbClr val="8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p:cNvSpPr>
            <a:spLocks noGrp="1"/>
          </p:cNvSpPr>
          <p:nvPr>
            <p:ph type="sldNum" sz="quarter" idx="12"/>
          </p:nvPr>
        </p:nvSpPr>
        <p:spPr>
          <a:xfrm>
            <a:off x="9372600" y="6483910"/>
            <a:ext cx="2743200" cy="365125"/>
          </a:xfrm>
        </p:spPr>
        <p:txBody>
          <a:bodyPr/>
          <a:lstStyle>
            <a:lvl1pPr>
              <a:defRPr b="1">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035053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9372600" y="6492875"/>
            <a:ext cx="2743200" cy="365125"/>
          </a:xfrm>
        </p:spPr>
        <p:txBody>
          <a:bodyPr/>
          <a:lstStyle>
            <a:lvl1pPr>
              <a:defRPr b="1">
                <a:solidFill>
                  <a:schemeClr val="bg1"/>
                </a:solidFill>
              </a:defRPr>
            </a:lvl1p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5461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9372600" y="6483910"/>
            <a:ext cx="2743200" cy="365125"/>
          </a:xfrm>
        </p:spPr>
        <p:txBody>
          <a:bodyPr/>
          <a:lstStyle>
            <a:lvl1pPr>
              <a:defRPr b="1">
                <a:solidFill>
                  <a:schemeClr val="bg1"/>
                </a:solidFill>
              </a:defRPr>
            </a:lvl1p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18520156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olor_background">
    <p:bg>
      <p:bgPr>
        <a:solidFill>
          <a:srgbClr val="00616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5" y="4467098"/>
            <a:ext cx="11059884" cy="1162051"/>
          </a:xfrm>
          <a:prstGeom prst="rect">
            <a:avLst/>
          </a:prstGeom>
        </p:spPr>
        <p:txBody>
          <a:bodyPr anchor="b"/>
          <a:lstStyle>
            <a:lvl1pPr algn="l">
              <a:defRPr sz="3600" b="1" baseline="0">
                <a:solidFill>
                  <a:schemeClr val="bg2"/>
                </a:solidFill>
                <a:effectLst/>
                <a:latin typeface="Calibri" pitchFamily="34" charset="0"/>
              </a:defRPr>
            </a:lvl1pPr>
          </a:lstStyle>
          <a:p>
            <a:r>
              <a:rPr lang="en-US" dirty="0" smtClean="0"/>
              <a:t>Click to edit Master title style</a:t>
            </a:r>
            <a:endParaRPr lang="en-US" dirty="0"/>
          </a:p>
        </p:txBody>
      </p:sp>
      <p:sp>
        <p:nvSpPr>
          <p:cNvPr id="5" name="Text Placeholder 2"/>
          <p:cNvSpPr>
            <a:spLocks noGrp="1"/>
          </p:cNvSpPr>
          <p:nvPr>
            <p:ph type="body" idx="1"/>
          </p:nvPr>
        </p:nvSpPr>
        <p:spPr>
          <a:xfrm>
            <a:off x="609601" y="5900929"/>
            <a:ext cx="10363200" cy="568325"/>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97076274"/>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9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3000"/>
              </a:lnSpc>
              <a:defRPr sz="2800" b="1" baseline="0">
                <a:solidFill>
                  <a:srgbClr val="00788A"/>
                </a:solidFill>
                <a:effectLst/>
                <a:latin typeface="Calibri" pitchFamily="34" charset="0"/>
              </a:defRPr>
            </a:lvl1pPr>
          </a:lstStyle>
          <a:p>
            <a:r>
              <a:rPr lang="en-US" dirty="0" smtClean="0"/>
              <a:t>Bottom band: NCHHSTP</a:t>
            </a:r>
            <a:endParaRPr lang="en-US" dirty="0"/>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87503"/>
          <a:stretch/>
        </p:blipFill>
        <p:spPr>
          <a:xfrm>
            <a:off x="0" y="6687420"/>
            <a:ext cx="12192000" cy="179165"/>
          </a:xfrm>
          <a:prstGeom prst="rect">
            <a:avLst/>
          </a:prstGeom>
        </p:spPr>
      </p:pic>
      <p:sp>
        <p:nvSpPr>
          <p:cNvPr id="6" name="Text Placeholder 7"/>
          <p:cNvSpPr>
            <a:spLocks noGrp="1"/>
          </p:cNvSpPr>
          <p:nvPr>
            <p:ph type="body" sz="quarter" idx="10"/>
          </p:nvPr>
        </p:nvSpPr>
        <p:spPr>
          <a:xfrm>
            <a:off x="609600" y="1545167"/>
            <a:ext cx="10972800" cy="4455584"/>
          </a:xfrm>
        </p:spPr>
        <p:txBody>
          <a:bodyPr/>
          <a:lstStyle>
            <a:lvl1pPr marL="342891" indent="-342891">
              <a:buClr>
                <a:srgbClr val="00788A"/>
              </a:buClr>
              <a:buFont typeface="Wingdings" panose="05000000000000000000" pitchFamily="2" charset="2"/>
              <a:buChar char="§"/>
              <a:defRPr sz="2400" b="1">
                <a:solidFill>
                  <a:srgbClr val="00788A"/>
                </a:solidFill>
              </a:defRPr>
            </a:lvl1pPr>
            <a:lvl2pPr>
              <a:buClr>
                <a:srgbClr val="9A4E9E"/>
              </a:buClr>
              <a:defRPr sz="2000">
                <a:solidFill>
                  <a:schemeClr val="accent4">
                    <a:lumMod val="75000"/>
                  </a:schemeClr>
                </a:solidFill>
              </a:defRPr>
            </a:lvl2pPr>
            <a:lvl3pPr>
              <a:buClr>
                <a:srgbClr val="C00000"/>
              </a:buCl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442935036"/>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576AA-4866-4B3F-9FE7-AB336FDFEF4C}"/>
              </a:ext>
            </a:extLst>
          </p:cNvPr>
          <p:cNvSpPr>
            <a:spLocks noGrp="1"/>
          </p:cNvSpPr>
          <p:nvPr>
            <p:ph type="title" hasCustomPrompt="1"/>
          </p:nvPr>
        </p:nvSpPr>
        <p:spPr>
          <a:xfrm>
            <a:off x="2677886" y="2035207"/>
            <a:ext cx="9060024" cy="829193"/>
          </a:xfrm>
        </p:spPr>
        <p:txBody>
          <a:bodyPr>
            <a:noAutofit/>
          </a:bodyPr>
          <a:lstStyle>
            <a:lvl1pPr>
              <a:defRPr sz="6000">
                <a:solidFill>
                  <a:schemeClr val="bg1"/>
                </a:solidFill>
              </a:defRPr>
            </a:lvl1pPr>
          </a:lstStyle>
          <a:p>
            <a:r>
              <a:rPr lang="en-US" dirty="0"/>
              <a:t>Activity Title</a:t>
            </a:r>
          </a:p>
        </p:txBody>
      </p:sp>
      <p:sp>
        <p:nvSpPr>
          <p:cNvPr id="3" name="Content Placeholder 2">
            <a:extLst>
              <a:ext uri="{FF2B5EF4-FFF2-40B4-BE49-F238E27FC236}">
                <a16:creationId xmlns:a16="http://schemas.microsoft.com/office/drawing/2014/main" id="{56FEB880-299F-4C2C-B0CE-05C03177BFA0}"/>
              </a:ext>
            </a:extLst>
          </p:cNvPr>
          <p:cNvSpPr>
            <a:spLocks noGrp="1"/>
          </p:cNvSpPr>
          <p:nvPr>
            <p:ph idx="1" hasCustomPrompt="1"/>
          </p:nvPr>
        </p:nvSpPr>
        <p:spPr>
          <a:xfrm>
            <a:off x="2677886" y="3729067"/>
            <a:ext cx="9060024" cy="479037"/>
          </a:xfrm>
        </p:spPr>
        <p:txBody>
          <a:bodyPr>
            <a:noAutofit/>
          </a:bodyPr>
          <a:lstStyle>
            <a:lvl1pPr>
              <a:defRPr sz="2800" b="1">
                <a:solidFill>
                  <a:schemeClr val="bg1"/>
                </a:solidFill>
              </a:defRPr>
            </a:lvl1pPr>
          </a:lstStyle>
          <a:p>
            <a:pPr lvl="0"/>
            <a:r>
              <a:rPr lang="en-US" dirty="0"/>
              <a:t>Presenter(s) Name</a:t>
            </a:r>
          </a:p>
        </p:txBody>
      </p:sp>
      <p:sp>
        <p:nvSpPr>
          <p:cNvPr id="7" name="Content Placeholder 2">
            <a:extLst>
              <a:ext uri="{FF2B5EF4-FFF2-40B4-BE49-F238E27FC236}">
                <a16:creationId xmlns:a16="http://schemas.microsoft.com/office/drawing/2014/main" id="{EFB04E79-0625-405C-9E37-5AAD91CEDB24}"/>
              </a:ext>
            </a:extLst>
          </p:cNvPr>
          <p:cNvSpPr>
            <a:spLocks noGrp="1"/>
          </p:cNvSpPr>
          <p:nvPr>
            <p:ph idx="10" hasCustomPrompt="1"/>
          </p:nvPr>
        </p:nvSpPr>
        <p:spPr>
          <a:xfrm>
            <a:off x="2677886" y="4214356"/>
            <a:ext cx="9060024" cy="880153"/>
          </a:xfrm>
        </p:spPr>
        <p:txBody>
          <a:bodyPr>
            <a:normAutofit/>
          </a:bodyPr>
          <a:lstStyle>
            <a:lvl1pPr>
              <a:defRPr sz="2000" b="0" i="1">
                <a:solidFill>
                  <a:schemeClr val="bg1"/>
                </a:solidFill>
              </a:defRPr>
            </a:lvl1pPr>
          </a:lstStyle>
          <a:p>
            <a:pPr lvl="0"/>
            <a:r>
              <a:rPr lang="en-US" dirty="0"/>
              <a:t>Presenter(s) Title/Affiliation</a:t>
            </a:r>
          </a:p>
        </p:txBody>
      </p:sp>
    </p:spTree>
    <p:extLst>
      <p:ext uri="{BB962C8B-B14F-4D97-AF65-F5344CB8AC3E}">
        <p14:creationId xmlns:p14="http://schemas.microsoft.com/office/powerpoint/2010/main" val="17623378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Pictures with Captions Below">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5783BD2-572B-4596-807C-46ECA97045F5}"/>
              </a:ext>
            </a:extLst>
          </p:cNvPr>
          <p:cNvSpPr>
            <a:spLocks noGrp="1"/>
          </p:cNvSpPr>
          <p:nvPr>
            <p:ph type="pic" idx="1"/>
          </p:nvPr>
        </p:nvSpPr>
        <p:spPr>
          <a:xfrm>
            <a:off x="536606" y="351323"/>
            <a:ext cx="5398420" cy="463860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Text Placeholder 3">
            <a:extLst>
              <a:ext uri="{FF2B5EF4-FFF2-40B4-BE49-F238E27FC236}">
                <a16:creationId xmlns:a16="http://schemas.microsoft.com/office/drawing/2014/main" id="{A9F83A12-3542-47C1-9F0C-A2A74849307F}"/>
              </a:ext>
            </a:extLst>
          </p:cNvPr>
          <p:cNvSpPr>
            <a:spLocks noGrp="1"/>
          </p:cNvSpPr>
          <p:nvPr>
            <p:ph type="body" sz="half" idx="2"/>
          </p:nvPr>
        </p:nvSpPr>
        <p:spPr>
          <a:xfrm>
            <a:off x="536606" y="5135547"/>
            <a:ext cx="5398420" cy="597342"/>
          </a:xfrm>
        </p:spPr>
        <p:txBody>
          <a:bodyPr>
            <a:normAutofit/>
          </a:bodyPr>
          <a:lstStyle>
            <a:lvl1pPr marL="0" indent="0">
              <a:buNone/>
              <a:defRPr lang="en-US" sz="2000" i="0" dirty="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dirty="0"/>
          </a:p>
        </p:txBody>
      </p:sp>
      <p:sp>
        <p:nvSpPr>
          <p:cNvPr id="4" name="Picture Placeholder 2">
            <a:extLst>
              <a:ext uri="{FF2B5EF4-FFF2-40B4-BE49-F238E27FC236}">
                <a16:creationId xmlns:a16="http://schemas.microsoft.com/office/drawing/2014/main" id="{15783BD2-572B-4596-807C-46ECA97045F5}"/>
              </a:ext>
            </a:extLst>
          </p:cNvPr>
          <p:cNvSpPr>
            <a:spLocks noGrp="1"/>
          </p:cNvSpPr>
          <p:nvPr>
            <p:ph type="pic" idx="10"/>
          </p:nvPr>
        </p:nvSpPr>
        <p:spPr>
          <a:xfrm>
            <a:off x="6296113" y="351323"/>
            <a:ext cx="5398420" cy="463860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5" name="Text Placeholder 3">
            <a:extLst>
              <a:ext uri="{FF2B5EF4-FFF2-40B4-BE49-F238E27FC236}">
                <a16:creationId xmlns:a16="http://schemas.microsoft.com/office/drawing/2014/main" id="{A9F83A12-3542-47C1-9F0C-A2A74849307F}"/>
              </a:ext>
            </a:extLst>
          </p:cNvPr>
          <p:cNvSpPr>
            <a:spLocks noGrp="1"/>
          </p:cNvSpPr>
          <p:nvPr>
            <p:ph type="body" sz="half" idx="11" hasCustomPrompt="1"/>
          </p:nvPr>
        </p:nvSpPr>
        <p:spPr>
          <a:xfrm>
            <a:off x="6296113" y="5135547"/>
            <a:ext cx="5398420" cy="597342"/>
          </a:xfrm>
        </p:spPr>
        <p:txBody>
          <a:bodyPr>
            <a:normAutofit/>
          </a:bodyPr>
          <a:lstStyle>
            <a:lvl1pPr marL="0" indent="0">
              <a:buNone/>
              <a:defRPr lang="en-US" sz="2000" i="0" dirty="0">
                <a:solidFill>
                  <a:srgbClr val="00000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here to edit image caption</a:t>
            </a:r>
          </a:p>
        </p:txBody>
      </p:sp>
    </p:spTree>
    <p:extLst>
      <p:ext uri="{BB962C8B-B14F-4D97-AF65-F5344CB8AC3E}">
        <p14:creationId xmlns:p14="http://schemas.microsoft.com/office/powerpoint/2010/main" val="42582849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ingle Head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2B001-9D08-4D4A-B445-33C81106AA6C}"/>
              </a:ext>
            </a:extLst>
          </p:cNvPr>
          <p:cNvSpPr>
            <a:spLocks noGrp="1"/>
          </p:cNvSpPr>
          <p:nvPr>
            <p:ph type="title" hasCustomPrompt="1"/>
          </p:nvPr>
        </p:nvSpPr>
        <p:spPr>
          <a:xfrm>
            <a:off x="838200" y="234397"/>
            <a:ext cx="10515600" cy="829193"/>
          </a:xfrm>
        </p:spPr>
        <p:txBody>
          <a:bodyPr/>
          <a:lstStyle>
            <a:lvl1pPr>
              <a:defRPr/>
            </a:lvl1pPr>
          </a:lstStyle>
          <a:p>
            <a:r>
              <a:rPr lang="en-US" dirty="0"/>
              <a:t>Page Headline</a:t>
            </a:r>
          </a:p>
        </p:txBody>
      </p:sp>
      <p:sp>
        <p:nvSpPr>
          <p:cNvPr id="8" name="Content Placeholder 2">
            <a:extLst>
              <a:ext uri="{FF2B5EF4-FFF2-40B4-BE49-F238E27FC236}">
                <a16:creationId xmlns:a16="http://schemas.microsoft.com/office/drawing/2014/main" id="{EF22348D-6C20-49A4-8F66-D1BAF23E588B}"/>
              </a:ext>
            </a:extLst>
          </p:cNvPr>
          <p:cNvSpPr>
            <a:spLocks noGrp="1"/>
          </p:cNvSpPr>
          <p:nvPr>
            <p:ph sz="half" idx="10" hasCustomPrompt="1"/>
          </p:nvPr>
        </p:nvSpPr>
        <p:spPr>
          <a:xfrm>
            <a:off x="838200" y="1196982"/>
            <a:ext cx="10515600" cy="4448443"/>
          </a:xfrm>
        </p:spPr>
        <p:txBody>
          <a:bodyPr>
            <a:normAutofit/>
          </a:bodyPr>
          <a:lstStyle>
            <a:lvl1pPr marL="0" marR="0" indent="0" algn="l" defTabSz="914400" rtl="0" eaLnBrk="1" fontAlgn="auto" latinLnBrk="0" hangingPunct="1">
              <a:lnSpc>
                <a:spcPct val="90000"/>
              </a:lnSpc>
              <a:spcBef>
                <a:spcPts val="1000"/>
              </a:spcBef>
              <a:spcAft>
                <a:spcPts val="0"/>
              </a:spcAft>
              <a:buClr>
                <a:srgbClr val="D03138"/>
              </a:buClr>
              <a:buSzTx/>
              <a:buFont typeface="Arial" panose="020B0604020202020204" pitchFamily="34" charset="0"/>
              <a:buNone/>
              <a:tabLst/>
              <a:defRPr sz="2400"/>
            </a:lvl1pPr>
            <a:lvl2pPr>
              <a:buClr>
                <a:srgbClr val="D03138"/>
              </a:buClr>
              <a:defRPr/>
            </a:lvl2pPr>
            <a:lvl3pPr>
              <a:buClr>
                <a:srgbClr val="D03138"/>
              </a:buClr>
              <a:defRPr/>
            </a:lvl3pPr>
            <a:lvl4pPr>
              <a:buClr>
                <a:srgbClr val="D03138"/>
              </a:buClr>
              <a:defRPr/>
            </a:lvl4pPr>
            <a:lvl5pPr>
              <a:buClr>
                <a:srgbClr val="D03138"/>
              </a:buClr>
              <a:defRPr/>
            </a:lvl5pPr>
          </a:lstStyle>
          <a:p>
            <a:pPr lvl="0"/>
            <a:r>
              <a:rPr lang="en-US" dirty="0"/>
              <a:t>Click to edit Master text styles</a:t>
            </a:r>
          </a:p>
        </p:txBody>
      </p:sp>
    </p:spTree>
    <p:extLst>
      <p:ext uri="{BB962C8B-B14F-4D97-AF65-F5344CB8AC3E}">
        <p14:creationId xmlns:p14="http://schemas.microsoft.com/office/powerpoint/2010/main" val="18261535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2B001-9D08-4D4A-B445-33C81106AA6C}"/>
              </a:ext>
            </a:extLst>
          </p:cNvPr>
          <p:cNvSpPr>
            <a:spLocks noGrp="1"/>
          </p:cNvSpPr>
          <p:nvPr>
            <p:ph type="title" hasCustomPrompt="1"/>
          </p:nvPr>
        </p:nvSpPr>
        <p:spPr>
          <a:xfrm>
            <a:off x="838200" y="234397"/>
            <a:ext cx="10515600" cy="829193"/>
          </a:xfrm>
        </p:spPr>
        <p:txBody>
          <a:bodyPr/>
          <a:lstStyle>
            <a:lvl1pPr>
              <a:defRPr/>
            </a:lvl1pPr>
          </a:lstStyle>
          <a:p>
            <a:r>
              <a:rPr lang="en-US" dirty="0"/>
              <a:t>Page Headline</a:t>
            </a:r>
          </a:p>
        </p:txBody>
      </p:sp>
      <p:sp>
        <p:nvSpPr>
          <p:cNvPr id="3" name="Content Placeholder 2">
            <a:extLst>
              <a:ext uri="{FF2B5EF4-FFF2-40B4-BE49-F238E27FC236}">
                <a16:creationId xmlns:a16="http://schemas.microsoft.com/office/drawing/2014/main" id="{1674D8CC-3E9C-462A-8514-08D8752DD21C}"/>
              </a:ext>
            </a:extLst>
          </p:cNvPr>
          <p:cNvSpPr>
            <a:spLocks noGrp="1"/>
          </p:cNvSpPr>
          <p:nvPr>
            <p:ph sz="half" idx="1" hasCustomPrompt="1"/>
          </p:nvPr>
        </p:nvSpPr>
        <p:spPr>
          <a:xfrm>
            <a:off x="838200" y="1284447"/>
            <a:ext cx="5181600" cy="4276598"/>
          </a:xfrm>
        </p:spPr>
        <p:txBody>
          <a:bodyPr/>
          <a:lstStyle>
            <a:lvl1pPr marL="457200" indent="-457200">
              <a:buClr>
                <a:srgbClr val="D03138"/>
              </a:buClr>
              <a:buFont typeface="Arial" panose="020B0604020202020204" pitchFamily="34" charset="0"/>
              <a:buChar char="•"/>
              <a:defRPr sz="2800"/>
            </a:lvl1pPr>
            <a:lvl2pPr>
              <a:buClr>
                <a:srgbClr val="D03138"/>
              </a:buClr>
              <a:defRPr/>
            </a:lvl2pPr>
            <a:lvl3pPr>
              <a:buClr>
                <a:srgbClr val="D03138"/>
              </a:buClr>
              <a:defRPr/>
            </a:lvl3pPr>
            <a:lvl4pPr>
              <a:buClr>
                <a:srgbClr val="D03138"/>
              </a:buClr>
              <a:defRPr/>
            </a:lvl4pPr>
            <a:lvl5pPr>
              <a:buClr>
                <a:srgbClr val="D03138"/>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EF22348D-6C20-49A4-8F66-D1BAF23E588B}"/>
              </a:ext>
            </a:extLst>
          </p:cNvPr>
          <p:cNvSpPr>
            <a:spLocks noGrp="1"/>
          </p:cNvSpPr>
          <p:nvPr>
            <p:ph sz="half" idx="10" hasCustomPrompt="1"/>
          </p:nvPr>
        </p:nvSpPr>
        <p:spPr>
          <a:xfrm>
            <a:off x="6172202" y="1284447"/>
            <a:ext cx="5181600" cy="4276598"/>
          </a:xfrm>
        </p:spPr>
        <p:txBody>
          <a:bodyPr/>
          <a:lstStyle>
            <a:lvl1pPr marL="457200" indent="-457200">
              <a:buClr>
                <a:srgbClr val="D03138"/>
              </a:buClr>
              <a:buFont typeface="Arial" panose="020B0604020202020204" pitchFamily="34" charset="0"/>
              <a:buChar char="•"/>
              <a:defRPr sz="2800"/>
            </a:lvl1pPr>
            <a:lvl2pPr>
              <a:buClr>
                <a:srgbClr val="D03138"/>
              </a:buClr>
              <a:defRPr/>
            </a:lvl2pPr>
            <a:lvl3pPr>
              <a:buClr>
                <a:srgbClr val="D03138"/>
              </a:buClr>
              <a:defRPr/>
            </a:lvl3pPr>
            <a:lvl4pPr>
              <a:buClr>
                <a:srgbClr val="D03138"/>
              </a:buClr>
              <a:defRPr/>
            </a:lvl4pPr>
            <a:lvl5pPr>
              <a:buClr>
                <a:srgbClr val="D03138"/>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188343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Picture with Caption Below">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A9F83A12-3542-47C1-9F0C-A2A74849307F}"/>
              </a:ext>
            </a:extLst>
          </p:cNvPr>
          <p:cNvSpPr>
            <a:spLocks noGrp="1"/>
          </p:cNvSpPr>
          <p:nvPr>
            <p:ph type="body" sz="half" idx="2" hasCustomPrompt="1"/>
          </p:nvPr>
        </p:nvSpPr>
        <p:spPr>
          <a:xfrm>
            <a:off x="536599" y="5135547"/>
            <a:ext cx="11053961" cy="597342"/>
          </a:xfrm>
        </p:spPr>
        <p:txBody>
          <a:bodyPr anchor="ctr">
            <a:normAutofit/>
          </a:bodyPr>
          <a:lstStyle>
            <a:lvl1pPr marL="0" indent="0">
              <a:buNone/>
              <a:defRPr lang="en-US" sz="2000" i="0" dirty="0">
                <a:solidFill>
                  <a:srgbClr val="00000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here to edit image caption</a:t>
            </a:r>
          </a:p>
        </p:txBody>
      </p:sp>
    </p:spTree>
    <p:extLst>
      <p:ext uri="{BB962C8B-B14F-4D97-AF65-F5344CB8AC3E}">
        <p14:creationId xmlns:p14="http://schemas.microsoft.com/office/powerpoint/2010/main" val="1858413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7E5B6-7C5E-4871-920D-40FA7D3D3C2E}"/>
              </a:ext>
            </a:extLst>
          </p:cNvPr>
          <p:cNvSpPr>
            <a:spLocks noGrp="1"/>
          </p:cNvSpPr>
          <p:nvPr>
            <p:ph type="title" hasCustomPrompt="1"/>
          </p:nvPr>
        </p:nvSpPr>
        <p:spPr>
          <a:xfrm>
            <a:off x="469128" y="987424"/>
            <a:ext cx="4302898" cy="1069975"/>
          </a:xfrm>
        </p:spPr>
        <p:txBody>
          <a:bodyPr anchor="b">
            <a:noAutofit/>
          </a:bodyPr>
          <a:lstStyle>
            <a:lvl1pPr>
              <a:defRPr sz="5400"/>
            </a:lvl1pPr>
          </a:lstStyle>
          <a:p>
            <a:r>
              <a:rPr lang="en-US" dirty="0"/>
              <a:t>Page Headline</a:t>
            </a:r>
          </a:p>
        </p:txBody>
      </p:sp>
      <p:sp>
        <p:nvSpPr>
          <p:cNvPr id="3" name="Picture Placeholder 2">
            <a:extLst>
              <a:ext uri="{FF2B5EF4-FFF2-40B4-BE49-F238E27FC236}">
                <a16:creationId xmlns:a16="http://schemas.microsoft.com/office/drawing/2014/main" id="{15783BD2-572B-4596-807C-46ECA97045F5}"/>
              </a:ext>
            </a:extLst>
          </p:cNvPr>
          <p:cNvSpPr>
            <a:spLocks noGrp="1"/>
          </p:cNvSpPr>
          <p:nvPr>
            <p:ph type="pic" idx="1"/>
          </p:nvPr>
        </p:nvSpPr>
        <p:spPr>
          <a:xfrm>
            <a:off x="5183188" y="987425"/>
            <a:ext cx="6539684" cy="463860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16CB7FD-AC8F-4941-BF0F-47DDA3B74513}"/>
              </a:ext>
            </a:extLst>
          </p:cNvPr>
          <p:cNvSpPr>
            <a:spLocks noGrp="1"/>
          </p:cNvSpPr>
          <p:nvPr>
            <p:ph type="body" sz="half" idx="2" hasCustomPrompt="1"/>
          </p:nvPr>
        </p:nvSpPr>
        <p:spPr>
          <a:xfrm>
            <a:off x="469128" y="2057400"/>
            <a:ext cx="4302898" cy="3568631"/>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2323342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201705"/>
            <a:ext cx="10515600" cy="1325563"/>
          </a:xfrm>
        </p:spPr>
        <p:txBody>
          <a:bodyPr/>
          <a:lstStyle/>
          <a:p>
            <a:r>
              <a:rPr lang="en-US" dirty="0"/>
              <a:t>Click to edit Master title style</a:t>
            </a:r>
          </a:p>
        </p:txBody>
      </p:sp>
      <p:sp>
        <p:nvSpPr>
          <p:cNvPr id="3" name="Content Placeholder 2"/>
          <p:cNvSpPr>
            <a:spLocks noGrp="1"/>
          </p:cNvSpPr>
          <p:nvPr>
            <p:ph idx="1"/>
          </p:nvPr>
        </p:nvSpPr>
        <p:spPr>
          <a:xfrm>
            <a:off x="838200" y="1258795"/>
            <a:ext cx="10515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9372600" y="6492875"/>
            <a:ext cx="2743200" cy="365125"/>
          </a:xfrm>
        </p:spPr>
        <p:txBody>
          <a:bodyPr/>
          <a:lstStyle>
            <a:lvl1pPr>
              <a:defRPr b="1">
                <a:solidFill>
                  <a:schemeClr val="bg1"/>
                </a:solidFill>
              </a:defRPr>
            </a:lvl1pPr>
          </a:lstStyle>
          <a:p>
            <a:fld id="{F9ECA865-404D-4A57-9AC1-FD3038CC100D}" type="slidenum">
              <a:rPr lang="en-US" smtClean="0"/>
              <a:pPr/>
              <a:t>‹#›</a:t>
            </a:fld>
            <a:endParaRPr lang="en-US" dirty="0"/>
          </a:p>
        </p:txBody>
      </p:sp>
      <p:cxnSp>
        <p:nvCxnSpPr>
          <p:cNvPr id="7" name="Straight Connector 6"/>
          <p:cNvCxnSpPr/>
          <p:nvPr userDrawn="1"/>
        </p:nvCxnSpPr>
        <p:spPr>
          <a:xfrm>
            <a:off x="0" y="9906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25483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EA9B1C-1053-46E5-A22B-0CDED92048A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11/30/2018</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51E70C-B287-46D0-A0FA-E7F4DE78745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78848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EA9B1C-1053-46E5-A22B-0CDED92048A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11/30/2018</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51E70C-B287-46D0-A0FA-E7F4DE78745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58282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9090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_NCHHSTP">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b="15561"/>
          <a:stretch/>
        </p:blipFill>
        <p:spPr>
          <a:xfrm>
            <a:off x="0" y="6"/>
            <a:ext cx="12192000" cy="1210615"/>
          </a:xfrm>
          <a:prstGeom prst="rect">
            <a:avLst/>
          </a:prstGeom>
        </p:spPr>
      </p:pic>
      <p:sp>
        <p:nvSpPr>
          <p:cNvPr id="7" name="Title 1"/>
          <p:cNvSpPr>
            <a:spLocks noGrp="1"/>
          </p:cNvSpPr>
          <p:nvPr>
            <p:ph type="title"/>
          </p:nvPr>
        </p:nvSpPr>
        <p:spPr>
          <a:xfrm>
            <a:off x="609602" y="1386072"/>
            <a:ext cx="11211969" cy="1180971"/>
          </a:xfrm>
          <a:prstGeom prst="rect">
            <a:avLst/>
          </a:prstGeom>
        </p:spPr>
        <p:txBody>
          <a:bodyPr/>
          <a:lstStyle>
            <a:lvl1pPr algn="l">
              <a:lnSpc>
                <a:spcPts val="3000"/>
              </a:lnSpc>
              <a:defRPr sz="2800" b="1" baseline="0">
                <a:solidFill>
                  <a:srgbClr val="00788A"/>
                </a:solidFill>
                <a:effectLst/>
                <a:latin typeface="Calibri" pitchFamily="34" charset="0"/>
              </a:defRPr>
            </a:lvl1pPr>
          </a:lstStyle>
          <a:p>
            <a:endParaRPr lang="en-US" dirty="0"/>
          </a:p>
        </p:txBody>
      </p:sp>
      <p:sp>
        <p:nvSpPr>
          <p:cNvPr id="8" name="Subtitle 2"/>
          <p:cNvSpPr>
            <a:spLocks noGrp="1"/>
          </p:cNvSpPr>
          <p:nvPr>
            <p:ph type="subTitle" idx="1"/>
          </p:nvPr>
        </p:nvSpPr>
        <p:spPr>
          <a:xfrm>
            <a:off x="609600" y="2859349"/>
            <a:ext cx="8534400" cy="457200"/>
          </a:xfrm>
          <a:prstGeom prst="rect">
            <a:avLst/>
          </a:prstGeom>
        </p:spPr>
        <p:txBody>
          <a:bodyPr/>
          <a:lstStyle>
            <a:lvl1pPr marL="0" indent="0" algn="l">
              <a:buNone/>
              <a:defRPr sz="2000" b="1" baseline="0">
                <a:solidFill>
                  <a:srgbClr val="00788A"/>
                </a:solidFill>
                <a:effectLst/>
                <a:latin typeface="Calibri"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endParaRPr lang="en-US" dirty="0" smtClean="0"/>
          </a:p>
        </p:txBody>
      </p:sp>
      <p:sp>
        <p:nvSpPr>
          <p:cNvPr id="10" name="Text Placeholder 8"/>
          <p:cNvSpPr>
            <a:spLocks noGrp="1"/>
          </p:cNvSpPr>
          <p:nvPr>
            <p:ph type="body" sz="quarter" idx="10"/>
          </p:nvPr>
        </p:nvSpPr>
        <p:spPr>
          <a:xfrm>
            <a:off x="609600" y="3946019"/>
            <a:ext cx="8534400" cy="1295400"/>
          </a:xfrm>
          <a:prstGeom prst="rect">
            <a:avLst/>
          </a:prstGeom>
        </p:spPr>
        <p:txBody>
          <a:bodyPr/>
          <a:lstStyle>
            <a:lvl1pPr marL="0" indent="0" algn="l">
              <a:lnSpc>
                <a:spcPts val="2000"/>
              </a:lnSpc>
              <a:buNone/>
              <a:defRPr sz="1800" baseline="0">
                <a:solidFill>
                  <a:srgbClr val="00788A"/>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
        <p:nvSpPr>
          <p:cNvPr id="6" name="TextBox 5"/>
          <p:cNvSpPr txBox="1"/>
          <p:nvPr userDrawn="1"/>
        </p:nvSpPr>
        <p:spPr>
          <a:xfrm>
            <a:off x="609603" y="120205"/>
            <a:ext cx="9204101" cy="1200329"/>
          </a:xfrm>
          <a:prstGeom prst="rect">
            <a:avLst/>
          </a:prstGeom>
          <a:noFill/>
        </p:spPr>
        <p:txBody>
          <a:bodyPr wrap="square" rtlCol="0">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rPr>
              <a:t>National Center for HIV/AIDS, Viral Hepatitis, STD, and TB Prevention    Division of STD Prevention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602703467"/>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color_background">
    <p:bg>
      <p:bgPr>
        <a:solidFill>
          <a:srgbClr val="00616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5" y="4467098"/>
            <a:ext cx="11059884" cy="1162051"/>
          </a:xfrm>
          <a:prstGeom prst="rect">
            <a:avLst/>
          </a:prstGeom>
        </p:spPr>
        <p:txBody>
          <a:bodyPr anchor="b"/>
          <a:lstStyle>
            <a:lvl1pPr algn="l">
              <a:defRPr sz="3600" b="1" baseline="0">
                <a:solidFill>
                  <a:schemeClr val="bg2"/>
                </a:solidFill>
                <a:effectLst/>
                <a:latin typeface="Calibri" pitchFamily="34" charset="0"/>
              </a:defRPr>
            </a:lvl1pPr>
          </a:lstStyle>
          <a:p>
            <a:r>
              <a:rPr lang="en-US" dirty="0" smtClean="0"/>
              <a:t>Click to edit Master title style</a:t>
            </a:r>
            <a:endParaRPr lang="en-US" dirty="0"/>
          </a:p>
        </p:txBody>
      </p:sp>
      <p:sp>
        <p:nvSpPr>
          <p:cNvPr id="5" name="Text Placeholder 2"/>
          <p:cNvSpPr>
            <a:spLocks noGrp="1"/>
          </p:cNvSpPr>
          <p:nvPr>
            <p:ph type="body" idx="1"/>
          </p:nvPr>
        </p:nvSpPr>
        <p:spPr>
          <a:xfrm>
            <a:off x="609601" y="5900929"/>
            <a:ext cx="10363200" cy="568325"/>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493199235"/>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9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3467"/>
              </a:lnSpc>
              <a:defRPr sz="3200" b="1" baseline="0">
                <a:solidFill>
                  <a:srgbClr val="00788A"/>
                </a:solidFill>
                <a:effectLst/>
                <a:latin typeface="Calibri" pitchFamily="34" charset="0"/>
              </a:defRPr>
            </a:lvl1pPr>
          </a:lstStyle>
          <a:p>
            <a:endParaRPr lang="en-US" dirty="0"/>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87503"/>
          <a:stretch/>
        </p:blipFill>
        <p:spPr>
          <a:xfrm>
            <a:off x="0" y="6687419"/>
            <a:ext cx="12192000" cy="179165"/>
          </a:xfrm>
          <a:prstGeom prst="rect">
            <a:avLst/>
          </a:prstGeom>
        </p:spPr>
      </p:pic>
    </p:spTree>
    <p:extLst>
      <p:ext uri="{BB962C8B-B14F-4D97-AF65-F5344CB8AC3E}">
        <p14:creationId xmlns:p14="http://schemas.microsoft.com/office/powerpoint/2010/main" val="380339358"/>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0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3000"/>
              </a:lnSpc>
              <a:defRPr sz="2800" b="1" baseline="0">
                <a:solidFill>
                  <a:srgbClr val="00788A"/>
                </a:solidFill>
                <a:effectLst/>
                <a:latin typeface="Calibri" pitchFamily="34" charset="0"/>
              </a:defRPr>
            </a:lvl1pPr>
          </a:lstStyle>
          <a:p>
            <a:r>
              <a:rPr lang="en-US" dirty="0" smtClean="0"/>
              <a:t>Bottom band: NCHHSTP</a:t>
            </a:r>
            <a:endParaRPr lang="en-US" dirty="0"/>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87503"/>
          <a:stretch/>
        </p:blipFill>
        <p:spPr>
          <a:xfrm>
            <a:off x="0" y="6687420"/>
            <a:ext cx="12192000" cy="179165"/>
          </a:xfrm>
          <a:prstGeom prst="rect">
            <a:avLst/>
          </a:prstGeom>
        </p:spPr>
      </p:pic>
      <p:sp>
        <p:nvSpPr>
          <p:cNvPr id="6" name="Text Placeholder 7"/>
          <p:cNvSpPr>
            <a:spLocks noGrp="1"/>
          </p:cNvSpPr>
          <p:nvPr>
            <p:ph type="body" sz="quarter" idx="10"/>
          </p:nvPr>
        </p:nvSpPr>
        <p:spPr>
          <a:xfrm>
            <a:off x="609600" y="1545167"/>
            <a:ext cx="10972800" cy="4455584"/>
          </a:xfrm>
        </p:spPr>
        <p:txBody>
          <a:bodyPr/>
          <a:lstStyle>
            <a:lvl1pPr marL="342891" indent="-342891">
              <a:buClr>
                <a:srgbClr val="00788A"/>
              </a:buClr>
              <a:buFont typeface="Wingdings" panose="05000000000000000000" pitchFamily="2" charset="2"/>
              <a:buChar char="§"/>
              <a:defRPr sz="2400" b="1">
                <a:solidFill>
                  <a:srgbClr val="00788A"/>
                </a:solidFill>
              </a:defRPr>
            </a:lvl1pPr>
            <a:lvl2pPr>
              <a:buClr>
                <a:srgbClr val="9A4E9E"/>
              </a:buClr>
              <a:defRPr sz="2000">
                <a:solidFill>
                  <a:schemeClr val="accent4">
                    <a:lumMod val="75000"/>
                  </a:schemeClr>
                </a:solidFill>
              </a:defRPr>
            </a:lvl2pPr>
            <a:lvl3pPr>
              <a:buClr>
                <a:srgbClr val="C00000"/>
              </a:buCl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979058705"/>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4_BULLETS/DATA_2sides">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00788A"/>
                </a:solidFill>
                <a:effectLst/>
                <a:latin typeface="Calibri" pitchFamily="34" charset="0"/>
              </a:defRPr>
            </a:lvl1pPr>
          </a:lstStyle>
          <a:p>
            <a:endParaRPr lang="en-US" dirty="0"/>
          </a:p>
        </p:txBody>
      </p:sp>
      <p:sp>
        <p:nvSpPr>
          <p:cNvPr id="3" name="Content Placeholder 2"/>
          <p:cNvSpPr>
            <a:spLocks noGrp="1"/>
          </p:cNvSpPr>
          <p:nvPr>
            <p:ph idx="1"/>
          </p:nvPr>
        </p:nvSpPr>
        <p:spPr>
          <a:xfrm>
            <a:off x="609601"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5F5F5F"/>
                </a:solidFill>
                <a:latin typeface="Calibri" pitchFamily="34" charset="0"/>
              </a:defRPr>
            </a:lvl1pPr>
            <a:lvl2pPr marL="990575" indent="-380990">
              <a:buClr>
                <a:srgbClr val="005984"/>
              </a:buClr>
              <a:buSzPct val="100000"/>
              <a:buFont typeface="Arial" panose="020B0604020202020204" pitchFamily="34" charset="0"/>
              <a:buChar char="•"/>
              <a:defRPr sz="2667">
                <a:solidFill>
                  <a:srgbClr val="5F5F5F"/>
                </a:solidFill>
              </a:defRPr>
            </a:lvl2pPr>
            <a:lvl3pPr>
              <a:buClrTx/>
              <a:buSzPct val="100000"/>
              <a:buFont typeface="Arial" pitchFamily="34" charset="0"/>
              <a:buChar char="•"/>
              <a:defRPr sz="2400">
                <a:solidFill>
                  <a:srgbClr val="5F5F5F"/>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dirty="0" smtClean="0"/>
          </a:p>
          <a:p>
            <a:pPr lvl="0"/>
            <a:endParaRPr lang="en-US" dirty="0" smtClean="0"/>
          </a:p>
          <a:p>
            <a:pPr lvl="2"/>
            <a:endParaRPr lang="en-US" dirty="0" smtClean="0"/>
          </a:p>
          <a:p>
            <a:pPr lvl="1"/>
            <a:endParaRPr lang="en-US" dirty="0" smtClean="0"/>
          </a:p>
          <a:p>
            <a:pPr lvl="1"/>
            <a:endParaRPr lang="en-US" dirty="0" smtClean="0"/>
          </a:p>
          <a:p>
            <a:pPr lvl="1"/>
            <a:endParaRPr lang="en-US" dirty="0"/>
          </a:p>
        </p:txBody>
      </p:sp>
      <p:sp>
        <p:nvSpPr>
          <p:cNvPr id="13" name="Content Placeholder 2"/>
          <p:cNvSpPr>
            <a:spLocks noGrp="1"/>
          </p:cNvSpPr>
          <p:nvPr userDrawn="1">
            <p:ph idx="10"/>
          </p:nvPr>
        </p:nvSpPr>
        <p:spPr>
          <a:xfrm>
            <a:off x="6409509"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5F5F5F"/>
                </a:solidFill>
                <a:latin typeface="Calibri" pitchFamily="34" charset="0"/>
              </a:defRPr>
            </a:lvl1pPr>
            <a:lvl2pPr marL="990575" indent="-380990">
              <a:buClr>
                <a:srgbClr val="005984"/>
              </a:buClr>
              <a:buSzPct val="100000"/>
              <a:buFont typeface="Arial" panose="020B0604020202020204" pitchFamily="34" charset="0"/>
              <a:buChar char="•"/>
              <a:defRPr sz="2667">
                <a:solidFill>
                  <a:srgbClr val="5F5F5F"/>
                </a:solidFill>
              </a:defRPr>
            </a:lvl2pPr>
            <a:lvl3pPr>
              <a:buClrTx/>
              <a:buSzPct val="100000"/>
              <a:buFont typeface="Arial" pitchFamily="34" charset="0"/>
              <a:buChar char="•"/>
              <a:defRPr sz="2400">
                <a:solidFill>
                  <a:srgbClr val="5F5F5F"/>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dirty="0" smtClean="0"/>
          </a:p>
          <a:p>
            <a:pPr lvl="0"/>
            <a:endParaRPr lang="en-US" dirty="0" smtClean="0"/>
          </a:p>
          <a:p>
            <a:pPr lvl="2"/>
            <a:endParaRPr lang="en-US" dirty="0" smtClean="0"/>
          </a:p>
          <a:p>
            <a:pPr lvl="1"/>
            <a:endParaRPr lang="en-US" dirty="0" smtClean="0"/>
          </a:p>
          <a:p>
            <a:pPr lvl="1"/>
            <a:endParaRPr lang="en-US" dirty="0" smtClean="0"/>
          </a:p>
          <a:p>
            <a:pPr lvl="1"/>
            <a:endParaRPr lang="en-US" dirty="0"/>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0" y="6705601"/>
            <a:ext cx="12190928" cy="162732"/>
          </a:xfrm>
          <a:prstGeom prst="rect">
            <a:avLst/>
          </a:prstGeom>
        </p:spPr>
      </p:pic>
    </p:spTree>
    <p:extLst>
      <p:ext uri="{BB962C8B-B14F-4D97-AF65-F5344CB8AC3E}">
        <p14:creationId xmlns:p14="http://schemas.microsoft.com/office/powerpoint/2010/main" val="2392117911"/>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70300FA-9427-44E1-9A27-161823A8CA1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11/30/2018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74EFAB-21C6-434C-96CC-94668024B3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50645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22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00788A"/>
                </a:solidFill>
                <a:effectLst/>
                <a:latin typeface="Calibri" pitchFamily="34" charset="0"/>
              </a:defRPr>
            </a:lvl1pPr>
          </a:lstStyle>
          <a:p>
            <a:r>
              <a:rPr lang="en-US" dirty="0" smtClean="0"/>
              <a:t>Bottom band: NCHHSTP</a:t>
            </a:r>
            <a:endParaRPr lang="en-US"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87503"/>
          <a:stretch/>
        </p:blipFill>
        <p:spPr>
          <a:xfrm>
            <a:off x="0" y="6687419"/>
            <a:ext cx="12192000" cy="179165"/>
          </a:xfrm>
          <a:prstGeom prst="rect">
            <a:avLst/>
          </a:prstGeom>
        </p:spPr>
      </p:pic>
      <p:sp>
        <p:nvSpPr>
          <p:cNvPr id="6" name="Text Placeholder 7"/>
          <p:cNvSpPr>
            <a:spLocks noGrp="1"/>
          </p:cNvSpPr>
          <p:nvPr>
            <p:ph type="body" sz="quarter" idx="10"/>
          </p:nvPr>
        </p:nvSpPr>
        <p:spPr>
          <a:xfrm>
            <a:off x="609600" y="1545167"/>
            <a:ext cx="10972800" cy="4455584"/>
          </a:xfrm>
        </p:spPr>
        <p:txBody>
          <a:bodyPr/>
          <a:lstStyle>
            <a:lvl1pPr marL="457189" indent="-457189">
              <a:buClr>
                <a:srgbClr val="006A71"/>
              </a:buClr>
              <a:buFont typeface="Wingdings" panose="05000000000000000000" pitchFamily="2" charset="2"/>
              <a:buChar char="§"/>
              <a:defRPr sz="2667">
                <a:solidFill>
                  <a:schemeClr val="accent4">
                    <a:lumMod val="75000"/>
                  </a:schemeClr>
                </a:solidFill>
              </a:defRPr>
            </a:lvl1pPr>
            <a:lvl2pPr>
              <a:buClr>
                <a:srgbClr val="9A4E9E"/>
              </a:buClr>
              <a:defRPr sz="2667">
                <a:solidFill>
                  <a:schemeClr val="accent4">
                    <a:lumMod val="75000"/>
                  </a:schemeClr>
                </a:solidFill>
              </a:defRPr>
            </a:lvl2pPr>
            <a:lvl3pPr>
              <a:buClr>
                <a:srgbClr val="C00000"/>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smtClean="0"/>
              <a:t>Click to edit Master text styles</a:t>
            </a:r>
          </a:p>
          <a:p>
            <a:pPr lvl="1"/>
            <a:r>
              <a:rPr lang="en-US" smtClean="0"/>
              <a:t>Second level</a:t>
            </a:r>
          </a:p>
          <a:p>
            <a:pPr lvl="2"/>
            <a:r>
              <a:rPr lang="en-US" smtClean="0"/>
              <a:t>Third level</a:t>
            </a:r>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87503"/>
          <a:stretch/>
        </p:blipFill>
        <p:spPr>
          <a:xfrm>
            <a:off x="0" y="6687419"/>
            <a:ext cx="12192000" cy="179165"/>
          </a:xfrm>
          <a:prstGeom prst="rect">
            <a:avLst/>
          </a:prstGeom>
        </p:spPr>
      </p:pic>
      <p:pic>
        <p:nvPicPr>
          <p:cNvPr id="9" name="Picture 8"/>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187" y="6023492"/>
            <a:ext cx="1187116" cy="689872"/>
          </a:xfrm>
          <a:prstGeom prst="rect">
            <a:avLst/>
          </a:prstGeom>
        </p:spPr>
      </p:pic>
    </p:spTree>
    <p:extLst>
      <p:ext uri="{BB962C8B-B14F-4D97-AF65-F5344CB8AC3E}">
        <p14:creationId xmlns:p14="http://schemas.microsoft.com/office/powerpoint/2010/main" val="1985533010"/>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rgbClr val="8000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a:xfrm>
            <a:off x="9372600" y="6485965"/>
            <a:ext cx="2743200" cy="365125"/>
          </a:xfrm>
        </p:spPr>
        <p:txBody>
          <a:bodyPr/>
          <a:lstStyle>
            <a:lvl1pPr>
              <a:defRPr b="1">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8110799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color_background">
    <p:bg>
      <p:bgPr>
        <a:solidFill>
          <a:srgbClr val="00616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5" y="4467098"/>
            <a:ext cx="11059884" cy="1162051"/>
          </a:xfrm>
          <a:prstGeom prst="rect">
            <a:avLst/>
          </a:prstGeom>
        </p:spPr>
        <p:txBody>
          <a:bodyPr anchor="b"/>
          <a:lstStyle>
            <a:lvl1pPr algn="l">
              <a:defRPr sz="3600" b="1" baseline="0">
                <a:solidFill>
                  <a:schemeClr val="bg2"/>
                </a:solidFill>
                <a:effectLst/>
                <a:latin typeface="Calibri" pitchFamily="34" charset="0"/>
              </a:defRPr>
            </a:lvl1pPr>
          </a:lstStyle>
          <a:p>
            <a:r>
              <a:rPr lang="en-US" dirty="0" smtClean="0"/>
              <a:t>Click to edit Master title style</a:t>
            </a:r>
            <a:endParaRPr lang="en-US" dirty="0"/>
          </a:p>
        </p:txBody>
      </p:sp>
      <p:sp>
        <p:nvSpPr>
          <p:cNvPr id="5" name="Text Placeholder 2"/>
          <p:cNvSpPr>
            <a:spLocks noGrp="1"/>
          </p:cNvSpPr>
          <p:nvPr>
            <p:ph type="body" idx="1"/>
          </p:nvPr>
        </p:nvSpPr>
        <p:spPr>
          <a:xfrm>
            <a:off x="609601" y="5900929"/>
            <a:ext cx="10363200" cy="568325"/>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484233830"/>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9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00788A"/>
                </a:solidFill>
                <a:effectLst/>
                <a:latin typeface="Calibri" pitchFamily="34" charset="0"/>
              </a:defRPr>
            </a:lvl1pPr>
          </a:lstStyle>
          <a:p>
            <a:r>
              <a:rPr lang="en-US" dirty="0" smtClean="0"/>
              <a:t>Bottom band: NCHHSTP</a:t>
            </a:r>
            <a:endParaRPr lang="en-US" dirty="0"/>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87503"/>
          <a:stretch/>
        </p:blipFill>
        <p:spPr>
          <a:xfrm>
            <a:off x="0" y="6687419"/>
            <a:ext cx="12192000" cy="179165"/>
          </a:xfrm>
          <a:prstGeom prst="rect">
            <a:avLst/>
          </a:prstGeom>
        </p:spPr>
      </p:pic>
      <p:sp>
        <p:nvSpPr>
          <p:cNvPr id="6" name="Text Placeholder 7"/>
          <p:cNvSpPr>
            <a:spLocks noGrp="1"/>
          </p:cNvSpPr>
          <p:nvPr>
            <p:ph type="body" sz="quarter" idx="10"/>
          </p:nvPr>
        </p:nvSpPr>
        <p:spPr>
          <a:xfrm>
            <a:off x="609600" y="1545167"/>
            <a:ext cx="10972800" cy="4455584"/>
          </a:xfrm>
        </p:spPr>
        <p:txBody>
          <a:bodyPr/>
          <a:lstStyle>
            <a:lvl1pPr marL="457189" indent="-457189">
              <a:buClr>
                <a:srgbClr val="006A71"/>
              </a:buClr>
              <a:buFont typeface="Wingdings" panose="05000000000000000000" pitchFamily="2" charset="2"/>
              <a:buChar char="§"/>
              <a:defRPr sz="2667">
                <a:solidFill>
                  <a:schemeClr val="accent4">
                    <a:lumMod val="75000"/>
                  </a:schemeClr>
                </a:solidFill>
              </a:defRPr>
            </a:lvl1pPr>
            <a:lvl2pPr>
              <a:buClr>
                <a:srgbClr val="9A4E9E"/>
              </a:buClr>
              <a:defRPr sz="2667">
                <a:solidFill>
                  <a:schemeClr val="accent4">
                    <a:lumMod val="75000"/>
                  </a:schemeClr>
                </a:solidFill>
              </a:defRPr>
            </a:lvl2pPr>
            <a:lvl3pPr>
              <a:buClr>
                <a:srgbClr val="C00000"/>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621630112"/>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350" b="1" i="0">
                <a:solidFill>
                  <a:srgbClr val="0A0A0A"/>
                </a:solidFill>
                <a:latin typeface="Arial"/>
                <a:cs typeface="Arial"/>
              </a:defRPr>
            </a:lvl1pPr>
          </a:lstStyle>
          <a:p>
            <a:endParaRPr/>
          </a:p>
        </p:txBody>
      </p:sp>
      <p:sp>
        <p:nvSpPr>
          <p:cNvPr id="3" name="Holder 3"/>
          <p:cNvSpPr>
            <a:spLocks noGrp="1"/>
          </p:cNvSpPr>
          <p:nvPr>
            <p:ph sz="half" idx="2"/>
          </p:nvPr>
        </p:nvSpPr>
        <p:spPr>
          <a:xfrm>
            <a:off x="652407" y="1245362"/>
            <a:ext cx="4633805" cy="369332"/>
          </a:xfrm>
          <a:prstGeom prst="rect">
            <a:avLst/>
          </a:prstGeom>
        </p:spPr>
        <p:txBody>
          <a:bodyPr wrap="square" lIns="0" tIns="0" rIns="0" bIns="0">
            <a:spAutoFit/>
          </a:bodyPr>
          <a:lstStyle>
            <a:lvl1pPr>
              <a:defRPr sz="2400" b="1" i="0">
                <a:solidFill>
                  <a:schemeClr val="tx1"/>
                </a:solidFill>
                <a:latin typeface="Calibri"/>
                <a:cs typeface="Calibri"/>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11/30/2018</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379865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9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032918"/>
            <a:ext cx="10972800" cy="384721"/>
          </a:xfrm>
          <a:prstGeom prst="rect">
            <a:avLst/>
          </a:prstGeom>
        </p:spPr>
        <p:txBody>
          <a:bodyPr anchor="b" anchorCtr="0"/>
          <a:lstStyle>
            <a:lvl1pPr algn="l">
              <a:lnSpc>
                <a:spcPts val="3000"/>
              </a:lnSpc>
              <a:defRPr sz="2800" b="1" baseline="0">
                <a:solidFill>
                  <a:srgbClr val="00788A"/>
                </a:solidFill>
                <a:effectLst/>
                <a:latin typeface="Calibri" pitchFamily="34" charset="0"/>
              </a:defRPr>
            </a:lvl1pPr>
          </a:lstStyle>
          <a:p>
            <a:r>
              <a:rPr lang="en-US" dirty="0" smtClean="0"/>
              <a:t>Bottom band: NCHHSTP</a:t>
            </a:r>
            <a:endParaRPr lang="en-US" dirty="0"/>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87503"/>
          <a:stretch/>
        </p:blipFill>
        <p:spPr>
          <a:xfrm>
            <a:off x="0" y="6687420"/>
            <a:ext cx="12192000" cy="179165"/>
          </a:xfrm>
          <a:prstGeom prst="rect">
            <a:avLst/>
          </a:prstGeom>
        </p:spPr>
      </p:pic>
      <p:sp>
        <p:nvSpPr>
          <p:cNvPr id="6" name="Text Placeholder 7"/>
          <p:cNvSpPr>
            <a:spLocks noGrp="1"/>
          </p:cNvSpPr>
          <p:nvPr>
            <p:ph type="body" sz="quarter" idx="10"/>
          </p:nvPr>
        </p:nvSpPr>
        <p:spPr>
          <a:xfrm>
            <a:off x="609600" y="1545167"/>
            <a:ext cx="10972800" cy="984885"/>
          </a:xfrm>
        </p:spPr>
        <p:txBody>
          <a:bodyPr/>
          <a:lstStyle>
            <a:lvl1pPr marL="342891" indent="-342891">
              <a:buClr>
                <a:srgbClr val="00788A"/>
              </a:buClr>
              <a:buFont typeface="Wingdings" panose="05000000000000000000" pitchFamily="2" charset="2"/>
              <a:buChar char="§"/>
              <a:defRPr sz="2400" b="1">
                <a:solidFill>
                  <a:srgbClr val="00788A"/>
                </a:solidFill>
              </a:defRPr>
            </a:lvl1pPr>
            <a:lvl2pPr>
              <a:buClr>
                <a:srgbClr val="9A4E9E"/>
              </a:buClr>
              <a:defRPr sz="2000">
                <a:solidFill>
                  <a:schemeClr val="accent4">
                    <a:lumMod val="75000"/>
                  </a:schemeClr>
                </a:solidFill>
              </a:defRPr>
            </a:lvl2pPr>
            <a:lvl3pPr>
              <a:buClr>
                <a:srgbClr val="C00000"/>
              </a:buCl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522898790"/>
      </p:ext>
    </p:extLst>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color_background">
    <p:bg>
      <p:bgPr>
        <a:solidFill>
          <a:srgbClr val="00616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7" y="4467102"/>
            <a:ext cx="11059884" cy="1162051"/>
          </a:xfrm>
          <a:prstGeom prst="rect">
            <a:avLst/>
          </a:prstGeom>
        </p:spPr>
        <p:txBody>
          <a:bodyPr anchor="b"/>
          <a:lstStyle>
            <a:lvl1pPr algn="l">
              <a:defRPr sz="3600" b="1" baseline="0">
                <a:solidFill>
                  <a:schemeClr val="bg2"/>
                </a:solidFill>
                <a:effectLst/>
                <a:latin typeface="Calibri" pitchFamily="34" charset="0"/>
              </a:defRPr>
            </a:lvl1pPr>
          </a:lstStyle>
          <a:p>
            <a:r>
              <a:rPr lang="en-US" dirty="0" smtClean="0"/>
              <a:t>Click to edit Master title style</a:t>
            </a:r>
            <a:endParaRPr lang="en-US" dirty="0"/>
          </a:p>
        </p:txBody>
      </p:sp>
      <p:sp>
        <p:nvSpPr>
          <p:cNvPr id="5" name="Text Placeholder 2"/>
          <p:cNvSpPr>
            <a:spLocks noGrp="1"/>
          </p:cNvSpPr>
          <p:nvPr>
            <p:ph type="body" idx="1"/>
          </p:nvPr>
        </p:nvSpPr>
        <p:spPr>
          <a:xfrm>
            <a:off x="609601" y="5900933"/>
            <a:ext cx="10363200" cy="568325"/>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178" indent="0">
              <a:buNone/>
              <a:defRPr sz="1800">
                <a:solidFill>
                  <a:schemeClr val="tx1">
                    <a:tint val="75000"/>
                  </a:schemeClr>
                </a:solidFill>
              </a:defRPr>
            </a:lvl2pPr>
            <a:lvl3pPr marL="914354"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2"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852419706"/>
      </p:ext>
    </p:extLst>
  </p:cSld>
  <p:clrMapOvr>
    <a:masterClrMapping/>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CLOSING_OD">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1" y="5679811"/>
            <a:ext cx="12198571" cy="1178193"/>
          </a:xfrm>
          <a:prstGeom prst="rect">
            <a:avLst/>
          </a:prstGeom>
        </p:spPr>
      </p:pic>
      <p:sp>
        <p:nvSpPr>
          <p:cNvPr id="3" name="TextBox 2"/>
          <p:cNvSpPr txBox="1"/>
          <p:nvPr userDrawn="1"/>
        </p:nvSpPr>
        <p:spPr>
          <a:xfrm>
            <a:off x="169627" y="3662435"/>
            <a:ext cx="885245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695E4A"/>
                </a:solidFill>
                <a:effectLst/>
                <a:uLnTx/>
                <a:uFillTx/>
                <a:latin typeface="Calibri" panose="020F0502020204030204" pitchFamily="34" charset="0"/>
                <a:ea typeface="+mn-ea"/>
                <a:cs typeface="+mn-cs"/>
              </a:rPr>
              <a:t>For more information, contact CDC</a:t>
            </a:r>
            <a:br>
              <a:rPr kumimoji="0" lang="en-US" sz="900" b="0" i="0" u="none" strike="noStrike" kern="1200" cap="none" spc="0" normalizeH="0" baseline="0" noProof="0" dirty="0" smtClean="0">
                <a:ln>
                  <a:noFill/>
                </a:ln>
                <a:solidFill>
                  <a:srgbClr val="695E4A"/>
                </a:solidFill>
                <a:effectLst/>
                <a:uLnTx/>
                <a:uFillTx/>
                <a:latin typeface="Calibri" panose="020F0502020204030204" pitchFamily="34" charset="0"/>
                <a:ea typeface="+mn-ea"/>
                <a:cs typeface="+mn-cs"/>
              </a:rPr>
            </a:br>
            <a:r>
              <a:rPr kumimoji="0" lang="en-US" sz="900" b="0" i="0" u="none" strike="noStrike" kern="1200" cap="none" spc="0" normalizeH="0" baseline="0" noProof="0" dirty="0" smtClean="0">
                <a:ln>
                  <a:noFill/>
                </a:ln>
                <a:solidFill>
                  <a:srgbClr val="695E4A"/>
                </a:solidFill>
                <a:effectLst/>
                <a:uLnTx/>
                <a:uFillTx/>
                <a:latin typeface="Calibri" panose="020F0502020204030204" pitchFamily="34" charset="0"/>
                <a:ea typeface="+mn-ea"/>
                <a:cs typeface="+mn-cs"/>
              </a:rPr>
              <a:t>1-800-CDC-INFO (232-4636)</a:t>
            </a:r>
            <a:br>
              <a:rPr kumimoji="0" lang="en-US" sz="900" b="0" i="0" u="none" strike="noStrike" kern="1200" cap="none" spc="0" normalizeH="0" baseline="0" noProof="0" dirty="0" smtClean="0">
                <a:ln>
                  <a:noFill/>
                </a:ln>
                <a:solidFill>
                  <a:srgbClr val="695E4A"/>
                </a:solidFill>
                <a:effectLst/>
                <a:uLnTx/>
                <a:uFillTx/>
                <a:latin typeface="Calibri" panose="020F0502020204030204" pitchFamily="34" charset="0"/>
                <a:ea typeface="+mn-ea"/>
                <a:cs typeface="+mn-cs"/>
              </a:rPr>
            </a:br>
            <a:r>
              <a:rPr kumimoji="0" lang="en-US" sz="900" b="0" i="0" u="none" strike="noStrike" kern="1200" cap="none" spc="0" normalizeH="0" baseline="0" noProof="0" dirty="0" smtClean="0">
                <a:ln>
                  <a:noFill/>
                </a:ln>
                <a:solidFill>
                  <a:srgbClr val="695E4A"/>
                </a:solidFill>
                <a:effectLst/>
                <a:uLnTx/>
                <a:uFillTx/>
                <a:latin typeface="Calibri" panose="020F0502020204030204" pitchFamily="34" charset="0"/>
                <a:ea typeface="+mn-ea"/>
                <a:cs typeface="+mn-cs"/>
              </a:rPr>
              <a:t>TTY:  1-888-232-6348    www.cdc.gov</a:t>
            </a:r>
            <a:br>
              <a:rPr kumimoji="0" lang="en-US" sz="900" b="0" i="0" u="none" strike="noStrike" kern="1200" cap="none" spc="0" normalizeH="0" baseline="0" noProof="0" dirty="0" smtClean="0">
                <a:ln>
                  <a:noFill/>
                </a:ln>
                <a:solidFill>
                  <a:srgbClr val="695E4A"/>
                </a:solidFill>
                <a:effectLst/>
                <a:uLnTx/>
                <a:uFillTx/>
                <a:latin typeface="Calibri" panose="020F0502020204030204" pitchFamily="34" charset="0"/>
                <a:ea typeface="+mn-ea"/>
                <a:cs typeface="+mn-cs"/>
              </a:rPr>
            </a:br>
            <a:r>
              <a:rPr kumimoji="0" lang="en-US" sz="900" b="0" i="0" u="none" strike="noStrike" kern="1200" cap="none" spc="0" normalizeH="0" baseline="0" noProof="0" dirty="0" smtClean="0">
                <a:ln>
                  <a:noFill/>
                </a:ln>
                <a:solidFill>
                  <a:srgbClr val="695E4A"/>
                </a:solidFill>
                <a:effectLst/>
                <a:uLnTx/>
                <a:uFillTx/>
                <a:latin typeface="Calibri" panose="020F0502020204030204" pitchFamily="34" charset="0"/>
                <a:ea typeface="+mn-ea"/>
                <a:cs typeface="+mn-cs"/>
              </a:rPr>
              <a:t/>
            </a:r>
            <a:br>
              <a:rPr kumimoji="0" lang="en-US" sz="900" b="0" i="0" u="none" strike="noStrike" kern="1200" cap="none" spc="0" normalizeH="0" baseline="0" noProof="0" dirty="0" smtClean="0">
                <a:ln>
                  <a:noFill/>
                </a:ln>
                <a:solidFill>
                  <a:srgbClr val="695E4A"/>
                </a:solidFill>
                <a:effectLst/>
                <a:uLnTx/>
                <a:uFillTx/>
                <a:latin typeface="Calibri" panose="020F0502020204030204" pitchFamily="34" charset="0"/>
                <a:ea typeface="+mn-ea"/>
                <a:cs typeface="+mn-cs"/>
              </a:rPr>
            </a:br>
            <a:r>
              <a:rPr kumimoji="0" lang="en-US" sz="900" b="0" i="0" u="none" strike="noStrike" kern="1200" cap="none" spc="0" normalizeH="0" baseline="0" noProof="0" dirty="0" smtClean="0">
                <a:ln>
                  <a:noFill/>
                </a:ln>
                <a:solidFill>
                  <a:srgbClr val="695E4A"/>
                </a:solidFill>
                <a:effectLst/>
                <a:uLnTx/>
                <a:uFillTx/>
                <a:latin typeface="Calibri" panose="020F0502020204030204" pitchFamily="34" charset="0"/>
                <a:ea typeface="+mn-ea"/>
                <a:cs typeface="+mn-cs"/>
              </a:rPr>
              <a:t/>
            </a:r>
            <a:br>
              <a:rPr kumimoji="0" lang="en-US" sz="900" b="0" i="0" u="none" strike="noStrike" kern="1200" cap="none" spc="0" normalizeH="0" baseline="0" noProof="0" dirty="0" smtClean="0">
                <a:ln>
                  <a:noFill/>
                </a:ln>
                <a:solidFill>
                  <a:srgbClr val="695E4A"/>
                </a:solidFill>
                <a:effectLst/>
                <a:uLnTx/>
                <a:uFillTx/>
                <a:latin typeface="Calibri" panose="020F0502020204030204" pitchFamily="34" charset="0"/>
                <a:ea typeface="+mn-ea"/>
                <a:cs typeface="+mn-cs"/>
              </a:rPr>
            </a:br>
            <a:r>
              <a:rPr kumimoji="0" lang="en-US" sz="900" b="0" i="0" u="none" strike="noStrike" kern="1200" cap="none" spc="0" normalizeH="0" baseline="0" noProof="0" dirty="0" smtClean="0">
                <a:ln>
                  <a:noFill/>
                </a:ln>
                <a:solidFill>
                  <a:srgbClr val="695E4A"/>
                </a:solidFill>
                <a:effectLst/>
                <a:uLnTx/>
                <a:uFillTx/>
                <a:latin typeface="Calibri" panose="020F0502020204030204" pitchFamily="34" charset="0"/>
                <a:ea typeface="+mn-ea"/>
                <a:cs typeface="+mn-cs"/>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1362790923"/>
      </p:ext>
    </p:extLst>
  </p:cSld>
  <p:clrMapOvr>
    <a:masterClrMapping/>
  </p:clrMapOvr>
  <p:transition>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576AA-4866-4B3F-9FE7-AB336FDFEF4C}"/>
              </a:ext>
            </a:extLst>
          </p:cNvPr>
          <p:cNvSpPr>
            <a:spLocks noGrp="1"/>
          </p:cNvSpPr>
          <p:nvPr>
            <p:ph type="title" hasCustomPrompt="1"/>
          </p:nvPr>
        </p:nvSpPr>
        <p:spPr>
          <a:xfrm>
            <a:off x="2677887" y="2035209"/>
            <a:ext cx="9060024" cy="829193"/>
          </a:xfrm>
        </p:spPr>
        <p:txBody>
          <a:bodyPr>
            <a:noAutofit/>
          </a:bodyPr>
          <a:lstStyle>
            <a:lvl1pPr>
              <a:defRPr sz="4500">
                <a:solidFill>
                  <a:schemeClr val="bg1"/>
                </a:solidFill>
              </a:defRPr>
            </a:lvl1pPr>
          </a:lstStyle>
          <a:p>
            <a:r>
              <a:rPr lang="en-US" dirty="0"/>
              <a:t>Activity Title</a:t>
            </a:r>
          </a:p>
        </p:txBody>
      </p:sp>
      <p:sp>
        <p:nvSpPr>
          <p:cNvPr id="3" name="Content Placeholder 2">
            <a:extLst>
              <a:ext uri="{FF2B5EF4-FFF2-40B4-BE49-F238E27FC236}">
                <a16:creationId xmlns:a16="http://schemas.microsoft.com/office/drawing/2014/main" id="{56FEB880-299F-4C2C-B0CE-05C03177BFA0}"/>
              </a:ext>
            </a:extLst>
          </p:cNvPr>
          <p:cNvSpPr>
            <a:spLocks noGrp="1"/>
          </p:cNvSpPr>
          <p:nvPr>
            <p:ph idx="1" hasCustomPrompt="1"/>
          </p:nvPr>
        </p:nvSpPr>
        <p:spPr>
          <a:xfrm>
            <a:off x="2677887" y="3729069"/>
            <a:ext cx="9060024" cy="479037"/>
          </a:xfrm>
        </p:spPr>
        <p:txBody>
          <a:bodyPr>
            <a:noAutofit/>
          </a:bodyPr>
          <a:lstStyle>
            <a:lvl1pPr>
              <a:defRPr sz="2100" b="1">
                <a:solidFill>
                  <a:schemeClr val="bg1"/>
                </a:solidFill>
              </a:defRPr>
            </a:lvl1pPr>
          </a:lstStyle>
          <a:p>
            <a:pPr lvl="0"/>
            <a:r>
              <a:rPr lang="en-US" dirty="0"/>
              <a:t>Presenter(s) Name</a:t>
            </a:r>
          </a:p>
        </p:txBody>
      </p:sp>
      <p:sp>
        <p:nvSpPr>
          <p:cNvPr id="7" name="Content Placeholder 2">
            <a:extLst>
              <a:ext uri="{FF2B5EF4-FFF2-40B4-BE49-F238E27FC236}">
                <a16:creationId xmlns:a16="http://schemas.microsoft.com/office/drawing/2014/main" id="{EFB04E79-0625-405C-9E37-5AAD91CEDB24}"/>
              </a:ext>
            </a:extLst>
          </p:cNvPr>
          <p:cNvSpPr>
            <a:spLocks noGrp="1"/>
          </p:cNvSpPr>
          <p:nvPr>
            <p:ph idx="10" hasCustomPrompt="1"/>
          </p:nvPr>
        </p:nvSpPr>
        <p:spPr>
          <a:xfrm>
            <a:off x="2677887" y="4214358"/>
            <a:ext cx="9060024" cy="880153"/>
          </a:xfrm>
        </p:spPr>
        <p:txBody>
          <a:bodyPr>
            <a:normAutofit/>
          </a:bodyPr>
          <a:lstStyle>
            <a:lvl1pPr>
              <a:defRPr sz="1500" b="0" i="1">
                <a:solidFill>
                  <a:schemeClr val="bg1"/>
                </a:solidFill>
              </a:defRPr>
            </a:lvl1pPr>
          </a:lstStyle>
          <a:p>
            <a:pPr lvl="0"/>
            <a:r>
              <a:rPr lang="en-US" dirty="0"/>
              <a:t>Presenter(s) Title/Affiliation</a:t>
            </a:r>
          </a:p>
        </p:txBody>
      </p:sp>
    </p:spTree>
    <p:extLst>
      <p:ext uri="{BB962C8B-B14F-4D97-AF65-F5344CB8AC3E}">
        <p14:creationId xmlns:p14="http://schemas.microsoft.com/office/powerpoint/2010/main" val="3466467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cSld name="1_Two Content">
    <p:spTree>
      <p:nvGrpSpPr>
        <p:cNvPr id="1" name=""/>
        <p:cNvGrpSpPr/>
        <p:nvPr/>
      </p:nvGrpSpPr>
      <p:grpSpPr>
        <a:xfrm>
          <a:off x="0" y="0"/>
          <a:ext cx="0" cy="0"/>
          <a:chOff x="0" y="0"/>
          <a:chExt cx="0" cy="0"/>
        </a:xfrm>
      </p:grpSpPr>
      <p:pic>
        <p:nvPicPr>
          <p:cNvPr id="5" name="Picture 5" descr="Fenway Health Primary Logo.jpg"/>
          <p:cNvPicPr>
            <a:picLocks noChangeAspect="1"/>
          </p:cNvPicPr>
          <p:nvPr userDrawn="1"/>
        </p:nvPicPr>
        <p:blipFill>
          <a:blip r:embed="rId2"/>
          <a:srcRect l="10391" t="38881" r="10506" b="38490"/>
          <a:stretch>
            <a:fillRect/>
          </a:stretch>
        </p:blipFill>
        <p:spPr bwMode="auto">
          <a:xfrm>
            <a:off x="609600" y="6272214"/>
            <a:ext cx="4470400" cy="280987"/>
          </a:xfrm>
          <a:prstGeom prst="rect">
            <a:avLst/>
          </a:prstGeom>
          <a:noFill/>
          <a:ln w="9525">
            <a:noFill/>
            <a:miter lim="800000"/>
            <a:headEnd/>
            <a:tailEnd/>
          </a:ln>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49161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
  <p:cSld name="1_Title and Content">
    <p:spTree>
      <p:nvGrpSpPr>
        <p:cNvPr id="1" name=""/>
        <p:cNvGrpSpPr/>
        <p:nvPr/>
      </p:nvGrpSpPr>
      <p:grpSpPr>
        <a:xfrm>
          <a:off x="0" y="0"/>
          <a:ext cx="0" cy="0"/>
          <a:chOff x="0" y="0"/>
          <a:chExt cx="0" cy="0"/>
        </a:xfrm>
      </p:grpSpPr>
      <p:pic>
        <p:nvPicPr>
          <p:cNvPr id="4" name="Picture 6" descr="Fenway Health Primary Logo.jpg"/>
          <p:cNvPicPr>
            <a:picLocks noChangeAspect="1"/>
          </p:cNvPicPr>
          <p:nvPr userDrawn="1"/>
        </p:nvPicPr>
        <p:blipFill>
          <a:blip r:embed="rId2"/>
          <a:srcRect l="10391" t="38881" r="10506" b="38490"/>
          <a:stretch>
            <a:fillRect/>
          </a:stretch>
        </p:blipFill>
        <p:spPr bwMode="auto">
          <a:xfrm>
            <a:off x="609600" y="6272214"/>
            <a:ext cx="4470400" cy="280987"/>
          </a:xfrm>
          <a:prstGeom prst="rect">
            <a:avLst/>
          </a:prstGeom>
          <a:noFill/>
          <a:ln w="9525">
            <a:noFill/>
            <a:miter lim="800000"/>
            <a:headEnd/>
            <a:tailEnd/>
          </a:ln>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0" indent="0">
              <a:spcBef>
                <a:spcPts val="1000"/>
              </a:spcBef>
              <a:buFontTx/>
              <a:buNone/>
              <a:defRPr/>
            </a:lvl1pPr>
            <a:lvl2pPr>
              <a:buClr>
                <a:schemeClr val="accent1"/>
              </a:buCl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197256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a:xfrm>
            <a:off x="9372600" y="6492875"/>
            <a:ext cx="2743200" cy="365125"/>
          </a:xfrm>
        </p:spPr>
        <p:txBody>
          <a:bodyPr/>
          <a:lstStyle>
            <a:lvl1pPr>
              <a:defRPr b="1">
                <a:solidFill>
                  <a:schemeClr val="bg1"/>
                </a:solidFill>
              </a:defRPr>
            </a:lvl1p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1435175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a:xfrm>
            <a:off x="9372600" y="6492875"/>
            <a:ext cx="2743200" cy="365125"/>
          </a:xfrm>
        </p:spPr>
        <p:txBody>
          <a:bodyPr/>
          <a:lstStyle>
            <a:lvl1pPr>
              <a:defRPr b="1">
                <a:solidFill>
                  <a:schemeClr val="bg1"/>
                </a:solidFill>
              </a:defRPr>
            </a:lvl1p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2865684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a:xfrm>
            <a:off x="9372600" y="6492875"/>
            <a:ext cx="2743200" cy="365125"/>
          </a:xfrm>
        </p:spPr>
        <p:txBody>
          <a:bodyPr/>
          <a:lstStyle>
            <a:lvl1pPr>
              <a:defRPr b="1">
                <a:solidFill>
                  <a:schemeClr val="bg1"/>
                </a:solidFill>
              </a:defRPr>
            </a:lvl1p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797882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372600" y="6492875"/>
            <a:ext cx="2743200" cy="365125"/>
          </a:xfrm>
        </p:spPr>
        <p:txBody>
          <a:bodyPr/>
          <a:lstStyle>
            <a:lvl1pPr>
              <a:defRPr b="1">
                <a:solidFill>
                  <a:schemeClr val="bg1"/>
                </a:solidFill>
              </a:defRPr>
            </a:lvl1p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474940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p:cNvSpPr>
            <a:spLocks noGrp="1"/>
          </p:cNvSpPr>
          <p:nvPr>
            <p:ph type="sldNum" sz="quarter" idx="12"/>
          </p:nvPr>
        </p:nvSpPr>
        <p:spPr>
          <a:xfrm>
            <a:off x="9372600" y="6492875"/>
            <a:ext cx="2743200" cy="365125"/>
          </a:xfrm>
        </p:spPr>
        <p:txBody>
          <a:bodyPr/>
          <a:lstStyle>
            <a:lvl1pPr>
              <a:defRPr b="1">
                <a:solidFill>
                  <a:schemeClr val="bg1"/>
                </a:solidFill>
              </a:defRPr>
            </a:lvl1p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2686111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b="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8200" y="2057400"/>
            <a:ext cx="3932237" cy="3811588"/>
          </a:xfrm>
        </p:spPr>
        <p:txBody>
          <a:bodyPr/>
          <a:lstStyle>
            <a:lvl1pPr marL="0" indent="0">
              <a:buNone/>
              <a:defRPr sz="1600" b="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p:cNvSpPr>
            <a:spLocks noGrp="1"/>
          </p:cNvSpPr>
          <p:nvPr>
            <p:ph type="sldNum" sz="quarter" idx="12"/>
          </p:nvPr>
        </p:nvSpPr>
        <p:spPr>
          <a:xfrm>
            <a:off x="9372600" y="6492875"/>
            <a:ext cx="2743200" cy="365125"/>
          </a:xfrm>
        </p:spPr>
        <p:txBody>
          <a:bodyPr/>
          <a:lstStyle>
            <a:lvl1pPr>
              <a:defRPr b="1">
                <a:solidFill>
                  <a:schemeClr val="bg1"/>
                </a:solidFill>
              </a:defRPr>
            </a:lvl1pPr>
          </a:lstStyle>
          <a:p>
            <a:fld id="{F9ECA865-404D-4A57-9AC1-FD3038CC100D}" type="slidenum">
              <a:rPr lang="en-US" smtClean="0"/>
              <a:pPr/>
              <a:t>‹#›</a:t>
            </a:fld>
            <a:endParaRPr lang="en-US" dirty="0"/>
          </a:p>
        </p:txBody>
      </p:sp>
    </p:spTree>
    <p:extLst>
      <p:ext uri="{BB962C8B-B14F-4D97-AF65-F5344CB8AC3E}">
        <p14:creationId xmlns:p14="http://schemas.microsoft.com/office/powerpoint/2010/main" val="36286699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tiff"/></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5" Type="http://schemas.openxmlformats.org/officeDocument/2006/relationships/image" Target="../media/image4.png"/><Relationship Id="rId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image" Target="../media/image4.png"/><Relationship Id="rId5" Type="http://schemas.openxmlformats.org/officeDocument/2006/relationships/slideLayout" Target="../slideLayouts/slideLayout18.xml"/><Relationship Id="rId10" Type="http://schemas.openxmlformats.org/officeDocument/2006/relationships/theme" Target="../theme/theme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9.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30.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31.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33.xml"/><Relationship Id="rId1" Type="http://schemas.openxmlformats.org/officeDocument/2006/relationships/slideLayout" Target="../slideLayouts/slideLayout32.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35.xml"/><Relationship Id="rId1"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95B341-0674-4A4E-98F7-FCF0CA34DC03}" type="datetime1">
              <a:rPr lang="en-US" smtClean="0"/>
              <a:t>11/30/2018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9ED7D3-FBF0-4A14-AC97-B6BAAAA9ECD2}" type="slidenum">
              <a:rPr lang="en-US" smtClean="0"/>
              <a:pPr/>
              <a:t>‹#›</a:t>
            </a:fld>
            <a:endParaRPr lang="en-US"/>
          </a:p>
        </p:txBody>
      </p:sp>
      <p:cxnSp>
        <p:nvCxnSpPr>
          <p:cNvPr id="11" name="Straight Connector 10"/>
          <p:cNvCxnSpPr/>
          <p:nvPr userDrawn="1"/>
        </p:nvCxnSpPr>
        <p:spPr>
          <a:xfrm flipV="1">
            <a:off x="838200" y="6355805"/>
            <a:ext cx="9525000" cy="545"/>
          </a:xfrm>
          <a:prstGeom prst="line">
            <a:avLst/>
          </a:prstGeom>
          <a:ln w="19050">
            <a:solidFill>
              <a:srgbClr val="80000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6477000"/>
            <a:ext cx="12192000" cy="381000"/>
          </a:xfrm>
          <a:prstGeom prst="rect">
            <a:avLst/>
          </a:prstGeom>
          <a:solidFill>
            <a:srgbClr val="0F4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Picture 12"/>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439400" y="5993246"/>
            <a:ext cx="1463111" cy="390779"/>
          </a:xfrm>
          <a:prstGeom prst="rect">
            <a:avLst/>
          </a:prstGeom>
          <a:noFill/>
          <a:ln>
            <a:noFill/>
          </a:ln>
        </p:spPr>
      </p:pic>
      <p:pic>
        <p:nvPicPr>
          <p:cNvPr id="14" name="Picture 13"/>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2400" y="5769866"/>
            <a:ext cx="707136" cy="707134"/>
          </a:xfrm>
          <a:prstGeom prst="rect">
            <a:avLst/>
          </a:prstGeom>
          <a:noFill/>
          <a:ln>
            <a:noFill/>
          </a:ln>
        </p:spPr>
      </p:pic>
    </p:spTree>
    <p:extLst>
      <p:ext uri="{BB962C8B-B14F-4D97-AF65-F5344CB8AC3E}">
        <p14:creationId xmlns:p14="http://schemas.microsoft.com/office/powerpoint/2010/main" val="4649512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ftr="0" dt="0"/>
  <p:txStyles>
    <p:titleStyle>
      <a:lvl1pPr algn="l" defTabSz="914400" rtl="0" eaLnBrk="1" latinLnBrk="0" hangingPunct="1">
        <a:lnSpc>
          <a:spcPct val="90000"/>
        </a:lnSpc>
        <a:spcBef>
          <a:spcPct val="0"/>
        </a:spcBef>
        <a:buNone/>
        <a:defRPr sz="4400" b="1" kern="1200">
          <a:solidFill>
            <a:srgbClr val="0F4D7B"/>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F4D7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F32FE1-432F-4450-84EB-A1E2ED534A71}"/>
              </a:ext>
            </a:extLst>
          </p:cNvPr>
          <p:cNvSpPr>
            <a:spLocks noGrp="1"/>
          </p:cNvSpPr>
          <p:nvPr>
            <p:ph type="title"/>
          </p:nvPr>
        </p:nvSpPr>
        <p:spPr>
          <a:xfrm>
            <a:off x="838200" y="281054"/>
            <a:ext cx="10515600" cy="829193"/>
          </a:xfrm>
          <a:prstGeom prst="rect">
            <a:avLst/>
          </a:prstGeom>
        </p:spPr>
        <p:txBody>
          <a:bodyPr vert="horz" lIns="91440" tIns="45720" rIns="91440" bIns="45720" rtlCol="0" anchor="ctr">
            <a:normAutofit/>
          </a:bodyPr>
          <a:lstStyle/>
          <a:p>
            <a:r>
              <a:rPr lang="en-US" dirty="0"/>
              <a:t>Page Headline</a:t>
            </a:r>
          </a:p>
        </p:txBody>
      </p:sp>
      <p:sp>
        <p:nvSpPr>
          <p:cNvPr id="3" name="Text Placeholder 2">
            <a:extLst>
              <a:ext uri="{FF2B5EF4-FFF2-40B4-BE49-F238E27FC236}">
                <a16:creationId xmlns:a16="http://schemas.microsoft.com/office/drawing/2014/main" id="{CBDEA6BB-09FF-4C4E-8834-54ADDF035DAE}"/>
              </a:ext>
            </a:extLst>
          </p:cNvPr>
          <p:cNvSpPr>
            <a:spLocks noGrp="1"/>
          </p:cNvSpPr>
          <p:nvPr>
            <p:ph type="body" idx="1"/>
          </p:nvPr>
        </p:nvSpPr>
        <p:spPr>
          <a:xfrm>
            <a:off x="838200" y="1331102"/>
            <a:ext cx="10515600" cy="4351338"/>
          </a:xfrm>
          <a:prstGeom prst="rect">
            <a:avLst/>
          </a:prstGeom>
        </p:spPr>
        <p:txBody>
          <a:bodyPr vert="horz" lIns="91440" tIns="45720" rIns="91440" bIns="45720" rtlCol="0">
            <a:normAutofit/>
          </a:bodyPr>
          <a:lstStyle/>
          <a:p>
            <a:pPr lvl="0"/>
            <a:r>
              <a:rPr lang="en-US" dirty="0"/>
              <a:t>Click to edit Master text styles</a:t>
            </a:r>
          </a:p>
        </p:txBody>
      </p:sp>
    </p:spTree>
    <p:extLst>
      <p:ext uri="{BB962C8B-B14F-4D97-AF65-F5344CB8AC3E}">
        <p14:creationId xmlns:p14="http://schemas.microsoft.com/office/powerpoint/2010/main" val="1762200185"/>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Lst>
  <p:txStyles>
    <p:titleStyle>
      <a:lvl1pPr algn="l" defTabSz="685800" rtl="0" eaLnBrk="1" latinLnBrk="0" hangingPunct="1">
        <a:lnSpc>
          <a:spcPct val="90000"/>
        </a:lnSpc>
        <a:spcBef>
          <a:spcPct val="0"/>
        </a:spcBef>
        <a:buNone/>
        <a:defRPr sz="4050" b="1" kern="1200">
          <a:solidFill>
            <a:srgbClr val="095895"/>
          </a:solidFill>
          <a:latin typeface="+mn-lt"/>
          <a:ea typeface="+mj-ea"/>
          <a:cs typeface="+mj-cs"/>
        </a:defRPr>
      </a:lvl1pPr>
    </p:titleStyle>
    <p:body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8201" y="1826685"/>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Tree>
    <p:extLst>
      <p:ext uri="{BB962C8B-B14F-4D97-AF65-F5344CB8AC3E}">
        <p14:creationId xmlns:p14="http://schemas.microsoft.com/office/powerpoint/2010/main" val="2377371379"/>
      </p:ext>
    </p:extLst>
  </p:cSld>
  <p:clrMap bg1="lt1" tx1="dk1" bg2="lt2" tx2="dk2" accent1="accent1" accent2="accent2" accent3="accent3" accent4="accent4" accent5="accent5" accent6="accent6" hlink="hlink" folHlink="folHlink"/>
  <p:sldLayoutIdLst>
    <p:sldLayoutId id="2147483781" r:id="rId1"/>
    <p:sldLayoutId id="2147483787" r:id="rId2"/>
  </p:sldLayoutIdLst>
  <p:transition>
    <p:fade/>
  </p:transition>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189" algn="ctr" rtl="0" fontAlgn="base">
        <a:spcBef>
          <a:spcPct val="0"/>
        </a:spcBef>
        <a:spcAft>
          <a:spcPct val="0"/>
        </a:spcAft>
        <a:defRPr sz="4400">
          <a:solidFill>
            <a:schemeClr val="tx1"/>
          </a:solidFill>
          <a:latin typeface="Myriad Web Pro" panose="020B0503030403020204" pitchFamily="34" charset="0"/>
        </a:defRPr>
      </a:lvl6pPr>
      <a:lvl7pPr marL="914377" algn="ctr" rtl="0" fontAlgn="base">
        <a:spcBef>
          <a:spcPct val="0"/>
        </a:spcBef>
        <a:spcAft>
          <a:spcPct val="0"/>
        </a:spcAft>
        <a:defRPr sz="4400">
          <a:solidFill>
            <a:schemeClr val="tx1"/>
          </a:solidFill>
          <a:latin typeface="Myriad Web Pro" panose="020B0503030403020204" pitchFamily="34" charset="0"/>
        </a:defRPr>
      </a:lvl7pPr>
      <a:lvl8pPr marL="1371566" algn="ctr" rtl="0" fontAlgn="base">
        <a:spcBef>
          <a:spcPct val="0"/>
        </a:spcBef>
        <a:spcAft>
          <a:spcPct val="0"/>
        </a:spcAft>
        <a:defRPr sz="4400">
          <a:solidFill>
            <a:schemeClr val="tx1"/>
          </a:solidFill>
          <a:latin typeface="Myriad Web Pro" panose="020B0503030403020204" pitchFamily="34" charset="0"/>
        </a:defRPr>
      </a:lvl8pPr>
      <a:lvl9pPr marL="1828754" algn="ctr" rtl="0" fontAlgn="base">
        <a:spcBef>
          <a:spcPct val="0"/>
        </a:spcBef>
        <a:spcAft>
          <a:spcPct val="0"/>
        </a:spcAft>
        <a:defRPr sz="4400">
          <a:solidFill>
            <a:schemeClr val="tx1"/>
          </a:solidFill>
          <a:latin typeface="Myriad Web Pro" panose="020B0503030403020204" pitchFamily="34" charset="0"/>
        </a:defRPr>
      </a:lvl9pPr>
    </p:titleStyle>
    <p:bodyStyle>
      <a:lvl1pPr marL="342891" indent="-342891"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1pPr>
      <a:lvl2pPr marL="742932" indent="-285744" algn="l" rtl="0" eaLnBrk="0" fontAlgn="base" hangingPunct="0">
        <a:spcBef>
          <a:spcPct val="20000"/>
        </a:spcBef>
        <a:spcAft>
          <a:spcPct val="0"/>
        </a:spcAft>
        <a:buFont typeface="Arial" panose="020B0604020202020204" pitchFamily="34" charset="0"/>
        <a:buChar char="–"/>
        <a:defRPr sz="2800" kern="1200">
          <a:solidFill>
            <a:srgbClr val="7F7F7F"/>
          </a:solidFill>
          <a:latin typeface="Calibri" panose="020F0502020204030204" pitchFamily="34" charset="0"/>
          <a:ea typeface="+mn-ea"/>
          <a:cs typeface="+mn-cs"/>
        </a:defRPr>
      </a:lvl2pPr>
      <a:lvl3pPr marL="1142971" indent="-228594" algn="l" rtl="0" eaLnBrk="0" fontAlgn="base" hangingPunct="0">
        <a:spcBef>
          <a:spcPct val="20000"/>
        </a:spcBef>
        <a:spcAft>
          <a:spcPct val="0"/>
        </a:spcAft>
        <a:buFont typeface="Arial" panose="020B0604020202020204" pitchFamily="34" charset="0"/>
        <a:buChar char="•"/>
        <a:defRPr sz="2400" kern="1200">
          <a:solidFill>
            <a:srgbClr val="7F7F7F"/>
          </a:solidFill>
          <a:latin typeface="Calibri" panose="020F0502020204030204" pitchFamily="34" charset="0"/>
          <a:ea typeface="+mn-ea"/>
          <a:cs typeface="+mn-cs"/>
        </a:defRPr>
      </a:lvl3pPr>
      <a:lvl4pPr marL="1600160" indent="-228594"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4pPr>
      <a:lvl5pPr marL="2057349" indent="-228594"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F32FE1-432F-4450-84EB-A1E2ED534A71}"/>
              </a:ext>
            </a:extLst>
          </p:cNvPr>
          <p:cNvSpPr>
            <a:spLocks noGrp="1"/>
          </p:cNvSpPr>
          <p:nvPr>
            <p:ph type="title"/>
          </p:nvPr>
        </p:nvSpPr>
        <p:spPr>
          <a:xfrm>
            <a:off x="838200" y="281052"/>
            <a:ext cx="10515600" cy="829193"/>
          </a:xfrm>
          <a:prstGeom prst="rect">
            <a:avLst/>
          </a:prstGeom>
        </p:spPr>
        <p:txBody>
          <a:bodyPr vert="horz" lIns="91440" tIns="45720" rIns="91440" bIns="45720" rtlCol="0" anchor="ctr">
            <a:normAutofit/>
          </a:bodyPr>
          <a:lstStyle/>
          <a:p>
            <a:r>
              <a:rPr lang="en-US" dirty="0"/>
              <a:t>Page Headline</a:t>
            </a:r>
          </a:p>
        </p:txBody>
      </p:sp>
      <p:sp>
        <p:nvSpPr>
          <p:cNvPr id="3" name="Text Placeholder 2">
            <a:extLst>
              <a:ext uri="{FF2B5EF4-FFF2-40B4-BE49-F238E27FC236}">
                <a16:creationId xmlns:a16="http://schemas.microsoft.com/office/drawing/2014/main" id="{CBDEA6BB-09FF-4C4E-8834-54ADDF035DAE}"/>
              </a:ext>
            </a:extLst>
          </p:cNvPr>
          <p:cNvSpPr>
            <a:spLocks noGrp="1"/>
          </p:cNvSpPr>
          <p:nvPr>
            <p:ph type="body" idx="1"/>
          </p:nvPr>
        </p:nvSpPr>
        <p:spPr>
          <a:xfrm>
            <a:off x="838200" y="1331102"/>
            <a:ext cx="10515600" cy="4351338"/>
          </a:xfrm>
          <a:prstGeom prst="rect">
            <a:avLst/>
          </a:prstGeom>
        </p:spPr>
        <p:txBody>
          <a:bodyPr vert="horz" lIns="91440" tIns="45720" rIns="91440" bIns="45720" rtlCol="0">
            <a:normAutofit/>
          </a:bodyPr>
          <a:lstStyle/>
          <a:p>
            <a:pPr lvl="0"/>
            <a:r>
              <a:rPr lang="en-US" dirty="0"/>
              <a:t>Click to edit Master text styles</a:t>
            </a:r>
          </a:p>
        </p:txBody>
      </p:sp>
    </p:spTree>
    <p:extLst>
      <p:ext uri="{BB962C8B-B14F-4D97-AF65-F5344CB8AC3E}">
        <p14:creationId xmlns:p14="http://schemas.microsoft.com/office/powerpoint/2010/main" val="1026506981"/>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Lst>
  <p:txStyles>
    <p:titleStyle>
      <a:lvl1pPr algn="l" defTabSz="914400" rtl="0" eaLnBrk="1" latinLnBrk="0" hangingPunct="1">
        <a:lnSpc>
          <a:spcPct val="90000"/>
        </a:lnSpc>
        <a:spcBef>
          <a:spcPct val="0"/>
        </a:spcBef>
        <a:buNone/>
        <a:defRPr sz="5400" b="1" kern="1200">
          <a:solidFill>
            <a:srgbClr val="095895"/>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0300FA-9427-44E1-9A27-161823A8CA19}" type="datetimeFigureOut">
              <a:rPr lang="en-US" smtClean="0"/>
              <a:t>11/30/2018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74EFAB-21C6-434C-96CC-94668024B3FF}" type="slidenum">
              <a:rPr lang="en-US" smtClean="0"/>
              <a:t>‹#›</a:t>
            </a:fld>
            <a:endParaRPr lang="en-US"/>
          </a:p>
        </p:txBody>
      </p:sp>
    </p:spTree>
    <p:extLst>
      <p:ext uri="{BB962C8B-B14F-4D97-AF65-F5344CB8AC3E}">
        <p14:creationId xmlns:p14="http://schemas.microsoft.com/office/powerpoint/2010/main" val="56839049"/>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88"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Tree>
    <p:extLst>
      <p:ext uri="{BB962C8B-B14F-4D97-AF65-F5344CB8AC3E}">
        <p14:creationId xmlns:p14="http://schemas.microsoft.com/office/powerpoint/2010/main" val="3061410269"/>
      </p:ext>
    </p:extLst>
  </p:cSld>
  <p:clrMap bg1="lt1" tx1="dk1" bg2="lt2" tx2="dk2" accent1="accent1" accent2="accent2" accent3="accent3" accent4="accent4" accent5="accent5" accent6="accent6" hlink="hlink" folHlink="folHlink"/>
  <p:sldLayoutIdLst>
    <p:sldLayoutId id="2147483776" r:id="rId1"/>
  </p:sldLayoutIdLst>
  <p:transition>
    <p:fade/>
  </p:transition>
  <p:timing>
    <p:tnLst>
      <p:par>
        <p:cTn id="1" dur="indefinite" restart="never" nodeType="tmRoot"/>
      </p:par>
    </p:tnLst>
  </p:timing>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85" algn="ctr" rtl="0" fontAlgn="base">
        <a:spcBef>
          <a:spcPct val="0"/>
        </a:spcBef>
        <a:spcAft>
          <a:spcPct val="0"/>
        </a:spcAft>
        <a:defRPr sz="5867">
          <a:solidFill>
            <a:schemeClr val="tx1"/>
          </a:solidFill>
          <a:latin typeface="Myriad Web Pro" panose="020B0503030403020204" pitchFamily="34" charset="0"/>
        </a:defRPr>
      </a:lvl6pPr>
      <a:lvl7pPr marL="1219170" algn="ctr" rtl="0" fontAlgn="base">
        <a:spcBef>
          <a:spcPct val="0"/>
        </a:spcBef>
        <a:spcAft>
          <a:spcPct val="0"/>
        </a:spcAft>
        <a:defRPr sz="5867">
          <a:solidFill>
            <a:schemeClr val="tx1"/>
          </a:solidFill>
          <a:latin typeface="Myriad Web Pro" panose="020B0503030403020204" pitchFamily="34" charset="0"/>
        </a:defRPr>
      </a:lvl7pPr>
      <a:lvl8pPr marL="1828754" algn="ctr" rtl="0" fontAlgn="base">
        <a:spcBef>
          <a:spcPct val="0"/>
        </a:spcBef>
        <a:spcAft>
          <a:spcPct val="0"/>
        </a:spcAft>
        <a:defRPr sz="5867">
          <a:solidFill>
            <a:schemeClr val="tx1"/>
          </a:solidFill>
          <a:latin typeface="Myriad Web Pro" panose="020B0503030403020204" pitchFamily="34" charset="0"/>
        </a:defRPr>
      </a:lvl8pPr>
      <a:lvl9pPr marL="2438339" algn="ctr" rtl="0" fontAlgn="base">
        <a:spcBef>
          <a:spcPct val="0"/>
        </a:spcBef>
        <a:spcAft>
          <a:spcPct val="0"/>
        </a:spcAft>
        <a:defRPr sz="5867">
          <a:solidFill>
            <a:schemeClr val="tx1"/>
          </a:solidFill>
          <a:latin typeface="Myriad Web Pro" panose="020B0503030403020204" pitchFamily="34" charset="0"/>
        </a:defRPr>
      </a:lvl9pPr>
    </p:titleStyle>
    <p:bodyStyle>
      <a:lvl1pPr marL="457189" indent="-457189" algn="l" rtl="0" eaLnBrk="0" fontAlgn="base" hangingPunct="0">
        <a:spcBef>
          <a:spcPct val="20000"/>
        </a:spcBef>
        <a:spcAft>
          <a:spcPct val="0"/>
        </a:spcAft>
        <a:buFont typeface="Arial" panose="020B0604020202020204" pitchFamily="34" charset="0"/>
        <a:buChar char="•"/>
        <a:defRPr sz="4267" kern="1200">
          <a:solidFill>
            <a:srgbClr val="7F7F7F"/>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Font typeface="Arial" panose="020B0604020202020204" pitchFamily="34" charset="0"/>
        <a:buChar char="–"/>
        <a:defRPr sz="3733" kern="1200">
          <a:solidFill>
            <a:srgbClr val="7F7F7F"/>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8201" y="1826685"/>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Tree>
    <p:extLst>
      <p:ext uri="{BB962C8B-B14F-4D97-AF65-F5344CB8AC3E}">
        <p14:creationId xmlns:p14="http://schemas.microsoft.com/office/powerpoint/2010/main" val="1583775286"/>
      </p:ext>
    </p:extLst>
  </p:cSld>
  <p:clrMap bg1="lt1" tx1="dk1" bg2="lt2" tx2="dk2" accent1="accent1" accent2="accent2" accent3="accent3" accent4="accent4" accent5="accent5" accent6="accent6" hlink="hlink" folHlink="folHlink"/>
  <p:sldLayoutIdLst>
    <p:sldLayoutId id="2147483778" r:id="rId1"/>
  </p:sldLayoutIdLst>
  <p:transition>
    <p:fade/>
  </p:transition>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189" algn="ctr" rtl="0" fontAlgn="base">
        <a:spcBef>
          <a:spcPct val="0"/>
        </a:spcBef>
        <a:spcAft>
          <a:spcPct val="0"/>
        </a:spcAft>
        <a:defRPr sz="4400">
          <a:solidFill>
            <a:schemeClr val="tx1"/>
          </a:solidFill>
          <a:latin typeface="Myriad Web Pro" panose="020B0503030403020204" pitchFamily="34" charset="0"/>
        </a:defRPr>
      </a:lvl6pPr>
      <a:lvl7pPr marL="914377" algn="ctr" rtl="0" fontAlgn="base">
        <a:spcBef>
          <a:spcPct val="0"/>
        </a:spcBef>
        <a:spcAft>
          <a:spcPct val="0"/>
        </a:spcAft>
        <a:defRPr sz="4400">
          <a:solidFill>
            <a:schemeClr val="tx1"/>
          </a:solidFill>
          <a:latin typeface="Myriad Web Pro" panose="020B0503030403020204" pitchFamily="34" charset="0"/>
        </a:defRPr>
      </a:lvl7pPr>
      <a:lvl8pPr marL="1371566" algn="ctr" rtl="0" fontAlgn="base">
        <a:spcBef>
          <a:spcPct val="0"/>
        </a:spcBef>
        <a:spcAft>
          <a:spcPct val="0"/>
        </a:spcAft>
        <a:defRPr sz="4400">
          <a:solidFill>
            <a:schemeClr val="tx1"/>
          </a:solidFill>
          <a:latin typeface="Myriad Web Pro" panose="020B0503030403020204" pitchFamily="34" charset="0"/>
        </a:defRPr>
      </a:lvl8pPr>
      <a:lvl9pPr marL="1828754" algn="ctr" rtl="0" fontAlgn="base">
        <a:spcBef>
          <a:spcPct val="0"/>
        </a:spcBef>
        <a:spcAft>
          <a:spcPct val="0"/>
        </a:spcAft>
        <a:defRPr sz="4400">
          <a:solidFill>
            <a:schemeClr val="tx1"/>
          </a:solidFill>
          <a:latin typeface="Myriad Web Pro" panose="020B0503030403020204" pitchFamily="34" charset="0"/>
        </a:defRPr>
      </a:lvl9pPr>
    </p:titleStyle>
    <p:bodyStyle>
      <a:lvl1pPr marL="342891" indent="-342891"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1pPr>
      <a:lvl2pPr marL="742932" indent="-285744" algn="l" rtl="0" eaLnBrk="0" fontAlgn="base" hangingPunct="0">
        <a:spcBef>
          <a:spcPct val="20000"/>
        </a:spcBef>
        <a:spcAft>
          <a:spcPct val="0"/>
        </a:spcAft>
        <a:buFont typeface="Arial" panose="020B0604020202020204" pitchFamily="34" charset="0"/>
        <a:buChar char="–"/>
        <a:defRPr sz="2800" kern="1200">
          <a:solidFill>
            <a:srgbClr val="7F7F7F"/>
          </a:solidFill>
          <a:latin typeface="Calibri" panose="020F0502020204030204" pitchFamily="34" charset="0"/>
          <a:ea typeface="+mn-ea"/>
          <a:cs typeface="+mn-cs"/>
        </a:defRPr>
      </a:lvl2pPr>
      <a:lvl3pPr marL="1142971" indent="-228594" algn="l" rtl="0" eaLnBrk="0" fontAlgn="base" hangingPunct="0">
        <a:spcBef>
          <a:spcPct val="20000"/>
        </a:spcBef>
        <a:spcAft>
          <a:spcPct val="0"/>
        </a:spcAft>
        <a:buFont typeface="Arial" panose="020B0604020202020204" pitchFamily="34" charset="0"/>
        <a:buChar char="•"/>
        <a:defRPr sz="2400" kern="1200">
          <a:solidFill>
            <a:srgbClr val="7F7F7F"/>
          </a:solidFill>
          <a:latin typeface="Calibri" panose="020F0502020204030204" pitchFamily="34" charset="0"/>
          <a:ea typeface="+mn-ea"/>
          <a:cs typeface="+mn-cs"/>
        </a:defRPr>
      </a:lvl3pPr>
      <a:lvl4pPr marL="1600160" indent="-228594"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4pPr>
      <a:lvl5pPr marL="2057349" indent="-228594"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8201"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Tree>
    <p:extLst>
      <p:ext uri="{BB962C8B-B14F-4D97-AF65-F5344CB8AC3E}">
        <p14:creationId xmlns:p14="http://schemas.microsoft.com/office/powerpoint/2010/main" val="2831478226"/>
      </p:ext>
    </p:extLst>
  </p:cSld>
  <p:clrMap bg1="lt1" tx1="dk1" bg2="lt2" tx2="dk2" accent1="accent1" accent2="accent2" accent3="accent3" accent4="accent4" accent5="accent5" accent6="accent6" hlink="hlink" folHlink="folHlink"/>
  <p:sldLayoutIdLst>
    <p:sldLayoutId id="2147483780" r:id="rId1"/>
  </p:sldLayoutIdLst>
  <p:transition>
    <p:fade/>
  </p:transition>
  <p:timing>
    <p:tnLst>
      <p:par>
        <p:cTn id="1" dur="indefinite" restart="never" nodeType="tmRoot"/>
      </p:par>
    </p:tnLst>
  </p:timing>
  <p:hf hdr="0" ftr="0" dt="0"/>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85" algn="ctr" rtl="0" fontAlgn="base">
        <a:spcBef>
          <a:spcPct val="0"/>
        </a:spcBef>
        <a:spcAft>
          <a:spcPct val="0"/>
        </a:spcAft>
        <a:defRPr sz="5867">
          <a:solidFill>
            <a:schemeClr val="tx1"/>
          </a:solidFill>
          <a:latin typeface="Myriad Web Pro" panose="020B0503030403020204" pitchFamily="34" charset="0"/>
        </a:defRPr>
      </a:lvl6pPr>
      <a:lvl7pPr marL="1219170" algn="ctr" rtl="0" fontAlgn="base">
        <a:spcBef>
          <a:spcPct val="0"/>
        </a:spcBef>
        <a:spcAft>
          <a:spcPct val="0"/>
        </a:spcAft>
        <a:defRPr sz="5867">
          <a:solidFill>
            <a:schemeClr val="tx1"/>
          </a:solidFill>
          <a:latin typeface="Myriad Web Pro" panose="020B0503030403020204" pitchFamily="34" charset="0"/>
        </a:defRPr>
      </a:lvl7pPr>
      <a:lvl8pPr marL="1828754" algn="ctr" rtl="0" fontAlgn="base">
        <a:spcBef>
          <a:spcPct val="0"/>
        </a:spcBef>
        <a:spcAft>
          <a:spcPct val="0"/>
        </a:spcAft>
        <a:defRPr sz="5867">
          <a:solidFill>
            <a:schemeClr val="tx1"/>
          </a:solidFill>
          <a:latin typeface="Myriad Web Pro" panose="020B0503030403020204" pitchFamily="34" charset="0"/>
        </a:defRPr>
      </a:lvl8pPr>
      <a:lvl9pPr marL="2438339" algn="ctr" rtl="0" fontAlgn="base">
        <a:spcBef>
          <a:spcPct val="0"/>
        </a:spcBef>
        <a:spcAft>
          <a:spcPct val="0"/>
        </a:spcAft>
        <a:defRPr sz="5867">
          <a:solidFill>
            <a:schemeClr val="tx1"/>
          </a:solidFill>
          <a:latin typeface="Myriad Web Pro" panose="020B0503030403020204" pitchFamily="34" charset="0"/>
        </a:defRPr>
      </a:lvl9pPr>
    </p:titleStyle>
    <p:bodyStyle>
      <a:lvl1pPr marL="457189" indent="-457189" algn="l" rtl="0" eaLnBrk="0" fontAlgn="base" hangingPunct="0">
        <a:spcBef>
          <a:spcPct val="20000"/>
        </a:spcBef>
        <a:spcAft>
          <a:spcPct val="0"/>
        </a:spcAft>
        <a:buFont typeface="Arial" panose="020B0604020202020204" pitchFamily="34" charset="0"/>
        <a:buChar char="•"/>
        <a:defRPr sz="4267" kern="1200">
          <a:solidFill>
            <a:srgbClr val="7F7F7F"/>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Font typeface="Arial" panose="020B0604020202020204" pitchFamily="34" charset="0"/>
        <a:buChar char="–"/>
        <a:defRPr sz="3733" kern="1200">
          <a:solidFill>
            <a:srgbClr val="7F7F7F"/>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2083" y="6745812"/>
            <a:ext cx="7528560" cy="112395"/>
          </a:xfrm>
          <a:custGeom>
            <a:avLst/>
            <a:gdLst/>
            <a:ahLst/>
            <a:cxnLst/>
            <a:rect l="l" t="t" r="r" b="b"/>
            <a:pathLst>
              <a:path w="5646420" h="112395">
                <a:moveTo>
                  <a:pt x="5646003" y="112185"/>
                </a:moveTo>
                <a:lnTo>
                  <a:pt x="5646003" y="0"/>
                </a:lnTo>
                <a:lnTo>
                  <a:pt x="0" y="0"/>
                </a:lnTo>
                <a:lnTo>
                  <a:pt x="0" y="112185"/>
                </a:lnTo>
                <a:lnTo>
                  <a:pt x="5646003" y="112185"/>
                </a:lnTo>
                <a:close/>
              </a:path>
            </a:pathLst>
          </a:custGeom>
          <a:solidFill>
            <a:srgbClr val="007889"/>
          </a:solidFill>
        </p:spPr>
        <p:txBody>
          <a:bodyPr wrap="square" lIns="0" tIns="0" rIns="0" bIns="0" rtlCol="0"/>
          <a:lstStyle/>
          <a:p>
            <a:endParaRPr sz="1800"/>
          </a:p>
        </p:txBody>
      </p:sp>
      <p:sp>
        <p:nvSpPr>
          <p:cNvPr id="17" name="bk object 17"/>
          <p:cNvSpPr/>
          <p:nvPr/>
        </p:nvSpPr>
        <p:spPr>
          <a:xfrm>
            <a:off x="7530113" y="6745812"/>
            <a:ext cx="935567" cy="112395"/>
          </a:xfrm>
          <a:custGeom>
            <a:avLst/>
            <a:gdLst/>
            <a:ahLst/>
            <a:cxnLst/>
            <a:rect l="l" t="t" r="r" b="b"/>
            <a:pathLst>
              <a:path w="701675" h="112395">
                <a:moveTo>
                  <a:pt x="701611" y="112185"/>
                </a:moveTo>
                <a:lnTo>
                  <a:pt x="701611" y="0"/>
                </a:lnTo>
                <a:lnTo>
                  <a:pt x="0" y="0"/>
                </a:lnTo>
                <a:lnTo>
                  <a:pt x="0" y="112185"/>
                </a:lnTo>
                <a:lnTo>
                  <a:pt x="701611" y="112185"/>
                </a:lnTo>
                <a:close/>
              </a:path>
            </a:pathLst>
          </a:custGeom>
          <a:solidFill>
            <a:srgbClr val="9A4E9E"/>
          </a:solidFill>
        </p:spPr>
        <p:txBody>
          <a:bodyPr wrap="square" lIns="0" tIns="0" rIns="0" bIns="0" rtlCol="0"/>
          <a:lstStyle/>
          <a:p>
            <a:endParaRPr sz="1800"/>
          </a:p>
        </p:txBody>
      </p:sp>
      <p:sp>
        <p:nvSpPr>
          <p:cNvPr id="18" name="bk object 18"/>
          <p:cNvSpPr/>
          <p:nvPr/>
        </p:nvSpPr>
        <p:spPr>
          <a:xfrm>
            <a:off x="8463151" y="6745812"/>
            <a:ext cx="935567" cy="112395"/>
          </a:xfrm>
          <a:custGeom>
            <a:avLst/>
            <a:gdLst/>
            <a:ahLst/>
            <a:cxnLst/>
            <a:rect l="l" t="t" r="r" b="b"/>
            <a:pathLst>
              <a:path w="701675" h="112395">
                <a:moveTo>
                  <a:pt x="701611" y="112185"/>
                </a:moveTo>
                <a:lnTo>
                  <a:pt x="701611" y="0"/>
                </a:lnTo>
                <a:lnTo>
                  <a:pt x="0" y="0"/>
                </a:lnTo>
                <a:lnTo>
                  <a:pt x="0" y="112185"/>
                </a:lnTo>
                <a:lnTo>
                  <a:pt x="701611" y="112185"/>
                </a:lnTo>
                <a:close/>
              </a:path>
            </a:pathLst>
          </a:custGeom>
          <a:solidFill>
            <a:srgbClr val="BE301A"/>
          </a:solidFill>
        </p:spPr>
        <p:txBody>
          <a:bodyPr wrap="square" lIns="0" tIns="0" rIns="0" bIns="0" rtlCol="0"/>
          <a:lstStyle/>
          <a:p>
            <a:endParaRPr sz="1800"/>
          </a:p>
        </p:txBody>
      </p:sp>
      <p:sp>
        <p:nvSpPr>
          <p:cNvPr id="19" name="bk object 19"/>
          <p:cNvSpPr/>
          <p:nvPr/>
        </p:nvSpPr>
        <p:spPr>
          <a:xfrm>
            <a:off x="9386661" y="6745812"/>
            <a:ext cx="935567" cy="112395"/>
          </a:xfrm>
          <a:custGeom>
            <a:avLst/>
            <a:gdLst/>
            <a:ahLst/>
            <a:cxnLst/>
            <a:rect l="l" t="t" r="r" b="b"/>
            <a:pathLst>
              <a:path w="701675" h="112395">
                <a:moveTo>
                  <a:pt x="701611" y="112185"/>
                </a:moveTo>
                <a:lnTo>
                  <a:pt x="701611" y="0"/>
                </a:lnTo>
                <a:lnTo>
                  <a:pt x="0" y="0"/>
                </a:lnTo>
                <a:lnTo>
                  <a:pt x="0" y="112185"/>
                </a:lnTo>
                <a:lnTo>
                  <a:pt x="701611" y="112185"/>
                </a:lnTo>
                <a:close/>
              </a:path>
            </a:pathLst>
          </a:custGeom>
          <a:solidFill>
            <a:srgbClr val="85B1D7"/>
          </a:solidFill>
        </p:spPr>
        <p:txBody>
          <a:bodyPr wrap="square" lIns="0" tIns="0" rIns="0" bIns="0" rtlCol="0"/>
          <a:lstStyle/>
          <a:p>
            <a:endParaRPr sz="1800"/>
          </a:p>
        </p:txBody>
      </p:sp>
      <p:sp>
        <p:nvSpPr>
          <p:cNvPr id="20" name="bk object 20"/>
          <p:cNvSpPr/>
          <p:nvPr/>
        </p:nvSpPr>
        <p:spPr>
          <a:xfrm>
            <a:off x="10322095" y="6745812"/>
            <a:ext cx="937260" cy="112395"/>
          </a:xfrm>
          <a:custGeom>
            <a:avLst/>
            <a:gdLst/>
            <a:ahLst/>
            <a:cxnLst/>
            <a:rect l="l" t="t" r="r" b="b"/>
            <a:pathLst>
              <a:path w="702945" h="112395">
                <a:moveTo>
                  <a:pt x="702509" y="112185"/>
                </a:moveTo>
                <a:lnTo>
                  <a:pt x="702509" y="0"/>
                </a:lnTo>
                <a:lnTo>
                  <a:pt x="0" y="0"/>
                </a:lnTo>
                <a:lnTo>
                  <a:pt x="0" y="112185"/>
                </a:lnTo>
                <a:lnTo>
                  <a:pt x="702509" y="112185"/>
                </a:lnTo>
                <a:close/>
              </a:path>
            </a:pathLst>
          </a:custGeom>
          <a:solidFill>
            <a:srgbClr val="F69F1A"/>
          </a:solidFill>
        </p:spPr>
        <p:txBody>
          <a:bodyPr wrap="square" lIns="0" tIns="0" rIns="0" bIns="0" rtlCol="0"/>
          <a:lstStyle/>
          <a:p>
            <a:endParaRPr sz="1800"/>
          </a:p>
        </p:txBody>
      </p:sp>
      <p:sp>
        <p:nvSpPr>
          <p:cNvPr id="21" name="bk object 21"/>
          <p:cNvSpPr/>
          <p:nvPr/>
        </p:nvSpPr>
        <p:spPr>
          <a:xfrm>
            <a:off x="11258774" y="6745812"/>
            <a:ext cx="933873" cy="112395"/>
          </a:xfrm>
          <a:custGeom>
            <a:avLst/>
            <a:gdLst/>
            <a:ahLst/>
            <a:cxnLst/>
            <a:rect l="l" t="t" r="r" b="b"/>
            <a:pathLst>
              <a:path w="700404" h="112395">
                <a:moveTo>
                  <a:pt x="699919" y="0"/>
                </a:moveTo>
                <a:lnTo>
                  <a:pt x="0" y="0"/>
                </a:lnTo>
                <a:lnTo>
                  <a:pt x="0" y="112185"/>
                </a:lnTo>
                <a:lnTo>
                  <a:pt x="699919" y="112185"/>
                </a:lnTo>
                <a:lnTo>
                  <a:pt x="699919" y="0"/>
                </a:lnTo>
                <a:close/>
              </a:path>
            </a:pathLst>
          </a:custGeom>
          <a:solidFill>
            <a:srgbClr val="005DAA"/>
          </a:solidFill>
        </p:spPr>
        <p:txBody>
          <a:bodyPr wrap="square" lIns="0" tIns="0" rIns="0" bIns="0" rtlCol="0"/>
          <a:lstStyle/>
          <a:p>
            <a:endParaRPr sz="1800"/>
          </a:p>
        </p:txBody>
      </p:sp>
      <p:sp>
        <p:nvSpPr>
          <p:cNvPr id="2" name="Holder 2"/>
          <p:cNvSpPr>
            <a:spLocks noGrp="1"/>
          </p:cNvSpPr>
          <p:nvPr>
            <p:ph type="title"/>
          </p:nvPr>
        </p:nvSpPr>
        <p:spPr>
          <a:xfrm>
            <a:off x="6348365" y="198373"/>
            <a:ext cx="2971800" cy="361637"/>
          </a:xfrm>
          <a:prstGeom prst="rect">
            <a:avLst/>
          </a:prstGeom>
        </p:spPr>
        <p:txBody>
          <a:bodyPr wrap="square" lIns="0" tIns="0" rIns="0" bIns="0">
            <a:spAutoFit/>
          </a:bodyPr>
          <a:lstStyle>
            <a:lvl1pPr>
              <a:defRPr sz="2350" b="1" i="0">
                <a:solidFill>
                  <a:srgbClr val="0A0A0A"/>
                </a:solidFill>
                <a:latin typeface="Arial"/>
                <a:cs typeface="Arial"/>
              </a:defRPr>
            </a:lvl1pPr>
          </a:lstStyle>
          <a:p>
            <a:endParaRPr/>
          </a:p>
        </p:txBody>
      </p:sp>
      <p:sp>
        <p:nvSpPr>
          <p:cNvPr id="3" name="Holder 3"/>
          <p:cNvSpPr>
            <a:spLocks noGrp="1"/>
          </p:cNvSpPr>
          <p:nvPr>
            <p:ph type="body" idx="1"/>
          </p:nvPr>
        </p:nvSpPr>
        <p:spPr>
          <a:xfrm>
            <a:off x="680448" y="1403985"/>
            <a:ext cx="10831101"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11/30/2018</a:t>
            </a:fld>
            <a:endParaRPr lang="en-US"/>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584528610"/>
      </p:ext>
    </p:extLst>
  </p:cSld>
  <p:clrMap bg1="lt1" tx1="dk1" bg2="lt2" tx2="dk2" accent1="accent1" accent2="accent2" accent3="accent3" accent4="accent4" accent5="accent5" accent6="accent6" hlink="hlink" folHlink="folHlink"/>
  <p:sldLayoutIdLst>
    <p:sldLayoutId id="2147483783" r:id="rId1"/>
    <p:sldLayoutId id="2147483784" r:id="rId2"/>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11/30/2018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337371751"/>
      </p:ext>
    </p:extLst>
  </p:cSld>
  <p:clrMap bg1="lt1" tx1="dk1" bg2="lt2" tx2="dk2" accent1="accent1" accent2="accent2" accent3="accent3" accent4="accent4" accent5="accent5" accent6="accent6" hlink="hlink" folHlink="folHlink"/>
  <p:sldLayoutIdLst>
    <p:sldLayoutId id="2147483786" r:id="rId1"/>
    <p:sldLayoutId id="214748378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hab.hrsa.gov/" TargetMode="External"/><Relationship Id="rId2" Type="http://schemas.openxmlformats.org/officeDocument/2006/relationships/hyperlink" Target="mailto:sdell@hrsa.gov"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hyperlink" Target="https://twitter.com/HRSAgov" TargetMode="External"/><Relationship Id="rId13" Type="http://schemas.openxmlformats.org/officeDocument/2006/relationships/image" Target="../media/image16.png"/><Relationship Id="rId3" Type="http://schemas.openxmlformats.org/officeDocument/2006/relationships/hyperlink" Target="http://www.hrsa.gov/" TargetMode="External"/><Relationship Id="rId7" Type="http://schemas.openxmlformats.org/officeDocument/2006/relationships/image" Target="../media/image13.png"/><Relationship Id="rId12" Type="http://schemas.openxmlformats.org/officeDocument/2006/relationships/hyperlink" Target="https://www.youtube.com/user/HRSAtube" TargetMode="External"/><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hyperlink" Target="https://www.facebook.com/HRSAgov/" TargetMode="External"/><Relationship Id="rId11" Type="http://schemas.openxmlformats.org/officeDocument/2006/relationships/image" Target="../media/image15.png"/><Relationship Id="rId5" Type="http://schemas.openxmlformats.org/officeDocument/2006/relationships/image" Target="../media/image12.png"/><Relationship Id="rId10" Type="http://schemas.openxmlformats.org/officeDocument/2006/relationships/hyperlink" Target="https://www.linkedin.com/company/1159357/" TargetMode="External"/><Relationship Id="rId4" Type="http://schemas.openxmlformats.org/officeDocument/2006/relationships/hyperlink" Target="https://public.govdelivery.com/accounts/USHHSHRSA/subscriber/new?qsp=HRSA-subscribe" TargetMode="External"/><Relationship Id="rId9"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8" Type="http://schemas.openxmlformats.org/officeDocument/2006/relationships/image" Target="../media/image24.jpg"/><Relationship Id="rId13" Type="http://schemas.openxmlformats.org/officeDocument/2006/relationships/image" Target="../media/image29.png"/><Relationship Id="rId18" Type="http://schemas.openxmlformats.org/officeDocument/2006/relationships/image" Target="../media/image33.jpg"/><Relationship Id="rId26" Type="http://schemas.openxmlformats.org/officeDocument/2006/relationships/image" Target="../media/image41.jpg"/><Relationship Id="rId3" Type="http://schemas.openxmlformats.org/officeDocument/2006/relationships/image" Target="../media/image19.png"/><Relationship Id="rId21" Type="http://schemas.openxmlformats.org/officeDocument/2006/relationships/image" Target="../media/image36.jpg"/><Relationship Id="rId7" Type="http://schemas.openxmlformats.org/officeDocument/2006/relationships/image" Target="../media/image23.jpg"/><Relationship Id="rId12" Type="http://schemas.openxmlformats.org/officeDocument/2006/relationships/image" Target="../media/image28.jpg"/><Relationship Id="rId17" Type="http://schemas.openxmlformats.org/officeDocument/2006/relationships/image" Target="../media/image32.jpg"/><Relationship Id="rId25" Type="http://schemas.openxmlformats.org/officeDocument/2006/relationships/image" Target="../media/image40.jpg"/><Relationship Id="rId2" Type="http://schemas.openxmlformats.org/officeDocument/2006/relationships/image" Target="../media/image18.png"/><Relationship Id="rId16" Type="http://schemas.openxmlformats.org/officeDocument/2006/relationships/image" Target="../media/image31.png"/><Relationship Id="rId20" Type="http://schemas.openxmlformats.org/officeDocument/2006/relationships/image" Target="../media/image35.png"/><Relationship Id="rId1" Type="http://schemas.openxmlformats.org/officeDocument/2006/relationships/slideLayout" Target="../slideLayouts/slideLayout24.xml"/><Relationship Id="rId6" Type="http://schemas.openxmlformats.org/officeDocument/2006/relationships/image" Target="../media/image22.png"/><Relationship Id="rId11" Type="http://schemas.openxmlformats.org/officeDocument/2006/relationships/image" Target="../media/image27.png"/><Relationship Id="rId24" Type="http://schemas.openxmlformats.org/officeDocument/2006/relationships/image" Target="../media/image39.jpg"/><Relationship Id="rId5" Type="http://schemas.openxmlformats.org/officeDocument/2006/relationships/image" Target="../media/image21.jpg"/><Relationship Id="rId15" Type="http://schemas.openxmlformats.org/officeDocument/2006/relationships/hyperlink" Target="https://www.cdc.gov/media/releases/2017/p0926-std-prevention.html" TargetMode="External"/><Relationship Id="rId23" Type="http://schemas.openxmlformats.org/officeDocument/2006/relationships/image" Target="../media/image38.jpg"/><Relationship Id="rId10" Type="http://schemas.openxmlformats.org/officeDocument/2006/relationships/image" Target="../media/image26.jpg"/><Relationship Id="rId19" Type="http://schemas.openxmlformats.org/officeDocument/2006/relationships/image" Target="../media/image34.png"/><Relationship Id="rId4" Type="http://schemas.openxmlformats.org/officeDocument/2006/relationships/image" Target="../media/image20.jpg"/><Relationship Id="rId9" Type="http://schemas.openxmlformats.org/officeDocument/2006/relationships/image" Target="../media/image25.jpg"/><Relationship Id="rId14" Type="http://schemas.openxmlformats.org/officeDocument/2006/relationships/image" Target="../media/image30.jpg"/><Relationship Id="rId22"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26.xml"/><Relationship Id="rId4" Type="http://schemas.openxmlformats.org/officeDocument/2006/relationships/chart" Target="../charts/chart3.xml"/></Relationships>
</file>

<file path=ppt/slides/_rels/slide2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49.png"/><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8" Type="http://schemas.openxmlformats.org/officeDocument/2006/relationships/image" Target="../media/image24.jpg"/><Relationship Id="rId13" Type="http://schemas.openxmlformats.org/officeDocument/2006/relationships/image" Target="../media/image29.png"/><Relationship Id="rId18" Type="http://schemas.openxmlformats.org/officeDocument/2006/relationships/image" Target="../media/image33.jpg"/><Relationship Id="rId26" Type="http://schemas.openxmlformats.org/officeDocument/2006/relationships/image" Target="../media/image41.jpg"/><Relationship Id="rId3" Type="http://schemas.openxmlformats.org/officeDocument/2006/relationships/image" Target="../media/image19.png"/><Relationship Id="rId21" Type="http://schemas.openxmlformats.org/officeDocument/2006/relationships/image" Target="../media/image36.jpg"/><Relationship Id="rId7" Type="http://schemas.openxmlformats.org/officeDocument/2006/relationships/image" Target="../media/image23.jpg"/><Relationship Id="rId12" Type="http://schemas.openxmlformats.org/officeDocument/2006/relationships/image" Target="../media/image28.jpg"/><Relationship Id="rId17" Type="http://schemas.openxmlformats.org/officeDocument/2006/relationships/image" Target="../media/image32.jpg"/><Relationship Id="rId25" Type="http://schemas.openxmlformats.org/officeDocument/2006/relationships/image" Target="../media/image40.jpg"/><Relationship Id="rId2" Type="http://schemas.openxmlformats.org/officeDocument/2006/relationships/image" Target="../media/image18.png"/><Relationship Id="rId16" Type="http://schemas.openxmlformats.org/officeDocument/2006/relationships/image" Target="../media/image31.png"/><Relationship Id="rId20" Type="http://schemas.openxmlformats.org/officeDocument/2006/relationships/image" Target="../media/image35.png"/><Relationship Id="rId1" Type="http://schemas.openxmlformats.org/officeDocument/2006/relationships/slideLayout" Target="../slideLayouts/slideLayout30.xml"/><Relationship Id="rId6" Type="http://schemas.openxmlformats.org/officeDocument/2006/relationships/image" Target="../media/image22.png"/><Relationship Id="rId11" Type="http://schemas.openxmlformats.org/officeDocument/2006/relationships/image" Target="../media/image27.png"/><Relationship Id="rId24" Type="http://schemas.openxmlformats.org/officeDocument/2006/relationships/image" Target="../media/image39.jpg"/><Relationship Id="rId5" Type="http://schemas.openxmlformats.org/officeDocument/2006/relationships/image" Target="../media/image21.jpg"/><Relationship Id="rId15" Type="http://schemas.openxmlformats.org/officeDocument/2006/relationships/hyperlink" Target="https://www.cdc.gov/media/releases/2017/p0926-std-prevention.html" TargetMode="External"/><Relationship Id="rId23" Type="http://schemas.openxmlformats.org/officeDocument/2006/relationships/image" Target="../media/image38.jpg"/><Relationship Id="rId10" Type="http://schemas.openxmlformats.org/officeDocument/2006/relationships/image" Target="../media/image26.jpg"/><Relationship Id="rId19" Type="http://schemas.openxmlformats.org/officeDocument/2006/relationships/image" Target="../media/image34.png"/><Relationship Id="rId4" Type="http://schemas.openxmlformats.org/officeDocument/2006/relationships/image" Target="../media/image20.jpg"/><Relationship Id="rId9" Type="http://schemas.openxmlformats.org/officeDocument/2006/relationships/image" Target="../media/image25.jpg"/><Relationship Id="rId14" Type="http://schemas.openxmlformats.org/officeDocument/2006/relationships/image" Target="../media/image30.jpg"/><Relationship Id="rId22"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emf"/><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3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28.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jpeg"/><Relationship Id="rId9" Type="http://schemas.openxmlformats.org/officeDocument/2006/relationships/image" Target="../media/image70.png"/></Relationships>
</file>

<file path=ppt/slides/_rels/slide36.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1.emf"/><Relationship Id="rId7" Type="http://schemas.openxmlformats.org/officeDocument/2006/relationships/image" Target="../media/image73.png"/><Relationship Id="rId2" Type="http://schemas.openxmlformats.org/officeDocument/2006/relationships/notesSlide" Target="../notesSlides/notesSlide18.xml"/><Relationship Id="rId1" Type="http://schemas.openxmlformats.org/officeDocument/2006/relationships/slideLayout" Target="../slideLayouts/slideLayout26.xml"/><Relationship Id="rId6" Type="http://schemas.openxmlformats.org/officeDocument/2006/relationships/hyperlink" Target="https://www.cdc.gov/std/stats17/default.htm" TargetMode="External"/><Relationship Id="rId5" Type="http://schemas.openxmlformats.org/officeDocument/2006/relationships/image" Target="../media/image57.emf"/><Relationship Id="rId10" Type="http://schemas.openxmlformats.org/officeDocument/2006/relationships/image" Target="../media/image76.png"/><Relationship Id="rId4" Type="http://schemas.openxmlformats.org/officeDocument/2006/relationships/image" Target="../media/image72.emf"/><Relationship Id="rId9" Type="http://schemas.openxmlformats.org/officeDocument/2006/relationships/image" Target="../media/image75.png"/></Relationships>
</file>

<file path=ppt/slides/_rels/slide3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9.xml"/><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5.xml"/><Relationship Id="rId5" Type="http://schemas.openxmlformats.org/officeDocument/2006/relationships/image" Target="../media/image81.png"/><Relationship Id="rId4" Type="http://schemas.openxmlformats.org/officeDocument/2006/relationships/image" Target="../media/image8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8.png"/><Relationship Id="rId1" Type="http://schemas.openxmlformats.org/officeDocument/2006/relationships/slideLayout" Target="../slideLayouts/slideLayout15.xml"/><Relationship Id="rId5" Type="http://schemas.openxmlformats.org/officeDocument/2006/relationships/image" Target="../media/image79.png"/><Relationship Id="rId4" Type="http://schemas.openxmlformats.org/officeDocument/2006/relationships/image" Target="../media/image8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3.pn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5.pn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5.xml"/><Relationship Id="rId4" Type="http://schemas.openxmlformats.org/officeDocument/2006/relationships/image" Target="../media/image89.png"/></Relationships>
</file>

<file path=ppt/slides/_rels/slide5.xml.rels><?xml version="1.0" encoding="UTF-8" standalone="yes"?>
<Relationships xmlns="http://schemas.openxmlformats.org/package/2006/relationships"><Relationship Id="rId2" Type="http://schemas.openxmlformats.org/officeDocument/2006/relationships/hyperlink" Target="https://hab.hrsa.gov/clinical-quality-management/performance-measure-portfolio"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90.png"/><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91.png"/><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8.xml"/><Relationship Id="rId6" Type="http://schemas.openxmlformats.org/officeDocument/2006/relationships/image" Target="../media/image98.emf"/><Relationship Id="rId5" Type="http://schemas.openxmlformats.org/officeDocument/2006/relationships/image" Target="../media/image97.emf"/><Relationship Id="rId4" Type="http://schemas.openxmlformats.org/officeDocument/2006/relationships/image" Target="../media/image96.e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37.xml"/><Relationship Id="rId4" Type="http://schemas.openxmlformats.org/officeDocument/2006/relationships/image" Target="../media/image103.jp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7.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3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7.xml"/></Relationships>
</file>

<file path=ppt/slides/_rels/slide6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3.xml"/><Relationship Id="rId1" Type="http://schemas.openxmlformats.org/officeDocument/2006/relationships/slideLayout" Target="../slideLayouts/slideLayout38.xml"/><Relationship Id="rId4" Type="http://schemas.openxmlformats.org/officeDocument/2006/relationships/image" Target="../media/image105.png"/></Relationships>
</file>

<file path=ppt/slides/_rels/slide6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4.xml"/><Relationship Id="rId1" Type="http://schemas.openxmlformats.org/officeDocument/2006/relationships/slideLayout" Target="../slideLayouts/slideLayout38.xml"/></Relationships>
</file>

<file path=ppt/slides/_rels/slide6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5.xml"/><Relationship Id="rId1" Type="http://schemas.openxmlformats.org/officeDocument/2006/relationships/slideLayout" Target="../slideLayouts/slideLayout38.xml"/></Relationships>
</file>

<file path=ppt/slides/_rels/slide6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6.xml"/><Relationship Id="rId1" Type="http://schemas.openxmlformats.org/officeDocument/2006/relationships/slideLayout" Target="../slideLayouts/slideLayout38.xml"/><Relationship Id="rId4" Type="http://schemas.openxmlformats.org/officeDocument/2006/relationships/image" Target="../media/image109.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8.xml"/><Relationship Id="rId1" Type="http://schemas.openxmlformats.org/officeDocument/2006/relationships/slideLayout" Target="../slideLayouts/slideLayout38.xml"/><Relationship Id="rId5" Type="http://schemas.openxmlformats.org/officeDocument/2006/relationships/image" Target="../media/image112.png"/><Relationship Id="rId4" Type="http://schemas.openxmlformats.org/officeDocument/2006/relationships/image" Target="../media/image111.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8.xml"/></Relationships>
</file>

<file path=ppt/slides/_rels/slide72.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30.xml"/><Relationship Id="rId1" Type="http://schemas.openxmlformats.org/officeDocument/2006/relationships/slideLayout" Target="../slideLayouts/slideLayout38.xml"/><Relationship Id="rId4" Type="http://schemas.openxmlformats.org/officeDocument/2006/relationships/image" Target="../media/image114.jpg"/></Relationships>
</file>

<file path=ppt/slides/_rels/slide73.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31.xml"/><Relationship Id="rId1" Type="http://schemas.openxmlformats.org/officeDocument/2006/relationships/slideLayout" Target="../slideLayouts/slideLayout38.xml"/></Relationships>
</file>

<file path=ppt/slides/_rels/slide74.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32.xml"/><Relationship Id="rId1" Type="http://schemas.openxmlformats.org/officeDocument/2006/relationships/slideLayout" Target="../slideLayouts/slideLayout38.xml"/></Relationships>
</file>

<file path=ppt/slides/_rels/slide75.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33.xml"/><Relationship Id="rId1" Type="http://schemas.openxmlformats.org/officeDocument/2006/relationships/slideLayout" Target="../slideLayouts/slideLayout38.xml"/><Relationship Id="rId4" Type="http://schemas.openxmlformats.org/officeDocument/2006/relationships/image" Target="../media/image118.jp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35.xml"/><Relationship Id="rId1" Type="http://schemas.openxmlformats.org/officeDocument/2006/relationships/slideLayout" Target="../slideLayouts/slideLayout20.xml"/></Relationships>
</file>

<file path=ppt/slides/_rels/slide7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6.xml"/><Relationship Id="rId1" Type="http://schemas.openxmlformats.org/officeDocument/2006/relationships/slideLayout" Target="../slideLayouts/slideLayout20.xml"/><Relationship Id="rId5" Type="http://schemas.openxmlformats.org/officeDocument/2006/relationships/chart" Target="../charts/chart6.xml"/><Relationship Id="rId4" Type="http://schemas.openxmlformats.org/officeDocument/2006/relationships/chart" Target="../charts/char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7.xml"/><Relationship Id="rId1" Type="http://schemas.openxmlformats.org/officeDocument/2006/relationships/slideLayout" Target="../slideLayouts/slideLayout20.xml"/></Relationships>
</file>

<file path=ppt/slides/_rels/slide8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8.xml"/><Relationship Id="rId1" Type="http://schemas.openxmlformats.org/officeDocument/2006/relationships/slideLayout" Target="../slideLayouts/slideLayout20.xml"/></Relationships>
</file>

<file path=ppt/slides/_rels/slide82.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39.xml"/><Relationship Id="rId1" Type="http://schemas.openxmlformats.org/officeDocument/2006/relationships/slideLayout" Target="../slideLayouts/slideLayout20.xml"/></Relationships>
</file>

<file path=ppt/slides/_rels/slide83.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0.xml"/></Relationships>
</file>

<file path=ppt/slides/_rels/slide8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40.xml"/><Relationship Id="rId1" Type="http://schemas.openxmlformats.org/officeDocument/2006/relationships/slideLayout" Target="../slideLayouts/slideLayout20.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0.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hyperlink" Target="http://nccc.ucsf.edu/" TargetMode="External"/><Relationship Id="rId2" Type="http://schemas.openxmlformats.org/officeDocument/2006/relationships/hyperlink" Target="https://aidsetc.org/" TargetMode="Externa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41928" y="685800"/>
            <a:ext cx="10116672" cy="2362200"/>
          </a:xfrm>
        </p:spPr>
        <p:txBody>
          <a:bodyPr>
            <a:normAutofit fontScale="90000"/>
          </a:bodyPr>
          <a:lstStyle/>
          <a:p>
            <a:pPr algn="l"/>
            <a:r>
              <a:rPr lang="en-US" sz="4400" dirty="0"/>
              <a:t>Sexually Transmitted Infections and the Ryan White HIV/AIDS Program </a:t>
            </a:r>
            <a:br>
              <a:rPr lang="en-US" sz="4400" dirty="0"/>
            </a:br>
            <a:r>
              <a:rPr lang="en-US" sz="4400" b="1" dirty="0">
                <a:solidFill>
                  <a:srgbClr val="0F4D7B"/>
                </a:solidFill>
                <a:latin typeface="+mn-lt"/>
              </a:rPr>
              <a:t/>
            </a:r>
            <a:br>
              <a:rPr lang="en-US" sz="4400" b="1" dirty="0">
                <a:solidFill>
                  <a:srgbClr val="0F4D7B"/>
                </a:solidFill>
                <a:latin typeface="+mn-lt"/>
              </a:rPr>
            </a:br>
            <a:r>
              <a:rPr lang="en-US" sz="4000" b="1" dirty="0">
                <a:solidFill>
                  <a:srgbClr val="0F4D7B"/>
                </a:solidFill>
                <a:latin typeface="+mn-lt"/>
              </a:rPr>
              <a:t>December 2018</a:t>
            </a:r>
          </a:p>
        </p:txBody>
      </p:sp>
      <p:sp>
        <p:nvSpPr>
          <p:cNvPr id="3" name="TextBox 2"/>
          <p:cNvSpPr txBox="1"/>
          <p:nvPr/>
        </p:nvSpPr>
        <p:spPr>
          <a:xfrm>
            <a:off x="1524000" y="3657600"/>
            <a:ext cx="7086600" cy="2246769"/>
          </a:xfrm>
          <a:prstGeom prst="rect">
            <a:avLst/>
          </a:prstGeom>
          <a:noFill/>
        </p:spPr>
        <p:txBody>
          <a:bodyPr wrap="square" rtlCol="0">
            <a:spAutoFit/>
          </a:bodyPr>
          <a:lstStyle/>
          <a:p>
            <a:r>
              <a:rPr lang="en-US" sz="2400" b="1" dirty="0">
                <a:solidFill>
                  <a:srgbClr val="800000"/>
                </a:solidFill>
              </a:rPr>
              <a:t>Shanna Dell, MPH, RN, </a:t>
            </a:r>
            <a:r>
              <a:rPr lang="en-US" sz="2400" b="1" dirty="0" err="1">
                <a:solidFill>
                  <a:srgbClr val="800000"/>
                </a:solidFill>
              </a:rPr>
              <a:t>ACRN</a:t>
            </a:r>
            <a:endParaRPr lang="en-US" sz="2400" b="1" dirty="0">
              <a:solidFill>
                <a:srgbClr val="800000"/>
              </a:solidFill>
            </a:endParaRPr>
          </a:p>
          <a:p>
            <a:r>
              <a:rPr lang="en-US" sz="2400" b="1" dirty="0">
                <a:solidFill>
                  <a:srgbClr val="800000"/>
                </a:solidFill>
              </a:rPr>
              <a:t>Presidential Management Fellow | Nurse Consultant </a:t>
            </a:r>
          </a:p>
          <a:p>
            <a:r>
              <a:rPr lang="en-US" sz="2400" b="1" dirty="0">
                <a:solidFill>
                  <a:srgbClr val="800000"/>
                </a:solidFill>
              </a:rPr>
              <a:t>Division of Policy and Data </a:t>
            </a:r>
          </a:p>
          <a:p>
            <a:r>
              <a:rPr lang="en-US" sz="2400" b="1" dirty="0">
                <a:solidFill>
                  <a:srgbClr val="800000"/>
                </a:solidFill>
              </a:rPr>
              <a:t>HIV/AIDS Bureau (HAB)</a:t>
            </a:r>
          </a:p>
          <a:p>
            <a:r>
              <a:rPr lang="en-US" sz="2400" b="1" dirty="0">
                <a:solidFill>
                  <a:srgbClr val="800000"/>
                </a:solidFill>
              </a:rPr>
              <a:t>Health Resources and Services Administration (HRSA)</a:t>
            </a:r>
          </a:p>
          <a:p>
            <a:endParaRPr lang="en-US" sz="2000" b="1" dirty="0"/>
          </a:p>
        </p:txBody>
      </p:sp>
    </p:spTree>
    <p:extLst>
      <p:ext uri="{BB962C8B-B14F-4D97-AF65-F5344CB8AC3E}">
        <p14:creationId xmlns:p14="http://schemas.microsoft.com/office/powerpoint/2010/main" val="40351517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2000" y="152400"/>
            <a:ext cx="7886700" cy="762000"/>
          </a:xfrm>
        </p:spPr>
        <p:txBody>
          <a:bodyPr>
            <a:noAutofit/>
          </a:bodyPr>
          <a:lstStyle/>
          <a:p>
            <a:r>
              <a:rPr lang="en-US" sz="4000" b="1" dirty="0">
                <a:solidFill>
                  <a:srgbClr val="0F4D7B"/>
                </a:solidFill>
                <a:latin typeface="+mn-lt"/>
              </a:rPr>
              <a:t>Contact Information</a:t>
            </a:r>
            <a:endParaRPr lang="en-US" sz="4000" b="1" dirty="0">
              <a:latin typeface="+mn-lt"/>
            </a:endParaRPr>
          </a:p>
        </p:txBody>
      </p:sp>
      <p:sp>
        <p:nvSpPr>
          <p:cNvPr id="6" name="Content Placeholder 5"/>
          <p:cNvSpPr>
            <a:spLocks noGrp="1"/>
          </p:cNvSpPr>
          <p:nvPr>
            <p:ph idx="1"/>
          </p:nvPr>
        </p:nvSpPr>
        <p:spPr>
          <a:xfrm>
            <a:off x="781050" y="1143000"/>
            <a:ext cx="10953750" cy="4724400"/>
          </a:xfrm>
        </p:spPr>
        <p:txBody>
          <a:bodyPr>
            <a:normAutofit/>
          </a:bodyPr>
          <a:lstStyle/>
          <a:p>
            <a:pPr marL="0" indent="0">
              <a:buNone/>
            </a:pPr>
            <a:r>
              <a:rPr lang="en-US" b="1" dirty="0">
                <a:solidFill>
                  <a:srgbClr val="800000"/>
                </a:solidFill>
              </a:rPr>
              <a:t>Shanna Dell</a:t>
            </a:r>
          </a:p>
          <a:p>
            <a:pPr marL="0" indent="0">
              <a:buNone/>
            </a:pPr>
            <a:r>
              <a:rPr lang="en-US" b="1" dirty="0">
                <a:solidFill>
                  <a:srgbClr val="800000"/>
                </a:solidFill>
              </a:rPr>
              <a:t>Presidential Management Fellow | Nurse Consultant</a:t>
            </a:r>
          </a:p>
          <a:p>
            <a:pPr marL="0" indent="0">
              <a:buNone/>
            </a:pPr>
            <a:r>
              <a:rPr lang="en-US" b="1" dirty="0">
                <a:solidFill>
                  <a:srgbClr val="800000"/>
                </a:solidFill>
              </a:rPr>
              <a:t>Division of Policy and Data  </a:t>
            </a:r>
          </a:p>
          <a:p>
            <a:pPr marL="0" indent="0">
              <a:buNone/>
            </a:pPr>
            <a:r>
              <a:rPr lang="en-US" b="1" dirty="0">
                <a:solidFill>
                  <a:srgbClr val="800000"/>
                </a:solidFill>
              </a:rPr>
              <a:t>HIV/AIDS Bureau (HAB)</a:t>
            </a:r>
          </a:p>
          <a:p>
            <a:pPr marL="0" indent="0">
              <a:buNone/>
            </a:pPr>
            <a:r>
              <a:rPr lang="en-US" b="1" dirty="0">
                <a:solidFill>
                  <a:srgbClr val="800000"/>
                </a:solidFill>
              </a:rPr>
              <a:t>Health Resources and Services Administration (HRSA)</a:t>
            </a:r>
          </a:p>
          <a:p>
            <a:pPr marL="0" indent="0">
              <a:buNone/>
            </a:pPr>
            <a:r>
              <a:rPr lang="en-US" b="1" dirty="0">
                <a:solidFill>
                  <a:srgbClr val="800000"/>
                </a:solidFill>
              </a:rPr>
              <a:t>Email: </a:t>
            </a:r>
            <a:r>
              <a:rPr lang="en-US" b="1" dirty="0">
                <a:solidFill>
                  <a:srgbClr val="800000"/>
                </a:solidFill>
                <a:hlinkClick r:id="rId2"/>
              </a:rPr>
              <a:t>sdell@hrsa.gov</a:t>
            </a:r>
            <a:r>
              <a:rPr lang="en-US" b="1" dirty="0">
                <a:solidFill>
                  <a:srgbClr val="800000"/>
                </a:solidFill>
              </a:rPr>
              <a:t> </a:t>
            </a:r>
          </a:p>
          <a:p>
            <a:pPr marL="0" indent="0">
              <a:buNone/>
            </a:pPr>
            <a:r>
              <a:rPr lang="en-US" b="1" dirty="0">
                <a:solidFill>
                  <a:srgbClr val="800000"/>
                </a:solidFill>
              </a:rPr>
              <a:t>Phone: 301-443-3938</a:t>
            </a:r>
          </a:p>
          <a:p>
            <a:pPr marL="0" indent="0">
              <a:buNone/>
            </a:pPr>
            <a:r>
              <a:rPr lang="en-US" b="1" dirty="0">
                <a:solidFill>
                  <a:srgbClr val="800000"/>
                </a:solidFill>
              </a:rPr>
              <a:t>Web: </a:t>
            </a:r>
            <a:r>
              <a:rPr lang="en-US" b="1" dirty="0">
                <a:solidFill>
                  <a:srgbClr val="0F4D7B"/>
                </a:solidFill>
                <a:hlinkClick r:id="rId3"/>
              </a:rPr>
              <a:t>hab.hrsa.gov</a:t>
            </a:r>
            <a:r>
              <a:rPr lang="en-US" b="1" dirty="0">
                <a:solidFill>
                  <a:srgbClr val="0F4D7B"/>
                </a:solidFill>
              </a:rPr>
              <a:t> </a:t>
            </a:r>
          </a:p>
        </p:txBody>
      </p:sp>
      <p:sp>
        <p:nvSpPr>
          <p:cNvPr id="4" name="Slide Number Placeholder 3"/>
          <p:cNvSpPr>
            <a:spLocks noGrp="1"/>
          </p:cNvSpPr>
          <p:nvPr>
            <p:ph type="sldNum" sz="quarter" idx="12"/>
          </p:nvPr>
        </p:nvSpPr>
        <p:spPr/>
        <p:txBody>
          <a:bodyPr/>
          <a:lstStyle/>
          <a:p>
            <a:fld id="{F9ECA865-404D-4A57-9AC1-FD3038CC100D}" type="slidenum">
              <a:rPr lang="en-US" smtClean="0"/>
              <a:pPr/>
              <a:t>10</a:t>
            </a:fld>
            <a:endParaRPr lang="en-US" dirty="0"/>
          </a:p>
        </p:txBody>
      </p:sp>
    </p:spTree>
    <p:extLst>
      <p:ext uri="{BB962C8B-B14F-4D97-AF65-F5344CB8AC3E}">
        <p14:creationId xmlns:p14="http://schemas.microsoft.com/office/powerpoint/2010/main" val="13906666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title="Connect icon"/>
          <p:cNvPicPr>
            <a:picLocks noChangeAspect="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l="8170" t="6977" r="7690" b="20678"/>
          <a:stretch/>
        </p:blipFill>
        <p:spPr>
          <a:xfrm>
            <a:off x="3328634" y="228043"/>
            <a:ext cx="782569" cy="672863"/>
          </a:xfrm>
          <a:prstGeom prst="rect">
            <a:avLst/>
          </a:prstGeom>
        </p:spPr>
      </p:pic>
      <p:sp>
        <p:nvSpPr>
          <p:cNvPr id="7" name="Title 2"/>
          <p:cNvSpPr>
            <a:spLocks noGrp="1"/>
          </p:cNvSpPr>
          <p:nvPr>
            <p:ph type="title"/>
          </p:nvPr>
        </p:nvSpPr>
        <p:spPr>
          <a:xfrm>
            <a:off x="4224457" y="230938"/>
            <a:ext cx="4345491" cy="732577"/>
          </a:xfrm>
        </p:spPr>
        <p:txBody>
          <a:bodyPr>
            <a:noAutofit/>
          </a:bodyPr>
          <a:lstStyle/>
          <a:p>
            <a:r>
              <a:rPr lang="en-US" sz="4000" b="1" dirty="0">
                <a:solidFill>
                  <a:srgbClr val="0F4D7B"/>
                </a:solidFill>
                <a:latin typeface="+mn-lt"/>
              </a:rPr>
              <a:t>Connect with HRSA</a:t>
            </a:r>
            <a:endParaRPr lang="en-US" b="1" dirty="0">
              <a:solidFill>
                <a:srgbClr val="0F4D7B"/>
              </a:solidFill>
              <a:latin typeface="+mn-lt"/>
            </a:endParaRPr>
          </a:p>
        </p:txBody>
      </p:sp>
      <p:sp>
        <p:nvSpPr>
          <p:cNvPr id="19" name="TextBox 18"/>
          <p:cNvSpPr txBox="1"/>
          <p:nvPr/>
        </p:nvSpPr>
        <p:spPr>
          <a:xfrm>
            <a:off x="2209801" y="1580092"/>
            <a:ext cx="7799311" cy="1538883"/>
          </a:xfrm>
          <a:prstGeom prst="rect">
            <a:avLst/>
          </a:prstGeom>
          <a:noFill/>
        </p:spPr>
        <p:txBody>
          <a:bodyPr wrap="square" rtlCol="0">
            <a:spAutoFit/>
          </a:bodyPr>
          <a:lstStyle/>
          <a:p>
            <a:pPr algn="ctr"/>
            <a:r>
              <a:rPr lang="en-US" sz="4000" dirty="0"/>
              <a:t>To learn more about our agency, visit</a:t>
            </a:r>
          </a:p>
          <a:p>
            <a:pPr algn="ctr"/>
            <a:r>
              <a:rPr lang="en-US" sz="1400" dirty="0">
                <a:solidFill>
                  <a:schemeClr val="accent5">
                    <a:lumMod val="50000"/>
                  </a:schemeClr>
                </a:solidFill>
              </a:rPr>
              <a:t> </a:t>
            </a:r>
          </a:p>
          <a:p>
            <a:pPr algn="ctr"/>
            <a:r>
              <a:rPr lang="en-US" sz="4000" dirty="0">
                <a:solidFill>
                  <a:schemeClr val="accent5">
                    <a:lumMod val="50000"/>
                  </a:schemeClr>
                </a:solidFill>
                <a:hlinkClick r:id="rId3"/>
              </a:rPr>
              <a:t>www.HRSA.gov</a:t>
            </a:r>
            <a:r>
              <a:rPr lang="en-US" sz="4000" dirty="0">
                <a:solidFill>
                  <a:schemeClr val="accent5">
                    <a:lumMod val="50000"/>
                  </a:schemeClr>
                </a:solidFill>
              </a:rPr>
              <a:t> </a:t>
            </a:r>
            <a:r>
              <a:rPr lang="en-US" sz="4000" dirty="0"/>
              <a:t> </a:t>
            </a:r>
          </a:p>
        </p:txBody>
      </p:sp>
      <p:grpSp>
        <p:nvGrpSpPr>
          <p:cNvPr id="8" name="Group 7" title="Sign up icon"/>
          <p:cNvGrpSpPr/>
          <p:nvPr/>
        </p:nvGrpSpPr>
        <p:grpSpPr>
          <a:xfrm>
            <a:off x="3630828" y="4199987"/>
            <a:ext cx="5165629" cy="553998"/>
            <a:chOff x="2106827" y="4199987"/>
            <a:chExt cx="5165629" cy="553998"/>
          </a:xfrm>
        </p:grpSpPr>
        <p:sp>
          <p:nvSpPr>
            <p:cNvPr id="2" name="Rectangle 1"/>
            <p:cNvSpPr/>
            <p:nvPr/>
          </p:nvSpPr>
          <p:spPr>
            <a:xfrm>
              <a:off x="2700456" y="4199987"/>
              <a:ext cx="4572000" cy="553998"/>
            </a:xfrm>
            <a:prstGeom prst="rect">
              <a:avLst/>
            </a:prstGeom>
          </p:spPr>
          <p:txBody>
            <a:bodyPr wrap="square">
              <a:spAutoFit/>
            </a:bodyPr>
            <a:lstStyle/>
            <a:p>
              <a:r>
                <a:rPr lang="en-US" sz="3000" dirty="0"/>
                <a:t>Sign up for the HRSA </a:t>
              </a:r>
              <a:r>
                <a:rPr lang="en-US" sz="3000" i="1" dirty="0"/>
                <a:t>eNews</a:t>
              </a:r>
            </a:p>
          </p:txBody>
        </p:sp>
        <p:grpSp>
          <p:nvGrpSpPr>
            <p:cNvPr id="35" name="Group 34"/>
            <p:cNvGrpSpPr/>
            <p:nvPr/>
          </p:nvGrpSpPr>
          <p:grpSpPr>
            <a:xfrm>
              <a:off x="2106827" y="4253145"/>
              <a:ext cx="512806" cy="485310"/>
              <a:chOff x="2106827" y="4253145"/>
              <a:chExt cx="512806" cy="485310"/>
            </a:xfrm>
          </p:grpSpPr>
          <p:sp>
            <p:nvSpPr>
              <p:cNvPr id="23" name="Oval 22"/>
              <p:cNvSpPr/>
              <p:nvPr/>
            </p:nvSpPr>
            <p:spPr>
              <a:xfrm>
                <a:off x="2106827" y="4253145"/>
                <a:ext cx="512806" cy="485310"/>
              </a:xfrm>
              <a:prstGeom prst="ellipse">
                <a:avLst/>
              </a:prstGeom>
              <a:solidFill>
                <a:schemeClr val="bg1"/>
              </a:solidFill>
              <a:ln w="38100">
                <a:solidFill>
                  <a:srgbClr val="0F4D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title="envelope icon">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95917" y="4331015"/>
                <a:ext cx="342006" cy="342006"/>
              </a:xfrm>
              <a:prstGeom prst="rect">
                <a:avLst/>
              </a:prstGeom>
            </p:spPr>
          </p:pic>
        </p:grpSp>
      </p:grpSp>
      <p:sp>
        <p:nvSpPr>
          <p:cNvPr id="3" name="Rectangle 2"/>
          <p:cNvSpPr/>
          <p:nvPr/>
        </p:nvSpPr>
        <p:spPr>
          <a:xfrm>
            <a:off x="3742507" y="4972527"/>
            <a:ext cx="1905000" cy="461665"/>
          </a:xfrm>
          <a:prstGeom prst="rect">
            <a:avLst/>
          </a:prstGeom>
        </p:spPr>
        <p:txBody>
          <a:bodyPr wrap="square">
            <a:spAutoFit/>
          </a:bodyPr>
          <a:lstStyle/>
          <a:p>
            <a:r>
              <a:rPr lang="en-US" sz="2400" dirty="0"/>
              <a:t>FOLLOW US:</a:t>
            </a:r>
          </a:p>
        </p:txBody>
      </p:sp>
      <p:grpSp>
        <p:nvGrpSpPr>
          <p:cNvPr id="5" name="Group 4" title="Social Media icon"/>
          <p:cNvGrpSpPr/>
          <p:nvPr/>
        </p:nvGrpSpPr>
        <p:grpSpPr>
          <a:xfrm>
            <a:off x="5562601" y="4985290"/>
            <a:ext cx="2590557" cy="497158"/>
            <a:chOff x="4014499" y="4954906"/>
            <a:chExt cx="2590557" cy="497158"/>
          </a:xfrm>
        </p:grpSpPr>
        <p:grpSp>
          <p:nvGrpSpPr>
            <p:cNvPr id="29" name="Group 28"/>
            <p:cNvGrpSpPr/>
            <p:nvPr/>
          </p:nvGrpSpPr>
          <p:grpSpPr>
            <a:xfrm>
              <a:off x="4014499" y="4954906"/>
              <a:ext cx="512806" cy="485310"/>
              <a:chOff x="4020387" y="4954906"/>
              <a:chExt cx="512806" cy="485310"/>
            </a:xfrm>
          </p:grpSpPr>
          <p:sp>
            <p:nvSpPr>
              <p:cNvPr id="30" name="Oval 29"/>
              <p:cNvSpPr/>
              <p:nvPr/>
            </p:nvSpPr>
            <p:spPr>
              <a:xfrm>
                <a:off x="4020387" y="4954906"/>
                <a:ext cx="512806" cy="485310"/>
              </a:xfrm>
              <a:prstGeom prst="ellipse">
                <a:avLst/>
              </a:prstGeom>
              <a:solidFill>
                <a:schemeClr val="bg1"/>
              </a:solidFill>
              <a:ln w="38100">
                <a:solidFill>
                  <a:srgbClr val="0F4D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title="Facebook Icon">
                <a:hlinkClick r:id="rId6"/>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80492" y="5025251"/>
                <a:ext cx="174072" cy="357072"/>
              </a:xfrm>
              <a:prstGeom prst="rect">
                <a:avLst/>
              </a:prstGeom>
            </p:spPr>
          </p:pic>
        </p:grpSp>
        <p:grpSp>
          <p:nvGrpSpPr>
            <p:cNvPr id="32" name="Group 31"/>
            <p:cNvGrpSpPr/>
            <p:nvPr/>
          </p:nvGrpSpPr>
          <p:grpSpPr>
            <a:xfrm>
              <a:off x="4730053" y="4957554"/>
              <a:ext cx="512806" cy="485310"/>
              <a:chOff x="4730053" y="4957554"/>
              <a:chExt cx="512806" cy="485310"/>
            </a:xfrm>
          </p:grpSpPr>
          <p:sp>
            <p:nvSpPr>
              <p:cNvPr id="27" name="Oval 26"/>
              <p:cNvSpPr/>
              <p:nvPr/>
            </p:nvSpPr>
            <p:spPr>
              <a:xfrm>
                <a:off x="4730053" y="4957554"/>
                <a:ext cx="512806" cy="485310"/>
              </a:xfrm>
              <a:prstGeom prst="ellipse">
                <a:avLst/>
              </a:prstGeom>
              <a:solidFill>
                <a:schemeClr val="bg1"/>
              </a:solidFill>
              <a:ln w="38100">
                <a:solidFill>
                  <a:srgbClr val="0F4D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title="Twitter Icon">
                <a:hlinkClick r:id="rId8"/>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6177" y="5067029"/>
                <a:ext cx="330567" cy="276922"/>
              </a:xfrm>
              <a:prstGeom prst="rect">
                <a:avLst/>
              </a:prstGeom>
            </p:spPr>
          </p:pic>
        </p:grpSp>
        <p:grpSp>
          <p:nvGrpSpPr>
            <p:cNvPr id="33" name="Group 32"/>
            <p:cNvGrpSpPr/>
            <p:nvPr/>
          </p:nvGrpSpPr>
          <p:grpSpPr>
            <a:xfrm>
              <a:off x="5411147" y="4966755"/>
              <a:ext cx="512806" cy="485309"/>
              <a:chOff x="5411147" y="4966755"/>
              <a:chExt cx="512806" cy="485309"/>
            </a:xfrm>
          </p:grpSpPr>
          <p:sp>
            <p:nvSpPr>
              <p:cNvPr id="17" name="Oval 16"/>
              <p:cNvSpPr/>
              <p:nvPr/>
            </p:nvSpPr>
            <p:spPr>
              <a:xfrm>
                <a:off x="5411147" y="4966755"/>
                <a:ext cx="512806" cy="485309"/>
              </a:xfrm>
              <a:prstGeom prst="ellipse">
                <a:avLst/>
              </a:prstGeom>
              <a:solidFill>
                <a:schemeClr val="bg1"/>
              </a:solidFill>
              <a:ln w="38100">
                <a:solidFill>
                  <a:srgbClr val="0F4D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title="Instagram Icon">
                <a:hlinkClick r:id="rId10"/>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16075" y="5029200"/>
                <a:ext cx="332975" cy="332975"/>
              </a:xfrm>
              <a:prstGeom prst="rect">
                <a:avLst/>
              </a:prstGeom>
            </p:spPr>
          </p:pic>
        </p:grpSp>
        <p:grpSp>
          <p:nvGrpSpPr>
            <p:cNvPr id="34" name="Group 33"/>
            <p:cNvGrpSpPr/>
            <p:nvPr/>
          </p:nvGrpSpPr>
          <p:grpSpPr>
            <a:xfrm>
              <a:off x="6092249" y="4954906"/>
              <a:ext cx="512807" cy="485310"/>
              <a:chOff x="6092249" y="4954906"/>
              <a:chExt cx="512807" cy="485310"/>
            </a:xfrm>
          </p:grpSpPr>
          <p:sp>
            <p:nvSpPr>
              <p:cNvPr id="22" name="Oval 21"/>
              <p:cNvSpPr/>
              <p:nvPr/>
            </p:nvSpPr>
            <p:spPr>
              <a:xfrm>
                <a:off x="6092249" y="4954906"/>
                <a:ext cx="512807" cy="485310"/>
              </a:xfrm>
              <a:prstGeom prst="ellipse">
                <a:avLst/>
              </a:prstGeom>
              <a:solidFill>
                <a:schemeClr val="bg1"/>
              </a:solidFill>
              <a:ln w="38100">
                <a:solidFill>
                  <a:srgbClr val="0F4D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title="Youtube Icon">
                <a:hlinkClick r:id="rId12"/>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209484" y="5025250"/>
                <a:ext cx="278335" cy="336925"/>
              </a:xfrm>
              <a:prstGeom prst="rect">
                <a:avLst/>
              </a:prstGeom>
            </p:spPr>
          </p:pic>
        </p:grpSp>
      </p:grpSp>
      <p:sp>
        <p:nvSpPr>
          <p:cNvPr id="12" name="Slide Number Placeholder 11"/>
          <p:cNvSpPr>
            <a:spLocks noGrp="1"/>
          </p:cNvSpPr>
          <p:nvPr>
            <p:ph type="sldNum" sz="quarter" idx="12"/>
          </p:nvPr>
        </p:nvSpPr>
        <p:spPr/>
        <p:txBody>
          <a:bodyPr/>
          <a:lstStyle/>
          <a:p>
            <a:fld id="{F9ECA865-404D-4A57-9AC1-FD3038CC100D}" type="slidenum">
              <a:rPr lang="en-US" smtClean="0"/>
              <a:pPr/>
              <a:t>11</a:t>
            </a:fld>
            <a:endParaRPr lang="en-US" dirty="0"/>
          </a:p>
        </p:txBody>
      </p:sp>
    </p:spTree>
    <p:extLst>
      <p:ext uri="{BB962C8B-B14F-4D97-AF65-F5344CB8AC3E}">
        <p14:creationId xmlns:p14="http://schemas.microsoft.com/office/powerpoint/2010/main" val="34705986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3"/>
          <p:cNvSpPr>
            <a:spLocks noGrp="1"/>
          </p:cNvSpPr>
          <p:nvPr>
            <p:ph type="title"/>
          </p:nvPr>
        </p:nvSpPr>
        <p:spPr>
          <a:xfrm>
            <a:off x="1981199" y="1106010"/>
            <a:ext cx="8340547" cy="950274"/>
          </a:xfrm>
        </p:spPr>
        <p:txBody>
          <a:bodyPr>
            <a:normAutofit fontScale="90000"/>
          </a:bodyPr>
          <a:lstStyle/>
          <a:p>
            <a:pPr>
              <a:lnSpc>
                <a:spcPts val="4400"/>
              </a:lnSpc>
            </a:pPr>
            <a:r>
              <a:rPr lang="en-US" altLang="en-US" sz="4400" b="0" dirty="0"/>
              <a:t> </a:t>
            </a:r>
            <a:r>
              <a:rPr lang="en-US" altLang="en-US" sz="4400" dirty="0"/>
              <a:t/>
            </a:r>
            <a:br>
              <a:rPr lang="en-US" altLang="en-US" sz="4400" dirty="0"/>
            </a:br>
            <a:endParaRPr lang="en-US" altLang="en-US" sz="4000" dirty="0"/>
          </a:p>
        </p:txBody>
      </p:sp>
      <p:sp>
        <p:nvSpPr>
          <p:cNvPr id="6" name="Text Placeholder 5"/>
          <p:cNvSpPr>
            <a:spLocks noGrp="1"/>
          </p:cNvSpPr>
          <p:nvPr>
            <p:ph type="body" sz="quarter" idx="10"/>
          </p:nvPr>
        </p:nvSpPr>
        <p:spPr>
          <a:xfrm>
            <a:off x="665018" y="5593883"/>
            <a:ext cx="8116215" cy="1359485"/>
          </a:xfrm>
        </p:spPr>
        <p:txBody>
          <a:bodyPr/>
          <a:lstStyle/>
          <a:p>
            <a:pPr>
              <a:lnSpc>
                <a:spcPct val="100000"/>
              </a:lnSpc>
              <a:spcBef>
                <a:spcPts val="0"/>
              </a:spcBef>
              <a:spcAft>
                <a:spcPts val="400"/>
              </a:spcAft>
            </a:pPr>
            <a:r>
              <a:rPr lang="en-US" dirty="0" smtClean="0">
                <a:solidFill>
                  <a:srgbClr val="006A75"/>
                </a:solidFill>
              </a:rPr>
              <a:t>2018 National Ryan White Conference on HIV Care and Treatment</a:t>
            </a:r>
          </a:p>
          <a:p>
            <a:pPr>
              <a:lnSpc>
                <a:spcPct val="100000"/>
              </a:lnSpc>
              <a:spcBef>
                <a:spcPts val="0"/>
              </a:spcBef>
              <a:spcAft>
                <a:spcPts val="400"/>
              </a:spcAft>
            </a:pPr>
            <a:r>
              <a:rPr lang="en-US" dirty="0" smtClean="0">
                <a:solidFill>
                  <a:srgbClr val="006A75"/>
                </a:solidFill>
              </a:rPr>
              <a:t>Oxon Hill, MD</a:t>
            </a:r>
          </a:p>
          <a:p>
            <a:pPr>
              <a:lnSpc>
                <a:spcPct val="100000"/>
              </a:lnSpc>
              <a:spcBef>
                <a:spcPts val="0"/>
              </a:spcBef>
              <a:spcAft>
                <a:spcPts val="400"/>
              </a:spcAft>
            </a:pPr>
            <a:r>
              <a:rPr lang="en-US" dirty="0" smtClean="0">
                <a:solidFill>
                  <a:srgbClr val="006A75"/>
                </a:solidFill>
              </a:rPr>
              <a:t>December 2018</a:t>
            </a:r>
            <a:endParaRPr lang="en-US" dirty="0">
              <a:solidFill>
                <a:srgbClr val="006A75"/>
              </a:solidFill>
            </a:endParaRPr>
          </a:p>
        </p:txBody>
      </p:sp>
      <p:pic>
        <p:nvPicPr>
          <p:cNvPr id="7172" name="Picture 6" descr="Logos of the United States Department of Health and Human Services and Centers for Disease Control and Preventio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6401" y="5743577"/>
            <a:ext cx="1905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5"/>
          <p:cNvSpPr txBox="1">
            <a:spLocks/>
          </p:cNvSpPr>
          <p:nvPr/>
        </p:nvSpPr>
        <p:spPr bwMode="auto">
          <a:xfrm>
            <a:off x="665018" y="3924842"/>
            <a:ext cx="8116215" cy="1359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0" indent="0" algn="l" rtl="0" eaLnBrk="0" fontAlgn="base" hangingPunct="0">
              <a:lnSpc>
                <a:spcPts val="1500"/>
              </a:lnSpc>
              <a:spcBef>
                <a:spcPct val="20000"/>
              </a:spcBef>
              <a:spcAft>
                <a:spcPct val="0"/>
              </a:spcAft>
              <a:buFont typeface="Arial" panose="020B0604020202020204" pitchFamily="34" charset="0"/>
              <a:buNone/>
              <a:defRPr sz="1350" kern="1200" baseline="0">
                <a:solidFill>
                  <a:srgbClr val="00788A"/>
                </a:solidFill>
                <a:latin typeface="Calibri" pitchFamily="34" charset="0"/>
                <a:ea typeface="+mn-ea"/>
                <a:cs typeface="+mn-cs"/>
              </a:defRPr>
            </a:lvl1pPr>
            <a:lvl2pPr marL="557213" indent="-214313" algn="ctr" rtl="0" eaLnBrk="0" fontAlgn="base" hangingPunct="0">
              <a:spcBef>
                <a:spcPct val="20000"/>
              </a:spcBef>
              <a:spcAft>
                <a:spcPct val="0"/>
              </a:spcAft>
              <a:buFont typeface="Arial" panose="020B0604020202020204" pitchFamily="34" charset="0"/>
              <a:buChar char="–"/>
              <a:defRPr sz="2100" kern="1200">
                <a:solidFill>
                  <a:schemeClr val="tx2"/>
                </a:solidFill>
                <a:latin typeface="Calibri" panose="020F0502020204030204" pitchFamily="34" charset="0"/>
                <a:ea typeface="+mn-ea"/>
                <a:cs typeface="+mn-cs"/>
              </a:defRPr>
            </a:lvl2pPr>
            <a:lvl3pPr marL="857250" indent="-171450" algn="ctr" rtl="0" eaLnBrk="0" fontAlgn="base" hangingPunct="0">
              <a:spcBef>
                <a:spcPct val="20000"/>
              </a:spcBef>
              <a:spcAft>
                <a:spcPct val="0"/>
              </a:spcAft>
              <a:buFont typeface="Arial" panose="020B0604020202020204" pitchFamily="34" charset="0"/>
              <a:buChar char="•"/>
              <a:defRPr sz="1800" kern="1200">
                <a:solidFill>
                  <a:schemeClr val="tx2"/>
                </a:solidFill>
                <a:latin typeface="Calibri" panose="020F0502020204030204" pitchFamily="34" charset="0"/>
                <a:ea typeface="+mn-ea"/>
                <a:cs typeface="+mn-cs"/>
              </a:defRPr>
            </a:lvl3pPr>
            <a:lvl4pPr marL="1200150" indent="-171450" algn="ctr" rtl="0" eaLnBrk="0" fontAlgn="base" hangingPunct="0">
              <a:spcBef>
                <a:spcPct val="20000"/>
              </a:spcBef>
              <a:spcAft>
                <a:spcPct val="0"/>
              </a:spcAft>
              <a:buFont typeface="Arial" panose="020B0604020202020204" pitchFamily="34" charset="0"/>
              <a:buChar char="–"/>
              <a:defRPr sz="1500" kern="1200">
                <a:solidFill>
                  <a:schemeClr val="tx2"/>
                </a:solidFill>
                <a:latin typeface="Calibri" panose="020F0502020204030204" pitchFamily="34" charset="0"/>
                <a:ea typeface="+mn-ea"/>
                <a:cs typeface="+mn-cs"/>
              </a:defRPr>
            </a:lvl4pPr>
            <a:lvl5pPr marL="1543050" indent="-171450" algn="ctr" rtl="0" eaLnBrk="0" fontAlgn="base" hangingPunct="0">
              <a:spcBef>
                <a:spcPct val="20000"/>
              </a:spcBef>
              <a:spcAft>
                <a:spcPct val="0"/>
              </a:spcAft>
              <a:buFont typeface="Arial" panose="020B0604020202020204" pitchFamily="34" charset="0"/>
              <a:buChar char="»"/>
              <a:defRPr sz="1500" kern="1200">
                <a:solidFill>
                  <a:schemeClr val="tx2"/>
                </a:solidFill>
                <a:latin typeface="Calibri" panose="020F0502020204030204" pitchFamily="34"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0" indent="0" algn="l" defTabSz="1219170" rtl="0" eaLnBrk="0" fontAlgn="base" latinLnBrk="0" hangingPunct="0">
              <a:lnSpc>
                <a:spcPct val="100000"/>
              </a:lnSpc>
              <a:spcBef>
                <a:spcPts val="0"/>
              </a:spcBef>
              <a:spcAft>
                <a:spcPts val="400"/>
              </a:spcAft>
              <a:buClrTx/>
              <a:buSzTx/>
              <a:buFont typeface="Arial" panose="020B0604020202020204" pitchFamily="34" charset="0"/>
              <a:buNone/>
              <a:tabLst/>
              <a:defRPr/>
            </a:pPr>
            <a:r>
              <a:rPr kumimoji="0" lang="en-US" sz="1800" b="1" i="0" u="none" strike="noStrike" kern="1200" cap="none" spc="0" normalizeH="0" baseline="0" noProof="0" dirty="0" smtClean="0">
                <a:ln>
                  <a:noFill/>
                </a:ln>
                <a:solidFill>
                  <a:srgbClr val="006A75"/>
                </a:solidFill>
                <a:effectLst/>
                <a:uLnTx/>
                <a:uFillTx/>
                <a:latin typeface="Calibri" pitchFamily="34" charset="0"/>
                <a:ea typeface="+mn-ea"/>
                <a:cs typeface="+mn-cs"/>
              </a:rPr>
              <a:t>Gail B</a:t>
            </a:r>
            <a:r>
              <a:rPr kumimoji="0" lang="en-US" sz="1800" b="1" i="0" u="none" strike="noStrike" kern="1200" cap="none" spc="0" normalizeH="0" baseline="0" noProof="0" dirty="0" err="1" smtClean="0">
                <a:ln>
                  <a:noFill/>
                </a:ln>
                <a:solidFill>
                  <a:srgbClr val="006A75"/>
                </a:solidFill>
                <a:effectLst/>
                <a:uLnTx/>
                <a:uFillTx/>
                <a:latin typeface="Calibri" pitchFamily="34" charset="0"/>
                <a:ea typeface="+mn-ea"/>
                <a:cs typeface="+mn-cs"/>
              </a:rPr>
              <a:t>olan</a:t>
            </a:r>
            <a:r>
              <a:rPr kumimoji="0" lang="en-US" sz="1800" b="1" i="0" u="none" strike="noStrike" kern="1200" cap="none" spc="0" normalizeH="0" baseline="0" noProof="0" dirty="0" smtClean="0">
                <a:ln>
                  <a:noFill/>
                </a:ln>
                <a:solidFill>
                  <a:srgbClr val="006A75"/>
                </a:solidFill>
                <a:effectLst/>
                <a:uLnTx/>
                <a:uFillTx/>
                <a:latin typeface="Calibri" pitchFamily="34" charset="0"/>
                <a:ea typeface="+mn-ea"/>
                <a:cs typeface="+mn-cs"/>
              </a:rPr>
              <a:t>, MD</a:t>
            </a:r>
            <a:endParaRPr kumimoji="0" lang="en-US" sz="1800" b="1" i="0" u="none" strike="noStrike" kern="1200" cap="none" spc="0" normalizeH="0" baseline="0" noProof="0" dirty="0">
              <a:ln>
                <a:noFill/>
              </a:ln>
              <a:solidFill>
                <a:srgbClr val="006A75"/>
              </a:solidFill>
              <a:effectLst/>
              <a:uLnTx/>
              <a:uFillTx/>
              <a:latin typeface="Calibri" pitchFamily="34" charset="0"/>
              <a:ea typeface="+mn-ea"/>
              <a:cs typeface="+mn-cs"/>
            </a:endParaRPr>
          </a:p>
          <a:p>
            <a:pPr marL="0" marR="0" lvl="0" indent="0" algn="l" defTabSz="1219170" rtl="0" eaLnBrk="0" fontAlgn="base" latinLnBrk="0" hangingPunct="0">
              <a:lnSpc>
                <a:spcPct val="100000"/>
              </a:lnSpc>
              <a:spcBef>
                <a:spcPts val="0"/>
              </a:spcBef>
              <a:spcAft>
                <a:spcPts val="400"/>
              </a:spcAft>
              <a:buClrTx/>
              <a:buSzTx/>
              <a:buFont typeface="Arial" panose="020B0604020202020204" pitchFamily="34" charset="0"/>
              <a:buNone/>
              <a:tabLst/>
              <a:defRPr/>
            </a:pPr>
            <a:r>
              <a:rPr kumimoji="0" lang="en-US" sz="1800" b="1" i="0" u="none" strike="noStrike" kern="1200" cap="none" spc="0" normalizeH="0" baseline="0" noProof="0" dirty="0" smtClean="0">
                <a:ln>
                  <a:noFill/>
                </a:ln>
                <a:solidFill>
                  <a:srgbClr val="006A75"/>
                </a:solidFill>
                <a:effectLst/>
                <a:uLnTx/>
                <a:uFillTx/>
                <a:latin typeface="Calibri" pitchFamily="34" charset="0"/>
                <a:ea typeface="+mn-ea"/>
                <a:cs typeface="+mn-cs"/>
              </a:rPr>
              <a:t>Director, Division </a:t>
            </a:r>
            <a:r>
              <a:rPr kumimoji="0" lang="en-US" sz="1800" b="1" i="0" u="none" strike="noStrike" kern="1200" cap="none" spc="0" normalizeH="0" baseline="0" noProof="0" dirty="0">
                <a:ln>
                  <a:noFill/>
                </a:ln>
                <a:solidFill>
                  <a:srgbClr val="006A75"/>
                </a:solidFill>
                <a:effectLst/>
                <a:uLnTx/>
                <a:uFillTx/>
                <a:latin typeface="Calibri" pitchFamily="34" charset="0"/>
                <a:ea typeface="+mn-ea"/>
                <a:cs typeface="+mn-cs"/>
              </a:rPr>
              <a:t>of STD Prevention</a:t>
            </a:r>
          </a:p>
          <a:p>
            <a:pPr marL="0" marR="0" lvl="0" indent="0" algn="l" defTabSz="1219170" rtl="0" eaLnBrk="0" fontAlgn="base" latinLnBrk="0" hangingPunct="0">
              <a:lnSpc>
                <a:spcPct val="100000"/>
              </a:lnSpc>
              <a:spcBef>
                <a:spcPts val="0"/>
              </a:spcBef>
              <a:spcAft>
                <a:spcPts val="400"/>
              </a:spcAft>
              <a:buClrTx/>
              <a:buSzTx/>
              <a:buFont typeface="Arial" panose="020B0604020202020204" pitchFamily="34" charset="0"/>
              <a:buNone/>
              <a:tabLst/>
              <a:defRPr/>
            </a:pPr>
            <a:r>
              <a:rPr kumimoji="0" lang="en-US" sz="1800" b="1" i="0" u="none" strike="noStrike" kern="1200" cap="none" spc="0" normalizeH="0" baseline="0" noProof="0" dirty="0" smtClean="0">
                <a:ln>
                  <a:noFill/>
                </a:ln>
                <a:solidFill>
                  <a:srgbClr val="006A75"/>
                </a:solidFill>
                <a:effectLst/>
                <a:uLnTx/>
                <a:uFillTx/>
                <a:latin typeface="Calibri" pitchFamily="34" charset="0"/>
                <a:ea typeface="+mn-ea"/>
                <a:cs typeface="+mn-cs"/>
              </a:rPr>
              <a:t>Centers </a:t>
            </a:r>
            <a:r>
              <a:rPr kumimoji="0" lang="en-US" sz="1800" b="1" i="0" u="none" strike="noStrike" kern="1200" cap="none" spc="0" normalizeH="0" baseline="0" noProof="0" dirty="0">
                <a:ln>
                  <a:noFill/>
                </a:ln>
                <a:solidFill>
                  <a:srgbClr val="006A75"/>
                </a:solidFill>
                <a:effectLst/>
                <a:uLnTx/>
                <a:uFillTx/>
                <a:latin typeface="Calibri" pitchFamily="34" charset="0"/>
                <a:ea typeface="+mn-ea"/>
                <a:cs typeface="+mn-cs"/>
              </a:rPr>
              <a:t>for Disease Control and Prevention</a:t>
            </a:r>
          </a:p>
        </p:txBody>
      </p:sp>
      <p:sp>
        <p:nvSpPr>
          <p:cNvPr id="2" name="Rectangle 1"/>
          <p:cNvSpPr/>
          <p:nvPr/>
        </p:nvSpPr>
        <p:spPr>
          <a:xfrm>
            <a:off x="665018" y="1659604"/>
            <a:ext cx="10336480"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6A75"/>
                </a:solidFill>
                <a:effectLst/>
                <a:uLnTx/>
                <a:uFillTx/>
                <a:latin typeface="Calibri" panose="020F0502020204030204" pitchFamily="34" charset="0"/>
                <a:ea typeface="Calibri" panose="020F0502020204030204" pitchFamily="34" charset="0"/>
                <a:cs typeface="+mn-cs"/>
              </a:rPr>
              <a:t>Increasing STI Testing and Treatment Across the Ryan White HIV/AIDS Program</a:t>
            </a:r>
            <a:endParaRPr kumimoji="0" lang="en-US" sz="4000" b="1" i="0" u="none" strike="noStrike" kern="1200" cap="none" spc="0" normalizeH="0" baseline="0" noProof="0" dirty="0">
              <a:ln>
                <a:noFill/>
              </a:ln>
              <a:solidFill>
                <a:srgbClr val="006A7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2857884"/>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 name="Group 65"/>
          <p:cNvGrpSpPr/>
          <p:nvPr/>
        </p:nvGrpSpPr>
        <p:grpSpPr>
          <a:xfrm>
            <a:off x="-133350" y="-647250"/>
            <a:ext cx="12461978" cy="8280634"/>
            <a:chOff x="-27315" y="435863"/>
            <a:chExt cx="9222749" cy="6128258"/>
          </a:xfrm>
        </p:grpSpPr>
        <p:sp>
          <p:nvSpPr>
            <p:cNvPr id="67" name="object 8"/>
            <p:cNvSpPr/>
            <p:nvPr/>
          </p:nvSpPr>
          <p:spPr>
            <a:xfrm>
              <a:off x="1097280" y="2049779"/>
              <a:ext cx="699516" cy="80772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8" name="object 9"/>
            <p:cNvSpPr/>
            <p:nvPr/>
          </p:nvSpPr>
          <p:spPr>
            <a:xfrm>
              <a:off x="1328927" y="2731007"/>
              <a:ext cx="2947416" cy="294132"/>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9" name="object 10"/>
            <p:cNvSpPr/>
            <p:nvPr/>
          </p:nvSpPr>
          <p:spPr>
            <a:xfrm>
              <a:off x="757427" y="859536"/>
              <a:ext cx="1979676" cy="370332"/>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0" name="object 11"/>
            <p:cNvSpPr/>
            <p:nvPr/>
          </p:nvSpPr>
          <p:spPr>
            <a:xfrm>
              <a:off x="0" y="601980"/>
              <a:ext cx="757428" cy="819912"/>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1" name="object 12"/>
            <p:cNvSpPr/>
            <p:nvPr/>
          </p:nvSpPr>
          <p:spPr>
            <a:xfrm>
              <a:off x="0" y="2764535"/>
              <a:ext cx="879347" cy="637032"/>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2" name="object 13"/>
            <p:cNvSpPr/>
            <p:nvPr/>
          </p:nvSpPr>
          <p:spPr>
            <a:xfrm>
              <a:off x="0" y="3316223"/>
              <a:ext cx="2197608" cy="358139"/>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3" name="object 14"/>
            <p:cNvSpPr/>
            <p:nvPr/>
          </p:nvSpPr>
          <p:spPr>
            <a:xfrm>
              <a:off x="8301228" y="4741164"/>
              <a:ext cx="842771" cy="1632204"/>
            </a:xfrm>
            <a:prstGeom prst="rect">
              <a:avLst/>
            </a:prstGeom>
            <a:blipFill>
              <a:blip r:embed="rId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4" name="object 15"/>
            <p:cNvSpPr/>
            <p:nvPr/>
          </p:nvSpPr>
          <p:spPr>
            <a:xfrm>
              <a:off x="8301228" y="6214871"/>
              <a:ext cx="843280" cy="349250"/>
            </a:xfrm>
            <a:custGeom>
              <a:avLst/>
              <a:gdLst/>
              <a:ahLst/>
              <a:cxnLst/>
              <a:rect l="l" t="t" r="r" b="b"/>
              <a:pathLst>
                <a:path w="843279" h="349250">
                  <a:moveTo>
                    <a:pt x="0" y="348995"/>
                  </a:moveTo>
                  <a:lnTo>
                    <a:pt x="842772" y="348995"/>
                  </a:lnTo>
                  <a:lnTo>
                    <a:pt x="842772" y="0"/>
                  </a:lnTo>
                  <a:lnTo>
                    <a:pt x="0" y="0"/>
                  </a:lnTo>
                  <a:lnTo>
                    <a:pt x="0" y="348995"/>
                  </a:lnTo>
                  <a:close/>
                </a:path>
              </a:pathLst>
            </a:custGeom>
            <a:solidFill>
              <a:srgbClr val="001F5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5" name="object 16"/>
            <p:cNvSpPr txBox="1"/>
            <p:nvPr/>
          </p:nvSpPr>
          <p:spPr>
            <a:xfrm>
              <a:off x="8957309" y="6252667"/>
              <a:ext cx="238125" cy="184666"/>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1" i="0" u="none" strike="noStrike" kern="1200" cap="none" spc="0" normalizeH="0" baseline="0" noProof="0" dirty="0">
                  <a:ln>
                    <a:noFill/>
                  </a:ln>
                  <a:solidFill>
                    <a:prstClr val="black"/>
                  </a:solidFill>
                  <a:effectLst/>
                  <a:uLnTx/>
                  <a:uFillTx/>
                  <a:latin typeface="Calibri"/>
                  <a:ea typeface="+mn-ea"/>
                  <a:cs typeface="Calibri"/>
                </a:rPr>
                <a:t>Jim</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76" name="object 17"/>
            <p:cNvSpPr/>
            <p:nvPr/>
          </p:nvSpPr>
          <p:spPr>
            <a:xfrm>
              <a:off x="8968358" y="6425996"/>
              <a:ext cx="175895" cy="0"/>
            </a:xfrm>
            <a:custGeom>
              <a:avLst/>
              <a:gdLst/>
              <a:ahLst/>
              <a:cxnLst/>
              <a:rect l="l" t="t" r="r" b="b"/>
              <a:pathLst>
                <a:path w="175895">
                  <a:moveTo>
                    <a:pt x="0" y="0"/>
                  </a:moveTo>
                  <a:lnTo>
                    <a:pt x="175640" y="0"/>
                  </a:lnTo>
                </a:path>
              </a:pathLst>
            </a:custGeom>
            <a:ln w="10668">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7" name="object 18"/>
            <p:cNvSpPr/>
            <p:nvPr/>
          </p:nvSpPr>
          <p:spPr>
            <a:xfrm>
              <a:off x="8302752" y="505968"/>
              <a:ext cx="841247" cy="1008888"/>
            </a:xfrm>
            <a:prstGeom prst="rect">
              <a:avLst/>
            </a:prstGeom>
            <a:blipFill>
              <a:blip r:embed="rId9"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8" name="object 19"/>
            <p:cNvSpPr/>
            <p:nvPr/>
          </p:nvSpPr>
          <p:spPr>
            <a:xfrm>
              <a:off x="5405628" y="848867"/>
              <a:ext cx="2444496" cy="562355"/>
            </a:xfrm>
            <a:prstGeom prst="rect">
              <a:avLst/>
            </a:prstGeom>
            <a:blipFill>
              <a:blip r:embed="rId10"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9" name="object 20"/>
            <p:cNvSpPr txBox="1"/>
            <p:nvPr/>
          </p:nvSpPr>
          <p:spPr>
            <a:xfrm>
              <a:off x="4520310" y="1405254"/>
              <a:ext cx="3515995" cy="32316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050" b="1" i="0" u="none" strike="noStrike" kern="1200" cap="none" spc="0" normalizeH="0" baseline="0" noProof="0" dirty="0">
                  <a:ln>
                    <a:noFill/>
                  </a:ln>
                  <a:solidFill>
                    <a:prstClr val="black"/>
                  </a:solidFill>
                  <a:effectLst/>
                  <a:uLnTx/>
                  <a:uFillTx/>
                  <a:latin typeface="Bookman Old Style"/>
                  <a:ea typeface="+mn-ea"/>
                  <a:cs typeface="Bookman Old Style"/>
                </a:rPr>
                <a:t>STD </a:t>
              </a:r>
              <a:r>
                <a:rPr kumimoji="0" sz="1050" b="1" i="0" u="none" strike="noStrike" kern="1200" cap="none" spc="-5" normalizeH="0" baseline="0" noProof="0" dirty="0">
                  <a:ln>
                    <a:noFill/>
                  </a:ln>
                  <a:solidFill>
                    <a:prstClr val="black"/>
                  </a:solidFill>
                  <a:effectLst/>
                  <a:uLnTx/>
                  <a:uFillTx/>
                  <a:latin typeface="Bookman Old Style"/>
                  <a:ea typeface="+mn-ea"/>
                  <a:cs typeface="Bookman Old Style"/>
                </a:rPr>
                <a:t>rates </a:t>
              </a:r>
              <a:r>
                <a:rPr kumimoji="0" sz="1050" b="1" i="0" u="none" strike="noStrike" kern="1200" cap="none" spc="0" normalizeH="0" baseline="0" noProof="0" dirty="0">
                  <a:ln>
                    <a:noFill/>
                  </a:ln>
                  <a:solidFill>
                    <a:prstClr val="black"/>
                  </a:solidFill>
                  <a:effectLst/>
                  <a:uLnTx/>
                  <a:uFillTx/>
                  <a:latin typeface="Bookman Old Style"/>
                  <a:ea typeface="+mn-ea"/>
                  <a:cs typeface="Bookman Old Style"/>
                </a:rPr>
                <a:t>hit another record high, </a:t>
              </a:r>
              <a:r>
                <a:rPr kumimoji="0" sz="1050" b="1" i="0" u="none" strike="noStrike" kern="1200" cap="none" spc="-5" normalizeH="0" baseline="0" noProof="0" dirty="0">
                  <a:ln>
                    <a:noFill/>
                  </a:ln>
                  <a:solidFill>
                    <a:prstClr val="black"/>
                  </a:solidFill>
                  <a:effectLst/>
                  <a:uLnTx/>
                  <a:uFillTx/>
                  <a:latin typeface="Bookman Old Style"/>
                  <a:ea typeface="+mn-ea"/>
                  <a:cs typeface="Bookman Old Style"/>
                </a:rPr>
                <a:t>with</a:t>
              </a:r>
              <a:r>
                <a:rPr kumimoji="0" sz="1050" b="1" i="0" u="none" strike="noStrike" kern="1200" cap="none" spc="-60" normalizeH="0" baseline="0" noProof="0" dirty="0">
                  <a:ln>
                    <a:noFill/>
                  </a:ln>
                  <a:solidFill>
                    <a:prstClr val="black"/>
                  </a:solidFill>
                  <a:effectLst/>
                  <a:uLnTx/>
                  <a:uFillTx/>
                  <a:latin typeface="Bookman Old Style"/>
                  <a:ea typeface="+mn-ea"/>
                  <a:cs typeface="Bookman Old Style"/>
                </a:rPr>
                <a:t> </a:t>
              </a:r>
              <a:r>
                <a:rPr kumimoji="0" sz="1050" b="1" i="0" u="none" strike="noStrike" kern="1200" cap="none" spc="0" normalizeH="0" baseline="0" noProof="0" dirty="0">
                  <a:ln>
                    <a:noFill/>
                  </a:ln>
                  <a:solidFill>
                    <a:prstClr val="black"/>
                  </a:solidFill>
                  <a:effectLst/>
                  <a:uLnTx/>
                  <a:uFillTx/>
                  <a:latin typeface="Bookman Old Style"/>
                  <a:ea typeface="+mn-ea"/>
                  <a:cs typeface="Bookman Old Style"/>
                </a:rPr>
                <a:t>California</a:t>
              </a:r>
              <a:endParaRPr kumimoji="0" sz="1050" b="0" i="0" u="none" strike="noStrike" kern="1200" cap="none" spc="0" normalizeH="0" baseline="0" noProof="0">
                <a:ln>
                  <a:noFill/>
                </a:ln>
                <a:solidFill>
                  <a:prstClr val="black"/>
                </a:solidFill>
                <a:effectLst/>
                <a:uLnTx/>
                <a:uFillTx/>
                <a:latin typeface="Bookman Old Style"/>
                <a:ea typeface="+mn-ea"/>
                <a:cs typeface="Bookman Old Style"/>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050" b="1" i="0" u="none" strike="noStrike" kern="1200" cap="none" spc="0" normalizeH="0" baseline="0" noProof="0" dirty="0">
                  <a:ln>
                    <a:noFill/>
                  </a:ln>
                  <a:solidFill>
                    <a:prstClr val="black"/>
                  </a:solidFill>
                  <a:effectLst/>
                  <a:uLnTx/>
                  <a:uFillTx/>
                  <a:latin typeface="Bookman Old Style"/>
                  <a:ea typeface="+mn-ea"/>
                  <a:cs typeface="Bookman Old Style"/>
                </a:rPr>
                <a:t>near </a:t>
              </a:r>
              <a:r>
                <a:rPr kumimoji="0" sz="1050" b="1" i="0" u="none" strike="noStrike" kern="1200" cap="none" spc="-5" normalizeH="0" baseline="0" noProof="0" dirty="0">
                  <a:ln>
                    <a:noFill/>
                  </a:ln>
                  <a:solidFill>
                    <a:prstClr val="black"/>
                  </a:solidFill>
                  <a:effectLst/>
                  <a:uLnTx/>
                  <a:uFillTx/>
                  <a:latin typeface="Bookman Old Style"/>
                  <a:ea typeface="+mn-ea"/>
                  <a:cs typeface="Bookman Old Style"/>
                </a:rPr>
                <a:t>the</a:t>
              </a:r>
              <a:r>
                <a:rPr kumimoji="0" sz="1050" b="1" i="0" u="none" strike="noStrike" kern="1200" cap="none" spc="-75" normalizeH="0" baseline="0" noProof="0" dirty="0">
                  <a:ln>
                    <a:noFill/>
                  </a:ln>
                  <a:solidFill>
                    <a:prstClr val="black"/>
                  </a:solidFill>
                  <a:effectLst/>
                  <a:uLnTx/>
                  <a:uFillTx/>
                  <a:latin typeface="Bookman Old Style"/>
                  <a:ea typeface="+mn-ea"/>
                  <a:cs typeface="Bookman Old Style"/>
                </a:rPr>
                <a:t> </a:t>
              </a:r>
              <a:r>
                <a:rPr kumimoji="0" sz="1050" b="1" i="0" u="none" strike="noStrike" kern="1200" cap="none" spc="0" normalizeH="0" baseline="0" noProof="0" dirty="0">
                  <a:ln>
                    <a:noFill/>
                  </a:ln>
                  <a:solidFill>
                    <a:prstClr val="black"/>
                  </a:solidFill>
                  <a:effectLst/>
                  <a:uLnTx/>
                  <a:uFillTx/>
                  <a:latin typeface="Bookman Old Style"/>
                  <a:ea typeface="+mn-ea"/>
                  <a:cs typeface="Bookman Old Style"/>
                </a:rPr>
                <a:t>top</a:t>
              </a:r>
              <a:endParaRPr kumimoji="0" sz="1050" b="0" i="0" u="none" strike="noStrike" kern="1200" cap="none" spc="0" normalizeH="0" baseline="0" noProof="0">
                <a:ln>
                  <a:noFill/>
                </a:ln>
                <a:solidFill>
                  <a:prstClr val="black"/>
                </a:solidFill>
                <a:effectLst/>
                <a:uLnTx/>
                <a:uFillTx/>
                <a:latin typeface="Bookman Old Style"/>
                <a:ea typeface="+mn-ea"/>
                <a:cs typeface="Bookman Old Style"/>
              </a:endParaRPr>
            </a:p>
          </p:txBody>
        </p:sp>
        <p:sp>
          <p:nvSpPr>
            <p:cNvPr id="80" name="object 21"/>
            <p:cNvSpPr/>
            <p:nvPr/>
          </p:nvSpPr>
          <p:spPr>
            <a:xfrm>
              <a:off x="4136135" y="1882139"/>
              <a:ext cx="2148078" cy="2724150"/>
            </a:xfrm>
            <a:prstGeom prst="rect">
              <a:avLst/>
            </a:prstGeom>
            <a:blipFill>
              <a:blip r:embed="rId11"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1" name="object 22"/>
            <p:cNvSpPr/>
            <p:nvPr/>
          </p:nvSpPr>
          <p:spPr>
            <a:xfrm>
              <a:off x="1929383" y="3787140"/>
              <a:ext cx="2197608" cy="550163"/>
            </a:xfrm>
            <a:prstGeom prst="rect">
              <a:avLst/>
            </a:prstGeom>
            <a:blipFill>
              <a:blip r:embed="rId1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2" name="object 23"/>
            <p:cNvSpPr txBox="1"/>
            <p:nvPr/>
          </p:nvSpPr>
          <p:spPr>
            <a:xfrm>
              <a:off x="2611627" y="3409822"/>
              <a:ext cx="1576705" cy="276999"/>
            </a:xfrm>
            <a:prstGeom prst="rect">
              <a:avLst/>
            </a:prstGeom>
          </p:spPr>
          <p:txBody>
            <a:bodyPr vert="horz" wrap="square" lIns="0" tIns="0" rIns="0" bIns="0" rtlCol="0">
              <a:spAutoFit/>
            </a:bodyPr>
            <a:lstStyle/>
            <a:p>
              <a:pPr marL="12700" marR="5080" lvl="0" indent="0" algn="l"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5" normalizeH="0" baseline="0" noProof="0" dirty="0">
                  <a:ln>
                    <a:noFill/>
                  </a:ln>
                  <a:solidFill>
                    <a:prstClr val="black"/>
                  </a:solidFill>
                  <a:effectLst/>
                  <a:uLnTx/>
                  <a:uFillTx/>
                  <a:latin typeface="Calibri"/>
                  <a:ea typeface="+mn-ea"/>
                  <a:cs typeface="Calibri"/>
                </a:rPr>
                <a:t>USA </a:t>
              </a:r>
              <a:r>
                <a:rPr kumimoji="0" sz="900" b="1" i="0" u="none" strike="noStrike" kern="1200" cap="none" spc="0" normalizeH="0" baseline="0" noProof="0" dirty="0">
                  <a:ln>
                    <a:noFill/>
                  </a:ln>
                  <a:solidFill>
                    <a:prstClr val="black"/>
                  </a:solidFill>
                  <a:effectLst/>
                  <a:uLnTx/>
                  <a:uFillTx/>
                  <a:latin typeface="Calibri"/>
                  <a:ea typeface="+mn-ea"/>
                  <a:cs typeface="Calibri"/>
                </a:rPr>
                <a:t>– </a:t>
              </a:r>
              <a:r>
                <a:rPr kumimoji="0" sz="900" b="1" i="0" u="none" strike="noStrike" kern="1200" cap="none" spc="-5" normalizeH="0" baseline="0" noProof="0" dirty="0">
                  <a:ln>
                    <a:noFill/>
                  </a:ln>
                  <a:solidFill>
                    <a:prstClr val="black"/>
                  </a:solidFill>
                  <a:effectLst/>
                  <a:uLnTx/>
                  <a:uFillTx/>
                  <a:latin typeface="Calibri"/>
                  <a:ea typeface="+mn-ea"/>
                  <a:cs typeface="Calibri"/>
                </a:rPr>
                <a:t>New STD cases “hit record  high in</a:t>
              </a:r>
              <a:r>
                <a:rPr kumimoji="0" sz="900" b="1" i="0" u="none" strike="noStrike" kern="1200" cap="none" spc="-75" normalizeH="0" baseline="0" noProof="0" dirty="0">
                  <a:ln>
                    <a:noFill/>
                  </a:ln>
                  <a:solidFill>
                    <a:prstClr val="black"/>
                  </a:solidFill>
                  <a:effectLst/>
                  <a:uLnTx/>
                  <a:uFillTx/>
                  <a:latin typeface="Calibri"/>
                  <a:ea typeface="+mn-ea"/>
                  <a:cs typeface="Calibri"/>
                </a:rPr>
                <a:t> </a:t>
              </a:r>
              <a:r>
                <a:rPr kumimoji="0" sz="900" b="1" i="0" u="none" strike="noStrike" kern="1200" cap="none" spc="-5" normalizeH="0" baseline="0" noProof="0" dirty="0">
                  <a:ln>
                    <a:noFill/>
                  </a:ln>
                  <a:solidFill>
                    <a:prstClr val="black"/>
                  </a:solidFill>
                  <a:effectLst/>
                  <a:uLnTx/>
                  <a:uFillTx/>
                  <a:latin typeface="Calibri"/>
                  <a:ea typeface="+mn-ea"/>
                  <a:cs typeface="Calibri"/>
                </a:rPr>
                <a:t>US”</a:t>
              </a:r>
              <a:endParaRPr kumimoji="0" sz="900" b="0" i="0" u="none" strike="noStrike" kern="1200" cap="none" spc="0" normalizeH="0" baseline="0" noProof="0">
                <a:ln>
                  <a:noFill/>
                </a:ln>
                <a:solidFill>
                  <a:prstClr val="black"/>
                </a:solidFill>
                <a:effectLst/>
                <a:uLnTx/>
                <a:uFillTx/>
                <a:latin typeface="Calibri"/>
                <a:ea typeface="+mn-ea"/>
                <a:cs typeface="Calibri"/>
              </a:endParaRPr>
            </a:p>
          </p:txBody>
        </p:sp>
        <p:sp>
          <p:nvSpPr>
            <p:cNvPr id="83" name="object 24"/>
            <p:cNvSpPr/>
            <p:nvPr/>
          </p:nvSpPr>
          <p:spPr>
            <a:xfrm>
              <a:off x="1929383" y="1723644"/>
              <a:ext cx="2107692" cy="416051"/>
            </a:xfrm>
            <a:prstGeom prst="rect">
              <a:avLst/>
            </a:prstGeom>
            <a:blipFill>
              <a:blip r:embed="rId1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4" name="object 25"/>
            <p:cNvSpPr txBox="1"/>
            <p:nvPr/>
          </p:nvSpPr>
          <p:spPr>
            <a:xfrm>
              <a:off x="2043429" y="2078482"/>
              <a:ext cx="2082164" cy="138499"/>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5" normalizeH="0" baseline="0" noProof="0" dirty="0">
                  <a:ln>
                    <a:noFill/>
                  </a:ln>
                  <a:solidFill>
                    <a:prstClr val="black"/>
                  </a:solidFill>
                  <a:effectLst/>
                  <a:uLnTx/>
                  <a:uFillTx/>
                  <a:latin typeface="Calibri"/>
                  <a:ea typeface="+mn-ea"/>
                  <a:cs typeface="Calibri"/>
                </a:rPr>
                <a:t>America faces uncontrollable STD</a:t>
              </a:r>
              <a:r>
                <a:rPr kumimoji="0" sz="900" b="1" i="0" u="none" strike="noStrike" kern="1200" cap="none" spc="85" normalizeH="0" baseline="0" noProof="0" dirty="0">
                  <a:ln>
                    <a:noFill/>
                  </a:ln>
                  <a:solidFill>
                    <a:prstClr val="black"/>
                  </a:solidFill>
                  <a:effectLst/>
                  <a:uLnTx/>
                  <a:uFillTx/>
                  <a:latin typeface="Calibri"/>
                  <a:ea typeface="+mn-ea"/>
                  <a:cs typeface="Calibri"/>
                </a:rPr>
                <a:t> </a:t>
              </a:r>
              <a:r>
                <a:rPr kumimoji="0" sz="900" b="1" i="0" u="none" strike="noStrike" kern="1200" cap="none" spc="-5" normalizeH="0" baseline="0" noProof="0" dirty="0">
                  <a:ln>
                    <a:noFill/>
                  </a:ln>
                  <a:solidFill>
                    <a:prstClr val="black"/>
                  </a:solidFill>
                  <a:effectLst/>
                  <a:uLnTx/>
                  <a:uFillTx/>
                  <a:latin typeface="Calibri"/>
                  <a:ea typeface="+mn-ea"/>
                  <a:cs typeface="Calibri"/>
                </a:rPr>
                <a:t>epidemic</a:t>
              </a:r>
              <a:endParaRPr kumimoji="0" sz="900" b="0" i="0" u="none" strike="noStrike" kern="1200" cap="none" spc="0" normalizeH="0" baseline="0" noProof="0">
                <a:ln>
                  <a:noFill/>
                </a:ln>
                <a:solidFill>
                  <a:prstClr val="black"/>
                </a:solidFill>
                <a:effectLst/>
                <a:uLnTx/>
                <a:uFillTx/>
                <a:latin typeface="Calibri"/>
                <a:ea typeface="+mn-ea"/>
                <a:cs typeface="Calibri"/>
              </a:endParaRPr>
            </a:p>
          </p:txBody>
        </p:sp>
        <p:sp>
          <p:nvSpPr>
            <p:cNvPr id="85" name="object 26"/>
            <p:cNvSpPr/>
            <p:nvPr/>
          </p:nvSpPr>
          <p:spPr>
            <a:xfrm>
              <a:off x="3703320" y="4584191"/>
              <a:ext cx="1850136" cy="313944"/>
            </a:xfrm>
            <a:prstGeom prst="rect">
              <a:avLst/>
            </a:prstGeom>
            <a:blipFill>
              <a:blip r:embed="rId1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6" name="object 27"/>
            <p:cNvSpPr txBox="1"/>
            <p:nvPr/>
          </p:nvSpPr>
          <p:spPr>
            <a:xfrm>
              <a:off x="6286880" y="1938502"/>
              <a:ext cx="2493645" cy="333375"/>
            </a:xfrm>
            <a:prstGeom prst="rect">
              <a:avLst/>
            </a:prstGeom>
          </p:spPr>
          <p:txBody>
            <a:bodyPr vert="horz" wrap="square" lIns="0" tIns="635" rIns="0" bIns="0" rtlCol="0">
              <a:spAutoFit/>
            </a:bodyPr>
            <a:lstStyle/>
            <a:p>
              <a:pPr marL="12700" marR="5080" lvl="0" indent="0" algn="l" defTabSz="914400" rtl="0" eaLnBrk="1" fontAlgn="auto" latinLnBrk="0" hangingPunct="1">
                <a:lnSpc>
                  <a:spcPct val="104000"/>
                </a:lnSpc>
                <a:spcBef>
                  <a:spcPts val="5"/>
                </a:spcBef>
                <a:spcAft>
                  <a:spcPts val="0"/>
                </a:spcAft>
                <a:buClrTx/>
                <a:buSzTx/>
                <a:buFontTx/>
                <a:buNone/>
                <a:tabLst/>
                <a:defRPr/>
              </a:pPr>
              <a:r>
                <a:rPr kumimoji="0" sz="500" b="0" i="0" u="none" strike="noStrike" kern="1200" cap="none" spc="10" normalizeH="0" baseline="0" noProof="0" dirty="0">
                  <a:ln>
                    <a:noFill/>
                  </a:ln>
                  <a:solidFill>
                    <a:prstClr val="black"/>
                  </a:solidFill>
                  <a:effectLst/>
                  <a:uLnTx/>
                  <a:uFillTx/>
                  <a:latin typeface="Arial"/>
                  <a:ea typeface="+mn-ea"/>
                  <a:cs typeface="Arial"/>
                </a:rPr>
                <a:t>“Every </a:t>
              </a:r>
              <a:r>
                <a:rPr kumimoji="0" sz="500" b="0" i="0" u="none" strike="noStrike" kern="1200" cap="none" spc="15" normalizeH="0" baseline="0" noProof="0" dirty="0">
                  <a:ln>
                    <a:noFill/>
                  </a:ln>
                  <a:solidFill>
                    <a:prstClr val="black"/>
                  </a:solidFill>
                  <a:effectLst/>
                  <a:uLnTx/>
                  <a:uFillTx/>
                  <a:latin typeface="Arial"/>
                  <a:ea typeface="+mn-ea"/>
                  <a:cs typeface="Arial"/>
                </a:rPr>
                <a:t>baby </a:t>
              </a:r>
              <a:r>
                <a:rPr kumimoji="0" sz="500" b="0" i="0" u="none" strike="noStrike" kern="1200" cap="none" spc="10" normalizeH="0" baseline="0" noProof="0" dirty="0">
                  <a:ln>
                    <a:noFill/>
                  </a:ln>
                  <a:solidFill>
                    <a:prstClr val="black"/>
                  </a:solidFill>
                  <a:effectLst/>
                  <a:uLnTx/>
                  <a:uFillTx/>
                  <a:latin typeface="Arial"/>
                  <a:ea typeface="+mn-ea"/>
                  <a:cs typeface="Arial"/>
                </a:rPr>
                <a:t>born with </a:t>
              </a:r>
              <a:r>
                <a:rPr kumimoji="0" sz="500" b="0" i="0" u="none" strike="noStrike" kern="1200" cap="none" spc="5" normalizeH="0" baseline="0" noProof="0" dirty="0">
                  <a:ln>
                    <a:noFill/>
                  </a:ln>
                  <a:solidFill>
                    <a:prstClr val="black"/>
                  </a:solidFill>
                  <a:effectLst/>
                  <a:uLnTx/>
                  <a:uFillTx/>
                  <a:latin typeface="Arial"/>
                  <a:ea typeface="+mn-ea"/>
                  <a:cs typeface="Arial"/>
                </a:rPr>
                <a:t>syphilis represents </a:t>
              </a:r>
              <a:r>
                <a:rPr kumimoji="0" sz="500" b="0" i="0" u="none" strike="noStrike" kern="1200" cap="none" spc="15" normalizeH="0" baseline="0" noProof="0" dirty="0">
                  <a:ln>
                    <a:noFill/>
                  </a:ln>
                  <a:solidFill>
                    <a:prstClr val="black"/>
                  </a:solidFill>
                  <a:effectLst/>
                  <a:uLnTx/>
                  <a:uFillTx/>
                  <a:latin typeface="Arial"/>
                  <a:ea typeface="+mn-ea"/>
                  <a:cs typeface="Arial"/>
                </a:rPr>
                <a:t>a </a:t>
              </a:r>
              <a:r>
                <a:rPr kumimoji="0" sz="500" b="0" i="0" u="none" strike="noStrike" kern="1200" cap="none" spc="5" normalizeH="0" baseline="0" noProof="0" dirty="0">
                  <a:ln>
                    <a:noFill/>
                  </a:ln>
                  <a:solidFill>
                    <a:prstClr val="black"/>
                  </a:solidFill>
                  <a:effectLst/>
                  <a:uLnTx/>
                  <a:uFillTx/>
                  <a:latin typeface="Arial"/>
                  <a:ea typeface="+mn-ea"/>
                  <a:cs typeface="Arial"/>
                </a:rPr>
                <a:t>tragic </a:t>
              </a:r>
              <a:r>
                <a:rPr kumimoji="0" sz="500" b="0" i="0" u="none" strike="noStrike" kern="1200" cap="none" spc="10" normalizeH="0" baseline="0" noProof="0" dirty="0">
                  <a:ln>
                    <a:noFill/>
                  </a:ln>
                  <a:solidFill>
                    <a:prstClr val="black"/>
                  </a:solidFill>
                  <a:effectLst/>
                  <a:uLnTx/>
                  <a:uFillTx/>
                  <a:latin typeface="Arial"/>
                  <a:ea typeface="+mn-ea"/>
                  <a:cs typeface="Arial"/>
                </a:rPr>
                <a:t>systems </a:t>
              </a:r>
              <a:r>
                <a:rPr kumimoji="0" sz="500" b="0" i="0" u="none" strike="noStrike" kern="1200" cap="none" spc="5" normalizeH="0" baseline="0" noProof="0" dirty="0">
                  <a:ln>
                    <a:noFill/>
                  </a:ln>
                  <a:solidFill>
                    <a:prstClr val="black"/>
                  </a:solidFill>
                  <a:effectLst/>
                  <a:uLnTx/>
                  <a:uFillTx/>
                  <a:latin typeface="Arial"/>
                  <a:ea typeface="+mn-ea"/>
                  <a:cs typeface="Arial"/>
                </a:rPr>
                <a:t>failure,” Gail Bolan,  director </a:t>
              </a:r>
              <a:r>
                <a:rPr kumimoji="0" sz="500" b="0" i="0" u="none" strike="noStrike" kern="1200" cap="none" spc="0" normalizeH="0" baseline="0" noProof="0" dirty="0">
                  <a:ln>
                    <a:noFill/>
                  </a:ln>
                  <a:solidFill>
                    <a:prstClr val="black"/>
                  </a:solidFill>
                  <a:effectLst/>
                  <a:uLnTx/>
                  <a:uFillTx/>
                  <a:latin typeface="Arial"/>
                  <a:ea typeface="+mn-ea"/>
                  <a:cs typeface="Arial"/>
                </a:rPr>
                <a:t>of </a:t>
              </a:r>
              <a:r>
                <a:rPr kumimoji="0" sz="500" b="0" i="0" u="none" strike="noStrike" kern="1200" cap="none" spc="10" normalizeH="0" baseline="0" noProof="0" dirty="0">
                  <a:ln>
                    <a:noFill/>
                  </a:ln>
                  <a:solidFill>
                    <a:prstClr val="black"/>
                  </a:solidFill>
                  <a:effectLst/>
                  <a:uLnTx/>
                  <a:uFillTx/>
                  <a:latin typeface="Arial"/>
                  <a:ea typeface="+mn-ea"/>
                  <a:cs typeface="Arial"/>
                </a:rPr>
                <a:t>CDC’s </a:t>
              </a:r>
              <a:r>
                <a:rPr kumimoji="0" sz="500" b="0" i="0" u="none" strike="noStrike" kern="1200" cap="none" spc="5" normalizeH="0" baseline="0" noProof="0" dirty="0">
                  <a:ln>
                    <a:noFill/>
                  </a:ln>
                  <a:solidFill>
                    <a:prstClr val="black"/>
                  </a:solidFill>
                  <a:effectLst/>
                  <a:uLnTx/>
                  <a:uFillTx/>
                  <a:latin typeface="Arial"/>
                  <a:ea typeface="+mn-ea"/>
                  <a:cs typeface="Arial"/>
                </a:rPr>
                <a:t>Division of </a:t>
              </a:r>
              <a:r>
                <a:rPr kumimoji="0" sz="500" b="0" i="0" u="none" strike="noStrike" kern="1200" cap="none" spc="10" normalizeH="0" baseline="0" noProof="0" dirty="0">
                  <a:ln>
                    <a:noFill/>
                  </a:ln>
                  <a:solidFill>
                    <a:prstClr val="black"/>
                  </a:solidFill>
                  <a:effectLst/>
                  <a:uLnTx/>
                  <a:uFillTx/>
                  <a:latin typeface="Arial"/>
                  <a:ea typeface="+mn-ea"/>
                  <a:cs typeface="Arial"/>
                </a:rPr>
                <a:t>STD </a:t>
              </a:r>
              <a:r>
                <a:rPr kumimoji="0" sz="500" b="0" i="0" u="none" strike="noStrike" kern="1200" cap="none" spc="5" normalizeH="0" baseline="0" noProof="0" dirty="0">
                  <a:ln>
                    <a:noFill/>
                  </a:ln>
                  <a:solidFill>
                    <a:prstClr val="black"/>
                  </a:solidFill>
                  <a:effectLst/>
                  <a:uLnTx/>
                  <a:uFillTx/>
                  <a:latin typeface="Arial"/>
                  <a:ea typeface="+mn-ea"/>
                  <a:cs typeface="Arial"/>
                </a:rPr>
                <a:t>Prevention, </a:t>
              </a:r>
              <a:r>
                <a:rPr kumimoji="0" sz="500" b="0" i="0" u="none" strike="noStrike" kern="1200" cap="none" spc="10" normalizeH="0" baseline="0" noProof="0" dirty="0">
                  <a:ln>
                    <a:noFill/>
                  </a:ln>
                  <a:solidFill>
                    <a:prstClr val="black"/>
                  </a:solidFill>
                  <a:effectLst/>
                  <a:uLnTx/>
                  <a:uFillTx/>
                  <a:latin typeface="Arial"/>
                  <a:ea typeface="+mn-ea"/>
                  <a:cs typeface="Arial"/>
                </a:rPr>
                <a:t>said </a:t>
              </a:r>
              <a:r>
                <a:rPr kumimoji="0" sz="500" b="0" i="0" u="none" strike="noStrike" kern="1200" cap="none" spc="5" normalizeH="0" baseline="0" noProof="0" dirty="0">
                  <a:ln>
                    <a:noFill/>
                  </a:ln>
                  <a:solidFill>
                    <a:prstClr val="black"/>
                  </a:solidFill>
                  <a:effectLst/>
                  <a:uLnTx/>
                  <a:uFillTx/>
                  <a:latin typeface="Arial"/>
                  <a:ea typeface="+mn-ea"/>
                  <a:cs typeface="Arial"/>
                </a:rPr>
                <a:t>in the </a:t>
              </a:r>
              <a:r>
                <a:rPr kumimoji="0" sz="500" b="0" i="0" u="none" strike="noStrike" kern="1200" cap="none" spc="10" normalizeH="0" baseline="0" noProof="0" dirty="0">
                  <a:ln>
                    <a:noFill/>
                  </a:ln>
                  <a:solidFill>
                    <a:prstClr val="black"/>
                  </a:solidFill>
                  <a:effectLst/>
                  <a:uLnTx/>
                  <a:uFillTx/>
                  <a:latin typeface="Arial"/>
                  <a:ea typeface="+mn-ea"/>
                  <a:cs typeface="Arial"/>
                </a:rPr>
                <a:t>news </a:t>
              </a:r>
              <a:r>
                <a:rPr kumimoji="0" sz="500" b="0" i="0" u="none" strike="noStrike" kern="1200" cap="none" spc="5" normalizeH="0" baseline="0" noProof="0" dirty="0">
                  <a:ln>
                    <a:noFill/>
                  </a:ln>
                  <a:solidFill>
                    <a:prstClr val="black"/>
                  </a:solidFill>
                  <a:effectLst/>
                  <a:uLnTx/>
                  <a:uFillTx/>
                  <a:latin typeface="Arial"/>
                  <a:ea typeface="+mn-ea"/>
                  <a:cs typeface="Arial"/>
                </a:rPr>
                <a:t>release. “All it  </a:t>
              </a:r>
              <a:r>
                <a:rPr kumimoji="0" sz="500" b="0" i="0" u="none" strike="noStrike" kern="1200" cap="none" spc="60" normalizeH="0" baseline="0" noProof="0" dirty="0">
                  <a:ln>
                    <a:noFill/>
                  </a:ln>
                  <a:solidFill>
                    <a:prstClr val="black"/>
                  </a:solidFill>
                  <a:effectLst/>
                  <a:uLnTx/>
                  <a:uFillTx/>
                  <a:latin typeface="Arial"/>
                  <a:ea typeface="+mn-ea"/>
                  <a:cs typeface="Arial"/>
                </a:rPr>
                <a:t> </a:t>
              </a:r>
              <a:r>
                <a:rPr kumimoji="0" sz="500" b="0" i="0" u="none" strike="noStrike" kern="1200" cap="none" spc="5" normalizeH="0" baseline="0" noProof="0" dirty="0">
                  <a:ln>
                    <a:noFill/>
                  </a:ln>
                  <a:solidFill>
                    <a:prstClr val="black"/>
                  </a:solidFill>
                  <a:effectLst/>
                  <a:uLnTx/>
                  <a:uFillTx/>
                  <a:latin typeface="Arial"/>
                  <a:ea typeface="+mn-ea"/>
                  <a:cs typeface="Arial"/>
                </a:rPr>
                <a:t>takes</a:t>
              </a:r>
              <a:endParaRPr kumimoji="0" sz="500" b="0" i="0" u="none" strike="noStrike" kern="1200" cap="none" spc="0" normalizeH="0" baseline="0" noProof="0">
                <a:ln>
                  <a:noFill/>
                </a:ln>
                <a:solidFill>
                  <a:prstClr val="black"/>
                </a:solidFill>
                <a:effectLst/>
                <a:uLnTx/>
                <a:uFillTx/>
                <a:latin typeface="Arial"/>
                <a:ea typeface="+mn-ea"/>
                <a:cs typeface="Arial"/>
              </a:endParaRPr>
            </a:p>
            <a:p>
              <a:pPr marL="12700" marR="5080" lvl="0" indent="0" algn="l" defTabSz="914400" rtl="0" eaLnBrk="1" fontAlgn="auto" latinLnBrk="0" hangingPunct="1">
                <a:lnSpc>
                  <a:spcPct val="104000"/>
                </a:lnSpc>
                <a:spcBef>
                  <a:spcPts val="10"/>
                </a:spcBef>
                <a:spcAft>
                  <a:spcPts val="0"/>
                </a:spcAft>
                <a:buClrTx/>
                <a:buSzTx/>
                <a:buFontTx/>
                <a:buNone/>
                <a:tabLst/>
                <a:defRPr/>
              </a:pPr>
              <a:r>
                <a:rPr kumimoji="0" sz="500" b="0" i="0" u="none" strike="noStrike" kern="1200" cap="none" spc="10" normalizeH="0" baseline="0" noProof="0" dirty="0">
                  <a:ln>
                    <a:noFill/>
                  </a:ln>
                  <a:solidFill>
                    <a:prstClr val="black"/>
                  </a:solidFill>
                  <a:effectLst/>
                  <a:uLnTx/>
                  <a:uFillTx/>
                  <a:latin typeface="Arial"/>
                  <a:ea typeface="+mn-ea"/>
                  <a:cs typeface="Arial"/>
                </a:rPr>
                <a:t>is </a:t>
              </a:r>
              <a:r>
                <a:rPr kumimoji="0" sz="500" b="0" i="0" u="none" strike="noStrike" kern="1200" cap="none" spc="15" normalizeH="0" baseline="0" noProof="0" dirty="0">
                  <a:ln>
                    <a:noFill/>
                  </a:ln>
                  <a:solidFill>
                    <a:prstClr val="black"/>
                  </a:solidFill>
                  <a:effectLst/>
                  <a:uLnTx/>
                  <a:uFillTx/>
                  <a:latin typeface="Arial"/>
                  <a:ea typeface="+mn-ea"/>
                  <a:cs typeface="Arial"/>
                </a:rPr>
                <a:t>a </a:t>
              </a:r>
              <a:r>
                <a:rPr kumimoji="0" sz="500" b="0" i="0" u="none" strike="noStrike" kern="1200" cap="none" spc="5" normalizeH="0" baseline="0" noProof="0" dirty="0">
                  <a:ln>
                    <a:noFill/>
                  </a:ln>
                  <a:solidFill>
                    <a:prstClr val="black"/>
                  </a:solidFill>
                  <a:effectLst/>
                  <a:uLnTx/>
                  <a:uFillTx/>
                  <a:latin typeface="Arial"/>
                  <a:ea typeface="+mn-ea"/>
                  <a:cs typeface="Arial"/>
                </a:rPr>
                <a:t>simple </a:t>
              </a:r>
              <a:r>
                <a:rPr kumimoji="0" sz="500" b="0" i="0" u="none" strike="noStrike" kern="1200" cap="none" spc="10" normalizeH="0" baseline="0" noProof="0" dirty="0">
                  <a:ln>
                    <a:noFill/>
                  </a:ln>
                  <a:solidFill>
                    <a:prstClr val="black"/>
                  </a:solidFill>
                  <a:effectLst/>
                  <a:uLnTx/>
                  <a:uFillTx/>
                  <a:latin typeface="Arial"/>
                  <a:ea typeface="+mn-ea"/>
                  <a:cs typeface="Arial"/>
                </a:rPr>
                <a:t>STD </a:t>
              </a:r>
              <a:r>
                <a:rPr kumimoji="0" sz="500" b="0" i="0" u="none" strike="noStrike" kern="1200" cap="none" spc="5" normalizeH="0" baseline="0" noProof="0" dirty="0">
                  <a:ln>
                    <a:noFill/>
                  </a:ln>
                  <a:solidFill>
                    <a:prstClr val="black"/>
                  </a:solidFill>
                  <a:effectLst/>
                  <a:uLnTx/>
                  <a:uFillTx/>
                  <a:latin typeface="Arial"/>
                  <a:ea typeface="+mn-ea"/>
                  <a:cs typeface="Arial"/>
                </a:rPr>
                <a:t>test and antibiotic treatment to prevent this enormous heartache  and help </a:t>
              </a:r>
              <a:r>
                <a:rPr kumimoji="0" sz="500" b="0" i="0" u="none" strike="noStrike" kern="1200" cap="none" spc="10" normalizeH="0" baseline="0" noProof="0" dirty="0">
                  <a:ln>
                    <a:noFill/>
                  </a:ln>
                  <a:solidFill>
                    <a:prstClr val="black"/>
                  </a:solidFill>
                  <a:effectLst/>
                  <a:uLnTx/>
                  <a:uFillTx/>
                  <a:latin typeface="Arial"/>
                  <a:ea typeface="+mn-ea"/>
                  <a:cs typeface="Arial"/>
                </a:rPr>
                <a:t>assure </a:t>
              </a:r>
              <a:r>
                <a:rPr kumimoji="0" sz="500" b="0" i="0" u="none" strike="noStrike" kern="1200" cap="none" spc="15" normalizeH="0" baseline="0" noProof="0" dirty="0">
                  <a:ln>
                    <a:noFill/>
                  </a:ln>
                  <a:solidFill>
                    <a:prstClr val="black"/>
                  </a:solidFill>
                  <a:effectLst/>
                  <a:uLnTx/>
                  <a:uFillTx/>
                  <a:latin typeface="Arial"/>
                  <a:ea typeface="+mn-ea"/>
                  <a:cs typeface="Arial"/>
                </a:rPr>
                <a:t>a </a:t>
              </a:r>
              <a:r>
                <a:rPr kumimoji="0" sz="500" b="0" i="0" u="none" strike="noStrike" kern="1200" cap="none" spc="5" normalizeH="0" baseline="0" noProof="0" dirty="0">
                  <a:ln>
                    <a:noFill/>
                  </a:ln>
                  <a:solidFill>
                    <a:prstClr val="black"/>
                  </a:solidFill>
                  <a:effectLst/>
                  <a:uLnTx/>
                  <a:uFillTx/>
                  <a:latin typeface="Arial"/>
                  <a:ea typeface="+mn-ea"/>
                  <a:cs typeface="Arial"/>
                </a:rPr>
                <a:t>healthy start for the next generation of</a:t>
              </a:r>
              <a:r>
                <a:rPr kumimoji="0" sz="500" b="0" i="0" u="none" strike="noStrike" kern="1200" cap="none" spc="-10" normalizeH="0" baseline="0" noProof="0" dirty="0">
                  <a:ln>
                    <a:noFill/>
                  </a:ln>
                  <a:solidFill>
                    <a:prstClr val="black"/>
                  </a:solidFill>
                  <a:effectLst/>
                  <a:uLnTx/>
                  <a:uFillTx/>
                  <a:latin typeface="Arial"/>
                  <a:ea typeface="+mn-ea"/>
                  <a:cs typeface="Arial"/>
                </a:rPr>
                <a:t> </a:t>
              </a:r>
              <a:r>
                <a:rPr kumimoji="0" sz="500" b="0" i="0" u="none" strike="noStrike" kern="1200" cap="none" spc="10" normalizeH="0" baseline="0" noProof="0" dirty="0">
                  <a:ln>
                    <a:noFill/>
                  </a:ln>
                  <a:solidFill>
                    <a:prstClr val="black"/>
                  </a:solidFill>
                  <a:effectLst/>
                  <a:uLnTx/>
                  <a:uFillTx/>
                  <a:latin typeface="Arial"/>
                  <a:ea typeface="+mn-ea"/>
                  <a:cs typeface="Arial"/>
                </a:rPr>
                <a:t>Americans.”</a:t>
              </a:r>
              <a:endParaRPr kumimoji="0" sz="500" b="0" i="0" u="none" strike="noStrike" kern="1200" cap="none" spc="0" normalizeH="0" baseline="0" noProof="0">
                <a:ln>
                  <a:noFill/>
                </a:ln>
                <a:solidFill>
                  <a:prstClr val="black"/>
                </a:solidFill>
                <a:effectLst/>
                <a:uLnTx/>
                <a:uFillTx/>
                <a:latin typeface="Arial"/>
                <a:ea typeface="+mn-ea"/>
                <a:cs typeface="Arial"/>
              </a:endParaRPr>
            </a:p>
          </p:txBody>
        </p:sp>
        <p:sp>
          <p:nvSpPr>
            <p:cNvPr id="87" name="object 28"/>
            <p:cNvSpPr txBox="1"/>
            <p:nvPr/>
          </p:nvSpPr>
          <p:spPr>
            <a:xfrm>
              <a:off x="837082" y="1293875"/>
              <a:ext cx="3431540" cy="242374"/>
            </a:xfrm>
            <a:prstGeom prst="rect">
              <a:avLst/>
            </a:prstGeom>
          </p:spPr>
          <p:txBody>
            <a:bodyPr vert="horz" wrap="square" lIns="0" tIns="0" rIns="0" bIns="0" rtlCol="0">
              <a:spAutoFit/>
            </a:bodyPr>
            <a:lstStyle/>
            <a:p>
              <a:pPr marL="12700" marR="5080" lvl="0" indent="0" algn="just" defTabSz="914400" rtl="0" eaLnBrk="1" fontAlgn="auto" latinLnBrk="0" hangingPunct="1">
                <a:lnSpc>
                  <a:spcPct val="105000"/>
                </a:lnSpc>
                <a:spcBef>
                  <a:spcPts val="0"/>
                </a:spcBef>
                <a:spcAft>
                  <a:spcPts val="0"/>
                </a:spcAft>
                <a:buClrTx/>
                <a:buSzTx/>
                <a:buFontTx/>
                <a:buNone/>
                <a:tabLst/>
                <a:defRPr/>
              </a:pPr>
              <a:r>
                <a:rPr kumimoji="0" sz="500" b="0" i="0" u="none" strike="noStrike" kern="1200" cap="none" spc="5" normalizeH="0" baseline="0" noProof="0" dirty="0">
                  <a:ln>
                    <a:noFill/>
                  </a:ln>
                  <a:solidFill>
                    <a:prstClr val="black"/>
                  </a:solidFill>
                  <a:effectLst/>
                  <a:uLnTx/>
                  <a:uFillTx/>
                  <a:latin typeface="Arial"/>
                  <a:ea typeface="+mn-ea"/>
                  <a:cs typeface="Arial"/>
                </a:rPr>
                <a:t>“Increases </a:t>
              </a:r>
              <a:r>
                <a:rPr kumimoji="0" sz="500" b="0" i="0" u="none" strike="noStrike" kern="1200" cap="none" spc="10" normalizeH="0" baseline="0" noProof="0" dirty="0">
                  <a:ln>
                    <a:noFill/>
                  </a:ln>
                  <a:solidFill>
                    <a:prstClr val="black"/>
                  </a:solidFill>
                  <a:effectLst/>
                  <a:uLnTx/>
                  <a:uFillTx/>
                  <a:latin typeface="Arial"/>
                  <a:ea typeface="+mn-ea"/>
                  <a:cs typeface="Arial"/>
                </a:rPr>
                <a:t>in STDs are </a:t>
              </a:r>
              <a:r>
                <a:rPr kumimoji="0" sz="500" b="0" i="0" u="none" strike="noStrike" kern="1200" cap="none" spc="15" normalizeH="0" baseline="0" noProof="0" dirty="0">
                  <a:ln>
                    <a:noFill/>
                  </a:ln>
                  <a:solidFill>
                    <a:prstClr val="black"/>
                  </a:solidFill>
                  <a:effectLst/>
                  <a:uLnTx/>
                  <a:uFillTx/>
                  <a:latin typeface="Arial"/>
                  <a:ea typeface="+mn-ea"/>
                  <a:cs typeface="Arial"/>
                </a:rPr>
                <a:t>a </a:t>
              </a:r>
              <a:r>
                <a:rPr kumimoji="0" sz="500" b="0" i="0" u="none" strike="noStrike" kern="1200" cap="none" spc="5" normalizeH="0" baseline="0" noProof="0" dirty="0">
                  <a:ln>
                    <a:noFill/>
                  </a:ln>
                  <a:solidFill>
                    <a:prstClr val="black"/>
                  </a:solidFill>
                  <a:effectLst/>
                  <a:uLnTx/>
                  <a:uFillTx/>
                  <a:latin typeface="Arial"/>
                  <a:ea typeface="+mn-ea"/>
                  <a:cs typeface="Arial"/>
                </a:rPr>
                <a:t>clear warning of </a:t>
              </a:r>
              <a:r>
                <a:rPr kumimoji="0" sz="500" b="0" i="0" u="none" strike="noStrike" kern="1200" cap="none" spc="15" normalizeH="0" baseline="0" noProof="0" dirty="0">
                  <a:ln>
                    <a:noFill/>
                  </a:ln>
                  <a:solidFill>
                    <a:prstClr val="black"/>
                  </a:solidFill>
                  <a:effectLst/>
                  <a:uLnTx/>
                  <a:uFillTx/>
                  <a:latin typeface="Arial"/>
                  <a:ea typeface="+mn-ea"/>
                  <a:cs typeface="Arial"/>
                </a:rPr>
                <a:t>a </a:t>
              </a:r>
              <a:r>
                <a:rPr kumimoji="0" sz="500" b="0" i="0" u="none" strike="noStrike" kern="1200" cap="none" spc="5" normalizeH="0" baseline="0" noProof="0" dirty="0">
                  <a:ln>
                    <a:noFill/>
                  </a:ln>
                  <a:solidFill>
                    <a:prstClr val="black"/>
                  </a:solidFill>
                  <a:effectLst/>
                  <a:uLnTx/>
                  <a:uFillTx/>
                  <a:latin typeface="Arial"/>
                  <a:ea typeface="+mn-ea"/>
                  <a:cs typeface="Arial"/>
                </a:rPr>
                <a:t>growing threat,” Jonathan </a:t>
              </a:r>
              <a:r>
                <a:rPr kumimoji="0" sz="500" b="0" i="0" u="none" strike="noStrike" kern="1200" cap="none" spc="10" normalizeH="0" baseline="0" noProof="0" dirty="0">
                  <a:ln>
                    <a:noFill/>
                  </a:ln>
                  <a:solidFill>
                    <a:prstClr val="black"/>
                  </a:solidFill>
                  <a:effectLst/>
                  <a:uLnTx/>
                  <a:uFillTx/>
                  <a:latin typeface="Arial"/>
                  <a:ea typeface="+mn-ea"/>
                  <a:cs typeface="Arial"/>
                </a:rPr>
                <a:t>Mermin, </a:t>
              </a:r>
              <a:r>
                <a:rPr kumimoji="0" sz="500" b="0" i="0" u="none" strike="noStrike" kern="1200" cap="none" spc="5" normalizeH="0" baseline="0" noProof="0" dirty="0">
                  <a:ln>
                    <a:noFill/>
                  </a:ln>
                  <a:solidFill>
                    <a:prstClr val="black"/>
                  </a:solidFill>
                  <a:effectLst/>
                  <a:uLnTx/>
                  <a:uFillTx/>
                  <a:latin typeface="Arial"/>
                  <a:ea typeface="+mn-ea"/>
                  <a:cs typeface="Arial"/>
                </a:rPr>
                <a:t>director of </a:t>
              </a:r>
              <a:r>
                <a:rPr kumimoji="0" sz="500" b="0" i="0" u="none" strike="noStrike" kern="1200" cap="none" spc="10" normalizeH="0" baseline="0" noProof="0" dirty="0">
                  <a:ln>
                    <a:noFill/>
                  </a:ln>
                  <a:solidFill>
                    <a:prstClr val="black"/>
                  </a:solidFill>
                  <a:effectLst/>
                  <a:uLnTx/>
                  <a:uFillTx/>
                  <a:latin typeface="Arial"/>
                  <a:ea typeface="+mn-ea"/>
                  <a:cs typeface="Arial"/>
                </a:rPr>
                <a:t>CDC’s </a:t>
              </a:r>
              <a:r>
                <a:rPr kumimoji="0" sz="500" b="0" i="0" u="none" strike="noStrike" kern="1200" cap="none" spc="5" normalizeH="0" baseline="0" noProof="0" dirty="0">
                  <a:ln>
                    <a:noFill/>
                  </a:ln>
                  <a:solidFill>
                    <a:prstClr val="black"/>
                  </a:solidFill>
                  <a:effectLst/>
                  <a:uLnTx/>
                  <a:uFillTx/>
                  <a:latin typeface="Arial"/>
                  <a:ea typeface="+mn-ea"/>
                  <a:cs typeface="Arial"/>
                </a:rPr>
                <a:t>National Center for  </a:t>
              </a:r>
              <a:r>
                <a:rPr kumimoji="0" sz="500" b="0" i="0" u="none" strike="noStrike" kern="1200" cap="none" spc="10" normalizeH="0" baseline="0" noProof="0" dirty="0">
                  <a:ln>
                    <a:noFill/>
                  </a:ln>
                  <a:solidFill>
                    <a:prstClr val="black"/>
                  </a:solidFill>
                  <a:effectLst/>
                  <a:uLnTx/>
                  <a:uFillTx/>
                  <a:latin typeface="Arial"/>
                  <a:ea typeface="+mn-ea"/>
                  <a:cs typeface="Arial"/>
                </a:rPr>
                <a:t>HIV/AIDS, </a:t>
              </a:r>
              <a:r>
                <a:rPr kumimoji="0" sz="500" b="0" i="0" u="none" strike="noStrike" kern="1200" cap="none" spc="5" normalizeH="0" baseline="0" noProof="0" dirty="0">
                  <a:ln>
                    <a:noFill/>
                  </a:ln>
                  <a:solidFill>
                    <a:prstClr val="black"/>
                  </a:solidFill>
                  <a:effectLst/>
                  <a:uLnTx/>
                  <a:uFillTx/>
                  <a:latin typeface="Arial"/>
                  <a:ea typeface="+mn-ea"/>
                  <a:cs typeface="Arial"/>
                </a:rPr>
                <a:t>Viral Hepatitis, </a:t>
              </a:r>
              <a:r>
                <a:rPr kumimoji="0" sz="500" b="0" i="0" u="none" strike="noStrike" kern="1200" cap="none" spc="10" normalizeH="0" baseline="0" noProof="0" dirty="0">
                  <a:ln>
                    <a:noFill/>
                  </a:ln>
                  <a:solidFill>
                    <a:prstClr val="black"/>
                  </a:solidFill>
                  <a:effectLst/>
                  <a:uLnTx/>
                  <a:uFillTx/>
                  <a:latin typeface="Arial"/>
                  <a:ea typeface="+mn-ea"/>
                  <a:cs typeface="Arial"/>
                </a:rPr>
                <a:t>STD </a:t>
              </a:r>
              <a:r>
                <a:rPr kumimoji="0" sz="500" b="0" i="0" u="none" strike="noStrike" kern="1200" cap="none" spc="5" normalizeH="0" baseline="0" noProof="0" dirty="0">
                  <a:ln>
                    <a:noFill/>
                  </a:ln>
                  <a:solidFill>
                    <a:prstClr val="black"/>
                  </a:solidFill>
                  <a:effectLst/>
                  <a:uLnTx/>
                  <a:uFillTx/>
                  <a:latin typeface="Arial"/>
                  <a:ea typeface="+mn-ea"/>
                  <a:cs typeface="Arial"/>
                </a:rPr>
                <a:t>and </a:t>
              </a:r>
              <a:r>
                <a:rPr kumimoji="0" sz="500" b="0" i="0" u="none" strike="noStrike" kern="1200" cap="none" spc="10" normalizeH="0" baseline="0" noProof="0" dirty="0">
                  <a:ln>
                    <a:noFill/>
                  </a:ln>
                  <a:solidFill>
                    <a:prstClr val="black"/>
                  </a:solidFill>
                  <a:effectLst/>
                  <a:uLnTx/>
                  <a:uFillTx/>
                  <a:latin typeface="Arial"/>
                  <a:ea typeface="+mn-ea"/>
                  <a:cs typeface="Arial"/>
                </a:rPr>
                <a:t>TB </a:t>
              </a:r>
              <a:r>
                <a:rPr kumimoji="0" sz="500" b="0" i="0" u="none" strike="noStrike" kern="1200" cap="none" spc="5" normalizeH="0" baseline="0" noProof="0" dirty="0">
                  <a:ln>
                    <a:noFill/>
                  </a:ln>
                  <a:solidFill>
                    <a:prstClr val="black"/>
                  </a:solidFill>
                  <a:effectLst/>
                  <a:uLnTx/>
                  <a:uFillTx/>
                  <a:latin typeface="Arial"/>
                  <a:ea typeface="+mn-ea"/>
                  <a:cs typeface="Arial"/>
                </a:rPr>
                <a:t>Prevention, </a:t>
              </a:r>
              <a:r>
                <a:rPr kumimoji="0" sz="500" b="0" i="0" u="sng" strike="noStrike" kern="1200" cap="none" spc="10" normalizeH="0" baseline="0" noProof="0" dirty="0">
                  <a:ln>
                    <a:noFill/>
                  </a:ln>
                  <a:solidFill>
                    <a:prstClr val="black"/>
                  </a:solidFill>
                  <a:effectLst/>
                  <a:uLnTx/>
                  <a:uFillTx/>
                  <a:latin typeface="Arial"/>
                  <a:ea typeface="+mn-ea"/>
                  <a:cs typeface="Arial"/>
                  <a:hlinkClick r:id="rId15"/>
                </a:rPr>
                <a:t>said in </a:t>
              </a:r>
              <a:r>
                <a:rPr kumimoji="0" sz="500" b="0" i="0" u="sng" strike="noStrike" kern="1200" cap="none" spc="15" normalizeH="0" baseline="0" noProof="0" dirty="0">
                  <a:ln>
                    <a:noFill/>
                  </a:ln>
                  <a:solidFill>
                    <a:prstClr val="black"/>
                  </a:solidFill>
                  <a:effectLst/>
                  <a:uLnTx/>
                  <a:uFillTx/>
                  <a:latin typeface="Arial"/>
                  <a:ea typeface="+mn-ea"/>
                  <a:cs typeface="Arial"/>
                  <a:hlinkClick r:id="rId15"/>
                </a:rPr>
                <a:t>a </a:t>
              </a:r>
              <a:r>
                <a:rPr kumimoji="0" sz="500" b="0" i="0" u="sng" strike="noStrike" kern="1200" cap="none" spc="10" normalizeH="0" baseline="0" noProof="0" dirty="0">
                  <a:ln>
                    <a:noFill/>
                  </a:ln>
                  <a:solidFill>
                    <a:prstClr val="black"/>
                  </a:solidFill>
                  <a:effectLst/>
                  <a:uLnTx/>
                  <a:uFillTx/>
                  <a:latin typeface="Arial"/>
                  <a:ea typeface="+mn-ea"/>
                  <a:cs typeface="Arial"/>
                  <a:hlinkClick r:id="rId15"/>
                </a:rPr>
                <a:t>news </a:t>
              </a:r>
              <a:r>
                <a:rPr kumimoji="0" sz="500" b="0" i="0" u="sng" strike="noStrike" kern="1200" cap="none" spc="5" normalizeH="0" baseline="0" noProof="0" dirty="0">
                  <a:ln>
                    <a:noFill/>
                  </a:ln>
                  <a:solidFill>
                    <a:prstClr val="black"/>
                  </a:solidFill>
                  <a:effectLst/>
                  <a:uLnTx/>
                  <a:uFillTx/>
                  <a:latin typeface="Arial"/>
                  <a:ea typeface="+mn-ea"/>
                  <a:cs typeface="Arial"/>
                  <a:hlinkClick r:id="rId15"/>
                </a:rPr>
                <a:t>release</a:t>
              </a:r>
              <a:r>
                <a:rPr kumimoji="0" sz="500" b="0" i="0" u="none" strike="noStrike" kern="1200" cap="none" spc="5" normalizeH="0" baseline="0" noProof="0" dirty="0">
                  <a:ln>
                    <a:noFill/>
                  </a:ln>
                  <a:solidFill>
                    <a:prstClr val="black"/>
                  </a:solidFill>
                  <a:effectLst/>
                  <a:uLnTx/>
                  <a:uFillTx/>
                  <a:latin typeface="Arial"/>
                  <a:ea typeface="+mn-ea"/>
                  <a:cs typeface="Arial"/>
                  <a:hlinkClick r:id="rId15"/>
                </a:rPr>
                <a:t>.</a:t>
              </a:r>
              <a:r>
                <a:rPr kumimoji="0" sz="500" b="0" i="0" u="none" strike="noStrike" kern="1200" cap="none" spc="5" normalizeH="0" baseline="0" noProof="0" dirty="0">
                  <a:ln>
                    <a:noFill/>
                  </a:ln>
                  <a:solidFill>
                    <a:prstClr val="black"/>
                  </a:solidFill>
                  <a:effectLst/>
                  <a:uLnTx/>
                  <a:uFillTx/>
                  <a:latin typeface="Arial"/>
                  <a:ea typeface="+mn-ea"/>
                  <a:cs typeface="Arial"/>
                </a:rPr>
                <a:t> </a:t>
              </a:r>
              <a:r>
                <a:rPr kumimoji="0" sz="500" b="0" i="0" u="none" strike="noStrike" kern="1200" cap="none" spc="10" normalizeH="0" baseline="0" noProof="0" dirty="0">
                  <a:ln>
                    <a:noFill/>
                  </a:ln>
                  <a:solidFill>
                    <a:prstClr val="black"/>
                  </a:solidFill>
                  <a:effectLst/>
                  <a:uLnTx/>
                  <a:uFillTx/>
                  <a:latin typeface="Arial"/>
                  <a:ea typeface="+mn-ea"/>
                  <a:cs typeface="Arial"/>
                </a:rPr>
                <a:t>“STDs are </a:t>
              </a:r>
              <a:r>
                <a:rPr kumimoji="0" sz="500" b="0" i="0" u="none" strike="noStrike" kern="1200" cap="none" spc="15" normalizeH="0" baseline="0" noProof="0" dirty="0">
                  <a:ln>
                    <a:noFill/>
                  </a:ln>
                  <a:solidFill>
                    <a:prstClr val="black"/>
                  </a:solidFill>
                  <a:effectLst/>
                  <a:uLnTx/>
                  <a:uFillTx/>
                  <a:latin typeface="Arial"/>
                  <a:ea typeface="+mn-ea"/>
                  <a:cs typeface="Arial"/>
                </a:rPr>
                <a:t>a </a:t>
              </a:r>
              <a:r>
                <a:rPr kumimoji="0" sz="500" b="0" i="0" u="none" strike="noStrike" kern="1200" cap="none" spc="5" normalizeH="0" baseline="0" noProof="0" dirty="0">
                  <a:ln>
                    <a:noFill/>
                  </a:ln>
                  <a:solidFill>
                    <a:prstClr val="black"/>
                  </a:solidFill>
                  <a:effectLst/>
                  <a:uLnTx/>
                  <a:uFillTx/>
                  <a:latin typeface="Arial"/>
                  <a:ea typeface="+mn-ea"/>
                  <a:cs typeface="Arial"/>
                </a:rPr>
                <a:t>persistent </a:t>
              </a:r>
              <a:r>
                <a:rPr kumimoji="0" sz="500" b="0" i="0" u="none" strike="noStrike" kern="1200" cap="none" spc="10" normalizeH="0" baseline="0" noProof="0" dirty="0">
                  <a:ln>
                    <a:noFill/>
                  </a:ln>
                  <a:solidFill>
                    <a:prstClr val="black"/>
                  </a:solidFill>
                  <a:effectLst/>
                  <a:uLnTx/>
                  <a:uFillTx/>
                  <a:latin typeface="Arial"/>
                  <a:ea typeface="+mn-ea"/>
                  <a:cs typeface="Arial"/>
                </a:rPr>
                <a:t>enemy, </a:t>
              </a:r>
              <a:r>
                <a:rPr kumimoji="0" sz="500" b="0" i="0" u="none" strike="noStrike" kern="1200" cap="none" spc="5" normalizeH="0" baseline="0" noProof="0" dirty="0">
                  <a:ln>
                    <a:noFill/>
                  </a:ln>
                  <a:solidFill>
                    <a:prstClr val="black"/>
                  </a:solidFill>
                  <a:effectLst/>
                  <a:uLnTx/>
                  <a:uFillTx/>
                  <a:latin typeface="Arial"/>
                  <a:ea typeface="+mn-ea"/>
                  <a:cs typeface="Arial"/>
                </a:rPr>
                <a:t>growing  </a:t>
              </a:r>
              <a:r>
                <a:rPr kumimoji="0" sz="500" b="0" i="0" u="none" strike="noStrike" kern="1200" cap="none" spc="10" normalizeH="0" baseline="0" noProof="0" dirty="0">
                  <a:ln>
                    <a:noFill/>
                  </a:ln>
                  <a:solidFill>
                    <a:prstClr val="black"/>
                  </a:solidFill>
                  <a:effectLst/>
                  <a:uLnTx/>
                  <a:uFillTx/>
                  <a:latin typeface="Arial"/>
                  <a:ea typeface="+mn-ea"/>
                  <a:cs typeface="Arial"/>
                </a:rPr>
                <a:t>in number, </a:t>
              </a:r>
              <a:r>
                <a:rPr kumimoji="0" sz="500" b="0" i="0" u="none" strike="noStrike" kern="1200" cap="none" spc="5" normalizeH="0" baseline="0" noProof="0" dirty="0">
                  <a:ln>
                    <a:noFill/>
                  </a:ln>
                  <a:solidFill>
                    <a:prstClr val="black"/>
                  </a:solidFill>
                  <a:effectLst/>
                  <a:uLnTx/>
                  <a:uFillTx/>
                  <a:latin typeface="Arial"/>
                  <a:ea typeface="+mn-ea"/>
                  <a:cs typeface="Arial"/>
                </a:rPr>
                <a:t>and outpacing our ability to</a:t>
              </a:r>
              <a:r>
                <a:rPr kumimoji="0" sz="500" b="0" i="0" u="none" strike="noStrike" kern="1200" cap="none" spc="-40" normalizeH="0" baseline="0" noProof="0" dirty="0">
                  <a:ln>
                    <a:noFill/>
                  </a:ln>
                  <a:solidFill>
                    <a:prstClr val="black"/>
                  </a:solidFill>
                  <a:effectLst/>
                  <a:uLnTx/>
                  <a:uFillTx/>
                  <a:latin typeface="Arial"/>
                  <a:ea typeface="+mn-ea"/>
                  <a:cs typeface="Arial"/>
                </a:rPr>
                <a:t> </a:t>
              </a:r>
              <a:r>
                <a:rPr kumimoji="0" sz="500" b="0" i="0" u="none" strike="noStrike" kern="1200" cap="none" spc="5" normalizeH="0" baseline="0" noProof="0" dirty="0">
                  <a:ln>
                    <a:noFill/>
                  </a:ln>
                  <a:solidFill>
                    <a:prstClr val="black"/>
                  </a:solidFill>
                  <a:effectLst/>
                  <a:uLnTx/>
                  <a:uFillTx/>
                  <a:latin typeface="Arial"/>
                  <a:ea typeface="+mn-ea"/>
                  <a:cs typeface="Arial"/>
                </a:rPr>
                <a:t>respond.”</a:t>
              </a:r>
              <a:endParaRPr kumimoji="0" sz="500" b="0" i="0" u="none" strike="noStrike" kern="1200" cap="none" spc="0" normalizeH="0" baseline="0" noProof="0">
                <a:ln>
                  <a:noFill/>
                </a:ln>
                <a:solidFill>
                  <a:prstClr val="black"/>
                </a:solidFill>
                <a:effectLst/>
                <a:uLnTx/>
                <a:uFillTx/>
                <a:latin typeface="Arial"/>
                <a:ea typeface="+mn-ea"/>
                <a:cs typeface="Arial"/>
              </a:endParaRPr>
            </a:p>
          </p:txBody>
        </p:sp>
        <p:sp>
          <p:nvSpPr>
            <p:cNvPr id="88" name="object 29"/>
            <p:cNvSpPr/>
            <p:nvPr/>
          </p:nvSpPr>
          <p:spPr>
            <a:xfrm>
              <a:off x="0" y="1697735"/>
              <a:ext cx="958596" cy="413003"/>
            </a:xfrm>
            <a:prstGeom prst="rect">
              <a:avLst/>
            </a:prstGeom>
            <a:blipFill>
              <a:blip r:embed="rId1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 name="object 30"/>
            <p:cNvSpPr txBox="1"/>
            <p:nvPr/>
          </p:nvSpPr>
          <p:spPr>
            <a:xfrm>
              <a:off x="-12145" y="2038984"/>
              <a:ext cx="754380" cy="115416"/>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750" b="1" i="0" u="none" strike="noStrike" kern="1200" cap="none" spc="0" normalizeH="0" baseline="0" noProof="0" dirty="0">
                  <a:ln>
                    <a:noFill/>
                  </a:ln>
                  <a:solidFill>
                    <a:prstClr val="black"/>
                  </a:solidFill>
                  <a:effectLst/>
                  <a:uLnTx/>
                  <a:uFillTx/>
                  <a:latin typeface="Arial"/>
                  <a:ea typeface="+mn-ea"/>
                  <a:cs typeface="Arial"/>
                </a:rPr>
                <a:t>C</a:t>
              </a:r>
              <a:r>
                <a:rPr kumimoji="0" sz="750" b="1" i="0" u="none" strike="noStrike" kern="1200" cap="none" spc="-45" normalizeH="0" baseline="0" noProof="0" dirty="0">
                  <a:ln>
                    <a:noFill/>
                  </a:ln>
                  <a:solidFill>
                    <a:prstClr val="black"/>
                  </a:solidFill>
                  <a:effectLst/>
                  <a:uLnTx/>
                  <a:uFillTx/>
                  <a:latin typeface="Arial"/>
                  <a:ea typeface="+mn-ea"/>
                  <a:cs typeface="Arial"/>
                </a:rPr>
                <a:t> </a:t>
              </a:r>
              <a:r>
                <a:rPr kumimoji="0" sz="750" b="1" i="0" u="none" strike="noStrike" kern="1200" cap="none" spc="0" normalizeH="0" baseline="0" noProof="0" dirty="0">
                  <a:ln>
                    <a:noFill/>
                  </a:ln>
                  <a:solidFill>
                    <a:prstClr val="black"/>
                  </a:solidFill>
                  <a:effectLst/>
                  <a:uLnTx/>
                  <a:uFillTx/>
                  <a:latin typeface="Arial"/>
                  <a:ea typeface="+mn-ea"/>
                  <a:cs typeface="Arial"/>
                </a:rPr>
                <a:t>reports</a:t>
              </a:r>
              <a:r>
                <a:rPr kumimoji="0" sz="750" b="1" i="0" u="none" strike="noStrike" kern="1200" cap="none" spc="-60" normalizeH="0" baseline="0" noProof="0" dirty="0">
                  <a:ln>
                    <a:noFill/>
                  </a:ln>
                  <a:solidFill>
                    <a:prstClr val="black"/>
                  </a:solidFill>
                  <a:effectLst/>
                  <a:uLnTx/>
                  <a:uFillTx/>
                  <a:latin typeface="Arial"/>
                  <a:ea typeface="+mn-ea"/>
                  <a:cs typeface="Arial"/>
                </a:rPr>
                <a:t> </a:t>
              </a:r>
              <a:r>
                <a:rPr kumimoji="0" sz="750" b="1" i="0" u="none" strike="noStrike" kern="1200" cap="none" spc="5" normalizeH="0" baseline="0" noProof="0" dirty="0">
                  <a:ln>
                    <a:noFill/>
                  </a:ln>
                  <a:solidFill>
                    <a:prstClr val="black"/>
                  </a:solidFill>
                  <a:effectLst/>
                  <a:uLnTx/>
                  <a:uFillTx/>
                  <a:latin typeface="Arial"/>
                  <a:ea typeface="+mn-ea"/>
                  <a:cs typeface="Arial"/>
                </a:rPr>
                <a:t>rise</a:t>
              </a:r>
              <a:r>
                <a:rPr kumimoji="0" sz="750" b="1" i="0" u="none" strike="noStrike" kern="1200" cap="none" spc="-60" normalizeH="0" baseline="0" noProof="0" dirty="0">
                  <a:ln>
                    <a:noFill/>
                  </a:ln>
                  <a:solidFill>
                    <a:prstClr val="black"/>
                  </a:solidFill>
                  <a:effectLst/>
                  <a:uLnTx/>
                  <a:uFillTx/>
                  <a:latin typeface="Arial"/>
                  <a:ea typeface="+mn-ea"/>
                  <a:cs typeface="Arial"/>
                </a:rPr>
                <a:t> </a:t>
              </a:r>
              <a:r>
                <a:rPr kumimoji="0" sz="750" b="1" i="0" u="none" strike="noStrike" kern="1200" cap="none" spc="5" normalizeH="0" baseline="0" noProof="0" dirty="0">
                  <a:ln>
                    <a:noFill/>
                  </a:ln>
                  <a:solidFill>
                    <a:prstClr val="black"/>
                  </a:solidFill>
                  <a:effectLst/>
                  <a:uLnTx/>
                  <a:uFillTx/>
                  <a:latin typeface="Arial"/>
                  <a:ea typeface="+mn-ea"/>
                  <a:cs typeface="Arial"/>
                </a:rPr>
                <a:t>in</a:t>
              </a:r>
              <a:endParaRPr kumimoji="0" sz="750" b="0" i="0" u="none" strike="noStrike" kern="1200" cap="none" spc="0" normalizeH="0" baseline="0" noProof="0">
                <a:ln>
                  <a:noFill/>
                </a:ln>
                <a:solidFill>
                  <a:prstClr val="black"/>
                </a:solidFill>
                <a:effectLst/>
                <a:uLnTx/>
                <a:uFillTx/>
                <a:latin typeface="Arial"/>
                <a:ea typeface="+mn-ea"/>
                <a:cs typeface="Arial"/>
              </a:endParaRPr>
            </a:p>
          </p:txBody>
        </p:sp>
        <p:sp>
          <p:nvSpPr>
            <p:cNvPr id="90" name="object 31"/>
            <p:cNvSpPr txBox="1"/>
            <p:nvPr/>
          </p:nvSpPr>
          <p:spPr>
            <a:xfrm>
              <a:off x="-27315" y="2153284"/>
              <a:ext cx="753110" cy="115416"/>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750" b="1" i="0" u="none" strike="noStrike" kern="1200" cap="none" spc="-5" normalizeH="0" baseline="0" noProof="0" dirty="0">
                  <a:ln>
                    <a:noFill/>
                  </a:ln>
                  <a:solidFill>
                    <a:prstClr val="black"/>
                  </a:solidFill>
                  <a:effectLst/>
                  <a:uLnTx/>
                  <a:uFillTx/>
                  <a:latin typeface="Arial"/>
                  <a:ea typeface="+mn-ea"/>
                  <a:cs typeface="Arial"/>
                </a:rPr>
                <a:t>Ds </a:t>
              </a:r>
              <a:r>
                <a:rPr kumimoji="0" sz="750" b="1" i="0" u="none" strike="noStrike" kern="1200" cap="none" spc="5" normalizeH="0" baseline="0" noProof="0" dirty="0">
                  <a:ln>
                    <a:noFill/>
                  </a:ln>
                  <a:solidFill>
                    <a:prstClr val="black"/>
                  </a:solidFill>
                  <a:effectLst/>
                  <a:uLnTx/>
                  <a:uFillTx/>
                  <a:latin typeface="Arial"/>
                  <a:ea typeface="+mn-ea"/>
                  <a:cs typeface="Arial"/>
                </a:rPr>
                <a:t>in </a:t>
              </a:r>
              <a:r>
                <a:rPr kumimoji="0" sz="750" b="1" i="0" u="none" strike="noStrike" kern="1200" cap="none" spc="-5" normalizeH="0" baseline="0" noProof="0" dirty="0">
                  <a:ln>
                    <a:noFill/>
                  </a:ln>
                  <a:solidFill>
                    <a:prstClr val="black"/>
                  </a:solidFill>
                  <a:effectLst/>
                  <a:uLnTx/>
                  <a:uFillTx/>
                  <a:latin typeface="Arial"/>
                  <a:ea typeface="+mn-ea"/>
                  <a:cs typeface="Arial"/>
                </a:rPr>
                <a:t>the</a:t>
              </a:r>
              <a:r>
                <a:rPr kumimoji="0" sz="750" b="1" i="0" u="none" strike="noStrike" kern="1200" cap="none" spc="-85" normalizeH="0" baseline="0" noProof="0" dirty="0">
                  <a:ln>
                    <a:noFill/>
                  </a:ln>
                  <a:solidFill>
                    <a:prstClr val="black"/>
                  </a:solidFill>
                  <a:effectLst/>
                  <a:uLnTx/>
                  <a:uFillTx/>
                  <a:latin typeface="Arial"/>
                  <a:ea typeface="+mn-ea"/>
                  <a:cs typeface="Arial"/>
                </a:rPr>
                <a:t> </a:t>
              </a:r>
              <a:r>
                <a:rPr kumimoji="0" sz="750" b="1" i="0" u="none" strike="noStrike" kern="1200" cap="none" spc="0" normalizeH="0" baseline="0" noProof="0" dirty="0">
                  <a:ln>
                    <a:noFill/>
                  </a:ln>
                  <a:solidFill>
                    <a:prstClr val="black"/>
                  </a:solidFill>
                  <a:effectLst/>
                  <a:uLnTx/>
                  <a:uFillTx/>
                  <a:latin typeface="Arial"/>
                  <a:ea typeface="+mn-ea"/>
                  <a:cs typeface="Arial"/>
                </a:rPr>
                <a:t>United</a:t>
              </a:r>
              <a:endParaRPr kumimoji="0" sz="750" b="0" i="0" u="none" strike="noStrike" kern="1200" cap="none" spc="0" normalizeH="0" baseline="0" noProof="0">
                <a:ln>
                  <a:noFill/>
                </a:ln>
                <a:solidFill>
                  <a:prstClr val="black"/>
                </a:solidFill>
                <a:effectLst/>
                <a:uLnTx/>
                <a:uFillTx/>
                <a:latin typeface="Arial"/>
                <a:ea typeface="+mn-ea"/>
                <a:cs typeface="Arial"/>
              </a:endParaRPr>
            </a:p>
          </p:txBody>
        </p:sp>
        <p:sp>
          <p:nvSpPr>
            <p:cNvPr id="91" name="object 32"/>
            <p:cNvSpPr txBox="1"/>
            <p:nvPr/>
          </p:nvSpPr>
          <p:spPr>
            <a:xfrm>
              <a:off x="48" y="2267584"/>
              <a:ext cx="9136380" cy="5080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750" b="1" i="0" u="none" strike="noStrike" kern="1200" cap="none" spc="-5" normalizeH="0" baseline="0" noProof="0" dirty="0">
                  <a:ln>
                    <a:noFill/>
                  </a:ln>
                  <a:solidFill>
                    <a:prstClr val="black"/>
                  </a:solidFill>
                  <a:effectLst/>
                  <a:uLnTx/>
                  <a:uFillTx/>
                  <a:latin typeface="Arial"/>
                  <a:ea typeface="+mn-ea"/>
                  <a:cs typeface="Arial"/>
                </a:rPr>
                <a:t>tes</a:t>
              </a:r>
              <a:endParaRPr kumimoji="0" sz="75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40"/>
                </a:spcBef>
                <a:spcAft>
                  <a:spcPts val="0"/>
                </a:spcAft>
                <a:buClrTx/>
                <a:buSzTx/>
                <a:buFontTx/>
                <a:buNone/>
                <a:tabLst/>
                <a:defRPr/>
              </a:pPr>
              <a:endParaRPr kumimoji="0" sz="650" b="0" i="0" u="none" strike="noStrike" kern="1200" cap="none" spc="0" normalizeH="0" baseline="0" noProof="0">
                <a:ln>
                  <a:noFill/>
                </a:ln>
                <a:solidFill>
                  <a:prstClr val="black"/>
                </a:solidFill>
                <a:effectLst/>
                <a:uLnTx/>
                <a:uFillTx/>
                <a:latin typeface="Times New Roman"/>
                <a:ea typeface="+mn-ea"/>
                <a:cs typeface="Times New Roman"/>
              </a:endParaRPr>
            </a:p>
            <a:p>
              <a:pPr marL="8509000" marR="5080" lvl="0" indent="0" algn="r"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5" normalizeH="0" baseline="0" noProof="0" dirty="0">
                  <a:ln>
                    <a:noFill/>
                  </a:ln>
                  <a:solidFill>
                    <a:prstClr val="black"/>
                  </a:solidFill>
                  <a:effectLst/>
                  <a:uLnTx/>
                  <a:uFillTx/>
                  <a:latin typeface="Calibri"/>
                  <a:ea typeface="+mn-ea"/>
                  <a:cs typeface="Calibri"/>
                </a:rPr>
                <a:t>Syphilis,</a:t>
              </a:r>
              <a:r>
                <a:rPr kumimoji="0" sz="900" b="1" i="0" u="none" strike="noStrike" kern="1200" cap="none" spc="-45" normalizeH="0" baseline="0" noProof="0" dirty="0">
                  <a:ln>
                    <a:noFill/>
                  </a:ln>
                  <a:solidFill>
                    <a:prstClr val="black"/>
                  </a:solidFill>
                  <a:effectLst/>
                  <a:uLnTx/>
                  <a:uFillTx/>
                  <a:latin typeface="Calibri"/>
                  <a:ea typeface="+mn-ea"/>
                  <a:cs typeface="Calibri"/>
                </a:rPr>
                <a:t> </a:t>
              </a:r>
              <a:r>
                <a:rPr kumimoji="0" sz="900" b="1" i="0" u="none" strike="noStrike" kern="1200" cap="none" spc="-5" normalizeH="0" baseline="0" noProof="0" dirty="0">
                  <a:ln>
                    <a:noFill/>
                  </a:ln>
                  <a:solidFill>
                    <a:prstClr val="black"/>
                  </a:solidFill>
                  <a:effectLst/>
                  <a:uLnTx/>
                  <a:uFillTx/>
                  <a:latin typeface="Calibri"/>
                  <a:ea typeface="+mn-ea"/>
                  <a:cs typeface="Calibri"/>
                </a:rPr>
                <a:t>Gon  First Time</a:t>
              </a:r>
              <a:r>
                <a:rPr kumimoji="0" sz="900" b="1" i="0" u="none" strike="noStrike" kern="1200" cap="none" spc="-60" normalizeH="0" baseline="0" noProof="0" dirty="0">
                  <a:ln>
                    <a:noFill/>
                  </a:ln>
                  <a:solidFill>
                    <a:prstClr val="black"/>
                  </a:solidFill>
                  <a:effectLst/>
                  <a:uLnTx/>
                  <a:uFillTx/>
                  <a:latin typeface="Calibri"/>
                  <a:ea typeface="+mn-ea"/>
                  <a:cs typeface="Calibri"/>
                </a:rPr>
                <a:t> </a:t>
              </a:r>
              <a:r>
                <a:rPr kumimoji="0" sz="900" b="1" i="0" u="none" strike="noStrike" kern="1200" cap="none" spc="-5" normalizeH="0" baseline="0" noProof="0" dirty="0">
                  <a:ln>
                    <a:noFill/>
                  </a:ln>
                  <a:solidFill>
                    <a:prstClr val="black"/>
                  </a:solidFill>
                  <a:effectLst/>
                  <a:uLnTx/>
                  <a:uFillTx/>
                  <a:latin typeface="Calibri"/>
                  <a:ea typeface="+mn-ea"/>
                  <a:cs typeface="Calibri"/>
                </a:rPr>
                <a:t>in</a:t>
              </a:r>
              <a:endParaRPr kumimoji="0" sz="900" b="0" i="0" u="none" strike="noStrike" kern="1200" cap="none" spc="0" normalizeH="0" baseline="0" noProof="0">
                <a:ln>
                  <a:noFill/>
                </a:ln>
                <a:solidFill>
                  <a:prstClr val="black"/>
                </a:solidFill>
                <a:effectLst/>
                <a:uLnTx/>
                <a:uFillTx/>
                <a:latin typeface="Calibri"/>
                <a:ea typeface="+mn-ea"/>
                <a:cs typeface="Calibri"/>
              </a:endParaRPr>
            </a:p>
          </p:txBody>
        </p:sp>
        <p:sp>
          <p:nvSpPr>
            <p:cNvPr id="92" name="object 33"/>
            <p:cNvSpPr/>
            <p:nvPr/>
          </p:nvSpPr>
          <p:spPr>
            <a:xfrm>
              <a:off x="8450580" y="3211067"/>
              <a:ext cx="693419" cy="595884"/>
            </a:xfrm>
            <a:prstGeom prst="rect">
              <a:avLst/>
            </a:prstGeom>
            <a:blipFill>
              <a:blip r:embed="rId1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3" name="object 34"/>
            <p:cNvSpPr txBox="1"/>
            <p:nvPr/>
          </p:nvSpPr>
          <p:spPr>
            <a:xfrm>
              <a:off x="8531732" y="3839209"/>
              <a:ext cx="635635" cy="375285"/>
            </a:xfrm>
            <a:prstGeom prst="rect">
              <a:avLst/>
            </a:prstGeom>
          </p:spPr>
          <p:txBody>
            <a:bodyPr vert="horz" wrap="square" lIns="0" tIns="1905" rIns="0" bIns="0" rtlCol="0">
              <a:spAutoFit/>
            </a:bodyPr>
            <a:lstStyle/>
            <a:p>
              <a:pPr marL="12700" marR="5080" lvl="0" indent="0" algn="just" defTabSz="914400" rtl="0" eaLnBrk="1" fontAlgn="auto" latinLnBrk="0" hangingPunct="1">
                <a:lnSpc>
                  <a:spcPct val="98200"/>
                </a:lnSpc>
                <a:spcBef>
                  <a:spcPts val="15"/>
                </a:spcBef>
                <a:spcAft>
                  <a:spcPts val="0"/>
                </a:spcAft>
                <a:buClrTx/>
                <a:buSzTx/>
                <a:buFontTx/>
                <a:buNone/>
                <a:tabLst/>
                <a:defRPr/>
              </a:pPr>
              <a:r>
                <a:rPr kumimoji="0" sz="800" b="1" i="0" u="none" strike="noStrike" kern="1200" cap="none" spc="-5" normalizeH="0" baseline="0" noProof="0" dirty="0">
                  <a:ln>
                    <a:noFill/>
                  </a:ln>
                  <a:solidFill>
                    <a:prstClr val="black"/>
                  </a:solidFill>
                  <a:effectLst/>
                  <a:uLnTx/>
                  <a:uFillTx/>
                  <a:latin typeface="Arial"/>
                  <a:ea typeface="+mn-ea"/>
                  <a:cs typeface="Arial"/>
                </a:rPr>
                <a:t>Sex </a:t>
              </a:r>
              <a:r>
                <a:rPr kumimoji="0" sz="800" b="1" i="0" u="none" strike="noStrike" kern="1200" cap="none" spc="-10" normalizeH="0" baseline="0" noProof="0" dirty="0">
                  <a:ln>
                    <a:noFill/>
                  </a:ln>
                  <a:solidFill>
                    <a:prstClr val="black"/>
                  </a:solidFill>
                  <a:effectLst/>
                  <a:uLnTx/>
                  <a:uFillTx/>
                  <a:latin typeface="Arial"/>
                  <a:ea typeface="+mn-ea"/>
                  <a:cs typeface="Arial"/>
                </a:rPr>
                <a:t>disease  </a:t>
              </a:r>
              <a:r>
                <a:rPr kumimoji="0" sz="800" b="1" i="0" u="none" strike="noStrike" kern="1200" cap="none" spc="-5" normalizeH="0" baseline="0" noProof="0" dirty="0">
                  <a:ln>
                    <a:noFill/>
                  </a:ln>
                  <a:solidFill>
                    <a:prstClr val="black"/>
                  </a:solidFill>
                  <a:effectLst/>
                  <a:uLnTx/>
                  <a:uFillTx/>
                  <a:latin typeface="Arial"/>
                  <a:ea typeface="+mn-ea"/>
                  <a:cs typeface="Arial"/>
                </a:rPr>
                <a:t>with more th  </a:t>
              </a:r>
              <a:r>
                <a:rPr kumimoji="0" sz="800" b="1" i="0" u="none" strike="noStrike" kern="1200" cap="none" spc="-10" normalizeH="0" baseline="0" noProof="0" dirty="0">
                  <a:ln>
                    <a:noFill/>
                  </a:ln>
                  <a:solidFill>
                    <a:prstClr val="black"/>
                  </a:solidFill>
                  <a:effectLst/>
                  <a:uLnTx/>
                  <a:uFillTx/>
                  <a:latin typeface="Arial"/>
                  <a:ea typeface="+mn-ea"/>
                  <a:cs typeface="Arial"/>
                </a:rPr>
                <a:t>chlamydia,</a:t>
              </a:r>
              <a:r>
                <a:rPr kumimoji="0" sz="800" b="1" i="0" u="none" strike="noStrike" kern="1200" cap="none" spc="-65" normalizeH="0" baseline="0" noProof="0" dirty="0">
                  <a:ln>
                    <a:noFill/>
                  </a:ln>
                  <a:solidFill>
                    <a:prstClr val="black"/>
                  </a:solidFill>
                  <a:effectLst/>
                  <a:uLnTx/>
                  <a:uFillTx/>
                  <a:latin typeface="Arial"/>
                  <a:ea typeface="+mn-ea"/>
                  <a:cs typeface="Arial"/>
                </a:rPr>
                <a:t> </a:t>
              </a:r>
              <a:r>
                <a:rPr kumimoji="0" sz="800" b="1" i="0" u="none" strike="noStrike" kern="1200" cap="none" spc="-5" normalizeH="0" baseline="0" noProof="0" dirty="0">
                  <a:ln>
                    <a:noFill/>
                  </a:ln>
                  <a:solidFill>
                    <a:prstClr val="black"/>
                  </a:solidFill>
                  <a:effectLst/>
                  <a:uLnTx/>
                  <a:uFillTx/>
                  <a:latin typeface="Arial"/>
                  <a:ea typeface="+mn-ea"/>
                  <a:cs typeface="Arial"/>
                </a:rPr>
                <a:t>g</a:t>
              </a:r>
              <a:endParaRPr kumimoji="0" sz="800" b="0" i="0" u="none" strike="noStrike" kern="1200" cap="none" spc="0" normalizeH="0" baseline="0" noProof="0">
                <a:ln>
                  <a:noFill/>
                </a:ln>
                <a:solidFill>
                  <a:prstClr val="black"/>
                </a:solidFill>
                <a:effectLst/>
                <a:uLnTx/>
                <a:uFillTx/>
                <a:latin typeface="Arial"/>
                <a:ea typeface="+mn-ea"/>
                <a:cs typeface="Arial"/>
              </a:endParaRPr>
            </a:p>
          </p:txBody>
        </p:sp>
        <p:sp>
          <p:nvSpPr>
            <p:cNvPr id="94" name="object 35"/>
            <p:cNvSpPr/>
            <p:nvPr/>
          </p:nvSpPr>
          <p:spPr>
            <a:xfrm>
              <a:off x="4811267" y="5178552"/>
              <a:ext cx="1068324" cy="1341120"/>
            </a:xfrm>
            <a:prstGeom prst="rect">
              <a:avLst/>
            </a:prstGeom>
            <a:blipFill>
              <a:blip r:embed="rId1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5" name="object 36"/>
            <p:cNvSpPr/>
            <p:nvPr/>
          </p:nvSpPr>
          <p:spPr>
            <a:xfrm>
              <a:off x="3028188" y="435863"/>
              <a:ext cx="2023872" cy="635508"/>
            </a:xfrm>
            <a:prstGeom prst="rect">
              <a:avLst/>
            </a:prstGeom>
            <a:blipFill>
              <a:blip r:embed="rId19"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6" name="object 37"/>
            <p:cNvSpPr txBox="1"/>
            <p:nvPr/>
          </p:nvSpPr>
          <p:spPr>
            <a:xfrm>
              <a:off x="5114671" y="448690"/>
              <a:ext cx="2525395" cy="276999"/>
            </a:xfrm>
            <a:prstGeom prst="rect">
              <a:avLst/>
            </a:prstGeom>
          </p:spPr>
          <p:txBody>
            <a:bodyPr vert="horz" wrap="square" lIns="0" tIns="0" rIns="0" bIns="0" rtlCol="0">
              <a:spAutoFit/>
            </a:bodyPr>
            <a:lstStyle/>
            <a:p>
              <a:pPr marL="12700" marR="5080" lvl="0" indent="0" algn="l"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5" normalizeH="0" baseline="0" noProof="0" dirty="0">
                  <a:ln>
                    <a:noFill/>
                  </a:ln>
                  <a:solidFill>
                    <a:prstClr val="black"/>
                  </a:solidFill>
                  <a:effectLst/>
                  <a:uLnTx/>
                  <a:uFillTx/>
                  <a:latin typeface="Calibri"/>
                  <a:ea typeface="+mn-ea"/>
                  <a:cs typeface="Calibri"/>
                </a:rPr>
                <a:t>CDC: </a:t>
              </a:r>
              <a:r>
                <a:rPr kumimoji="0" sz="900" b="1" i="0" u="none" strike="noStrike" kern="1200" cap="none" spc="0" normalizeH="0" baseline="0" noProof="0" dirty="0">
                  <a:ln>
                    <a:noFill/>
                  </a:ln>
                  <a:solidFill>
                    <a:prstClr val="black"/>
                  </a:solidFill>
                  <a:effectLst/>
                  <a:uLnTx/>
                  <a:uFillTx/>
                  <a:latin typeface="Calibri"/>
                  <a:ea typeface="+mn-ea"/>
                  <a:cs typeface="Calibri"/>
                </a:rPr>
                <a:t>3 </a:t>
              </a:r>
              <a:r>
                <a:rPr kumimoji="0" sz="900" b="1" i="0" u="none" strike="noStrike" kern="1200" cap="none" spc="-5" normalizeH="0" baseline="0" noProof="0" dirty="0">
                  <a:ln>
                    <a:noFill/>
                  </a:ln>
                  <a:solidFill>
                    <a:prstClr val="black"/>
                  </a:solidFill>
                  <a:effectLst/>
                  <a:uLnTx/>
                  <a:uFillTx/>
                  <a:latin typeface="Calibri"/>
                  <a:ea typeface="+mn-ea"/>
                  <a:cs typeface="Calibri"/>
                </a:rPr>
                <a:t>sexually transmitted diseases hit record highs  across</a:t>
              </a:r>
              <a:r>
                <a:rPr kumimoji="0" sz="900" b="1" i="0" u="none" strike="noStrike" kern="1200" cap="none" spc="-45" normalizeH="0" baseline="0" noProof="0" dirty="0">
                  <a:ln>
                    <a:noFill/>
                  </a:ln>
                  <a:solidFill>
                    <a:prstClr val="black"/>
                  </a:solidFill>
                  <a:effectLst/>
                  <a:uLnTx/>
                  <a:uFillTx/>
                  <a:latin typeface="Calibri"/>
                  <a:ea typeface="+mn-ea"/>
                  <a:cs typeface="Calibri"/>
                </a:rPr>
                <a:t> </a:t>
              </a:r>
              <a:r>
                <a:rPr kumimoji="0" sz="900" b="1" i="0" u="none" strike="noStrike" kern="1200" cap="none" spc="-5" normalizeH="0" baseline="0" noProof="0" dirty="0">
                  <a:ln>
                    <a:noFill/>
                  </a:ln>
                  <a:solidFill>
                    <a:prstClr val="black"/>
                  </a:solidFill>
                  <a:effectLst/>
                  <a:uLnTx/>
                  <a:uFillTx/>
                  <a:latin typeface="Calibri"/>
                  <a:ea typeface="+mn-ea"/>
                  <a:cs typeface="Calibri"/>
                </a:rPr>
                <a:t>U.S.</a:t>
              </a:r>
              <a:endParaRPr kumimoji="0" sz="900" b="0" i="0" u="none" strike="noStrike" kern="1200" cap="none" spc="0" normalizeH="0" baseline="0" noProof="0">
                <a:ln>
                  <a:noFill/>
                </a:ln>
                <a:solidFill>
                  <a:prstClr val="black"/>
                </a:solidFill>
                <a:effectLst/>
                <a:uLnTx/>
                <a:uFillTx/>
                <a:latin typeface="Calibri"/>
                <a:ea typeface="+mn-ea"/>
                <a:cs typeface="Calibri"/>
              </a:endParaRPr>
            </a:p>
          </p:txBody>
        </p:sp>
        <p:sp>
          <p:nvSpPr>
            <p:cNvPr id="97" name="object 38"/>
            <p:cNvSpPr/>
            <p:nvPr/>
          </p:nvSpPr>
          <p:spPr>
            <a:xfrm>
              <a:off x="0" y="5457444"/>
              <a:ext cx="2389632" cy="477012"/>
            </a:xfrm>
            <a:prstGeom prst="rect">
              <a:avLst/>
            </a:prstGeom>
            <a:blipFill>
              <a:blip r:embed="rId20"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8" name="object 39"/>
            <p:cNvSpPr txBox="1"/>
            <p:nvPr/>
          </p:nvSpPr>
          <p:spPr>
            <a:xfrm>
              <a:off x="6502" y="5907328"/>
              <a:ext cx="2214880" cy="1905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1" i="0" u="none" strike="noStrike" kern="1200" cap="none" spc="-5" normalizeH="0" baseline="0" noProof="0" dirty="0">
                  <a:ln>
                    <a:noFill/>
                  </a:ln>
                  <a:solidFill>
                    <a:prstClr val="black"/>
                  </a:solidFill>
                  <a:effectLst/>
                  <a:uLnTx/>
                  <a:uFillTx/>
                  <a:latin typeface="Britannic Bold"/>
                  <a:ea typeface="+mn-ea"/>
                  <a:cs typeface="Britannic Bold"/>
                </a:rPr>
                <a:t>w </a:t>
              </a:r>
              <a:r>
                <a:rPr kumimoji="0" sz="1200" b="1" i="0" u="none" strike="noStrike" kern="1200" cap="none" spc="5" normalizeH="0" baseline="0" noProof="0" dirty="0">
                  <a:ln>
                    <a:noFill/>
                  </a:ln>
                  <a:solidFill>
                    <a:prstClr val="black"/>
                  </a:solidFill>
                  <a:effectLst/>
                  <a:uLnTx/>
                  <a:uFillTx/>
                  <a:latin typeface="Britannic Bold"/>
                  <a:ea typeface="+mn-ea"/>
                  <a:cs typeface="Britannic Bold"/>
                </a:rPr>
                <a:t>STD cases </a:t>
              </a:r>
              <a:r>
                <a:rPr kumimoji="0" sz="1200" b="1" i="0" u="none" strike="noStrike" kern="1200" cap="none" spc="0" normalizeH="0" baseline="0" noProof="0" dirty="0">
                  <a:ln>
                    <a:noFill/>
                  </a:ln>
                  <a:solidFill>
                    <a:prstClr val="black"/>
                  </a:solidFill>
                  <a:effectLst/>
                  <a:uLnTx/>
                  <a:uFillTx/>
                  <a:latin typeface="Britannic Bold"/>
                  <a:ea typeface="+mn-ea"/>
                  <a:cs typeface="Britannic Bold"/>
                </a:rPr>
                <a:t>hit </a:t>
              </a:r>
              <a:r>
                <a:rPr kumimoji="0" sz="1200" b="1" i="0" u="none" strike="noStrike" kern="1200" cap="none" spc="-5" normalizeH="0" baseline="0" noProof="0" dirty="0">
                  <a:ln>
                    <a:noFill/>
                  </a:ln>
                  <a:solidFill>
                    <a:prstClr val="black"/>
                  </a:solidFill>
                  <a:effectLst/>
                  <a:uLnTx/>
                  <a:uFillTx/>
                  <a:latin typeface="Britannic Bold"/>
                  <a:ea typeface="+mn-ea"/>
                  <a:cs typeface="Britannic Bold"/>
                </a:rPr>
                <a:t>a </a:t>
              </a:r>
              <a:r>
                <a:rPr kumimoji="0" sz="1200" b="1" i="0" u="none" strike="noStrike" kern="1200" cap="none" spc="0" normalizeH="0" baseline="0" noProof="0" dirty="0">
                  <a:ln>
                    <a:noFill/>
                  </a:ln>
                  <a:solidFill>
                    <a:prstClr val="black"/>
                  </a:solidFill>
                  <a:effectLst/>
                  <a:uLnTx/>
                  <a:uFillTx/>
                  <a:latin typeface="Britannic Bold"/>
                  <a:ea typeface="+mn-ea"/>
                  <a:cs typeface="Britannic Bold"/>
                </a:rPr>
                <a:t>record high</a:t>
              </a:r>
              <a:r>
                <a:rPr kumimoji="0" sz="1200" b="1" i="0" u="none" strike="noStrike" kern="1200" cap="none" spc="-204" normalizeH="0" baseline="0" noProof="0" dirty="0">
                  <a:ln>
                    <a:noFill/>
                  </a:ln>
                  <a:solidFill>
                    <a:prstClr val="black"/>
                  </a:solidFill>
                  <a:effectLst/>
                  <a:uLnTx/>
                  <a:uFillTx/>
                  <a:latin typeface="Britannic Bold"/>
                  <a:ea typeface="+mn-ea"/>
                  <a:cs typeface="Britannic Bold"/>
                </a:rPr>
                <a:t> </a:t>
              </a:r>
              <a:r>
                <a:rPr kumimoji="0" sz="1200" b="1" i="0" u="none" strike="noStrike" kern="1200" cap="none" spc="0" normalizeH="0" baseline="0" noProof="0" dirty="0">
                  <a:ln>
                    <a:noFill/>
                  </a:ln>
                  <a:solidFill>
                    <a:prstClr val="black"/>
                  </a:solidFill>
                  <a:effectLst/>
                  <a:uLnTx/>
                  <a:uFillTx/>
                  <a:latin typeface="Britannic Bold"/>
                  <a:ea typeface="+mn-ea"/>
                  <a:cs typeface="Britannic Bold"/>
                </a:rPr>
                <a:t>in</a:t>
              </a:r>
              <a:endParaRPr kumimoji="0" sz="1200" b="0" i="0" u="none" strike="noStrike" kern="1200" cap="none" spc="0" normalizeH="0" baseline="0" noProof="0">
                <a:ln>
                  <a:noFill/>
                </a:ln>
                <a:solidFill>
                  <a:prstClr val="black"/>
                </a:solidFill>
                <a:effectLst/>
                <a:uLnTx/>
                <a:uFillTx/>
                <a:latin typeface="Britannic Bold"/>
                <a:ea typeface="+mn-ea"/>
                <a:cs typeface="Britannic Bold"/>
              </a:endParaRPr>
            </a:p>
          </p:txBody>
        </p:sp>
        <p:sp>
          <p:nvSpPr>
            <p:cNvPr id="99" name="object 40"/>
            <p:cNvSpPr txBox="1"/>
            <p:nvPr/>
          </p:nvSpPr>
          <p:spPr>
            <a:xfrm>
              <a:off x="-27025" y="6090208"/>
              <a:ext cx="323850" cy="1905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1" i="0" u="none" strike="noStrike" kern="1200" cap="none" spc="-5" normalizeH="0" baseline="0" noProof="0" dirty="0">
                  <a:ln>
                    <a:noFill/>
                  </a:ln>
                  <a:solidFill>
                    <a:prstClr val="black"/>
                  </a:solidFill>
                  <a:effectLst/>
                  <a:uLnTx/>
                  <a:uFillTx/>
                  <a:latin typeface="Britannic Bold"/>
                  <a:ea typeface="+mn-ea"/>
                  <a:cs typeface="Britannic Bold"/>
                </a:rPr>
                <a:t>e</a:t>
              </a:r>
              <a:r>
                <a:rPr kumimoji="0" sz="1200" b="1" i="0" u="none" strike="noStrike" kern="1200" cap="none" spc="-110" normalizeH="0" baseline="0" noProof="0" dirty="0">
                  <a:ln>
                    <a:noFill/>
                  </a:ln>
                  <a:solidFill>
                    <a:prstClr val="black"/>
                  </a:solidFill>
                  <a:effectLst/>
                  <a:uLnTx/>
                  <a:uFillTx/>
                  <a:latin typeface="Britannic Bold"/>
                  <a:ea typeface="+mn-ea"/>
                  <a:cs typeface="Britannic Bold"/>
                </a:rPr>
                <a:t> </a:t>
              </a:r>
              <a:r>
                <a:rPr kumimoji="0" sz="1200" b="1" i="0" u="none" strike="noStrike" kern="1200" cap="none" spc="5" normalizeH="0" baseline="0" noProof="0" dirty="0">
                  <a:ln>
                    <a:noFill/>
                  </a:ln>
                  <a:solidFill>
                    <a:prstClr val="black"/>
                  </a:solidFill>
                  <a:effectLst/>
                  <a:uLnTx/>
                  <a:uFillTx/>
                  <a:latin typeface="Britannic Bold"/>
                  <a:ea typeface="+mn-ea"/>
                  <a:cs typeface="Britannic Bold"/>
                </a:rPr>
                <a:t>US</a:t>
              </a:r>
              <a:endParaRPr kumimoji="0" sz="1200" b="0" i="0" u="none" strike="noStrike" kern="1200" cap="none" spc="0" normalizeH="0" baseline="0" noProof="0">
                <a:ln>
                  <a:noFill/>
                </a:ln>
                <a:solidFill>
                  <a:prstClr val="black"/>
                </a:solidFill>
                <a:effectLst/>
                <a:uLnTx/>
                <a:uFillTx/>
                <a:latin typeface="Britannic Bold"/>
                <a:ea typeface="+mn-ea"/>
                <a:cs typeface="Britannic Bold"/>
              </a:endParaRPr>
            </a:p>
          </p:txBody>
        </p:sp>
        <p:sp>
          <p:nvSpPr>
            <p:cNvPr id="100" name="object 41"/>
            <p:cNvSpPr txBox="1"/>
            <p:nvPr/>
          </p:nvSpPr>
          <p:spPr>
            <a:xfrm>
              <a:off x="935837" y="4864480"/>
              <a:ext cx="6028055" cy="397510"/>
            </a:xfrm>
            <a:prstGeom prst="rect">
              <a:avLst/>
            </a:prstGeom>
          </p:spPr>
          <p:txBody>
            <a:bodyPr vert="horz" wrap="square" lIns="0" tIns="0" rIns="0" bIns="0" rtlCol="0">
              <a:spAutoFit/>
            </a:bodyPr>
            <a:lstStyle/>
            <a:p>
              <a:pPr marL="3472179" marR="0" lvl="0" indent="0" algn="l" defTabSz="914400" rtl="0" eaLnBrk="1" fontAlgn="auto" latinLnBrk="0" hangingPunct="1">
                <a:lnSpc>
                  <a:spcPct val="100000"/>
                </a:lnSpc>
                <a:spcBef>
                  <a:spcPts val="0"/>
                </a:spcBef>
                <a:spcAft>
                  <a:spcPts val="0"/>
                </a:spcAft>
                <a:buClrTx/>
                <a:buSzTx/>
                <a:buFontTx/>
                <a:buNone/>
                <a:tabLst/>
                <a:defRPr/>
              </a:pPr>
              <a:r>
                <a:rPr kumimoji="0" sz="800" b="1" i="0" u="none" strike="noStrike" kern="1200" cap="none" spc="-10" normalizeH="0" baseline="0" noProof="0" dirty="0">
                  <a:ln>
                    <a:noFill/>
                  </a:ln>
                  <a:solidFill>
                    <a:prstClr val="black"/>
                  </a:solidFill>
                  <a:effectLst/>
                  <a:uLnTx/>
                  <a:uFillTx/>
                  <a:latin typeface="Arial"/>
                  <a:ea typeface="+mn-ea"/>
                  <a:cs typeface="Arial"/>
                </a:rPr>
                <a:t>STD </a:t>
              </a:r>
              <a:r>
                <a:rPr kumimoji="0" sz="800" b="1" i="0" u="none" strike="noStrike" kern="1200" cap="none" spc="-5" normalizeH="0" baseline="0" noProof="0" dirty="0">
                  <a:ln>
                    <a:noFill/>
                  </a:ln>
                  <a:solidFill>
                    <a:prstClr val="black"/>
                  </a:solidFill>
                  <a:effectLst/>
                  <a:uLnTx/>
                  <a:uFillTx/>
                  <a:latin typeface="Arial"/>
                  <a:ea typeface="+mn-ea"/>
                  <a:cs typeface="Arial"/>
                </a:rPr>
                <a:t>rates </a:t>
              </a:r>
              <a:r>
                <a:rPr kumimoji="0" sz="800" b="1" i="0" u="none" strike="noStrike" kern="1200" cap="none" spc="-10" normalizeH="0" baseline="0" noProof="0" dirty="0">
                  <a:ln>
                    <a:noFill/>
                  </a:ln>
                  <a:solidFill>
                    <a:prstClr val="black"/>
                  </a:solidFill>
                  <a:effectLst/>
                  <a:uLnTx/>
                  <a:uFillTx/>
                  <a:latin typeface="Arial"/>
                  <a:ea typeface="+mn-ea"/>
                  <a:cs typeface="Arial"/>
                </a:rPr>
                <a:t>hit </a:t>
              </a:r>
              <a:r>
                <a:rPr kumimoji="0" sz="800" b="1" i="0" u="none" strike="noStrike" kern="1200" cap="none" spc="-5" normalizeH="0" baseline="0" noProof="0" dirty="0">
                  <a:ln>
                    <a:noFill/>
                  </a:ln>
                  <a:solidFill>
                    <a:prstClr val="black"/>
                  </a:solidFill>
                  <a:effectLst/>
                  <a:uLnTx/>
                  <a:uFillTx/>
                  <a:latin typeface="Arial"/>
                  <a:ea typeface="+mn-ea"/>
                  <a:cs typeface="Arial"/>
                </a:rPr>
                <a:t>all-time </a:t>
              </a:r>
              <a:r>
                <a:rPr kumimoji="0" sz="800" b="1" i="0" u="none" strike="noStrike" kern="1200" cap="none" spc="-10" normalizeH="0" baseline="0" noProof="0" dirty="0">
                  <a:ln>
                    <a:noFill/>
                  </a:ln>
                  <a:solidFill>
                    <a:prstClr val="black"/>
                  </a:solidFill>
                  <a:effectLst/>
                  <a:uLnTx/>
                  <a:uFillTx/>
                  <a:latin typeface="Arial"/>
                  <a:ea typeface="+mn-ea"/>
                  <a:cs typeface="Arial"/>
                </a:rPr>
                <a:t>highs for the third </a:t>
              </a:r>
              <a:r>
                <a:rPr kumimoji="0" sz="800" b="1" i="0" u="none" strike="noStrike" kern="1200" cap="none" spc="-15" normalizeH="0" baseline="0" noProof="0" dirty="0">
                  <a:ln>
                    <a:noFill/>
                  </a:ln>
                  <a:solidFill>
                    <a:prstClr val="black"/>
                  </a:solidFill>
                  <a:effectLst/>
                  <a:uLnTx/>
                  <a:uFillTx/>
                  <a:latin typeface="Arial"/>
                  <a:ea typeface="+mn-ea"/>
                  <a:cs typeface="Arial"/>
                </a:rPr>
                <a:t>year </a:t>
              </a:r>
              <a:r>
                <a:rPr kumimoji="0" sz="800" b="1" i="0" u="none" strike="noStrike" kern="1200" cap="none" spc="-10" normalizeH="0" baseline="0" noProof="0" dirty="0">
                  <a:ln>
                    <a:noFill/>
                  </a:ln>
                  <a:solidFill>
                    <a:prstClr val="black"/>
                  </a:solidFill>
                  <a:effectLst/>
                  <a:uLnTx/>
                  <a:uFillTx/>
                  <a:latin typeface="Arial"/>
                  <a:ea typeface="+mn-ea"/>
                  <a:cs typeface="Arial"/>
                </a:rPr>
                <a:t>in </a:t>
              </a:r>
              <a:r>
                <a:rPr kumimoji="0" sz="800" b="1" i="0" u="none" strike="noStrike" kern="1200" cap="none" spc="-5" normalizeH="0" baseline="0" noProof="0" dirty="0">
                  <a:ln>
                    <a:noFill/>
                  </a:ln>
                  <a:solidFill>
                    <a:prstClr val="black"/>
                  </a:solidFill>
                  <a:effectLst/>
                  <a:uLnTx/>
                  <a:uFillTx/>
                  <a:latin typeface="Arial"/>
                  <a:ea typeface="+mn-ea"/>
                  <a:cs typeface="Arial"/>
                </a:rPr>
                <a:t>a</a:t>
              </a:r>
              <a:r>
                <a:rPr kumimoji="0" sz="800" b="1" i="0" u="none" strike="noStrike" kern="1200" cap="none" spc="200" normalizeH="0" baseline="0" noProof="0" dirty="0">
                  <a:ln>
                    <a:noFill/>
                  </a:ln>
                  <a:solidFill>
                    <a:prstClr val="black"/>
                  </a:solidFill>
                  <a:effectLst/>
                  <a:uLnTx/>
                  <a:uFillTx/>
                  <a:latin typeface="Arial"/>
                  <a:ea typeface="+mn-ea"/>
                  <a:cs typeface="Arial"/>
                </a:rPr>
                <a:t> </a:t>
              </a:r>
              <a:r>
                <a:rPr kumimoji="0" sz="800" b="1" i="0" u="none" strike="noStrike" kern="1200" cap="none" spc="-10" normalizeH="0" baseline="0" noProof="0" dirty="0">
                  <a:ln>
                    <a:noFill/>
                  </a:ln>
                  <a:solidFill>
                    <a:prstClr val="black"/>
                  </a:solidFill>
                  <a:effectLst/>
                  <a:uLnTx/>
                  <a:uFillTx/>
                  <a:latin typeface="Arial"/>
                  <a:ea typeface="+mn-ea"/>
                  <a:cs typeface="Arial"/>
                </a:rPr>
                <a:t>row</a:t>
              </a:r>
              <a:endParaRPr kumimoji="0" sz="8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55"/>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Times New Roman"/>
                <a:ea typeface="+mn-ea"/>
                <a:cs typeface="Times New Roman"/>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800" b="1" i="0" u="none" strike="noStrike" kern="1200" cap="none" spc="20" normalizeH="0" baseline="0" noProof="0" dirty="0">
                  <a:ln>
                    <a:noFill/>
                  </a:ln>
                  <a:solidFill>
                    <a:prstClr val="black"/>
                  </a:solidFill>
                  <a:effectLst/>
                  <a:uLnTx/>
                  <a:uFillTx/>
                  <a:latin typeface="Arial"/>
                  <a:ea typeface="+mn-ea"/>
                  <a:cs typeface="Arial"/>
                </a:rPr>
                <a:t>STD </a:t>
              </a:r>
              <a:r>
                <a:rPr kumimoji="0" sz="800" b="1" i="0" u="none" strike="noStrike" kern="1200" cap="none" spc="10" normalizeH="0" baseline="0" noProof="0" dirty="0">
                  <a:ln>
                    <a:noFill/>
                  </a:ln>
                  <a:solidFill>
                    <a:prstClr val="black"/>
                  </a:solidFill>
                  <a:effectLst/>
                  <a:uLnTx/>
                  <a:uFillTx/>
                  <a:latin typeface="Arial"/>
                  <a:ea typeface="+mn-ea"/>
                  <a:cs typeface="Arial"/>
                </a:rPr>
                <a:t>rates reach record high in U.S., government</a:t>
              </a:r>
              <a:r>
                <a:rPr kumimoji="0" sz="800" b="1" i="0" u="none" strike="noStrike" kern="1200" cap="none" spc="-105" normalizeH="0" baseline="0" noProof="0" dirty="0">
                  <a:ln>
                    <a:noFill/>
                  </a:ln>
                  <a:solidFill>
                    <a:prstClr val="black"/>
                  </a:solidFill>
                  <a:effectLst/>
                  <a:uLnTx/>
                  <a:uFillTx/>
                  <a:latin typeface="Arial"/>
                  <a:ea typeface="+mn-ea"/>
                  <a:cs typeface="Arial"/>
                </a:rPr>
                <a:t> </a:t>
              </a:r>
              <a:r>
                <a:rPr kumimoji="0" sz="800" b="1" i="0" u="none" strike="noStrike" kern="1200" cap="none" spc="10" normalizeH="0" baseline="0" noProof="0" dirty="0">
                  <a:ln>
                    <a:noFill/>
                  </a:ln>
                  <a:solidFill>
                    <a:prstClr val="black"/>
                  </a:solidFill>
                  <a:effectLst/>
                  <a:uLnTx/>
                  <a:uFillTx/>
                  <a:latin typeface="Arial"/>
                  <a:ea typeface="+mn-ea"/>
                  <a:cs typeface="Arial"/>
                </a:rPr>
                <a:t>says</a:t>
              </a:r>
              <a:endParaRPr kumimoji="0" sz="800" b="0" i="0" u="none" strike="noStrike" kern="1200" cap="none" spc="0" normalizeH="0" baseline="0" noProof="0">
                <a:ln>
                  <a:noFill/>
                </a:ln>
                <a:solidFill>
                  <a:prstClr val="black"/>
                </a:solidFill>
                <a:effectLst/>
                <a:uLnTx/>
                <a:uFillTx/>
                <a:latin typeface="Arial"/>
                <a:ea typeface="+mn-ea"/>
                <a:cs typeface="Arial"/>
              </a:endParaRPr>
            </a:p>
          </p:txBody>
        </p:sp>
        <p:sp>
          <p:nvSpPr>
            <p:cNvPr id="101" name="object 42"/>
            <p:cNvSpPr/>
            <p:nvPr/>
          </p:nvSpPr>
          <p:spPr>
            <a:xfrm>
              <a:off x="0" y="3861815"/>
              <a:ext cx="1321308" cy="833628"/>
            </a:xfrm>
            <a:prstGeom prst="rect">
              <a:avLst/>
            </a:prstGeom>
            <a:blipFill>
              <a:blip r:embed="rId21"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2" name="object 43"/>
            <p:cNvSpPr/>
            <p:nvPr/>
          </p:nvSpPr>
          <p:spPr>
            <a:xfrm>
              <a:off x="932688" y="4614671"/>
              <a:ext cx="2264664" cy="484631"/>
            </a:xfrm>
            <a:prstGeom prst="rect">
              <a:avLst/>
            </a:prstGeom>
            <a:blipFill>
              <a:blip r:embed="rId2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3" name="object 44"/>
            <p:cNvSpPr/>
            <p:nvPr/>
          </p:nvSpPr>
          <p:spPr>
            <a:xfrm>
              <a:off x="6280403" y="2645664"/>
              <a:ext cx="1988820" cy="504443"/>
            </a:xfrm>
            <a:prstGeom prst="rect">
              <a:avLst/>
            </a:prstGeom>
            <a:blipFill>
              <a:blip r:embed="rId2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4" name="object 45"/>
            <p:cNvSpPr txBox="1"/>
            <p:nvPr/>
          </p:nvSpPr>
          <p:spPr>
            <a:xfrm>
              <a:off x="6346316" y="3185667"/>
              <a:ext cx="1141730" cy="334645"/>
            </a:xfrm>
            <a:prstGeom prst="rect">
              <a:avLst/>
            </a:prstGeom>
          </p:spPr>
          <p:txBody>
            <a:bodyPr vert="horz" wrap="square" lIns="0" tIns="0" rIns="0" bIns="0" rtlCol="0">
              <a:spAutoFit/>
            </a:bodyPr>
            <a:lstStyle/>
            <a:p>
              <a:pPr marL="12700" marR="5080" lvl="0" indent="0" algn="l" defTabSz="914400" rtl="0" eaLnBrk="1" fontAlgn="auto" latinLnBrk="0" hangingPunct="1">
                <a:lnSpc>
                  <a:spcPct val="100000"/>
                </a:lnSpc>
                <a:spcBef>
                  <a:spcPts val="0"/>
                </a:spcBef>
                <a:spcAft>
                  <a:spcPts val="0"/>
                </a:spcAft>
                <a:buClrTx/>
                <a:buSzTx/>
                <a:buFontTx/>
                <a:buNone/>
                <a:tabLst/>
                <a:defRPr/>
              </a:pPr>
              <a:r>
                <a:rPr kumimoji="0" sz="1050" b="1" i="0" u="none" strike="noStrike" kern="1200" cap="none" spc="5" normalizeH="0" baseline="0" noProof="0" dirty="0">
                  <a:ln>
                    <a:noFill/>
                  </a:ln>
                  <a:solidFill>
                    <a:srgbClr val="404040"/>
                  </a:solidFill>
                  <a:effectLst/>
                  <a:uLnTx/>
                  <a:uFillTx/>
                  <a:latin typeface="Arial"/>
                  <a:ea typeface="+mn-ea"/>
                  <a:cs typeface="Arial"/>
                </a:rPr>
                <a:t>STDs </a:t>
              </a:r>
              <a:r>
                <a:rPr kumimoji="0" sz="1050" b="1" i="0" u="none" strike="noStrike" kern="1200" cap="none" spc="-5" normalizeH="0" baseline="0" noProof="0" dirty="0">
                  <a:ln>
                    <a:noFill/>
                  </a:ln>
                  <a:solidFill>
                    <a:srgbClr val="404040"/>
                  </a:solidFill>
                  <a:effectLst/>
                  <a:uLnTx/>
                  <a:uFillTx/>
                  <a:latin typeface="Arial"/>
                  <a:ea typeface="+mn-ea"/>
                  <a:cs typeface="Arial"/>
                </a:rPr>
                <a:t>Hit</a:t>
              </a:r>
              <a:r>
                <a:rPr kumimoji="0" sz="1050" b="1" i="0" u="none" strike="noStrike" kern="1200" cap="none" spc="-90" normalizeH="0" baseline="0" noProof="0" dirty="0">
                  <a:ln>
                    <a:noFill/>
                  </a:ln>
                  <a:solidFill>
                    <a:srgbClr val="404040"/>
                  </a:solidFill>
                  <a:effectLst/>
                  <a:uLnTx/>
                  <a:uFillTx/>
                  <a:latin typeface="Arial"/>
                  <a:ea typeface="+mn-ea"/>
                  <a:cs typeface="Arial"/>
                </a:rPr>
                <a:t> </a:t>
              </a:r>
              <a:r>
                <a:rPr kumimoji="0" sz="1050" b="1" i="0" u="none" strike="noStrike" kern="1200" cap="none" spc="-10" normalizeH="0" baseline="0" noProof="0" dirty="0">
                  <a:ln>
                    <a:noFill/>
                  </a:ln>
                  <a:solidFill>
                    <a:srgbClr val="404040"/>
                  </a:solidFill>
                  <a:effectLst/>
                  <a:uLnTx/>
                  <a:uFillTx/>
                  <a:latin typeface="Arial"/>
                  <a:ea typeface="+mn-ea"/>
                  <a:cs typeface="Arial"/>
                </a:rPr>
                <a:t>All-Time  </a:t>
              </a:r>
              <a:r>
                <a:rPr kumimoji="0" sz="1050" b="1" i="0" u="none" strike="noStrike" kern="1200" cap="none" spc="0" normalizeH="0" baseline="0" noProof="0" dirty="0">
                  <a:ln>
                    <a:noFill/>
                  </a:ln>
                  <a:solidFill>
                    <a:srgbClr val="404040"/>
                  </a:solidFill>
                  <a:effectLst/>
                  <a:uLnTx/>
                  <a:uFillTx/>
                  <a:latin typeface="Arial"/>
                  <a:ea typeface="+mn-ea"/>
                  <a:cs typeface="Arial"/>
                </a:rPr>
                <a:t>High </a:t>
              </a:r>
              <a:r>
                <a:rPr kumimoji="0" sz="1050" b="1" i="0" u="none" strike="noStrike" kern="1200" cap="none" spc="-5" normalizeH="0" baseline="0" noProof="0" dirty="0">
                  <a:ln>
                    <a:noFill/>
                  </a:ln>
                  <a:solidFill>
                    <a:srgbClr val="404040"/>
                  </a:solidFill>
                  <a:effectLst/>
                  <a:uLnTx/>
                  <a:uFillTx/>
                  <a:latin typeface="Arial"/>
                  <a:ea typeface="+mn-ea"/>
                  <a:cs typeface="Arial"/>
                </a:rPr>
                <a:t>in</a:t>
              </a:r>
              <a:r>
                <a:rPr kumimoji="0" sz="1050" b="1" i="0" u="none" strike="noStrike" kern="1200" cap="none" spc="-130" normalizeH="0" baseline="0" noProof="0" dirty="0">
                  <a:ln>
                    <a:noFill/>
                  </a:ln>
                  <a:solidFill>
                    <a:srgbClr val="404040"/>
                  </a:solidFill>
                  <a:effectLst/>
                  <a:uLnTx/>
                  <a:uFillTx/>
                  <a:latin typeface="Arial"/>
                  <a:ea typeface="+mn-ea"/>
                  <a:cs typeface="Arial"/>
                </a:rPr>
                <a:t> </a:t>
              </a:r>
              <a:r>
                <a:rPr kumimoji="0" sz="1050" b="1" i="0" u="none" strike="noStrike" kern="1200" cap="none" spc="0" normalizeH="0" baseline="0" noProof="0" dirty="0">
                  <a:ln>
                    <a:noFill/>
                  </a:ln>
                  <a:solidFill>
                    <a:srgbClr val="404040"/>
                  </a:solidFill>
                  <a:effectLst/>
                  <a:uLnTx/>
                  <a:uFillTx/>
                  <a:latin typeface="Arial"/>
                  <a:ea typeface="+mn-ea"/>
                  <a:cs typeface="Arial"/>
                </a:rPr>
                <a:t>U.S.</a:t>
              </a:r>
              <a:endParaRPr kumimoji="0" sz="1050" b="0" i="0" u="none" strike="noStrike" kern="1200" cap="none" spc="0" normalizeH="0" baseline="0" noProof="0">
                <a:ln>
                  <a:noFill/>
                </a:ln>
                <a:solidFill>
                  <a:prstClr val="black"/>
                </a:solidFill>
                <a:effectLst/>
                <a:uLnTx/>
                <a:uFillTx/>
                <a:latin typeface="Arial"/>
                <a:ea typeface="+mn-ea"/>
                <a:cs typeface="Arial"/>
              </a:endParaRPr>
            </a:p>
          </p:txBody>
        </p:sp>
        <p:sp>
          <p:nvSpPr>
            <p:cNvPr id="105" name="object 46"/>
            <p:cNvSpPr txBox="1"/>
            <p:nvPr/>
          </p:nvSpPr>
          <p:spPr>
            <a:xfrm>
              <a:off x="2680207" y="5559704"/>
              <a:ext cx="1714500" cy="660400"/>
            </a:xfrm>
            <a:prstGeom prst="rect">
              <a:avLst/>
            </a:prstGeom>
          </p:spPr>
          <p:txBody>
            <a:bodyPr vert="horz" wrap="square" lIns="0" tIns="0" rIns="0" bIns="0" rtlCol="0">
              <a:spAutoFit/>
            </a:bodyPr>
            <a:lstStyle/>
            <a:p>
              <a:pPr marL="12700" marR="5080" lvl="0" indent="0" algn="l" defTabSz="914400" rtl="0" eaLnBrk="1" fontAlgn="auto" latinLnBrk="0" hangingPunct="1">
                <a:lnSpc>
                  <a:spcPct val="100000"/>
                </a:lnSpc>
                <a:spcBef>
                  <a:spcPts val="0"/>
                </a:spcBef>
                <a:spcAft>
                  <a:spcPts val="0"/>
                </a:spcAft>
                <a:buClrTx/>
                <a:buSzTx/>
                <a:buFontTx/>
                <a:buNone/>
                <a:tabLst/>
                <a:defRPr/>
              </a:pPr>
              <a:r>
                <a:rPr kumimoji="0" sz="1050" b="1" i="1" u="none" strike="noStrike" kern="1200" cap="none" spc="0" normalizeH="0" baseline="0" noProof="0" dirty="0">
                  <a:ln>
                    <a:noFill/>
                  </a:ln>
                  <a:solidFill>
                    <a:prstClr val="black"/>
                  </a:solidFill>
                  <a:effectLst/>
                  <a:uLnTx/>
                  <a:uFillTx/>
                  <a:latin typeface="Script MT Bold"/>
                  <a:ea typeface="+mn-ea"/>
                  <a:cs typeface="Script MT Bold"/>
                </a:rPr>
                <a:t>Annual </a:t>
              </a:r>
              <a:r>
                <a:rPr kumimoji="0" sz="1050" b="1" i="1" u="none" strike="noStrike" kern="1200" cap="none" spc="-5" normalizeH="0" baseline="0" noProof="0" dirty="0">
                  <a:ln>
                    <a:noFill/>
                  </a:ln>
                  <a:solidFill>
                    <a:prstClr val="black"/>
                  </a:solidFill>
                  <a:effectLst/>
                  <a:uLnTx/>
                  <a:uFillTx/>
                  <a:latin typeface="Script MT Bold"/>
                  <a:ea typeface="+mn-ea"/>
                  <a:cs typeface="Script MT Bold"/>
                </a:rPr>
                <a:t>report </a:t>
              </a:r>
              <a:r>
                <a:rPr kumimoji="0" sz="1050" b="1" i="1" u="none" strike="noStrike" kern="1200" cap="none" spc="0" normalizeH="0" baseline="0" noProof="0" dirty="0">
                  <a:ln>
                    <a:noFill/>
                  </a:ln>
                  <a:solidFill>
                    <a:prstClr val="black"/>
                  </a:solidFill>
                  <a:effectLst/>
                  <a:uLnTx/>
                  <a:uFillTx/>
                  <a:latin typeface="Script MT Bold"/>
                  <a:ea typeface="+mn-ea"/>
                  <a:cs typeface="Script MT Bold"/>
                </a:rPr>
                <a:t>shows more than  2 </a:t>
              </a:r>
              <a:r>
                <a:rPr kumimoji="0" sz="1050" b="1" i="1" u="none" strike="noStrike" kern="1200" cap="none" spc="-5" normalizeH="0" baseline="0" noProof="0" dirty="0">
                  <a:ln>
                    <a:noFill/>
                  </a:ln>
                  <a:solidFill>
                    <a:prstClr val="black"/>
                  </a:solidFill>
                  <a:effectLst/>
                  <a:uLnTx/>
                  <a:uFillTx/>
                  <a:latin typeface="Script MT Bold"/>
                  <a:ea typeface="+mn-ea"/>
                  <a:cs typeface="Script MT Bold"/>
                </a:rPr>
                <a:t>million cases </a:t>
              </a:r>
              <a:r>
                <a:rPr kumimoji="0" sz="1050" b="1" i="1" u="none" strike="noStrike" kern="1200" cap="none" spc="0" normalizeH="0" baseline="0" noProof="0" dirty="0">
                  <a:ln>
                    <a:noFill/>
                  </a:ln>
                  <a:solidFill>
                    <a:prstClr val="black"/>
                  </a:solidFill>
                  <a:effectLst/>
                  <a:uLnTx/>
                  <a:uFillTx/>
                  <a:latin typeface="Script MT Bold"/>
                  <a:ea typeface="+mn-ea"/>
                  <a:cs typeface="Script MT Bold"/>
                </a:rPr>
                <a:t>of chlamydia,  gonorrhea and syphilis</a:t>
              </a:r>
              <a:r>
                <a:rPr kumimoji="0" sz="1050" b="1" i="1" u="none" strike="noStrike" kern="1200" cap="none" spc="-105" normalizeH="0" baseline="0" noProof="0" dirty="0">
                  <a:ln>
                    <a:noFill/>
                  </a:ln>
                  <a:solidFill>
                    <a:prstClr val="black"/>
                  </a:solidFill>
                  <a:effectLst/>
                  <a:uLnTx/>
                  <a:uFillTx/>
                  <a:latin typeface="Script MT Bold"/>
                  <a:ea typeface="+mn-ea"/>
                  <a:cs typeface="Script MT Bold"/>
                </a:rPr>
                <a:t> </a:t>
              </a:r>
              <a:r>
                <a:rPr kumimoji="0" sz="1050" b="1" i="1" u="none" strike="noStrike" kern="1200" cap="none" spc="-5" normalizeH="0" baseline="0" noProof="0" dirty="0">
                  <a:ln>
                    <a:noFill/>
                  </a:ln>
                  <a:solidFill>
                    <a:prstClr val="black"/>
                  </a:solidFill>
                  <a:effectLst/>
                  <a:uLnTx/>
                  <a:uFillTx/>
                  <a:latin typeface="Script MT Bold"/>
                  <a:ea typeface="+mn-ea"/>
                  <a:cs typeface="Script MT Bold"/>
                </a:rPr>
                <a:t>reported  in</a:t>
              </a:r>
              <a:r>
                <a:rPr kumimoji="0" sz="1050" b="1" i="1" u="none" strike="noStrike" kern="1200" cap="none" spc="-95" normalizeH="0" baseline="0" noProof="0" dirty="0">
                  <a:ln>
                    <a:noFill/>
                  </a:ln>
                  <a:solidFill>
                    <a:prstClr val="black"/>
                  </a:solidFill>
                  <a:effectLst/>
                  <a:uLnTx/>
                  <a:uFillTx/>
                  <a:latin typeface="Script MT Bold"/>
                  <a:ea typeface="+mn-ea"/>
                  <a:cs typeface="Script MT Bold"/>
                </a:rPr>
                <a:t> </a:t>
              </a:r>
              <a:r>
                <a:rPr kumimoji="0" sz="1050" b="1" i="1" u="none" strike="noStrike" kern="1200" cap="none" spc="0" normalizeH="0" baseline="0" noProof="0" dirty="0">
                  <a:ln>
                    <a:noFill/>
                  </a:ln>
                  <a:solidFill>
                    <a:prstClr val="black"/>
                  </a:solidFill>
                  <a:effectLst/>
                  <a:uLnTx/>
                  <a:uFillTx/>
                  <a:latin typeface="Script MT Bold"/>
                  <a:ea typeface="+mn-ea"/>
                  <a:cs typeface="Script MT Bold"/>
                </a:rPr>
                <a:t>2016</a:t>
              </a:r>
              <a:endParaRPr kumimoji="0" sz="1050" b="0" i="0" u="none" strike="noStrike" kern="1200" cap="none" spc="0" normalizeH="0" baseline="0" noProof="0">
                <a:ln>
                  <a:noFill/>
                </a:ln>
                <a:solidFill>
                  <a:prstClr val="black"/>
                </a:solidFill>
                <a:effectLst/>
                <a:uLnTx/>
                <a:uFillTx/>
                <a:latin typeface="Script MT Bold"/>
                <a:ea typeface="+mn-ea"/>
                <a:cs typeface="Script MT Bold"/>
              </a:endParaRPr>
            </a:p>
          </p:txBody>
        </p:sp>
        <p:sp>
          <p:nvSpPr>
            <p:cNvPr id="106" name="object 47"/>
            <p:cNvSpPr/>
            <p:nvPr/>
          </p:nvSpPr>
          <p:spPr>
            <a:xfrm>
              <a:off x="6609588" y="3698747"/>
              <a:ext cx="1524000" cy="929639"/>
            </a:xfrm>
            <a:prstGeom prst="rect">
              <a:avLst/>
            </a:prstGeom>
            <a:blipFill>
              <a:blip r:embed="rId2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7" name="object 48"/>
            <p:cNvSpPr/>
            <p:nvPr/>
          </p:nvSpPr>
          <p:spPr>
            <a:xfrm>
              <a:off x="5955791" y="5210555"/>
              <a:ext cx="2115312" cy="393191"/>
            </a:xfrm>
            <a:prstGeom prst="rect">
              <a:avLst/>
            </a:prstGeom>
            <a:blipFill>
              <a:blip r:embed="rId2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8" name="object 49"/>
            <p:cNvSpPr txBox="1"/>
            <p:nvPr/>
          </p:nvSpPr>
          <p:spPr>
            <a:xfrm>
              <a:off x="6092190" y="5658154"/>
              <a:ext cx="1845310" cy="230832"/>
            </a:xfrm>
            <a:prstGeom prst="rect">
              <a:avLst/>
            </a:prstGeom>
          </p:spPr>
          <p:txBody>
            <a:bodyPr vert="horz" wrap="square" lIns="0" tIns="0" rIns="0" bIns="0" rtlCol="0">
              <a:spAutoFit/>
            </a:bodyPr>
            <a:lstStyle/>
            <a:p>
              <a:pPr marL="474345" marR="5080" lvl="0" indent="-462280" algn="l" defTabSz="914400" rtl="0" eaLnBrk="1" fontAlgn="auto" latinLnBrk="0" hangingPunct="1">
                <a:lnSpc>
                  <a:spcPct val="100000"/>
                </a:lnSpc>
                <a:spcBef>
                  <a:spcPts val="0"/>
                </a:spcBef>
                <a:spcAft>
                  <a:spcPts val="0"/>
                </a:spcAft>
                <a:buClrTx/>
                <a:buSzTx/>
                <a:buFontTx/>
                <a:buNone/>
                <a:tabLst/>
                <a:defRPr/>
              </a:pPr>
              <a:r>
                <a:rPr kumimoji="0" sz="750" b="1" i="0" u="none" strike="noStrike" kern="1200" cap="none" spc="-5" normalizeH="0" baseline="0" noProof="0" dirty="0">
                  <a:ln>
                    <a:noFill/>
                  </a:ln>
                  <a:solidFill>
                    <a:prstClr val="black"/>
                  </a:solidFill>
                  <a:effectLst/>
                  <a:uLnTx/>
                  <a:uFillTx/>
                  <a:latin typeface="Arial"/>
                  <a:ea typeface="+mn-ea"/>
                  <a:cs typeface="Arial"/>
                </a:rPr>
                <a:t>There </a:t>
              </a:r>
              <a:r>
                <a:rPr kumimoji="0" sz="750" b="1" i="0" u="none" strike="noStrike" kern="1200" cap="none" spc="5" normalizeH="0" baseline="0" noProof="0" dirty="0">
                  <a:ln>
                    <a:noFill/>
                  </a:ln>
                  <a:solidFill>
                    <a:prstClr val="black"/>
                  </a:solidFill>
                  <a:effectLst/>
                  <a:uLnTx/>
                  <a:uFillTx/>
                  <a:latin typeface="Arial"/>
                  <a:ea typeface="+mn-ea"/>
                  <a:cs typeface="Arial"/>
                </a:rPr>
                <a:t>is </a:t>
              </a:r>
              <a:r>
                <a:rPr kumimoji="0" sz="750" b="1" i="0" u="none" strike="noStrike" kern="1200" cap="none" spc="-5" normalizeH="0" baseline="0" noProof="0" dirty="0">
                  <a:ln>
                    <a:noFill/>
                  </a:ln>
                  <a:solidFill>
                    <a:prstClr val="black"/>
                  </a:solidFill>
                  <a:effectLst/>
                  <a:uLnTx/>
                  <a:uFillTx/>
                  <a:latin typeface="Arial"/>
                  <a:ea typeface="+mn-ea"/>
                  <a:cs typeface="Arial"/>
                </a:rPr>
                <a:t>now </a:t>
              </a:r>
              <a:r>
                <a:rPr kumimoji="0" sz="750" b="1" i="0" u="none" strike="noStrike" kern="1200" cap="none" spc="0" normalizeH="0" baseline="0" noProof="0" dirty="0">
                  <a:ln>
                    <a:noFill/>
                  </a:ln>
                  <a:solidFill>
                    <a:prstClr val="black"/>
                  </a:solidFill>
                  <a:effectLst/>
                  <a:uLnTx/>
                  <a:uFillTx/>
                  <a:latin typeface="Arial"/>
                  <a:ea typeface="+mn-ea"/>
                  <a:cs typeface="Arial"/>
                </a:rPr>
                <a:t>a </a:t>
              </a:r>
              <a:r>
                <a:rPr kumimoji="0" sz="750" b="1" i="0" u="none" strike="noStrike" kern="1200" cap="none" spc="-5" normalizeH="0" baseline="0" noProof="0" dirty="0">
                  <a:ln>
                    <a:noFill/>
                  </a:ln>
                  <a:solidFill>
                    <a:prstClr val="black"/>
                  </a:solidFill>
                  <a:effectLst/>
                  <a:uLnTx/>
                  <a:uFillTx/>
                  <a:latin typeface="Arial"/>
                  <a:ea typeface="+mn-ea"/>
                  <a:cs typeface="Arial"/>
                </a:rPr>
                <a:t>gonorrhea superbug </a:t>
              </a:r>
              <a:r>
                <a:rPr kumimoji="0" sz="750" b="1" i="0" u="none" strike="noStrike" kern="1200" cap="none" spc="0" normalizeH="0" baseline="0" noProof="0" dirty="0">
                  <a:ln>
                    <a:noFill/>
                  </a:ln>
                  <a:solidFill>
                    <a:prstClr val="black"/>
                  </a:solidFill>
                  <a:effectLst/>
                  <a:uLnTx/>
                  <a:uFillTx/>
                  <a:latin typeface="Arial"/>
                  <a:ea typeface="+mn-ea"/>
                  <a:cs typeface="Arial"/>
                </a:rPr>
                <a:t>and  we can't </a:t>
              </a:r>
              <a:r>
                <a:rPr kumimoji="0" sz="750" b="1" i="0" u="none" strike="noStrike" kern="1200" cap="none" spc="-5" normalizeH="0" baseline="0" noProof="0" dirty="0">
                  <a:ln>
                    <a:noFill/>
                  </a:ln>
                  <a:solidFill>
                    <a:prstClr val="black"/>
                  </a:solidFill>
                  <a:effectLst/>
                  <a:uLnTx/>
                  <a:uFillTx/>
                  <a:latin typeface="Arial"/>
                  <a:ea typeface="+mn-ea"/>
                  <a:cs typeface="Arial"/>
                </a:rPr>
                <a:t>get </a:t>
              </a:r>
              <a:r>
                <a:rPr kumimoji="0" sz="750" b="1" i="0" u="none" strike="noStrike" kern="1200" cap="none" spc="5" normalizeH="0" baseline="0" noProof="0" dirty="0">
                  <a:ln>
                    <a:noFill/>
                  </a:ln>
                  <a:solidFill>
                    <a:prstClr val="black"/>
                  </a:solidFill>
                  <a:effectLst/>
                  <a:uLnTx/>
                  <a:uFillTx/>
                  <a:latin typeface="Arial"/>
                  <a:ea typeface="+mn-ea"/>
                  <a:cs typeface="Arial"/>
                </a:rPr>
                <a:t>rid </a:t>
              </a:r>
              <a:r>
                <a:rPr kumimoji="0" sz="750" b="1" i="0" u="none" strike="noStrike" kern="1200" cap="none" spc="-5" normalizeH="0" baseline="0" noProof="0" dirty="0">
                  <a:ln>
                    <a:noFill/>
                  </a:ln>
                  <a:solidFill>
                    <a:prstClr val="black"/>
                  </a:solidFill>
                  <a:effectLst/>
                  <a:uLnTx/>
                  <a:uFillTx/>
                  <a:latin typeface="Arial"/>
                  <a:ea typeface="+mn-ea"/>
                  <a:cs typeface="Arial"/>
                </a:rPr>
                <a:t>of</a:t>
              </a:r>
              <a:r>
                <a:rPr kumimoji="0" sz="750" b="1" i="0" u="none" strike="noStrike" kern="1200" cap="none" spc="-90" normalizeH="0" baseline="0" noProof="0" dirty="0">
                  <a:ln>
                    <a:noFill/>
                  </a:ln>
                  <a:solidFill>
                    <a:prstClr val="black"/>
                  </a:solidFill>
                  <a:effectLst/>
                  <a:uLnTx/>
                  <a:uFillTx/>
                  <a:latin typeface="Arial"/>
                  <a:ea typeface="+mn-ea"/>
                  <a:cs typeface="Arial"/>
                </a:rPr>
                <a:t> </a:t>
              </a:r>
              <a:r>
                <a:rPr kumimoji="0" sz="750" b="1" i="0" u="none" strike="noStrike" kern="1200" cap="none" spc="0" normalizeH="0" baseline="0" noProof="0" dirty="0">
                  <a:ln>
                    <a:noFill/>
                  </a:ln>
                  <a:solidFill>
                    <a:prstClr val="black"/>
                  </a:solidFill>
                  <a:effectLst/>
                  <a:uLnTx/>
                  <a:uFillTx/>
                  <a:latin typeface="Arial"/>
                  <a:ea typeface="+mn-ea"/>
                  <a:cs typeface="Arial"/>
                </a:rPr>
                <a:t>it</a:t>
              </a:r>
              <a:endParaRPr kumimoji="0" sz="750" b="0" i="0" u="none" strike="noStrike" kern="1200" cap="none" spc="0" normalizeH="0" baseline="0" noProof="0">
                <a:ln>
                  <a:noFill/>
                </a:ln>
                <a:solidFill>
                  <a:prstClr val="black"/>
                </a:solidFill>
                <a:effectLst/>
                <a:uLnTx/>
                <a:uFillTx/>
                <a:latin typeface="Arial"/>
                <a:ea typeface="+mn-ea"/>
                <a:cs typeface="Arial"/>
              </a:endParaRPr>
            </a:p>
          </p:txBody>
        </p:sp>
        <p:sp>
          <p:nvSpPr>
            <p:cNvPr id="109" name="object 50"/>
            <p:cNvSpPr/>
            <p:nvPr/>
          </p:nvSpPr>
          <p:spPr>
            <a:xfrm>
              <a:off x="5955791" y="6022847"/>
              <a:ext cx="2115312" cy="405384"/>
            </a:xfrm>
            <a:prstGeom prst="rect">
              <a:avLst/>
            </a:prstGeom>
            <a:blipFill>
              <a:blip r:embed="rId2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0" name="object 16"/>
          <p:cNvSpPr/>
          <p:nvPr/>
        </p:nvSpPr>
        <p:spPr>
          <a:xfrm>
            <a:off x="-143044" y="-462353"/>
            <a:ext cx="12735094" cy="8035676"/>
          </a:xfrm>
          <a:custGeom>
            <a:avLst/>
            <a:gdLst/>
            <a:ahLst/>
            <a:cxnLst/>
            <a:rect l="l" t="t" r="r" b="b"/>
            <a:pathLst>
              <a:path w="9144000" h="6858000">
                <a:moveTo>
                  <a:pt x="9143999" y="0"/>
                </a:moveTo>
                <a:lnTo>
                  <a:pt x="0" y="0"/>
                </a:lnTo>
                <a:lnTo>
                  <a:pt x="0" y="6857996"/>
                </a:lnTo>
                <a:lnTo>
                  <a:pt x="9143999" y="6857996"/>
                </a:lnTo>
                <a:lnTo>
                  <a:pt x="9143999" y="0"/>
                </a:lnTo>
                <a:close/>
              </a:path>
            </a:pathLst>
          </a:custGeom>
          <a:solidFill>
            <a:srgbClr val="006066">
              <a:alpha val="88000"/>
            </a:srgbClr>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 Placeholder 5"/>
          <p:cNvSpPr>
            <a:spLocks noGrp="1"/>
          </p:cNvSpPr>
          <p:nvPr>
            <p:ph type="body" sz="quarter" idx="4294967295"/>
          </p:nvPr>
        </p:nvSpPr>
        <p:spPr>
          <a:xfrm>
            <a:off x="5646022" y="5219275"/>
            <a:ext cx="7772400" cy="634047"/>
          </a:xfrm>
          <a:prstGeom prst="rect">
            <a:avLst/>
          </a:prstGeom>
        </p:spPr>
        <p:txBody>
          <a:bodyPr>
            <a:normAutofit lnSpcReduction="10000"/>
          </a:bodyPr>
          <a:lstStyle/>
          <a:p>
            <a:pPr marL="0" indent="0">
              <a:buNone/>
            </a:pPr>
            <a:r>
              <a:rPr lang="en-US" sz="4000" b="1" dirty="0">
                <a:solidFill>
                  <a:schemeClr val="bg1"/>
                </a:solidFill>
                <a:cs typeface="Calibri" panose="020F0502020204030204" pitchFamily="34" charset="0"/>
              </a:rPr>
              <a:t>STD Resurgence in the US</a:t>
            </a:r>
          </a:p>
        </p:txBody>
      </p:sp>
      <p:sp>
        <p:nvSpPr>
          <p:cNvPr id="3" name="Rectangle 2"/>
          <p:cNvSpPr/>
          <p:nvPr/>
        </p:nvSpPr>
        <p:spPr>
          <a:xfrm>
            <a:off x="5197221" y="5121425"/>
            <a:ext cx="275042" cy="6504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Myriad Web Pro"/>
              <a:ea typeface="+mn-ea"/>
              <a:cs typeface="+mn-cs"/>
            </a:endParaRPr>
          </a:p>
        </p:txBody>
      </p:sp>
    </p:spTree>
    <p:extLst>
      <p:ext uri="{BB962C8B-B14F-4D97-AF65-F5344CB8AC3E}">
        <p14:creationId xmlns:p14="http://schemas.microsoft.com/office/powerpoint/2010/main" val="1193436360"/>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28263" y="5544368"/>
            <a:ext cx="12928781" cy="86907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bject 2"/>
          <p:cNvSpPr txBox="1">
            <a:spLocks noGrp="1"/>
          </p:cNvSpPr>
          <p:nvPr>
            <p:ph type="title"/>
          </p:nvPr>
        </p:nvSpPr>
        <p:spPr>
          <a:xfrm>
            <a:off x="549727" y="369054"/>
            <a:ext cx="10972800" cy="615553"/>
          </a:xfrm>
          <a:prstGeom prst="rect">
            <a:avLst/>
          </a:prstGeom>
        </p:spPr>
        <p:txBody>
          <a:bodyPr vert="horz" wrap="square" lIns="0" tIns="0" rIns="0" bIns="0" rtlCol="0" anchor="ctr">
            <a:spAutoFit/>
          </a:bodyPr>
          <a:lstStyle/>
          <a:p>
            <a:pPr marL="12700" algn="ctr">
              <a:lnSpc>
                <a:spcPct val="100000"/>
              </a:lnSpc>
            </a:pPr>
            <a:r>
              <a:rPr sz="4000" b="1" spc="-10" dirty="0">
                <a:solidFill>
                  <a:srgbClr val="007889"/>
                </a:solidFill>
                <a:latin typeface="Calibri"/>
                <a:cs typeface="Calibri"/>
              </a:rPr>
              <a:t>ST</a:t>
            </a:r>
            <a:r>
              <a:rPr lang="en-US" sz="4000" b="1" spc="-10" dirty="0">
                <a:solidFill>
                  <a:srgbClr val="007889"/>
                </a:solidFill>
                <a:latin typeface="Calibri"/>
                <a:cs typeface="Calibri"/>
              </a:rPr>
              <a:t>I</a:t>
            </a:r>
            <a:r>
              <a:rPr sz="4000" b="1" spc="-10" dirty="0">
                <a:solidFill>
                  <a:srgbClr val="007889"/>
                </a:solidFill>
                <a:latin typeface="Calibri"/>
                <a:cs typeface="Calibri"/>
              </a:rPr>
              <a:t>s </a:t>
            </a:r>
            <a:r>
              <a:rPr sz="4000" b="1" spc="-15" dirty="0">
                <a:solidFill>
                  <a:srgbClr val="007889"/>
                </a:solidFill>
                <a:latin typeface="Calibri"/>
                <a:cs typeface="Calibri"/>
              </a:rPr>
              <a:t>are </a:t>
            </a:r>
            <a:r>
              <a:rPr lang="en-US" sz="4000" b="1" spc="-15" dirty="0">
                <a:solidFill>
                  <a:srgbClr val="007889"/>
                </a:solidFill>
                <a:latin typeface="Calibri"/>
                <a:cs typeface="Calibri"/>
              </a:rPr>
              <a:t>on the </a:t>
            </a:r>
            <a:r>
              <a:rPr lang="en-US" sz="4000" b="1" spc="-15" dirty="0" smtClean="0">
                <a:solidFill>
                  <a:srgbClr val="007889"/>
                </a:solidFill>
                <a:latin typeface="Calibri"/>
                <a:cs typeface="Calibri"/>
              </a:rPr>
              <a:t>Rise in the United States </a:t>
            </a:r>
            <a:endParaRPr sz="4000" b="1" dirty="0">
              <a:latin typeface="Calibri"/>
              <a:cs typeface="Calibri"/>
            </a:endParaRPr>
          </a:p>
        </p:txBody>
      </p:sp>
      <p:pic>
        <p:nvPicPr>
          <p:cNvPr id="6" name="Content Placeholder 5"/>
          <p:cNvPicPr>
            <a:picLocks noGrp="1" noChangeAspect="1"/>
          </p:cNvPicPr>
          <p:nvPr>
            <p:ph idx="4294967295"/>
          </p:nvPr>
        </p:nvPicPr>
        <p:blipFill>
          <a:blip r:embed="rId3"/>
          <a:stretch>
            <a:fillRect/>
          </a:stretch>
        </p:blipFill>
        <p:spPr>
          <a:xfrm>
            <a:off x="1901031" y="1046163"/>
            <a:ext cx="8504237" cy="4175125"/>
          </a:xfrm>
          <a:prstGeom prst="rect">
            <a:avLst/>
          </a:prstGeom>
        </p:spPr>
      </p:pic>
      <p:grpSp>
        <p:nvGrpSpPr>
          <p:cNvPr id="3" name="Group 2"/>
          <p:cNvGrpSpPr/>
          <p:nvPr/>
        </p:nvGrpSpPr>
        <p:grpSpPr>
          <a:xfrm>
            <a:off x="6358989" y="1258314"/>
            <a:ext cx="2979212" cy="3671996"/>
            <a:chOff x="5049816" y="564359"/>
            <a:chExt cx="2979212" cy="3671996"/>
          </a:xfrm>
        </p:grpSpPr>
        <p:sp>
          <p:nvSpPr>
            <p:cNvPr id="2" name="TextBox 1"/>
            <p:cNvSpPr txBox="1"/>
            <p:nvPr/>
          </p:nvSpPr>
          <p:spPr>
            <a:xfrm>
              <a:off x="5049816" y="564359"/>
              <a:ext cx="2889035" cy="1028487"/>
            </a:xfrm>
            <a:prstGeom prst="rect">
              <a:avLst/>
            </a:prstGeom>
            <a:solidFill>
              <a:schemeClr val="bg1"/>
            </a:solidFill>
          </p:spPr>
          <p:txBody>
            <a:bodyPr wrap="square" rtlCol="0">
              <a:spAutoFit/>
            </a:bodyPr>
            <a:lstStyle/>
            <a:p>
              <a:pPr marL="0" marR="0" lvl="0" indent="0" algn="l" defTabSz="457200" rtl="0" eaLnBrk="1" fontAlgn="auto" latinLnBrk="0" hangingPunct="1">
                <a:lnSpc>
                  <a:spcPts val="12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ts val="12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ts val="12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ts val="12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ts val="12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ts val="12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ts val="12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ts val="12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ts val="12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ts val="12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ts val="12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ts val="12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ts val="12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ts val="12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ts val="12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ts val="12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ts val="12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ts val="12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ts val="12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ts val="12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ts val="12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ts val="12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ts val="12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ts val="12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ts val="12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ts val="12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ts val="12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ts val="12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ts val="12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black"/>
                  </a:solidFill>
                  <a:effectLst/>
                  <a:uLnTx/>
                  <a:uFillTx/>
                  <a:latin typeface="Calibri"/>
                  <a:ea typeface="+mn-ea"/>
                  <a:cs typeface="+mn-cs"/>
                </a:rPr>
                <a:t>1.71 </a:t>
              </a:r>
              <a:r>
                <a:rPr kumimoji="0" lang="en-US" sz="4000" b="1" i="0" u="none" strike="noStrike" kern="1200" cap="none" spc="0" normalizeH="0" baseline="0" noProof="0" dirty="0">
                  <a:ln>
                    <a:noFill/>
                  </a:ln>
                  <a:solidFill>
                    <a:prstClr val="black"/>
                  </a:solidFill>
                  <a:effectLst/>
                  <a:uLnTx/>
                  <a:uFillTx/>
                  <a:latin typeface="Calibri"/>
                  <a:ea typeface="+mn-ea"/>
                  <a:cs typeface="+mn-cs"/>
                </a:rPr>
                <a:t>million</a:t>
              </a:r>
            </a:p>
            <a:p>
              <a:pPr marL="0" marR="0" lvl="0" indent="0" algn="l" defTabSz="457200" rtl="0" eaLnBrk="1" fontAlgn="auto" latinLnBrk="0" hangingPunct="1">
                <a:lnSpc>
                  <a:spcPts val="2800"/>
                </a:lnSpc>
                <a:spcBef>
                  <a:spcPts val="0"/>
                </a:spcBef>
                <a:spcAft>
                  <a:spcPts val="0"/>
                </a:spcAft>
                <a:buClrTx/>
                <a:buSzTx/>
                <a:buFontTx/>
                <a:buNone/>
                <a:tabLst/>
                <a:defRPr/>
              </a:pPr>
              <a:r>
                <a:rPr kumimoji="0" lang="en-US" sz="2000" b="1" i="0" u="none" strike="noStrike" kern="1200" cap="none" spc="50" normalizeH="0" baseline="0" noProof="0" dirty="0">
                  <a:ln>
                    <a:noFill/>
                  </a:ln>
                  <a:solidFill>
                    <a:prstClr val="black"/>
                  </a:solidFill>
                  <a:effectLst/>
                  <a:uLnTx/>
                  <a:uFillTx/>
                  <a:latin typeface="Calibri"/>
                  <a:ea typeface="+mn-ea"/>
                  <a:cs typeface="+mn-cs"/>
                </a:rPr>
                <a:t>CASES OF CHLAMYDIA</a:t>
              </a:r>
            </a:p>
            <a:p>
              <a:pPr marL="0" marR="0" lvl="0" indent="0" algn="l" defTabSz="457200" rtl="0" eaLnBrk="1" fontAlgn="auto" latinLnBrk="0" hangingPunct="1">
                <a:lnSpc>
                  <a:spcPts val="14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58C"/>
                  </a:solidFill>
                  <a:effectLst/>
                  <a:uLnTx/>
                  <a:uFillTx/>
                  <a:latin typeface="Calibri"/>
                  <a:ea typeface="+mn-ea"/>
                  <a:cs typeface="+mn-cs"/>
                </a:rPr>
                <a:t>7</a:t>
              </a:r>
              <a:r>
                <a:rPr kumimoji="0" lang="en-US" sz="1400" b="1" i="0" u="none" strike="noStrike" kern="1200" cap="none" spc="0" normalizeH="0" baseline="0" noProof="0" dirty="0" smtClean="0">
                  <a:ln>
                    <a:noFill/>
                  </a:ln>
                  <a:solidFill>
                    <a:srgbClr val="00758C"/>
                  </a:solidFill>
                  <a:effectLst/>
                  <a:uLnTx/>
                  <a:uFillTx/>
                  <a:latin typeface="Calibri"/>
                  <a:ea typeface="+mn-ea"/>
                  <a:cs typeface="+mn-cs"/>
                </a:rPr>
                <a:t>% </a:t>
              </a:r>
              <a:r>
                <a:rPr kumimoji="0" lang="en-US" sz="1400" b="1" i="0" u="none" strike="noStrike" kern="1200" cap="none" spc="0" normalizeH="0" baseline="0" noProof="0" dirty="0">
                  <a:ln>
                    <a:noFill/>
                  </a:ln>
                  <a:solidFill>
                    <a:srgbClr val="00758C"/>
                  </a:solidFill>
                  <a:effectLst/>
                  <a:uLnTx/>
                  <a:uFillTx/>
                  <a:latin typeface="Calibri"/>
                  <a:ea typeface="+mn-ea"/>
                  <a:cs typeface="+mn-cs"/>
                </a:rPr>
                <a:t>increase since 2016</a:t>
              </a:r>
            </a:p>
          </p:txBody>
        </p:sp>
        <p:sp>
          <p:nvSpPr>
            <p:cNvPr id="5" name="TextBox 4"/>
            <p:cNvSpPr txBox="1"/>
            <p:nvPr/>
          </p:nvSpPr>
          <p:spPr>
            <a:xfrm>
              <a:off x="5049816" y="1840469"/>
              <a:ext cx="2979212" cy="1041311"/>
            </a:xfrm>
            <a:prstGeom prst="rect">
              <a:avLst/>
            </a:prstGeom>
            <a:solidFill>
              <a:schemeClr val="bg1"/>
            </a:solidFill>
          </p:spPr>
          <p:txBody>
            <a:bodyPr wrap="square" rtlCol="0">
              <a:spAutoFit/>
            </a:bodyPr>
            <a:lstStyle/>
            <a:p>
              <a:pPr marL="0" marR="0" lvl="0" indent="0" algn="l" defTabSz="457200" rtl="0" eaLnBrk="1" fontAlgn="auto" latinLnBrk="0" hangingPunct="1">
                <a:lnSpc>
                  <a:spcPts val="11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ts val="11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ts val="11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ts val="11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ts val="11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ts val="11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ts val="11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ts val="11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ts val="11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ts val="11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ts val="11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ts val="4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ts val="11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ts val="11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ts val="11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ts val="6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ts val="11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ts val="11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black"/>
                  </a:solidFill>
                  <a:effectLst/>
                  <a:uLnTx/>
                  <a:uFillTx/>
                  <a:latin typeface="Calibri"/>
                  <a:ea typeface="+mn-ea"/>
                  <a:cs typeface="+mn-cs"/>
                </a:rPr>
                <a:t>555,608</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ts val="12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ts val="12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ts val="12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ts val="12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ts val="12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ts val="12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ts val="12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ts val="12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ts val="12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ts val="12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ts val="12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ts val="12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ts val="12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ts val="12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ts val="12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ts val="12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ts val="12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ts val="12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ts val="12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ts val="12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ts val="12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ts val="2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CASES OF GONORRHEA </a:t>
              </a:r>
            </a:p>
            <a:p>
              <a:pPr marL="0" marR="0" lvl="0" indent="0" algn="l" defTabSz="457200" rtl="0" eaLnBrk="1" fontAlgn="auto" latinLnBrk="0" hangingPunct="1">
                <a:lnSpc>
                  <a:spcPts val="24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758C"/>
                  </a:solidFill>
                  <a:effectLst/>
                  <a:uLnTx/>
                  <a:uFillTx/>
                  <a:latin typeface="Calibri"/>
                  <a:ea typeface="+mn-ea"/>
                  <a:cs typeface="+mn-cs"/>
                </a:rPr>
                <a:t>19% </a:t>
              </a:r>
              <a:r>
                <a:rPr kumimoji="0" lang="en-US" sz="1400" b="1" i="0" u="none" strike="noStrike" kern="1200" cap="none" spc="0" normalizeH="0" baseline="0" noProof="0" dirty="0">
                  <a:ln>
                    <a:noFill/>
                  </a:ln>
                  <a:solidFill>
                    <a:srgbClr val="00758C"/>
                  </a:solidFill>
                  <a:effectLst/>
                  <a:uLnTx/>
                  <a:uFillTx/>
                  <a:latin typeface="Calibri"/>
                  <a:ea typeface="+mn-ea"/>
                  <a:cs typeface="+mn-cs"/>
                </a:rPr>
                <a:t>increase since 2016</a:t>
              </a:r>
            </a:p>
          </p:txBody>
        </p:sp>
        <p:sp>
          <p:nvSpPr>
            <p:cNvPr id="8" name="TextBox 7"/>
            <p:cNvSpPr txBox="1"/>
            <p:nvPr/>
          </p:nvSpPr>
          <p:spPr>
            <a:xfrm>
              <a:off x="5049816" y="3207868"/>
              <a:ext cx="2889035" cy="1028487"/>
            </a:xfrm>
            <a:prstGeom prst="rect">
              <a:avLst/>
            </a:prstGeom>
            <a:solidFill>
              <a:schemeClr val="bg1"/>
            </a:solidFill>
          </p:spPr>
          <p:txBody>
            <a:bodyPr wrap="square" rtlCol="0">
              <a:spAutoFit/>
            </a:bodyPr>
            <a:lstStyle/>
            <a:p>
              <a:pPr marL="0" marR="0" lvl="0" indent="0" algn="l" defTabSz="457200" rtl="0" eaLnBrk="1" fontAlgn="auto" latinLnBrk="0" hangingPunct="1">
                <a:lnSpc>
                  <a:spcPts val="12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ts val="12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ts val="12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ts val="12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ts val="12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ts val="12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ts val="12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ts val="12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ts val="12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ts val="12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ts val="12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ts val="12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ts val="12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ts val="12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ts val="12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ts val="12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ts val="12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ts val="12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ts val="12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ts val="12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ts val="12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ts val="120"/>
                </a:lnSpc>
                <a:spcBef>
                  <a:spcPts val="0"/>
                </a:spcBef>
                <a:spcAft>
                  <a:spcPts val="0"/>
                </a:spcAft>
                <a:buClrTx/>
                <a:buSzTx/>
                <a:buFontTx/>
                <a:buNone/>
                <a:tabLst/>
                <a:defRPr/>
              </a:pPr>
              <a:endParaRPr kumimoji="0" lang="en-US" sz="4000" b="1"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457200" rtl="0" eaLnBrk="1" fontAlgn="auto" latinLnBrk="0" hangingPunct="1">
                <a:lnSpc>
                  <a:spcPts val="120"/>
                </a:lnSpc>
                <a:spcBef>
                  <a:spcPts val="0"/>
                </a:spcBef>
                <a:spcAft>
                  <a:spcPts val="0"/>
                </a:spcAft>
                <a:buClrTx/>
                <a:buSzTx/>
                <a:buFontTx/>
                <a:buNone/>
                <a:tabLst/>
                <a:defRPr/>
              </a:pPr>
              <a:endParaRPr kumimoji="0" lang="en-US" sz="4000" b="1"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457200" rtl="0" eaLnBrk="1" fontAlgn="auto" latinLnBrk="0" hangingPunct="1">
                <a:lnSpc>
                  <a:spcPts val="120"/>
                </a:lnSpc>
                <a:spcBef>
                  <a:spcPts val="0"/>
                </a:spcBef>
                <a:spcAft>
                  <a:spcPts val="0"/>
                </a:spcAft>
                <a:buClrTx/>
                <a:buSzTx/>
                <a:buFontTx/>
                <a:buNone/>
                <a:tabLst/>
                <a:defRPr/>
              </a:pPr>
              <a:endParaRPr kumimoji="0" lang="en-US" sz="4000" b="1"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457200" rtl="0" eaLnBrk="1" fontAlgn="auto" latinLnBrk="0" hangingPunct="1">
                <a:lnSpc>
                  <a:spcPts val="120"/>
                </a:lnSpc>
                <a:spcBef>
                  <a:spcPts val="0"/>
                </a:spcBef>
                <a:spcAft>
                  <a:spcPts val="0"/>
                </a:spcAft>
                <a:buClrTx/>
                <a:buSzTx/>
                <a:buFontTx/>
                <a:buNone/>
                <a:tabLst/>
                <a:defRPr/>
              </a:pPr>
              <a:endParaRPr kumimoji="0" lang="en-US" sz="4000" b="1"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457200" rtl="0" eaLnBrk="1" fontAlgn="auto" latinLnBrk="0" hangingPunct="1">
                <a:lnSpc>
                  <a:spcPts val="12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ts val="120"/>
                </a:lnSpc>
                <a:spcBef>
                  <a:spcPts val="0"/>
                </a:spcBef>
                <a:spcAft>
                  <a:spcPts val="0"/>
                </a:spcAft>
                <a:buClrTx/>
                <a:buSzTx/>
                <a:buFontTx/>
                <a:buNone/>
                <a:tabLst/>
                <a:defRPr/>
              </a:pPr>
              <a:endParaRPr kumimoji="0" lang="en-US" sz="4000" b="1"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457200" rtl="0" eaLnBrk="1" fontAlgn="auto" latinLnBrk="0" hangingPunct="1">
                <a:lnSpc>
                  <a:spcPts val="12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ts val="12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black"/>
                  </a:solidFill>
                  <a:effectLst/>
                  <a:uLnTx/>
                  <a:uFillTx/>
                  <a:latin typeface="Calibri"/>
                  <a:ea typeface="+mn-ea"/>
                  <a:cs typeface="+mn-cs"/>
                </a:rPr>
                <a:t>101,567</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ts val="3000"/>
                </a:lnSpc>
                <a:spcBef>
                  <a:spcPts val="0"/>
                </a:spcBef>
                <a:spcAft>
                  <a:spcPts val="0"/>
                </a:spcAft>
                <a:buClrTx/>
                <a:buSzTx/>
                <a:buFontTx/>
                <a:buNone/>
                <a:tabLst/>
                <a:defRPr/>
              </a:pPr>
              <a:r>
                <a:rPr kumimoji="0" lang="en-US" sz="2000" b="1" i="0" u="none" strike="noStrike" kern="1200" cap="none" spc="50" normalizeH="0" baseline="0" noProof="0" dirty="0">
                  <a:ln>
                    <a:noFill/>
                  </a:ln>
                  <a:solidFill>
                    <a:prstClr val="black"/>
                  </a:solidFill>
                  <a:effectLst/>
                  <a:uLnTx/>
                  <a:uFillTx/>
                  <a:latin typeface="Calibri"/>
                  <a:ea typeface="+mn-ea"/>
                  <a:cs typeface="+mn-cs"/>
                </a:rPr>
                <a:t>CASES OF </a:t>
              </a:r>
              <a:r>
                <a:rPr kumimoji="0" lang="en-US" sz="2000" b="1" i="0" u="none" strike="noStrike" kern="1200" cap="none" spc="50" normalizeH="0" baseline="0" noProof="0" dirty="0" smtClean="0">
                  <a:ln>
                    <a:noFill/>
                  </a:ln>
                  <a:solidFill>
                    <a:prstClr val="black"/>
                  </a:solidFill>
                  <a:effectLst/>
                  <a:uLnTx/>
                  <a:uFillTx/>
                  <a:latin typeface="Calibri"/>
                  <a:ea typeface="+mn-ea"/>
                  <a:cs typeface="+mn-cs"/>
                </a:rPr>
                <a:t>SYPHILIS</a:t>
              </a:r>
              <a:endParaRPr kumimoji="0" lang="en-US" sz="2000" b="1" i="0" u="none" strike="noStrike" kern="1200" cap="none" spc="5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ts val="14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758C"/>
                  </a:solidFill>
                  <a:effectLst/>
                  <a:uLnTx/>
                  <a:uFillTx/>
                  <a:latin typeface="Calibri"/>
                  <a:ea typeface="+mn-ea"/>
                  <a:cs typeface="+mn-cs"/>
                </a:rPr>
                <a:t>15% </a:t>
              </a:r>
              <a:r>
                <a:rPr kumimoji="0" lang="en-US" sz="1400" b="1" i="0" u="none" strike="noStrike" kern="1200" cap="none" spc="0" normalizeH="0" baseline="0" noProof="0" dirty="0">
                  <a:ln>
                    <a:noFill/>
                  </a:ln>
                  <a:solidFill>
                    <a:srgbClr val="00758C"/>
                  </a:solidFill>
                  <a:effectLst/>
                  <a:uLnTx/>
                  <a:uFillTx/>
                  <a:latin typeface="Calibri"/>
                  <a:ea typeface="+mn-ea"/>
                  <a:cs typeface="+mn-cs"/>
                </a:rPr>
                <a:t>increase since 2016</a:t>
              </a:r>
            </a:p>
          </p:txBody>
        </p:sp>
      </p:grpSp>
      <p:sp>
        <p:nvSpPr>
          <p:cNvPr id="10" name="TextBox 9"/>
          <p:cNvSpPr txBox="1"/>
          <p:nvPr/>
        </p:nvSpPr>
        <p:spPr>
          <a:xfrm>
            <a:off x="8331126" y="5634354"/>
            <a:ext cx="288903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6350">
                  <a:solidFill>
                    <a:prstClr val="white"/>
                  </a:solidFill>
                </a:ln>
                <a:solidFill>
                  <a:prstClr val="white"/>
                </a:solidFill>
                <a:effectLst/>
                <a:uLnTx/>
                <a:uFillTx/>
                <a:latin typeface="Calibri"/>
                <a:ea typeface="+mn-ea"/>
                <a:cs typeface="+mn-cs"/>
              </a:rPr>
              <a:t>44% ↑</a:t>
            </a:r>
          </a:p>
        </p:txBody>
      </p:sp>
      <p:sp>
        <p:nvSpPr>
          <p:cNvPr id="13" name="TextBox 12"/>
          <p:cNvSpPr txBox="1"/>
          <p:nvPr/>
        </p:nvSpPr>
        <p:spPr>
          <a:xfrm>
            <a:off x="2625854" y="3529827"/>
            <a:ext cx="1755665" cy="400110"/>
          </a:xfrm>
          <a:prstGeom prst="rect">
            <a:avLst/>
          </a:prstGeom>
          <a:solidFill>
            <a:srgbClr val="9A4E9E"/>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mbria" panose="02040503050406030204" pitchFamily="18" charset="0"/>
                <a:ea typeface="+mn-ea"/>
                <a:cs typeface="+mn-cs"/>
              </a:rPr>
              <a:t>in </a:t>
            </a:r>
            <a:r>
              <a:rPr kumimoji="0" lang="en-US" sz="2000" b="0" i="0" u="none" strike="noStrike" kern="1200" cap="none" spc="0" normalizeH="0" baseline="0" noProof="0" dirty="0" smtClean="0">
                <a:ln>
                  <a:noFill/>
                </a:ln>
                <a:solidFill>
                  <a:prstClr val="white"/>
                </a:solidFill>
                <a:effectLst>
                  <a:outerShdw blurRad="50800" dist="38100" dir="2700000" algn="tl" rotWithShape="0">
                    <a:prstClr val="black">
                      <a:alpha val="40000"/>
                    </a:prstClr>
                  </a:outerShdw>
                </a:effectLst>
                <a:uLnTx/>
                <a:uFillTx/>
                <a:latin typeface="Cambria" panose="02040503050406030204" pitchFamily="18" charset="0"/>
                <a:ea typeface="+mn-ea"/>
                <a:cs typeface="+mn-cs"/>
              </a:rPr>
              <a:t>2017</a:t>
            </a:r>
            <a:endParaRPr kumimoji="0" lang="en-US" sz="20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mbria" panose="02040503050406030204" pitchFamily="18" charset="0"/>
              <a:ea typeface="+mn-ea"/>
              <a:cs typeface="+mn-cs"/>
            </a:endParaRPr>
          </a:p>
        </p:txBody>
      </p:sp>
      <p:sp>
        <p:nvSpPr>
          <p:cNvPr id="14" name="Rectangle 13"/>
          <p:cNvSpPr/>
          <p:nvPr/>
        </p:nvSpPr>
        <p:spPr>
          <a:xfrm>
            <a:off x="2155120" y="5695909"/>
            <a:ext cx="5802742" cy="523220"/>
          </a:xfrm>
          <a:prstGeom prst="rect">
            <a:avLst/>
          </a:prstGeom>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solidFill>
                    <a:prstClr val="white"/>
                  </a:solidFill>
                </a:ln>
                <a:solidFill>
                  <a:prstClr val="white"/>
                </a:solidFill>
                <a:effectLst/>
                <a:uLnTx/>
                <a:uFillTx/>
                <a:latin typeface="Calibri"/>
                <a:ea typeface="+mn-ea"/>
                <a:cs typeface="+mn-cs"/>
              </a:rPr>
              <a:t>            </a:t>
            </a:r>
            <a:r>
              <a:rPr kumimoji="0" lang="en-US" sz="2800" b="0" i="0" u="none" strike="noStrike" kern="1200" cap="none" spc="0" normalizeH="0" baseline="0" noProof="0" dirty="0">
                <a:ln>
                  <a:solidFill>
                    <a:prstClr val="white"/>
                  </a:solidFill>
                </a:ln>
                <a:solidFill>
                  <a:prstClr val="white"/>
                </a:solidFill>
                <a:effectLst/>
                <a:uLnTx/>
                <a:uFillTx/>
                <a:latin typeface="Calibri"/>
                <a:ea typeface="+mn-ea"/>
                <a:cs typeface="+mn-cs"/>
              </a:rPr>
              <a:t>Congenital Syphilis Cases in 2017</a:t>
            </a:r>
          </a:p>
        </p:txBody>
      </p:sp>
      <p:sp>
        <p:nvSpPr>
          <p:cNvPr id="11" name="Rectangle 10"/>
          <p:cNvSpPr/>
          <p:nvPr/>
        </p:nvSpPr>
        <p:spPr>
          <a:xfrm>
            <a:off x="2155120" y="5634354"/>
            <a:ext cx="906017" cy="646331"/>
          </a:xfrm>
          <a:prstGeom prst="rect">
            <a:avLst/>
          </a:prstGeom>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50" normalizeH="0" baseline="0" noProof="0" dirty="0" smtClean="0">
                <a:ln w="6350">
                  <a:solidFill>
                    <a:prstClr val="white"/>
                  </a:solidFill>
                </a:ln>
                <a:solidFill>
                  <a:prstClr val="white"/>
                </a:solidFill>
                <a:effectLst/>
                <a:uLnTx/>
                <a:uFillTx/>
                <a:latin typeface="Calibri"/>
                <a:ea typeface="+mn-ea"/>
                <a:cs typeface="+mn-cs"/>
              </a:rPr>
              <a:t>918</a:t>
            </a:r>
            <a:endParaRPr kumimoji="0" lang="en-US" sz="2800" b="1" i="0" u="none" strike="noStrike" kern="1200" cap="none" spc="50" normalizeH="0" baseline="0" noProof="0" dirty="0">
              <a:ln w="6350">
                <a:solidFill>
                  <a:prstClr val="white"/>
                </a:solid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440917704"/>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89723"/>
            <a:ext cx="8229600" cy="1143000"/>
          </a:xfrm>
        </p:spPr>
        <p:txBody>
          <a:bodyPr>
            <a:noAutofit/>
          </a:bodyPr>
          <a:lstStyle/>
          <a:p>
            <a:pPr algn="ctr">
              <a:lnSpc>
                <a:spcPct val="100000"/>
              </a:lnSpc>
            </a:pPr>
            <a:r>
              <a:rPr lang="en-US" dirty="0"/>
              <a:t>Primary and Secondary Syphilis: </a:t>
            </a:r>
            <a:br>
              <a:rPr lang="en-US" dirty="0"/>
            </a:br>
            <a:r>
              <a:rPr lang="en-US" dirty="0"/>
              <a:t>Reported Cases, U.S., </a:t>
            </a:r>
            <a:r>
              <a:rPr lang="en-US" dirty="0" smtClean="0"/>
              <a:t>1941–2017</a:t>
            </a:r>
            <a:endParaRPr lang="en-US" dirty="0"/>
          </a:p>
        </p:txBody>
      </p:sp>
      <p:graphicFrame>
        <p:nvGraphicFramePr>
          <p:cNvPr id="8" name="Content Placeholder 7"/>
          <p:cNvGraphicFramePr>
            <a:graphicFrameLocks noGrp="1"/>
          </p:cNvGraphicFramePr>
          <p:nvPr>
            <p:ph idx="4294967295"/>
            <p:extLst>
              <p:ext uri="{D42A27DB-BD31-4B8C-83A1-F6EECF244321}">
                <p14:modId xmlns:p14="http://schemas.microsoft.com/office/powerpoint/2010/main" val="3053853108"/>
              </p:ext>
            </p:extLst>
          </p:nvPr>
        </p:nvGraphicFramePr>
        <p:xfrm>
          <a:off x="914400" y="2062987"/>
          <a:ext cx="9982199" cy="4408842"/>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a:off x="1219200" y="2213028"/>
            <a:ext cx="660758" cy="3385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Cases</a:t>
            </a:r>
          </a:p>
        </p:txBody>
      </p:sp>
      <p:sp>
        <p:nvSpPr>
          <p:cNvPr id="6" name="TextBox 5"/>
          <p:cNvSpPr txBox="1"/>
          <p:nvPr/>
        </p:nvSpPr>
        <p:spPr>
          <a:xfrm>
            <a:off x="-228600" y="1587857"/>
            <a:ext cx="12877800" cy="400110"/>
          </a:xfrm>
          <a:prstGeom prst="rect">
            <a:avLst/>
          </a:prstGeom>
          <a:solidFill>
            <a:srgbClr val="C00000"/>
          </a:solidFill>
        </p:spPr>
        <p:txBody>
          <a:bodyPr wrap="square" rtlCol="0" anchor="ctr">
            <a:spAutoFit/>
          </a:bodyPr>
          <a:lstStyle/>
          <a:p>
            <a:pPr marL="0" marR="0" lvl="0" indent="0" algn="ctr" defTabSz="914400" rtl="0" eaLnBrk="1" fontAlgn="auto" latinLnBrk="0" hangingPunct="1">
              <a:lnSpc>
                <a:spcPct val="100000"/>
              </a:lnSpc>
              <a:spcBef>
                <a:spcPts val="400"/>
              </a:spcBef>
              <a:spcAft>
                <a:spcPts val="4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Primary and Secondary Syphilis Cases have increased </a:t>
            </a:r>
            <a:r>
              <a:rPr kumimoji="0" lang="en-US" sz="2000" b="1" i="0" u="none" strike="noStrike" kern="1200" cap="none" spc="0" normalizeH="0" baseline="0" noProof="0" dirty="0" smtClean="0">
                <a:ln>
                  <a:noFill/>
                </a:ln>
                <a:solidFill>
                  <a:prstClr val="white"/>
                </a:solidFill>
                <a:effectLst/>
                <a:uLnTx/>
                <a:uFillTx/>
                <a:latin typeface="Calibri" panose="020F0502020204030204"/>
                <a:ea typeface="+mn-ea"/>
                <a:cs typeface="+mn-cs"/>
              </a:rPr>
              <a:t>400% </a:t>
            </a: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since 2001</a:t>
            </a:r>
          </a:p>
        </p:txBody>
      </p:sp>
    </p:spTree>
    <p:extLst>
      <p:ext uri="{BB962C8B-B14F-4D97-AF65-F5344CB8AC3E}">
        <p14:creationId xmlns:p14="http://schemas.microsoft.com/office/powerpoint/2010/main" val="13164579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789" y="274639"/>
            <a:ext cx="11141612" cy="1143000"/>
          </a:xfrm>
        </p:spPr>
        <p:txBody>
          <a:bodyPr/>
          <a:lstStyle/>
          <a:p>
            <a:r>
              <a:rPr lang="en-US" dirty="0"/>
              <a:t>Primary and Secondary Syphilis — Reported Cases </a:t>
            </a:r>
            <a:r>
              <a:rPr lang="en-US" dirty="0" smtClean="0"/>
              <a:t>by Sex </a:t>
            </a:r>
            <a:r>
              <a:rPr lang="en-US" dirty="0"/>
              <a:t>and Sexual Behavior, </a:t>
            </a:r>
            <a:r>
              <a:rPr lang="en-US" dirty="0" smtClean="0"/>
              <a:t>37 </a:t>
            </a:r>
            <a:r>
              <a:rPr lang="en-US" dirty="0"/>
              <a:t>States*, </a:t>
            </a:r>
            <a:r>
              <a:rPr lang="en-US" dirty="0" smtClean="0"/>
              <a:t>2013–2017</a:t>
            </a:r>
            <a:endParaRPr lang="en-US" sz="3200" dirty="0"/>
          </a:p>
        </p:txBody>
      </p:sp>
      <p:sp>
        <p:nvSpPr>
          <p:cNvPr id="3" name="Rectangle 2"/>
          <p:cNvSpPr/>
          <p:nvPr/>
        </p:nvSpPr>
        <p:spPr>
          <a:xfrm>
            <a:off x="295835" y="6255942"/>
            <a:ext cx="11752731" cy="502573"/>
          </a:xfrm>
          <a:prstGeom prst="rect">
            <a:avLst/>
          </a:prstGeom>
        </p:spPr>
        <p:txBody>
          <a:bodyPr wrap="squar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1333"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 37 states were able to classify ≥70% of reported cases of primary and secondary syphilis as either MSM, MSW, or women for each year during 2013–2017.</a:t>
            </a:r>
          </a:p>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1333"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ACRONYMS:</a:t>
            </a:r>
            <a:r>
              <a:rPr kumimoji="0" lang="en-US" sz="1333" b="0"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1333"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MSM = Gay, bisexual, and other men who have sex with men (collectively referred to as MSM); MSW = Men who have sex with women only.</a:t>
            </a:r>
          </a:p>
        </p:txBody>
      </p:sp>
      <p:pic>
        <p:nvPicPr>
          <p:cNvPr id="6" name="Picture 5"/>
          <p:cNvPicPr>
            <a:picLocks noChangeAspect="1"/>
          </p:cNvPicPr>
          <p:nvPr/>
        </p:nvPicPr>
        <p:blipFill>
          <a:blip r:embed="rId3"/>
          <a:stretch>
            <a:fillRect/>
          </a:stretch>
        </p:blipFill>
        <p:spPr>
          <a:xfrm>
            <a:off x="1233898" y="1614123"/>
            <a:ext cx="9555391" cy="4445333"/>
          </a:xfrm>
          <a:prstGeom prst="rect">
            <a:avLst/>
          </a:prstGeom>
        </p:spPr>
      </p:pic>
    </p:spTree>
    <p:extLst>
      <p:ext uri="{BB962C8B-B14F-4D97-AF65-F5344CB8AC3E}">
        <p14:creationId xmlns:p14="http://schemas.microsoft.com/office/powerpoint/2010/main" val="1199372737"/>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1462639" y="1028133"/>
            <a:ext cx="9073631" cy="4592047"/>
          </a:xfrm>
          <a:prstGeom prst="rect">
            <a:avLst/>
          </a:prstGeom>
        </p:spPr>
      </p:pic>
      <p:sp>
        <p:nvSpPr>
          <p:cNvPr id="2" name="Title 1"/>
          <p:cNvSpPr>
            <a:spLocks noGrp="1"/>
          </p:cNvSpPr>
          <p:nvPr>
            <p:ph type="title"/>
          </p:nvPr>
        </p:nvSpPr>
        <p:spPr/>
        <p:txBody>
          <a:bodyPr/>
          <a:lstStyle/>
          <a:p>
            <a:r>
              <a:rPr lang="en-US" sz="3200" dirty="0"/>
              <a:t>Primary and Secondary Syphilis — Estimated Rates of Reported Cases Among MSM by State, United States, 2017</a:t>
            </a:r>
            <a:endParaRPr lang="en-US" sz="2667" dirty="0"/>
          </a:p>
        </p:txBody>
      </p:sp>
      <p:sp>
        <p:nvSpPr>
          <p:cNvPr id="6" name="TextBox 5"/>
          <p:cNvSpPr txBox="1"/>
          <p:nvPr/>
        </p:nvSpPr>
        <p:spPr>
          <a:xfrm>
            <a:off x="1244601" y="5645579"/>
            <a:ext cx="10395857" cy="1117935"/>
          </a:xfrm>
          <a:prstGeom prst="rect">
            <a:avLst/>
          </a:prstGeom>
          <a:noFill/>
        </p:spPr>
        <p:txBody>
          <a:bodyPr wrap="square" rtlCol="0">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States reporting less than 70% of cases identified as MSM, MSW, or women in 2017 are suppressed.</a:t>
            </a:r>
          </a:p>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1333"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NOTE:</a:t>
            </a:r>
            <a:r>
              <a:rPr kumimoji="0" lang="en-US" sz="1333"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Estimates based on reported P&amp;S syphilis cases among MSM in 2017 (numerator) and a published method of estimating the population size of MSM (denominator) by state. See Section A1.2 in the Appendix for information on estimating MSM population sizes for rate denominators.</a:t>
            </a:r>
          </a:p>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1333"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ACRONYMS:</a:t>
            </a:r>
            <a:r>
              <a:rPr kumimoji="0" lang="en-US" sz="1333"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MSM = Gay, bisexual, and other men who have sex with men (collectively referred to as MSM); MSW = Men who have sex with women only; P&amp;S = Primary and secondary.</a:t>
            </a:r>
          </a:p>
        </p:txBody>
      </p:sp>
    </p:spTree>
    <p:extLst>
      <p:ext uri="{BB962C8B-B14F-4D97-AF65-F5344CB8AC3E}">
        <p14:creationId xmlns:p14="http://schemas.microsoft.com/office/powerpoint/2010/main" val="1616631095"/>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Primary and Secondary Syphilis — Reported Cases </a:t>
            </a:r>
            <a:r>
              <a:rPr lang="en-US" dirty="0" smtClean="0"/>
              <a:t>by Reporting </a:t>
            </a:r>
            <a:r>
              <a:rPr lang="en-US" dirty="0"/>
              <a:t>Source and Sex, United States, </a:t>
            </a:r>
            <a:r>
              <a:rPr lang="en-US" dirty="0" smtClean="0"/>
              <a:t>2008–2017</a:t>
            </a:r>
            <a:endParaRPr lang="en-US" sz="3200" dirty="0"/>
          </a:p>
        </p:txBody>
      </p:sp>
      <p:pic>
        <p:nvPicPr>
          <p:cNvPr id="5" name="Picture 4"/>
          <p:cNvPicPr>
            <a:picLocks noChangeAspect="1"/>
          </p:cNvPicPr>
          <p:nvPr/>
        </p:nvPicPr>
        <p:blipFill>
          <a:blip r:embed="rId3"/>
          <a:stretch>
            <a:fillRect/>
          </a:stretch>
        </p:blipFill>
        <p:spPr>
          <a:xfrm>
            <a:off x="813488" y="1643549"/>
            <a:ext cx="10565025" cy="4767807"/>
          </a:xfrm>
          <a:prstGeom prst="rect">
            <a:avLst/>
          </a:prstGeom>
        </p:spPr>
      </p:pic>
    </p:spTree>
    <p:extLst>
      <p:ext uri="{BB962C8B-B14F-4D97-AF65-F5344CB8AC3E}">
        <p14:creationId xmlns:p14="http://schemas.microsoft.com/office/powerpoint/2010/main" val="2882719439"/>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30495"/>
            <a:ext cx="10972800" cy="1143000"/>
          </a:xfrm>
        </p:spPr>
        <p:txBody>
          <a:bodyPr>
            <a:normAutofit fontScale="90000"/>
          </a:bodyPr>
          <a:lstStyle/>
          <a:p>
            <a:r>
              <a:rPr lang="en-US" dirty="0"/>
              <a:t>Primary and Secondary Syphilis — Reported Cases </a:t>
            </a:r>
            <a:r>
              <a:rPr lang="en-US" dirty="0" smtClean="0"/>
              <a:t>by Sex</a:t>
            </a:r>
            <a:r>
              <a:rPr lang="en-US" dirty="0"/>
              <a:t>, Sexual Behavior, and HIV Status, United States, </a:t>
            </a:r>
            <a:r>
              <a:rPr lang="en-US" dirty="0" smtClean="0"/>
              <a:t>2017</a:t>
            </a:r>
            <a:endParaRPr lang="en-US" sz="3200" dirty="0"/>
          </a:p>
        </p:txBody>
      </p:sp>
      <p:sp>
        <p:nvSpPr>
          <p:cNvPr id="3" name="Rectangle 2"/>
          <p:cNvSpPr/>
          <p:nvPr/>
        </p:nvSpPr>
        <p:spPr>
          <a:xfrm>
            <a:off x="286871" y="6444616"/>
            <a:ext cx="11752731" cy="297454"/>
          </a:xfrm>
          <a:prstGeom prst="rect">
            <a:avLst/>
          </a:prstGeom>
        </p:spPr>
        <p:txBody>
          <a:bodyPr wrap="squar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1333"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ACRONYMS:</a:t>
            </a:r>
            <a:r>
              <a:rPr kumimoji="0" lang="en-US" sz="1333"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MSM = Gay, bisexual, and other men who have sex with men (collectively referred to as MSM); MSW = Men who have sex with women only.</a:t>
            </a:r>
          </a:p>
        </p:txBody>
      </p:sp>
      <p:pic>
        <p:nvPicPr>
          <p:cNvPr id="6" name="Picture 5"/>
          <p:cNvPicPr>
            <a:picLocks noChangeAspect="1"/>
          </p:cNvPicPr>
          <p:nvPr/>
        </p:nvPicPr>
        <p:blipFill>
          <a:blip r:embed="rId3"/>
          <a:stretch>
            <a:fillRect/>
          </a:stretch>
        </p:blipFill>
        <p:spPr>
          <a:xfrm>
            <a:off x="932588" y="1403004"/>
            <a:ext cx="10461297" cy="4912101"/>
          </a:xfrm>
          <a:prstGeom prst="rect">
            <a:avLst/>
          </a:prstGeom>
        </p:spPr>
      </p:pic>
    </p:spTree>
    <p:extLst>
      <p:ext uri="{BB962C8B-B14F-4D97-AF65-F5344CB8AC3E}">
        <p14:creationId xmlns:p14="http://schemas.microsoft.com/office/powerpoint/2010/main" val="2459131747"/>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152399"/>
            <a:ext cx="10972800" cy="838201"/>
          </a:xfrm>
        </p:spPr>
        <p:txBody>
          <a:bodyPr>
            <a:normAutofit fontScale="90000"/>
          </a:bodyPr>
          <a:lstStyle/>
          <a:p>
            <a:r>
              <a:rPr lang="en-US" sz="4000" b="1" dirty="0">
                <a:solidFill>
                  <a:srgbClr val="0F4D7B"/>
                </a:solidFill>
                <a:latin typeface="+mn-lt"/>
              </a:rPr>
              <a:t>Health Resources and Services Administration (HRSA) Overview</a:t>
            </a:r>
            <a:endParaRPr lang="en-US" sz="3200" b="1" dirty="0">
              <a:solidFill>
                <a:srgbClr val="800000"/>
              </a:solidFill>
              <a:latin typeface="+mn-lt"/>
            </a:endParaRPr>
          </a:p>
        </p:txBody>
      </p:sp>
      <p:sp>
        <p:nvSpPr>
          <p:cNvPr id="6" name="Content Placeholder 5"/>
          <p:cNvSpPr>
            <a:spLocks noGrp="1"/>
          </p:cNvSpPr>
          <p:nvPr>
            <p:ph idx="1"/>
          </p:nvPr>
        </p:nvSpPr>
        <p:spPr>
          <a:xfrm>
            <a:off x="381000" y="1143000"/>
            <a:ext cx="11201400" cy="4724400"/>
          </a:xfrm>
        </p:spPr>
        <p:txBody>
          <a:bodyPr>
            <a:normAutofit/>
          </a:bodyPr>
          <a:lstStyle/>
          <a:p>
            <a:r>
              <a:rPr lang="en-US" dirty="0"/>
              <a:t>Supports more than 90 programs that provide health care to people who are geographically isolated, economically or medically vulnerable through grants and cooperative agreements to more than 3,000 awardees, including community and faith-based organizations, colleges and universities, hospitals, state, local, and tribal governments, and private entities</a:t>
            </a:r>
          </a:p>
          <a:p>
            <a:endParaRPr lang="en-US" dirty="0"/>
          </a:p>
          <a:p>
            <a:r>
              <a:rPr lang="en-US" dirty="0"/>
              <a:t>Every year, HRSA programs serve tens of millions of people, including people living with HIV/AIDS, pregnant women, mothers and their families, and those otherwise unable to access quality health care </a:t>
            </a:r>
          </a:p>
          <a:p>
            <a:pPr marL="0" lvl="0" indent="0">
              <a:buNone/>
            </a:pPr>
            <a:endParaRPr lang="en-US" b="1" dirty="0">
              <a:solidFill>
                <a:srgbClr val="0F4D7B"/>
              </a:solidFill>
            </a:endParaRPr>
          </a:p>
        </p:txBody>
      </p:sp>
      <p:sp>
        <p:nvSpPr>
          <p:cNvPr id="4" name="Slide Number Placeholder 3"/>
          <p:cNvSpPr>
            <a:spLocks noGrp="1"/>
          </p:cNvSpPr>
          <p:nvPr>
            <p:ph type="sldNum" sz="quarter" idx="12"/>
          </p:nvPr>
        </p:nvSpPr>
        <p:spPr>
          <a:xfrm>
            <a:off x="9372600" y="6492875"/>
            <a:ext cx="2743200" cy="365125"/>
          </a:xfrm>
        </p:spPr>
        <p:txBody>
          <a:bodyPr/>
          <a:lstStyle/>
          <a:p>
            <a:fld id="{F9ECA865-404D-4A57-9AC1-FD3038CC100D}" type="slidenum">
              <a:rPr lang="en-US" smtClean="0"/>
              <a:pPr/>
              <a:t>2</a:t>
            </a:fld>
            <a:endParaRPr lang="en-US" dirty="0"/>
          </a:p>
        </p:txBody>
      </p:sp>
    </p:spTree>
    <p:extLst>
      <p:ext uri="{BB962C8B-B14F-4D97-AF65-F5344CB8AC3E}">
        <p14:creationId xmlns:p14="http://schemas.microsoft.com/office/powerpoint/2010/main" val="1744096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546" y="702294"/>
            <a:ext cx="11334753" cy="968665"/>
          </a:xfrm>
        </p:spPr>
        <p:txBody>
          <a:bodyPr>
            <a:normAutofit fontScale="90000"/>
          </a:bodyPr>
          <a:lstStyle/>
          <a:p>
            <a:r>
              <a:rPr lang="en-US" sz="3067" dirty="0"/>
              <a:t>Proportion* of MSM Attending STD Clinics with Primary and Secondary Syphilis</a:t>
            </a:r>
            <a:r>
              <a:rPr lang="en-US" sz="3067" baseline="30000" dirty="0"/>
              <a:t>†</a:t>
            </a:r>
            <a:r>
              <a:rPr lang="en-US" sz="3067" dirty="0"/>
              <a:t>, Urogenital</a:t>
            </a:r>
            <a:r>
              <a:rPr lang="en-US" sz="3067" baseline="30000" dirty="0"/>
              <a:t>‡</a:t>
            </a:r>
            <a:r>
              <a:rPr lang="en-US" sz="3067" dirty="0"/>
              <a:t> Gonorrhea, or Urogenital</a:t>
            </a:r>
            <a:r>
              <a:rPr lang="en-US" sz="3067" baseline="30000" dirty="0"/>
              <a:t>‡</a:t>
            </a:r>
            <a:r>
              <a:rPr lang="en-US" sz="3067" dirty="0"/>
              <a:t> Chlamydia by HIV Status</a:t>
            </a:r>
            <a:r>
              <a:rPr lang="en-US" sz="3067" baseline="30000" dirty="0"/>
              <a:t>§</a:t>
            </a:r>
            <a:r>
              <a:rPr lang="en-US" sz="3067" dirty="0"/>
              <a:t>, STD Surveillance Network (</a:t>
            </a:r>
            <a:r>
              <a:rPr lang="en-US" sz="3067" dirty="0" err="1"/>
              <a:t>SSuN</a:t>
            </a:r>
            <a:r>
              <a:rPr lang="en-US" sz="3067" dirty="0"/>
              <a:t>), 2017</a:t>
            </a:r>
          </a:p>
        </p:txBody>
      </p:sp>
      <p:sp>
        <p:nvSpPr>
          <p:cNvPr id="3" name="Rectangle 2"/>
          <p:cNvSpPr/>
          <p:nvPr/>
        </p:nvSpPr>
        <p:spPr>
          <a:xfrm>
            <a:off x="380997" y="5526360"/>
            <a:ext cx="12573003" cy="1107996"/>
          </a:xfrm>
          <a:prstGeom prst="rect">
            <a:avLst/>
          </a:prstGeom>
        </p:spPr>
        <p:txBody>
          <a:bodyPr wrap="squar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Proportions represent the overall average of the mean proportions by jurisdiction.  </a:t>
            </a:r>
          </a:p>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Includes </a:t>
            </a:r>
            <a:r>
              <a:rPr kumimoji="0" lang="en-US" sz="11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SSuN</a:t>
            </a:r>
            <a:r>
              <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jurisdictions that reported data on at least 20 patients with a diagnosis of primary and secondary syphilis in 2017.</a:t>
            </a:r>
          </a:p>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Includes results from both urethral and urine specimens.</a:t>
            </a:r>
          </a:p>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Excludes all persons for whom there was no laboratory documentation or self-report of HIV status.</a:t>
            </a:r>
          </a:p>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NOTE:</a:t>
            </a:r>
            <a:r>
              <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See section A2.2 in the Appendix for </a:t>
            </a:r>
            <a:r>
              <a:rPr kumimoji="0" lang="en-US" sz="11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SSuN</a:t>
            </a:r>
            <a:r>
              <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methods.</a:t>
            </a:r>
          </a:p>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ACRONYMS:</a:t>
            </a:r>
            <a:r>
              <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MSM = Gay, bisexual, and other men who have sex with men (collectively referred to as MSM); P&amp;S = Primary and secondary; GC = Gonorrhea; CT = Chlamydia.</a:t>
            </a:r>
          </a:p>
        </p:txBody>
      </p:sp>
      <p:pic>
        <p:nvPicPr>
          <p:cNvPr id="11" name="Picture 10"/>
          <p:cNvPicPr>
            <a:picLocks noChangeAspect="1"/>
          </p:cNvPicPr>
          <p:nvPr/>
        </p:nvPicPr>
        <p:blipFill>
          <a:blip r:embed="rId3"/>
          <a:stretch>
            <a:fillRect/>
          </a:stretch>
        </p:blipFill>
        <p:spPr>
          <a:xfrm>
            <a:off x="2676803" y="1624400"/>
            <a:ext cx="6503931" cy="3843880"/>
          </a:xfrm>
          <a:prstGeom prst="rect">
            <a:avLst/>
          </a:prstGeom>
        </p:spPr>
      </p:pic>
    </p:spTree>
    <p:extLst>
      <p:ext uri="{BB962C8B-B14F-4D97-AF65-F5344CB8AC3E}">
        <p14:creationId xmlns:p14="http://schemas.microsoft.com/office/powerpoint/2010/main" val="630591038"/>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043083"/>
          </a:xfrm>
        </p:spPr>
        <p:txBody>
          <a:bodyPr>
            <a:normAutofit/>
          </a:bodyPr>
          <a:lstStyle/>
          <a:p>
            <a:pPr algn="ctr">
              <a:lnSpc>
                <a:spcPct val="100000"/>
              </a:lnSpc>
            </a:pPr>
            <a:r>
              <a:rPr lang="en-US" sz="2800" dirty="0"/>
              <a:t>Prevalence of extragenital gonorrhea (GC) and chlamydia (CT) </a:t>
            </a:r>
            <a:br>
              <a:rPr lang="en-US" sz="2800" dirty="0"/>
            </a:br>
            <a:r>
              <a:rPr lang="en-US" sz="2800" dirty="0"/>
              <a:t>among venue-attending MSM by HIV status, NHBS, 2017</a:t>
            </a:r>
          </a:p>
        </p:txBody>
      </p:sp>
      <p:pic>
        <p:nvPicPr>
          <p:cNvPr id="3" name="Picture 2"/>
          <p:cNvPicPr>
            <a:picLocks noChangeAspect="1"/>
          </p:cNvPicPr>
          <p:nvPr/>
        </p:nvPicPr>
        <p:blipFill>
          <a:blip r:embed="rId3"/>
          <a:stretch>
            <a:fillRect/>
          </a:stretch>
        </p:blipFill>
        <p:spPr>
          <a:xfrm>
            <a:off x="2341961" y="1317722"/>
            <a:ext cx="7508079" cy="5452735"/>
          </a:xfrm>
          <a:prstGeom prst="rect">
            <a:avLst/>
          </a:prstGeom>
        </p:spPr>
      </p:pic>
      <p:sp>
        <p:nvSpPr>
          <p:cNvPr id="6" name="TextBox 5"/>
          <p:cNvSpPr txBox="1"/>
          <p:nvPr/>
        </p:nvSpPr>
        <p:spPr>
          <a:xfrm>
            <a:off x="10957186" y="6363611"/>
            <a:ext cx="1035861" cy="3181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67" b="0" i="1" u="none" strike="noStrike" kern="1200" cap="none" spc="0" normalizeH="0" baseline="0" noProof="0" dirty="0">
                <a:ln>
                  <a:noFill/>
                </a:ln>
                <a:solidFill>
                  <a:srgbClr val="FFC000">
                    <a:lumMod val="75000"/>
                  </a:srgbClr>
                </a:solidFill>
                <a:effectLst/>
                <a:uLnTx/>
                <a:uFillTx/>
                <a:latin typeface="Calibri" panose="020F0502020204030204" pitchFamily="34" charset="0"/>
                <a:ea typeface="+mn-ea"/>
                <a:cs typeface="+mn-cs"/>
              </a:rPr>
              <a:t>n=positives</a:t>
            </a:r>
          </a:p>
        </p:txBody>
      </p:sp>
    </p:spTree>
    <p:extLst>
      <p:ext uri="{BB962C8B-B14F-4D97-AF65-F5344CB8AC3E}">
        <p14:creationId xmlns:p14="http://schemas.microsoft.com/office/powerpoint/2010/main" val="3409071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29295"/>
            <a:ext cx="11277600" cy="1183341"/>
          </a:xfrm>
        </p:spPr>
        <p:txBody>
          <a:bodyPr>
            <a:noAutofit/>
          </a:bodyPr>
          <a:lstStyle/>
          <a:p>
            <a:pPr algn="ctr"/>
            <a:r>
              <a:rPr lang="en-US" dirty="0"/>
              <a:t>Proportion of Sexually Active HIV-Infected MSM in Medical Care Screened for Syphilis in the Prior 12 Months, Medical Monitoring Project 2009-2013</a:t>
            </a:r>
          </a:p>
        </p:txBody>
      </p:sp>
      <p:sp>
        <p:nvSpPr>
          <p:cNvPr id="5" name="TextBox 4"/>
          <p:cNvSpPr txBox="1"/>
          <p:nvPr/>
        </p:nvSpPr>
        <p:spPr>
          <a:xfrm>
            <a:off x="-7620000" y="8079641"/>
            <a:ext cx="2320290"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D0D0D"/>
                </a:solidFill>
                <a:effectLst/>
                <a:uLnTx/>
                <a:uFillTx/>
                <a:latin typeface="Calibri" panose="020F0502020204030204" pitchFamily="34" charset="0"/>
                <a:ea typeface="+mn-ea"/>
                <a:cs typeface="Calibri" panose="020F0502020204030204" pitchFamily="34" charset="0"/>
              </a:rPr>
              <a:t>Test for trend p&lt;0.01</a:t>
            </a:r>
          </a:p>
        </p:txBody>
      </p:sp>
      <p:sp>
        <p:nvSpPr>
          <p:cNvPr id="6" name="TextBox 5"/>
          <p:cNvSpPr txBox="1"/>
          <p:nvPr/>
        </p:nvSpPr>
        <p:spPr>
          <a:xfrm>
            <a:off x="-5855645" y="4096788"/>
            <a:ext cx="4220097" cy="1015663"/>
          </a:xfrm>
          <a:prstGeom prst="rect">
            <a:avLst/>
          </a:prstGeom>
          <a:noFill/>
          <a:ln>
            <a:no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BF311A"/>
                </a:solidFill>
                <a:effectLst/>
                <a:uLnTx/>
                <a:uFillTx/>
                <a:latin typeface="Calibri" panose="020F0502020204030204" pitchFamily="34" charset="0"/>
                <a:ea typeface="+mn-ea"/>
                <a:cs typeface="Calibri" panose="020F0502020204030204" pitchFamily="34" charset="0"/>
              </a:rPr>
              <a:t>Syphilis screening of MSM with HIV is slowly improving, but as of 2013, still under 70%</a:t>
            </a:r>
          </a:p>
        </p:txBody>
      </p:sp>
      <p:graphicFrame>
        <p:nvGraphicFramePr>
          <p:cNvPr id="7" name="Chart 6"/>
          <p:cNvGraphicFramePr>
            <a:graphicFrameLocks noGrp="1"/>
          </p:cNvGraphicFramePr>
          <p:nvPr>
            <p:extLst/>
          </p:nvPr>
        </p:nvGraphicFramePr>
        <p:xfrm>
          <a:off x="-7811568" y="3997473"/>
          <a:ext cx="7456201" cy="442072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Table 2"/>
          <p:cNvGraphicFramePr>
            <a:graphicFrameLocks noGrp="1"/>
          </p:cNvGraphicFramePr>
          <p:nvPr>
            <p:extLst/>
          </p:nvPr>
        </p:nvGraphicFramePr>
        <p:xfrm>
          <a:off x="-6635858" y="1200067"/>
          <a:ext cx="6456906" cy="2225040"/>
        </p:xfrm>
        <a:graphic>
          <a:graphicData uri="http://schemas.openxmlformats.org/drawingml/2006/table">
            <a:tbl>
              <a:tblPr firstRow="1" bandRow="1">
                <a:tableStyleId>{5C22544A-7EE6-4342-B048-85BDC9FD1C3A}</a:tableStyleId>
              </a:tblPr>
              <a:tblGrid>
                <a:gridCol w="2152302">
                  <a:extLst>
                    <a:ext uri="{9D8B030D-6E8A-4147-A177-3AD203B41FA5}">
                      <a16:colId xmlns:a16="http://schemas.microsoft.com/office/drawing/2014/main" val="3350278510"/>
                    </a:ext>
                  </a:extLst>
                </a:gridCol>
                <a:gridCol w="2152302">
                  <a:extLst>
                    <a:ext uri="{9D8B030D-6E8A-4147-A177-3AD203B41FA5}">
                      <a16:colId xmlns:a16="http://schemas.microsoft.com/office/drawing/2014/main" val="237369231"/>
                    </a:ext>
                  </a:extLst>
                </a:gridCol>
                <a:gridCol w="2152302">
                  <a:extLst>
                    <a:ext uri="{9D8B030D-6E8A-4147-A177-3AD203B41FA5}">
                      <a16:colId xmlns:a16="http://schemas.microsoft.com/office/drawing/2014/main" val="4250605103"/>
                    </a:ext>
                  </a:extLst>
                </a:gridCol>
              </a:tblGrid>
              <a:tr h="370840">
                <a:tc>
                  <a:txBody>
                    <a:bodyPr/>
                    <a:lstStyle/>
                    <a:p>
                      <a:endParaRPr lang="en-US" dirty="0"/>
                    </a:p>
                  </a:txBody>
                  <a:tcPr/>
                </a:tc>
                <a:tc>
                  <a:txBody>
                    <a:bodyPr/>
                    <a:lstStyle/>
                    <a:p>
                      <a:r>
                        <a:rPr lang="en-US" dirty="0" smtClean="0"/>
                        <a:t>RW funded</a:t>
                      </a:r>
                      <a:endParaRPr lang="en-US" dirty="0"/>
                    </a:p>
                  </a:txBody>
                  <a:tcPr/>
                </a:tc>
                <a:tc>
                  <a:txBody>
                    <a:bodyPr/>
                    <a:lstStyle/>
                    <a:p>
                      <a:r>
                        <a:rPr lang="en-US" dirty="0" smtClean="0"/>
                        <a:t>Not-RW funded</a:t>
                      </a:r>
                      <a:endParaRPr lang="en-US" dirty="0"/>
                    </a:p>
                  </a:txBody>
                  <a:tcPr/>
                </a:tc>
                <a:extLst>
                  <a:ext uri="{0D108BD9-81ED-4DB2-BD59-A6C34878D82A}">
                    <a16:rowId xmlns:a16="http://schemas.microsoft.com/office/drawing/2014/main" val="314723852"/>
                  </a:ext>
                </a:extLst>
              </a:tr>
              <a:tr h="370840">
                <a:tc>
                  <a:txBody>
                    <a:bodyPr/>
                    <a:lstStyle/>
                    <a:p>
                      <a:r>
                        <a:rPr lang="en-US" dirty="0" smtClean="0"/>
                        <a:t>2009</a:t>
                      </a:r>
                      <a:endParaRPr lang="en-US" dirty="0"/>
                    </a:p>
                  </a:txBody>
                  <a:tcPr/>
                </a:tc>
                <a:tc>
                  <a:txBody>
                    <a:bodyPr/>
                    <a:lstStyle/>
                    <a:p>
                      <a:r>
                        <a:rPr lang="en-US" dirty="0" smtClean="0"/>
                        <a:t>67%</a:t>
                      </a:r>
                      <a:endParaRPr lang="en-US" dirty="0"/>
                    </a:p>
                  </a:txBody>
                  <a:tcPr/>
                </a:tc>
                <a:tc>
                  <a:txBody>
                    <a:bodyPr/>
                    <a:lstStyle/>
                    <a:p>
                      <a:r>
                        <a:rPr lang="en-US" dirty="0" smtClean="0"/>
                        <a:t>43%</a:t>
                      </a:r>
                      <a:endParaRPr lang="en-US" dirty="0"/>
                    </a:p>
                  </a:txBody>
                  <a:tcPr/>
                </a:tc>
                <a:extLst>
                  <a:ext uri="{0D108BD9-81ED-4DB2-BD59-A6C34878D82A}">
                    <a16:rowId xmlns:a16="http://schemas.microsoft.com/office/drawing/2014/main" val="1003605895"/>
                  </a:ext>
                </a:extLst>
              </a:tr>
              <a:tr h="370840">
                <a:tc>
                  <a:txBody>
                    <a:bodyPr/>
                    <a:lstStyle/>
                    <a:p>
                      <a:r>
                        <a:rPr lang="en-US" dirty="0" smtClean="0"/>
                        <a:t>2010</a:t>
                      </a:r>
                      <a:endParaRPr lang="en-US" dirty="0"/>
                    </a:p>
                  </a:txBody>
                  <a:tcPr/>
                </a:tc>
                <a:tc>
                  <a:txBody>
                    <a:bodyPr/>
                    <a:lstStyle/>
                    <a:p>
                      <a:r>
                        <a:rPr lang="en-US" dirty="0" smtClean="0"/>
                        <a:t>66%</a:t>
                      </a:r>
                      <a:endParaRPr lang="en-US" dirty="0"/>
                    </a:p>
                  </a:txBody>
                  <a:tcPr/>
                </a:tc>
                <a:tc>
                  <a:txBody>
                    <a:bodyPr/>
                    <a:lstStyle/>
                    <a:p>
                      <a:r>
                        <a:rPr lang="en-US" dirty="0" smtClean="0"/>
                        <a:t>51%</a:t>
                      </a:r>
                      <a:endParaRPr lang="en-US" dirty="0"/>
                    </a:p>
                  </a:txBody>
                  <a:tcPr/>
                </a:tc>
                <a:extLst>
                  <a:ext uri="{0D108BD9-81ED-4DB2-BD59-A6C34878D82A}">
                    <a16:rowId xmlns:a16="http://schemas.microsoft.com/office/drawing/2014/main" val="972502963"/>
                  </a:ext>
                </a:extLst>
              </a:tr>
              <a:tr h="370840">
                <a:tc>
                  <a:txBody>
                    <a:bodyPr/>
                    <a:lstStyle/>
                    <a:p>
                      <a:r>
                        <a:rPr lang="en-US" dirty="0" smtClean="0"/>
                        <a:t>2011</a:t>
                      </a:r>
                      <a:endParaRPr lang="en-US" dirty="0"/>
                    </a:p>
                  </a:txBody>
                  <a:tcPr/>
                </a:tc>
                <a:tc>
                  <a:txBody>
                    <a:bodyPr/>
                    <a:lstStyle/>
                    <a:p>
                      <a:r>
                        <a:rPr lang="en-US" dirty="0" smtClean="0"/>
                        <a:t>71%</a:t>
                      </a:r>
                      <a:endParaRPr lang="en-US" dirty="0"/>
                    </a:p>
                  </a:txBody>
                  <a:tcPr/>
                </a:tc>
                <a:tc>
                  <a:txBody>
                    <a:bodyPr/>
                    <a:lstStyle/>
                    <a:p>
                      <a:r>
                        <a:rPr lang="en-US" dirty="0" smtClean="0"/>
                        <a:t>52%</a:t>
                      </a:r>
                      <a:endParaRPr lang="en-US" dirty="0"/>
                    </a:p>
                  </a:txBody>
                  <a:tcPr/>
                </a:tc>
                <a:extLst>
                  <a:ext uri="{0D108BD9-81ED-4DB2-BD59-A6C34878D82A}">
                    <a16:rowId xmlns:a16="http://schemas.microsoft.com/office/drawing/2014/main" val="2852729372"/>
                  </a:ext>
                </a:extLst>
              </a:tr>
              <a:tr h="370840">
                <a:tc>
                  <a:txBody>
                    <a:bodyPr/>
                    <a:lstStyle/>
                    <a:p>
                      <a:r>
                        <a:rPr lang="en-US" dirty="0" smtClean="0"/>
                        <a:t>2012</a:t>
                      </a:r>
                      <a:endParaRPr lang="en-US" dirty="0"/>
                    </a:p>
                  </a:txBody>
                  <a:tcPr/>
                </a:tc>
                <a:tc>
                  <a:txBody>
                    <a:bodyPr/>
                    <a:lstStyle/>
                    <a:p>
                      <a:r>
                        <a:rPr lang="en-US" dirty="0" smtClean="0"/>
                        <a:t>71%</a:t>
                      </a:r>
                      <a:endParaRPr lang="en-US" dirty="0"/>
                    </a:p>
                  </a:txBody>
                  <a:tcPr/>
                </a:tc>
                <a:tc>
                  <a:txBody>
                    <a:bodyPr/>
                    <a:lstStyle/>
                    <a:p>
                      <a:r>
                        <a:rPr lang="en-US" dirty="0" smtClean="0"/>
                        <a:t>55%</a:t>
                      </a:r>
                      <a:endParaRPr lang="en-US" dirty="0"/>
                    </a:p>
                  </a:txBody>
                  <a:tcPr/>
                </a:tc>
                <a:extLst>
                  <a:ext uri="{0D108BD9-81ED-4DB2-BD59-A6C34878D82A}">
                    <a16:rowId xmlns:a16="http://schemas.microsoft.com/office/drawing/2014/main" val="835053679"/>
                  </a:ext>
                </a:extLst>
              </a:tr>
              <a:tr h="370840">
                <a:tc>
                  <a:txBody>
                    <a:bodyPr/>
                    <a:lstStyle/>
                    <a:p>
                      <a:r>
                        <a:rPr lang="en-US" dirty="0" smtClean="0"/>
                        <a:t>2013</a:t>
                      </a:r>
                      <a:endParaRPr lang="en-US" dirty="0"/>
                    </a:p>
                  </a:txBody>
                  <a:tcPr/>
                </a:tc>
                <a:tc>
                  <a:txBody>
                    <a:bodyPr/>
                    <a:lstStyle/>
                    <a:p>
                      <a:r>
                        <a:rPr lang="en-US" dirty="0" smtClean="0"/>
                        <a:t>74%</a:t>
                      </a:r>
                      <a:endParaRPr lang="en-US" dirty="0"/>
                    </a:p>
                  </a:txBody>
                  <a:tcPr/>
                </a:tc>
                <a:tc>
                  <a:txBody>
                    <a:bodyPr/>
                    <a:lstStyle/>
                    <a:p>
                      <a:r>
                        <a:rPr lang="en-US" dirty="0" smtClean="0"/>
                        <a:t>57%</a:t>
                      </a:r>
                      <a:endParaRPr lang="en-US" dirty="0"/>
                    </a:p>
                  </a:txBody>
                  <a:tcPr/>
                </a:tc>
                <a:extLst>
                  <a:ext uri="{0D108BD9-81ED-4DB2-BD59-A6C34878D82A}">
                    <a16:rowId xmlns:a16="http://schemas.microsoft.com/office/drawing/2014/main" val="1564578541"/>
                  </a:ext>
                </a:extLst>
              </a:tr>
            </a:tbl>
          </a:graphicData>
        </a:graphic>
      </p:graphicFrame>
      <p:graphicFrame>
        <p:nvGraphicFramePr>
          <p:cNvPr id="12" name="Chart 11"/>
          <p:cNvGraphicFramePr/>
          <p:nvPr>
            <p:extLst>
              <p:ext uri="{D42A27DB-BD31-4B8C-83A1-F6EECF244321}">
                <p14:modId xmlns:p14="http://schemas.microsoft.com/office/powerpoint/2010/main" val="3257340509"/>
              </p:ext>
            </p:extLst>
          </p:nvPr>
        </p:nvGraphicFramePr>
        <p:xfrm>
          <a:off x="554093" y="1600965"/>
          <a:ext cx="10365822" cy="479301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279875227"/>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593" y="59445"/>
            <a:ext cx="11683777" cy="1143000"/>
          </a:xfrm>
        </p:spPr>
        <p:txBody>
          <a:bodyPr>
            <a:noAutofit/>
          </a:bodyPr>
          <a:lstStyle/>
          <a:p>
            <a:pPr algn="ctr"/>
            <a:r>
              <a:rPr lang="en-US" dirty="0" smtClean="0"/>
              <a:t>Percentage of Sexually Active, </a:t>
            </a:r>
            <a:r>
              <a:rPr lang="en-US" dirty="0"/>
              <a:t>HIV-Infected MSM in Medical Care Screened for Syphilis in the Prior 12 </a:t>
            </a:r>
            <a:r>
              <a:rPr lang="en-US" dirty="0" smtClean="0"/>
              <a:t>Months—Medical monitoring Project, 2013-2014</a:t>
            </a:r>
            <a:endParaRPr lang="en-US" b="0" dirty="0"/>
          </a:p>
        </p:txBody>
      </p:sp>
      <p:pic>
        <p:nvPicPr>
          <p:cNvPr id="4" name="Picture 3" hidden="1"/>
          <p:cNvPicPr>
            <a:picLocks noChangeAspect="1"/>
          </p:cNvPicPr>
          <p:nvPr/>
        </p:nvPicPr>
        <p:blipFill>
          <a:blip r:embed="rId2"/>
          <a:stretch>
            <a:fillRect/>
          </a:stretch>
        </p:blipFill>
        <p:spPr>
          <a:xfrm>
            <a:off x="609600" y="1697663"/>
            <a:ext cx="10813143" cy="4808366"/>
          </a:xfrm>
          <a:prstGeom prst="rect">
            <a:avLst/>
          </a:prstGeom>
        </p:spPr>
      </p:pic>
      <p:graphicFrame>
        <p:nvGraphicFramePr>
          <p:cNvPr id="3" name="Table 2"/>
          <p:cNvGraphicFramePr>
            <a:graphicFrameLocks noGrp="1"/>
          </p:cNvGraphicFramePr>
          <p:nvPr>
            <p:extLst/>
          </p:nvPr>
        </p:nvGraphicFramePr>
        <p:xfrm>
          <a:off x="-7342715" y="770934"/>
          <a:ext cx="6110538" cy="4883865"/>
        </p:xfrm>
        <a:graphic>
          <a:graphicData uri="http://schemas.openxmlformats.org/drawingml/2006/table">
            <a:tbl>
              <a:tblPr>
                <a:tableStyleId>{5C22544A-7EE6-4342-B048-85BDC9FD1C3A}</a:tableStyleId>
              </a:tblPr>
              <a:tblGrid>
                <a:gridCol w="1926633">
                  <a:extLst>
                    <a:ext uri="{9D8B030D-6E8A-4147-A177-3AD203B41FA5}">
                      <a16:colId xmlns:a16="http://schemas.microsoft.com/office/drawing/2014/main" val="1054004503"/>
                    </a:ext>
                  </a:extLst>
                </a:gridCol>
                <a:gridCol w="247981">
                  <a:extLst>
                    <a:ext uri="{9D8B030D-6E8A-4147-A177-3AD203B41FA5}">
                      <a16:colId xmlns:a16="http://schemas.microsoft.com/office/drawing/2014/main" val="1941228204"/>
                    </a:ext>
                  </a:extLst>
                </a:gridCol>
                <a:gridCol w="695199">
                  <a:extLst>
                    <a:ext uri="{9D8B030D-6E8A-4147-A177-3AD203B41FA5}">
                      <a16:colId xmlns:a16="http://schemas.microsoft.com/office/drawing/2014/main" val="3908382483"/>
                    </a:ext>
                  </a:extLst>
                </a:gridCol>
                <a:gridCol w="451455">
                  <a:extLst>
                    <a:ext uri="{9D8B030D-6E8A-4147-A177-3AD203B41FA5}">
                      <a16:colId xmlns:a16="http://schemas.microsoft.com/office/drawing/2014/main" val="268295103"/>
                    </a:ext>
                  </a:extLst>
                </a:gridCol>
                <a:gridCol w="247981">
                  <a:extLst>
                    <a:ext uri="{9D8B030D-6E8A-4147-A177-3AD203B41FA5}">
                      <a16:colId xmlns:a16="http://schemas.microsoft.com/office/drawing/2014/main" val="3709059201"/>
                    </a:ext>
                  </a:extLst>
                </a:gridCol>
                <a:gridCol w="695199">
                  <a:extLst>
                    <a:ext uri="{9D8B030D-6E8A-4147-A177-3AD203B41FA5}">
                      <a16:colId xmlns:a16="http://schemas.microsoft.com/office/drawing/2014/main" val="3221976537"/>
                    </a:ext>
                  </a:extLst>
                </a:gridCol>
                <a:gridCol w="451455">
                  <a:extLst>
                    <a:ext uri="{9D8B030D-6E8A-4147-A177-3AD203B41FA5}">
                      <a16:colId xmlns:a16="http://schemas.microsoft.com/office/drawing/2014/main" val="1218109772"/>
                    </a:ext>
                  </a:extLst>
                </a:gridCol>
                <a:gridCol w="247981">
                  <a:extLst>
                    <a:ext uri="{9D8B030D-6E8A-4147-A177-3AD203B41FA5}">
                      <a16:colId xmlns:a16="http://schemas.microsoft.com/office/drawing/2014/main" val="1571538103"/>
                    </a:ext>
                  </a:extLst>
                </a:gridCol>
                <a:gridCol w="695199">
                  <a:extLst>
                    <a:ext uri="{9D8B030D-6E8A-4147-A177-3AD203B41FA5}">
                      <a16:colId xmlns:a16="http://schemas.microsoft.com/office/drawing/2014/main" val="2483729686"/>
                    </a:ext>
                  </a:extLst>
                </a:gridCol>
                <a:gridCol w="451455">
                  <a:extLst>
                    <a:ext uri="{9D8B030D-6E8A-4147-A177-3AD203B41FA5}">
                      <a16:colId xmlns:a16="http://schemas.microsoft.com/office/drawing/2014/main" val="740229828"/>
                    </a:ext>
                  </a:extLst>
                </a:gridCol>
              </a:tblGrid>
              <a:tr h="110764">
                <a:tc gridSpan="10">
                  <a:txBody>
                    <a:bodyPr/>
                    <a:lstStyle/>
                    <a:p>
                      <a:pPr algn="ctr" fontAlgn="ctr"/>
                      <a:r>
                        <a:rPr lang="en-US" sz="1100" u="none" strike="noStrike">
                          <a:effectLst/>
                        </a:rPr>
                        <a:t>All sexually active MSM, RW funded</a:t>
                      </a:r>
                      <a:endParaRPr lang="en-US" sz="1100" b="1" i="0" u="none" strike="noStrike">
                        <a:solidFill>
                          <a:srgbClr val="0070C0"/>
                        </a:solidFill>
                        <a:effectLst/>
                        <a:latin typeface="Arial" panose="020B0604020202020204" pitchFamily="34" charset="0"/>
                      </a:endParaRPr>
                    </a:p>
                  </a:txBody>
                  <a:tcPr marL="8599" marR="8599" marT="8599"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04694050"/>
                  </a:ext>
                </a:extLst>
              </a:tr>
              <a:tr h="201389">
                <a:tc>
                  <a:txBody>
                    <a:bodyPr/>
                    <a:lstStyle/>
                    <a:p>
                      <a:pPr algn="l" fontAlgn="ctr"/>
                      <a:r>
                        <a:rPr lang="en-US" sz="1000" u="none" strike="noStrike">
                          <a:effectLst/>
                        </a:rPr>
                        <a:t> </a:t>
                      </a:r>
                      <a:endParaRPr lang="en-US" sz="1000" b="1"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r>
                        <a:rPr lang="en-US" sz="1000" u="none" strike="noStrike">
                          <a:effectLst/>
                        </a:rPr>
                        <a:t>n</a:t>
                      </a:r>
                      <a:endParaRPr lang="en-US" sz="1000" b="1"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r>
                        <a:rPr lang="en-US" sz="1000" u="none" strike="noStrike">
                          <a:effectLst/>
                        </a:rPr>
                        <a:t>Weighted row%</a:t>
                      </a:r>
                      <a:endParaRPr lang="en-US" sz="1000" b="1"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r>
                        <a:rPr lang="en-US" sz="1000" u="none" strike="noStrike">
                          <a:effectLst/>
                        </a:rPr>
                        <a:t>95% CI</a:t>
                      </a:r>
                      <a:endParaRPr lang="en-US" sz="1000" b="1"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r>
                        <a:rPr lang="en-US" sz="1000" u="none" strike="noStrike">
                          <a:effectLst/>
                        </a:rPr>
                        <a:t>n</a:t>
                      </a:r>
                      <a:endParaRPr lang="en-US" sz="1000" b="1"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r>
                        <a:rPr lang="en-US" sz="1000" u="none" strike="noStrike">
                          <a:effectLst/>
                        </a:rPr>
                        <a:t>Weighted row%</a:t>
                      </a:r>
                      <a:endParaRPr lang="en-US" sz="1000" b="1"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r>
                        <a:rPr lang="en-US" sz="1000" u="none" strike="noStrike">
                          <a:effectLst/>
                        </a:rPr>
                        <a:t>95% CI</a:t>
                      </a:r>
                      <a:endParaRPr lang="en-US" sz="1000" b="1"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r>
                        <a:rPr lang="en-US" sz="1000" u="none" strike="noStrike">
                          <a:effectLst/>
                        </a:rPr>
                        <a:t>n</a:t>
                      </a:r>
                      <a:endParaRPr lang="en-US" sz="1000" b="1"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r>
                        <a:rPr lang="en-US" sz="1000" u="none" strike="noStrike">
                          <a:effectLst/>
                        </a:rPr>
                        <a:t>Weighted row%</a:t>
                      </a:r>
                      <a:endParaRPr lang="en-US" sz="1000" b="1"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r>
                        <a:rPr lang="en-US" sz="1000" u="none" strike="noStrike">
                          <a:effectLst/>
                        </a:rPr>
                        <a:t>95% CI</a:t>
                      </a:r>
                      <a:endParaRPr lang="en-US" sz="1000" b="1" i="0" u="none" strike="noStrike">
                        <a:solidFill>
                          <a:srgbClr val="000000"/>
                        </a:solidFill>
                        <a:effectLst/>
                        <a:latin typeface="Arial" panose="020B0604020202020204" pitchFamily="34" charset="0"/>
                      </a:endParaRPr>
                    </a:p>
                  </a:txBody>
                  <a:tcPr marL="8599" marR="8599" marT="8599" marB="0" anchor="ctr"/>
                </a:tc>
                <a:extLst>
                  <a:ext uri="{0D108BD9-81ED-4DB2-BD59-A6C34878D82A}">
                    <a16:rowId xmlns:a16="http://schemas.microsoft.com/office/drawing/2014/main" val="1982672141"/>
                  </a:ext>
                </a:extLst>
              </a:tr>
              <a:tr h="0">
                <a:tc>
                  <a:txBody>
                    <a:bodyPr/>
                    <a:lstStyle/>
                    <a:p>
                      <a:pPr algn="ctr" fontAlgn="ctr"/>
                      <a:r>
                        <a:rPr lang="en-US" sz="1000" u="none" strike="noStrike">
                          <a:effectLst/>
                        </a:rPr>
                        <a:t> </a:t>
                      </a:r>
                      <a:endParaRPr lang="en-US" sz="1000" b="1"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r>
                        <a:rPr lang="en-US" sz="1100" u="none" strike="noStrike">
                          <a:effectLst/>
                        </a:rPr>
                        <a:t> </a:t>
                      </a:r>
                      <a:endParaRPr lang="en-US" sz="1100" b="0"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r>
                        <a:rPr lang="en-US" sz="1000" u="none" strike="noStrike">
                          <a:effectLst/>
                        </a:rPr>
                        <a:t>Tested in past 12 months</a:t>
                      </a:r>
                      <a:endParaRPr lang="en-US" sz="1000" b="1"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r>
                        <a:rPr lang="en-US" sz="1000" u="none" strike="noStrike">
                          <a:effectLst/>
                        </a:rPr>
                        <a:t> </a:t>
                      </a:r>
                      <a:endParaRPr lang="en-US" sz="1000" b="1"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r>
                        <a:rPr lang="en-US" sz="1100" u="none" strike="noStrike">
                          <a:effectLst/>
                        </a:rPr>
                        <a:t> </a:t>
                      </a:r>
                      <a:endParaRPr lang="en-US" sz="1100" b="0"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r>
                        <a:rPr lang="en-US" sz="1000" u="none" strike="noStrike">
                          <a:effectLst/>
                        </a:rPr>
                        <a:t>Tested in past 6 months</a:t>
                      </a:r>
                      <a:endParaRPr lang="en-US" sz="1000" b="1"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r>
                        <a:rPr lang="en-US" sz="1000" u="none" strike="noStrike">
                          <a:effectLst/>
                        </a:rPr>
                        <a:t> </a:t>
                      </a:r>
                      <a:endParaRPr lang="en-US" sz="1000" b="1"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r>
                        <a:rPr lang="en-US" sz="1100" u="none" strike="noStrike">
                          <a:effectLst/>
                        </a:rPr>
                        <a:t> </a:t>
                      </a:r>
                      <a:endParaRPr lang="en-US" sz="1100" b="0"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r>
                        <a:rPr lang="en-US" sz="1000" u="none" strike="noStrike">
                          <a:effectLst/>
                        </a:rPr>
                        <a:t>Tested in past 3 months</a:t>
                      </a:r>
                      <a:endParaRPr lang="en-US" sz="1000" b="1"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r>
                        <a:rPr lang="en-US" sz="1000" u="none" strike="noStrike">
                          <a:effectLst/>
                        </a:rPr>
                        <a:t> </a:t>
                      </a:r>
                      <a:endParaRPr lang="en-US" sz="1000" b="1" i="0" u="none" strike="noStrike">
                        <a:solidFill>
                          <a:srgbClr val="000000"/>
                        </a:solidFill>
                        <a:effectLst/>
                        <a:latin typeface="Arial" panose="020B0604020202020204" pitchFamily="34" charset="0"/>
                      </a:endParaRPr>
                    </a:p>
                  </a:txBody>
                  <a:tcPr marL="8599" marR="8599" marT="8599" marB="0" anchor="ctr"/>
                </a:tc>
                <a:extLst>
                  <a:ext uri="{0D108BD9-81ED-4DB2-BD59-A6C34878D82A}">
                    <a16:rowId xmlns:a16="http://schemas.microsoft.com/office/drawing/2014/main" val="3506467405"/>
                  </a:ext>
                </a:extLst>
              </a:tr>
              <a:tr h="100695">
                <a:tc>
                  <a:txBody>
                    <a:bodyPr/>
                    <a:lstStyle/>
                    <a:p>
                      <a:pPr algn="l" fontAlgn="ctr"/>
                      <a:r>
                        <a:rPr lang="en-US" sz="1000" u="none" strike="noStrike">
                          <a:effectLst/>
                        </a:rPr>
                        <a:t>Reported sexual activity</a:t>
                      </a:r>
                      <a:endParaRPr lang="en-US" sz="1000" b="1"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r>
                        <a:rPr lang="en-US" sz="1000" u="none" strike="noStrike">
                          <a:effectLst/>
                        </a:rPr>
                        <a:t>1667</a:t>
                      </a:r>
                      <a:endParaRPr lang="en-US" sz="1000" b="0"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r>
                        <a:rPr lang="en-US" sz="1000" u="none" strike="noStrike">
                          <a:effectLst/>
                        </a:rPr>
                        <a:t>77</a:t>
                      </a:r>
                      <a:endParaRPr lang="en-US" sz="1000" b="0"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r>
                        <a:rPr lang="en-US" sz="1000" u="none" strike="noStrike">
                          <a:effectLst/>
                        </a:rPr>
                        <a:t>73.2–80.6</a:t>
                      </a:r>
                      <a:endParaRPr lang="en-US" sz="1000" b="0"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r>
                        <a:rPr lang="en-US" sz="1000" u="none" strike="noStrike">
                          <a:effectLst/>
                        </a:rPr>
                        <a:t>1200</a:t>
                      </a:r>
                      <a:endParaRPr lang="en-US" sz="1000" b="0"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r>
                        <a:rPr lang="en-US" sz="1000" u="none" strike="noStrike">
                          <a:effectLst/>
                        </a:rPr>
                        <a:t>54</a:t>
                      </a:r>
                      <a:endParaRPr lang="en-US" sz="1000" b="0"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r>
                        <a:rPr lang="en-US" sz="1000" u="none" strike="noStrike">
                          <a:effectLst/>
                        </a:rPr>
                        <a:t>49.5–59.0</a:t>
                      </a:r>
                      <a:endParaRPr lang="en-US" sz="1000" b="0"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r>
                        <a:rPr lang="en-US" sz="1000" u="none" strike="noStrike">
                          <a:effectLst/>
                        </a:rPr>
                        <a:t>777</a:t>
                      </a:r>
                      <a:endParaRPr lang="en-US" sz="1000" b="0"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r>
                        <a:rPr lang="en-US" sz="1000" u="none" strike="noStrike">
                          <a:effectLst/>
                        </a:rPr>
                        <a:t>35</a:t>
                      </a:r>
                      <a:endParaRPr lang="en-US" sz="1000" b="0"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r>
                        <a:rPr lang="en-US" sz="1000" u="none" strike="noStrike">
                          <a:effectLst/>
                        </a:rPr>
                        <a:t>30.7–39.4</a:t>
                      </a:r>
                      <a:endParaRPr lang="en-US" sz="1000" b="0" i="0" u="none" strike="noStrike">
                        <a:solidFill>
                          <a:srgbClr val="000000"/>
                        </a:solidFill>
                        <a:effectLst/>
                        <a:latin typeface="Arial" panose="020B0604020202020204" pitchFamily="34" charset="0"/>
                      </a:endParaRPr>
                    </a:p>
                  </a:txBody>
                  <a:tcPr marL="8599" marR="8599" marT="8599" marB="0" anchor="ctr"/>
                </a:tc>
                <a:extLst>
                  <a:ext uri="{0D108BD9-81ED-4DB2-BD59-A6C34878D82A}">
                    <a16:rowId xmlns:a16="http://schemas.microsoft.com/office/drawing/2014/main" val="958913507"/>
                  </a:ext>
                </a:extLst>
              </a:tr>
              <a:tr h="201389">
                <a:tc>
                  <a:txBody>
                    <a:bodyPr/>
                    <a:lstStyle/>
                    <a:p>
                      <a:pPr algn="l" fontAlgn="ctr"/>
                      <a:r>
                        <a:rPr lang="en-US" sz="1000" u="none" strike="noStrike">
                          <a:effectLst/>
                        </a:rPr>
                        <a:t>Reported condomless sex (regardless of No. of partners reported)</a:t>
                      </a:r>
                      <a:endParaRPr lang="en-US" sz="1000" b="1"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r>
                        <a:rPr lang="en-US" sz="1000" u="none" strike="noStrike">
                          <a:effectLst/>
                        </a:rPr>
                        <a:t>815</a:t>
                      </a:r>
                      <a:endParaRPr lang="en-US" sz="1000" b="0"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r>
                        <a:rPr lang="en-US" sz="1000" u="none" strike="noStrike">
                          <a:effectLst/>
                        </a:rPr>
                        <a:t>80</a:t>
                      </a:r>
                      <a:endParaRPr lang="en-US" sz="1000" b="0"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r>
                        <a:rPr lang="en-US" sz="1000" u="none" strike="noStrike">
                          <a:effectLst/>
                        </a:rPr>
                        <a:t>76.7–84.0</a:t>
                      </a:r>
                      <a:endParaRPr lang="en-US" sz="1000" b="0"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r>
                        <a:rPr lang="en-US" sz="1000" u="none" strike="noStrike">
                          <a:effectLst/>
                        </a:rPr>
                        <a:t>605</a:t>
                      </a:r>
                      <a:endParaRPr lang="en-US" sz="1000" b="0"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r>
                        <a:rPr lang="en-US" sz="1000" u="none" strike="noStrike">
                          <a:effectLst/>
                        </a:rPr>
                        <a:t>59</a:t>
                      </a:r>
                      <a:endParaRPr lang="en-US" sz="1000" b="0"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r>
                        <a:rPr lang="en-US" sz="1000" u="none" strike="noStrike" dirty="0">
                          <a:effectLst/>
                        </a:rPr>
                        <a:t>54.1–63.6</a:t>
                      </a:r>
                      <a:endParaRPr lang="en-US" sz="1000" b="0" i="0" u="none" strike="noStrike" dirty="0">
                        <a:solidFill>
                          <a:srgbClr val="000000"/>
                        </a:solidFill>
                        <a:effectLst/>
                        <a:latin typeface="Arial" panose="020B0604020202020204" pitchFamily="34" charset="0"/>
                      </a:endParaRPr>
                    </a:p>
                  </a:txBody>
                  <a:tcPr marL="8599" marR="8599" marT="8599" marB="0" anchor="ctr"/>
                </a:tc>
                <a:tc>
                  <a:txBody>
                    <a:bodyPr/>
                    <a:lstStyle/>
                    <a:p>
                      <a:pPr algn="ctr" fontAlgn="ctr"/>
                      <a:r>
                        <a:rPr lang="en-US" sz="1000" u="none" strike="noStrike">
                          <a:effectLst/>
                        </a:rPr>
                        <a:t>408</a:t>
                      </a:r>
                      <a:endParaRPr lang="en-US" sz="1000" b="0"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r>
                        <a:rPr lang="en-US" sz="1000" u="none" strike="noStrike">
                          <a:effectLst/>
                        </a:rPr>
                        <a:t>40</a:t>
                      </a:r>
                      <a:endParaRPr lang="en-US" sz="1000" b="0"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r>
                        <a:rPr lang="en-US" sz="1000" u="none" strike="noStrike">
                          <a:effectLst/>
                        </a:rPr>
                        <a:t>34.7–44.4</a:t>
                      </a:r>
                      <a:endParaRPr lang="en-US" sz="1000" b="0" i="0" u="none" strike="noStrike">
                        <a:solidFill>
                          <a:srgbClr val="000000"/>
                        </a:solidFill>
                        <a:effectLst/>
                        <a:latin typeface="Arial" panose="020B0604020202020204" pitchFamily="34" charset="0"/>
                      </a:endParaRPr>
                    </a:p>
                  </a:txBody>
                  <a:tcPr marL="8599" marR="8599" marT="8599" marB="0" anchor="ctr"/>
                </a:tc>
                <a:extLst>
                  <a:ext uri="{0D108BD9-81ED-4DB2-BD59-A6C34878D82A}">
                    <a16:rowId xmlns:a16="http://schemas.microsoft.com/office/drawing/2014/main" val="2209739753"/>
                  </a:ext>
                </a:extLst>
              </a:tr>
              <a:tr h="201389">
                <a:tc>
                  <a:txBody>
                    <a:bodyPr/>
                    <a:lstStyle/>
                    <a:p>
                      <a:pPr algn="l" fontAlgn="ctr"/>
                      <a:r>
                        <a:rPr lang="en-US" sz="1000" u="none" strike="noStrike" dirty="0">
                          <a:effectLst/>
                        </a:rPr>
                        <a:t>Reported &gt;=2 partners (regardless of reported condom use)</a:t>
                      </a:r>
                      <a:endParaRPr lang="en-US" sz="1000" b="1" i="0" u="none" strike="noStrike" dirty="0">
                        <a:solidFill>
                          <a:srgbClr val="000000"/>
                        </a:solidFill>
                        <a:effectLst/>
                        <a:latin typeface="Arial" panose="020B0604020202020204" pitchFamily="34" charset="0"/>
                      </a:endParaRPr>
                    </a:p>
                  </a:txBody>
                  <a:tcPr marL="8599" marR="8599" marT="8599" marB="0" anchor="ctr"/>
                </a:tc>
                <a:tc>
                  <a:txBody>
                    <a:bodyPr/>
                    <a:lstStyle/>
                    <a:p>
                      <a:pPr algn="ctr" fontAlgn="ctr"/>
                      <a:r>
                        <a:rPr lang="en-US" sz="1000" u="none" strike="noStrike">
                          <a:effectLst/>
                        </a:rPr>
                        <a:t>1030</a:t>
                      </a:r>
                      <a:endParaRPr lang="en-US" sz="1000" b="0"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r>
                        <a:rPr lang="en-US" sz="1000" u="none" strike="noStrike">
                          <a:effectLst/>
                        </a:rPr>
                        <a:t>81</a:t>
                      </a:r>
                      <a:endParaRPr lang="en-US" sz="1000" b="0"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r>
                        <a:rPr lang="en-US" sz="1000" u="none" strike="noStrike">
                          <a:effectLst/>
                        </a:rPr>
                        <a:t>77.7–83.8</a:t>
                      </a:r>
                      <a:endParaRPr lang="en-US" sz="1000" b="0"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r>
                        <a:rPr lang="en-US" sz="1000" u="none" strike="noStrike">
                          <a:effectLst/>
                        </a:rPr>
                        <a:t>742</a:t>
                      </a:r>
                      <a:endParaRPr lang="en-US" sz="1000" b="0"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r>
                        <a:rPr lang="en-US" sz="1000" u="none" strike="noStrike">
                          <a:effectLst/>
                        </a:rPr>
                        <a:t>57</a:t>
                      </a:r>
                      <a:endParaRPr lang="en-US" sz="1000" b="0"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r>
                        <a:rPr lang="en-US" sz="1000" u="none" strike="noStrike">
                          <a:effectLst/>
                        </a:rPr>
                        <a:t>51.9–61.4</a:t>
                      </a:r>
                      <a:endParaRPr lang="en-US" sz="1000" b="0"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r>
                        <a:rPr lang="en-US" sz="1000" u="none" strike="noStrike">
                          <a:effectLst/>
                        </a:rPr>
                        <a:t>493</a:t>
                      </a:r>
                      <a:endParaRPr lang="en-US" sz="1000" b="0"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r>
                        <a:rPr lang="en-US" sz="1000" u="none" strike="noStrike">
                          <a:effectLst/>
                        </a:rPr>
                        <a:t>37</a:t>
                      </a:r>
                      <a:endParaRPr lang="en-US" sz="1000" b="0"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r>
                        <a:rPr lang="en-US" sz="1000" u="none" strike="noStrike">
                          <a:effectLst/>
                        </a:rPr>
                        <a:t>33.1–41.7</a:t>
                      </a:r>
                      <a:endParaRPr lang="en-US" sz="1000" b="0" i="0" u="none" strike="noStrike">
                        <a:solidFill>
                          <a:srgbClr val="000000"/>
                        </a:solidFill>
                        <a:effectLst/>
                        <a:latin typeface="Arial" panose="020B0604020202020204" pitchFamily="34" charset="0"/>
                      </a:endParaRPr>
                    </a:p>
                  </a:txBody>
                  <a:tcPr marL="8599" marR="8599" marT="8599" marB="0" anchor="ctr"/>
                </a:tc>
                <a:extLst>
                  <a:ext uri="{0D108BD9-81ED-4DB2-BD59-A6C34878D82A}">
                    <a16:rowId xmlns:a16="http://schemas.microsoft.com/office/drawing/2014/main" val="4038502592"/>
                  </a:ext>
                </a:extLst>
              </a:tr>
              <a:tr h="206424">
                <a:tc>
                  <a:txBody>
                    <a:bodyPr/>
                    <a:lstStyle/>
                    <a:p>
                      <a:pPr algn="l" fontAlgn="ctr"/>
                      <a:r>
                        <a:rPr lang="en-US" sz="1000" u="none" strike="noStrike">
                          <a:effectLst/>
                        </a:rPr>
                        <a:t>Reported both condomless sex and &gt;= 2 partners</a:t>
                      </a:r>
                      <a:endParaRPr lang="en-US" sz="1000" b="1"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r>
                        <a:rPr lang="en-US" sz="1000" u="none" strike="noStrike">
                          <a:effectLst/>
                        </a:rPr>
                        <a:t>591</a:t>
                      </a:r>
                      <a:endParaRPr lang="en-US" sz="1000" b="0"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r>
                        <a:rPr lang="en-US" sz="1000" u="none" strike="noStrike">
                          <a:effectLst/>
                        </a:rPr>
                        <a:t>84</a:t>
                      </a:r>
                      <a:endParaRPr lang="en-US" sz="1000" b="0"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r>
                        <a:rPr lang="en-US" sz="1000" u="none" strike="noStrike">
                          <a:effectLst/>
                        </a:rPr>
                        <a:t>80.3–87.4</a:t>
                      </a:r>
                      <a:endParaRPr lang="en-US" sz="1000" b="0"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r>
                        <a:rPr lang="en-US" sz="1000" u="none" strike="noStrike">
                          <a:effectLst/>
                        </a:rPr>
                        <a:t>431</a:t>
                      </a:r>
                      <a:endParaRPr lang="en-US" sz="1000" b="0"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r>
                        <a:rPr lang="en-US" sz="1000" u="none" strike="noStrike">
                          <a:effectLst/>
                        </a:rPr>
                        <a:t>60</a:t>
                      </a:r>
                      <a:endParaRPr lang="en-US" sz="1000" b="0"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r>
                        <a:rPr lang="en-US" sz="1000" u="none" strike="noStrike">
                          <a:effectLst/>
                        </a:rPr>
                        <a:t>55.1–65.6</a:t>
                      </a:r>
                      <a:endParaRPr lang="en-US" sz="1000" b="0"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r>
                        <a:rPr lang="en-US" sz="1000" u="none" strike="noStrike">
                          <a:effectLst/>
                        </a:rPr>
                        <a:t>297</a:t>
                      </a:r>
                      <a:endParaRPr lang="en-US" sz="1000" b="0"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r>
                        <a:rPr lang="en-US" sz="1000" u="none" strike="noStrike">
                          <a:effectLst/>
                        </a:rPr>
                        <a:t>41</a:t>
                      </a:r>
                      <a:endParaRPr lang="en-US" sz="1000" b="0"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r>
                        <a:rPr lang="en-US" sz="1000" u="none" strike="noStrike">
                          <a:effectLst/>
                        </a:rPr>
                        <a:t>36.5–46.2</a:t>
                      </a:r>
                      <a:endParaRPr lang="en-US" sz="1000" b="0" i="0" u="none" strike="noStrike">
                        <a:solidFill>
                          <a:srgbClr val="000000"/>
                        </a:solidFill>
                        <a:effectLst/>
                        <a:latin typeface="Arial" panose="020B0604020202020204" pitchFamily="34" charset="0"/>
                      </a:endParaRPr>
                    </a:p>
                  </a:txBody>
                  <a:tcPr marL="8599" marR="8599" marT="8599" marB="0" anchor="ctr"/>
                </a:tc>
                <a:extLst>
                  <a:ext uri="{0D108BD9-81ED-4DB2-BD59-A6C34878D82A}">
                    <a16:rowId xmlns:a16="http://schemas.microsoft.com/office/drawing/2014/main" val="4019079298"/>
                  </a:ext>
                </a:extLst>
              </a:tr>
              <a:tr h="100695">
                <a:tc>
                  <a:txBody>
                    <a:bodyPr/>
                    <a:lstStyle/>
                    <a:p>
                      <a:pPr algn="l" fontAlgn="ctr"/>
                      <a:endParaRPr lang="en-US" sz="1000" b="1"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endParaRPr lang="en-US" sz="1000" b="0"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endParaRPr lang="en-US" sz="1000" b="0"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endParaRPr lang="en-US" sz="1000" b="0"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endParaRPr lang="en-US" sz="1000" b="0"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endParaRPr lang="en-US" sz="1000" b="0"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endParaRPr lang="en-US" sz="1000" b="0"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endParaRPr lang="en-US" sz="1000" b="0"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endParaRPr lang="en-US" sz="1000" b="0"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endParaRPr lang="en-US" sz="1000" b="0" i="0" u="none" strike="noStrike">
                        <a:solidFill>
                          <a:srgbClr val="000000"/>
                        </a:solidFill>
                        <a:effectLst/>
                        <a:latin typeface="Arial" panose="020B0604020202020204" pitchFamily="34" charset="0"/>
                      </a:endParaRPr>
                    </a:p>
                  </a:txBody>
                  <a:tcPr marL="8599" marR="8599" marT="8599" marB="0" anchor="ctr"/>
                </a:tc>
                <a:extLst>
                  <a:ext uri="{0D108BD9-81ED-4DB2-BD59-A6C34878D82A}">
                    <a16:rowId xmlns:a16="http://schemas.microsoft.com/office/drawing/2014/main" val="1717974946"/>
                  </a:ext>
                </a:extLst>
              </a:tr>
              <a:tr h="110764">
                <a:tc gridSpan="10">
                  <a:txBody>
                    <a:bodyPr/>
                    <a:lstStyle/>
                    <a:p>
                      <a:pPr algn="ctr" fontAlgn="ctr"/>
                      <a:r>
                        <a:rPr lang="en-US" sz="1100" u="none" strike="noStrike" dirty="0">
                          <a:effectLst/>
                        </a:rPr>
                        <a:t>All sexually active MSM, Non-RW funded</a:t>
                      </a:r>
                      <a:endParaRPr lang="en-US" sz="1100" b="1" i="0" u="none" strike="noStrike" dirty="0">
                        <a:solidFill>
                          <a:srgbClr val="0070C0"/>
                        </a:solidFill>
                        <a:effectLst/>
                        <a:latin typeface="Arial" panose="020B0604020202020204" pitchFamily="34" charset="0"/>
                      </a:endParaRPr>
                    </a:p>
                  </a:txBody>
                  <a:tcPr marL="8599" marR="8599" marT="8599"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1776284"/>
                  </a:ext>
                </a:extLst>
              </a:tr>
              <a:tr h="201389">
                <a:tc>
                  <a:txBody>
                    <a:bodyPr/>
                    <a:lstStyle/>
                    <a:p>
                      <a:pPr algn="l" fontAlgn="ctr"/>
                      <a:r>
                        <a:rPr lang="en-US" sz="1000" u="none" strike="noStrike">
                          <a:effectLst/>
                        </a:rPr>
                        <a:t> </a:t>
                      </a:r>
                      <a:endParaRPr lang="en-US" sz="1000" b="1"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r>
                        <a:rPr lang="en-US" sz="1000" u="none" strike="noStrike">
                          <a:effectLst/>
                        </a:rPr>
                        <a:t>n</a:t>
                      </a:r>
                      <a:endParaRPr lang="en-US" sz="1000" b="1"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r>
                        <a:rPr lang="en-US" sz="1000" u="none" strike="noStrike" dirty="0">
                          <a:effectLst/>
                        </a:rPr>
                        <a:t>Weighted row%</a:t>
                      </a:r>
                      <a:endParaRPr lang="en-US" sz="1000" b="1" i="0" u="none" strike="noStrike" dirty="0">
                        <a:solidFill>
                          <a:srgbClr val="000000"/>
                        </a:solidFill>
                        <a:effectLst/>
                        <a:latin typeface="Arial" panose="020B0604020202020204" pitchFamily="34" charset="0"/>
                      </a:endParaRPr>
                    </a:p>
                  </a:txBody>
                  <a:tcPr marL="8599" marR="8599" marT="8599" marB="0" anchor="ctr"/>
                </a:tc>
                <a:tc>
                  <a:txBody>
                    <a:bodyPr/>
                    <a:lstStyle/>
                    <a:p>
                      <a:pPr algn="ctr" fontAlgn="ctr"/>
                      <a:r>
                        <a:rPr lang="en-US" sz="1000" u="none" strike="noStrike" dirty="0">
                          <a:effectLst/>
                        </a:rPr>
                        <a:t>95% CI</a:t>
                      </a:r>
                      <a:endParaRPr lang="en-US" sz="1000" b="1" i="0" u="none" strike="noStrike" dirty="0">
                        <a:solidFill>
                          <a:srgbClr val="000000"/>
                        </a:solidFill>
                        <a:effectLst/>
                        <a:latin typeface="Arial" panose="020B0604020202020204" pitchFamily="34" charset="0"/>
                      </a:endParaRPr>
                    </a:p>
                  </a:txBody>
                  <a:tcPr marL="8599" marR="8599" marT="8599" marB="0" anchor="ctr"/>
                </a:tc>
                <a:tc>
                  <a:txBody>
                    <a:bodyPr/>
                    <a:lstStyle/>
                    <a:p>
                      <a:pPr algn="ctr" fontAlgn="ctr"/>
                      <a:r>
                        <a:rPr lang="en-US" sz="1000" u="none" strike="noStrike" dirty="0">
                          <a:effectLst/>
                        </a:rPr>
                        <a:t>n</a:t>
                      </a:r>
                      <a:endParaRPr lang="en-US" sz="1000" b="1" i="0" u="none" strike="noStrike" dirty="0">
                        <a:solidFill>
                          <a:srgbClr val="000000"/>
                        </a:solidFill>
                        <a:effectLst/>
                        <a:latin typeface="Arial" panose="020B0604020202020204" pitchFamily="34" charset="0"/>
                      </a:endParaRPr>
                    </a:p>
                  </a:txBody>
                  <a:tcPr marL="8599" marR="8599" marT="8599" marB="0" anchor="ctr"/>
                </a:tc>
                <a:tc>
                  <a:txBody>
                    <a:bodyPr/>
                    <a:lstStyle/>
                    <a:p>
                      <a:pPr algn="ctr" fontAlgn="ctr"/>
                      <a:r>
                        <a:rPr lang="en-US" sz="1000" u="none" strike="noStrike" dirty="0">
                          <a:effectLst/>
                        </a:rPr>
                        <a:t>Weighted row%</a:t>
                      </a:r>
                      <a:endParaRPr lang="en-US" sz="1000" b="1" i="0" u="none" strike="noStrike" dirty="0">
                        <a:solidFill>
                          <a:srgbClr val="000000"/>
                        </a:solidFill>
                        <a:effectLst/>
                        <a:latin typeface="Arial" panose="020B0604020202020204" pitchFamily="34" charset="0"/>
                      </a:endParaRPr>
                    </a:p>
                  </a:txBody>
                  <a:tcPr marL="8599" marR="8599" marT="8599" marB="0" anchor="ctr"/>
                </a:tc>
                <a:tc>
                  <a:txBody>
                    <a:bodyPr/>
                    <a:lstStyle/>
                    <a:p>
                      <a:pPr algn="ctr" fontAlgn="ctr"/>
                      <a:r>
                        <a:rPr lang="en-US" sz="1000" u="none" strike="noStrike" dirty="0">
                          <a:effectLst/>
                        </a:rPr>
                        <a:t>95% CI</a:t>
                      </a:r>
                      <a:endParaRPr lang="en-US" sz="1000" b="1" i="0" u="none" strike="noStrike" dirty="0">
                        <a:solidFill>
                          <a:srgbClr val="000000"/>
                        </a:solidFill>
                        <a:effectLst/>
                        <a:latin typeface="Arial" panose="020B0604020202020204" pitchFamily="34" charset="0"/>
                      </a:endParaRPr>
                    </a:p>
                  </a:txBody>
                  <a:tcPr marL="8599" marR="8599" marT="8599" marB="0" anchor="ctr"/>
                </a:tc>
                <a:tc>
                  <a:txBody>
                    <a:bodyPr/>
                    <a:lstStyle/>
                    <a:p>
                      <a:pPr algn="ctr" fontAlgn="ctr"/>
                      <a:r>
                        <a:rPr lang="en-US" sz="1000" u="none" strike="noStrike">
                          <a:effectLst/>
                        </a:rPr>
                        <a:t>n</a:t>
                      </a:r>
                      <a:endParaRPr lang="en-US" sz="1000" b="1"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r>
                        <a:rPr lang="en-US" sz="1000" u="none" strike="noStrike">
                          <a:effectLst/>
                        </a:rPr>
                        <a:t>Weighted row%</a:t>
                      </a:r>
                      <a:endParaRPr lang="en-US" sz="1000" b="1"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r>
                        <a:rPr lang="en-US" sz="1000" u="none" strike="noStrike">
                          <a:effectLst/>
                        </a:rPr>
                        <a:t>95% CI</a:t>
                      </a:r>
                      <a:endParaRPr lang="en-US" sz="1000" b="1" i="0" u="none" strike="noStrike">
                        <a:solidFill>
                          <a:srgbClr val="000000"/>
                        </a:solidFill>
                        <a:effectLst/>
                        <a:latin typeface="Arial" panose="020B0604020202020204" pitchFamily="34" charset="0"/>
                      </a:endParaRPr>
                    </a:p>
                  </a:txBody>
                  <a:tcPr marL="8599" marR="8599" marT="8599" marB="0" anchor="ctr"/>
                </a:tc>
                <a:extLst>
                  <a:ext uri="{0D108BD9-81ED-4DB2-BD59-A6C34878D82A}">
                    <a16:rowId xmlns:a16="http://schemas.microsoft.com/office/drawing/2014/main" val="892769037"/>
                  </a:ext>
                </a:extLst>
              </a:tr>
              <a:tr h="201389">
                <a:tc>
                  <a:txBody>
                    <a:bodyPr/>
                    <a:lstStyle/>
                    <a:p>
                      <a:pPr algn="ctr" fontAlgn="ctr"/>
                      <a:r>
                        <a:rPr lang="en-US" sz="1000" u="none" strike="noStrike">
                          <a:effectLst/>
                        </a:rPr>
                        <a:t> </a:t>
                      </a:r>
                      <a:endParaRPr lang="en-US" sz="1000" b="1"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r>
                        <a:rPr lang="en-US" sz="1100" u="none" strike="noStrike">
                          <a:effectLst/>
                        </a:rPr>
                        <a:t> </a:t>
                      </a:r>
                      <a:endParaRPr lang="en-US" sz="1100" b="0"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r>
                        <a:rPr lang="en-US" sz="1000" u="none" strike="noStrike">
                          <a:effectLst/>
                        </a:rPr>
                        <a:t>Tested in past 12 months</a:t>
                      </a:r>
                      <a:endParaRPr lang="en-US" sz="1000" b="1"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r>
                        <a:rPr lang="en-US" sz="1000" u="none" strike="noStrike">
                          <a:effectLst/>
                        </a:rPr>
                        <a:t> </a:t>
                      </a:r>
                      <a:endParaRPr lang="en-US" sz="1000" b="1"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r>
                        <a:rPr lang="en-US" sz="1100" u="none" strike="noStrike">
                          <a:effectLst/>
                        </a:rPr>
                        <a:t> </a:t>
                      </a:r>
                      <a:endParaRPr lang="en-US" sz="1100" b="0"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r>
                        <a:rPr lang="en-US" sz="1000" u="none" strike="noStrike">
                          <a:effectLst/>
                        </a:rPr>
                        <a:t>Tested in past 6 months</a:t>
                      </a:r>
                      <a:endParaRPr lang="en-US" sz="1000" b="1"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r>
                        <a:rPr lang="en-US" sz="1000" u="none" strike="noStrike">
                          <a:effectLst/>
                        </a:rPr>
                        <a:t> </a:t>
                      </a:r>
                      <a:endParaRPr lang="en-US" sz="1000" b="1"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r>
                        <a:rPr lang="en-US" sz="1100" u="none" strike="noStrike">
                          <a:effectLst/>
                        </a:rPr>
                        <a:t> </a:t>
                      </a:r>
                      <a:endParaRPr lang="en-US" sz="1100" b="0"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r>
                        <a:rPr lang="en-US" sz="1000" u="none" strike="noStrike">
                          <a:effectLst/>
                        </a:rPr>
                        <a:t>Tested in past 3 months</a:t>
                      </a:r>
                      <a:endParaRPr lang="en-US" sz="1000" b="1"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r>
                        <a:rPr lang="en-US" sz="1000" u="none" strike="noStrike">
                          <a:effectLst/>
                        </a:rPr>
                        <a:t> </a:t>
                      </a:r>
                      <a:endParaRPr lang="en-US" sz="1000" b="1" i="0" u="none" strike="noStrike">
                        <a:solidFill>
                          <a:srgbClr val="000000"/>
                        </a:solidFill>
                        <a:effectLst/>
                        <a:latin typeface="Arial" panose="020B0604020202020204" pitchFamily="34" charset="0"/>
                      </a:endParaRPr>
                    </a:p>
                  </a:txBody>
                  <a:tcPr marL="8599" marR="8599" marT="8599" marB="0" anchor="ctr"/>
                </a:tc>
                <a:extLst>
                  <a:ext uri="{0D108BD9-81ED-4DB2-BD59-A6C34878D82A}">
                    <a16:rowId xmlns:a16="http://schemas.microsoft.com/office/drawing/2014/main" val="1512784319"/>
                  </a:ext>
                </a:extLst>
              </a:tr>
              <a:tr h="100695">
                <a:tc>
                  <a:txBody>
                    <a:bodyPr/>
                    <a:lstStyle/>
                    <a:p>
                      <a:pPr algn="l" fontAlgn="ctr"/>
                      <a:r>
                        <a:rPr lang="en-US" sz="1000" u="none" strike="noStrike">
                          <a:effectLst/>
                        </a:rPr>
                        <a:t>Reported sexual activity</a:t>
                      </a:r>
                      <a:endParaRPr lang="en-US" sz="1000" b="1"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r>
                        <a:rPr lang="en-US" sz="1000" u="none" strike="noStrike">
                          <a:effectLst/>
                        </a:rPr>
                        <a:t>528</a:t>
                      </a:r>
                      <a:endParaRPr lang="en-US" sz="1000" b="0"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r>
                        <a:rPr lang="en-US" sz="1000" u="none" strike="noStrike">
                          <a:effectLst/>
                        </a:rPr>
                        <a:t>59</a:t>
                      </a:r>
                      <a:endParaRPr lang="en-US" sz="1000" b="0"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r>
                        <a:rPr lang="en-US" sz="1000" u="none" strike="noStrike">
                          <a:effectLst/>
                        </a:rPr>
                        <a:t>54.5–63.8</a:t>
                      </a:r>
                      <a:endParaRPr lang="en-US" sz="1000" b="0"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r>
                        <a:rPr lang="en-US" sz="1000" u="none" strike="noStrike">
                          <a:effectLst/>
                        </a:rPr>
                        <a:t>378</a:t>
                      </a:r>
                      <a:endParaRPr lang="en-US" sz="1000" b="0"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r>
                        <a:rPr lang="en-US" sz="1000" u="none" strike="noStrike">
                          <a:effectLst/>
                        </a:rPr>
                        <a:t>43</a:t>
                      </a:r>
                      <a:endParaRPr lang="en-US" sz="1000" b="0"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r>
                        <a:rPr lang="en-US" sz="1000" u="none" strike="noStrike">
                          <a:effectLst/>
                        </a:rPr>
                        <a:t>37.0–48.1</a:t>
                      </a:r>
                      <a:endParaRPr lang="en-US" sz="1000" b="0"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r>
                        <a:rPr lang="en-US" sz="1000" u="none" strike="noStrike">
                          <a:effectLst/>
                        </a:rPr>
                        <a:t>239</a:t>
                      </a:r>
                      <a:endParaRPr lang="en-US" sz="1000" b="0"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r>
                        <a:rPr lang="en-US" sz="1000" u="none" strike="noStrike">
                          <a:effectLst/>
                        </a:rPr>
                        <a:t>26</a:t>
                      </a:r>
                      <a:endParaRPr lang="en-US" sz="1000" b="0"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r>
                        <a:rPr lang="en-US" sz="1000" u="none" strike="noStrike">
                          <a:effectLst/>
                        </a:rPr>
                        <a:t>22.0–30.9</a:t>
                      </a:r>
                      <a:endParaRPr lang="en-US" sz="1000" b="0" i="0" u="none" strike="noStrike">
                        <a:solidFill>
                          <a:srgbClr val="000000"/>
                        </a:solidFill>
                        <a:effectLst/>
                        <a:latin typeface="Arial" panose="020B0604020202020204" pitchFamily="34" charset="0"/>
                      </a:endParaRPr>
                    </a:p>
                  </a:txBody>
                  <a:tcPr marL="8599" marR="8599" marT="8599" marB="0" anchor="ctr"/>
                </a:tc>
                <a:extLst>
                  <a:ext uri="{0D108BD9-81ED-4DB2-BD59-A6C34878D82A}">
                    <a16:rowId xmlns:a16="http://schemas.microsoft.com/office/drawing/2014/main" val="2688322133"/>
                  </a:ext>
                </a:extLst>
              </a:tr>
              <a:tr h="201389">
                <a:tc>
                  <a:txBody>
                    <a:bodyPr/>
                    <a:lstStyle/>
                    <a:p>
                      <a:pPr algn="l" fontAlgn="ctr"/>
                      <a:r>
                        <a:rPr lang="en-US" sz="1000" u="none" strike="noStrike">
                          <a:effectLst/>
                        </a:rPr>
                        <a:t>Reported condomless sex (regardless of No. of partners reported)</a:t>
                      </a:r>
                      <a:endParaRPr lang="en-US" sz="1000" b="1"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r>
                        <a:rPr lang="en-US" sz="1000" u="none" strike="noStrike">
                          <a:effectLst/>
                        </a:rPr>
                        <a:t>327</a:t>
                      </a:r>
                      <a:endParaRPr lang="en-US" sz="1000" b="0"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r>
                        <a:rPr lang="en-US" sz="1000" u="none" strike="noStrike">
                          <a:effectLst/>
                        </a:rPr>
                        <a:t>65</a:t>
                      </a:r>
                      <a:endParaRPr lang="en-US" sz="1000" b="0"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r>
                        <a:rPr lang="en-US" sz="1000" u="none" strike="noStrike">
                          <a:effectLst/>
                        </a:rPr>
                        <a:t>60.6–70.0</a:t>
                      </a:r>
                      <a:endParaRPr lang="en-US" sz="1000" b="0"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r>
                        <a:rPr lang="en-US" sz="1000" u="none" strike="noStrike">
                          <a:effectLst/>
                        </a:rPr>
                        <a:t>238</a:t>
                      </a:r>
                      <a:endParaRPr lang="en-US" sz="1000" b="0"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r>
                        <a:rPr lang="en-US" sz="1000" u="none" strike="noStrike">
                          <a:effectLst/>
                        </a:rPr>
                        <a:t>48</a:t>
                      </a:r>
                      <a:endParaRPr lang="en-US" sz="1000" b="0"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r>
                        <a:rPr lang="en-US" sz="1000" u="none" strike="noStrike">
                          <a:effectLst/>
                        </a:rPr>
                        <a:t>42.0–54.2</a:t>
                      </a:r>
                      <a:endParaRPr lang="en-US" sz="1000" b="0"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r>
                        <a:rPr lang="en-US" sz="1000" u="none" strike="noStrike">
                          <a:effectLst/>
                        </a:rPr>
                        <a:t>160</a:t>
                      </a:r>
                      <a:endParaRPr lang="en-US" sz="1000" b="0"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r>
                        <a:rPr lang="en-US" sz="1000" u="none" strike="noStrike">
                          <a:effectLst/>
                        </a:rPr>
                        <a:t>32</a:t>
                      </a:r>
                      <a:endParaRPr lang="en-US" sz="1000" b="0"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r>
                        <a:rPr lang="en-US" sz="1000" u="none" strike="noStrike">
                          <a:effectLst/>
                        </a:rPr>
                        <a:t>26.9–37.1</a:t>
                      </a:r>
                      <a:endParaRPr lang="en-US" sz="1000" b="0" i="0" u="none" strike="noStrike">
                        <a:solidFill>
                          <a:srgbClr val="000000"/>
                        </a:solidFill>
                        <a:effectLst/>
                        <a:latin typeface="Arial" panose="020B0604020202020204" pitchFamily="34" charset="0"/>
                      </a:endParaRPr>
                    </a:p>
                  </a:txBody>
                  <a:tcPr marL="8599" marR="8599" marT="8599" marB="0" anchor="ctr"/>
                </a:tc>
                <a:extLst>
                  <a:ext uri="{0D108BD9-81ED-4DB2-BD59-A6C34878D82A}">
                    <a16:rowId xmlns:a16="http://schemas.microsoft.com/office/drawing/2014/main" val="2425929128"/>
                  </a:ext>
                </a:extLst>
              </a:tr>
              <a:tr h="201389">
                <a:tc>
                  <a:txBody>
                    <a:bodyPr/>
                    <a:lstStyle/>
                    <a:p>
                      <a:pPr algn="l" fontAlgn="ctr"/>
                      <a:r>
                        <a:rPr lang="en-US" sz="1000" u="none" strike="noStrike">
                          <a:effectLst/>
                        </a:rPr>
                        <a:t>Reported &gt;=2 partners (regardless of reported condom use)</a:t>
                      </a:r>
                      <a:endParaRPr lang="en-US" sz="1000" b="1"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r>
                        <a:rPr lang="en-US" sz="1000" u="none" strike="noStrike">
                          <a:effectLst/>
                        </a:rPr>
                        <a:t>348</a:t>
                      </a:r>
                      <a:endParaRPr lang="en-US" sz="1000" b="0"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r>
                        <a:rPr lang="en-US" sz="1000" u="none" strike="noStrike">
                          <a:effectLst/>
                        </a:rPr>
                        <a:t>67</a:t>
                      </a:r>
                      <a:endParaRPr lang="en-US" sz="1000" b="0"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r>
                        <a:rPr lang="en-US" sz="1000" u="none" strike="noStrike">
                          <a:effectLst/>
                        </a:rPr>
                        <a:t>62.2–72.3</a:t>
                      </a:r>
                      <a:endParaRPr lang="en-US" sz="1000" b="0"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r>
                        <a:rPr lang="en-US" sz="1000" u="none" strike="noStrike">
                          <a:effectLst/>
                        </a:rPr>
                        <a:t>255</a:t>
                      </a:r>
                      <a:endParaRPr lang="en-US" sz="1000" b="0"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r>
                        <a:rPr lang="en-US" sz="1000" u="none" strike="noStrike">
                          <a:effectLst/>
                        </a:rPr>
                        <a:t>49</a:t>
                      </a:r>
                      <a:endParaRPr lang="en-US" sz="1000" b="0"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r>
                        <a:rPr lang="en-US" sz="1000" u="none" strike="noStrike">
                          <a:effectLst/>
                        </a:rPr>
                        <a:t>42.6–56.0</a:t>
                      </a:r>
                      <a:endParaRPr lang="en-US" sz="1000" b="0"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r>
                        <a:rPr lang="en-US" sz="1000" u="none" strike="noStrike">
                          <a:effectLst/>
                        </a:rPr>
                        <a:t>167</a:t>
                      </a:r>
                      <a:endParaRPr lang="en-US" sz="1000" b="0"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r>
                        <a:rPr lang="en-US" sz="1000" u="none" strike="noStrike">
                          <a:effectLst/>
                        </a:rPr>
                        <a:t>31</a:t>
                      </a:r>
                      <a:endParaRPr lang="en-US" sz="1000" b="0"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r>
                        <a:rPr lang="en-US" sz="1000" u="none" strike="noStrike">
                          <a:effectLst/>
                        </a:rPr>
                        <a:t>25.9–36.6</a:t>
                      </a:r>
                      <a:endParaRPr lang="en-US" sz="1000" b="0" i="0" u="none" strike="noStrike">
                        <a:solidFill>
                          <a:srgbClr val="000000"/>
                        </a:solidFill>
                        <a:effectLst/>
                        <a:latin typeface="Arial" panose="020B0604020202020204" pitchFamily="34" charset="0"/>
                      </a:endParaRPr>
                    </a:p>
                  </a:txBody>
                  <a:tcPr marL="8599" marR="8599" marT="8599" marB="0" anchor="ctr"/>
                </a:tc>
                <a:extLst>
                  <a:ext uri="{0D108BD9-81ED-4DB2-BD59-A6C34878D82A}">
                    <a16:rowId xmlns:a16="http://schemas.microsoft.com/office/drawing/2014/main" val="9239636"/>
                  </a:ext>
                </a:extLst>
              </a:tr>
              <a:tr h="206424">
                <a:tc>
                  <a:txBody>
                    <a:bodyPr/>
                    <a:lstStyle/>
                    <a:p>
                      <a:pPr algn="l" fontAlgn="ctr"/>
                      <a:r>
                        <a:rPr lang="en-US" sz="1000" u="none" strike="noStrike">
                          <a:effectLst/>
                        </a:rPr>
                        <a:t>Reported both condomless sex and &gt;= 2 partners</a:t>
                      </a:r>
                      <a:endParaRPr lang="en-US" sz="1000" b="1"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r>
                        <a:rPr lang="en-US" sz="1000" u="none" strike="noStrike">
                          <a:effectLst/>
                        </a:rPr>
                        <a:t>242</a:t>
                      </a:r>
                      <a:endParaRPr lang="en-US" sz="1000" b="0"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r>
                        <a:rPr lang="en-US" sz="1000" u="none" strike="noStrike">
                          <a:effectLst/>
                        </a:rPr>
                        <a:t>70</a:t>
                      </a:r>
                      <a:endParaRPr lang="en-US" sz="1000" b="0"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r>
                        <a:rPr lang="en-US" sz="1000" u="none" strike="noStrike">
                          <a:effectLst/>
                        </a:rPr>
                        <a:t>64.6–75.1</a:t>
                      </a:r>
                      <a:endParaRPr lang="en-US" sz="1000" b="0"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r>
                        <a:rPr lang="en-US" sz="1000" u="none" strike="noStrike">
                          <a:effectLst/>
                        </a:rPr>
                        <a:t>179</a:t>
                      </a:r>
                      <a:endParaRPr lang="en-US" sz="1000" b="0"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r>
                        <a:rPr lang="en-US" sz="1000" u="none" strike="noStrike">
                          <a:effectLst/>
                        </a:rPr>
                        <a:t>52</a:t>
                      </a:r>
                      <a:endParaRPr lang="en-US" sz="1000" b="0"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r>
                        <a:rPr lang="en-US" sz="1000" u="none" strike="noStrike">
                          <a:effectLst/>
                        </a:rPr>
                        <a:t>45.1–59.0</a:t>
                      </a:r>
                      <a:endParaRPr lang="en-US" sz="1000" b="0"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r>
                        <a:rPr lang="en-US" sz="1000" u="none" strike="noStrike">
                          <a:effectLst/>
                        </a:rPr>
                        <a:t>121</a:t>
                      </a:r>
                      <a:endParaRPr lang="en-US" sz="1000" b="0"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r>
                        <a:rPr lang="en-US" sz="1000" u="none" strike="noStrike">
                          <a:effectLst/>
                        </a:rPr>
                        <a:t>35</a:t>
                      </a:r>
                      <a:endParaRPr lang="en-US" sz="1000" b="0" i="0" u="none" strike="noStrike">
                        <a:solidFill>
                          <a:srgbClr val="000000"/>
                        </a:solidFill>
                        <a:effectLst/>
                        <a:latin typeface="Arial" panose="020B0604020202020204" pitchFamily="34" charset="0"/>
                      </a:endParaRPr>
                    </a:p>
                  </a:txBody>
                  <a:tcPr marL="8599" marR="8599" marT="8599" marB="0" anchor="ctr"/>
                </a:tc>
                <a:tc>
                  <a:txBody>
                    <a:bodyPr/>
                    <a:lstStyle/>
                    <a:p>
                      <a:pPr algn="ctr" fontAlgn="ctr"/>
                      <a:r>
                        <a:rPr lang="en-US" sz="1000" u="none" strike="noStrike" dirty="0">
                          <a:effectLst/>
                        </a:rPr>
                        <a:t>28.9–41.1</a:t>
                      </a:r>
                      <a:endParaRPr lang="en-US" sz="1000" b="0" i="0" u="none" strike="noStrike" dirty="0">
                        <a:solidFill>
                          <a:srgbClr val="000000"/>
                        </a:solidFill>
                        <a:effectLst/>
                        <a:latin typeface="Arial" panose="020B0604020202020204" pitchFamily="34" charset="0"/>
                      </a:endParaRPr>
                    </a:p>
                  </a:txBody>
                  <a:tcPr marL="8599" marR="8599" marT="8599" marB="0" anchor="ctr"/>
                </a:tc>
                <a:extLst>
                  <a:ext uri="{0D108BD9-81ED-4DB2-BD59-A6C34878D82A}">
                    <a16:rowId xmlns:a16="http://schemas.microsoft.com/office/drawing/2014/main" val="4035001006"/>
                  </a:ext>
                </a:extLst>
              </a:tr>
            </a:tbl>
          </a:graphicData>
        </a:graphic>
      </p:graphicFrame>
      <p:grpSp>
        <p:nvGrpSpPr>
          <p:cNvPr id="19" name="Group 18"/>
          <p:cNvGrpSpPr/>
          <p:nvPr/>
        </p:nvGrpSpPr>
        <p:grpSpPr>
          <a:xfrm>
            <a:off x="-92273" y="1304866"/>
            <a:ext cx="11756904" cy="4596656"/>
            <a:chOff x="-92273" y="1304866"/>
            <a:chExt cx="11756904" cy="4596656"/>
          </a:xfrm>
        </p:grpSpPr>
        <p:graphicFrame>
          <p:nvGraphicFramePr>
            <p:cNvPr id="102" name="Chart 101"/>
            <p:cNvGraphicFramePr>
              <a:graphicFrameLocks/>
            </p:cNvGraphicFramePr>
            <p:nvPr>
              <p:extLst/>
            </p:nvPr>
          </p:nvGraphicFramePr>
          <p:xfrm>
            <a:off x="827370" y="1910547"/>
            <a:ext cx="10523693" cy="3990975"/>
          </p:xfrm>
          <a:graphic>
            <a:graphicData uri="http://schemas.openxmlformats.org/drawingml/2006/chart">
              <c:chart xmlns:c="http://schemas.openxmlformats.org/drawingml/2006/chart" xmlns:r="http://schemas.openxmlformats.org/officeDocument/2006/relationships" r:id="rId3"/>
            </a:graphicData>
          </a:graphic>
        </p:graphicFrame>
        <p:grpSp>
          <p:nvGrpSpPr>
            <p:cNvPr id="14" name="Group 13"/>
            <p:cNvGrpSpPr/>
            <p:nvPr/>
          </p:nvGrpSpPr>
          <p:grpSpPr>
            <a:xfrm>
              <a:off x="-92273" y="1304866"/>
              <a:ext cx="11756904" cy="614044"/>
              <a:chOff x="-92273" y="1304866"/>
              <a:chExt cx="11756904" cy="614044"/>
            </a:xfrm>
          </p:grpSpPr>
          <p:grpSp>
            <p:nvGrpSpPr>
              <p:cNvPr id="101" name="key"/>
              <p:cNvGrpSpPr/>
              <p:nvPr/>
            </p:nvGrpSpPr>
            <p:grpSpPr>
              <a:xfrm>
                <a:off x="1860352" y="1304866"/>
                <a:ext cx="9804279" cy="318700"/>
                <a:chOff x="1049669" y="1582405"/>
                <a:chExt cx="9804279" cy="318700"/>
              </a:xfrm>
            </p:grpSpPr>
            <p:sp>
              <p:nvSpPr>
                <p:cNvPr id="95" name="Rectangle 94"/>
                <p:cNvSpPr/>
                <p:nvPr/>
              </p:nvSpPr>
              <p:spPr>
                <a:xfrm>
                  <a:off x="2384491" y="1641487"/>
                  <a:ext cx="182880" cy="182880"/>
                </a:xfrm>
                <a:prstGeom prst="rect">
                  <a:avLst/>
                </a:prstGeom>
                <a:solidFill>
                  <a:srgbClr val="9A4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Rectangle 95"/>
                <p:cNvSpPr/>
                <p:nvPr/>
              </p:nvSpPr>
              <p:spPr>
                <a:xfrm>
                  <a:off x="4870427" y="1643026"/>
                  <a:ext cx="182880" cy="182880"/>
                </a:xfrm>
                <a:prstGeom prst="rect">
                  <a:avLst/>
                </a:prstGeom>
                <a:solidFill>
                  <a:srgbClr val="F6A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7" name="Rectangle 96"/>
                <p:cNvSpPr/>
                <p:nvPr/>
              </p:nvSpPr>
              <p:spPr>
                <a:xfrm>
                  <a:off x="7192474" y="1641487"/>
                  <a:ext cx="182880" cy="182880"/>
                </a:xfrm>
                <a:prstGeom prst="rect">
                  <a:avLst/>
                </a:prstGeom>
                <a:solidFill>
                  <a:srgbClr val="0078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TextBox 97"/>
                <p:cNvSpPr txBox="1"/>
                <p:nvPr/>
              </p:nvSpPr>
              <p:spPr>
                <a:xfrm>
                  <a:off x="3487978" y="1582405"/>
                  <a:ext cx="505138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Tested in past 6 months</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9" name="TextBox 98"/>
                <p:cNvSpPr txBox="1"/>
                <p:nvPr/>
              </p:nvSpPr>
              <p:spPr>
                <a:xfrm>
                  <a:off x="1049669" y="1593328"/>
                  <a:ext cx="505138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Tested in past 12 months</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0" name="TextBox 99"/>
                <p:cNvSpPr txBox="1"/>
                <p:nvPr/>
              </p:nvSpPr>
              <p:spPr>
                <a:xfrm>
                  <a:off x="5802559" y="1587481"/>
                  <a:ext cx="505138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Tested in past 3 months</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03" name="key"/>
              <p:cNvGrpSpPr/>
              <p:nvPr/>
            </p:nvGrpSpPr>
            <p:grpSpPr>
              <a:xfrm>
                <a:off x="1860352" y="1599707"/>
                <a:ext cx="9804279" cy="318700"/>
                <a:chOff x="1049669" y="1582405"/>
                <a:chExt cx="9804279" cy="318700"/>
              </a:xfrm>
            </p:grpSpPr>
            <p:sp>
              <p:nvSpPr>
                <p:cNvPr id="104" name="Rectangle 103"/>
                <p:cNvSpPr/>
                <p:nvPr/>
              </p:nvSpPr>
              <p:spPr>
                <a:xfrm>
                  <a:off x="2384491" y="1641487"/>
                  <a:ext cx="182880" cy="182880"/>
                </a:xfrm>
                <a:prstGeom prst="rect">
                  <a:avLst/>
                </a:prstGeom>
                <a:pattFill prst="dkUpDiag">
                  <a:fgClr>
                    <a:srgbClr val="9A4E9E"/>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 name="Rectangle 104"/>
                <p:cNvSpPr/>
                <p:nvPr/>
              </p:nvSpPr>
              <p:spPr>
                <a:xfrm>
                  <a:off x="4870427" y="1643026"/>
                  <a:ext cx="182880" cy="182880"/>
                </a:xfrm>
                <a:prstGeom prst="rect">
                  <a:avLst/>
                </a:prstGeom>
                <a:pattFill prst="dkUpDiag">
                  <a:fgClr>
                    <a:srgbClr val="F6A01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Rectangle 105"/>
                <p:cNvSpPr/>
                <p:nvPr/>
              </p:nvSpPr>
              <p:spPr>
                <a:xfrm>
                  <a:off x="7192474" y="1641487"/>
                  <a:ext cx="182880" cy="182880"/>
                </a:xfrm>
                <a:prstGeom prst="rect">
                  <a:avLst/>
                </a:prstGeom>
                <a:pattFill prst="dkUpDiag">
                  <a:fgClr>
                    <a:srgbClr val="00788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TextBox 106"/>
                <p:cNvSpPr txBox="1"/>
                <p:nvPr/>
              </p:nvSpPr>
              <p:spPr>
                <a:xfrm>
                  <a:off x="3487978" y="1582405"/>
                  <a:ext cx="505138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Tested in past 6 months</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8" name="TextBox 107"/>
                <p:cNvSpPr txBox="1"/>
                <p:nvPr/>
              </p:nvSpPr>
              <p:spPr>
                <a:xfrm>
                  <a:off x="1049669" y="1593328"/>
                  <a:ext cx="505138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Tested in past 12 months</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9" name="TextBox 108"/>
                <p:cNvSpPr txBox="1"/>
                <p:nvPr/>
              </p:nvSpPr>
              <p:spPr>
                <a:xfrm>
                  <a:off x="5802559" y="1587481"/>
                  <a:ext cx="505138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Tested in past 3 months</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10" name="TextBox 109"/>
              <p:cNvSpPr txBox="1"/>
              <p:nvPr/>
            </p:nvSpPr>
            <p:spPr>
              <a:xfrm>
                <a:off x="-92273" y="1611133"/>
                <a:ext cx="505138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Non-RW Funded:</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1" name="TextBox 110"/>
              <p:cNvSpPr txBox="1"/>
              <p:nvPr/>
            </p:nvSpPr>
            <p:spPr>
              <a:xfrm>
                <a:off x="70729" y="1316292"/>
                <a:ext cx="505138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RW Funded:</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12" name="TextBox 111"/>
            <p:cNvSpPr txBox="1"/>
            <p:nvPr/>
          </p:nvSpPr>
          <p:spPr>
            <a:xfrm>
              <a:off x="1208595" y="5159887"/>
              <a:ext cx="2434762" cy="69249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Reported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sexual </a:t>
              </a: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activity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4" name="TextBox 113"/>
            <p:cNvSpPr txBox="1"/>
            <p:nvPr/>
          </p:nvSpPr>
          <p:spPr>
            <a:xfrm>
              <a:off x="3714750" y="5150362"/>
              <a:ext cx="2447926" cy="707886"/>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Reported </a:t>
              </a:r>
              <a:r>
                <a:rPr kumimoji="0" lang="en-US" sz="1600" b="0" i="0" u="none" strike="noStrike" kern="1200" cap="none" spc="0" normalizeH="0" baseline="0" noProof="0" dirty="0" err="1" smtClean="0">
                  <a:ln>
                    <a:noFill/>
                  </a:ln>
                  <a:solidFill>
                    <a:prstClr val="black"/>
                  </a:solidFill>
                  <a:effectLst/>
                  <a:uLnTx/>
                  <a:uFillTx/>
                  <a:latin typeface="Calibri" panose="020F0502020204030204"/>
                  <a:ea typeface="+mn-ea"/>
                  <a:cs typeface="+mn-cs"/>
                </a:rPr>
                <a:t>condomless</a:t>
              </a: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 sex </a:t>
              </a: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(regardless of No. of partners reported)</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5" name="TextBox 114"/>
            <p:cNvSpPr txBox="1"/>
            <p:nvPr/>
          </p:nvSpPr>
          <p:spPr>
            <a:xfrm>
              <a:off x="6219825" y="5159887"/>
              <a:ext cx="2457450"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Reported </a:t>
              </a:r>
              <a:r>
                <a:rPr kumimoji="0" lang="en-US" sz="1600" b="0" i="0" u="sng" strike="noStrike" kern="1200" cap="none" spc="0" normalizeH="0" baseline="0" noProof="0" dirty="0" smtClean="0">
                  <a:ln>
                    <a:noFill/>
                  </a:ln>
                  <a:solidFill>
                    <a:prstClr val="black"/>
                  </a:solidFill>
                  <a:effectLst/>
                  <a:uLnTx/>
                  <a:uFillTx/>
                  <a:latin typeface="Calibri" panose="020F0502020204030204"/>
                  <a:ea typeface="+mn-ea"/>
                  <a:cs typeface="+mn-cs"/>
                </a:rPr>
                <a:t>&gt;</a:t>
              </a: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 2 partners </a:t>
              </a: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(regardless of reported condom use)</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6" name="TextBox 115"/>
            <p:cNvSpPr txBox="1"/>
            <p:nvPr/>
          </p:nvSpPr>
          <p:spPr>
            <a:xfrm>
              <a:off x="8724900" y="5155643"/>
              <a:ext cx="2457449"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Reported both </a:t>
              </a:r>
              <a:r>
                <a:rPr kumimoji="0" lang="en-US" sz="1600" b="0" i="0" u="none" strike="noStrike" kern="1200" cap="none" spc="0" normalizeH="0" baseline="0" noProof="0" dirty="0" err="1" smtClean="0">
                  <a:ln>
                    <a:noFill/>
                  </a:ln>
                  <a:solidFill>
                    <a:prstClr val="black"/>
                  </a:solidFill>
                  <a:effectLst/>
                  <a:uLnTx/>
                  <a:uFillTx/>
                  <a:latin typeface="Calibri" panose="020F0502020204030204"/>
                  <a:ea typeface="+mn-ea"/>
                  <a:cs typeface="+mn-cs"/>
                </a:rPr>
                <a:t>condomless</a:t>
              </a: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 sex and </a:t>
              </a:r>
              <a:r>
                <a:rPr kumimoji="0" lang="en-US" sz="1600" b="0" i="0" u="sng" strike="noStrike" kern="1200" cap="none" spc="0" normalizeH="0" baseline="0" noProof="0" dirty="0" smtClean="0">
                  <a:ln>
                    <a:noFill/>
                  </a:ln>
                  <a:solidFill>
                    <a:prstClr val="black"/>
                  </a:solidFill>
                  <a:effectLst/>
                  <a:uLnTx/>
                  <a:uFillTx/>
                  <a:latin typeface="Calibri" panose="020F0502020204030204"/>
                  <a:ea typeface="+mn-ea"/>
                  <a:cs typeface="+mn-cs"/>
                </a:rPr>
                <a:t>&gt;</a:t>
              </a: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 2 partners</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17" name="TextBox 116"/>
          <p:cNvSpPr txBox="1"/>
          <p:nvPr/>
        </p:nvSpPr>
        <p:spPr>
          <a:xfrm>
            <a:off x="3549755" y="6113422"/>
            <a:ext cx="505138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panose="020F0502020204030204"/>
                <a:ea typeface="+mn-ea"/>
                <a:cs typeface="+mn-cs"/>
              </a:rPr>
              <a:t>Reported sexual behavior in past 12 months</a:t>
            </a: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8" name="TextBox 117"/>
          <p:cNvSpPr txBox="1"/>
          <p:nvPr/>
        </p:nvSpPr>
        <p:spPr>
          <a:xfrm rot="16200000">
            <a:off x="-1989912" y="3403061"/>
            <a:ext cx="505138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panose="020F0502020204030204"/>
                <a:ea typeface="+mn-ea"/>
                <a:cs typeface="+mn-cs"/>
              </a:rPr>
              <a:t>% tested for syphilis</a:t>
            </a: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2182650"/>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 name="Group 65"/>
          <p:cNvGrpSpPr/>
          <p:nvPr/>
        </p:nvGrpSpPr>
        <p:grpSpPr>
          <a:xfrm>
            <a:off x="20320" y="-123984"/>
            <a:ext cx="12171680" cy="7845452"/>
            <a:chOff x="-27315" y="435863"/>
            <a:chExt cx="9222749" cy="6128258"/>
          </a:xfrm>
        </p:grpSpPr>
        <p:sp>
          <p:nvSpPr>
            <p:cNvPr id="67" name="object 8"/>
            <p:cNvSpPr/>
            <p:nvPr/>
          </p:nvSpPr>
          <p:spPr>
            <a:xfrm>
              <a:off x="1097280" y="2049779"/>
              <a:ext cx="699516" cy="80772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8" name="object 9"/>
            <p:cNvSpPr/>
            <p:nvPr/>
          </p:nvSpPr>
          <p:spPr>
            <a:xfrm>
              <a:off x="1328927" y="2731007"/>
              <a:ext cx="2947416" cy="294132"/>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9" name="object 10"/>
            <p:cNvSpPr/>
            <p:nvPr/>
          </p:nvSpPr>
          <p:spPr>
            <a:xfrm>
              <a:off x="757427" y="859536"/>
              <a:ext cx="1979676" cy="370332"/>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0" name="object 11"/>
            <p:cNvSpPr/>
            <p:nvPr/>
          </p:nvSpPr>
          <p:spPr>
            <a:xfrm>
              <a:off x="0" y="601980"/>
              <a:ext cx="757428" cy="819912"/>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1" name="object 12"/>
            <p:cNvSpPr/>
            <p:nvPr/>
          </p:nvSpPr>
          <p:spPr>
            <a:xfrm>
              <a:off x="0" y="2764535"/>
              <a:ext cx="879347" cy="637032"/>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2" name="object 13"/>
            <p:cNvSpPr/>
            <p:nvPr/>
          </p:nvSpPr>
          <p:spPr>
            <a:xfrm>
              <a:off x="0" y="3316223"/>
              <a:ext cx="2197608" cy="358139"/>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3" name="object 14"/>
            <p:cNvSpPr/>
            <p:nvPr/>
          </p:nvSpPr>
          <p:spPr>
            <a:xfrm>
              <a:off x="8301228" y="4741164"/>
              <a:ext cx="842771" cy="1632204"/>
            </a:xfrm>
            <a:prstGeom prst="rect">
              <a:avLst/>
            </a:prstGeom>
            <a:blipFill>
              <a:blip r:embed="rId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4" name="object 15"/>
            <p:cNvSpPr/>
            <p:nvPr/>
          </p:nvSpPr>
          <p:spPr>
            <a:xfrm>
              <a:off x="8301228" y="6214871"/>
              <a:ext cx="843280" cy="349250"/>
            </a:xfrm>
            <a:custGeom>
              <a:avLst/>
              <a:gdLst/>
              <a:ahLst/>
              <a:cxnLst/>
              <a:rect l="l" t="t" r="r" b="b"/>
              <a:pathLst>
                <a:path w="843279" h="349250">
                  <a:moveTo>
                    <a:pt x="0" y="348995"/>
                  </a:moveTo>
                  <a:lnTo>
                    <a:pt x="842772" y="348995"/>
                  </a:lnTo>
                  <a:lnTo>
                    <a:pt x="842772" y="0"/>
                  </a:lnTo>
                  <a:lnTo>
                    <a:pt x="0" y="0"/>
                  </a:lnTo>
                  <a:lnTo>
                    <a:pt x="0" y="348995"/>
                  </a:lnTo>
                  <a:close/>
                </a:path>
              </a:pathLst>
            </a:custGeom>
            <a:solidFill>
              <a:srgbClr val="001F5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5" name="object 16"/>
            <p:cNvSpPr txBox="1"/>
            <p:nvPr/>
          </p:nvSpPr>
          <p:spPr>
            <a:xfrm>
              <a:off x="8957309" y="6252667"/>
              <a:ext cx="238125" cy="184666"/>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1" i="0" u="none" strike="noStrike" kern="1200" cap="none" spc="0" normalizeH="0" baseline="0" noProof="0" dirty="0">
                  <a:ln>
                    <a:noFill/>
                  </a:ln>
                  <a:solidFill>
                    <a:prstClr val="black"/>
                  </a:solidFill>
                  <a:effectLst/>
                  <a:uLnTx/>
                  <a:uFillTx/>
                  <a:latin typeface="Calibri"/>
                  <a:ea typeface="+mn-ea"/>
                  <a:cs typeface="Calibri"/>
                </a:rPr>
                <a:t>Jim</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76" name="object 17"/>
            <p:cNvSpPr/>
            <p:nvPr/>
          </p:nvSpPr>
          <p:spPr>
            <a:xfrm>
              <a:off x="8968358" y="6425996"/>
              <a:ext cx="175895" cy="0"/>
            </a:xfrm>
            <a:custGeom>
              <a:avLst/>
              <a:gdLst/>
              <a:ahLst/>
              <a:cxnLst/>
              <a:rect l="l" t="t" r="r" b="b"/>
              <a:pathLst>
                <a:path w="175895">
                  <a:moveTo>
                    <a:pt x="0" y="0"/>
                  </a:moveTo>
                  <a:lnTo>
                    <a:pt x="175640" y="0"/>
                  </a:lnTo>
                </a:path>
              </a:pathLst>
            </a:custGeom>
            <a:ln w="10668">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7" name="object 18"/>
            <p:cNvSpPr/>
            <p:nvPr/>
          </p:nvSpPr>
          <p:spPr>
            <a:xfrm>
              <a:off x="8302752" y="505968"/>
              <a:ext cx="841247" cy="1008888"/>
            </a:xfrm>
            <a:prstGeom prst="rect">
              <a:avLst/>
            </a:prstGeom>
            <a:blipFill>
              <a:blip r:embed="rId9"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8" name="object 19"/>
            <p:cNvSpPr/>
            <p:nvPr/>
          </p:nvSpPr>
          <p:spPr>
            <a:xfrm>
              <a:off x="5405628" y="848867"/>
              <a:ext cx="2444496" cy="562355"/>
            </a:xfrm>
            <a:prstGeom prst="rect">
              <a:avLst/>
            </a:prstGeom>
            <a:blipFill>
              <a:blip r:embed="rId10"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9" name="object 20"/>
            <p:cNvSpPr txBox="1"/>
            <p:nvPr/>
          </p:nvSpPr>
          <p:spPr>
            <a:xfrm>
              <a:off x="4520310" y="1405254"/>
              <a:ext cx="3515995" cy="32316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050" b="1" i="0" u="none" strike="noStrike" kern="1200" cap="none" spc="0" normalizeH="0" baseline="0" noProof="0" dirty="0">
                  <a:ln>
                    <a:noFill/>
                  </a:ln>
                  <a:solidFill>
                    <a:prstClr val="black"/>
                  </a:solidFill>
                  <a:effectLst/>
                  <a:uLnTx/>
                  <a:uFillTx/>
                  <a:latin typeface="Bookman Old Style"/>
                  <a:ea typeface="+mn-ea"/>
                  <a:cs typeface="Bookman Old Style"/>
                </a:rPr>
                <a:t>STD </a:t>
              </a:r>
              <a:r>
                <a:rPr kumimoji="0" sz="1050" b="1" i="0" u="none" strike="noStrike" kern="1200" cap="none" spc="-5" normalizeH="0" baseline="0" noProof="0" dirty="0">
                  <a:ln>
                    <a:noFill/>
                  </a:ln>
                  <a:solidFill>
                    <a:prstClr val="black"/>
                  </a:solidFill>
                  <a:effectLst/>
                  <a:uLnTx/>
                  <a:uFillTx/>
                  <a:latin typeface="Bookman Old Style"/>
                  <a:ea typeface="+mn-ea"/>
                  <a:cs typeface="Bookman Old Style"/>
                </a:rPr>
                <a:t>rates </a:t>
              </a:r>
              <a:r>
                <a:rPr kumimoji="0" sz="1050" b="1" i="0" u="none" strike="noStrike" kern="1200" cap="none" spc="0" normalizeH="0" baseline="0" noProof="0" dirty="0">
                  <a:ln>
                    <a:noFill/>
                  </a:ln>
                  <a:solidFill>
                    <a:prstClr val="black"/>
                  </a:solidFill>
                  <a:effectLst/>
                  <a:uLnTx/>
                  <a:uFillTx/>
                  <a:latin typeface="Bookman Old Style"/>
                  <a:ea typeface="+mn-ea"/>
                  <a:cs typeface="Bookman Old Style"/>
                </a:rPr>
                <a:t>hit another record high, </a:t>
              </a:r>
              <a:r>
                <a:rPr kumimoji="0" sz="1050" b="1" i="0" u="none" strike="noStrike" kern="1200" cap="none" spc="-5" normalizeH="0" baseline="0" noProof="0" dirty="0">
                  <a:ln>
                    <a:noFill/>
                  </a:ln>
                  <a:solidFill>
                    <a:prstClr val="black"/>
                  </a:solidFill>
                  <a:effectLst/>
                  <a:uLnTx/>
                  <a:uFillTx/>
                  <a:latin typeface="Bookman Old Style"/>
                  <a:ea typeface="+mn-ea"/>
                  <a:cs typeface="Bookman Old Style"/>
                </a:rPr>
                <a:t>with</a:t>
              </a:r>
              <a:r>
                <a:rPr kumimoji="0" sz="1050" b="1" i="0" u="none" strike="noStrike" kern="1200" cap="none" spc="-60" normalizeH="0" baseline="0" noProof="0" dirty="0">
                  <a:ln>
                    <a:noFill/>
                  </a:ln>
                  <a:solidFill>
                    <a:prstClr val="black"/>
                  </a:solidFill>
                  <a:effectLst/>
                  <a:uLnTx/>
                  <a:uFillTx/>
                  <a:latin typeface="Bookman Old Style"/>
                  <a:ea typeface="+mn-ea"/>
                  <a:cs typeface="Bookman Old Style"/>
                </a:rPr>
                <a:t> </a:t>
              </a:r>
              <a:r>
                <a:rPr kumimoji="0" sz="1050" b="1" i="0" u="none" strike="noStrike" kern="1200" cap="none" spc="0" normalizeH="0" baseline="0" noProof="0" dirty="0">
                  <a:ln>
                    <a:noFill/>
                  </a:ln>
                  <a:solidFill>
                    <a:prstClr val="black"/>
                  </a:solidFill>
                  <a:effectLst/>
                  <a:uLnTx/>
                  <a:uFillTx/>
                  <a:latin typeface="Bookman Old Style"/>
                  <a:ea typeface="+mn-ea"/>
                  <a:cs typeface="Bookman Old Style"/>
                </a:rPr>
                <a:t>California</a:t>
              </a:r>
              <a:endParaRPr kumimoji="0" sz="1050" b="0" i="0" u="none" strike="noStrike" kern="1200" cap="none" spc="0" normalizeH="0" baseline="0" noProof="0">
                <a:ln>
                  <a:noFill/>
                </a:ln>
                <a:solidFill>
                  <a:prstClr val="black"/>
                </a:solidFill>
                <a:effectLst/>
                <a:uLnTx/>
                <a:uFillTx/>
                <a:latin typeface="Bookman Old Style"/>
                <a:ea typeface="+mn-ea"/>
                <a:cs typeface="Bookman Old Style"/>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050" b="1" i="0" u="none" strike="noStrike" kern="1200" cap="none" spc="0" normalizeH="0" baseline="0" noProof="0" dirty="0">
                  <a:ln>
                    <a:noFill/>
                  </a:ln>
                  <a:solidFill>
                    <a:prstClr val="black"/>
                  </a:solidFill>
                  <a:effectLst/>
                  <a:uLnTx/>
                  <a:uFillTx/>
                  <a:latin typeface="Bookman Old Style"/>
                  <a:ea typeface="+mn-ea"/>
                  <a:cs typeface="Bookman Old Style"/>
                </a:rPr>
                <a:t>near </a:t>
              </a:r>
              <a:r>
                <a:rPr kumimoji="0" sz="1050" b="1" i="0" u="none" strike="noStrike" kern="1200" cap="none" spc="-5" normalizeH="0" baseline="0" noProof="0" dirty="0">
                  <a:ln>
                    <a:noFill/>
                  </a:ln>
                  <a:solidFill>
                    <a:prstClr val="black"/>
                  </a:solidFill>
                  <a:effectLst/>
                  <a:uLnTx/>
                  <a:uFillTx/>
                  <a:latin typeface="Bookman Old Style"/>
                  <a:ea typeface="+mn-ea"/>
                  <a:cs typeface="Bookman Old Style"/>
                </a:rPr>
                <a:t>the</a:t>
              </a:r>
              <a:r>
                <a:rPr kumimoji="0" sz="1050" b="1" i="0" u="none" strike="noStrike" kern="1200" cap="none" spc="-75" normalizeH="0" baseline="0" noProof="0" dirty="0">
                  <a:ln>
                    <a:noFill/>
                  </a:ln>
                  <a:solidFill>
                    <a:prstClr val="black"/>
                  </a:solidFill>
                  <a:effectLst/>
                  <a:uLnTx/>
                  <a:uFillTx/>
                  <a:latin typeface="Bookman Old Style"/>
                  <a:ea typeface="+mn-ea"/>
                  <a:cs typeface="Bookman Old Style"/>
                </a:rPr>
                <a:t> </a:t>
              </a:r>
              <a:r>
                <a:rPr kumimoji="0" sz="1050" b="1" i="0" u="none" strike="noStrike" kern="1200" cap="none" spc="0" normalizeH="0" baseline="0" noProof="0" dirty="0">
                  <a:ln>
                    <a:noFill/>
                  </a:ln>
                  <a:solidFill>
                    <a:prstClr val="black"/>
                  </a:solidFill>
                  <a:effectLst/>
                  <a:uLnTx/>
                  <a:uFillTx/>
                  <a:latin typeface="Bookman Old Style"/>
                  <a:ea typeface="+mn-ea"/>
                  <a:cs typeface="Bookman Old Style"/>
                </a:rPr>
                <a:t>top</a:t>
              </a:r>
              <a:endParaRPr kumimoji="0" sz="1050" b="0" i="0" u="none" strike="noStrike" kern="1200" cap="none" spc="0" normalizeH="0" baseline="0" noProof="0">
                <a:ln>
                  <a:noFill/>
                </a:ln>
                <a:solidFill>
                  <a:prstClr val="black"/>
                </a:solidFill>
                <a:effectLst/>
                <a:uLnTx/>
                <a:uFillTx/>
                <a:latin typeface="Bookman Old Style"/>
                <a:ea typeface="+mn-ea"/>
                <a:cs typeface="Bookman Old Style"/>
              </a:endParaRPr>
            </a:p>
          </p:txBody>
        </p:sp>
        <p:sp>
          <p:nvSpPr>
            <p:cNvPr id="80" name="object 21"/>
            <p:cNvSpPr/>
            <p:nvPr/>
          </p:nvSpPr>
          <p:spPr>
            <a:xfrm>
              <a:off x="4136135" y="1882139"/>
              <a:ext cx="2148078" cy="2724150"/>
            </a:xfrm>
            <a:prstGeom prst="rect">
              <a:avLst/>
            </a:prstGeom>
            <a:blipFill>
              <a:blip r:embed="rId11"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1" name="object 22"/>
            <p:cNvSpPr/>
            <p:nvPr/>
          </p:nvSpPr>
          <p:spPr>
            <a:xfrm>
              <a:off x="1929383" y="3787140"/>
              <a:ext cx="2197608" cy="550163"/>
            </a:xfrm>
            <a:prstGeom prst="rect">
              <a:avLst/>
            </a:prstGeom>
            <a:blipFill>
              <a:blip r:embed="rId1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2" name="object 23"/>
            <p:cNvSpPr txBox="1"/>
            <p:nvPr/>
          </p:nvSpPr>
          <p:spPr>
            <a:xfrm>
              <a:off x="2611627" y="3409822"/>
              <a:ext cx="1576705" cy="276999"/>
            </a:xfrm>
            <a:prstGeom prst="rect">
              <a:avLst/>
            </a:prstGeom>
          </p:spPr>
          <p:txBody>
            <a:bodyPr vert="horz" wrap="square" lIns="0" tIns="0" rIns="0" bIns="0" rtlCol="0">
              <a:spAutoFit/>
            </a:bodyPr>
            <a:lstStyle/>
            <a:p>
              <a:pPr marL="12700" marR="5080" lvl="0" indent="0" algn="l"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5" normalizeH="0" baseline="0" noProof="0" dirty="0">
                  <a:ln>
                    <a:noFill/>
                  </a:ln>
                  <a:solidFill>
                    <a:prstClr val="black"/>
                  </a:solidFill>
                  <a:effectLst/>
                  <a:uLnTx/>
                  <a:uFillTx/>
                  <a:latin typeface="Calibri"/>
                  <a:ea typeface="+mn-ea"/>
                  <a:cs typeface="Calibri"/>
                </a:rPr>
                <a:t>USA </a:t>
              </a:r>
              <a:r>
                <a:rPr kumimoji="0" sz="900" b="1" i="0" u="none" strike="noStrike" kern="1200" cap="none" spc="0" normalizeH="0" baseline="0" noProof="0" dirty="0">
                  <a:ln>
                    <a:noFill/>
                  </a:ln>
                  <a:solidFill>
                    <a:prstClr val="black"/>
                  </a:solidFill>
                  <a:effectLst/>
                  <a:uLnTx/>
                  <a:uFillTx/>
                  <a:latin typeface="Calibri"/>
                  <a:ea typeface="+mn-ea"/>
                  <a:cs typeface="Calibri"/>
                </a:rPr>
                <a:t>– </a:t>
              </a:r>
              <a:r>
                <a:rPr kumimoji="0" sz="900" b="1" i="0" u="none" strike="noStrike" kern="1200" cap="none" spc="-5" normalizeH="0" baseline="0" noProof="0" dirty="0">
                  <a:ln>
                    <a:noFill/>
                  </a:ln>
                  <a:solidFill>
                    <a:prstClr val="black"/>
                  </a:solidFill>
                  <a:effectLst/>
                  <a:uLnTx/>
                  <a:uFillTx/>
                  <a:latin typeface="Calibri"/>
                  <a:ea typeface="+mn-ea"/>
                  <a:cs typeface="Calibri"/>
                </a:rPr>
                <a:t>New STD cases “hit record  high in</a:t>
              </a:r>
              <a:r>
                <a:rPr kumimoji="0" sz="900" b="1" i="0" u="none" strike="noStrike" kern="1200" cap="none" spc="-75" normalizeH="0" baseline="0" noProof="0" dirty="0">
                  <a:ln>
                    <a:noFill/>
                  </a:ln>
                  <a:solidFill>
                    <a:prstClr val="black"/>
                  </a:solidFill>
                  <a:effectLst/>
                  <a:uLnTx/>
                  <a:uFillTx/>
                  <a:latin typeface="Calibri"/>
                  <a:ea typeface="+mn-ea"/>
                  <a:cs typeface="Calibri"/>
                </a:rPr>
                <a:t> </a:t>
              </a:r>
              <a:r>
                <a:rPr kumimoji="0" sz="900" b="1" i="0" u="none" strike="noStrike" kern="1200" cap="none" spc="-5" normalizeH="0" baseline="0" noProof="0" dirty="0">
                  <a:ln>
                    <a:noFill/>
                  </a:ln>
                  <a:solidFill>
                    <a:prstClr val="black"/>
                  </a:solidFill>
                  <a:effectLst/>
                  <a:uLnTx/>
                  <a:uFillTx/>
                  <a:latin typeface="Calibri"/>
                  <a:ea typeface="+mn-ea"/>
                  <a:cs typeface="Calibri"/>
                </a:rPr>
                <a:t>US”</a:t>
              </a:r>
              <a:endParaRPr kumimoji="0" sz="900" b="0" i="0" u="none" strike="noStrike" kern="1200" cap="none" spc="0" normalizeH="0" baseline="0" noProof="0">
                <a:ln>
                  <a:noFill/>
                </a:ln>
                <a:solidFill>
                  <a:prstClr val="black"/>
                </a:solidFill>
                <a:effectLst/>
                <a:uLnTx/>
                <a:uFillTx/>
                <a:latin typeface="Calibri"/>
                <a:ea typeface="+mn-ea"/>
                <a:cs typeface="Calibri"/>
              </a:endParaRPr>
            </a:p>
          </p:txBody>
        </p:sp>
        <p:sp>
          <p:nvSpPr>
            <p:cNvPr id="83" name="object 24"/>
            <p:cNvSpPr/>
            <p:nvPr/>
          </p:nvSpPr>
          <p:spPr>
            <a:xfrm>
              <a:off x="1929383" y="1723644"/>
              <a:ext cx="2107692" cy="416051"/>
            </a:xfrm>
            <a:prstGeom prst="rect">
              <a:avLst/>
            </a:prstGeom>
            <a:blipFill>
              <a:blip r:embed="rId1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4" name="object 25"/>
            <p:cNvSpPr txBox="1"/>
            <p:nvPr/>
          </p:nvSpPr>
          <p:spPr>
            <a:xfrm>
              <a:off x="2043429" y="2078482"/>
              <a:ext cx="2082164" cy="138499"/>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5" normalizeH="0" baseline="0" noProof="0" dirty="0">
                  <a:ln>
                    <a:noFill/>
                  </a:ln>
                  <a:solidFill>
                    <a:prstClr val="black"/>
                  </a:solidFill>
                  <a:effectLst/>
                  <a:uLnTx/>
                  <a:uFillTx/>
                  <a:latin typeface="Calibri"/>
                  <a:ea typeface="+mn-ea"/>
                  <a:cs typeface="Calibri"/>
                </a:rPr>
                <a:t>America faces uncontrollable STD</a:t>
              </a:r>
              <a:r>
                <a:rPr kumimoji="0" sz="900" b="1" i="0" u="none" strike="noStrike" kern="1200" cap="none" spc="85" normalizeH="0" baseline="0" noProof="0" dirty="0">
                  <a:ln>
                    <a:noFill/>
                  </a:ln>
                  <a:solidFill>
                    <a:prstClr val="black"/>
                  </a:solidFill>
                  <a:effectLst/>
                  <a:uLnTx/>
                  <a:uFillTx/>
                  <a:latin typeface="Calibri"/>
                  <a:ea typeface="+mn-ea"/>
                  <a:cs typeface="Calibri"/>
                </a:rPr>
                <a:t> </a:t>
              </a:r>
              <a:r>
                <a:rPr kumimoji="0" sz="900" b="1" i="0" u="none" strike="noStrike" kern="1200" cap="none" spc="-5" normalizeH="0" baseline="0" noProof="0" dirty="0">
                  <a:ln>
                    <a:noFill/>
                  </a:ln>
                  <a:solidFill>
                    <a:prstClr val="black"/>
                  </a:solidFill>
                  <a:effectLst/>
                  <a:uLnTx/>
                  <a:uFillTx/>
                  <a:latin typeface="Calibri"/>
                  <a:ea typeface="+mn-ea"/>
                  <a:cs typeface="Calibri"/>
                </a:rPr>
                <a:t>epidemic</a:t>
              </a:r>
              <a:endParaRPr kumimoji="0" sz="900" b="0" i="0" u="none" strike="noStrike" kern="1200" cap="none" spc="0" normalizeH="0" baseline="0" noProof="0">
                <a:ln>
                  <a:noFill/>
                </a:ln>
                <a:solidFill>
                  <a:prstClr val="black"/>
                </a:solidFill>
                <a:effectLst/>
                <a:uLnTx/>
                <a:uFillTx/>
                <a:latin typeface="Calibri"/>
                <a:ea typeface="+mn-ea"/>
                <a:cs typeface="Calibri"/>
              </a:endParaRPr>
            </a:p>
          </p:txBody>
        </p:sp>
        <p:sp>
          <p:nvSpPr>
            <p:cNvPr id="85" name="object 26"/>
            <p:cNvSpPr/>
            <p:nvPr/>
          </p:nvSpPr>
          <p:spPr>
            <a:xfrm>
              <a:off x="3703320" y="4584191"/>
              <a:ext cx="1850136" cy="313944"/>
            </a:xfrm>
            <a:prstGeom prst="rect">
              <a:avLst/>
            </a:prstGeom>
            <a:blipFill>
              <a:blip r:embed="rId1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6" name="object 27"/>
            <p:cNvSpPr txBox="1"/>
            <p:nvPr/>
          </p:nvSpPr>
          <p:spPr>
            <a:xfrm>
              <a:off x="6286880" y="1938502"/>
              <a:ext cx="2493645" cy="333375"/>
            </a:xfrm>
            <a:prstGeom prst="rect">
              <a:avLst/>
            </a:prstGeom>
          </p:spPr>
          <p:txBody>
            <a:bodyPr vert="horz" wrap="square" lIns="0" tIns="635" rIns="0" bIns="0" rtlCol="0">
              <a:spAutoFit/>
            </a:bodyPr>
            <a:lstStyle/>
            <a:p>
              <a:pPr marL="12700" marR="5080" lvl="0" indent="0" algn="l" defTabSz="914400" rtl="0" eaLnBrk="1" fontAlgn="auto" latinLnBrk="0" hangingPunct="1">
                <a:lnSpc>
                  <a:spcPct val="104000"/>
                </a:lnSpc>
                <a:spcBef>
                  <a:spcPts val="5"/>
                </a:spcBef>
                <a:spcAft>
                  <a:spcPts val="0"/>
                </a:spcAft>
                <a:buClrTx/>
                <a:buSzTx/>
                <a:buFontTx/>
                <a:buNone/>
                <a:tabLst/>
                <a:defRPr/>
              </a:pPr>
              <a:r>
                <a:rPr kumimoji="0" sz="500" b="0" i="0" u="none" strike="noStrike" kern="1200" cap="none" spc="10" normalizeH="0" baseline="0" noProof="0" dirty="0">
                  <a:ln>
                    <a:noFill/>
                  </a:ln>
                  <a:solidFill>
                    <a:prstClr val="black"/>
                  </a:solidFill>
                  <a:effectLst/>
                  <a:uLnTx/>
                  <a:uFillTx/>
                  <a:latin typeface="Arial"/>
                  <a:ea typeface="+mn-ea"/>
                  <a:cs typeface="Arial"/>
                </a:rPr>
                <a:t>“Every </a:t>
              </a:r>
              <a:r>
                <a:rPr kumimoji="0" sz="500" b="0" i="0" u="none" strike="noStrike" kern="1200" cap="none" spc="15" normalizeH="0" baseline="0" noProof="0" dirty="0">
                  <a:ln>
                    <a:noFill/>
                  </a:ln>
                  <a:solidFill>
                    <a:prstClr val="black"/>
                  </a:solidFill>
                  <a:effectLst/>
                  <a:uLnTx/>
                  <a:uFillTx/>
                  <a:latin typeface="Arial"/>
                  <a:ea typeface="+mn-ea"/>
                  <a:cs typeface="Arial"/>
                </a:rPr>
                <a:t>baby </a:t>
              </a:r>
              <a:r>
                <a:rPr kumimoji="0" sz="500" b="0" i="0" u="none" strike="noStrike" kern="1200" cap="none" spc="10" normalizeH="0" baseline="0" noProof="0" dirty="0">
                  <a:ln>
                    <a:noFill/>
                  </a:ln>
                  <a:solidFill>
                    <a:prstClr val="black"/>
                  </a:solidFill>
                  <a:effectLst/>
                  <a:uLnTx/>
                  <a:uFillTx/>
                  <a:latin typeface="Arial"/>
                  <a:ea typeface="+mn-ea"/>
                  <a:cs typeface="Arial"/>
                </a:rPr>
                <a:t>born with </a:t>
              </a:r>
              <a:r>
                <a:rPr kumimoji="0" sz="500" b="0" i="0" u="none" strike="noStrike" kern="1200" cap="none" spc="5" normalizeH="0" baseline="0" noProof="0" dirty="0">
                  <a:ln>
                    <a:noFill/>
                  </a:ln>
                  <a:solidFill>
                    <a:prstClr val="black"/>
                  </a:solidFill>
                  <a:effectLst/>
                  <a:uLnTx/>
                  <a:uFillTx/>
                  <a:latin typeface="Arial"/>
                  <a:ea typeface="+mn-ea"/>
                  <a:cs typeface="Arial"/>
                </a:rPr>
                <a:t>syphilis represents </a:t>
              </a:r>
              <a:r>
                <a:rPr kumimoji="0" sz="500" b="0" i="0" u="none" strike="noStrike" kern="1200" cap="none" spc="15" normalizeH="0" baseline="0" noProof="0" dirty="0">
                  <a:ln>
                    <a:noFill/>
                  </a:ln>
                  <a:solidFill>
                    <a:prstClr val="black"/>
                  </a:solidFill>
                  <a:effectLst/>
                  <a:uLnTx/>
                  <a:uFillTx/>
                  <a:latin typeface="Arial"/>
                  <a:ea typeface="+mn-ea"/>
                  <a:cs typeface="Arial"/>
                </a:rPr>
                <a:t>a </a:t>
              </a:r>
              <a:r>
                <a:rPr kumimoji="0" sz="500" b="0" i="0" u="none" strike="noStrike" kern="1200" cap="none" spc="5" normalizeH="0" baseline="0" noProof="0" dirty="0">
                  <a:ln>
                    <a:noFill/>
                  </a:ln>
                  <a:solidFill>
                    <a:prstClr val="black"/>
                  </a:solidFill>
                  <a:effectLst/>
                  <a:uLnTx/>
                  <a:uFillTx/>
                  <a:latin typeface="Arial"/>
                  <a:ea typeface="+mn-ea"/>
                  <a:cs typeface="Arial"/>
                </a:rPr>
                <a:t>tragic </a:t>
              </a:r>
              <a:r>
                <a:rPr kumimoji="0" sz="500" b="0" i="0" u="none" strike="noStrike" kern="1200" cap="none" spc="10" normalizeH="0" baseline="0" noProof="0" dirty="0">
                  <a:ln>
                    <a:noFill/>
                  </a:ln>
                  <a:solidFill>
                    <a:prstClr val="black"/>
                  </a:solidFill>
                  <a:effectLst/>
                  <a:uLnTx/>
                  <a:uFillTx/>
                  <a:latin typeface="Arial"/>
                  <a:ea typeface="+mn-ea"/>
                  <a:cs typeface="Arial"/>
                </a:rPr>
                <a:t>systems </a:t>
              </a:r>
              <a:r>
                <a:rPr kumimoji="0" sz="500" b="0" i="0" u="none" strike="noStrike" kern="1200" cap="none" spc="5" normalizeH="0" baseline="0" noProof="0" dirty="0">
                  <a:ln>
                    <a:noFill/>
                  </a:ln>
                  <a:solidFill>
                    <a:prstClr val="black"/>
                  </a:solidFill>
                  <a:effectLst/>
                  <a:uLnTx/>
                  <a:uFillTx/>
                  <a:latin typeface="Arial"/>
                  <a:ea typeface="+mn-ea"/>
                  <a:cs typeface="Arial"/>
                </a:rPr>
                <a:t>failure,” Gail Bolan,  director </a:t>
              </a:r>
              <a:r>
                <a:rPr kumimoji="0" sz="500" b="0" i="0" u="none" strike="noStrike" kern="1200" cap="none" spc="0" normalizeH="0" baseline="0" noProof="0" dirty="0">
                  <a:ln>
                    <a:noFill/>
                  </a:ln>
                  <a:solidFill>
                    <a:prstClr val="black"/>
                  </a:solidFill>
                  <a:effectLst/>
                  <a:uLnTx/>
                  <a:uFillTx/>
                  <a:latin typeface="Arial"/>
                  <a:ea typeface="+mn-ea"/>
                  <a:cs typeface="Arial"/>
                </a:rPr>
                <a:t>of </a:t>
              </a:r>
              <a:r>
                <a:rPr kumimoji="0" sz="500" b="0" i="0" u="none" strike="noStrike" kern="1200" cap="none" spc="10" normalizeH="0" baseline="0" noProof="0" dirty="0">
                  <a:ln>
                    <a:noFill/>
                  </a:ln>
                  <a:solidFill>
                    <a:prstClr val="black"/>
                  </a:solidFill>
                  <a:effectLst/>
                  <a:uLnTx/>
                  <a:uFillTx/>
                  <a:latin typeface="Arial"/>
                  <a:ea typeface="+mn-ea"/>
                  <a:cs typeface="Arial"/>
                </a:rPr>
                <a:t>CDC’s </a:t>
              </a:r>
              <a:r>
                <a:rPr kumimoji="0" sz="500" b="0" i="0" u="none" strike="noStrike" kern="1200" cap="none" spc="5" normalizeH="0" baseline="0" noProof="0" dirty="0">
                  <a:ln>
                    <a:noFill/>
                  </a:ln>
                  <a:solidFill>
                    <a:prstClr val="black"/>
                  </a:solidFill>
                  <a:effectLst/>
                  <a:uLnTx/>
                  <a:uFillTx/>
                  <a:latin typeface="Arial"/>
                  <a:ea typeface="+mn-ea"/>
                  <a:cs typeface="Arial"/>
                </a:rPr>
                <a:t>Division of </a:t>
              </a:r>
              <a:r>
                <a:rPr kumimoji="0" sz="500" b="0" i="0" u="none" strike="noStrike" kern="1200" cap="none" spc="10" normalizeH="0" baseline="0" noProof="0" dirty="0">
                  <a:ln>
                    <a:noFill/>
                  </a:ln>
                  <a:solidFill>
                    <a:prstClr val="black"/>
                  </a:solidFill>
                  <a:effectLst/>
                  <a:uLnTx/>
                  <a:uFillTx/>
                  <a:latin typeface="Arial"/>
                  <a:ea typeface="+mn-ea"/>
                  <a:cs typeface="Arial"/>
                </a:rPr>
                <a:t>STD </a:t>
              </a:r>
              <a:r>
                <a:rPr kumimoji="0" sz="500" b="0" i="0" u="none" strike="noStrike" kern="1200" cap="none" spc="5" normalizeH="0" baseline="0" noProof="0" dirty="0">
                  <a:ln>
                    <a:noFill/>
                  </a:ln>
                  <a:solidFill>
                    <a:prstClr val="black"/>
                  </a:solidFill>
                  <a:effectLst/>
                  <a:uLnTx/>
                  <a:uFillTx/>
                  <a:latin typeface="Arial"/>
                  <a:ea typeface="+mn-ea"/>
                  <a:cs typeface="Arial"/>
                </a:rPr>
                <a:t>Prevention, </a:t>
              </a:r>
              <a:r>
                <a:rPr kumimoji="0" sz="500" b="0" i="0" u="none" strike="noStrike" kern="1200" cap="none" spc="10" normalizeH="0" baseline="0" noProof="0" dirty="0">
                  <a:ln>
                    <a:noFill/>
                  </a:ln>
                  <a:solidFill>
                    <a:prstClr val="black"/>
                  </a:solidFill>
                  <a:effectLst/>
                  <a:uLnTx/>
                  <a:uFillTx/>
                  <a:latin typeface="Arial"/>
                  <a:ea typeface="+mn-ea"/>
                  <a:cs typeface="Arial"/>
                </a:rPr>
                <a:t>said </a:t>
              </a:r>
              <a:r>
                <a:rPr kumimoji="0" sz="500" b="0" i="0" u="none" strike="noStrike" kern="1200" cap="none" spc="5" normalizeH="0" baseline="0" noProof="0" dirty="0">
                  <a:ln>
                    <a:noFill/>
                  </a:ln>
                  <a:solidFill>
                    <a:prstClr val="black"/>
                  </a:solidFill>
                  <a:effectLst/>
                  <a:uLnTx/>
                  <a:uFillTx/>
                  <a:latin typeface="Arial"/>
                  <a:ea typeface="+mn-ea"/>
                  <a:cs typeface="Arial"/>
                </a:rPr>
                <a:t>in the </a:t>
              </a:r>
              <a:r>
                <a:rPr kumimoji="0" sz="500" b="0" i="0" u="none" strike="noStrike" kern="1200" cap="none" spc="10" normalizeH="0" baseline="0" noProof="0" dirty="0">
                  <a:ln>
                    <a:noFill/>
                  </a:ln>
                  <a:solidFill>
                    <a:prstClr val="black"/>
                  </a:solidFill>
                  <a:effectLst/>
                  <a:uLnTx/>
                  <a:uFillTx/>
                  <a:latin typeface="Arial"/>
                  <a:ea typeface="+mn-ea"/>
                  <a:cs typeface="Arial"/>
                </a:rPr>
                <a:t>news </a:t>
              </a:r>
              <a:r>
                <a:rPr kumimoji="0" sz="500" b="0" i="0" u="none" strike="noStrike" kern="1200" cap="none" spc="5" normalizeH="0" baseline="0" noProof="0" dirty="0">
                  <a:ln>
                    <a:noFill/>
                  </a:ln>
                  <a:solidFill>
                    <a:prstClr val="black"/>
                  </a:solidFill>
                  <a:effectLst/>
                  <a:uLnTx/>
                  <a:uFillTx/>
                  <a:latin typeface="Arial"/>
                  <a:ea typeface="+mn-ea"/>
                  <a:cs typeface="Arial"/>
                </a:rPr>
                <a:t>release. “All it  </a:t>
              </a:r>
              <a:r>
                <a:rPr kumimoji="0" sz="500" b="0" i="0" u="none" strike="noStrike" kern="1200" cap="none" spc="60" normalizeH="0" baseline="0" noProof="0" dirty="0">
                  <a:ln>
                    <a:noFill/>
                  </a:ln>
                  <a:solidFill>
                    <a:prstClr val="black"/>
                  </a:solidFill>
                  <a:effectLst/>
                  <a:uLnTx/>
                  <a:uFillTx/>
                  <a:latin typeface="Arial"/>
                  <a:ea typeface="+mn-ea"/>
                  <a:cs typeface="Arial"/>
                </a:rPr>
                <a:t> </a:t>
              </a:r>
              <a:r>
                <a:rPr kumimoji="0" sz="500" b="0" i="0" u="none" strike="noStrike" kern="1200" cap="none" spc="5" normalizeH="0" baseline="0" noProof="0" dirty="0">
                  <a:ln>
                    <a:noFill/>
                  </a:ln>
                  <a:solidFill>
                    <a:prstClr val="black"/>
                  </a:solidFill>
                  <a:effectLst/>
                  <a:uLnTx/>
                  <a:uFillTx/>
                  <a:latin typeface="Arial"/>
                  <a:ea typeface="+mn-ea"/>
                  <a:cs typeface="Arial"/>
                </a:rPr>
                <a:t>takes</a:t>
              </a:r>
              <a:endParaRPr kumimoji="0" sz="500" b="0" i="0" u="none" strike="noStrike" kern="1200" cap="none" spc="0" normalizeH="0" baseline="0" noProof="0">
                <a:ln>
                  <a:noFill/>
                </a:ln>
                <a:solidFill>
                  <a:prstClr val="black"/>
                </a:solidFill>
                <a:effectLst/>
                <a:uLnTx/>
                <a:uFillTx/>
                <a:latin typeface="Arial"/>
                <a:ea typeface="+mn-ea"/>
                <a:cs typeface="Arial"/>
              </a:endParaRPr>
            </a:p>
            <a:p>
              <a:pPr marL="12700" marR="5080" lvl="0" indent="0" algn="l" defTabSz="914400" rtl="0" eaLnBrk="1" fontAlgn="auto" latinLnBrk="0" hangingPunct="1">
                <a:lnSpc>
                  <a:spcPct val="104000"/>
                </a:lnSpc>
                <a:spcBef>
                  <a:spcPts val="10"/>
                </a:spcBef>
                <a:spcAft>
                  <a:spcPts val="0"/>
                </a:spcAft>
                <a:buClrTx/>
                <a:buSzTx/>
                <a:buFontTx/>
                <a:buNone/>
                <a:tabLst/>
                <a:defRPr/>
              </a:pPr>
              <a:r>
                <a:rPr kumimoji="0" sz="500" b="0" i="0" u="none" strike="noStrike" kern="1200" cap="none" spc="10" normalizeH="0" baseline="0" noProof="0" dirty="0">
                  <a:ln>
                    <a:noFill/>
                  </a:ln>
                  <a:solidFill>
                    <a:prstClr val="black"/>
                  </a:solidFill>
                  <a:effectLst/>
                  <a:uLnTx/>
                  <a:uFillTx/>
                  <a:latin typeface="Arial"/>
                  <a:ea typeface="+mn-ea"/>
                  <a:cs typeface="Arial"/>
                </a:rPr>
                <a:t>is </a:t>
              </a:r>
              <a:r>
                <a:rPr kumimoji="0" sz="500" b="0" i="0" u="none" strike="noStrike" kern="1200" cap="none" spc="15" normalizeH="0" baseline="0" noProof="0" dirty="0">
                  <a:ln>
                    <a:noFill/>
                  </a:ln>
                  <a:solidFill>
                    <a:prstClr val="black"/>
                  </a:solidFill>
                  <a:effectLst/>
                  <a:uLnTx/>
                  <a:uFillTx/>
                  <a:latin typeface="Arial"/>
                  <a:ea typeface="+mn-ea"/>
                  <a:cs typeface="Arial"/>
                </a:rPr>
                <a:t>a </a:t>
              </a:r>
              <a:r>
                <a:rPr kumimoji="0" sz="500" b="0" i="0" u="none" strike="noStrike" kern="1200" cap="none" spc="5" normalizeH="0" baseline="0" noProof="0" dirty="0">
                  <a:ln>
                    <a:noFill/>
                  </a:ln>
                  <a:solidFill>
                    <a:prstClr val="black"/>
                  </a:solidFill>
                  <a:effectLst/>
                  <a:uLnTx/>
                  <a:uFillTx/>
                  <a:latin typeface="Arial"/>
                  <a:ea typeface="+mn-ea"/>
                  <a:cs typeface="Arial"/>
                </a:rPr>
                <a:t>simple </a:t>
              </a:r>
              <a:r>
                <a:rPr kumimoji="0" sz="500" b="0" i="0" u="none" strike="noStrike" kern="1200" cap="none" spc="10" normalizeH="0" baseline="0" noProof="0" dirty="0">
                  <a:ln>
                    <a:noFill/>
                  </a:ln>
                  <a:solidFill>
                    <a:prstClr val="black"/>
                  </a:solidFill>
                  <a:effectLst/>
                  <a:uLnTx/>
                  <a:uFillTx/>
                  <a:latin typeface="Arial"/>
                  <a:ea typeface="+mn-ea"/>
                  <a:cs typeface="Arial"/>
                </a:rPr>
                <a:t>STD </a:t>
              </a:r>
              <a:r>
                <a:rPr kumimoji="0" sz="500" b="0" i="0" u="none" strike="noStrike" kern="1200" cap="none" spc="5" normalizeH="0" baseline="0" noProof="0" dirty="0">
                  <a:ln>
                    <a:noFill/>
                  </a:ln>
                  <a:solidFill>
                    <a:prstClr val="black"/>
                  </a:solidFill>
                  <a:effectLst/>
                  <a:uLnTx/>
                  <a:uFillTx/>
                  <a:latin typeface="Arial"/>
                  <a:ea typeface="+mn-ea"/>
                  <a:cs typeface="Arial"/>
                </a:rPr>
                <a:t>test and antibiotic treatment to prevent this enormous heartache  and help </a:t>
              </a:r>
              <a:r>
                <a:rPr kumimoji="0" sz="500" b="0" i="0" u="none" strike="noStrike" kern="1200" cap="none" spc="10" normalizeH="0" baseline="0" noProof="0" dirty="0">
                  <a:ln>
                    <a:noFill/>
                  </a:ln>
                  <a:solidFill>
                    <a:prstClr val="black"/>
                  </a:solidFill>
                  <a:effectLst/>
                  <a:uLnTx/>
                  <a:uFillTx/>
                  <a:latin typeface="Arial"/>
                  <a:ea typeface="+mn-ea"/>
                  <a:cs typeface="Arial"/>
                </a:rPr>
                <a:t>assure </a:t>
              </a:r>
              <a:r>
                <a:rPr kumimoji="0" sz="500" b="0" i="0" u="none" strike="noStrike" kern="1200" cap="none" spc="15" normalizeH="0" baseline="0" noProof="0" dirty="0">
                  <a:ln>
                    <a:noFill/>
                  </a:ln>
                  <a:solidFill>
                    <a:prstClr val="black"/>
                  </a:solidFill>
                  <a:effectLst/>
                  <a:uLnTx/>
                  <a:uFillTx/>
                  <a:latin typeface="Arial"/>
                  <a:ea typeface="+mn-ea"/>
                  <a:cs typeface="Arial"/>
                </a:rPr>
                <a:t>a </a:t>
              </a:r>
              <a:r>
                <a:rPr kumimoji="0" sz="500" b="0" i="0" u="none" strike="noStrike" kern="1200" cap="none" spc="5" normalizeH="0" baseline="0" noProof="0" dirty="0">
                  <a:ln>
                    <a:noFill/>
                  </a:ln>
                  <a:solidFill>
                    <a:prstClr val="black"/>
                  </a:solidFill>
                  <a:effectLst/>
                  <a:uLnTx/>
                  <a:uFillTx/>
                  <a:latin typeface="Arial"/>
                  <a:ea typeface="+mn-ea"/>
                  <a:cs typeface="Arial"/>
                </a:rPr>
                <a:t>healthy start for the next generation of</a:t>
              </a:r>
              <a:r>
                <a:rPr kumimoji="0" sz="500" b="0" i="0" u="none" strike="noStrike" kern="1200" cap="none" spc="-10" normalizeH="0" baseline="0" noProof="0" dirty="0">
                  <a:ln>
                    <a:noFill/>
                  </a:ln>
                  <a:solidFill>
                    <a:prstClr val="black"/>
                  </a:solidFill>
                  <a:effectLst/>
                  <a:uLnTx/>
                  <a:uFillTx/>
                  <a:latin typeface="Arial"/>
                  <a:ea typeface="+mn-ea"/>
                  <a:cs typeface="Arial"/>
                </a:rPr>
                <a:t> </a:t>
              </a:r>
              <a:r>
                <a:rPr kumimoji="0" sz="500" b="0" i="0" u="none" strike="noStrike" kern="1200" cap="none" spc="10" normalizeH="0" baseline="0" noProof="0" dirty="0">
                  <a:ln>
                    <a:noFill/>
                  </a:ln>
                  <a:solidFill>
                    <a:prstClr val="black"/>
                  </a:solidFill>
                  <a:effectLst/>
                  <a:uLnTx/>
                  <a:uFillTx/>
                  <a:latin typeface="Arial"/>
                  <a:ea typeface="+mn-ea"/>
                  <a:cs typeface="Arial"/>
                </a:rPr>
                <a:t>Americans.”</a:t>
              </a:r>
              <a:endParaRPr kumimoji="0" sz="500" b="0" i="0" u="none" strike="noStrike" kern="1200" cap="none" spc="0" normalizeH="0" baseline="0" noProof="0">
                <a:ln>
                  <a:noFill/>
                </a:ln>
                <a:solidFill>
                  <a:prstClr val="black"/>
                </a:solidFill>
                <a:effectLst/>
                <a:uLnTx/>
                <a:uFillTx/>
                <a:latin typeface="Arial"/>
                <a:ea typeface="+mn-ea"/>
                <a:cs typeface="Arial"/>
              </a:endParaRPr>
            </a:p>
          </p:txBody>
        </p:sp>
        <p:sp>
          <p:nvSpPr>
            <p:cNvPr id="87" name="object 28"/>
            <p:cNvSpPr txBox="1"/>
            <p:nvPr/>
          </p:nvSpPr>
          <p:spPr>
            <a:xfrm>
              <a:off x="837082" y="1293875"/>
              <a:ext cx="3431540" cy="242374"/>
            </a:xfrm>
            <a:prstGeom prst="rect">
              <a:avLst/>
            </a:prstGeom>
          </p:spPr>
          <p:txBody>
            <a:bodyPr vert="horz" wrap="square" lIns="0" tIns="0" rIns="0" bIns="0" rtlCol="0">
              <a:spAutoFit/>
            </a:bodyPr>
            <a:lstStyle/>
            <a:p>
              <a:pPr marL="12700" marR="5080" lvl="0" indent="0" algn="just" defTabSz="914400" rtl="0" eaLnBrk="1" fontAlgn="auto" latinLnBrk="0" hangingPunct="1">
                <a:lnSpc>
                  <a:spcPct val="105000"/>
                </a:lnSpc>
                <a:spcBef>
                  <a:spcPts val="0"/>
                </a:spcBef>
                <a:spcAft>
                  <a:spcPts val="0"/>
                </a:spcAft>
                <a:buClrTx/>
                <a:buSzTx/>
                <a:buFontTx/>
                <a:buNone/>
                <a:tabLst/>
                <a:defRPr/>
              </a:pPr>
              <a:r>
                <a:rPr kumimoji="0" sz="500" b="0" i="0" u="none" strike="noStrike" kern="1200" cap="none" spc="5" normalizeH="0" baseline="0" noProof="0" dirty="0">
                  <a:ln>
                    <a:noFill/>
                  </a:ln>
                  <a:solidFill>
                    <a:prstClr val="black"/>
                  </a:solidFill>
                  <a:effectLst/>
                  <a:uLnTx/>
                  <a:uFillTx/>
                  <a:latin typeface="Arial"/>
                  <a:ea typeface="+mn-ea"/>
                  <a:cs typeface="Arial"/>
                </a:rPr>
                <a:t>“Increases </a:t>
              </a:r>
              <a:r>
                <a:rPr kumimoji="0" sz="500" b="0" i="0" u="none" strike="noStrike" kern="1200" cap="none" spc="10" normalizeH="0" baseline="0" noProof="0" dirty="0">
                  <a:ln>
                    <a:noFill/>
                  </a:ln>
                  <a:solidFill>
                    <a:prstClr val="black"/>
                  </a:solidFill>
                  <a:effectLst/>
                  <a:uLnTx/>
                  <a:uFillTx/>
                  <a:latin typeface="Arial"/>
                  <a:ea typeface="+mn-ea"/>
                  <a:cs typeface="Arial"/>
                </a:rPr>
                <a:t>in STDs are </a:t>
              </a:r>
              <a:r>
                <a:rPr kumimoji="0" sz="500" b="0" i="0" u="none" strike="noStrike" kern="1200" cap="none" spc="15" normalizeH="0" baseline="0" noProof="0" dirty="0">
                  <a:ln>
                    <a:noFill/>
                  </a:ln>
                  <a:solidFill>
                    <a:prstClr val="black"/>
                  </a:solidFill>
                  <a:effectLst/>
                  <a:uLnTx/>
                  <a:uFillTx/>
                  <a:latin typeface="Arial"/>
                  <a:ea typeface="+mn-ea"/>
                  <a:cs typeface="Arial"/>
                </a:rPr>
                <a:t>a </a:t>
              </a:r>
              <a:r>
                <a:rPr kumimoji="0" sz="500" b="0" i="0" u="none" strike="noStrike" kern="1200" cap="none" spc="5" normalizeH="0" baseline="0" noProof="0" dirty="0">
                  <a:ln>
                    <a:noFill/>
                  </a:ln>
                  <a:solidFill>
                    <a:prstClr val="black"/>
                  </a:solidFill>
                  <a:effectLst/>
                  <a:uLnTx/>
                  <a:uFillTx/>
                  <a:latin typeface="Arial"/>
                  <a:ea typeface="+mn-ea"/>
                  <a:cs typeface="Arial"/>
                </a:rPr>
                <a:t>clear warning of </a:t>
              </a:r>
              <a:r>
                <a:rPr kumimoji="0" sz="500" b="0" i="0" u="none" strike="noStrike" kern="1200" cap="none" spc="15" normalizeH="0" baseline="0" noProof="0" dirty="0">
                  <a:ln>
                    <a:noFill/>
                  </a:ln>
                  <a:solidFill>
                    <a:prstClr val="black"/>
                  </a:solidFill>
                  <a:effectLst/>
                  <a:uLnTx/>
                  <a:uFillTx/>
                  <a:latin typeface="Arial"/>
                  <a:ea typeface="+mn-ea"/>
                  <a:cs typeface="Arial"/>
                </a:rPr>
                <a:t>a </a:t>
              </a:r>
              <a:r>
                <a:rPr kumimoji="0" sz="500" b="0" i="0" u="none" strike="noStrike" kern="1200" cap="none" spc="5" normalizeH="0" baseline="0" noProof="0" dirty="0">
                  <a:ln>
                    <a:noFill/>
                  </a:ln>
                  <a:solidFill>
                    <a:prstClr val="black"/>
                  </a:solidFill>
                  <a:effectLst/>
                  <a:uLnTx/>
                  <a:uFillTx/>
                  <a:latin typeface="Arial"/>
                  <a:ea typeface="+mn-ea"/>
                  <a:cs typeface="Arial"/>
                </a:rPr>
                <a:t>growing threat,” Jonathan </a:t>
              </a:r>
              <a:r>
                <a:rPr kumimoji="0" sz="500" b="0" i="0" u="none" strike="noStrike" kern="1200" cap="none" spc="10" normalizeH="0" baseline="0" noProof="0" dirty="0">
                  <a:ln>
                    <a:noFill/>
                  </a:ln>
                  <a:solidFill>
                    <a:prstClr val="black"/>
                  </a:solidFill>
                  <a:effectLst/>
                  <a:uLnTx/>
                  <a:uFillTx/>
                  <a:latin typeface="Arial"/>
                  <a:ea typeface="+mn-ea"/>
                  <a:cs typeface="Arial"/>
                </a:rPr>
                <a:t>Mermin, </a:t>
              </a:r>
              <a:r>
                <a:rPr kumimoji="0" sz="500" b="0" i="0" u="none" strike="noStrike" kern="1200" cap="none" spc="5" normalizeH="0" baseline="0" noProof="0" dirty="0">
                  <a:ln>
                    <a:noFill/>
                  </a:ln>
                  <a:solidFill>
                    <a:prstClr val="black"/>
                  </a:solidFill>
                  <a:effectLst/>
                  <a:uLnTx/>
                  <a:uFillTx/>
                  <a:latin typeface="Arial"/>
                  <a:ea typeface="+mn-ea"/>
                  <a:cs typeface="Arial"/>
                </a:rPr>
                <a:t>director of </a:t>
              </a:r>
              <a:r>
                <a:rPr kumimoji="0" sz="500" b="0" i="0" u="none" strike="noStrike" kern="1200" cap="none" spc="10" normalizeH="0" baseline="0" noProof="0" dirty="0">
                  <a:ln>
                    <a:noFill/>
                  </a:ln>
                  <a:solidFill>
                    <a:prstClr val="black"/>
                  </a:solidFill>
                  <a:effectLst/>
                  <a:uLnTx/>
                  <a:uFillTx/>
                  <a:latin typeface="Arial"/>
                  <a:ea typeface="+mn-ea"/>
                  <a:cs typeface="Arial"/>
                </a:rPr>
                <a:t>CDC’s </a:t>
              </a:r>
              <a:r>
                <a:rPr kumimoji="0" sz="500" b="0" i="0" u="none" strike="noStrike" kern="1200" cap="none" spc="5" normalizeH="0" baseline="0" noProof="0" dirty="0">
                  <a:ln>
                    <a:noFill/>
                  </a:ln>
                  <a:solidFill>
                    <a:prstClr val="black"/>
                  </a:solidFill>
                  <a:effectLst/>
                  <a:uLnTx/>
                  <a:uFillTx/>
                  <a:latin typeface="Arial"/>
                  <a:ea typeface="+mn-ea"/>
                  <a:cs typeface="Arial"/>
                </a:rPr>
                <a:t>National Center for  </a:t>
              </a:r>
              <a:r>
                <a:rPr kumimoji="0" sz="500" b="0" i="0" u="none" strike="noStrike" kern="1200" cap="none" spc="10" normalizeH="0" baseline="0" noProof="0" dirty="0">
                  <a:ln>
                    <a:noFill/>
                  </a:ln>
                  <a:solidFill>
                    <a:prstClr val="black"/>
                  </a:solidFill>
                  <a:effectLst/>
                  <a:uLnTx/>
                  <a:uFillTx/>
                  <a:latin typeface="Arial"/>
                  <a:ea typeface="+mn-ea"/>
                  <a:cs typeface="Arial"/>
                </a:rPr>
                <a:t>HIV/AIDS, </a:t>
              </a:r>
              <a:r>
                <a:rPr kumimoji="0" sz="500" b="0" i="0" u="none" strike="noStrike" kern="1200" cap="none" spc="5" normalizeH="0" baseline="0" noProof="0" dirty="0">
                  <a:ln>
                    <a:noFill/>
                  </a:ln>
                  <a:solidFill>
                    <a:prstClr val="black"/>
                  </a:solidFill>
                  <a:effectLst/>
                  <a:uLnTx/>
                  <a:uFillTx/>
                  <a:latin typeface="Arial"/>
                  <a:ea typeface="+mn-ea"/>
                  <a:cs typeface="Arial"/>
                </a:rPr>
                <a:t>Viral Hepatitis, </a:t>
              </a:r>
              <a:r>
                <a:rPr kumimoji="0" sz="500" b="0" i="0" u="none" strike="noStrike" kern="1200" cap="none" spc="10" normalizeH="0" baseline="0" noProof="0" dirty="0">
                  <a:ln>
                    <a:noFill/>
                  </a:ln>
                  <a:solidFill>
                    <a:prstClr val="black"/>
                  </a:solidFill>
                  <a:effectLst/>
                  <a:uLnTx/>
                  <a:uFillTx/>
                  <a:latin typeface="Arial"/>
                  <a:ea typeface="+mn-ea"/>
                  <a:cs typeface="Arial"/>
                </a:rPr>
                <a:t>STD </a:t>
              </a:r>
              <a:r>
                <a:rPr kumimoji="0" sz="500" b="0" i="0" u="none" strike="noStrike" kern="1200" cap="none" spc="5" normalizeH="0" baseline="0" noProof="0" dirty="0">
                  <a:ln>
                    <a:noFill/>
                  </a:ln>
                  <a:solidFill>
                    <a:prstClr val="black"/>
                  </a:solidFill>
                  <a:effectLst/>
                  <a:uLnTx/>
                  <a:uFillTx/>
                  <a:latin typeface="Arial"/>
                  <a:ea typeface="+mn-ea"/>
                  <a:cs typeface="Arial"/>
                </a:rPr>
                <a:t>and </a:t>
              </a:r>
              <a:r>
                <a:rPr kumimoji="0" sz="500" b="0" i="0" u="none" strike="noStrike" kern="1200" cap="none" spc="10" normalizeH="0" baseline="0" noProof="0" dirty="0">
                  <a:ln>
                    <a:noFill/>
                  </a:ln>
                  <a:solidFill>
                    <a:prstClr val="black"/>
                  </a:solidFill>
                  <a:effectLst/>
                  <a:uLnTx/>
                  <a:uFillTx/>
                  <a:latin typeface="Arial"/>
                  <a:ea typeface="+mn-ea"/>
                  <a:cs typeface="Arial"/>
                </a:rPr>
                <a:t>TB </a:t>
              </a:r>
              <a:r>
                <a:rPr kumimoji="0" sz="500" b="0" i="0" u="none" strike="noStrike" kern="1200" cap="none" spc="5" normalizeH="0" baseline="0" noProof="0" dirty="0">
                  <a:ln>
                    <a:noFill/>
                  </a:ln>
                  <a:solidFill>
                    <a:prstClr val="black"/>
                  </a:solidFill>
                  <a:effectLst/>
                  <a:uLnTx/>
                  <a:uFillTx/>
                  <a:latin typeface="Arial"/>
                  <a:ea typeface="+mn-ea"/>
                  <a:cs typeface="Arial"/>
                </a:rPr>
                <a:t>Prevention, </a:t>
              </a:r>
              <a:r>
                <a:rPr kumimoji="0" sz="500" b="0" i="0" u="sng" strike="noStrike" kern="1200" cap="none" spc="10" normalizeH="0" baseline="0" noProof="0" dirty="0">
                  <a:ln>
                    <a:noFill/>
                  </a:ln>
                  <a:solidFill>
                    <a:prstClr val="black"/>
                  </a:solidFill>
                  <a:effectLst/>
                  <a:uLnTx/>
                  <a:uFillTx/>
                  <a:latin typeface="Arial"/>
                  <a:ea typeface="+mn-ea"/>
                  <a:cs typeface="Arial"/>
                  <a:hlinkClick r:id="rId15"/>
                </a:rPr>
                <a:t>said in </a:t>
              </a:r>
              <a:r>
                <a:rPr kumimoji="0" sz="500" b="0" i="0" u="sng" strike="noStrike" kern="1200" cap="none" spc="15" normalizeH="0" baseline="0" noProof="0" dirty="0">
                  <a:ln>
                    <a:noFill/>
                  </a:ln>
                  <a:solidFill>
                    <a:prstClr val="black"/>
                  </a:solidFill>
                  <a:effectLst/>
                  <a:uLnTx/>
                  <a:uFillTx/>
                  <a:latin typeface="Arial"/>
                  <a:ea typeface="+mn-ea"/>
                  <a:cs typeface="Arial"/>
                  <a:hlinkClick r:id="rId15"/>
                </a:rPr>
                <a:t>a </a:t>
              </a:r>
              <a:r>
                <a:rPr kumimoji="0" sz="500" b="0" i="0" u="sng" strike="noStrike" kern="1200" cap="none" spc="10" normalizeH="0" baseline="0" noProof="0" dirty="0">
                  <a:ln>
                    <a:noFill/>
                  </a:ln>
                  <a:solidFill>
                    <a:prstClr val="black"/>
                  </a:solidFill>
                  <a:effectLst/>
                  <a:uLnTx/>
                  <a:uFillTx/>
                  <a:latin typeface="Arial"/>
                  <a:ea typeface="+mn-ea"/>
                  <a:cs typeface="Arial"/>
                  <a:hlinkClick r:id="rId15"/>
                </a:rPr>
                <a:t>news </a:t>
              </a:r>
              <a:r>
                <a:rPr kumimoji="0" sz="500" b="0" i="0" u="sng" strike="noStrike" kern="1200" cap="none" spc="5" normalizeH="0" baseline="0" noProof="0" dirty="0">
                  <a:ln>
                    <a:noFill/>
                  </a:ln>
                  <a:solidFill>
                    <a:prstClr val="black"/>
                  </a:solidFill>
                  <a:effectLst/>
                  <a:uLnTx/>
                  <a:uFillTx/>
                  <a:latin typeface="Arial"/>
                  <a:ea typeface="+mn-ea"/>
                  <a:cs typeface="Arial"/>
                  <a:hlinkClick r:id="rId15"/>
                </a:rPr>
                <a:t>release</a:t>
              </a:r>
              <a:r>
                <a:rPr kumimoji="0" sz="500" b="0" i="0" u="none" strike="noStrike" kern="1200" cap="none" spc="5" normalizeH="0" baseline="0" noProof="0" dirty="0">
                  <a:ln>
                    <a:noFill/>
                  </a:ln>
                  <a:solidFill>
                    <a:prstClr val="black"/>
                  </a:solidFill>
                  <a:effectLst/>
                  <a:uLnTx/>
                  <a:uFillTx/>
                  <a:latin typeface="Arial"/>
                  <a:ea typeface="+mn-ea"/>
                  <a:cs typeface="Arial"/>
                  <a:hlinkClick r:id="rId15"/>
                </a:rPr>
                <a:t>.</a:t>
              </a:r>
              <a:r>
                <a:rPr kumimoji="0" sz="500" b="0" i="0" u="none" strike="noStrike" kern="1200" cap="none" spc="5" normalizeH="0" baseline="0" noProof="0" dirty="0">
                  <a:ln>
                    <a:noFill/>
                  </a:ln>
                  <a:solidFill>
                    <a:prstClr val="black"/>
                  </a:solidFill>
                  <a:effectLst/>
                  <a:uLnTx/>
                  <a:uFillTx/>
                  <a:latin typeface="Arial"/>
                  <a:ea typeface="+mn-ea"/>
                  <a:cs typeface="Arial"/>
                </a:rPr>
                <a:t> </a:t>
              </a:r>
              <a:r>
                <a:rPr kumimoji="0" sz="500" b="0" i="0" u="none" strike="noStrike" kern="1200" cap="none" spc="10" normalizeH="0" baseline="0" noProof="0" dirty="0">
                  <a:ln>
                    <a:noFill/>
                  </a:ln>
                  <a:solidFill>
                    <a:prstClr val="black"/>
                  </a:solidFill>
                  <a:effectLst/>
                  <a:uLnTx/>
                  <a:uFillTx/>
                  <a:latin typeface="Arial"/>
                  <a:ea typeface="+mn-ea"/>
                  <a:cs typeface="Arial"/>
                </a:rPr>
                <a:t>“STDs are </a:t>
              </a:r>
              <a:r>
                <a:rPr kumimoji="0" sz="500" b="0" i="0" u="none" strike="noStrike" kern="1200" cap="none" spc="15" normalizeH="0" baseline="0" noProof="0" dirty="0">
                  <a:ln>
                    <a:noFill/>
                  </a:ln>
                  <a:solidFill>
                    <a:prstClr val="black"/>
                  </a:solidFill>
                  <a:effectLst/>
                  <a:uLnTx/>
                  <a:uFillTx/>
                  <a:latin typeface="Arial"/>
                  <a:ea typeface="+mn-ea"/>
                  <a:cs typeface="Arial"/>
                </a:rPr>
                <a:t>a </a:t>
              </a:r>
              <a:r>
                <a:rPr kumimoji="0" sz="500" b="0" i="0" u="none" strike="noStrike" kern="1200" cap="none" spc="5" normalizeH="0" baseline="0" noProof="0" dirty="0">
                  <a:ln>
                    <a:noFill/>
                  </a:ln>
                  <a:solidFill>
                    <a:prstClr val="black"/>
                  </a:solidFill>
                  <a:effectLst/>
                  <a:uLnTx/>
                  <a:uFillTx/>
                  <a:latin typeface="Arial"/>
                  <a:ea typeface="+mn-ea"/>
                  <a:cs typeface="Arial"/>
                </a:rPr>
                <a:t>persistent </a:t>
              </a:r>
              <a:r>
                <a:rPr kumimoji="0" sz="500" b="0" i="0" u="none" strike="noStrike" kern="1200" cap="none" spc="10" normalizeH="0" baseline="0" noProof="0" dirty="0">
                  <a:ln>
                    <a:noFill/>
                  </a:ln>
                  <a:solidFill>
                    <a:prstClr val="black"/>
                  </a:solidFill>
                  <a:effectLst/>
                  <a:uLnTx/>
                  <a:uFillTx/>
                  <a:latin typeface="Arial"/>
                  <a:ea typeface="+mn-ea"/>
                  <a:cs typeface="Arial"/>
                </a:rPr>
                <a:t>enemy, </a:t>
              </a:r>
              <a:r>
                <a:rPr kumimoji="0" sz="500" b="0" i="0" u="none" strike="noStrike" kern="1200" cap="none" spc="5" normalizeH="0" baseline="0" noProof="0" dirty="0">
                  <a:ln>
                    <a:noFill/>
                  </a:ln>
                  <a:solidFill>
                    <a:prstClr val="black"/>
                  </a:solidFill>
                  <a:effectLst/>
                  <a:uLnTx/>
                  <a:uFillTx/>
                  <a:latin typeface="Arial"/>
                  <a:ea typeface="+mn-ea"/>
                  <a:cs typeface="Arial"/>
                </a:rPr>
                <a:t>growing  </a:t>
              </a:r>
              <a:r>
                <a:rPr kumimoji="0" sz="500" b="0" i="0" u="none" strike="noStrike" kern="1200" cap="none" spc="10" normalizeH="0" baseline="0" noProof="0" dirty="0">
                  <a:ln>
                    <a:noFill/>
                  </a:ln>
                  <a:solidFill>
                    <a:prstClr val="black"/>
                  </a:solidFill>
                  <a:effectLst/>
                  <a:uLnTx/>
                  <a:uFillTx/>
                  <a:latin typeface="Arial"/>
                  <a:ea typeface="+mn-ea"/>
                  <a:cs typeface="Arial"/>
                </a:rPr>
                <a:t>in number, </a:t>
              </a:r>
              <a:r>
                <a:rPr kumimoji="0" sz="500" b="0" i="0" u="none" strike="noStrike" kern="1200" cap="none" spc="5" normalizeH="0" baseline="0" noProof="0" dirty="0">
                  <a:ln>
                    <a:noFill/>
                  </a:ln>
                  <a:solidFill>
                    <a:prstClr val="black"/>
                  </a:solidFill>
                  <a:effectLst/>
                  <a:uLnTx/>
                  <a:uFillTx/>
                  <a:latin typeface="Arial"/>
                  <a:ea typeface="+mn-ea"/>
                  <a:cs typeface="Arial"/>
                </a:rPr>
                <a:t>and outpacing our ability to</a:t>
              </a:r>
              <a:r>
                <a:rPr kumimoji="0" sz="500" b="0" i="0" u="none" strike="noStrike" kern="1200" cap="none" spc="-40" normalizeH="0" baseline="0" noProof="0" dirty="0">
                  <a:ln>
                    <a:noFill/>
                  </a:ln>
                  <a:solidFill>
                    <a:prstClr val="black"/>
                  </a:solidFill>
                  <a:effectLst/>
                  <a:uLnTx/>
                  <a:uFillTx/>
                  <a:latin typeface="Arial"/>
                  <a:ea typeface="+mn-ea"/>
                  <a:cs typeface="Arial"/>
                </a:rPr>
                <a:t> </a:t>
              </a:r>
              <a:r>
                <a:rPr kumimoji="0" sz="500" b="0" i="0" u="none" strike="noStrike" kern="1200" cap="none" spc="5" normalizeH="0" baseline="0" noProof="0" dirty="0">
                  <a:ln>
                    <a:noFill/>
                  </a:ln>
                  <a:solidFill>
                    <a:prstClr val="black"/>
                  </a:solidFill>
                  <a:effectLst/>
                  <a:uLnTx/>
                  <a:uFillTx/>
                  <a:latin typeface="Arial"/>
                  <a:ea typeface="+mn-ea"/>
                  <a:cs typeface="Arial"/>
                </a:rPr>
                <a:t>respond.”</a:t>
              </a:r>
              <a:endParaRPr kumimoji="0" sz="500" b="0" i="0" u="none" strike="noStrike" kern="1200" cap="none" spc="0" normalizeH="0" baseline="0" noProof="0">
                <a:ln>
                  <a:noFill/>
                </a:ln>
                <a:solidFill>
                  <a:prstClr val="black"/>
                </a:solidFill>
                <a:effectLst/>
                <a:uLnTx/>
                <a:uFillTx/>
                <a:latin typeface="Arial"/>
                <a:ea typeface="+mn-ea"/>
                <a:cs typeface="Arial"/>
              </a:endParaRPr>
            </a:p>
          </p:txBody>
        </p:sp>
        <p:sp>
          <p:nvSpPr>
            <p:cNvPr id="88" name="object 29"/>
            <p:cNvSpPr/>
            <p:nvPr/>
          </p:nvSpPr>
          <p:spPr>
            <a:xfrm>
              <a:off x="0" y="1697735"/>
              <a:ext cx="958596" cy="413003"/>
            </a:xfrm>
            <a:prstGeom prst="rect">
              <a:avLst/>
            </a:prstGeom>
            <a:blipFill>
              <a:blip r:embed="rId1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 name="object 30"/>
            <p:cNvSpPr txBox="1"/>
            <p:nvPr/>
          </p:nvSpPr>
          <p:spPr>
            <a:xfrm>
              <a:off x="-12145" y="2038984"/>
              <a:ext cx="754380" cy="115416"/>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750" b="1" i="0" u="none" strike="noStrike" kern="1200" cap="none" spc="0" normalizeH="0" baseline="0" noProof="0" dirty="0">
                  <a:ln>
                    <a:noFill/>
                  </a:ln>
                  <a:solidFill>
                    <a:prstClr val="black"/>
                  </a:solidFill>
                  <a:effectLst/>
                  <a:uLnTx/>
                  <a:uFillTx/>
                  <a:latin typeface="Arial"/>
                  <a:ea typeface="+mn-ea"/>
                  <a:cs typeface="Arial"/>
                </a:rPr>
                <a:t>C</a:t>
              </a:r>
              <a:r>
                <a:rPr kumimoji="0" sz="750" b="1" i="0" u="none" strike="noStrike" kern="1200" cap="none" spc="-45" normalizeH="0" baseline="0" noProof="0" dirty="0">
                  <a:ln>
                    <a:noFill/>
                  </a:ln>
                  <a:solidFill>
                    <a:prstClr val="black"/>
                  </a:solidFill>
                  <a:effectLst/>
                  <a:uLnTx/>
                  <a:uFillTx/>
                  <a:latin typeface="Arial"/>
                  <a:ea typeface="+mn-ea"/>
                  <a:cs typeface="Arial"/>
                </a:rPr>
                <a:t> </a:t>
              </a:r>
              <a:r>
                <a:rPr kumimoji="0" sz="750" b="1" i="0" u="none" strike="noStrike" kern="1200" cap="none" spc="0" normalizeH="0" baseline="0" noProof="0" dirty="0">
                  <a:ln>
                    <a:noFill/>
                  </a:ln>
                  <a:solidFill>
                    <a:prstClr val="black"/>
                  </a:solidFill>
                  <a:effectLst/>
                  <a:uLnTx/>
                  <a:uFillTx/>
                  <a:latin typeface="Arial"/>
                  <a:ea typeface="+mn-ea"/>
                  <a:cs typeface="Arial"/>
                </a:rPr>
                <a:t>reports</a:t>
              </a:r>
              <a:r>
                <a:rPr kumimoji="0" sz="750" b="1" i="0" u="none" strike="noStrike" kern="1200" cap="none" spc="-60" normalizeH="0" baseline="0" noProof="0" dirty="0">
                  <a:ln>
                    <a:noFill/>
                  </a:ln>
                  <a:solidFill>
                    <a:prstClr val="black"/>
                  </a:solidFill>
                  <a:effectLst/>
                  <a:uLnTx/>
                  <a:uFillTx/>
                  <a:latin typeface="Arial"/>
                  <a:ea typeface="+mn-ea"/>
                  <a:cs typeface="Arial"/>
                </a:rPr>
                <a:t> </a:t>
              </a:r>
              <a:r>
                <a:rPr kumimoji="0" sz="750" b="1" i="0" u="none" strike="noStrike" kern="1200" cap="none" spc="5" normalizeH="0" baseline="0" noProof="0" dirty="0">
                  <a:ln>
                    <a:noFill/>
                  </a:ln>
                  <a:solidFill>
                    <a:prstClr val="black"/>
                  </a:solidFill>
                  <a:effectLst/>
                  <a:uLnTx/>
                  <a:uFillTx/>
                  <a:latin typeface="Arial"/>
                  <a:ea typeface="+mn-ea"/>
                  <a:cs typeface="Arial"/>
                </a:rPr>
                <a:t>rise</a:t>
              </a:r>
              <a:r>
                <a:rPr kumimoji="0" sz="750" b="1" i="0" u="none" strike="noStrike" kern="1200" cap="none" spc="-60" normalizeH="0" baseline="0" noProof="0" dirty="0">
                  <a:ln>
                    <a:noFill/>
                  </a:ln>
                  <a:solidFill>
                    <a:prstClr val="black"/>
                  </a:solidFill>
                  <a:effectLst/>
                  <a:uLnTx/>
                  <a:uFillTx/>
                  <a:latin typeface="Arial"/>
                  <a:ea typeface="+mn-ea"/>
                  <a:cs typeface="Arial"/>
                </a:rPr>
                <a:t> </a:t>
              </a:r>
              <a:r>
                <a:rPr kumimoji="0" sz="750" b="1" i="0" u="none" strike="noStrike" kern="1200" cap="none" spc="5" normalizeH="0" baseline="0" noProof="0" dirty="0">
                  <a:ln>
                    <a:noFill/>
                  </a:ln>
                  <a:solidFill>
                    <a:prstClr val="black"/>
                  </a:solidFill>
                  <a:effectLst/>
                  <a:uLnTx/>
                  <a:uFillTx/>
                  <a:latin typeface="Arial"/>
                  <a:ea typeface="+mn-ea"/>
                  <a:cs typeface="Arial"/>
                </a:rPr>
                <a:t>in</a:t>
              </a:r>
              <a:endParaRPr kumimoji="0" sz="750" b="0" i="0" u="none" strike="noStrike" kern="1200" cap="none" spc="0" normalizeH="0" baseline="0" noProof="0">
                <a:ln>
                  <a:noFill/>
                </a:ln>
                <a:solidFill>
                  <a:prstClr val="black"/>
                </a:solidFill>
                <a:effectLst/>
                <a:uLnTx/>
                <a:uFillTx/>
                <a:latin typeface="Arial"/>
                <a:ea typeface="+mn-ea"/>
                <a:cs typeface="Arial"/>
              </a:endParaRPr>
            </a:p>
          </p:txBody>
        </p:sp>
        <p:sp>
          <p:nvSpPr>
            <p:cNvPr id="90" name="object 31"/>
            <p:cNvSpPr txBox="1"/>
            <p:nvPr/>
          </p:nvSpPr>
          <p:spPr>
            <a:xfrm>
              <a:off x="-27315" y="2153284"/>
              <a:ext cx="753110" cy="115416"/>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750" b="1" i="0" u="none" strike="noStrike" kern="1200" cap="none" spc="-5" normalizeH="0" baseline="0" noProof="0" dirty="0">
                  <a:ln>
                    <a:noFill/>
                  </a:ln>
                  <a:solidFill>
                    <a:prstClr val="black"/>
                  </a:solidFill>
                  <a:effectLst/>
                  <a:uLnTx/>
                  <a:uFillTx/>
                  <a:latin typeface="Arial"/>
                  <a:ea typeface="+mn-ea"/>
                  <a:cs typeface="Arial"/>
                </a:rPr>
                <a:t>Ds </a:t>
              </a:r>
              <a:r>
                <a:rPr kumimoji="0" sz="750" b="1" i="0" u="none" strike="noStrike" kern="1200" cap="none" spc="5" normalizeH="0" baseline="0" noProof="0" dirty="0">
                  <a:ln>
                    <a:noFill/>
                  </a:ln>
                  <a:solidFill>
                    <a:prstClr val="black"/>
                  </a:solidFill>
                  <a:effectLst/>
                  <a:uLnTx/>
                  <a:uFillTx/>
                  <a:latin typeface="Arial"/>
                  <a:ea typeface="+mn-ea"/>
                  <a:cs typeface="Arial"/>
                </a:rPr>
                <a:t>in </a:t>
              </a:r>
              <a:r>
                <a:rPr kumimoji="0" sz="750" b="1" i="0" u="none" strike="noStrike" kern="1200" cap="none" spc="-5" normalizeH="0" baseline="0" noProof="0" dirty="0">
                  <a:ln>
                    <a:noFill/>
                  </a:ln>
                  <a:solidFill>
                    <a:prstClr val="black"/>
                  </a:solidFill>
                  <a:effectLst/>
                  <a:uLnTx/>
                  <a:uFillTx/>
                  <a:latin typeface="Arial"/>
                  <a:ea typeface="+mn-ea"/>
                  <a:cs typeface="Arial"/>
                </a:rPr>
                <a:t>the</a:t>
              </a:r>
              <a:r>
                <a:rPr kumimoji="0" sz="750" b="1" i="0" u="none" strike="noStrike" kern="1200" cap="none" spc="-85" normalizeH="0" baseline="0" noProof="0" dirty="0">
                  <a:ln>
                    <a:noFill/>
                  </a:ln>
                  <a:solidFill>
                    <a:prstClr val="black"/>
                  </a:solidFill>
                  <a:effectLst/>
                  <a:uLnTx/>
                  <a:uFillTx/>
                  <a:latin typeface="Arial"/>
                  <a:ea typeface="+mn-ea"/>
                  <a:cs typeface="Arial"/>
                </a:rPr>
                <a:t> </a:t>
              </a:r>
              <a:r>
                <a:rPr kumimoji="0" sz="750" b="1" i="0" u="none" strike="noStrike" kern="1200" cap="none" spc="0" normalizeH="0" baseline="0" noProof="0" dirty="0">
                  <a:ln>
                    <a:noFill/>
                  </a:ln>
                  <a:solidFill>
                    <a:prstClr val="black"/>
                  </a:solidFill>
                  <a:effectLst/>
                  <a:uLnTx/>
                  <a:uFillTx/>
                  <a:latin typeface="Arial"/>
                  <a:ea typeface="+mn-ea"/>
                  <a:cs typeface="Arial"/>
                </a:rPr>
                <a:t>United</a:t>
              </a:r>
              <a:endParaRPr kumimoji="0" sz="750" b="0" i="0" u="none" strike="noStrike" kern="1200" cap="none" spc="0" normalizeH="0" baseline="0" noProof="0">
                <a:ln>
                  <a:noFill/>
                </a:ln>
                <a:solidFill>
                  <a:prstClr val="black"/>
                </a:solidFill>
                <a:effectLst/>
                <a:uLnTx/>
                <a:uFillTx/>
                <a:latin typeface="Arial"/>
                <a:ea typeface="+mn-ea"/>
                <a:cs typeface="Arial"/>
              </a:endParaRPr>
            </a:p>
          </p:txBody>
        </p:sp>
        <p:sp>
          <p:nvSpPr>
            <p:cNvPr id="91" name="object 32"/>
            <p:cNvSpPr txBox="1"/>
            <p:nvPr/>
          </p:nvSpPr>
          <p:spPr>
            <a:xfrm>
              <a:off x="48" y="2267584"/>
              <a:ext cx="9136380" cy="5080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750" b="1" i="0" u="none" strike="noStrike" kern="1200" cap="none" spc="-5" normalizeH="0" baseline="0" noProof="0" dirty="0">
                  <a:ln>
                    <a:noFill/>
                  </a:ln>
                  <a:solidFill>
                    <a:prstClr val="black"/>
                  </a:solidFill>
                  <a:effectLst/>
                  <a:uLnTx/>
                  <a:uFillTx/>
                  <a:latin typeface="Arial"/>
                  <a:ea typeface="+mn-ea"/>
                  <a:cs typeface="Arial"/>
                </a:rPr>
                <a:t>tes</a:t>
              </a:r>
              <a:endParaRPr kumimoji="0" sz="75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40"/>
                </a:spcBef>
                <a:spcAft>
                  <a:spcPts val="0"/>
                </a:spcAft>
                <a:buClrTx/>
                <a:buSzTx/>
                <a:buFontTx/>
                <a:buNone/>
                <a:tabLst/>
                <a:defRPr/>
              </a:pPr>
              <a:endParaRPr kumimoji="0" sz="650" b="0" i="0" u="none" strike="noStrike" kern="1200" cap="none" spc="0" normalizeH="0" baseline="0" noProof="0">
                <a:ln>
                  <a:noFill/>
                </a:ln>
                <a:solidFill>
                  <a:prstClr val="black"/>
                </a:solidFill>
                <a:effectLst/>
                <a:uLnTx/>
                <a:uFillTx/>
                <a:latin typeface="Times New Roman"/>
                <a:ea typeface="+mn-ea"/>
                <a:cs typeface="Times New Roman"/>
              </a:endParaRPr>
            </a:p>
            <a:p>
              <a:pPr marL="8509000" marR="5080" lvl="0" indent="0" algn="r"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5" normalizeH="0" baseline="0" noProof="0" dirty="0">
                  <a:ln>
                    <a:noFill/>
                  </a:ln>
                  <a:solidFill>
                    <a:prstClr val="black"/>
                  </a:solidFill>
                  <a:effectLst/>
                  <a:uLnTx/>
                  <a:uFillTx/>
                  <a:latin typeface="Calibri"/>
                  <a:ea typeface="+mn-ea"/>
                  <a:cs typeface="Calibri"/>
                </a:rPr>
                <a:t>Syphilis,</a:t>
              </a:r>
              <a:r>
                <a:rPr kumimoji="0" sz="900" b="1" i="0" u="none" strike="noStrike" kern="1200" cap="none" spc="-45" normalizeH="0" baseline="0" noProof="0" dirty="0">
                  <a:ln>
                    <a:noFill/>
                  </a:ln>
                  <a:solidFill>
                    <a:prstClr val="black"/>
                  </a:solidFill>
                  <a:effectLst/>
                  <a:uLnTx/>
                  <a:uFillTx/>
                  <a:latin typeface="Calibri"/>
                  <a:ea typeface="+mn-ea"/>
                  <a:cs typeface="Calibri"/>
                </a:rPr>
                <a:t> </a:t>
              </a:r>
              <a:r>
                <a:rPr kumimoji="0" sz="900" b="1" i="0" u="none" strike="noStrike" kern="1200" cap="none" spc="-5" normalizeH="0" baseline="0" noProof="0" dirty="0">
                  <a:ln>
                    <a:noFill/>
                  </a:ln>
                  <a:solidFill>
                    <a:prstClr val="black"/>
                  </a:solidFill>
                  <a:effectLst/>
                  <a:uLnTx/>
                  <a:uFillTx/>
                  <a:latin typeface="Calibri"/>
                  <a:ea typeface="+mn-ea"/>
                  <a:cs typeface="Calibri"/>
                </a:rPr>
                <a:t>Gon  First Time</a:t>
              </a:r>
              <a:r>
                <a:rPr kumimoji="0" sz="900" b="1" i="0" u="none" strike="noStrike" kern="1200" cap="none" spc="-60" normalizeH="0" baseline="0" noProof="0" dirty="0">
                  <a:ln>
                    <a:noFill/>
                  </a:ln>
                  <a:solidFill>
                    <a:prstClr val="black"/>
                  </a:solidFill>
                  <a:effectLst/>
                  <a:uLnTx/>
                  <a:uFillTx/>
                  <a:latin typeface="Calibri"/>
                  <a:ea typeface="+mn-ea"/>
                  <a:cs typeface="Calibri"/>
                </a:rPr>
                <a:t> </a:t>
              </a:r>
              <a:r>
                <a:rPr kumimoji="0" sz="900" b="1" i="0" u="none" strike="noStrike" kern="1200" cap="none" spc="-5" normalizeH="0" baseline="0" noProof="0" dirty="0">
                  <a:ln>
                    <a:noFill/>
                  </a:ln>
                  <a:solidFill>
                    <a:prstClr val="black"/>
                  </a:solidFill>
                  <a:effectLst/>
                  <a:uLnTx/>
                  <a:uFillTx/>
                  <a:latin typeface="Calibri"/>
                  <a:ea typeface="+mn-ea"/>
                  <a:cs typeface="Calibri"/>
                </a:rPr>
                <a:t>in</a:t>
              </a:r>
              <a:endParaRPr kumimoji="0" sz="900" b="0" i="0" u="none" strike="noStrike" kern="1200" cap="none" spc="0" normalizeH="0" baseline="0" noProof="0">
                <a:ln>
                  <a:noFill/>
                </a:ln>
                <a:solidFill>
                  <a:prstClr val="black"/>
                </a:solidFill>
                <a:effectLst/>
                <a:uLnTx/>
                <a:uFillTx/>
                <a:latin typeface="Calibri"/>
                <a:ea typeface="+mn-ea"/>
                <a:cs typeface="Calibri"/>
              </a:endParaRPr>
            </a:p>
          </p:txBody>
        </p:sp>
        <p:sp>
          <p:nvSpPr>
            <p:cNvPr id="92" name="object 33"/>
            <p:cNvSpPr/>
            <p:nvPr/>
          </p:nvSpPr>
          <p:spPr>
            <a:xfrm>
              <a:off x="8450580" y="3211067"/>
              <a:ext cx="693419" cy="595884"/>
            </a:xfrm>
            <a:prstGeom prst="rect">
              <a:avLst/>
            </a:prstGeom>
            <a:blipFill>
              <a:blip r:embed="rId1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3" name="object 34"/>
            <p:cNvSpPr txBox="1"/>
            <p:nvPr/>
          </p:nvSpPr>
          <p:spPr>
            <a:xfrm>
              <a:off x="8531732" y="3839209"/>
              <a:ext cx="635635" cy="375285"/>
            </a:xfrm>
            <a:prstGeom prst="rect">
              <a:avLst/>
            </a:prstGeom>
          </p:spPr>
          <p:txBody>
            <a:bodyPr vert="horz" wrap="square" lIns="0" tIns="1905" rIns="0" bIns="0" rtlCol="0">
              <a:spAutoFit/>
            </a:bodyPr>
            <a:lstStyle/>
            <a:p>
              <a:pPr marL="12700" marR="5080" lvl="0" indent="0" algn="just" defTabSz="914400" rtl="0" eaLnBrk="1" fontAlgn="auto" latinLnBrk="0" hangingPunct="1">
                <a:lnSpc>
                  <a:spcPct val="98200"/>
                </a:lnSpc>
                <a:spcBef>
                  <a:spcPts val="15"/>
                </a:spcBef>
                <a:spcAft>
                  <a:spcPts val="0"/>
                </a:spcAft>
                <a:buClrTx/>
                <a:buSzTx/>
                <a:buFontTx/>
                <a:buNone/>
                <a:tabLst/>
                <a:defRPr/>
              </a:pPr>
              <a:r>
                <a:rPr kumimoji="0" sz="800" b="1" i="0" u="none" strike="noStrike" kern="1200" cap="none" spc="-5" normalizeH="0" baseline="0" noProof="0" dirty="0">
                  <a:ln>
                    <a:noFill/>
                  </a:ln>
                  <a:solidFill>
                    <a:prstClr val="black"/>
                  </a:solidFill>
                  <a:effectLst/>
                  <a:uLnTx/>
                  <a:uFillTx/>
                  <a:latin typeface="Arial"/>
                  <a:ea typeface="+mn-ea"/>
                  <a:cs typeface="Arial"/>
                </a:rPr>
                <a:t>Sex </a:t>
              </a:r>
              <a:r>
                <a:rPr kumimoji="0" sz="800" b="1" i="0" u="none" strike="noStrike" kern="1200" cap="none" spc="-10" normalizeH="0" baseline="0" noProof="0" dirty="0">
                  <a:ln>
                    <a:noFill/>
                  </a:ln>
                  <a:solidFill>
                    <a:prstClr val="black"/>
                  </a:solidFill>
                  <a:effectLst/>
                  <a:uLnTx/>
                  <a:uFillTx/>
                  <a:latin typeface="Arial"/>
                  <a:ea typeface="+mn-ea"/>
                  <a:cs typeface="Arial"/>
                </a:rPr>
                <a:t>disease  </a:t>
              </a:r>
              <a:r>
                <a:rPr kumimoji="0" sz="800" b="1" i="0" u="none" strike="noStrike" kern="1200" cap="none" spc="-5" normalizeH="0" baseline="0" noProof="0" dirty="0">
                  <a:ln>
                    <a:noFill/>
                  </a:ln>
                  <a:solidFill>
                    <a:prstClr val="black"/>
                  </a:solidFill>
                  <a:effectLst/>
                  <a:uLnTx/>
                  <a:uFillTx/>
                  <a:latin typeface="Arial"/>
                  <a:ea typeface="+mn-ea"/>
                  <a:cs typeface="Arial"/>
                </a:rPr>
                <a:t>with more th  </a:t>
              </a:r>
              <a:r>
                <a:rPr kumimoji="0" sz="800" b="1" i="0" u="none" strike="noStrike" kern="1200" cap="none" spc="-10" normalizeH="0" baseline="0" noProof="0" dirty="0">
                  <a:ln>
                    <a:noFill/>
                  </a:ln>
                  <a:solidFill>
                    <a:prstClr val="black"/>
                  </a:solidFill>
                  <a:effectLst/>
                  <a:uLnTx/>
                  <a:uFillTx/>
                  <a:latin typeface="Arial"/>
                  <a:ea typeface="+mn-ea"/>
                  <a:cs typeface="Arial"/>
                </a:rPr>
                <a:t>chlamydia,</a:t>
              </a:r>
              <a:r>
                <a:rPr kumimoji="0" sz="800" b="1" i="0" u="none" strike="noStrike" kern="1200" cap="none" spc="-65" normalizeH="0" baseline="0" noProof="0" dirty="0">
                  <a:ln>
                    <a:noFill/>
                  </a:ln>
                  <a:solidFill>
                    <a:prstClr val="black"/>
                  </a:solidFill>
                  <a:effectLst/>
                  <a:uLnTx/>
                  <a:uFillTx/>
                  <a:latin typeface="Arial"/>
                  <a:ea typeface="+mn-ea"/>
                  <a:cs typeface="Arial"/>
                </a:rPr>
                <a:t> </a:t>
              </a:r>
              <a:r>
                <a:rPr kumimoji="0" sz="800" b="1" i="0" u="none" strike="noStrike" kern="1200" cap="none" spc="-5" normalizeH="0" baseline="0" noProof="0" dirty="0">
                  <a:ln>
                    <a:noFill/>
                  </a:ln>
                  <a:solidFill>
                    <a:prstClr val="black"/>
                  </a:solidFill>
                  <a:effectLst/>
                  <a:uLnTx/>
                  <a:uFillTx/>
                  <a:latin typeface="Arial"/>
                  <a:ea typeface="+mn-ea"/>
                  <a:cs typeface="Arial"/>
                </a:rPr>
                <a:t>g</a:t>
              </a:r>
              <a:endParaRPr kumimoji="0" sz="800" b="0" i="0" u="none" strike="noStrike" kern="1200" cap="none" spc="0" normalizeH="0" baseline="0" noProof="0">
                <a:ln>
                  <a:noFill/>
                </a:ln>
                <a:solidFill>
                  <a:prstClr val="black"/>
                </a:solidFill>
                <a:effectLst/>
                <a:uLnTx/>
                <a:uFillTx/>
                <a:latin typeface="Arial"/>
                <a:ea typeface="+mn-ea"/>
                <a:cs typeface="Arial"/>
              </a:endParaRPr>
            </a:p>
          </p:txBody>
        </p:sp>
        <p:sp>
          <p:nvSpPr>
            <p:cNvPr id="94" name="object 35"/>
            <p:cNvSpPr/>
            <p:nvPr/>
          </p:nvSpPr>
          <p:spPr>
            <a:xfrm>
              <a:off x="4811267" y="5178552"/>
              <a:ext cx="1068324" cy="1341120"/>
            </a:xfrm>
            <a:prstGeom prst="rect">
              <a:avLst/>
            </a:prstGeom>
            <a:blipFill>
              <a:blip r:embed="rId1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5" name="object 36"/>
            <p:cNvSpPr/>
            <p:nvPr/>
          </p:nvSpPr>
          <p:spPr>
            <a:xfrm>
              <a:off x="3028188" y="435863"/>
              <a:ext cx="2023872" cy="635508"/>
            </a:xfrm>
            <a:prstGeom prst="rect">
              <a:avLst/>
            </a:prstGeom>
            <a:blipFill>
              <a:blip r:embed="rId19"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6" name="object 37"/>
            <p:cNvSpPr txBox="1"/>
            <p:nvPr/>
          </p:nvSpPr>
          <p:spPr>
            <a:xfrm>
              <a:off x="5114671" y="448690"/>
              <a:ext cx="2525395" cy="276999"/>
            </a:xfrm>
            <a:prstGeom prst="rect">
              <a:avLst/>
            </a:prstGeom>
          </p:spPr>
          <p:txBody>
            <a:bodyPr vert="horz" wrap="square" lIns="0" tIns="0" rIns="0" bIns="0" rtlCol="0">
              <a:spAutoFit/>
            </a:bodyPr>
            <a:lstStyle/>
            <a:p>
              <a:pPr marL="12700" marR="5080" lvl="0" indent="0" algn="l"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5" normalizeH="0" baseline="0" noProof="0" dirty="0">
                  <a:ln>
                    <a:noFill/>
                  </a:ln>
                  <a:solidFill>
                    <a:prstClr val="black"/>
                  </a:solidFill>
                  <a:effectLst/>
                  <a:uLnTx/>
                  <a:uFillTx/>
                  <a:latin typeface="Calibri"/>
                  <a:ea typeface="+mn-ea"/>
                  <a:cs typeface="Calibri"/>
                </a:rPr>
                <a:t>CDC: </a:t>
              </a:r>
              <a:r>
                <a:rPr kumimoji="0" sz="900" b="1" i="0" u="none" strike="noStrike" kern="1200" cap="none" spc="0" normalizeH="0" baseline="0" noProof="0" dirty="0">
                  <a:ln>
                    <a:noFill/>
                  </a:ln>
                  <a:solidFill>
                    <a:prstClr val="black"/>
                  </a:solidFill>
                  <a:effectLst/>
                  <a:uLnTx/>
                  <a:uFillTx/>
                  <a:latin typeface="Calibri"/>
                  <a:ea typeface="+mn-ea"/>
                  <a:cs typeface="Calibri"/>
                </a:rPr>
                <a:t>3 </a:t>
              </a:r>
              <a:r>
                <a:rPr kumimoji="0" sz="900" b="1" i="0" u="none" strike="noStrike" kern="1200" cap="none" spc="-5" normalizeH="0" baseline="0" noProof="0" dirty="0">
                  <a:ln>
                    <a:noFill/>
                  </a:ln>
                  <a:solidFill>
                    <a:prstClr val="black"/>
                  </a:solidFill>
                  <a:effectLst/>
                  <a:uLnTx/>
                  <a:uFillTx/>
                  <a:latin typeface="Calibri"/>
                  <a:ea typeface="+mn-ea"/>
                  <a:cs typeface="Calibri"/>
                </a:rPr>
                <a:t>sexually transmitted diseases hit record highs  across</a:t>
              </a:r>
              <a:r>
                <a:rPr kumimoji="0" sz="900" b="1" i="0" u="none" strike="noStrike" kern="1200" cap="none" spc="-45" normalizeH="0" baseline="0" noProof="0" dirty="0">
                  <a:ln>
                    <a:noFill/>
                  </a:ln>
                  <a:solidFill>
                    <a:prstClr val="black"/>
                  </a:solidFill>
                  <a:effectLst/>
                  <a:uLnTx/>
                  <a:uFillTx/>
                  <a:latin typeface="Calibri"/>
                  <a:ea typeface="+mn-ea"/>
                  <a:cs typeface="Calibri"/>
                </a:rPr>
                <a:t> </a:t>
              </a:r>
              <a:r>
                <a:rPr kumimoji="0" sz="900" b="1" i="0" u="none" strike="noStrike" kern="1200" cap="none" spc="-5" normalizeH="0" baseline="0" noProof="0" dirty="0">
                  <a:ln>
                    <a:noFill/>
                  </a:ln>
                  <a:solidFill>
                    <a:prstClr val="black"/>
                  </a:solidFill>
                  <a:effectLst/>
                  <a:uLnTx/>
                  <a:uFillTx/>
                  <a:latin typeface="Calibri"/>
                  <a:ea typeface="+mn-ea"/>
                  <a:cs typeface="Calibri"/>
                </a:rPr>
                <a:t>U.S.</a:t>
              </a:r>
              <a:endParaRPr kumimoji="0" sz="900" b="0" i="0" u="none" strike="noStrike" kern="1200" cap="none" spc="0" normalizeH="0" baseline="0" noProof="0">
                <a:ln>
                  <a:noFill/>
                </a:ln>
                <a:solidFill>
                  <a:prstClr val="black"/>
                </a:solidFill>
                <a:effectLst/>
                <a:uLnTx/>
                <a:uFillTx/>
                <a:latin typeface="Calibri"/>
                <a:ea typeface="+mn-ea"/>
                <a:cs typeface="Calibri"/>
              </a:endParaRPr>
            </a:p>
          </p:txBody>
        </p:sp>
        <p:sp>
          <p:nvSpPr>
            <p:cNvPr id="97" name="object 38"/>
            <p:cNvSpPr/>
            <p:nvPr/>
          </p:nvSpPr>
          <p:spPr>
            <a:xfrm>
              <a:off x="0" y="5457444"/>
              <a:ext cx="2389632" cy="477012"/>
            </a:xfrm>
            <a:prstGeom prst="rect">
              <a:avLst/>
            </a:prstGeom>
            <a:blipFill>
              <a:blip r:embed="rId20"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8" name="object 39"/>
            <p:cNvSpPr txBox="1"/>
            <p:nvPr/>
          </p:nvSpPr>
          <p:spPr>
            <a:xfrm>
              <a:off x="6502" y="5907328"/>
              <a:ext cx="2214880" cy="1905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1" i="0" u="none" strike="noStrike" kern="1200" cap="none" spc="-5" normalizeH="0" baseline="0" noProof="0" dirty="0">
                  <a:ln>
                    <a:noFill/>
                  </a:ln>
                  <a:solidFill>
                    <a:prstClr val="black"/>
                  </a:solidFill>
                  <a:effectLst/>
                  <a:uLnTx/>
                  <a:uFillTx/>
                  <a:latin typeface="Britannic Bold"/>
                  <a:ea typeface="+mn-ea"/>
                  <a:cs typeface="Britannic Bold"/>
                </a:rPr>
                <a:t>w </a:t>
              </a:r>
              <a:r>
                <a:rPr kumimoji="0" sz="1200" b="1" i="0" u="none" strike="noStrike" kern="1200" cap="none" spc="5" normalizeH="0" baseline="0" noProof="0" dirty="0">
                  <a:ln>
                    <a:noFill/>
                  </a:ln>
                  <a:solidFill>
                    <a:prstClr val="black"/>
                  </a:solidFill>
                  <a:effectLst/>
                  <a:uLnTx/>
                  <a:uFillTx/>
                  <a:latin typeface="Britannic Bold"/>
                  <a:ea typeface="+mn-ea"/>
                  <a:cs typeface="Britannic Bold"/>
                </a:rPr>
                <a:t>STD cases </a:t>
              </a:r>
              <a:r>
                <a:rPr kumimoji="0" sz="1200" b="1" i="0" u="none" strike="noStrike" kern="1200" cap="none" spc="0" normalizeH="0" baseline="0" noProof="0" dirty="0">
                  <a:ln>
                    <a:noFill/>
                  </a:ln>
                  <a:solidFill>
                    <a:prstClr val="black"/>
                  </a:solidFill>
                  <a:effectLst/>
                  <a:uLnTx/>
                  <a:uFillTx/>
                  <a:latin typeface="Britannic Bold"/>
                  <a:ea typeface="+mn-ea"/>
                  <a:cs typeface="Britannic Bold"/>
                </a:rPr>
                <a:t>hit </a:t>
              </a:r>
              <a:r>
                <a:rPr kumimoji="0" sz="1200" b="1" i="0" u="none" strike="noStrike" kern="1200" cap="none" spc="-5" normalizeH="0" baseline="0" noProof="0" dirty="0">
                  <a:ln>
                    <a:noFill/>
                  </a:ln>
                  <a:solidFill>
                    <a:prstClr val="black"/>
                  </a:solidFill>
                  <a:effectLst/>
                  <a:uLnTx/>
                  <a:uFillTx/>
                  <a:latin typeface="Britannic Bold"/>
                  <a:ea typeface="+mn-ea"/>
                  <a:cs typeface="Britannic Bold"/>
                </a:rPr>
                <a:t>a </a:t>
              </a:r>
              <a:r>
                <a:rPr kumimoji="0" sz="1200" b="1" i="0" u="none" strike="noStrike" kern="1200" cap="none" spc="0" normalizeH="0" baseline="0" noProof="0" dirty="0">
                  <a:ln>
                    <a:noFill/>
                  </a:ln>
                  <a:solidFill>
                    <a:prstClr val="black"/>
                  </a:solidFill>
                  <a:effectLst/>
                  <a:uLnTx/>
                  <a:uFillTx/>
                  <a:latin typeface="Britannic Bold"/>
                  <a:ea typeface="+mn-ea"/>
                  <a:cs typeface="Britannic Bold"/>
                </a:rPr>
                <a:t>record high</a:t>
              </a:r>
              <a:r>
                <a:rPr kumimoji="0" sz="1200" b="1" i="0" u="none" strike="noStrike" kern="1200" cap="none" spc="-204" normalizeH="0" baseline="0" noProof="0" dirty="0">
                  <a:ln>
                    <a:noFill/>
                  </a:ln>
                  <a:solidFill>
                    <a:prstClr val="black"/>
                  </a:solidFill>
                  <a:effectLst/>
                  <a:uLnTx/>
                  <a:uFillTx/>
                  <a:latin typeface="Britannic Bold"/>
                  <a:ea typeface="+mn-ea"/>
                  <a:cs typeface="Britannic Bold"/>
                </a:rPr>
                <a:t> </a:t>
              </a:r>
              <a:r>
                <a:rPr kumimoji="0" sz="1200" b="1" i="0" u="none" strike="noStrike" kern="1200" cap="none" spc="0" normalizeH="0" baseline="0" noProof="0" dirty="0">
                  <a:ln>
                    <a:noFill/>
                  </a:ln>
                  <a:solidFill>
                    <a:prstClr val="black"/>
                  </a:solidFill>
                  <a:effectLst/>
                  <a:uLnTx/>
                  <a:uFillTx/>
                  <a:latin typeface="Britannic Bold"/>
                  <a:ea typeface="+mn-ea"/>
                  <a:cs typeface="Britannic Bold"/>
                </a:rPr>
                <a:t>in</a:t>
              </a:r>
              <a:endParaRPr kumimoji="0" sz="1200" b="0" i="0" u="none" strike="noStrike" kern="1200" cap="none" spc="0" normalizeH="0" baseline="0" noProof="0">
                <a:ln>
                  <a:noFill/>
                </a:ln>
                <a:solidFill>
                  <a:prstClr val="black"/>
                </a:solidFill>
                <a:effectLst/>
                <a:uLnTx/>
                <a:uFillTx/>
                <a:latin typeface="Britannic Bold"/>
                <a:ea typeface="+mn-ea"/>
                <a:cs typeface="Britannic Bold"/>
              </a:endParaRPr>
            </a:p>
          </p:txBody>
        </p:sp>
        <p:sp>
          <p:nvSpPr>
            <p:cNvPr id="99" name="object 40"/>
            <p:cNvSpPr txBox="1"/>
            <p:nvPr/>
          </p:nvSpPr>
          <p:spPr>
            <a:xfrm>
              <a:off x="-27025" y="6090208"/>
              <a:ext cx="323850" cy="1905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1" i="0" u="none" strike="noStrike" kern="1200" cap="none" spc="-5" normalizeH="0" baseline="0" noProof="0" dirty="0">
                  <a:ln>
                    <a:noFill/>
                  </a:ln>
                  <a:solidFill>
                    <a:prstClr val="black"/>
                  </a:solidFill>
                  <a:effectLst/>
                  <a:uLnTx/>
                  <a:uFillTx/>
                  <a:latin typeface="Britannic Bold"/>
                  <a:ea typeface="+mn-ea"/>
                  <a:cs typeface="Britannic Bold"/>
                </a:rPr>
                <a:t>e</a:t>
              </a:r>
              <a:r>
                <a:rPr kumimoji="0" sz="1200" b="1" i="0" u="none" strike="noStrike" kern="1200" cap="none" spc="-110" normalizeH="0" baseline="0" noProof="0" dirty="0">
                  <a:ln>
                    <a:noFill/>
                  </a:ln>
                  <a:solidFill>
                    <a:prstClr val="black"/>
                  </a:solidFill>
                  <a:effectLst/>
                  <a:uLnTx/>
                  <a:uFillTx/>
                  <a:latin typeface="Britannic Bold"/>
                  <a:ea typeface="+mn-ea"/>
                  <a:cs typeface="Britannic Bold"/>
                </a:rPr>
                <a:t> </a:t>
              </a:r>
              <a:r>
                <a:rPr kumimoji="0" sz="1200" b="1" i="0" u="none" strike="noStrike" kern="1200" cap="none" spc="5" normalizeH="0" baseline="0" noProof="0" dirty="0">
                  <a:ln>
                    <a:noFill/>
                  </a:ln>
                  <a:solidFill>
                    <a:prstClr val="black"/>
                  </a:solidFill>
                  <a:effectLst/>
                  <a:uLnTx/>
                  <a:uFillTx/>
                  <a:latin typeface="Britannic Bold"/>
                  <a:ea typeface="+mn-ea"/>
                  <a:cs typeface="Britannic Bold"/>
                </a:rPr>
                <a:t>US</a:t>
              </a:r>
              <a:endParaRPr kumimoji="0" sz="1200" b="0" i="0" u="none" strike="noStrike" kern="1200" cap="none" spc="0" normalizeH="0" baseline="0" noProof="0">
                <a:ln>
                  <a:noFill/>
                </a:ln>
                <a:solidFill>
                  <a:prstClr val="black"/>
                </a:solidFill>
                <a:effectLst/>
                <a:uLnTx/>
                <a:uFillTx/>
                <a:latin typeface="Britannic Bold"/>
                <a:ea typeface="+mn-ea"/>
                <a:cs typeface="Britannic Bold"/>
              </a:endParaRPr>
            </a:p>
          </p:txBody>
        </p:sp>
        <p:sp>
          <p:nvSpPr>
            <p:cNvPr id="100" name="object 41"/>
            <p:cNvSpPr txBox="1"/>
            <p:nvPr/>
          </p:nvSpPr>
          <p:spPr>
            <a:xfrm>
              <a:off x="935837" y="4864480"/>
              <a:ext cx="6028055" cy="397510"/>
            </a:xfrm>
            <a:prstGeom prst="rect">
              <a:avLst/>
            </a:prstGeom>
          </p:spPr>
          <p:txBody>
            <a:bodyPr vert="horz" wrap="square" lIns="0" tIns="0" rIns="0" bIns="0" rtlCol="0">
              <a:spAutoFit/>
            </a:bodyPr>
            <a:lstStyle/>
            <a:p>
              <a:pPr marL="3472179" marR="0" lvl="0" indent="0" algn="l" defTabSz="914400" rtl="0" eaLnBrk="1" fontAlgn="auto" latinLnBrk="0" hangingPunct="1">
                <a:lnSpc>
                  <a:spcPct val="100000"/>
                </a:lnSpc>
                <a:spcBef>
                  <a:spcPts val="0"/>
                </a:spcBef>
                <a:spcAft>
                  <a:spcPts val="0"/>
                </a:spcAft>
                <a:buClrTx/>
                <a:buSzTx/>
                <a:buFontTx/>
                <a:buNone/>
                <a:tabLst/>
                <a:defRPr/>
              </a:pPr>
              <a:r>
                <a:rPr kumimoji="0" sz="800" b="1" i="0" u="none" strike="noStrike" kern="1200" cap="none" spc="-10" normalizeH="0" baseline="0" noProof="0" dirty="0">
                  <a:ln>
                    <a:noFill/>
                  </a:ln>
                  <a:solidFill>
                    <a:prstClr val="black"/>
                  </a:solidFill>
                  <a:effectLst/>
                  <a:uLnTx/>
                  <a:uFillTx/>
                  <a:latin typeface="Arial"/>
                  <a:ea typeface="+mn-ea"/>
                  <a:cs typeface="Arial"/>
                </a:rPr>
                <a:t>STD </a:t>
              </a:r>
              <a:r>
                <a:rPr kumimoji="0" sz="800" b="1" i="0" u="none" strike="noStrike" kern="1200" cap="none" spc="-5" normalizeH="0" baseline="0" noProof="0" dirty="0">
                  <a:ln>
                    <a:noFill/>
                  </a:ln>
                  <a:solidFill>
                    <a:prstClr val="black"/>
                  </a:solidFill>
                  <a:effectLst/>
                  <a:uLnTx/>
                  <a:uFillTx/>
                  <a:latin typeface="Arial"/>
                  <a:ea typeface="+mn-ea"/>
                  <a:cs typeface="Arial"/>
                </a:rPr>
                <a:t>rates </a:t>
              </a:r>
              <a:r>
                <a:rPr kumimoji="0" sz="800" b="1" i="0" u="none" strike="noStrike" kern="1200" cap="none" spc="-10" normalizeH="0" baseline="0" noProof="0" dirty="0">
                  <a:ln>
                    <a:noFill/>
                  </a:ln>
                  <a:solidFill>
                    <a:prstClr val="black"/>
                  </a:solidFill>
                  <a:effectLst/>
                  <a:uLnTx/>
                  <a:uFillTx/>
                  <a:latin typeface="Arial"/>
                  <a:ea typeface="+mn-ea"/>
                  <a:cs typeface="Arial"/>
                </a:rPr>
                <a:t>hit </a:t>
              </a:r>
              <a:r>
                <a:rPr kumimoji="0" sz="800" b="1" i="0" u="none" strike="noStrike" kern="1200" cap="none" spc="-5" normalizeH="0" baseline="0" noProof="0" dirty="0">
                  <a:ln>
                    <a:noFill/>
                  </a:ln>
                  <a:solidFill>
                    <a:prstClr val="black"/>
                  </a:solidFill>
                  <a:effectLst/>
                  <a:uLnTx/>
                  <a:uFillTx/>
                  <a:latin typeface="Arial"/>
                  <a:ea typeface="+mn-ea"/>
                  <a:cs typeface="Arial"/>
                </a:rPr>
                <a:t>all-time </a:t>
              </a:r>
              <a:r>
                <a:rPr kumimoji="0" sz="800" b="1" i="0" u="none" strike="noStrike" kern="1200" cap="none" spc="-10" normalizeH="0" baseline="0" noProof="0" dirty="0">
                  <a:ln>
                    <a:noFill/>
                  </a:ln>
                  <a:solidFill>
                    <a:prstClr val="black"/>
                  </a:solidFill>
                  <a:effectLst/>
                  <a:uLnTx/>
                  <a:uFillTx/>
                  <a:latin typeface="Arial"/>
                  <a:ea typeface="+mn-ea"/>
                  <a:cs typeface="Arial"/>
                </a:rPr>
                <a:t>highs for the third </a:t>
              </a:r>
              <a:r>
                <a:rPr kumimoji="0" sz="800" b="1" i="0" u="none" strike="noStrike" kern="1200" cap="none" spc="-15" normalizeH="0" baseline="0" noProof="0" dirty="0">
                  <a:ln>
                    <a:noFill/>
                  </a:ln>
                  <a:solidFill>
                    <a:prstClr val="black"/>
                  </a:solidFill>
                  <a:effectLst/>
                  <a:uLnTx/>
                  <a:uFillTx/>
                  <a:latin typeface="Arial"/>
                  <a:ea typeface="+mn-ea"/>
                  <a:cs typeface="Arial"/>
                </a:rPr>
                <a:t>year </a:t>
              </a:r>
              <a:r>
                <a:rPr kumimoji="0" sz="800" b="1" i="0" u="none" strike="noStrike" kern="1200" cap="none" spc="-10" normalizeH="0" baseline="0" noProof="0" dirty="0">
                  <a:ln>
                    <a:noFill/>
                  </a:ln>
                  <a:solidFill>
                    <a:prstClr val="black"/>
                  </a:solidFill>
                  <a:effectLst/>
                  <a:uLnTx/>
                  <a:uFillTx/>
                  <a:latin typeface="Arial"/>
                  <a:ea typeface="+mn-ea"/>
                  <a:cs typeface="Arial"/>
                </a:rPr>
                <a:t>in </a:t>
              </a:r>
              <a:r>
                <a:rPr kumimoji="0" sz="800" b="1" i="0" u="none" strike="noStrike" kern="1200" cap="none" spc="-5" normalizeH="0" baseline="0" noProof="0" dirty="0">
                  <a:ln>
                    <a:noFill/>
                  </a:ln>
                  <a:solidFill>
                    <a:prstClr val="black"/>
                  </a:solidFill>
                  <a:effectLst/>
                  <a:uLnTx/>
                  <a:uFillTx/>
                  <a:latin typeface="Arial"/>
                  <a:ea typeface="+mn-ea"/>
                  <a:cs typeface="Arial"/>
                </a:rPr>
                <a:t>a</a:t>
              </a:r>
              <a:r>
                <a:rPr kumimoji="0" sz="800" b="1" i="0" u="none" strike="noStrike" kern="1200" cap="none" spc="200" normalizeH="0" baseline="0" noProof="0" dirty="0">
                  <a:ln>
                    <a:noFill/>
                  </a:ln>
                  <a:solidFill>
                    <a:prstClr val="black"/>
                  </a:solidFill>
                  <a:effectLst/>
                  <a:uLnTx/>
                  <a:uFillTx/>
                  <a:latin typeface="Arial"/>
                  <a:ea typeface="+mn-ea"/>
                  <a:cs typeface="Arial"/>
                </a:rPr>
                <a:t> </a:t>
              </a:r>
              <a:r>
                <a:rPr kumimoji="0" sz="800" b="1" i="0" u="none" strike="noStrike" kern="1200" cap="none" spc="-10" normalizeH="0" baseline="0" noProof="0" dirty="0">
                  <a:ln>
                    <a:noFill/>
                  </a:ln>
                  <a:solidFill>
                    <a:prstClr val="black"/>
                  </a:solidFill>
                  <a:effectLst/>
                  <a:uLnTx/>
                  <a:uFillTx/>
                  <a:latin typeface="Arial"/>
                  <a:ea typeface="+mn-ea"/>
                  <a:cs typeface="Arial"/>
                </a:rPr>
                <a:t>row</a:t>
              </a:r>
              <a:endParaRPr kumimoji="0" sz="8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55"/>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Times New Roman"/>
                <a:ea typeface="+mn-ea"/>
                <a:cs typeface="Times New Roman"/>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800" b="1" i="0" u="none" strike="noStrike" kern="1200" cap="none" spc="20" normalizeH="0" baseline="0" noProof="0" dirty="0">
                  <a:ln>
                    <a:noFill/>
                  </a:ln>
                  <a:solidFill>
                    <a:prstClr val="black"/>
                  </a:solidFill>
                  <a:effectLst/>
                  <a:uLnTx/>
                  <a:uFillTx/>
                  <a:latin typeface="Arial"/>
                  <a:ea typeface="+mn-ea"/>
                  <a:cs typeface="Arial"/>
                </a:rPr>
                <a:t>STD </a:t>
              </a:r>
              <a:r>
                <a:rPr kumimoji="0" sz="800" b="1" i="0" u="none" strike="noStrike" kern="1200" cap="none" spc="10" normalizeH="0" baseline="0" noProof="0" dirty="0">
                  <a:ln>
                    <a:noFill/>
                  </a:ln>
                  <a:solidFill>
                    <a:prstClr val="black"/>
                  </a:solidFill>
                  <a:effectLst/>
                  <a:uLnTx/>
                  <a:uFillTx/>
                  <a:latin typeface="Arial"/>
                  <a:ea typeface="+mn-ea"/>
                  <a:cs typeface="Arial"/>
                </a:rPr>
                <a:t>rates reach record high in U.S., government</a:t>
              </a:r>
              <a:r>
                <a:rPr kumimoji="0" sz="800" b="1" i="0" u="none" strike="noStrike" kern="1200" cap="none" spc="-105" normalizeH="0" baseline="0" noProof="0" dirty="0">
                  <a:ln>
                    <a:noFill/>
                  </a:ln>
                  <a:solidFill>
                    <a:prstClr val="black"/>
                  </a:solidFill>
                  <a:effectLst/>
                  <a:uLnTx/>
                  <a:uFillTx/>
                  <a:latin typeface="Arial"/>
                  <a:ea typeface="+mn-ea"/>
                  <a:cs typeface="Arial"/>
                </a:rPr>
                <a:t> </a:t>
              </a:r>
              <a:r>
                <a:rPr kumimoji="0" sz="800" b="1" i="0" u="none" strike="noStrike" kern="1200" cap="none" spc="10" normalizeH="0" baseline="0" noProof="0" dirty="0">
                  <a:ln>
                    <a:noFill/>
                  </a:ln>
                  <a:solidFill>
                    <a:prstClr val="black"/>
                  </a:solidFill>
                  <a:effectLst/>
                  <a:uLnTx/>
                  <a:uFillTx/>
                  <a:latin typeface="Arial"/>
                  <a:ea typeface="+mn-ea"/>
                  <a:cs typeface="Arial"/>
                </a:rPr>
                <a:t>says</a:t>
              </a:r>
              <a:endParaRPr kumimoji="0" sz="800" b="0" i="0" u="none" strike="noStrike" kern="1200" cap="none" spc="0" normalizeH="0" baseline="0" noProof="0">
                <a:ln>
                  <a:noFill/>
                </a:ln>
                <a:solidFill>
                  <a:prstClr val="black"/>
                </a:solidFill>
                <a:effectLst/>
                <a:uLnTx/>
                <a:uFillTx/>
                <a:latin typeface="Arial"/>
                <a:ea typeface="+mn-ea"/>
                <a:cs typeface="Arial"/>
              </a:endParaRPr>
            </a:p>
          </p:txBody>
        </p:sp>
        <p:sp>
          <p:nvSpPr>
            <p:cNvPr id="101" name="object 42"/>
            <p:cNvSpPr/>
            <p:nvPr/>
          </p:nvSpPr>
          <p:spPr>
            <a:xfrm>
              <a:off x="0" y="3861815"/>
              <a:ext cx="1321308" cy="833628"/>
            </a:xfrm>
            <a:prstGeom prst="rect">
              <a:avLst/>
            </a:prstGeom>
            <a:blipFill>
              <a:blip r:embed="rId21"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2" name="object 43"/>
            <p:cNvSpPr/>
            <p:nvPr/>
          </p:nvSpPr>
          <p:spPr>
            <a:xfrm>
              <a:off x="932688" y="4614671"/>
              <a:ext cx="2264664" cy="484631"/>
            </a:xfrm>
            <a:prstGeom prst="rect">
              <a:avLst/>
            </a:prstGeom>
            <a:blipFill>
              <a:blip r:embed="rId2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3" name="object 44"/>
            <p:cNvSpPr/>
            <p:nvPr/>
          </p:nvSpPr>
          <p:spPr>
            <a:xfrm>
              <a:off x="6280403" y="2645664"/>
              <a:ext cx="1988820" cy="504443"/>
            </a:xfrm>
            <a:prstGeom prst="rect">
              <a:avLst/>
            </a:prstGeom>
            <a:blipFill>
              <a:blip r:embed="rId2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4" name="object 45"/>
            <p:cNvSpPr txBox="1"/>
            <p:nvPr/>
          </p:nvSpPr>
          <p:spPr>
            <a:xfrm>
              <a:off x="6346316" y="3185667"/>
              <a:ext cx="1141730" cy="334645"/>
            </a:xfrm>
            <a:prstGeom prst="rect">
              <a:avLst/>
            </a:prstGeom>
          </p:spPr>
          <p:txBody>
            <a:bodyPr vert="horz" wrap="square" lIns="0" tIns="0" rIns="0" bIns="0" rtlCol="0">
              <a:spAutoFit/>
            </a:bodyPr>
            <a:lstStyle/>
            <a:p>
              <a:pPr marL="12700" marR="5080" lvl="0" indent="0" algn="l" defTabSz="914400" rtl="0" eaLnBrk="1" fontAlgn="auto" latinLnBrk="0" hangingPunct="1">
                <a:lnSpc>
                  <a:spcPct val="100000"/>
                </a:lnSpc>
                <a:spcBef>
                  <a:spcPts val="0"/>
                </a:spcBef>
                <a:spcAft>
                  <a:spcPts val="0"/>
                </a:spcAft>
                <a:buClrTx/>
                <a:buSzTx/>
                <a:buFontTx/>
                <a:buNone/>
                <a:tabLst/>
                <a:defRPr/>
              </a:pPr>
              <a:r>
                <a:rPr kumimoji="0" sz="1050" b="1" i="0" u="none" strike="noStrike" kern="1200" cap="none" spc="5" normalizeH="0" baseline="0" noProof="0" dirty="0">
                  <a:ln>
                    <a:noFill/>
                  </a:ln>
                  <a:solidFill>
                    <a:srgbClr val="404040"/>
                  </a:solidFill>
                  <a:effectLst/>
                  <a:uLnTx/>
                  <a:uFillTx/>
                  <a:latin typeface="Arial"/>
                  <a:ea typeface="+mn-ea"/>
                  <a:cs typeface="Arial"/>
                </a:rPr>
                <a:t>STDs </a:t>
              </a:r>
              <a:r>
                <a:rPr kumimoji="0" sz="1050" b="1" i="0" u="none" strike="noStrike" kern="1200" cap="none" spc="-5" normalizeH="0" baseline="0" noProof="0" dirty="0">
                  <a:ln>
                    <a:noFill/>
                  </a:ln>
                  <a:solidFill>
                    <a:srgbClr val="404040"/>
                  </a:solidFill>
                  <a:effectLst/>
                  <a:uLnTx/>
                  <a:uFillTx/>
                  <a:latin typeface="Arial"/>
                  <a:ea typeface="+mn-ea"/>
                  <a:cs typeface="Arial"/>
                </a:rPr>
                <a:t>Hit</a:t>
              </a:r>
              <a:r>
                <a:rPr kumimoji="0" sz="1050" b="1" i="0" u="none" strike="noStrike" kern="1200" cap="none" spc="-90" normalizeH="0" baseline="0" noProof="0" dirty="0">
                  <a:ln>
                    <a:noFill/>
                  </a:ln>
                  <a:solidFill>
                    <a:srgbClr val="404040"/>
                  </a:solidFill>
                  <a:effectLst/>
                  <a:uLnTx/>
                  <a:uFillTx/>
                  <a:latin typeface="Arial"/>
                  <a:ea typeface="+mn-ea"/>
                  <a:cs typeface="Arial"/>
                </a:rPr>
                <a:t> </a:t>
              </a:r>
              <a:r>
                <a:rPr kumimoji="0" sz="1050" b="1" i="0" u="none" strike="noStrike" kern="1200" cap="none" spc="-10" normalizeH="0" baseline="0" noProof="0" dirty="0">
                  <a:ln>
                    <a:noFill/>
                  </a:ln>
                  <a:solidFill>
                    <a:srgbClr val="404040"/>
                  </a:solidFill>
                  <a:effectLst/>
                  <a:uLnTx/>
                  <a:uFillTx/>
                  <a:latin typeface="Arial"/>
                  <a:ea typeface="+mn-ea"/>
                  <a:cs typeface="Arial"/>
                </a:rPr>
                <a:t>All-Time  </a:t>
              </a:r>
              <a:r>
                <a:rPr kumimoji="0" sz="1050" b="1" i="0" u="none" strike="noStrike" kern="1200" cap="none" spc="0" normalizeH="0" baseline="0" noProof="0" dirty="0">
                  <a:ln>
                    <a:noFill/>
                  </a:ln>
                  <a:solidFill>
                    <a:srgbClr val="404040"/>
                  </a:solidFill>
                  <a:effectLst/>
                  <a:uLnTx/>
                  <a:uFillTx/>
                  <a:latin typeface="Arial"/>
                  <a:ea typeface="+mn-ea"/>
                  <a:cs typeface="Arial"/>
                </a:rPr>
                <a:t>High </a:t>
              </a:r>
              <a:r>
                <a:rPr kumimoji="0" sz="1050" b="1" i="0" u="none" strike="noStrike" kern="1200" cap="none" spc="-5" normalizeH="0" baseline="0" noProof="0" dirty="0">
                  <a:ln>
                    <a:noFill/>
                  </a:ln>
                  <a:solidFill>
                    <a:srgbClr val="404040"/>
                  </a:solidFill>
                  <a:effectLst/>
                  <a:uLnTx/>
                  <a:uFillTx/>
                  <a:latin typeface="Arial"/>
                  <a:ea typeface="+mn-ea"/>
                  <a:cs typeface="Arial"/>
                </a:rPr>
                <a:t>in</a:t>
              </a:r>
              <a:r>
                <a:rPr kumimoji="0" sz="1050" b="1" i="0" u="none" strike="noStrike" kern="1200" cap="none" spc="-130" normalizeH="0" baseline="0" noProof="0" dirty="0">
                  <a:ln>
                    <a:noFill/>
                  </a:ln>
                  <a:solidFill>
                    <a:srgbClr val="404040"/>
                  </a:solidFill>
                  <a:effectLst/>
                  <a:uLnTx/>
                  <a:uFillTx/>
                  <a:latin typeface="Arial"/>
                  <a:ea typeface="+mn-ea"/>
                  <a:cs typeface="Arial"/>
                </a:rPr>
                <a:t> </a:t>
              </a:r>
              <a:r>
                <a:rPr kumimoji="0" sz="1050" b="1" i="0" u="none" strike="noStrike" kern="1200" cap="none" spc="0" normalizeH="0" baseline="0" noProof="0" dirty="0">
                  <a:ln>
                    <a:noFill/>
                  </a:ln>
                  <a:solidFill>
                    <a:srgbClr val="404040"/>
                  </a:solidFill>
                  <a:effectLst/>
                  <a:uLnTx/>
                  <a:uFillTx/>
                  <a:latin typeface="Arial"/>
                  <a:ea typeface="+mn-ea"/>
                  <a:cs typeface="Arial"/>
                </a:rPr>
                <a:t>U.S.</a:t>
              </a:r>
              <a:endParaRPr kumimoji="0" sz="1050" b="0" i="0" u="none" strike="noStrike" kern="1200" cap="none" spc="0" normalizeH="0" baseline="0" noProof="0">
                <a:ln>
                  <a:noFill/>
                </a:ln>
                <a:solidFill>
                  <a:prstClr val="black"/>
                </a:solidFill>
                <a:effectLst/>
                <a:uLnTx/>
                <a:uFillTx/>
                <a:latin typeface="Arial"/>
                <a:ea typeface="+mn-ea"/>
                <a:cs typeface="Arial"/>
              </a:endParaRPr>
            </a:p>
          </p:txBody>
        </p:sp>
        <p:sp>
          <p:nvSpPr>
            <p:cNvPr id="105" name="object 46"/>
            <p:cNvSpPr txBox="1"/>
            <p:nvPr/>
          </p:nvSpPr>
          <p:spPr>
            <a:xfrm>
              <a:off x="2680207" y="5559704"/>
              <a:ext cx="1714500" cy="660400"/>
            </a:xfrm>
            <a:prstGeom prst="rect">
              <a:avLst/>
            </a:prstGeom>
          </p:spPr>
          <p:txBody>
            <a:bodyPr vert="horz" wrap="square" lIns="0" tIns="0" rIns="0" bIns="0" rtlCol="0">
              <a:spAutoFit/>
            </a:bodyPr>
            <a:lstStyle/>
            <a:p>
              <a:pPr marL="12700" marR="5080" lvl="0" indent="0" algn="l" defTabSz="914400" rtl="0" eaLnBrk="1" fontAlgn="auto" latinLnBrk="0" hangingPunct="1">
                <a:lnSpc>
                  <a:spcPct val="100000"/>
                </a:lnSpc>
                <a:spcBef>
                  <a:spcPts val="0"/>
                </a:spcBef>
                <a:spcAft>
                  <a:spcPts val="0"/>
                </a:spcAft>
                <a:buClrTx/>
                <a:buSzTx/>
                <a:buFontTx/>
                <a:buNone/>
                <a:tabLst/>
                <a:defRPr/>
              </a:pPr>
              <a:r>
                <a:rPr kumimoji="0" sz="1050" b="1" i="1" u="none" strike="noStrike" kern="1200" cap="none" spc="0" normalizeH="0" baseline="0" noProof="0" dirty="0">
                  <a:ln>
                    <a:noFill/>
                  </a:ln>
                  <a:solidFill>
                    <a:prstClr val="black"/>
                  </a:solidFill>
                  <a:effectLst/>
                  <a:uLnTx/>
                  <a:uFillTx/>
                  <a:latin typeface="Script MT Bold"/>
                  <a:ea typeface="+mn-ea"/>
                  <a:cs typeface="Script MT Bold"/>
                </a:rPr>
                <a:t>Annual </a:t>
              </a:r>
              <a:r>
                <a:rPr kumimoji="0" sz="1050" b="1" i="1" u="none" strike="noStrike" kern="1200" cap="none" spc="-5" normalizeH="0" baseline="0" noProof="0" dirty="0">
                  <a:ln>
                    <a:noFill/>
                  </a:ln>
                  <a:solidFill>
                    <a:prstClr val="black"/>
                  </a:solidFill>
                  <a:effectLst/>
                  <a:uLnTx/>
                  <a:uFillTx/>
                  <a:latin typeface="Script MT Bold"/>
                  <a:ea typeface="+mn-ea"/>
                  <a:cs typeface="Script MT Bold"/>
                </a:rPr>
                <a:t>report </a:t>
              </a:r>
              <a:r>
                <a:rPr kumimoji="0" sz="1050" b="1" i="1" u="none" strike="noStrike" kern="1200" cap="none" spc="0" normalizeH="0" baseline="0" noProof="0" dirty="0">
                  <a:ln>
                    <a:noFill/>
                  </a:ln>
                  <a:solidFill>
                    <a:prstClr val="black"/>
                  </a:solidFill>
                  <a:effectLst/>
                  <a:uLnTx/>
                  <a:uFillTx/>
                  <a:latin typeface="Script MT Bold"/>
                  <a:ea typeface="+mn-ea"/>
                  <a:cs typeface="Script MT Bold"/>
                </a:rPr>
                <a:t>shows more than  2 </a:t>
              </a:r>
              <a:r>
                <a:rPr kumimoji="0" sz="1050" b="1" i="1" u="none" strike="noStrike" kern="1200" cap="none" spc="-5" normalizeH="0" baseline="0" noProof="0" dirty="0">
                  <a:ln>
                    <a:noFill/>
                  </a:ln>
                  <a:solidFill>
                    <a:prstClr val="black"/>
                  </a:solidFill>
                  <a:effectLst/>
                  <a:uLnTx/>
                  <a:uFillTx/>
                  <a:latin typeface="Script MT Bold"/>
                  <a:ea typeface="+mn-ea"/>
                  <a:cs typeface="Script MT Bold"/>
                </a:rPr>
                <a:t>million cases </a:t>
              </a:r>
              <a:r>
                <a:rPr kumimoji="0" sz="1050" b="1" i="1" u="none" strike="noStrike" kern="1200" cap="none" spc="0" normalizeH="0" baseline="0" noProof="0" dirty="0">
                  <a:ln>
                    <a:noFill/>
                  </a:ln>
                  <a:solidFill>
                    <a:prstClr val="black"/>
                  </a:solidFill>
                  <a:effectLst/>
                  <a:uLnTx/>
                  <a:uFillTx/>
                  <a:latin typeface="Script MT Bold"/>
                  <a:ea typeface="+mn-ea"/>
                  <a:cs typeface="Script MT Bold"/>
                </a:rPr>
                <a:t>of chlamydia,  gonorrhea and syphilis</a:t>
              </a:r>
              <a:r>
                <a:rPr kumimoji="0" sz="1050" b="1" i="1" u="none" strike="noStrike" kern="1200" cap="none" spc="-105" normalizeH="0" baseline="0" noProof="0" dirty="0">
                  <a:ln>
                    <a:noFill/>
                  </a:ln>
                  <a:solidFill>
                    <a:prstClr val="black"/>
                  </a:solidFill>
                  <a:effectLst/>
                  <a:uLnTx/>
                  <a:uFillTx/>
                  <a:latin typeface="Script MT Bold"/>
                  <a:ea typeface="+mn-ea"/>
                  <a:cs typeface="Script MT Bold"/>
                </a:rPr>
                <a:t> </a:t>
              </a:r>
              <a:r>
                <a:rPr kumimoji="0" sz="1050" b="1" i="1" u="none" strike="noStrike" kern="1200" cap="none" spc="-5" normalizeH="0" baseline="0" noProof="0" dirty="0">
                  <a:ln>
                    <a:noFill/>
                  </a:ln>
                  <a:solidFill>
                    <a:prstClr val="black"/>
                  </a:solidFill>
                  <a:effectLst/>
                  <a:uLnTx/>
                  <a:uFillTx/>
                  <a:latin typeface="Script MT Bold"/>
                  <a:ea typeface="+mn-ea"/>
                  <a:cs typeface="Script MT Bold"/>
                </a:rPr>
                <a:t>reported  in</a:t>
              </a:r>
              <a:r>
                <a:rPr kumimoji="0" sz="1050" b="1" i="1" u="none" strike="noStrike" kern="1200" cap="none" spc="-95" normalizeH="0" baseline="0" noProof="0" dirty="0">
                  <a:ln>
                    <a:noFill/>
                  </a:ln>
                  <a:solidFill>
                    <a:prstClr val="black"/>
                  </a:solidFill>
                  <a:effectLst/>
                  <a:uLnTx/>
                  <a:uFillTx/>
                  <a:latin typeface="Script MT Bold"/>
                  <a:ea typeface="+mn-ea"/>
                  <a:cs typeface="Script MT Bold"/>
                </a:rPr>
                <a:t> </a:t>
              </a:r>
              <a:r>
                <a:rPr kumimoji="0" sz="1050" b="1" i="1" u="none" strike="noStrike" kern="1200" cap="none" spc="0" normalizeH="0" baseline="0" noProof="0" dirty="0">
                  <a:ln>
                    <a:noFill/>
                  </a:ln>
                  <a:solidFill>
                    <a:prstClr val="black"/>
                  </a:solidFill>
                  <a:effectLst/>
                  <a:uLnTx/>
                  <a:uFillTx/>
                  <a:latin typeface="Script MT Bold"/>
                  <a:ea typeface="+mn-ea"/>
                  <a:cs typeface="Script MT Bold"/>
                </a:rPr>
                <a:t>2016</a:t>
              </a:r>
              <a:endParaRPr kumimoji="0" sz="1050" b="0" i="0" u="none" strike="noStrike" kern="1200" cap="none" spc="0" normalizeH="0" baseline="0" noProof="0">
                <a:ln>
                  <a:noFill/>
                </a:ln>
                <a:solidFill>
                  <a:prstClr val="black"/>
                </a:solidFill>
                <a:effectLst/>
                <a:uLnTx/>
                <a:uFillTx/>
                <a:latin typeface="Script MT Bold"/>
                <a:ea typeface="+mn-ea"/>
                <a:cs typeface="Script MT Bold"/>
              </a:endParaRPr>
            </a:p>
          </p:txBody>
        </p:sp>
        <p:sp>
          <p:nvSpPr>
            <p:cNvPr id="106" name="object 47"/>
            <p:cNvSpPr/>
            <p:nvPr/>
          </p:nvSpPr>
          <p:spPr>
            <a:xfrm>
              <a:off x="6609588" y="3698747"/>
              <a:ext cx="1524000" cy="929639"/>
            </a:xfrm>
            <a:prstGeom prst="rect">
              <a:avLst/>
            </a:prstGeom>
            <a:blipFill>
              <a:blip r:embed="rId2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7" name="object 48"/>
            <p:cNvSpPr/>
            <p:nvPr/>
          </p:nvSpPr>
          <p:spPr>
            <a:xfrm>
              <a:off x="5955791" y="5210555"/>
              <a:ext cx="2115312" cy="393191"/>
            </a:xfrm>
            <a:prstGeom prst="rect">
              <a:avLst/>
            </a:prstGeom>
            <a:blipFill>
              <a:blip r:embed="rId2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8" name="object 49"/>
            <p:cNvSpPr txBox="1"/>
            <p:nvPr/>
          </p:nvSpPr>
          <p:spPr>
            <a:xfrm>
              <a:off x="6092190" y="5658154"/>
              <a:ext cx="1845310" cy="230832"/>
            </a:xfrm>
            <a:prstGeom prst="rect">
              <a:avLst/>
            </a:prstGeom>
          </p:spPr>
          <p:txBody>
            <a:bodyPr vert="horz" wrap="square" lIns="0" tIns="0" rIns="0" bIns="0" rtlCol="0">
              <a:spAutoFit/>
            </a:bodyPr>
            <a:lstStyle/>
            <a:p>
              <a:pPr marL="474345" marR="5080" lvl="0" indent="-462280" algn="l" defTabSz="914400" rtl="0" eaLnBrk="1" fontAlgn="auto" latinLnBrk="0" hangingPunct="1">
                <a:lnSpc>
                  <a:spcPct val="100000"/>
                </a:lnSpc>
                <a:spcBef>
                  <a:spcPts val="0"/>
                </a:spcBef>
                <a:spcAft>
                  <a:spcPts val="0"/>
                </a:spcAft>
                <a:buClrTx/>
                <a:buSzTx/>
                <a:buFontTx/>
                <a:buNone/>
                <a:tabLst/>
                <a:defRPr/>
              </a:pPr>
              <a:r>
                <a:rPr kumimoji="0" sz="750" b="1" i="0" u="none" strike="noStrike" kern="1200" cap="none" spc="-5" normalizeH="0" baseline="0" noProof="0" dirty="0">
                  <a:ln>
                    <a:noFill/>
                  </a:ln>
                  <a:solidFill>
                    <a:prstClr val="black"/>
                  </a:solidFill>
                  <a:effectLst/>
                  <a:uLnTx/>
                  <a:uFillTx/>
                  <a:latin typeface="Arial"/>
                  <a:ea typeface="+mn-ea"/>
                  <a:cs typeface="Arial"/>
                </a:rPr>
                <a:t>There </a:t>
              </a:r>
              <a:r>
                <a:rPr kumimoji="0" sz="750" b="1" i="0" u="none" strike="noStrike" kern="1200" cap="none" spc="5" normalizeH="0" baseline="0" noProof="0" dirty="0">
                  <a:ln>
                    <a:noFill/>
                  </a:ln>
                  <a:solidFill>
                    <a:prstClr val="black"/>
                  </a:solidFill>
                  <a:effectLst/>
                  <a:uLnTx/>
                  <a:uFillTx/>
                  <a:latin typeface="Arial"/>
                  <a:ea typeface="+mn-ea"/>
                  <a:cs typeface="Arial"/>
                </a:rPr>
                <a:t>is </a:t>
              </a:r>
              <a:r>
                <a:rPr kumimoji="0" sz="750" b="1" i="0" u="none" strike="noStrike" kern="1200" cap="none" spc="-5" normalizeH="0" baseline="0" noProof="0" dirty="0">
                  <a:ln>
                    <a:noFill/>
                  </a:ln>
                  <a:solidFill>
                    <a:prstClr val="black"/>
                  </a:solidFill>
                  <a:effectLst/>
                  <a:uLnTx/>
                  <a:uFillTx/>
                  <a:latin typeface="Arial"/>
                  <a:ea typeface="+mn-ea"/>
                  <a:cs typeface="Arial"/>
                </a:rPr>
                <a:t>now </a:t>
              </a:r>
              <a:r>
                <a:rPr kumimoji="0" sz="750" b="1" i="0" u="none" strike="noStrike" kern="1200" cap="none" spc="0" normalizeH="0" baseline="0" noProof="0" dirty="0">
                  <a:ln>
                    <a:noFill/>
                  </a:ln>
                  <a:solidFill>
                    <a:prstClr val="black"/>
                  </a:solidFill>
                  <a:effectLst/>
                  <a:uLnTx/>
                  <a:uFillTx/>
                  <a:latin typeface="Arial"/>
                  <a:ea typeface="+mn-ea"/>
                  <a:cs typeface="Arial"/>
                </a:rPr>
                <a:t>a </a:t>
              </a:r>
              <a:r>
                <a:rPr kumimoji="0" sz="750" b="1" i="0" u="none" strike="noStrike" kern="1200" cap="none" spc="-5" normalizeH="0" baseline="0" noProof="0" dirty="0">
                  <a:ln>
                    <a:noFill/>
                  </a:ln>
                  <a:solidFill>
                    <a:prstClr val="black"/>
                  </a:solidFill>
                  <a:effectLst/>
                  <a:uLnTx/>
                  <a:uFillTx/>
                  <a:latin typeface="Arial"/>
                  <a:ea typeface="+mn-ea"/>
                  <a:cs typeface="Arial"/>
                </a:rPr>
                <a:t>gonorrhea superbug </a:t>
              </a:r>
              <a:r>
                <a:rPr kumimoji="0" sz="750" b="1" i="0" u="none" strike="noStrike" kern="1200" cap="none" spc="0" normalizeH="0" baseline="0" noProof="0" dirty="0">
                  <a:ln>
                    <a:noFill/>
                  </a:ln>
                  <a:solidFill>
                    <a:prstClr val="black"/>
                  </a:solidFill>
                  <a:effectLst/>
                  <a:uLnTx/>
                  <a:uFillTx/>
                  <a:latin typeface="Arial"/>
                  <a:ea typeface="+mn-ea"/>
                  <a:cs typeface="Arial"/>
                </a:rPr>
                <a:t>and  we can't </a:t>
              </a:r>
              <a:r>
                <a:rPr kumimoji="0" sz="750" b="1" i="0" u="none" strike="noStrike" kern="1200" cap="none" spc="-5" normalizeH="0" baseline="0" noProof="0" dirty="0">
                  <a:ln>
                    <a:noFill/>
                  </a:ln>
                  <a:solidFill>
                    <a:prstClr val="black"/>
                  </a:solidFill>
                  <a:effectLst/>
                  <a:uLnTx/>
                  <a:uFillTx/>
                  <a:latin typeface="Arial"/>
                  <a:ea typeface="+mn-ea"/>
                  <a:cs typeface="Arial"/>
                </a:rPr>
                <a:t>get </a:t>
              </a:r>
              <a:r>
                <a:rPr kumimoji="0" sz="750" b="1" i="0" u="none" strike="noStrike" kern="1200" cap="none" spc="5" normalizeH="0" baseline="0" noProof="0" dirty="0">
                  <a:ln>
                    <a:noFill/>
                  </a:ln>
                  <a:solidFill>
                    <a:prstClr val="black"/>
                  </a:solidFill>
                  <a:effectLst/>
                  <a:uLnTx/>
                  <a:uFillTx/>
                  <a:latin typeface="Arial"/>
                  <a:ea typeface="+mn-ea"/>
                  <a:cs typeface="Arial"/>
                </a:rPr>
                <a:t>rid </a:t>
              </a:r>
              <a:r>
                <a:rPr kumimoji="0" sz="750" b="1" i="0" u="none" strike="noStrike" kern="1200" cap="none" spc="-5" normalizeH="0" baseline="0" noProof="0" dirty="0">
                  <a:ln>
                    <a:noFill/>
                  </a:ln>
                  <a:solidFill>
                    <a:prstClr val="black"/>
                  </a:solidFill>
                  <a:effectLst/>
                  <a:uLnTx/>
                  <a:uFillTx/>
                  <a:latin typeface="Arial"/>
                  <a:ea typeface="+mn-ea"/>
                  <a:cs typeface="Arial"/>
                </a:rPr>
                <a:t>of</a:t>
              </a:r>
              <a:r>
                <a:rPr kumimoji="0" sz="750" b="1" i="0" u="none" strike="noStrike" kern="1200" cap="none" spc="-90" normalizeH="0" baseline="0" noProof="0" dirty="0">
                  <a:ln>
                    <a:noFill/>
                  </a:ln>
                  <a:solidFill>
                    <a:prstClr val="black"/>
                  </a:solidFill>
                  <a:effectLst/>
                  <a:uLnTx/>
                  <a:uFillTx/>
                  <a:latin typeface="Arial"/>
                  <a:ea typeface="+mn-ea"/>
                  <a:cs typeface="Arial"/>
                </a:rPr>
                <a:t> </a:t>
              </a:r>
              <a:r>
                <a:rPr kumimoji="0" sz="750" b="1" i="0" u="none" strike="noStrike" kern="1200" cap="none" spc="0" normalizeH="0" baseline="0" noProof="0" dirty="0">
                  <a:ln>
                    <a:noFill/>
                  </a:ln>
                  <a:solidFill>
                    <a:prstClr val="black"/>
                  </a:solidFill>
                  <a:effectLst/>
                  <a:uLnTx/>
                  <a:uFillTx/>
                  <a:latin typeface="Arial"/>
                  <a:ea typeface="+mn-ea"/>
                  <a:cs typeface="Arial"/>
                </a:rPr>
                <a:t>it</a:t>
              </a:r>
              <a:endParaRPr kumimoji="0" sz="750" b="0" i="0" u="none" strike="noStrike" kern="1200" cap="none" spc="0" normalizeH="0" baseline="0" noProof="0">
                <a:ln>
                  <a:noFill/>
                </a:ln>
                <a:solidFill>
                  <a:prstClr val="black"/>
                </a:solidFill>
                <a:effectLst/>
                <a:uLnTx/>
                <a:uFillTx/>
                <a:latin typeface="Arial"/>
                <a:ea typeface="+mn-ea"/>
                <a:cs typeface="Arial"/>
              </a:endParaRPr>
            </a:p>
          </p:txBody>
        </p:sp>
        <p:sp>
          <p:nvSpPr>
            <p:cNvPr id="109" name="object 50"/>
            <p:cNvSpPr/>
            <p:nvPr/>
          </p:nvSpPr>
          <p:spPr>
            <a:xfrm>
              <a:off x="5955791" y="6022847"/>
              <a:ext cx="2115312" cy="405384"/>
            </a:xfrm>
            <a:prstGeom prst="rect">
              <a:avLst/>
            </a:prstGeom>
            <a:blipFill>
              <a:blip r:embed="rId2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0" name="object 16"/>
          <p:cNvSpPr/>
          <p:nvPr/>
        </p:nvSpPr>
        <p:spPr>
          <a:xfrm>
            <a:off x="-169802" y="-2376584"/>
            <a:ext cx="12554842" cy="9416132"/>
          </a:xfrm>
          <a:custGeom>
            <a:avLst/>
            <a:gdLst/>
            <a:ahLst/>
            <a:cxnLst/>
            <a:rect l="l" t="t" r="r" b="b"/>
            <a:pathLst>
              <a:path w="9144000" h="6858000">
                <a:moveTo>
                  <a:pt x="9143999" y="0"/>
                </a:moveTo>
                <a:lnTo>
                  <a:pt x="0" y="0"/>
                </a:lnTo>
                <a:lnTo>
                  <a:pt x="0" y="6857996"/>
                </a:lnTo>
                <a:lnTo>
                  <a:pt x="9143999" y="6857996"/>
                </a:lnTo>
                <a:lnTo>
                  <a:pt x="9143999" y="0"/>
                </a:lnTo>
                <a:close/>
              </a:path>
            </a:pathLst>
          </a:custGeom>
          <a:solidFill>
            <a:srgbClr val="006066">
              <a:alpha val="88000"/>
            </a:srgbClr>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 Placeholder 5"/>
          <p:cNvSpPr>
            <a:spLocks noGrp="1"/>
          </p:cNvSpPr>
          <p:nvPr>
            <p:ph type="body" sz="quarter" idx="4294967295"/>
          </p:nvPr>
        </p:nvSpPr>
        <p:spPr>
          <a:xfrm>
            <a:off x="8305800" y="5085498"/>
            <a:ext cx="7772400" cy="634047"/>
          </a:xfrm>
          <a:prstGeom prst="rect">
            <a:avLst/>
          </a:prstGeom>
        </p:spPr>
        <p:txBody>
          <a:bodyPr/>
          <a:lstStyle/>
          <a:p>
            <a:pPr marL="0" indent="0">
              <a:buNone/>
            </a:pPr>
            <a:r>
              <a:rPr lang="en-US" sz="4000" b="1" dirty="0">
                <a:solidFill>
                  <a:schemeClr val="bg2"/>
                </a:solidFill>
                <a:cs typeface="Calibri" panose="020F0502020204030204" pitchFamily="34" charset="0"/>
              </a:rPr>
              <a:t>STD PCHD</a:t>
            </a:r>
          </a:p>
        </p:txBody>
      </p:sp>
      <p:sp>
        <p:nvSpPr>
          <p:cNvPr id="3" name="Rectangle 2"/>
          <p:cNvSpPr/>
          <p:nvPr/>
        </p:nvSpPr>
        <p:spPr>
          <a:xfrm>
            <a:off x="7952750" y="5103363"/>
            <a:ext cx="275042" cy="65040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Myriad Web Pro"/>
              <a:ea typeface="+mn-ea"/>
              <a:cs typeface="+mn-cs"/>
            </a:endParaRPr>
          </a:p>
        </p:txBody>
      </p:sp>
    </p:spTree>
    <p:extLst>
      <p:ext uri="{BB962C8B-B14F-4D97-AF65-F5344CB8AC3E}">
        <p14:creationId xmlns:p14="http://schemas.microsoft.com/office/powerpoint/2010/main" val="1541107089"/>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 name="Picture 228"/>
          <p:cNvPicPr>
            <a:picLocks noChangeAspect="1"/>
          </p:cNvPicPr>
          <p:nvPr/>
        </p:nvPicPr>
        <p:blipFill rotWithShape="1">
          <a:blip r:embed="rId3"/>
          <a:srcRect b="11932"/>
          <a:stretch/>
        </p:blipFill>
        <p:spPr>
          <a:xfrm>
            <a:off x="2620327" y="-924598"/>
            <a:ext cx="13924471" cy="7674225"/>
          </a:xfrm>
          <a:prstGeom prst="rect">
            <a:avLst/>
          </a:prstGeom>
        </p:spPr>
      </p:pic>
      <p:sp>
        <p:nvSpPr>
          <p:cNvPr id="4" name="Title 3"/>
          <p:cNvSpPr>
            <a:spLocks noGrp="1"/>
          </p:cNvSpPr>
          <p:nvPr>
            <p:ph type="title"/>
          </p:nvPr>
        </p:nvSpPr>
        <p:spPr>
          <a:xfrm>
            <a:off x="745067" y="421732"/>
            <a:ext cx="10972800" cy="1143000"/>
          </a:xfrm>
        </p:spPr>
        <p:txBody>
          <a:bodyPr/>
          <a:lstStyle/>
          <a:p>
            <a:r>
              <a:rPr lang="en-US" sz="3200" dirty="0"/>
              <a:t>Strengthening STD Prevention and Control for Health Departments (STD PCHD) Priorities</a:t>
            </a:r>
          </a:p>
        </p:txBody>
      </p:sp>
      <p:sp>
        <p:nvSpPr>
          <p:cNvPr id="5" name="Text Placeholder 4"/>
          <p:cNvSpPr>
            <a:spLocks noGrp="1"/>
          </p:cNvSpPr>
          <p:nvPr>
            <p:ph type="body" sz="quarter" idx="10"/>
          </p:nvPr>
        </p:nvSpPr>
        <p:spPr>
          <a:xfrm>
            <a:off x="745067" y="1830848"/>
            <a:ext cx="10972800" cy="4455584"/>
          </a:xfrm>
        </p:spPr>
        <p:txBody>
          <a:bodyPr/>
          <a:lstStyle/>
          <a:p>
            <a:pPr>
              <a:spcAft>
                <a:spcPts val="1600"/>
              </a:spcAft>
            </a:pPr>
            <a:r>
              <a:rPr lang="en-US" sz="2400" b="1" dirty="0" smtClean="0">
                <a:solidFill>
                  <a:srgbClr val="000000"/>
                </a:solidFill>
              </a:rPr>
              <a:t>Project Period: </a:t>
            </a:r>
            <a:r>
              <a:rPr lang="en-US" sz="2400" dirty="0" smtClean="0">
                <a:solidFill>
                  <a:srgbClr val="000000"/>
                </a:solidFill>
              </a:rPr>
              <a:t>January 1, 2019 – December 31, 2023</a:t>
            </a:r>
          </a:p>
          <a:p>
            <a:pPr>
              <a:spcAft>
                <a:spcPts val="1600"/>
              </a:spcAft>
            </a:pPr>
            <a:r>
              <a:rPr lang="en-US" sz="2400" b="1" dirty="0" smtClean="0">
                <a:solidFill>
                  <a:srgbClr val="000000"/>
                </a:solidFill>
              </a:rPr>
              <a:t>Purpose: </a:t>
            </a:r>
            <a:r>
              <a:rPr lang="en-US" sz="2400" dirty="0" smtClean="0">
                <a:solidFill>
                  <a:srgbClr val="000000"/>
                </a:solidFill>
              </a:rPr>
              <a:t>Implement </a:t>
            </a:r>
            <a:r>
              <a:rPr lang="en-US" sz="2400" dirty="0">
                <a:solidFill>
                  <a:srgbClr val="000000"/>
                </a:solidFill>
              </a:rPr>
              <a:t>and strengthen STD prevention and control of three major STDs (chlamydia, gonorrhea, and primary &amp; secondary syphilis</a:t>
            </a:r>
            <a:r>
              <a:rPr lang="en-US" sz="2400" dirty="0" smtClean="0">
                <a:solidFill>
                  <a:srgbClr val="000000"/>
                </a:solidFill>
              </a:rPr>
              <a:t>) </a:t>
            </a:r>
            <a:r>
              <a:rPr lang="en-US" sz="2400" dirty="0">
                <a:solidFill>
                  <a:srgbClr val="000000"/>
                </a:solidFill>
              </a:rPr>
              <a:t>in state, local </a:t>
            </a:r>
            <a:r>
              <a:rPr lang="en-US" sz="2400" dirty="0" smtClean="0">
                <a:solidFill>
                  <a:srgbClr val="000000"/>
                </a:solidFill>
              </a:rPr>
              <a:t>and territorial </a:t>
            </a:r>
            <a:r>
              <a:rPr lang="en-US" sz="2400" dirty="0">
                <a:solidFill>
                  <a:srgbClr val="000000"/>
                </a:solidFill>
              </a:rPr>
              <a:t>health </a:t>
            </a:r>
            <a:r>
              <a:rPr lang="en-US" sz="2400" dirty="0" smtClean="0">
                <a:solidFill>
                  <a:srgbClr val="000000"/>
                </a:solidFill>
              </a:rPr>
              <a:t>departments</a:t>
            </a:r>
          </a:p>
          <a:p>
            <a:pPr>
              <a:spcAft>
                <a:spcPts val="1600"/>
              </a:spcAft>
            </a:pPr>
            <a:r>
              <a:rPr lang="en-US" sz="2400" b="1" dirty="0" smtClean="0">
                <a:solidFill>
                  <a:srgbClr val="000000"/>
                </a:solidFill>
              </a:rPr>
              <a:t>59 Eligible Applicants</a:t>
            </a:r>
            <a:r>
              <a:rPr lang="en-US" sz="2400" dirty="0" smtClean="0">
                <a:solidFill>
                  <a:srgbClr val="000000"/>
                </a:solidFill>
              </a:rPr>
              <a:t>: Same </a:t>
            </a:r>
            <a:r>
              <a:rPr lang="en-US" sz="2400" dirty="0">
                <a:solidFill>
                  <a:srgbClr val="000000"/>
                </a:solidFill>
              </a:rPr>
              <a:t>as currently funded in STD </a:t>
            </a:r>
            <a:r>
              <a:rPr lang="en-US" sz="2400" dirty="0" smtClean="0">
                <a:solidFill>
                  <a:srgbClr val="000000"/>
                </a:solidFill>
              </a:rPr>
              <a:t>AAPPS</a:t>
            </a:r>
          </a:p>
        </p:txBody>
      </p:sp>
      <p:grpSp>
        <p:nvGrpSpPr>
          <p:cNvPr id="3" name="Group 2"/>
          <p:cNvGrpSpPr/>
          <p:nvPr/>
        </p:nvGrpSpPr>
        <p:grpSpPr>
          <a:xfrm>
            <a:off x="877122" y="4318740"/>
            <a:ext cx="11314879" cy="2234460"/>
            <a:chOff x="521864" y="3390816"/>
            <a:chExt cx="8486159" cy="1675845"/>
          </a:xfrm>
        </p:grpSpPr>
        <p:sp>
          <p:nvSpPr>
            <p:cNvPr id="2" name="Rectangle 1"/>
            <p:cNvSpPr/>
            <p:nvPr/>
          </p:nvSpPr>
          <p:spPr>
            <a:xfrm>
              <a:off x="4436022" y="3390816"/>
              <a:ext cx="4572001" cy="1675844"/>
            </a:xfrm>
            <a:prstGeom prst="rect">
              <a:avLst/>
            </a:prstGeom>
          </p:spPr>
          <p:txBody>
            <a:bodyPr>
              <a:spAutoFit/>
            </a:bodyPr>
            <a:lstStyle/>
            <a:p>
              <a:pPr marL="990575" marR="0" lvl="1" indent="-380990" algn="l" defTabSz="1219170" rtl="0" eaLnBrk="0" fontAlgn="base" latinLnBrk="0" hangingPunct="0">
                <a:lnSpc>
                  <a:spcPct val="100000"/>
                </a:lnSpc>
                <a:spcBef>
                  <a:spcPct val="20000"/>
                </a:spcBef>
                <a:spcAft>
                  <a:spcPct val="0"/>
                </a:spcAft>
                <a:buClr>
                  <a:srgbClr val="9A4E9E"/>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Baltimore, MD</a:t>
              </a:r>
            </a:p>
            <a:p>
              <a:pPr marL="990575" marR="0" lvl="1" indent="-380990" algn="l" defTabSz="1219170" rtl="0" eaLnBrk="0" fontAlgn="base" latinLnBrk="0" hangingPunct="0">
                <a:lnSpc>
                  <a:spcPct val="100000"/>
                </a:lnSpc>
                <a:spcBef>
                  <a:spcPct val="20000"/>
                </a:spcBef>
                <a:spcAft>
                  <a:spcPct val="0"/>
                </a:spcAft>
                <a:buClr>
                  <a:srgbClr val="9A4E9E"/>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New York City, NY</a:t>
              </a:r>
            </a:p>
            <a:p>
              <a:pPr marL="990575" marR="0" lvl="1" indent="-380990" algn="l" defTabSz="1219170" rtl="0" eaLnBrk="0" fontAlgn="base" latinLnBrk="0" hangingPunct="0">
                <a:lnSpc>
                  <a:spcPct val="100000"/>
                </a:lnSpc>
                <a:spcBef>
                  <a:spcPct val="20000"/>
                </a:spcBef>
                <a:spcAft>
                  <a:spcPct val="0"/>
                </a:spcAft>
                <a:buClr>
                  <a:srgbClr val="9A4E9E"/>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Philadelphia, PA</a:t>
              </a:r>
            </a:p>
            <a:p>
              <a:pPr marL="990575" marR="0" lvl="1" indent="-380990" algn="l" defTabSz="1219170" rtl="0" eaLnBrk="0" fontAlgn="base" latinLnBrk="0" hangingPunct="0">
                <a:lnSpc>
                  <a:spcPct val="100000"/>
                </a:lnSpc>
                <a:spcBef>
                  <a:spcPct val="20000"/>
                </a:spcBef>
                <a:spcAft>
                  <a:spcPct val="0"/>
                </a:spcAft>
                <a:buClr>
                  <a:srgbClr val="9A4E9E"/>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Puerto Rico</a:t>
              </a:r>
            </a:p>
            <a:p>
              <a:pPr marL="990575" marR="0" lvl="1" indent="-380990" algn="l" defTabSz="1219170" rtl="0" eaLnBrk="0" fontAlgn="base" latinLnBrk="0" hangingPunct="0">
                <a:lnSpc>
                  <a:spcPct val="100000"/>
                </a:lnSpc>
                <a:spcBef>
                  <a:spcPct val="20000"/>
                </a:spcBef>
                <a:spcAft>
                  <a:spcPct val="0"/>
                </a:spcAft>
                <a:buClr>
                  <a:srgbClr val="9A4E9E"/>
                </a:buClr>
                <a:buSzTx/>
                <a:buFont typeface="Arial" panose="020B0604020202020204" pitchFamily="34" charset="0"/>
                <a:buChar char="–"/>
                <a:tabLst/>
                <a:defRPr/>
              </a:pP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t>US Virgin Islands</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6" name="Rectangle 5"/>
            <p:cNvSpPr/>
            <p:nvPr/>
          </p:nvSpPr>
          <p:spPr>
            <a:xfrm>
              <a:off x="521864" y="3390817"/>
              <a:ext cx="4572001" cy="1675844"/>
            </a:xfrm>
            <a:prstGeom prst="rect">
              <a:avLst/>
            </a:prstGeom>
          </p:spPr>
          <p:txBody>
            <a:bodyPr>
              <a:spAutoFit/>
            </a:bodyPr>
            <a:lstStyle/>
            <a:p>
              <a:pPr marL="990575" marR="0" lvl="1" indent="-380990" algn="l" defTabSz="1219170" rtl="0" eaLnBrk="0" fontAlgn="base" latinLnBrk="0" hangingPunct="0">
                <a:lnSpc>
                  <a:spcPct val="100000"/>
                </a:lnSpc>
                <a:spcBef>
                  <a:spcPct val="20000"/>
                </a:spcBef>
                <a:spcAft>
                  <a:spcPct val="0"/>
                </a:spcAft>
                <a:buClr>
                  <a:srgbClr val="9A4E9E"/>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50 </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t>state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public health agencies</a:t>
              </a:r>
            </a:p>
            <a:p>
              <a:pPr marL="990575" marR="0" lvl="1" indent="-380990" algn="l" defTabSz="1219170" rtl="0" eaLnBrk="0" fontAlgn="base" latinLnBrk="0" hangingPunct="0">
                <a:lnSpc>
                  <a:spcPct val="100000"/>
                </a:lnSpc>
                <a:spcBef>
                  <a:spcPct val="20000"/>
                </a:spcBef>
                <a:spcAft>
                  <a:spcPct val="0"/>
                </a:spcAft>
                <a:buClr>
                  <a:srgbClr val="9A4E9E"/>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Los Angeles, CA</a:t>
              </a:r>
            </a:p>
            <a:p>
              <a:pPr marL="990575" marR="0" lvl="1" indent="-380990" algn="l" defTabSz="1219170" rtl="0" eaLnBrk="0" fontAlgn="base" latinLnBrk="0" hangingPunct="0">
                <a:lnSpc>
                  <a:spcPct val="100000"/>
                </a:lnSpc>
                <a:spcBef>
                  <a:spcPct val="20000"/>
                </a:spcBef>
                <a:spcAft>
                  <a:spcPct val="0"/>
                </a:spcAft>
                <a:buClr>
                  <a:srgbClr val="9A4E9E"/>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San Francisco, CA</a:t>
              </a:r>
            </a:p>
            <a:p>
              <a:pPr marL="990575" marR="0" lvl="1" indent="-380990" algn="l" defTabSz="1219170" rtl="0" eaLnBrk="0" fontAlgn="base" latinLnBrk="0" hangingPunct="0">
                <a:lnSpc>
                  <a:spcPct val="100000"/>
                </a:lnSpc>
                <a:spcBef>
                  <a:spcPct val="20000"/>
                </a:spcBef>
                <a:spcAft>
                  <a:spcPct val="0"/>
                </a:spcAft>
                <a:buClr>
                  <a:srgbClr val="9A4E9E"/>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District of Columbia</a:t>
              </a:r>
            </a:p>
            <a:p>
              <a:pPr marL="990575" marR="0" lvl="1" indent="-380990" algn="l" defTabSz="1219170" rtl="0" eaLnBrk="0" fontAlgn="base" latinLnBrk="0" hangingPunct="0">
                <a:lnSpc>
                  <a:spcPct val="100000"/>
                </a:lnSpc>
                <a:spcBef>
                  <a:spcPct val="20000"/>
                </a:spcBef>
                <a:spcAft>
                  <a:spcPct val="0"/>
                </a:spcAft>
                <a:buClr>
                  <a:srgbClr val="9A4E9E"/>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Chicago, IL</a:t>
              </a:r>
            </a:p>
          </p:txBody>
        </p:sp>
      </p:grpSp>
    </p:spTree>
    <p:extLst>
      <p:ext uri="{BB962C8B-B14F-4D97-AF65-F5344CB8AC3E}">
        <p14:creationId xmlns:p14="http://schemas.microsoft.com/office/powerpoint/2010/main" val="1469384475"/>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4792980" y="-2627504"/>
            <a:ext cx="10972800" cy="1143000"/>
          </a:xfrm>
        </p:spPr>
        <p:txBody>
          <a:bodyPr/>
          <a:lstStyle/>
          <a:p>
            <a:r>
              <a:rPr lang="en-US" sz="4800" dirty="0"/>
              <a:t>Overview </a:t>
            </a:r>
          </a:p>
        </p:txBody>
      </p:sp>
      <p:sp>
        <p:nvSpPr>
          <p:cNvPr id="7" name="Text Placeholder 2"/>
          <p:cNvSpPr txBox="1">
            <a:spLocks/>
          </p:cNvSpPr>
          <p:nvPr/>
        </p:nvSpPr>
        <p:spPr>
          <a:xfrm>
            <a:off x="2429194" y="553692"/>
            <a:ext cx="8702676" cy="5303573"/>
          </a:xfrm>
          <a:prstGeom prst="rect">
            <a:avLst/>
          </a:prstGeom>
        </p:spPr>
        <p:txBody>
          <a:bodyPr>
            <a:noAutofit/>
          </a:bodyPr>
          <a:lstStyle>
            <a:lvl1pPr marL="257175" indent="-257175" algn="l" defTabSz="457200" rtl="0" eaLnBrk="1" latinLnBrk="0" hangingPunct="1">
              <a:spcBef>
                <a:spcPct val="20000"/>
              </a:spcBef>
              <a:buClr>
                <a:srgbClr val="006A71"/>
              </a:buClr>
              <a:buFont typeface="Wingdings" panose="05000000000000000000" pitchFamily="2" charset="2"/>
              <a:buChar char="§"/>
              <a:defRPr sz="1500" kern="1200">
                <a:solidFill>
                  <a:schemeClr val="accent4">
                    <a:lumMod val="75000"/>
                  </a:schemeClr>
                </a:solidFill>
                <a:latin typeface="+mn-lt"/>
                <a:ea typeface="+mn-ea"/>
                <a:cs typeface="+mn-cs"/>
              </a:defRPr>
            </a:lvl1pPr>
            <a:lvl2pPr marL="742950" indent="-285750" algn="l" defTabSz="457200" rtl="0" eaLnBrk="1" latinLnBrk="0" hangingPunct="1">
              <a:spcBef>
                <a:spcPct val="20000"/>
              </a:spcBef>
              <a:buClr>
                <a:srgbClr val="9A4E9E"/>
              </a:buClr>
              <a:buFont typeface="Arial"/>
              <a:buChar char="–"/>
              <a:defRPr sz="1500" kern="1200">
                <a:solidFill>
                  <a:schemeClr val="accent4">
                    <a:lumMod val="75000"/>
                  </a:schemeClr>
                </a:solidFill>
                <a:latin typeface="+mn-lt"/>
                <a:ea typeface="+mn-ea"/>
                <a:cs typeface="+mn-cs"/>
              </a:defRPr>
            </a:lvl2pPr>
            <a:lvl3pPr marL="1143000" indent="-228600" algn="l" defTabSz="457200" rtl="0" eaLnBrk="1" latinLnBrk="0" hangingPunct="1">
              <a:spcBef>
                <a:spcPct val="20000"/>
              </a:spcBef>
              <a:buClr>
                <a:srgbClr val="C00000"/>
              </a:buClr>
              <a:buFont typeface="Arial"/>
              <a:buChar char="•"/>
              <a:defRPr sz="1500" kern="1200">
                <a:solidFill>
                  <a:schemeClr val="accent4">
                    <a:lumMod val="75000"/>
                  </a:schemeClr>
                </a:solidFill>
                <a:latin typeface="+mn-lt"/>
                <a:ea typeface="+mn-ea"/>
                <a:cs typeface="+mn-cs"/>
              </a:defRPr>
            </a:lvl3pPr>
            <a:lvl4pPr marL="1600200" indent="-228600" algn="l" defTabSz="457200" rtl="0" eaLnBrk="1" latinLnBrk="0" hangingPunct="1">
              <a:spcBef>
                <a:spcPct val="20000"/>
              </a:spcBef>
              <a:buFont typeface="Arial"/>
              <a:buChar char="–"/>
              <a:defRPr sz="1500" kern="1200">
                <a:solidFill>
                  <a:schemeClr val="accent4">
                    <a:lumMod val="75000"/>
                  </a:schemeClr>
                </a:solidFill>
                <a:latin typeface="+mn-lt"/>
                <a:ea typeface="+mn-ea"/>
                <a:cs typeface="+mn-cs"/>
              </a:defRPr>
            </a:lvl4pPr>
            <a:lvl5pPr marL="2057400" indent="-228600" algn="l" defTabSz="457200" rtl="0" eaLnBrk="1" latinLnBrk="0" hangingPunct="1">
              <a:spcBef>
                <a:spcPct val="20000"/>
              </a:spcBef>
              <a:buFont typeface="Arial"/>
              <a:buChar char="»"/>
              <a:defRPr sz="1500" kern="1200">
                <a:solidFill>
                  <a:schemeClr val="accent4">
                    <a:lumMod val="7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ct val="20000"/>
              </a:spcBef>
              <a:spcAft>
                <a:spcPts val="0"/>
              </a:spcAft>
              <a:buClr>
                <a:srgbClr val="006A71"/>
              </a:buClr>
              <a:buSzTx/>
              <a:buFont typeface="Wingdings" panose="05000000000000000000" pitchFamily="2" charset="2"/>
              <a:buNone/>
              <a:tabLst/>
              <a:defRPr/>
            </a:pPr>
            <a:r>
              <a:rPr kumimoji="0" lang="en-US" sz="2667" b="1" i="0" u="none" strike="noStrike" kern="1200" cap="none" spc="0" normalizeH="0" baseline="0" noProof="0" dirty="0">
                <a:ln>
                  <a:noFill/>
                </a:ln>
                <a:solidFill>
                  <a:srgbClr val="000000"/>
                </a:solidFill>
                <a:effectLst/>
                <a:uLnTx/>
                <a:uFillTx/>
                <a:latin typeface="Calibri"/>
                <a:ea typeface="+mn-ea"/>
                <a:cs typeface="+mn-cs"/>
              </a:rPr>
              <a:t>Priorities</a:t>
            </a:r>
          </a:p>
          <a:p>
            <a:pPr marL="342891" marR="0" lvl="0" indent="-342891" algn="l" defTabSz="609585" rtl="0" eaLnBrk="1" fontAlgn="auto" latinLnBrk="0" hangingPunct="1">
              <a:lnSpc>
                <a:spcPct val="100000"/>
              </a:lnSpc>
              <a:spcBef>
                <a:spcPct val="20000"/>
              </a:spcBef>
              <a:spcAft>
                <a:spcPts val="0"/>
              </a:spcAft>
              <a:buClr>
                <a:srgbClr val="006A71"/>
              </a:buClr>
              <a:buSzTx/>
              <a:buFont typeface="Wingdings" panose="05000000000000000000" pitchFamily="2" charset="2"/>
              <a:buChar char="§"/>
              <a:tabLst/>
              <a:defRPr/>
            </a:pPr>
            <a:r>
              <a:rPr kumimoji="0" lang="en-US" sz="2667"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Eliminate congenital syphilis</a:t>
            </a:r>
          </a:p>
          <a:p>
            <a:pPr marL="342891" marR="0" lvl="0" indent="-342891" algn="l" defTabSz="609585" rtl="0" eaLnBrk="1" fontAlgn="auto" latinLnBrk="0" hangingPunct="1">
              <a:lnSpc>
                <a:spcPct val="100000"/>
              </a:lnSpc>
              <a:spcBef>
                <a:spcPct val="20000"/>
              </a:spcBef>
              <a:spcAft>
                <a:spcPts val="0"/>
              </a:spcAft>
              <a:buClr>
                <a:srgbClr val="006A71"/>
              </a:buClr>
              <a:buSzTx/>
              <a:buFont typeface="Wingdings" panose="05000000000000000000" pitchFamily="2" charset="2"/>
              <a:buChar char="§"/>
              <a:tabLst/>
              <a:defRPr/>
            </a:pPr>
            <a:r>
              <a:rPr kumimoji="0" lang="en-US" sz="2667"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Prevent primary and secondary syphilis</a:t>
            </a:r>
          </a:p>
          <a:p>
            <a:pPr marL="342891" marR="0" lvl="0" indent="-342891" algn="l" defTabSz="609585" rtl="0" eaLnBrk="1" fontAlgn="auto" latinLnBrk="0" hangingPunct="1">
              <a:lnSpc>
                <a:spcPct val="100000"/>
              </a:lnSpc>
              <a:spcBef>
                <a:spcPct val="20000"/>
              </a:spcBef>
              <a:spcAft>
                <a:spcPts val="0"/>
              </a:spcAft>
              <a:buClr>
                <a:srgbClr val="006A71"/>
              </a:buClr>
              <a:buSzTx/>
              <a:buFont typeface="Wingdings" panose="05000000000000000000" pitchFamily="2" charset="2"/>
              <a:buChar char="§"/>
              <a:tabLst/>
              <a:defRPr/>
            </a:pPr>
            <a:r>
              <a:rPr kumimoji="0" lang="en-US" sz="2667"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Prevent antimicrobial resistant GC</a:t>
            </a:r>
          </a:p>
          <a:p>
            <a:pPr marL="342891" marR="0" lvl="0" indent="-342891" algn="l" defTabSz="609585" rtl="0" eaLnBrk="1" fontAlgn="auto" latinLnBrk="0" hangingPunct="1">
              <a:lnSpc>
                <a:spcPct val="100000"/>
              </a:lnSpc>
              <a:spcBef>
                <a:spcPct val="20000"/>
              </a:spcBef>
              <a:spcAft>
                <a:spcPts val="0"/>
              </a:spcAft>
              <a:buClr>
                <a:srgbClr val="006A71"/>
              </a:buClr>
              <a:buSzTx/>
              <a:buFont typeface="Wingdings" panose="05000000000000000000" pitchFamily="2" charset="2"/>
              <a:buChar char="§"/>
              <a:tabLst/>
              <a:defRPr/>
            </a:pPr>
            <a:r>
              <a:rPr kumimoji="0" lang="en-US" sz="2667"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Prevent </a:t>
            </a:r>
            <a:r>
              <a:rPr kumimoji="0" lang="en-US" sz="2667"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t>STD-related </a:t>
            </a:r>
            <a:r>
              <a:rPr kumimoji="0" lang="en-US" sz="2667"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PID, ectopic pregnancy, and infertility</a:t>
            </a:r>
          </a:p>
          <a:p>
            <a:pPr marL="342891" marR="0" lvl="0" indent="-342891" algn="l" defTabSz="609585" rtl="0" eaLnBrk="1" fontAlgn="auto" latinLnBrk="0" hangingPunct="1">
              <a:lnSpc>
                <a:spcPct val="100000"/>
              </a:lnSpc>
              <a:spcBef>
                <a:spcPct val="20000"/>
              </a:spcBef>
              <a:spcAft>
                <a:spcPts val="0"/>
              </a:spcAft>
              <a:buClr>
                <a:srgbClr val="006A71"/>
              </a:buClr>
              <a:buSzTx/>
              <a:buFont typeface="Wingdings" panose="05000000000000000000" pitchFamily="2" charset="2"/>
              <a:buChar char="§"/>
              <a:tabLst/>
              <a:defRPr/>
            </a:pPr>
            <a:r>
              <a:rPr kumimoji="0" lang="en-US" sz="2667"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Address STD-related outbreaks</a:t>
            </a:r>
          </a:p>
          <a:p>
            <a:pPr marL="342891" marR="0" lvl="0" indent="-342891" algn="l" defTabSz="609585" rtl="0" eaLnBrk="1" fontAlgn="auto" latinLnBrk="0" hangingPunct="1">
              <a:lnSpc>
                <a:spcPct val="100000"/>
              </a:lnSpc>
              <a:spcBef>
                <a:spcPct val="20000"/>
              </a:spcBef>
              <a:spcAft>
                <a:spcPts val="0"/>
              </a:spcAft>
              <a:buClr>
                <a:srgbClr val="006A71"/>
              </a:buClr>
              <a:buSzTx/>
              <a:buFont typeface="Wingdings" panose="05000000000000000000" pitchFamily="2" charset="2"/>
              <a:buChar char="§"/>
              <a:tabLst/>
              <a:defRPr/>
            </a:pPr>
            <a:r>
              <a:rPr kumimoji="0" lang="en-US" sz="2667"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Reduce STD-related health disparities </a:t>
            </a:r>
          </a:p>
          <a:p>
            <a:pPr marL="0" marR="0" lvl="0" indent="0" algn="l" defTabSz="609585" rtl="0" eaLnBrk="1" fontAlgn="auto" latinLnBrk="0" hangingPunct="1">
              <a:lnSpc>
                <a:spcPct val="100000"/>
              </a:lnSpc>
              <a:spcBef>
                <a:spcPct val="20000"/>
              </a:spcBef>
              <a:spcAft>
                <a:spcPts val="0"/>
              </a:spcAft>
              <a:buClr>
                <a:srgbClr val="006A71"/>
              </a:buClr>
              <a:buSzTx/>
              <a:buFont typeface="Wingdings" panose="05000000000000000000" pitchFamily="2" charset="2"/>
              <a:buNone/>
              <a:tabLst/>
              <a:defRPr/>
            </a:pPr>
            <a:endParaRPr kumimoji="0" lang="en-US" sz="2667"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609585" rtl="0" eaLnBrk="1" fontAlgn="auto" latinLnBrk="0" hangingPunct="1">
              <a:lnSpc>
                <a:spcPct val="100000"/>
              </a:lnSpc>
              <a:spcBef>
                <a:spcPct val="20000"/>
              </a:spcBef>
              <a:spcAft>
                <a:spcPts val="0"/>
              </a:spcAft>
              <a:buClr>
                <a:srgbClr val="006A71"/>
              </a:buClr>
              <a:buSzTx/>
              <a:buFont typeface="Wingdings" panose="05000000000000000000" pitchFamily="2" charset="2"/>
              <a:buNone/>
              <a:tabLst/>
              <a:defRPr/>
            </a:pPr>
            <a:r>
              <a:rPr kumimoji="0" lang="en-US" sz="2667" b="1" i="0" u="none" strike="noStrike" kern="1200" cap="none" spc="0" normalizeH="0" baseline="0" noProof="0" dirty="0">
                <a:ln>
                  <a:noFill/>
                </a:ln>
                <a:solidFill>
                  <a:srgbClr val="000000"/>
                </a:solidFill>
                <a:effectLst/>
                <a:uLnTx/>
                <a:uFillTx/>
                <a:latin typeface="Calibri"/>
                <a:ea typeface="+mn-ea"/>
                <a:cs typeface="+mn-cs"/>
              </a:rPr>
              <a:t>Target Populations</a:t>
            </a:r>
          </a:p>
          <a:p>
            <a:pPr marL="342891" marR="0" lvl="0" indent="-342891" algn="l" defTabSz="609585" rtl="0" eaLnBrk="1" fontAlgn="auto" latinLnBrk="0" hangingPunct="1">
              <a:lnSpc>
                <a:spcPct val="100000"/>
              </a:lnSpc>
              <a:spcBef>
                <a:spcPct val="20000"/>
              </a:spcBef>
              <a:spcAft>
                <a:spcPts val="0"/>
              </a:spcAft>
              <a:buClr>
                <a:srgbClr val="006A71"/>
              </a:buClr>
              <a:buSzTx/>
              <a:buFont typeface="Wingdings" panose="05000000000000000000" pitchFamily="2" charset="2"/>
              <a:buChar char="§"/>
              <a:tabLst/>
              <a:defRPr/>
            </a:pPr>
            <a:r>
              <a:rPr kumimoji="0" lang="en-US" sz="2667"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Adolescents and young adults</a:t>
            </a:r>
          </a:p>
          <a:p>
            <a:pPr marL="342891" marR="0" lvl="0" indent="-342891" algn="l" defTabSz="609585" rtl="0" eaLnBrk="1" fontAlgn="auto" latinLnBrk="0" hangingPunct="1">
              <a:lnSpc>
                <a:spcPct val="100000"/>
              </a:lnSpc>
              <a:spcBef>
                <a:spcPct val="20000"/>
              </a:spcBef>
              <a:spcAft>
                <a:spcPts val="0"/>
              </a:spcAft>
              <a:buClr>
                <a:srgbClr val="006A71"/>
              </a:buClr>
              <a:buSzTx/>
              <a:buFont typeface="Wingdings" panose="05000000000000000000" pitchFamily="2" charset="2"/>
              <a:buChar char="§"/>
              <a:tabLst/>
              <a:defRPr/>
            </a:pPr>
            <a:r>
              <a:rPr kumimoji="0" lang="en-US" sz="2667"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Men who sex with men (MSM)</a:t>
            </a:r>
          </a:p>
          <a:p>
            <a:pPr marL="342891" marR="0" lvl="0" indent="-342891" algn="l" defTabSz="609585" rtl="0" eaLnBrk="1" fontAlgn="auto" latinLnBrk="0" hangingPunct="1">
              <a:lnSpc>
                <a:spcPct val="100000"/>
              </a:lnSpc>
              <a:spcBef>
                <a:spcPct val="20000"/>
              </a:spcBef>
              <a:spcAft>
                <a:spcPts val="0"/>
              </a:spcAft>
              <a:buClr>
                <a:srgbClr val="006A71"/>
              </a:buClr>
              <a:buSzTx/>
              <a:buFont typeface="Wingdings" panose="05000000000000000000" pitchFamily="2" charset="2"/>
              <a:buChar char="§"/>
              <a:tabLst/>
              <a:defRPr/>
            </a:pPr>
            <a:r>
              <a:rPr kumimoji="0" lang="en-US" sz="2667"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Pregnant women </a:t>
            </a:r>
          </a:p>
          <a:p>
            <a:pPr marL="342891" marR="0" lvl="0" indent="-342891" algn="l" defTabSz="609585" rtl="0" eaLnBrk="1" fontAlgn="auto" latinLnBrk="0" hangingPunct="1">
              <a:lnSpc>
                <a:spcPct val="100000"/>
              </a:lnSpc>
              <a:spcBef>
                <a:spcPct val="20000"/>
              </a:spcBef>
              <a:spcAft>
                <a:spcPts val="0"/>
              </a:spcAft>
              <a:buClr>
                <a:srgbClr val="006A71"/>
              </a:buClr>
              <a:buSzTx/>
              <a:buFont typeface="Wingdings" panose="05000000000000000000" pitchFamily="2" charset="2"/>
              <a:buChar char="§"/>
              <a:tabLst/>
              <a:defRPr/>
            </a:pPr>
            <a:endParaRPr kumimoji="0" lang="en-US" sz="2667"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609585" rtl="0" eaLnBrk="1" fontAlgn="auto" latinLnBrk="0" hangingPunct="1">
              <a:lnSpc>
                <a:spcPct val="100000"/>
              </a:lnSpc>
              <a:spcBef>
                <a:spcPct val="20000"/>
              </a:spcBef>
              <a:spcAft>
                <a:spcPts val="0"/>
              </a:spcAft>
              <a:buClr>
                <a:srgbClr val="006A71"/>
              </a:buClr>
              <a:buSzTx/>
              <a:buFont typeface="Wingdings" panose="05000000000000000000" pitchFamily="2" charset="2"/>
              <a:buNone/>
              <a:tabLst/>
              <a:defRPr/>
            </a:pPr>
            <a:endParaRPr kumimoji="0" lang="en-US" sz="2667"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609585" rtl="0" eaLnBrk="1" fontAlgn="auto" latinLnBrk="0" hangingPunct="1">
              <a:lnSpc>
                <a:spcPct val="100000"/>
              </a:lnSpc>
              <a:spcBef>
                <a:spcPct val="20000"/>
              </a:spcBef>
              <a:spcAft>
                <a:spcPts val="0"/>
              </a:spcAft>
              <a:buClr>
                <a:srgbClr val="006A71"/>
              </a:buClr>
              <a:buSzTx/>
              <a:buFont typeface="Wingdings" panose="05000000000000000000" pitchFamily="2" charset="2"/>
              <a:buNone/>
              <a:tabLst/>
              <a:defRPr/>
            </a:pPr>
            <a:endPar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342891" marR="0" lvl="0" indent="-342891" algn="l" defTabSz="609585" rtl="0" eaLnBrk="1" fontAlgn="auto" latinLnBrk="0" hangingPunct="1">
              <a:lnSpc>
                <a:spcPct val="100000"/>
              </a:lnSpc>
              <a:spcBef>
                <a:spcPct val="20000"/>
              </a:spcBef>
              <a:spcAft>
                <a:spcPts val="0"/>
              </a:spcAft>
              <a:buClr>
                <a:srgbClr val="006A71"/>
              </a:buClr>
              <a:buSzTx/>
              <a:buFont typeface="Wingdings" panose="05000000000000000000" pitchFamily="2" charset="2"/>
              <a:buChar char="§"/>
              <a:tabLst/>
              <a:defRPr/>
            </a:pPr>
            <a:endPar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342891" marR="0" lvl="0" indent="-342891" algn="l" defTabSz="609585" rtl="0" eaLnBrk="1" fontAlgn="auto" latinLnBrk="0" hangingPunct="1">
              <a:lnSpc>
                <a:spcPct val="100000"/>
              </a:lnSpc>
              <a:spcBef>
                <a:spcPct val="20000"/>
              </a:spcBef>
              <a:spcAft>
                <a:spcPts val="0"/>
              </a:spcAft>
              <a:buClr>
                <a:srgbClr val="006A71"/>
              </a:buClr>
              <a:buSzTx/>
              <a:buFont typeface="Wingdings" panose="05000000000000000000" pitchFamily="2" charset="2"/>
              <a:buChar char="§"/>
              <a:tabLst/>
              <a:defRPr/>
            </a:pPr>
            <a:endPar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342891" marR="0" lvl="0" indent="-342891" algn="l" defTabSz="609585" rtl="0" eaLnBrk="1" fontAlgn="auto" latinLnBrk="0" hangingPunct="1">
              <a:lnSpc>
                <a:spcPct val="100000"/>
              </a:lnSpc>
              <a:spcBef>
                <a:spcPct val="20000"/>
              </a:spcBef>
              <a:spcAft>
                <a:spcPts val="0"/>
              </a:spcAft>
              <a:buClr>
                <a:srgbClr val="006A71"/>
              </a:buClr>
              <a:buSzTx/>
              <a:buFont typeface="Wingdings" panose="05000000000000000000" pitchFamily="2" charset="2"/>
              <a:buChar char="§"/>
              <a:tabLst/>
              <a:defRPr/>
            </a:pPr>
            <a:endParaRPr kumimoji="0" lang="en-US" sz="3200" b="0" i="0" u="none" strike="noStrike" kern="1200" cap="none" spc="0" normalizeH="0" baseline="0" noProof="0" dirty="0">
              <a:ln>
                <a:noFill/>
              </a:ln>
              <a:solidFill>
                <a:sysClr val="windowText" lastClr="000000">
                  <a:lumMod val="95000"/>
                  <a:lumOff val="5000"/>
                </a:sysClr>
              </a:solidFill>
              <a:effectLst/>
              <a:uLnTx/>
              <a:uFillTx/>
              <a:latin typeface="Calibri"/>
              <a:ea typeface="+mn-ea"/>
              <a:cs typeface="+mn-cs"/>
            </a:endParaRPr>
          </a:p>
        </p:txBody>
      </p:sp>
      <p:cxnSp>
        <p:nvCxnSpPr>
          <p:cNvPr id="21" name="Straight Connector 20"/>
          <p:cNvCxnSpPr/>
          <p:nvPr/>
        </p:nvCxnSpPr>
        <p:spPr>
          <a:xfrm rot="5400000">
            <a:off x="-1186757" y="3430396"/>
            <a:ext cx="5753407" cy="0"/>
          </a:xfrm>
          <a:prstGeom prst="line">
            <a:avLst/>
          </a:prstGeom>
          <a:noFill/>
          <a:ln w="12700" cap="flat" cmpd="sng" algn="ctr">
            <a:solidFill>
              <a:srgbClr val="00788A"/>
            </a:solidFill>
            <a:prstDash val="solid"/>
          </a:ln>
          <a:effectLst/>
        </p:spPr>
      </p:cxnSp>
    </p:spTree>
    <p:extLst>
      <p:ext uri="{BB962C8B-B14F-4D97-AF65-F5344CB8AC3E}">
        <p14:creationId xmlns:p14="http://schemas.microsoft.com/office/powerpoint/2010/main" val="2208423523"/>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2643" y="-141445"/>
            <a:ext cx="10972800" cy="1143000"/>
          </a:xfrm>
        </p:spPr>
        <p:txBody>
          <a:bodyPr/>
          <a:lstStyle/>
          <a:p>
            <a:r>
              <a:rPr lang="en-US" dirty="0" smtClean="0"/>
              <a:t>Overview </a:t>
            </a:r>
            <a:endParaRPr lang="en-US" dirty="0"/>
          </a:p>
        </p:txBody>
      </p:sp>
      <p:sp>
        <p:nvSpPr>
          <p:cNvPr id="3" name="Text Placeholder 2"/>
          <p:cNvSpPr>
            <a:spLocks noGrp="1"/>
          </p:cNvSpPr>
          <p:nvPr>
            <p:ph type="body" sz="quarter" idx="10"/>
          </p:nvPr>
        </p:nvSpPr>
        <p:spPr>
          <a:xfrm>
            <a:off x="591584" y="1005509"/>
            <a:ext cx="10972800" cy="2059937"/>
          </a:xfrm>
        </p:spPr>
        <p:txBody>
          <a:bodyPr/>
          <a:lstStyle/>
          <a:p>
            <a:r>
              <a:rPr lang="en-US" dirty="0" smtClean="0">
                <a:solidFill>
                  <a:srgbClr val="000000"/>
                </a:solidFill>
              </a:rPr>
              <a:t>Cross-cutting strategies </a:t>
            </a:r>
          </a:p>
          <a:p>
            <a:pPr lvl="1"/>
            <a:r>
              <a:rPr lang="en-US" dirty="0" smtClean="0">
                <a:solidFill>
                  <a:srgbClr val="000000"/>
                </a:solidFill>
              </a:rPr>
              <a:t>STD-related </a:t>
            </a:r>
            <a:r>
              <a:rPr lang="en-US" dirty="0">
                <a:solidFill>
                  <a:srgbClr val="000000"/>
                </a:solidFill>
              </a:rPr>
              <a:t>HIV prevention</a:t>
            </a:r>
          </a:p>
          <a:p>
            <a:pPr lvl="1"/>
            <a:r>
              <a:rPr lang="en-US" dirty="0">
                <a:solidFill>
                  <a:srgbClr val="000000"/>
                </a:solidFill>
              </a:rPr>
              <a:t>Creating, maintaining, leveraging partnerships</a:t>
            </a:r>
          </a:p>
          <a:p>
            <a:pPr>
              <a:spcBef>
                <a:spcPts val="1600"/>
              </a:spcBef>
            </a:pPr>
            <a:r>
              <a:rPr lang="en-US" dirty="0">
                <a:solidFill>
                  <a:srgbClr val="000000"/>
                </a:solidFill>
              </a:rPr>
              <a:t>5 Strategy Areas  </a:t>
            </a:r>
          </a:p>
          <a:p>
            <a:endParaRPr lang="en-US" dirty="0" smtClean="0"/>
          </a:p>
        </p:txBody>
      </p:sp>
      <p:grpSp>
        <p:nvGrpSpPr>
          <p:cNvPr id="158" name="Group 157"/>
          <p:cNvGrpSpPr/>
          <p:nvPr/>
        </p:nvGrpSpPr>
        <p:grpSpPr>
          <a:xfrm>
            <a:off x="-413338" y="3308980"/>
            <a:ext cx="12619852" cy="3312372"/>
            <a:chOff x="-413338" y="3308980"/>
            <a:chExt cx="12619852" cy="3312372"/>
          </a:xfrm>
        </p:grpSpPr>
        <p:grpSp>
          <p:nvGrpSpPr>
            <p:cNvPr id="156" name="Group 155"/>
            <p:cNvGrpSpPr/>
            <p:nvPr/>
          </p:nvGrpSpPr>
          <p:grpSpPr>
            <a:xfrm>
              <a:off x="-413338" y="3308980"/>
              <a:ext cx="12619852" cy="3312372"/>
              <a:chOff x="-427852" y="3308980"/>
              <a:chExt cx="12619852" cy="3312372"/>
            </a:xfrm>
          </p:grpSpPr>
          <p:grpSp>
            <p:nvGrpSpPr>
              <p:cNvPr id="9" name="Group 8"/>
              <p:cNvGrpSpPr/>
              <p:nvPr/>
            </p:nvGrpSpPr>
            <p:grpSpPr>
              <a:xfrm>
                <a:off x="-41182" y="3308980"/>
                <a:ext cx="12233182" cy="3312372"/>
                <a:chOff x="10836" y="1181100"/>
                <a:chExt cx="9133164" cy="1668780"/>
              </a:xfrm>
            </p:grpSpPr>
            <p:sp>
              <p:nvSpPr>
                <p:cNvPr id="4" name="Rectangle 3"/>
                <p:cNvSpPr/>
                <p:nvPr/>
              </p:nvSpPr>
              <p:spPr>
                <a:xfrm>
                  <a:off x="10836" y="1181100"/>
                  <a:ext cx="1828800" cy="1668780"/>
                </a:xfrm>
                <a:prstGeom prst="rect">
                  <a:avLst/>
                </a:prstGeom>
                <a:solidFill>
                  <a:srgbClr val="00788A"/>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C000"/>
                    </a:solidFill>
                    <a:effectLst/>
                    <a:uLnTx/>
                    <a:uFillTx/>
                    <a:latin typeface="Myriad Web Pro"/>
                    <a:ea typeface="+mn-ea"/>
                    <a:cs typeface="+mn-cs"/>
                  </a:endParaRPr>
                </a:p>
              </p:txBody>
            </p:sp>
            <p:sp>
              <p:nvSpPr>
                <p:cNvPr id="5" name="Rectangle 4"/>
                <p:cNvSpPr/>
                <p:nvPr/>
              </p:nvSpPr>
              <p:spPr>
                <a:xfrm>
                  <a:off x="1839636" y="1181100"/>
                  <a:ext cx="1828800" cy="1668780"/>
                </a:xfrm>
                <a:prstGeom prst="rect">
                  <a:avLst/>
                </a:prstGeom>
                <a:solidFill>
                  <a:srgbClr val="15939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C000"/>
                    </a:solidFill>
                    <a:effectLst/>
                    <a:uLnTx/>
                    <a:uFillTx/>
                    <a:latin typeface="Myriad Web Pro"/>
                    <a:ea typeface="+mn-ea"/>
                    <a:cs typeface="+mn-cs"/>
                  </a:endParaRPr>
                </a:p>
              </p:txBody>
            </p:sp>
            <p:sp>
              <p:nvSpPr>
                <p:cNvPr id="6" name="Rectangle 5"/>
                <p:cNvSpPr/>
                <p:nvPr/>
              </p:nvSpPr>
              <p:spPr>
                <a:xfrm>
                  <a:off x="3668436" y="1181100"/>
                  <a:ext cx="1828800" cy="1668780"/>
                </a:xfrm>
                <a:prstGeom prst="rect">
                  <a:avLst/>
                </a:prstGeom>
                <a:solidFill>
                  <a:srgbClr val="9A4E9E"/>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C000"/>
                    </a:solidFill>
                    <a:effectLst/>
                    <a:uLnTx/>
                    <a:uFillTx/>
                    <a:latin typeface="Myriad Web Pro"/>
                    <a:ea typeface="+mn-ea"/>
                    <a:cs typeface="+mn-cs"/>
                  </a:endParaRPr>
                </a:p>
              </p:txBody>
            </p:sp>
            <p:sp>
              <p:nvSpPr>
                <p:cNvPr id="7" name="Rectangle 6"/>
                <p:cNvSpPr/>
                <p:nvPr/>
              </p:nvSpPr>
              <p:spPr>
                <a:xfrm>
                  <a:off x="5490245" y="1181100"/>
                  <a:ext cx="1828800" cy="1668780"/>
                </a:xfrm>
                <a:prstGeom prst="rect">
                  <a:avLst/>
                </a:prstGeom>
                <a:solidFill>
                  <a:srgbClr val="BF311A"/>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C000"/>
                    </a:solidFill>
                    <a:effectLst/>
                    <a:uLnTx/>
                    <a:uFillTx/>
                    <a:latin typeface="Myriad Web Pro"/>
                    <a:ea typeface="+mn-ea"/>
                    <a:cs typeface="+mn-cs"/>
                  </a:endParaRPr>
                </a:p>
              </p:txBody>
            </p:sp>
            <p:sp>
              <p:nvSpPr>
                <p:cNvPr id="8" name="Rectangle 7"/>
                <p:cNvSpPr/>
                <p:nvPr/>
              </p:nvSpPr>
              <p:spPr>
                <a:xfrm>
                  <a:off x="7315200" y="1181100"/>
                  <a:ext cx="1828800" cy="1668780"/>
                </a:xfrm>
                <a:prstGeom prst="rect">
                  <a:avLst/>
                </a:prstGeom>
                <a:solidFill>
                  <a:srgbClr val="86B2D8"/>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C000"/>
                    </a:solidFill>
                    <a:effectLst/>
                    <a:uLnTx/>
                    <a:uFillTx/>
                    <a:latin typeface="Myriad Web Pro"/>
                    <a:ea typeface="+mn-ea"/>
                    <a:cs typeface="+mn-cs"/>
                  </a:endParaRPr>
                </a:p>
              </p:txBody>
            </p:sp>
          </p:grpSp>
          <p:sp>
            <p:nvSpPr>
              <p:cNvPr id="147" name="Rectangle 146"/>
              <p:cNvSpPr/>
              <p:nvPr/>
            </p:nvSpPr>
            <p:spPr>
              <a:xfrm>
                <a:off x="-427852" y="5076680"/>
                <a:ext cx="2612147" cy="523220"/>
              </a:xfrm>
              <a:prstGeom prst="rect">
                <a:avLst/>
              </a:prstGeom>
            </p:spPr>
            <p:txBody>
              <a:bodyPr wrap="square">
                <a:spAutoFit/>
              </a:bodyPr>
              <a:lstStyle/>
              <a:p>
                <a:pPr marL="609585" marR="0" lvl="1" indent="0" algn="ctr" defTabSz="121917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smtClean="0">
                    <a:ln>
                      <a:noFill/>
                    </a:ln>
                    <a:solidFill>
                      <a:srgbClr val="FFFFFF"/>
                    </a:solidFill>
                    <a:effectLst/>
                    <a:uLnTx/>
                    <a:uFillTx/>
                    <a:latin typeface="Calibri" panose="020F0502020204030204" pitchFamily="34" charset="0"/>
                    <a:ea typeface="+mn-ea"/>
                    <a:cs typeface="Calibri" panose="020F0502020204030204" pitchFamily="34" charset="0"/>
                  </a:rPr>
                  <a:t>Surveillance</a:t>
                </a:r>
                <a:endParaRPr kumimoji="0" lang="en-US" sz="2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48" name="Rectangle 147"/>
              <p:cNvSpPr/>
              <p:nvPr/>
            </p:nvSpPr>
            <p:spPr>
              <a:xfrm>
                <a:off x="1859501" y="4893859"/>
                <a:ext cx="2997623" cy="1384995"/>
              </a:xfrm>
              <a:prstGeom prst="rect">
                <a:avLst/>
              </a:prstGeom>
            </p:spPr>
            <p:txBody>
              <a:bodyPr wrap="square">
                <a:spAutoFit/>
              </a:bodyPr>
              <a:lstStyle/>
              <a:p>
                <a:pPr marL="609585" marR="0" lvl="1" indent="0" algn="ctr" defTabSz="121917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smtClean="0">
                    <a:ln>
                      <a:noFill/>
                    </a:ln>
                    <a:solidFill>
                      <a:srgbClr val="FFFFFF"/>
                    </a:solidFill>
                    <a:effectLst/>
                    <a:uLnTx/>
                    <a:uFillTx/>
                    <a:latin typeface="Calibri" panose="020F0502020204030204" pitchFamily="34" charset="0"/>
                    <a:ea typeface="+mn-ea"/>
                    <a:cs typeface="Calibri" panose="020F0502020204030204" pitchFamily="34" charset="0"/>
                  </a:rPr>
                  <a:t>Disease Investigation &amp; Intervention</a:t>
                </a:r>
                <a:endParaRPr kumimoji="0" lang="en-US" sz="2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49" name="Rectangle 148"/>
              <p:cNvSpPr/>
              <p:nvPr/>
            </p:nvSpPr>
            <p:spPr>
              <a:xfrm>
                <a:off x="4211905" y="4628324"/>
                <a:ext cx="3146041" cy="1938992"/>
              </a:xfrm>
              <a:prstGeom prst="rect">
                <a:avLst/>
              </a:prstGeom>
            </p:spPr>
            <p:txBody>
              <a:bodyPr wrap="square">
                <a:spAutoFit/>
              </a:bodyPr>
              <a:lstStyle/>
              <a:p>
                <a:pPr marL="609585" marR="0" lvl="1" indent="0" algn="ctr" defTabSz="121917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FFFFFF"/>
                    </a:solidFill>
                    <a:effectLst/>
                    <a:uLnTx/>
                    <a:uFillTx/>
                    <a:latin typeface="Calibri" panose="020F0502020204030204" pitchFamily="34" charset="0"/>
                    <a:ea typeface="+mn-ea"/>
                    <a:cs typeface="Calibri" panose="020F0502020204030204" pitchFamily="34" charset="0"/>
                  </a:rPr>
                  <a:t>Promotion of CDC-Recommended </a:t>
                </a: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S</a:t>
                </a:r>
                <a:r>
                  <a:rPr kumimoji="0" lang="en-US" sz="2400" b="0" i="0" u="none" strike="noStrike" kern="1200" cap="none" spc="0" normalizeH="0" baseline="0" noProof="0" dirty="0" smtClean="0">
                    <a:ln>
                      <a:noFill/>
                    </a:ln>
                    <a:solidFill>
                      <a:srgbClr val="FFFFFF"/>
                    </a:solidFill>
                    <a:effectLst/>
                    <a:uLnTx/>
                    <a:uFillTx/>
                    <a:latin typeface="Calibri" panose="020F0502020204030204" pitchFamily="34" charset="0"/>
                    <a:ea typeface="+mn-ea"/>
                    <a:cs typeface="Calibri" panose="020F0502020204030204" pitchFamily="34" charset="0"/>
                  </a:rPr>
                  <a:t>creening</a:t>
                </a: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D</a:t>
                </a:r>
                <a:r>
                  <a:rPr kumimoji="0" lang="en-US" sz="2400" b="0" i="0" u="none" strike="noStrike" kern="1200" cap="none" spc="0" normalizeH="0" baseline="0" noProof="0" dirty="0" smtClean="0">
                    <a:ln>
                      <a:noFill/>
                    </a:ln>
                    <a:solidFill>
                      <a:srgbClr val="FFFFFF"/>
                    </a:solidFill>
                    <a:effectLst/>
                    <a:uLnTx/>
                    <a:uFillTx/>
                    <a:latin typeface="Calibri" panose="020F0502020204030204" pitchFamily="34" charset="0"/>
                    <a:ea typeface="+mn-ea"/>
                    <a:cs typeface="Calibri" panose="020F0502020204030204" pitchFamily="34" charset="0"/>
                  </a:rPr>
                  <a:t>iagnosis</a:t>
                </a: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smtClean="0">
                    <a:ln>
                      <a:noFill/>
                    </a:ln>
                    <a:solidFill>
                      <a:srgbClr val="FFFFFF"/>
                    </a:solidFill>
                    <a:effectLst/>
                    <a:uLnTx/>
                    <a:uFillTx/>
                    <a:latin typeface="Calibri" panose="020F0502020204030204" pitchFamily="34" charset="0"/>
                    <a:ea typeface="+mn-ea"/>
                    <a:cs typeface="Calibri" panose="020F0502020204030204" pitchFamily="34" charset="0"/>
                  </a:rPr>
                  <a:t>&amp; Treatment</a:t>
                </a: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50" name="Rectangle 149"/>
              <p:cNvSpPr/>
              <p:nvPr/>
            </p:nvSpPr>
            <p:spPr>
              <a:xfrm>
                <a:off x="6757808" y="4851664"/>
                <a:ext cx="2897284" cy="1292662"/>
              </a:xfrm>
              <a:prstGeom prst="rect">
                <a:avLst/>
              </a:prstGeom>
            </p:spPr>
            <p:txBody>
              <a:bodyPr wrap="square">
                <a:spAutoFit/>
              </a:bodyPr>
              <a:lstStyle/>
              <a:p>
                <a:pPr marL="609585" marR="0" lvl="1" indent="0" algn="ctr" defTabSz="1219170" rtl="0" eaLnBrk="0" fontAlgn="base" latinLnBrk="0" hangingPunct="0">
                  <a:lnSpc>
                    <a:spcPct val="100000"/>
                  </a:lnSpc>
                  <a:spcBef>
                    <a:spcPct val="0"/>
                  </a:spcBef>
                  <a:spcAft>
                    <a:spcPct val="0"/>
                  </a:spcAft>
                  <a:buClrTx/>
                  <a:buSzTx/>
                  <a:buFontTx/>
                  <a:buNone/>
                  <a:tabLst/>
                  <a:defRPr/>
                </a:pPr>
                <a:r>
                  <a:rPr kumimoji="0" lang="en-US" sz="2600" b="0" i="0" u="none" strike="noStrike" kern="1200" cap="none" spc="0" normalizeH="0" baseline="0" noProof="0" dirty="0" smtClean="0">
                    <a:ln>
                      <a:noFill/>
                    </a:ln>
                    <a:solidFill>
                      <a:srgbClr val="FFFFFF"/>
                    </a:solidFill>
                    <a:effectLst/>
                    <a:uLnTx/>
                    <a:uFillTx/>
                    <a:latin typeface="Calibri" panose="020F0502020204030204" pitchFamily="34" charset="0"/>
                    <a:ea typeface="+mn-ea"/>
                    <a:cs typeface="Calibri" panose="020F0502020204030204" pitchFamily="34" charset="0"/>
                  </a:rPr>
                  <a:t>Promotion of </a:t>
                </a:r>
                <a:r>
                  <a:rPr kumimoji="0" lang="en-US" sz="26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STD </a:t>
                </a:r>
                <a:r>
                  <a:rPr kumimoji="0" lang="en-US" sz="2600" b="0" i="0" u="none" strike="noStrike" kern="1200" cap="none" spc="0" normalizeH="0" baseline="0" noProof="0" dirty="0" smtClean="0">
                    <a:ln>
                      <a:noFill/>
                    </a:ln>
                    <a:solidFill>
                      <a:srgbClr val="FFFFFF"/>
                    </a:solidFill>
                    <a:effectLst/>
                    <a:uLnTx/>
                    <a:uFillTx/>
                    <a:latin typeface="Calibri" panose="020F0502020204030204" pitchFamily="34" charset="0"/>
                    <a:ea typeface="+mn-ea"/>
                    <a:cs typeface="Calibri" panose="020F0502020204030204" pitchFamily="34" charset="0"/>
                  </a:rPr>
                  <a:t>Prevention &amp; </a:t>
                </a:r>
                <a:r>
                  <a:rPr kumimoji="0" lang="en-US" sz="26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P</a:t>
                </a:r>
                <a:r>
                  <a:rPr kumimoji="0" lang="en-US" sz="2600" b="0" i="0" u="none" strike="noStrike" kern="1200" cap="none" spc="0" normalizeH="0" baseline="0" noProof="0" dirty="0" smtClean="0">
                    <a:ln>
                      <a:noFill/>
                    </a:ln>
                    <a:solidFill>
                      <a:srgbClr val="FFFFFF"/>
                    </a:solidFill>
                    <a:effectLst/>
                    <a:uLnTx/>
                    <a:uFillTx/>
                    <a:latin typeface="Calibri" panose="020F0502020204030204" pitchFamily="34" charset="0"/>
                    <a:ea typeface="+mn-ea"/>
                    <a:cs typeface="Calibri" panose="020F0502020204030204" pitchFamily="34" charset="0"/>
                  </a:rPr>
                  <a:t>olicy</a:t>
                </a:r>
                <a:endParaRPr kumimoji="0" lang="en-US" sz="26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51" name="Rectangle 150"/>
              <p:cNvSpPr/>
              <p:nvPr/>
            </p:nvSpPr>
            <p:spPr>
              <a:xfrm>
                <a:off x="9361828" y="4893859"/>
                <a:ext cx="2677778" cy="1292662"/>
              </a:xfrm>
              <a:prstGeom prst="rect">
                <a:avLst/>
              </a:prstGeom>
            </p:spPr>
            <p:txBody>
              <a:bodyPr wrap="square">
                <a:spAutoFit/>
              </a:bodyPr>
              <a:lstStyle/>
              <a:p>
                <a:pPr marL="609585" marR="0" lvl="1" indent="0" algn="ctr" defTabSz="1219170" rtl="0" eaLnBrk="0" fontAlgn="base" latinLnBrk="0" hangingPunct="0">
                  <a:lnSpc>
                    <a:spcPct val="100000"/>
                  </a:lnSpc>
                  <a:spcBef>
                    <a:spcPct val="0"/>
                  </a:spcBef>
                  <a:spcAft>
                    <a:spcPct val="0"/>
                  </a:spcAft>
                  <a:buClrTx/>
                  <a:buSzTx/>
                  <a:buFontTx/>
                  <a:buNone/>
                  <a:tabLst/>
                  <a:defRPr/>
                </a:pPr>
                <a:r>
                  <a:rPr kumimoji="0" lang="en-US" sz="2600" b="0" i="0" u="none" strike="noStrike" kern="1200" cap="none" spc="0" normalizeH="0" baseline="0" noProof="0" dirty="0" smtClean="0">
                    <a:ln>
                      <a:noFill/>
                    </a:ln>
                    <a:solidFill>
                      <a:srgbClr val="FFFFFF"/>
                    </a:solidFill>
                    <a:effectLst/>
                    <a:uLnTx/>
                    <a:uFillTx/>
                    <a:latin typeface="Calibri" panose="020F0502020204030204" pitchFamily="34" charset="0"/>
                    <a:ea typeface="+mn-ea"/>
                    <a:cs typeface="Calibri" panose="020F0502020204030204" pitchFamily="34" charset="0"/>
                  </a:rPr>
                  <a:t>Data Use for </a:t>
                </a:r>
                <a:r>
                  <a:rPr kumimoji="0" lang="en-US" sz="26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P</a:t>
                </a:r>
                <a:r>
                  <a:rPr kumimoji="0" lang="en-US" sz="2600" b="0" i="0" u="none" strike="noStrike" kern="1200" cap="none" spc="0" normalizeH="0" baseline="0" noProof="0" dirty="0" smtClean="0">
                    <a:ln>
                      <a:noFill/>
                    </a:ln>
                    <a:solidFill>
                      <a:srgbClr val="FFFFFF"/>
                    </a:solidFill>
                    <a:effectLst/>
                    <a:uLnTx/>
                    <a:uFillTx/>
                    <a:latin typeface="Calibri" panose="020F0502020204030204" pitchFamily="34" charset="0"/>
                    <a:ea typeface="+mn-ea"/>
                    <a:cs typeface="Calibri" panose="020F0502020204030204" pitchFamily="34" charset="0"/>
                  </a:rPr>
                  <a:t>rogram </a:t>
                </a:r>
                <a:r>
                  <a:rPr kumimoji="0" lang="en-US" sz="26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I</a:t>
                </a:r>
                <a:r>
                  <a:rPr kumimoji="0" lang="en-US" sz="2600" b="0" i="0" u="none" strike="noStrike" kern="1200" cap="none" spc="0" normalizeH="0" baseline="0" noProof="0" dirty="0" smtClean="0">
                    <a:ln>
                      <a:noFill/>
                    </a:ln>
                    <a:solidFill>
                      <a:srgbClr val="FFFFFF"/>
                    </a:solidFill>
                    <a:effectLst/>
                    <a:uLnTx/>
                    <a:uFillTx/>
                    <a:latin typeface="Calibri" panose="020F0502020204030204" pitchFamily="34" charset="0"/>
                    <a:ea typeface="+mn-ea"/>
                    <a:cs typeface="Calibri" panose="020F0502020204030204" pitchFamily="34" charset="0"/>
                  </a:rPr>
                  <a:t>mprovement </a:t>
                </a:r>
                <a:endParaRPr kumimoji="0" lang="en-US" sz="26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nvGrpSpPr>
              <p:cNvPr id="48" name="Group 47"/>
              <p:cNvGrpSpPr/>
              <p:nvPr/>
            </p:nvGrpSpPr>
            <p:grpSpPr>
              <a:xfrm>
                <a:off x="459623" y="3623519"/>
                <a:ext cx="1379294" cy="893948"/>
                <a:chOff x="663802" y="1713730"/>
                <a:chExt cx="1050349" cy="680752"/>
              </a:xfrm>
            </p:grpSpPr>
            <p:grpSp>
              <p:nvGrpSpPr>
                <p:cNvPr id="49" name="Group 48"/>
                <p:cNvGrpSpPr/>
                <p:nvPr/>
              </p:nvGrpSpPr>
              <p:grpSpPr>
                <a:xfrm>
                  <a:off x="1324640" y="2073273"/>
                  <a:ext cx="389511" cy="321209"/>
                  <a:chOff x="1252488" y="1972996"/>
                  <a:chExt cx="389511" cy="321209"/>
                </a:xfrm>
              </p:grpSpPr>
              <p:grpSp>
                <p:nvGrpSpPr>
                  <p:cNvPr id="63" name="Group 62"/>
                  <p:cNvGrpSpPr/>
                  <p:nvPr/>
                </p:nvGrpSpPr>
                <p:grpSpPr>
                  <a:xfrm>
                    <a:off x="1252488" y="1972996"/>
                    <a:ext cx="389511" cy="321209"/>
                    <a:chOff x="4667250" y="114300"/>
                    <a:chExt cx="502443" cy="414338"/>
                  </a:xfrm>
                </p:grpSpPr>
                <p:sp>
                  <p:nvSpPr>
                    <p:cNvPr id="68" name="Rounded Rectangle 67"/>
                    <p:cNvSpPr/>
                    <p:nvPr/>
                  </p:nvSpPr>
                  <p:spPr>
                    <a:xfrm>
                      <a:off x="4712494" y="114300"/>
                      <a:ext cx="402432" cy="306917"/>
                    </a:xfrm>
                    <a:prstGeom prst="roundRect">
                      <a:avLst>
                        <a:gd name="adj" fmla="val 2701"/>
                      </a:avLst>
                    </a:prstGeom>
                    <a:no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9" name="Group 68"/>
                    <p:cNvGrpSpPr/>
                    <p:nvPr/>
                  </p:nvGrpSpPr>
                  <p:grpSpPr>
                    <a:xfrm>
                      <a:off x="4667250" y="414773"/>
                      <a:ext cx="502443" cy="113865"/>
                      <a:chOff x="4645036" y="407446"/>
                      <a:chExt cx="539496" cy="155157"/>
                    </a:xfrm>
                  </p:grpSpPr>
                  <p:sp>
                    <p:nvSpPr>
                      <p:cNvPr id="70" name="Freeform 69"/>
                      <p:cNvSpPr/>
                      <p:nvPr/>
                    </p:nvSpPr>
                    <p:spPr>
                      <a:xfrm>
                        <a:off x="4645036" y="516884"/>
                        <a:ext cx="539496" cy="45719"/>
                      </a:xfrm>
                      <a:custGeom>
                        <a:avLst/>
                        <a:gdLst>
                          <a:gd name="connsiteX0" fmla="*/ 7620 w 539496"/>
                          <a:gd name="connsiteY0" fmla="*/ 0 h 45719"/>
                          <a:gd name="connsiteX1" fmla="*/ 15459 w 539496"/>
                          <a:gd name="connsiteY1" fmla="*/ 0 h 45719"/>
                          <a:gd name="connsiteX2" fmla="*/ 14177 w 539496"/>
                          <a:gd name="connsiteY2" fmla="*/ 2745 h 45719"/>
                          <a:gd name="connsiteX3" fmla="*/ 525320 w 539496"/>
                          <a:gd name="connsiteY3" fmla="*/ 2745 h 45719"/>
                          <a:gd name="connsiteX4" fmla="*/ 524039 w 539496"/>
                          <a:gd name="connsiteY4" fmla="*/ 0 h 45719"/>
                          <a:gd name="connsiteX5" fmla="*/ 531876 w 539496"/>
                          <a:gd name="connsiteY5" fmla="*/ 0 h 45719"/>
                          <a:gd name="connsiteX6" fmla="*/ 539496 w 539496"/>
                          <a:gd name="connsiteY6" fmla="*/ 7620 h 45719"/>
                          <a:gd name="connsiteX7" fmla="*/ 539496 w 539496"/>
                          <a:gd name="connsiteY7" fmla="*/ 38099 h 45719"/>
                          <a:gd name="connsiteX8" fmla="*/ 531876 w 539496"/>
                          <a:gd name="connsiteY8" fmla="*/ 45719 h 45719"/>
                          <a:gd name="connsiteX9" fmla="*/ 7620 w 539496"/>
                          <a:gd name="connsiteY9" fmla="*/ 45719 h 45719"/>
                          <a:gd name="connsiteX10" fmla="*/ 0 w 539496"/>
                          <a:gd name="connsiteY10" fmla="*/ 38099 h 45719"/>
                          <a:gd name="connsiteX11" fmla="*/ 0 w 539496"/>
                          <a:gd name="connsiteY11" fmla="*/ 7620 h 45719"/>
                          <a:gd name="connsiteX12" fmla="*/ 7620 w 539496"/>
                          <a:gd name="connsiteY12"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9496" h="45719">
                            <a:moveTo>
                              <a:pt x="7620" y="0"/>
                            </a:moveTo>
                            <a:lnTo>
                              <a:pt x="15459" y="0"/>
                            </a:lnTo>
                            <a:lnTo>
                              <a:pt x="14177" y="2745"/>
                            </a:lnTo>
                            <a:lnTo>
                              <a:pt x="525320" y="2745"/>
                            </a:lnTo>
                            <a:lnTo>
                              <a:pt x="524039" y="0"/>
                            </a:lnTo>
                            <a:lnTo>
                              <a:pt x="531876" y="0"/>
                            </a:lnTo>
                            <a:cubicBezTo>
                              <a:pt x="536084" y="0"/>
                              <a:pt x="539496" y="3412"/>
                              <a:pt x="539496" y="7620"/>
                            </a:cubicBezTo>
                            <a:lnTo>
                              <a:pt x="539496" y="38099"/>
                            </a:lnTo>
                            <a:cubicBezTo>
                              <a:pt x="539496" y="42307"/>
                              <a:pt x="536084" y="45719"/>
                              <a:pt x="531876" y="45719"/>
                            </a:cubicBezTo>
                            <a:lnTo>
                              <a:pt x="7620" y="45719"/>
                            </a:lnTo>
                            <a:cubicBezTo>
                              <a:pt x="3412" y="45719"/>
                              <a:pt x="0" y="42307"/>
                              <a:pt x="0" y="38099"/>
                            </a:cubicBezTo>
                            <a:lnTo>
                              <a:pt x="0" y="7620"/>
                            </a:lnTo>
                            <a:cubicBezTo>
                              <a:pt x="0" y="3412"/>
                              <a:pt x="3412" y="0"/>
                              <a:pt x="7620" y="0"/>
                            </a:cubicBezTo>
                            <a:close/>
                          </a:path>
                        </a:pathLst>
                      </a:custGeom>
                      <a:solidFill>
                        <a:schemeClr val="bg2"/>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Freeform 70"/>
                      <p:cNvSpPr/>
                      <p:nvPr/>
                    </p:nvSpPr>
                    <p:spPr>
                      <a:xfrm>
                        <a:off x="4647417" y="407446"/>
                        <a:ext cx="534734" cy="109438"/>
                      </a:xfrm>
                      <a:custGeom>
                        <a:avLst/>
                        <a:gdLst>
                          <a:gd name="connsiteX0" fmla="*/ 53721 w 534734"/>
                          <a:gd name="connsiteY0" fmla="*/ 0 h 109438"/>
                          <a:gd name="connsiteX1" fmla="*/ 481013 w 534734"/>
                          <a:gd name="connsiteY1" fmla="*/ 0 h 109438"/>
                          <a:gd name="connsiteX2" fmla="*/ 534734 w 534734"/>
                          <a:gd name="connsiteY2" fmla="*/ 109438 h 109438"/>
                          <a:gd name="connsiteX3" fmla="*/ 0 w 534734"/>
                          <a:gd name="connsiteY3" fmla="*/ 109438 h 109438"/>
                          <a:gd name="connsiteX4" fmla="*/ 53721 w 534734"/>
                          <a:gd name="connsiteY4" fmla="*/ 0 h 109438"/>
                          <a:gd name="connsiteX5" fmla="*/ 208515 w 534734"/>
                          <a:gd name="connsiteY5" fmla="*/ 35414 h 109438"/>
                          <a:gd name="connsiteX6" fmla="*/ 193717 w 534734"/>
                          <a:gd name="connsiteY6" fmla="*/ 81133 h 109438"/>
                          <a:gd name="connsiteX7" fmla="*/ 341016 w 534734"/>
                          <a:gd name="connsiteY7" fmla="*/ 81133 h 109438"/>
                          <a:gd name="connsiteX8" fmla="*/ 326218 w 534734"/>
                          <a:gd name="connsiteY8" fmla="*/ 35414 h 109438"/>
                          <a:gd name="connsiteX9" fmla="*/ 208515 w 534734"/>
                          <a:gd name="connsiteY9" fmla="*/ 35414 h 10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4734" h="109438">
                            <a:moveTo>
                              <a:pt x="53721" y="0"/>
                            </a:moveTo>
                            <a:lnTo>
                              <a:pt x="481013" y="0"/>
                            </a:lnTo>
                            <a:lnTo>
                              <a:pt x="534734" y="109438"/>
                            </a:lnTo>
                            <a:lnTo>
                              <a:pt x="0" y="109438"/>
                            </a:lnTo>
                            <a:lnTo>
                              <a:pt x="53721" y="0"/>
                            </a:lnTo>
                            <a:close/>
                            <a:moveTo>
                              <a:pt x="208515" y="35414"/>
                            </a:moveTo>
                            <a:lnTo>
                              <a:pt x="193717" y="81133"/>
                            </a:lnTo>
                            <a:lnTo>
                              <a:pt x="341016" y="81133"/>
                            </a:lnTo>
                            <a:lnTo>
                              <a:pt x="326218" y="35414"/>
                            </a:lnTo>
                            <a:lnTo>
                              <a:pt x="208515" y="35414"/>
                            </a:lnTo>
                            <a:close/>
                          </a:path>
                        </a:pathLst>
                      </a:custGeom>
                      <a:solidFill>
                        <a:schemeClr val="bg2"/>
                      </a:solidFill>
                      <a:ln w="15875"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64" name="Group 63"/>
                  <p:cNvGrpSpPr/>
                  <p:nvPr/>
                </p:nvGrpSpPr>
                <p:grpSpPr>
                  <a:xfrm>
                    <a:off x="1391660" y="2034939"/>
                    <a:ext cx="110554" cy="100042"/>
                    <a:chOff x="4633709" y="381374"/>
                    <a:chExt cx="1109160" cy="856425"/>
                  </a:xfrm>
                </p:grpSpPr>
                <p:sp>
                  <p:nvSpPr>
                    <p:cNvPr id="65" name="Freeform 64"/>
                    <p:cNvSpPr/>
                    <p:nvPr/>
                  </p:nvSpPr>
                  <p:spPr>
                    <a:xfrm flipV="1">
                      <a:off x="4633709" y="723173"/>
                      <a:ext cx="1109160" cy="212284"/>
                    </a:xfrm>
                    <a:custGeom>
                      <a:avLst/>
                      <a:gdLst>
                        <a:gd name="connsiteX0" fmla="*/ 554580 w 1109160"/>
                        <a:gd name="connsiteY0" fmla="*/ 0 h 212284"/>
                        <a:gd name="connsiteX1" fmla="*/ 1109160 w 1109160"/>
                        <a:gd name="connsiteY1" fmla="*/ 32212 h 212284"/>
                        <a:gd name="connsiteX2" fmla="*/ 1109160 w 1109160"/>
                        <a:gd name="connsiteY2" fmla="*/ 212284 h 212284"/>
                        <a:gd name="connsiteX3" fmla="*/ 554580 w 1109160"/>
                        <a:gd name="connsiteY3" fmla="*/ 180072 h 212284"/>
                        <a:gd name="connsiteX4" fmla="*/ 0 w 1109160"/>
                        <a:gd name="connsiteY4" fmla="*/ 212284 h 212284"/>
                        <a:gd name="connsiteX5" fmla="*/ 0 w 1109160"/>
                        <a:gd name="connsiteY5" fmla="*/ 32212 h 212284"/>
                        <a:gd name="connsiteX6" fmla="*/ 554580 w 1109160"/>
                        <a:gd name="connsiteY6" fmla="*/ 0 h 212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9160" h="212284">
                          <a:moveTo>
                            <a:pt x="554580" y="0"/>
                          </a:moveTo>
                          <a:cubicBezTo>
                            <a:pt x="860866" y="0"/>
                            <a:pt x="1109160" y="14422"/>
                            <a:pt x="1109160" y="32212"/>
                          </a:cubicBezTo>
                          <a:lnTo>
                            <a:pt x="1109160" y="212284"/>
                          </a:lnTo>
                          <a:cubicBezTo>
                            <a:pt x="1109160" y="194494"/>
                            <a:pt x="860866" y="180072"/>
                            <a:pt x="554580" y="180072"/>
                          </a:cubicBezTo>
                          <a:cubicBezTo>
                            <a:pt x="248294" y="180072"/>
                            <a:pt x="0" y="194494"/>
                            <a:pt x="0" y="212284"/>
                          </a:cubicBezTo>
                          <a:lnTo>
                            <a:pt x="0" y="32212"/>
                          </a:lnTo>
                          <a:cubicBezTo>
                            <a:pt x="0" y="14422"/>
                            <a:pt x="248294" y="0"/>
                            <a:pt x="554580" y="0"/>
                          </a:cubicBezTo>
                          <a:close/>
                        </a:path>
                      </a:pathLst>
                    </a:custGeom>
                    <a:solidFill>
                      <a:schemeClr val="bg2"/>
                    </a:solidFill>
                    <a:ln w="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Freeform 65"/>
                    <p:cNvSpPr/>
                    <p:nvPr/>
                  </p:nvSpPr>
                  <p:spPr>
                    <a:xfrm>
                      <a:off x="4633709" y="1025512"/>
                      <a:ext cx="1109160" cy="212287"/>
                    </a:xfrm>
                    <a:custGeom>
                      <a:avLst/>
                      <a:gdLst>
                        <a:gd name="connsiteX0" fmla="*/ 0 w 1109160"/>
                        <a:gd name="connsiteY0" fmla="*/ 0 h 212284"/>
                        <a:gd name="connsiteX1" fmla="*/ 338713 w 1109160"/>
                        <a:gd name="connsiteY1" fmla="*/ 29681 h 212284"/>
                        <a:gd name="connsiteX2" fmla="*/ 554580 w 1109160"/>
                        <a:gd name="connsiteY2" fmla="*/ 32212 h 212284"/>
                        <a:gd name="connsiteX3" fmla="*/ 1109160 w 1109160"/>
                        <a:gd name="connsiteY3" fmla="*/ 0 h 212284"/>
                        <a:gd name="connsiteX4" fmla="*/ 1109160 w 1109160"/>
                        <a:gd name="connsiteY4" fmla="*/ 180072 h 212284"/>
                        <a:gd name="connsiteX5" fmla="*/ 554580 w 1109160"/>
                        <a:gd name="connsiteY5" fmla="*/ 212284 h 212284"/>
                        <a:gd name="connsiteX6" fmla="*/ 338713 w 1109160"/>
                        <a:gd name="connsiteY6" fmla="*/ 209753 h 212284"/>
                        <a:gd name="connsiteX7" fmla="*/ 0 w 1109160"/>
                        <a:gd name="connsiteY7" fmla="*/ 180072 h 212284"/>
                        <a:gd name="connsiteX8" fmla="*/ 0 w 1109160"/>
                        <a:gd name="connsiteY8" fmla="*/ 0 h 212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9160" h="212284">
                          <a:moveTo>
                            <a:pt x="0" y="0"/>
                          </a:moveTo>
                          <a:cubicBezTo>
                            <a:pt x="0" y="13343"/>
                            <a:pt x="139666" y="24791"/>
                            <a:pt x="338713" y="29681"/>
                          </a:cubicBezTo>
                          <a:cubicBezTo>
                            <a:pt x="405062" y="31311"/>
                            <a:pt x="478009" y="32212"/>
                            <a:pt x="554580" y="32212"/>
                          </a:cubicBezTo>
                          <a:cubicBezTo>
                            <a:pt x="860866" y="32212"/>
                            <a:pt x="1109160" y="17790"/>
                            <a:pt x="1109160" y="0"/>
                          </a:cubicBezTo>
                          <a:lnTo>
                            <a:pt x="1109160" y="180072"/>
                          </a:lnTo>
                          <a:cubicBezTo>
                            <a:pt x="1109160" y="197862"/>
                            <a:pt x="860866" y="212284"/>
                            <a:pt x="554580" y="212284"/>
                          </a:cubicBezTo>
                          <a:cubicBezTo>
                            <a:pt x="478009" y="212284"/>
                            <a:pt x="405062" y="211383"/>
                            <a:pt x="338713" y="209753"/>
                          </a:cubicBezTo>
                          <a:cubicBezTo>
                            <a:pt x="139666" y="204863"/>
                            <a:pt x="0" y="193415"/>
                            <a:pt x="0" y="180072"/>
                          </a:cubicBezTo>
                          <a:lnTo>
                            <a:pt x="0" y="0"/>
                          </a:lnTo>
                          <a:close/>
                        </a:path>
                      </a:pathLst>
                    </a:custGeom>
                    <a:solidFill>
                      <a:schemeClr val="bg2"/>
                    </a:solidFill>
                    <a:ln w="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Can 66"/>
                    <p:cNvSpPr/>
                    <p:nvPr/>
                  </p:nvSpPr>
                  <p:spPr>
                    <a:xfrm>
                      <a:off x="4633709" y="381374"/>
                      <a:ext cx="1109160" cy="257693"/>
                    </a:xfrm>
                    <a:prstGeom prst="can">
                      <a:avLst/>
                    </a:prstGeom>
                    <a:solidFill>
                      <a:schemeClr val="bg2"/>
                    </a:solidFill>
                    <a:ln w="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50" name="Group 49"/>
                <p:cNvGrpSpPr/>
                <p:nvPr/>
              </p:nvGrpSpPr>
              <p:grpSpPr>
                <a:xfrm>
                  <a:off x="663802" y="1713730"/>
                  <a:ext cx="389511" cy="321209"/>
                  <a:chOff x="481840" y="1972996"/>
                  <a:chExt cx="389511" cy="321209"/>
                </a:xfrm>
              </p:grpSpPr>
              <p:grpSp>
                <p:nvGrpSpPr>
                  <p:cNvPr id="53" name="Group 52"/>
                  <p:cNvGrpSpPr/>
                  <p:nvPr/>
                </p:nvGrpSpPr>
                <p:grpSpPr>
                  <a:xfrm>
                    <a:off x="481840" y="1972996"/>
                    <a:ext cx="389511" cy="321209"/>
                    <a:chOff x="4667250" y="114300"/>
                    <a:chExt cx="502443" cy="414338"/>
                  </a:xfrm>
                </p:grpSpPr>
                <p:sp>
                  <p:nvSpPr>
                    <p:cNvPr id="59" name="Rounded Rectangle 58"/>
                    <p:cNvSpPr/>
                    <p:nvPr/>
                  </p:nvSpPr>
                  <p:spPr>
                    <a:xfrm>
                      <a:off x="4712494" y="114300"/>
                      <a:ext cx="402432" cy="306917"/>
                    </a:xfrm>
                    <a:prstGeom prst="roundRect">
                      <a:avLst>
                        <a:gd name="adj" fmla="val 2701"/>
                      </a:avLst>
                    </a:prstGeom>
                    <a:no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0" name="Group 59"/>
                    <p:cNvGrpSpPr/>
                    <p:nvPr/>
                  </p:nvGrpSpPr>
                  <p:grpSpPr>
                    <a:xfrm>
                      <a:off x="4667250" y="414773"/>
                      <a:ext cx="502443" cy="113865"/>
                      <a:chOff x="4645036" y="407446"/>
                      <a:chExt cx="539496" cy="155157"/>
                    </a:xfrm>
                  </p:grpSpPr>
                  <p:sp>
                    <p:nvSpPr>
                      <p:cNvPr id="61" name="Freeform 60"/>
                      <p:cNvSpPr/>
                      <p:nvPr/>
                    </p:nvSpPr>
                    <p:spPr>
                      <a:xfrm>
                        <a:off x="4645036" y="516884"/>
                        <a:ext cx="539496" cy="45719"/>
                      </a:xfrm>
                      <a:custGeom>
                        <a:avLst/>
                        <a:gdLst>
                          <a:gd name="connsiteX0" fmla="*/ 7620 w 539496"/>
                          <a:gd name="connsiteY0" fmla="*/ 0 h 45719"/>
                          <a:gd name="connsiteX1" fmla="*/ 15459 w 539496"/>
                          <a:gd name="connsiteY1" fmla="*/ 0 h 45719"/>
                          <a:gd name="connsiteX2" fmla="*/ 14177 w 539496"/>
                          <a:gd name="connsiteY2" fmla="*/ 2745 h 45719"/>
                          <a:gd name="connsiteX3" fmla="*/ 525320 w 539496"/>
                          <a:gd name="connsiteY3" fmla="*/ 2745 h 45719"/>
                          <a:gd name="connsiteX4" fmla="*/ 524039 w 539496"/>
                          <a:gd name="connsiteY4" fmla="*/ 0 h 45719"/>
                          <a:gd name="connsiteX5" fmla="*/ 531876 w 539496"/>
                          <a:gd name="connsiteY5" fmla="*/ 0 h 45719"/>
                          <a:gd name="connsiteX6" fmla="*/ 539496 w 539496"/>
                          <a:gd name="connsiteY6" fmla="*/ 7620 h 45719"/>
                          <a:gd name="connsiteX7" fmla="*/ 539496 w 539496"/>
                          <a:gd name="connsiteY7" fmla="*/ 38099 h 45719"/>
                          <a:gd name="connsiteX8" fmla="*/ 531876 w 539496"/>
                          <a:gd name="connsiteY8" fmla="*/ 45719 h 45719"/>
                          <a:gd name="connsiteX9" fmla="*/ 7620 w 539496"/>
                          <a:gd name="connsiteY9" fmla="*/ 45719 h 45719"/>
                          <a:gd name="connsiteX10" fmla="*/ 0 w 539496"/>
                          <a:gd name="connsiteY10" fmla="*/ 38099 h 45719"/>
                          <a:gd name="connsiteX11" fmla="*/ 0 w 539496"/>
                          <a:gd name="connsiteY11" fmla="*/ 7620 h 45719"/>
                          <a:gd name="connsiteX12" fmla="*/ 7620 w 539496"/>
                          <a:gd name="connsiteY12"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9496" h="45719">
                            <a:moveTo>
                              <a:pt x="7620" y="0"/>
                            </a:moveTo>
                            <a:lnTo>
                              <a:pt x="15459" y="0"/>
                            </a:lnTo>
                            <a:lnTo>
                              <a:pt x="14177" y="2745"/>
                            </a:lnTo>
                            <a:lnTo>
                              <a:pt x="525320" y="2745"/>
                            </a:lnTo>
                            <a:lnTo>
                              <a:pt x="524039" y="0"/>
                            </a:lnTo>
                            <a:lnTo>
                              <a:pt x="531876" y="0"/>
                            </a:lnTo>
                            <a:cubicBezTo>
                              <a:pt x="536084" y="0"/>
                              <a:pt x="539496" y="3412"/>
                              <a:pt x="539496" y="7620"/>
                            </a:cubicBezTo>
                            <a:lnTo>
                              <a:pt x="539496" y="38099"/>
                            </a:lnTo>
                            <a:cubicBezTo>
                              <a:pt x="539496" y="42307"/>
                              <a:pt x="536084" y="45719"/>
                              <a:pt x="531876" y="45719"/>
                            </a:cubicBezTo>
                            <a:lnTo>
                              <a:pt x="7620" y="45719"/>
                            </a:lnTo>
                            <a:cubicBezTo>
                              <a:pt x="3412" y="45719"/>
                              <a:pt x="0" y="42307"/>
                              <a:pt x="0" y="38099"/>
                            </a:cubicBezTo>
                            <a:lnTo>
                              <a:pt x="0" y="7620"/>
                            </a:lnTo>
                            <a:cubicBezTo>
                              <a:pt x="0" y="3412"/>
                              <a:pt x="3412" y="0"/>
                              <a:pt x="7620" y="0"/>
                            </a:cubicBezTo>
                            <a:close/>
                          </a:path>
                        </a:pathLst>
                      </a:custGeom>
                      <a:solidFill>
                        <a:schemeClr val="bg2"/>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Freeform 61"/>
                      <p:cNvSpPr/>
                      <p:nvPr/>
                    </p:nvSpPr>
                    <p:spPr>
                      <a:xfrm>
                        <a:off x="4647417" y="407446"/>
                        <a:ext cx="534734" cy="109438"/>
                      </a:xfrm>
                      <a:custGeom>
                        <a:avLst/>
                        <a:gdLst>
                          <a:gd name="connsiteX0" fmla="*/ 53721 w 534734"/>
                          <a:gd name="connsiteY0" fmla="*/ 0 h 109438"/>
                          <a:gd name="connsiteX1" fmla="*/ 481013 w 534734"/>
                          <a:gd name="connsiteY1" fmla="*/ 0 h 109438"/>
                          <a:gd name="connsiteX2" fmla="*/ 534734 w 534734"/>
                          <a:gd name="connsiteY2" fmla="*/ 109438 h 109438"/>
                          <a:gd name="connsiteX3" fmla="*/ 0 w 534734"/>
                          <a:gd name="connsiteY3" fmla="*/ 109438 h 109438"/>
                          <a:gd name="connsiteX4" fmla="*/ 53721 w 534734"/>
                          <a:gd name="connsiteY4" fmla="*/ 0 h 109438"/>
                          <a:gd name="connsiteX5" fmla="*/ 208515 w 534734"/>
                          <a:gd name="connsiteY5" fmla="*/ 35414 h 109438"/>
                          <a:gd name="connsiteX6" fmla="*/ 193717 w 534734"/>
                          <a:gd name="connsiteY6" fmla="*/ 81133 h 109438"/>
                          <a:gd name="connsiteX7" fmla="*/ 341016 w 534734"/>
                          <a:gd name="connsiteY7" fmla="*/ 81133 h 109438"/>
                          <a:gd name="connsiteX8" fmla="*/ 326218 w 534734"/>
                          <a:gd name="connsiteY8" fmla="*/ 35414 h 109438"/>
                          <a:gd name="connsiteX9" fmla="*/ 208515 w 534734"/>
                          <a:gd name="connsiteY9" fmla="*/ 35414 h 10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4734" h="109438">
                            <a:moveTo>
                              <a:pt x="53721" y="0"/>
                            </a:moveTo>
                            <a:lnTo>
                              <a:pt x="481013" y="0"/>
                            </a:lnTo>
                            <a:lnTo>
                              <a:pt x="534734" y="109438"/>
                            </a:lnTo>
                            <a:lnTo>
                              <a:pt x="0" y="109438"/>
                            </a:lnTo>
                            <a:lnTo>
                              <a:pt x="53721" y="0"/>
                            </a:lnTo>
                            <a:close/>
                            <a:moveTo>
                              <a:pt x="208515" y="35414"/>
                            </a:moveTo>
                            <a:lnTo>
                              <a:pt x="193717" y="81133"/>
                            </a:lnTo>
                            <a:lnTo>
                              <a:pt x="341016" y="81133"/>
                            </a:lnTo>
                            <a:lnTo>
                              <a:pt x="326218" y="35414"/>
                            </a:lnTo>
                            <a:lnTo>
                              <a:pt x="208515" y="35414"/>
                            </a:lnTo>
                            <a:close/>
                          </a:path>
                        </a:pathLst>
                      </a:custGeom>
                      <a:solidFill>
                        <a:schemeClr val="bg2"/>
                      </a:solidFill>
                      <a:ln w="15875"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54" name="Group 53"/>
                  <p:cNvGrpSpPr/>
                  <p:nvPr/>
                </p:nvGrpSpPr>
                <p:grpSpPr>
                  <a:xfrm>
                    <a:off x="606146" y="2014092"/>
                    <a:ext cx="133515" cy="134476"/>
                    <a:chOff x="3283527" y="423820"/>
                    <a:chExt cx="767692" cy="773213"/>
                  </a:xfrm>
                </p:grpSpPr>
                <p:sp>
                  <p:nvSpPr>
                    <p:cNvPr id="55" name="Pie 54"/>
                    <p:cNvSpPr/>
                    <p:nvPr/>
                  </p:nvSpPr>
                  <p:spPr>
                    <a:xfrm rot="2974330">
                      <a:off x="3325092" y="423947"/>
                      <a:ext cx="723208" cy="723208"/>
                    </a:xfrm>
                    <a:prstGeom prst="pie">
                      <a:avLst>
                        <a:gd name="adj1" fmla="val 13260540"/>
                        <a:gd name="adj2" fmla="val 16200000"/>
                      </a:avLst>
                    </a:prstGeom>
                    <a:pattFill prst="dkVert">
                      <a:fgClr>
                        <a:srgbClr val="00788A"/>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6" name="Group 55"/>
                    <p:cNvGrpSpPr/>
                    <p:nvPr/>
                  </p:nvGrpSpPr>
                  <p:grpSpPr>
                    <a:xfrm>
                      <a:off x="3283527" y="423820"/>
                      <a:ext cx="767692" cy="773213"/>
                      <a:chOff x="3283527" y="423820"/>
                      <a:chExt cx="767692" cy="773213"/>
                    </a:xfrm>
                  </p:grpSpPr>
                  <p:sp>
                    <p:nvSpPr>
                      <p:cNvPr id="57" name="Pie 56"/>
                      <p:cNvSpPr/>
                      <p:nvPr/>
                    </p:nvSpPr>
                    <p:spPr>
                      <a:xfrm>
                        <a:off x="3283527" y="473825"/>
                        <a:ext cx="723208" cy="723208"/>
                      </a:xfrm>
                      <a:prstGeom prst="pi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Pie 57"/>
                      <p:cNvSpPr/>
                      <p:nvPr/>
                    </p:nvSpPr>
                    <p:spPr>
                      <a:xfrm>
                        <a:off x="3328011" y="423820"/>
                        <a:ext cx="723208" cy="723208"/>
                      </a:xfrm>
                      <a:prstGeom prst="pie">
                        <a:avLst>
                          <a:gd name="adj1" fmla="val 19133459"/>
                          <a:gd name="adj2" fmla="val 50547"/>
                        </a:avLst>
                      </a:prstGeom>
                      <a:pattFill prst="pct80">
                        <a:fgClr>
                          <a:schemeClr val="bg2"/>
                        </a:fgClr>
                        <a:bgClr>
                          <a:srgbClr val="00788A"/>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sp>
              <p:nvSpPr>
                <p:cNvPr id="51" name="Arc 50"/>
                <p:cNvSpPr/>
                <p:nvPr/>
              </p:nvSpPr>
              <p:spPr>
                <a:xfrm rot="21362587">
                  <a:off x="878614" y="1741781"/>
                  <a:ext cx="577129" cy="577129"/>
                </a:xfrm>
                <a:prstGeom prst="arc">
                  <a:avLst/>
                </a:prstGeom>
                <a:ln w="15875">
                  <a:solidFill>
                    <a:schemeClr val="bg2"/>
                  </a:solidFill>
                  <a:prstDash val="sysDot"/>
                  <a:headEnd type="oval"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Arc 51"/>
                <p:cNvSpPr/>
                <p:nvPr/>
              </p:nvSpPr>
              <p:spPr>
                <a:xfrm rot="9757262">
                  <a:off x="878614" y="1741780"/>
                  <a:ext cx="577129" cy="577129"/>
                </a:xfrm>
                <a:prstGeom prst="arc">
                  <a:avLst/>
                </a:prstGeom>
                <a:ln w="15875">
                  <a:solidFill>
                    <a:schemeClr val="bg2"/>
                  </a:solidFill>
                  <a:prstDash val="sysDot"/>
                  <a:headEnd type="oval"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5" name="Group 34"/>
              <p:cNvGrpSpPr/>
              <p:nvPr/>
            </p:nvGrpSpPr>
            <p:grpSpPr>
              <a:xfrm>
                <a:off x="10703669" y="3643678"/>
                <a:ext cx="583542" cy="847523"/>
                <a:chOff x="10703669" y="3745790"/>
                <a:chExt cx="583542" cy="847523"/>
              </a:xfrm>
            </p:grpSpPr>
            <p:grpSp>
              <p:nvGrpSpPr>
                <p:cNvPr id="27" name="Group 26"/>
                <p:cNvGrpSpPr/>
                <p:nvPr/>
              </p:nvGrpSpPr>
              <p:grpSpPr>
                <a:xfrm>
                  <a:off x="10703669" y="3745790"/>
                  <a:ext cx="583542" cy="847523"/>
                  <a:chOff x="-1596633" y="173989"/>
                  <a:chExt cx="1320470" cy="1917821"/>
                </a:xfrm>
              </p:grpSpPr>
              <p:grpSp>
                <p:nvGrpSpPr>
                  <p:cNvPr id="25" name="Group 24"/>
                  <p:cNvGrpSpPr/>
                  <p:nvPr/>
                </p:nvGrpSpPr>
                <p:grpSpPr>
                  <a:xfrm>
                    <a:off x="-1596633" y="173989"/>
                    <a:ext cx="1320470" cy="1917821"/>
                    <a:chOff x="-2008884" y="250951"/>
                    <a:chExt cx="1320470" cy="1917821"/>
                  </a:xfrm>
                </p:grpSpPr>
                <p:grpSp>
                  <p:nvGrpSpPr>
                    <p:cNvPr id="16" name="Group 15"/>
                    <p:cNvGrpSpPr/>
                    <p:nvPr/>
                  </p:nvGrpSpPr>
                  <p:grpSpPr>
                    <a:xfrm>
                      <a:off x="-2008884" y="250951"/>
                      <a:ext cx="1320470" cy="1782636"/>
                      <a:chOff x="-3483884" y="131889"/>
                      <a:chExt cx="1320470" cy="1782636"/>
                    </a:xfrm>
                    <a:noFill/>
                  </p:grpSpPr>
                  <p:sp>
                    <p:nvSpPr>
                      <p:cNvPr id="79" name="Freeform 78"/>
                      <p:cNvSpPr/>
                      <p:nvPr/>
                    </p:nvSpPr>
                    <p:spPr>
                      <a:xfrm>
                        <a:off x="-3483884" y="131889"/>
                        <a:ext cx="1320470" cy="1366102"/>
                      </a:xfrm>
                      <a:custGeom>
                        <a:avLst/>
                        <a:gdLst>
                          <a:gd name="connsiteX0" fmla="*/ 660235 w 1320470"/>
                          <a:gd name="connsiteY0" fmla="*/ 0 h 1366102"/>
                          <a:gd name="connsiteX1" fmla="*/ 1320470 w 1320470"/>
                          <a:gd name="connsiteY1" fmla="*/ 660235 h 1366102"/>
                          <a:gd name="connsiteX2" fmla="*/ 1029379 w 1320470"/>
                          <a:gd name="connsiteY2" fmla="*/ 1207712 h 1366102"/>
                          <a:gd name="connsiteX3" fmla="*/ 1023434 w 1320470"/>
                          <a:gd name="connsiteY3" fmla="*/ 1210939 h 1366102"/>
                          <a:gd name="connsiteX4" fmla="*/ 1027724 w 1320470"/>
                          <a:gd name="connsiteY4" fmla="*/ 1217301 h 1366102"/>
                          <a:gd name="connsiteX5" fmla="*/ 1036141 w 1320470"/>
                          <a:gd name="connsiteY5" fmla="*/ 1258993 h 1366102"/>
                          <a:gd name="connsiteX6" fmla="*/ 929032 w 1320470"/>
                          <a:gd name="connsiteY6" fmla="*/ 1366102 h 1366102"/>
                          <a:gd name="connsiteX7" fmla="*/ 385830 w 1320470"/>
                          <a:gd name="connsiteY7" fmla="*/ 1366102 h 1366102"/>
                          <a:gd name="connsiteX8" fmla="*/ 278721 w 1320470"/>
                          <a:gd name="connsiteY8" fmla="*/ 1258993 h 1366102"/>
                          <a:gd name="connsiteX9" fmla="*/ 287138 w 1320470"/>
                          <a:gd name="connsiteY9" fmla="*/ 1217301 h 1366102"/>
                          <a:gd name="connsiteX10" fmla="*/ 292930 w 1320470"/>
                          <a:gd name="connsiteY10" fmla="*/ 1208711 h 1366102"/>
                          <a:gd name="connsiteX11" fmla="*/ 291091 w 1320470"/>
                          <a:gd name="connsiteY11" fmla="*/ 1207712 h 1366102"/>
                          <a:gd name="connsiteX12" fmla="*/ 0 w 1320470"/>
                          <a:gd name="connsiteY12" fmla="*/ 660235 h 1366102"/>
                          <a:gd name="connsiteX13" fmla="*/ 660235 w 1320470"/>
                          <a:gd name="connsiteY13" fmla="*/ 0 h 1366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470" h="1366102">
                            <a:moveTo>
                              <a:pt x="660235" y="0"/>
                            </a:moveTo>
                            <a:cubicBezTo>
                              <a:pt x="1024873" y="0"/>
                              <a:pt x="1320470" y="295597"/>
                              <a:pt x="1320470" y="660235"/>
                            </a:cubicBezTo>
                            <a:cubicBezTo>
                              <a:pt x="1320470" y="888134"/>
                              <a:pt x="1205003" y="1089063"/>
                              <a:pt x="1029379" y="1207712"/>
                            </a:cubicBezTo>
                            <a:lnTo>
                              <a:pt x="1023434" y="1210939"/>
                            </a:lnTo>
                            <a:lnTo>
                              <a:pt x="1027724" y="1217301"/>
                            </a:lnTo>
                            <a:cubicBezTo>
                              <a:pt x="1033144" y="1230116"/>
                              <a:pt x="1036141" y="1244204"/>
                              <a:pt x="1036141" y="1258993"/>
                            </a:cubicBezTo>
                            <a:cubicBezTo>
                              <a:pt x="1036141" y="1318148"/>
                              <a:pt x="988187" y="1366102"/>
                              <a:pt x="929032" y="1366102"/>
                            </a:cubicBezTo>
                            <a:lnTo>
                              <a:pt x="385830" y="1366102"/>
                            </a:lnTo>
                            <a:cubicBezTo>
                              <a:pt x="326675" y="1366102"/>
                              <a:pt x="278721" y="1318148"/>
                              <a:pt x="278721" y="1258993"/>
                            </a:cubicBezTo>
                            <a:cubicBezTo>
                              <a:pt x="278721" y="1244204"/>
                              <a:pt x="281718" y="1230116"/>
                              <a:pt x="287138" y="1217301"/>
                            </a:cubicBezTo>
                            <a:lnTo>
                              <a:pt x="292930" y="1208711"/>
                            </a:lnTo>
                            <a:lnTo>
                              <a:pt x="291091" y="1207712"/>
                            </a:lnTo>
                            <a:cubicBezTo>
                              <a:pt x="115468" y="1089063"/>
                              <a:pt x="0" y="888134"/>
                              <a:pt x="0" y="660235"/>
                            </a:cubicBezTo>
                            <a:cubicBezTo>
                              <a:pt x="0" y="295597"/>
                              <a:pt x="295597" y="0"/>
                              <a:pt x="660235" y="0"/>
                            </a:cubicBezTo>
                            <a:close/>
                          </a:path>
                        </a:pathLst>
                      </a:custGeom>
                      <a:grpFill/>
                      <a:ln w="412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Myriad Web Pro"/>
                          <a:ea typeface="+mn-ea"/>
                          <a:cs typeface="+mn-cs"/>
                        </a:endParaRPr>
                      </a:p>
                    </p:txBody>
                  </p:sp>
                  <p:sp>
                    <p:nvSpPr>
                      <p:cNvPr id="77" name="Rounded Rectangle 76"/>
                      <p:cNvSpPr/>
                      <p:nvPr/>
                    </p:nvSpPr>
                    <p:spPr>
                      <a:xfrm>
                        <a:off x="-3205162" y="1503345"/>
                        <a:ext cx="757420" cy="205656"/>
                      </a:xfrm>
                      <a:prstGeom prst="roundRect">
                        <a:avLst>
                          <a:gd name="adj" fmla="val 50000"/>
                        </a:avLst>
                      </a:prstGeom>
                      <a:grpFill/>
                      <a:ln w="412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Myriad Web Pro"/>
                          <a:ea typeface="+mn-ea"/>
                          <a:cs typeface="+mn-cs"/>
                        </a:endParaRPr>
                      </a:p>
                    </p:txBody>
                  </p:sp>
                  <p:sp>
                    <p:nvSpPr>
                      <p:cNvPr id="78" name="Rounded Rectangle 77"/>
                      <p:cNvSpPr/>
                      <p:nvPr/>
                    </p:nvSpPr>
                    <p:spPr>
                      <a:xfrm>
                        <a:off x="-3205162" y="1709001"/>
                        <a:ext cx="757420" cy="205524"/>
                      </a:xfrm>
                      <a:prstGeom prst="roundRect">
                        <a:avLst>
                          <a:gd name="adj" fmla="val 50000"/>
                        </a:avLst>
                      </a:prstGeom>
                      <a:grpFill/>
                      <a:ln w="412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Myriad Web Pro"/>
                          <a:ea typeface="+mn-ea"/>
                          <a:cs typeface="+mn-cs"/>
                        </a:endParaRPr>
                      </a:p>
                    </p:txBody>
                  </p:sp>
                </p:grpSp>
                <p:sp>
                  <p:nvSpPr>
                    <p:cNvPr id="24" name="Chord 23"/>
                    <p:cNvSpPr/>
                    <p:nvPr/>
                  </p:nvSpPr>
                  <p:spPr>
                    <a:xfrm rot="157695">
                      <a:off x="-1468215" y="1924565"/>
                      <a:ext cx="233525" cy="244207"/>
                    </a:xfrm>
                    <a:prstGeom prst="chord">
                      <a:avLst>
                        <a:gd name="adj1" fmla="val 21479157"/>
                        <a:gd name="adj2" fmla="val 10661313"/>
                      </a:avLst>
                    </a:prstGeom>
                    <a:noFill/>
                    <a:ln w="412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Myriad Web Pro"/>
                        <a:ea typeface="+mn-ea"/>
                        <a:cs typeface="+mn-cs"/>
                      </a:endParaRPr>
                    </a:p>
                  </p:txBody>
                </p:sp>
              </p:grpSp>
              <p:sp>
                <p:nvSpPr>
                  <p:cNvPr id="26" name="Arc 25"/>
                  <p:cNvSpPr/>
                  <p:nvPr/>
                </p:nvSpPr>
                <p:spPr>
                  <a:xfrm>
                    <a:off x="-1386209" y="385133"/>
                    <a:ext cx="985083" cy="985083"/>
                  </a:xfrm>
                  <a:prstGeom prst="arc">
                    <a:avLst>
                      <a:gd name="adj1" fmla="val 11735447"/>
                      <a:gd name="adj2" fmla="val 15505463"/>
                    </a:avLst>
                  </a:prstGeom>
                  <a:ln w="41275" cap="rnd">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F56DC"/>
                      </a:solidFill>
                      <a:effectLst/>
                      <a:uLnTx/>
                      <a:uFillTx/>
                      <a:latin typeface="Myriad Web Pro"/>
                      <a:ea typeface="+mn-ea"/>
                      <a:cs typeface="+mn-cs"/>
                    </a:endParaRPr>
                  </a:p>
                </p:txBody>
              </p:sp>
            </p:grpSp>
            <p:sp>
              <p:nvSpPr>
                <p:cNvPr id="28" name="Oval 27"/>
                <p:cNvSpPr/>
                <p:nvPr/>
              </p:nvSpPr>
              <p:spPr>
                <a:xfrm>
                  <a:off x="10890250" y="4075827"/>
                  <a:ext cx="76980" cy="76980"/>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Myriad Web Pro"/>
                    <a:ea typeface="+mn-ea"/>
                    <a:cs typeface="+mn-cs"/>
                  </a:endParaRPr>
                </a:p>
              </p:txBody>
            </p:sp>
            <p:sp>
              <p:nvSpPr>
                <p:cNvPr id="81" name="Oval 80"/>
                <p:cNvSpPr/>
                <p:nvPr/>
              </p:nvSpPr>
              <p:spPr>
                <a:xfrm>
                  <a:off x="11021731" y="4075827"/>
                  <a:ext cx="76980" cy="76980"/>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Myriad Web Pro"/>
                    <a:ea typeface="+mn-ea"/>
                    <a:cs typeface="+mn-cs"/>
                  </a:endParaRPr>
                </a:p>
              </p:txBody>
            </p:sp>
            <p:cxnSp>
              <p:nvCxnSpPr>
                <p:cNvPr id="30" name="Straight Connector 29"/>
                <p:cNvCxnSpPr/>
                <p:nvPr/>
              </p:nvCxnSpPr>
              <p:spPr>
                <a:xfrm>
                  <a:off x="10929176" y="4153761"/>
                  <a:ext cx="131481"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nvGrpSpPr>
                <p:cNvPr id="33" name="Group 32"/>
                <p:cNvGrpSpPr/>
                <p:nvPr/>
              </p:nvGrpSpPr>
              <p:grpSpPr>
                <a:xfrm>
                  <a:off x="10937005" y="4165557"/>
                  <a:ext cx="107045" cy="208934"/>
                  <a:chOff x="10928740" y="4108033"/>
                  <a:chExt cx="131871" cy="208934"/>
                </a:xfrm>
              </p:grpSpPr>
              <p:cxnSp>
                <p:nvCxnSpPr>
                  <p:cNvPr id="32" name="Straight Connector 31"/>
                  <p:cNvCxnSpPr/>
                  <p:nvPr/>
                </p:nvCxnSpPr>
                <p:spPr>
                  <a:xfrm>
                    <a:off x="10928740" y="4108033"/>
                    <a:ext cx="0" cy="20893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1060611" y="4108033"/>
                    <a:ext cx="0" cy="208933"/>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grpSp>
          <p:sp>
            <p:nvSpPr>
              <p:cNvPr id="92" name="Freeform 91"/>
              <p:cNvSpPr/>
              <p:nvPr/>
            </p:nvSpPr>
            <p:spPr>
              <a:xfrm>
                <a:off x="8288714" y="3632443"/>
                <a:ext cx="512203" cy="924817"/>
              </a:xfrm>
              <a:custGeom>
                <a:avLst/>
                <a:gdLst>
                  <a:gd name="connsiteX0" fmla="*/ 199430 w 1919994"/>
                  <a:gd name="connsiteY0" fmla="*/ 0 h 3466679"/>
                  <a:gd name="connsiteX1" fmla="*/ 1720564 w 1919994"/>
                  <a:gd name="connsiteY1" fmla="*/ 0 h 3466679"/>
                  <a:gd name="connsiteX2" fmla="*/ 1919994 w 1919994"/>
                  <a:gd name="connsiteY2" fmla="*/ 199430 h 3466679"/>
                  <a:gd name="connsiteX3" fmla="*/ 1919994 w 1919994"/>
                  <a:gd name="connsiteY3" fmla="*/ 3267249 h 3466679"/>
                  <a:gd name="connsiteX4" fmla="*/ 1720564 w 1919994"/>
                  <a:gd name="connsiteY4" fmla="*/ 3466679 h 3466679"/>
                  <a:gd name="connsiteX5" fmla="*/ 199430 w 1919994"/>
                  <a:gd name="connsiteY5" fmla="*/ 3466679 h 3466679"/>
                  <a:gd name="connsiteX6" fmla="*/ 0 w 1919994"/>
                  <a:gd name="connsiteY6" fmla="*/ 3267249 h 3466679"/>
                  <a:gd name="connsiteX7" fmla="*/ 0 w 1919994"/>
                  <a:gd name="connsiteY7" fmla="*/ 199430 h 3466679"/>
                  <a:gd name="connsiteX8" fmla="*/ 199430 w 1919994"/>
                  <a:gd name="connsiteY8" fmla="*/ 0 h 3466679"/>
                  <a:gd name="connsiteX9" fmla="*/ 725682 w 1919994"/>
                  <a:gd name="connsiteY9" fmla="*/ 160960 h 3466679"/>
                  <a:gd name="connsiteX10" fmla="*/ 672104 w 1919994"/>
                  <a:gd name="connsiteY10" fmla="*/ 214538 h 3466679"/>
                  <a:gd name="connsiteX11" fmla="*/ 725682 w 1919994"/>
                  <a:gd name="connsiteY11" fmla="*/ 268116 h 3466679"/>
                  <a:gd name="connsiteX12" fmla="*/ 1194312 w 1919994"/>
                  <a:gd name="connsiteY12" fmla="*/ 268116 h 3466679"/>
                  <a:gd name="connsiteX13" fmla="*/ 1247890 w 1919994"/>
                  <a:gd name="connsiteY13" fmla="*/ 214538 h 3466679"/>
                  <a:gd name="connsiteX14" fmla="*/ 1194312 w 1919994"/>
                  <a:gd name="connsiteY14" fmla="*/ 160960 h 3466679"/>
                  <a:gd name="connsiteX15" fmla="*/ 725682 w 1919994"/>
                  <a:gd name="connsiteY15" fmla="*/ 160960 h 3466679"/>
                  <a:gd name="connsiteX16" fmla="*/ 173088 w 1919994"/>
                  <a:gd name="connsiteY16" fmla="*/ 430053 h 3466679"/>
                  <a:gd name="connsiteX17" fmla="*/ 173088 w 1919994"/>
                  <a:gd name="connsiteY17" fmla="*/ 2652762 h 3466679"/>
                  <a:gd name="connsiteX18" fmla="*/ 1749172 w 1919994"/>
                  <a:gd name="connsiteY18" fmla="*/ 2652762 h 3466679"/>
                  <a:gd name="connsiteX19" fmla="*/ 1749172 w 1919994"/>
                  <a:gd name="connsiteY19" fmla="*/ 430053 h 3466679"/>
                  <a:gd name="connsiteX20" fmla="*/ 173088 w 1919994"/>
                  <a:gd name="connsiteY20" fmla="*/ 430053 h 3466679"/>
                  <a:gd name="connsiteX21" fmla="*/ 965180 w 1919994"/>
                  <a:gd name="connsiteY21" fmla="*/ 2908223 h 3466679"/>
                  <a:gd name="connsiteX22" fmla="*/ 812898 w 1919994"/>
                  <a:gd name="connsiteY22" fmla="*/ 3060505 h 3466679"/>
                  <a:gd name="connsiteX23" fmla="*/ 965180 w 1919994"/>
                  <a:gd name="connsiteY23" fmla="*/ 3212787 h 3466679"/>
                  <a:gd name="connsiteX24" fmla="*/ 1117462 w 1919994"/>
                  <a:gd name="connsiteY24" fmla="*/ 3060505 h 3466679"/>
                  <a:gd name="connsiteX25" fmla="*/ 965180 w 1919994"/>
                  <a:gd name="connsiteY25" fmla="*/ 2908223 h 3466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19994" h="3466679">
                    <a:moveTo>
                      <a:pt x="199430" y="0"/>
                    </a:moveTo>
                    <a:lnTo>
                      <a:pt x="1720564" y="0"/>
                    </a:lnTo>
                    <a:cubicBezTo>
                      <a:pt x="1830706" y="0"/>
                      <a:pt x="1919994" y="89288"/>
                      <a:pt x="1919994" y="199430"/>
                    </a:cubicBezTo>
                    <a:lnTo>
                      <a:pt x="1919994" y="3267249"/>
                    </a:lnTo>
                    <a:cubicBezTo>
                      <a:pt x="1919994" y="3377391"/>
                      <a:pt x="1830706" y="3466679"/>
                      <a:pt x="1720564" y="3466679"/>
                    </a:cubicBezTo>
                    <a:lnTo>
                      <a:pt x="199430" y="3466679"/>
                    </a:lnTo>
                    <a:cubicBezTo>
                      <a:pt x="89288" y="3466679"/>
                      <a:pt x="0" y="3377391"/>
                      <a:pt x="0" y="3267249"/>
                    </a:cubicBezTo>
                    <a:lnTo>
                      <a:pt x="0" y="199430"/>
                    </a:lnTo>
                    <a:cubicBezTo>
                      <a:pt x="0" y="89288"/>
                      <a:pt x="89288" y="0"/>
                      <a:pt x="199430" y="0"/>
                    </a:cubicBezTo>
                    <a:close/>
                    <a:moveTo>
                      <a:pt x="725682" y="160960"/>
                    </a:moveTo>
                    <a:cubicBezTo>
                      <a:pt x="696092" y="160960"/>
                      <a:pt x="672104" y="184948"/>
                      <a:pt x="672104" y="214538"/>
                    </a:cubicBezTo>
                    <a:cubicBezTo>
                      <a:pt x="672104" y="244128"/>
                      <a:pt x="696092" y="268116"/>
                      <a:pt x="725682" y="268116"/>
                    </a:cubicBezTo>
                    <a:lnTo>
                      <a:pt x="1194312" y="268116"/>
                    </a:lnTo>
                    <a:cubicBezTo>
                      <a:pt x="1223902" y="268116"/>
                      <a:pt x="1247890" y="244128"/>
                      <a:pt x="1247890" y="214538"/>
                    </a:cubicBezTo>
                    <a:cubicBezTo>
                      <a:pt x="1247890" y="184948"/>
                      <a:pt x="1223902" y="160960"/>
                      <a:pt x="1194312" y="160960"/>
                    </a:cubicBezTo>
                    <a:lnTo>
                      <a:pt x="725682" y="160960"/>
                    </a:lnTo>
                    <a:close/>
                    <a:moveTo>
                      <a:pt x="173088" y="430053"/>
                    </a:moveTo>
                    <a:lnTo>
                      <a:pt x="173088" y="2652762"/>
                    </a:lnTo>
                    <a:lnTo>
                      <a:pt x="1749172" y="2652762"/>
                    </a:lnTo>
                    <a:lnTo>
                      <a:pt x="1749172" y="430053"/>
                    </a:lnTo>
                    <a:lnTo>
                      <a:pt x="173088" y="430053"/>
                    </a:lnTo>
                    <a:close/>
                    <a:moveTo>
                      <a:pt x="965180" y="2908223"/>
                    </a:moveTo>
                    <a:cubicBezTo>
                      <a:pt x="881077" y="2908223"/>
                      <a:pt x="812898" y="2976402"/>
                      <a:pt x="812898" y="3060505"/>
                    </a:cubicBezTo>
                    <a:cubicBezTo>
                      <a:pt x="812898" y="3144608"/>
                      <a:pt x="881077" y="3212787"/>
                      <a:pt x="965180" y="3212787"/>
                    </a:cubicBezTo>
                    <a:cubicBezTo>
                      <a:pt x="1049283" y="3212787"/>
                      <a:pt x="1117462" y="3144608"/>
                      <a:pt x="1117462" y="3060505"/>
                    </a:cubicBezTo>
                    <a:cubicBezTo>
                      <a:pt x="1117462" y="2976402"/>
                      <a:pt x="1049283" y="2908223"/>
                      <a:pt x="965180" y="290822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Myriad Web Pro"/>
                  <a:ea typeface="+mn-ea"/>
                  <a:cs typeface="+mn-cs"/>
                </a:endParaRPr>
              </a:p>
            </p:txBody>
          </p:sp>
          <p:grpSp>
            <p:nvGrpSpPr>
              <p:cNvPr id="125" name="Group 124"/>
              <p:cNvGrpSpPr/>
              <p:nvPr/>
            </p:nvGrpSpPr>
            <p:grpSpPr>
              <a:xfrm>
                <a:off x="3105252" y="3632443"/>
                <a:ext cx="954906" cy="708259"/>
                <a:chOff x="3274805" y="3879562"/>
                <a:chExt cx="954906" cy="708259"/>
              </a:xfrm>
            </p:grpSpPr>
            <p:grpSp>
              <p:nvGrpSpPr>
                <p:cNvPr id="146" name="Group 145"/>
                <p:cNvGrpSpPr/>
                <p:nvPr/>
              </p:nvGrpSpPr>
              <p:grpSpPr>
                <a:xfrm>
                  <a:off x="3644487" y="3879562"/>
                  <a:ext cx="585224" cy="585224"/>
                  <a:chOff x="579708" y="3010047"/>
                  <a:chExt cx="490680" cy="490680"/>
                </a:xfrm>
              </p:grpSpPr>
              <p:grpSp>
                <p:nvGrpSpPr>
                  <p:cNvPr id="85" name="Group 84"/>
                  <p:cNvGrpSpPr/>
                  <p:nvPr/>
                </p:nvGrpSpPr>
                <p:grpSpPr>
                  <a:xfrm rot="3212132">
                    <a:off x="579708" y="3010047"/>
                    <a:ext cx="490680" cy="490680"/>
                    <a:chOff x="3779520" y="757646"/>
                    <a:chExt cx="854470" cy="854470"/>
                  </a:xfrm>
                </p:grpSpPr>
                <p:sp>
                  <p:nvSpPr>
                    <p:cNvPr id="86" name="Oval 85"/>
                    <p:cNvSpPr/>
                    <p:nvPr/>
                  </p:nvSpPr>
                  <p:spPr>
                    <a:xfrm>
                      <a:off x="3779520" y="757646"/>
                      <a:ext cx="854470" cy="854470"/>
                    </a:xfrm>
                    <a:prstGeom prst="ellipse">
                      <a:avLst/>
                    </a:prstGeom>
                    <a:noFill/>
                    <a:ln w="57150" cap="flat" cmpd="sng" algn="ctr">
                      <a:solidFill>
                        <a:sysClr val="window" lastClr="FFFFFF"/>
                      </a:solidFill>
                      <a:prstDash val="solid"/>
                      <a:miter lim="800000"/>
                    </a:ln>
                    <a:effectLst/>
                  </p:spPr>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8" name="Arc 87"/>
                    <p:cNvSpPr/>
                    <p:nvPr/>
                  </p:nvSpPr>
                  <p:spPr>
                    <a:xfrm rot="12060949">
                      <a:off x="3939992" y="915138"/>
                      <a:ext cx="533527" cy="541623"/>
                    </a:xfrm>
                    <a:prstGeom prst="arc">
                      <a:avLst>
                        <a:gd name="adj1" fmla="val 21104782"/>
                        <a:gd name="adj2" fmla="val 5145676"/>
                      </a:avLst>
                    </a:prstGeom>
                    <a:noFill/>
                    <a:ln w="38100" cap="rnd" cmpd="sng" algn="ctr">
                      <a:solidFill>
                        <a:sysClr val="window" lastClr="FFFFFF"/>
                      </a:solidFill>
                      <a:prstDash val="solid"/>
                      <a:miter lim="800000"/>
                    </a:ln>
                    <a:effectLst/>
                  </p:spPr>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sp>
                <p:nvSpPr>
                  <p:cNvPr id="132" name="Rectangle 131"/>
                  <p:cNvSpPr/>
                  <p:nvPr/>
                </p:nvSpPr>
                <p:spPr>
                  <a:xfrm>
                    <a:off x="729569" y="3255387"/>
                    <a:ext cx="45719" cy="14951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C000"/>
                      </a:solidFill>
                      <a:effectLst/>
                      <a:uLnTx/>
                      <a:uFillTx/>
                      <a:latin typeface="Myriad Web Pro"/>
                      <a:ea typeface="+mn-ea"/>
                      <a:cs typeface="+mn-cs"/>
                    </a:endParaRPr>
                  </a:p>
                </p:txBody>
              </p:sp>
              <p:sp>
                <p:nvSpPr>
                  <p:cNvPr id="133" name="Rectangle 132"/>
                  <p:cNvSpPr/>
                  <p:nvPr/>
                </p:nvSpPr>
                <p:spPr>
                  <a:xfrm>
                    <a:off x="794446" y="3314016"/>
                    <a:ext cx="45719" cy="914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C000"/>
                      </a:solidFill>
                      <a:effectLst/>
                      <a:uLnTx/>
                      <a:uFillTx/>
                      <a:latin typeface="Myriad Web Pro"/>
                      <a:ea typeface="+mn-ea"/>
                      <a:cs typeface="+mn-cs"/>
                    </a:endParaRPr>
                  </a:p>
                </p:txBody>
              </p:sp>
              <p:sp>
                <p:nvSpPr>
                  <p:cNvPr id="134" name="Rectangle 133"/>
                  <p:cNvSpPr/>
                  <p:nvPr/>
                </p:nvSpPr>
                <p:spPr>
                  <a:xfrm>
                    <a:off x="857876" y="3222576"/>
                    <a:ext cx="45719" cy="1828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C000"/>
                      </a:solidFill>
                      <a:effectLst/>
                      <a:uLnTx/>
                      <a:uFillTx/>
                      <a:latin typeface="Myriad Web Pro"/>
                      <a:ea typeface="+mn-ea"/>
                      <a:cs typeface="+mn-cs"/>
                    </a:endParaRPr>
                  </a:p>
                </p:txBody>
              </p:sp>
            </p:grpSp>
            <p:sp>
              <p:nvSpPr>
                <p:cNvPr id="45" name="Trapezoid 44"/>
                <p:cNvSpPr/>
                <p:nvPr/>
              </p:nvSpPr>
              <p:spPr>
                <a:xfrm rot="3042299">
                  <a:off x="3442340" y="4258916"/>
                  <a:ext cx="161370" cy="496439"/>
                </a:xfrm>
                <a:prstGeom prst="trapezoid">
                  <a:avLst>
                    <a:gd name="adj" fmla="val 1194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Myriad Web Pro"/>
                    <a:ea typeface="+mn-ea"/>
                    <a:cs typeface="+mn-cs"/>
                  </a:endParaRPr>
                </a:p>
              </p:txBody>
            </p:sp>
          </p:grpSp>
          <p:grpSp>
            <p:nvGrpSpPr>
              <p:cNvPr id="124" name="Group 123"/>
              <p:cNvGrpSpPr/>
              <p:nvPr/>
            </p:nvGrpSpPr>
            <p:grpSpPr>
              <a:xfrm>
                <a:off x="5777407" y="3610059"/>
                <a:ext cx="666536" cy="931223"/>
                <a:chOff x="5781080" y="3769853"/>
                <a:chExt cx="774321" cy="1081811"/>
              </a:xfrm>
            </p:grpSpPr>
            <p:grpSp>
              <p:nvGrpSpPr>
                <p:cNvPr id="113" name="Group 112"/>
                <p:cNvGrpSpPr/>
                <p:nvPr/>
              </p:nvGrpSpPr>
              <p:grpSpPr>
                <a:xfrm>
                  <a:off x="5781080" y="3846983"/>
                  <a:ext cx="661593" cy="940835"/>
                  <a:chOff x="-2461715" y="5223593"/>
                  <a:chExt cx="286862" cy="343391"/>
                </a:xfrm>
              </p:grpSpPr>
              <p:sp>
                <p:nvSpPr>
                  <p:cNvPr id="105" name="Freeform 104"/>
                  <p:cNvSpPr/>
                  <p:nvPr/>
                </p:nvSpPr>
                <p:spPr>
                  <a:xfrm>
                    <a:off x="-2461715" y="5223593"/>
                    <a:ext cx="286862" cy="343391"/>
                  </a:xfrm>
                  <a:custGeom>
                    <a:avLst/>
                    <a:gdLst>
                      <a:gd name="connsiteX0" fmla="*/ 22410 w 286862"/>
                      <a:gd name="connsiteY0" fmla="*/ 0 h 343391"/>
                      <a:gd name="connsiteX1" fmla="*/ 72560 w 286862"/>
                      <a:gd name="connsiteY1" fmla="*/ 0 h 343391"/>
                      <a:gd name="connsiteX2" fmla="*/ 72560 w 286862"/>
                      <a:gd name="connsiteY2" fmla="*/ 12700 h 343391"/>
                      <a:gd name="connsiteX3" fmla="*/ 102704 w 286862"/>
                      <a:gd name="connsiteY3" fmla="*/ 42844 h 343391"/>
                      <a:gd name="connsiteX4" fmla="*/ 184158 w 286862"/>
                      <a:gd name="connsiteY4" fmla="*/ 42844 h 343391"/>
                      <a:gd name="connsiteX5" fmla="*/ 214302 w 286862"/>
                      <a:gd name="connsiteY5" fmla="*/ 12700 h 343391"/>
                      <a:gd name="connsiteX6" fmla="*/ 214302 w 286862"/>
                      <a:gd name="connsiteY6" fmla="*/ 0 h 343391"/>
                      <a:gd name="connsiteX7" fmla="*/ 264452 w 286862"/>
                      <a:gd name="connsiteY7" fmla="*/ 0 h 343391"/>
                      <a:gd name="connsiteX8" fmla="*/ 286862 w 286862"/>
                      <a:gd name="connsiteY8" fmla="*/ 22410 h 343391"/>
                      <a:gd name="connsiteX9" fmla="*/ 286862 w 286862"/>
                      <a:gd name="connsiteY9" fmla="*/ 320981 h 343391"/>
                      <a:gd name="connsiteX10" fmla="*/ 264452 w 286862"/>
                      <a:gd name="connsiteY10" fmla="*/ 343391 h 343391"/>
                      <a:gd name="connsiteX11" fmla="*/ 22410 w 286862"/>
                      <a:gd name="connsiteY11" fmla="*/ 343391 h 343391"/>
                      <a:gd name="connsiteX12" fmla="*/ 0 w 286862"/>
                      <a:gd name="connsiteY12" fmla="*/ 320981 h 343391"/>
                      <a:gd name="connsiteX13" fmla="*/ 0 w 286862"/>
                      <a:gd name="connsiteY13" fmla="*/ 22410 h 343391"/>
                      <a:gd name="connsiteX14" fmla="*/ 22410 w 286862"/>
                      <a:gd name="connsiteY14" fmla="*/ 0 h 343391"/>
                      <a:gd name="connsiteX15" fmla="*/ 32306 w 286862"/>
                      <a:gd name="connsiteY15" fmla="*/ 75610 h 343391"/>
                      <a:gd name="connsiteX16" fmla="*/ 32306 w 286862"/>
                      <a:gd name="connsiteY16" fmla="*/ 310560 h 343391"/>
                      <a:gd name="connsiteX17" fmla="*/ 254556 w 286862"/>
                      <a:gd name="connsiteY17" fmla="*/ 310560 h 343391"/>
                      <a:gd name="connsiteX18" fmla="*/ 254556 w 286862"/>
                      <a:gd name="connsiteY18" fmla="*/ 75610 h 343391"/>
                      <a:gd name="connsiteX19" fmla="*/ 32306 w 286862"/>
                      <a:gd name="connsiteY19" fmla="*/ 75610 h 34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86862" h="343391">
                        <a:moveTo>
                          <a:pt x="22410" y="0"/>
                        </a:moveTo>
                        <a:lnTo>
                          <a:pt x="72560" y="0"/>
                        </a:lnTo>
                        <a:lnTo>
                          <a:pt x="72560" y="12700"/>
                        </a:lnTo>
                        <a:cubicBezTo>
                          <a:pt x="72560" y="29348"/>
                          <a:pt x="86056" y="42844"/>
                          <a:pt x="102704" y="42844"/>
                        </a:cubicBezTo>
                        <a:lnTo>
                          <a:pt x="184158" y="42844"/>
                        </a:lnTo>
                        <a:cubicBezTo>
                          <a:pt x="200806" y="42844"/>
                          <a:pt x="214302" y="29348"/>
                          <a:pt x="214302" y="12700"/>
                        </a:cubicBezTo>
                        <a:lnTo>
                          <a:pt x="214302" y="0"/>
                        </a:lnTo>
                        <a:lnTo>
                          <a:pt x="264452" y="0"/>
                        </a:lnTo>
                        <a:cubicBezTo>
                          <a:pt x="276829" y="0"/>
                          <a:pt x="286862" y="10033"/>
                          <a:pt x="286862" y="22410"/>
                        </a:cubicBezTo>
                        <a:lnTo>
                          <a:pt x="286862" y="320981"/>
                        </a:lnTo>
                        <a:cubicBezTo>
                          <a:pt x="286862" y="333358"/>
                          <a:pt x="276829" y="343391"/>
                          <a:pt x="264452" y="343391"/>
                        </a:cubicBezTo>
                        <a:lnTo>
                          <a:pt x="22410" y="343391"/>
                        </a:lnTo>
                        <a:cubicBezTo>
                          <a:pt x="10033" y="343391"/>
                          <a:pt x="0" y="333358"/>
                          <a:pt x="0" y="320981"/>
                        </a:cubicBezTo>
                        <a:lnTo>
                          <a:pt x="0" y="22410"/>
                        </a:lnTo>
                        <a:cubicBezTo>
                          <a:pt x="0" y="10033"/>
                          <a:pt x="10033" y="0"/>
                          <a:pt x="22410" y="0"/>
                        </a:cubicBezTo>
                        <a:close/>
                        <a:moveTo>
                          <a:pt x="32306" y="75610"/>
                        </a:moveTo>
                        <a:lnTo>
                          <a:pt x="32306" y="310560"/>
                        </a:lnTo>
                        <a:lnTo>
                          <a:pt x="254556" y="310560"/>
                        </a:lnTo>
                        <a:lnTo>
                          <a:pt x="254556" y="75610"/>
                        </a:lnTo>
                        <a:lnTo>
                          <a:pt x="32306" y="7561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Myriad Web Pro"/>
                      <a:ea typeface="+mn-ea"/>
                      <a:cs typeface="+mn-cs"/>
                    </a:endParaRPr>
                  </a:p>
                </p:txBody>
              </p:sp>
              <p:cxnSp>
                <p:nvCxnSpPr>
                  <p:cNvPr id="47" name="Straight Connector 46"/>
                  <p:cNvCxnSpPr/>
                  <p:nvPr/>
                </p:nvCxnSpPr>
                <p:spPr>
                  <a:xfrm>
                    <a:off x="-2345636" y="5345908"/>
                    <a:ext cx="98205" cy="0"/>
                  </a:xfrm>
                  <a:prstGeom prst="line">
                    <a:avLst/>
                  </a:prstGeom>
                  <a:ln w="22225" cap="rnd">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2345636" y="5393533"/>
                    <a:ext cx="98205" cy="0"/>
                  </a:xfrm>
                  <a:prstGeom prst="line">
                    <a:avLst/>
                  </a:prstGeom>
                  <a:ln w="22225" cap="rnd">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2345636" y="5440140"/>
                    <a:ext cx="98205" cy="0"/>
                  </a:xfrm>
                  <a:prstGeom prst="line">
                    <a:avLst/>
                  </a:prstGeom>
                  <a:ln w="22225" cap="rnd">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2345636" y="5488783"/>
                    <a:ext cx="98205" cy="0"/>
                  </a:xfrm>
                  <a:prstGeom prst="line">
                    <a:avLst/>
                  </a:prstGeom>
                  <a:ln w="22225" cap="rnd">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14" name="Group 113"/>
                <p:cNvGrpSpPr/>
                <p:nvPr/>
              </p:nvGrpSpPr>
              <p:grpSpPr>
                <a:xfrm rot="21085569">
                  <a:off x="5925303" y="4158804"/>
                  <a:ext cx="55068" cy="46605"/>
                  <a:chOff x="-2005637" y="5523914"/>
                  <a:chExt cx="45149" cy="44338"/>
                </a:xfrm>
              </p:grpSpPr>
              <p:cxnSp>
                <p:nvCxnSpPr>
                  <p:cNvPr id="84" name="Straight Connector 83"/>
                  <p:cNvCxnSpPr/>
                  <p:nvPr/>
                </p:nvCxnSpPr>
                <p:spPr>
                  <a:xfrm>
                    <a:off x="-2005637" y="5546083"/>
                    <a:ext cx="13260" cy="22169"/>
                  </a:xfrm>
                  <a:prstGeom prst="line">
                    <a:avLst/>
                  </a:prstGeom>
                  <a:ln w="22225" cap="rnd">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flipV="1">
                    <a:off x="-1992340" y="5523914"/>
                    <a:ext cx="31852" cy="44338"/>
                  </a:xfrm>
                  <a:prstGeom prst="line">
                    <a:avLst/>
                  </a:prstGeom>
                  <a:ln w="22225" cap="rnd">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38" name="Group 137"/>
                <p:cNvGrpSpPr/>
                <p:nvPr/>
              </p:nvGrpSpPr>
              <p:grpSpPr>
                <a:xfrm rot="21085569">
                  <a:off x="5928940" y="4289287"/>
                  <a:ext cx="55068" cy="46605"/>
                  <a:chOff x="-2005637" y="5523914"/>
                  <a:chExt cx="45149" cy="44338"/>
                </a:xfrm>
              </p:grpSpPr>
              <p:cxnSp>
                <p:nvCxnSpPr>
                  <p:cNvPr id="139" name="Straight Connector 138"/>
                  <p:cNvCxnSpPr/>
                  <p:nvPr/>
                </p:nvCxnSpPr>
                <p:spPr>
                  <a:xfrm>
                    <a:off x="-2005637" y="5546083"/>
                    <a:ext cx="13260" cy="22169"/>
                  </a:xfrm>
                  <a:prstGeom prst="line">
                    <a:avLst/>
                  </a:prstGeom>
                  <a:ln w="22225" cap="rnd">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flipV="1">
                    <a:off x="-1992340" y="5523914"/>
                    <a:ext cx="31852" cy="44338"/>
                  </a:xfrm>
                  <a:prstGeom prst="line">
                    <a:avLst/>
                  </a:prstGeom>
                  <a:ln w="22225" cap="rnd">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41" name="Group 140"/>
                <p:cNvGrpSpPr/>
                <p:nvPr/>
              </p:nvGrpSpPr>
              <p:grpSpPr>
                <a:xfrm rot="21085569">
                  <a:off x="5928226" y="4416897"/>
                  <a:ext cx="55068" cy="46605"/>
                  <a:chOff x="-2005637" y="5523914"/>
                  <a:chExt cx="45149" cy="44338"/>
                </a:xfrm>
              </p:grpSpPr>
              <p:cxnSp>
                <p:nvCxnSpPr>
                  <p:cNvPr id="142" name="Straight Connector 141"/>
                  <p:cNvCxnSpPr/>
                  <p:nvPr/>
                </p:nvCxnSpPr>
                <p:spPr>
                  <a:xfrm>
                    <a:off x="-2005637" y="5546083"/>
                    <a:ext cx="13260" cy="22169"/>
                  </a:xfrm>
                  <a:prstGeom prst="line">
                    <a:avLst/>
                  </a:prstGeom>
                  <a:ln w="22225" cap="rnd">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flipV="1">
                    <a:off x="-1992340" y="5523914"/>
                    <a:ext cx="31852" cy="44338"/>
                  </a:xfrm>
                  <a:prstGeom prst="line">
                    <a:avLst/>
                  </a:prstGeom>
                  <a:ln w="22225" cap="rnd">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44" name="Group 143"/>
                <p:cNvGrpSpPr/>
                <p:nvPr/>
              </p:nvGrpSpPr>
              <p:grpSpPr>
                <a:xfrm rot="21085569">
                  <a:off x="5925303" y="4539424"/>
                  <a:ext cx="55068" cy="46605"/>
                  <a:chOff x="-2005637" y="5523914"/>
                  <a:chExt cx="45149" cy="44338"/>
                </a:xfrm>
              </p:grpSpPr>
              <p:cxnSp>
                <p:nvCxnSpPr>
                  <p:cNvPr id="145" name="Straight Connector 144"/>
                  <p:cNvCxnSpPr/>
                  <p:nvPr/>
                </p:nvCxnSpPr>
                <p:spPr>
                  <a:xfrm>
                    <a:off x="-2005637" y="5546083"/>
                    <a:ext cx="13260" cy="22169"/>
                  </a:xfrm>
                  <a:prstGeom prst="line">
                    <a:avLst/>
                  </a:prstGeom>
                  <a:ln w="22225" cap="rnd">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flipV="1">
                    <a:off x="-1992340" y="5523914"/>
                    <a:ext cx="31852" cy="44338"/>
                  </a:xfrm>
                  <a:prstGeom prst="line">
                    <a:avLst/>
                  </a:prstGeom>
                  <a:ln w="22225" cap="rnd">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119" name="Rounded Rectangle 118"/>
                <p:cNvSpPr/>
                <p:nvPr/>
              </p:nvSpPr>
              <p:spPr>
                <a:xfrm>
                  <a:off x="5982124" y="3818973"/>
                  <a:ext cx="259504" cy="107235"/>
                </a:xfrm>
                <a:prstGeom prst="round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Myriad Web Pro"/>
                    <a:ea typeface="+mn-ea"/>
                    <a:cs typeface="+mn-cs"/>
                  </a:endParaRPr>
                </a:p>
              </p:txBody>
            </p:sp>
            <p:sp>
              <p:nvSpPr>
                <p:cNvPr id="121" name="Chord 120"/>
                <p:cNvSpPr/>
                <p:nvPr/>
              </p:nvSpPr>
              <p:spPr>
                <a:xfrm>
                  <a:off x="6061807" y="3769853"/>
                  <a:ext cx="103721" cy="154260"/>
                </a:xfrm>
                <a:prstGeom prst="chord">
                  <a:avLst>
                    <a:gd name="adj1" fmla="val 10732409"/>
                    <a:gd name="adj2" fmla="val 66095"/>
                  </a:avLst>
                </a:prstGeom>
                <a:noFill/>
                <a:ln w="222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Myriad Web Pro"/>
                    <a:ea typeface="+mn-ea"/>
                    <a:cs typeface="+mn-cs"/>
                  </a:endParaRPr>
                </a:p>
              </p:txBody>
            </p:sp>
            <p:sp>
              <p:nvSpPr>
                <p:cNvPr id="122" name="Oval 121"/>
                <p:cNvSpPr/>
                <p:nvPr/>
              </p:nvSpPr>
              <p:spPr>
                <a:xfrm>
                  <a:off x="6203174" y="4499437"/>
                  <a:ext cx="352227" cy="352227"/>
                </a:xfrm>
                <a:prstGeom prst="ellipse">
                  <a:avLst/>
                </a:prstGeom>
                <a:solidFill>
                  <a:schemeClr val="bg2"/>
                </a:solidFill>
                <a:ln w="25400">
                  <a:solidFill>
                    <a:srgbClr val="9A4E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Myriad Web Pro"/>
                    <a:ea typeface="+mn-ea"/>
                    <a:cs typeface="+mn-cs"/>
                  </a:endParaRPr>
                </a:p>
              </p:txBody>
            </p:sp>
            <p:grpSp>
              <p:nvGrpSpPr>
                <p:cNvPr id="153" name="Group 152"/>
                <p:cNvGrpSpPr/>
                <p:nvPr/>
              </p:nvGrpSpPr>
              <p:grpSpPr>
                <a:xfrm rot="21085569">
                  <a:off x="6302526" y="4602097"/>
                  <a:ext cx="175080" cy="148171"/>
                  <a:chOff x="-2005637" y="5523914"/>
                  <a:chExt cx="45149" cy="44338"/>
                </a:xfrm>
              </p:grpSpPr>
              <p:cxnSp>
                <p:nvCxnSpPr>
                  <p:cNvPr id="154" name="Straight Connector 153"/>
                  <p:cNvCxnSpPr/>
                  <p:nvPr/>
                </p:nvCxnSpPr>
                <p:spPr>
                  <a:xfrm>
                    <a:off x="-2005637" y="5546083"/>
                    <a:ext cx="13260" cy="22169"/>
                  </a:xfrm>
                  <a:prstGeom prst="line">
                    <a:avLst/>
                  </a:prstGeom>
                  <a:ln w="34925" cap="rnd">
                    <a:solidFill>
                      <a:srgbClr val="9A4E9E"/>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flipV="1">
                    <a:off x="-1992340" y="5523914"/>
                    <a:ext cx="31852" cy="44338"/>
                  </a:xfrm>
                  <a:prstGeom prst="line">
                    <a:avLst/>
                  </a:prstGeom>
                  <a:ln w="34925" cap="rnd">
                    <a:solidFill>
                      <a:srgbClr val="9A4E9E"/>
                    </a:solidFill>
                  </a:ln>
                </p:spPr>
                <p:style>
                  <a:lnRef idx="1">
                    <a:schemeClr val="accent1"/>
                  </a:lnRef>
                  <a:fillRef idx="0">
                    <a:schemeClr val="accent1"/>
                  </a:fillRef>
                  <a:effectRef idx="0">
                    <a:schemeClr val="accent1"/>
                  </a:effectRef>
                  <a:fontRef idx="minor">
                    <a:schemeClr val="tx1"/>
                  </a:fontRef>
                </p:style>
              </p:cxnSp>
            </p:grpSp>
          </p:grpSp>
        </p:grpSp>
        <p:sp>
          <p:nvSpPr>
            <p:cNvPr id="157" name="Rectangle 156"/>
            <p:cNvSpPr/>
            <p:nvPr/>
          </p:nvSpPr>
          <p:spPr>
            <a:xfrm>
              <a:off x="8320643" y="3830035"/>
              <a:ext cx="531543" cy="338554"/>
            </a:xfrm>
            <a:prstGeom prst="rect">
              <a:avLst/>
            </a:prstGeom>
          </p:spPr>
          <p:txBody>
            <a:bodyPr wrap="square">
              <a:spAutoFit/>
            </a:bodyPr>
            <a:lstStyle/>
            <a:p>
              <a:pPr marL="0" marR="0" lvl="1" indent="0" algn="l" defTabSz="121917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srgbClr val="FFFFFF"/>
                  </a:solidFill>
                  <a:effectLst/>
                  <a:uLnTx/>
                  <a:uFillTx/>
                  <a:latin typeface="Calibri" panose="020F0502020204030204" pitchFamily="34" charset="0"/>
                  <a:ea typeface="+mn-ea"/>
                  <a:cs typeface="Calibri" panose="020F0502020204030204" pitchFamily="34" charset="0"/>
                </a:rPr>
                <a:t>STD</a:t>
              </a: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366386091"/>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blip>
          <a:srcRect l="12865" t="34743" r="50741" b="27516"/>
          <a:stretch/>
        </p:blipFill>
        <p:spPr>
          <a:xfrm>
            <a:off x="220186" y="-52209"/>
            <a:ext cx="2158170" cy="2898183"/>
          </a:xfrm>
          <a:prstGeom prst="rect">
            <a:avLst/>
          </a:prstGeom>
        </p:spPr>
      </p:pic>
      <p:pic>
        <p:nvPicPr>
          <p:cNvPr id="5" name="Picture 4"/>
          <p:cNvPicPr>
            <a:picLocks noChangeAspect="1"/>
          </p:cNvPicPr>
          <p:nvPr/>
        </p:nvPicPr>
        <p:blipFill>
          <a:blip r:embed="rId4"/>
          <a:stretch>
            <a:fillRect/>
          </a:stretch>
        </p:blipFill>
        <p:spPr>
          <a:xfrm>
            <a:off x="1131963" y="1063848"/>
            <a:ext cx="3842347" cy="4907902"/>
          </a:xfrm>
          <a:prstGeom prst="rect">
            <a:avLst/>
          </a:prstGeom>
        </p:spPr>
      </p:pic>
      <p:pic>
        <p:nvPicPr>
          <p:cNvPr id="6" name="Picture 5"/>
          <p:cNvPicPr>
            <a:picLocks noChangeAspect="1"/>
          </p:cNvPicPr>
          <p:nvPr/>
        </p:nvPicPr>
        <p:blipFill>
          <a:blip r:embed="rId5">
            <a:extLst/>
          </a:blip>
          <a:stretch>
            <a:fillRect/>
          </a:stretch>
        </p:blipFill>
        <p:spPr>
          <a:xfrm flipH="1">
            <a:off x="-29189" y="5000020"/>
            <a:ext cx="2098607" cy="1541834"/>
          </a:xfrm>
          <a:prstGeom prst="rect">
            <a:avLst/>
          </a:prstGeom>
        </p:spPr>
      </p:pic>
      <p:pic>
        <p:nvPicPr>
          <p:cNvPr id="3" name="Picture 2"/>
          <p:cNvPicPr>
            <a:picLocks noChangeAspect="1"/>
          </p:cNvPicPr>
          <p:nvPr/>
        </p:nvPicPr>
        <p:blipFill>
          <a:blip r:embed="rId6">
            <a:extLst/>
          </a:blip>
          <a:stretch>
            <a:fillRect/>
          </a:stretch>
        </p:blipFill>
        <p:spPr>
          <a:xfrm>
            <a:off x="3294888" y="501313"/>
            <a:ext cx="2286000" cy="1419063"/>
          </a:xfrm>
          <a:prstGeom prst="rect">
            <a:avLst/>
          </a:prstGeom>
        </p:spPr>
      </p:pic>
      <p:sp>
        <p:nvSpPr>
          <p:cNvPr id="10" name="Rectangle 9"/>
          <p:cNvSpPr/>
          <p:nvPr/>
        </p:nvSpPr>
        <p:spPr>
          <a:xfrm>
            <a:off x="-1485900" y="-128409"/>
            <a:ext cx="14820900" cy="7072941"/>
          </a:xfrm>
          <a:prstGeom prst="rect">
            <a:avLst/>
          </a:prstGeom>
          <a:solidFill>
            <a:srgbClr val="006166">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Myriad Web Pro"/>
              <a:ea typeface="+mn-ea"/>
              <a:cs typeface="+mn-cs"/>
            </a:endParaRPr>
          </a:p>
        </p:txBody>
      </p:sp>
      <p:sp>
        <p:nvSpPr>
          <p:cNvPr id="4" name="Rectangle 3"/>
          <p:cNvSpPr/>
          <p:nvPr/>
        </p:nvSpPr>
        <p:spPr>
          <a:xfrm>
            <a:off x="6985786" y="4368586"/>
            <a:ext cx="275042" cy="153362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Myriad Web Pro"/>
              <a:ea typeface="+mn-ea"/>
              <a:cs typeface="+mn-cs"/>
            </a:endParaRPr>
          </a:p>
        </p:txBody>
      </p:sp>
      <p:sp>
        <p:nvSpPr>
          <p:cNvPr id="2" name="Title 1"/>
          <p:cNvSpPr>
            <a:spLocks noGrp="1"/>
          </p:cNvSpPr>
          <p:nvPr>
            <p:ph type="title"/>
          </p:nvPr>
        </p:nvSpPr>
        <p:spPr>
          <a:xfrm>
            <a:off x="7396107" y="4702008"/>
            <a:ext cx="4024681" cy="1269742"/>
          </a:xfrm>
        </p:spPr>
        <p:txBody>
          <a:bodyPr/>
          <a:lstStyle/>
          <a:p>
            <a:r>
              <a:rPr lang="en-US" dirty="0">
                <a:solidFill>
                  <a:srgbClr val="FFFFFF"/>
                </a:solidFill>
              </a:rPr>
              <a:t>Providing Quality STD Clinical Services Recommendations </a:t>
            </a:r>
          </a:p>
        </p:txBody>
      </p:sp>
    </p:spTree>
    <p:extLst>
      <p:ext uri="{BB962C8B-B14F-4D97-AF65-F5344CB8AC3E}">
        <p14:creationId xmlns:p14="http://schemas.microsoft.com/office/powerpoint/2010/main" val="818451446"/>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sz="half" idx="2"/>
          </p:nvPr>
        </p:nvSpPr>
        <p:spPr>
          <a:xfrm>
            <a:off x="643852" y="1739646"/>
            <a:ext cx="4974309" cy="2693686"/>
          </a:xfrm>
          <a:prstGeom prst="rect">
            <a:avLst/>
          </a:prstGeom>
        </p:spPr>
        <p:txBody>
          <a:bodyPr vert="horz" wrap="square" lIns="0" tIns="0" rIns="0" bIns="0" rtlCol="0">
            <a:spAutoFit/>
          </a:bodyPr>
          <a:lstStyle/>
          <a:p>
            <a:pPr marL="948055"/>
            <a:r>
              <a:rPr dirty="0"/>
              <a:t>Basic </a:t>
            </a:r>
            <a:r>
              <a:rPr spc="-10" dirty="0"/>
              <a:t>STD</a:t>
            </a:r>
            <a:r>
              <a:rPr spc="-105" dirty="0"/>
              <a:t> </a:t>
            </a:r>
            <a:r>
              <a:rPr spc="-10" dirty="0"/>
              <a:t>Care</a:t>
            </a:r>
          </a:p>
          <a:p>
            <a:pPr marL="355600" marR="934719" indent="-342900">
              <a:lnSpc>
                <a:spcPct val="106800"/>
              </a:lnSpc>
              <a:spcBef>
                <a:spcPts val="1350"/>
              </a:spcBef>
              <a:buClr>
                <a:srgbClr val="007889"/>
              </a:buClr>
              <a:buFont typeface="Wingdings"/>
              <a:buChar char=""/>
              <a:tabLst>
                <a:tab pos="354965" algn="l"/>
                <a:tab pos="355600" algn="l"/>
              </a:tabLst>
            </a:pPr>
            <a:r>
              <a:rPr sz="2200" b="0" spc="-15" dirty="0"/>
              <a:t>Recommended </a:t>
            </a:r>
            <a:r>
              <a:rPr sz="2200" b="0" spc="-5" dirty="0"/>
              <a:t>risk  </a:t>
            </a:r>
            <a:r>
              <a:rPr sz="2200" b="0" spc="-10" dirty="0"/>
              <a:t>assessment</a:t>
            </a:r>
            <a:endParaRPr sz="2200" dirty="0"/>
          </a:p>
          <a:p>
            <a:pPr marL="355600" marR="5080" indent="-342900">
              <a:lnSpc>
                <a:spcPct val="106800"/>
              </a:lnSpc>
              <a:spcBef>
                <a:spcPts val="1345"/>
              </a:spcBef>
              <a:buClr>
                <a:srgbClr val="007889"/>
              </a:buClr>
              <a:buFont typeface="Wingdings"/>
              <a:buChar char=""/>
              <a:tabLst>
                <a:tab pos="354965" algn="l"/>
                <a:tab pos="355600" algn="l"/>
              </a:tabLst>
            </a:pPr>
            <a:r>
              <a:rPr sz="2200" b="0" spc="-10" dirty="0"/>
              <a:t>Screening </a:t>
            </a:r>
            <a:r>
              <a:rPr sz="2200" b="0" spc="-5" dirty="0"/>
              <a:t>and </a:t>
            </a:r>
            <a:r>
              <a:rPr sz="2200" b="0" spc="-15" dirty="0"/>
              <a:t>treatment </a:t>
            </a:r>
            <a:r>
              <a:rPr sz="2200" b="0" spc="-5" dirty="0"/>
              <a:t>of  those identified with  </a:t>
            </a:r>
            <a:r>
              <a:rPr sz="2200" b="0" spc="-15" dirty="0"/>
              <a:t>asymptomatic</a:t>
            </a:r>
            <a:r>
              <a:rPr sz="2200" b="0" spc="-5" dirty="0"/>
              <a:t> </a:t>
            </a:r>
            <a:r>
              <a:rPr sz="2200" b="0" spc="-15" dirty="0"/>
              <a:t>infection</a:t>
            </a:r>
            <a:endParaRPr sz="2200" dirty="0"/>
          </a:p>
          <a:p>
            <a:pPr marL="355600" marR="35560" indent="-342900">
              <a:lnSpc>
                <a:spcPct val="107100"/>
              </a:lnSpc>
              <a:spcBef>
                <a:spcPts val="1325"/>
              </a:spcBef>
              <a:buClr>
                <a:srgbClr val="007889"/>
              </a:buClr>
              <a:buFont typeface="Wingdings"/>
              <a:buChar char=""/>
              <a:tabLst>
                <a:tab pos="354965" algn="l"/>
                <a:tab pos="355600" algn="l"/>
              </a:tabLst>
            </a:pPr>
            <a:r>
              <a:rPr sz="2200" b="0" spc="-5" dirty="0"/>
              <a:t>Diagnosis and </a:t>
            </a:r>
            <a:r>
              <a:rPr sz="2200" b="0" spc="-15" dirty="0"/>
              <a:t>treatment </a:t>
            </a:r>
            <a:r>
              <a:rPr sz="2200" b="0" spc="-10" dirty="0"/>
              <a:t>of  patients </a:t>
            </a:r>
            <a:r>
              <a:rPr sz="2200" b="0" spc="-5" dirty="0"/>
              <a:t>with </a:t>
            </a:r>
            <a:r>
              <a:rPr sz="2200" b="0" spc="-10" dirty="0"/>
              <a:t>common  </a:t>
            </a:r>
            <a:r>
              <a:rPr sz="2200" b="0" spc="-15" dirty="0"/>
              <a:t>symptomatic</a:t>
            </a:r>
            <a:r>
              <a:rPr sz="2200" b="0" spc="-20" dirty="0"/>
              <a:t> </a:t>
            </a:r>
            <a:r>
              <a:rPr sz="2200" b="0" spc="-15" dirty="0"/>
              <a:t>infection</a:t>
            </a:r>
            <a:endParaRPr sz="2200" dirty="0"/>
          </a:p>
        </p:txBody>
      </p:sp>
      <p:sp>
        <p:nvSpPr>
          <p:cNvPr id="3" name="object 3"/>
          <p:cNvSpPr txBox="1">
            <a:spLocks noGrp="1"/>
          </p:cNvSpPr>
          <p:nvPr>
            <p:ph type="title"/>
          </p:nvPr>
        </p:nvSpPr>
        <p:spPr>
          <a:xfrm>
            <a:off x="2462463" y="635914"/>
            <a:ext cx="6930190" cy="430887"/>
          </a:xfrm>
          <a:prstGeom prst="rect">
            <a:avLst/>
          </a:prstGeom>
        </p:spPr>
        <p:txBody>
          <a:bodyPr vert="horz" wrap="square" lIns="0" tIns="0" rIns="0" bIns="0" rtlCol="0">
            <a:spAutoFit/>
          </a:bodyPr>
          <a:lstStyle/>
          <a:p>
            <a:pPr marL="12700" algn="ctr"/>
            <a:r>
              <a:rPr sz="2800" spc="-10" dirty="0">
                <a:solidFill>
                  <a:srgbClr val="007889"/>
                </a:solidFill>
                <a:latin typeface="Calibri"/>
                <a:cs typeface="Calibri"/>
              </a:rPr>
              <a:t>Levels </a:t>
            </a:r>
            <a:r>
              <a:rPr sz="2800" spc="-5" dirty="0">
                <a:solidFill>
                  <a:srgbClr val="007889"/>
                </a:solidFill>
                <a:latin typeface="Calibri"/>
                <a:cs typeface="Calibri"/>
              </a:rPr>
              <a:t>of </a:t>
            </a:r>
            <a:r>
              <a:rPr sz="2800" spc="-15" dirty="0">
                <a:solidFill>
                  <a:srgbClr val="007889"/>
                </a:solidFill>
                <a:latin typeface="Calibri"/>
                <a:cs typeface="Calibri"/>
              </a:rPr>
              <a:t>Care: </a:t>
            </a:r>
            <a:r>
              <a:rPr sz="2800" spc="-5" dirty="0">
                <a:solidFill>
                  <a:srgbClr val="007889"/>
                </a:solidFill>
                <a:latin typeface="Calibri"/>
                <a:cs typeface="Calibri"/>
              </a:rPr>
              <a:t>Basic </a:t>
            </a:r>
            <a:r>
              <a:rPr lang="en-US" sz="2800" spc="-10" dirty="0">
                <a:solidFill>
                  <a:srgbClr val="007889"/>
                </a:solidFill>
                <a:latin typeface="Calibri"/>
                <a:cs typeface="Calibri"/>
              </a:rPr>
              <a:t>&amp;</a:t>
            </a:r>
            <a:r>
              <a:rPr sz="2800" spc="60" dirty="0">
                <a:solidFill>
                  <a:srgbClr val="007889"/>
                </a:solidFill>
                <a:latin typeface="Calibri"/>
                <a:cs typeface="Calibri"/>
              </a:rPr>
              <a:t> </a:t>
            </a:r>
            <a:r>
              <a:rPr sz="2800" spc="-10" dirty="0">
                <a:solidFill>
                  <a:srgbClr val="007889"/>
                </a:solidFill>
                <a:latin typeface="Calibri"/>
                <a:cs typeface="Calibri"/>
              </a:rPr>
              <a:t>Specialized</a:t>
            </a:r>
            <a:r>
              <a:rPr lang="en-US" sz="2800" spc="-10" dirty="0">
                <a:solidFill>
                  <a:srgbClr val="007889"/>
                </a:solidFill>
                <a:latin typeface="Calibri"/>
                <a:cs typeface="Calibri"/>
              </a:rPr>
              <a:t> Settings</a:t>
            </a:r>
            <a:endParaRPr sz="2800" dirty="0">
              <a:solidFill>
                <a:srgbClr val="007889"/>
              </a:solidFill>
              <a:latin typeface="Calibri"/>
              <a:cs typeface="Calibri"/>
            </a:endParaRPr>
          </a:p>
        </p:txBody>
      </p:sp>
      <p:sp>
        <p:nvSpPr>
          <p:cNvPr id="4" name="object 4"/>
          <p:cNvSpPr txBox="1"/>
          <p:nvPr/>
        </p:nvSpPr>
        <p:spPr>
          <a:xfrm>
            <a:off x="6548755" y="1739646"/>
            <a:ext cx="5014595" cy="2417328"/>
          </a:xfrm>
          <a:prstGeom prst="rect">
            <a:avLst/>
          </a:prstGeom>
        </p:spPr>
        <p:txBody>
          <a:bodyPr vert="horz" wrap="square" lIns="0" tIns="0" rIns="0" bIns="0" rtlCol="0">
            <a:spAutoFit/>
          </a:bodyPr>
          <a:lstStyle/>
          <a:p>
            <a:pPr marL="559435" marR="0" lvl="0" indent="0" algn="l" defTabSz="914400" rtl="0" eaLnBrk="1" fontAlgn="auto" latinLnBrk="0" hangingPunct="1">
              <a:lnSpc>
                <a:spcPct val="100000"/>
              </a:lnSpc>
              <a:spcBef>
                <a:spcPts val="0"/>
              </a:spcBef>
              <a:spcAft>
                <a:spcPts val="0"/>
              </a:spcAft>
              <a:buClrTx/>
              <a:buSzTx/>
              <a:buFontTx/>
              <a:buNone/>
              <a:tabLst/>
              <a:defRPr/>
            </a:pPr>
            <a:r>
              <a:rPr kumimoji="0" sz="2400" b="1" i="0" u="none" strike="noStrike" kern="1200" cap="none" spc="-5" normalizeH="0" baseline="0" noProof="0" dirty="0">
                <a:ln>
                  <a:noFill/>
                </a:ln>
                <a:solidFill>
                  <a:prstClr val="black"/>
                </a:solidFill>
                <a:effectLst/>
                <a:uLnTx/>
                <a:uFillTx/>
                <a:latin typeface="Calibri"/>
                <a:ea typeface="+mn-ea"/>
                <a:cs typeface="Calibri"/>
              </a:rPr>
              <a:t>Specialized </a:t>
            </a:r>
            <a:r>
              <a:rPr kumimoji="0" sz="2400" b="1" i="0" u="none" strike="noStrike" kern="1200" cap="none" spc="-10" normalizeH="0" baseline="0" noProof="0" dirty="0">
                <a:ln>
                  <a:noFill/>
                </a:ln>
                <a:solidFill>
                  <a:prstClr val="black"/>
                </a:solidFill>
                <a:effectLst/>
                <a:uLnTx/>
                <a:uFillTx/>
                <a:latin typeface="Calibri"/>
                <a:ea typeface="+mn-ea"/>
                <a:cs typeface="Calibri"/>
              </a:rPr>
              <a:t>STD</a:t>
            </a:r>
            <a:r>
              <a:rPr kumimoji="0" sz="2400" b="1" i="0" u="none" strike="noStrike" kern="1200" cap="none" spc="-105" normalizeH="0" baseline="0" noProof="0" dirty="0">
                <a:ln>
                  <a:noFill/>
                </a:ln>
                <a:solidFill>
                  <a:prstClr val="black"/>
                </a:solidFill>
                <a:effectLst/>
                <a:uLnTx/>
                <a:uFillTx/>
                <a:latin typeface="Calibri"/>
                <a:ea typeface="+mn-ea"/>
                <a:cs typeface="Calibri"/>
              </a:rPr>
              <a:t> </a:t>
            </a:r>
            <a:r>
              <a:rPr kumimoji="0" sz="2400" b="1" i="0" u="none" strike="noStrike" kern="1200" cap="none" spc="-10" normalizeH="0" baseline="0" noProof="0" dirty="0">
                <a:ln>
                  <a:noFill/>
                </a:ln>
                <a:solidFill>
                  <a:prstClr val="black"/>
                </a:solidFill>
                <a:effectLst/>
                <a:uLnTx/>
                <a:uFillTx/>
                <a:latin typeface="Calibri"/>
                <a:ea typeface="+mn-ea"/>
                <a:cs typeface="Calibri"/>
              </a:rPr>
              <a:t>Care</a:t>
            </a:r>
            <a:endParaRPr kumimoji="0" sz="2400" b="0" i="0" u="none" strike="noStrike" kern="1200" cap="none" spc="0" normalizeH="0" baseline="0" noProof="0" dirty="0">
              <a:ln>
                <a:noFill/>
              </a:ln>
              <a:solidFill>
                <a:prstClr val="black"/>
              </a:solidFill>
              <a:effectLst/>
              <a:uLnTx/>
              <a:uFillTx/>
              <a:latin typeface="Calibri"/>
              <a:ea typeface="+mn-ea"/>
              <a:cs typeface="Calibri"/>
            </a:endParaRPr>
          </a:p>
          <a:p>
            <a:pPr marL="355600" marR="53975" lvl="0" indent="-342900" algn="l" defTabSz="914400" rtl="0" eaLnBrk="1" fontAlgn="auto" latinLnBrk="0" hangingPunct="1">
              <a:lnSpc>
                <a:spcPct val="106800"/>
              </a:lnSpc>
              <a:spcBef>
                <a:spcPts val="1350"/>
              </a:spcBef>
              <a:spcAft>
                <a:spcPts val="0"/>
              </a:spcAft>
              <a:buClr>
                <a:srgbClr val="007889"/>
              </a:buClr>
              <a:buSzTx/>
              <a:buFont typeface="Wingdings"/>
              <a:buChar char=""/>
              <a:tabLst>
                <a:tab pos="354965" algn="l"/>
                <a:tab pos="355600" algn="l"/>
              </a:tabLst>
              <a:defRPr/>
            </a:pPr>
            <a:r>
              <a:rPr kumimoji="0" sz="2200" b="0" i="0" u="none" strike="noStrike" kern="1200" cap="none" spc="-10" normalizeH="0" baseline="0" noProof="0" dirty="0">
                <a:ln>
                  <a:noFill/>
                </a:ln>
                <a:solidFill>
                  <a:prstClr val="black"/>
                </a:solidFill>
                <a:effectLst/>
                <a:uLnTx/>
                <a:uFillTx/>
                <a:latin typeface="Calibri"/>
                <a:ea typeface="+mn-ea"/>
                <a:cs typeface="Calibri"/>
              </a:rPr>
              <a:t>Comprehensive, confidential  STD clinical</a:t>
            </a:r>
            <a:r>
              <a:rPr kumimoji="0" sz="2200" b="0" i="0" u="none" strike="noStrike" kern="1200" cap="none" spc="-75" normalizeH="0" baseline="0" noProof="0" dirty="0">
                <a:ln>
                  <a:noFill/>
                </a:ln>
                <a:solidFill>
                  <a:prstClr val="black"/>
                </a:solidFill>
                <a:effectLst/>
                <a:uLnTx/>
                <a:uFillTx/>
                <a:latin typeface="Calibri"/>
                <a:ea typeface="+mn-ea"/>
                <a:cs typeface="Calibri"/>
              </a:rPr>
              <a:t> </a:t>
            </a:r>
            <a:r>
              <a:rPr kumimoji="0" sz="2200" b="0" i="0" u="none" strike="noStrike" kern="1200" cap="none" spc="0" normalizeH="0" baseline="0" noProof="0" dirty="0">
                <a:ln>
                  <a:noFill/>
                </a:ln>
                <a:solidFill>
                  <a:prstClr val="black"/>
                </a:solidFill>
                <a:effectLst/>
                <a:uLnTx/>
                <a:uFillTx/>
                <a:latin typeface="Calibri"/>
                <a:ea typeface="+mn-ea"/>
                <a:cs typeface="Calibri"/>
              </a:rPr>
              <a:t>services</a:t>
            </a:r>
          </a:p>
          <a:p>
            <a:pPr marL="802640" marR="0" lvl="1" indent="-287020" algn="l" defTabSz="914400" rtl="0" eaLnBrk="1" fontAlgn="auto" latinLnBrk="0" hangingPunct="1">
              <a:lnSpc>
                <a:spcPct val="100000"/>
              </a:lnSpc>
              <a:spcBef>
                <a:spcPts val="530"/>
              </a:spcBef>
              <a:spcAft>
                <a:spcPts val="0"/>
              </a:spcAft>
              <a:buClr>
                <a:srgbClr val="9A4E9E"/>
              </a:buClr>
              <a:buSzTx/>
              <a:buFont typeface="Arial"/>
              <a:buChar char="–"/>
              <a:tabLst>
                <a:tab pos="802640" algn="l"/>
                <a:tab pos="803275" algn="l"/>
              </a:tabLst>
              <a:defRPr/>
            </a:pPr>
            <a:r>
              <a:rPr kumimoji="0" lang="en-US" sz="2200" b="0" i="0" u="none" strike="noStrike" kern="1200" cap="none" spc="-10" normalizeH="0" baseline="0" noProof="0" dirty="0">
                <a:ln>
                  <a:noFill/>
                </a:ln>
                <a:solidFill>
                  <a:prstClr val="black"/>
                </a:solidFill>
                <a:effectLst/>
                <a:uLnTx/>
                <a:uFillTx/>
                <a:latin typeface="Calibri"/>
                <a:ea typeface="+mn-ea"/>
                <a:cs typeface="Calibri"/>
              </a:rPr>
              <a:t>Basic STD Care </a:t>
            </a:r>
          </a:p>
          <a:p>
            <a:pPr marL="802640" marR="0" lvl="1" indent="-287020" algn="l" defTabSz="914400" rtl="0" eaLnBrk="1" fontAlgn="auto" latinLnBrk="0" hangingPunct="1">
              <a:lnSpc>
                <a:spcPct val="100000"/>
              </a:lnSpc>
              <a:spcBef>
                <a:spcPts val="530"/>
              </a:spcBef>
              <a:spcAft>
                <a:spcPts val="0"/>
              </a:spcAft>
              <a:buClr>
                <a:srgbClr val="9A4E9E"/>
              </a:buClr>
              <a:buSzTx/>
              <a:buFont typeface="Arial"/>
              <a:buChar char="–"/>
              <a:tabLst>
                <a:tab pos="802640" algn="l"/>
                <a:tab pos="803275" algn="l"/>
              </a:tabLst>
              <a:defRPr/>
            </a:pPr>
            <a:r>
              <a:rPr kumimoji="0" lang="en-US" sz="2200" b="0" i="0" u="none" strike="noStrike" kern="1200" cap="none" spc="-10" normalizeH="0" baseline="0" noProof="0" dirty="0">
                <a:ln>
                  <a:noFill/>
                </a:ln>
                <a:solidFill>
                  <a:prstClr val="black"/>
                </a:solidFill>
                <a:effectLst/>
                <a:uLnTx/>
                <a:uFillTx/>
                <a:latin typeface="Calibri"/>
                <a:ea typeface="+mn-ea"/>
                <a:cs typeface="Calibri"/>
              </a:rPr>
              <a:t>S</a:t>
            </a:r>
            <a:r>
              <a:rPr kumimoji="0" sz="2200" b="0" i="0" u="none" strike="noStrike" kern="1200" cap="none" spc="-10" normalizeH="0" baseline="0" noProof="0" dirty="0">
                <a:ln>
                  <a:noFill/>
                </a:ln>
                <a:solidFill>
                  <a:prstClr val="black"/>
                </a:solidFill>
                <a:effectLst/>
                <a:uLnTx/>
                <a:uFillTx/>
                <a:latin typeface="Calibri"/>
                <a:ea typeface="+mn-ea"/>
                <a:cs typeface="Calibri"/>
              </a:rPr>
              <a:t>ame </a:t>
            </a:r>
            <a:r>
              <a:rPr kumimoji="0" sz="2200" b="0" i="0" u="none" strike="noStrike" kern="1200" cap="none" spc="-20" normalizeH="0" baseline="0" noProof="0" dirty="0">
                <a:ln>
                  <a:noFill/>
                </a:ln>
                <a:solidFill>
                  <a:prstClr val="black"/>
                </a:solidFill>
                <a:effectLst/>
                <a:uLnTx/>
                <a:uFillTx/>
                <a:latin typeface="Calibri"/>
                <a:ea typeface="+mn-ea"/>
                <a:cs typeface="Calibri"/>
              </a:rPr>
              <a:t>day </a:t>
            </a:r>
            <a:r>
              <a:rPr kumimoji="0" sz="2200" b="0" i="0" u="none" strike="noStrike" kern="1200" cap="none" spc="-10" normalizeH="0" baseline="0" noProof="0" dirty="0">
                <a:ln>
                  <a:noFill/>
                </a:ln>
                <a:solidFill>
                  <a:prstClr val="black"/>
                </a:solidFill>
                <a:effectLst/>
                <a:uLnTx/>
                <a:uFillTx/>
                <a:latin typeface="Calibri"/>
                <a:ea typeface="+mn-ea"/>
                <a:cs typeface="Calibri"/>
              </a:rPr>
              <a:t>diagnostic  </a:t>
            </a:r>
            <a:r>
              <a:rPr kumimoji="0" sz="2200" b="0" i="0" u="none" strike="noStrike" kern="1200" cap="none" spc="-5" normalizeH="0" baseline="0" noProof="0" dirty="0">
                <a:ln>
                  <a:noFill/>
                </a:ln>
                <a:solidFill>
                  <a:prstClr val="black"/>
                </a:solidFill>
                <a:effectLst/>
                <a:uLnTx/>
                <a:uFillTx/>
                <a:latin typeface="Calibri"/>
                <a:ea typeface="+mn-ea"/>
                <a:cs typeface="Calibri"/>
              </a:rPr>
              <a:t>and </a:t>
            </a:r>
            <a:r>
              <a:rPr kumimoji="0" sz="2200" b="0" i="0" u="none" strike="noStrike" kern="1200" cap="none" spc="-15" normalizeH="0" baseline="0" noProof="0" dirty="0">
                <a:ln>
                  <a:noFill/>
                </a:ln>
                <a:solidFill>
                  <a:prstClr val="black"/>
                </a:solidFill>
                <a:effectLst/>
                <a:uLnTx/>
                <a:uFillTx/>
                <a:latin typeface="Calibri"/>
                <a:ea typeface="+mn-ea"/>
                <a:cs typeface="Calibri"/>
              </a:rPr>
              <a:t>treatment</a:t>
            </a:r>
            <a:r>
              <a:rPr kumimoji="0" sz="2200" b="0" i="0" u="none" strike="noStrike" kern="1200" cap="none" spc="-40" normalizeH="0" baseline="0" noProof="0" dirty="0">
                <a:ln>
                  <a:noFill/>
                </a:ln>
                <a:solidFill>
                  <a:prstClr val="black"/>
                </a:solidFill>
                <a:effectLst/>
                <a:uLnTx/>
                <a:uFillTx/>
                <a:latin typeface="Calibri"/>
                <a:ea typeface="+mn-ea"/>
                <a:cs typeface="Calibri"/>
              </a:rPr>
              <a:t> </a:t>
            </a:r>
            <a:r>
              <a:rPr kumimoji="0" sz="2200" b="0" i="0" u="none" strike="noStrike" kern="1200" cap="none" spc="0" normalizeH="0" baseline="0" noProof="0" dirty="0">
                <a:ln>
                  <a:noFill/>
                </a:ln>
                <a:solidFill>
                  <a:prstClr val="black"/>
                </a:solidFill>
                <a:effectLst/>
                <a:uLnTx/>
                <a:uFillTx/>
                <a:latin typeface="Calibri"/>
                <a:ea typeface="+mn-ea"/>
                <a:cs typeface="Calibri"/>
              </a:rPr>
              <a:t>services</a:t>
            </a:r>
          </a:p>
        </p:txBody>
      </p:sp>
      <p:sp>
        <p:nvSpPr>
          <p:cNvPr id="5" name="object 5"/>
          <p:cNvSpPr/>
          <p:nvPr/>
        </p:nvSpPr>
        <p:spPr>
          <a:xfrm>
            <a:off x="5928359" y="1704340"/>
            <a:ext cx="0" cy="4315460"/>
          </a:xfrm>
          <a:custGeom>
            <a:avLst/>
            <a:gdLst/>
            <a:ahLst/>
            <a:cxnLst/>
            <a:rect l="l" t="t" r="r" b="b"/>
            <a:pathLst>
              <a:path h="4315460">
                <a:moveTo>
                  <a:pt x="0" y="0"/>
                </a:moveTo>
                <a:lnTo>
                  <a:pt x="0" y="4315079"/>
                </a:lnTo>
              </a:path>
            </a:pathLst>
          </a:custGeom>
          <a:ln w="12192">
            <a:solidFill>
              <a:srgbClr val="00788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748557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152399"/>
            <a:ext cx="10972800" cy="838201"/>
          </a:xfrm>
        </p:spPr>
        <p:txBody>
          <a:bodyPr>
            <a:normAutofit/>
          </a:bodyPr>
          <a:lstStyle/>
          <a:p>
            <a:r>
              <a:rPr lang="en-US" sz="4000" b="1" dirty="0">
                <a:solidFill>
                  <a:srgbClr val="0F4D7B"/>
                </a:solidFill>
                <a:latin typeface="+mn-lt"/>
              </a:rPr>
              <a:t>HRSA’s HIV/AIDS Bureau (HAB) </a:t>
            </a:r>
            <a:endParaRPr lang="en-US" sz="3200" b="1" dirty="0">
              <a:solidFill>
                <a:srgbClr val="800000"/>
              </a:solidFill>
              <a:latin typeface="+mn-lt"/>
            </a:endParaRPr>
          </a:p>
        </p:txBody>
      </p:sp>
      <p:sp>
        <p:nvSpPr>
          <p:cNvPr id="6" name="Content Placeholder 5"/>
          <p:cNvSpPr>
            <a:spLocks noGrp="1"/>
          </p:cNvSpPr>
          <p:nvPr>
            <p:ph idx="1"/>
          </p:nvPr>
        </p:nvSpPr>
        <p:spPr>
          <a:xfrm>
            <a:off x="381000" y="1143000"/>
            <a:ext cx="11201400" cy="4724400"/>
          </a:xfrm>
        </p:spPr>
        <p:txBody>
          <a:bodyPr>
            <a:normAutofit/>
          </a:bodyPr>
          <a:lstStyle/>
          <a:p>
            <a:pPr marL="0" indent="0" algn="ctr">
              <a:spcBef>
                <a:spcPct val="0"/>
              </a:spcBef>
              <a:buNone/>
            </a:pPr>
            <a:r>
              <a:rPr lang="en-US" altLang="en-US" sz="3800" b="1" dirty="0"/>
              <a:t>Vision</a:t>
            </a:r>
          </a:p>
          <a:p>
            <a:pPr marL="0" indent="0" algn="ctr">
              <a:buNone/>
            </a:pPr>
            <a:r>
              <a:rPr lang="en-US" altLang="en-US" b="1" dirty="0"/>
              <a:t> </a:t>
            </a:r>
            <a:r>
              <a:rPr lang="en-US" altLang="en-US" dirty="0"/>
              <a:t>Optimal HIV/AIDS care and treatment for all.</a:t>
            </a:r>
            <a:r>
              <a:rPr lang="en-US" altLang="en-US" b="1" dirty="0"/>
              <a:t> </a:t>
            </a:r>
          </a:p>
          <a:p>
            <a:pPr marL="0" indent="0" algn="ctr">
              <a:buNone/>
            </a:pPr>
            <a:endParaRPr lang="en-US" altLang="en-US" b="1" dirty="0"/>
          </a:p>
          <a:p>
            <a:pPr marL="0" indent="0" algn="ctr">
              <a:spcBef>
                <a:spcPct val="0"/>
              </a:spcBef>
              <a:buNone/>
            </a:pPr>
            <a:r>
              <a:rPr lang="en-US" altLang="en-US" sz="3800" b="1" dirty="0"/>
              <a:t>Mission</a:t>
            </a:r>
          </a:p>
          <a:p>
            <a:pPr marL="0" indent="0" algn="ctr">
              <a:buNone/>
            </a:pPr>
            <a:r>
              <a:rPr lang="en-US" altLang="en-US" dirty="0"/>
              <a:t>Provide leadership and resources to assure access to and retention in high quality, integrated care, and treatment services for vulnerable people living with HIV/AIDS and their families. </a:t>
            </a:r>
          </a:p>
          <a:p>
            <a:pPr marL="0" lvl="0" indent="0">
              <a:buNone/>
            </a:pPr>
            <a:endParaRPr lang="en-US" b="1" dirty="0">
              <a:solidFill>
                <a:srgbClr val="0F4D7B"/>
              </a:solidFill>
            </a:endParaRPr>
          </a:p>
        </p:txBody>
      </p:sp>
      <p:sp>
        <p:nvSpPr>
          <p:cNvPr id="4" name="Slide Number Placeholder 3"/>
          <p:cNvSpPr>
            <a:spLocks noGrp="1"/>
          </p:cNvSpPr>
          <p:nvPr>
            <p:ph type="sldNum" sz="quarter" idx="12"/>
          </p:nvPr>
        </p:nvSpPr>
        <p:spPr>
          <a:xfrm>
            <a:off x="9372600" y="6492875"/>
            <a:ext cx="2743200" cy="365125"/>
          </a:xfrm>
        </p:spPr>
        <p:txBody>
          <a:bodyPr/>
          <a:lstStyle/>
          <a:p>
            <a:fld id="{F9ECA865-404D-4A57-9AC1-FD3038CC100D}" type="slidenum">
              <a:rPr lang="en-US" smtClean="0"/>
              <a:pPr/>
              <a:t>3</a:t>
            </a:fld>
            <a:endParaRPr lang="en-US" dirty="0"/>
          </a:p>
        </p:txBody>
      </p:sp>
    </p:spTree>
    <p:extLst>
      <p:ext uri="{BB962C8B-B14F-4D97-AF65-F5344CB8AC3E}">
        <p14:creationId xmlns:p14="http://schemas.microsoft.com/office/powerpoint/2010/main" val="38891252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p:nvPr/>
        </p:nvSpPr>
        <p:spPr>
          <a:xfrm>
            <a:off x="5959859" y="1666863"/>
            <a:ext cx="5206613" cy="2831544"/>
          </a:xfrm>
          <a:prstGeom prst="rect">
            <a:avLst/>
          </a:prstGeom>
        </p:spPr>
        <p:txBody>
          <a:bodyPr vert="horz" wrap="square" lIns="0" tIns="0" rIns="0" bIns="0" rtlCol="0">
            <a:spAutoFit/>
          </a:bodyPr>
          <a:lstStyle/>
          <a:p>
            <a:pPr marL="355600" marR="0" lvl="0" indent="-342900" algn="l" defTabSz="914400" rtl="0" eaLnBrk="1" fontAlgn="auto" latinLnBrk="0" hangingPunct="1">
              <a:lnSpc>
                <a:spcPct val="100000"/>
              </a:lnSpc>
              <a:spcBef>
                <a:spcPts val="600"/>
              </a:spcBef>
              <a:spcAft>
                <a:spcPts val="0"/>
              </a:spcAft>
              <a:buClr>
                <a:srgbClr val="007889"/>
              </a:buClr>
              <a:buSzTx/>
              <a:buFont typeface="Wingdings"/>
              <a:buChar char=""/>
              <a:tabLst>
                <a:tab pos="355600" algn="l"/>
                <a:tab pos="356235" algn="l"/>
              </a:tabLst>
              <a:defRPr/>
            </a:pPr>
            <a:r>
              <a:rPr kumimoji="0" sz="2200" b="0" i="0" u="none" strike="noStrike" kern="1200" cap="none" spc="-15" normalizeH="0" baseline="0" noProof="0" dirty="0">
                <a:ln>
                  <a:noFill/>
                </a:ln>
                <a:solidFill>
                  <a:prstClr val="black"/>
                </a:solidFill>
                <a:effectLst/>
                <a:uLnTx/>
                <a:uFillTx/>
                <a:latin typeface="Calibri"/>
                <a:ea typeface="+mn-ea"/>
                <a:cs typeface="Calibri"/>
              </a:rPr>
              <a:t>Sexual </a:t>
            </a:r>
            <a:r>
              <a:rPr kumimoji="0" sz="2200" b="0" i="0" u="none" strike="noStrike" kern="1200" cap="none" spc="-10" normalizeH="0" baseline="0" noProof="0" dirty="0">
                <a:ln>
                  <a:noFill/>
                </a:ln>
                <a:solidFill>
                  <a:prstClr val="black"/>
                </a:solidFill>
                <a:effectLst/>
                <a:uLnTx/>
                <a:uFillTx/>
                <a:latin typeface="Calibri"/>
                <a:ea typeface="+mn-ea"/>
                <a:cs typeface="Calibri"/>
              </a:rPr>
              <a:t>History </a:t>
            </a:r>
            <a:r>
              <a:rPr kumimoji="0" sz="2200" b="0" i="0" u="none" strike="noStrike" kern="1200" cap="none" spc="0" normalizeH="0" baseline="0" noProof="0" dirty="0">
                <a:ln>
                  <a:noFill/>
                </a:ln>
                <a:solidFill>
                  <a:prstClr val="black"/>
                </a:solidFill>
                <a:effectLst/>
                <a:uLnTx/>
                <a:uFillTx/>
                <a:latin typeface="Calibri"/>
                <a:ea typeface="+mn-ea"/>
                <a:cs typeface="Calibri"/>
              </a:rPr>
              <a:t>and </a:t>
            </a:r>
            <a:r>
              <a:rPr kumimoji="0" sz="2200" b="0" i="0" u="none" strike="noStrike" kern="1200" cap="none" spc="-15" normalizeH="0" baseline="0" noProof="0" dirty="0">
                <a:ln>
                  <a:noFill/>
                </a:ln>
                <a:solidFill>
                  <a:prstClr val="black"/>
                </a:solidFill>
                <a:effectLst/>
                <a:uLnTx/>
                <a:uFillTx/>
                <a:latin typeface="Calibri"/>
                <a:ea typeface="+mn-ea"/>
                <a:cs typeface="Calibri"/>
              </a:rPr>
              <a:t>Physical</a:t>
            </a:r>
            <a:r>
              <a:rPr kumimoji="0" sz="2200" b="0" i="0" u="none" strike="noStrike" kern="1200" cap="none" spc="-20" normalizeH="0" baseline="0" noProof="0" dirty="0">
                <a:ln>
                  <a:noFill/>
                </a:ln>
                <a:solidFill>
                  <a:prstClr val="black"/>
                </a:solidFill>
                <a:effectLst/>
                <a:uLnTx/>
                <a:uFillTx/>
                <a:latin typeface="Calibri"/>
                <a:ea typeface="+mn-ea"/>
                <a:cs typeface="Calibri"/>
              </a:rPr>
              <a:t> </a:t>
            </a:r>
            <a:r>
              <a:rPr kumimoji="0" sz="2200" b="0" i="0" u="none" strike="noStrike" kern="1200" cap="none" spc="-10" normalizeH="0" baseline="0" noProof="0" dirty="0">
                <a:ln>
                  <a:noFill/>
                </a:ln>
                <a:solidFill>
                  <a:prstClr val="black"/>
                </a:solidFill>
                <a:effectLst/>
                <a:uLnTx/>
                <a:uFillTx/>
                <a:latin typeface="Calibri"/>
                <a:ea typeface="+mn-ea"/>
                <a:cs typeface="Calibri"/>
              </a:rPr>
              <a:t>Examination</a:t>
            </a:r>
            <a:endParaRPr kumimoji="0" sz="22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600"/>
              </a:spcBef>
              <a:spcAft>
                <a:spcPts val="0"/>
              </a:spcAft>
              <a:buClr>
                <a:srgbClr val="007889"/>
              </a:buClr>
              <a:buSzTx/>
              <a:buFont typeface="Wingdings"/>
              <a:buChar char=""/>
              <a:tabLst>
                <a:tab pos="355600" algn="l"/>
                <a:tab pos="356235" algn="l"/>
              </a:tabLst>
              <a:defRPr/>
            </a:pPr>
            <a:r>
              <a:rPr kumimoji="0" sz="2200" b="0" i="0" u="none" strike="noStrike" kern="1200" cap="none" spc="-15" normalizeH="0" baseline="0" noProof="0" dirty="0">
                <a:ln>
                  <a:noFill/>
                </a:ln>
                <a:solidFill>
                  <a:prstClr val="black"/>
                </a:solidFill>
                <a:effectLst/>
                <a:uLnTx/>
                <a:uFillTx/>
                <a:latin typeface="Calibri"/>
                <a:ea typeface="+mn-ea"/>
                <a:cs typeface="Calibri"/>
              </a:rPr>
              <a:t>Prevention</a:t>
            </a:r>
            <a:endParaRPr kumimoji="0" sz="22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600"/>
              </a:spcBef>
              <a:spcAft>
                <a:spcPts val="0"/>
              </a:spcAft>
              <a:buClr>
                <a:srgbClr val="007889"/>
              </a:buClr>
              <a:buSzTx/>
              <a:buFont typeface="Wingdings"/>
              <a:buChar char=""/>
              <a:tabLst>
                <a:tab pos="355600" algn="l"/>
                <a:tab pos="356235" algn="l"/>
              </a:tabLst>
              <a:defRPr/>
            </a:pPr>
            <a:r>
              <a:rPr kumimoji="0" lang="en-US" sz="2200" b="0" i="0" u="none" strike="noStrike" kern="1200" cap="none" spc="-10" normalizeH="0" baseline="0" noProof="0" dirty="0">
                <a:ln>
                  <a:noFill/>
                </a:ln>
                <a:solidFill>
                  <a:prstClr val="black"/>
                </a:solidFill>
                <a:effectLst/>
                <a:uLnTx/>
                <a:uFillTx/>
                <a:latin typeface="Calibri"/>
                <a:ea typeface="+mn-ea"/>
                <a:cs typeface="Calibri"/>
              </a:rPr>
              <a:t>Partner</a:t>
            </a:r>
            <a:r>
              <a:rPr kumimoji="0" lang="en-US" sz="2200" b="0" i="0" u="none" strike="noStrike" kern="1200" cap="none" spc="-70" normalizeH="0" baseline="0" noProof="0" dirty="0">
                <a:ln>
                  <a:noFill/>
                </a:ln>
                <a:solidFill>
                  <a:prstClr val="black"/>
                </a:solidFill>
                <a:effectLst/>
                <a:uLnTx/>
                <a:uFillTx/>
                <a:latin typeface="Calibri"/>
                <a:ea typeface="+mn-ea"/>
                <a:cs typeface="Calibri"/>
              </a:rPr>
              <a:t> </a:t>
            </a:r>
            <a:r>
              <a:rPr kumimoji="0" lang="en-US" sz="2200" b="0" i="0" u="none" strike="noStrike" kern="1200" cap="none" spc="0" normalizeH="0" baseline="0" noProof="0" dirty="0">
                <a:ln>
                  <a:noFill/>
                </a:ln>
                <a:solidFill>
                  <a:prstClr val="black"/>
                </a:solidFill>
                <a:effectLst/>
                <a:uLnTx/>
                <a:uFillTx/>
                <a:latin typeface="Calibri"/>
                <a:ea typeface="+mn-ea"/>
                <a:cs typeface="Calibri"/>
              </a:rPr>
              <a:t>Services</a:t>
            </a:r>
          </a:p>
          <a:p>
            <a:pPr marL="355600" marR="0" lvl="0" indent="-342900" algn="l" defTabSz="914400" rtl="0" eaLnBrk="1" fontAlgn="auto" latinLnBrk="0" hangingPunct="1">
              <a:lnSpc>
                <a:spcPct val="100000"/>
              </a:lnSpc>
              <a:spcBef>
                <a:spcPts val="600"/>
              </a:spcBef>
              <a:spcAft>
                <a:spcPts val="0"/>
              </a:spcAft>
              <a:buClr>
                <a:srgbClr val="007889"/>
              </a:buClr>
              <a:buSzTx/>
              <a:buFont typeface="Wingdings"/>
              <a:buChar char=""/>
              <a:tabLst>
                <a:tab pos="355600" algn="l"/>
                <a:tab pos="356235" algn="l"/>
              </a:tabLst>
              <a:defRPr/>
            </a:pPr>
            <a:r>
              <a:rPr kumimoji="0" sz="2200" b="0" i="0" u="none" strike="noStrike" kern="1200" cap="none" spc="-10" normalizeH="0" baseline="0" noProof="0" dirty="0">
                <a:ln>
                  <a:noFill/>
                </a:ln>
                <a:solidFill>
                  <a:prstClr val="black"/>
                </a:solidFill>
                <a:effectLst/>
                <a:uLnTx/>
                <a:uFillTx/>
                <a:latin typeface="Calibri"/>
                <a:ea typeface="+mn-ea"/>
                <a:cs typeface="Calibri"/>
              </a:rPr>
              <a:t>Screening</a:t>
            </a:r>
            <a:endParaRPr kumimoji="0" sz="22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600"/>
              </a:spcBef>
              <a:spcAft>
                <a:spcPts val="0"/>
              </a:spcAft>
              <a:buClr>
                <a:srgbClr val="007889"/>
              </a:buClr>
              <a:buSzTx/>
              <a:buFont typeface="Wingdings"/>
              <a:buChar char=""/>
              <a:tabLst>
                <a:tab pos="355600" algn="l"/>
                <a:tab pos="356235" algn="l"/>
              </a:tabLst>
              <a:defRPr/>
            </a:pPr>
            <a:r>
              <a:rPr kumimoji="0" sz="2200" b="0" i="0" u="none" strike="noStrike" kern="1200" cap="none" spc="-15" normalizeH="0" baseline="0" noProof="0" dirty="0">
                <a:ln>
                  <a:noFill/>
                </a:ln>
                <a:solidFill>
                  <a:prstClr val="black"/>
                </a:solidFill>
                <a:effectLst/>
                <a:uLnTx/>
                <a:uFillTx/>
                <a:latin typeface="Calibri"/>
                <a:ea typeface="+mn-ea"/>
                <a:cs typeface="Calibri"/>
              </a:rPr>
              <a:t>Evaluation </a:t>
            </a:r>
            <a:r>
              <a:rPr kumimoji="0" sz="2200" b="0" i="0" u="none" strike="noStrike" kern="1200" cap="none" spc="-10" normalizeH="0" baseline="0" noProof="0" dirty="0">
                <a:ln>
                  <a:noFill/>
                </a:ln>
                <a:solidFill>
                  <a:prstClr val="black"/>
                </a:solidFill>
                <a:effectLst/>
                <a:uLnTx/>
                <a:uFillTx/>
                <a:latin typeface="Calibri"/>
                <a:ea typeface="+mn-ea"/>
                <a:cs typeface="Calibri"/>
              </a:rPr>
              <a:t>of STD-related</a:t>
            </a:r>
            <a:r>
              <a:rPr kumimoji="0" sz="2200" b="0" i="0" u="none" strike="noStrike" kern="1200" cap="none" spc="-40" normalizeH="0" baseline="0" noProof="0" dirty="0">
                <a:ln>
                  <a:noFill/>
                </a:ln>
                <a:solidFill>
                  <a:prstClr val="black"/>
                </a:solidFill>
                <a:effectLst/>
                <a:uLnTx/>
                <a:uFillTx/>
                <a:latin typeface="Calibri"/>
                <a:ea typeface="+mn-ea"/>
                <a:cs typeface="Calibri"/>
              </a:rPr>
              <a:t> </a:t>
            </a:r>
            <a:r>
              <a:rPr kumimoji="0" sz="2200" b="0" i="0" u="none" strike="noStrike" kern="1200" cap="none" spc="-5" normalizeH="0" baseline="0" noProof="0" dirty="0">
                <a:ln>
                  <a:noFill/>
                </a:ln>
                <a:solidFill>
                  <a:prstClr val="black"/>
                </a:solidFill>
                <a:effectLst/>
                <a:uLnTx/>
                <a:uFillTx/>
                <a:latin typeface="Calibri"/>
                <a:ea typeface="+mn-ea"/>
                <a:cs typeface="Calibri"/>
              </a:rPr>
              <a:t>Conditions</a:t>
            </a:r>
            <a:endParaRPr kumimoji="0" sz="22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600"/>
              </a:spcBef>
              <a:spcAft>
                <a:spcPts val="0"/>
              </a:spcAft>
              <a:buClr>
                <a:srgbClr val="007889"/>
              </a:buClr>
              <a:buSzTx/>
              <a:buFont typeface="Wingdings"/>
              <a:buChar char=""/>
              <a:tabLst>
                <a:tab pos="355600" algn="l"/>
                <a:tab pos="356235" algn="l"/>
              </a:tabLst>
              <a:defRPr/>
            </a:pPr>
            <a:r>
              <a:rPr kumimoji="0" sz="2200" b="0" i="0" u="none" strike="noStrike" kern="1200" cap="none" spc="-15" normalizeH="0" baseline="0" noProof="0" dirty="0">
                <a:ln>
                  <a:noFill/>
                </a:ln>
                <a:solidFill>
                  <a:prstClr val="black"/>
                </a:solidFill>
                <a:effectLst/>
                <a:uLnTx/>
                <a:uFillTx/>
                <a:latin typeface="Calibri"/>
                <a:ea typeface="+mn-ea"/>
                <a:cs typeface="Calibri"/>
              </a:rPr>
              <a:t>Laboratory</a:t>
            </a:r>
            <a:r>
              <a:rPr kumimoji="0" sz="2200" b="0" i="0" u="none" strike="noStrike" kern="1200" cap="none" spc="-80" normalizeH="0" baseline="0" noProof="0" dirty="0">
                <a:ln>
                  <a:noFill/>
                </a:ln>
                <a:solidFill>
                  <a:prstClr val="black"/>
                </a:solidFill>
                <a:effectLst/>
                <a:uLnTx/>
                <a:uFillTx/>
                <a:latin typeface="Calibri"/>
                <a:ea typeface="+mn-ea"/>
                <a:cs typeface="Calibri"/>
              </a:rPr>
              <a:t> </a:t>
            </a:r>
            <a:r>
              <a:rPr kumimoji="0" sz="2200" b="0" i="0" u="none" strike="noStrike" kern="1200" cap="none" spc="-50" normalizeH="0" baseline="0" noProof="0" dirty="0">
                <a:ln>
                  <a:noFill/>
                </a:ln>
                <a:solidFill>
                  <a:prstClr val="black"/>
                </a:solidFill>
                <a:effectLst/>
                <a:uLnTx/>
                <a:uFillTx/>
                <a:latin typeface="Calibri"/>
                <a:ea typeface="+mn-ea"/>
                <a:cs typeface="Calibri"/>
              </a:rPr>
              <a:t>Tests</a:t>
            </a:r>
            <a:endParaRPr kumimoji="0" sz="2200" b="0" i="0" u="none" strike="noStrike" kern="1200" cap="none" spc="0" normalizeH="0" baseline="0" noProof="0" dirty="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ct val="100000"/>
              </a:lnSpc>
              <a:spcBef>
                <a:spcPts val="600"/>
              </a:spcBef>
              <a:spcAft>
                <a:spcPts val="0"/>
              </a:spcAft>
              <a:buClr>
                <a:srgbClr val="007889"/>
              </a:buClr>
              <a:buSzTx/>
              <a:buFont typeface="Wingdings"/>
              <a:buChar char=""/>
              <a:tabLst>
                <a:tab pos="355600" algn="l"/>
                <a:tab pos="356235" algn="l"/>
              </a:tabLst>
              <a:defRPr/>
            </a:pPr>
            <a:r>
              <a:rPr kumimoji="0" sz="2200" b="0" i="0" u="none" strike="noStrike" kern="1200" cap="none" spc="-25" normalizeH="0" baseline="0" noProof="0" dirty="0">
                <a:ln>
                  <a:noFill/>
                </a:ln>
                <a:solidFill>
                  <a:prstClr val="black"/>
                </a:solidFill>
                <a:effectLst/>
                <a:uLnTx/>
                <a:uFillTx/>
                <a:latin typeface="Calibri"/>
                <a:ea typeface="+mn-ea"/>
                <a:cs typeface="Calibri"/>
              </a:rPr>
              <a:t>Treatments</a:t>
            </a:r>
            <a:endParaRPr kumimoji="0" sz="22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9" name="object 9"/>
          <p:cNvSpPr txBox="1"/>
          <p:nvPr/>
        </p:nvSpPr>
        <p:spPr>
          <a:xfrm rot="5400000">
            <a:off x="8527783" y="-2296565"/>
            <a:ext cx="359073" cy="6550265"/>
          </a:xfrm>
          <a:prstGeom prst="rect">
            <a:avLst/>
          </a:prstGeom>
        </p:spPr>
        <p:txBody>
          <a:bodyPr vert="vert270" wrap="square" lIns="0" tIns="0" rIns="0" bIns="0" rtlCol="0">
            <a:spAutoFit/>
          </a:bodyPr>
          <a:lstStyle/>
          <a:p>
            <a:pPr marL="12700" marR="0" lvl="0" indent="0" algn="l" defTabSz="914400" rtl="0" eaLnBrk="1" fontAlgn="auto" latinLnBrk="0" hangingPunct="1">
              <a:lnSpc>
                <a:spcPts val="2800"/>
              </a:lnSpc>
              <a:spcBef>
                <a:spcPts val="0"/>
              </a:spcBef>
              <a:spcAft>
                <a:spcPts val="0"/>
              </a:spcAft>
              <a:buClrTx/>
              <a:buSzTx/>
              <a:buFontTx/>
              <a:buNone/>
              <a:tabLst/>
              <a:defRPr/>
            </a:pPr>
            <a:r>
              <a:rPr kumimoji="0" lang="en-US" sz="2800" b="1" i="0" u="none" strike="noStrike" kern="1200" cap="none" spc="-5" normalizeH="0" baseline="0" noProof="0" dirty="0">
                <a:ln>
                  <a:noFill/>
                </a:ln>
                <a:solidFill>
                  <a:srgbClr val="007889"/>
                </a:solidFill>
                <a:effectLst/>
                <a:uLnTx/>
                <a:uFillTx/>
                <a:latin typeface="Calibri"/>
                <a:ea typeface="+mn-ea"/>
                <a:cs typeface="Calibri"/>
              </a:rPr>
              <a:t>Provision of Q</a:t>
            </a:r>
            <a:r>
              <a:rPr kumimoji="0" lang="en-US" sz="2800" b="1" i="0" u="none" strike="noStrike" kern="1200" cap="none" spc="-95" normalizeH="0" baseline="0" noProof="0" dirty="0">
                <a:ln>
                  <a:noFill/>
                </a:ln>
                <a:solidFill>
                  <a:srgbClr val="007889"/>
                </a:solidFill>
                <a:effectLst/>
                <a:uLnTx/>
                <a:uFillTx/>
                <a:latin typeface="Calibri"/>
                <a:ea typeface="+mn-ea"/>
                <a:cs typeface="Calibri"/>
              </a:rPr>
              <a:t>u</a:t>
            </a:r>
            <a:r>
              <a:rPr kumimoji="0" lang="en-US" sz="2800" b="1" i="0" u="none" strike="noStrike" kern="1200" cap="none" spc="0" normalizeH="0" baseline="0" noProof="0" dirty="0">
                <a:ln>
                  <a:noFill/>
                </a:ln>
                <a:solidFill>
                  <a:srgbClr val="007889"/>
                </a:solidFill>
                <a:effectLst/>
                <a:uLnTx/>
                <a:uFillTx/>
                <a:latin typeface="Calibri"/>
                <a:ea typeface="+mn-ea"/>
                <a:cs typeface="Calibri"/>
              </a:rPr>
              <a:t>ality</a:t>
            </a:r>
            <a:r>
              <a:rPr kumimoji="0" lang="en-US" sz="2800" b="1" i="0" u="none" strike="noStrike" kern="1200" cap="none" spc="15" normalizeH="0" baseline="0" noProof="0" dirty="0">
                <a:ln>
                  <a:noFill/>
                </a:ln>
                <a:solidFill>
                  <a:srgbClr val="007889"/>
                </a:solidFill>
                <a:effectLst/>
                <a:uLnTx/>
                <a:uFillTx/>
                <a:latin typeface="Calibri"/>
                <a:ea typeface="+mn-ea"/>
                <a:cs typeface="Calibri"/>
              </a:rPr>
              <a:t> </a:t>
            </a:r>
            <a:r>
              <a:rPr kumimoji="0" lang="en-US" sz="2800" b="1" i="0" u="none" strike="noStrike" kern="1200" cap="none" spc="-35" normalizeH="0" baseline="0" noProof="0" dirty="0">
                <a:ln>
                  <a:noFill/>
                </a:ln>
                <a:solidFill>
                  <a:srgbClr val="007889"/>
                </a:solidFill>
                <a:effectLst/>
                <a:uLnTx/>
                <a:uFillTx/>
                <a:latin typeface="Calibri"/>
                <a:ea typeface="+mn-ea"/>
                <a:cs typeface="Calibri"/>
              </a:rPr>
              <a:t>S</a:t>
            </a:r>
            <a:r>
              <a:rPr kumimoji="0" lang="en-US" sz="2800" b="1" i="0" u="none" strike="noStrike" kern="1200" cap="none" spc="-5" normalizeH="0" baseline="0" noProof="0" dirty="0">
                <a:ln>
                  <a:noFill/>
                </a:ln>
                <a:solidFill>
                  <a:srgbClr val="007889"/>
                </a:solidFill>
                <a:effectLst/>
                <a:uLnTx/>
                <a:uFillTx/>
                <a:latin typeface="Calibri"/>
                <a:ea typeface="+mn-ea"/>
                <a:cs typeface="Calibri"/>
              </a:rPr>
              <a:t>TD</a:t>
            </a:r>
            <a:r>
              <a:rPr kumimoji="0" lang="en-US" sz="2800" b="1" i="0" u="none" strike="noStrike" kern="1200" cap="none" spc="15" normalizeH="0" baseline="0" noProof="0" dirty="0">
                <a:ln>
                  <a:noFill/>
                </a:ln>
                <a:solidFill>
                  <a:srgbClr val="007889"/>
                </a:solidFill>
                <a:effectLst/>
                <a:uLnTx/>
                <a:uFillTx/>
                <a:latin typeface="Calibri"/>
                <a:ea typeface="+mn-ea"/>
                <a:cs typeface="Calibri"/>
              </a:rPr>
              <a:t> </a:t>
            </a:r>
            <a:r>
              <a:rPr kumimoji="0" lang="en-US" sz="2800" b="1" i="0" u="none" strike="noStrike" kern="1200" cap="none" spc="-5" normalizeH="0" baseline="0" noProof="0" dirty="0">
                <a:ln>
                  <a:noFill/>
                </a:ln>
                <a:solidFill>
                  <a:srgbClr val="007889"/>
                </a:solidFill>
                <a:effectLst/>
                <a:uLnTx/>
                <a:uFillTx/>
                <a:latin typeface="Calibri"/>
                <a:ea typeface="+mn-ea"/>
                <a:cs typeface="Calibri"/>
              </a:rPr>
              <a:t>Clinic</a:t>
            </a:r>
            <a:r>
              <a:rPr kumimoji="0" lang="en-US" sz="2800" b="1" i="0" u="none" strike="noStrike" kern="1200" cap="none" spc="15" normalizeH="0" baseline="0" noProof="0" dirty="0">
                <a:ln>
                  <a:noFill/>
                </a:ln>
                <a:solidFill>
                  <a:srgbClr val="007889"/>
                </a:solidFill>
                <a:effectLst/>
                <a:uLnTx/>
                <a:uFillTx/>
                <a:latin typeface="Calibri"/>
                <a:ea typeface="+mn-ea"/>
                <a:cs typeface="Calibri"/>
              </a:rPr>
              <a:t>a</a:t>
            </a:r>
            <a:r>
              <a:rPr kumimoji="0" lang="en-US" sz="2800" b="1" i="0" u="none" strike="noStrike" kern="1200" cap="none" spc="0" normalizeH="0" baseline="0" noProof="0" dirty="0">
                <a:ln>
                  <a:noFill/>
                </a:ln>
                <a:solidFill>
                  <a:srgbClr val="007889"/>
                </a:solidFill>
                <a:effectLst/>
                <a:uLnTx/>
                <a:uFillTx/>
                <a:latin typeface="Calibri"/>
                <a:ea typeface="+mn-ea"/>
                <a:cs typeface="Calibri"/>
              </a:rPr>
              <a:t>l S</a:t>
            </a:r>
            <a:r>
              <a:rPr kumimoji="0" lang="en-US" sz="2800" b="1" i="0" u="none" strike="noStrike" kern="1200" cap="none" spc="-10" normalizeH="0" baseline="0" noProof="0" dirty="0">
                <a:ln>
                  <a:noFill/>
                </a:ln>
                <a:solidFill>
                  <a:srgbClr val="007889"/>
                </a:solidFill>
                <a:effectLst/>
                <a:uLnTx/>
                <a:uFillTx/>
                <a:latin typeface="Calibri"/>
                <a:ea typeface="+mn-ea"/>
                <a:cs typeface="Calibri"/>
              </a:rPr>
              <a:t>e</a:t>
            </a:r>
            <a:r>
              <a:rPr kumimoji="0" lang="en-US" sz="2800" b="1" i="0" u="none" strike="noStrike" kern="1200" cap="none" spc="-50" normalizeH="0" baseline="0" noProof="0" dirty="0">
                <a:ln>
                  <a:noFill/>
                </a:ln>
                <a:solidFill>
                  <a:srgbClr val="007889"/>
                </a:solidFill>
                <a:effectLst/>
                <a:uLnTx/>
                <a:uFillTx/>
                <a:latin typeface="Calibri"/>
                <a:ea typeface="+mn-ea"/>
                <a:cs typeface="Calibri"/>
              </a:rPr>
              <a:t>r</a:t>
            </a:r>
            <a:r>
              <a:rPr kumimoji="0" lang="en-US" sz="2800" b="1" i="0" u="none" strike="noStrike" kern="1200" cap="none" spc="-5" normalizeH="0" baseline="0" noProof="0" dirty="0">
                <a:ln>
                  <a:noFill/>
                </a:ln>
                <a:solidFill>
                  <a:srgbClr val="007889"/>
                </a:solidFill>
                <a:effectLst/>
                <a:uLnTx/>
                <a:uFillTx/>
                <a:latin typeface="Calibri"/>
                <a:ea typeface="+mn-ea"/>
                <a:cs typeface="Calibri"/>
              </a:rPr>
              <a:t>vic</a:t>
            </a:r>
            <a:r>
              <a:rPr kumimoji="0" lang="en-US" sz="2800" b="1" i="0" u="none" strike="noStrike" kern="1200" cap="none" spc="-40" normalizeH="0" baseline="0" noProof="0" dirty="0">
                <a:ln>
                  <a:noFill/>
                </a:ln>
                <a:solidFill>
                  <a:srgbClr val="007889"/>
                </a:solidFill>
                <a:effectLst/>
                <a:uLnTx/>
                <a:uFillTx/>
                <a:latin typeface="Calibri"/>
                <a:ea typeface="+mn-ea"/>
                <a:cs typeface="Calibri"/>
              </a:rPr>
              <a:t>e</a:t>
            </a:r>
            <a:r>
              <a:rPr kumimoji="0" lang="en-US" sz="2800" b="1" i="0" u="none" strike="noStrike" kern="1200" cap="none" spc="0" normalizeH="0" baseline="0" noProof="0" dirty="0">
                <a:ln>
                  <a:noFill/>
                </a:ln>
                <a:solidFill>
                  <a:srgbClr val="007889"/>
                </a:solidFill>
                <a:effectLst/>
                <a:uLnTx/>
                <a:uFillTx/>
                <a:latin typeface="Calibri"/>
                <a:ea typeface="+mn-ea"/>
                <a:cs typeface="Calibri"/>
              </a:rPr>
              <a:t>s *</a:t>
            </a:r>
            <a:endParaRPr kumimoji="0" lang="en-US" sz="2800" b="0" i="0" u="none" strike="noStrike" kern="1200" cap="none" spc="0" normalizeH="0" baseline="0" noProof="0" dirty="0">
              <a:ln>
                <a:noFill/>
              </a:ln>
              <a:solidFill>
                <a:prstClr val="black"/>
              </a:solidFill>
              <a:effectLst/>
              <a:uLnTx/>
              <a:uFillTx/>
              <a:latin typeface="Calibri"/>
              <a:ea typeface="+mn-ea"/>
              <a:cs typeface="Calibri"/>
            </a:endParaRPr>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r="13970"/>
          <a:stretch/>
        </p:blipFill>
        <p:spPr>
          <a:xfrm rot="5400000">
            <a:off x="-1110645" y="1110645"/>
            <a:ext cx="7059013" cy="4837723"/>
          </a:xfrm>
          <a:prstGeom prst="rect">
            <a:avLst/>
          </a:prstGeom>
        </p:spPr>
      </p:pic>
      <p:sp>
        <p:nvSpPr>
          <p:cNvPr id="11" name="TextBox 10"/>
          <p:cNvSpPr txBox="1"/>
          <p:nvPr/>
        </p:nvSpPr>
        <p:spPr>
          <a:xfrm>
            <a:off x="5200650" y="5055298"/>
            <a:ext cx="6534150"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889"/>
                </a:solidFill>
                <a:effectLst/>
                <a:uLnTx/>
                <a:uFillTx/>
                <a:latin typeface="Calibri"/>
                <a:ea typeface="+mn-ea"/>
                <a:cs typeface="+mn-cs"/>
              </a:rPr>
              <a:t>* These guidelines outline what services should be available in the clinical setting.  The CDC STD Treatment Guidelines offer guidance on what services an individual patient should receive.</a:t>
            </a:r>
          </a:p>
        </p:txBody>
      </p:sp>
    </p:spTree>
    <p:extLst>
      <p:ext uri="{BB962C8B-B14F-4D97-AF65-F5344CB8AC3E}">
        <p14:creationId xmlns:p14="http://schemas.microsoft.com/office/powerpoint/2010/main" val="2097614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2764" y="-536303"/>
            <a:ext cx="8277787" cy="1292662"/>
          </a:xfrm>
        </p:spPr>
        <p:txBody>
          <a:bodyPr/>
          <a:lstStyle/>
          <a:p>
            <a:pPr algn="ctr">
              <a:lnSpc>
                <a:spcPct val="100000"/>
              </a:lnSpc>
            </a:pPr>
            <a:r>
              <a:rPr lang="en-US" dirty="0" smtClean="0"/>
              <a:t/>
            </a:r>
            <a:br>
              <a:rPr lang="en-US" dirty="0" smtClean="0"/>
            </a:br>
            <a:r>
              <a:rPr lang="en-US" dirty="0" smtClean="0"/>
              <a:t/>
            </a:r>
            <a:br>
              <a:rPr lang="en-US" dirty="0" smtClean="0"/>
            </a:br>
            <a:r>
              <a:rPr lang="en-US" dirty="0"/>
              <a:t>Prevention</a:t>
            </a:r>
            <a:endParaRPr lang="en-US" i="1" dirty="0"/>
          </a:p>
        </p:txBody>
      </p:sp>
      <p:graphicFrame>
        <p:nvGraphicFramePr>
          <p:cNvPr id="6" name="Table 5"/>
          <p:cNvGraphicFramePr>
            <a:graphicFrameLocks noGrp="1"/>
          </p:cNvGraphicFramePr>
          <p:nvPr>
            <p:extLst/>
          </p:nvPr>
        </p:nvGraphicFramePr>
        <p:xfrm>
          <a:off x="763816" y="1002120"/>
          <a:ext cx="10697028" cy="2846275"/>
        </p:xfrm>
        <a:graphic>
          <a:graphicData uri="http://schemas.openxmlformats.org/drawingml/2006/table">
            <a:tbl>
              <a:tblPr firstRow="1" bandRow="1">
                <a:tableStyleId>{FABFCF23-3B69-468F-B69F-88F6DE6A72F2}</a:tableStyleId>
              </a:tblPr>
              <a:tblGrid>
                <a:gridCol w="10697028">
                  <a:extLst>
                    <a:ext uri="{9D8B030D-6E8A-4147-A177-3AD203B41FA5}">
                      <a16:colId xmlns:a16="http://schemas.microsoft.com/office/drawing/2014/main" val="20000"/>
                    </a:ext>
                  </a:extLst>
                </a:gridCol>
              </a:tblGrid>
              <a:tr h="255775">
                <a:tc>
                  <a:txBody>
                    <a:bodyPr/>
                    <a:lstStyle/>
                    <a:p>
                      <a:pPr marL="0" indent="0" algn="ctr">
                        <a:buFont typeface="Arial" panose="020B0604020202020204" pitchFamily="34" charset="0"/>
                        <a:buNone/>
                      </a:pPr>
                      <a:r>
                        <a:rPr lang="en-US" sz="1600" dirty="0" smtClean="0">
                          <a:solidFill>
                            <a:schemeClr val="bg1"/>
                          </a:solidFill>
                          <a:latin typeface="Calibri" panose="020F0502020204030204" pitchFamily="34" charset="0"/>
                          <a:cs typeface="Calibri" panose="020F0502020204030204" pitchFamily="34" charset="0"/>
                        </a:rPr>
                        <a:t>Basic and Specialized STD Care</a:t>
                      </a:r>
                      <a:endParaRPr lang="en-US" sz="1600" b="1" dirty="0">
                        <a:solidFill>
                          <a:schemeClr val="bg1"/>
                        </a:solidFill>
                        <a:latin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88A"/>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88A"/>
                    </a:solidFill>
                  </a:tcPr>
                </a:tc>
                <a:extLst>
                  <a:ext uri="{0D108BD9-81ED-4DB2-BD59-A6C34878D82A}">
                    <a16:rowId xmlns:a16="http://schemas.microsoft.com/office/drawing/2014/main" val="10000"/>
                  </a:ext>
                </a:extLst>
              </a:tr>
              <a:tr h="2510995">
                <a:tc>
                  <a:txBody>
                    <a:bodyPr/>
                    <a:lstStyle/>
                    <a:p>
                      <a:pPr marL="171450" marR="0" lvl="0" indent="-171450">
                        <a:lnSpc>
                          <a:spcPct val="115000"/>
                        </a:lnSpc>
                        <a:spcBef>
                          <a:spcPts val="0"/>
                        </a:spcBef>
                        <a:spcAft>
                          <a:spcPts val="1000"/>
                        </a:spcAft>
                        <a:buFont typeface="Wingdings" panose="05000000000000000000" pitchFamily="2" charset="2"/>
                        <a:buChar char="§"/>
                      </a:pPr>
                      <a:r>
                        <a:rPr lang="en-US" sz="1600" b="0" dirty="0" smtClean="0">
                          <a:solidFill>
                            <a:srgbClr val="000000"/>
                          </a:solidFill>
                          <a:effectLst/>
                          <a:latin typeface="Calibri" panose="020F0502020204030204" pitchFamily="34" charset="0"/>
                          <a:cs typeface="Calibri" panose="020F0502020204030204" pitchFamily="34" charset="0"/>
                        </a:rPr>
                        <a:t>The following prevention services </a:t>
                      </a:r>
                      <a:r>
                        <a:rPr lang="en-US" sz="1600" b="1" i="1" u="none" dirty="0" smtClean="0">
                          <a:solidFill>
                            <a:srgbClr val="000000"/>
                          </a:solidFill>
                          <a:effectLst/>
                          <a:latin typeface="Calibri" panose="020F0502020204030204" pitchFamily="34" charset="0"/>
                          <a:cs typeface="Calibri" panose="020F0502020204030204" pitchFamily="34" charset="0"/>
                        </a:rPr>
                        <a:t>should be </a:t>
                      </a:r>
                      <a:r>
                        <a:rPr lang="en-US" sz="1600" b="0" dirty="0" smtClean="0">
                          <a:solidFill>
                            <a:srgbClr val="000000"/>
                          </a:solidFill>
                          <a:effectLst/>
                          <a:latin typeface="Calibri" panose="020F0502020204030204" pitchFamily="34" charset="0"/>
                          <a:cs typeface="Calibri" panose="020F0502020204030204" pitchFamily="34" charset="0"/>
                        </a:rPr>
                        <a:t>available:</a:t>
                      </a:r>
                    </a:p>
                    <a:p>
                      <a:pPr marL="633412" marR="0" lvl="0" indent="-171450">
                        <a:lnSpc>
                          <a:spcPct val="100000"/>
                        </a:lnSpc>
                        <a:spcBef>
                          <a:spcPts val="0"/>
                        </a:spcBef>
                        <a:spcAft>
                          <a:spcPts val="0"/>
                        </a:spcAft>
                        <a:buFont typeface="Wingdings" panose="05000000000000000000" pitchFamily="2" charset="2"/>
                        <a:buChar char="§"/>
                      </a:pPr>
                      <a:r>
                        <a:rPr lang="en-US" sz="1600" dirty="0" smtClean="0">
                          <a:solidFill>
                            <a:srgbClr val="000000"/>
                          </a:solidFill>
                          <a:effectLst/>
                          <a:latin typeface="Calibri" panose="020F0502020204030204" pitchFamily="34" charset="0"/>
                          <a:cs typeface="Calibri" panose="020F0502020204030204" pitchFamily="34" charset="0"/>
                        </a:rPr>
                        <a:t>Brief single STD/HIV prevention counseling  (up to 30 minutes)</a:t>
                      </a:r>
                    </a:p>
                    <a:p>
                      <a:pPr marL="633412" marR="0" lvl="0" indent="-171450">
                        <a:lnSpc>
                          <a:spcPct val="100000"/>
                        </a:lnSpc>
                        <a:spcBef>
                          <a:spcPts val="0"/>
                        </a:spcBef>
                        <a:spcAft>
                          <a:spcPts val="0"/>
                        </a:spcAft>
                        <a:buFont typeface="Wingdings" panose="05000000000000000000" pitchFamily="2" charset="2"/>
                        <a:buChar char="§"/>
                      </a:pPr>
                      <a:r>
                        <a:rPr lang="en-US" sz="1600" dirty="0" err="1" smtClean="0">
                          <a:solidFill>
                            <a:srgbClr val="000000"/>
                          </a:solidFill>
                          <a:effectLst/>
                          <a:latin typeface="Calibri" panose="020F0502020204030204" pitchFamily="34" charset="0"/>
                          <a:cs typeface="Calibri" panose="020F0502020204030204" pitchFamily="34" charset="0"/>
                        </a:rPr>
                        <a:t>PrEP</a:t>
                      </a:r>
                      <a:r>
                        <a:rPr lang="en-US" sz="1600" dirty="0" smtClean="0">
                          <a:solidFill>
                            <a:srgbClr val="000000"/>
                          </a:solidFill>
                          <a:effectLst/>
                          <a:latin typeface="Calibri" panose="020F0502020204030204" pitchFamily="34" charset="0"/>
                          <a:cs typeface="Calibri" panose="020F0502020204030204" pitchFamily="34" charset="0"/>
                        </a:rPr>
                        <a:t> and </a:t>
                      </a:r>
                      <a:r>
                        <a:rPr lang="en-US" sz="1600" dirty="0" err="1" smtClean="0">
                          <a:solidFill>
                            <a:srgbClr val="000000"/>
                          </a:solidFill>
                          <a:effectLst/>
                          <a:latin typeface="Calibri" panose="020F0502020204030204" pitchFamily="34" charset="0"/>
                          <a:cs typeface="Calibri" panose="020F0502020204030204" pitchFamily="34" charset="0"/>
                        </a:rPr>
                        <a:t>nPEP</a:t>
                      </a:r>
                      <a:r>
                        <a:rPr lang="en-US" sz="1600" dirty="0" smtClean="0">
                          <a:solidFill>
                            <a:srgbClr val="000000"/>
                          </a:solidFill>
                          <a:effectLst/>
                          <a:latin typeface="Calibri" panose="020F0502020204030204" pitchFamily="34" charset="0"/>
                          <a:cs typeface="Calibri" panose="020F0502020204030204" pitchFamily="34" charset="0"/>
                        </a:rPr>
                        <a:t> assessment and referral </a:t>
                      </a:r>
                    </a:p>
                    <a:p>
                      <a:pPr marL="633413" lvl="0" indent="-171450">
                        <a:lnSpc>
                          <a:spcPct val="100000"/>
                        </a:lnSpc>
                        <a:spcBef>
                          <a:spcPts val="0"/>
                        </a:spcBef>
                        <a:spcAft>
                          <a:spcPts val="0"/>
                        </a:spcAft>
                        <a:buFont typeface="Wingdings" panose="05000000000000000000" pitchFamily="2" charset="2"/>
                        <a:buChar char="§"/>
                      </a:pPr>
                      <a:r>
                        <a:rPr lang="en-US" sz="1600" b="0" dirty="0" smtClean="0">
                          <a:solidFill>
                            <a:srgbClr val="000000"/>
                          </a:solidFill>
                          <a:effectLst/>
                          <a:latin typeface="Calibri" panose="020F0502020204030204" pitchFamily="34" charset="0"/>
                          <a:cs typeface="Calibri" panose="020F0502020204030204" pitchFamily="34" charset="0"/>
                        </a:rPr>
                        <a:t>On-site emergency contraceptive pills or by prescription</a:t>
                      </a:r>
                    </a:p>
                    <a:p>
                      <a:pPr marL="633413"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600" b="0" dirty="0" smtClean="0">
                          <a:solidFill>
                            <a:srgbClr val="000000"/>
                          </a:solidFill>
                          <a:effectLst/>
                          <a:latin typeface="Calibri" panose="020F0502020204030204" pitchFamily="34" charset="0"/>
                          <a:cs typeface="Calibri" panose="020F0502020204030204" pitchFamily="34" charset="0"/>
                        </a:rPr>
                        <a:t>Brief contraceptive counseling or referral</a:t>
                      </a:r>
                    </a:p>
                    <a:p>
                      <a:pPr marL="633412" marR="0" lvl="0" indent="-171450"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600" b="0" dirty="0" smtClean="0">
                          <a:solidFill>
                            <a:srgbClr val="000000"/>
                          </a:solidFill>
                          <a:effectLst/>
                          <a:latin typeface="Calibri" panose="020F0502020204030204" pitchFamily="34" charset="0"/>
                          <a:cs typeface="Calibri" panose="020F0502020204030204" pitchFamily="34" charset="0"/>
                        </a:rPr>
                        <a:t>Referral/linkage for co-occurring conditions</a:t>
                      </a:r>
                    </a:p>
                    <a:p>
                      <a:pPr marL="633412" marR="0" lvl="0" indent="-171450">
                        <a:lnSpc>
                          <a:spcPct val="100000"/>
                        </a:lnSpc>
                        <a:spcBef>
                          <a:spcPts val="0"/>
                        </a:spcBef>
                        <a:spcAft>
                          <a:spcPts val="0"/>
                        </a:spcAft>
                        <a:buFont typeface="Wingdings" panose="05000000000000000000" pitchFamily="2" charset="2"/>
                        <a:buChar char="§"/>
                      </a:pPr>
                      <a:r>
                        <a:rPr lang="en-US" sz="1600" dirty="0" smtClean="0">
                          <a:solidFill>
                            <a:srgbClr val="000000"/>
                          </a:solidFill>
                          <a:effectLst/>
                          <a:latin typeface="Calibri" panose="020F0502020204030204" pitchFamily="34" charset="0"/>
                          <a:cs typeface="Calibri" panose="020F0502020204030204" pitchFamily="34" charset="0"/>
                        </a:rPr>
                        <a:t>On-site hepatitis B vaccination</a:t>
                      </a:r>
                    </a:p>
                    <a:p>
                      <a:pPr marL="633412" marR="0" lvl="0" indent="-171450">
                        <a:lnSpc>
                          <a:spcPct val="100000"/>
                        </a:lnSpc>
                        <a:spcBef>
                          <a:spcPts val="0"/>
                        </a:spcBef>
                        <a:spcAft>
                          <a:spcPts val="0"/>
                        </a:spcAft>
                        <a:buFont typeface="Wingdings" panose="05000000000000000000" pitchFamily="2" charset="2"/>
                        <a:buChar char="§"/>
                      </a:pPr>
                      <a:r>
                        <a:rPr lang="en-US" sz="1600" dirty="0" smtClean="0">
                          <a:solidFill>
                            <a:srgbClr val="000000"/>
                          </a:solidFill>
                          <a:effectLst/>
                          <a:latin typeface="Calibri" panose="020F0502020204030204" pitchFamily="34" charset="0"/>
                          <a:cs typeface="Calibri" panose="020F0502020204030204" pitchFamily="34" charset="0"/>
                        </a:rPr>
                        <a:t>On-site HPV vaccination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88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extLst/>
          </p:nvPr>
        </p:nvGraphicFramePr>
        <p:xfrm>
          <a:off x="763816" y="3848395"/>
          <a:ext cx="10697028" cy="2436981"/>
        </p:xfrm>
        <a:graphic>
          <a:graphicData uri="http://schemas.openxmlformats.org/drawingml/2006/table">
            <a:tbl>
              <a:tblPr firstRow="1" firstCol="1" bandRow="1">
                <a:tableStyleId>{FABFCF23-3B69-468F-B69F-88F6DE6A72F2}</a:tableStyleId>
              </a:tblPr>
              <a:tblGrid>
                <a:gridCol w="10697028">
                  <a:extLst>
                    <a:ext uri="{9D8B030D-6E8A-4147-A177-3AD203B41FA5}">
                      <a16:colId xmlns:a16="http://schemas.microsoft.com/office/drawing/2014/main" val="20001"/>
                    </a:ext>
                  </a:extLst>
                </a:gridCol>
              </a:tblGrid>
              <a:tr h="358245">
                <a:tc>
                  <a:txBody>
                    <a:bodyPr/>
                    <a:lstStyle/>
                    <a:p>
                      <a:pPr marL="0" marR="0" algn="ctr">
                        <a:lnSpc>
                          <a:spcPct val="115000"/>
                        </a:lnSpc>
                        <a:spcBef>
                          <a:spcPts val="0"/>
                        </a:spcBef>
                        <a:spcAft>
                          <a:spcPts val="0"/>
                        </a:spcAft>
                      </a:pPr>
                      <a:r>
                        <a:rPr lang="en-US" sz="1600" b="1" dirty="0">
                          <a:solidFill>
                            <a:srgbClr val="FFFFFF"/>
                          </a:solidFill>
                          <a:effectLst/>
                          <a:latin typeface="Calibri" panose="020F0502020204030204" pitchFamily="34" charset="0"/>
                          <a:cs typeface="Calibri" panose="020F0502020204030204" pitchFamily="34" charset="0"/>
                        </a:rPr>
                        <a:t>Specialized STD Care</a:t>
                      </a:r>
                      <a:endParaRPr lang="en-US" sz="1600" b="1" dirty="0">
                        <a:solidFill>
                          <a:srgbClr val="FFFFFF"/>
                        </a:solidFill>
                        <a:effectLst/>
                        <a:latin typeface="Calibri" panose="020F0502020204030204" pitchFamily="34" charset="0"/>
                        <a:ea typeface="Calibri" panose="020F0502020204030204" pitchFamily="34" charset="0"/>
                        <a:cs typeface="Calibri" panose="020F0502020204030204" pitchFamily="34" charset="0"/>
                      </a:endParaRPr>
                    </a:p>
                  </a:txBody>
                  <a:tcPr marL="41731" marR="41731" marT="0" marB="0" anchor="ctr">
                    <a:lnL w="12700" cap="flat" cmpd="sng" algn="ctr">
                      <a:solidFill>
                        <a:srgbClr val="00788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88A"/>
                      </a:solidFill>
                      <a:prstDash val="solid"/>
                      <a:round/>
                      <a:headEnd type="none" w="med" len="med"/>
                      <a:tailEnd type="none" w="med" len="med"/>
                    </a:lnT>
                    <a:lnB w="12700" cap="flat" cmpd="sng" algn="ctr">
                      <a:solidFill>
                        <a:srgbClr val="00788A"/>
                      </a:solidFill>
                      <a:prstDash val="solid"/>
                      <a:round/>
                      <a:headEnd type="none" w="med" len="med"/>
                      <a:tailEnd type="none" w="med" len="med"/>
                    </a:lnB>
                    <a:lnTlToBr w="12700" cmpd="sng">
                      <a:noFill/>
                      <a:prstDash val="solid"/>
                    </a:lnTlToBr>
                    <a:lnBlToTr w="12700" cmpd="sng">
                      <a:noFill/>
                      <a:prstDash val="solid"/>
                    </a:lnBlToTr>
                    <a:solidFill>
                      <a:srgbClr val="00788A"/>
                    </a:solidFill>
                  </a:tcPr>
                </a:tc>
                <a:extLst>
                  <a:ext uri="{0D108BD9-81ED-4DB2-BD59-A6C34878D82A}">
                    <a16:rowId xmlns:a16="http://schemas.microsoft.com/office/drawing/2014/main" val="10000"/>
                  </a:ext>
                </a:extLst>
              </a:tr>
              <a:tr h="1709856">
                <a:tc>
                  <a:txBody>
                    <a:bodyPr/>
                    <a:lstStyle/>
                    <a:p>
                      <a:pPr marL="171450" marR="0" lvl="0" indent="-171450">
                        <a:lnSpc>
                          <a:spcPct val="115000"/>
                        </a:lnSpc>
                        <a:spcBef>
                          <a:spcPts val="0"/>
                        </a:spcBef>
                        <a:spcAft>
                          <a:spcPts val="0"/>
                        </a:spcAft>
                        <a:buFont typeface="Wingdings" panose="05000000000000000000" pitchFamily="2" charset="2"/>
                        <a:buChar char="§"/>
                      </a:pPr>
                      <a:r>
                        <a:rPr lang="en-US" sz="1600" b="0" dirty="0" smtClean="0">
                          <a:solidFill>
                            <a:srgbClr val="000000"/>
                          </a:solidFill>
                          <a:effectLst/>
                          <a:latin typeface="Calibri" panose="020F0502020204030204" pitchFamily="34" charset="0"/>
                          <a:cs typeface="Calibri" panose="020F0502020204030204" pitchFamily="34" charset="0"/>
                        </a:rPr>
                        <a:t>The following prevention services </a:t>
                      </a:r>
                      <a:r>
                        <a:rPr lang="en-US" sz="1600" b="1" i="1" u="none" dirty="0" smtClean="0">
                          <a:solidFill>
                            <a:srgbClr val="000000"/>
                          </a:solidFill>
                          <a:effectLst/>
                          <a:latin typeface="Calibri" panose="020F0502020204030204" pitchFamily="34" charset="0"/>
                          <a:cs typeface="Calibri" panose="020F0502020204030204" pitchFamily="34" charset="0"/>
                        </a:rPr>
                        <a:t>should be </a:t>
                      </a:r>
                      <a:r>
                        <a:rPr lang="en-US" sz="1600" b="0" dirty="0" smtClean="0">
                          <a:solidFill>
                            <a:srgbClr val="000000"/>
                          </a:solidFill>
                          <a:effectLst/>
                          <a:latin typeface="Calibri" panose="020F0502020204030204" pitchFamily="34" charset="0"/>
                          <a:cs typeface="Calibri" panose="020F0502020204030204" pitchFamily="34" charset="0"/>
                        </a:rPr>
                        <a:t>available as a specialized STD service:</a:t>
                      </a:r>
                    </a:p>
                    <a:p>
                      <a:pPr marL="633413" lvl="0" indent="-171450">
                        <a:lnSpc>
                          <a:spcPct val="100000"/>
                        </a:lnSpc>
                        <a:spcBef>
                          <a:spcPts val="0"/>
                        </a:spcBef>
                        <a:spcAft>
                          <a:spcPts val="0"/>
                        </a:spcAft>
                        <a:buFont typeface="Wingdings" panose="05000000000000000000" pitchFamily="2" charset="2"/>
                        <a:buChar char="§"/>
                      </a:pPr>
                      <a:r>
                        <a:rPr lang="en-US" sz="1600" b="0" dirty="0" smtClean="0">
                          <a:solidFill>
                            <a:srgbClr val="000000"/>
                          </a:solidFill>
                          <a:effectLst/>
                          <a:latin typeface="Calibri" panose="020F0502020204030204" pitchFamily="34" charset="0"/>
                          <a:cs typeface="Calibri" panose="020F0502020204030204" pitchFamily="34" charset="0"/>
                        </a:rPr>
                        <a:t>On-site </a:t>
                      </a:r>
                      <a:r>
                        <a:rPr lang="en-US" sz="1600" b="0" dirty="0">
                          <a:solidFill>
                            <a:srgbClr val="000000"/>
                          </a:solidFill>
                          <a:effectLst/>
                          <a:latin typeface="Calibri" panose="020F0502020204030204" pitchFamily="34" charset="0"/>
                          <a:cs typeface="Calibri" panose="020F0502020204030204" pitchFamily="34" charset="0"/>
                        </a:rPr>
                        <a:t>condom provision </a:t>
                      </a:r>
                    </a:p>
                    <a:p>
                      <a:pPr marL="633413" lvl="0" indent="-171450">
                        <a:lnSpc>
                          <a:spcPct val="100000"/>
                        </a:lnSpc>
                        <a:spcBef>
                          <a:spcPts val="0"/>
                        </a:spcBef>
                        <a:spcAft>
                          <a:spcPts val="0"/>
                        </a:spcAft>
                        <a:buFont typeface="Wingdings" panose="05000000000000000000" pitchFamily="2" charset="2"/>
                        <a:buChar char="§"/>
                      </a:pPr>
                      <a:r>
                        <a:rPr lang="en-US" sz="1600" b="0" dirty="0" smtClean="0">
                          <a:solidFill>
                            <a:srgbClr val="000000"/>
                          </a:solidFill>
                          <a:effectLst/>
                          <a:latin typeface="Calibri" panose="020F0502020204030204" pitchFamily="34" charset="0"/>
                          <a:cs typeface="Calibri" panose="020F0502020204030204" pitchFamily="34" charset="0"/>
                        </a:rPr>
                        <a:t>On-site </a:t>
                      </a:r>
                      <a:r>
                        <a:rPr lang="en-US" sz="1600" b="0" dirty="0">
                          <a:solidFill>
                            <a:srgbClr val="000000"/>
                          </a:solidFill>
                          <a:effectLst/>
                          <a:latin typeface="Calibri" panose="020F0502020204030204" pitchFamily="34" charset="0"/>
                          <a:cs typeface="Calibri" panose="020F0502020204030204" pitchFamily="34" charset="0"/>
                        </a:rPr>
                        <a:t>hepatitis A </a:t>
                      </a:r>
                      <a:r>
                        <a:rPr lang="en-US" sz="1600" b="0" dirty="0" smtClean="0">
                          <a:solidFill>
                            <a:srgbClr val="000000"/>
                          </a:solidFill>
                          <a:effectLst/>
                          <a:latin typeface="Calibri" panose="020F0502020204030204" pitchFamily="34" charset="0"/>
                          <a:cs typeface="Calibri" panose="020F0502020204030204" pitchFamily="34" charset="0"/>
                        </a:rPr>
                        <a:t>vaccination</a:t>
                      </a:r>
                    </a:p>
                    <a:p>
                      <a:pPr marL="633413"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600" b="0" dirty="0" err="1" smtClean="0">
                          <a:solidFill>
                            <a:srgbClr val="000000"/>
                          </a:solidFill>
                          <a:effectLst/>
                          <a:latin typeface="Calibri" panose="020F0502020204030204" pitchFamily="34" charset="0"/>
                          <a:cs typeface="Calibri" panose="020F0502020204030204" pitchFamily="34" charset="0"/>
                        </a:rPr>
                        <a:t>PrEP</a:t>
                      </a:r>
                      <a:r>
                        <a:rPr lang="en-US" sz="1600" b="0" dirty="0" smtClean="0">
                          <a:solidFill>
                            <a:srgbClr val="000000"/>
                          </a:solidFill>
                          <a:effectLst/>
                          <a:latin typeface="Calibri" panose="020F0502020204030204" pitchFamily="34" charset="0"/>
                          <a:cs typeface="Calibri" panose="020F0502020204030204" pitchFamily="34" charset="0"/>
                        </a:rPr>
                        <a:t> and</a:t>
                      </a:r>
                      <a:r>
                        <a:rPr lang="en-US" sz="1600" b="0" baseline="0" dirty="0" smtClean="0">
                          <a:solidFill>
                            <a:srgbClr val="000000"/>
                          </a:solidFill>
                          <a:effectLst/>
                          <a:latin typeface="Calibri" panose="020F0502020204030204" pitchFamily="34" charset="0"/>
                          <a:cs typeface="Calibri" panose="020F0502020204030204" pitchFamily="34" charset="0"/>
                        </a:rPr>
                        <a:t> </a:t>
                      </a:r>
                      <a:r>
                        <a:rPr lang="en-US" sz="1600" b="0" dirty="0" err="1" smtClean="0">
                          <a:solidFill>
                            <a:srgbClr val="000000"/>
                          </a:solidFill>
                          <a:effectLst/>
                          <a:latin typeface="Calibri" panose="020F0502020204030204" pitchFamily="34" charset="0"/>
                          <a:cs typeface="Calibri" panose="020F0502020204030204" pitchFamily="34" charset="0"/>
                        </a:rPr>
                        <a:t>nPEP</a:t>
                      </a:r>
                      <a:r>
                        <a:rPr lang="en-US" sz="1600" b="0" dirty="0" smtClean="0">
                          <a:solidFill>
                            <a:srgbClr val="000000"/>
                          </a:solidFill>
                          <a:effectLst/>
                          <a:latin typeface="Calibri" panose="020F0502020204030204" pitchFamily="34" charset="0"/>
                          <a:cs typeface="Calibri" panose="020F0502020204030204" pitchFamily="34" charset="0"/>
                        </a:rPr>
                        <a:t> provision (either on-site or through linkage)</a:t>
                      </a:r>
                    </a:p>
                    <a:p>
                      <a:pPr marL="633413"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sz="1600" b="0" dirty="0" smtClean="0">
                        <a:solidFill>
                          <a:srgbClr val="000000"/>
                        </a:solidFill>
                        <a:effectLst/>
                        <a:latin typeface="Calibri" panose="020F0502020204030204" pitchFamily="34" charset="0"/>
                        <a:cs typeface="Calibri" panose="020F0502020204030204" pitchFamily="34" charset="0"/>
                      </a:endParaRPr>
                    </a:p>
                    <a:p>
                      <a:pPr marL="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600" b="0" dirty="0" smtClean="0">
                          <a:solidFill>
                            <a:srgbClr val="000000"/>
                          </a:solidFill>
                          <a:effectLst/>
                          <a:latin typeface="Calibri" panose="020F0502020204030204" pitchFamily="34" charset="0"/>
                          <a:cs typeface="Calibri" panose="020F0502020204030204" pitchFamily="34" charset="0"/>
                        </a:rPr>
                        <a:t>The following prevention services </a:t>
                      </a:r>
                      <a:r>
                        <a:rPr lang="en-US" sz="1600" b="1" i="1" u="none" dirty="0" smtClean="0">
                          <a:solidFill>
                            <a:srgbClr val="000000"/>
                          </a:solidFill>
                          <a:effectLst/>
                          <a:latin typeface="Calibri" panose="020F0502020204030204" pitchFamily="34" charset="0"/>
                          <a:cs typeface="Calibri" panose="020F0502020204030204" pitchFamily="34" charset="0"/>
                        </a:rPr>
                        <a:t>could be </a:t>
                      </a:r>
                      <a:r>
                        <a:rPr lang="en-US" sz="1600" b="0" dirty="0" smtClean="0">
                          <a:solidFill>
                            <a:srgbClr val="000000"/>
                          </a:solidFill>
                          <a:effectLst/>
                          <a:latin typeface="Calibri" panose="020F0502020204030204" pitchFamily="34" charset="0"/>
                          <a:cs typeface="Calibri" panose="020F0502020204030204" pitchFamily="34" charset="0"/>
                        </a:rPr>
                        <a:t>available as a specialized STD service:</a:t>
                      </a:r>
                    </a:p>
                    <a:p>
                      <a:pPr marL="630936"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600" b="0" dirty="0" smtClean="0">
                          <a:solidFill>
                            <a:srgbClr val="000000"/>
                          </a:solidFill>
                          <a:effectLst/>
                          <a:latin typeface="Calibri" panose="020F0502020204030204" pitchFamily="34" charset="0"/>
                          <a:cs typeface="Calibri" panose="020F0502020204030204" pitchFamily="34" charset="0"/>
                        </a:rPr>
                        <a:t>High intensity STD behavioral counseling ( &gt; 2 hours) </a:t>
                      </a:r>
                    </a:p>
                    <a:p>
                      <a:pPr marL="633413"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sz="1600" dirty="0" smtClean="0">
                        <a:solidFill>
                          <a:srgbClr val="000000"/>
                        </a:solidFill>
                        <a:effectLst/>
                        <a:latin typeface="Calibri" panose="020F0502020204030204" pitchFamily="34" charset="0"/>
                        <a:cs typeface="Calibri" panose="020F0502020204030204" pitchFamily="34" charset="0"/>
                      </a:endParaRPr>
                    </a:p>
                  </a:txBody>
                  <a:tcPr marL="274320">
                    <a:lnL w="190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88A"/>
                      </a:solidFill>
                      <a:prstDash val="solid"/>
                      <a:round/>
                      <a:headEnd type="none" w="med" len="med"/>
                      <a:tailEnd type="none" w="med" len="med"/>
                    </a:lnT>
                    <a:lnB w="12700" cap="flat" cmpd="sng" algn="ctr">
                      <a:solidFill>
                        <a:srgbClr val="00788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7" name="TextBox 6"/>
          <p:cNvSpPr txBox="1"/>
          <p:nvPr/>
        </p:nvSpPr>
        <p:spPr>
          <a:xfrm>
            <a:off x="3802744" y="6531138"/>
            <a:ext cx="7658100"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rgbClr val="00788A"/>
                </a:solidFill>
                <a:effectLst/>
                <a:uLnTx/>
                <a:uFillTx/>
                <a:latin typeface="Calibri"/>
                <a:ea typeface="+mn-ea"/>
                <a:cs typeface="+mn-cs"/>
              </a:rPr>
              <a:t>Preliminary as of August 2018, may be subject to change</a:t>
            </a:r>
            <a:endParaRPr kumimoji="0" lang="en-US" sz="1000" b="0" i="0" u="none" strike="noStrike" kern="1200" cap="none" spc="0" normalizeH="0" baseline="0" noProof="0" dirty="0">
              <a:ln>
                <a:noFill/>
              </a:ln>
              <a:solidFill>
                <a:srgbClr val="00788A"/>
              </a:solidFill>
              <a:effectLst/>
              <a:uLnTx/>
              <a:uFillTx/>
              <a:latin typeface="Calibri"/>
              <a:ea typeface="+mn-ea"/>
              <a:cs typeface="+mn-cs"/>
            </a:endParaRPr>
          </a:p>
        </p:txBody>
      </p:sp>
    </p:spTree>
    <p:extLst>
      <p:ext uri="{BB962C8B-B14F-4D97-AF65-F5344CB8AC3E}">
        <p14:creationId xmlns:p14="http://schemas.microsoft.com/office/powerpoint/2010/main" val="3815797006"/>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8355" y="-489279"/>
            <a:ext cx="8562320" cy="1292662"/>
          </a:xfrm>
        </p:spPr>
        <p:txBody>
          <a:bodyPr/>
          <a:lstStyle/>
          <a:p>
            <a:pPr algn="ctr">
              <a:lnSpc>
                <a:spcPct val="100000"/>
              </a:lnSpc>
            </a:pPr>
            <a:r>
              <a:rPr lang="en-US" dirty="0" smtClean="0"/>
              <a:t/>
            </a:r>
            <a:br>
              <a:rPr lang="en-US" dirty="0" smtClean="0"/>
            </a:br>
            <a:r>
              <a:rPr lang="en-US" dirty="0" smtClean="0"/>
              <a:t/>
            </a:r>
            <a:br>
              <a:rPr lang="en-US" dirty="0" smtClean="0"/>
            </a:br>
            <a:r>
              <a:rPr lang="en-US" dirty="0"/>
              <a:t>Laboratory Tests </a:t>
            </a:r>
            <a:r>
              <a:rPr lang="en-US" dirty="0" smtClean="0"/>
              <a:t>– </a:t>
            </a:r>
            <a:r>
              <a:rPr lang="en-US" dirty="0"/>
              <a:t>At the time of the patient visit </a:t>
            </a:r>
            <a:endParaRPr lang="en-US" i="1" dirty="0"/>
          </a:p>
        </p:txBody>
      </p:sp>
      <p:graphicFrame>
        <p:nvGraphicFramePr>
          <p:cNvPr id="7" name="Table 6"/>
          <p:cNvGraphicFramePr>
            <a:graphicFrameLocks noGrp="1"/>
          </p:cNvGraphicFramePr>
          <p:nvPr>
            <p:extLst/>
          </p:nvPr>
        </p:nvGraphicFramePr>
        <p:xfrm>
          <a:off x="841830" y="914401"/>
          <a:ext cx="10479314" cy="1529080"/>
        </p:xfrm>
        <a:graphic>
          <a:graphicData uri="http://schemas.openxmlformats.org/drawingml/2006/table">
            <a:tbl>
              <a:tblPr firstRow="1" bandRow="1">
                <a:tableStyleId>{FABFCF23-3B69-468F-B69F-88F6DE6A72F2}</a:tableStyleId>
              </a:tblPr>
              <a:tblGrid>
                <a:gridCol w="10479314">
                  <a:extLst>
                    <a:ext uri="{9D8B030D-6E8A-4147-A177-3AD203B41FA5}">
                      <a16:colId xmlns:a16="http://schemas.microsoft.com/office/drawing/2014/main" val="20000"/>
                    </a:ext>
                  </a:extLst>
                </a:gridCol>
              </a:tblGrid>
              <a:tr h="190954">
                <a:tc>
                  <a:txBody>
                    <a:bodyPr/>
                    <a:lstStyle/>
                    <a:p>
                      <a:pPr algn="ctr"/>
                      <a:r>
                        <a:rPr lang="en-US" sz="1600" b="1" dirty="0" smtClean="0">
                          <a:solidFill>
                            <a:srgbClr val="FFFFFF"/>
                          </a:solidFill>
                          <a:latin typeface="Calibri" panose="020F0502020204030204" pitchFamily="34" charset="0"/>
                          <a:cs typeface="Calibri" panose="020F0502020204030204" pitchFamily="34" charset="0"/>
                        </a:rPr>
                        <a:t>Basic and Specialized STD Care</a:t>
                      </a:r>
                      <a:endParaRPr lang="en-US" sz="1600" b="1" dirty="0">
                        <a:solidFill>
                          <a:srgbClr val="FFFFFF"/>
                        </a:solidFill>
                        <a:latin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88A"/>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88A"/>
                    </a:solidFill>
                  </a:tcPr>
                </a:tc>
                <a:extLst>
                  <a:ext uri="{0D108BD9-81ED-4DB2-BD59-A6C34878D82A}">
                    <a16:rowId xmlns:a16="http://schemas.microsoft.com/office/drawing/2014/main" val="10000"/>
                  </a:ext>
                </a:extLst>
              </a:tr>
              <a:tr h="1104445">
                <a:tc>
                  <a:txBody>
                    <a:bodyPr/>
                    <a:lstStyle/>
                    <a:p>
                      <a:pPr marL="233363" lvl="0" indent="-233363">
                        <a:spcAft>
                          <a:spcPts val="1000"/>
                        </a:spcAft>
                        <a:buFont typeface="Wingdings" panose="05000000000000000000" pitchFamily="2" charset="2"/>
                        <a:buChar char="§"/>
                      </a:pPr>
                      <a:r>
                        <a:rPr lang="en-US" sz="1600" b="0" kern="1200" dirty="0" smtClean="0">
                          <a:solidFill>
                            <a:srgbClr val="000000"/>
                          </a:solidFill>
                          <a:effectLst/>
                          <a:latin typeface="Calibri" panose="020F0502020204030204" pitchFamily="34" charset="0"/>
                          <a:cs typeface="Calibri" panose="020F0502020204030204" pitchFamily="34" charset="0"/>
                        </a:rPr>
                        <a:t>The following  tests and equipment </a:t>
                      </a:r>
                      <a:r>
                        <a:rPr lang="en-US" sz="1600" b="1" i="1" u="none" kern="1200" dirty="0" smtClean="0">
                          <a:solidFill>
                            <a:srgbClr val="000000"/>
                          </a:solidFill>
                          <a:effectLst/>
                          <a:latin typeface="Calibri" panose="020F0502020204030204" pitchFamily="34" charset="0"/>
                          <a:cs typeface="Calibri" panose="020F0502020204030204" pitchFamily="34" charset="0"/>
                        </a:rPr>
                        <a:t>should be </a:t>
                      </a:r>
                      <a:r>
                        <a:rPr lang="en-US" sz="1600" b="0" kern="1200" dirty="0" smtClean="0">
                          <a:solidFill>
                            <a:srgbClr val="000000"/>
                          </a:solidFill>
                          <a:effectLst/>
                          <a:latin typeface="Calibri" panose="020F0502020204030204" pitchFamily="34" charset="0"/>
                          <a:cs typeface="Calibri" panose="020F0502020204030204" pitchFamily="34" charset="0"/>
                        </a:rPr>
                        <a:t>available at the time of the patient visit:</a:t>
                      </a:r>
                    </a:p>
                    <a:p>
                      <a:pPr marL="574675" marR="0" lvl="0" indent="-2349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600" b="0" kern="1200" dirty="0" smtClean="0">
                          <a:solidFill>
                            <a:srgbClr val="000000"/>
                          </a:solidFill>
                          <a:effectLst/>
                          <a:latin typeface="Calibri" panose="020F0502020204030204" pitchFamily="34" charset="0"/>
                          <a:cs typeface="Calibri" panose="020F0502020204030204" pitchFamily="34" charset="0"/>
                        </a:rPr>
                        <a:t>Thermometer</a:t>
                      </a:r>
                      <a:endParaRPr lang="en-US" sz="1600" b="0" kern="0" dirty="0" smtClean="0">
                        <a:solidFill>
                          <a:srgbClr val="000000"/>
                        </a:solidFill>
                        <a:effectLst/>
                        <a:latin typeface="Calibri" panose="020F0502020204030204" pitchFamily="34" charset="0"/>
                        <a:cs typeface="Calibri" panose="020F0502020204030204" pitchFamily="34" charset="0"/>
                      </a:endParaRPr>
                    </a:p>
                    <a:p>
                      <a:pPr marL="574675" marR="0" lvl="0" indent="-2349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600" b="0" kern="1200" dirty="0" smtClean="0">
                          <a:solidFill>
                            <a:srgbClr val="000000"/>
                          </a:solidFill>
                          <a:effectLst/>
                          <a:latin typeface="Calibri" panose="020F0502020204030204" pitchFamily="34" charset="0"/>
                          <a:cs typeface="Calibri" panose="020F0502020204030204" pitchFamily="34" charset="0"/>
                        </a:rPr>
                        <a:t>pH paper</a:t>
                      </a:r>
                    </a:p>
                    <a:p>
                      <a:pPr marL="344487" lvl="0" indent="0">
                        <a:buClrTx/>
                        <a:buFont typeface="Wingdings" panose="05000000000000000000" pitchFamily="2" charset="2"/>
                        <a:buNone/>
                      </a:pPr>
                      <a:endParaRPr lang="en-US" sz="1600" b="0" kern="1200" dirty="0" smtClean="0">
                        <a:solidFill>
                          <a:srgbClr val="000000"/>
                        </a:solidFill>
                        <a:effectLst/>
                        <a:latin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88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extLst/>
          </p:nvPr>
        </p:nvGraphicFramePr>
        <p:xfrm>
          <a:off x="841829" y="2323647"/>
          <a:ext cx="10479314" cy="4011244"/>
        </p:xfrm>
        <a:graphic>
          <a:graphicData uri="http://schemas.openxmlformats.org/drawingml/2006/table">
            <a:tbl>
              <a:tblPr firstRow="1" firstCol="1" bandRow="1">
                <a:tableStyleId>{FABFCF23-3B69-468F-B69F-88F6DE6A72F2}</a:tableStyleId>
              </a:tblPr>
              <a:tblGrid>
                <a:gridCol w="10479314">
                  <a:extLst>
                    <a:ext uri="{9D8B030D-6E8A-4147-A177-3AD203B41FA5}">
                      <a16:colId xmlns:a16="http://schemas.microsoft.com/office/drawing/2014/main" val="20001"/>
                    </a:ext>
                  </a:extLst>
                </a:gridCol>
              </a:tblGrid>
              <a:tr h="343484">
                <a:tc>
                  <a:txBody>
                    <a:bodyPr/>
                    <a:lstStyle/>
                    <a:p>
                      <a:pPr marL="0" marR="0" algn="ctr">
                        <a:lnSpc>
                          <a:spcPct val="115000"/>
                        </a:lnSpc>
                        <a:spcBef>
                          <a:spcPts val="0"/>
                        </a:spcBef>
                        <a:spcAft>
                          <a:spcPts val="0"/>
                        </a:spcAft>
                      </a:pPr>
                      <a:r>
                        <a:rPr lang="en-US" sz="1600" b="1" dirty="0">
                          <a:solidFill>
                            <a:srgbClr val="FFFFFF"/>
                          </a:solidFill>
                          <a:effectLst/>
                          <a:latin typeface="Calibri" panose="020F0502020204030204" pitchFamily="34" charset="0"/>
                          <a:cs typeface="Calibri" panose="020F0502020204030204" pitchFamily="34" charset="0"/>
                        </a:rPr>
                        <a:t>Specialized STD Care</a:t>
                      </a:r>
                      <a:endParaRPr lang="en-US" sz="1600" b="1" dirty="0">
                        <a:solidFill>
                          <a:srgbClr val="FFFFFF"/>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00788A"/>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88A"/>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88A"/>
                    </a:solidFill>
                  </a:tcPr>
                </a:tc>
                <a:extLst>
                  <a:ext uri="{0D108BD9-81ED-4DB2-BD59-A6C34878D82A}">
                    <a16:rowId xmlns:a16="http://schemas.microsoft.com/office/drawing/2014/main" val="10000"/>
                  </a:ext>
                </a:extLst>
              </a:tr>
              <a:tr h="3630638">
                <a:tc>
                  <a:txBody>
                    <a:bodyPr/>
                    <a:lstStyle/>
                    <a:p>
                      <a:pPr marL="171450" lvl="0" indent="-171450">
                        <a:spcAft>
                          <a:spcPts val="1000"/>
                        </a:spcAft>
                        <a:buFont typeface="Wingdings" panose="05000000000000000000" pitchFamily="2" charset="2"/>
                        <a:buChar char="§"/>
                      </a:pPr>
                      <a:r>
                        <a:rPr lang="en-US" sz="1600" b="0" kern="1200" dirty="0" smtClean="0">
                          <a:solidFill>
                            <a:srgbClr val="000000"/>
                          </a:solidFill>
                          <a:effectLst/>
                          <a:latin typeface="Calibri" panose="020F0502020204030204" pitchFamily="34" charset="0"/>
                          <a:cs typeface="Calibri" panose="020F0502020204030204" pitchFamily="34" charset="0"/>
                        </a:rPr>
                        <a:t>The following tests </a:t>
                      </a:r>
                      <a:r>
                        <a:rPr lang="en-US" sz="1600" b="1" i="1" u="none" kern="1200" dirty="0" smtClean="0">
                          <a:solidFill>
                            <a:srgbClr val="000000"/>
                          </a:solidFill>
                          <a:effectLst/>
                          <a:latin typeface="Calibri" panose="020F0502020204030204" pitchFamily="34" charset="0"/>
                          <a:cs typeface="Calibri" panose="020F0502020204030204" pitchFamily="34" charset="0"/>
                        </a:rPr>
                        <a:t>should be </a:t>
                      </a:r>
                      <a:r>
                        <a:rPr lang="en-US" sz="1600" b="0" kern="1200" dirty="0" smtClean="0">
                          <a:solidFill>
                            <a:srgbClr val="000000"/>
                          </a:solidFill>
                          <a:effectLst/>
                          <a:latin typeface="Calibri" panose="020F0502020204030204" pitchFamily="34" charset="0"/>
                          <a:cs typeface="Calibri" panose="020F0502020204030204" pitchFamily="34" charset="0"/>
                        </a:rPr>
                        <a:t>available as a specialized STD service with results available during the patient visit:</a:t>
                      </a:r>
                    </a:p>
                    <a:p>
                      <a:pPr marL="574675" lvl="0" indent="-234950">
                        <a:buFont typeface="Wingdings" panose="05000000000000000000" pitchFamily="2" charset="2"/>
                        <a:buChar char="§"/>
                        <a:tabLst/>
                      </a:pPr>
                      <a:r>
                        <a:rPr lang="en-US" sz="1600" b="0" kern="1200" dirty="0" smtClean="0">
                          <a:solidFill>
                            <a:srgbClr val="000000"/>
                          </a:solidFill>
                          <a:effectLst/>
                          <a:latin typeface="Calibri" panose="020F0502020204030204" pitchFamily="34" charset="0"/>
                          <a:cs typeface="Calibri" panose="020F0502020204030204" pitchFamily="34" charset="0"/>
                        </a:rPr>
                        <a:t>Phlebotomy</a:t>
                      </a:r>
                    </a:p>
                    <a:p>
                      <a:pPr marL="574675" lvl="0" indent="-234950">
                        <a:buFont typeface="Wingdings" panose="05000000000000000000" pitchFamily="2" charset="2"/>
                        <a:buChar char="§"/>
                        <a:tabLst/>
                      </a:pPr>
                      <a:r>
                        <a:rPr lang="en-US" sz="1600" b="0" kern="1200" dirty="0" smtClean="0">
                          <a:solidFill>
                            <a:srgbClr val="000000"/>
                          </a:solidFill>
                          <a:effectLst/>
                          <a:latin typeface="Calibri" panose="020F0502020204030204" pitchFamily="34" charset="0"/>
                          <a:cs typeface="Calibri" panose="020F0502020204030204" pitchFamily="34" charset="0"/>
                        </a:rPr>
                        <a:t>Gram,</a:t>
                      </a:r>
                      <a:r>
                        <a:rPr lang="en-US" sz="1600" b="0" kern="1200" baseline="0" dirty="0" smtClean="0">
                          <a:solidFill>
                            <a:srgbClr val="000000"/>
                          </a:solidFill>
                          <a:effectLst/>
                          <a:latin typeface="Calibri" panose="020F0502020204030204" pitchFamily="34" charset="0"/>
                          <a:cs typeface="Calibri" panose="020F0502020204030204" pitchFamily="34" charset="0"/>
                        </a:rPr>
                        <a:t> </a:t>
                      </a:r>
                      <a:r>
                        <a:rPr lang="en-US" sz="1600" b="0" kern="1200" dirty="0" smtClean="0">
                          <a:solidFill>
                            <a:srgbClr val="000000"/>
                          </a:solidFill>
                          <a:effectLst/>
                          <a:latin typeface="Calibri" panose="020F0502020204030204" pitchFamily="34" charset="0"/>
                          <a:cs typeface="Calibri" panose="020F0502020204030204" pitchFamily="34" charset="0"/>
                        </a:rPr>
                        <a:t>methylene blue or gentian violet stain for urethritis</a:t>
                      </a:r>
                      <a:endParaRPr lang="en-US" sz="1600" b="0" dirty="0" smtClean="0">
                        <a:solidFill>
                          <a:srgbClr val="000000"/>
                        </a:solidFill>
                        <a:effectLst/>
                        <a:latin typeface="Calibri" panose="020F0502020204030204" pitchFamily="34" charset="0"/>
                        <a:cs typeface="Calibri" panose="020F0502020204030204" pitchFamily="34" charset="0"/>
                      </a:endParaRPr>
                    </a:p>
                    <a:p>
                      <a:pPr marL="574675" lvl="0" indent="-234950">
                        <a:buFont typeface="Wingdings" panose="05000000000000000000" pitchFamily="2" charset="2"/>
                        <a:buChar char="§"/>
                        <a:tabLst/>
                      </a:pPr>
                      <a:r>
                        <a:rPr lang="en-US" sz="1600" b="0" kern="1200" dirty="0" smtClean="0">
                          <a:solidFill>
                            <a:srgbClr val="000000"/>
                          </a:solidFill>
                          <a:effectLst/>
                          <a:latin typeface="Calibri" panose="020F0502020204030204" pitchFamily="34" charset="0"/>
                          <a:cs typeface="Calibri" panose="020F0502020204030204" pitchFamily="34" charset="0"/>
                        </a:rPr>
                        <a:t>On-site qualitative non-</a:t>
                      </a:r>
                      <a:r>
                        <a:rPr lang="en-US" sz="1600" b="0" kern="1200" dirty="0" err="1" smtClean="0">
                          <a:solidFill>
                            <a:srgbClr val="000000"/>
                          </a:solidFill>
                          <a:effectLst/>
                          <a:latin typeface="Calibri" panose="020F0502020204030204" pitchFamily="34" charset="0"/>
                          <a:cs typeface="Calibri" panose="020F0502020204030204" pitchFamily="34" charset="0"/>
                        </a:rPr>
                        <a:t>treponemal</a:t>
                      </a:r>
                      <a:r>
                        <a:rPr lang="en-US" sz="1600" b="0" kern="1200" dirty="0" smtClean="0">
                          <a:solidFill>
                            <a:srgbClr val="000000"/>
                          </a:solidFill>
                          <a:effectLst/>
                          <a:latin typeface="Calibri" panose="020F0502020204030204" pitchFamily="34" charset="0"/>
                          <a:cs typeface="Calibri" panose="020F0502020204030204" pitchFamily="34" charset="0"/>
                        </a:rPr>
                        <a:t> serologic test for syphilis</a:t>
                      </a:r>
                      <a:endParaRPr lang="en-US" sz="1600" b="0" dirty="0" smtClean="0">
                        <a:solidFill>
                          <a:srgbClr val="000000"/>
                        </a:solidFill>
                        <a:effectLst/>
                        <a:latin typeface="Calibri" panose="020F0502020204030204" pitchFamily="34" charset="0"/>
                        <a:cs typeface="Calibri" panose="020F0502020204030204" pitchFamily="34" charset="0"/>
                      </a:endParaRPr>
                    </a:p>
                    <a:p>
                      <a:pPr marL="574675" lvl="0" indent="-234950">
                        <a:buFont typeface="Wingdings" panose="05000000000000000000" pitchFamily="2" charset="2"/>
                        <a:buChar char="§"/>
                        <a:tabLst/>
                      </a:pPr>
                      <a:r>
                        <a:rPr lang="en-US" sz="1600" b="0" kern="1200" dirty="0" smtClean="0">
                          <a:solidFill>
                            <a:srgbClr val="000000"/>
                          </a:solidFill>
                          <a:effectLst/>
                          <a:latin typeface="Calibri" panose="020F0502020204030204" pitchFamily="34" charset="0"/>
                          <a:cs typeface="Calibri" panose="020F0502020204030204" pitchFamily="34" charset="0"/>
                        </a:rPr>
                        <a:t>Test for trichomoniasis</a:t>
                      </a:r>
                      <a:endParaRPr lang="en-US" sz="1600" b="0" dirty="0" smtClean="0">
                        <a:solidFill>
                          <a:srgbClr val="000000"/>
                        </a:solidFill>
                        <a:effectLst/>
                        <a:latin typeface="Calibri" panose="020F0502020204030204" pitchFamily="34" charset="0"/>
                        <a:cs typeface="Calibri" panose="020F0502020204030204" pitchFamily="34" charset="0"/>
                      </a:endParaRPr>
                    </a:p>
                    <a:p>
                      <a:pPr marL="574675" lvl="0" indent="-234950">
                        <a:buFont typeface="Wingdings" panose="05000000000000000000" pitchFamily="2" charset="2"/>
                        <a:buChar char="§"/>
                        <a:tabLst/>
                      </a:pPr>
                      <a:r>
                        <a:rPr lang="en-US" sz="1600" b="0" kern="1200" dirty="0" smtClean="0">
                          <a:solidFill>
                            <a:srgbClr val="000000"/>
                          </a:solidFill>
                          <a:effectLst/>
                          <a:latin typeface="Calibri" panose="020F0502020204030204" pitchFamily="34" charset="0"/>
                          <a:cs typeface="Calibri" panose="020F0502020204030204" pitchFamily="34" charset="0"/>
                        </a:rPr>
                        <a:t>Test for bacterial vaginosis</a:t>
                      </a:r>
                      <a:endParaRPr lang="en-US" sz="1600" b="0" dirty="0" smtClean="0">
                        <a:solidFill>
                          <a:srgbClr val="000000"/>
                        </a:solidFill>
                        <a:effectLst/>
                        <a:latin typeface="Calibri" panose="020F0502020204030204" pitchFamily="34" charset="0"/>
                        <a:cs typeface="Calibri" panose="020F0502020204030204" pitchFamily="34" charset="0"/>
                      </a:endParaRPr>
                    </a:p>
                    <a:p>
                      <a:pPr marL="574675" lvl="0" indent="-234950">
                        <a:buFont typeface="Wingdings" panose="05000000000000000000" pitchFamily="2" charset="2"/>
                        <a:buChar char="§"/>
                        <a:tabLst/>
                      </a:pPr>
                      <a:r>
                        <a:rPr lang="en-US" sz="1600" b="0" kern="1200" dirty="0" smtClean="0">
                          <a:solidFill>
                            <a:srgbClr val="000000"/>
                          </a:solidFill>
                          <a:effectLst/>
                          <a:latin typeface="Calibri" panose="020F0502020204030204" pitchFamily="34" charset="0"/>
                          <a:cs typeface="Calibri" panose="020F0502020204030204" pitchFamily="34" charset="0"/>
                        </a:rPr>
                        <a:t>Test for vulvovaginal candidiasis</a:t>
                      </a:r>
                    </a:p>
                    <a:p>
                      <a:pPr marL="574675" marR="0" lvl="0" indent="-2349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600" b="0" kern="1200" dirty="0" smtClean="0">
                          <a:solidFill>
                            <a:srgbClr val="000000"/>
                          </a:solidFill>
                          <a:effectLst/>
                          <a:latin typeface="Calibri" panose="020F0502020204030204" pitchFamily="34" charset="0"/>
                          <a:cs typeface="Calibri" panose="020F0502020204030204" pitchFamily="34" charset="0"/>
                        </a:rPr>
                        <a:t>Urine dipstick</a:t>
                      </a:r>
                    </a:p>
                    <a:p>
                      <a:pPr marL="574675" marR="0" lvl="0" indent="-2349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600" b="0" kern="1200" dirty="0" smtClean="0">
                          <a:solidFill>
                            <a:srgbClr val="000000"/>
                          </a:solidFill>
                          <a:effectLst/>
                          <a:latin typeface="Calibri" panose="020F0502020204030204" pitchFamily="34" charset="0"/>
                          <a:cs typeface="Calibri" panose="020F0502020204030204" pitchFamily="34" charset="0"/>
                        </a:rPr>
                        <a:t>Urinalysis</a:t>
                      </a:r>
                      <a:r>
                        <a:rPr lang="en-US" sz="1600" b="0" kern="1200" baseline="0" dirty="0" smtClean="0">
                          <a:solidFill>
                            <a:srgbClr val="000000"/>
                          </a:solidFill>
                          <a:effectLst/>
                          <a:latin typeface="Calibri" panose="020F0502020204030204" pitchFamily="34" charset="0"/>
                          <a:cs typeface="Calibri" panose="020F0502020204030204" pitchFamily="34" charset="0"/>
                        </a:rPr>
                        <a:t> with microscopy</a:t>
                      </a:r>
                      <a:endParaRPr lang="en-US" sz="1600" b="0" kern="1200" dirty="0" smtClean="0">
                        <a:solidFill>
                          <a:srgbClr val="000000"/>
                        </a:solidFill>
                        <a:effectLst/>
                        <a:latin typeface="Calibri" panose="020F0502020204030204" pitchFamily="34" charset="0"/>
                        <a:cs typeface="Calibri" panose="020F0502020204030204" pitchFamily="34" charset="0"/>
                      </a:endParaRPr>
                    </a:p>
                    <a:p>
                      <a:pPr marL="574675" lvl="0" indent="-234950">
                        <a:buFont typeface="Wingdings" panose="05000000000000000000" pitchFamily="2" charset="2"/>
                        <a:buChar char="§"/>
                        <a:tabLst/>
                      </a:pPr>
                      <a:r>
                        <a:rPr lang="en-US" sz="1600" b="0" kern="1200" dirty="0" smtClean="0">
                          <a:solidFill>
                            <a:srgbClr val="000000"/>
                          </a:solidFill>
                          <a:effectLst/>
                          <a:latin typeface="Calibri" panose="020F0502020204030204" pitchFamily="34" charset="0"/>
                          <a:cs typeface="Calibri" panose="020F0502020204030204" pitchFamily="34" charset="0"/>
                        </a:rPr>
                        <a:t>Test for pregnancy </a:t>
                      </a:r>
                      <a:endParaRPr lang="en-US" sz="1600" b="0" dirty="0" smtClean="0">
                        <a:solidFill>
                          <a:srgbClr val="000000"/>
                        </a:solidFill>
                        <a:effectLst/>
                        <a:latin typeface="Calibri" panose="020F0502020204030204" pitchFamily="34" charset="0"/>
                        <a:cs typeface="Calibri" panose="020F0502020204030204" pitchFamily="34" charset="0"/>
                      </a:endParaRPr>
                    </a:p>
                    <a:p>
                      <a:pPr marL="0" indent="0">
                        <a:buFont typeface="Wingdings" panose="05000000000000000000" pitchFamily="2" charset="2"/>
                        <a:buNone/>
                      </a:pPr>
                      <a:endParaRPr lang="en-US" sz="1600" b="0" dirty="0" smtClean="0">
                        <a:solidFill>
                          <a:srgbClr val="000000"/>
                        </a:solidFill>
                        <a:effectLst/>
                        <a:latin typeface="Calibri" panose="020F0502020204030204" pitchFamily="34" charset="0"/>
                        <a:cs typeface="Calibri" panose="020F0502020204030204" pitchFamily="34" charset="0"/>
                      </a:endParaRPr>
                    </a:p>
                    <a:p>
                      <a:pPr marL="171450" lvl="0" indent="-171450">
                        <a:spcAft>
                          <a:spcPts val="1000"/>
                        </a:spcAft>
                        <a:buFont typeface="Wingdings" panose="05000000000000000000" pitchFamily="2" charset="2"/>
                        <a:buChar char="§"/>
                      </a:pPr>
                      <a:r>
                        <a:rPr lang="en-US" sz="1600" b="0" kern="1200" dirty="0" smtClean="0">
                          <a:solidFill>
                            <a:srgbClr val="000000"/>
                          </a:solidFill>
                          <a:effectLst/>
                          <a:latin typeface="Calibri" panose="020F0502020204030204" pitchFamily="34" charset="0"/>
                          <a:cs typeface="Calibri" panose="020F0502020204030204" pitchFamily="34" charset="0"/>
                        </a:rPr>
                        <a:t>The following tests </a:t>
                      </a:r>
                      <a:r>
                        <a:rPr lang="en-US" sz="1600" b="1" i="1" u="none" kern="1200" dirty="0" smtClean="0">
                          <a:solidFill>
                            <a:srgbClr val="000000"/>
                          </a:solidFill>
                          <a:effectLst/>
                          <a:latin typeface="Calibri" panose="020F0502020204030204" pitchFamily="34" charset="0"/>
                          <a:cs typeface="Calibri" panose="020F0502020204030204" pitchFamily="34" charset="0"/>
                        </a:rPr>
                        <a:t>could be </a:t>
                      </a:r>
                      <a:r>
                        <a:rPr lang="en-US" sz="1600" b="0" kern="1200" dirty="0" smtClean="0">
                          <a:solidFill>
                            <a:srgbClr val="000000"/>
                          </a:solidFill>
                          <a:effectLst/>
                          <a:latin typeface="Calibri" panose="020F0502020204030204" pitchFamily="34" charset="0"/>
                          <a:cs typeface="Calibri" panose="020F0502020204030204" pitchFamily="34" charset="0"/>
                        </a:rPr>
                        <a:t>available onsite as a specialized STD service with results available during the patient visit:</a:t>
                      </a:r>
                    </a:p>
                    <a:p>
                      <a:pPr marL="574675" lvl="0" indent="-234950">
                        <a:buFont typeface="Wingdings" panose="05000000000000000000" pitchFamily="2" charset="2"/>
                        <a:buChar char="§"/>
                      </a:pPr>
                      <a:r>
                        <a:rPr lang="en-US" sz="1600" b="0" kern="1200" dirty="0" smtClean="0">
                          <a:solidFill>
                            <a:srgbClr val="000000"/>
                          </a:solidFill>
                          <a:effectLst/>
                          <a:latin typeface="Calibri" panose="020F0502020204030204" pitchFamily="34" charset="0"/>
                          <a:cs typeface="Calibri" panose="020F0502020204030204" pitchFamily="34" charset="0"/>
                        </a:rPr>
                        <a:t>Dark field microscopy for syphilis</a:t>
                      </a:r>
                    </a:p>
                    <a:p>
                      <a:pPr marL="574675" marR="0" lvl="0" indent="-2349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600" b="0" kern="1200" dirty="0" smtClean="0">
                          <a:solidFill>
                            <a:schemeClr val="tx1"/>
                          </a:solidFill>
                          <a:effectLst/>
                          <a:latin typeface="Calibri" panose="020F0502020204030204" pitchFamily="34" charset="0"/>
                          <a:cs typeface="Calibri" panose="020F0502020204030204" pitchFamily="34" charset="0"/>
                        </a:rPr>
                        <a:t>Test for HIV</a:t>
                      </a:r>
                    </a:p>
                  </a:txBody>
                  <a:tcPr marL="182880" marR="68580" marT="0" marB="0">
                    <a:lnL w="190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88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6" name="TextBox 5"/>
          <p:cNvSpPr txBox="1"/>
          <p:nvPr/>
        </p:nvSpPr>
        <p:spPr>
          <a:xfrm>
            <a:off x="3802744" y="6531138"/>
            <a:ext cx="7658100"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rgbClr val="00788A"/>
                </a:solidFill>
                <a:effectLst/>
                <a:uLnTx/>
                <a:uFillTx/>
                <a:latin typeface="Calibri"/>
                <a:ea typeface="+mn-ea"/>
                <a:cs typeface="+mn-cs"/>
              </a:rPr>
              <a:t>Preliminary as of August 2018, may be subject to change</a:t>
            </a:r>
            <a:endParaRPr kumimoji="0" lang="en-US" sz="1000" b="0" i="0" u="none" strike="noStrike" kern="1200" cap="none" spc="0" normalizeH="0" baseline="0" noProof="0" dirty="0">
              <a:ln>
                <a:noFill/>
              </a:ln>
              <a:solidFill>
                <a:srgbClr val="00788A"/>
              </a:solidFill>
              <a:effectLst/>
              <a:uLnTx/>
              <a:uFillTx/>
              <a:latin typeface="Calibri"/>
              <a:ea typeface="+mn-ea"/>
              <a:cs typeface="+mn-cs"/>
            </a:endParaRPr>
          </a:p>
        </p:txBody>
      </p:sp>
    </p:spTree>
    <p:extLst>
      <p:ext uri="{BB962C8B-B14F-4D97-AF65-F5344CB8AC3E}">
        <p14:creationId xmlns:p14="http://schemas.microsoft.com/office/powerpoint/2010/main" val="832549382"/>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457200" y="-52209"/>
            <a:ext cx="6821085" cy="7072941"/>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6948537" y="1765998"/>
            <a:ext cx="5243463" cy="8771632"/>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itchFamily="34" charset="0"/>
                <a:ea typeface="+mn-ea"/>
                <a:cs typeface="+mn-cs"/>
              </a:rPr>
              <a:t>CDC: </a:t>
            </a:r>
            <a:r>
              <a:rPr kumimoji="0" lang="en-US" sz="2400" b="0" i="0" u="none" strike="noStrike" kern="1200" cap="none" spc="0" normalizeH="0" baseline="0" noProof="0" dirty="0">
                <a:ln>
                  <a:noFill/>
                </a:ln>
                <a:solidFill>
                  <a:prstClr val="white"/>
                </a:solidFill>
                <a:effectLst/>
                <a:uLnTx/>
                <a:uFillTx/>
                <a:latin typeface="Calibri Light" panose="020F0302020204030204"/>
                <a:ea typeface="+mn-ea"/>
                <a:cs typeface="+mn-cs"/>
              </a:rPr>
              <a:t>cdc.gov/</a:t>
            </a:r>
            <a:r>
              <a:rPr kumimoji="0" lang="en-US" sz="2400" b="0" i="0" u="none" strike="noStrike" kern="1200" cap="none" spc="0" normalizeH="0" baseline="0" noProof="0" dirty="0" err="1">
                <a:ln>
                  <a:noFill/>
                </a:ln>
                <a:solidFill>
                  <a:prstClr val="white"/>
                </a:solidFill>
                <a:effectLst/>
                <a:uLnTx/>
                <a:uFillTx/>
                <a:latin typeface="Calibri Light" panose="020F0302020204030204"/>
                <a:ea typeface="+mn-ea"/>
                <a:cs typeface="+mn-cs"/>
              </a:rPr>
              <a:t>std</a:t>
            </a:r>
            <a:r>
              <a:rPr kumimoji="0" lang="en-US" sz="2400" b="0" i="0" u="none" strike="noStrike" kern="1200" cap="none" spc="0" normalizeH="0" baseline="0" noProof="0" dirty="0">
                <a:ln>
                  <a:noFill/>
                </a:ln>
                <a:solidFill>
                  <a:prstClr val="white"/>
                </a:solidFill>
                <a:effectLst/>
                <a:uLnTx/>
                <a:uFillTx/>
                <a:latin typeface="Calibri Light" panose="020F0302020204030204"/>
                <a:ea typeface="+mn-ea"/>
                <a:cs typeface="+mn-cs"/>
              </a:rPr>
              <a:t>/default.htm</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Calibri" pitchFamily="34" charset="0"/>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itchFamily="34" charset="0"/>
                <a:ea typeface="+mn-ea"/>
                <a:cs typeface="+mn-cs"/>
              </a:rPr>
              <a:t>STD Treatment Guidelines: </a:t>
            </a:r>
            <a:r>
              <a:rPr kumimoji="0" lang="en-US" sz="2400" b="0" i="0" u="none" strike="noStrike" kern="1200" cap="none" spc="0" normalizeH="0" baseline="0" noProof="0" dirty="0">
                <a:ln>
                  <a:noFill/>
                </a:ln>
                <a:solidFill>
                  <a:prstClr val="white"/>
                </a:solidFill>
                <a:effectLst/>
                <a:uLnTx/>
                <a:uFillTx/>
                <a:latin typeface="Calibri Light" panose="020F0302020204030204"/>
                <a:ea typeface="+mn-ea"/>
                <a:cs typeface="+mn-cs"/>
              </a:rPr>
              <a:t>www.cdc.gov/std/tg2015 /default.htm </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Calibri" pitchFamily="34" charset="0"/>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itchFamily="34" charset="0"/>
                <a:ea typeface="+mn-ea"/>
                <a:cs typeface="+mn-cs"/>
              </a:rPr>
              <a:t>NNPTCs: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Light" panose="020F0302020204030204"/>
                <a:ea typeface="+mn-ea"/>
                <a:cs typeface="+mn-cs"/>
              </a:rPr>
              <a:t>www.nnptc.org www.STDCCN.org </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Calibri" pitchFamily="34" charset="0"/>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itchFamily="34" charset="0"/>
                <a:ea typeface="+mn-ea"/>
                <a:cs typeface="+mn-cs"/>
              </a:rPr>
              <a:t>National Coalition for Sexual Health: </a:t>
            </a:r>
            <a:r>
              <a:rPr kumimoji="0" lang="en-US" sz="2400" b="0" i="0" u="none" strike="noStrike" kern="1200" cap="none" spc="0" normalizeH="0" baseline="0" noProof="0" dirty="0">
                <a:ln>
                  <a:noFill/>
                </a:ln>
                <a:solidFill>
                  <a:prstClr val="white"/>
                </a:solidFill>
                <a:effectLst/>
                <a:uLnTx/>
                <a:uFillTx/>
                <a:latin typeface="Calibri Light" panose="020F0302020204030204"/>
                <a:ea typeface="+mn-ea"/>
                <a:cs typeface="+mn-cs"/>
              </a:rPr>
              <a:t>www.ncshguide.org/providers www.ncshguide.org</a:t>
            </a:r>
            <a:r>
              <a:rPr kumimoji="0" lang="en-US" sz="2400" b="0" i="0" u="sng" strike="noStrike" kern="1200" cap="none" spc="0" normalizeH="0" baseline="0" noProof="0" dirty="0">
                <a:ln>
                  <a:noFill/>
                </a:ln>
                <a:solidFill>
                  <a:prstClr val="white"/>
                </a:solidFill>
                <a:effectLst/>
                <a:uLnTx/>
                <a:uFillTx/>
                <a:latin typeface="Calibri Light" panose="020F0302020204030204"/>
                <a:ea typeface="+mn-ea"/>
                <a:cs typeface="+mn-cs"/>
              </a:rPr>
              <a:t>  </a:t>
            </a:r>
            <a:r>
              <a:rPr kumimoji="0" lang="en-US" sz="2400" b="0" i="0" u="none" strike="noStrike" kern="1200" cap="none" spc="0" normalizeH="0" baseline="0" noProof="0" dirty="0">
                <a:ln>
                  <a:noFill/>
                </a:ln>
                <a:solidFill>
                  <a:prstClr val="white"/>
                </a:solidFill>
                <a:effectLst/>
                <a:uLnTx/>
                <a:uFillTx/>
                <a:latin typeface="Calibri Light" panose="020F0302020204030204"/>
                <a:ea typeface="+mn-ea"/>
                <a:cs typeface="+mn-cs"/>
              </a:rPr>
              <a:t> </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E9E5DC"/>
              </a:solidFill>
              <a:effectLst/>
              <a:uLnTx/>
              <a:uFillTx/>
              <a:latin typeface="Calibri" pitchFamily="34" charset="0"/>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E9E5DC"/>
              </a:solidFill>
              <a:effectLst/>
              <a:uLnTx/>
              <a:uFillTx/>
              <a:latin typeface="Calibri" pitchFamily="34" charset="0"/>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E9E5DC"/>
              </a:solidFill>
              <a:effectLst/>
              <a:uLnTx/>
              <a:uFillTx/>
              <a:latin typeface="Calibri" pitchFamily="34" charset="0"/>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E9E5DC"/>
              </a:solidFill>
              <a:effectLst/>
              <a:uLnTx/>
              <a:uFillTx/>
              <a:latin typeface="Calibri" pitchFamily="34" charset="0"/>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E9E5DC"/>
              </a:solidFill>
              <a:effectLst/>
              <a:uLnTx/>
              <a:uFillTx/>
              <a:latin typeface="Calibri" pitchFamily="34" charset="0"/>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E9E5DC"/>
              </a:solidFill>
              <a:effectLst/>
              <a:uLnTx/>
              <a:uFillTx/>
              <a:latin typeface="Calibri" pitchFamily="34" charset="0"/>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E9E5DC"/>
              </a:solidFill>
              <a:effectLst/>
              <a:uLnTx/>
              <a:uFillTx/>
              <a:latin typeface="Calibri" pitchFamily="34" charset="0"/>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E9E5DC"/>
              </a:solidFill>
              <a:effectLst/>
              <a:uLnTx/>
              <a:uFillTx/>
              <a:latin typeface="Calibri" pitchFamily="34" charset="0"/>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E9E5DC"/>
              </a:solidFill>
              <a:effectLst/>
              <a:uLnTx/>
              <a:uFillTx/>
              <a:latin typeface="Calibri" pitchFamily="34" charset="0"/>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E9E5DC"/>
              </a:solidFill>
              <a:effectLst/>
              <a:uLnTx/>
              <a:uFillTx/>
              <a:latin typeface="Calibri" pitchFamily="34" charset="0"/>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E9E5DC"/>
              </a:solidFill>
              <a:effectLst/>
              <a:uLnTx/>
              <a:uFillTx/>
              <a:latin typeface="Calibri" pitchFamily="34" charset="0"/>
              <a:ea typeface="+mn-ea"/>
              <a:cs typeface="+mn-cs"/>
            </a:endParaRPr>
          </a:p>
        </p:txBody>
      </p:sp>
      <p:pic>
        <p:nvPicPr>
          <p:cNvPr id="7" name="Picture 6"/>
          <p:cNvPicPr>
            <a:picLocks noChangeAspect="1"/>
          </p:cNvPicPr>
          <p:nvPr/>
        </p:nvPicPr>
        <p:blipFill rotWithShape="1">
          <a:blip r:embed="rId2"/>
          <a:srcRect l="3457" t="869" r="2101" b="645"/>
          <a:stretch/>
        </p:blipFill>
        <p:spPr>
          <a:xfrm>
            <a:off x="3414162" y="3154430"/>
            <a:ext cx="2034998" cy="3086575"/>
          </a:xfrm>
          <a:prstGeom prst="rect">
            <a:avLst/>
          </a:prstGeom>
        </p:spPr>
      </p:pic>
      <p:pic>
        <p:nvPicPr>
          <p:cNvPr id="6" name="Picture 5"/>
          <p:cNvPicPr>
            <a:picLocks noChangeAspect="1"/>
          </p:cNvPicPr>
          <p:nvPr/>
        </p:nvPicPr>
        <p:blipFill>
          <a:blip r:embed="rId3"/>
          <a:stretch>
            <a:fillRect/>
          </a:stretch>
        </p:blipFill>
        <p:spPr>
          <a:xfrm>
            <a:off x="3074673" y="-579039"/>
            <a:ext cx="2410149" cy="3123868"/>
          </a:xfrm>
          <a:prstGeom prst="rect">
            <a:avLst/>
          </a:prstGeom>
        </p:spPr>
      </p:pic>
      <p:pic>
        <p:nvPicPr>
          <p:cNvPr id="9" name="Picture 8"/>
          <p:cNvPicPr>
            <a:picLocks noChangeAspect="1"/>
          </p:cNvPicPr>
          <p:nvPr/>
        </p:nvPicPr>
        <p:blipFill rotWithShape="1">
          <a:blip r:embed="rId4"/>
          <a:srcRect l="58438" t="5506" r="8541" b="24239"/>
          <a:stretch/>
        </p:blipFill>
        <p:spPr>
          <a:xfrm>
            <a:off x="739734" y="3407086"/>
            <a:ext cx="3557219" cy="1932725"/>
          </a:xfrm>
          <a:prstGeom prst="rect">
            <a:avLst/>
          </a:prstGeom>
          <a:ln w="3175">
            <a:solidFill>
              <a:schemeClr val="tx2">
                <a:lumMod val="75000"/>
                <a:alpha val="44000"/>
              </a:schemeClr>
            </a:solidFill>
          </a:ln>
          <a:effectLst>
            <a:outerShdw blurRad="50800" dist="38100" dir="2700000" algn="tl" rotWithShape="0">
              <a:schemeClr val="tx2">
                <a:lumMod val="50000"/>
                <a:alpha val="40000"/>
              </a:schemeClr>
            </a:outerShdw>
          </a:effectLst>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6297" y="-196759"/>
            <a:ext cx="1765700" cy="2286000"/>
          </a:xfrm>
          <a:prstGeom prst="rect">
            <a:avLst/>
          </a:prstGeom>
        </p:spPr>
      </p:pic>
      <p:pic>
        <p:nvPicPr>
          <p:cNvPr id="5" name="Picture 4"/>
          <p:cNvPicPr>
            <a:picLocks noChangeAspect="1"/>
          </p:cNvPicPr>
          <p:nvPr/>
        </p:nvPicPr>
        <p:blipFill>
          <a:blip r:embed="rId6"/>
          <a:stretch>
            <a:fillRect/>
          </a:stretch>
        </p:blipFill>
        <p:spPr>
          <a:xfrm>
            <a:off x="1066793" y="5085589"/>
            <a:ext cx="1367091" cy="2132451"/>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51462" y="1033530"/>
            <a:ext cx="1815703" cy="2286000"/>
          </a:xfrm>
          <a:prstGeom prst="rect">
            <a:avLst/>
          </a:prstGeom>
        </p:spPr>
      </p:pic>
      <p:pic>
        <p:nvPicPr>
          <p:cNvPr id="3" name="Picture 2"/>
          <p:cNvPicPr>
            <a:picLocks noChangeAspect="1"/>
          </p:cNvPicPr>
          <p:nvPr/>
        </p:nvPicPr>
        <p:blipFill>
          <a:blip r:embed="rId8"/>
          <a:stretch>
            <a:fillRect/>
          </a:stretch>
        </p:blipFill>
        <p:spPr>
          <a:xfrm>
            <a:off x="1882968" y="4667488"/>
            <a:ext cx="1361813" cy="2190513"/>
          </a:xfrm>
          <a:prstGeom prst="rect">
            <a:avLst/>
          </a:prstGeom>
        </p:spPr>
      </p:pic>
      <p:sp>
        <p:nvSpPr>
          <p:cNvPr id="2" name="Title 1"/>
          <p:cNvSpPr>
            <a:spLocks noGrp="1"/>
          </p:cNvSpPr>
          <p:nvPr>
            <p:ph type="title"/>
          </p:nvPr>
        </p:nvSpPr>
        <p:spPr>
          <a:xfrm>
            <a:off x="6948537" y="455010"/>
            <a:ext cx="5050624" cy="707552"/>
          </a:xfrm>
        </p:spPr>
        <p:txBody>
          <a:bodyPr/>
          <a:lstStyle/>
          <a:p>
            <a:r>
              <a:rPr lang="en-US" dirty="0" smtClean="0">
                <a:solidFill>
                  <a:schemeClr val="bg1"/>
                </a:solidFill>
              </a:rPr>
              <a:t>STD Resources </a:t>
            </a:r>
            <a:endParaRPr lang="en-US" dirty="0">
              <a:solidFill>
                <a:schemeClr val="bg1"/>
              </a:solidFill>
            </a:endParaRPr>
          </a:p>
        </p:txBody>
      </p:sp>
      <p:sp>
        <p:nvSpPr>
          <p:cNvPr id="4" name="Rectangle 3"/>
          <p:cNvSpPr/>
          <p:nvPr/>
        </p:nvSpPr>
        <p:spPr>
          <a:xfrm>
            <a:off x="7019050" y="1354563"/>
            <a:ext cx="5486400"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8348631"/>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p:cNvSpPr>
          <p:nvPr/>
        </p:nvSpPr>
        <p:spPr>
          <a:xfrm>
            <a:off x="454273" y="27234"/>
            <a:ext cx="10385177" cy="857251"/>
          </a:xfrm>
          <a:prstGeom prst="rect">
            <a:avLst/>
          </a:prstGeom>
        </p:spPr>
        <p:txBody>
          <a:bodyPr anchor="b"/>
          <a:lstStyle>
            <a:lvl1pPr algn="l" rtl="0" eaLnBrk="0" fontAlgn="base" hangingPunct="0">
              <a:spcBef>
                <a:spcPct val="0"/>
              </a:spcBef>
              <a:spcAft>
                <a:spcPct val="0"/>
              </a:spcAft>
              <a:defRPr sz="3600" b="1" kern="1200" baseline="0">
                <a:solidFill>
                  <a:schemeClr val="bg2"/>
                </a:solidFill>
                <a:effectLst/>
                <a:latin typeface="Calibri" pitchFamily="34" charset="0"/>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788A"/>
                </a:solidFill>
                <a:effectLst/>
                <a:uLnTx/>
                <a:uFillTx/>
                <a:latin typeface="Calibri" pitchFamily="34" charset="0"/>
                <a:ea typeface="+mj-ea"/>
                <a:cs typeface="+mj-cs"/>
              </a:rPr>
              <a:t>National Network of STD Clinical Prevention Training Centers (NNPTC) </a:t>
            </a:r>
          </a:p>
        </p:txBody>
      </p:sp>
      <p:cxnSp>
        <p:nvCxnSpPr>
          <p:cNvPr id="20" name="Straight Connector 19"/>
          <p:cNvCxnSpPr/>
          <p:nvPr/>
        </p:nvCxnSpPr>
        <p:spPr>
          <a:xfrm>
            <a:off x="541863" y="882540"/>
            <a:ext cx="10058400" cy="0"/>
          </a:xfrm>
          <a:prstGeom prst="line">
            <a:avLst/>
          </a:prstGeom>
          <a:ln w="12700">
            <a:solidFill>
              <a:srgbClr val="00788A"/>
            </a:solidFill>
          </a:ln>
        </p:spPr>
        <p:style>
          <a:lnRef idx="1">
            <a:schemeClr val="accent1"/>
          </a:lnRef>
          <a:fillRef idx="0">
            <a:schemeClr val="accent1"/>
          </a:fillRef>
          <a:effectRef idx="0">
            <a:schemeClr val="accent1"/>
          </a:effectRef>
          <a:fontRef idx="minor">
            <a:schemeClr val="tx1"/>
          </a:fontRef>
        </p:style>
      </p:cxnSp>
      <p:grpSp>
        <p:nvGrpSpPr>
          <p:cNvPr id="273" name="Group 272"/>
          <p:cNvGrpSpPr/>
          <p:nvPr/>
        </p:nvGrpSpPr>
        <p:grpSpPr>
          <a:xfrm>
            <a:off x="1267779" y="1428750"/>
            <a:ext cx="9571671" cy="5197120"/>
            <a:chOff x="25081" y="811927"/>
            <a:chExt cx="9284287" cy="5123226"/>
          </a:xfrm>
        </p:grpSpPr>
        <p:grpSp>
          <p:nvGrpSpPr>
            <p:cNvPr id="274" name="Group 273"/>
            <p:cNvGrpSpPr/>
            <p:nvPr/>
          </p:nvGrpSpPr>
          <p:grpSpPr>
            <a:xfrm>
              <a:off x="25081" y="811927"/>
              <a:ext cx="9284287" cy="5123226"/>
              <a:chOff x="206056" y="284430"/>
              <a:chExt cx="9284287" cy="5123226"/>
            </a:xfrm>
          </p:grpSpPr>
          <p:sp>
            <p:nvSpPr>
              <p:cNvPr id="281" name="TextBox 280"/>
              <p:cNvSpPr txBox="1"/>
              <p:nvPr/>
            </p:nvSpPr>
            <p:spPr>
              <a:xfrm>
                <a:off x="3175844" y="353724"/>
                <a:ext cx="1604372" cy="539182"/>
              </a:xfrm>
              <a:prstGeom prst="rect">
                <a:avLst/>
              </a:prstGeom>
              <a:solidFill>
                <a:sysClr val="window" lastClr="FFFFFF">
                  <a:alpha val="70000"/>
                </a:sys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5C9942"/>
                    </a:solidFill>
                    <a:effectLst/>
                    <a:uLnTx/>
                    <a:uFillTx/>
                    <a:latin typeface="Calibri" panose="020F0502020204030204"/>
                    <a:ea typeface="+mn-ea"/>
                    <a:cs typeface="+mn-cs"/>
                  </a:rPr>
                  <a:t>Denver Public Health</a:t>
                </a:r>
              </a:p>
            </p:txBody>
          </p:sp>
          <p:sp>
            <p:nvSpPr>
              <p:cNvPr id="282" name="Oval 281"/>
              <p:cNvSpPr/>
              <p:nvPr/>
            </p:nvSpPr>
            <p:spPr>
              <a:xfrm rot="5400000">
                <a:off x="3904339" y="891537"/>
                <a:ext cx="137160" cy="132264"/>
              </a:xfrm>
              <a:prstGeom prst="ellipse">
                <a:avLst/>
              </a:prstGeom>
              <a:solidFill>
                <a:srgbClr val="5C994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283" name="Gruppe 251"/>
              <p:cNvGrpSpPr/>
              <p:nvPr/>
            </p:nvGrpSpPr>
            <p:grpSpPr>
              <a:xfrm>
                <a:off x="1518037" y="590293"/>
                <a:ext cx="6698412" cy="4817363"/>
                <a:chOff x="1449634" y="627625"/>
                <a:chExt cx="7103817" cy="4930930"/>
              </a:xfrm>
              <a:solidFill>
                <a:srgbClr val="00788A">
                  <a:alpha val="41000"/>
                </a:srgbClr>
              </a:solidFill>
            </p:grpSpPr>
            <p:sp>
              <p:nvSpPr>
                <p:cNvPr id="315" name="Freeform 314"/>
                <p:cNvSpPr>
                  <a:spLocks/>
                </p:cNvSpPr>
                <p:nvPr/>
              </p:nvSpPr>
              <p:spPr bwMode="auto">
                <a:xfrm>
                  <a:off x="6058305" y="2788156"/>
                  <a:ext cx="1017833" cy="564136"/>
                </a:xfrm>
                <a:custGeom>
                  <a:avLst/>
                  <a:gdLst/>
                  <a:ahLst/>
                  <a:cxnLst>
                    <a:cxn ang="0">
                      <a:pos x="630" y="82"/>
                    </a:cxn>
                    <a:cxn ang="0">
                      <a:pos x="616" y="40"/>
                    </a:cxn>
                    <a:cxn ang="0">
                      <a:pos x="592" y="24"/>
                    </a:cxn>
                    <a:cxn ang="0">
                      <a:pos x="502" y="36"/>
                    </a:cxn>
                    <a:cxn ang="0">
                      <a:pos x="396" y="0"/>
                    </a:cxn>
                    <a:cxn ang="0">
                      <a:pos x="400" y="12"/>
                    </a:cxn>
                    <a:cxn ang="0">
                      <a:pos x="360" y="52"/>
                    </a:cxn>
                    <a:cxn ang="0">
                      <a:pos x="310" y="162"/>
                    </a:cxn>
                    <a:cxn ang="0">
                      <a:pos x="280" y="148"/>
                    </a:cxn>
                    <a:cxn ang="0">
                      <a:pos x="200" y="204"/>
                    </a:cxn>
                    <a:cxn ang="0">
                      <a:pos x="176" y="188"/>
                    </a:cxn>
                    <a:cxn ang="0">
                      <a:pos x="122" y="232"/>
                    </a:cxn>
                    <a:cxn ang="0">
                      <a:pos x="122" y="228"/>
                    </a:cxn>
                    <a:cxn ang="0">
                      <a:pos x="176" y="184"/>
                    </a:cxn>
                    <a:cxn ang="0">
                      <a:pos x="122" y="224"/>
                    </a:cxn>
                    <a:cxn ang="0">
                      <a:pos x="118" y="256"/>
                    </a:cxn>
                    <a:cxn ang="0">
                      <a:pos x="76" y="312"/>
                    </a:cxn>
                    <a:cxn ang="0">
                      <a:pos x="26" y="286"/>
                    </a:cxn>
                    <a:cxn ang="0">
                      <a:pos x="4" y="330"/>
                    </a:cxn>
                    <a:cxn ang="0">
                      <a:pos x="0" y="322"/>
                    </a:cxn>
                    <a:cxn ang="0">
                      <a:pos x="6" y="378"/>
                    </a:cxn>
                    <a:cxn ang="0">
                      <a:pos x="26" y="376"/>
                    </a:cxn>
                    <a:cxn ang="0">
                      <a:pos x="306" y="330"/>
                    </a:cxn>
                    <a:cxn ang="0">
                      <a:pos x="568" y="276"/>
                    </a:cxn>
                    <a:cxn ang="0">
                      <a:pos x="632" y="202"/>
                    </a:cxn>
                    <a:cxn ang="0">
                      <a:pos x="682" y="104"/>
                    </a:cxn>
                    <a:cxn ang="0">
                      <a:pos x="630" y="82"/>
                    </a:cxn>
                  </a:cxnLst>
                  <a:rect l="0" t="0" r="r" b="b"/>
                  <a:pathLst>
                    <a:path w="682" h="378">
                      <a:moveTo>
                        <a:pt x="630" y="82"/>
                      </a:moveTo>
                      <a:lnTo>
                        <a:pt x="616" y="40"/>
                      </a:lnTo>
                      <a:lnTo>
                        <a:pt x="592" y="24"/>
                      </a:lnTo>
                      <a:lnTo>
                        <a:pt x="502" y="36"/>
                      </a:lnTo>
                      <a:lnTo>
                        <a:pt x="396" y="0"/>
                      </a:lnTo>
                      <a:lnTo>
                        <a:pt x="400" y="12"/>
                      </a:lnTo>
                      <a:lnTo>
                        <a:pt x="360" y="52"/>
                      </a:lnTo>
                      <a:lnTo>
                        <a:pt x="310" y="162"/>
                      </a:lnTo>
                      <a:lnTo>
                        <a:pt x="280" y="148"/>
                      </a:lnTo>
                      <a:lnTo>
                        <a:pt x="200" y="204"/>
                      </a:lnTo>
                      <a:lnTo>
                        <a:pt x="176" y="188"/>
                      </a:lnTo>
                      <a:lnTo>
                        <a:pt x="122" y="232"/>
                      </a:lnTo>
                      <a:lnTo>
                        <a:pt x="122" y="228"/>
                      </a:lnTo>
                      <a:lnTo>
                        <a:pt x="176" y="184"/>
                      </a:lnTo>
                      <a:lnTo>
                        <a:pt x="122" y="224"/>
                      </a:lnTo>
                      <a:lnTo>
                        <a:pt x="118" y="256"/>
                      </a:lnTo>
                      <a:lnTo>
                        <a:pt x="76" y="312"/>
                      </a:lnTo>
                      <a:lnTo>
                        <a:pt x="26" y="286"/>
                      </a:lnTo>
                      <a:lnTo>
                        <a:pt x="4" y="330"/>
                      </a:lnTo>
                      <a:lnTo>
                        <a:pt x="0" y="322"/>
                      </a:lnTo>
                      <a:lnTo>
                        <a:pt x="6" y="378"/>
                      </a:lnTo>
                      <a:lnTo>
                        <a:pt x="26" y="376"/>
                      </a:lnTo>
                      <a:lnTo>
                        <a:pt x="306" y="330"/>
                      </a:lnTo>
                      <a:lnTo>
                        <a:pt x="568" y="276"/>
                      </a:lnTo>
                      <a:lnTo>
                        <a:pt x="632" y="202"/>
                      </a:lnTo>
                      <a:lnTo>
                        <a:pt x="682" y="104"/>
                      </a:lnTo>
                      <a:lnTo>
                        <a:pt x="630" y="82"/>
                      </a:lnTo>
                      <a:close/>
                    </a:path>
                  </a:pathLst>
                </a:custGeom>
                <a:solidFill>
                  <a:srgbClr val="C59136"/>
                </a:solid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316" name="Freeform 315"/>
                <p:cNvSpPr>
                  <a:spLocks/>
                </p:cNvSpPr>
                <p:nvPr/>
              </p:nvSpPr>
              <p:spPr bwMode="auto">
                <a:xfrm>
                  <a:off x="5200601" y="2732497"/>
                  <a:ext cx="877545" cy="761136"/>
                </a:xfrm>
                <a:custGeom>
                  <a:avLst/>
                  <a:gdLst/>
                  <a:ahLst/>
                  <a:cxnLst>
                    <a:cxn ang="0">
                      <a:pos x="556" y="278"/>
                    </a:cxn>
                    <a:cxn ang="0">
                      <a:pos x="476" y="220"/>
                    </a:cxn>
                    <a:cxn ang="0">
                      <a:pos x="476" y="140"/>
                    </a:cxn>
                    <a:cxn ang="0">
                      <a:pos x="444" y="140"/>
                    </a:cxn>
                    <a:cxn ang="0">
                      <a:pos x="346" y="14"/>
                    </a:cxn>
                    <a:cxn ang="0">
                      <a:pos x="346" y="0"/>
                    </a:cxn>
                    <a:cxn ang="0">
                      <a:pos x="0" y="8"/>
                    </a:cxn>
                    <a:cxn ang="0">
                      <a:pos x="22" y="70"/>
                    </a:cxn>
                    <a:cxn ang="0">
                      <a:pos x="68" y="70"/>
                    </a:cxn>
                    <a:cxn ang="0">
                      <a:pos x="50" y="136"/>
                    </a:cxn>
                    <a:cxn ang="0">
                      <a:pos x="104" y="160"/>
                    </a:cxn>
                    <a:cxn ang="0">
                      <a:pos x="132" y="470"/>
                    </a:cxn>
                    <a:cxn ang="0">
                      <a:pos x="522" y="462"/>
                    </a:cxn>
                    <a:cxn ang="0">
                      <a:pos x="506" y="510"/>
                    </a:cxn>
                    <a:cxn ang="0">
                      <a:pos x="586" y="504"/>
                    </a:cxn>
                    <a:cxn ang="0">
                      <a:pos x="586" y="410"/>
                    </a:cxn>
                    <a:cxn ang="0">
                      <a:pos x="588" y="408"/>
                    </a:cxn>
                    <a:cxn ang="0">
                      <a:pos x="582" y="352"/>
                    </a:cxn>
                    <a:cxn ang="0">
                      <a:pos x="556" y="278"/>
                    </a:cxn>
                  </a:cxnLst>
                  <a:rect l="0" t="0" r="r" b="b"/>
                  <a:pathLst>
                    <a:path w="588" h="510">
                      <a:moveTo>
                        <a:pt x="556" y="278"/>
                      </a:moveTo>
                      <a:lnTo>
                        <a:pt x="476" y="220"/>
                      </a:lnTo>
                      <a:lnTo>
                        <a:pt x="476" y="140"/>
                      </a:lnTo>
                      <a:lnTo>
                        <a:pt x="444" y="140"/>
                      </a:lnTo>
                      <a:lnTo>
                        <a:pt x="346" y="14"/>
                      </a:lnTo>
                      <a:lnTo>
                        <a:pt x="346" y="0"/>
                      </a:lnTo>
                      <a:lnTo>
                        <a:pt x="0" y="8"/>
                      </a:lnTo>
                      <a:lnTo>
                        <a:pt x="22" y="70"/>
                      </a:lnTo>
                      <a:lnTo>
                        <a:pt x="68" y="70"/>
                      </a:lnTo>
                      <a:lnTo>
                        <a:pt x="50" y="136"/>
                      </a:lnTo>
                      <a:lnTo>
                        <a:pt x="104" y="160"/>
                      </a:lnTo>
                      <a:lnTo>
                        <a:pt x="132" y="470"/>
                      </a:lnTo>
                      <a:lnTo>
                        <a:pt x="522" y="462"/>
                      </a:lnTo>
                      <a:lnTo>
                        <a:pt x="506" y="510"/>
                      </a:lnTo>
                      <a:lnTo>
                        <a:pt x="586" y="504"/>
                      </a:lnTo>
                      <a:lnTo>
                        <a:pt x="586" y="410"/>
                      </a:lnTo>
                      <a:lnTo>
                        <a:pt x="588" y="408"/>
                      </a:lnTo>
                      <a:lnTo>
                        <a:pt x="582" y="352"/>
                      </a:lnTo>
                      <a:lnTo>
                        <a:pt x="556" y="278"/>
                      </a:lnTo>
                      <a:close/>
                    </a:path>
                  </a:pathLst>
                </a:custGeom>
                <a:solidFill>
                  <a:srgbClr val="C59136"/>
                </a:solidFill>
                <a:ln w="12700">
                  <a:solidFill>
                    <a:sysClr val="window" lastClr="FFFFFF"/>
                  </a:solidFill>
                  <a:prstDash val="solid"/>
                  <a:round/>
                  <a:headEnd/>
                  <a:tailEnd/>
                </a:ln>
                <a:effectLst/>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grpSp>
              <p:nvGrpSpPr>
                <p:cNvPr id="317" name="Gruppe 360"/>
                <p:cNvGrpSpPr/>
                <p:nvPr/>
              </p:nvGrpSpPr>
              <p:grpSpPr>
                <a:xfrm>
                  <a:off x="1449634" y="627625"/>
                  <a:ext cx="7103817" cy="4930930"/>
                  <a:chOff x="1449634" y="627625"/>
                  <a:chExt cx="7103817" cy="4930930"/>
                </a:xfrm>
                <a:grpFill/>
              </p:grpSpPr>
              <p:sp>
                <p:nvSpPr>
                  <p:cNvPr id="318" name="Freeform 317"/>
                  <p:cNvSpPr>
                    <a:spLocks/>
                  </p:cNvSpPr>
                  <p:nvPr/>
                </p:nvSpPr>
                <p:spPr bwMode="auto">
                  <a:xfrm>
                    <a:off x="5419725" y="1465887"/>
                    <a:ext cx="751182" cy="872831"/>
                  </a:xfrm>
                  <a:custGeom>
                    <a:avLst/>
                    <a:gdLst/>
                    <a:ahLst/>
                    <a:cxnLst>
                      <a:cxn ang="0">
                        <a:pos x="404" y="538"/>
                      </a:cxn>
                      <a:cxn ang="0">
                        <a:pos x="490" y="542"/>
                      </a:cxn>
                      <a:cxn ang="0">
                        <a:pos x="464" y="400"/>
                      </a:cxn>
                      <a:cxn ang="0">
                        <a:pos x="494" y="172"/>
                      </a:cxn>
                      <a:cxn ang="0">
                        <a:pos x="446" y="160"/>
                      </a:cxn>
                      <a:cxn ang="0">
                        <a:pos x="414" y="160"/>
                      </a:cxn>
                      <a:cxn ang="0">
                        <a:pos x="404" y="122"/>
                      </a:cxn>
                      <a:cxn ang="0">
                        <a:pos x="196" y="96"/>
                      </a:cxn>
                      <a:cxn ang="0">
                        <a:pos x="174" y="38"/>
                      </a:cxn>
                      <a:cxn ang="0">
                        <a:pos x="146" y="38"/>
                      </a:cxn>
                      <a:cxn ang="0">
                        <a:pos x="146" y="0"/>
                      </a:cxn>
                      <a:cxn ang="0">
                        <a:pos x="78" y="24"/>
                      </a:cxn>
                      <a:cxn ang="0">
                        <a:pos x="36" y="116"/>
                      </a:cxn>
                      <a:cxn ang="0">
                        <a:pos x="0" y="158"/>
                      </a:cxn>
                      <a:cxn ang="0">
                        <a:pos x="28" y="292"/>
                      </a:cxn>
                      <a:cxn ang="0">
                        <a:pos x="166" y="374"/>
                      </a:cxn>
                      <a:cxn ang="0">
                        <a:pos x="194" y="508"/>
                      </a:cxn>
                      <a:cxn ang="0">
                        <a:pos x="264" y="574"/>
                      </a:cxn>
                      <a:cxn ang="0">
                        <a:pos x="352" y="568"/>
                      </a:cxn>
                      <a:cxn ang="0">
                        <a:pos x="404" y="538"/>
                      </a:cxn>
                    </a:cxnLst>
                    <a:rect l="0" t="0" r="r" b="b"/>
                    <a:pathLst>
                      <a:path w="494" h="574">
                        <a:moveTo>
                          <a:pt x="404" y="538"/>
                        </a:moveTo>
                        <a:lnTo>
                          <a:pt x="490" y="542"/>
                        </a:lnTo>
                        <a:lnTo>
                          <a:pt x="464" y="400"/>
                        </a:lnTo>
                        <a:lnTo>
                          <a:pt x="494" y="172"/>
                        </a:lnTo>
                        <a:lnTo>
                          <a:pt x="446" y="160"/>
                        </a:lnTo>
                        <a:lnTo>
                          <a:pt x="414" y="160"/>
                        </a:lnTo>
                        <a:lnTo>
                          <a:pt x="404" y="122"/>
                        </a:lnTo>
                        <a:lnTo>
                          <a:pt x="196" y="96"/>
                        </a:lnTo>
                        <a:lnTo>
                          <a:pt x="174" y="38"/>
                        </a:lnTo>
                        <a:lnTo>
                          <a:pt x="146" y="38"/>
                        </a:lnTo>
                        <a:lnTo>
                          <a:pt x="146" y="0"/>
                        </a:lnTo>
                        <a:lnTo>
                          <a:pt x="78" y="24"/>
                        </a:lnTo>
                        <a:lnTo>
                          <a:pt x="36" y="116"/>
                        </a:lnTo>
                        <a:lnTo>
                          <a:pt x="0" y="158"/>
                        </a:lnTo>
                        <a:lnTo>
                          <a:pt x="28" y="292"/>
                        </a:lnTo>
                        <a:lnTo>
                          <a:pt x="166" y="374"/>
                        </a:lnTo>
                        <a:lnTo>
                          <a:pt x="194" y="508"/>
                        </a:lnTo>
                        <a:lnTo>
                          <a:pt x="264" y="574"/>
                        </a:lnTo>
                        <a:lnTo>
                          <a:pt x="352" y="568"/>
                        </a:lnTo>
                        <a:lnTo>
                          <a:pt x="404" y="538"/>
                        </a:lnTo>
                        <a:close/>
                      </a:path>
                    </a:pathLst>
                  </a:custGeom>
                  <a:solidFill>
                    <a:srgbClr val="C59136"/>
                  </a:solid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319" name="Freeform 318"/>
                  <p:cNvSpPr>
                    <a:spLocks/>
                  </p:cNvSpPr>
                  <p:nvPr/>
                </p:nvSpPr>
                <p:spPr bwMode="auto">
                  <a:xfrm>
                    <a:off x="5714724" y="2283975"/>
                    <a:ext cx="571750" cy="1000562"/>
                  </a:xfrm>
                  <a:custGeom>
                    <a:avLst/>
                    <a:gdLst/>
                    <a:ahLst/>
                    <a:cxnLst>
                      <a:cxn ang="0">
                        <a:pos x="336" y="64"/>
                      </a:cxn>
                      <a:cxn ang="0">
                        <a:pos x="300" y="26"/>
                      </a:cxn>
                      <a:cxn ang="0">
                        <a:pos x="296" y="4"/>
                      </a:cxn>
                      <a:cxn ang="0">
                        <a:pos x="210" y="0"/>
                      </a:cxn>
                      <a:cxn ang="0">
                        <a:pos x="158" y="30"/>
                      </a:cxn>
                      <a:cxn ang="0">
                        <a:pos x="70" y="36"/>
                      </a:cxn>
                      <a:cxn ang="0">
                        <a:pos x="78" y="96"/>
                      </a:cxn>
                      <a:cxn ang="0">
                        <a:pos x="22" y="162"/>
                      </a:cxn>
                      <a:cxn ang="0">
                        <a:pos x="42" y="202"/>
                      </a:cxn>
                      <a:cxn ang="0">
                        <a:pos x="0" y="272"/>
                      </a:cxn>
                      <a:cxn ang="0">
                        <a:pos x="0" y="320"/>
                      </a:cxn>
                      <a:cxn ang="0">
                        <a:pos x="96" y="442"/>
                      </a:cxn>
                      <a:cxn ang="0">
                        <a:pos x="130" y="442"/>
                      </a:cxn>
                      <a:cxn ang="0">
                        <a:pos x="130" y="526"/>
                      </a:cxn>
                      <a:cxn ang="0">
                        <a:pos x="208" y="580"/>
                      </a:cxn>
                      <a:cxn ang="0">
                        <a:pos x="236" y="658"/>
                      </a:cxn>
                      <a:cxn ang="0">
                        <a:pos x="258" y="616"/>
                      </a:cxn>
                      <a:cxn ang="0">
                        <a:pos x="308" y="644"/>
                      </a:cxn>
                      <a:cxn ang="0">
                        <a:pos x="348" y="592"/>
                      </a:cxn>
                      <a:cxn ang="0">
                        <a:pos x="356" y="510"/>
                      </a:cxn>
                      <a:cxn ang="0">
                        <a:pos x="376" y="428"/>
                      </a:cxn>
                      <a:cxn ang="0">
                        <a:pos x="336" y="64"/>
                      </a:cxn>
                    </a:cxnLst>
                    <a:rect l="0" t="0" r="r" b="b"/>
                    <a:pathLst>
                      <a:path w="376" h="658">
                        <a:moveTo>
                          <a:pt x="336" y="64"/>
                        </a:moveTo>
                        <a:lnTo>
                          <a:pt x="300" y="26"/>
                        </a:lnTo>
                        <a:lnTo>
                          <a:pt x="296" y="4"/>
                        </a:lnTo>
                        <a:lnTo>
                          <a:pt x="210" y="0"/>
                        </a:lnTo>
                        <a:lnTo>
                          <a:pt x="158" y="30"/>
                        </a:lnTo>
                        <a:lnTo>
                          <a:pt x="70" y="36"/>
                        </a:lnTo>
                        <a:lnTo>
                          <a:pt x="78" y="96"/>
                        </a:lnTo>
                        <a:lnTo>
                          <a:pt x="22" y="162"/>
                        </a:lnTo>
                        <a:lnTo>
                          <a:pt x="42" y="202"/>
                        </a:lnTo>
                        <a:lnTo>
                          <a:pt x="0" y="272"/>
                        </a:lnTo>
                        <a:lnTo>
                          <a:pt x="0" y="320"/>
                        </a:lnTo>
                        <a:lnTo>
                          <a:pt x="96" y="442"/>
                        </a:lnTo>
                        <a:lnTo>
                          <a:pt x="130" y="442"/>
                        </a:lnTo>
                        <a:lnTo>
                          <a:pt x="130" y="526"/>
                        </a:lnTo>
                        <a:lnTo>
                          <a:pt x="208" y="580"/>
                        </a:lnTo>
                        <a:lnTo>
                          <a:pt x="236" y="658"/>
                        </a:lnTo>
                        <a:lnTo>
                          <a:pt x="258" y="616"/>
                        </a:lnTo>
                        <a:lnTo>
                          <a:pt x="308" y="644"/>
                        </a:lnTo>
                        <a:lnTo>
                          <a:pt x="348" y="592"/>
                        </a:lnTo>
                        <a:lnTo>
                          <a:pt x="356" y="510"/>
                        </a:lnTo>
                        <a:lnTo>
                          <a:pt x="376" y="428"/>
                        </a:lnTo>
                        <a:lnTo>
                          <a:pt x="336" y="64"/>
                        </a:lnTo>
                        <a:close/>
                      </a:path>
                    </a:pathLst>
                  </a:custGeom>
                  <a:solidFill>
                    <a:srgbClr val="C59136"/>
                  </a:solidFill>
                  <a:ln w="12700">
                    <a:solidFill>
                      <a:sysClr val="window" lastClr="FFFFFF"/>
                    </a:solidFill>
                    <a:prstDash val="solid"/>
                    <a:round/>
                    <a:headEnd/>
                    <a:tailEnd/>
                  </a:ln>
                  <a:effectLst/>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grpSp>
                <p:nvGrpSpPr>
                  <p:cNvPr id="320" name="Gruppe 313"/>
                  <p:cNvGrpSpPr/>
                  <p:nvPr/>
                </p:nvGrpSpPr>
                <p:grpSpPr>
                  <a:xfrm>
                    <a:off x="1449634" y="627625"/>
                    <a:ext cx="7103817" cy="4930930"/>
                    <a:chOff x="1449634" y="456175"/>
                    <a:chExt cx="7103817" cy="4930930"/>
                  </a:xfrm>
                  <a:grpFill/>
                </p:grpSpPr>
                <p:sp>
                  <p:nvSpPr>
                    <p:cNvPr id="321" name="Freeform 320"/>
                    <p:cNvSpPr>
                      <a:spLocks/>
                    </p:cNvSpPr>
                    <p:nvPr/>
                  </p:nvSpPr>
                  <p:spPr bwMode="auto">
                    <a:xfrm>
                      <a:off x="7807144" y="1160689"/>
                      <a:ext cx="149261" cy="570179"/>
                    </a:xfrm>
                    <a:custGeom>
                      <a:avLst/>
                      <a:gdLst/>
                      <a:ahLst/>
                      <a:cxnLst>
                        <a:cxn ang="0">
                          <a:pos x="0" y="0"/>
                        </a:cxn>
                        <a:cxn ang="0">
                          <a:pos x="86" y="312"/>
                        </a:cxn>
                        <a:cxn ang="0">
                          <a:pos x="100" y="382"/>
                        </a:cxn>
                        <a:cxn ang="0">
                          <a:pos x="94" y="324"/>
                        </a:cxn>
                        <a:cxn ang="0">
                          <a:pos x="30" y="98"/>
                        </a:cxn>
                        <a:cxn ang="0">
                          <a:pos x="0" y="0"/>
                        </a:cxn>
                      </a:cxnLst>
                      <a:rect l="0" t="0" r="r" b="b"/>
                      <a:pathLst>
                        <a:path w="100" h="382">
                          <a:moveTo>
                            <a:pt x="0" y="0"/>
                          </a:moveTo>
                          <a:lnTo>
                            <a:pt x="86" y="312"/>
                          </a:lnTo>
                          <a:lnTo>
                            <a:pt x="100" y="382"/>
                          </a:lnTo>
                          <a:lnTo>
                            <a:pt x="94" y="324"/>
                          </a:lnTo>
                          <a:lnTo>
                            <a:pt x="30" y="98"/>
                          </a:lnTo>
                          <a:lnTo>
                            <a:pt x="0" y="0"/>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322" name="Freeform 321"/>
                    <p:cNvSpPr>
                      <a:spLocks/>
                    </p:cNvSpPr>
                    <p:nvPr/>
                  </p:nvSpPr>
                  <p:spPr bwMode="auto">
                    <a:xfrm>
                      <a:off x="7147408" y="1109940"/>
                      <a:ext cx="895569" cy="814968"/>
                    </a:xfrm>
                    <a:custGeom>
                      <a:avLst/>
                      <a:gdLst/>
                      <a:ahLst/>
                      <a:cxnLst>
                        <a:cxn ang="0">
                          <a:pos x="546" y="442"/>
                        </a:cxn>
                        <a:cxn ang="0">
                          <a:pos x="542" y="416"/>
                        </a:cxn>
                        <a:cxn ang="0">
                          <a:pos x="528" y="346"/>
                        </a:cxn>
                        <a:cxn ang="0">
                          <a:pos x="442" y="34"/>
                        </a:cxn>
                        <a:cxn ang="0">
                          <a:pos x="434" y="0"/>
                        </a:cxn>
                        <a:cxn ang="0">
                          <a:pos x="434" y="0"/>
                        </a:cxn>
                        <a:cxn ang="0">
                          <a:pos x="434" y="0"/>
                        </a:cxn>
                        <a:cxn ang="0">
                          <a:pos x="308" y="48"/>
                        </a:cxn>
                        <a:cxn ang="0">
                          <a:pos x="238" y="208"/>
                        </a:cxn>
                        <a:cxn ang="0">
                          <a:pos x="246" y="234"/>
                        </a:cxn>
                        <a:cxn ang="0">
                          <a:pos x="216" y="290"/>
                        </a:cxn>
                        <a:cxn ang="0">
                          <a:pos x="84" y="318"/>
                        </a:cxn>
                        <a:cxn ang="0">
                          <a:pos x="46" y="398"/>
                        </a:cxn>
                        <a:cxn ang="0">
                          <a:pos x="58" y="426"/>
                        </a:cxn>
                        <a:cxn ang="0">
                          <a:pos x="0" y="494"/>
                        </a:cxn>
                        <a:cxn ang="0">
                          <a:pos x="16" y="546"/>
                        </a:cxn>
                        <a:cxn ang="0">
                          <a:pos x="380" y="426"/>
                        </a:cxn>
                        <a:cxn ang="0">
                          <a:pos x="456" y="492"/>
                        </a:cxn>
                        <a:cxn ang="0">
                          <a:pos x="478" y="498"/>
                        </a:cxn>
                        <a:cxn ang="0">
                          <a:pos x="588" y="522"/>
                        </a:cxn>
                        <a:cxn ang="0">
                          <a:pos x="600" y="496"/>
                        </a:cxn>
                        <a:cxn ang="0">
                          <a:pos x="594" y="490"/>
                        </a:cxn>
                        <a:cxn ang="0">
                          <a:pos x="546" y="442"/>
                        </a:cxn>
                      </a:cxnLst>
                      <a:rect l="0" t="0" r="r" b="b"/>
                      <a:pathLst>
                        <a:path w="600" h="546">
                          <a:moveTo>
                            <a:pt x="546" y="442"/>
                          </a:moveTo>
                          <a:lnTo>
                            <a:pt x="542" y="416"/>
                          </a:lnTo>
                          <a:lnTo>
                            <a:pt x="528" y="346"/>
                          </a:lnTo>
                          <a:lnTo>
                            <a:pt x="442" y="34"/>
                          </a:lnTo>
                          <a:lnTo>
                            <a:pt x="434" y="0"/>
                          </a:lnTo>
                          <a:lnTo>
                            <a:pt x="434" y="0"/>
                          </a:lnTo>
                          <a:lnTo>
                            <a:pt x="434" y="0"/>
                          </a:lnTo>
                          <a:lnTo>
                            <a:pt x="308" y="48"/>
                          </a:lnTo>
                          <a:lnTo>
                            <a:pt x="238" y="208"/>
                          </a:lnTo>
                          <a:lnTo>
                            <a:pt x="246" y="234"/>
                          </a:lnTo>
                          <a:lnTo>
                            <a:pt x="216" y="290"/>
                          </a:lnTo>
                          <a:lnTo>
                            <a:pt x="84" y="318"/>
                          </a:lnTo>
                          <a:lnTo>
                            <a:pt x="46" y="398"/>
                          </a:lnTo>
                          <a:lnTo>
                            <a:pt x="58" y="426"/>
                          </a:lnTo>
                          <a:lnTo>
                            <a:pt x="0" y="494"/>
                          </a:lnTo>
                          <a:lnTo>
                            <a:pt x="16" y="546"/>
                          </a:lnTo>
                          <a:lnTo>
                            <a:pt x="380" y="426"/>
                          </a:lnTo>
                          <a:lnTo>
                            <a:pt x="456" y="492"/>
                          </a:lnTo>
                          <a:lnTo>
                            <a:pt x="478" y="498"/>
                          </a:lnTo>
                          <a:lnTo>
                            <a:pt x="588" y="522"/>
                          </a:lnTo>
                          <a:lnTo>
                            <a:pt x="600" y="496"/>
                          </a:lnTo>
                          <a:lnTo>
                            <a:pt x="594" y="490"/>
                          </a:lnTo>
                          <a:lnTo>
                            <a:pt x="546" y="442"/>
                          </a:lnTo>
                          <a:close/>
                        </a:path>
                      </a:pathLst>
                    </a:custGeom>
                    <a:solidFill>
                      <a:srgbClr val="A3255E"/>
                    </a:solidFill>
                    <a:ln w="12700">
                      <a:solidFill>
                        <a:sysClr val="window" lastClr="FFFFFF"/>
                      </a:solidFill>
                      <a:prstDash val="solid"/>
                      <a:round/>
                      <a:headEnd/>
                      <a:tailEnd/>
                    </a:ln>
                    <a:effectLst/>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323" name="Freeform 322"/>
                    <p:cNvSpPr>
                      <a:spLocks/>
                    </p:cNvSpPr>
                    <p:nvPr/>
                  </p:nvSpPr>
                  <p:spPr bwMode="auto">
                    <a:xfrm>
                      <a:off x="8183283" y="1315921"/>
                      <a:ext cx="59705" cy="41793"/>
                    </a:xfrm>
                    <a:custGeom>
                      <a:avLst/>
                      <a:gdLst/>
                      <a:ahLst/>
                      <a:cxnLst>
                        <a:cxn ang="0">
                          <a:pos x="40" y="28"/>
                        </a:cxn>
                        <a:cxn ang="0">
                          <a:pos x="40" y="24"/>
                        </a:cxn>
                        <a:cxn ang="0">
                          <a:pos x="0" y="0"/>
                        </a:cxn>
                        <a:cxn ang="0">
                          <a:pos x="40" y="28"/>
                        </a:cxn>
                      </a:cxnLst>
                      <a:rect l="0" t="0" r="r" b="b"/>
                      <a:pathLst>
                        <a:path w="40" h="28">
                          <a:moveTo>
                            <a:pt x="40" y="28"/>
                          </a:moveTo>
                          <a:lnTo>
                            <a:pt x="40" y="24"/>
                          </a:lnTo>
                          <a:lnTo>
                            <a:pt x="0" y="0"/>
                          </a:lnTo>
                          <a:lnTo>
                            <a:pt x="40" y="28"/>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324" name="Freeform 323"/>
                    <p:cNvSpPr>
                      <a:spLocks/>
                    </p:cNvSpPr>
                    <p:nvPr/>
                  </p:nvSpPr>
                  <p:spPr bwMode="auto">
                    <a:xfrm>
                      <a:off x="7995213" y="456175"/>
                      <a:ext cx="558238" cy="895569"/>
                    </a:xfrm>
                    <a:custGeom>
                      <a:avLst/>
                      <a:gdLst/>
                      <a:ahLst/>
                      <a:cxnLst>
                        <a:cxn ang="0">
                          <a:pos x="284" y="228"/>
                        </a:cxn>
                        <a:cxn ang="0">
                          <a:pos x="244" y="202"/>
                        </a:cxn>
                        <a:cxn ang="0">
                          <a:pos x="136" y="0"/>
                        </a:cxn>
                        <a:cxn ang="0">
                          <a:pos x="84" y="68"/>
                        </a:cxn>
                        <a:cxn ang="0">
                          <a:pos x="46" y="54"/>
                        </a:cxn>
                        <a:cxn ang="0">
                          <a:pos x="46" y="228"/>
                        </a:cxn>
                        <a:cxn ang="0">
                          <a:pos x="0" y="356"/>
                        </a:cxn>
                        <a:cxn ang="0">
                          <a:pos x="126" y="576"/>
                        </a:cxn>
                        <a:cxn ang="0">
                          <a:pos x="166" y="600"/>
                        </a:cxn>
                        <a:cxn ang="0">
                          <a:pos x="166" y="540"/>
                        </a:cxn>
                        <a:cxn ang="0">
                          <a:pos x="244" y="404"/>
                        </a:cxn>
                        <a:cxn ang="0">
                          <a:pos x="294" y="378"/>
                        </a:cxn>
                        <a:cxn ang="0">
                          <a:pos x="294" y="336"/>
                        </a:cxn>
                        <a:cxn ang="0">
                          <a:pos x="374" y="202"/>
                        </a:cxn>
                        <a:cxn ang="0">
                          <a:pos x="284" y="228"/>
                        </a:cxn>
                      </a:cxnLst>
                      <a:rect l="0" t="0" r="r" b="b"/>
                      <a:pathLst>
                        <a:path w="374" h="600">
                          <a:moveTo>
                            <a:pt x="284" y="228"/>
                          </a:moveTo>
                          <a:lnTo>
                            <a:pt x="244" y="202"/>
                          </a:lnTo>
                          <a:lnTo>
                            <a:pt x="136" y="0"/>
                          </a:lnTo>
                          <a:lnTo>
                            <a:pt x="84" y="68"/>
                          </a:lnTo>
                          <a:lnTo>
                            <a:pt x="46" y="54"/>
                          </a:lnTo>
                          <a:lnTo>
                            <a:pt x="46" y="228"/>
                          </a:lnTo>
                          <a:lnTo>
                            <a:pt x="0" y="356"/>
                          </a:lnTo>
                          <a:lnTo>
                            <a:pt x="126" y="576"/>
                          </a:lnTo>
                          <a:lnTo>
                            <a:pt x="166" y="600"/>
                          </a:lnTo>
                          <a:lnTo>
                            <a:pt x="166" y="540"/>
                          </a:lnTo>
                          <a:lnTo>
                            <a:pt x="244" y="404"/>
                          </a:lnTo>
                          <a:lnTo>
                            <a:pt x="294" y="378"/>
                          </a:lnTo>
                          <a:lnTo>
                            <a:pt x="294" y="336"/>
                          </a:lnTo>
                          <a:lnTo>
                            <a:pt x="374" y="202"/>
                          </a:lnTo>
                          <a:lnTo>
                            <a:pt x="284" y="228"/>
                          </a:lnTo>
                          <a:close/>
                        </a:path>
                      </a:pathLst>
                    </a:custGeom>
                    <a:solidFill>
                      <a:srgbClr val="9B2D1F">
                        <a:lumMod val="75000"/>
                      </a:srgbClr>
                    </a:solid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325" name="Freeform 324"/>
                    <p:cNvSpPr>
                      <a:spLocks/>
                    </p:cNvSpPr>
                    <p:nvPr/>
                  </p:nvSpPr>
                  <p:spPr bwMode="auto">
                    <a:xfrm>
                      <a:off x="7798188" y="1047250"/>
                      <a:ext cx="176129" cy="504504"/>
                    </a:xfrm>
                    <a:custGeom>
                      <a:avLst/>
                      <a:gdLst/>
                      <a:ahLst/>
                      <a:cxnLst>
                        <a:cxn ang="0">
                          <a:pos x="110" y="84"/>
                        </a:cxn>
                        <a:cxn ang="0">
                          <a:pos x="110" y="84"/>
                        </a:cxn>
                        <a:cxn ang="0">
                          <a:pos x="112" y="64"/>
                        </a:cxn>
                        <a:cxn ang="0">
                          <a:pos x="112" y="42"/>
                        </a:cxn>
                        <a:cxn ang="0">
                          <a:pos x="110" y="20"/>
                        </a:cxn>
                        <a:cxn ang="0">
                          <a:pos x="106" y="0"/>
                        </a:cxn>
                        <a:cxn ang="0">
                          <a:pos x="0" y="40"/>
                        </a:cxn>
                        <a:cxn ang="0">
                          <a:pos x="0" y="42"/>
                        </a:cxn>
                        <a:cxn ang="0">
                          <a:pos x="2" y="42"/>
                        </a:cxn>
                        <a:cxn ang="0">
                          <a:pos x="40" y="174"/>
                        </a:cxn>
                        <a:cxn ang="0">
                          <a:pos x="80" y="318"/>
                        </a:cxn>
                        <a:cxn ang="0">
                          <a:pos x="86" y="338"/>
                        </a:cxn>
                        <a:cxn ang="0">
                          <a:pos x="86" y="338"/>
                        </a:cxn>
                        <a:cxn ang="0">
                          <a:pos x="118" y="330"/>
                        </a:cxn>
                        <a:cxn ang="0">
                          <a:pos x="118" y="330"/>
                        </a:cxn>
                        <a:cxn ang="0">
                          <a:pos x="110" y="302"/>
                        </a:cxn>
                        <a:cxn ang="0">
                          <a:pos x="106" y="270"/>
                        </a:cxn>
                        <a:cxn ang="0">
                          <a:pos x="104" y="234"/>
                        </a:cxn>
                        <a:cxn ang="0">
                          <a:pos x="104" y="198"/>
                        </a:cxn>
                        <a:cxn ang="0">
                          <a:pos x="106" y="132"/>
                        </a:cxn>
                        <a:cxn ang="0">
                          <a:pos x="108" y="104"/>
                        </a:cxn>
                        <a:cxn ang="0">
                          <a:pos x="110" y="84"/>
                        </a:cxn>
                        <a:cxn ang="0">
                          <a:pos x="110" y="84"/>
                        </a:cxn>
                      </a:cxnLst>
                      <a:rect l="0" t="0" r="r" b="b"/>
                      <a:pathLst>
                        <a:path w="118" h="338">
                          <a:moveTo>
                            <a:pt x="110" y="84"/>
                          </a:moveTo>
                          <a:lnTo>
                            <a:pt x="110" y="84"/>
                          </a:lnTo>
                          <a:lnTo>
                            <a:pt x="112" y="64"/>
                          </a:lnTo>
                          <a:lnTo>
                            <a:pt x="112" y="42"/>
                          </a:lnTo>
                          <a:lnTo>
                            <a:pt x="110" y="20"/>
                          </a:lnTo>
                          <a:lnTo>
                            <a:pt x="106" y="0"/>
                          </a:lnTo>
                          <a:lnTo>
                            <a:pt x="0" y="40"/>
                          </a:lnTo>
                          <a:lnTo>
                            <a:pt x="0" y="42"/>
                          </a:lnTo>
                          <a:lnTo>
                            <a:pt x="2" y="42"/>
                          </a:lnTo>
                          <a:lnTo>
                            <a:pt x="40" y="174"/>
                          </a:lnTo>
                          <a:lnTo>
                            <a:pt x="80" y="318"/>
                          </a:lnTo>
                          <a:lnTo>
                            <a:pt x="86" y="338"/>
                          </a:lnTo>
                          <a:lnTo>
                            <a:pt x="86" y="338"/>
                          </a:lnTo>
                          <a:lnTo>
                            <a:pt x="118" y="330"/>
                          </a:lnTo>
                          <a:lnTo>
                            <a:pt x="118" y="330"/>
                          </a:lnTo>
                          <a:lnTo>
                            <a:pt x="110" y="302"/>
                          </a:lnTo>
                          <a:lnTo>
                            <a:pt x="106" y="270"/>
                          </a:lnTo>
                          <a:lnTo>
                            <a:pt x="104" y="234"/>
                          </a:lnTo>
                          <a:lnTo>
                            <a:pt x="104" y="198"/>
                          </a:lnTo>
                          <a:lnTo>
                            <a:pt x="106" y="132"/>
                          </a:lnTo>
                          <a:lnTo>
                            <a:pt x="108" y="104"/>
                          </a:lnTo>
                          <a:lnTo>
                            <a:pt x="110" y="84"/>
                          </a:lnTo>
                          <a:lnTo>
                            <a:pt x="110" y="84"/>
                          </a:lnTo>
                          <a:close/>
                        </a:path>
                      </a:pathLst>
                    </a:custGeom>
                    <a:solidFill>
                      <a:srgbClr val="9B2D1F">
                        <a:lumMod val="75000"/>
                      </a:srgbClr>
                    </a:solid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326" name="Freeform 325"/>
                    <p:cNvSpPr>
                      <a:spLocks/>
                    </p:cNvSpPr>
                    <p:nvPr/>
                  </p:nvSpPr>
                  <p:spPr bwMode="auto">
                    <a:xfrm>
                      <a:off x="7953420" y="984561"/>
                      <a:ext cx="292552" cy="555253"/>
                    </a:xfrm>
                    <a:custGeom>
                      <a:avLst/>
                      <a:gdLst/>
                      <a:ahLst/>
                      <a:cxnLst>
                        <a:cxn ang="0">
                          <a:pos x="156" y="224"/>
                        </a:cxn>
                        <a:cxn ang="0">
                          <a:pos x="30" y="6"/>
                        </a:cxn>
                        <a:cxn ang="0">
                          <a:pos x="30" y="4"/>
                        </a:cxn>
                        <a:cxn ang="0">
                          <a:pos x="156" y="222"/>
                        </a:cxn>
                        <a:cxn ang="0">
                          <a:pos x="30" y="0"/>
                        </a:cxn>
                        <a:cxn ang="0">
                          <a:pos x="16" y="36"/>
                        </a:cxn>
                        <a:cxn ang="0">
                          <a:pos x="2" y="42"/>
                        </a:cxn>
                        <a:cxn ang="0">
                          <a:pos x="2" y="42"/>
                        </a:cxn>
                        <a:cxn ang="0">
                          <a:pos x="6" y="62"/>
                        </a:cxn>
                        <a:cxn ang="0">
                          <a:pos x="8" y="84"/>
                        </a:cxn>
                        <a:cxn ang="0">
                          <a:pos x="8" y="106"/>
                        </a:cxn>
                        <a:cxn ang="0">
                          <a:pos x="6" y="126"/>
                        </a:cxn>
                        <a:cxn ang="0">
                          <a:pos x="6" y="126"/>
                        </a:cxn>
                        <a:cxn ang="0">
                          <a:pos x="4" y="146"/>
                        </a:cxn>
                        <a:cxn ang="0">
                          <a:pos x="2" y="174"/>
                        </a:cxn>
                        <a:cxn ang="0">
                          <a:pos x="0" y="240"/>
                        </a:cxn>
                        <a:cxn ang="0">
                          <a:pos x="0" y="276"/>
                        </a:cxn>
                        <a:cxn ang="0">
                          <a:pos x="2" y="312"/>
                        </a:cxn>
                        <a:cxn ang="0">
                          <a:pos x="6" y="344"/>
                        </a:cxn>
                        <a:cxn ang="0">
                          <a:pos x="14" y="372"/>
                        </a:cxn>
                        <a:cxn ang="0">
                          <a:pos x="14" y="372"/>
                        </a:cxn>
                        <a:cxn ang="0">
                          <a:pos x="44" y="362"/>
                        </a:cxn>
                        <a:cxn ang="0">
                          <a:pos x="74" y="350"/>
                        </a:cxn>
                        <a:cxn ang="0">
                          <a:pos x="100" y="334"/>
                        </a:cxn>
                        <a:cxn ang="0">
                          <a:pos x="114" y="326"/>
                        </a:cxn>
                        <a:cxn ang="0">
                          <a:pos x="124" y="316"/>
                        </a:cxn>
                        <a:cxn ang="0">
                          <a:pos x="124" y="316"/>
                        </a:cxn>
                        <a:cxn ang="0">
                          <a:pos x="134" y="308"/>
                        </a:cxn>
                        <a:cxn ang="0">
                          <a:pos x="144" y="300"/>
                        </a:cxn>
                        <a:cxn ang="0">
                          <a:pos x="154" y="296"/>
                        </a:cxn>
                        <a:cxn ang="0">
                          <a:pos x="164" y="292"/>
                        </a:cxn>
                        <a:cxn ang="0">
                          <a:pos x="182" y="288"/>
                        </a:cxn>
                        <a:cxn ang="0">
                          <a:pos x="196" y="288"/>
                        </a:cxn>
                        <a:cxn ang="0">
                          <a:pos x="196" y="250"/>
                        </a:cxn>
                        <a:cxn ang="0">
                          <a:pos x="156" y="224"/>
                        </a:cxn>
                      </a:cxnLst>
                      <a:rect l="0" t="0" r="r" b="b"/>
                      <a:pathLst>
                        <a:path w="196" h="372">
                          <a:moveTo>
                            <a:pt x="156" y="224"/>
                          </a:moveTo>
                          <a:lnTo>
                            <a:pt x="30" y="6"/>
                          </a:lnTo>
                          <a:lnTo>
                            <a:pt x="30" y="4"/>
                          </a:lnTo>
                          <a:lnTo>
                            <a:pt x="156" y="222"/>
                          </a:lnTo>
                          <a:lnTo>
                            <a:pt x="30" y="0"/>
                          </a:lnTo>
                          <a:lnTo>
                            <a:pt x="16" y="36"/>
                          </a:lnTo>
                          <a:lnTo>
                            <a:pt x="2" y="42"/>
                          </a:lnTo>
                          <a:lnTo>
                            <a:pt x="2" y="42"/>
                          </a:lnTo>
                          <a:lnTo>
                            <a:pt x="6" y="62"/>
                          </a:lnTo>
                          <a:lnTo>
                            <a:pt x="8" y="84"/>
                          </a:lnTo>
                          <a:lnTo>
                            <a:pt x="8" y="106"/>
                          </a:lnTo>
                          <a:lnTo>
                            <a:pt x="6" y="126"/>
                          </a:lnTo>
                          <a:lnTo>
                            <a:pt x="6" y="126"/>
                          </a:lnTo>
                          <a:lnTo>
                            <a:pt x="4" y="146"/>
                          </a:lnTo>
                          <a:lnTo>
                            <a:pt x="2" y="174"/>
                          </a:lnTo>
                          <a:lnTo>
                            <a:pt x="0" y="240"/>
                          </a:lnTo>
                          <a:lnTo>
                            <a:pt x="0" y="276"/>
                          </a:lnTo>
                          <a:lnTo>
                            <a:pt x="2" y="312"/>
                          </a:lnTo>
                          <a:lnTo>
                            <a:pt x="6" y="344"/>
                          </a:lnTo>
                          <a:lnTo>
                            <a:pt x="14" y="372"/>
                          </a:lnTo>
                          <a:lnTo>
                            <a:pt x="14" y="372"/>
                          </a:lnTo>
                          <a:lnTo>
                            <a:pt x="44" y="362"/>
                          </a:lnTo>
                          <a:lnTo>
                            <a:pt x="74" y="350"/>
                          </a:lnTo>
                          <a:lnTo>
                            <a:pt x="100" y="334"/>
                          </a:lnTo>
                          <a:lnTo>
                            <a:pt x="114" y="326"/>
                          </a:lnTo>
                          <a:lnTo>
                            <a:pt x="124" y="316"/>
                          </a:lnTo>
                          <a:lnTo>
                            <a:pt x="124" y="316"/>
                          </a:lnTo>
                          <a:lnTo>
                            <a:pt x="134" y="308"/>
                          </a:lnTo>
                          <a:lnTo>
                            <a:pt x="144" y="300"/>
                          </a:lnTo>
                          <a:lnTo>
                            <a:pt x="154" y="296"/>
                          </a:lnTo>
                          <a:lnTo>
                            <a:pt x="164" y="292"/>
                          </a:lnTo>
                          <a:lnTo>
                            <a:pt x="182" y="288"/>
                          </a:lnTo>
                          <a:lnTo>
                            <a:pt x="196" y="288"/>
                          </a:lnTo>
                          <a:lnTo>
                            <a:pt x="196" y="250"/>
                          </a:lnTo>
                          <a:lnTo>
                            <a:pt x="156" y="224"/>
                          </a:lnTo>
                          <a:close/>
                        </a:path>
                      </a:pathLst>
                    </a:custGeom>
                    <a:solidFill>
                      <a:srgbClr val="9B2D1F">
                        <a:lumMod val="75000"/>
                      </a:srgbClr>
                    </a:solid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327" name="Freeform 326"/>
                    <p:cNvSpPr>
                      <a:spLocks/>
                    </p:cNvSpPr>
                    <p:nvPr/>
                  </p:nvSpPr>
                  <p:spPr bwMode="auto">
                    <a:xfrm>
                      <a:off x="7947449" y="1575636"/>
                      <a:ext cx="247774" cy="271656"/>
                    </a:xfrm>
                    <a:custGeom>
                      <a:avLst/>
                      <a:gdLst/>
                      <a:ahLst/>
                      <a:cxnLst>
                        <a:cxn ang="0">
                          <a:pos x="2" y="46"/>
                        </a:cxn>
                        <a:cxn ang="0">
                          <a:pos x="12" y="128"/>
                        </a:cxn>
                        <a:cxn ang="0">
                          <a:pos x="64" y="182"/>
                        </a:cxn>
                        <a:cxn ang="0">
                          <a:pos x="60" y="178"/>
                        </a:cxn>
                        <a:cxn ang="0">
                          <a:pos x="64" y="182"/>
                        </a:cxn>
                        <a:cxn ang="0">
                          <a:pos x="66" y="178"/>
                        </a:cxn>
                        <a:cxn ang="0">
                          <a:pos x="150" y="138"/>
                        </a:cxn>
                        <a:cxn ang="0">
                          <a:pos x="164" y="138"/>
                        </a:cxn>
                        <a:cxn ang="0">
                          <a:pos x="166" y="138"/>
                        </a:cxn>
                        <a:cxn ang="0">
                          <a:pos x="138" y="0"/>
                        </a:cxn>
                        <a:cxn ang="0">
                          <a:pos x="0" y="44"/>
                        </a:cxn>
                        <a:cxn ang="0">
                          <a:pos x="2" y="46"/>
                        </a:cxn>
                      </a:cxnLst>
                      <a:rect l="0" t="0" r="r" b="b"/>
                      <a:pathLst>
                        <a:path w="166" h="182">
                          <a:moveTo>
                            <a:pt x="2" y="46"/>
                          </a:moveTo>
                          <a:lnTo>
                            <a:pt x="12" y="128"/>
                          </a:lnTo>
                          <a:lnTo>
                            <a:pt x="64" y="182"/>
                          </a:lnTo>
                          <a:lnTo>
                            <a:pt x="60" y="178"/>
                          </a:lnTo>
                          <a:lnTo>
                            <a:pt x="64" y="182"/>
                          </a:lnTo>
                          <a:lnTo>
                            <a:pt x="66" y="178"/>
                          </a:lnTo>
                          <a:lnTo>
                            <a:pt x="150" y="138"/>
                          </a:lnTo>
                          <a:lnTo>
                            <a:pt x="164" y="138"/>
                          </a:lnTo>
                          <a:lnTo>
                            <a:pt x="166" y="138"/>
                          </a:lnTo>
                          <a:lnTo>
                            <a:pt x="138" y="0"/>
                          </a:lnTo>
                          <a:lnTo>
                            <a:pt x="0" y="44"/>
                          </a:lnTo>
                          <a:lnTo>
                            <a:pt x="2" y="46"/>
                          </a:lnTo>
                          <a:close/>
                        </a:path>
                      </a:pathLst>
                    </a:custGeom>
                    <a:solidFill>
                      <a:srgbClr val="9B2D1F">
                        <a:lumMod val="75000"/>
                      </a:srgbClr>
                    </a:solid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328" name="Freeform 327"/>
                    <p:cNvSpPr>
                      <a:spLocks/>
                    </p:cNvSpPr>
                    <p:nvPr/>
                  </p:nvSpPr>
                  <p:spPr bwMode="auto">
                    <a:xfrm>
                      <a:off x="7923568" y="1417419"/>
                      <a:ext cx="498533" cy="226877"/>
                    </a:xfrm>
                    <a:custGeom>
                      <a:avLst/>
                      <a:gdLst/>
                      <a:ahLst/>
                      <a:cxnLst>
                        <a:cxn ang="0">
                          <a:pos x="292" y="16"/>
                        </a:cxn>
                        <a:cxn ang="0">
                          <a:pos x="264" y="68"/>
                        </a:cxn>
                        <a:cxn ang="0">
                          <a:pos x="214" y="2"/>
                        </a:cxn>
                        <a:cxn ang="0">
                          <a:pos x="214" y="0"/>
                        </a:cxn>
                        <a:cxn ang="0">
                          <a:pos x="214" y="0"/>
                        </a:cxn>
                        <a:cxn ang="0">
                          <a:pos x="202" y="0"/>
                        </a:cxn>
                        <a:cxn ang="0">
                          <a:pos x="184" y="2"/>
                        </a:cxn>
                        <a:cxn ang="0">
                          <a:pos x="174" y="6"/>
                        </a:cxn>
                        <a:cxn ang="0">
                          <a:pos x="162" y="12"/>
                        </a:cxn>
                        <a:cxn ang="0">
                          <a:pos x="152" y="18"/>
                        </a:cxn>
                        <a:cxn ang="0">
                          <a:pos x="142" y="26"/>
                        </a:cxn>
                        <a:cxn ang="0">
                          <a:pos x="142" y="26"/>
                        </a:cxn>
                        <a:cxn ang="0">
                          <a:pos x="128" y="38"/>
                        </a:cxn>
                        <a:cxn ang="0">
                          <a:pos x="112" y="50"/>
                        </a:cxn>
                        <a:cxn ang="0">
                          <a:pos x="96" y="60"/>
                        </a:cxn>
                        <a:cxn ang="0">
                          <a:pos x="76" y="68"/>
                        </a:cxn>
                        <a:cxn ang="0">
                          <a:pos x="38" y="82"/>
                        </a:cxn>
                        <a:cxn ang="0">
                          <a:pos x="0" y="90"/>
                        </a:cxn>
                        <a:cxn ang="0">
                          <a:pos x="16" y="150"/>
                        </a:cxn>
                        <a:cxn ang="0">
                          <a:pos x="154" y="106"/>
                        </a:cxn>
                        <a:cxn ang="0">
                          <a:pos x="154" y="102"/>
                        </a:cxn>
                        <a:cxn ang="0">
                          <a:pos x="170" y="96"/>
                        </a:cxn>
                        <a:cxn ang="0">
                          <a:pos x="206" y="82"/>
                        </a:cxn>
                        <a:cxn ang="0">
                          <a:pos x="242" y="122"/>
                        </a:cxn>
                        <a:cxn ang="0">
                          <a:pos x="244" y="122"/>
                        </a:cxn>
                        <a:cxn ang="0">
                          <a:pos x="254" y="152"/>
                        </a:cxn>
                        <a:cxn ang="0">
                          <a:pos x="334" y="152"/>
                        </a:cxn>
                        <a:cxn ang="0">
                          <a:pos x="334" y="84"/>
                        </a:cxn>
                        <a:cxn ang="0">
                          <a:pos x="292" y="16"/>
                        </a:cxn>
                      </a:cxnLst>
                      <a:rect l="0" t="0" r="r" b="b"/>
                      <a:pathLst>
                        <a:path w="334" h="152">
                          <a:moveTo>
                            <a:pt x="292" y="16"/>
                          </a:moveTo>
                          <a:lnTo>
                            <a:pt x="264" y="68"/>
                          </a:lnTo>
                          <a:lnTo>
                            <a:pt x="214" y="2"/>
                          </a:lnTo>
                          <a:lnTo>
                            <a:pt x="214" y="0"/>
                          </a:lnTo>
                          <a:lnTo>
                            <a:pt x="214" y="0"/>
                          </a:lnTo>
                          <a:lnTo>
                            <a:pt x="202" y="0"/>
                          </a:lnTo>
                          <a:lnTo>
                            <a:pt x="184" y="2"/>
                          </a:lnTo>
                          <a:lnTo>
                            <a:pt x="174" y="6"/>
                          </a:lnTo>
                          <a:lnTo>
                            <a:pt x="162" y="12"/>
                          </a:lnTo>
                          <a:lnTo>
                            <a:pt x="152" y="18"/>
                          </a:lnTo>
                          <a:lnTo>
                            <a:pt x="142" y="26"/>
                          </a:lnTo>
                          <a:lnTo>
                            <a:pt x="142" y="26"/>
                          </a:lnTo>
                          <a:lnTo>
                            <a:pt x="128" y="38"/>
                          </a:lnTo>
                          <a:lnTo>
                            <a:pt x="112" y="50"/>
                          </a:lnTo>
                          <a:lnTo>
                            <a:pt x="96" y="60"/>
                          </a:lnTo>
                          <a:lnTo>
                            <a:pt x="76" y="68"/>
                          </a:lnTo>
                          <a:lnTo>
                            <a:pt x="38" y="82"/>
                          </a:lnTo>
                          <a:lnTo>
                            <a:pt x="0" y="90"/>
                          </a:lnTo>
                          <a:lnTo>
                            <a:pt x="16" y="150"/>
                          </a:lnTo>
                          <a:lnTo>
                            <a:pt x="154" y="106"/>
                          </a:lnTo>
                          <a:lnTo>
                            <a:pt x="154" y="102"/>
                          </a:lnTo>
                          <a:lnTo>
                            <a:pt x="170" y="96"/>
                          </a:lnTo>
                          <a:lnTo>
                            <a:pt x="206" y="82"/>
                          </a:lnTo>
                          <a:lnTo>
                            <a:pt x="242" y="122"/>
                          </a:lnTo>
                          <a:lnTo>
                            <a:pt x="244" y="122"/>
                          </a:lnTo>
                          <a:lnTo>
                            <a:pt x="254" y="152"/>
                          </a:lnTo>
                          <a:lnTo>
                            <a:pt x="334" y="152"/>
                          </a:lnTo>
                          <a:lnTo>
                            <a:pt x="334" y="84"/>
                          </a:lnTo>
                          <a:lnTo>
                            <a:pt x="292" y="16"/>
                          </a:lnTo>
                          <a:close/>
                        </a:path>
                      </a:pathLst>
                    </a:custGeom>
                    <a:solidFill>
                      <a:srgbClr val="9B2D1F">
                        <a:lumMod val="75000"/>
                      </a:srgbClr>
                    </a:solid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grpSp>
                  <p:nvGrpSpPr>
                    <p:cNvPr id="329" name="Gruppe 312"/>
                    <p:cNvGrpSpPr/>
                    <p:nvPr/>
                  </p:nvGrpSpPr>
                  <p:grpSpPr>
                    <a:xfrm>
                      <a:off x="1449634" y="664433"/>
                      <a:ext cx="6841620" cy="4722672"/>
                      <a:chOff x="1449634" y="664433"/>
                      <a:chExt cx="6841620" cy="4722672"/>
                    </a:xfrm>
                    <a:grpFill/>
                  </p:grpSpPr>
                  <p:grpSp>
                    <p:nvGrpSpPr>
                      <p:cNvPr id="334" name="Group 333"/>
                      <p:cNvGrpSpPr>
                        <a:grpSpLocks/>
                      </p:cNvGrpSpPr>
                      <p:nvPr/>
                    </p:nvGrpSpPr>
                    <p:grpSpPr bwMode="auto">
                      <a:xfrm>
                        <a:off x="1449634" y="664433"/>
                        <a:ext cx="6841620" cy="4644660"/>
                        <a:chOff x="698" y="593"/>
                        <a:chExt cx="4584" cy="3112"/>
                      </a:xfrm>
                      <a:grpFill/>
                    </p:grpSpPr>
                    <p:sp>
                      <p:nvSpPr>
                        <p:cNvPr id="336" name="Freeform 335"/>
                        <p:cNvSpPr>
                          <a:spLocks/>
                        </p:cNvSpPr>
                        <p:nvPr/>
                      </p:nvSpPr>
                      <p:spPr bwMode="auto">
                        <a:xfrm>
                          <a:off x="5218" y="1345"/>
                          <a:ext cx="2" cy="2"/>
                        </a:xfrm>
                        <a:custGeom>
                          <a:avLst/>
                          <a:gdLst/>
                          <a:ahLst/>
                          <a:cxnLst>
                            <a:cxn ang="0">
                              <a:pos x="0" y="0"/>
                            </a:cxn>
                            <a:cxn ang="0">
                              <a:pos x="0" y="2"/>
                            </a:cxn>
                            <a:cxn ang="0">
                              <a:pos x="2" y="2"/>
                            </a:cxn>
                            <a:cxn ang="0">
                              <a:pos x="0" y="0"/>
                            </a:cxn>
                          </a:cxnLst>
                          <a:rect l="0" t="0" r="r" b="b"/>
                          <a:pathLst>
                            <a:path w="2" h="2">
                              <a:moveTo>
                                <a:pt x="0" y="0"/>
                              </a:moveTo>
                              <a:lnTo>
                                <a:pt x="0" y="2"/>
                              </a:lnTo>
                              <a:lnTo>
                                <a:pt x="2" y="2"/>
                              </a:lnTo>
                              <a:lnTo>
                                <a:pt x="0" y="0"/>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337" name="Freeform 336"/>
                        <p:cNvSpPr>
                          <a:spLocks/>
                        </p:cNvSpPr>
                        <p:nvPr/>
                      </p:nvSpPr>
                      <p:spPr bwMode="auto">
                        <a:xfrm>
                          <a:off x="1372" y="2223"/>
                          <a:ext cx="580" cy="784"/>
                        </a:xfrm>
                        <a:custGeom>
                          <a:avLst/>
                          <a:gdLst/>
                          <a:ahLst/>
                          <a:cxnLst>
                            <a:cxn ang="0">
                              <a:pos x="128" y="0"/>
                            </a:cxn>
                            <a:cxn ang="0">
                              <a:pos x="112" y="120"/>
                            </a:cxn>
                            <a:cxn ang="0">
                              <a:pos x="72" y="106"/>
                            </a:cxn>
                            <a:cxn ang="0">
                              <a:pos x="42" y="254"/>
                            </a:cxn>
                            <a:cxn ang="0">
                              <a:pos x="74" y="350"/>
                            </a:cxn>
                            <a:cxn ang="0">
                              <a:pos x="62" y="364"/>
                            </a:cxn>
                            <a:cxn ang="0">
                              <a:pos x="12" y="472"/>
                            </a:cxn>
                            <a:cxn ang="0">
                              <a:pos x="24" y="526"/>
                            </a:cxn>
                            <a:cxn ang="0">
                              <a:pos x="0" y="568"/>
                            </a:cxn>
                            <a:cxn ang="0">
                              <a:pos x="362" y="768"/>
                            </a:cxn>
                            <a:cxn ang="0">
                              <a:pos x="538" y="784"/>
                            </a:cxn>
                            <a:cxn ang="0">
                              <a:pos x="580" y="80"/>
                            </a:cxn>
                            <a:cxn ang="0">
                              <a:pos x="128" y="0"/>
                            </a:cxn>
                          </a:cxnLst>
                          <a:rect l="0" t="0" r="r" b="b"/>
                          <a:pathLst>
                            <a:path w="580" h="784">
                              <a:moveTo>
                                <a:pt x="128" y="0"/>
                              </a:moveTo>
                              <a:lnTo>
                                <a:pt x="112" y="120"/>
                              </a:lnTo>
                              <a:lnTo>
                                <a:pt x="72" y="106"/>
                              </a:lnTo>
                              <a:lnTo>
                                <a:pt x="42" y="254"/>
                              </a:lnTo>
                              <a:lnTo>
                                <a:pt x="74" y="350"/>
                              </a:lnTo>
                              <a:lnTo>
                                <a:pt x="62" y="364"/>
                              </a:lnTo>
                              <a:lnTo>
                                <a:pt x="12" y="472"/>
                              </a:lnTo>
                              <a:lnTo>
                                <a:pt x="24" y="526"/>
                              </a:lnTo>
                              <a:lnTo>
                                <a:pt x="0" y="568"/>
                              </a:lnTo>
                              <a:lnTo>
                                <a:pt x="362" y="768"/>
                              </a:lnTo>
                              <a:lnTo>
                                <a:pt x="538" y="784"/>
                              </a:lnTo>
                              <a:lnTo>
                                <a:pt x="580" y="80"/>
                              </a:lnTo>
                              <a:lnTo>
                                <a:pt x="128" y="0"/>
                              </a:lnTo>
                              <a:close/>
                            </a:path>
                          </a:pathLst>
                        </a:custGeom>
                        <a:solidFill>
                          <a:srgbClr val="5C689C"/>
                        </a:solidFill>
                        <a:ln w="12700">
                          <a:solidFill>
                            <a:sysClr val="window" lastClr="FFFFFF"/>
                          </a:solidFill>
                          <a:prstDash val="solid"/>
                          <a:round/>
                          <a:headEnd/>
                          <a:tailEnd/>
                        </a:ln>
                        <a:effectLst/>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338" name="Freeform 337"/>
                        <p:cNvSpPr>
                          <a:spLocks/>
                        </p:cNvSpPr>
                        <p:nvPr/>
                      </p:nvSpPr>
                      <p:spPr bwMode="auto">
                        <a:xfrm>
                          <a:off x="3418" y="2739"/>
                          <a:ext cx="560" cy="468"/>
                        </a:xfrm>
                        <a:custGeom>
                          <a:avLst/>
                          <a:gdLst/>
                          <a:ahLst/>
                          <a:cxnLst>
                            <a:cxn ang="0">
                              <a:pos x="276" y="240"/>
                            </a:cxn>
                            <a:cxn ang="0">
                              <a:pos x="310" y="90"/>
                            </a:cxn>
                            <a:cxn ang="0">
                              <a:pos x="280" y="0"/>
                            </a:cxn>
                            <a:cxn ang="0">
                              <a:pos x="0" y="20"/>
                            </a:cxn>
                            <a:cxn ang="0">
                              <a:pos x="16" y="154"/>
                            </a:cxn>
                            <a:cxn ang="0">
                              <a:pos x="84" y="274"/>
                            </a:cxn>
                            <a:cxn ang="0">
                              <a:pos x="76" y="372"/>
                            </a:cxn>
                            <a:cxn ang="0">
                              <a:pos x="62" y="416"/>
                            </a:cxn>
                            <a:cxn ang="0">
                              <a:pos x="174" y="440"/>
                            </a:cxn>
                            <a:cxn ang="0">
                              <a:pos x="282" y="426"/>
                            </a:cxn>
                            <a:cxn ang="0">
                              <a:pos x="264" y="468"/>
                            </a:cxn>
                            <a:cxn ang="0">
                              <a:pos x="354" y="468"/>
                            </a:cxn>
                            <a:cxn ang="0">
                              <a:pos x="390" y="426"/>
                            </a:cxn>
                            <a:cxn ang="0">
                              <a:pos x="412" y="454"/>
                            </a:cxn>
                            <a:cxn ang="0">
                              <a:pos x="480" y="400"/>
                            </a:cxn>
                            <a:cxn ang="0">
                              <a:pos x="502" y="454"/>
                            </a:cxn>
                            <a:cxn ang="0">
                              <a:pos x="540" y="454"/>
                            </a:cxn>
                            <a:cxn ang="0">
                              <a:pos x="560" y="412"/>
                            </a:cxn>
                            <a:cxn ang="0">
                              <a:pos x="512" y="344"/>
                            </a:cxn>
                            <a:cxn ang="0">
                              <a:pos x="480" y="304"/>
                            </a:cxn>
                            <a:cxn ang="0">
                              <a:pos x="486" y="302"/>
                            </a:cxn>
                            <a:cxn ang="0">
                              <a:pos x="448" y="230"/>
                            </a:cxn>
                            <a:cxn ang="0">
                              <a:pos x="276" y="240"/>
                            </a:cxn>
                          </a:cxnLst>
                          <a:rect l="0" t="0" r="r" b="b"/>
                          <a:pathLst>
                            <a:path w="560" h="468">
                              <a:moveTo>
                                <a:pt x="276" y="240"/>
                              </a:moveTo>
                              <a:lnTo>
                                <a:pt x="310" y="90"/>
                              </a:lnTo>
                              <a:lnTo>
                                <a:pt x="280" y="0"/>
                              </a:lnTo>
                              <a:lnTo>
                                <a:pt x="0" y="20"/>
                              </a:lnTo>
                              <a:lnTo>
                                <a:pt x="16" y="154"/>
                              </a:lnTo>
                              <a:lnTo>
                                <a:pt x="84" y="274"/>
                              </a:lnTo>
                              <a:lnTo>
                                <a:pt x="76" y="372"/>
                              </a:lnTo>
                              <a:lnTo>
                                <a:pt x="62" y="416"/>
                              </a:lnTo>
                              <a:lnTo>
                                <a:pt x="174" y="440"/>
                              </a:lnTo>
                              <a:lnTo>
                                <a:pt x="282" y="426"/>
                              </a:lnTo>
                              <a:lnTo>
                                <a:pt x="264" y="468"/>
                              </a:lnTo>
                              <a:lnTo>
                                <a:pt x="354" y="468"/>
                              </a:lnTo>
                              <a:lnTo>
                                <a:pt x="390" y="426"/>
                              </a:lnTo>
                              <a:lnTo>
                                <a:pt x="412" y="454"/>
                              </a:lnTo>
                              <a:lnTo>
                                <a:pt x="480" y="400"/>
                              </a:lnTo>
                              <a:lnTo>
                                <a:pt x="502" y="454"/>
                              </a:lnTo>
                              <a:lnTo>
                                <a:pt x="540" y="454"/>
                              </a:lnTo>
                              <a:lnTo>
                                <a:pt x="560" y="412"/>
                              </a:lnTo>
                              <a:lnTo>
                                <a:pt x="512" y="344"/>
                              </a:lnTo>
                              <a:lnTo>
                                <a:pt x="480" y="304"/>
                              </a:lnTo>
                              <a:lnTo>
                                <a:pt x="486" y="302"/>
                              </a:lnTo>
                              <a:lnTo>
                                <a:pt x="448" y="230"/>
                              </a:lnTo>
                              <a:lnTo>
                                <a:pt x="276" y="240"/>
                              </a:lnTo>
                              <a:close/>
                            </a:path>
                          </a:pathLst>
                        </a:custGeom>
                        <a:solidFill>
                          <a:srgbClr val="5C9942"/>
                        </a:solidFill>
                        <a:ln w="12700">
                          <a:solidFill>
                            <a:sysClr val="window" lastClr="FFFFFF"/>
                          </a:solidFill>
                          <a:prstDash val="solid"/>
                          <a:round/>
                          <a:headEnd/>
                          <a:tailEnd/>
                        </a:ln>
                        <a:effectLst/>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339" name="Freeform 338"/>
                        <p:cNvSpPr>
                          <a:spLocks/>
                        </p:cNvSpPr>
                        <p:nvPr/>
                      </p:nvSpPr>
                      <p:spPr bwMode="auto">
                        <a:xfrm>
                          <a:off x="1918" y="2303"/>
                          <a:ext cx="632" cy="712"/>
                        </a:xfrm>
                        <a:custGeom>
                          <a:avLst/>
                          <a:gdLst/>
                          <a:ahLst/>
                          <a:cxnLst>
                            <a:cxn ang="0">
                              <a:pos x="254" y="634"/>
                            </a:cxn>
                            <a:cxn ang="0">
                              <a:pos x="620" y="642"/>
                            </a:cxn>
                            <a:cxn ang="0">
                              <a:pos x="612" y="82"/>
                            </a:cxn>
                            <a:cxn ang="0">
                              <a:pos x="632" y="82"/>
                            </a:cxn>
                            <a:cxn ang="0">
                              <a:pos x="632" y="14"/>
                            </a:cxn>
                            <a:cxn ang="0">
                              <a:pos x="40" y="0"/>
                            </a:cxn>
                            <a:cxn ang="0">
                              <a:pos x="0" y="704"/>
                            </a:cxn>
                            <a:cxn ang="0">
                              <a:pos x="104" y="712"/>
                            </a:cxn>
                            <a:cxn ang="0">
                              <a:pos x="104" y="660"/>
                            </a:cxn>
                            <a:cxn ang="0">
                              <a:pos x="252" y="676"/>
                            </a:cxn>
                            <a:cxn ang="0">
                              <a:pos x="256" y="678"/>
                            </a:cxn>
                            <a:cxn ang="0">
                              <a:pos x="252" y="674"/>
                            </a:cxn>
                            <a:cxn ang="0">
                              <a:pos x="254" y="634"/>
                            </a:cxn>
                          </a:cxnLst>
                          <a:rect l="0" t="0" r="r" b="b"/>
                          <a:pathLst>
                            <a:path w="632" h="712">
                              <a:moveTo>
                                <a:pt x="254" y="634"/>
                              </a:moveTo>
                              <a:lnTo>
                                <a:pt x="620" y="642"/>
                              </a:lnTo>
                              <a:lnTo>
                                <a:pt x="612" y="82"/>
                              </a:lnTo>
                              <a:lnTo>
                                <a:pt x="632" y="82"/>
                              </a:lnTo>
                              <a:lnTo>
                                <a:pt x="632" y="14"/>
                              </a:lnTo>
                              <a:lnTo>
                                <a:pt x="40" y="0"/>
                              </a:lnTo>
                              <a:lnTo>
                                <a:pt x="0" y="704"/>
                              </a:lnTo>
                              <a:lnTo>
                                <a:pt x="104" y="712"/>
                              </a:lnTo>
                              <a:lnTo>
                                <a:pt x="104" y="660"/>
                              </a:lnTo>
                              <a:lnTo>
                                <a:pt x="252" y="676"/>
                              </a:lnTo>
                              <a:lnTo>
                                <a:pt x="256" y="678"/>
                              </a:lnTo>
                              <a:lnTo>
                                <a:pt x="252" y="674"/>
                              </a:lnTo>
                              <a:lnTo>
                                <a:pt x="254" y="634"/>
                              </a:lnTo>
                              <a:close/>
                            </a:path>
                          </a:pathLst>
                        </a:custGeom>
                        <a:solidFill>
                          <a:srgbClr val="5C689C"/>
                        </a:solidFill>
                        <a:ln w="12700">
                          <a:solidFill>
                            <a:sysClr val="window" lastClr="FFFFFF"/>
                          </a:solidFill>
                          <a:prstDash val="solid"/>
                          <a:round/>
                          <a:headEnd/>
                          <a:tailEnd/>
                        </a:ln>
                        <a:effectLst/>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340" name="Freeform 339"/>
                        <p:cNvSpPr>
                          <a:spLocks/>
                        </p:cNvSpPr>
                        <p:nvPr/>
                      </p:nvSpPr>
                      <p:spPr bwMode="auto">
                        <a:xfrm>
                          <a:off x="2176" y="2383"/>
                          <a:ext cx="1322" cy="1322"/>
                        </a:xfrm>
                        <a:custGeom>
                          <a:avLst/>
                          <a:gdLst/>
                          <a:ahLst/>
                          <a:cxnLst>
                            <a:cxn ang="0">
                              <a:pos x="1312" y="726"/>
                            </a:cxn>
                            <a:cxn ang="0">
                              <a:pos x="1322" y="630"/>
                            </a:cxn>
                            <a:cxn ang="0">
                              <a:pos x="1252" y="512"/>
                            </a:cxn>
                            <a:cxn ang="0">
                              <a:pos x="1234" y="376"/>
                            </a:cxn>
                            <a:cxn ang="0">
                              <a:pos x="1234" y="376"/>
                            </a:cxn>
                            <a:cxn ang="0">
                              <a:pos x="1234" y="376"/>
                            </a:cxn>
                            <a:cxn ang="0">
                              <a:pos x="1230" y="338"/>
                            </a:cxn>
                            <a:cxn ang="0">
                              <a:pos x="1120" y="292"/>
                            </a:cxn>
                            <a:cxn ang="0">
                              <a:pos x="852" y="304"/>
                            </a:cxn>
                            <a:cxn ang="0">
                              <a:pos x="644" y="236"/>
                            </a:cxn>
                            <a:cxn ang="0">
                              <a:pos x="632" y="0"/>
                            </a:cxn>
                            <a:cxn ang="0">
                              <a:pos x="362" y="10"/>
                            </a:cxn>
                            <a:cxn ang="0">
                              <a:pos x="370" y="572"/>
                            </a:cxn>
                            <a:cxn ang="0">
                              <a:pos x="0" y="562"/>
                            </a:cxn>
                            <a:cxn ang="0">
                              <a:pos x="0" y="600"/>
                            </a:cxn>
                            <a:cxn ang="0">
                              <a:pos x="174" y="756"/>
                            </a:cxn>
                            <a:cxn ang="0">
                              <a:pos x="212" y="878"/>
                            </a:cxn>
                            <a:cxn ang="0">
                              <a:pos x="372" y="958"/>
                            </a:cxn>
                            <a:cxn ang="0">
                              <a:pos x="442" y="850"/>
                            </a:cxn>
                            <a:cxn ang="0">
                              <a:pos x="562" y="864"/>
                            </a:cxn>
                            <a:cxn ang="0">
                              <a:pos x="770" y="1254"/>
                            </a:cxn>
                            <a:cxn ang="0">
                              <a:pos x="978" y="1322"/>
                            </a:cxn>
                            <a:cxn ang="0">
                              <a:pos x="1008" y="1268"/>
                            </a:cxn>
                            <a:cxn ang="0">
                              <a:pos x="968" y="1146"/>
                            </a:cxn>
                            <a:cxn ang="0">
                              <a:pos x="968" y="1014"/>
                            </a:cxn>
                            <a:cxn ang="0">
                              <a:pos x="1286" y="768"/>
                            </a:cxn>
                            <a:cxn ang="0">
                              <a:pos x="1300" y="772"/>
                            </a:cxn>
                            <a:cxn ang="0">
                              <a:pos x="1298" y="770"/>
                            </a:cxn>
                            <a:cxn ang="0">
                              <a:pos x="1312" y="726"/>
                            </a:cxn>
                          </a:cxnLst>
                          <a:rect l="0" t="0" r="r" b="b"/>
                          <a:pathLst>
                            <a:path w="1322" h="1322">
                              <a:moveTo>
                                <a:pt x="1312" y="726"/>
                              </a:moveTo>
                              <a:lnTo>
                                <a:pt x="1322" y="630"/>
                              </a:lnTo>
                              <a:lnTo>
                                <a:pt x="1252" y="512"/>
                              </a:lnTo>
                              <a:lnTo>
                                <a:pt x="1234" y="376"/>
                              </a:lnTo>
                              <a:lnTo>
                                <a:pt x="1234" y="376"/>
                              </a:lnTo>
                              <a:lnTo>
                                <a:pt x="1234" y="376"/>
                              </a:lnTo>
                              <a:lnTo>
                                <a:pt x="1230" y="338"/>
                              </a:lnTo>
                              <a:lnTo>
                                <a:pt x="1120" y="292"/>
                              </a:lnTo>
                              <a:lnTo>
                                <a:pt x="852" y="304"/>
                              </a:lnTo>
                              <a:lnTo>
                                <a:pt x="644" y="236"/>
                              </a:lnTo>
                              <a:lnTo>
                                <a:pt x="632" y="0"/>
                              </a:lnTo>
                              <a:lnTo>
                                <a:pt x="362" y="10"/>
                              </a:lnTo>
                              <a:lnTo>
                                <a:pt x="370" y="572"/>
                              </a:lnTo>
                              <a:lnTo>
                                <a:pt x="0" y="562"/>
                              </a:lnTo>
                              <a:lnTo>
                                <a:pt x="0" y="600"/>
                              </a:lnTo>
                              <a:lnTo>
                                <a:pt x="174" y="756"/>
                              </a:lnTo>
                              <a:lnTo>
                                <a:pt x="212" y="878"/>
                              </a:lnTo>
                              <a:lnTo>
                                <a:pt x="372" y="958"/>
                              </a:lnTo>
                              <a:lnTo>
                                <a:pt x="442" y="850"/>
                              </a:lnTo>
                              <a:lnTo>
                                <a:pt x="562" y="864"/>
                              </a:lnTo>
                              <a:lnTo>
                                <a:pt x="770" y="1254"/>
                              </a:lnTo>
                              <a:lnTo>
                                <a:pt x="978" y="1322"/>
                              </a:lnTo>
                              <a:lnTo>
                                <a:pt x="1008" y="1268"/>
                              </a:lnTo>
                              <a:lnTo>
                                <a:pt x="968" y="1146"/>
                              </a:lnTo>
                              <a:lnTo>
                                <a:pt x="968" y="1014"/>
                              </a:lnTo>
                              <a:lnTo>
                                <a:pt x="1286" y="768"/>
                              </a:lnTo>
                              <a:lnTo>
                                <a:pt x="1300" y="772"/>
                              </a:lnTo>
                              <a:lnTo>
                                <a:pt x="1298" y="770"/>
                              </a:lnTo>
                              <a:lnTo>
                                <a:pt x="1312" y="726"/>
                              </a:lnTo>
                              <a:close/>
                            </a:path>
                          </a:pathLst>
                        </a:custGeom>
                        <a:solidFill>
                          <a:srgbClr val="5C9942"/>
                        </a:solidFill>
                        <a:ln w="12700">
                          <a:solidFill>
                            <a:sysClr val="window" lastClr="FFFFFF"/>
                          </a:solidFill>
                          <a:prstDash val="solid"/>
                          <a:round/>
                          <a:headEnd/>
                          <a:tailEnd/>
                        </a:ln>
                        <a:effectLst/>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341" name="Freeform 340"/>
                        <p:cNvSpPr>
                          <a:spLocks/>
                        </p:cNvSpPr>
                        <p:nvPr/>
                      </p:nvSpPr>
                      <p:spPr bwMode="auto">
                        <a:xfrm>
                          <a:off x="3342" y="2335"/>
                          <a:ext cx="450" cy="420"/>
                        </a:xfrm>
                        <a:custGeom>
                          <a:avLst/>
                          <a:gdLst/>
                          <a:ahLst/>
                          <a:cxnLst>
                            <a:cxn ang="0">
                              <a:pos x="72" y="382"/>
                            </a:cxn>
                            <a:cxn ang="0">
                              <a:pos x="76" y="420"/>
                            </a:cxn>
                            <a:cxn ang="0">
                              <a:pos x="356" y="400"/>
                            </a:cxn>
                            <a:cxn ang="0">
                              <a:pos x="346" y="360"/>
                            </a:cxn>
                            <a:cxn ang="0">
                              <a:pos x="450" y="42"/>
                            </a:cxn>
                            <a:cxn ang="0">
                              <a:pos x="366" y="48"/>
                            </a:cxn>
                            <a:cxn ang="0">
                              <a:pos x="384" y="0"/>
                            </a:cxn>
                            <a:cxn ang="0">
                              <a:pos x="0" y="8"/>
                            </a:cxn>
                            <a:cxn ang="0">
                              <a:pos x="32" y="366"/>
                            </a:cxn>
                            <a:cxn ang="0">
                              <a:pos x="72" y="382"/>
                            </a:cxn>
                          </a:cxnLst>
                          <a:rect l="0" t="0" r="r" b="b"/>
                          <a:pathLst>
                            <a:path w="450" h="420">
                              <a:moveTo>
                                <a:pt x="72" y="382"/>
                              </a:moveTo>
                              <a:lnTo>
                                <a:pt x="76" y="420"/>
                              </a:lnTo>
                              <a:lnTo>
                                <a:pt x="356" y="400"/>
                              </a:lnTo>
                              <a:lnTo>
                                <a:pt x="346" y="360"/>
                              </a:lnTo>
                              <a:lnTo>
                                <a:pt x="450" y="42"/>
                              </a:lnTo>
                              <a:lnTo>
                                <a:pt x="366" y="48"/>
                              </a:lnTo>
                              <a:lnTo>
                                <a:pt x="384" y="0"/>
                              </a:lnTo>
                              <a:lnTo>
                                <a:pt x="0" y="8"/>
                              </a:lnTo>
                              <a:lnTo>
                                <a:pt x="32" y="366"/>
                              </a:lnTo>
                              <a:lnTo>
                                <a:pt x="72" y="382"/>
                              </a:lnTo>
                              <a:close/>
                            </a:path>
                          </a:pathLst>
                        </a:custGeom>
                        <a:solidFill>
                          <a:srgbClr val="5C9942"/>
                        </a:solid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342" name="Freeform 341"/>
                        <p:cNvSpPr>
                          <a:spLocks/>
                        </p:cNvSpPr>
                        <p:nvPr/>
                      </p:nvSpPr>
                      <p:spPr bwMode="auto">
                        <a:xfrm>
                          <a:off x="2556" y="2289"/>
                          <a:ext cx="808" cy="408"/>
                        </a:xfrm>
                        <a:custGeom>
                          <a:avLst/>
                          <a:gdLst/>
                          <a:ahLst/>
                          <a:cxnLst>
                            <a:cxn ang="0">
                              <a:pos x="0" y="28"/>
                            </a:cxn>
                            <a:cxn ang="0">
                              <a:pos x="2" y="96"/>
                            </a:cxn>
                            <a:cxn ang="0">
                              <a:pos x="256" y="88"/>
                            </a:cxn>
                            <a:cxn ang="0">
                              <a:pos x="270" y="326"/>
                            </a:cxn>
                            <a:cxn ang="0">
                              <a:pos x="472" y="394"/>
                            </a:cxn>
                            <a:cxn ang="0">
                              <a:pos x="742" y="380"/>
                            </a:cxn>
                            <a:cxn ang="0">
                              <a:pos x="808" y="408"/>
                            </a:cxn>
                            <a:cxn ang="0">
                              <a:pos x="774" y="0"/>
                            </a:cxn>
                            <a:cxn ang="0">
                              <a:pos x="0" y="28"/>
                            </a:cxn>
                          </a:cxnLst>
                          <a:rect l="0" t="0" r="r" b="b"/>
                          <a:pathLst>
                            <a:path w="808" h="408">
                              <a:moveTo>
                                <a:pt x="0" y="28"/>
                              </a:moveTo>
                              <a:lnTo>
                                <a:pt x="2" y="96"/>
                              </a:lnTo>
                              <a:lnTo>
                                <a:pt x="256" y="88"/>
                              </a:lnTo>
                              <a:lnTo>
                                <a:pt x="270" y="326"/>
                              </a:lnTo>
                              <a:lnTo>
                                <a:pt x="472" y="394"/>
                              </a:lnTo>
                              <a:lnTo>
                                <a:pt x="742" y="380"/>
                              </a:lnTo>
                              <a:lnTo>
                                <a:pt x="808" y="408"/>
                              </a:lnTo>
                              <a:lnTo>
                                <a:pt x="774" y="0"/>
                              </a:lnTo>
                              <a:lnTo>
                                <a:pt x="0" y="28"/>
                              </a:lnTo>
                              <a:close/>
                            </a:path>
                          </a:pathLst>
                        </a:custGeom>
                        <a:solidFill>
                          <a:srgbClr val="5C9942"/>
                        </a:solidFill>
                        <a:ln w="12700">
                          <a:solidFill>
                            <a:sysClr val="window" lastClr="FFFFFF"/>
                          </a:solidFill>
                          <a:prstDash val="solid"/>
                          <a:round/>
                          <a:headEnd/>
                          <a:tailEnd/>
                        </a:ln>
                        <a:effectLst/>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343" name="Freeform 342"/>
                        <p:cNvSpPr>
                          <a:spLocks/>
                        </p:cNvSpPr>
                        <p:nvPr/>
                      </p:nvSpPr>
                      <p:spPr bwMode="auto">
                        <a:xfrm>
                          <a:off x="1500" y="1631"/>
                          <a:ext cx="500" cy="668"/>
                        </a:xfrm>
                        <a:custGeom>
                          <a:avLst/>
                          <a:gdLst/>
                          <a:ahLst/>
                          <a:cxnLst>
                            <a:cxn ang="0">
                              <a:pos x="0" y="588"/>
                            </a:cxn>
                            <a:cxn ang="0">
                              <a:pos x="452" y="668"/>
                            </a:cxn>
                            <a:cxn ang="0">
                              <a:pos x="500" y="202"/>
                            </a:cxn>
                            <a:cxn ang="0">
                              <a:pos x="312" y="176"/>
                            </a:cxn>
                            <a:cxn ang="0">
                              <a:pos x="336" y="54"/>
                            </a:cxn>
                            <a:cxn ang="0">
                              <a:pos x="76" y="0"/>
                            </a:cxn>
                            <a:cxn ang="0">
                              <a:pos x="0" y="588"/>
                            </a:cxn>
                          </a:cxnLst>
                          <a:rect l="0" t="0" r="r" b="b"/>
                          <a:pathLst>
                            <a:path w="500" h="668">
                              <a:moveTo>
                                <a:pt x="0" y="588"/>
                              </a:moveTo>
                              <a:lnTo>
                                <a:pt x="452" y="668"/>
                              </a:lnTo>
                              <a:lnTo>
                                <a:pt x="500" y="202"/>
                              </a:lnTo>
                              <a:lnTo>
                                <a:pt x="312" y="176"/>
                              </a:lnTo>
                              <a:lnTo>
                                <a:pt x="336" y="54"/>
                              </a:lnTo>
                              <a:lnTo>
                                <a:pt x="76" y="0"/>
                              </a:lnTo>
                              <a:lnTo>
                                <a:pt x="0" y="588"/>
                              </a:lnTo>
                              <a:close/>
                            </a:path>
                          </a:pathLst>
                        </a:custGeom>
                        <a:solidFill>
                          <a:srgbClr val="5C9942"/>
                        </a:solid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344" name="Freeform 343"/>
                        <p:cNvSpPr>
                          <a:spLocks/>
                        </p:cNvSpPr>
                        <p:nvPr/>
                      </p:nvSpPr>
                      <p:spPr bwMode="auto">
                        <a:xfrm>
                          <a:off x="3546" y="929"/>
                          <a:ext cx="532" cy="252"/>
                        </a:xfrm>
                        <a:custGeom>
                          <a:avLst/>
                          <a:gdLst/>
                          <a:ahLst/>
                          <a:cxnLst>
                            <a:cxn ang="0">
                              <a:pos x="230" y="214"/>
                            </a:cxn>
                            <a:cxn ang="0">
                              <a:pos x="236" y="252"/>
                            </a:cxn>
                            <a:cxn ang="0">
                              <a:pos x="262" y="252"/>
                            </a:cxn>
                            <a:cxn ang="0">
                              <a:pos x="284" y="200"/>
                            </a:cxn>
                            <a:cxn ang="0">
                              <a:pos x="362" y="160"/>
                            </a:cxn>
                            <a:cxn ang="0">
                              <a:pos x="444" y="122"/>
                            </a:cxn>
                            <a:cxn ang="0">
                              <a:pos x="532" y="122"/>
                            </a:cxn>
                            <a:cxn ang="0">
                              <a:pos x="444" y="14"/>
                            </a:cxn>
                            <a:cxn ang="0">
                              <a:pos x="306" y="96"/>
                            </a:cxn>
                            <a:cxn ang="0">
                              <a:pos x="244" y="106"/>
                            </a:cxn>
                            <a:cxn ang="0">
                              <a:pos x="206" y="70"/>
                            </a:cxn>
                            <a:cxn ang="0">
                              <a:pos x="154" y="80"/>
                            </a:cxn>
                            <a:cxn ang="0">
                              <a:pos x="174" y="0"/>
                            </a:cxn>
                            <a:cxn ang="0">
                              <a:pos x="4" y="134"/>
                            </a:cxn>
                            <a:cxn ang="0">
                              <a:pos x="0" y="134"/>
                            </a:cxn>
                            <a:cxn ang="0">
                              <a:pos x="18" y="186"/>
                            </a:cxn>
                            <a:cxn ang="0">
                              <a:pos x="230" y="214"/>
                            </a:cxn>
                          </a:cxnLst>
                          <a:rect l="0" t="0" r="r" b="b"/>
                          <a:pathLst>
                            <a:path w="532" h="252">
                              <a:moveTo>
                                <a:pt x="230" y="214"/>
                              </a:moveTo>
                              <a:lnTo>
                                <a:pt x="236" y="252"/>
                              </a:lnTo>
                              <a:lnTo>
                                <a:pt x="262" y="252"/>
                              </a:lnTo>
                              <a:lnTo>
                                <a:pt x="284" y="200"/>
                              </a:lnTo>
                              <a:lnTo>
                                <a:pt x="362" y="160"/>
                              </a:lnTo>
                              <a:lnTo>
                                <a:pt x="444" y="122"/>
                              </a:lnTo>
                              <a:lnTo>
                                <a:pt x="532" y="122"/>
                              </a:lnTo>
                              <a:lnTo>
                                <a:pt x="444" y="14"/>
                              </a:lnTo>
                              <a:lnTo>
                                <a:pt x="306" y="96"/>
                              </a:lnTo>
                              <a:lnTo>
                                <a:pt x="244" y="106"/>
                              </a:lnTo>
                              <a:lnTo>
                                <a:pt x="206" y="70"/>
                              </a:lnTo>
                              <a:lnTo>
                                <a:pt x="154" y="80"/>
                              </a:lnTo>
                              <a:lnTo>
                                <a:pt x="174" y="0"/>
                              </a:lnTo>
                              <a:lnTo>
                                <a:pt x="4" y="134"/>
                              </a:lnTo>
                              <a:lnTo>
                                <a:pt x="0" y="134"/>
                              </a:lnTo>
                              <a:lnTo>
                                <a:pt x="18" y="186"/>
                              </a:lnTo>
                              <a:lnTo>
                                <a:pt x="230" y="214"/>
                              </a:lnTo>
                              <a:close/>
                            </a:path>
                          </a:pathLst>
                        </a:custGeom>
                        <a:solidFill>
                          <a:srgbClr val="A3255E"/>
                        </a:solidFill>
                        <a:ln w="12700">
                          <a:solidFill>
                            <a:sysClr val="window" lastClr="FFFFFF"/>
                          </a:solidFill>
                          <a:prstDash val="solid"/>
                          <a:round/>
                          <a:headEnd/>
                          <a:tailEnd/>
                        </a:ln>
                        <a:effectLst/>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345" name="Freeform 344"/>
                        <p:cNvSpPr>
                          <a:spLocks/>
                        </p:cNvSpPr>
                        <p:nvPr/>
                      </p:nvSpPr>
                      <p:spPr bwMode="auto">
                        <a:xfrm>
                          <a:off x="1958" y="1833"/>
                          <a:ext cx="676" cy="476"/>
                        </a:xfrm>
                        <a:custGeom>
                          <a:avLst/>
                          <a:gdLst/>
                          <a:ahLst/>
                          <a:cxnLst>
                            <a:cxn ang="0">
                              <a:pos x="670" y="118"/>
                            </a:cxn>
                            <a:cxn ang="0">
                              <a:pos x="662" y="26"/>
                            </a:cxn>
                            <a:cxn ang="0">
                              <a:pos x="50" y="0"/>
                            </a:cxn>
                            <a:cxn ang="0">
                              <a:pos x="0" y="466"/>
                            </a:cxn>
                            <a:cxn ang="0">
                              <a:pos x="594" y="476"/>
                            </a:cxn>
                            <a:cxn ang="0">
                              <a:pos x="676" y="474"/>
                            </a:cxn>
                            <a:cxn ang="0">
                              <a:pos x="668" y="118"/>
                            </a:cxn>
                            <a:cxn ang="0">
                              <a:pos x="670" y="118"/>
                            </a:cxn>
                          </a:cxnLst>
                          <a:rect l="0" t="0" r="r" b="b"/>
                          <a:pathLst>
                            <a:path w="676" h="476">
                              <a:moveTo>
                                <a:pt x="670" y="118"/>
                              </a:moveTo>
                              <a:lnTo>
                                <a:pt x="662" y="26"/>
                              </a:lnTo>
                              <a:lnTo>
                                <a:pt x="50" y="0"/>
                              </a:lnTo>
                              <a:lnTo>
                                <a:pt x="0" y="466"/>
                              </a:lnTo>
                              <a:lnTo>
                                <a:pt x="594" y="476"/>
                              </a:lnTo>
                              <a:lnTo>
                                <a:pt x="676" y="474"/>
                              </a:lnTo>
                              <a:lnTo>
                                <a:pt x="668" y="118"/>
                              </a:lnTo>
                              <a:lnTo>
                                <a:pt x="670" y="118"/>
                              </a:lnTo>
                              <a:close/>
                            </a:path>
                          </a:pathLst>
                        </a:custGeom>
                        <a:solidFill>
                          <a:srgbClr val="5C9942"/>
                        </a:solidFill>
                        <a:ln w="12700">
                          <a:solidFill>
                            <a:sysClr val="window" lastClr="FFFFFF"/>
                          </a:solidFill>
                          <a:prstDash val="solid"/>
                          <a:round/>
                          <a:headEnd/>
                          <a:tailEnd/>
                        </a:ln>
                        <a:effectLst/>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346" name="Freeform 345"/>
                        <p:cNvSpPr>
                          <a:spLocks/>
                        </p:cNvSpPr>
                        <p:nvPr/>
                      </p:nvSpPr>
                      <p:spPr bwMode="auto">
                        <a:xfrm>
                          <a:off x="698" y="1433"/>
                          <a:ext cx="742" cy="1358"/>
                        </a:xfrm>
                        <a:custGeom>
                          <a:avLst/>
                          <a:gdLst/>
                          <a:ahLst/>
                          <a:cxnLst>
                            <a:cxn ang="0">
                              <a:pos x="694" y="1314"/>
                            </a:cxn>
                            <a:cxn ang="0">
                              <a:pos x="682" y="1260"/>
                            </a:cxn>
                            <a:cxn ang="0">
                              <a:pos x="732" y="1150"/>
                            </a:cxn>
                            <a:cxn ang="0">
                              <a:pos x="742" y="1140"/>
                            </a:cxn>
                            <a:cxn ang="0">
                              <a:pos x="712" y="1044"/>
                            </a:cxn>
                            <a:cxn ang="0">
                              <a:pos x="324" y="482"/>
                            </a:cxn>
                            <a:cxn ang="0">
                              <a:pos x="334" y="454"/>
                            </a:cxn>
                            <a:cxn ang="0">
                              <a:pos x="324" y="426"/>
                            </a:cxn>
                            <a:cxn ang="0">
                              <a:pos x="402" y="98"/>
                            </a:cxn>
                            <a:cxn ang="0">
                              <a:pos x="70" y="8"/>
                            </a:cxn>
                            <a:cxn ang="0">
                              <a:pos x="68" y="0"/>
                            </a:cxn>
                            <a:cxn ang="0">
                              <a:pos x="70" y="34"/>
                            </a:cxn>
                            <a:cxn ang="0">
                              <a:pos x="0" y="156"/>
                            </a:cxn>
                            <a:cxn ang="0">
                              <a:pos x="42" y="278"/>
                            </a:cxn>
                            <a:cxn ang="0">
                              <a:pos x="32" y="384"/>
                            </a:cxn>
                            <a:cxn ang="0">
                              <a:pos x="102" y="534"/>
                            </a:cxn>
                            <a:cxn ang="0">
                              <a:pos x="102" y="614"/>
                            </a:cxn>
                            <a:cxn ang="0">
                              <a:pos x="122" y="682"/>
                            </a:cxn>
                            <a:cxn ang="0">
                              <a:pos x="90" y="734"/>
                            </a:cxn>
                            <a:cxn ang="0">
                              <a:pos x="190" y="870"/>
                            </a:cxn>
                            <a:cxn ang="0">
                              <a:pos x="190" y="1006"/>
                            </a:cxn>
                            <a:cxn ang="0">
                              <a:pos x="360" y="1114"/>
                            </a:cxn>
                            <a:cxn ang="0">
                              <a:pos x="360" y="1178"/>
                            </a:cxn>
                            <a:cxn ang="0">
                              <a:pos x="450" y="1236"/>
                            </a:cxn>
                            <a:cxn ang="0">
                              <a:pos x="450" y="1342"/>
                            </a:cxn>
                            <a:cxn ang="0">
                              <a:pos x="668" y="1354"/>
                            </a:cxn>
                            <a:cxn ang="0">
                              <a:pos x="672" y="1358"/>
                            </a:cxn>
                            <a:cxn ang="0">
                              <a:pos x="668" y="1354"/>
                            </a:cxn>
                            <a:cxn ang="0">
                              <a:pos x="694" y="1314"/>
                            </a:cxn>
                          </a:cxnLst>
                          <a:rect l="0" t="0" r="r" b="b"/>
                          <a:pathLst>
                            <a:path w="742" h="1358">
                              <a:moveTo>
                                <a:pt x="694" y="1314"/>
                              </a:moveTo>
                              <a:lnTo>
                                <a:pt x="682" y="1260"/>
                              </a:lnTo>
                              <a:lnTo>
                                <a:pt x="732" y="1150"/>
                              </a:lnTo>
                              <a:lnTo>
                                <a:pt x="742" y="1140"/>
                              </a:lnTo>
                              <a:lnTo>
                                <a:pt x="712" y="1044"/>
                              </a:lnTo>
                              <a:lnTo>
                                <a:pt x="324" y="482"/>
                              </a:lnTo>
                              <a:lnTo>
                                <a:pt x="334" y="454"/>
                              </a:lnTo>
                              <a:lnTo>
                                <a:pt x="324" y="426"/>
                              </a:lnTo>
                              <a:lnTo>
                                <a:pt x="402" y="98"/>
                              </a:lnTo>
                              <a:lnTo>
                                <a:pt x="70" y="8"/>
                              </a:lnTo>
                              <a:lnTo>
                                <a:pt x="68" y="0"/>
                              </a:lnTo>
                              <a:lnTo>
                                <a:pt x="70" y="34"/>
                              </a:lnTo>
                              <a:lnTo>
                                <a:pt x="0" y="156"/>
                              </a:lnTo>
                              <a:lnTo>
                                <a:pt x="42" y="278"/>
                              </a:lnTo>
                              <a:lnTo>
                                <a:pt x="32" y="384"/>
                              </a:lnTo>
                              <a:lnTo>
                                <a:pt x="102" y="534"/>
                              </a:lnTo>
                              <a:lnTo>
                                <a:pt x="102" y="614"/>
                              </a:lnTo>
                              <a:lnTo>
                                <a:pt x="122" y="682"/>
                              </a:lnTo>
                              <a:lnTo>
                                <a:pt x="90" y="734"/>
                              </a:lnTo>
                              <a:lnTo>
                                <a:pt x="190" y="870"/>
                              </a:lnTo>
                              <a:lnTo>
                                <a:pt x="190" y="1006"/>
                              </a:lnTo>
                              <a:lnTo>
                                <a:pt x="360" y="1114"/>
                              </a:lnTo>
                              <a:lnTo>
                                <a:pt x="360" y="1178"/>
                              </a:lnTo>
                              <a:lnTo>
                                <a:pt x="450" y="1236"/>
                              </a:lnTo>
                              <a:lnTo>
                                <a:pt x="450" y="1342"/>
                              </a:lnTo>
                              <a:lnTo>
                                <a:pt x="668" y="1354"/>
                              </a:lnTo>
                              <a:lnTo>
                                <a:pt x="672" y="1358"/>
                              </a:lnTo>
                              <a:lnTo>
                                <a:pt x="668" y="1354"/>
                              </a:lnTo>
                              <a:lnTo>
                                <a:pt x="694" y="1314"/>
                              </a:lnTo>
                              <a:close/>
                            </a:path>
                          </a:pathLst>
                        </a:custGeom>
                        <a:solidFill>
                          <a:srgbClr val="5C689C"/>
                        </a:solid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347" name="Freeform 346"/>
                        <p:cNvSpPr>
                          <a:spLocks/>
                        </p:cNvSpPr>
                        <p:nvPr/>
                      </p:nvSpPr>
                      <p:spPr bwMode="auto">
                        <a:xfrm>
                          <a:off x="1816" y="1295"/>
                          <a:ext cx="656" cy="550"/>
                        </a:xfrm>
                        <a:custGeom>
                          <a:avLst/>
                          <a:gdLst/>
                          <a:ahLst/>
                          <a:cxnLst>
                            <a:cxn ang="0">
                              <a:pos x="26" y="388"/>
                            </a:cxn>
                            <a:cxn ang="0">
                              <a:pos x="28" y="388"/>
                            </a:cxn>
                            <a:cxn ang="0">
                              <a:pos x="0" y="508"/>
                            </a:cxn>
                            <a:cxn ang="0">
                              <a:pos x="192" y="536"/>
                            </a:cxn>
                            <a:cxn ang="0">
                              <a:pos x="650" y="550"/>
                            </a:cxn>
                            <a:cxn ang="0">
                              <a:pos x="656" y="40"/>
                            </a:cxn>
                            <a:cxn ang="0">
                              <a:pos x="64" y="0"/>
                            </a:cxn>
                            <a:cxn ang="0">
                              <a:pos x="26" y="388"/>
                            </a:cxn>
                          </a:cxnLst>
                          <a:rect l="0" t="0" r="r" b="b"/>
                          <a:pathLst>
                            <a:path w="656" h="550">
                              <a:moveTo>
                                <a:pt x="26" y="388"/>
                              </a:moveTo>
                              <a:lnTo>
                                <a:pt x="28" y="388"/>
                              </a:lnTo>
                              <a:lnTo>
                                <a:pt x="0" y="508"/>
                              </a:lnTo>
                              <a:lnTo>
                                <a:pt x="192" y="536"/>
                              </a:lnTo>
                              <a:lnTo>
                                <a:pt x="650" y="550"/>
                              </a:lnTo>
                              <a:lnTo>
                                <a:pt x="656" y="40"/>
                              </a:lnTo>
                              <a:lnTo>
                                <a:pt x="64" y="0"/>
                              </a:lnTo>
                              <a:lnTo>
                                <a:pt x="26" y="388"/>
                              </a:lnTo>
                              <a:close/>
                            </a:path>
                          </a:pathLst>
                        </a:custGeom>
                        <a:solidFill>
                          <a:srgbClr val="5C9942"/>
                        </a:solid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348" name="Freeform 347"/>
                        <p:cNvSpPr>
                          <a:spLocks/>
                        </p:cNvSpPr>
                        <p:nvPr/>
                      </p:nvSpPr>
                      <p:spPr bwMode="auto">
                        <a:xfrm>
                          <a:off x="3766" y="2147"/>
                          <a:ext cx="762" cy="324"/>
                        </a:xfrm>
                        <a:custGeom>
                          <a:avLst/>
                          <a:gdLst/>
                          <a:ahLst/>
                          <a:cxnLst>
                            <a:cxn ang="0">
                              <a:pos x="206" y="304"/>
                            </a:cxn>
                            <a:cxn ang="0">
                              <a:pos x="554" y="246"/>
                            </a:cxn>
                            <a:cxn ang="0">
                              <a:pos x="580" y="154"/>
                            </a:cxn>
                            <a:cxn ang="0">
                              <a:pos x="752" y="30"/>
                            </a:cxn>
                            <a:cxn ang="0">
                              <a:pos x="762" y="0"/>
                            </a:cxn>
                            <a:cxn ang="0">
                              <a:pos x="762" y="0"/>
                            </a:cxn>
                            <a:cxn ang="0">
                              <a:pos x="332" y="88"/>
                            </a:cxn>
                            <a:cxn ang="0">
                              <a:pos x="54" y="134"/>
                            </a:cxn>
                            <a:cxn ang="0">
                              <a:pos x="32" y="134"/>
                            </a:cxn>
                            <a:cxn ang="0">
                              <a:pos x="32" y="230"/>
                            </a:cxn>
                            <a:cxn ang="0">
                              <a:pos x="30" y="230"/>
                            </a:cxn>
                            <a:cxn ang="0">
                              <a:pos x="0" y="324"/>
                            </a:cxn>
                            <a:cxn ang="0">
                              <a:pos x="206" y="304"/>
                            </a:cxn>
                          </a:cxnLst>
                          <a:rect l="0" t="0" r="r" b="b"/>
                          <a:pathLst>
                            <a:path w="762" h="324">
                              <a:moveTo>
                                <a:pt x="206" y="304"/>
                              </a:moveTo>
                              <a:lnTo>
                                <a:pt x="554" y="246"/>
                              </a:lnTo>
                              <a:lnTo>
                                <a:pt x="580" y="154"/>
                              </a:lnTo>
                              <a:lnTo>
                                <a:pt x="752" y="30"/>
                              </a:lnTo>
                              <a:lnTo>
                                <a:pt x="762" y="0"/>
                              </a:lnTo>
                              <a:lnTo>
                                <a:pt x="762" y="0"/>
                              </a:lnTo>
                              <a:lnTo>
                                <a:pt x="332" y="88"/>
                              </a:lnTo>
                              <a:lnTo>
                                <a:pt x="54" y="134"/>
                              </a:lnTo>
                              <a:lnTo>
                                <a:pt x="32" y="134"/>
                              </a:lnTo>
                              <a:lnTo>
                                <a:pt x="32" y="230"/>
                              </a:lnTo>
                              <a:lnTo>
                                <a:pt x="30" y="230"/>
                              </a:lnTo>
                              <a:lnTo>
                                <a:pt x="0" y="324"/>
                              </a:lnTo>
                              <a:lnTo>
                                <a:pt x="206" y="304"/>
                              </a:lnTo>
                              <a:close/>
                            </a:path>
                          </a:pathLst>
                        </a:custGeom>
                        <a:solidFill>
                          <a:srgbClr val="00788A"/>
                        </a:solid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349" name="Freeform 348"/>
                        <p:cNvSpPr>
                          <a:spLocks/>
                        </p:cNvSpPr>
                        <p:nvPr/>
                      </p:nvSpPr>
                      <p:spPr bwMode="auto">
                        <a:xfrm>
                          <a:off x="4324" y="1975"/>
                          <a:ext cx="788" cy="418"/>
                        </a:xfrm>
                        <a:custGeom>
                          <a:avLst/>
                          <a:gdLst/>
                          <a:ahLst/>
                          <a:cxnLst>
                            <a:cxn ang="0">
                              <a:pos x="196" y="202"/>
                            </a:cxn>
                            <a:cxn ang="0">
                              <a:pos x="26" y="326"/>
                            </a:cxn>
                            <a:cxn ang="0">
                              <a:pos x="0" y="418"/>
                            </a:cxn>
                            <a:cxn ang="0">
                              <a:pos x="62" y="408"/>
                            </a:cxn>
                            <a:cxn ang="0">
                              <a:pos x="312" y="310"/>
                            </a:cxn>
                            <a:cxn ang="0">
                              <a:pos x="344" y="344"/>
                            </a:cxn>
                            <a:cxn ang="0">
                              <a:pos x="424" y="326"/>
                            </a:cxn>
                            <a:cxn ang="0">
                              <a:pos x="558" y="414"/>
                            </a:cxn>
                            <a:cxn ang="0">
                              <a:pos x="560" y="408"/>
                            </a:cxn>
                            <a:cxn ang="0">
                              <a:pos x="628" y="368"/>
                            </a:cxn>
                            <a:cxn ang="0">
                              <a:pos x="628" y="328"/>
                            </a:cxn>
                            <a:cxn ang="0">
                              <a:pos x="678" y="248"/>
                            </a:cxn>
                            <a:cxn ang="0">
                              <a:pos x="738" y="248"/>
                            </a:cxn>
                            <a:cxn ang="0">
                              <a:pos x="788" y="128"/>
                            </a:cxn>
                            <a:cxn ang="0">
                              <a:pos x="788" y="46"/>
                            </a:cxn>
                            <a:cxn ang="0">
                              <a:pos x="754" y="0"/>
                            </a:cxn>
                            <a:cxn ang="0">
                              <a:pos x="208" y="170"/>
                            </a:cxn>
                            <a:cxn ang="0">
                              <a:pos x="196" y="202"/>
                            </a:cxn>
                          </a:cxnLst>
                          <a:rect l="0" t="0" r="r" b="b"/>
                          <a:pathLst>
                            <a:path w="788" h="418">
                              <a:moveTo>
                                <a:pt x="196" y="202"/>
                              </a:moveTo>
                              <a:lnTo>
                                <a:pt x="26" y="326"/>
                              </a:lnTo>
                              <a:lnTo>
                                <a:pt x="0" y="418"/>
                              </a:lnTo>
                              <a:lnTo>
                                <a:pt x="62" y="408"/>
                              </a:lnTo>
                              <a:lnTo>
                                <a:pt x="312" y="310"/>
                              </a:lnTo>
                              <a:lnTo>
                                <a:pt x="344" y="344"/>
                              </a:lnTo>
                              <a:lnTo>
                                <a:pt x="424" y="326"/>
                              </a:lnTo>
                              <a:lnTo>
                                <a:pt x="558" y="414"/>
                              </a:lnTo>
                              <a:lnTo>
                                <a:pt x="560" y="408"/>
                              </a:lnTo>
                              <a:lnTo>
                                <a:pt x="628" y="368"/>
                              </a:lnTo>
                              <a:lnTo>
                                <a:pt x="628" y="328"/>
                              </a:lnTo>
                              <a:lnTo>
                                <a:pt x="678" y="248"/>
                              </a:lnTo>
                              <a:lnTo>
                                <a:pt x="738" y="248"/>
                              </a:lnTo>
                              <a:lnTo>
                                <a:pt x="788" y="128"/>
                              </a:lnTo>
                              <a:lnTo>
                                <a:pt x="788" y="46"/>
                              </a:lnTo>
                              <a:lnTo>
                                <a:pt x="754" y="0"/>
                              </a:lnTo>
                              <a:lnTo>
                                <a:pt x="208" y="170"/>
                              </a:lnTo>
                              <a:lnTo>
                                <a:pt x="196" y="202"/>
                              </a:lnTo>
                              <a:close/>
                            </a:path>
                          </a:pathLst>
                        </a:custGeom>
                        <a:solidFill>
                          <a:srgbClr val="002060"/>
                        </a:solidFill>
                        <a:ln w="12700">
                          <a:solidFill>
                            <a:sysClr val="window" lastClr="FFFFFF"/>
                          </a:solidFill>
                          <a:prstDash val="solid"/>
                          <a:round/>
                          <a:headEnd/>
                          <a:tailEnd/>
                        </a:ln>
                        <a:effectLst/>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350" name="Freeform 349"/>
                        <p:cNvSpPr>
                          <a:spLocks/>
                        </p:cNvSpPr>
                        <p:nvPr/>
                      </p:nvSpPr>
                      <p:spPr bwMode="auto">
                        <a:xfrm>
                          <a:off x="5106" y="1349"/>
                          <a:ext cx="110" cy="76"/>
                        </a:xfrm>
                        <a:custGeom>
                          <a:avLst/>
                          <a:gdLst/>
                          <a:ahLst/>
                          <a:cxnLst>
                            <a:cxn ang="0">
                              <a:pos x="14" y="38"/>
                            </a:cxn>
                            <a:cxn ang="0">
                              <a:pos x="0" y="76"/>
                            </a:cxn>
                            <a:cxn ang="0">
                              <a:pos x="46" y="52"/>
                            </a:cxn>
                            <a:cxn ang="0">
                              <a:pos x="106" y="12"/>
                            </a:cxn>
                            <a:cxn ang="0">
                              <a:pos x="110" y="0"/>
                            </a:cxn>
                            <a:cxn ang="0">
                              <a:pos x="98" y="0"/>
                            </a:cxn>
                            <a:cxn ang="0">
                              <a:pos x="14" y="38"/>
                            </a:cxn>
                          </a:cxnLst>
                          <a:rect l="0" t="0" r="r" b="b"/>
                          <a:pathLst>
                            <a:path w="110" h="76">
                              <a:moveTo>
                                <a:pt x="14" y="38"/>
                              </a:moveTo>
                              <a:lnTo>
                                <a:pt x="0" y="76"/>
                              </a:lnTo>
                              <a:lnTo>
                                <a:pt x="46" y="52"/>
                              </a:lnTo>
                              <a:lnTo>
                                <a:pt x="106" y="12"/>
                              </a:lnTo>
                              <a:lnTo>
                                <a:pt x="110" y="0"/>
                              </a:lnTo>
                              <a:lnTo>
                                <a:pt x="98" y="0"/>
                              </a:lnTo>
                              <a:lnTo>
                                <a:pt x="14" y="38"/>
                              </a:lnTo>
                              <a:close/>
                            </a:path>
                          </a:pathLst>
                        </a:custGeom>
                        <a:solidFill>
                          <a:srgbClr val="A3255E"/>
                        </a:solid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351" name="Freeform 350"/>
                        <p:cNvSpPr>
                          <a:spLocks/>
                        </p:cNvSpPr>
                        <p:nvPr/>
                      </p:nvSpPr>
                      <p:spPr bwMode="auto">
                        <a:xfrm>
                          <a:off x="2628" y="1945"/>
                          <a:ext cx="700" cy="362"/>
                        </a:xfrm>
                        <a:custGeom>
                          <a:avLst/>
                          <a:gdLst/>
                          <a:ahLst/>
                          <a:cxnLst>
                            <a:cxn ang="0">
                              <a:pos x="626" y="62"/>
                            </a:cxn>
                            <a:cxn ang="0">
                              <a:pos x="642" y="0"/>
                            </a:cxn>
                            <a:cxn ang="0">
                              <a:pos x="606" y="0"/>
                            </a:cxn>
                            <a:cxn ang="0">
                              <a:pos x="608" y="0"/>
                            </a:cxn>
                            <a:cxn ang="0">
                              <a:pos x="0" y="8"/>
                            </a:cxn>
                            <a:cxn ang="0">
                              <a:pos x="10" y="362"/>
                            </a:cxn>
                            <a:cxn ang="0">
                              <a:pos x="700" y="338"/>
                            </a:cxn>
                            <a:cxn ang="0">
                              <a:pos x="680" y="90"/>
                            </a:cxn>
                            <a:cxn ang="0">
                              <a:pos x="626" y="62"/>
                            </a:cxn>
                          </a:cxnLst>
                          <a:rect l="0" t="0" r="r" b="b"/>
                          <a:pathLst>
                            <a:path w="700" h="362">
                              <a:moveTo>
                                <a:pt x="626" y="62"/>
                              </a:moveTo>
                              <a:lnTo>
                                <a:pt x="642" y="0"/>
                              </a:lnTo>
                              <a:lnTo>
                                <a:pt x="606" y="0"/>
                              </a:lnTo>
                              <a:lnTo>
                                <a:pt x="608" y="0"/>
                              </a:lnTo>
                              <a:lnTo>
                                <a:pt x="0" y="8"/>
                              </a:lnTo>
                              <a:lnTo>
                                <a:pt x="10" y="362"/>
                              </a:lnTo>
                              <a:lnTo>
                                <a:pt x="700" y="338"/>
                              </a:lnTo>
                              <a:lnTo>
                                <a:pt x="680" y="90"/>
                              </a:lnTo>
                              <a:lnTo>
                                <a:pt x="626" y="62"/>
                              </a:lnTo>
                              <a:close/>
                            </a:path>
                          </a:pathLst>
                        </a:custGeom>
                        <a:solidFill>
                          <a:srgbClr val="C59136"/>
                        </a:solid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352" name="Freeform 351"/>
                        <p:cNvSpPr>
                          <a:spLocks/>
                        </p:cNvSpPr>
                        <p:nvPr/>
                      </p:nvSpPr>
                      <p:spPr bwMode="auto">
                        <a:xfrm>
                          <a:off x="3908" y="1089"/>
                          <a:ext cx="390" cy="510"/>
                        </a:xfrm>
                        <a:custGeom>
                          <a:avLst/>
                          <a:gdLst/>
                          <a:ahLst/>
                          <a:cxnLst>
                            <a:cxn ang="0">
                              <a:pos x="350" y="464"/>
                            </a:cxn>
                            <a:cxn ang="0">
                              <a:pos x="338" y="460"/>
                            </a:cxn>
                            <a:cxn ang="0">
                              <a:pos x="390" y="284"/>
                            </a:cxn>
                            <a:cxn ang="0">
                              <a:pos x="320" y="164"/>
                            </a:cxn>
                            <a:cxn ang="0">
                              <a:pos x="280" y="190"/>
                            </a:cxn>
                            <a:cxn ang="0">
                              <a:pos x="250" y="14"/>
                            </a:cxn>
                            <a:cxn ang="0">
                              <a:pos x="100" y="0"/>
                            </a:cxn>
                            <a:cxn ang="0">
                              <a:pos x="100" y="28"/>
                            </a:cxn>
                            <a:cxn ang="0">
                              <a:pos x="22" y="124"/>
                            </a:cxn>
                            <a:cxn ang="0">
                              <a:pos x="0" y="232"/>
                            </a:cxn>
                            <a:cxn ang="0">
                              <a:pos x="12" y="272"/>
                            </a:cxn>
                            <a:cxn ang="0">
                              <a:pos x="50" y="378"/>
                            </a:cxn>
                            <a:cxn ang="0">
                              <a:pos x="50" y="486"/>
                            </a:cxn>
                            <a:cxn ang="0">
                              <a:pos x="24" y="510"/>
                            </a:cxn>
                            <a:cxn ang="0">
                              <a:pos x="212" y="506"/>
                            </a:cxn>
                            <a:cxn ang="0">
                              <a:pos x="350" y="464"/>
                            </a:cxn>
                          </a:cxnLst>
                          <a:rect l="0" t="0" r="r" b="b"/>
                          <a:pathLst>
                            <a:path w="390" h="510">
                              <a:moveTo>
                                <a:pt x="350" y="464"/>
                              </a:moveTo>
                              <a:lnTo>
                                <a:pt x="338" y="460"/>
                              </a:lnTo>
                              <a:lnTo>
                                <a:pt x="390" y="284"/>
                              </a:lnTo>
                              <a:lnTo>
                                <a:pt x="320" y="164"/>
                              </a:lnTo>
                              <a:lnTo>
                                <a:pt x="280" y="190"/>
                              </a:lnTo>
                              <a:lnTo>
                                <a:pt x="250" y="14"/>
                              </a:lnTo>
                              <a:lnTo>
                                <a:pt x="100" y="0"/>
                              </a:lnTo>
                              <a:lnTo>
                                <a:pt x="100" y="28"/>
                              </a:lnTo>
                              <a:lnTo>
                                <a:pt x="22" y="124"/>
                              </a:lnTo>
                              <a:lnTo>
                                <a:pt x="0" y="232"/>
                              </a:lnTo>
                              <a:lnTo>
                                <a:pt x="12" y="272"/>
                              </a:lnTo>
                              <a:lnTo>
                                <a:pt x="50" y="378"/>
                              </a:lnTo>
                              <a:lnTo>
                                <a:pt x="50" y="486"/>
                              </a:lnTo>
                              <a:lnTo>
                                <a:pt x="24" y="510"/>
                              </a:lnTo>
                              <a:lnTo>
                                <a:pt x="212" y="506"/>
                              </a:lnTo>
                              <a:lnTo>
                                <a:pt x="350" y="464"/>
                              </a:lnTo>
                              <a:close/>
                            </a:path>
                          </a:pathLst>
                        </a:custGeom>
                        <a:solidFill>
                          <a:srgbClr val="A3255E"/>
                        </a:solidFill>
                        <a:ln w="12700">
                          <a:solidFill>
                            <a:sysClr val="window" lastClr="FFFFFF"/>
                          </a:solidFill>
                          <a:prstDash val="solid"/>
                          <a:round/>
                          <a:headEnd/>
                          <a:tailEnd/>
                        </a:ln>
                        <a:effectLst/>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353" name="Freeform 352"/>
                        <p:cNvSpPr>
                          <a:spLocks/>
                        </p:cNvSpPr>
                        <p:nvPr/>
                      </p:nvSpPr>
                      <p:spPr bwMode="auto">
                        <a:xfrm>
                          <a:off x="1028" y="1531"/>
                          <a:ext cx="540" cy="942"/>
                        </a:xfrm>
                        <a:custGeom>
                          <a:avLst/>
                          <a:gdLst/>
                          <a:ahLst/>
                          <a:cxnLst>
                            <a:cxn ang="0">
                              <a:pos x="468" y="688"/>
                            </a:cxn>
                            <a:cxn ang="0">
                              <a:pos x="540" y="98"/>
                            </a:cxn>
                            <a:cxn ang="0">
                              <a:pos x="302" y="50"/>
                            </a:cxn>
                            <a:cxn ang="0">
                              <a:pos x="302" y="46"/>
                            </a:cxn>
                            <a:cxn ang="0">
                              <a:pos x="76" y="0"/>
                            </a:cxn>
                            <a:cxn ang="0">
                              <a:pos x="0" y="328"/>
                            </a:cxn>
                            <a:cxn ang="0">
                              <a:pos x="10" y="356"/>
                            </a:cxn>
                            <a:cxn ang="0">
                              <a:pos x="0" y="384"/>
                            </a:cxn>
                            <a:cxn ang="0">
                              <a:pos x="384" y="942"/>
                            </a:cxn>
                            <a:cxn ang="0">
                              <a:pos x="414" y="794"/>
                            </a:cxn>
                            <a:cxn ang="0">
                              <a:pos x="454" y="806"/>
                            </a:cxn>
                            <a:cxn ang="0">
                              <a:pos x="468" y="688"/>
                            </a:cxn>
                            <a:cxn ang="0">
                              <a:pos x="468" y="688"/>
                            </a:cxn>
                            <a:cxn ang="0">
                              <a:pos x="468" y="688"/>
                            </a:cxn>
                          </a:cxnLst>
                          <a:rect l="0" t="0" r="r" b="b"/>
                          <a:pathLst>
                            <a:path w="540" h="942">
                              <a:moveTo>
                                <a:pt x="468" y="688"/>
                              </a:moveTo>
                              <a:lnTo>
                                <a:pt x="540" y="98"/>
                              </a:lnTo>
                              <a:lnTo>
                                <a:pt x="302" y="50"/>
                              </a:lnTo>
                              <a:lnTo>
                                <a:pt x="302" y="46"/>
                              </a:lnTo>
                              <a:lnTo>
                                <a:pt x="76" y="0"/>
                              </a:lnTo>
                              <a:lnTo>
                                <a:pt x="0" y="328"/>
                              </a:lnTo>
                              <a:lnTo>
                                <a:pt x="10" y="356"/>
                              </a:lnTo>
                              <a:lnTo>
                                <a:pt x="0" y="384"/>
                              </a:lnTo>
                              <a:lnTo>
                                <a:pt x="384" y="942"/>
                              </a:lnTo>
                              <a:lnTo>
                                <a:pt x="414" y="794"/>
                              </a:lnTo>
                              <a:lnTo>
                                <a:pt x="454" y="806"/>
                              </a:lnTo>
                              <a:lnTo>
                                <a:pt x="468" y="688"/>
                              </a:lnTo>
                              <a:lnTo>
                                <a:pt x="468" y="688"/>
                              </a:lnTo>
                              <a:lnTo>
                                <a:pt x="468" y="688"/>
                              </a:lnTo>
                              <a:close/>
                            </a:path>
                          </a:pathLst>
                        </a:custGeom>
                        <a:solidFill>
                          <a:srgbClr val="5C689C"/>
                        </a:solidFill>
                        <a:ln w="12700">
                          <a:solidFill>
                            <a:sysClr val="window" lastClr="FFFFFF"/>
                          </a:solidFill>
                          <a:prstDash val="solid"/>
                          <a:round/>
                          <a:headEnd/>
                          <a:tailEnd/>
                        </a:ln>
                        <a:effectLst/>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354" name="Freeform 353"/>
                        <p:cNvSpPr>
                          <a:spLocks/>
                        </p:cNvSpPr>
                        <p:nvPr/>
                      </p:nvSpPr>
                      <p:spPr bwMode="auto">
                        <a:xfrm>
                          <a:off x="5194" y="1185"/>
                          <a:ext cx="86" cy="156"/>
                        </a:xfrm>
                        <a:custGeom>
                          <a:avLst/>
                          <a:gdLst/>
                          <a:ahLst/>
                          <a:cxnLst>
                            <a:cxn ang="0">
                              <a:pos x="0" y="18"/>
                            </a:cxn>
                            <a:cxn ang="0">
                              <a:pos x="26" y="156"/>
                            </a:cxn>
                            <a:cxn ang="0">
                              <a:pos x="48" y="108"/>
                            </a:cxn>
                            <a:cxn ang="0">
                              <a:pos x="86" y="40"/>
                            </a:cxn>
                            <a:cxn ang="0">
                              <a:pos x="50" y="0"/>
                            </a:cxn>
                            <a:cxn ang="0">
                              <a:pos x="0" y="18"/>
                            </a:cxn>
                          </a:cxnLst>
                          <a:rect l="0" t="0" r="r" b="b"/>
                          <a:pathLst>
                            <a:path w="86" h="156">
                              <a:moveTo>
                                <a:pt x="0" y="18"/>
                              </a:moveTo>
                              <a:lnTo>
                                <a:pt x="26" y="156"/>
                              </a:lnTo>
                              <a:lnTo>
                                <a:pt x="48" y="108"/>
                              </a:lnTo>
                              <a:lnTo>
                                <a:pt x="86" y="40"/>
                              </a:lnTo>
                              <a:lnTo>
                                <a:pt x="50" y="0"/>
                              </a:lnTo>
                              <a:lnTo>
                                <a:pt x="0" y="18"/>
                              </a:lnTo>
                              <a:close/>
                            </a:path>
                          </a:pathLst>
                        </a:custGeom>
                        <a:solidFill>
                          <a:srgbClr val="9B2D1F">
                            <a:lumMod val="75000"/>
                          </a:srgbClr>
                        </a:solid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355" name="Freeform 354"/>
                        <p:cNvSpPr>
                          <a:spLocks/>
                        </p:cNvSpPr>
                        <p:nvPr/>
                      </p:nvSpPr>
                      <p:spPr bwMode="auto">
                        <a:xfrm>
                          <a:off x="4366" y="1699"/>
                          <a:ext cx="710" cy="474"/>
                        </a:xfrm>
                        <a:custGeom>
                          <a:avLst/>
                          <a:gdLst/>
                          <a:ahLst/>
                          <a:cxnLst>
                            <a:cxn ang="0">
                              <a:pos x="492" y="106"/>
                            </a:cxn>
                            <a:cxn ang="0">
                              <a:pos x="502" y="26"/>
                            </a:cxn>
                            <a:cxn ang="0">
                              <a:pos x="442" y="0"/>
                            </a:cxn>
                            <a:cxn ang="0">
                              <a:pos x="424" y="26"/>
                            </a:cxn>
                            <a:cxn ang="0">
                              <a:pos x="386" y="26"/>
                            </a:cxn>
                            <a:cxn ang="0">
                              <a:pos x="344" y="84"/>
                            </a:cxn>
                            <a:cxn ang="0">
                              <a:pos x="314" y="158"/>
                            </a:cxn>
                            <a:cxn ang="0">
                              <a:pos x="286" y="132"/>
                            </a:cxn>
                            <a:cxn ang="0">
                              <a:pos x="256" y="296"/>
                            </a:cxn>
                            <a:cxn ang="0">
                              <a:pos x="184" y="340"/>
                            </a:cxn>
                            <a:cxn ang="0">
                              <a:pos x="112" y="306"/>
                            </a:cxn>
                            <a:cxn ang="0">
                              <a:pos x="60" y="402"/>
                            </a:cxn>
                            <a:cxn ang="0">
                              <a:pos x="0" y="474"/>
                            </a:cxn>
                            <a:cxn ang="0">
                              <a:pos x="164" y="444"/>
                            </a:cxn>
                            <a:cxn ang="0">
                              <a:pos x="710" y="272"/>
                            </a:cxn>
                            <a:cxn ang="0">
                              <a:pos x="666" y="214"/>
                            </a:cxn>
                            <a:cxn ang="0">
                              <a:pos x="698" y="96"/>
                            </a:cxn>
                            <a:cxn ang="0">
                              <a:pos x="614" y="116"/>
                            </a:cxn>
                            <a:cxn ang="0">
                              <a:pos x="492" y="106"/>
                            </a:cxn>
                          </a:cxnLst>
                          <a:rect l="0" t="0" r="r" b="b"/>
                          <a:pathLst>
                            <a:path w="710" h="474">
                              <a:moveTo>
                                <a:pt x="492" y="106"/>
                              </a:moveTo>
                              <a:lnTo>
                                <a:pt x="502" y="26"/>
                              </a:lnTo>
                              <a:lnTo>
                                <a:pt x="442" y="0"/>
                              </a:lnTo>
                              <a:lnTo>
                                <a:pt x="424" y="26"/>
                              </a:lnTo>
                              <a:lnTo>
                                <a:pt x="386" y="26"/>
                              </a:lnTo>
                              <a:lnTo>
                                <a:pt x="344" y="84"/>
                              </a:lnTo>
                              <a:lnTo>
                                <a:pt x="314" y="158"/>
                              </a:lnTo>
                              <a:lnTo>
                                <a:pt x="286" y="132"/>
                              </a:lnTo>
                              <a:lnTo>
                                <a:pt x="256" y="296"/>
                              </a:lnTo>
                              <a:lnTo>
                                <a:pt x="184" y="340"/>
                              </a:lnTo>
                              <a:lnTo>
                                <a:pt x="112" y="306"/>
                              </a:lnTo>
                              <a:lnTo>
                                <a:pt x="60" y="402"/>
                              </a:lnTo>
                              <a:lnTo>
                                <a:pt x="0" y="474"/>
                              </a:lnTo>
                              <a:lnTo>
                                <a:pt x="164" y="444"/>
                              </a:lnTo>
                              <a:lnTo>
                                <a:pt x="710" y="272"/>
                              </a:lnTo>
                              <a:lnTo>
                                <a:pt x="666" y="214"/>
                              </a:lnTo>
                              <a:lnTo>
                                <a:pt x="698" y="96"/>
                              </a:lnTo>
                              <a:lnTo>
                                <a:pt x="614" y="116"/>
                              </a:lnTo>
                              <a:lnTo>
                                <a:pt x="492" y="106"/>
                              </a:lnTo>
                              <a:close/>
                            </a:path>
                          </a:pathLst>
                        </a:custGeom>
                        <a:solidFill>
                          <a:srgbClr val="00788A"/>
                        </a:solidFill>
                        <a:ln w="12700">
                          <a:solidFill>
                            <a:sysClr val="window" lastClr="FFFFFF"/>
                          </a:solidFill>
                          <a:prstDash val="solid"/>
                          <a:round/>
                          <a:headEnd/>
                          <a:tailEnd/>
                        </a:ln>
                        <a:effectLst/>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356" name="Freeform 355"/>
                        <p:cNvSpPr>
                          <a:spLocks/>
                        </p:cNvSpPr>
                        <p:nvPr/>
                      </p:nvSpPr>
                      <p:spPr bwMode="auto">
                        <a:xfrm>
                          <a:off x="4630" y="1591"/>
                          <a:ext cx="442" cy="222"/>
                        </a:xfrm>
                        <a:custGeom>
                          <a:avLst/>
                          <a:gdLst/>
                          <a:ahLst/>
                          <a:cxnLst>
                            <a:cxn ang="0">
                              <a:pos x="316" y="0"/>
                            </a:cxn>
                            <a:cxn ang="0">
                              <a:pos x="0" y="108"/>
                            </a:cxn>
                            <a:cxn ang="0">
                              <a:pos x="24" y="150"/>
                            </a:cxn>
                            <a:cxn ang="0">
                              <a:pos x="126" y="94"/>
                            </a:cxn>
                            <a:cxn ang="0">
                              <a:pos x="178" y="106"/>
                            </a:cxn>
                            <a:cxn ang="0">
                              <a:pos x="178" y="104"/>
                            </a:cxn>
                            <a:cxn ang="0">
                              <a:pos x="180" y="106"/>
                            </a:cxn>
                            <a:cxn ang="0">
                              <a:pos x="180" y="106"/>
                            </a:cxn>
                            <a:cxn ang="0">
                              <a:pos x="242" y="132"/>
                            </a:cxn>
                            <a:cxn ang="0">
                              <a:pos x="232" y="212"/>
                            </a:cxn>
                            <a:cxn ang="0">
                              <a:pos x="354" y="222"/>
                            </a:cxn>
                            <a:cxn ang="0">
                              <a:pos x="436" y="200"/>
                            </a:cxn>
                            <a:cxn ang="0">
                              <a:pos x="442" y="174"/>
                            </a:cxn>
                            <a:cxn ang="0">
                              <a:pos x="442" y="134"/>
                            </a:cxn>
                            <a:cxn ang="0">
                              <a:pos x="374" y="162"/>
                            </a:cxn>
                            <a:cxn ang="0">
                              <a:pos x="316" y="0"/>
                            </a:cxn>
                          </a:cxnLst>
                          <a:rect l="0" t="0" r="r" b="b"/>
                          <a:pathLst>
                            <a:path w="442" h="222">
                              <a:moveTo>
                                <a:pt x="316" y="0"/>
                              </a:moveTo>
                              <a:lnTo>
                                <a:pt x="0" y="108"/>
                              </a:lnTo>
                              <a:lnTo>
                                <a:pt x="24" y="150"/>
                              </a:lnTo>
                              <a:lnTo>
                                <a:pt x="126" y="94"/>
                              </a:lnTo>
                              <a:lnTo>
                                <a:pt x="178" y="106"/>
                              </a:lnTo>
                              <a:lnTo>
                                <a:pt x="178" y="104"/>
                              </a:lnTo>
                              <a:lnTo>
                                <a:pt x="180" y="106"/>
                              </a:lnTo>
                              <a:lnTo>
                                <a:pt x="180" y="106"/>
                              </a:lnTo>
                              <a:lnTo>
                                <a:pt x="242" y="132"/>
                              </a:lnTo>
                              <a:lnTo>
                                <a:pt x="232" y="212"/>
                              </a:lnTo>
                              <a:lnTo>
                                <a:pt x="354" y="222"/>
                              </a:lnTo>
                              <a:lnTo>
                                <a:pt x="436" y="200"/>
                              </a:lnTo>
                              <a:lnTo>
                                <a:pt x="442" y="174"/>
                              </a:lnTo>
                              <a:lnTo>
                                <a:pt x="442" y="134"/>
                              </a:lnTo>
                              <a:lnTo>
                                <a:pt x="374" y="162"/>
                              </a:lnTo>
                              <a:lnTo>
                                <a:pt x="316" y="0"/>
                              </a:lnTo>
                              <a:close/>
                            </a:path>
                          </a:pathLst>
                        </a:custGeom>
                        <a:solidFill>
                          <a:srgbClr val="00788A"/>
                        </a:solid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357" name="Freeform 356"/>
                        <p:cNvSpPr>
                          <a:spLocks/>
                        </p:cNvSpPr>
                        <p:nvPr/>
                      </p:nvSpPr>
                      <p:spPr bwMode="auto">
                        <a:xfrm>
                          <a:off x="2626" y="1951"/>
                          <a:ext cx="12" cy="356"/>
                        </a:xfrm>
                        <a:custGeom>
                          <a:avLst/>
                          <a:gdLst/>
                          <a:ahLst/>
                          <a:cxnLst>
                            <a:cxn ang="0">
                              <a:pos x="2" y="2"/>
                            </a:cxn>
                            <a:cxn ang="0">
                              <a:pos x="2" y="0"/>
                            </a:cxn>
                            <a:cxn ang="0">
                              <a:pos x="0" y="0"/>
                            </a:cxn>
                            <a:cxn ang="0">
                              <a:pos x="8" y="356"/>
                            </a:cxn>
                            <a:cxn ang="0">
                              <a:pos x="12" y="356"/>
                            </a:cxn>
                            <a:cxn ang="0">
                              <a:pos x="2" y="2"/>
                            </a:cxn>
                            <a:cxn ang="0">
                              <a:pos x="2" y="2"/>
                            </a:cxn>
                          </a:cxnLst>
                          <a:rect l="0" t="0" r="r" b="b"/>
                          <a:pathLst>
                            <a:path w="12" h="356">
                              <a:moveTo>
                                <a:pt x="2" y="2"/>
                              </a:moveTo>
                              <a:lnTo>
                                <a:pt x="2" y="0"/>
                              </a:lnTo>
                              <a:lnTo>
                                <a:pt x="0" y="0"/>
                              </a:lnTo>
                              <a:lnTo>
                                <a:pt x="8" y="356"/>
                              </a:lnTo>
                              <a:lnTo>
                                <a:pt x="12" y="356"/>
                              </a:lnTo>
                              <a:lnTo>
                                <a:pt x="2" y="2"/>
                              </a:lnTo>
                              <a:lnTo>
                                <a:pt x="2" y="2"/>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358" name="Freeform 357"/>
                        <p:cNvSpPr>
                          <a:spLocks/>
                        </p:cNvSpPr>
                        <p:nvPr/>
                      </p:nvSpPr>
                      <p:spPr bwMode="auto">
                        <a:xfrm>
                          <a:off x="3202" y="1875"/>
                          <a:ext cx="2" cy="2"/>
                        </a:xfrm>
                        <a:custGeom>
                          <a:avLst/>
                          <a:gdLst/>
                          <a:ahLst/>
                          <a:cxnLst>
                            <a:cxn ang="0">
                              <a:pos x="0" y="0"/>
                            </a:cxn>
                            <a:cxn ang="0">
                              <a:pos x="0" y="2"/>
                            </a:cxn>
                            <a:cxn ang="0">
                              <a:pos x="2" y="2"/>
                            </a:cxn>
                            <a:cxn ang="0">
                              <a:pos x="0" y="0"/>
                            </a:cxn>
                            <a:cxn ang="0">
                              <a:pos x="0" y="0"/>
                            </a:cxn>
                          </a:cxnLst>
                          <a:rect l="0" t="0" r="r" b="b"/>
                          <a:pathLst>
                            <a:path w="2" h="2">
                              <a:moveTo>
                                <a:pt x="0" y="0"/>
                              </a:moveTo>
                              <a:lnTo>
                                <a:pt x="0" y="2"/>
                              </a:lnTo>
                              <a:lnTo>
                                <a:pt x="2" y="2"/>
                              </a:lnTo>
                              <a:lnTo>
                                <a:pt x="0" y="0"/>
                              </a:lnTo>
                              <a:lnTo>
                                <a:pt x="0" y="0"/>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359" name="Freeform 358"/>
                        <p:cNvSpPr>
                          <a:spLocks/>
                        </p:cNvSpPr>
                        <p:nvPr/>
                      </p:nvSpPr>
                      <p:spPr bwMode="auto">
                        <a:xfrm>
                          <a:off x="3210" y="1865"/>
                          <a:ext cx="346" cy="12"/>
                        </a:xfrm>
                        <a:custGeom>
                          <a:avLst/>
                          <a:gdLst/>
                          <a:ahLst/>
                          <a:cxnLst>
                            <a:cxn ang="0">
                              <a:pos x="346" y="0"/>
                            </a:cxn>
                            <a:cxn ang="0">
                              <a:pos x="0" y="10"/>
                            </a:cxn>
                            <a:cxn ang="0">
                              <a:pos x="0" y="12"/>
                            </a:cxn>
                            <a:cxn ang="0">
                              <a:pos x="346" y="4"/>
                            </a:cxn>
                            <a:cxn ang="0">
                              <a:pos x="346" y="0"/>
                            </a:cxn>
                          </a:cxnLst>
                          <a:rect l="0" t="0" r="r" b="b"/>
                          <a:pathLst>
                            <a:path w="346" h="12">
                              <a:moveTo>
                                <a:pt x="346" y="0"/>
                              </a:moveTo>
                              <a:lnTo>
                                <a:pt x="0" y="10"/>
                              </a:lnTo>
                              <a:lnTo>
                                <a:pt x="0" y="12"/>
                              </a:lnTo>
                              <a:lnTo>
                                <a:pt x="346" y="4"/>
                              </a:lnTo>
                              <a:lnTo>
                                <a:pt x="346" y="0"/>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360" name="Rectangle 359"/>
                        <p:cNvSpPr>
                          <a:spLocks noChangeArrowheads="1"/>
                        </p:cNvSpPr>
                        <p:nvPr/>
                      </p:nvSpPr>
                      <p:spPr bwMode="auto">
                        <a:xfrm>
                          <a:off x="4022" y="3015"/>
                          <a:ext cx="2" cy="4"/>
                        </a:xfrm>
                        <a:prstGeom prst="rect">
                          <a:avLst/>
                        </a:prstGeom>
                        <a:grpFill/>
                        <a:ln w="12700">
                          <a:solidFill>
                            <a:sysClr val="window" lastClr="FFFFFF"/>
                          </a:solidFill>
                          <a:prstDash val="solid"/>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361" name="Freeform 360"/>
                        <p:cNvSpPr>
                          <a:spLocks/>
                        </p:cNvSpPr>
                        <p:nvPr/>
                      </p:nvSpPr>
                      <p:spPr bwMode="auto">
                        <a:xfrm>
                          <a:off x="3970" y="2457"/>
                          <a:ext cx="54" cy="558"/>
                        </a:xfrm>
                        <a:custGeom>
                          <a:avLst/>
                          <a:gdLst/>
                          <a:ahLst/>
                          <a:cxnLst>
                            <a:cxn ang="0">
                              <a:pos x="0" y="0"/>
                            </a:cxn>
                            <a:cxn ang="0">
                              <a:pos x="52" y="558"/>
                            </a:cxn>
                            <a:cxn ang="0">
                              <a:pos x="54" y="558"/>
                            </a:cxn>
                            <a:cxn ang="0">
                              <a:pos x="2" y="0"/>
                            </a:cxn>
                            <a:cxn ang="0">
                              <a:pos x="0" y="0"/>
                            </a:cxn>
                          </a:cxnLst>
                          <a:rect l="0" t="0" r="r" b="b"/>
                          <a:pathLst>
                            <a:path w="54" h="558">
                              <a:moveTo>
                                <a:pt x="0" y="0"/>
                              </a:moveTo>
                              <a:lnTo>
                                <a:pt x="52" y="558"/>
                              </a:lnTo>
                              <a:lnTo>
                                <a:pt x="54" y="558"/>
                              </a:lnTo>
                              <a:lnTo>
                                <a:pt x="2" y="0"/>
                              </a:lnTo>
                              <a:lnTo>
                                <a:pt x="0" y="0"/>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362" name="Freeform 361"/>
                        <p:cNvSpPr>
                          <a:spLocks/>
                        </p:cNvSpPr>
                        <p:nvPr/>
                      </p:nvSpPr>
                      <p:spPr bwMode="auto">
                        <a:xfrm>
                          <a:off x="4320" y="2145"/>
                          <a:ext cx="212" cy="248"/>
                        </a:xfrm>
                        <a:custGeom>
                          <a:avLst/>
                          <a:gdLst/>
                          <a:ahLst/>
                          <a:cxnLst>
                            <a:cxn ang="0">
                              <a:pos x="26" y="156"/>
                            </a:cxn>
                            <a:cxn ang="0">
                              <a:pos x="0" y="248"/>
                            </a:cxn>
                            <a:cxn ang="0">
                              <a:pos x="4" y="248"/>
                            </a:cxn>
                            <a:cxn ang="0">
                              <a:pos x="30" y="156"/>
                            </a:cxn>
                            <a:cxn ang="0">
                              <a:pos x="200" y="32"/>
                            </a:cxn>
                            <a:cxn ang="0">
                              <a:pos x="212" y="0"/>
                            </a:cxn>
                            <a:cxn ang="0">
                              <a:pos x="208" y="2"/>
                            </a:cxn>
                            <a:cxn ang="0">
                              <a:pos x="198" y="32"/>
                            </a:cxn>
                            <a:cxn ang="0">
                              <a:pos x="26" y="156"/>
                            </a:cxn>
                          </a:cxnLst>
                          <a:rect l="0" t="0" r="r" b="b"/>
                          <a:pathLst>
                            <a:path w="212" h="248">
                              <a:moveTo>
                                <a:pt x="26" y="156"/>
                              </a:moveTo>
                              <a:lnTo>
                                <a:pt x="0" y="248"/>
                              </a:lnTo>
                              <a:lnTo>
                                <a:pt x="4" y="248"/>
                              </a:lnTo>
                              <a:lnTo>
                                <a:pt x="30" y="156"/>
                              </a:lnTo>
                              <a:lnTo>
                                <a:pt x="200" y="32"/>
                              </a:lnTo>
                              <a:lnTo>
                                <a:pt x="212" y="0"/>
                              </a:lnTo>
                              <a:lnTo>
                                <a:pt x="208" y="2"/>
                              </a:lnTo>
                              <a:lnTo>
                                <a:pt x="198" y="32"/>
                              </a:lnTo>
                              <a:lnTo>
                                <a:pt x="26" y="156"/>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363" name="Freeform 362"/>
                        <p:cNvSpPr>
                          <a:spLocks/>
                        </p:cNvSpPr>
                        <p:nvPr/>
                      </p:nvSpPr>
                      <p:spPr bwMode="auto">
                        <a:xfrm>
                          <a:off x="4476" y="2001"/>
                          <a:ext cx="2" cy="2"/>
                        </a:xfrm>
                        <a:custGeom>
                          <a:avLst/>
                          <a:gdLst/>
                          <a:ahLst/>
                          <a:cxnLst>
                            <a:cxn ang="0">
                              <a:pos x="0" y="0"/>
                            </a:cxn>
                            <a:cxn ang="0">
                              <a:pos x="0" y="0"/>
                            </a:cxn>
                            <a:cxn ang="0">
                              <a:pos x="2" y="2"/>
                            </a:cxn>
                            <a:cxn ang="0">
                              <a:pos x="0" y="0"/>
                            </a:cxn>
                          </a:cxnLst>
                          <a:rect l="0" t="0" r="r" b="b"/>
                          <a:pathLst>
                            <a:path w="2" h="2">
                              <a:moveTo>
                                <a:pt x="0" y="0"/>
                              </a:moveTo>
                              <a:lnTo>
                                <a:pt x="0" y="0"/>
                              </a:lnTo>
                              <a:lnTo>
                                <a:pt x="2" y="2"/>
                              </a:lnTo>
                              <a:lnTo>
                                <a:pt x="0" y="0"/>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364" name="Freeform 363"/>
                        <p:cNvSpPr>
                          <a:spLocks/>
                        </p:cNvSpPr>
                        <p:nvPr/>
                      </p:nvSpPr>
                      <p:spPr bwMode="auto">
                        <a:xfrm>
                          <a:off x="4360" y="2003"/>
                          <a:ext cx="118" cy="172"/>
                        </a:xfrm>
                        <a:custGeom>
                          <a:avLst/>
                          <a:gdLst/>
                          <a:ahLst/>
                          <a:cxnLst>
                            <a:cxn ang="0">
                              <a:pos x="64" y="98"/>
                            </a:cxn>
                            <a:cxn ang="0">
                              <a:pos x="0" y="172"/>
                            </a:cxn>
                            <a:cxn ang="0">
                              <a:pos x="6" y="170"/>
                            </a:cxn>
                            <a:cxn ang="0">
                              <a:pos x="6" y="170"/>
                            </a:cxn>
                            <a:cxn ang="0">
                              <a:pos x="66" y="98"/>
                            </a:cxn>
                            <a:cxn ang="0">
                              <a:pos x="118" y="2"/>
                            </a:cxn>
                            <a:cxn ang="0">
                              <a:pos x="114" y="0"/>
                            </a:cxn>
                            <a:cxn ang="0">
                              <a:pos x="64" y="98"/>
                            </a:cxn>
                          </a:cxnLst>
                          <a:rect l="0" t="0" r="r" b="b"/>
                          <a:pathLst>
                            <a:path w="118" h="172">
                              <a:moveTo>
                                <a:pt x="64" y="98"/>
                              </a:moveTo>
                              <a:lnTo>
                                <a:pt x="0" y="172"/>
                              </a:lnTo>
                              <a:lnTo>
                                <a:pt x="6" y="170"/>
                              </a:lnTo>
                              <a:lnTo>
                                <a:pt x="6" y="170"/>
                              </a:lnTo>
                              <a:lnTo>
                                <a:pt x="66" y="98"/>
                              </a:lnTo>
                              <a:lnTo>
                                <a:pt x="118" y="2"/>
                              </a:lnTo>
                              <a:lnTo>
                                <a:pt x="114" y="0"/>
                              </a:lnTo>
                              <a:lnTo>
                                <a:pt x="64" y="98"/>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365" name="Freeform 364"/>
                        <p:cNvSpPr>
                          <a:spLocks/>
                        </p:cNvSpPr>
                        <p:nvPr/>
                      </p:nvSpPr>
                      <p:spPr bwMode="auto">
                        <a:xfrm>
                          <a:off x="5072" y="1655"/>
                          <a:ext cx="2" cy="6"/>
                        </a:xfrm>
                        <a:custGeom>
                          <a:avLst/>
                          <a:gdLst/>
                          <a:ahLst/>
                          <a:cxnLst>
                            <a:cxn ang="0">
                              <a:pos x="2" y="6"/>
                            </a:cxn>
                            <a:cxn ang="0">
                              <a:pos x="2" y="2"/>
                            </a:cxn>
                            <a:cxn ang="0">
                              <a:pos x="0" y="0"/>
                            </a:cxn>
                            <a:cxn ang="0">
                              <a:pos x="0" y="6"/>
                            </a:cxn>
                            <a:cxn ang="0">
                              <a:pos x="2" y="6"/>
                            </a:cxn>
                          </a:cxnLst>
                          <a:rect l="0" t="0" r="r" b="b"/>
                          <a:pathLst>
                            <a:path w="2" h="6">
                              <a:moveTo>
                                <a:pt x="2" y="6"/>
                              </a:moveTo>
                              <a:lnTo>
                                <a:pt x="2" y="2"/>
                              </a:lnTo>
                              <a:lnTo>
                                <a:pt x="0" y="0"/>
                              </a:lnTo>
                              <a:lnTo>
                                <a:pt x="0" y="6"/>
                              </a:lnTo>
                              <a:lnTo>
                                <a:pt x="2" y="6"/>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366" name="Freeform 365"/>
                        <p:cNvSpPr>
                          <a:spLocks/>
                        </p:cNvSpPr>
                        <p:nvPr/>
                      </p:nvSpPr>
                      <p:spPr bwMode="auto">
                        <a:xfrm>
                          <a:off x="4976" y="1581"/>
                          <a:ext cx="96" cy="80"/>
                        </a:xfrm>
                        <a:custGeom>
                          <a:avLst/>
                          <a:gdLst/>
                          <a:ahLst/>
                          <a:cxnLst>
                            <a:cxn ang="0">
                              <a:pos x="0" y="2"/>
                            </a:cxn>
                            <a:cxn ang="0">
                              <a:pos x="96" y="80"/>
                            </a:cxn>
                            <a:cxn ang="0">
                              <a:pos x="96" y="74"/>
                            </a:cxn>
                            <a:cxn ang="0">
                              <a:pos x="2" y="0"/>
                            </a:cxn>
                            <a:cxn ang="0">
                              <a:pos x="0" y="2"/>
                            </a:cxn>
                          </a:cxnLst>
                          <a:rect l="0" t="0" r="r" b="b"/>
                          <a:pathLst>
                            <a:path w="96" h="80">
                              <a:moveTo>
                                <a:pt x="0" y="2"/>
                              </a:moveTo>
                              <a:lnTo>
                                <a:pt x="96" y="80"/>
                              </a:lnTo>
                              <a:lnTo>
                                <a:pt x="96" y="74"/>
                              </a:lnTo>
                              <a:lnTo>
                                <a:pt x="2" y="0"/>
                              </a:lnTo>
                              <a:lnTo>
                                <a:pt x="0" y="2"/>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367" name="Freeform 366"/>
                        <p:cNvSpPr>
                          <a:spLocks/>
                        </p:cNvSpPr>
                        <p:nvPr/>
                      </p:nvSpPr>
                      <p:spPr bwMode="auto">
                        <a:xfrm>
                          <a:off x="5104" y="1425"/>
                          <a:ext cx="2" cy="2"/>
                        </a:xfrm>
                        <a:custGeom>
                          <a:avLst/>
                          <a:gdLst/>
                          <a:ahLst/>
                          <a:cxnLst>
                            <a:cxn ang="0">
                              <a:pos x="0" y="2"/>
                            </a:cxn>
                            <a:cxn ang="0">
                              <a:pos x="2" y="2"/>
                            </a:cxn>
                            <a:cxn ang="0">
                              <a:pos x="2" y="0"/>
                            </a:cxn>
                            <a:cxn ang="0">
                              <a:pos x="0" y="2"/>
                            </a:cxn>
                            <a:cxn ang="0">
                              <a:pos x="0" y="2"/>
                            </a:cxn>
                          </a:cxnLst>
                          <a:rect l="0" t="0" r="r" b="b"/>
                          <a:pathLst>
                            <a:path w="2" h="2">
                              <a:moveTo>
                                <a:pt x="0" y="2"/>
                              </a:moveTo>
                              <a:lnTo>
                                <a:pt x="2" y="2"/>
                              </a:lnTo>
                              <a:lnTo>
                                <a:pt x="2" y="0"/>
                              </a:lnTo>
                              <a:lnTo>
                                <a:pt x="0" y="2"/>
                              </a:lnTo>
                              <a:lnTo>
                                <a:pt x="0" y="2"/>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368" name="Freeform 367"/>
                        <p:cNvSpPr>
                          <a:spLocks/>
                        </p:cNvSpPr>
                        <p:nvPr/>
                      </p:nvSpPr>
                      <p:spPr bwMode="auto">
                        <a:xfrm>
                          <a:off x="5216" y="1347"/>
                          <a:ext cx="6" cy="2"/>
                        </a:xfrm>
                        <a:custGeom>
                          <a:avLst/>
                          <a:gdLst/>
                          <a:ahLst/>
                          <a:cxnLst>
                            <a:cxn ang="0">
                              <a:pos x="4" y="0"/>
                            </a:cxn>
                            <a:cxn ang="0">
                              <a:pos x="2" y="0"/>
                            </a:cxn>
                            <a:cxn ang="0">
                              <a:pos x="0" y="2"/>
                            </a:cxn>
                            <a:cxn ang="0">
                              <a:pos x="6" y="2"/>
                            </a:cxn>
                            <a:cxn ang="0">
                              <a:pos x="6" y="0"/>
                            </a:cxn>
                            <a:cxn ang="0">
                              <a:pos x="4" y="0"/>
                            </a:cxn>
                            <a:cxn ang="0">
                              <a:pos x="4" y="0"/>
                            </a:cxn>
                            <a:cxn ang="0">
                              <a:pos x="4" y="0"/>
                            </a:cxn>
                          </a:cxnLst>
                          <a:rect l="0" t="0" r="r" b="b"/>
                          <a:pathLst>
                            <a:path w="6" h="2">
                              <a:moveTo>
                                <a:pt x="4" y="0"/>
                              </a:moveTo>
                              <a:lnTo>
                                <a:pt x="2" y="0"/>
                              </a:lnTo>
                              <a:lnTo>
                                <a:pt x="0" y="2"/>
                              </a:lnTo>
                              <a:lnTo>
                                <a:pt x="6" y="2"/>
                              </a:lnTo>
                              <a:lnTo>
                                <a:pt x="6" y="0"/>
                              </a:lnTo>
                              <a:lnTo>
                                <a:pt x="4" y="0"/>
                              </a:lnTo>
                              <a:lnTo>
                                <a:pt x="4" y="0"/>
                              </a:lnTo>
                              <a:lnTo>
                                <a:pt x="4" y="0"/>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369" name="Freeform 368"/>
                        <p:cNvSpPr>
                          <a:spLocks/>
                        </p:cNvSpPr>
                        <p:nvPr/>
                      </p:nvSpPr>
                      <p:spPr bwMode="auto">
                        <a:xfrm>
                          <a:off x="4982" y="1347"/>
                          <a:ext cx="236" cy="80"/>
                        </a:xfrm>
                        <a:custGeom>
                          <a:avLst/>
                          <a:gdLst/>
                          <a:ahLst/>
                          <a:cxnLst>
                            <a:cxn ang="0">
                              <a:pos x="222" y="0"/>
                            </a:cxn>
                            <a:cxn ang="0">
                              <a:pos x="136" y="40"/>
                            </a:cxn>
                            <a:cxn ang="0">
                              <a:pos x="124" y="70"/>
                            </a:cxn>
                            <a:cxn ang="0">
                              <a:pos x="0" y="42"/>
                            </a:cxn>
                            <a:cxn ang="0">
                              <a:pos x="0" y="44"/>
                            </a:cxn>
                            <a:cxn ang="0">
                              <a:pos x="124" y="72"/>
                            </a:cxn>
                            <a:cxn ang="0">
                              <a:pos x="122" y="80"/>
                            </a:cxn>
                            <a:cxn ang="0">
                              <a:pos x="124" y="78"/>
                            </a:cxn>
                            <a:cxn ang="0">
                              <a:pos x="138" y="40"/>
                            </a:cxn>
                            <a:cxn ang="0">
                              <a:pos x="222" y="2"/>
                            </a:cxn>
                            <a:cxn ang="0">
                              <a:pos x="234" y="2"/>
                            </a:cxn>
                            <a:cxn ang="0">
                              <a:pos x="236" y="0"/>
                            </a:cxn>
                            <a:cxn ang="0">
                              <a:pos x="222" y="0"/>
                            </a:cxn>
                          </a:cxnLst>
                          <a:rect l="0" t="0" r="r" b="b"/>
                          <a:pathLst>
                            <a:path w="236" h="80">
                              <a:moveTo>
                                <a:pt x="222" y="0"/>
                              </a:moveTo>
                              <a:lnTo>
                                <a:pt x="136" y="40"/>
                              </a:lnTo>
                              <a:lnTo>
                                <a:pt x="124" y="70"/>
                              </a:lnTo>
                              <a:lnTo>
                                <a:pt x="0" y="42"/>
                              </a:lnTo>
                              <a:lnTo>
                                <a:pt x="0" y="44"/>
                              </a:lnTo>
                              <a:lnTo>
                                <a:pt x="124" y="72"/>
                              </a:lnTo>
                              <a:lnTo>
                                <a:pt x="122" y="80"/>
                              </a:lnTo>
                              <a:lnTo>
                                <a:pt x="124" y="78"/>
                              </a:lnTo>
                              <a:lnTo>
                                <a:pt x="138" y="40"/>
                              </a:lnTo>
                              <a:lnTo>
                                <a:pt x="222" y="2"/>
                              </a:lnTo>
                              <a:lnTo>
                                <a:pt x="234" y="2"/>
                              </a:lnTo>
                              <a:lnTo>
                                <a:pt x="236" y="0"/>
                              </a:lnTo>
                              <a:lnTo>
                                <a:pt x="222" y="0"/>
                              </a:lnTo>
                              <a:close/>
                            </a:path>
                          </a:pathLst>
                        </a:custGeom>
                        <a:solidFill>
                          <a:srgbClr val="A3255E"/>
                        </a:solid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370" name="Rectangle 369"/>
                        <p:cNvSpPr>
                          <a:spLocks noChangeArrowheads="1"/>
                        </p:cNvSpPr>
                        <p:nvPr/>
                      </p:nvSpPr>
                      <p:spPr bwMode="auto">
                        <a:xfrm>
                          <a:off x="882" y="917"/>
                          <a:ext cx="6" cy="6"/>
                        </a:xfrm>
                        <a:prstGeom prst="rect">
                          <a:avLst/>
                        </a:prstGeom>
                        <a:grpFill/>
                        <a:ln w="12700">
                          <a:solidFill>
                            <a:sysClr val="window" lastClr="FFFFFF"/>
                          </a:solidFill>
                          <a:prstDash val="solid"/>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371" name="Freeform 370"/>
                        <p:cNvSpPr>
                          <a:spLocks/>
                        </p:cNvSpPr>
                        <p:nvPr/>
                      </p:nvSpPr>
                      <p:spPr bwMode="auto">
                        <a:xfrm>
                          <a:off x="888" y="711"/>
                          <a:ext cx="1590" cy="974"/>
                        </a:xfrm>
                        <a:custGeom>
                          <a:avLst/>
                          <a:gdLst/>
                          <a:ahLst/>
                          <a:cxnLst>
                            <a:cxn ang="0">
                              <a:pos x="1590" y="166"/>
                            </a:cxn>
                            <a:cxn ang="0">
                              <a:pos x="1580" y="616"/>
                            </a:cxn>
                            <a:cxn ang="0">
                              <a:pos x="978" y="650"/>
                            </a:cxn>
                            <a:cxn ang="0">
                              <a:pos x="908" y="626"/>
                            </a:cxn>
                            <a:cxn ang="0">
                              <a:pos x="754" y="534"/>
                            </a:cxn>
                            <a:cxn ang="0">
                              <a:pos x="714" y="476"/>
                            </a:cxn>
                            <a:cxn ang="0">
                              <a:pos x="710" y="326"/>
                            </a:cxn>
                            <a:cxn ang="0">
                              <a:pos x="668" y="24"/>
                            </a:cxn>
                            <a:cxn ang="0">
                              <a:pos x="636" y="166"/>
                            </a:cxn>
                            <a:cxn ang="0">
                              <a:pos x="736" y="346"/>
                            </a:cxn>
                            <a:cxn ang="0">
                              <a:pos x="756" y="472"/>
                            </a:cxn>
                            <a:cxn ang="0">
                              <a:pos x="818" y="642"/>
                            </a:cxn>
                            <a:cxn ang="0">
                              <a:pos x="948" y="618"/>
                            </a:cxn>
                            <a:cxn ang="0">
                              <a:pos x="948" y="964"/>
                            </a:cxn>
                            <a:cxn ang="0">
                              <a:pos x="502" y="598"/>
                            </a:cxn>
                            <a:cxn ang="0">
                              <a:pos x="560" y="436"/>
                            </a:cxn>
                            <a:cxn ang="0">
                              <a:pos x="592" y="2"/>
                            </a:cxn>
                            <a:cxn ang="0">
                              <a:pos x="524" y="342"/>
                            </a:cxn>
                            <a:cxn ang="0">
                              <a:pos x="400" y="334"/>
                            </a:cxn>
                            <a:cxn ang="0">
                              <a:pos x="110" y="318"/>
                            </a:cxn>
                            <a:cxn ang="0">
                              <a:pos x="0" y="206"/>
                            </a:cxn>
                            <a:cxn ang="0">
                              <a:pos x="96" y="238"/>
                            </a:cxn>
                            <a:cxn ang="0">
                              <a:pos x="284" y="356"/>
                            </a:cxn>
                            <a:cxn ang="0">
                              <a:pos x="534" y="378"/>
                            </a:cxn>
                            <a:cxn ang="0">
                              <a:pos x="486" y="572"/>
                            </a:cxn>
                            <a:cxn ang="0">
                              <a:pos x="444" y="862"/>
                            </a:cxn>
                            <a:cxn ang="0">
                              <a:pos x="446" y="866"/>
                            </a:cxn>
                            <a:cxn ang="0">
                              <a:pos x="442" y="870"/>
                            </a:cxn>
                            <a:cxn ang="0">
                              <a:pos x="682" y="914"/>
                            </a:cxn>
                            <a:cxn ang="0">
                              <a:pos x="688" y="920"/>
                            </a:cxn>
                            <a:cxn ang="0">
                              <a:pos x="948" y="970"/>
                            </a:cxn>
                            <a:cxn ang="0">
                              <a:pos x="992" y="584"/>
                            </a:cxn>
                            <a:cxn ang="0">
                              <a:pos x="1584" y="624"/>
                            </a:cxn>
                            <a:cxn ang="0">
                              <a:pos x="1586" y="524"/>
                            </a:cxn>
                            <a:cxn ang="0">
                              <a:pos x="1584" y="520"/>
                            </a:cxn>
                          </a:cxnLst>
                          <a:rect l="0" t="0" r="r" b="b"/>
                          <a:pathLst>
                            <a:path w="1590" h="974">
                              <a:moveTo>
                                <a:pt x="1586" y="520"/>
                              </a:moveTo>
                              <a:lnTo>
                                <a:pt x="1590" y="166"/>
                              </a:lnTo>
                              <a:lnTo>
                                <a:pt x="1584" y="164"/>
                              </a:lnTo>
                              <a:lnTo>
                                <a:pt x="1580" y="616"/>
                              </a:lnTo>
                              <a:lnTo>
                                <a:pt x="986" y="578"/>
                              </a:lnTo>
                              <a:lnTo>
                                <a:pt x="978" y="650"/>
                              </a:lnTo>
                              <a:lnTo>
                                <a:pt x="952" y="614"/>
                              </a:lnTo>
                              <a:lnTo>
                                <a:pt x="908" y="626"/>
                              </a:lnTo>
                              <a:lnTo>
                                <a:pt x="824" y="638"/>
                              </a:lnTo>
                              <a:lnTo>
                                <a:pt x="754" y="534"/>
                              </a:lnTo>
                              <a:lnTo>
                                <a:pt x="762" y="464"/>
                              </a:lnTo>
                              <a:lnTo>
                                <a:pt x="714" y="476"/>
                              </a:lnTo>
                              <a:lnTo>
                                <a:pt x="744" y="346"/>
                              </a:lnTo>
                              <a:lnTo>
                                <a:pt x="710" y="326"/>
                              </a:lnTo>
                              <a:lnTo>
                                <a:pt x="644" y="168"/>
                              </a:lnTo>
                              <a:lnTo>
                                <a:pt x="668" y="24"/>
                              </a:lnTo>
                              <a:lnTo>
                                <a:pt x="662" y="22"/>
                              </a:lnTo>
                              <a:lnTo>
                                <a:pt x="636" y="166"/>
                              </a:lnTo>
                              <a:lnTo>
                                <a:pt x="708" y="332"/>
                              </a:lnTo>
                              <a:lnTo>
                                <a:pt x="736" y="346"/>
                              </a:lnTo>
                              <a:lnTo>
                                <a:pt x="706" y="484"/>
                              </a:lnTo>
                              <a:lnTo>
                                <a:pt x="756" y="472"/>
                              </a:lnTo>
                              <a:lnTo>
                                <a:pt x="746" y="534"/>
                              </a:lnTo>
                              <a:lnTo>
                                <a:pt x="818" y="642"/>
                              </a:lnTo>
                              <a:lnTo>
                                <a:pt x="910" y="632"/>
                              </a:lnTo>
                              <a:lnTo>
                                <a:pt x="948" y="618"/>
                              </a:lnTo>
                              <a:lnTo>
                                <a:pt x="976" y="656"/>
                              </a:lnTo>
                              <a:lnTo>
                                <a:pt x="948" y="964"/>
                              </a:lnTo>
                              <a:lnTo>
                                <a:pt x="452" y="864"/>
                              </a:lnTo>
                              <a:lnTo>
                                <a:pt x="502" y="598"/>
                              </a:lnTo>
                              <a:lnTo>
                                <a:pt x="492" y="572"/>
                              </a:lnTo>
                              <a:lnTo>
                                <a:pt x="560" y="436"/>
                              </a:lnTo>
                              <a:lnTo>
                                <a:pt x="530" y="342"/>
                              </a:lnTo>
                              <a:lnTo>
                                <a:pt x="592" y="2"/>
                              </a:lnTo>
                              <a:lnTo>
                                <a:pt x="584" y="0"/>
                              </a:lnTo>
                              <a:lnTo>
                                <a:pt x="524" y="342"/>
                              </a:lnTo>
                              <a:lnTo>
                                <a:pt x="532" y="368"/>
                              </a:lnTo>
                              <a:lnTo>
                                <a:pt x="400" y="334"/>
                              </a:lnTo>
                              <a:lnTo>
                                <a:pt x="284" y="350"/>
                              </a:lnTo>
                              <a:lnTo>
                                <a:pt x="110" y="318"/>
                              </a:lnTo>
                              <a:lnTo>
                                <a:pt x="100" y="234"/>
                              </a:lnTo>
                              <a:lnTo>
                                <a:pt x="0" y="206"/>
                              </a:lnTo>
                              <a:lnTo>
                                <a:pt x="0" y="212"/>
                              </a:lnTo>
                              <a:lnTo>
                                <a:pt x="96" y="238"/>
                              </a:lnTo>
                              <a:lnTo>
                                <a:pt x="104" y="324"/>
                              </a:lnTo>
                              <a:lnTo>
                                <a:pt x="284" y="356"/>
                              </a:lnTo>
                              <a:lnTo>
                                <a:pt x="400" y="340"/>
                              </a:lnTo>
                              <a:lnTo>
                                <a:pt x="534" y="378"/>
                              </a:lnTo>
                              <a:lnTo>
                                <a:pt x="554" y="436"/>
                              </a:lnTo>
                              <a:lnTo>
                                <a:pt x="486" y="572"/>
                              </a:lnTo>
                              <a:lnTo>
                                <a:pt x="494" y="598"/>
                              </a:lnTo>
                              <a:lnTo>
                                <a:pt x="444" y="862"/>
                              </a:lnTo>
                              <a:lnTo>
                                <a:pt x="446" y="862"/>
                              </a:lnTo>
                              <a:lnTo>
                                <a:pt x="446" y="866"/>
                              </a:lnTo>
                              <a:lnTo>
                                <a:pt x="442" y="866"/>
                              </a:lnTo>
                              <a:lnTo>
                                <a:pt x="442" y="870"/>
                              </a:lnTo>
                              <a:lnTo>
                                <a:pt x="680" y="918"/>
                              </a:lnTo>
                              <a:lnTo>
                                <a:pt x="682" y="914"/>
                              </a:lnTo>
                              <a:lnTo>
                                <a:pt x="688" y="914"/>
                              </a:lnTo>
                              <a:lnTo>
                                <a:pt x="688" y="920"/>
                              </a:lnTo>
                              <a:lnTo>
                                <a:pt x="948" y="974"/>
                              </a:lnTo>
                              <a:lnTo>
                                <a:pt x="948" y="970"/>
                              </a:lnTo>
                              <a:lnTo>
                                <a:pt x="954" y="972"/>
                              </a:lnTo>
                              <a:lnTo>
                                <a:pt x="992" y="584"/>
                              </a:lnTo>
                              <a:lnTo>
                                <a:pt x="1584" y="624"/>
                              </a:lnTo>
                              <a:lnTo>
                                <a:pt x="1584" y="624"/>
                              </a:lnTo>
                              <a:lnTo>
                                <a:pt x="1586" y="624"/>
                              </a:lnTo>
                              <a:lnTo>
                                <a:pt x="1586" y="524"/>
                              </a:lnTo>
                              <a:lnTo>
                                <a:pt x="1584" y="524"/>
                              </a:lnTo>
                              <a:lnTo>
                                <a:pt x="1584" y="520"/>
                              </a:lnTo>
                              <a:lnTo>
                                <a:pt x="1586" y="520"/>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372" name="Rectangle 371"/>
                        <p:cNvSpPr>
                          <a:spLocks noChangeArrowheads="1"/>
                        </p:cNvSpPr>
                        <p:nvPr/>
                      </p:nvSpPr>
                      <p:spPr bwMode="auto">
                        <a:xfrm>
                          <a:off x="766" y="1433"/>
                          <a:ext cx="1" cy="1"/>
                        </a:xfrm>
                        <a:prstGeom prst="rect">
                          <a:avLst/>
                        </a:prstGeom>
                        <a:grpFill/>
                        <a:ln w="12700">
                          <a:solidFill>
                            <a:sysClr val="window" lastClr="FFFFFF"/>
                          </a:solidFill>
                          <a:prstDash val="solid"/>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373" name="Freeform 372"/>
                        <p:cNvSpPr>
                          <a:spLocks/>
                        </p:cNvSpPr>
                        <p:nvPr/>
                      </p:nvSpPr>
                      <p:spPr bwMode="auto">
                        <a:xfrm>
                          <a:off x="1370" y="2791"/>
                          <a:ext cx="2" cy="1"/>
                        </a:xfrm>
                        <a:custGeom>
                          <a:avLst/>
                          <a:gdLst/>
                          <a:ahLst/>
                          <a:cxnLst>
                            <a:cxn ang="0">
                              <a:pos x="2" y="0"/>
                            </a:cxn>
                            <a:cxn ang="0">
                              <a:pos x="2" y="0"/>
                            </a:cxn>
                            <a:cxn ang="0">
                              <a:pos x="0" y="0"/>
                            </a:cxn>
                            <a:cxn ang="0">
                              <a:pos x="2" y="0"/>
                            </a:cxn>
                          </a:cxnLst>
                          <a:rect l="0" t="0" r="r" b="b"/>
                          <a:pathLst>
                            <a:path w="2">
                              <a:moveTo>
                                <a:pt x="2" y="0"/>
                              </a:moveTo>
                              <a:lnTo>
                                <a:pt x="2" y="0"/>
                              </a:lnTo>
                              <a:lnTo>
                                <a:pt x="0" y="0"/>
                              </a:lnTo>
                              <a:lnTo>
                                <a:pt x="2" y="0"/>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374" name="Freeform 373"/>
                        <p:cNvSpPr>
                          <a:spLocks/>
                        </p:cNvSpPr>
                        <p:nvPr/>
                      </p:nvSpPr>
                      <p:spPr bwMode="auto">
                        <a:xfrm>
                          <a:off x="1496" y="1629"/>
                          <a:ext cx="80" cy="590"/>
                        </a:xfrm>
                        <a:custGeom>
                          <a:avLst/>
                          <a:gdLst/>
                          <a:ahLst/>
                          <a:cxnLst>
                            <a:cxn ang="0">
                              <a:pos x="72" y="0"/>
                            </a:cxn>
                            <a:cxn ang="0">
                              <a:pos x="0" y="590"/>
                            </a:cxn>
                            <a:cxn ang="0">
                              <a:pos x="4" y="590"/>
                            </a:cxn>
                            <a:cxn ang="0">
                              <a:pos x="80" y="2"/>
                            </a:cxn>
                            <a:cxn ang="0">
                              <a:pos x="72" y="0"/>
                            </a:cxn>
                          </a:cxnLst>
                          <a:rect l="0" t="0" r="r" b="b"/>
                          <a:pathLst>
                            <a:path w="80" h="590">
                              <a:moveTo>
                                <a:pt x="72" y="0"/>
                              </a:moveTo>
                              <a:lnTo>
                                <a:pt x="0" y="590"/>
                              </a:lnTo>
                              <a:lnTo>
                                <a:pt x="4" y="590"/>
                              </a:lnTo>
                              <a:lnTo>
                                <a:pt x="80" y="2"/>
                              </a:lnTo>
                              <a:lnTo>
                                <a:pt x="72" y="0"/>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375" name="Freeform 374"/>
                        <p:cNvSpPr>
                          <a:spLocks/>
                        </p:cNvSpPr>
                        <p:nvPr/>
                      </p:nvSpPr>
                      <p:spPr bwMode="auto">
                        <a:xfrm>
                          <a:off x="766" y="1433"/>
                          <a:ext cx="734" cy="1358"/>
                        </a:xfrm>
                        <a:custGeom>
                          <a:avLst/>
                          <a:gdLst/>
                          <a:ahLst/>
                          <a:cxnLst>
                            <a:cxn ang="0">
                              <a:pos x="618" y="1262"/>
                            </a:cxn>
                            <a:cxn ang="0">
                              <a:pos x="668" y="1154"/>
                            </a:cxn>
                            <a:cxn ang="0">
                              <a:pos x="680" y="1140"/>
                            </a:cxn>
                            <a:cxn ang="0">
                              <a:pos x="648" y="1044"/>
                            </a:cxn>
                            <a:cxn ang="0">
                              <a:pos x="678" y="896"/>
                            </a:cxn>
                            <a:cxn ang="0">
                              <a:pos x="718" y="910"/>
                            </a:cxn>
                            <a:cxn ang="0">
                              <a:pos x="734" y="790"/>
                            </a:cxn>
                            <a:cxn ang="0">
                              <a:pos x="730" y="788"/>
                            </a:cxn>
                            <a:cxn ang="0">
                              <a:pos x="730" y="786"/>
                            </a:cxn>
                            <a:cxn ang="0">
                              <a:pos x="716" y="904"/>
                            </a:cxn>
                            <a:cxn ang="0">
                              <a:pos x="676" y="892"/>
                            </a:cxn>
                            <a:cxn ang="0">
                              <a:pos x="646" y="1040"/>
                            </a:cxn>
                            <a:cxn ang="0">
                              <a:pos x="262" y="482"/>
                            </a:cxn>
                            <a:cxn ang="0">
                              <a:pos x="272" y="454"/>
                            </a:cxn>
                            <a:cxn ang="0">
                              <a:pos x="262" y="426"/>
                            </a:cxn>
                            <a:cxn ang="0">
                              <a:pos x="338" y="98"/>
                            </a:cxn>
                            <a:cxn ang="0">
                              <a:pos x="564" y="144"/>
                            </a:cxn>
                            <a:cxn ang="0">
                              <a:pos x="566" y="140"/>
                            </a:cxn>
                            <a:cxn ang="0">
                              <a:pos x="338" y="92"/>
                            </a:cxn>
                            <a:cxn ang="0">
                              <a:pos x="0" y="0"/>
                            </a:cxn>
                            <a:cxn ang="0">
                              <a:pos x="0" y="0"/>
                            </a:cxn>
                            <a:cxn ang="0">
                              <a:pos x="2" y="8"/>
                            </a:cxn>
                            <a:cxn ang="0">
                              <a:pos x="334" y="98"/>
                            </a:cxn>
                            <a:cxn ang="0">
                              <a:pos x="256" y="426"/>
                            </a:cxn>
                            <a:cxn ang="0">
                              <a:pos x="266" y="454"/>
                            </a:cxn>
                            <a:cxn ang="0">
                              <a:pos x="256" y="482"/>
                            </a:cxn>
                            <a:cxn ang="0">
                              <a:pos x="644" y="1044"/>
                            </a:cxn>
                            <a:cxn ang="0">
                              <a:pos x="674" y="1140"/>
                            </a:cxn>
                            <a:cxn ang="0">
                              <a:pos x="664" y="1150"/>
                            </a:cxn>
                            <a:cxn ang="0">
                              <a:pos x="614" y="1260"/>
                            </a:cxn>
                            <a:cxn ang="0">
                              <a:pos x="626" y="1314"/>
                            </a:cxn>
                            <a:cxn ang="0">
                              <a:pos x="600" y="1354"/>
                            </a:cxn>
                            <a:cxn ang="0">
                              <a:pos x="604" y="1358"/>
                            </a:cxn>
                            <a:cxn ang="0">
                              <a:pos x="606" y="1358"/>
                            </a:cxn>
                            <a:cxn ang="0">
                              <a:pos x="630" y="1316"/>
                            </a:cxn>
                            <a:cxn ang="0">
                              <a:pos x="618" y="1262"/>
                            </a:cxn>
                          </a:cxnLst>
                          <a:rect l="0" t="0" r="r" b="b"/>
                          <a:pathLst>
                            <a:path w="734" h="1358">
                              <a:moveTo>
                                <a:pt x="618" y="1262"/>
                              </a:moveTo>
                              <a:lnTo>
                                <a:pt x="668" y="1154"/>
                              </a:lnTo>
                              <a:lnTo>
                                <a:pt x="680" y="1140"/>
                              </a:lnTo>
                              <a:lnTo>
                                <a:pt x="648" y="1044"/>
                              </a:lnTo>
                              <a:lnTo>
                                <a:pt x="678" y="896"/>
                              </a:lnTo>
                              <a:lnTo>
                                <a:pt x="718" y="910"/>
                              </a:lnTo>
                              <a:lnTo>
                                <a:pt x="734" y="790"/>
                              </a:lnTo>
                              <a:lnTo>
                                <a:pt x="730" y="788"/>
                              </a:lnTo>
                              <a:lnTo>
                                <a:pt x="730" y="786"/>
                              </a:lnTo>
                              <a:lnTo>
                                <a:pt x="716" y="904"/>
                              </a:lnTo>
                              <a:lnTo>
                                <a:pt x="676" y="892"/>
                              </a:lnTo>
                              <a:lnTo>
                                <a:pt x="646" y="1040"/>
                              </a:lnTo>
                              <a:lnTo>
                                <a:pt x="262" y="482"/>
                              </a:lnTo>
                              <a:lnTo>
                                <a:pt x="272" y="454"/>
                              </a:lnTo>
                              <a:lnTo>
                                <a:pt x="262" y="426"/>
                              </a:lnTo>
                              <a:lnTo>
                                <a:pt x="338" y="98"/>
                              </a:lnTo>
                              <a:lnTo>
                                <a:pt x="564" y="144"/>
                              </a:lnTo>
                              <a:lnTo>
                                <a:pt x="566" y="140"/>
                              </a:lnTo>
                              <a:lnTo>
                                <a:pt x="338" y="92"/>
                              </a:lnTo>
                              <a:lnTo>
                                <a:pt x="0" y="0"/>
                              </a:lnTo>
                              <a:lnTo>
                                <a:pt x="0" y="0"/>
                              </a:lnTo>
                              <a:lnTo>
                                <a:pt x="2" y="8"/>
                              </a:lnTo>
                              <a:lnTo>
                                <a:pt x="334" y="98"/>
                              </a:lnTo>
                              <a:lnTo>
                                <a:pt x="256" y="426"/>
                              </a:lnTo>
                              <a:lnTo>
                                <a:pt x="266" y="454"/>
                              </a:lnTo>
                              <a:lnTo>
                                <a:pt x="256" y="482"/>
                              </a:lnTo>
                              <a:lnTo>
                                <a:pt x="644" y="1044"/>
                              </a:lnTo>
                              <a:lnTo>
                                <a:pt x="674" y="1140"/>
                              </a:lnTo>
                              <a:lnTo>
                                <a:pt x="664" y="1150"/>
                              </a:lnTo>
                              <a:lnTo>
                                <a:pt x="614" y="1260"/>
                              </a:lnTo>
                              <a:lnTo>
                                <a:pt x="626" y="1314"/>
                              </a:lnTo>
                              <a:lnTo>
                                <a:pt x="600" y="1354"/>
                              </a:lnTo>
                              <a:lnTo>
                                <a:pt x="604" y="1358"/>
                              </a:lnTo>
                              <a:lnTo>
                                <a:pt x="606" y="1358"/>
                              </a:lnTo>
                              <a:lnTo>
                                <a:pt x="630" y="1316"/>
                              </a:lnTo>
                              <a:lnTo>
                                <a:pt x="618" y="1262"/>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376" name="Freeform 375"/>
                        <p:cNvSpPr>
                          <a:spLocks/>
                        </p:cNvSpPr>
                        <p:nvPr/>
                      </p:nvSpPr>
                      <p:spPr bwMode="auto">
                        <a:xfrm>
                          <a:off x="1330" y="1573"/>
                          <a:ext cx="4" cy="4"/>
                        </a:xfrm>
                        <a:custGeom>
                          <a:avLst/>
                          <a:gdLst/>
                          <a:ahLst/>
                          <a:cxnLst>
                            <a:cxn ang="0">
                              <a:pos x="4" y="0"/>
                            </a:cxn>
                            <a:cxn ang="0">
                              <a:pos x="2" y="0"/>
                            </a:cxn>
                            <a:cxn ang="0">
                              <a:pos x="0" y="4"/>
                            </a:cxn>
                            <a:cxn ang="0">
                              <a:pos x="4" y="4"/>
                            </a:cxn>
                            <a:cxn ang="0">
                              <a:pos x="4" y="0"/>
                            </a:cxn>
                          </a:cxnLst>
                          <a:rect l="0" t="0" r="r" b="b"/>
                          <a:pathLst>
                            <a:path w="4" h="4">
                              <a:moveTo>
                                <a:pt x="4" y="0"/>
                              </a:moveTo>
                              <a:lnTo>
                                <a:pt x="2" y="0"/>
                              </a:lnTo>
                              <a:lnTo>
                                <a:pt x="0" y="4"/>
                              </a:lnTo>
                              <a:lnTo>
                                <a:pt x="4" y="4"/>
                              </a:lnTo>
                              <a:lnTo>
                                <a:pt x="4" y="0"/>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377" name="Freeform 376"/>
                        <p:cNvSpPr>
                          <a:spLocks/>
                        </p:cNvSpPr>
                        <p:nvPr/>
                      </p:nvSpPr>
                      <p:spPr bwMode="auto">
                        <a:xfrm>
                          <a:off x="1568" y="1625"/>
                          <a:ext cx="8" cy="6"/>
                        </a:xfrm>
                        <a:custGeom>
                          <a:avLst/>
                          <a:gdLst/>
                          <a:ahLst/>
                          <a:cxnLst>
                            <a:cxn ang="0">
                              <a:pos x="8" y="0"/>
                            </a:cxn>
                            <a:cxn ang="0">
                              <a:pos x="2" y="0"/>
                            </a:cxn>
                            <a:cxn ang="0">
                              <a:pos x="0" y="4"/>
                            </a:cxn>
                            <a:cxn ang="0">
                              <a:pos x="8" y="6"/>
                            </a:cxn>
                            <a:cxn ang="0">
                              <a:pos x="8" y="0"/>
                            </a:cxn>
                          </a:cxnLst>
                          <a:rect l="0" t="0" r="r" b="b"/>
                          <a:pathLst>
                            <a:path w="8" h="6">
                              <a:moveTo>
                                <a:pt x="8" y="0"/>
                              </a:moveTo>
                              <a:lnTo>
                                <a:pt x="2" y="0"/>
                              </a:lnTo>
                              <a:lnTo>
                                <a:pt x="0" y="4"/>
                              </a:lnTo>
                              <a:lnTo>
                                <a:pt x="8" y="6"/>
                              </a:lnTo>
                              <a:lnTo>
                                <a:pt x="8" y="0"/>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378" name="Freeform 377"/>
                        <p:cNvSpPr>
                          <a:spLocks/>
                        </p:cNvSpPr>
                        <p:nvPr/>
                      </p:nvSpPr>
                      <p:spPr bwMode="auto">
                        <a:xfrm>
                          <a:off x="3476" y="3155"/>
                          <a:ext cx="4" cy="1"/>
                        </a:xfrm>
                        <a:custGeom>
                          <a:avLst/>
                          <a:gdLst/>
                          <a:ahLst/>
                          <a:cxnLst>
                            <a:cxn ang="0">
                              <a:pos x="4" y="0"/>
                            </a:cxn>
                            <a:cxn ang="0">
                              <a:pos x="4" y="0"/>
                            </a:cxn>
                            <a:cxn ang="0">
                              <a:pos x="0" y="0"/>
                            </a:cxn>
                            <a:cxn ang="0">
                              <a:pos x="4" y="0"/>
                            </a:cxn>
                          </a:cxnLst>
                          <a:rect l="0" t="0" r="r" b="b"/>
                          <a:pathLst>
                            <a:path w="4">
                              <a:moveTo>
                                <a:pt x="4" y="0"/>
                              </a:moveTo>
                              <a:lnTo>
                                <a:pt x="4" y="0"/>
                              </a:lnTo>
                              <a:lnTo>
                                <a:pt x="0" y="0"/>
                              </a:lnTo>
                              <a:lnTo>
                                <a:pt x="4" y="0"/>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379" name="Freeform 378"/>
                        <p:cNvSpPr>
                          <a:spLocks/>
                        </p:cNvSpPr>
                        <p:nvPr/>
                      </p:nvSpPr>
                      <p:spPr bwMode="auto">
                        <a:xfrm>
                          <a:off x="2174" y="2981"/>
                          <a:ext cx="2" cy="4"/>
                        </a:xfrm>
                        <a:custGeom>
                          <a:avLst/>
                          <a:gdLst/>
                          <a:ahLst/>
                          <a:cxnLst>
                            <a:cxn ang="0">
                              <a:pos x="2" y="4"/>
                            </a:cxn>
                            <a:cxn ang="0">
                              <a:pos x="2" y="2"/>
                            </a:cxn>
                            <a:cxn ang="0">
                              <a:pos x="0" y="0"/>
                            </a:cxn>
                            <a:cxn ang="0">
                              <a:pos x="2" y="4"/>
                            </a:cxn>
                          </a:cxnLst>
                          <a:rect l="0" t="0" r="r" b="b"/>
                          <a:pathLst>
                            <a:path w="2" h="4">
                              <a:moveTo>
                                <a:pt x="2" y="4"/>
                              </a:moveTo>
                              <a:lnTo>
                                <a:pt x="2" y="2"/>
                              </a:lnTo>
                              <a:lnTo>
                                <a:pt x="0" y="0"/>
                              </a:lnTo>
                              <a:lnTo>
                                <a:pt x="2" y="4"/>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380" name="Freeform 379"/>
                        <p:cNvSpPr>
                          <a:spLocks/>
                        </p:cNvSpPr>
                        <p:nvPr/>
                      </p:nvSpPr>
                      <p:spPr bwMode="auto">
                        <a:xfrm>
                          <a:off x="1910" y="3007"/>
                          <a:ext cx="8" cy="2"/>
                        </a:xfrm>
                        <a:custGeom>
                          <a:avLst/>
                          <a:gdLst/>
                          <a:ahLst/>
                          <a:cxnLst>
                            <a:cxn ang="0">
                              <a:pos x="0" y="0"/>
                            </a:cxn>
                            <a:cxn ang="0">
                              <a:pos x="8" y="2"/>
                            </a:cxn>
                            <a:cxn ang="0">
                              <a:pos x="8" y="0"/>
                            </a:cxn>
                            <a:cxn ang="0">
                              <a:pos x="0" y="0"/>
                            </a:cxn>
                            <a:cxn ang="0">
                              <a:pos x="0" y="0"/>
                            </a:cxn>
                          </a:cxnLst>
                          <a:rect l="0" t="0" r="r" b="b"/>
                          <a:pathLst>
                            <a:path w="8" h="2">
                              <a:moveTo>
                                <a:pt x="0" y="0"/>
                              </a:moveTo>
                              <a:lnTo>
                                <a:pt x="8" y="2"/>
                              </a:lnTo>
                              <a:lnTo>
                                <a:pt x="8" y="0"/>
                              </a:lnTo>
                              <a:lnTo>
                                <a:pt x="0" y="0"/>
                              </a:lnTo>
                              <a:lnTo>
                                <a:pt x="0" y="0"/>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381" name="Freeform 380"/>
                        <p:cNvSpPr>
                          <a:spLocks/>
                        </p:cNvSpPr>
                        <p:nvPr/>
                      </p:nvSpPr>
                      <p:spPr bwMode="auto">
                        <a:xfrm>
                          <a:off x="3410" y="2759"/>
                          <a:ext cx="92" cy="396"/>
                        </a:xfrm>
                        <a:custGeom>
                          <a:avLst/>
                          <a:gdLst/>
                          <a:ahLst/>
                          <a:cxnLst>
                            <a:cxn ang="0">
                              <a:pos x="92" y="254"/>
                            </a:cxn>
                            <a:cxn ang="0">
                              <a:pos x="24" y="134"/>
                            </a:cxn>
                            <a:cxn ang="0">
                              <a:pos x="8" y="0"/>
                            </a:cxn>
                            <a:cxn ang="0">
                              <a:pos x="0" y="0"/>
                            </a:cxn>
                            <a:cxn ang="0">
                              <a:pos x="18" y="136"/>
                            </a:cxn>
                            <a:cxn ang="0">
                              <a:pos x="88" y="254"/>
                            </a:cxn>
                            <a:cxn ang="0">
                              <a:pos x="78" y="350"/>
                            </a:cxn>
                            <a:cxn ang="0">
                              <a:pos x="64" y="394"/>
                            </a:cxn>
                            <a:cxn ang="0">
                              <a:pos x="66" y="396"/>
                            </a:cxn>
                            <a:cxn ang="0">
                              <a:pos x="70" y="396"/>
                            </a:cxn>
                            <a:cxn ang="0">
                              <a:pos x="84" y="352"/>
                            </a:cxn>
                            <a:cxn ang="0">
                              <a:pos x="92" y="254"/>
                            </a:cxn>
                          </a:cxnLst>
                          <a:rect l="0" t="0" r="r" b="b"/>
                          <a:pathLst>
                            <a:path w="92" h="396">
                              <a:moveTo>
                                <a:pt x="92" y="254"/>
                              </a:moveTo>
                              <a:lnTo>
                                <a:pt x="24" y="134"/>
                              </a:lnTo>
                              <a:lnTo>
                                <a:pt x="8" y="0"/>
                              </a:lnTo>
                              <a:lnTo>
                                <a:pt x="0" y="0"/>
                              </a:lnTo>
                              <a:lnTo>
                                <a:pt x="18" y="136"/>
                              </a:lnTo>
                              <a:lnTo>
                                <a:pt x="88" y="254"/>
                              </a:lnTo>
                              <a:lnTo>
                                <a:pt x="78" y="350"/>
                              </a:lnTo>
                              <a:lnTo>
                                <a:pt x="64" y="394"/>
                              </a:lnTo>
                              <a:lnTo>
                                <a:pt x="66" y="396"/>
                              </a:lnTo>
                              <a:lnTo>
                                <a:pt x="70" y="396"/>
                              </a:lnTo>
                              <a:lnTo>
                                <a:pt x="84" y="352"/>
                              </a:lnTo>
                              <a:lnTo>
                                <a:pt x="92" y="254"/>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382" name="Rectangle 381"/>
                        <p:cNvSpPr>
                          <a:spLocks noChangeArrowheads="1"/>
                        </p:cNvSpPr>
                        <p:nvPr/>
                      </p:nvSpPr>
                      <p:spPr bwMode="auto">
                        <a:xfrm>
                          <a:off x="1496" y="2219"/>
                          <a:ext cx="1" cy="1"/>
                        </a:xfrm>
                        <a:prstGeom prst="rect">
                          <a:avLst/>
                        </a:prstGeom>
                        <a:grpFill/>
                        <a:ln w="12700">
                          <a:solidFill>
                            <a:sysClr val="window" lastClr="FFFFFF"/>
                          </a:solidFill>
                          <a:prstDash val="solid"/>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383" name="Freeform 382"/>
                        <p:cNvSpPr>
                          <a:spLocks/>
                        </p:cNvSpPr>
                        <p:nvPr/>
                      </p:nvSpPr>
                      <p:spPr bwMode="auto">
                        <a:xfrm>
                          <a:off x="1500" y="1335"/>
                          <a:ext cx="1918" cy="1672"/>
                        </a:xfrm>
                        <a:custGeom>
                          <a:avLst/>
                          <a:gdLst/>
                          <a:ahLst/>
                          <a:cxnLst>
                            <a:cxn ang="0">
                              <a:pos x="1038" y="1058"/>
                            </a:cxn>
                            <a:cxn ang="0">
                              <a:pos x="1320" y="1284"/>
                            </a:cxn>
                            <a:cxn ang="0">
                              <a:pos x="1796" y="1340"/>
                            </a:cxn>
                            <a:cxn ang="0">
                              <a:pos x="1910" y="1424"/>
                            </a:cxn>
                            <a:cxn ang="0">
                              <a:pos x="1918" y="1420"/>
                            </a:cxn>
                            <a:cxn ang="0">
                              <a:pos x="1874" y="1366"/>
                            </a:cxn>
                            <a:cxn ang="0">
                              <a:pos x="1864" y="1366"/>
                            </a:cxn>
                            <a:cxn ang="0">
                              <a:pos x="1798" y="1334"/>
                            </a:cxn>
                            <a:cxn ang="0">
                              <a:pos x="1326" y="1280"/>
                            </a:cxn>
                            <a:cxn ang="0">
                              <a:pos x="1058" y="1050"/>
                            </a:cxn>
                            <a:cxn ang="0">
                              <a:pos x="1830" y="954"/>
                            </a:cxn>
                            <a:cxn ang="0">
                              <a:pos x="1138" y="972"/>
                            </a:cxn>
                            <a:cxn ang="0">
                              <a:pos x="1134" y="974"/>
                            </a:cxn>
                            <a:cxn ang="0">
                              <a:pos x="1052" y="974"/>
                            </a:cxn>
                            <a:cxn ang="0">
                              <a:pos x="508" y="498"/>
                            </a:cxn>
                            <a:cxn ang="0">
                              <a:pos x="1128" y="616"/>
                            </a:cxn>
                            <a:cxn ang="0">
                              <a:pos x="1128" y="618"/>
                            </a:cxn>
                            <a:cxn ang="0">
                              <a:pos x="1734" y="610"/>
                            </a:cxn>
                            <a:cxn ang="0">
                              <a:pos x="1726" y="604"/>
                            </a:cxn>
                            <a:cxn ang="0">
                              <a:pos x="1710" y="542"/>
                            </a:cxn>
                            <a:cxn ang="0">
                              <a:pos x="1726" y="604"/>
                            </a:cxn>
                            <a:cxn ang="0">
                              <a:pos x="1126" y="518"/>
                            </a:cxn>
                            <a:cxn ang="0">
                              <a:pos x="972" y="252"/>
                            </a:cxn>
                            <a:cxn ang="0">
                              <a:pos x="972" y="248"/>
                            </a:cxn>
                            <a:cxn ang="0">
                              <a:pos x="976" y="0"/>
                            </a:cxn>
                            <a:cxn ang="0">
                              <a:pos x="974" y="0"/>
                            </a:cxn>
                            <a:cxn ang="0">
                              <a:pos x="966" y="510"/>
                            </a:cxn>
                            <a:cxn ang="0">
                              <a:pos x="316" y="468"/>
                            </a:cxn>
                            <a:cxn ang="0">
                              <a:pos x="342" y="348"/>
                            </a:cxn>
                            <a:cxn ang="0">
                              <a:pos x="336" y="350"/>
                            </a:cxn>
                            <a:cxn ang="0">
                              <a:pos x="500" y="498"/>
                            </a:cxn>
                            <a:cxn ang="0">
                              <a:pos x="0" y="884"/>
                            </a:cxn>
                            <a:cxn ang="0">
                              <a:pos x="452" y="968"/>
                            </a:cxn>
                            <a:cxn ang="0">
                              <a:pos x="418" y="1672"/>
                            </a:cxn>
                            <a:cxn ang="0">
                              <a:pos x="1050" y="982"/>
                            </a:cxn>
                            <a:cxn ang="0">
                              <a:pos x="1030" y="1050"/>
                            </a:cxn>
                            <a:cxn ang="0">
                              <a:pos x="672" y="1602"/>
                            </a:cxn>
                            <a:cxn ang="0">
                              <a:pos x="674" y="1646"/>
                            </a:cxn>
                            <a:cxn ang="0">
                              <a:pos x="676" y="1610"/>
                            </a:cxn>
                          </a:cxnLst>
                          <a:rect l="0" t="0" r="r" b="b"/>
                          <a:pathLst>
                            <a:path w="1918" h="1672">
                              <a:moveTo>
                                <a:pt x="1046" y="1620"/>
                              </a:moveTo>
                              <a:lnTo>
                                <a:pt x="1038" y="1058"/>
                              </a:lnTo>
                              <a:lnTo>
                                <a:pt x="1308" y="1048"/>
                              </a:lnTo>
                              <a:lnTo>
                                <a:pt x="1320" y="1284"/>
                              </a:lnTo>
                              <a:lnTo>
                                <a:pt x="1528" y="1352"/>
                              </a:lnTo>
                              <a:lnTo>
                                <a:pt x="1796" y="1340"/>
                              </a:lnTo>
                              <a:lnTo>
                                <a:pt x="1906" y="1386"/>
                              </a:lnTo>
                              <a:lnTo>
                                <a:pt x="1910" y="1424"/>
                              </a:lnTo>
                              <a:lnTo>
                                <a:pt x="1910" y="1420"/>
                              </a:lnTo>
                              <a:lnTo>
                                <a:pt x="1918" y="1420"/>
                              </a:lnTo>
                              <a:lnTo>
                                <a:pt x="1914" y="1382"/>
                              </a:lnTo>
                              <a:lnTo>
                                <a:pt x="1874" y="1366"/>
                              </a:lnTo>
                              <a:lnTo>
                                <a:pt x="1874" y="1370"/>
                              </a:lnTo>
                              <a:lnTo>
                                <a:pt x="1864" y="1366"/>
                              </a:lnTo>
                              <a:lnTo>
                                <a:pt x="1864" y="1362"/>
                              </a:lnTo>
                              <a:lnTo>
                                <a:pt x="1798" y="1334"/>
                              </a:lnTo>
                              <a:lnTo>
                                <a:pt x="1528" y="1348"/>
                              </a:lnTo>
                              <a:lnTo>
                                <a:pt x="1326" y="1280"/>
                              </a:lnTo>
                              <a:lnTo>
                                <a:pt x="1312" y="1042"/>
                              </a:lnTo>
                              <a:lnTo>
                                <a:pt x="1058" y="1050"/>
                              </a:lnTo>
                              <a:lnTo>
                                <a:pt x="1056" y="982"/>
                              </a:lnTo>
                              <a:lnTo>
                                <a:pt x="1830" y="954"/>
                              </a:lnTo>
                              <a:lnTo>
                                <a:pt x="1828" y="948"/>
                              </a:lnTo>
                              <a:lnTo>
                                <a:pt x="1138" y="972"/>
                              </a:lnTo>
                              <a:lnTo>
                                <a:pt x="1138" y="974"/>
                              </a:lnTo>
                              <a:lnTo>
                                <a:pt x="1134" y="974"/>
                              </a:lnTo>
                              <a:lnTo>
                                <a:pt x="1134" y="972"/>
                              </a:lnTo>
                              <a:lnTo>
                                <a:pt x="1052" y="974"/>
                              </a:lnTo>
                              <a:lnTo>
                                <a:pt x="458" y="964"/>
                              </a:lnTo>
                              <a:lnTo>
                                <a:pt x="508" y="498"/>
                              </a:lnTo>
                              <a:lnTo>
                                <a:pt x="1120" y="524"/>
                              </a:lnTo>
                              <a:lnTo>
                                <a:pt x="1128" y="616"/>
                              </a:lnTo>
                              <a:lnTo>
                                <a:pt x="1128" y="616"/>
                              </a:lnTo>
                              <a:lnTo>
                                <a:pt x="1128" y="618"/>
                              </a:lnTo>
                              <a:lnTo>
                                <a:pt x="1736" y="610"/>
                              </a:lnTo>
                              <a:lnTo>
                                <a:pt x="1734" y="610"/>
                              </a:lnTo>
                              <a:lnTo>
                                <a:pt x="1726" y="610"/>
                              </a:lnTo>
                              <a:lnTo>
                                <a:pt x="1726" y="604"/>
                              </a:lnTo>
                              <a:lnTo>
                                <a:pt x="1732" y="604"/>
                              </a:lnTo>
                              <a:lnTo>
                                <a:pt x="1710" y="542"/>
                              </a:lnTo>
                              <a:lnTo>
                                <a:pt x="1704" y="542"/>
                              </a:lnTo>
                              <a:lnTo>
                                <a:pt x="1726" y="604"/>
                              </a:lnTo>
                              <a:lnTo>
                                <a:pt x="1132" y="612"/>
                              </a:lnTo>
                              <a:lnTo>
                                <a:pt x="1126" y="518"/>
                              </a:lnTo>
                              <a:lnTo>
                                <a:pt x="968" y="514"/>
                              </a:lnTo>
                              <a:lnTo>
                                <a:pt x="972" y="252"/>
                              </a:lnTo>
                              <a:lnTo>
                                <a:pt x="972" y="252"/>
                              </a:lnTo>
                              <a:lnTo>
                                <a:pt x="972" y="248"/>
                              </a:lnTo>
                              <a:lnTo>
                                <a:pt x="972" y="248"/>
                              </a:lnTo>
                              <a:lnTo>
                                <a:pt x="976" y="0"/>
                              </a:lnTo>
                              <a:lnTo>
                                <a:pt x="974" y="0"/>
                              </a:lnTo>
                              <a:lnTo>
                                <a:pt x="974" y="0"/>
                              </a:lnTo>
                              <a:lnTo>
                                <a:pt x="972" y="0"/>
                              </a:lnTo>
                              <a:lnTo>
                                <a:pt x="966" y="510"/>
                              </a:lnTo>
                              <a:lnTo>
                                <a:pt x="508" y="496"/>
                              </a:lnTo>
                              <a:lnTo>
                                <a:pt x="316" y="468"/>
                              </a:lnTo>
                              <a:lnTo>
                                <a:pt x="344" y="348"/>
                              </a:lnTo>
                              <a:lnTo>
                                <a:pt x="342" y="348"/>
                              </a:lnTo>
                              <a:lnTo>
                                <a:pt x="342" y="352"/>
                              </a:lnTo>
                              <a:lnTo>
                                <a:pt x="336" y="350"/>
                              </a:lnTo>
                              <a:lnTo>
                                <a:pt x="312" y="472"/>
                              </a:lnTo>
                              <a:lnTo>
                                <a:pt x="500" y="498"/>
                              </a:lnTo>
                              <a:lnTo>
                                <a:pt x="452" y="964"/>
                              </a:lnTo>
                              <a:lnTo>
                                <a:pt x="0" y="884"/>
                              </a:lnTo>
                              <a:lnTo>
                                <a:pt x="0" y="888"/>
                              </a:lnTo>
                              <a:lnTo>
                                <a:pt x="452" y="968"/>
                              </a:lnTo>
                              <a:lnTo>
                                <a:pt x="410" y="1672"/>
                              </a:lnTo>
                              <a:lnTo>
                                <a:pt x="418" y="1672"/>
                              </a:lnTo>
                              <a:lnTo>
                                <a:pt x="458" y="968"/>
                              </a:lnTo>
                              <a:lnTo>
                                <a:pt x="1050" y="982"/>
                              </a:lnTo>
                              <a:lnTo>
                                <a:pt x="1050" y="1050"/>
                              </a:lnTo>
                              <a:lnTo>
                                <a:pt x="1030" y="1050"/>
                              </a:lnTo>
                              <a:lnTo>
                                <a:pt x="1038" y="1610"/>
                              </a:lnTo>
                              <a:lnTo>
                                <a:pt x="672" y="1602"/>
                              </a:lnTo>
                              <a:lnTo>
                                <a:pt x="670" y="1642"/>
                              </a:lnTo>
                              <a:lnTo>
                                <a:pt x="674" y="1646"/>
                              </a:lnTo>
                              <a:lnTo>
                                <a:pt x="676" y="1648"/>
                              </a:lnTo>
                              <a:lnTo>
                                <a:pt x="676" y="1610"/>
                              </a:lnTo>
                              <a:lnTo>
                                <a:pt x="1046" y="1620"/>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384" name="Freeform 383"/>
                        <p:cNvSpPr>
                          <a:spLocks/>
                        </p:cNvSpPr>
                        <p:nvPr/>
                      </p:nvSpPr>
                      <p:spPr bwMode="auto">
                        <a:xfrm>
                          <a:off x="3104" y="1481"/>
                          <a:ext cx="106" cy="394"/>
                        </a:xfrm>
                        <a:custGeom>
                          <a:avLst/>
                          <a:gdLst/>
                          <a:ahLst/>
                          <a:cxnLst>
                            <a:cxn ang="0">
                              <a:pos x="12" y="136"/>
                            </a:cxn>
                            <a:cxn ang="0">
                              <a:pos x="8" y="0"/>
                            </a:cxn>
                            <a:cxn ang="0">
                              <a:pos x="0" y="2"/>
                            </a:cxn>
                            <a:cxn ang="0">
                              <a:pos x="4" y="140"/>
                            </a:cxn>
                            <a:cxn ang="0">
                              <a:pos x="98" y="394"/>
                            </a:cxn>
                            <a:cxn ang="0">
                              <a:pos x="106" y="394"/>
                            </a:cxn>
                            <a:cxn ang="0">
                              <a:pos x="12" y="136"/>
                            </a:cxn>
                          </a:cxnLst>
                          <a:rect l="0" t="0" r="r" b="b"/>
                          <a:pathLst>
                            <a:path w="106" h="394">
                              <a:moveTo>
                                <a:pt x="12" y="136"/>
                              </a:moveTo>
                              <a:lnTo>
                                <a:pt x="8" y="0"/>
                              </a:lnTo>
                              <a:lnTo>
                                <a:pt x="0" y="2"/>
                              </a:lnTo>
                              <a:lnTo>
                                <a:pt x="4" y="140"/>
                              </a:lnTo>
                              <a:lnTo>
                                <a:pt x="98" y="394"/>
                              </a:lnTo>
                              <a:lnTo>
                                <a:pt x="106" y="394"/>
                              </a:lnTo>
                              <a:lnTo>
                                <a:pt x="12" y="136"/>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385" name="Freeform 384"/>
                        <p:cNvSpPr>
                          <a:spLocks/>
                        </p:cNvSpPr>
                        <p:nvPr/>
                      </p:nvSpPr>
                      <p:spPr bwMode="auto">
                        <a:xfrm>
                          <a:off x="3014" y="847"/>
                          <a:ext cx="98" cy="634"/>
                        </a:xfrm>
                        <a:custGeom>
                          <a:avLst/>
                          <a:gdLst/>
                          <a:ahLst/>
                          <a:cxnLst>
                            <a:cxn ang="0">
                              <a:pos x="98" y="626"/>
                            </a:cxn>
                            <a:cxn ang="0">
                              <a:pos x="92" y="448"/>
                            </a:cxn>
                            <a:cxn ang="0">
                              <a:pos x="62" y="410"/>
                            </a:cxn>
                            <a:cxn ang="0">
                              <a:pos x="80" y="378"/>
                            </a:cxn>
                            <a:cxn ang="0">
                              <a:pos x="6" y="2"/>
                            </a:cxn>
                            <a:cxn ang="0">
                              <a:pos x="0" y="0"/>
                            </a:cxn>
                            <a:cxn ang="0">
                              <a:pos x="74" y="378"/>
                            </a:cxn>
                            <a:cxn ang="0">
                              <a:pos x="54" y="410"/>
                            </a:cxn>
                            <a:cxn ang="0">
                              <a:pos x="84" y="448"/>
                            </a:cxn>
                            <a:cxn ang="0">
                              <a:pos x="90" y="634"/>
                            </a:cxn>
                            <a:cxn ang="0">
                              <a:pos x="90" y="626"/>
                            </a:cxn>
                            <a:cxn ang="0">
                              <a:pos x="98" y="626"/>
                            </a:cxn>
                          </a:cxnLst>
                          <a:rect l="0" t="0" r="r" b="b"/>
                          <a:pathLst>
                            <a:path w="98" h="634">
                              <a:moveTo>
                                <a:pt x="98" y="626"/>
                              </a:moveTo>
                              <a:lnTo>
                                <a:pt x="92" y="448"/>
                              </a:lnTo>
                              <a:lnTo>
                                <a:pt x="62" y="410"/>
                              </a:lnTo>
                              <a:lnTo>
                                <a:pt x="80" y="378"/>
                              </a:lnTo>
                              <a:lnTo>
                                <a:pt x="6" y="2"/>
                              </a:lnTo>
                              <a:lnTo>
                                <a:pt x="0" y="0"/>
                              </a:lnTo>
                              <a:lnTo>
                                <a:pt x="74" y="378"/>
                              </a:lnTo>
                              <a:lnTo>
                                <a:pt x="54" y="410"/>
                              </a:lnTo>
                              <a:lnTo>
                                <a:pt x="84" y="448"/>
                              </a:lnTo>
                              <a:lnTo>
                                <a:pt x="90" y="634"/>
                              </a:lnTo>
                              <a:lnTo>
                                <a:pt x="90" y="626"/>
                              </a:lnTo>
                              <a:lnTo>
                                <a:pt x="98" y="626"/>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386" name="Rectangle 385"/>
                        <p:cNvSpPr>
                          <a:spLocks noChangeArrowheads="1"/>
                        </p:cNvSpPr>
                        <p:nvPr/>
                      </p:nvSpPr>
                      <p:spPr bwMode="auto">
                        <a:xfrm>
                          <a:off x="2628" y="1951"/>
                          <a:ext cx="1" cy="2"/>
                        </a:xfrm>
                        <a:prstGeom prst="rect">
                          <a:avLst/>
                        </a:prstGeom>
                        <a:grpFill/>
                        <a:ln w="12700">
                          <a:solidFill>
                            <a:sysClr val="window" lastClr="FFFFFF"/>
                          </a:solidFill>
                          <a:prstDash val="solid"/>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387" name="Rectangle 386"/>
                        <p:cNvSpPr>
                          <a:spLocks noChangeArrowheads="1"/>
                        </p:cNvSpPr>
                        <p:nvPr/>
                      </p:nvSpPr>
                      <p:spPr bwMode="auto">
                        <a:xfrm>
                          <a:off x="2634" y="2307"/>
                          <a:ext cx="4" cy="2"/>
                        </a:xfrm>
                        <a:prstGeom prst="rect">
                          <a:avLst/>
                        </a:prstGeom>
                        <a:grpFill/>
                        <a:ln w="12700">
                          <a:solidFill>
                            <a:sysClr val="window" lastClr="FFFFFF"/>
                          </a:solidFill>
                          <a:prstDash val="solid"/>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388" name="Freeform 387"/>
                        <p:cNvSpPr>
                          <a:spLocks/>
                        </p:cNvSpPr>
                        <p:nvPr/>
                      </p:nvSpPr>
                      <p:spPr bwMode="auto">
                        <a:xfrm>
                          <a:off x="3202" y="1875"/>
                          <a:ext cx="8" cy="2"/>
                        </a:xfrm>
                        <a:custGeom>
                          <a:avLst/>
                          <a:gdLst/>
                          <a:ahLst/>
                          <a:cxnLst>
                            <a:cxn ang="0">
                              <a:pos x="0" y="0"/>
                            </a:cxn>
                            <a:cxn ang="0">
                              <a:pos x="2" y="2"/>
                            </a:cxn>
                            <a:cxn ang="0">
                              <a:pos x="8" y="2"/>
                            </a:cxn>
                            <a:cxn ang="0">
                              <a:pos x="8" y="0"/>
                            </a:cxn>
                            <a:cxn ang="0">
                              <a:pos x="0" y="0"/>
                            </a:cxn>
                          </a:cxnLst>
                          <a:rect l="0" t="0" r="r" b="b"/>
                          <a:pathLst>
                            <a:path w="8" h="2">
                              <a:moveTo>
                                <a:pt x="0" y="0"/>
                              </a:moveTo>
                              <a:lnTo>
                                <a:pt x="2" y="2"/>
                              </a:lnTo>
                              <a:lnTo>
                                <a:pt x="8" y="2"/>
                              </a:lnTo>
                              <a:lnTo>
                                <a:pt x="8" y="0"/>
                              </a:lnTo>
                              <a:lnTo>
                                <a:pt x="0" y="0"/>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389" name="Freeform 388"/>
                        <p:cNvSpPr>
                          <a:spLocks/>
                        </p:cNvSpPr>
                        <p:nvPr/>
                      </p:nvSpPr>
                      <p:spPr bwMode="auto">
                        <a:xfrm>
                          <a:off x="1836" y="1681"/>
                          <a:ext cx="6" cy="6"/>
                        </a:xfrm>
                        <a:custGeom>
                          <a:avLst/>
                          <a:gdLst/>
                          <a:ahLst/>
                          <a:cxnLst>
                            <a:cxn ang="0">
                              <a:pos x="0" y="4"/>
                            </a:cxn>
                            <a:cxn ang="0">
                              <a:pos x="6" y="6"/>
                            </a:cxn>
                            <a:cxn ang="0">
                              <a:pos x="6" y="2"/>
                            </a:cxn>
                            <a:cxn ang="0">
                              <a:pos x="0" y="0"/>
                            </a:cxn>
                            <a:cxn ang="0">
                              <a:pos x="0" y="4"/>
                            </a:cxn>
                          </a:cxnLst>
                          <a:rect l="0" t="0" r="r" b="b"/>
                          <a:pathLst>
                            <a:path w="6" h="6">
                              <a:moveTo>
                                <a:pt x="0" y="4"/>
                              </a:moveTo>
                              <a:lnTo>
                                <a:pt x="6" y="6"/>
                              </a:lnTo>
                              <a:lnTo>
                                <a:pt x="6" y="2"/>
                              </a:lnTo>
                              <a:lnTo>
                                <a:pt x="0" y="0"/>
                              </a:lnTo>
                              <a:lnTo>
                                <a:pt x="0" y="4"/>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390" name="Rectangle 389"/>
                        <p:cNvSpPr>
                          <a:spLocks noChangeArrowheads="1"/>
                        </p:cNvSpPr>
                        <p:nvPr/>
                      </p:nvSpPr>
                      <p:spPr bwMode="auto">
                        <a:xfrm>
                          <a:off x="2472" y="1335"/>
                          <a:ext cx="2" cy="1"/>
                        </a:xfrm>
                        <a:prstGeom prst="rect">
                          <a:avLst/>
                        </a:prstGeom>
                        <a:grpFill/>
                        <a:ln w="12700">
                          <a:solidFill>
                            <a:sysClr val="window" lastClr="FFFFFF"/>
                          </a:solidFill>
                          <a:prstDash val="solid"/>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391" name="Freeform 390"/>
                        <p:cNvSpPr>
                          <a:spLocks/>
                        </p:cNvSpPr>
                        <p:nvPr/>
                      </p:nvSpPr>
                      <p:spPr bwMode="auto">
                        <a:xfrm>
                          <a:off x="1496" y="2219"/>
                          <a:ext cx="4" cy="4"/>
                        </a:xfrm>
                        <a:custGeom>
                          <a:avLst/>
                          <a:gdLst/>
                          <a:ahLst/>
                          <a:cxnLst>
                            <a:cxn ang="0">
                              <a:pos x="0" y="0"/>
                            </a:cxn>
                            <a:cxn ang="0">
                              <a:pos x="0" y="2"/>
                            </a:cxn>
                            <a:cxn ang="0">
                              <a:pos x="4" y="4"/>
                            </a:cxn>
                            <a:cxn ang="0">
                              <a:pos x="4" y="0"/>
                            </a:cxn>
                            <a:cxn ang="0">
                              <a:pos x="0" y="0"/>
                            </a:cxn>
                            <a:cxn ang="0">
                              <a:pos x="0" y="0"/>
                            </a:cxn>
                          </a:cxnLst>
                          <a:rect l="0" t="0" r="r" b="b"/>
                          <a:pathLst>
                            <a:path w="4" h="4">
                              <a:moveTo>
                                <a:pt x="0" y="0"/>
                              </a:moveTo>
                              <a:lnTo>
                                <a:pt x="0" y="2"/>
                              </a:lnTo>
                              <a:lnTo>
                                <a:pt x="4" y="4"/>
                              </a:lnTo>
                              <a:lnTo>
                                <a:pt x="4" y="0"/>
                              </a:lnTo>
                              <a:lnTo>
                                <a:pt x="0" y="0"/>
                              </a:lnTo>
                              <a:lnTo>
                                <a:pt x="0" y="0"/>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392" name="Freeform 391"/>
                        <p:cNvSpPr>
                          <a:spLocks/>
                        </p:cNvSpPr>
                        <p:nvPr/>
                      </p:nvSpPr>
                      <p:spPr bwMode="auto">
                        <a:xfrm>
                          <a:off x="2472" y="1581"/>
                          <a:ext cx="644" cy="62"/>
                        </a:xfrm>
                        <a:custGeom>
                          <a:avLst/>
                          <a:gdLst/>
                          <a:ahLst/>
                          <a:cxnLst>
                            <a:cxn ang="0">
                              <a:pos x="644" y="62"/>
                            </a:cxn>
                            <a:cxn ang="0">
                              <a:pos x="642" y="54"/>
                            </a:cxn>
                            <a:cxn ang="0">
                              <a:pos x="474" y="0"/>
                            </a:cxn>
                            <a:cxn ang="0">
                              <a:pos x="0" y="2"/>
                            </a:cxn>
                            <a:cxn ang="0">
                              <a:pos x="0" y="6"/>
                            </a:cxn>
                            <a:cxn ang="0">
                              <a:pos x="474" y="4"/>
                            </a:cxn>
                            <a:cxn ang="0">
                              <a:pos x="644" y="62"/>
                            </a:cxn>
                          </a:cxnLst>
                          <a:rect l="0" t="0" r="r" b="b"/>
                          <a:pathLst>
                            <a:path w="644" h="62">
                              <a:moveTo>
                                <a:pt x="644" y="62"/>
                              </a:moveTo>
                              <a:lnTo>
                                <a:pt x="642" y="54"/>
                              </a:lnTo>
                              <a:lnTo>
                                <a:pt x="474" y="0"/>
                              </a:lnTo>
                              <a:lnTo>
                                <a:pt x="0" y="2"/>
                              </a:lnTo>
                              <a:lnTo>
                                <a:pt x="0" y="6"/>
                              </a:lnTo>
                              <a:lnTo>
                                <a:pt x="474" y="4"/>
                              </a:lnTo>
                              <a:lnTo>
                                <a:pt x="644" y="62"/>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393" name="Rectangle 392"/>
                        <p:cNvSpPr>
                          <a:spLocks noChangeArrowheads="1"/>
                        </p:cNvSpPr>
                        <p:nvPr/>
                      </p:nvSpPr>
                      <p:spPr bwMode="auto">
                        <a:xfrm>
                          <a:off x="2472" y="1583"/>
                          <a:ext cx="1" cy="4"/>
                        </a:xfrm>
                        <a:prstGeom prst="rect">
                          <a:avLst/>
                        </a:prstGeom>
                        <a:grpFill/>
                        <a:ln w="12700">
                          <a:solidFill>
                            <a:sysClr val="window" lastClr="FFFFFF"/>
                          </a:solidFill>
                          <a:prstDash val="solid"/>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394" name="Freeform 393"/>
                        <p:cNvSpPr>
                          <a:spLocks/>
                        </p:cNvSpPr>
                        <p:nvPr/>
                      </p:nvSpPr>
                      <p:spPr bwMode="auto">
                        <a:xfrm>
                          <a:off x="3896" y="1623"/>
                          <a:ext cx="4" cy="6"/>
                        </a:xfrm>
                        <a:custGeom>
                          <a:avLst/>
                          <a:gdLst/>
                          <a:ahLst/>
                          <a:cxnLst>
                            <a:cxn ang="0">
                              <a:pos x="4" y="4"/>
                            </a:cxn>
                            <a:cxn ang="0">
                              <a:pos x="4" y="4"/>
                            </a:cxn>
                            <a:cxn ang="0">
                              <a:pos x="0" y="0"/>
                            </a:cxn>
                            <a:cxn ang="0">
                              <a:pos x="0" y="4"/>
                            </a:cxn>
                            <a:cxn ang="0">
                              <a:pos x="2" y="6"/>
                            </a:cxn>
                            <a:cxn ang="0">
                              <a:pos x="4" y="4"/>
                            </a:cxn>
                          </a:cxnLst>
                          <a:rect l="0" t="0" r="r" b="b"/>
                          <a:pathLst>
                            <a:path w="4" h="6">
                              <a:moveTo>
                                <a:pt x="4" y="4"/>
                              </a:moveTo>
                              <a:lnTo>
                                <a:pt x="4" y="4"/>
                              </a:lnTo>
                              <a:lnTo>
                                <a:pt x="0" y="0"/>
                              </a:lnTo>
                              <a:lnTo>
                                <a:pt x="0" y="4"/>
                              </a:lnTo>
                              <a:lnTo>
                                <a:pt x="2" y="6"/>
                              </a:lnTo>
                              <a:lnTo>
                                <a:pt x="4" y="4"/>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395" name="Freeform 394"/>
                        <p:cNvSpPr>
                          <a:spLocks/>
                        </p:cNvSpPr>
                        <p:nvPr/>
                      </p:nvSpPr>
                      <p:spPr bwMode="auto">
                        <a:xfrm>
                          <a:off x="3440" y="1043"/>
                          <a:ext cx="6" cy="6"/>
                        </a:xfrm>
                        <a:custGeom>
                          <a:avLst/>
                          <a:gdLst/>
                          <a:ahLst/>
                          <a:cxnLst>
                            <a:cxn ang="0">
                              <a:pos x="6" y="0"/>
                            </a:cxn>
                            <a:cxn ang="0">
                              <a:pos x="0" y="4"/>
                            </a:cxn>
                            <a:cxn ang="0">
                              <a:pos x="0" y="6"/>
                            </a:cxn>
                            <a:cxn ang="0">
                              <a:pos x="4" y="6"/>
                            </a:cxn>
                            <a:cxn ang="0">
                              <a:pos x="6" y="0"/>
                            </a:cxn>
                          </a:cxnLst>
                          <a:rect l="0" t="0" r="r" b="b"/>
                          <a:pathLst>
                            <a:path w="6" h="6">
                              <a:moveTo>
                                <a:pt x="6" y="0"/>
                              </a:moveTo>
                              <a:lnTo>
                                <a:pt x="0" y="4"/>
                              </a:lnTo>
                              <a:lnTo>
                                <a:pt x="0" y="6"/>
                              </a:lnTo>
                              <a:lnTo>
                                <a:pt x="4" y="6"/>
                              </a:lnTo>
                              <a:lnTo>
                                <a:pt x="6" y="0"/>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396" name="Freeform 395"/>
                        <p:cNvSpPr>
                          <a:spLocks/>
                        </p:cNvSpPr>
                        <p:nvPr/>
                      </p:nvSpPr>
                      <p:spPr bwMode="auto">
                        <a:xfrm>
                          <a:off x="3362" y="1049"/>
                          <a:ext cx="576" cy="1180"/>
                        </a:xfrm>
                        <a:custGeom>
                          <a:avLst/>
                          <a:gdLst/>
                          <a:ahLst/>
                          <a:cxnLst>
                            <a:cxn ang="0">
                              <a:pos x="0" y="130"/>
                            </a:cxn>
                            <a:cxn ang="0">
                              <a:pos x="30" y="268"/>
                            </a:cxn>
                            <a:cxn ang="0">
                              <a:pos x="168" y="352"/>
                            </a:cxn>
                            <a:cxn ang="0">
                              <a:pos x="178" y="410"/>
                            </a:cxn>
                            <a:cxn ang="0">
                              <a:pos x="194" y="484"/>
                            </a:cxn>
                            <a:cxn ang="0">
                              <a:pos x="266" y="554"/>
                            </a:cxn>
                            <a:cxn ang="0">
                              <a:pos x="274" y="610"/>
                            </a:cxn>
                            <a:cxn ang="0">
                              <a:pos x="214" y="676"/>
                            </a:cxn>
                            <a:cxn ang="0">
                              <a:pos x="234" y="716"/>
                            </a:cxn>
                            <a:cxn ang="0">
                              <a:pos x="194" y="786"/>
                            </a:cxn>
                            <a:cxn ang="0">
                              <a:pos x="194" y="816"/>
                            </a:cxn>
                            <a:cxn ang="0">
                              <a:pos x="196" y="816"/>
                            </a:cxn>
                            <a:cxn ang="0">
                              <a:pos x="196" y="820"/>
                            </a:cxn>
                            <a:cxn ang="0">
                              <a:pos x="194" y="820"/>
                            </a:cxn>
                            <a:cxn ang="0">
                              <a:pos x="194" y="834"/>
                            </a:cxn>
                            <a:cxn ang="0">
                              <a:pos x="292" y="960"/>
                            </a:cxn>
                            <a:cxn ang="0">
                              <a:pos x="324" y="960"/>
                            </a:cxn>
                            <a:cxn ang="0">
                              <a:pos x="324" y="1040"/>
                            </a:cxn>
                            <a:cxn ang="0">
                              <a:pos x="404" y="1098"/>
                            </a:cxn>
                            <a:cxn ang="0">
                              <a:pos x="434" y="1180"/>
                            </a:cxn>
                            <a:cxn ang="0">
                              <a:pos x="456" y="1136"/>
                            </a:cxn>
                            <a:cxn ang="0">
                              <a:pos x="506" y="1162"/>
                            </a:cxn>
                            <a:cxn ang="0">
                              <a:pos x="548" y="1106"/>
                            </a:cxn>
                            <a:cxn ang="0">
                              <a:pos x="560" y="1024"/>
                            </a:cxn>
                            <a:cxn ang="0">
                              <a:pos x="576" y="942"/>
                            </a:cxn>
                            <a:cxn ang="0">
                              <a:pos x="538" y="578"/>
                            </a:cxn>
                            <a:cxn ang="0">
                              <a:pos x="536" y="580"/>
                            </a:cxn>
                            <a:cxn ang="0">
                              <a:pos x="534" y="578"/>
                            </a:cxn>
                            <a:cxn ang="0">
                              <a:pos x="574" y="942"/>
                            </a:cxn>
                            <a:cxn ang="0">
                              <a:pos x="554" y="1024"/>
                            </a:cxn>
                            <a:cxn ang="0">
                              <a:pos x="546" y="1106"/>
                            </a:cxn>
                            <a:cxn ang="0">
                              <a:pos x="506" y="1158"/>
                            </a:cxn>
                            <a:cxn ang="0">
                              <a:pos x="456" y="1130"/>
                            </a:cxn>
                            <a:cxn ang="0">
                              <a:pos x="434" y="1172"/>
                            </a:cxn>
                            <a:cxn ang="0">
                              <a:pos x="406" y="1094"/>
                            </a:cxn>
                            <a:cxn ang="0">
                              <a:pos x="328" y="1040"/>
                            </a:cxn>
                            <a:cxn ang="0">
                              <a:pos x="328" y="956"/>
                            </a:cxn>
                            <a:cxn ang="0">
                              <a:pos x="294" y="956"/>
                            </a:cxn>
                            <a:cxn ang="0">
                              <a:pos x="198" y="834"/>
                            </a:cxn>
                            <a:cxn ang="0">
                              <a:pos x="198" y="786"/>
                            </a:cxn>
                            <a:cxn ang="0">
                              <a:pos x="240" y="716"/>
                            </a:cxn>
                            <a:cxn ang="0">
                              <a:pos x="220" y="676"/>
                            </a:cxn>
                            <a:cxn ang="0">
                              <a:pos x="276" y="610"/>
                            </a:cxn>
                            <a:cxn ang="0">
                              <a:pos x="268" y="550"/>
                            </a:cxn>
                            <a:cxn ang="0">
                              <a:pos x="198" y="484"/>
                            </a:cxn>
                            <a:cxn ang="0">
                              <a:pos x="170" y="350"/>
                            </a:cxn>
                            <a:cxn ang="0">
                              <a:pos x="32" y="268"/>
                            </a:cxn>
                            <a:cxn ang="0">
                              <a:pos x="4" y="134"/>
                            </a:cxn>
                            <a:cxn ang="0">
                              <a:pos x="40" y="92"/>
                            </a:cxn>
                            <a:cxn ang="0">
                              <a:pos x="82" y="0"/>
                            </a:cxn>
                            <a:cxn ang="0">
                              <a:pos x="78" y="0"/>
                            </a:cxn>
                            <a:cxn ang="0">
                              <a:pos x="40" y="88"/>
                            </a:cxn>
                            <a:cxn ang="0">
                              <a:pos x="0" y="130"/>
                            </a:cxn>
                          </a:cxnLst>
                          <a:rect l="0" t="0" r="r" b="b"/>
                          <a:pathLst>
                            <a:path w="576" h="1180">
                              <a:moveTo>
                                <a:pt x="0" y="130"/>
                              </a:moveTo>
                              <a:lnTo>
                                <a:pt x="30" y="268"/>
                              </a:lnTo>
                              <a:lnTo>
                                <a:pt x="168" y="352"/>
                              </a:lnTo>
                              <a:lnTo>
                                <a:pt x="178" y="410"/>
                              </a:lnTo>
                              <a:lnTo>
                                <a:pt x="194" y="484"/>
                              </a:lnTo>
                              <a:lnTo>
                                <a:pt x="266" y="554"/>
                              </a:lnTo>
                              <a:lnTo>
                                <a:pt x="274" y="610"/>
                              </a:lnTo>
                              <a:lnTo>
                                <a:pt x="214" y="676"/>
                              </a:lnTo>
                              <a:lnTo>
                                <a:pt x="234" y="716"/>
                              </a:lnTo>
                              <a:lnTo>
                                <a:pt x="194" y="786"/>
                              </a:lnTo>
                              <a:lnTo>
                                <a:pt x="194" y="816"/>
                              </a:lnTo>
                              <a:lnTo>
                                <a:pt x="196" y="816"/>
                              </a:lnTo>
                              <a:lnTo>
                                <a:pt x="196" y="820"/>
                              </a:lnTo>
                              <a:lnTo>
                                <a:pt x="194" y="820"/>
                              </a:lnTo>
                              <a:lnTo>
                                <a:pt x="194" y="834"/>
                              </a:lnTo>
                              <a:lnTo>
                                <a:pt x="292" y="960"/>
                              </a:lnTo>
                              <a:lnTo>
                                <a:pt x="324" y="960"/>
                              </a:lnTo>
                              <a:lnTo>
                                <a:pt x="324" y="1040"/>
                              </a:lnTo>
                              <a:lnTo>
                                <a:pt x="404" y="1098"/>
                              </a:lnTo>
                              <a:lnTo>
                                <a:pt x="434" y="1180"/>
                              </a:lnTo>
                              <a:lnTo>
                                <a:pt x="456" y="1136"/>
                              </a:lnTo>
                              <a:lnTo>
                                <a:pt x="506" y="1162"/>
                              </a:lnTo>
                              <a:lnTo>
                                <a:pt x="548" y="1106"/>
                              </a:lnTo>
                              <a:lnTo>
                                <a:pt x="560" y="1024"/>
                              </a:lnTo>
                              <a:lnTo>
                                <a:pt x="576" y="942"/>
                              </a:lnTo>
                              <a:lnTo>
                                <a:pt x="538" y="578"/>
                              </a:lnTo>
                              <a:lnTo>
                                <a:pt x="536" y="580"/>
                              </a:lnTo>
                              <a:lnTo>
                                <a:pt x="534" y="578"/>
                              </a:lnTo>
                              <a:lnTo>
                                <a:pt x="574" y="942"/>
                              </a:lnTo>
                              <a:lnTo>
                                <a:pt x="554" y="1024"/>
                              </a:lnTo>
                              <a:lnTo>
                                <a:pt x="546" y="1106"/>
                              </a:lnTo>
                              <a:lnTo>
                                <a:pt x="506" y="1158"/>
                              </a:lnTo>
                              <a:lnTo>
                                <a:pt x="456" y="1130"/>
                              </a:lnTo>
                              <a:lnTo>
                                <a:pt x="434" y="1172"/>
                              </a:lnTo>
                              <a:lnTo>
                                <a:pt x="406" y="1094"/>
                              </a:lnTo>
                              <a:lnTo>
                                <a:pt x="328" y="1040"/>
                              </a:lnTo>
                              <a:lnTo>
                                <a:pt x="328" y="956"/>
                              </a:lnTo>
                              <a:lnTo>
                                <a:pt x="294" y="956"/>
                              </a:lnTo>
                              <a:lnTo>
                                <a:pt x="198" y="834"/>
                              </a:lnTo>
                              <a:lnTo>
                                <a:pt x="198" y="786"/>
                              </a:lnTo>
                              <a:lnTo>
                                <a:pt x="240" y="716"/>
                              </a:lnTo>
                              <a:lnTo>
                                <a:pt x="220" y="676"/>
                              </a:lnTo>
                              <a:lnTo>
                                <a:pt x="276" y="610"/>
                              </a:lnTo>
                              <a:lnTo>
                                <a:pt x="268" y="550"/>
                              </a:lnTo>
                              <a:lnTo>
                                <a:pt x="198" y="484"/>
                              </a:lnTo>
                              <a:lnTo>
                                <a:pt x="170" y="350"/>
                              </a:lnTo>
                              <a:lnTo>
                                <a:pt x="32" y="268"/>
                              </a:lnTo>
                              <a:lnTo>
                                <a:pt x="4" y="134"/>
                              </a:lnTo>
                              <a:lnTo>
                                <a:pt x="40" y="92"/>
                              </a:lnTo>
                              <a:lnTo>
                                <a:pt x="82" y="0"/>
                              </a:lnTo>
                              <a:lnTo>
                                <a:pt x="78" y="0"/>
                              </a:lnTo>
                              <a:lnTo>
                                <a:pt x="40" y="88"/>
                              </a:lnTo>
                              <a:lnTo>
                                <a:pt x="0" y="130"/>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397" name="Rectangle 396"/>
                        <p:cNvSpPr>
                          <a:spLocks noChangeArrowheads="1"/>
                        </p:cNvSpPr>
                        <p:nvPr/>
                      </p:nvSpPr>
                      <p:spPr bwMode="auto">
                        <a:xfrm>
                          <a:off x="3556" y="1865"/>
                          <a:ext cx="2" cy="4"/>
                        </a:xfrm>
                        <a:prstGeom prst="rect">
                          <a:avLst/>
                        </a:prstGeom>
                        <a:grpFill/>
                        <a:ln w="12700">
                          <a:solidFill>
                            <a:sysClr val="window" lastClr="FFFFFF"/>
                          </a:solidFill>
                          <a:prstDash val="solid"/>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398" name="Freeform 397"/>
                        <p:cNvSpPr>
                          <a:spLocks/>
                        </p:cNvSpPr>
                        <p:nvPr/>
                      </p:nvSpPr>
                      <p:spPr bwMode="auto">
                        <a:xfrm>
                          <a:off x="3112" y="1457"/>
                          <a:ext cx="428" cy="24"/>
                        </a:xfrm>
                        <a:custGeom>
                          <a:avLst/>
                          <a:gdLst/>
                          <a:ahLst/>
                          <a:cxnLst>
                            <a:cxn ang="0">
                              <a:pos x="428" y="6"/>
                            </a:cxn>
                            <a:cxn ang="0">
                              <a:pos x="426" y="0"/>
                            </a:cxn>
                            <a:cxn ang="0">
                              <a:pos x="0" y="16"/>
                            </a:cxn>
                            <a:cxn ang="0">
                              <a:pos x="0" y="24"/>
                            </a:cxn>
                            <a:cxn ang="0">
                              <a:pos x="428" y="6"/>
                            </a:cxn>
                          </a:cxnLst>
                          <a:rect l="0" t="0" r="r" b="b"/>
                          <a:pathLst>
                            <a:path w="428" h="24">
                              <a:moveTo>
                                <a:pt x="428" y="6"/>
                              </a:moveTo>
                              <a:lnTo>
                                <a:pt x="426" y="0"/>
                              </a:lnTo>
                              <a:lnTo>
                                <a:pt x="0" y="16"/>
                              </a:lnTo>
                              <a:lnTo>
                                <a:pt x="0" y="24"/>
                              </a:lnTo>
                              <a:lnTo>
                                <a:pt x="428" y="6"/>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399" name="Freeform 398"/>
                        <p:cNvSpPr>
                          <a:spLocks/>
                        </p:cNvSpPr>
                        <p:nvPr/>
                      </p:nvSpPr>
                      <p:spPr bwMode="auto">
                        <a:xfrm>
                          <a:off x="3104" y="1481"/>
                          <a:ext cx="1" cy="2"/>
                        </a:xfrm>
                        <a:custGeom>
                          <a:avLst/>
                          <a:gdLst/>
                          <a:ahLst/>
                          <a:cxnLst>
                            <a:cxn ang="0">
                              <a:pos x="0" y="2"/>
                            </a:cxn>
                            <a:cxn ang="0">
                              <a:pos x="0" y="2"/>
                            </a:cxn>
                            <a:cxn ang="0">
                              <a:pos x="0" y="0"/>
                            </a:cxn>
                            <a:cxn ang="0">
                              <a:pos x="0" y="2"/>
                            </a:cxn>
                          </a:cxnLst>
                          <a:rect l="0" t="0" r="r" b="b"/>
                          <a:pathLst>
                            <a:path h="2">
                              <a:moveTo>
                                <a:pt x="0" y="2"/>
                              </a:moveTo>
                              <a:lnTo>
                                <a:pt x="0" y="2"/>
                              </a:lnTo>
                              <a:lnTo>
                                <a:pt x="0" y="0"/>
                              </a:lnTo>
                              <a:lnTo>
                                <a:pt x="0" y="2"/>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400" name="Freeform 399"/>
                        <p:cNvSpPr>
                          <a:spLocks/>
                        </p:cNvSpPr>
                        <p:nvPr/>
                      </p:nvSpPr>
                      <p:spPr bwMode="auto">
                        <a:xfrm>
                          <a:off x="3104" y="1473"/>
                          <a:ext cx="8" cy="10"/>
                        </a:xfrm>
                        <a:custGeom>
                          <a:avLst/>
                          <a:gdLst/>
                          <a:ahLst/>
                          <a:cxnLst>
                            <a:cxn ang="0">
                              <a:pos x="8" y="0"/>
                            </a:cxn>
                            <a:cxn ang="0">
                              <a:pos x="0" y="0"/>
                            </a:cxn>
                            <a:cxn ang="0">
                              <a:pos x="0" y="8"/>
                            </a:cxn>
                            <a:cxn ang="0">
                              <a:pos x="0" y="10"/>
                            </a:cxn>
                            <a:cxn ang="0">
                              <a:pos x="8" y="8"/>
                            </a:cxn>
                            <a:cxn ang="0">
                              <a:pos x="8" y="0"/>
                            </a:cxn>
                          </a:cxnLst>
                          <a:rect l="0" t="0" r="r" b="b"/>
                          <a:pathLst>
                            <a:path w="8" h="10">
                              <a:moveTo>
                                <a:pt x="8" y="0"/>
                              </a:moveTo>
                              <a:lnTo>
                                <a:pt x="0" y="0"/>
                              </a:lnTo>
                              <a:lnTo>
                                <a:pt x="0" y="8"/>
                              </a:lnTo>
                              <a:lnTo>
                                <a:pt x="0" y="10"/>
                              </a:lnTo>
                              <a:lnTo>
                                <a:pt x="8" y="8"/>
                              </a:lnTo>
                              <a:lnTo>
                                <a:pt x="8" y="0"/>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401" name="Freeform 400"/>
                        <p:cNvSpPr>
                          <a:spLocks/>
                        </p:cNvSpPr>
                        <p:nvPr/>
                      </p:nvSpPr>
                      <p:spPr bwMode="auto">
                        <a:xfrm>
                          <a:off x="2474" y="1229"/>
                          <a:ext cx="612" cy="6"/>
                        </a:xfrm>
                        <a:custGeom>
                          <a:avLst/>
                          <a:gdLst/>
                          <a:ahLst/>
                          <a:cxnLst>
                            <a:cxn ang="0">
                              <a:pos x="612" y="0"/>
                            </a:cxn>
                            <a:cxn ang="0">
                              <a:pos x="0" y="2"/>
                            </a:cxn>
                            <a:cxn ang="0">
                              <a:pos x="0" y="6"/>
                            </a:cxn>
                            <a:cxn ang="0">
                              <a:pos x="610" y="4"/>
                            </a:cxn>
                            <a:cxn ang="0">
                              <a:pos x="612" y="0"/>
                            </a:cxn>
                          </a:cxnLst>
                          <a:rect l="0" t="0" r="r" b="b"/>
                          <a:pathLst>
                            <a:path w="612" h="6">
                              <a:moveTo>
                                <a:pt x="612" y="0"/>
                              </a:moveTo>
                              <a:lnTo>
                                <a:pt x="0" y="2"/>
                              </a:lnTo>
                              <a:lnTo>
                                <a:pt x="0" y="6"/>
                              </a:lnTo>
                              <a:lnTo>
                                <a:pt x="610" y="4"/>
                              </a:lnTo>
                              <a:lnTo>
                                <a:pt x="612" y="0"/>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402" name="Rectangle 401"/>
                        <p:cNvSpPr>
                          <a:spLocks noChangeArrowheads="1"/>
                        </p:cNvSpPr>
                        <p:nvPr/>
                      </p:nvSpPr>
                      <p:spPr bwMode="auto">
                        <a:xfrm>
                          <a:off x="2472" y="1231"/>
                          <a:ext cx="2" cy="4"/>
                        </a:xfrm>
                        <a:prstGeom prst="rect">
                          <a:avLst/>
                        </a:prstGeom>
                        <a:grpFill/>
                        <a:ln w="12700">
                          <a:solidFill>
                            <a:sysClr val="window" lastClr="FFFFFF"/>
                          </a:solidFill>
                          <a:prstDash val="solid"/>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403" name="Freeform 402"/>
                        <p:cNvSpPr>
                          <a:spLocks/>
                        </p:cNvSpPr>
                        <p:nvPr/>
                      </p:nvSpPr>
                      <p:spPr bwMode="auto">
                        <a:xfrm>
                          <a:off x="3808" y="1181"/>
                          <a:ext cx="14" cy="4"/>
                        </a:xfrm>
                        <a:custGeom>
                          <a:avLst/>
                          <a:gdLst/>
                          <a:ahLst/>
                          <a:cxnLst>
                            <a:cxn ang="0">
                              <a:pos x="4" y="4"/>
                            </a:cxn>
                            <a:cxn ang="0">
                              <a:pos x="14" y="4"/>
                            </a:cxn>
                            <a:cxn ang="0">
                              <a:pos x="4" y="0"/>
                            </a:cxn>
                            <a:cxn ang="0">
                              <a:pos x="0" y="0"/>
                            </a:cxn>
                            <a:cxn ang="0">
                              <a:pos x="0" y="4"/>
                            </a:cxn>
                            <a:cxn ang="0">
                              <a:pos x="4" y="4"/>
                            </a:cxn>
                          </a:cxnLst>
                          <a:rect l="0" t="0" r="r" b="b"/>
                          <a:pathLst>
                            <a:path w="14" h="4">
                              <a:moveTo>
                                <a:pt x="4" y="4"/>
                              </a:moveTo>
                              <a:lnTo>
                                <a:pt x="14" y="4"/>
                              </a:lnTo>
                              <a:lnTo>
                                <a:pt x="4" y="0"/>
                              </a:lnTo>
                              <a:lnTo>
                                <a:pt x="0" y="0"/>
                              </a:lnTo>
                              <a:lnTo>
                                <a:pt x="0" y="4"/>
                              </a:lnTo>
                              <a:lnTo>
                                <a:pt x="4" y="4"/>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404" name="Freeform 403"/>
                        <p:cNvSpPr>
                          <a:spLocks/>
                        </p:cNvSpPr>
                        <p:nvPr/>
                      </p:nvSpPr>
                      <p:spPr bwMode="auto">
                        <a:xfrm>
                          <a:off x="3540" y="1063"/>
                          <a:ext cx="272" cy="122"/>
                        </a:xfrm>
                        <a:custGeom>
                          <a:avLst/>
                          <a:gdLst/>
                          <a:ahLst/>
                          <a:cxnLst>
                            <a:cxn ang="0">
                              <a:pos x="230" y="84"/>
                            </a:cxn>
                            <a:cxn ang="0">
                              <a:pos x="240" y="122"/>
                            </a:cxn>
                            <a:cxn ang="0">
                              <a:pos x="272" y="122"/>
                            </a:cxn>
                            <a:cxn ang="0">
                              <a:pos x="268" y="122"/>
                            </a:cxn>
                            <a:cxn ang="0">
                              <a:pos x="268" y="118"/>
                            </a:cxn>
                            <a:cxn ang="0">
                              <a:pos x="242" y="118"/>
                            </a:cxn>
                            <a:cxn ang="0">
                              <a:pos x="236" y="80"/>
                            </a:cxn>
                            <a:cxn ang="0">
                              <a:pos x="24" y="52"/>
                            </a:cxn>
                            <a:cxn ang="0">
                              <a:pos x="6" y="0"/>
                            </a:cxn>
                            <a:cxn ang="0">
                              <a:pos x="0" y="0"/>
                            </a:cxn>
                            <a:cxn ang="0">
                              <a:pos x="22" y="58"/>
                            </a:cxn>
                            <a:cxn ang="0">
                              <a:pos x="230" y="84"/>
                            </a:cxn>
                          </a:cxnLst>
                          <a:rect l="0" t="0" r="r" b="b"/>
                          <a:pathLst>
                            <a:path w="272" h="122">
                              <a:moveTo>
                                <a:pt x="230" y="84"/>
                              </a:moveTo>
                              <a:lnTo>
                                <a:pt x="240" y="122"/>
                              </a:lnTo>
                              <a:lnTo>
                                <a:pt x="272" y="122"/>
                              </a:lnTo>
                              <a:lnTo>
                                <a:pt x="268" y="122"/>
                              </a:lnTo>
                              <a:lnTo>
                                <a:pt x="268" y="118"/>
                              </a:lnTo>
                              <a:lnTo>
                                <a:pt x="242" y="118"/>
                              </a:lnTo>
                              <a:lnTo>
                                <a:pt x="236" y="80"/>
                              </a:lnTo>
                              <a:lnTo>
                                <a:pt x="24" y="52"/>
                              </a:lnTo>
                              <a:lnTo>
                                <a:pt x="6" y="0"/>
                              </a:lnTo>
                              <a:lnTo>
                                <a:pt x="0" y="0"/>
                              </a:lnTo>
                              <a:lnTo>
                                <a:pt x="22" y="58"/>
                              </a:lnTo>
                              <a:lnTo>
                                <a:pt x="230" y="84"/>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405" name="Freeform 404"/>
                        <p:cNvSpPr>
                          <a:spLocks/>
                        </p:cNvSpPr>
                        <p:nvPr/>
                      </p:nvSpPr>
                      <p:spPr bwMode="auto">
                        <a:xfrm>
                          <a:off x="3232" y="1939"/>
                          <a:ext cx="142" cy="762"/>
                        </a:xfrm>
                        <a:custGeom>
                          <a:avLst/>
                          <a:gdLst/>
                          <a:ahLst/>
                          <a:cxnLst>
                            <a:cxn ang="0">
                              <a:pos x="28" y="66"/>
                            </a:cxn>
                            <a:cxn ang="0">
                              <a:pos x="46" y="0"/>
                            </a:cxn>
                            <a:cxn ang="0">
                              <a:pos x="0" y="0"/>
                            </a:cxn>
                            <a:cxn ang="0">
                              <a:pos x="2" y="6"/>
                            </a:cxn>
                            <a:cxn ang="0">
                              <a:pos x="38" y="6"/>
                            </a:cxn>
                            <a:cxn ang="0">
                              <a:pos x="22" y="68"/>
                            </a:cxn>
                            <a:cxn ang="0">
                              <a:pos x="76" y="96"/>
                            </a:cxn>
                            <a:cxn ang="0">
                              <a:pos x="96" y="344"/>
                            </a:cxn>
                            <a:cxn ang="0">
                              <a:pos x="102" y="344"/>
                            </a:cxn>
                            <a:cxn ang="0">
                              <a:pos x="100" y="350"/>
                            </a:cxn>
                            <a:cxn ang="0">
                              <a:pos x="98" y="350"/>
                            </a:cxn>
                            <a:cxn ang="0">
                              <a:pos x="132" y="758"/>
                            </a:cxn>
                            <a:cxn ang="0">
                              <a:pos x="142" y="762"/>
                            </a:cxn>
                            <a:cxn ang="0">
                              <a:pos x="110" y="404"/>
                            </a:cxn>
                            <a:cxn ang="0">
                              <a:pos x="106" y="404"/>
                            </a:cxn>
                            <a:cxn ang="0">
                              <a:pos x="106" y="400"/>
                            </a:cxn>
                            <a:cxn ang="0">
                              <a:pos x="110" y="400"/>
                            </a:cxn>
                            <a:cxn ang="0">
                              <a:pos x="82" y="90"/>
                            </a:cxn>
                            <a:cxn ang="0">
                              <a:pos x="28" y="66"/>
                            </a:cxn>
                          </a:cxnLst>
                          <a:rect l="0" t="0" r="r" b="b"/>
                          <a:pathLst>
                            <a:path w="142" h="762">
                              <a:moveTo>
                                <a:pt x="28" y="66"/>
                              </a:moveTo>
                              <a:lnTo>
                                <a:pt x="46" y="0"/>
                              </a:lnTo>
                              <a:lnTo>
                                <a:pt x="0" y="0"/>
                              </a:lnTo>
                              <a:lnTo>
                                <a:pt x="2" y="6"/>
                              </a:lnTo>
                              <a:lnTo>
                                <a:pt x="38" y="6"/>
                              </a:lnTo>
                              <a:lnTo>
                                <a:pt x="22" y="68"/>
                              </a:lnTo>
                              <a:lnTo>
                                <a:pt x="76" y="96"/>
                              </a:lnTo>
                              <a:lnTo>
                                <a:pt x="96" y="344"/>
                              </a:lnTo>
                              <a:lnTo>
                                <a:pt x="102" y="344"/>
                              </a:lnTo>
                              <a:lnTo>
                                <a:pt x="100" y="350"/>
                              </a:lnTo>
                              <a:lnTo>
                                <a:pt x="98" y="350"/>
                              </a:lnTo>
                              <a:lnTo>
                                <a:pt x="132" y="758"/>
                              </a:lnTo>
                              <a:lnTo>
                                <a:pt x="142" y="762"/>
                              </a:lnTo>
                              <a:lnTo>
                                <a:pt x="110" y="404"/>
                              </a:lnTo>
                              <a:lnTo>
                                <a:pt x="106" y="404"/>
                              </a:lnTo>
                              <a:lnTo>
                                <a:pt x="106" y="400"/>
                              </a:lnTo>
                              <a:lnTo>
                                <a:pt x="110" y="400"/>
                              </a:lnTo>
                              <a:lnTo>
                                <a:pt x="82" y="90"/>
                              </a:lnTo>
                              <a:lnTo>
                                <a:pt x="28" y="66"/>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406" name="Freeform 405"/>
                        <p:cNvSpPr>
                          <a:spLocks/>
                        </p:cNvSpPr>
                        <p:nvPr/>
                      </p:nvSpPr>
                      <p:spPr bwMode="auto">
                        <a:xfrm>
                          <a:off x="3364" y="2697"/>
                          <a:ext cx="10" cy="8"/>
                        </a:xfrm>
                        <a:custGeom>
                          <a:avLst/>
                          <a:gdLst/>
                          <a:ahLst/>
                          <a:cxnLst>
                            <a:cxn ang="0">
                              <a:pos x="0" y="4"/>
                            </a:cxn>
                            <a:cxn ang="0">
                              <a:pos x="10" y="8"/>
                            </a:cxn>
                            <a:cxn ang="0">
                              <a:pos x="10" y="4"/>
                            </a:cxn>
                            <a:cxn ang="0">
                              <a:pos x="0" y="0"/>
                            </a:cxn>
                            <a:cxn ang="0">
                              <a:pos x="0" y="4"/>
                            </a:cxn>
                          </a:cxnLst>
                          <a:rect l="0" t="0" r="r" b="b"/>
                          <a:pathLst>
                            <a:path w="10" h="8">
                              <a:moveTo>
                                <a:pt x="0" y="4"/>
                              </a:moveTo>
                              <a:lnTo>
                                <a:pt x="10" y="8"/>
                              </a:lnTo>
                              <a:lnTo>
                                <a:pt x="10" y="4"/>
                              </a:lnTo>
                              <a:lnTo>
                                <a:pt x="0" y="0"/>
                              </a:lnTo>
                              <a:lnTo>
                                <a:pt x="0" y="4"/>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407" name="Freeform 406"/>
                        <p:cNvSpPr>
                          <a:spLocks/>
                        </p:cNvSpPr>
                        <p:nvPr/>
                      </p:nvSpPr>
                      <p:spPr bwMode="auto">
                        <a:xfrm>
                          <a:off x="3328" y="2283"/>
                          <a:ext cx="6" cy="6"/>
                        </a:xfrm>
                        <a:custGeom>
                          <a:avLst/>
                          <a:gdLst/>
                          <a:ahLst/>
                          <a:cxnLst>
                            <a:cxn ang="0">
                              <a:pos x="6" y="0"/>
                            </a:cxn>
                            <a:cxn ang="0">
                              <a:pos x="0" y="0"/>
                            </a:cxn>
                            <a:cxn ang="0">
                              <a:pos x="2" y="6"/>
                            </a:cxn>
                            <a:cxn ang="0">
                              <a:pos x="4" y="6"/>
                            </a:cxn>
                            <a:cxn ang="0">
                              <a:pos x="6" y="0"/>
                            </a:cxn>
                          </a:cxnLst>
                          <a:rect l="0" t="0" r="r" b="b"/>
                          <a:pathLst>
                            <a:path w="6" h="6">
                              <a:moveTo>
                                <a:pt x="6" y="0"/>
                              </a:moveTo>
                              <a:lnTo>
                                <a:pt x="0" y="0"/>
                              </a:lnTo>
                              <a:lnTo>
                                <a:pt x="2" y="6"/>
                              </a:lnTo>
                              <a:lnTo>
                                <a:pt x="4" y="6"/>
                              </a:lnTo>
                              <a:lnTo>
                                <a:pt x="6" y="0"/>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408" name="Freeform 407"/>
                        <p:cNvSpPr>
                          <a:spLocks/>
                        </p:cNvSpPr>
                        <p:nvPr/>
                      </p:nvSpPr>
                      <p:spPr bwMode="auto">
                        <a:xfrm>
                          <a:off x="3226" y="1939"/>
                          <a:ext cx="8" cy="6"/>
                        </a:xfrm>
                        <a:custGeom>
                          <a:avLst/>
                          <a:gdLst/>
                          <a:ahLst/>
                          <a:cxnLst>
                            <a:cxn ang="0">
                              <a:pos x="0" y="0"/>
                            </a:cxn>
                            <a:cxn ang="0">
                              <a:pos x="0" y="6"/>
                            </a:cxn>
                            <a:cxn ang="0">
                              <a:pos x="8" y="6"/>
                            </a:cxn>
                            <a:cxn ang="0">
                              <a:pos x="6" y="0"/>
                            </a:cxn>
                            <a:cxn ang="0">
                              <a:pos x="0" y="0"/>
                            </a:cxn>
                          </a:cxnLst>
                          <a:rect l="0" t="0" r="r" b="b"/>
                          <a:pathLst>
                            <a:path w="8" h="6">
                              <a:moveTo>
                                <a:pt x="0" y="0"/>
                              </a:moveTo>
                              <a:lnTo>
                                <a:pt x="0" y="6"/>
                              </a:lnTo>
                              <a:lnTo>
                                <a:pt x="8" y="6"/>
                              </a:lnTo>
                              <a:lnTo>
                                <a:pt x="6" y="0"/>
                              </a:lnTo>
                              <a:lnTo>
                                <a:pt x="0" y="0"/>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409" name="Freeform 408"/>
                        <p:cNvSpPr>
                          <a:spLocks/>
                        </p:cNvSpPr>
                        <p:nvPr/>
                      </p:nvSpPr>
                      <p:spPr bwMode="auto">
                        <a:xfrm>
                          <a:off x="5076" y="1971"/>
                          <a:ext cx="4" cy="4"/>
                        </a:xfrm>
                        <a:custGeom>
                          <a:avLst/>
                          <a:gdLst/>
                          <a:ahLst/>
                          <a:cxnLst>
                            <a:cxn ang="0">
                              <a:pos x="4" y="4"/>
                            </a:cxn>
                            <a:cxn ang="0">
                              <a:pos x="2" y="0"/>
                            </a:cxn>
                            <a:cxn ang="0">
                              <a:pos x="0" y="0"/>
                            </a:cxn>
                            <a:cxn ang="0">
                              <a:pos x="2" y="4"/>
                            </a:cxn>
                            <a:cxn ang="0">
                              <a:pos x="4" y="4"/>
                            </a:cxn>
                          </a:cxnLst>
                          <a:rect l="0" t="0" r="r" b="b"/>
                          <a:pathLst>
                            <a:path w="4" h="4">
                              <a:moveTo>
                                <a:pt x="4" y="4"/>
                              </a:moveTo>
                              <a:lnTo>
                                <a:pt x="2" y="0"/>
                              </a:lnTo>
                              <a:lnTo>
                                <a:pt x="0" y="0"/>
                              </a:lnTo>
                              <a:lnTo>
                                <a:pt x="2" y="4"/>
                              </a:lnTo>
                              <a:lnTo>
                                <a:pt x="4" y="4"/>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410" name="Freeform 409"/>
                        <p:cNvSpPr>
                          <a:spLocks/>
                        </p:cNvSpPr>
                        <p:nvPr/>
                      </p:nvSpPr>
                      <p:spPr bwMode="auto">
                        <a:xfrm>
                          <a:off x="3342" y="1971"/>
                          <a:ext cx="1736" cy="412"/>
                        </a:xfrm>
                        <a:custGeom>
                          <a:avLst/>
                          <a:gdLst/>
                          <a:ahLst/>
                          <a:cxnLst>
                            <a:cxn ang="0">
                              <a:pos x="1024" y="202"/>
                            </a:cxn>
                            <a:cxn ang="0">
                              <a:pos x="1022" y="206"/>
                            </a:cxn>
                            <a:cxn ang="0">
                              <a:pos x="1014" y="210"/>
                            </a:cxn>
                            <a:cxn ang="0">
                              <a:pos x="1018" y="204"/>
                            </a:cxn>
                            <a:cxn ang="0">
                              <a:pos x="756" y="258"/>
                            </a:cxn>
                            <a:cxn ang="0">
                              <a:pos x="476" y="304"/>
                            </a:cxn>
                            <a:cxn ang="0">
                              <a:pos x="454" y="308"/>
                            </a:cxn>
                            <a:cxn ang="0">
                              <a:pos x="454" y="402"/>
                            </a:cxn>
                            <a:cxn ang="0">
                              <a:pos x="374" y="408"/>
                            </a:cxn>
                            <a:cxn ang="0">
                              <a:pos x="390" y="360"/>
                            </a:cxn>
                            <a:cxn ang="0">
                              <a:pos x="0" y="368"/>
                            </a:cxn>
                            <a:cxn ang="0">
                              <a:pos x="0" y="372"/>
                            </a:cxn>
                            <a:cxn ang="0">
                              <a:pos x="384" y="364"/>
                            </a:cxn>
                            <a:cxn ang="0">
                              <a:pos x="366" y="412"/>
                            </a:cxn>
                            <a:cxn ang="0">
                              <a:pos x="450" y="406"/>
                            </a:cxn>
                            <a:cxn ang="0">
                              <a:pos x="450" y="404"/>
                            </a:cxn>
                            <a:cxn ang="0">
                              <a:pos x="454" y="404"/>
                            </a:cxn>
                            <a:cxn ang="0">
                              <a:pos x="454" y="406"/>
                            </a:cxn>
                            <a:cxn ang="0">
                              <a:pos x="456" y="406"/>
                            </a:cxn>
                            <a:cxn ang="0">
                              <a:pos x="456" y="310"/>
                            </a:cxn>
                            <a:cxn ang="0">
                              <a:pos x="478" y="310"/>
                            </a:cxn>
                            <a:cxn ang="0">
                              <a:pos x="756" y="264"/>
                            </a:cxn>
                            <a:cxn ang="0">
                              <a:pos x="1186" y="176"/>
                            </a:cxn>
                            <a:cxn ang="0">
                              <a:pos x="1186" y="176"/>
                            </a:cxn>
                            <a:cxn ang="0">
                              <a:pos x="1188" y="174"/>
                            </a:cxn>
                            <a:cxn ang="0">
                              <a:pos x="1192" y="172"/>
                            </a:cxn>
                            <a:cxn ang="0">
                              <a:pos x="1190" y="174"/>
                            </a:cxn>
                            <a:cxn ang="0">
                              <a:pos x="1736" y="4"/>
                            </a:cxn>
                            <a:cxn ang="0">
                              <a:pos x="1734" y="0"/>
                            </a:cxn>
                            <a:cxn ang="0">
                              <a:pos x="1188" y="172"/>
                            </a:cxn>
                            <a:cxn ang="0">
                              <a:pos x="1024" y="202"/>
                            </a:cxn>
                          </a:cxnLst>
                          <a:rect l="0" t="0" r="r" b="b"/>
                          <a:pathLst>
                            <a:path w="1736" h="412">
                              <a:moveTo>
                                <a:pt x="1024" y="202"/>
                              </a:moveTo>
                              <a:lnTo>
                                <a:pt x="1022" y="206"/>
                              </a:lnTo>
                              <a:lnTo>
                                <a:pt x="1014" y="210"/>
                              </a:lnTo>
                              <a:lnTo>
                                <a:pt x="1018" y="204"/>
                              </a:lnTo>
                              <a:lnTo>
                                <a:pt x="756" y="258"/>
                              </a:lnTo>
                              <a:lnTo>
                                <a:pt x="476" y="304"/>
                              </a:lnTo>
                              <a:lnTo>
                                <a:pt x="454" y="308"/>
                              </a:lnTo>
                              <a:lnTo>
                                <a:pt x="454" y="402"/>
                              </a:lnTo>
                              <a:lnTo>
                                <a:pt x="374" y="408"/>
                              </a:lnTo>
                              <a:lnTo>
                                <a:pt x="390" y="360"/>
                              </a:lnTo>
                              <a:lnTo>
                                <a:pt x="0" y="368"/>
                              </a:lnTo>
                              <a:lnTo>
                                <a:pt x="0" y="372"/>
                              </a:lnTo>
                              <a:lnTo>
                                <a:pt x="384" y="364"/>
                              </a:lnTo>
                              <a:lnTo>
                                <a:pt x="366" y="412"/>
                              </a:lnTo>
                              <a:lnTo>
                                <a:pt x="450" y="406"/>
                              </a:lnTo>
                              <a:lnTo>
                                <a:pt x="450" y="404"/>
                              </a:lnTo>
                              <a:lnTo>
                                <a:pt x="454" y="404"/>
                              </a:lnTo>
                              <a:lnTo>
                                <a:pt x="454" y="406"/>
                              </a:lnTo>
                              <a:lnTo>
                                <a:pt x="456" y="406"/>
                              </a:lnTo>
                              <a:lnTo>
                                <a:pt x="456" y="310"/>
                              </a:lnTo>
                              <a:lnTo>
                                <a:pt x="478" y="310"/>
                              </a:lnTo>
                              <a:lnTo>
                                <a:pt x="756" y="264"/>
                              </a:lnTo>
                              <a:lnTo>
                                <a:pt x="1186" y="176"/>
                              </a:lnTo>
                              <a:lnTo>
                                <a:pt x="1186" y="176"/>
                              </a:lnTo>
                              <a:lnTo>
                                <a:pt x="1188" y="174"/>
                              </a:lnTo>
                              <a:lnTo>
                                <a:pt x="1192" y="172"/>
                              </a:lnTo>
                              <a:lnTo>
                                <a:pt x="1190" y="174"/>
                              </a:lnTo>
                              <a:lnTo>
                                <a:pt x="1736" y="4"/>
                              </a:lnTo>
                              <a:lnTo>
                                <a:pt x="1734" y="0"/>
                              </a:lnTo>
                              <a:lnTo>
                                <a:pt x="1188" y="172"/>
                              </a:lnTo>
                              <a:lnTo>
                                <a:pt x="1024" y="202"/>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411" name="Freeform 410"/>
                        <p:cNvSpPr>
                          <a:spLocks/>
                        </p:cNvSpPr>
                        <p:nvPr/>
                      </p:nvSpPr>
                      <p:spPr bwMode="auto">
                        <a:xfrm>
                          <a:off x="4528" y="2143"/>
                          <a:ext cx="6" cy="4"/>
                        </a:xfrm>
                        <a:custGeom>
                          <a:avLst/>
                          <a:gdLst/>
                          <a:ahLst/>
                          <a:cxnLst>
                            <a:cxn ang="0">
                              <a:pos x="6" y="0"/>
                            </a:cxn>
                            <a:cxn ang="0">
                              <a:pos x="2" y="2"/>
                            </a:cxn>
                            <a:cxn ang="0">
                              <a:pos x="0" y="4"/>
                            </a:cxn>
                            <a:cxn ang="0">
                              <a:pos x="4" y="2"/>
                            </a:cxn>
                            <a:cxn ang="0">
                              <a:pos x="6" y="0"/>
                            </a:cxn>
                          </a:cxnLst>
                          <a:rect l="0" t="0" r="r" b="b"/>
                          <a:pathLst>
                            <a:path w="6" h="4">
                              <a:moveTo>
                                <a:pt x="6" y="0"/>
                              </a:moveTo>
                              <a:lnTo>
                                <a:pt x="2" y="2"/>
                              </a:lnTo>
                              <a:lnTo>
                                <a:pt x="0" y="4"/>
                              </a:lnTo>
                              <a:lnTo>
                                <a:pt x="4" y="2"/>
                              </a:lnTo>
                              <a:lnTo>
                                <a:pt x="6" y="0"/>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412" name="Freeform 411"/>
                        <p:cNvSpPr>
                          <a:spLocks/>
                        </p:cNvSpPr>
                        <p:nvPr/>
                      </p:nvSpPr>
                      <p:spPr bwMode="auto">
                        <a:xfrm>
                          <a:off x="4356" y="2173"/>
                          <a:ext cx="10" cy="8"/>
                        </a:xfrm>
                        <a:custGeom>
                          <a:avLst/>
                          <a:gdLst/>
                          <a:ahLst/>
                          <a:cxnLst>
                            <a:cxn ang="0">
                              <a:pos x="4" y="2"/>
                            </a:cxn>
                            <a:cxn ang="0">
                              <a:pos x="0" y="8"/>
                            </a:cxn>
                            <a:cxn ang="0">
                              <a:pos x="8" y="4"/>
                            </a:cxn>
                            <a:cxn ang="0">
                              <a:pos x="10" y="0"/>
                            </a:cxn>
                            <a:cxn ang="0">
                              <a:pos x="10" y="0"/>
                            </a:cxn>
                            <a:cxn ang="0">
                              <a:pos x="4" y="2"/>
                            </a:cxn>
                          </a:cxnLst>
                          <a:rect l="0" t="0" r="r" b="b"/>
                          <a:pathLst>
                            <a:path w="10" h="8">
                              <a:moveTo>
                                <a:pt x="4" y="2"/>
                              </a:moveTo>
                              <a:lnTo>
                                <a:pt x="0" y="8"/>
                              </a:lnTo>
                              <a:lnTo>
                                <a:pt x="8" y="4"/>
                              </a:lnTo>
                              <a:lnTo>
                                <a:pt x="10" y="0"/>
                              </a:lnTo>
                              <a:lnTo>
                                <a:pt x="10" y="0"/>
                              </a:lnTo>
                              <a:lnTo>
                                <a:pt x="4" y="2"/>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413" name="Rectangle 412"/>
                        <p:cNvSpPr>
                          <a:spLocks noChangeArrowheads="1"/>
                        </p:cNvSpPr>
                        <p:nvPr/>
                      </p:nvSpPr>
                      <p:spPr bwMode="auto">
                        <a:xfrm>
                          <a:off x="3338" y="2339"/>
                          <a:ext cx="4" cy="4"/>
                        </a:xfrm>
                        <a:prstGeom prst="rect">
                          <a:avLst/>
                        </a:prstGeom>
                        <a:grpFill/>
                        <a:ln w="12700">
                          <a:solidFill>
                            <a:sysClr val="window" lastClr="FFFFFF"/>
                          </a:solidFill>
                          <a:prstDash val="solid"/>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414" name="Freeform 413"/>
                        <p:cNvSpPr>
                          <a:spLocks/>
                        </p:cNvSpPr>
                        <p:nvPr/>
                      </p:nvSpPr>
                      <p:spPr bwMode="auto">
                        <a:xfrm>
                          <a:off x="4880" y="2389"/>
                          <a:ext cx="4" cy="6"/>
                        </a:xfrm>
                        <a:custGeom>
                          <a:avLst/>
                          <a:gdLst/>
                          <a:ahLst/>
                          <a:cxnLst>
                            <a:cxn ang="0">
                              <a:pos x="2" y="6"/>
                            </a:cxn>
                            <a:cxn ang="0">
                              <a:pos x="4" y="0"/>
                            </a:cxn>
                            <a:cxn ang="0">
                              <a:pos x="2" y="0"/>
                            </a:cxn>
                            <a:cxn ang="0">
                              <a:pos x="0" y="6"/>
                            </a:cxn>
                            <a:cxn ang="0">
                              <a:pos x="2" y="6"/>
                            </a:cxn>
                          </a:cxnLst>
                          <a:rect l="0" t="0" r="r" b="b"/>
                          <a:pathLst>
                            <a:path w="4" h="6">
                              <a:moveTo>
                                <a:pt x="2" y="6"/>
                              </a:moveTo>
                              <a:lnTo>
                                <a:pt x="4" y="0"/>
                              </a:lnTo>
                              <a:lnTo>
                                <a:pt x="2" y="0"/>
                              </a:lnTo>
                              <a:lnTo>
                                <a:pt x="0" y="6"/>
                              </a:lnTo>
                              <a:lnTo>
                                <a:pt x="2" y="6"/>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415" name="Freeform 414"/>
                        <p:cNvSpPr>
                          <a:spLocks/>
                        </p:cNvSpPr>
                        <p:nvPr/>
                      </p:nvSpPr>
                      <p:spPr bwMode="auto">
                        <a:xfrm>
                          <a:off x="3904" y="3041"/>
                          <a:ext cx="6" cy="4"/>
                        </a:xfrm>
                        <a:custGeom>
                          <a:avLst/>
                          <a:gdLst/>
                          <a:ahLst/>
                          <a:cxnLst>
                            <a:cxn ang="0">
                              <a:pos x="0" y="4"/>
                            </a:cxn>
                            <a:cxn ang="0">
                              <a:pos x="6" y="2"/>
                            </a:cxn>
                            <a:cxn ang="0">
                              <a:pos x="4" y="0"/>
                            </a:cxn>
                            <a:cxn ang="0">
                              <a:pos x="0" y="0"/>
                            </a:cxn>
                            <a:cxn ang="0">
                              <a:pos x="0" y="4"/>
                            </a:cxn>
                          </a:cxnLst>
                          <a:rect l="0" t="0" r="r" b="b"/>
                          <a:pathLst>
                            <a:path w="6" h="4">
                              <a:moveTo>
                                <a:pt x="0" y="4"/>
                              </a:moveTo>
                              <a:lnTo>
                                <a:pt x="6" y="2"/>
                              </a:lnTo>
                              <a:lnTo>
                                <a:pt x="4" y="0"/>
                              </a:lnTo>
                              <a:lnTo>
                                <a:pt x="0" y="0"/>
                              </a:lnTo>
                              <a:lnTo>
                                <a:pt x="0" y="4"/>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416" name="Freeform 415"/>
                        <p:cNvSpPr>
                          <a:spLocks/>
                        </p:cNvSpPr>
                        <p:nvPr/>
                      </p:nvSpPr>
                      <p:spPr bwMode="auto">
                        <a:xfrm>
                          <a:off x="3418" y="2285"/>
                          <a:ext cx="1464" cy="756"/>
                        </a:xfrm>
                        <a:custGeom>
                          <a:avLst/>
                          <a:gdLst/>
                          <a:ahLst/>
                          <a:cxnLst>
                            <a:cxn ang="0">
                              <a:pos x="1250" y="34"/>
                            </a:cxn>
                            <a:cxn ang="0">
                              <a:pos x="1218" y="0"/>
                            </a:cxn>
                            <a:cxn ang="0">
                              <a:pos x="968" y="98"/>
                            </a:cxn>
                            <a:cxn ang="0">
                              <a:pos x="906" y="108"/>
                            </a:cxn>
                            <a:cxn ang="0">
                              <a:pos x="906" y="108"/>
                            </a:cxn>
                            <a:cxn ang="0">
                              <a:pos x="900" y="112"/>
                            </a:cxn>
                            <a:cxn ang="0">
                              <a:pos x="902" y="108"/>
                            </a:cxn>
                            <a:cxn ang="0">
                              <a:pos x="554" y="166"/>
                            </a:cxn>
                            <a:cxn ang="0">
                              <a:pos x="348" y="186"/>
                            </a:cxn>
                            <a:cxn ang="0">
                              <a:pos x="378" y="92"/>
                            </a:cxn>
                            <a:cxn ang="0">
                              <a:pos x="374" y="92"/>
                            </a:cxn>
                            <a:cxn ang="0">
                              <a:pos x="270" y="410"/>
                            </a:cxn>
                            <a:cxn ang="0">
                              <a:pos x="280" y="450"/>
                            </a:cxn>
                            <a:cxn ang="0">
                              <a:pos x="0" y="470"/>
                            </a:cxn>
                            <a:cxn ang="0">
                              <a:pos x="0" y="474"/>
                            </a:cxn>
                            <a:cxn ang="0">
                              <a:pos x="280" y="454"/>
                            </a:cxn>
                            <a:cxn ang="0">
                              <a:pos x="310" y="544"/>
                            </a:cxn>
                            <a:cxn ang="0">
                              <a:pos x="276" y="694"/>
                            </a:cxn>
                            <a:cxn ang="0">
                              <a:pos x="448" y="684"/>
                            </a:cxn>
                            <a:cxn ang="0">
                              <a:pos x="486" y="756"/>
                            </a:cxn>
                            <a:cxn ang="0">
                              <a:pos x="490" y="756"/>
                            </a:cxn>
                            <a:cxn ang="0">
                              <a:pos x="452" y="678"/>
                            </a:cxn>
                            <a:cxn ang="0">
                              <a:pos x="280" y="692"/>
                            </a:cxn>
                            <a:cxn ang="0">
                              <a:pos x="312" y="542"/>
                            </a:cxn>
                            <a:cxn ang="0">
                              <a:pos x="274" y="410"/>
                            </a:cxn>
                            <a:cxn ang="0">
                              <a:pos x="348" y="192"/>
                            </a:cxn>
                            <a:cxn ang="0">
                              <a:pos x="552" y="170"/>
                            </a:cxn>
                            <a:cxn ang="0">
                              <a:pos x="780" y="134"/>
                            </a:cxn>
                            <a:cxn ang="0">
                              <a:pos x="780" y="132"/>
                            </a:cxn>
                            <a:cxn ang="0">
                              <a:pos x="786" y="130"/>
                            </a:cxn>
                            <a:cxn ang="0">
                              <a:pos x="786" y="132"/>
                            </a:cxn>
                            <a:cxn ang="0">
                              <a:pos x="968" y="102"/>
                            </a:cxn>
                            <a:cxn ang="0">
                              <a:pos x="1218" y="6"/>
                            </a:cxn>
                            <a:cxn ang="0">
                              <a:pos x="1248" y="38"/>
                            </a:cxn>
                            <a:cxn ang="0">
                              <a:pos x="1330" y="22"/>
                            </a:cxn>
                            <a:cxn ang="0">
                              <a:pos x="1462" y="110"/>
                            </a:cxn>
                            <a:cxn ang="0">
                              <a:pos x="1464" y="104"/>
                            </a:cxn>
                            <a:cxn ang="0">
                              <a:pos x="1330" y="16"/>
                            </a:cxn>
                            <a:cxn ang="0">
                              <a:pos x="1250" y="34"/>
                            </a:cxn>
                          </a:cxnLst>
                          <a:rect l="0" t="0" r="r" b="b"/>
                          <a:pathLst>
                            <a:path w="1464" h="756">
                              <a:moveTo>
                                <a:pt x="1250" y="34"/>
                              </a:moveTo>
                              <a:lnTo>
                                <a:pt x="1218" y="0"/>
                              </a:lnTo>
                              <a:lnTo>
                                <a:pt x="968" y="98"/>
                              </a:lnTo>
                              <a:lnTo>
                                <a:pt x="906" y="108"/>
                              </a:lnTo>
                              <a:lnTo>
                                <a:pt x="906" y="108"/>
                              </a:lnTo>
                              <a:lnTo>
                                <a:pt x="900" y="112"/>
                              </a:lnTo>
                              <a:lnTo>
                                <a:pt x="902" y="108"/>
                              </a:lnTo>
                              <a:lnTo>
                                <a:pt x="554" y="166"/>
                              </a:lnTo>
                              <a:lnTo>
                                <a:pt x="348" y="186"/>
                              </a:lnTo>
                              <a:lnTo>
                                <a:pt x="378" y="92"/>
                              </a:lnTo>
                              <a:lnTo>
                                <a:pt x="374" y="92"/>
                              </a:lnTo>
                              <a:lnTo>
                                <a:pt x="270" y="410"/>
                              </a:lnTo>
                              <a:lnTo>
                                <a:pt x="280" y="450"/>
                              </a:lnTo>
                              <a:lnTo>
                                <a:pt x="0" y="470"/>
                              </a:lnTo>
                              <a:lnTo>
                                <a:pt x="0" y="474"/>
                              </a:lnTo>
                              <a:lnTo>
                                <a:pt x="280" y="454"/>
                              </a:lnTo>
                              <a:lnTo>
                                <a:pt x="310" y="544"/>
                              </a:lnTo>
                              <a:lnTo>
                                <a:pt x="276" y="694"/>
                              </a:lnTo>
                              <a:lnTo>
                                <a:pt x="448" y="684"/>
                              </a:lnTo>
                              <a:lnTo>
                                <a:pt x="486" y="756"/>
                              </a:lnTo>
                              <a:lnTo>
                                <a:pt x="490" y="756"/>
                              </a:lnTo>
                              <a:lnTo>
                                <a:pt x="452" y="678"/>
                              </a:lnTo>
                              <a:lnTo>
                                <a:pt x="280" y="692"/>
                              </a:lnTo>
                              <a:lnTo>
                                <a:pt x="312" y="542"/>
                              </a:lnTo>
                              <a:lnTo>
                                <a:pt x="274" y="410"/>
                              </a:lnTo>
                              <a:lnTo>
                                <a:pt x="348" y="192"/>
                              </a:lnTo>
                              <a:lnTo>
                                <a:pt x="552" y="170"/>
                              </a:lnTo>
                              <a:lnTo>
                                <a:pt x="780" y="134"/>
                              </a:lnTo>
                              <a:lnTo>
                                <a:pt x="780" y="132"/>
                              </a:lnTo>
                              <a:lnTo>
                                <a:pt x="786" y="130"/>
                              </a:lnTo>
                              <a:lnTo>
                                <a:pt x="786" y="132"/>
                              </a:lnTo>
                              <a:lnTo>
                                <a:pt x="968" y="102"/>
                              </a:lnTo>
                              <a:lnTo>
                                <a:pt x="1218" y="6"/>
                              </a:lnTo>
                              <a:lnTo>
                                <a:pt x="1248" y="38"/>
                              </a:lnTo>
                              <a:lnTo>
                                <a:pt x="1330" y="22"/>
                              </a:lnTo>
                              <a:lnTo>
                                <a:pt x="1462" y="110"/>
                              </a:lnTo>
                              <a:lnTo>
                                <a:pt x="1464" y="104"/>
                              </a:lnTo>
                              <a:lnTo>
                                <a:pt x="1330" y="16"/>
                              </a:lnTo>
                              <a:lnTo>
                                <a:pt x="1250" y="34"/>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417" name="Rectangle 416"/>
                        <p:cNvSpPr>
                          <a:spLocks noChangeArrowheads="1"/>
                        </p:cNvSpPr>
                        <p:nvPr/>
                      </p:nvSpPr>
                      <p:spPr bwMode="auto">
                        <a:xfrm>
                          <a:off x="3410" y="2759"/>
                          <a:ext cx="1" cy="1"/>
                        </a:xfrm>
                        <a:prstGeom prst="rect">
                          <a:avLst/>
                        </a:prstGeom>
                        <a:grpFill/>
                        <a:ln w="12700">
                          <a:solidFill>
                            <a:sysClr val="window" lastClr="FFFFFF"/>
                          </a:solidFill>
                          <a:prstDash val="solid"/>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418" name="Freeform 417"/>
                        <p:cNvSpPr>
                          <a:spLocks/>
                        </p:cNvSpPr>
                        <p:nvPr/>
                      </p:nvSpPr>
                      <p:spPr bwMode="auto">
                        <a:xfrm>
                          <a:off x="4318" y="2393"/>
                          <a:ext cx="6" cy="4"/>
                        </a:xfrm>
                        <a:custGeom>
                          <a:avLst/>
                          <a:gdLst/>
                          <a:ahLst/>
                          <a:cxnLst>
                            <a:cxn ang="0">
                              <a:pos x="0" y="4"/>
                            </a:cxn>
                            <a:cxn ang="0">
                              <a:pos x="6" y="0"/>
                            </a:cxn>
                            <a:cxn ang="0">
                              <a:pos x="6" y="0"/>
                            </a:cxn>
                            <a:cxn ang="0">
                              <a:pos x="2" y="0"/>
                            </a:cxn>
                            <a:cxn ang="0">
                              <a:pos x="0" y="4"/>
                            </a:cxn>
                          </a:cxnLst>
                          <a:rect l="0" t="0" r="r" b="b"/>
                          <a:pathLst>
                            <a:path w="6" h="4">
                              <a:moveTo>
                                <a:pt x="0" y="4"/>
                              </a:moveTo>
                              <a:lnTo>
                                <a:pt x="6" y="0"/>
                              </a:lnTo>
                              <a:lnTo>
                                <a:pt x="6" y="0"/>
                              </a:lnTo>
                              <a:lnTo>
                                <a:pt x="2" y="0"/>
                              </a:lnTo>
                              <a:lnTo>
                                <a:pt x="0" y="4"/>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419" name="Freeform 418"/>
                        <p:cNvSpPr>
                          <a:spLocks/>
                        </p:cNvSpPr>
                        <p:nvPr/>
                      </p:nvSpPr>
                      <p:spPr bwMode="auto">
                        <a:xfrm>
                          <a:off x="3410" y="2755"/>
                          <a:ext cx="8" cy="4"/>
                        </a:xfrm>
                        <a:custGeom>
                          <a:avLst/>
                          <a:gdLst/>
                          <a:ahLst/>
                          <a:cxnLst>
                            <a:cxn ang="0">
                              <a:pos x="0" y="4"/>
                            </a:cxn>
                            <a:cxn ang="0">
                              <a:pos x="0" y="4"/>
                            </a:cxn>
                            <a:cxn ang="0">
                              <a:pos x="8" y="4"/>
                            </a:cxn>
                            <a:cxn ang="0">
                              <a:pos x="8" y="0"/>
                            </a:cxn>
                            <a:cxn ang="0">
                              <a:pos x="0" y="0"/>
                            </a:cxn>
                            <a:cxn ang="0">
                              <a:pos x="0" y="4"/>
                            </a:cxn>
                          </a:cxnLst>
                          <a:rect l="0" t="0" r="r" b="b"/>
                          <a:pathLst>
                            <a:path w="8" h="4">
                              <a:moveTo>
                                <a:pt x="0" y="4"/>
                              </a:moveTo>
                              <a:lnTo>
                                <a:pt x="0" y="4"/>
                              </a:lnTo>
                              <a:lnTo>
                                <a:pt x="8" y="4"/>
                              </a:lnTo>
                              <a:lnTo>
                                <a:pt x="8" y="0"/>
                              </a:lnTo>
                              <a:lnTo>
                                <a:pt x="0" y="0"/>
                              </a:lnTo>
                              <a:lnTo>
                                <a:pt x="0" y="4"/>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420" name="Rectangle 419"/>
                        <p:cNvSpPr>
                          <a:spLocks noChangeArrowheads="1"/>
                        </p:cNvSpPr>
                        <p:nvPr/>
                      </p:nvSpPr>
                      <p:spPr bwMode="auto">
                        <a:xfrm>
                          <a:off x="3792" y="2375"/>
                          <a:ext cx="4" cy="2"/>
                        </a:xfrm>
                        <a:prstGeom prst="rect">
                          <a:avLst/>
                        </a:prstGeom>
                        <a:grpFill/>
                        <a:ln w="12700">
                          <a:solidFill>
                            <a:sysClr val="window" lastClr="FFFFFF"/>
                          </a:solidFill>
                          <a:prstDash val="solid"/>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421" name="Freeform 420"/>
                        <p:cNvSpPr>
                          <a:spLocks/>
                        </p:cNvSpPr>
                        <p:nvPr/>
                      </p:nvSpPr>
                      <p:spPr bwMode="auto">
                        <a:xfrm>
                          <a:off x="4106" y="2997"/>
                          <a:ext cx="6" cy="4"/>
                        </a:xfrm>
                        <a:custGeom>
                          <a:avLst/>
                          <a:gdLst/>
                          <a:ahLst/>
                          <a:cxnLst>
                            <a:cxn ang="0">
                              <a:pos x="0" y="4"/>
                            </a:cxn>
                            <a:cxn ang="0">
                              <a:pos x="6" y="4"/>
                            </a:cxn>
                            <a:cxn ang="0">
                              <a:pos x="4" y="0"/>
                            </a:cxn>
                            <a:cxn ang="0">
                              <a:pos x="0" y="2"/>
                            </a:cxn>
                            <a:cxn ang="0">
                              <a:pos x="0" y="4"/>
                            </a:cxn>
                          </a:cxnLst>
                          <a:rect l="0" t="0" r="r" b="b"/>
                          <a:pathLst>
                            <a:path w="6" h="4">
                              <a:moveTo>
                                <a:pt x="0" y="4"/>
                              </a:moveTo>
                              <a:lnTo>
                                <a:pt x="6" y="4"/>
                              </a:lnTo>
                              <a:lnTo>
                                <a:pt x="4" y="0"/>
                              </a:lnTo>
                              <a:lnTo>
                                <a:pt x="0" y="2"/>
                              </a:lnTo>
                              <a:lnTo>
                                <a:pt x="0" y="4"/>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422" name="Freeform 421"/>
                        <p:cNvSpPr>
                          <a:spLocks/>
                        </p:cNvSpPr>
                        <p:nvPr/>
                      </p:nvSpPr>
                      <p:spPr bwMode="auto">
                        <a:xfrm>
                          <a:off x="4062" y="2417"/>
                          <a:ext cx="668" cy="582"/>
                        </a:xfrm>
                        <a:custGeom>
                          <a:avLst/>
                          <a:gdLst/>
                          <a:ahLst/>
                          <a:cxnLst>
                            <a:cxn ang="0">
                              <a:pos x="278" y="474"/>
                            </a:cxn>
                            <a:cxn ang="0">
                              <a:pos x="280" y="486"/>
                            </a:cxn>
                            <a:cxn ang="0">
                              <a:pos x="302" y="516"/>
                            </a:cxn>
                            <a:cxn ang="0">
                              <a:pos x="562" y="474"/>
                            </a:cxn>
                            <a:cxn ang="0">
                              <a:pos x="604" y="488"/>
                            </a:cxn>
                            <a:cxn ang="0">
                              <a:pos x="604" y="438"/>
                            </a:cxn>
                            <a:cxn ang="0">
                              <a:pos x="668" y="438"/>
                            </a:cxn>
                            <a:cxn ang="0">
                              <a:pos x="668" y="430"/>
                            </a:cxn>
                            <a:cxn ang="0">
                              <a:pos x="598" y="432"/>
                            </a:cxn>
                            <a:cxn ang="0">
                              <a:pos x="598" y="480"/>
                            </a:cxn>
                            <a:cxn ang="0">
                              <a:pos x="564" y="468"/>
                            </a:cxn>
                            <a:cxn ang="0">
                              <a:pos x="302" y="510"/>
                            </a:cxn>
                            <a:cxn ang="0">
                              <a:pos x="284" y="486"/>
                            </a:cxn>
                            <a:cxn ang="0">
                              <a:pos x="262" y="330"/>
                            </a:cxn>
                            <a:cxn ang="0">
                              <a:pos x="142" y="0"/>
                            </a:cxn>
                            <a:cxn ang="0">
                              <a:pos x="136" y="2"/>
                            </a:cxn>
                            <a:cxn ang="0">
                              <a:pos x="260" y="332"/>
                            </a:cxn>
                            <a:cxn ang="0">
                              <a:pos x="278" y="468"/>
                            </a:cxn>
                            <a:cxn ang="0">
                              <a:pos x="0" y="492"/>
                            </a:cxn>
                            <a:cxn ang="0">
                              <a:pos x="44" y="582"/>
                            </a:cxn>
                            <a:cxn ang="0">
                              <a:pos x="48" y="580"/>
                            </a:cxn>
                            <a:cxn ang="0">
                              <a:pos x="4" y="494"/>
                            </a:cxn>
                            <a:cxn ang="0">
                              <a:pos x="278" y="474"/>
                            </a:cxn>
                          </a:cxnLst>
                          <a:rect l="0" t="0" r="r" b="b"/>
                          <a:pathLst>
                            <a:path w="668" h="582">
                              <a:moveTo>
                                <a:pt x="278" y="474"/>
                              </a:moveTo>
                              <a:lnTo>
                                <a:pt x="280" y="486"/>
                              </a:lnTo>
                              <a:lnTo>
                                <a:pt x="302" y="516"/>
                              </a:lnTo>
                              <a:lnTo>
                                <a:pt x="562" y="474"/>
                              </a:lnTo>
                              <a:lnTo>
                                <a:pt x="604" y="488"/>
                              </a:lnTo>
                              <a:lnTo>
                                <a:pt x="604" y="438"/>
                              </a:lnTo>
                              <a:lnTo>
                                <a:pt x="668" y="438"/>
                              </a:lnTo>
                              <a:lnTo>
                                <a:pt x="668" y="430"/>
                              </a:lnTo>
                              <a:lnTo>
                                <a:pt x="598" y="432"/>
                              </a:lnTo>
                              <a:lnTo>
                                <a:pt x="598" y="480"/>
                              </a:lnTo>
                              <a:lnTo>
                                <a:pt x="564" y="468"/>
                              </a:lnTo>
                              <a:lnTo>
                                <a:pt x="302" y="510"/>
                              </a:lnTo>
                              <a:lnTo>
                                <a:pt x="284" y="486"/>
                              </a:lnTo>
                              <a:lnTo>
                                <a:pt x="262" y="330"/>
                              </a:lnTo>
                              <a:lnTo>
                                <a:pt x="142" y="0"/>
                              </a:lnTo>
                              <a:lnTo>
                                <a:pt x="136" y="2"/>
                              </a:lnTo>
                              <a:lnTo>
                                <a:pt x="260" y="332"/>
                              </a:lnTo>
                              <a:lnTo>
                                <a:pt x="278" y="468"/>
                              </a:lnTo>
                              <a:lnTo>
                                <a:pt x="0" y="492"/>
                              </a:lnTo>
                              <a:lnTo>
                                <a:pt x="44" y="582"/>
                              </a:lnTo>
                              <a:lnTo>
                                <a:pt x="48" y="580"/>
                              </a:lnTo>
                              <a:lnTo>
                                <a:pt x="4" y="494"/>
                              </a:lnTo>
                              <a:lnTo>
                                <a:pt x="278" y="474"/>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423" name="Freeform 422"/>
                        <p:cNvSpPr>
                          <a:spLocks/>
                        </p:cNvSpPr>
                        <p:nvPr/>
                      </p:nvSpPr>
                      <p:spPr bwMode="auto">
                        <a:xfrm>
                          <a:off x="4198" y="2415"/>
                          <a:ext cx="6" cy="4"/>
                        </a:xfrm>
                        <a:custGeom>
                          <a:avLst/>
                          <a:gdLst/>
                          <a:ahLst/>
                          <a:cxnLst>
                            <a:cxn ang="0">
                              <a:pos x="6" y="0"/>
                            </a:cxn>
                            <a:cxn ang="0">
                              <a:pos x="0" y="2"/>
                            </a:cxn>
                            <a:cxn ang="0">
                              <a:pos x="0" y="4"/>
                            </a:cxn>
                            <a:cxn ang="0">
                              <a:pos x="6" y="2"/>
                            </a:cxn>
                            <a:cxn ang="0">
                              <a:pos x="6" y="0"/>
                            </a:cxn>
                          </a:cxnLst>
                          <a:rect l="0" t="0" r="r" b="b"/>
                          <a:pathLst>
                            <a:path w="6" h="4">
                              <a:moveTo>
                                <a:pt x="6" y="0"/>
                              </a:moveTo>
                              <a:lnTo>
                                <a:pt x="0" y="2"/>
                              </a:lnTo>
                              <a:lnTo>
                                <a:pt x="0" y="4"/>
                              </a:lnTo>
                              <a:lnTo>
                                <a:pt x="6" y="2"/>
                              </a:lnTo>
                              <a:lnTo>
                                <a:pt x="6" y="0"/>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424" name="Freeform 423"/>
                        <p:cNvSpPr>
                          <a:spLocks/>
                        </p:cNvSpPr>
                        <p:nvPr/>
                      </p:nvSpPr>
                      <p:spPr bwMode="auto">
                        <a:xfrm>
                          <a:off x="4750" y="2669"/>
                          <a:ext cx="4" cy="6"/>
                        </a:xfrm>
                        <a:custGeom>
                          <a:avLst/>
                          <a:gdLst/>
                          <a:ahLst/>
                          <a:cxnLst>
                            <a:cxn ang="0">
                              <a:pos x="2" y="6"/>
                            </a:cxn>
                            <a:cxn ang="0">
                              <a:pos x="4" y="2"/>
                            </a:cxn>
                            <a:cxn ang="0">
                              <a:pos x="2" y="0"/>
                            </a:cxn>
                            <a:cxn ang="0">
                              <a:pos x="0" y="2"/>
                            </a:cxn>
                            <a:cxn ang="0">
                              <a:pos x="2" y="6"/>
                            </a:cxn>
                          </a:cxnLst>
                          <a:rect l="0" t="0" r="r" b="b"/>
                          <a:pathLst>
                            <a:path w="4" h="6">
                              <a:moveTo>
                                <a:pt x="2" y="6"/>
                              </a:moveTo>
                              <a:lnTo>
                                <a:pt x="4" y="2"/>
                              </a:lnTo>
                              <a:lnTo>
                                <a:pt x="2" y="0"/>
                              </a:lnTo>
                              <a:lnTo>
                                <a:pt x="0" y="2"/>
                              </a:lnTo>
                              <a:lnTo>
                                <a:pt x="2" y="6"/>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425" name="Freeform 424"/>
                        <p:cNvSpPr>
                          <a:spLocks/>
                        </p:cNvSpPr>
                        <p:nvPr/>
                      </p:nvSpPr>
                      <p:spPr bwMode="auto">
                        <a:xfrm>
                          <a:off x="4436" y="2359"/>
                          <a:ext cx="316" cy="312"/>
                        </a:xfrm>
                        <a:custGeom>
                          <a:avLst/>
                          <a:gdLst/>
                          <a:ahLst/>
                          <a:cxnLst>
                            <a:cxn ang="0">
                              <a:pos x="54" y="50"/>
                            </a:cxn>
                            <a:cxn ang="0">
                              <a:pos x="6" y="54"/>
                            </a:cxn>
                            <a:cxn ang="0">
                              <a:pos x="28" y="0"/>
                            </a:cxn>
                            <a:cxn ang="0">
                              <a:pos x="22" y="2"/>
                            </a:cxn>
                            <a:cxn ang="0">
                              <a:pos x="0" y="56"/>
                            </a:cxn>
                            <a:cxn ang="0">
                              <a:pos x="52" y="54"/>
                            </a:cxn>
                            <a:cxn ang="0">
                              <a:pos x="52" y="88"/>
                            </a:cxn>
                            <a:cxn ang="0">
                              <a:pos x="314" y="312"/>
                            </a:cxn>
                            <a:cxn ang="0">
                              <a:pos x="316" y="310"/>
                            </a:cxn>
                            <a:cxn ang="0">
                              <a:pos x="54" y="86"/>
                            </a:cxn>
                            <a:cxn ang="0">
                              <a:pos x="54" y="50"/>
                            </a:cxn>
                          </a:cxnLst>
                          <a:rect l="0" t="0" r="r" b="b"/>
                          <a:pathLst>
                            <a:path w="316" h="312">
                              <a:moveTo>
                                <a:pt x="54" y="50"/>
                              </a:moveTo>
                              <a:lnTo>
                                <a:pt x="6" y="54"/>
                              </a:lnTo>
                              <a:lnTo>
                                <a:pt x="28" y="0"/>
                              </a:lnTo>
                              <a:lnTo>
                                <a:pt x="22" y="2"/>
                              </a:lnTo>
                              <a:lnTo>
                                <a:pt x="0" y="56"/>
                              </a:lnTo>
                              <a:lnTo>
                                <a:pt x="52" y="54"/>
                              </a:lnTo>
                              <a:lnTo>
                                <a:pt x="52" y="88"/>
                              </a:lnTo>
                              <a:lnTo>
                                <a:pt x="314" y="312"/>
                              </a:lnTo>
                              <a:lnTo>
                                <a:pt x="316" y="310"/>
                              </a:lnTo>
                              <a:lnTo>
                                <a:pt x="54" y="86"/>
                              </a:lnTo>
                              <a:lnTo>
                                <a:pt x="54" y="50"/>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426" name="Freeform 425"/>
                        <p:cNvSpPr>
                          <a:spLocks/>
                        </p:cNvSpPr>
                        <p:nvPr/>
                      </p:nvSpPr>
                      <p:spPr bwMode="auto">
                        <a:xfrm>
                          <a:off x="4258" y="1551"/>
                          <a:ext cx="12" cy="4"/>
                        </a:xfrm>
                        <a:custGeom>
                          <a:avLst/>
                          <a:gdLst/>
                          <a:ahLst/>
                          <a:cxnLst>
                            <a:cxn ang="0">
                              <a:pos x="12" y="2"/>
                            </a:cxn>
                            <a:cxn ang="0">
                              <a:pos x="6" y="0"/>
                            </a:cxn>
                            <a:cxn ang="0">
                              <a:pos x="0" y="2"/>
                            </a:cxn>
                            <a:cxn ang="0">
                              <a:pos x="6" y="4"/>
                            </a:cxn>
                            <a:cxn ang="0">
                              <a:pos x="12" y="2"/>
                            </a:cxn>
                          </a:cxnLst>
                          <a:rect l="0" t="0" r="r" b="b"/>
                          <a:pathLst>
                            <a:path w="12" h="4">
                              <a:moveTo>
                                <a:pt x="12" y="2"/>
                              </a:moveTo>
                              <a:lnTo>
                                <a:pt x="6" y="0"/>
                              </a:lnTo>
                              <a:lnTo>
                                <a:pt x="0" y="2"/>
                              </a:lnTo>
                              <a:lnTo>
                                <a:pt x="6" y="4"/>
                              </a:lnTo>
                              <a:lnTo>
                                <a:pt x="12" y="2"/>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427" name="Freeform 426"/>
                        <p:cNvSpPr>
                          <a:spLocks/>
                        </p:cNvSpPr>
                        <p:nvPr/>
                      </p:nvSpPr>
                      <p:spPr bwMode="auto">
                        <a:xfrm>
                          <a:off x="3924" y="1599"/>
                          <a:ext cx="8" cy="6"/>
                        </a:xfrm>
                        <a:custGeom>
                          <a:avLst/>
                          <a:gdLst/>
                          <a:ahLst/>
                          <a:cxnLst>
                            <a:cxn ang="0">
                              <a:pos x="6" y="0"/>
                            </a:cxn>
                            <a:cxn ang="0">
                              <a:pos x="0" y="6"/>
                            </a:cxn>
                            <a:cxn ang="0">
                              <a:pos x="2" y="6"/>
                            </a:cxn>
                            <a:cxn ang="0">
                              <a:pos x="8" y="0"/>
                            </a:cxn>
                            <a:cxn ang="0">
                              <a:pos x="6" y="0"/>
                            </a:cxn>
                          </a:cxnLst>
                          <a:rect l="0" t="0" r="r" b="b"/>
                          <a:pathLst>
                            <a:path w="8" h="6">
                              <a:moveTo>
                                <a:pt x="6" y="0"/>
                              </a:moveTo>
                              <a:lnTo>
                                <a:pt x="0" y="6"/>
                              </a:lnTo>
                              <a:lnTo>
                                <a:pt x="2" y="6"/>
                              </a:lnTo>
                              <a:lnTo>
                                <a:pt x="8" y="0"/>
                              </a:lnTo>
                              <a:lnTo>
                                <a:pt x="6" y="0"/>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428" name="Freeform 427"/>
                        <p:cNvSpPr>
                          <a:spLocks/>
                        </p:cNvSpPr>
                        <p:nvPr/>
                      </p:nvSpPr>
                      <p:spPr bwMode="auto">
                        <a:xfrm>
                          <a:off x="3926" y="1553"/>
                          <a:ext cx="338" cy="342"/>
                        </a:xfrm>
                        <a:custGeom>
                          <a:avLst/>
                          <a:gdLst/>
                          <a:ahLst/>
                          <a:cxnLst>
                            <a:cxn ang="0">
                              <a:pos x="258" y="342"/>
                            </a:cxn>
                            <a:cxn ang="0">
                              <a:pos x="258" y="340"/>
                            </a:cxn>
                            <a:cxn ang="0">
                              <a:pos x="262" y="340"/>
                            </a:cxn>
                            <a:cxn ang="0">
                              <a:pos x="196" y="46"/>
                            </a:cxn>
                            <a:cxn ang="0">
                              <a:pos x="338" y="2"/>
                            </a:cxn>
                            <a:cxn ang="0">
                              <a:pos x="332" y="0"/>
                            </a:cxn>
                            <a:cxn ang="0">
                              <a:pos x="194" y="42"/>
                            </a:cxn>
                            <a:cxn ang="0">
                              <a:pos x="6" y="46"/>
                            </a:cxn>
                            <a:cxn ang="0">
                              <a:pos x="0" y="52"/>
                            </a:cxn>
                            <a:cxn ang="0">
                              <a:pos x="190" y="46"/>
                            </a:cxn>
                            <a:cxn ang="0">
                              <a:pos x="258" y="342"/>
                            </a:cxn>
                          </a:cxnLst>
                          <a:rect l="0" t="0" r="r" b="b"/>
                          <a:pathLst>
                            <a:path w="338" h="342">
                              <a:moveTo>
                                <a:pt x="258" y="342"/>
                              </a:moveTo>
                              <a:lnTo>
                                <a:pt x="258" y="340"/>
                              </a:lnTo>
                              <a:lnTo>
                                <a:pt x="262" y="340"/>
                              </a:lnTo>
                              <a:lnTo>
                                <a:pt x="196" y="46"/>
                              </a:lnTo>
                              <a:lnTo>
                                <a:pt x="338" y="2"/>
                              </a:lnTo>
                              <a:lnTo>
                                <a:pt x="332" y="0"/>
                              </a:lnTo>
                              <a:lnTo>
                                <a:pt x="194" y="42"/>
                              </a:lnTo>
                              <a:lnTo>
                                <a:pt x="6" y="46"/>
                              </a:lnTo>
                              <a:lnTo>
                                <a:pt x="0" y="52"/>
                              </a:lnTo>
                              <a:lnTo>
                                <a:pt x="190" y="46"/>
                              </a:lnTo>
                              <a:lnTo>
                                <a:pt x="258" y="342"/>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429" name="Freeform 428"/>
                        <p:cNvSpPr>
                          <a:spLocks/>
                        </p:cNvSpPr>
                        <p:nvPr/>
                      </p:nvSpPr>
                      <p:spPr bwMode="auto">
                        <a:xfrm>
                          <a:off x="3914" y="1897"/>
                          <a:ext cx="278" cy="234"/>
                        </a:xfrm>
                        <a:custGeom>
                          <a:avLst/>
                          <a:gdLst/>
                          <a:ahLst/>
                          <a:cxnLst>
                            <a:cxn ang="0">
                              <a:pos x="274" y="12"/>
                            </a:cxn>
                            <a:cxn ang="0">
                              <a:pos x="236" y="52"/>
                            </a:cxn>
                            <a:cxn ang="0">
                              <a:pos x="186" y="160"/>
                            </a:cxn>
                            <a:cxn ang="0">
                              <a:pos x="158" y="146"/>
                            </a:cxn>
                            <a:cxn ang="0">
                              <a:pos x="78" y="200"/>
                            </a:cxn>
                            <a:cxn ang="0">
                              <a:pos x="54" y="186"/>
                            </a:cxn>
                            <a:cxn ang="0">
                              <a:pos x="0" y="230"/>
                            </a:cxn>
                            <a:cxn ang="0">
                              <a:pos x="0" y="234"/>
                            </a:cxn>
                            <a:cxn ang="0">
                              <a:pos x="54" y="190"/>
                            </a:cxn>
                            <a:cxn ang="0">
                              <a:pos x="78" y="206"/>
                            </a:cxn>
                            <a:cxn ang="0">
                              <a:pos x="158" y="150"/>
                            </a:cxn>
                            <a:cxn ang="0">
                              <a:pos x="188" y="164"/>
                            </a:cxn>
                            <a:cxn ang="0">
                              <a:pos x="238" y="54"/>
                            </a:cxn>
                            <a:cxn ang="0">
                              <a:pos x="278" y="14"/>
                            </a:cxn>
                            <a:cxn ang="0">
                              <a:pos x="274" y="2"/>
                            </a:cxn>
                            <a:cxn ang="0">
                              <a:pos x="270" y="0"/>
                            </a:cxn>
                            <a:cxn ang="0">
                              <a:pos x="274" y="12"/>
                            </a:cxn>
                          </a:cxnLst>
                          <a:rect l="0" t="0" r="r" b="b"/>
                          <a:pathLst>
                            <a:path w="278" h="234">
                              <a:moveTo>
                                <a:pt x="274" y="12"/>
                              </a:moveTo>
                              <a:lnTo>
                                <a:pt x="236" y="52"/>
                              </a:lnTo>
                              <a:lnTo>
                                <a:pt x="186" y="160"/>
                              </a:lnTo>
                              <a:lnTo>
                                <a:pt x="158" y="146"/>
                              </a:lnTo>
                              <a:lnTo>
                                <a:pt x="78" y="200"/>
                              </a:lnTo>
                              <a:lnTo>
                                <a:pt x="54" y="186"/>
                              </a:lnTo>
                              <a:lnTo>
                                <a:pt x="0" y="230"/>
                              </a:lnTo>
                              <a:lnTo>
                                <a:pt x="0" y="234"/>
                              </a:lnTo>
                              <a:lnTo>
                                <a:pt x="54" y="190"/>
                              </a:lnTo>
                              <a:lnTo>
                                <a:pt x="78" y="206"/>
                              </a:lnTo>
                              <a:lnTo>
                                <a:pt x="158" y="150"/>
                              </a:lnTo>
                              <a:lnTo>
                                <a:pt x="188" y="164"/>
                              </a:lnTo>
                              <a:lnTo>
                                <a:pt x="238" y="54"/>
                              </a:lnTo>
                              <a:lnTo>
                                <a:pt x="278" y="14"/>
                              </a:lnTo>
                              <a:lnTo>
                                <a:pt x="274" y="2"/>
                              </a:lnTo>
                              <a:lnTo>
                                <a:pt x="270" y="0"/>
                              </a:lnTo>
                              <a:lnTo>
                                <a:pt x="274" y="12"/>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430" name="Freeform 429"/>
                        <p:cNvSpPr>
                          <a:spLocks/>
                        </p:cNvSpPr>
                        <p:nvPr/>
                      </p:nvSpPr>
                      <p:spPr bwMode="auto">
                        <a:xfrm>
                          <a:off x="4808" y="1695"/>
                          <a:ext cx="2" cy="2"/>
                        </a:xfrm>
                        <a:custGeom>
                          <a:avLst/>
                          <a:gdLst/>
                          <a:ahLst/>
                          <a:cxnLst>
                            <a:cxn ang="0">
                              <a:pos x="0" y="0"/>
                            </a:cxn>
                            <a:cxn ang="0">
                              <a:pos x="0" y="2"/>
                            </a:cxn>
                            <a:cxn ang="0">
                              <a:pos x="2" y="2"/>
                            </a:cxn>
                            <a:cxn ang="0">
                              <a:pos x="0" y="0"/>
                            </a:cxn>
                          </a:cxnLst>
                          <a:rect l="0" t="0" r="r" b="b"/>
                          <a:pathLst>
                            <a:path w="2" h="2">
                              <a:moveTo>
                                <a:pt x="0" y="0"/>
                              </a:moveTo>
                              <a:lnTo>
                                <a:pt x="0" y="2"/>
                              </a:lnTo>
                              <a:lnTo>
                                <a:pt x="2" y="2"/>
                              </a:lnTo>
                              <a:lnTo>
                                <a:pt x="0" y="0"/>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431" name="Freeform 430"/>
                        <p:cNvSpPr>
                          <a:spLocks/>
                        </p:cNvSpPr>
                        <p:nvPr/>
                      </p:nvSpPr>
                      <p:spPr bwMode="auto">
                        <a:xfrm>
                          <a:off x="4184" y="1895"/>
                          <a:ext cx="1" cy="2"/>
                        </a:xfrm>
                        <a:custGeom>
                          <a:avLst/>
                          <a:gdLst/>
                          <a:ahLst/>
                          <a:cxnLst>
                            <a:cxn ang="0">
                              <a:pos x="0" y="2"/>
                            </a:cxn>
                            <a:cxn ang="0">
                              <a:pos x="0" y="2"/>
                            </a:cxn>
                            <a:cxn ang="0">
                              <a:pos x="0" y="0"/>
                            </a:cxn>
                            <a:cxn ang="0">
                              <a:pos x="0" y="2"/>
                            </a:cxn>
                          </a:cxnLst>
                          <a:rect l="0" t="0" r="r" b="b"/>
                          <a:pathLst>
                            <a:path h="2">
                              <a:moveTo>
                                <a:pt x="0" y="2"/>
                              </a:moveTo>
                              <a:lnTo>
                                <a:pt x="0" y="2"/>
                              </a:lnTo>
                              <a:lnTo>
                                <a:pt x="0" y="0"/>
                              </a:lnTo>
                              <a:lnTo>
                                <a:pt x="0" y="2"/>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432" name="Freeform 431"/>
                        <p:cNvSpPr>
                          <a:spLocks/>
                        </p:cNvSpPr>
                        <p:nvPr/>
                      </p:nvSpPr>
                      <p:spPr bwMode="auto">
                        <a:xfrm>
                          <a:off x="4188" y="1469"/>
                          <a:ext cx="336" cy="534"/>
                        </a:xfrm>
                        <a:custGeom>
                          <a:avLst/>
                          <a:gdLst/>
                          <a:ahLst/>
                          <a:cxnLst>
                            <a:cxn ang="0">
                              <a:pos x="106" y="466"/>
                            </a:cxn>
                            <a:cxn ang="0">
                              <a:pos x="196" y="454"/>
                            </a:cxn>
                            <a:cxn ang="0">
                              <a:pos x="220" y="470"/>
                            </a:cxn>
                            <a:cxn ang="0">
                              <a:pos x="234" y="512"/>
                            </a:cxn>
                            <a:cxn ang="0">
                              <a:pos x="286" y="534"/>
                            </a:cxn>
                            <a:cxn ang="0">
                              <a:pos x="288" y="532"/>
                            </a:cxn>
                            <a:cxn ang="0">
                              <a:pos x="236" y="510"/>
                            </a:cxn>
                            <a:cxn ang="0">
                              <a:pos x="226" y="474"/>
                            </a:cxn>
                            <a:cxn ang="0">
                              <a:pos x="232" y="480"/>
                            </a:cxn>
                            <a:cxn ang="0">
                              <a:pos x="290" y="348"/>
                            </a:cxn>
                            <a:cxn ang="0">
                              <a:pos x="324" y="288"/>
                            </a:cxn>
                            <a:cxn ang="0">
                              <a:pos x="334" y="210"/>
                            </a:cxn>
                            <a:cxn ang="0">
                              <a:pos x="334" y="208"/>
                            </a:cxn>
                            <a:cxn ang="0">
                              <a:pos x="334" y="208"/>
                            </a:cxn>
                            <a:cxn ang="0">
                              <a:pos x="336" y="200"/>
                            </a:cxn>
                            <a:cxn ang="0">
                              <a:pos x="262" y="0"/>
                            </a:cxn>
                            <a:cxn ang="0">
                              <a:pos x="260" y="6"/>
                            </a:cxn>
                            <a:cxn ang="0">
                              <a:pos x="330" y="202"/>
                            </a:cxn>
                            <a:cxn ang="0">
                              <a:pos x="320" y="286"/>
                            </a:cxn>
                            <a:cxn ang="0">
                              <a:pos x="288" y="346"/>
                            </a:cxn>
                            <a:cxn ang="0">
                              <a:pos x="232" y="470"/>
                            </a:cxn>
                            <a:cxn ang="0">
                              <a:pos x="198" y="450"/>
                            </a:cxn>
                            <a:cxn ang="0">
                              <a:pos x="106" y="462"/>
                            </a:cxn>
                            <a:cxn ang="0">
                              <a:pos x="0" y="424"/>
                            </a:cxn>
                            <a:cxn ang="0">
                              <a:pos x="0" y="430"/>
                            </a:cxn>
                            <a:cxn ang="0">
                              <a:pos x="106" y="466"/>
                            </a:cxn>
                          </a:cxnLst>
                          <a:rect l="0" t="0" r="r" b="b"/>
                          <a:pathLst>
                            <a:path w="336" h="534">
                              <a:moveTo>
                                <a:pt x="106" y="466"/>
                              </a:moveTo>
                              <a:lnTo>
                                <a:pt x="196" y="454"/>
                              </a:lnTo>
                              <a:lnTo>
                                <a:pt x="220" y="470"/>
                              </a:lnTo>
                              <a:lnTo>
                                <a:pt x="234" y="512"/>
                              </a:lnTo>
                              <a:lnTo>
                                <a:pt x="286" y="534"/>
                              </a:lnTo>
                              <a:lnTo>
                                <a:pt x="288" y="532"/>
                              </a:lnTo>
                              <a:lnTo>
                                <a:pt x="236" y="510"/>
                              </a:lnTo>
                              <a:lnTo>
                                <a:pt x="226" y="474"/>
                              </a:lnTo>
                              <a:lnTo>
                                <a:pt x="232" y="480"/>
                              </a:lnTo>
                              <a:lnTo>
                                <a:pt x="290" y="348"/>
                              </a:lnTo>
                              <a:lnTo>
                                <a:pt x="324" y="288"/>
                              </a:lnTo>
                              <a:lnTo>
                                <a:pt x="334" y="210"/>
                              </a:lnTo>
                              <a:lnTo>
                                <a:pt x="334" y="208"/>
                              </a:lnTo>
                              <a:lnTo>
                                <a:pt x="334" y="208"/>
                              </a:lnTo>
                              <a:lnTo>
                                <a:pt x="336" y="200"/>
                              </a:lnTo>
                              <a:lnTo>
                                <a:pt x="262" y="0"/>
                              </a:lnTo>
                              <a:lnTo>
                                <a:pt x="260" y="6"/>
                              </a:lnTo>
                              <a:lnTo>
                                <a:pt x="330" y="202"/>
                              </a:lnTo>
                              <a:lnTo>
                                <a:pt x="320" y="286"/>
                              </a:lnTo>
                              <a:lnTo>
                                <a:pt x="288" y="346"/>
                              </a:lnTo>
                              <a:lnTo>
                                <a:pt x="232" y="470"/>
                              </a:lnTo>
                              <a:lnTo>
                                <a:pt x="198" y="450"/>
                              </a:lnTo>
                              <a:lnTo>
                                <a:pt x="106" y="462"/>
                              </a:lnTo>
                              <a:lnTo>
                                <a:pt x="0" y="424"/>
                              </a:lnTo>
                              <a:lnTo>
                                <a:pt x="0" y="430"/>
                              </a:lnTo>
                              <a:lnTo>
                                <a:pt x="106" y="466"/>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433" name="Freeform 432"/>
                        <p:cNvSpPr>
                          <a:spLocks/>
                        </p:cNvSpPr>
                        <p:nvPr/>
                      </p:nvSpPr>
                      <p:spPr bwMode="auto">
                        <a:xfrm>
                          <a:off x="4478" y="1699"/>
                          <a:ext cx="330" cy="340"/>
                        </a:xfrm>
                        <a:custGeom>
                          <a:avLst/>
                          <a:gdLst/>
                          <a:ahLst/>
                          <a:cxnLst>
                            <a:cxn ang="0">
                              <a:pos x="328" y="0"/>
                            </a:cxn>
                            <a:cxn ang="0">
                              <a:pos x="312" y="22"/>
                            </a:cxn>
                            <a:cxn ang="0">
                              <a:pos x="272" y="22"/>
                            </a:cxn>
                            <a:cxn ang="0">
                              <a:pos x="230" y="84"/>
                            </a:cxn>
                            <a:cxn ang="0">
                              <a:pos x="202" y="154"/>
                            </a:cxn>
                            <a:cxn ang="0">
                              <a:pos x="172" y="130"/>
                            </a:cxn>
                            <a:cxn ang="0">
                              <a:pos x="142" y="294"/>
                            </a:cxn>
                            <a:cxn ang="0">
                              <a:pos x="72" y="336"/>
                            </a:cxn>
                            <a:cxn ang="0">
                              <a:pos x="0" y="304"/>
                            </a:cxn>
                            <a:cxn ang="0">
                              <a:pos x="0" y="304"/>
                            </a:cxn>
                            <a:cxn ang="0">
                              <a:pos x="0" y="306"/>
                            </a:cxn>
                            <a:cxn ang="0">
                              <a:pos x="72" y="340"/>
                            </a:cxn>
                            <a:cxn ang="0">
                              <a:pos x="144" y="296"/>
                            </a:cxn>
                            <a:cxn ang="0">
                              <a:pos x="174" y="132"/>
                            </a:cxn>
                            <a:cxn ang="0">
                              <a:pos x="202" y="158"/>
                            </a:cxn>
                            <a:cxn ang="0">
                              <a:pos x="232" y="84"/>
                            </a:cxn>
                            <a:cxn ang="0">
                              <a:pos x="274" y="26"/>
                            </a:cxn>
                            <a:cxn ang="0">
                              <a:pos x="312" y="26"/>
                            </a:cxn>
                            <a:cxn ang="0">
                              <a:pos x="330" y="0"/>
                            </a:cxn>
                            <a:cxn ang="0">
                              <a:pos x="330" y="0"/>
                            </a:cxn>
                            <a:cxn ang="0">
                              <a:pos x="328" y="0"/>
                            </a:cxn>
                          </a:cxnLst>
                          <a:rect l="0" t="0" r="r" b="b"/>
                          <a:pathLst>
                            <a:path w="330" h="340">
                              <a:moveTo>
                                <a:pt x="328" y="0"/>
                              </a:moveTo>
                              <a:lnTo>
                                <a:pt x="312" y="22"/>
                              </a:lnTo>
                              <a:lnTo>
                                <a:pt x="272" y="22"/>
                              </a:lnTo>
                              <a:lnTo>
                                <a:pt x="230" y="84"/>
                              </a:lnTo>
                              <a:lnTo>
                                <a:pt x="202" y="154"/>
                              </a:lnTo>
                              <a:lnTo>
                                <a:pt x="172" y="130"/>
                              </a:lnTo>
                              <a:lnTo>
                                <a:pt x="142" y="294"/>
                              </a:lnTo>
                              <a:lnTo>
                                <a:pt x="72" y="336"/>
                              </a:lnTo>
                              <a:lnTo>
                                <a:pt x="0" y="304"/>
                              </a:lnTo>
                              <a:lnTo>
                                <a:pt x="0" y="304"/>
                              </a:lnTo>
                              <a:lnTo>
                                <a:pt x="0" y="306"/>
                              </a:lnTo>
                              <a:lnTo>
                                <a:pt x="72" y="340"/>
                              </a:lnTo>
                              <a:lnTo>
                                <a:pt x="144" y="296"/>
                              </a:lnTo>
                              <a:lnTo>
                                <a:pt x="174" y="132"/>
                              </a:lnTo>
                              <a:lnTo>
                                <a:pt x="202" y="158"/>
                              </a:lnTo>
                              <a:lnTo>
                                <a:pt x="232" y="84"/>
                              </a:lnTo>
                              <a:lnTo>
                                <a:pt x="274" y="26"/>
                              </a:lnTo>
                              <a:lnTo>
                                <a:pt x="312" y="26"/>
                              </a:lnTo>
                              <a:lnTo>
                                <a:pt x="330" y="0"/>
                              </a:lnTo>
                              <a:lnTo>
                                <a:pt x="330" y="0"/>
                              </a:lnTo>
                              <a:lnTo>
                                <a:pt x="328" y="0"/>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434" name="Freeform 433"/>
                        <p:cNvSpPr>
                          <a:spLocks/>
                        </p:cNvSpPr>
                        <p:nvPr/>
                      </p:nvSpPr>
                      <p:spPr bwMode="auto">
                        <a:xfrm>
                          <a:off x="4474" y="2001"/>
                          <a:ext cx="4" cy="4"/>
                        </a:xfrm>
                        <a:custGeom>
                          <a:avLst/>
                          <a:gdLst/>
                          <a:ahLst/>
                          <a:cxnLst>
                            <a:cxn ang="0">
                              <a:pos x="4" y="2"/>
                            </a:cxn>
                            <a:cxn ang="0">
                              <a:pos x="2" y="0"/>
                            </a:cxn>
                            <a:cxn ang="0">
                              <a:pos x="0" y="2"/>
                            </a:cxn>
                            <a:cxn ang="0">
                              <a:pos x="4" y="4"/>
                            </a:cxn>
                            <a:cxn ang="0">
                              <a:pos x="4" y="2"/>
                            </a:cxn>
                            <a:cxn ang="0">
                              <a:pos x="4" y="2"/>
                            </a:cxn>
                          </a:cxnLst>
                          <a:rect l="0" t="0" r="r" b="b"/>
                          <a:pathLst>
                            <a:path w="4" h="4">
                              <a:moveTo>
                                <a:pt x="4" y="2"/>
                              </a:moveTo>
                              <a:lnTo>
                                <a:pt x="2" y="0"/>
                              </a:lnTo>
                              <a:lnTo>
                                <a:pt x="0" y="2"/>
                              </a:lnTo>
                              <a:lnTo>
                                <a:pt x="4" y="4"/>
                              </a:lnTo>
                              <a:lnTo>
                                <a:pt x="4" y="2"/>
                              </a:lnTo>
                              <a:lnTo>
                                <a:pt x="4" y="2"/>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435" name="Freeform 434"/>
                        <p:cNvSpPr>
                          <a:spLocks/>
                        </p:cNvSpPr>
                        <p:nvPr/>
                      </p:nvSpPr>
                      <p:spPr bwMode="auto">
                        <a:xfrm>
                          <a:off x="4184" y="1893"/>
                          <a:ext cx="4" cy="6"/>
                        </a:xfrm>
                        <a:custGeom>
                          <a:avLst/>
                          <a:gdLst/>
                          <a:ahLst/>
                          <a:cxnLst>
                            <a:cxn ang="0">
                              <a:pos x="0" y="2"/>
                            </a:cxn>
                            <a:cxn ang="0">
                              <a:pos x="0" y="4"/>
                            </a:cxn>
                            <a:cxn ang="0">
                              <a:pos x="4" y="6"/>
                            </a:cxn>
                            <a:cxn ang="0">
                              <a:pos x="4" y="0"/>
                            </a:cxn>
                            <a:cxn ang="0">
                              <a:pos x="0" y="0"/>
                            </a:cxn>
                            <a:cxn ang="0">
                              <a:pos x="0" y="2"/>
                            </a:cxn>
                          </a:cxnLst>
                          <a:rect l="0" t="0" r="r" b="b"/>
                          <a:pathLst>
                            <a:path w="4" h="6">
                              <a:moveTo>
                                <a:pt x="0" y="2"/>
                              </a:moveTo>
                              <a:lnTo>
                                <a:pt x="0" y="4"/>
                              </a:lnTo>
                              <a:lnTo>
                                <a:pt x="4" y="6"/>
                              </a:lnTo>
                              <a:lnTo>
                                <a:pt x="4" y="0"/>
                              </a:lnTo>
                              <a:lnTo>
                                <a:pt x="0" y="0"/>
                              </a:lnTo>
                              <a:lnTo>
                                <a:pt x="0" y="2"/>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436" name="Freeform 435"/>
                        <p:cNvSpPr>
                          <a:spLocks/>
                        </p:cNvSpPr>
                        <p:nvPr/>
                      </p:nvSpPr>
                      <p:spPr bwMode="auto">
                        <a:xfrm>
                          <a:off x="5064" y="1789"/>
                          <a:ext cx="4" cy="6"/>
                        </a:xfrm>
                        <a:custGeom>
                          <a:avLst/>
                          <a:gdLst/>
                          <a:ahLst/>
                          <a:cxnLst>
                            <a:cxn ang="0">
                              <a:pos x="4" y="6"/>
                            </a:cxn>
                            <a:cxn ang="0">
                              <a:pos x="4" y="0"/>
                            </a:cxn>
                            <a:cxn ang="0">
                              <a:pos x="2" y="2"/>
                            </a:cxn>
                            <a:cxn ang="0">
                              <a:pos x="0" y="6"/>
                            </a:cxn>
                            <a:cxn ang="0">
                              <a:pos x="4" y="6"/>
                            </a:cxn>
                          </a:cxnLst>
                          <a:rect l="0" t="0" r="r" b="b"/>
                          <a:pathLst>
                            <a:path w="4" h="6">
                              <a:moveTo>
                                <a:pt x="4" y="6"/>
                              </a:moveTo>
                              <a:lnTo>
                                <a:pt x="4" y="0"/>
                              </a:lnTo>
                              <a:lnTo>
                                <a:pt x="2" y="2"/>
                              </a:lnTo>
                              <a:lnTo>
                                <a:pt x="0" y="6"/>
                              </a:lnTo>
                              <a:lnTo>
                                <a:pt x="4" y="6"/>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437" name="Freeform 436"/>
                        <p:cNvSpPr>
                          <a:spLocks/>
                        </p:cNvSpPr>
                        <p:nvPr/>
                      </p:nvSpPr>
                      <p:spPr bwMode="auto">
                        <a:xfrm>
                          <a:off x="4808" y="1697"/>
                          <a:ext cx="258" cy="118"/>
                        </a:xfrm>
                        <a:custGeom>
                          <a:avLst/>
                          <a:gdLst/>
                          <a:ahLst/>
                          <a:cxnLst>
                            <a:cxn ang="0">
                              <a:pos x="54" y="106"/>
                            </a:cxn>
                            <a:cxn ang="0">
                              <a:pos x="64" y="26"/>
                            </a:cxn>
                            <a:cxn ang="0">
                              <a:pos x="2" y="0"/>
                            </a:cxn>
                            <a:cxn ang="0">
                              <a:pos x="2" y="0"/>
                            </a:cxn>
                            <a:cxn ang="0">
                              <a:pos x="2" y="2"/>
                            </a:cxn>
                            <a:cxn ang="0">
                              <a:pos x="0" y="2"/>
                            </a:cxn>
                            <a:cxn ang="0">
                              <a:pos x="60" y="28"/>
                            </a:cxn>
                            <a:cxn ang="0">
                              <a:pos x="50" y="108"/>
                            </a:cxn>
                            <a:cxn ang="0">
                              <a:pos x="172" y="118"/>
                            </a:cxn>
                            <a:cxn ang="0">
                              <a:pos x="256" y="98"/>
                            </a:cxn>
                            <a:cxn ang="0">
                              <a:pos x="258" y="94"/>
                            </a:cxn>
                            <a:cxn ang="0">
                              <a:pos x="176" y="116"/>
                            </a:cxn>
                            <a:cxn ang="0">
                              <a:pos x="54" y="106"/>
                            </a:cxn>
                          </a:cxnLst>
                          <a:rect l="0" t="0" r="r" b="b"/>
                          <a:pathLst>
                            <a:path w="258" h="118">
                              <a:moveTo>
                                <a:pt x="54" y="106"/>
                              </a:moveTo>
                              <a:lnTo>
                                <a:pt x="64" y="26"/>
                              </a:lnTo>
                              <a:lnTo>
                                <a:pt x="2" y="0"/>
                              </a:lnTo>
                              <a:lnTo>
                                <a:pt x="2" y="0"/>
                              </a:lnTo>
                              <a:lnTo>
                                <a:pt x="2" y="2"/>
                              </a:lnTo>
                              <a:lnTo>
                                <a:pt x="0" y="2"/>
                              </a:lnTo>
                              <a:lnTo>
                                <a:pt x="60" y="28"/>
                              </a:lnTo>
                              <a:lnTo>
                                <a:pt x="50" y="108"/>
                              </a:lnTo>
                              <a:lnTo>
                                <a:pt x="172" y="118"/>
                              </a:lnTo>
                              <a:lnTo>
                                <a:pt x="256" y="98"/>
                              </a:lnTo>
                              <a:lnTo>
                                <a:pt x="258" y="94"/>
                              </a:lnTo>
                              <a:lnTo>
                                <a:pt x="176" y="116"/>
                              </a:lnTo>
                              <a:lnTo>
                                <a:pt x="54" y="106"/>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438" name="Freeform 437"/>
                        <p:cNvSpPr>
                          <a:spLocks/>
                        </p:cNvSpPr>
                        <p:nvPr/>
                      </p:nvSpPr>
                      <p:spPr bwMode="auto">
                        <a:xfrm>
                          <a:off x="4522" y="1673"/>
                          <a:ext cx="286" cy="72"/>
                        </a:xfrm>
                        <a:custGeom>
                          <a:avLst/>
                          <a:gdLst/>
                          <a:ahLst/>
                          <a:cxnLst>
                            <a:cxn ang="0">
                              <a:pos x="18" y="56"/>
                            </a:cxn>
                            <a:cxn ang="0">
                              <a:pos x="106" y="26"/>
                            </a:cxn>
                            <a:cxn ang="0">
                              <a:pos x="132" y="72"/>
                            </a:cxn>
                            <a:cxn ang="0">
                              <a:pos x="238" y="16"/>
                            </a:cxn>
                            <a:cxn ang="0">
                              <a:pos x="284" y="26"/>
                            </a:cxn>
                            <a:cxn ang="0">
                              <a:pos x="286" y="24"/>
                            </a:cxn>
                            <a:cxn ang="0">
                              <a:pos x="234" y="12"/>
                            </a:cxn>
                            <a:cxn ang="0">
                              <a:pos x="132" y="68"/>
                            </a:cxn>
                            <a:cxn ang="0">
                              <a:pos x="108" y="26"/>
                            </a:cxn>
                            <a:cxn ang="0">
                              <a:pos x="108" y="26"/>
                            </a:cxn>
                            <a:cxn ang="0">
                              <a:pos x="106" y="24"/>
                            </a:cxn>
                            <a:cxn ang="0">
                              <a:pos x="20" y="50"/>
                            </a:cxn>
                            <a:cxn ang="0">
                              <a:pos x="2" y="0"/>
                            </a:cxn>
                            <a:cxn ang="0">
                              <a:pos x="0" y="4"/>
                            </a:cxn>
                            <a:cxn ang="0">
                              <a:pos x="0" y="6"/>
                            </a:cxn>
                            <a:cxn ang="0">
                              <a:pos x="18" y="56"/>
                            </a:cxn>
                          </a:cxnLst>
                          <a:rect l="0" t="0" r="r" b="b"/>
                          <a:pathLst>
                            <a:path w="286" h="72">
                              <a:moveTo>
                                <a:pt x="18" y="56"/>
                              </a:moveTo>
                              <a:lnTo>
                                <a:pt x="106" y="26"/>
                              </a:lnTo>
                              <a:lnTo>
                                <a:pt x="132" y="72"/>
                              </a:lnTo>
                              <a:lnTo>
                                <a:pt x="238" y="16"/>
                              </a:lnTo>
                              <a:lnTo>
                                <a:pt x="284" y="26"/>
                              </a:lnTo>
                              <a:lnTo>
                                <a:pt x="286" y="24"/>
                              </a:lnTo>
                              <a:lnTo>
                                <a:pt x="234" y="12"/>
                              </a:lnTo>
                              <a:lnTo>
                                <a:pt x="132" y="68"/>
                              </a:lnTo>
                              <a:lnTo>
                                <a:pt x="108" y="26"/>
                              </a:lnTo>
                              <a:lnTo>
                                <a:pt x="108" y="26"/>
                              </a:lnTo>
                              <a:lnTo>
                                <a:pt x="106" y="24"/>
                              </a:lnTo>
                              <a:lnTo>
                                <a:pt x="20" y="50"/>
                              </a:lnTo>
                              <a:lnTo>
                                <a:pt x="2" y="0"/>
                              </a:lnTo>
                              <a:lnTo>
                                <a:pt x="0" y="4"/>
                              </a:lnTo>
                              <a:lnTo>
                                <a:pt x="0" y="6"/>
                              </a:lnTo>
                              <a:lnTo>
                                <a:pt x="18" y="56"/>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439" name="Freeform 438"/>
                        <p:cNvSpPr>
                          <a:spLocks/>
                        </p:cNvSpPr>
                        <p:nvPr/>
                      </p:nvSpPr>
                      <p:spPr bwMode="auto">
                        <a:xfrm>
                          <a:off x="4806" y="1697"/>
                          <a:ext cx="4" cy="2"/>
                        </a:xfrm>
                        <a:custGeom>
                          <a:avLst/>
                          <a:gdLst/>
                          <a:ahLst/>
                          <a:cxnLst>
                            <a:cxn ang="0">
                              <a:pos x="2" y="2"/>
                            </a:cxn>
                            <a:cxn ang="0">
                              <a:pos x="2" y="2"/>
                            </a:cxn>
                            <a:cxn ang="0">
                              <a:pos x="4" y="2"/>
                            </a:cxn>
                            <a:cxn ang="0">
                              <a:pos x="4" y="0"/>
                            </a:cxn>
                            <a:cxn ang="0">
                              <a:pos x="2" y="0"/>
                            </a:cxn>
                            <a:cxn ang="0">
                              <a:pos x="0" y="2"/>
                            </a:cxn>
                            <a:cxn ang="0">
                              <a:pos x="2" y="2"/>
                            </a:cxn>
                          </a:cxnLst>
                          <a:rect l="0" t="0" r="r" b="b"/>
                          <a:pathLst>
                            <a:path w="4" h="2">
                              <a:moveTo>
                                <a:pt x="2" y="2"/>
                              </a:moveTo>
                              <a:lnTo>
                                <a:pt x="2" y="2"/>
                              </a:lnTo>
                              <a:lnTo>
                                <a:pt x="4" y="2"/>
                              </a:lnTo>
                              <a:lnTo>
                                <a:pt x="4" y="0"/>
                              </a:lnTo>
                              <a:lnTo>
                                <a:pt x="2" y="0"/>
                              </a:lnTo>
                              <a:lnTo>
                                <a:pt x="0" y="2"/>
                              </a:lnTo>
                              <a:lnTo>
                                <a:pt x="2" y="2"/>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440" name="Rectangle 439"/>
                        <p:cNvSpPr>
                          <a:spLocks noChangeArrowheads="1"/>
                        </p:cNvSpPr>
                        <p:nvPr/>
                      </p:nvSpPr>
                      <p:spPr bwMode="auto">
                        <a:xfrm>
                          <a:off x="4522" y="1677"/>
                          <a:ext cx="1" cy="2"/>
                        </a:xfrm>
                        <a:prstGeom prst="rect">
                          <a:avLst/>
                        </a:prstGeom>
                        <a:grpFill/>
                        <a:ln w="12700">
                          <a:solidFill>
                            <a:sysClr val="window" lastClr="FFFFFF"/>
                          </a:solidFill>
                          <a:prstDash val="solid"/>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441" name="Freeform 440"/>
                        <p:cNvSpPr>
                          <a:spLocks/>
                        </p:cNvSpPr>
                        <p:nvPr/>
                      </p:nvSpPr>
                      <p:spPr bwMode="auto">
                        <a:xfrm>
                          <a:off x="4516" y="1321"/>
                          <a:ext cx="490" cy="270"/>
                        </a:xfrm>
                        <a:custGeom>
                          <a:avLst/>
                          <a:gdLst/>
                          <a:ahLst/>
                          <a:cxnLst>
                            <a:cxn ang="0">
                              <a:pos x="462" y="258"/>
                            </a:cxn>
                            <a:cxn ang="0">
                              <a:pos x="490" y="190"/>
                            </a:cxn>
                            <a:cxn ang="0">
                              <a:pos x="452" y="138"/>
                            </a:cxn>
                            <a:cxn ang="0">
                              <a:pos x="462" y="68"/>
                            </a:cxn>
                            <a:cxn ang="0">
                              <a:pos x="382" y="0"/>
                            </a:cxn>
                            <a:cxn ang="0">
                              <a:pos x="18" y="120"/>
                            </a:cxn>
                            <a:cxn ang="0">
                              <a:pos x="2" y="74"/>
                            </a:cxn>
                            <a:cxn ang="0">
                              <a:pos x="0" y="76"/>
                            </a:cxn>
                            <a:cxn ang="0">
                              <a:pos x="16" y="124"/>
                            </a:cxn>
                            <a:cxn ang="0">
                              <a:pos x="382" y="4"/>
                            </a:cxn>
                            <a:cxn ang="0">
                              <a:pos x="458" y="70"/>
                            </a:cxn>
                            <a:cxn ang="0">
                              <a:pos x="448" y="138"/>
                            </a:cxn>
                            <a:cxn ang="0">
                              <a:pos x="488" y="190"/>
                            </a:cxn>
                            <a:cxn ang="0">
                              <a:pos x="458" y="256"/>
                            </a:cxn>
                            <a:cxn ang="0">
                              <a:pos x="428" y="266"/>
                            </a:cxn>
                            <a:cxn ang="0">
                              <a:pos x="430" y="270"/>
                            </a:cxn>
                            <a:cxn ang="0">
                              <a:pos x="462" y="258"/>
                            </a:cxn>
                          </a:cxnLst>
                          <a:rect l="0" t="0" r="r" b="b"/>
                          <a:pathLst>
                            <a:path w="490" h="270">
                              <a:moveTo>
                                <a:pt x="462" y="258"/>
                              </a:moveTo>
                              <a:lnTo>
                                <a:pt x="490" y="190"/>
                              </a:lnTo>
                              <a:lnTo>
                                <a:pt x="452" y="138"/>
                              </a:lnTo>
                              <a:lnTo>
                                <a:pt x="462" y="68"/>
                              </a:lnTo>
                              <a:lnTo>
                                <a:pt x="382" y="0"/>
                              </a:lnTo>
                              <a:lnTo>
                                <a:pt x="18" y="120"/>
                              </a:lnTo>
                              <a:lnTo>
                                <a:pt x="2" y="74"/>
                              </a:lnTo>
                              <a:lnTo>
                                <a:pt x="0" y="76"/>
                              </a:lnTo>
                              <a:lnTo>
                                <a:pt x="16" y="124"/>
                              </a:lnTo>
                              <a:lnTo>
                                <a:pt x="382" y="4"/>
                              </a:lnTo>
                              <a:lnTo>
                                <a:pt x="458" y="70"/>
                              </a:lnTo>
                              <a:lnTo>
                                <a:pt x="448" y="138"/>
                              </a:lnTo>
                              <a:lnTo>
                                <a:pt x="488" y="190"/>
                              </a:lnTo>
                              <a:lnTo>
                                <a:pt x="458" y="256"/>
                              </a:lnTo>
                              <a:lnTo>
                                <a:pt x="428" y="266"/>
                              </a:lnTo>
                              <a:lnTo>
                                <a:pt x="430" y="270"/>
                              </a:lnTo>
                              <a:lnTo>
                                <a:pt x="462" y="258"/>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442" name="Freeform 441"/>
                        <p:cNvSpPr>
                          <a:spLocks/>
                        </p:cNvSpPr>
                        <p:nvPr/>
                      </p:nvSpPr>
                      <p:spPr bwMode="auto">
                        <a:xfrm>
                          <a:off x="4626" y="1587"/>
                          <a:ext cx="320" cy="112"/>
                        </a:xfrm>
                        <a:custGeom>
                          <a:avLst/>
                          <a:gdLst/>
                          <a:ahLst/>
                          <a:cxnLst>
                            <a:cxn ang="0">
                              <a:pos x="4" y="112"/>
                            </a:cxn>
                            <a:cxn ang="0">
                              <a:pos x="320" y="4"/>
                            </a:cxn>
                            <a:cxn ang="0">
                              <a:pos x="318" y="0"/>
                            </a:cxn>
                            <a:cxn ang="0">
                              <a:pos x="0" y="110"/>
                            </a:cxn>
                            <a:cxn ang="0">
                              <a:pos x="2" y="110"/>
                            </a:cxn>
                            <a:cxn ang="0">
                              <a:pos x="2" y="110"/>
                            </a:cxn>
                            <a:cxn ang="0">
                              <a:pos x="4" y="112"/>
                            </a:cxn>
                          </a:cxnLst>
                          <a:rect l="0" t="0" r="r" b="b"/>
                          <a:pathLst>
                            <a:path w="320" h="112">
                              <a:moveTo>
                                <a:pt x="4" y="112"/>
                              </a:moveTo>
                              <a:lnTo>
                                <a:pt x="320" y="4"/>
                              </a:lnTo>
                              <a:lnTo>
                                <a:pt x="318" y="0"/>
                              </a:lnTo>
                              <a:lnTo>
                                <a:pt x="0" y="110"/>
                              </a:lnTo>
                              <a:lnTo>
                                <a:pt x="2" y="110"/>
                              </a:lnTo>
                              <a:lnTo>
                                <a:pt x="2" y="110"/>
                              </a:lnTo>
                              <a:lnTo>
                                <a:pt x="4" y="112"/>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443" name="Freeform 442"/>
                        <p:cNvSpPr>
                          <a:spLocks/>
                        </p:cNvSpPr>
                        <p:nvPr/>
                      </p:nvSpPr>
                      <p:spPr bwMode="auto">
                        <a:xfrm>
                          <a:off x="4628" y="1697"/>
                          <a:ext cx="2" cy="2"/>
                        </a:xfrm>
                        <a:custGeom>
                          <a:avLst/>
                          <a:gdLst/>
                          <a:ahLst/>
                          <a:cxnLst>
                            <a:cxn ang="0">
                              <a:pos x="2" y="2"/>
                            </a:cxn>
                            <a:cxn ang="0">
                              <a:pos x="0" y="0"/>
                            </a:cxn>
                            <a:cxn ang="0">
                              <a:pos x="0" y="0"/>
                            </a:cxn>
                            <a:cxn ang="0">
                              <a:pos x="2" y="2"/>
                            </a:cxn>
                            <a:cxn ang="0">
                              <a:pos x="2" y="2"/>
                            </a:cxn>
                          </a:cxnLst>
                          <a:rect l="0" t="0" r="r" b="b"/>
                          <a:pathLst>
                            <a:path w="2" h="2">
                              <a:moveTo>
                                <a:pt x="2" y="2"/>
                              </a:moveTo>
                              <a:lnTo>
                                <a:pt x="0" y="0"/>
                              </a:lnTo>
                              <a:lnTo>
                                <a:pt x="0" y="0"/>
                              </a:lnTo>
                              <a:lnTo>
                                <a:pt x="2" y="2"/>
                              </a:lnTo>
                              <a:lnTo>
                                <a:pt x="2" y="2"/>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444" name="Rectangle 443"/>
                        <p:cNvSpPr>
                          <a:spLocks noChangeArrowheads="1"/>
                        </p:cNvSpPr>
                        <p:nvPr/>
                      </p:nvSpPr>
                      <p:spPr bwMode="auto">
                        <a:xfrm>
                          <a:off x="5072" y="1723"/>
                          <a:ext cx="2" cy="2"/>
                        </a:xfrm>
                        <a:prstGeom prst="rect">
                          <a:avLst/>
                        </a:prstGeom>
                        <a:grpFill/>
                        <a:ln w="12700">
                          <a:solidFill>
                            <a:sysClr val="window" lastClr="FFFFFF"/>
                          </a:solidFill>
                          <a:prstDash val="solid"/>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445" name="Rectangle 444"/>
                        <p:cNvSpPr>
                          <a:spLocks noChangeArrowheads="1"/>
                        </p:cNvSpPr>
                        <p:nvPr/>
                      </p:nvSpPr>
                      <p:spPr bwMode="auto">
                        <a:xfrm>
                          <a:off x="4944" y="1587"/>
                          <a:ext cx="1" cy="1"/>
                        </a:xfrm>
                        <a:prstGeom prst="rect">
                          <a:avLst/>
                        </a:prstGeom>
                        <a:grpFill/>
                        <a:ln w="12700">
                          <a:solidFill>
                            <a:sysClr val="window" lastClr="FFFFFF"/>
                          </a:solidFill>
                          <a:prstDash val="solid"/>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446" name="Freeform 445"/>
                        <p:cNvSpPr>
                          <a:spLocks/>
                        </p:cNvSpPr>
                        <p:nvPr/>
                      </p:nvSpPr>
                      <p:spPr bwMode="auto">
                        <a:xfrm>
                          <a:off x="4946" y="1591"/>
                          <a:ext cx="126" cy="162"/>
                        </a:xfrm>
                        <a:custGeom>
                          <a:avLst/>
                          <a:gdLst/>
                          <a:ahLst/>
                          <a:cxnLst>
                            <a:cxn ang="0">
                              <a:pos x="0" y="0"/>
                            </a:cxn>
                            <a:cxn ang="0">
                              <a:pos x="0" y="0"/>
                            </a:cxn>
                            <a:cxn ang="0">
                              <a:pos x="58" y="162"/>
                            </a:cxn>
                            <a:cxn ang="0">
                              <a:pos x="126" y="134"/>
                            </a:cxn>
                            <a:cxn ang="0">
                              <a:pos x="126" y="132"/>
                            </a:cxn>
                            <a:cxn ang="0">
                              <a:pos x="62" y="158"/>
                            </a:cxn>
                            <a:cxn ang="0">
                              <a:pos x="0" y="0"/>
                            </a:cxn>
                          </a:cxnLst>
                          <a:rect l="0" t="0" r="r" b="b"/>
                          <a:pathLst>
                            <a:path w="126" h="162">
                              <a:moveTo>
                                <a:pt x="0" y="0"/>
                              </a:moveTo>
                              <a:lnTo>
                                <a:pt x="0" y="0"/>
                              </a:lnTo>
                              <a:lnTo>
                                <a:pt x="58" y="162"/>
                              </a:lnTo>
                              <a:lnTo>
                                <a:pt x="126" y="134"/>
                              </a:lnTo>
                              <a:lnTo>
                                <a:pt x="126" y="132"/>
                              </a:lnTo>
                              <a:lnTo>
                                <a:pt x="62" y="158"/>
                              </a:lnTo>
                              <a:lnTo>
                                <a:pt x="0" y="0"/>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447" name="Freeform 446"/>
                        <p:cNvSpPr>
                          <a:spLocks/>
                        </p:cNvSpPr>
                        <p:nvPr/>
                      </p:nvSpPr>
                      <p:spPr bwMode="auto">
                        <a:xfrm>
                          <a:off x="4944" y="1587"/>
                          <a:ext cx="2" cy="4"/>
                        </a:xfrm>
                        <a:custGeom>
                          <a:avLst/>
                          <a:gdLst/>
                          <a:ahLst/>
                          <a:cxnLst>
                            <a:cxn ang="0">
                              <a:pos x="2" y="4"/>
                            </a:cxn>
                            <a:cxn ang="0">
                              <a:pos x="0" y="0"/>
                            </a:cxn>
                            <a:cxn ang="0">
                              <a:pos x="0" y="0"/>
                            </a:cxn>
                            <a:cxn ang="0">
                              <a:pos x="2" y="4"/>
                            </a:cxn>
                            <a:cxn ang="0">
                              <a:pos x="2" y="4"/>
                            </a:cxn>
                          </a:cxnLst>
                          <a:rect l="0" t="0" r="r" b="b"/>
                          <a:pathLst>
                            <a:path w="2" h="4">
                              <a:moveTo>
                                <a:pt x="2" y="4"/>
                              </a:moveTo>
                              <a:lnTo>
                                <a:pt x="0" y="0"/>
                              </a:lnTo>
                              <a:lnTo>
                                <a:pt x="0" y="0"/>
                              </a:lnTo>
                              <a:lnTo>
                                <a:pt x="2" y="4"/>
                              </a:lnTo>
                              <a:lnTo>
                                <a:pt x="2" y="4"/>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448" name="Freeform 447"/>
                        <p:cNvSpPr>
                          <a:spLocks/>
                        </p:cNvSpPr>
                        <p:nvPr/>
                      </p:nvSpPr>
                      <p:spPr bwMode="auto">
                        <a:xfrm>
                          <a:off x="5280" y="1225"/>
                          <a:ext cx="2" cy="4"/>
                        </a:xfrm>
                        <a:custGeom>
                          <a:avLst/>
                          <a:gdLst/>
                          <a:ahLst/>
                          <a:cxnLst>
                            <a:cxn ang="0">
                              <a:pos x="2" y="4"/>
                            </a:cxn>
                            <a:cxn ang="0">
                              <a:pos x="2" y="2"/>
                            </a:cxn>
                            <a:cxn ang="0">
                              <a:pos x="0" y="0"/>
                            </a:cxn>
                            <a:cxn ang="0">
                              <a:pos x="0" y="0"/>
                            </a:cxn>
                            <a:cxn ang="0">
                              <a:pos x="2" y="4"/>
                            </a:cxn>
                          </a:cxnLst>
                          <a:rect l="0" t="0" r="r" b="b"/>
                          <a:pathLst>
                            <a:path w="2" h="4">
                              <a:moveTo>
                                <a:pt x="2" y="4"/>
                              </a:moveTo>
                              <a:lnTo>
                                <a:pt x="2" y="2"/>
                              </a:lnTo>
                              <a:lnTo>
                                <a:pt x="0" y="0"/>
                              </a:lnTo>
                              <a:lnTo>
                                <a:pt x="0" y="0"/>
                              </a:lnTo>
                              <a:lnTo>
                                <a:pt x="2" y="4"/>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449" name="Freeform 448"/>
                        <p:cNvSpPr>
                          <a:spLocks/>
                        </p:cNvSpPr>
                        <p:nvPr/>
                      </p:nvSpPr>
                      <p:spPr bwMode="auto">
                        <a:xfrm>
                          <a:off x="5218" y="1341"/>
                          <a:ext cx="4" cy="6"/>
                        </a:xfrm>
                        <a:custGeom>
                          <a:avLst/>
                          <a:gdLst/>
                          <a:ahLst/>
                          <a:cxnLst>
                            <a:cxn ang="0">
                              <a:pos x="2" y="6"/>
                            </a:cxn>
                            <a:cxn ang="0">
                              <a:pos x="2" y="6"/>
                            </a:cxn>
                            <a:cxn ang="0">
                              <a:pos x="4" y="4"/>
                            </a:cxn>
                            <a:cxn ang="0">
                              <a:pos x="2" y="0"/>
                            </a:cxn>
                            <a:cxn ang="0">
                              <a:pos x="0" y="4"/>
                            </a:cxn>
                            <a:cxn ang="0">
                              <a:pos x="2" y="6"/>
                            </a:cxn>
                          </a:cxnLst>
                          <a:rect l="0" t="0" r="r" b="b"/>
                          <a:pathLst>
                            <a:path w="4" h="6">
                              <a:moveTo>
                                <a:pt x="2" y="6"/>
                              </a:moveTo>
                              <a:lnTo>
                                <a:pt x="2" y="6"/>
                              </a:lnTo>
                              <a:lnTo>
                                <a:pt x="4" y="4"/>
                              </a:lnTo>
                              <a:lnTo>
                                <a:pt x="2" y="0"/>
                              </a:lnTo>
                              <a:lnTo>
                                <a:pt x="0" y="4"/>
                              </a:lnTo>
                              <a:lnTo>
                                <a:pt x="2" y="6"/>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450" name="Freeform 449"/>
                        <p:cNvSpPr>
                          <a:spLocks/>
                        </p:cNvSpPr>
                        <p:nvPr/>
                      </p:nvSpPr>
                      <p:spPr bwMode="auto">
                        <a:xfrm>
                          <a:off x="5054" y="1253"/>
                          <a:ext cx="62" cy="136"/>
                        </a:xfrm>
                        <a:custGeom>
                          <a:avLst/>
                          <a:gdLst/>
                          <a:ahLst/>
                          <a:cxnLst>
                            <a:cxn ang="0">
                              <a:pos x="0" y="0"/>
                            </a:cxn>
                            <a:cxn ang="0">
                              <a:pos x="10" y="84"/>
                            </a:cxn>
                            <a:cxn ang="0">
                              <a:pos x="62" y="136"/>
                            </a:cxn>
                            <a:cxn ang="0">
                              <a:pos x="12" y="82"/>
                            </a:cxn>
                            <a:cxn ang="0">
                              <a:pos x="0" y="0"/>
                            </a:cxn>
                          </a:cxnLst>
                          <a:rect l="0" t="0" r="r" b="b"/>
                          <a:pathLst>
                            <a:path w="62" h="136">
                              <a:moveTo>
                                <a:pt x="0" y="0"/>
                              </a:moveTo>
                              <a:lnTo>
                                <a:pt x="10" y="84"/>
                              </a:lnTo>
                              <a:lnTo>
                                <a:pt x="62" y="136"/>
                              </a:lnTo>
                              <a:lnTo>
                                <a:pt x="12" y="82"/>
                              </a:lnTo>
                              <a:lnTo>
                                <a:pt x="0" y="0"/>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451" name="Freeform 450"/>
                        <p:cNvSpPr>
                          <a:spLocks/>
                        </p:cNvSpPr>
                        <p:nvPr/>
                      </p:nvSpPr>
                      <p:spPr bwMode="auto">
                        <a:xfrm>
                          <a:off x="4952" y="895"/>
                          <a:ext cx="102" cy="358"/>
                        </a:xfrm>
                        <a:custGeom>
                          <a:avLst/>
                          <a:gdLst/>
                          <a:ahLst/>
                          <a:cxnLst>
                            <a:cxn ang="0">
                              <a:pos x="40" y="132"/>
                            </a:cxn>
                            <a:cxn ang="0">
                              <a:pos x="2" y="0"/>
                            </a:cxn>
                            <a:cxn ang="0">
                              <a:pos x="0" y="0"/>
                            </a:cxn>
                            <a:cxn ang="0">
                              <a:pos x="38" y="132"/>
                            </a:cxn>
                            <a:cxn ang="0">
                              <a:pos x="102" y="358"/>
                            </a:cxn>
                            <a:cxn ang="0">
                              <a:pos x="80" y="276"/>
                            </a:cxn>
                            <a:cxn ang="0">
                              <a:pos x="40" y="132"/>
                            </a:cxn>
                          </a:cxnLst>
                          <a:rect l="0" t="0" r="r" b="b"/>
                          <a:pathLst>
                            <a:path w="102" h="358">
                              <a:moveTo>
                                <a:pt x="40" y="132"/>
                              </a:moveTo>
                              <a:lnTo>
                                <a:pt x="2" y="0"/>
                              </a:lnTo>
                              <a:lnTo>
                                <a:pt x="0" y="0"/>
                              </a:lnTo>
                              <a:lnTo>
                                <a:pt x="38" y="132"/>
                              </a:lnTo>
                              <a:lnTo>
                                <a:pt x="102" y="358"/>
                              </a:lnTo>
                              <a:lnTo>
                                <a:pt x="80" y="276"/>
                              </a:lnTo>
                              <a:lnTo>
                                <a:pt x="40" y="132"/>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452" name="Freeform 451"/>
                        <p:cNvSpPr>
                          <a:spLocks/>
                        </p:cNvSpPr>
                        <p:nvPr/>
                      </p:nvSpPr>
                      <p:spPr bwMode="auto">
                        <a:xfrm>
                          <a:off x="5190" y="1183"/>
                          <a:ext cx="90" cy="162"/>
                        </a:xfrm>
                        <a:custGeom>
                          <a:avLst/>
                          <a:gdLst/>
                          <a:ahLst/>
                          <a:cxnLst>
                            <a:cxn ang="0">
                              <a:pos x="0" y="20"/>
                            </a:cxn>
                            <a:cxn ang="0">
                              <a:pos x="28" y="162"/>
                            </a:cxn>
                            <a:cxn ang="0">
                              <a:pos x="30" y="158"/>
                            </a:cxn>
                            <a:cxn ang="0">
                              <a:pos x="4" y="20"/>
                            </a:cxn>
                            <a:cxn ang="0">
                              <a:pos x="54" y="2"/>
                            </a:cxn>
                            <a:cxn ang="0">
                              <a:pos x="90" y="42"/>
                            </a:cxn>
                            <a:cxn ang="0">
                              <a:pos x="90" y="42"/>
                            </a:cxn>
                            <a:cxn ang="0">
                              <a:pos x="54" y="0"/>
                            </a:cxn>
                            <a:cxn ang="0">
                              <a:pos x="0" y="20"/>
                            </a:cxn>
                          </a:cxnLst>
                          <a:rect l="0" t="0" r="r" b="b"/>
                          <a:pathLst>
                            <a:path w="90" h="162">
                              <a:moveTo>
                                <a:pt x="0" y="20"/>
                              </a:moveTo>
                              <a:lnTo>
                                <a:pt x="28" y="162"/>
                              </a:lnTo>
                              <a:lnTo>
                                <a:pt x="30" y="158"/>
                              </a:lnTo>
                              <a:lnTo>
                                <a:pt x="4" y="20"/>
                              </a:lnTo>
                              <a:lnTo>
                                <a:pt x="54" y="2"/>
                              </a:lnTo>
                              <a:lnTo>
                                <a:pt x="90" y="42"/>
                              </a:lnTo>
                              <a:lnTo>
                                <a:pt x="90" y="42"/>
                              </a:lnTo>
                              <a:lnTo>
                                <a:pt x="54" y="0"/>
                              </a:lnTo>
                              <a:lnTo>
                                <a:pt x="0" y="20"/>
                              </a:lnTo>
                              <a:close/>
                            </a:path>
                          </a:pathLst>
                        </a:custGeom>
                        <a:grpFill/>
                        <a:ln w="12700">
                          <a:solidFill>
                            <a:sysClr val="window" lastClr="FFFFFF"/>
                          </a:solidFill>
                          <a:prstDash val="solid"/>
                          <a:round/>
                          <a:headEnd/>
                          <a:tailEnd/>
                        </a:ln>
                        <a:effectLst/>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453" name="Rectangle 452"/>
                        <p:cNvSpPr>
                          <a:spLocks noChangeArrowheads="1"/>
                        </p:cNvSpPr>
                        <p:nvPr/>
                      </p:nvSpPr>
                      <p:spPr bwMode="auto">
                        <a:xfrm>
                          <a:off x="5220" y="1347"/>
                          <a:ext cx="1" cy="1"/>
                        </a:xfrm>
                        <a:prstGeom prst="rect">
                          <a:avLst/>
                        </a:prstGeom>
                        <a:grpFill/>
                        <a:ln w="12700">
                          <a:solidFill>
                            <a:sysClr val="window" lastClr="FFFFFF"/>
                          </a:solidFill>
                          <a:prstDash val="solid"/>
                          <a:miter lim="800000"/>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454" name="Freeform 453"/>
                        <p:cNvSpPr>
                          <a:spLocks/>
                        </p:cNvSpPr>
                        <p:nvPr/>
                      </p:nvSpPr>
                      <p:spPr bwMode="auto">
                        <a:xfrm>
                          <a:off x="5086" y="815"/>
                          <a:ext cx="166" cy="248"/>
                        </a:xfrm>
                        <a:custGeom>
                          <a:avLst/>
                          <a:gdLst/>
                          <a:ahLst/>
                          <a:cxnLst>
                            <a:cxn ang="0">
                              <a:pos x="0" y="0"/>
                            </a:cxn>
                            <a:cxn ang="0">
                              <a:pos x="0" y="2"/>
                            </a:cxn>
                            <a:cxn ang="0">
                              <a:pos x="126" y="220"/>
                            </a:cxn>
                            <a:cxn ang="0">
                              <a:pos x="166" y="248"/>
                            </a:cxn>
                            <a:cxn ang="0">
                              <a:pos x="166" y="246"/>
                            </a:cxn>
                            <a:cxn ang="0">
                              <a:pos x="126" y="218"/>
                            </a:cxn>
                            <a:cxn ang="0">
                              <a:pos x="0" y="0"/>
                            </a:cxn>
                          </a:cxnLst>
                          <a:rect l="0" t="0" r="r" b="b"/>
                          <a:pathLst>
                            <a:path w="166" h="248">
                              <a:moveTo>
                                <a:pt x="0" y="0"/>
                              </a:moveTo>
                              <a:lnTo>
                                <a:pt x="0" y="2"/>
                              </a:lnTo>
                              <a:lnTo>
                                <a:pt x="126" y="220"/>
                              </a:lnTo>
                              <a:lnTo>
                                <a:pt x="166" y="248"/>
                              </a:lnTo>
                              <a:lnTo>
                                <a:pt x="166" y="246"/>
                              </a:lnTo>
                              <a:lnTo>
                                <a:pt x="126" y="218"/>
                              </a:lnTo>
                              <a:lnTo>
                                <a:pt x="0" y="0"/>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455" name="Freeform 454"/>
                        <p:cNvSpPr>
                          <a:spLocks/>
                        </p:cNvSpPr>
                        <p:nvPr/>
                      </p:nvSpPr>
                      <p:spPr bwMode="auto">
                        <a:xfrm>
                          <a:off x="1412" y="711"/>
                          <a:ext cx="64" cy="342"/>
                        </a:xfrm>
                        <a:custGeom>
                          <a:avLst/>
                          <a:gdLst/>
                          <a:ahLst/>
                          <a:cxnLst>
                            <a:cxn ang="0">
                              <a:pos x="0" y="342"/>
                            </a:cxn>
                            <a:cxn ang="0">
                              <a:pos x="64" y="0"/>
                            </a:cxn>
                            <a:cxn ang="0">
                              <a:pos x="60" y="0"/>
                            </a:cxn>
                            <a:cxn ang="0">
                              <a:pos x="0" y="342"/>
                            </a:cxn>
                          </a:cxnLst>
                          <a:rect l="0" t="0" r="r" b="b"/>
                          <a:pathLst>
                            <a:path w="64" h="342">
                              <a:moveTo>
                                <a:pt x="0" y="342"/>
                              </a:moveTo>
                              <a:lnTo>
                                <a:pt x="64" y="0"/>
                              </a:lnTo>
                              <a:lnTo>
                                <a:pt x="60" y="0"/>
                              </a:lnTo>
                              <a:lnTo>
                                <a:pt x="0" y="342"/>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456" name="Freeform 455"/>
                        <p:cNvSpPr>
                          <a:spLocks/>
                        </p:cNvSpPr>
                        <p:nvPr/>
                      </p:nvSpPr>
                      <p:spPr bwMode="auto">
                        <a:xfrm>
                          <a:off x="760" y="923"/>
                          <a:ext cx="682" cy="650"/>
                        </a:xfrm>
                        <a:custGeom>
                          <a:avLst/>
                          <a:gdLst/>
                          <a:ahLst/>
                          <a:cxnLst>
                            <a:cxn ang="0">
                              <a:pos x="528" y="128"/>
                            </a:cxn>
                            <a:cxn ang="0">
                              <a:pos x="412" y="144"/>
                            </a:cxn>
                            <a:cxn ang="0">
                              <a:pos x="232" y="112"/>
                            </a:cxn>
                            <a:cxn ang="0">
                              <a:pos x="224" y="26"/>
                            </a:cxn>
                            <a:cxn ang="0">
                              <a:pos x="128" y="0"/>
                            </a:cxn>
                            <a:cxn ang="0">
                              <a:pos x="128" y="20"/>
                            </a:cxn>
                            <a:cxn ang="0">
                              <a:pos x="0" y="410"/>
                            </a:cxn>
                            <a:cxn ang="0">
                              <a:pos x="6" y="510"/>
                            </a:cxn>
                            <a:cxn ang="0">
                              <a:pos x="344" y="602"/>
                            </a:cxn>
                            <a:cxn ang="0">
                              <a:pos x="572" y="650"/>
                            </a:cxn>
                            <a:cxn ang="0">
                              <a:pos x="622" y="386"/>
                            </a:cxn>
                            <a:cxn ang="0">
                              <a:pos x="614" y="360"/>
                            </a:cxn>
                            <a:cxn ang="0">
                              <a:pos x="682" y="224"/>
                            </a:cxn>
                            <a:cxn ang="0">
                              <a:pos x="662" y="166"/>
                            </a:cxn>
                            <a:cxn ang="0">
                              <a:pos x="528" y="128"/>
                            </a:cxn>
                          </a:cxnLst>
                          <a:rect l="0" t="0" r="r" b="b"/>
                          <a:pathLst>
                            <a:path w="682" h="650">
                              <a:moveTo>
                                <a:pt x="528" y="128"/>
                              </a:moveTo>
                              <a:lnTo>
                                <a:pt x="412" y="144"/>
                              </a:lnTo>
                              <a:lnTo>
                                <a:pt x="232" y="112"/>
                              </a:lnTo>
                              <a:lnTo>
                                <a:pt x="224" y="26"/>
                              </a:lnTo>
                              <a:lnTo>
                                <a:pt x="128" y="0"/>
                              </a:lnTo>
                              <a:lnTo>
                                <a:pt x="128" y="20"/>
                              </a:lnTo>
                              <a:lnTo>
                                <a:pt x="0" y="410"/>
                              </a:lnTo>
                              <a:lnTo>
                                <a:pt x="6" y="510"/>
                              </a:lnTo>
                              <a:lnTo>
                                <a:pt x="344" y="602"/>
                              </a:lnTo>
                              <a:lnTo>
                                <a:pt x="572" y="650"/>
                              </a:lnTo>
                              <a:lnTo>
                                <a:pt x="622" y="386"/>
                              </a:lnTo>
                              <a:lnTo>
                                <a:pt x="614" y="360"/>
                              </a:lnTo>
                              <a:lnTo>
                                <a:pt x="682" y="224"/>
                              </a:lnTo>
                              <a:lnTo>
                                <a:pt x="662" y="166"/>
                              </a:lnTo>
                              <a:lnTo>
                                <a:pt x="528" y="128"/>
                              </a:lnTo>
                              <a:close/>
                            </a:path>
                          </a:pathLst>
                        </a:custGeom>
                        <a:solidFill>
                          <a:srgbClr val="C4653F"/>
                        </a:solidFill>
                        <a:ln w="12700">
                          <a:solidFill>
                            <a:sysClr val="window" lastClr="FFFFFF"/>
                          </a:solidFill>
                          <a:prstDash val="solid"/>
                          <a:round/>
                          <a:headEnd/>
                          <a:tailEnd/>
                        </a:ln>
                        <a:effectLst/>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457" name="Freeform 456"/>
                        <p:cNvSpPr>
                          <a:spLocks/>
                        </p:cNvSpPr>
                        <p:nvPr/>
                      </p:nvSpPr>
                      <p:spPr bwMode="auto">
                        <a:xfrm>
                          <a:off x="888" y="593"/>
                          <a:ext cx="588" cy="486"/>
                        </a:xfrm>
                        <a:custGeom>
                          <a:avLst/>
                          <a:gdLst/>
                          <a:ahLst/>
                          <a:cxnLst>
                            <a:cxn ang="0">
                              <a:pos x="198" y="12"/>
                            </a:cxn>
                            <a:cxn ang="0">
                              <a:pos x="118" y="92"/>
                            </a:cxn>
                            <a:cxn ang="0">
                              <a:pos x="0" y="0"/>
                            </a:cxn>
                            <a:cxn ang="0">
                              <a:pos x="0" y="324"/>
                            </a:cxn>
                            <a:cxn ang="0">
                              <a:pos x="100" y="352"/>
                            </a:cxn>
                            <a:cxn ang="0">
                              <a:pos x="110" y="436"/>
                            </a:cxn>
                            <a:cxn ang="0">
                              <a:pos x="284" y="468"/>
                            </a:cxn>
                            <a:cxn ang="0">
                              <a:pos x="400" y="452"/>
                            </a:cxn>
                            <a:cxn ang="0">
                              <a:pos x="532" y="486"/>
                            </a:cxn>
                            <a:cxn ang="0">
                              <a:pos x="524" y="460"/>
                            </a:cxn>
                            <a:cxn ang="0">
                              <a:pos x="584" y="118"/>
                            </a:cxn>
                            <a:cxn ang="0">
                              <a:pos x="588" y="118"/>
                            </a:cxn>
                            <a:cxn ang="0">
                              <a:pos x="588" y="116"/>
                            </a:cxn>
                            <a:cxn ang="0">
                              <a:pos x="198" y="12"/>
                            </a:cxn>
                          </a:cxnLst>
                          <a:rect l="0" t="0" r="r" b="b"/>
                          <a:pathLst>
                            <a:path w="588" h="486">
                              <a:moveTo>
                                <a:pt x="198" y="12"/>
                              </a:moveTo>
                              <a:lnTo>
                                <a:pt x="118" y="92"/>
                              </a:lnTo>
                              <a:lnTo>
                                <a:pt x="0" y="0"/>
                              </a:lnTo>
                              <a:lnTo>
                                <a:pt x="0" y="324"/>
                              </a:lnTo>
                              <a:lnTo>
                                <a:pt x="100" y="352"/>
                              </a:lnTo>
                              <a:lnTo>
                                <a:pt x="110" y="436"/>
                              </a:lnTo>
                              <a:lnTo>
                                <a:pt x="284" y="468"/>
                              </a:lnTo>
                              <a:lnTo>
                                <a:pt x="400" y="452"/>
                              </a:lnTo>
                              <a:lnTo>
                                <a:pt x="532" y="486"/>
                              </a:lnTo>
                              <a:lnTo>
                                <a:pt x="524" y="460"/>
                              </a:lnTo>
                              <a:lnTo>
                                <a:pt x="584" y="118"/>
                              </a:lnTo>
                              <a:lnTo>
                                <a:pt x="588" y="118"/>
                              </a:lnTo>
                              <a:lnTo>
                                <a:pt x="588" y="116"/>
                              </a:lnTo>
                              <a:lnTo>
                                <a:pt x="198" y="12"/>
                              </a:lnTo>
                              <a:close/>
                            </a:path>
                          </a:pathLst>
                        </a:custGeom>
                        <a:solidFill>
                          <a:srgbClr val="C4653F"/>
                        </a:solidFill>
                        <a:ln w="12700">
                          <a:solidFill>
                            <a:sysClr val="window" lastClr="FFFFFF"/>
                          </a:solidFill>
                          <a:prstDash val="solid"/>
                          <a:round/>
                          <a:headEnd/>
                          <a:tailEnd/>
                        </a:ln>
                        <a:effectLst/>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0039A6"/>
                            </a:solidFill>
                            <a:effectLst/>
                            <a:uLnTx/>
                            <a:uFillTx/>
                            <a:latin typeface="Myriad Web Pro" panose="020B0503030403020204" pitchFamily="34" charset="0"/>
                            <a:ea typeface="ＭＳ Ｐゴシック" pitchFamily="-97" charset="-128"/>
                            <a:cs typeface="+mn-cs"/>
                          </a:endParaRPr>
                        </a:p>
                      </p:txBody>
                    </p:sp>
                    <p:sp>
                      <p:nvSpPr>
                        <p:cNvPr id="458" name="Freeform 457"/>
                        <p:cNvSpPr>
                          <a:spLocks/>
                        </p:cNvSpPr>
                        <p:nvPr/>
                      </p:nvSpPr>
                      <p:spPr bwMode="auto">
                        <a:xfrm>
                          <a:off x="1412" y="1053"/>
                          <a:ext cx="8" cy="26"/>
                        </a:xfrm>
                        <a:custGeom>
                          <a:avLst/>
                          <a:gdLst/>
                          <a:ahLst/>
                          <a:cxnLst>
                            <a:cxn ang="0">
                              <a:pos x="8" y="26"/>
                            </a:cxn>
                            <a:cxn ang="0">
                              <a:pos x="0" y="0"/>
                            </a:cxn>
                            <a:cxn ang="0">
                              <a:pos x="8" y="26"/>
                            </a:cxn>
                            <a:cxn ang="0">
                              <a:pos x="8" y="26"/>
                            </a:cxn>
                          </a:cxnLst>
                          <a:rect l="0" t="0" r="r" b="b"/>
                          <a:pathLst>
                            <a:path w="8" h="26">
                              <a:moveTo>
                                <a:pt x="8" y="26"/>
                              </a:moveTo>
                              <a:lnTo>
                                <a:pt x="0" y="0"/>
                              </a:lnTo>
                              <a:lnTo>
                                <a:pt x="8" y="26"/>
                              </a:lnTo>
                              <a:lnTo>
                                <a:pt x="8" y="26"/>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459" name="Freeform 458"/>
                        <p:cNvSpPr>
                          <a:spLocks/>
                        </p:cNvSpPr>
                        <p:nvPr/>
                      </p:nvSpPr>
                      <p:spPr bwMode="auto">
                        <a:xfrm>
                          <a:off x="1594" y="1057"/>
                          <a:ext cx="182" cy="296"/>
                        </a:xfrm>
                        <a:custGeom>
                          <a:avLst/>
                          <a:gdLst/>
                          <a:ahLst/>
                          <a:cxnLst>
                            <a:cxn ang="0">
                              <a:pos x="50" y="126"/>
                            </a:cxn>
                            <a:cxn ang="0">
                              <a:pos x="40" y="188"/>
                            </a:cxn>
                            <a:cxn ang="0">
                              <a:pos x="112" y="296"/>
                            </a:cxn>
                            <a:cxn ang="0">
                              <a:pos x="182" y="284"/>
                            </a:cxn>
                            <a:cxn ang="0">
                              <a:pos x="118" y="292"/>
                            </a:cxn>
                            <a:cxn ang="0">
                              <a:pos x="48" y="188"/>
                            </a:cxn>
                            <a:cxn ang="0">
                              <a:pos x="56" y="118"/>
                            </a:cxn>
                            <a:cxn ang="0">
                              <a:pos x="8" y="130"/>
                            </a:cxn>
                            <a:cxn ang="0">
                              <a:pos x="38" y="0"/>
                            </a:cxn>
                            <a:cxn ang="0">
                              <a:pos x="0" y="138"/>
                            </a:cxn>
                            <a:cxn ang="0">
                              <a:pos x="50" y="126"/>
                            </a:cxn>
                          </a:cxnLst>
                          <a:rect l="0" t="0" r="r" b="b"/>
                          <a:pathLst>
                            <a:path w="182" h="296">
                              <a:moveTo>
                                <a:pt x="50" y="126"/>
                              </a:moveTo>
                              <a:lnTo>
                                <a:pt x="40" y="188"/>
                              </a:lnTo>
                              <a:lnTo>
                                <a:pt x="112" y="296"/>
                              </a:lnTo>
                              <a:lnTo>
                                <a:pt x="182" y="284"/>
                              </a:lnTo>
                              <a:lnTo>
                                <a:pt x="118" y="292"/>
                              </a:lnTo>
                              <a:lnTo>
                                <a:pt x="48" y="188"/>
                              </a:lnTo>
                              <a:lnTo>
                                <a:pt x="56" y="118"/>
                              </a:lnTo>
                              <a:lnTo>
                                <a:pt x="8" y="130"/>
                              </a:lnTo>
                              <a:lnTo>
                                <a:pt x="38" y="0"/>
                              </a:lnTo>
                              <a:lnTo>
                                <a:pt x="0" y="138"/>
                              </a:lnTo>
                              <a:lnTo>
                                <a:pt x="50" y="126"/>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460" name="Freeform 459"/>
                        <p:cNvSpPr>
                          <a:spLocks/>
                        </p:cNvSpPr>
                        <p:nvPr/>
                      </p:nvSpPr>
                      <p:spPr bwMode="auto">
                        <a:xfrm>
                          <a:off x="1706" y="1329"/>
                          <a:ext cx="130" cy="24"/>
                        </a:xfrm>
                        <a:custGeom>
                          <a:avLst/>
                          <a:gdLst/>
                          <a:ahLst/>
                          <a:cxnLst>
                            <a:cxn ang="0">
                              <a:pos x="92" y="14"/>
                            </a:cxn>
                            <a:cxn ang="0">
                              <a:pos x="130" y="0"/>
                            </a:cxn>
                            <a:cxn ang="0">
                              <a:pos x="98" y="6"/>
                            </a:cxn>
                            <a:cxn ang="0">
                              <a:pos x="90" y="8"/>
                            </a:cxn>
                            <a:cxn ang="0">
                              <a:pos x="70" y="12"/>
                            </a:cxn>
                            <a:cxn ang="0">
                              <a:pos x="0" y="24"/>
                            </a:cxn>
                            <a:cxn ang="0">
                              <a:pos x="92" y="14"/>
                            </a:cxn>
                          </a:cxnLst>
                          <a:rect l="0" t="0" r="r" b="b"/>
                          <a:pathLst>
                            <a:path w="130" h="24">
                              <a:moveTo>
                                <a:pt x="92" y="14"/>
                              </a:moveTo>
                              <a:lnTo>
                                <a:pt x="130" y="0"/>
                              </a:lnTo>
                              <a:lnTo>
                                <a:pt x="98" y="6"/>
                              </a:lnTo>
                              <a:lnTo>
                                <a:pt x="90" y="8"/>
                              </a:lnTo>
                              <a:lnTo>
                                <a:pt x="70" y="12"/>
                              </a:lnTo>
                              <a:lnTo>
                                <a:pt x="0" y="24"/>
                              </a:lnTo>
                              <a:lnTo>
                                <a:pt x="92" y="14"/>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461" name="Freeform 460"/>
                        <p:cNvSpPr>
                          <a:spLocks/>
                        </p:cNvSpPr>
                        <p:nvPr/>
                      </p:nvSpPr>
                      <p:spPr bwMode="auto">
                        <a:xfrm>
                          <a:off x="1868" y="875"/>
                          <a:ext cx="606" cy="476"/>
                        </a:xfrm>
                        <a:custGeom>
                          <a:avLst/>
                          <a:gdLst/>
                          <a:ahLst/>
                          <a:cxnLst>
                            <a:cxn ang="0">
                              <a:pos x="600" y="452"/>
                            </a:cxn>
                            <a:cxn ang="0">
                              <a:pos x="6" y="414"/>
                            </a:cxn>
                            <a:cxn ang="0">
                              <a:pos x="0" y="476"/>
                            </a:cxn>
                            <a:cxn ang="0">
                              <a:pos x="12" y="420"/>
                            </a:cxn>
                            <a:cxn ang="0">
                              <a:pos x="606" y="460"/>
                            </a:cxn>
                            <a:cxn ang="0">
                              <a:pos x="604" y="0"/>
                            </a:cxn>
                            <a:cxn ang="0">
                              <a:pos x="600" y="452"/>
                            </a:cxn>
                          </a:cxnLst>
                          <a:rect l="0" t="0" r="r" b="b"/>
                          <a:pathLst>
                            <a:path w="606" h="476">
                              <a:moveTo>
                                <a:pt x="600" y="452"/>
                              </a:moveTo>
                              <a:lnTo>
                                <a:pt x="6" y="414"/>
                              </a:lnTo>
                              <a:lnTo>
                                <a:pt x="0" y="476"/>
                              </a:lnTo>
                              <a:lnTo>
                                <a:pt x="12" y="420"/>
                              </a:lnTo>
                              <a:lnTo>
                                <a:pt x="606" y="460"/>
                              </a:lnTo>
                              <a:lnTo>
                                <a:pt x="604" y="0"/>
                              </a:lnTo>
                              <a:lnTo>
                                <a:pt x="600" y="452"/>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462" name="Freeform 461"/>
                        <p:cNvSpPr>
                          <a:spLocks/>
                        </p:cNvSpPr>
                        <p:nvPr/>
                      </p:nvSpPr>
                      <p:spPr bwMode="auto">
                        <a:xfrm>
                          <a:off x="2472" y="875"/>
                          <a:ext cx="614" cy="460"/>
                        </a:xfrm>
                        <a:custGeom>
                          <a:avLst/>
                          <a:gdLst/>
                          <a:ahLst/>
                          <a:cxnLst>
                            <a:cxn ang="0">
                              <a:pos x="612" y="358"/>
                            </a:cxn>
                            <a:cxn ang="0">
                              <a:pos x="614" y="354"/>
                            </a:cxn>
                            <a:cxn ang="0">
                              <a:pos x="2" y="356"/>
                            </a:cxn>
                            <a:cxn ang="0">
                              <a:pos x="6" y="2"/>
                            </a:cxn>
                            <a:cxn ang="0">
                              <a:pos x="0" y="0"/>
                            </a:cxn>
                            <a:cxn ang="0">
                              <a:pos x="2" y="460"/>
                            </a:cxn>
                            <a:cxn ang="0">
                              <a:pos x="2" y="360"/>
                            </a:cxn>
                            <a:cxn ang="0">
                              <a:pos x="612" y="358"/>
                            </a:cxn>
                          </a:cxnLst>
                          <a:rect l="0" t="0" r="r" b="b"/>
                          <a:pathLst>
                            <a:path w="614" h="460">
                              <a:moveTo>
                                <a:pt x="612" y="358"/>
                              </a:moveTo>
                              <a:lnTo>
                                <a:pt x="614" y="354"/>
                              </a:lnTo>
                              <a:lnTo>
                                <a:pt x="2" y="356"/>
                              </a:lnTo>
                              <a:lnTo>
                                <a:pt x="6" y="2"/>
                              </a:lnTo>
                              <a:lnTo>
                                <a:pt x="0" y="0"/>
                              </a:lnTo>
                              <a:lnTo>
                                <a:pt x="2" y="460"/>
                              </a:lnTo>
                              <a:lnTo>
                                <a:pt x="2" y="360"/>
                              </a:lnTo>
                              <a:lnTo>
                                <a:pt x="612" y="358"/>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463" name="Freeform 462"/>
                        <p:cNvSpPr>
                          <a:spLocks/>
                        </p:cNvSpPr>
                        <p:nvPr/>
                      </p:nvSpPr>
                      <p:spPr bwMode="auto">
                        <a:xfrm>
                          <a:off x="1804" y="1325"/>
                          <a:ext cx="62" cy="42"/>
                        </a:xfrm>
                        <a:custGeom>
                          <a:avLst/>
                          <a:gdLst/>
                          <a:ahLst/>
                          <a:cxnLst>
                            <a:cxn ang="0">
                              <a:pos x="0" y="10"/>
                            </a:cxn>
                            <a:cxn ang="0">
                              <a:pos x="32" y="4"/>
                            </a:cxn>
                            <a:cxn ang="0">
                              <a:pos x="60" y="42"/>
                            </a:cxn>
                            <a:cxn ang="0">
                              <a:pos x="62" y="34"/>
                            </a:cxn>
                            <a:cxn ang="0">
                              <a:pos x="36" y="0"/>
                            </a:cxn>
                            <a:cxn ang="0">
                              <a:pos x="0" y="10"/>
                            </a:cxn>
                          </a:cxnLst>
                          <a:rect l="0" t="0" r="r" b="b"/>
                          <a:pathLst>
                            <a:path w="62" h="42">
                              <a:moveTo>
                                <a:pt x="0" y="10"/>
                              </a:moveTo>
                              <a:lnTo>
                                <a:pt x="32" y="4"/>
                              </a:lnTo>
                              <a:lnTo>
                                <a:pt x="60" y="42"/>
                              </a:lnTo>
                              <a:lnTo>
                                <a:pt x="62" y="34"/>
                              </a:lnTo>
                              <a:lnTo>
                                <a:pt x="36" y="0"/>
                              </a:lnTo>
                              <a:lnTo>
                                <a:pt x="0" y="10"/>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464" name="Freeform 463"/>
                        <p:cNvSpPr>
                          <a:spLocks/>
                        </p:cNvSpPr>
                        <p:nvPr/>
                      </p:nvSpPr>
                      <p:spPr bwMode="auto">
                        <a:xfrm>
                          <a:off x="1866" y="1351"/>
                          <a:ext cx="2" cy="10"/>
                        </a:xfrm>
                        <a:custGeom>
                          <a:avLst/>
                          <a:gdLst/>
                          <a:ahLst/>
                          <a:cxnLst>
                            <a:cxn ang="0">
                              <a:pos x="0" y="10"/>
                            </a:cxn>
                            <a:cxn ang="0">
                              <a:pos x="2" y="0"/>
                            </a:cxn>
                            <a:cxn ang="0">
                              <a:pos x="0" y="8"/>
                            </a:cxn>
                            <a:cxn ang="0">
                              <a:pos x="0" y="10"/>
                            </a:cxn>
                          </a:cxnLst>
                          <a:rect l="0" t="0" r="r" b="b"/>
                          <a:pathLst>
                            <a:path w="2" h="10">
                              <a:moveTo>
                                <a:pt x="0" y="10"/>
                              </a:moveTo>
                              <a:lnTo>
                                <a:pt x="2" y="0"/>
                              </a:lnTo>
                              <a:lnTo>
                                <a:pt x="0" y="8"/>
                              </a:lnTo>
                              <a:lnTo>
                                <a:pt x="0" y="10"/>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465" name="Freeform 464"/>
                        <p:cNvSpPr>
                          <a:spLocks/>
                        </p:cNvSpPr>
                        <p:nvPr/>
                      </p:nvSpPr>
                      <p:spPr bwMode="auto">
                        <a:xfrm>
                          <a:off x="1776" y="1335"/>
                          <a:ext cx="28" cy="6"/>
                        </a:xfrm>
                        <a:custGeom>
                          <a:avLst/>
                          <a:gdLst/>
                          <a:ahLst/>
                          <a:cxnLst>
                            <a:cxn ang="0">
                              <a:pos x="28" y="0"/>
                            </a:cxn>
                            <a:cxn ang="0">
                              <a:pos x="0" y="6"/>
                            </a:cxn>
                            <a:cxn ang="0">
                              <a:pos x="20" y="2"/>
                            </a:cxn>
                            <a:cxn ang="0">
                              <a:pos x="28" y="0"/>
                            </a:cxn>
                          </a:cxnLst>
                          <a:rect l="0" t="0" r="r" b="b"/>
                          <a:pathLst>
                            <a:path w="28" h="6">
                              <a:moveTo>
                                <a:pt x="28" y="0"/>
                              </a:moveTo>
                              <a:lnTo>
                                <a:pt x="0" y="6"/>
                              </a:lnTo>
                              <a:lnTo>
                                <a:pt x="20" y="2"/>
                              </a:lnTo>
                              <a:lnTo>
                                <a:pt x="28" y="0"/>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466" name="Freeform 465"/>
                        <p:cNvSpPr>
                          <a:spLocks/>
                        </p:cNvSpPr>
                        <p:nvPr/>
                      </p:nvSpPr>
                      <p:spPr bwMode="auto">
                        <a:xfrm>
                          <a:off x="1340" y="709"/>
                          <a:ext cx="524" cy="966"/>
                        </a:xfrm>
                        <a:custGeom>
                          <a:avLst/>
                          <a:gdLst/>
                          <a:ahLst/>
                          <a:cxnLst>
                            <a:cxn ang="0">
                              <a:pos x="458" y="634"/>
                            </a:cxn>
                            <a:cxn ang="0">
                              <a:pos x="366" y="644"/>
                            </a:cxn>
                            <a:cxn ang="0">
                              <a:pos x="294" y="536"/>
                            </a:cxn>
                            <a:cxn ang="0">
                              <a:pos x="304" y="474"/>
                            </a:cxn>
                            <a:cxn ang="0">
                              <a:pos x="254" y="486"/>
                            </a:cxn>
                            <a:cxn ang="0">
                              <a:pos x="284" y="348"/>
                            </a:cxn>
                            <a:cxn ang="0">
                              <a:pos x="256" y="334"/>
                            </a:cxn>
                            <a:cxn ang="0">
                              <a:pos x="184" y="168"/>
                            </a:cxn>
                            <a:cxn ang="0">
                              <a:pos x="210" y="24"/>
                            </a:cxn>
                            <a:cxn ang="0">
                              <a:pos x="212" y="26"/>
                            </a:cxn>
                            <a:cxn ang="0">
                              <a:pos x="214" y="22"/>
                            </a:cxn>
                            <a:cxn ang="0">
                              <a:pos x="136" y="0"/>
                            </a:cxn>
                            <a:cxn ang="0">
                              <a:pos x="136" y="2"/>
                            </a:cxn>
                            <a:cxn ang="0">
                              <a:pos x="140" y="4"/>
                            </a:cxn>
                            <a:cxn ang="0">
                              <a:pos x="78" y="344"/>
                            </a:cxn>
                            <a:cxn ang="0">
                              <a:pos x="108" y="438"/>
                            </a:cxn>
                            <a:cxn ang="0">
                              <a:pos x="40" y="574"/>
                            </a:cxn>
                            <a:cxn ang="0">
                              <a:pos x="50" y="600"/>
                            </a:cxn>
                            <a:cxn ang="0">
                              <a:pos x="0" y="866"/>
                            </a:cxn>
                            <a:cxn ang="0">
                              <a:pos x="496" y="966"/>
                            </a:cxn>
                            <a:cxn ang="0">
                              <a:pos x="524" y="658"/>
                            </a:cxn>
                            <a:cxn ang="0">
                              <a:pos x="496" y="620"/>
                            </a:cxn>
                            <a:cxn ang="0">
                              <a:pos x="458" y="634"/>
                            </a:cxn>
                          </a:cxnLst>
                          <a:rect l="0" t="0" r="r" b="b"/>
                          <a:pathLst>
                            <a:path w="524" h="966">
                              <a:moveTo>
                                <a:pt x="458" y="634"/>
                              </a:moveTo>
                              <a:lnTo>
                                <a:pt x="366" y="644"/>
                              </a:lnTo>
                              <a:lnTo>
                                <a:pt x="294" y="536"/>
                              </a:lnTo>
                              <a:lnTo>
                                <a:pt x="304" y="474"/>
                              </a:lnTo>
                              <a:lnTo>
                                <a:pt x="254" y="486"/>
                              </a:lnTo>
                              <a:lnTo>
                                <a:pt x="284" y="348"/>
                              </a:lnTo>
                              <a:lnTo>
                                <a:pt x="256" y="334"/>
                              </a:lnTo>
                              <a:lnTo>
                                <a:pt x="184" y="168"/>
                              </a:lnTo>
                              <a:lnTo>
                                <a:pt x="210" y="24"/>
                              </a:lnTo>
                              <a:lnTo>
                                <a:pt x="212" y="26"/>
                              </a:lnTo>
                              <a:lnTo>
                                <a:pt x="214" y="22"/>
                              </a:lnTo>
                              <a:lnTo>
                                <a:pt x="136" y="0"/>
                              </a:lnTo>
                              <a:lnTo>
                                <a:pt x="136" y="2"/>
                              </a:lnTo>
                              <a:lnTo>
                                <a:pt x="140" y="4"/>
                              </a:lnTo>
                              <a:lnTo>
                                <a:pt x="78" y="344"/>
                              </a:lnTo>
                              <a:lnTo>
                                <a:pt x="108" y="438"/>
                              </a:lnTo>
                              <a:lnTo>
                                <a:pt x="40" y="574"/>
                              </a:lnTo>
                              <a:lnTo>
                                <a:pt x="50" y="600"/>
                              </a:lnTo>
                              <a:lnTo>
                                <a:pt x="0" y="866"/>
                              </a:lnTo>
                              <a:lnTo>
                                <a:pt x="496" y="966"/>
                              </a:lnTo>
                              <a:lnTo>
                                <a:pt x="524" y="658"/>
                              </a:lnTo>
                              <a:lnTo>
                                <a:pt x="496" y="620"/>
                              </a:lnTo>
                              <a:lnTo>
                                <a:pt x="458" y="634"/>
                              </a:lnTo>
                              <a:close/>
                            </a:path>
                          </a:pathLst>
                        </a:custGeom>
                        <a:solidFill>
                          <a:srgbClr val="C4653F"/>
                        </a:solid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467" name="Freeform 466"/>
                        <p:cNvSpPr>
                          <a:spLocks/>
                        </p:cNvSpPr>
                        <p:nvPr/>
                      </p:nvSpPr>
                      <p:spPr bwMode="auto">
                        <a:xfrm>
                          <a:off x="3108" y="1621"/>
                          <a:ext cx="118" cy="318"/>
                        </a:xfrm>
                        <a:custGeom>
                          <a:avLst/>
                          <a:gdLst/>
                          <a:ahLst/>
                          <a:cxnLst>
                            <a:cxn ang="0">
                              <a:pos x="94" y="254"/>
                            </a:cxn>
                            <a:cxn ang="0">
                              <a:pos x="94" y="256"/>
                            </a:cxn>
                            <a:cxn ang="0">
                              <a:pos x="96" y="256"/>
                            </a:cxn>
                            <a:cxn ang="0">
                              <a:pos x="118" y="318"/>
                            </a:cxn>
                            <a:cxn ang="0">
                              <a:pos x="0" y="0"/>
                            </a:cxn>
                            <a:cxn ang="0">
                              <a:pos x="94" y="254"/>
                            </a:cxn>
                            <a:cxn ang="0">
                              <a:pos x="94" y="254"/>
                            </a:cxn>
                          </a:cxnLst>
                          <a:rect l="0" t="0" r="r" b="b"/>
                          <a:pathLst>
                            <a:path w="118" h="318">
                              <a:moveTo>
                                <a:pt x="94" y="254"/>
                              </a:moveTo>
                              <a:lnTo>
                                <a:pt x="94" y="256"/>
                              </a:lnTo>
                              <a:lnTo>
                                <a:pt x="96" y="256"/>
                              </a:lnTo>
                              <a:lnTo>
                                <a:pt x="118" y="318"/>
                              </a:lnTo>
                              <a:lnTo>
                                <a:pt x="0" y="0"/>
                              </a:lnTo>
                              <a:lnTo>
                                <a:pt x="94" y="254"/>
                              </a:lnTo>
                              <a:lnTo>
                                <a:pt x="94" y="254"/>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468" name="Freeform 467"/>
                        <p:cNvSpPr>
                          <a:spLocks/>
                        </p:cNvSpPr>
                        <p:nvPr/>
                      </p:nvSpPr>
                      <p:spPr bwMode="auto">
                        <a:xfrm>
                          <a:off x="3098" y="1295"/>
                          <a:ext cx="10" cy="326"/>
                        </a:xfrm>
                        <a:custGeom>
                          <a:avLst/>
                          <a:gdLst/>
                          <a:ahLst/>
                          <a:cxnLst>
                            <a:cxn ang="0">
                              <a:pos x="6" y="188"/>
                            </a:cxn>
                            <a:cxn ang="0">
                              <a:pos x="6" y="188"/>
                            </a:cxn>
                            <a:cxn ang="0">
                              <a:pos x="10" y="326"/>
                            </a:cxn>
                            <a:cxn ang="0">
                              <a:pos x="0" y="0"/>
                            </a:cxn>
                            <a:cxn ang="0">
                              <a:pos x="6" y="186"/>
                            </a:cxn>
                            <a:cxn ang="0">
                              <a:pos x="6" y="188"/>
                            </a:cxn>
                          </a:cxnLst>
                          <a:rect l="0" t="0" r="r" b="b"/>
                          <a:pathLst>
                            <a:path w="10" h="326">
                              <a:moveTo>
                                <a:pt x="6" y="188"/>
                              </a:moveTo>
                              <a:lnTo>
                                <a:pt x="6" y="188"/>
                              </a:lnTo>
                              <a:lnTo>
                                <a:pt x="10" y="326"/>
                              </a:lnTo>
                              <a:lnTo>
                                <a:pt x="0" y="0"/>
                              </a:lnTo>
                              <a:lnTo>
                                <a:pt x="6" y="186"/>
                              </a:lnTo>
                              <a:lnTo>
                                <a:pt x="6" y="188"/>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469" name="Freeform 468"/>
                        <p:cNvSpPr>
                          <a:spLocks/>
                        </p:cNvSpPr>
                        <p:nvPr/>
                      </p:nvSpPr>
                      <p:spPr bwMode="auto">
                        <a:xfrm>
                          <a:off x="2468" y="877"/>
                          <a:ext cx="648" cy="972"/>
                        </a:xfrm>
                        <a:custGeom>
                          <a:avLst/>
                          <a:gdLst/>
                          <a:ahLst/>
                          <a:cxnLst>
                            <a:cxn ang="0">
                              <a:pos x="478" y="708"/>
                            </a:cxn>
                            <a:cxn ang="0">
                              <a:pos x="648" y="766"/>
                            </a:cxn>
                            <a:cxn ang="0">
                              <a:pos x="646" y="758"/>
                            </a:cxn>
                            <a:cxn ang="0">
                              <a:pos x="478" y="704"/>
                            </a:cxn>
                            <a:cxn ang="0">
                              <a:pos x="4" y="706"/>
                            </a:cxn>
                            <a:cxn ang="0">
                              <a:pos x="8" y="458"/>
                            </a:cxn>
                            <a:cxn ang="0">
                              <a:pos x="6" y="458"/>
                            </a:cxn>
                            <a:cxn ang="0">
                              <a:pos x="6" y="358"/>
                            </a:cxn>
                            <a:cxn ang="0">
                              <a:pos x="616" y="356"/>
                            </a:cxn>
                            <a:cxn ang="0">
                              <a:pos x="618" y="352"/>
                            </a:cxn>
                            <a:cxn ang="0">
                              <a:pos x="6" y="354"/>
                            </a:cxn>
                            <a:cxn ang="0">
                              <a:pos x="10" y="0"/>
                            </a:cxn>
                            <a:cxn ang="0">
                              <a:pos x="8" y="0"/>
                            </a:cxn>
                            <a:cxn ang="0">
                              <a:pos x="0" y="972"/>
                            </a:cxn>
                            <a:cxn ang="0">
                              <a:pos x="4" y="710"/>
                            </a:cxn>
                            <a:cxn ang="0">
                              <a:pos x="478" y="708"/>
                            </a:cxn>
                          </a:cxnLst>
                          <a:rect l="0" t="0" r="r" b="b"/>
                          <a:pathLst>
                            <a:path w="648" h="972">
                              <a:moveTo>
                                <a:pt x="478" y="708"/>
                              </a:moveTo>
                              <a:lnTo>
                                <a:pt x="648" y="766"/>
                              </a:lnTo>
                              <a:lnTo>
                                <a:pt x="646" y="758"/>
                              </a:lnTo>
                              <a:lnTo>
                                <a:pt x="478" y="704"/>
                              </a:lnTo>
                              <a:lnTo>
                                <a:pt x="4" y="706"/>
                              </a:lnTo>
                              <a:lnTo>
                                <a:pt x="8" y="458"/>
                              </a:lnTo>
                              <a:lnTo>
                                <a:pt x="6" y="458"/>
                              </a:lnTo>
                              <a:lnTo>
                                <a:pt x="6" y="358"/>
                              </a:lnTo>
                              <a:lnTo>
                                <a:pt x="616" y="356"/>
                              </a:lnTo>
                              <a:lnTo>
                                <a:pt x="618" y="352"/>
                              </a:lnTo>
                              <a:lnTo>
                                <a:pt x="6" y="354"/>
                              </a:lnTo>
                              <a:lnTo>
                                <a:pt x="10" y="0"/>
                              </a:lnTo>
                              <a:lnTo>
                                <a:pt x="8" y="0"/>
                              </a:lnTo>
                              <a:lnTo>
                                <a:pt x="0" y="972"/>
                              </a:lnTo>
                              <a:lnTo>
                                <a:pt x="4" y="710"/>
                              </a:lnTo>
                              <a:lnTo>
                                <a:pt x="478" y="708"/>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470" name="Freeform 469"/>
                        <p:cNvSpPr>
                          <a:spLocks/>
                        </p:cNvSpPr>
                        <p:nvPr/>
                      </p:nvSpPr>
                      <p:spPr bwMode="auto">
                        <a:xfrm>
                          <a:off x="2632" y="1939"/>
                          <a:ext cx="602" cy="8"/>
                        </a:xfrm>
                        <a:custGeom>
                          <a:avLst/>
                          <a:gdLst/>
                          <a:ahLst/>
                          <a:cxnLst>
                            <a:cxn ang="0">
                              <a:pos x="602" y="6"/>
                            </a:cxn>
                            <a:cxn ang="0">
                              <a:pos x="594" y="0"/>
                            </a:cxn>
                            <a:cxn ang="0">
                              <a:pos x="0" y="8"/>
                            </a:cxn>
                            <a:cxn ang="0">
                              <a:pos x="602" y="6"/>
                            </a:cxn>
                          </a:cxnLst>
                          <a:rect l="0" t="0" r="r" b="b"/>
                          <a:pathLst>
                            <a:path w="602" h="8">
                              <a:moveTo>
                                <a:pt x="602" y="6"/>
                              </a:moveTo>
                              <a:lnTo>
                                <a:pt x="594" y="0"/>
                              </a:lnTo>
                              <a:lnTo>
                                <a:pt x="0" y="8"/>
                              </a:lnTo>
                              <a:lnTo>
                                <a:pt x="602" y="6"/>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471" name="Freeform 470"/>
                        <p:cNvSpPr>
                          <a:spLocks/>
                        </p:cNvSpPr>
                        <p:nvPr/>
                      </p:nvSpPr>
                      <p:spPr bwMode="auto">
                        <a:xfrm>
                          <a:off x="3014" y="847"/>
                          <a:ext cx="74" cy="378"/>
                        </a:xfrm>
                        <a:custGeom>
                          <a:avLst/>
                          <a:gdLst/>
                          <a:ahLst/>
                          <a:cxnLst>
                            <a:cxn ang="0">
                              <a:pos x="74" y="378"/>
                            </a:cxn>
                            <a:cxn ang="0">
                              <a:pos x="2" y="0"/>
                            </a:cxn>
                            <a:cxn ang="0">
                              <a:pos x="0" y="0"/>
                            </a:cxn>
                            <a:cxn ang="0">
                              <a:pos x="74" y="378"/>
                            </a:cxn>
                          </a:cxnLst>
                          <a:rect l="0" t="0" r="r" b="b"/>
                          <a:pathLst>
                            <a:path w="74" h="378">
                              <a:moveTo>
                                <a:pt x="74" y="378"/>
                              </a:moveTo>
                              <a:lnTo>
                                <a:pt x="2" y="0"/>
                              </a:lnTo>
                              <a:lnTo>
                                <a:pt x="0" y="0"/>
                              </a:lnTo>
                              <a:lnTo>
                                <a:pt x="74" y="378"/>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472" name="Freeform 471"/>
                        <p:cNvSpPr>
                          <a:spLocks/>
                        </p:cNvSpPr>
                        <p:nvPr/>
                      </p:nvSpPr>
                      <p:spPr bwMode="auto">
                        <a:xfrm>
                          <a:off x="1529" y="729"/>
                          <a:ext cx="944" cy="628"/>
                        </a:xfrm>
                        <a:custGeom>
                          <a:avLst/>
                          <a:gdLst/>
                          <a:ahLst/>
                          <a:cxnLst>
                            <a:cxn ang="0">
                              <a:pos x="260" y="62"/>
                            </a:cxn>
                            <a:cxn ang="0">
                              <a:pos x="22" y="0"/>
                            </a:cxn>
                            <a:cxn ang="0">
                              <a:pos x="20" y="4"/>
                            </a:cxn>
                            <a:cxn ang="0">
                              <a:pos x="24" y="4"/>
                            </a:cxn>
                            <a:cxn ang="0">
                              <a:pos x="0" y="148"/>
                            </a:cxn>
                            <a:cxn ang="0">
                              <a:pos x="66" y="306"/>
                            </a:cxn>
                            <a:cxn ang="0">
                              <a:pos x="100" y="326"/>
                            </a:cxn>
                            <a:cxn ang="0">
                              <a:pos x="70" y="456"/>
                            </a:cxn>
                            <a:cxn ang="0">
                              <a:pos x="118" y="444"/>
                            </a:cxn>
                            <a:cxn ang="0">
                              <a:pos x="110" y="514"/>
                            </a:cxn>
                            <a:cxn ang="0">
                              <a:pos x="180" y="618"/>
                            </a:cxn>
                            <a:cxn ang="0">
                              <a:pos x="244" y="610"/>
                            </a:cxn>
                            <a:cxn ang="0">
                              <a:pos x="272" y="604"/>
                            </a:cxn>
                            <a:cxn ang="0">
                              <a:pos x="308" y="594"/>
                            </a:cxn>
                            <a:cxn ang="0">
                              <a:pos x="334" y="628"/>
                            </a:cxn>
                            <a:cxn ang="0">
                              <a:pos x="336" y="620"/>
                            </a:cxn>
                            <a:cxn ang="0">
                              <a:pos x="342" y="558"/>
                            </a:cxn>
                            <a:cxn ang="0">
                              <a:pos x="936" y="596"/>
                            </a:cxn>
                            <a:cxn ang="0">
                              <a:pos x="940" y="144"/>
                            </a:cxn>
                            <a:cxn ang="0">
                              <a:pos x="944" y="146"/>
                            </a:cxn>
                            <a:cxn ang="0">
                              <a:pos x="944" y="140"/>
                            </a:cxn>
                            <a:cxn ang="0">
                              <a:pos x="260" y="62"/>
                            </a:cxn>
                          </a:cxnLst>
                          <a:rect l="0" t="0" r="r" b="b"/>
                          <a:pathLst>
                            <a:path w="944" h="628">
                              <a:moveTo>
                                <a:pt x="260" y="62"/>
                              </a:moveTo>
                              <a:lnTo>
                                <a:pt x="22" y="0"/>
                              </a:lnTo>
                              <a:lnTo>
                                <a:pt x="20" y="4"/>
                              </a:lnTo>
                              <a:lnTo>
                                <a:pt x="24" y="4"/>
                              </a:lnTo>
                              <a:lnTo>
                                <a:pt x="0" y="148"/>
                              </a:lnTo>
                              <a:lnTo>
                                <a:pt x="66" y="306"/>
                              </a:lnTo>
                              <a:lnTo>
                                <a:pt x="100" y="326"/>
                              </a:lnTo>
                              <a:lnTo>
                                <a:pt x="70" y="456"/>
                              </a:lnTo>
                              <a:lnTo>
                                <a:pt x="118" y="444"/>
                              </a:lnTo>
                              <a:lnTo>
                                <a:pt x="110" y="514"/>
                              </a:lnTo>
                              <a:lnTo>
                                <a:pt x="180" y="618"/>
                              </a:lnTo>
                              <a:lnTo>
                                <a:pt x="244" y="610"/>
                              </a:lnTo>
                              <a:lnTo>
                                <a:pt x="272" y="604"/>
                              </a:lnTo>
                              <a:lnTo>
                                <a:pt x="308" y="594"/>
                              </a:lnTo>
                              <a:lnTo>
                                <a:pt x="334" y="628"/>
                              </a:lnTo>
                              <a:lnTo>
                                <a:pt x="336" y="620"/>
                              </a:lnTo>
                              <a:lnTo>
                                <a:pt x="342" y="558"/>
                              </a:lnTo>
                              <a:lnTo>
                                <a:pt x="936" y="596"/>
                              </a:lnTo>
                              <a:lnTo>
                                <a:pt x="940" y="144"/>
                              </a:lnTo>
                              <a:lnTo>
                                <a:pt x="944" y="146"/>
                              </a:lnTo>
                              <a:lnTo>
                                <a:pt x="944" y="140"/>
                              </a:lnTo>
                              <a:lnTo>
                                <a:pt x="260" y="62"/>
                              </a:lnTo>
                              <a:close/>
                            </a:path>
                          </a:pathLst>
                        </a:custGeom>
                        <a:solidFill>
                          <a:srgbClr val="C4653F"/>
                        </a:solid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473" name="Freeform 472"/>
                        <p:cNvSpPr>
                          <a:spLocks/>
                        </p:cNvSpPr>
                        <p:nvPr/>
                      </p:nvSpPr>
                      <p:spPr bwMode="auto">
                        <a:xfrm>
                          <a:off x="2946" y="1581"/>
                          <a:ext cx="168" cy="56"/>
                        </a:xfrm>
                        <a:custGeom>
                          <a:avLst/>
                          <a:gdLst/>
                          <a:ahLst/>
                          <a:cxnLst>
                            <a:cxn ang="0">
                              <a:pos x="0" y="0"/>
                            </a:cxn>
                            <a:cxn ang="0">
                              <a:pos x="168" y="56"/>
                            </a:cxn>
                            <a:cxn ang="0">
                              <a:pos x="168" y="54"/>
                            </a:cxn>
                            <a:cxn ang="0">
                              <a:pos x="0" y="0"/>
                            </a:cxn>
                          </a:cxnLst>
                          <a:rect l="0" t="0" r="r" b="b"/>
                          <a:pathLst>
                            <a:path w="168" h="56">
                              <a:moveTo>
                                <a:pt x="0" y="0"/>
                              </a:moveTo>
                              <a:lnTo>
                                <a:pt x="168" y="56"/>
                              </a:lnTo>
                              <a:lnTo>
                                <a:pt x="168" y="54"/>
                              </a:lnTo>
                              <a:lnTo>
                                <a:pt x="0" y="0"/>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474" name="Freeform 473"/>
                        <p:cNvSpPr>
                          <a:spLocks/>
                        </p:cNvSpPr>
                        <p:nvPr/>
                      </p:nvSpPr>
                      <p:spPr bwMode="auto">
                        <a:xfrm>
                          <a:off x="2474" y="843"/>
                          <a:ext cx="614" cy="388"/>
                        </a:xfrm>
                        <a:custGeom>
                          <a:avLst/>
                          <a:gdLst/>
                          <a:ahLst/>
                          <a:cxnLst>
                            <a:cxn ang="0">
                              <a:pos x="614" y="382"/>
                            </a:cxn>
                            <a:cxn ang="0">
                              <a:pos x="540" y="4"/>
                            </a:cxn>
                            <a:cxn ang="0">
                              <a:pos x="542" y="4"/>
                            </a:cxn>
                            <a:cxn ang="0">
                              <a:pos x="542" y="0"/>
                            </a:cxn>
                            <a:cxn ang="0">
                              <a:pos x="26" y="32"/>
                            </a:cxn>
                            <a:cxn ang="0">
                              <a:pos x="2" y="28"/>
                            </a:cxn>
                            <a:cxn ang="0">
                              <a:pos x="2" y="34"/>
                            </a:cxn>
                            <a:cxn ang="0">
                              <a:pos x="4" y="34"/>
                            </a:cxn>
                            <a:cxn ang="0">
                              <a:pos x="0" y="388"/>
                            </a:cxn>
                            <a:cxn ang="0">
                              <a:pos x="612" y="386"/>
                            </a:cxn>
                            <a:cxn ang="0">
                              <a:pos x="610" y="388"/>
                            </a:cxn>
                            <a:cxn ang="0">
                              <a:pos x="610" y="388"/>
                            </a:cxn>
                            <a:cxn ang="0">
                              <a:pos x="614" y="382"/>
                            </a:cxn>
                          </a:cxnLst>
                          <a:rect l="0" t="0" r="r" b="b"/>
                          <a:pathLst>
                            <a:path w="614" h="388">
                              <a:moveTo>
                                <a:pt x="614" y="382"/>
                              </a:moveTo>
                              <a:lnTo>
                                <a:pt x="540" y="4"/>
                              </a:lnTo>
                              <a:lnTo>
                                <a:pt x="542" y="4"/>
                              </a:lnTo>
                              <a:lnTo>
                                <a:pt x="542" y="0"/>
                              </a:lnTo>
                              <a:lnTo>
                                <a:pt x="26" y="32"/>
                              </a:lnTo>
                              <a:lnTo>
                                <a:pt x="2" y="28"/>
                              </a:lnTo>
                              <a:lnTo>
                                <a:pt x="2" y="34"/>
                              </a:lnTo>
                              <a:lnTo>
                                <a:pt x="4" y="34"/>
                              </a:lnTo>
                              <a:lnTo>
                                <a:pt x="0" y="388"/>
                              </a:lnTo>
                              <a:lnTo>
                                <a:pt x="612" y="386"/>
                              </a:lnTo>
                              <a:lnTo>
                                <a:pt x="610" y="388"/>
                              </a:lnTo>
                              <a:lnTo>
                                <a:pt x="610" y="388"/>
                              </a:lnTo>
                              <a:lnTo>
                                <a:pt x="614" y="382"/>
                              </a:lnTo>
                              <a:close/>
                            </a:path>
                          </a:pathLst>
                        </a:custGeom>
                        <a:solidFill>
                          <a:srgbClr val="C4653F"/>
                        </a:solid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475" name="Freeform 474"/>
                        <p:cNvSpPr>
                          <a:spLocks/>
                        </p:cNvSpPr>
                        <p:nvPr/>
                      </p:nvSpPr>
                      <p:spPr bwMode="auto">
                        <a:xfrm>
                          <a:off x="2468" y="1585"/>
                          <a:ext cx="758" cy="362"/>
                        </a:xfrm>
                        <a:custGeom>
                          <a:avLst/>
                          <a:gdLst/>
                          <a:ahLst/>
                          <a:cxnLst>
                            <a:cxn ang="0">
                              <a:pos x="736" y="292"/>
                            </a:cxn>
                            <a:cxn ang="0">
                              <a:pos x="734" y="292"/>
                            </a:cxn>
                            <a:cxn ang="0">
                              <a:pos x="734" y="290"/>
                            </a:cxn>
                            <a:cxn ang="0">
                              <a:pos x="734" y="290"/>
                            </a:cxn>
                            <a:cxn ang="0">
                              <a:pos x="646" y="52"/>
                            </a:cxn>
                            <a:cxn ang="0">
                              <a:pos x="646" y="52"/>
                            </a:cxn>
                            <a:cxn ang="0">
                              <a:pos x="648" y="58"/>
                            </a:cxn>
                            <a:cxn ang="0">
                              <a:pos x="478" y="0"/>
                            </a:cxn>
                            <a:cxn ang="0">
                              <a:pos x="4" y="2"/>
                            </a:cxn>
                            <a:cxn ang="0">
                              <a:pos x="0" y="264"/>
                            </a:cxn>
                            <a:cxn ang="0">
                              <a:pos x="158" y="268"/>
                            </a:cxn>
                            <a:cxn ang="0">
                              <a:pos x="164" y="362"/>
                            </a:cxn>
                            <a:cxn ang="0">
                              <a:pos x="758" y="354"/>
                            </a:cxn>
                            <a:cxn ang="0">
                              <a:pos x="736" y="292"/>
                            </a:cxn>
                          </a:cxnLst>
                          <a:rect l="0" t="0" r="r" b="b"/>
                          <a:pathLst>
                            <a:path w="758" h="362">
                              <a:moveTo>
                                <a:pt x="736" y="292"/>
                              </a:moveTo>
                              <a:lnTo>
                                <a:pt x="734" y="292"/>
                              </a:lnTo>
                              <a:lnTo>
                                <a:pt x="734" y="290"/>
                              </a:lnTo>
                              <a:lnTo>
                                <a:pt x="734" y="290"/>
                              </a:lnTo>
                              <a:lnTo>
                                <a:pt x="646" y="52"/>
                              </a:lnTo>
                              <a:lnTo>
                                <a:pt x="646" y="52"/>
                              </a:lnTo>
                              <a:lnTo>
                                <a:pt x="648" y="58"/>
                              </a:lnTo>
                              <a:lnTo>
                                <a:pt x="478" y="0"/>
                              </a:lnTo>
                              <a:lnTo>
                                <a:pt x="4" y="2"/>
                              </a:lnTo>
                              <a:lnTo>
                                <a:pt x="0" y="264"/>
                              </a:lnTo>
                              <a:lnTo>
                                <a:pt x="158" y="268"/>
                              </a:lnTo>
                              <a:lnTo>
                                <a:pt x="164" y="362"/>
                              </a:lnTo>
                              <a:lnTo>
                                <a:pt x="758" y="354"/>
                              </a:lnTo>
                              <a:lnTo>
                                <a:pt x="736" y="292"/>
                              </a:lnTo>
                              <a:close/>
                            </a:path>
                          </a:pathLst>
                        </a:custGeom>
                        <a:solidFill>
                          <a:srgbClr val="C59136"/>
                        </a:solid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476" name="Freeform 475"/>
                        <p:cNvSpPr>
                          <a:spLocks/>
                        </p:cNvSpPr>
                        <p:nvPr/>
                      </p:nvSpPr>
                      <p:spPr bwMode="auto">
                        <a:xfrm>
                          <a:off x="2472" y="1231"/>
                          <a:ext cx="642" cy="406"/>
                        </a:xfrm>
                        <a:custGeom>
                          <a:avLst/>
                          <a:gdLst/>
                          <a:ahLst/>
                          <a:cxnLst>
                            <a:cxn ang="0">
                              <a:pos x="636" y="390"/>
                            </a:cxn>
                            <a:cxn ang="0">
                              <a:pos x="632" y="252"/>
                            </a:cxn>
                            <a:cxn ang="0">
                              <a:pos x="632" y="252"/>
                            </a:cxn>
                            <a:cxn ang="0">
                              <a:pos x="632" y="250"/>
                            </a:cxn>
                            <a:cxn ang="0">
                              <a:pos x="626" y="64"/>
                            </a:cxn>
                            <a:cxn ang="0">
                              <a:pos x="596" y="26"/>
                            </a:cxn>
                            <a:cxn ang="0">
                              <a:pos x="612" y="0"/>
                            </a:cxn>
                            <a:cxn ang="0">
                              <a:pos x="612" y="0"/>
                            </a:cxn>
                            <a:cxn ang="0">
                              <a:pos x="612" y="2"/>
                            </a:cxn>
                            <a:cxn ang="0">
                              <a:pos x="2" y="4"/>
                            </a:cxn>
                            <a:cxn ang="0">
                              <a:pos x="2" y="104"/>
                            </a:cxn>
                            <a:cxn ang="0">
                              <a:pos x="4" y="104"/>
                            </a:cxn>
                            <a:cxn ang="0">
                              <a:pos x="0" y="352"/>
                            </a:cxn>
                            <a:cxn ang="0">
                              <a:pos x="474" y="350"/>
                            </a:cxn>
                            <a:cxn ang="0">
                              <a:pos x="642" y="404"/>
                            </a:cxn>
                            <a:cxn ang="0">
                              <a:pos x="642" y="406"/>
                            </a:cxn>
                            <a:cxn ang="0">
                              <a:pos x="642" y="406"/>
                            </a:cxn>
                            <a:cxn ang="0">
                              <a:pos x="636" y="390"/>
                            </a:cxn>
                          </a:cxnLst>
                          <a:rect l="0" t="0" r="r" b="b"/>
                          <a:pathLst>
                            <a:path w="642" h="406">
                              <a:moveTo>
                                <a:pt x="636" y="390"/>
                              </a:moveTo>
                              <a:lnTo>
                                <a:pt x="632" y="252"/>
                              </a:lnTo>
                              <a:lnTo>
                                <a:pt x="632" y="252"/>
                              </a:lnTo>
                              <a:lnTo>
                                <a:pt x="632" y="250"/>
                              </a:lnTo>
                              <a:lnTo>
                                <a:pt x="626" y="64"/>
                              </a:lnTo>
                              <a:lnTo>
                                <a:pt x="596" y="26"/>
                              </a:lnTo>
                              <a:lnTo>
                                <a:pt x="612" y="0"/>
                              </a:lnTo>
                              <a:lnTo>
                                <a:pt x="612" y="0"/>
                              </a:lnTo>
                              <a:lnTo>
                                <a:pt x="612" y="2"/>
                              </a:lnTo>
                              <a:lnTo>
                                <a:pt x="2" y="4"/>
                              </a:lnTo>
                              <a:lnTo>
                                <a:pt x="2" y="104"/>
                              </a:lnTo>
                              <a:lnTo>
                                <a:pt x="4" y="104"/>
                              </a:lnTo>
                              <a:lnTo>
                                <a:pt x="0" y="352"/>
                              </a:lnTo>
                              <a:lnTo>
                                <a:pt x="474" y="350"/>
                              </a:lnTo>
                              <a:lnTo>
                                <a:pt x="642" y="404"/>
                              </a:lnTo>
                              <a:lnTo>
                                <a:pt x="642" y="406"/>
                              </a:lnTo>
                              <a:lnTo>
                                <a:pt x="642" y="406"/>
                              </a:lnTo>
                              <a:lnTo>
                                <a:pt x="636" y="390"/>
                              </a:lnTo>
                              <a:close/>
                            </a:path>
                          </a:pathLst>
                        </a:custGeom>
                        <a:solidFill>
                          <a:srgbClr val="C4653F"/>
                        </a:solid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477" name="Freeform 476"/>
                        <p:cNvSpPr>
                          <a:spLocks/>
                        </p:cNvSpPr>
                        <p:nvPr/>
                      </p:nvSpPr>
                      <p:spPr bwMode="auto">
                        <a:xfrm>
                          <a:off x="3112" y="1457"/>
                          <a:ext cx="524" cy="418"/>
                        </a:xfrm>
                        <a:custGeom>
                          <a:avLst/>
                          <a:gdLst/>
                          <a:ahLst/>
                          <a:cxnLst>
                            <a:cxn ang="0">
                              <a:pos x="524" y="202"/>
                            </a:cxn>
                            <a:cxn ang="0">
                              <a:pos x="516" y="146"/>
                            </a:cxn>
                            <a:cxn ang="0">
                              <a:pos x="444" y="76"/>
                            </a:cxn>
                            <a:cxn ang="0">
                              <a:pos x="428" y="2"/>
                            </a:cxn>
                            <a:cxn ang="0">
                              <a:pos x="428" y="0"/>
                            </a:cxn>
                            <a:cxn ang="0">
                              <a:pos x="416" y="0"/>
                            </a:cxn>
                            <a:cxn ang="0">
                              <a:pos x="426" y="0"/>
                            </a:cxn>
                            <a:cxn ang="0">
                              <a:pos x="428" y="6"/>
                            </a:cxn>
                            <a:cxn ang="0">
                              <a:pos x="0" y="24"/>
                            </a:cxn>
                            <a:cxn ang="0">
                              <a:pos x="4" y="160"/>
                            </a:cxn>
                            <a:cxn ang="0">
                              <a:pos x="98" y="418"/>
                            </a:cxn>
                            <a:cxn ang="0">
                              <a:pos x="444" y="408"/>
                            </a:cxn>
                            <a:cxn ang="0">
                              <a:pos x="444" y="378"/>
                            </a:cxn>
                            <a:cxn ang="0">
                              <a:pos x="484" y="308"/>
                            </a:cxn>
                            <a:cxn ang="0">
                              <a:pos x="464" y="268"/>
                            </a:cxn>
                            <a:cxn ang="0">
                              <a:pos x="524" y="202"/>
                            </a:cxn>
                          </a:cxnLst>
                          <a:rect l="0" t="0" r="r" b="b"/>
                          <a:pathLst>
                            <a:path w="524" h="418">
                              <a:moveTo>
                                <a:pt x="524" y="202"/>
                              </a:moveTo>
                              <a:lnTo>
                                <a:pt x="516" y="146"/>
                              </a:lnTo>
                              <a:lnTo>
                                <a:pt x="444" y="76"/>
                              </a:lnTo>
                              <a:lnTo>
                                <a:pt x="428" y="2"/>
                              </a:lnTo>
                              <a:lnTo>
                                <a:pt x="428" y="0"/>
                              </a:lnTo>
                              <a:lnTo>
                                <a:pt x="416" y="0"/>
                              </a:lnTo>
                              <a:lnTo>
                                <a:pt x="426" y="0"/>
                              </a:lnTo>
                              <a:lnTo>
                                <a:pt x="428" y="6"/>
                              </a:lnTo>
                              <a:lnTo>
                                <a:pt x="0" y="24"/>
                              </a:lnTo>
                              <a:lnTo>
                                <a:pt x="4" y="160"/>
                              </a:lnTo>
                              <a:lnTo>
                                <a:pt x="98" y="418"/>
                              </a:lnTo>
                              <a:lnTo>
                                <a:pt x="444" y="408"/>
                              </a:lnTo>
                              <a:lnTo>
                                <a:pt x="444" y="378"/>
                              </a:lnTo>
                              <a:lnTo>
                                <a:pt x="484" y="308"/>
                              </a:lnTo>
                              <a:lnTo>
                                <a:pt x="464" y="268"/>
                              </a:lnTo>
                              <a:lnTo>
                                <a:pt x="524" y="202"/>
                              </a:lnTo>
                              <a:close/>
                            </a:path>
                          </a:pathLst>
                        </a:custGeom>
                        <a:solidFill>
                          <a:srgbClr val="C59136"/>
                        </a:solid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478" name="Freeform 477"/>
                        <p:cNvSpPr>
                          <a:spLocks/>
                        </p:cNvSpPr>
                        <p:nvPr/>
                      </p:nvSpPr>
                      <p:spPr bwMode="auto">
                        <a:xfrm>
                          <a:off x="3016" y="835"/>
                          <a:ext cx="586" cy="638"/>
                        </a:xfrm>
                        <a:custGeom>
                          <a:avLst/>
                          <a:gdLst/>
                          <a:ahLst/>
                          <a:cxnLst>
                            <a:cxn ang="0">
                              <a:pos x="514" y="566"/>
                            </a:cxn>
                            <a:cxn ang="0">
                              <a:pos x="376" y="482"/>
                            </a:cxn>
                            <a:cxn ang="0">
                              <a:pos x="346" y="344"/>
                            </a:cxn>
                            <a:cxn ang="0">
                              <a:pos x="386" y="302"/>
                            </a:cxn>
                            <a:cxn ang="0">
                              <a:pos x="424" y="214"/>
                            </a:cxn>
                            <a:cxn ang="0">
                              <a:pos x="418" y="216"/>
                            </a:cxn>
                            <a:cxn ang="0">
                              <a:pos x="506" y="108"/>
                            </a:cxn>
                            <a:cxn ang="0">
                              <a:pos x="586" y="54"/>
                            </a:cxn>
                            <a:cxn ang="0">
                              <a:pos x="406" y="54"/>
                            </a:cxn>
                            <a:cxn ang="0">
                              <a:pos x="158" y="0"/>
                            </a:cxn>
                            <a:cxn ang="0">
                              <a:pos x="0" y="8"/>
                            </a:cxn>
                            <a:cxn ang="0">
                              <a:pos x="0" y="12"/>
                            </a:cxn>
                            <a:cxn ang="0">
                              <a:pos x="4" y="14"/>
                            </a:cxn>
                            <a:cxn ang="0">
                              <a:pos x="78" y="390"/>
                            </a:cxn>
                            <a:cxn ang="0">
                              <a:pos x="60" y="422"/>
                            </a:cxn>
                            <a:cxn ang="0">
                              <a:pos x="90" y="460"/>
                            </a:cxn>
                            <a:cxn ang="0">
                              <a:pos x="96" y="638"/>
                            </a:cxn>
                            <a:cxn ang="0">
                              <a:pos x="512" y="622"/>
                            </a:cxn>
                            <a:cxn ang="0">
                              <a:pos x="524" y="622"/>
                            </a:cxn>
                            <a:cxn ang="0">
                              <a:pos x="514" y="566"/>
                            </a:cxn>
                          </a:cxnLst>
                          <a:rect l="0" t="0" r="r" b="b"/>
                          <a:pathLst>
                            <a:path w="586" h="638">
                              <a:moveTo>
                                <a:pt x="514" y="566"/>
                              </a:moveTo>
                              <a:lnTo>
                                <a:pt x="376" y="482"/>
                              </a:lnTo>
                              <a:lnTo>
                                <a:pt x="346" y="344"/>
                              </a:lnTo>
                              <a:lnTo>
                                <a:pt x="386" y="302"/>
                              </a:lnTo>
                              <a:lnTo>
                                <a:pt x="424" y="214"/>
                              </a:lnTo>
                              <a:lnTo>
                                <a:pt x="418" y="216"/>
                              </a:lnTo>
                              <a:lnTo>
                                <a:pt x="506" y="108"/>
                              </a:lnTo>
                              <a:lnTo>
                                <a:pt x="586" y="54"/>
                              </a:lnTo>
                              <a:lnTo>
                                <a:pt x="406" y="54"/>
                              </a:lnTo>
                              <a:lnTo>
                                <a:pt x="158" y="0"/>
                              </a:lnTo>
                              <a:lnTo>
                                <a:pt x="0" y="8"/>
                              </a:lnTo>
                              <a:lnTo>
                                <a:pt x="0" y="12"/>
                              </a:lnTo>
                              <a:lnTo>
                                <a:pt x="4" y="14"/>
                              </a:lnTo>
                              <a:lnTo>
                                <a:pt x="78" y="390"/>
                              </a:lnTo>
                              <a:lnTo>
                                <a:pt x="60" y="422"/>
                              </a:lnTo>
                              <a:lnTo>
                                <a:pt x="90" y="460"/>
                              </a:lnTo>
                              <a:lnTo>
                                <a:pt x="96" y="638"/>
                              </a:lnTo>
                              <a:lnTo>
                                <a:pt x="512" y="622"/>
                              </a:lnTo>
                              <a:lnTo>
                                <a:pt x="524" y="622"/>
                              </a:lnTo>
                              <a:lnTo>
                                <a:pt x="514" y="566"/>
                              </a:lnTo>
                              <a:close/>
                            </a:path>
                          </a:pathLst>
                        </a:custGeom>
                        <a:solidFill>
                          <a:srgbClr val="C4653F"/>
                        </a:solidFill>
                        <a:ln w="12700">
                          <a:solidFill>
                            <a:sysClr val="window" lastClr="FFFFFF"/>
                          </a:solidFill>
                          <a:prstDash val="solid"/>
                          <a:round/>
                          <a:headEnd/>
                          <a:tailEnd/>
                        </a:ln>
                        <a:effectLst/>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479" name="Freeform 478"/>
                        <p:cNvSpPr>
                          <a:spLocks/>
                        </p:cNvSpPr>
                        <p:nvPr/>
                      </p:nvSpPr>
                      <p:spPr bwMode="auto">
                        <a:xfrm>
                          <a:off x="3686" y="2005"/>
                          <a:ext cx="82" cy="138"/>
                        </a:xfrm>
                        <a:custGeom>
                          <a:avLst/>
                          <a:gdLst/>
                          <a:ahLst/>
                          <a:cxnLst>
                            <a:cxn ang="0">
                              <a:pos x="4" y="84"/>
                            </a:cxn>
                            <a:cxn ang="0">
                              <a:pos x="4" y="0"/>
                            </a:cxn>
                            <a:cxn ang="0">
                              <a:pos x="0" y="84"/>
                            </a:cxn>
                            <a:cxn ang="0">
                              <a:pos x="82" y="138"/>
                            </a:cxn>
                            <a:cxn ang="0">
                              <a:pos x="4" y="84"/>
                            </a:cxn>
                          </a:cxnLst>
                          <a:rect l="0" t="0" r="r" b="b"/>
                          <a:pathLst>
                            <a:path w="82" h="138">
                              <a:moveTo>
                                <a:pt x="4" y="84"/>
                              </a:moveTo>
                              <a:lnTo>
                                <a:pt x="4" y="0"/>
                              </a:lnTo>
                              <a:lnTo>
                                <a:pt x="0" y="84"/>
                              </a:lnTo>
                              <a:lnTo>
                                <a:pt x="82" y="138"/>
                              </a:lnTo>
                              <a:lnTo>
                                <a:pt x="4" y="84"/>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480" name="Freeform 479"/>
                        <p:cNvSpPr>
                          <a:spLocks/>
                        </p:cNvSpPr>
                        <p:nvPr/>
                      </p:nvSpPr>
                      <p:spPr bwMode="auto">
                        <a:xfrm>
                          <a:off x="3686" y="2083"/>
                          <a:ext cx="234" cy="146"/>
                        </a:xfrm>
                        <a:custGeom>
                          <a:avLst/>
                          <a:gdLst/>
                          <a:ahLst/>
                          <a:cxnLst>
                            <a:cxn ang="0">
                              <a:pos x="110" y="146"/>
                            </a:cxn>
                            <a:cxn ang="0">
                              <a:pos x="132" y="102"/>
                            </a:cxn>
                            <a:cxn ang="0">
                              <a:pos x="182" y="128"/>
                            </a:cxn>
                            <a:cxn ang="0">
                              <a:pos x="224" y="72"/>
                            </a:cxn>
                            <a:cxn ang="0">
                              <a:pos x="234" y="0"/>
                            </a:cxn>
                            <a:cxn ang="0">
                              <a:pos x="222" y="72"/>
                            </a:cxn>
                            <a:cxn ang="0">
                              <a:pos x="182" y="124"/>
                            </a:cxn>
                            <a:cxn ang="0">
                              <a:pos x="132" y="96"/>
                            </a:cxn>
                            <a:cxn ang="0">
                              <a:pos x="110" y="138"/>
                            </a:cxn>
                            <a:cxn ang="0">
                              <a:pos x="82" y="60"/>
                            </a:cxn>
                            <a:cxn ang="0">
                              <a:pos x="0" y="6"/>
                            </a:cxn>
                            <a:cxn ang="0">
                              <a:pos x="80" y="64"/>
                            </a:cxn>
                            <a:cxn ang="0">
                              <a:pos x="110" y="146"/>
                            </a:cxn>
                          </a:cxnLst>
                          <a:rect l="0" t="0" r="r" b="b"/>
                          <a:pathLst>
                            <a:path w="234" h="146">
                              <a:moveTo>
                                <a:pt x="110" y="146"/>
                              </a:moveTo>
                              <a:lnTo>
                                <a:pt x="132" y="102"/>
                              </a:lnTo>
                              <a:lnTo>
                                <a:pt x="182" y="128"/>
                              </a:lnTo>
                              <a:lnTo>
                                <a:pt x="224" y="72"/>
                              </a:lnTo>
                              <a:lnTo>
                                <a:pt x="234" y="0"/>
                              </a:lnTo>
                              <a:lnTo>
                                <a:pt x="222" y="72"/>
                              </a:lnTo>
                              <a:lnTo>
                                <a:pt x="182" y="124"/>
                              </a:lnTo>
                              <a:lnTo>
                                <a:pt x="132" y="96"/>
                              </a:lnTo>
                              <a:lnTo>
                                <a:pt x="110" y="138"/>
                              </a:lnTo>
                              <a:lnTo>
                                <a:pt x="82" y="60"/>
                              </a:lnTo>
                              <a:lnTo>
                                <a:pt x="0" y="6"/>
                              </a:lnTo>
                              <a:lnTo>
                                <a:pt x="80" y="64"/>
                              </a:lnTo>
                              <a:lnTo>
                                <a:pt x="110" y="146"/>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481" name="Freeform 480"/>
                        <p:cNvSpPr>
                          <a:spLocks/>
                        </p:cNvSpPr>
                        <p:nvPr/>
                      </p:nvSpPr>
                      <p:spPr bwMode="auto">
                        <a:xfrm>
                          <a:off x="3908" y="1991"/>
                          <a:ext cx="28" cy="164"/>
                        </a:xfrm>
                        <a:custGeom>
                          <a:avLst/>
                          <a:gdLst/>
                          <a:ahLst/>
                          <a:cxnLst>
                            <a:cxn ang="0">
                              <a:pos x="0" y="164"/>
                            </a:cxn>
                            <a:cxn ang="0">
                              <a:pos x="12" y="92"/>
                            </a:cxn>
                            <a:cxn ang="0">
                              <a:pos x="14" y="82"/>
                            </a:cxn>
                            <a:cxn ang="0">
                              <a:pos x="16" y="72"/>
                            </a:cxn>
                            <a:cxn ang="0">
                              <a:pos x="28" y="0"/>
                            </a:cxn>
                            <a:cxn ang="0">
                              <a:pos x="8" y="82"/>
                            </a:cxn>
                            <a:cxn ang="0">
                              <a:pos x="0" y="164"/>
                            </a:cxn>
                          </a:cxnLst>
                          <a:rect l="0" t="0" r="r" b="b"/>
                          <a:pathLst>
                            <a:path w="28" h="164">
                              <a:moveTo>
                                <a:pt x="0" y="164"/>
                              </a:moveTo>
                              <a:lnTo>
                                <a:pt x="12" y="92"/>
                              </a:lnTo>
                              <a:lnTo>
                                <a:pt x="14" y="82"/>
                              </a:lnTo>
                              <a:lnTo>
                                <a:pt x="16" y="72"/>
                              </a:lnTo>
                              <a:lnTo>
                                <a:pt x="28" y="0"/>
                              </a:lnTo>
                              <a:lnTo>
                                <a:pt x="8" y="82"/>
                              </a:lnTo>
                              <a:lnTo>
                                <a:pt x="0" y="164"/>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482" name="Freeform 481"/>
                        <p:cNvSpPr>
                          <a:spLocks/>
                        </p:cNvSpPr>
                        <p:nvPr/>
                      </p:nvSpPr>
                      <p:spPr bwMode="auto">
                        <a:xfrm>
                          <a:off x="3920" y="2063"/>
                          <a:ext cx="4" cy="20"/>
                        </a:xfrm>
                        <a:custGeom>
                          <a:avLst/>
                          <a:gdLst/>
                          <a:ahLst/>
                          <a:cxnLst>
                            <a:cxn ang="0">
                              <a:pos x="0" y="20"/>
                            </a:cxn>
                            <a:cxn ang="0">
                              <a:pos x="4" y="0"/>
                            </a:cxn>
                            <a:cxn ang="0">
                              <a:pos x="2" y="10"/>
                            </a:cxn>
                            <a:cxn ang="0">
                              <a:pos x="0" y="20"/>
                            </a:cxn>
                          </a:cxnLst>
                          <a:rect l="0" t="0" r="r" b="b"/>
                          <a:pathLst>
                            <a:path w="4" h="20">
                              <a:moveTo>
                                <a:pt x="0" y="20"/>
                              </a:moveTo>
                              <a:lnTo>
                                <a:pt x="4" y="0"/>
                              </a:lnTo>
                              <a:lnTo>
                                <a:pt x="2" y="10"/>
                              </a:lnTo>
                              <a:lnTo>
                                <a:pt x="0" y="20"/>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483" name="Freeform 482"/>
                        <p:cNvSpPr>
                          <a:spLocks/>
                        </p:cNvSpPr>
                        <p:nvPr/>
                      </p:nvSpPr>
                      <p:spPr bwMode="auto">
                        <a:xfrm>
                          <a:off x="3968" y="2043"/>
                          <a:ext cx="104" cy="60"/>
                        </a:xfrm>
                        <a:custGeom>
                          <a:avLst/>
                          <a:gdLst/>
                          <a:ahLst/>
                          <a:cxnLst>
                            <a:cxn ang="0">
                              <a:pos x="24" y="54"/>
                            </a:cxn>
                            <a:cxn ang="0">
                              <a:pos x="0" y="40"/>
                            </a:cxn>
                            <a:cxn ang="0">
                              <a:pos x="24" y="60"/>
                            </a:cxn>
                            <a:cxn ang="0">
                              <a:pos x="104" y="0"/>
                            </a:cxn>
                            <a:cxn ang="0">
                              <a:pos x="24" y="54"/>
                            </a:cxn>
                          </a:cxnLst>
                          <a:rect l="0" t="0" r="r" b="b"/>
                          <a:pathLst>
                            <a:path w="104" h="60">
                              <a:moveTo>
                                <a:pt x="24" y="54"/>
                              </a:moveTo>
                              <a:lnTo>
                                <a:pt x="0" y="40"/>
                              </a:lnTo>
                              <a:lnTo>
                                <a:pt x="24" y="60"/>
                              </a:lnTo>
                              <a:lnTo>
                                <a:pt x="104" y="0"/>
                              </a:lnTo>
                              <a:lnTo>
                                <a:pt x="24" y="54"/>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484" name="Freeform 483"/>
                        <p:cNvSpPr>
                          <a:spLocks/>
                        </p:cNvSpPr>
                        <p:nvPr/>
                      </p:nvSpPr>
                      <p:spPr bwMode="auto">
                        <a:xfrm>
                          <a:off x="4100" y="1909"/>
                          <a:ext cx="88" cy="148"/>
                        </a:xfrm>
                        <a:custGeom>
                          <a:avLst/>
                          <a:gdLst/>
                          <a:ahLst/>
                          <a:cxnLst>
                            <a:cxn ang="0">
                              <a:pos x="0" y="148"/>
                            </a:cxn>
                            <a:cxn ang="0">
                              <a:pos x="52" y="42"/>
                            </a:cxn>
                            <a:cxn ang="0">
                              <a:pos x="88" y="0"/>
                            </a:cxn>
                            <a:cxn ang="0">
                              <a:pos x="50" y="40"/>
                            </a:cxn>
                            <a:cxn ang="0">
                              <a:pos x="0" y="148"/>
                            </a:cxn>
                          </a:cxnLst>
                          <a:rect l="0" t="0" r="r" b="b"/>
                          <a:pathLst>
                            <a:path w="88" h="148">
                              <a:moveTo>
                                <a:pt x="0" y="148"/>
                              </a:moveTo>
                              <a:lnTo>
                                <a:pt x="52" y="42"/>
                              </a:lnTo>
                              <a:lnTo>
                                <a:pt x="88" y="0"/>
                              </a:lnTo>
                              <a:lnTo>
                                <a:pt x="50" y="40"/>
                              </a:lnTo>
                              <a:lnTo>
                                <a:pt x="0" y="148"/>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485" name="Freeform 484"/>
                        <p:cNvSpPr>
                          <a:spLocks/>
                        </p:cNvSpPr>
                        <p:nvPr/>
                      </p:nvSpPr>
                      <p:spPr bwMode="auto">
                        <a:xfrm>
                          <a:off x="3914" y="2083"/>
                          <a:ext cx="78" cy="48"/>
                        </a:xfrm>
                        <a:custGeom>
                          <a:avLst/>
                          <a:gdLst/>
                          <a:ahLst/>
                          <a:cxnLst>
                            <a:cxn ang="0">
                              <a:pos x="0" y="44"/>
                            </a:cxn>
                            <a:cxn ang="0">
                              <a:pos x="0" y="48"/>
                            </a:cxn>
                            <a:cxn ang="0">
                              <a:pos x="54" y="4"/>
                            </a:cxn>
                            <a:cxn ang="0">
                              <a:pos x="78" y="20"/>
                            </a:cxn>
                            <a:cxn ang="0">
                              <a:pos x="54" y="0"/>
                            </a:cxn>
                            <a:cxn ang="0">
                              <a:pos x="0" y="44"/>
                            </a:cxn>
                          </a:cxnLst>
                          <a:rect l="0" t="0" r="r" b="b"/>
                          <a:pathLst>
                            <a:path w="78" h="48">
                              <a:moveTo>
                                <a:pt x="0" y="44"/>
                              </a:moveTo>
                              <a:lnTo>
                                <a:pt x="0" y="48"/>
                              </a:lnTo>
                              <a:lnTo>
                                <a:pt x="54" y="4"/>
                              </a:lnTo>
                              <a:lnTo>
                                <a:pt x="78" y="20"/>
                              </a:lnTo>
                              <a:lnTo>
                                <a:pt x="54" y="0"/>
                              </a:lnTo>
                              <a:lnTo>
                                <a:pt x="0" y="44"/>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486" name="Freeform 485"/>
                        <p:cNvSpPr>
                          <a:spLocks/>
                        </p:cNvSpPr>
                        <p:nvPr/>
                      </p:nvSpPr>
                      <p:spPr bwMode="auto">
                        <a:xfrm>
                          <a:off x="3992" y="1951"/>
                          <a:ext cx="160" cy="152"/>
                        </a:xfrm>
                        <a:custGeom>
                          <a:avLst/>
                          <a:gdLst/>
                          <a:ahLst/>
                          <a:cxnLst>
                            <a:cxn ang="0">
                              <a:pos x="80" y="92"/>
                            </a:cxn>
                            <a:cxn ang="0">
                              <a:pos x="0" y="152"/>
                            </a:cxn>
                            <a:cxn ang="0">
                              <a:pos x="80" y="96"/>
                            </a:cxn>
                            <a:cxn ang="0">
                              <a:pos x="110" y="110"/>
                            </a:cxn>
                            <a:cxn ang="0">
                              <a:pos x="160" y="0"/>
                            </a:cxn>
                            <a:cxn ang="0">
                              <a:pos x="108" y="106"/>
                            </a:cxn>
                            <a:cxn ang="0">
                              <a:pos x="80" y="92"/>
                            </a:cxn>
                          </a:cxnLst>
                          <a:rect l="0" t="0" r="r" b="b"/>
                          <a:pathLst>
                            <a:path w="160" h="152">
                              <a:moveTo>
                                <a:pt x="80" y="92"/>
                              </a:moveTo>
                              <a:lnTo>
                                <a:pt x="0" y="152"/>
                              </a:lnTo>
                              <a:lnTo>
                                <a:pt x="80" y="96"/>
                              </a:lnTo>
                              <a:lnTo>
                                <a:pt x="110" y="110"/>
                              </a:lnTo>
                              <a:lnTo>
                                <a:pt x="160" y="0"/>
                              </a:lnTo>
                              <a:lnTo>
                                <a:pt x="108" y="106"/>
                              </a:lnTo>
                              <a:lnTo>
                                <a:pt x="80" y="92"/>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487" name="Freeform 486"/>
                        <p:cNvSpPr>
                          <a:spLocks/>
                        </p:cNvSpPr>
                        <p:nvPr/>
                      </p:nvSpPr>
                      <p:spPr bwMode="auto">
                        <a:xfrm>
                          <a:off x="4184" y="1895"/>
                          <a:ext cx="4" cy="14"/>
                        </a:xfrm>
                        <a:custGeom>
                          <a:avLst/>
                          <a:gdLst/>
                          <a:ahLst/>
                          <a:cxnLst>
                            <a:cxn ang="0">
                              <a:pos x="0" y="2"/>
                            </a:cxn>
                            <a:cxn ang="0">
                              <a:pos x="4" y="14"/>
                            </a:cxn>
                            <a:cxn ang="0">
                              <a:pos x="0" y="0"/>
                            </a:cxn>
                            <a:cxn ang="0">
                              <a:pos x="0" y="2"/>
                            </a:cxn>
                            <a:cxn ang="0">
                              <a:pos x="0" y="2"/>
                            </a:cxn>
                          </a:cxnLst>
                          <a:rect l="0" t="0" r="r" b="b"/>
                          <a:pathLst>
                            <a:path w="4" h="14">
                              <a:moveTo>
                                <a:pt x="0" y="2"/>
                              </a:moveTo>
                              <a:lnTo>
                                <a:pt x="4" y="14"/>
                              </a:lnTo>
                              <a:lnTo>
                                <a:pt x="0" y="0"/>
                              </a:lnTo>
                              <a:lnTo>
                                <a:pt x="0" y="2"/>
                              </a:lnTo>
                              <a:lnTo>
                                <a:pt x="0" y="2"/>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488" name="Freeform 487"/>
                        <p:cNvSpPr>
                          <a:spLocks/>
                        </p:cNvSpPr>
                        <p:nvPr/>
                      </p:nvSpPr>
                      <p:spPr bwMode="auto">
                        <a:xfrm>
                          <a:off x="3900" y="1599"/>
                          <a:ext cx="288" cy="524"/>
                        </a:xfrm>
                        <a:custGeom>
                          <a:avLst/>
                          <a:gdLst/>
                          <a:ahLst/>
                          <a:cxnLst>
                            <a:cxn ang="0">
                              <a:pos x="92" y="498"/>
                            </a:cxn>
                            <a:cxn ang="0">
                              <a:pos x="172" y="444"/>
                            </a:cxn>
                            <a:cxn ang="0">
                              <a:pos x="200" y="458"/>
                            </a:cxn>
                            <a:cxn ang="0">
                              <a:pos x="250" y="350"/>
                            </a:cxn>
                            <a:cxn ang="0">
                              <a:pos x="288" y="310"/>
                            </a:cxn>
                            <a:cxn ang="0">
                              <a:pos x="284" y="298"/>
                            </a:cxn>
                            <a:cxn ang="0">
                              <a:pos x="284" y="298"/>
                            </a:cxn>
                            <a:cxn ang="0">
                              <a:pos x="284" y="296"/>
                            </a:cxn>
                            <a:cxn ang="0">
                              <a:pos x="216" y="0"/>
                            </a:cxn>
                            <a:cxn ang="0">
                              <a:pos x="26" y="6"/>
                            </a:cxn>
                            <a:cxn ang="0">
                              <a:pos x="0" y="28"/>
                            </a:cxn>
                            <a:cxn ang="0">
                              <a:pos x="38" y="392"/>
                            </a:cxn>
                            <a:cxn ang="0">
                              <a:pos x="24" y="464"/>
                            </a:cxn>
                            <a:cxn ang="0">
                              <a:pos x="20" y="484"/>
                            </a:cxn>
                            <a:cxn ang="0">
                              <a:pos x="14" y="524"/>
                            </a:cxn>
                            <a:cxn ang="0">
                              <a:pos x="68" y="484"/>
                            </a:cxn>
                            <a:cxn ang="0">
                              <a:pos x="92" y="498"/>
                            </a:cxn>
                          </a:cxnLst>
                          <a:rect l="0" t="0" r="r" b="b"/>
                          <a:pathLst>
                            <a:path w="288" h="524">
                              <a:moveTo>
                                <a:pt x="92" y="498"/>
                              </a:moveTo>
                              <a:lnTo>
                                <a:pt x="172" y="444"/>
                              </a:lnTo>
                              <a:lnTo>
                                <a:pt x="200" y="458"/>
                              </a:lnTo>
                              <a:lnTo>
                                <a:pt x="250" y="350"/>
                              </a:lnTo>
                              <a:lnTo>
                                <a:pt x="288" y="310"/>
                              </a:lnTo>
                              <a:lnTo>
                                <a:pt x="284" y="298"/>
                              </a:lnTo>
                              <a:lnTo>
                                <a:pt x="284" y="298"/>
                              </a:lnTo>
                              <a:lnTo>
                                <a:pt x="284" y="296"/>
                              </a:lnTo>
                              <a:lnTo>
                                <a:pt x="216" y="0"/>
                              </a:lnTo>
                              <a:lnTo>
                                <a:pt x="26" y="6"/>
                              </a:lnTo>
                              <a:lnTo>
                                <a:pt x="0" y="28"/>
                              </a:lnTo>
                              <a:lnTo>
                                <a:pt x="38" y="392"/>
                              </a:lnTo>
                              <a:lnTo>
                                <a:pt x="24" y="464"/>
                              </a:lnTo>
                              <a:lnTo>
                                <a:pt x="20" y="484"/>
                              </a:lnTo>
                              <a:lnTo>
                                <a:pt x="14" y="524"/>
                              </a:lnTo>
                              <a:lnTo>
                                <a:pt x="68" y="484"/>
                              </a:lnTo>
                              <a:lnTo>
                                <a:pt x="92" y="498"/>
                              </a:lnTo>
                              <a:close/>
                            </a:path>
                          </a:pathLst>
                        </a:custGeom>
                        <a:solidFill>
                          <a:srgbClr val="A3255E"/>
                        </a:solid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dirty="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489" name="Freeform 488"/>
                        <p:cNvSpPr>
                          <a:spLocks/>
                        </p:cNvSpPr>
                        <p:nvPr/>
                      </p:nvSpPr>
                      <p:spPr bwMode="auto">
                        <a:xfrm>
                          <a:off x="3970" y="2457"/>
                          <a:ext cx="32" cy="350"/>
                        </a:xfrm>
                        <a:custGeom>
                          <a:avLst/>
                          <a:gdLst/>
                          <a:ahLst/>
                          <a:cxnLst>
                            <a:cxn ang="0">
                              <a:pos x="0" y="0"/>
                            </a:cxn>
                            <a:cxn ang="0">
                              <a:pos x="32" y="350"/>
                            </a:cxn>
                            <a:cxn ang="0">
                              <a:pos x="8" y="68"/>
                            </a:cxn>
                            <a:cxn ang="0">
                              <a:pos x="2" y="0"/>
                            </a:cxn>
                            <a:cxn ang="0">
                              <a:pos x="0" y="0"/>
                            </a:cxn>
                          </a:cxnLst>
                          <a:rect l="0" t="0" r="r" b="b"/>
                          <a:pathLst>
                            <a:path w="32" h="350">
                              <a:moveTo>
                                <a:pt x="0" y="0"/>
                              </a:moveTo>
                              <a:lnTo>
                                <a:pt x="32" y="350"/>
                              </a:lnTo>
                              <a:lnTo>
                                <a:pt x="8" y="68"/>
                              </a:lnTo>
                              <a:lnTo>
                                <a:pt x="2" y="0"/>
                              </a:lnTo>
                              <a:lnTo>
                                <a:pt x="0" y="0"/>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490" name="Freeform 489"/>
                        <p:cNvSpPr>
                          <a:spLocks/>
                        </p:cNvSpPr>
                        <p:nvPr/>
                      </p:nvSpPr>
                      <p:spPr bwMode="auto">
                        <a:xfrm>
                          <a:off x="3692" y="2455"/>
                          <a:ext cx="328" cy="586"/>
                        </a:xfrm>
                        <a:custGeom>
                          <a:avLst/>
                          <a:gdLst/>
                          <a:ahLst/>
                          <a:cxnLst>
                            <a:cxn ang="0">
                              <a:pos x="278" y="0"/>
                            </a:cxn>
                            <a:cxn ang="0">
                              <a:pos x="74" y="22"/>
                            </a:cxn>
                            <a:cxn ang="0">
                              <a:pos x="0" y="240"/>
                            </a:cxn>
                            <a:cxn ang="0">
                              <a:pos x="38" y="372"/>
                            </a:cxn>
                            <a:cxn ang="0">
                              <a:pos x="6" y="522"/>
                            </a:cxn>
                            <a:cxn ang="0">
                              <a:pos x="178" y="508"/>
                            </a:cxn>
                            <a:cxn ang="0">
                              <a:pos x="216" y="586"/>
                            </a:cxn>
                            <a:cxn ang="0">
                              <a:pos x="298" y="560"/>
                            </a:cxn>
                            <a:cxn ang="0">
                              <a:pos x="328" y="560"/>
                            </a:cxn>
                            <a:cxn ang="0">
                              <a:pos x="310" y="352"/>
                            </a:cxn>
                            <a:cxn ang="0">
                              <a:pos x="278" y="2"/>
                            </a:cxn>
                            <a:cxn ang="0">
                              <a:pos x="280" y="2"/>
                            </a:cxn>
                            <a:cxn ang="0">
                              <a:pos x="286" y="70"/>
                            </a:cxn>
                            <a:cxn ang="0">
                              <a:pos x="280" y="0"/>
                            </a:cxn>
                            <a:cxn ang="0">
                              <a:pos x="278" y="0"/>
                            </a:cxn>
                          </a:cxnLst>
                          <a:rect l="0" t="0" r="r" b="b"/>
                          <a:pathLst>
                            <a:path w="328" h="586">
                              <a:moveTo>
                                <a:pt x="278" y="0"/>
                              </a:moveTo>
                              <a:lnTo>
                                <a:pt x="74" y="22"/>
                              </a:lnTo>
                              <a:lnTo>
                                <a:pt x="0" y="240"/>
                              </a:lnTo>
                              <a:lnTo>
                                <a:pt x="38" y="372"/>
                              </a:lnTo>
                              <a:lnTo>
                                <a:pt x="6" y="522"/>
                              </a:lnTo>
                              <a:lnTo>
                                <a:pt x="178" y="508"/>
                              </a:lnTo>
                              <a:lnTo>
                                <a:pt x="216" y="586"/>
                              </a:lnTo>
                              <a:lnTo>
                                <a:pt x="298" y="560"/>
                              </a:lnTo>
                              <a:lnTo>
                                <a:pt x="328" y="560"/>
                              </a:lnTo>
                              <a:lnTo>
                                <a:pt x="310" y="352"/>
                              </a:lnTo>
                              <a:lnTo>
                                <a:pt x="278" y="2"/>
                              </a:lnTo>
                              <a:lnTo>
                                <a:pt x="280" y="2"/>
                              </a:lnTo>
                              <a:lnTo>
                                <a:pt x="286" y="70"/>
                              </a:lnTo>
                              <a:lnTo>
                                <a:pt x="280" y="0"/>
                              </a:lnTo>
                              <a:lnTo>
                                <a:pt x="278" y="0"/>
                              </a:lnTo>
                              <a:close/>
                            </a:path>
                          </a:pathLst>
                        </a:custGeom>
                        <a:solidFill>
                          <a:srgbClr val="5C9942"/>
                        </a:solid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491" name="Freeform 490"/>
                        <p:cNvSpPr>
                          <a:spLocks/>
                        </p:cNvSpPr>
                        <p:nvPr/>
                      </p:nvSpPr>
                      <p:spPr bwMode="auto">
                        <a:xfrm>
                          <a:off x="4002" y="2807"/>
                          <a:ext cx="20" cy="208"/>
                        </a:xfrm>
                        <a:custGeom>
                          <a:avLst/>
                          <a:gdLst/>
                          <a:ahLst/>
                          <a:cxnLst>
                            <a:cxn ang="0">
                              <a:pos x="20" y="208"/>
                            </a:cxn>
                            <a:cxn ang="0">
                              <a:pos x="0" y="0"/>
                            </a:cxn>
                            <a:cxn ang="0">
                              <a:pos x="18" y="208"/>
                            </a:cxn>
                            <a:cxn ang="0">
                              <a:pos x="20" y="208"/>
                            </a:cxn>
                          </a:cxnLst>
                          <a:rect l="0" t="0" r="r" b="b"/>
                          <a:pathLst>
                            <a:path w="20" h="208">
                              <a:moveTo>
                                <a:pt x="20" y="208"/>
                              </a:moveTo>
                              <a:lnTo>
                                <a:pt x="0" y="0"/>
                              </a:lnTo>
                              <a:lnTo>
                                <a:pt x="18" y="208"/>
                              </a:lnTo>
                              <a:lnTo>
                                <a:pt x="20" y="208"/>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492" name="Freeform 491"/>
                        <p:cNvSpPr>
                          <a:spLocks/>
                        </p:cNvSpPr>
                        <p:nvPr/>
                      </p:nvSpPr>
                      <p:spPr bwMode="auto">
                        <a:xfrm>
                          <a:off x="3972" y="2419"/>
                          <a:ext cx="368" cy="596"/>
                        </a:xfrm>
                        <a:custGeom>
                          <a:avLst/>
                          <a:gdLst/>
                          <a:ahLst/>
                          <a:cxnLst>
                            <a:cxn ang="0">
                              <a:pos x="368" y="466"/>
                            </a:cxn>
                            <a:cxn ang="0">
                              <a:pos x="350" y="330"/>
                            </a:cxn>
                            <a:cxn ang="0">
                              <a:pos x="226" y="0"/>
                            </a:cxn>
                            <a:cxn ang="0">
                              <a:pos x="0" y="36"/>
                            </a:cxn>
                            <a:cxn ang="0">
                              <a:pos x="6" y="106"/>
                            </a:cxn>
                            <a:cxn ang="0">
                              <a:pos x="52" y="596"/>
                            </a:cxn>
                            <a:cxn ang="0">
                              <a:pos x="96" y="596"/>
                            </a:cxn>
                            <a:cxn ang="0">
                              <a:pos x="134" y="580"/>
                            </a:cxn>
                            <a:cxn ang="0">
                              <a:pos x="90" y="490"/>
                            </a:cxn>
                            <a:cxn ang="0">
                              <a:pos x="368" y="466"/>
                            </a:cxn>
                          </a:cxnLst>
                          <a:rect l="0" t="0" r="r" b="b"/>
                          <a:pathLst>
                            <a:path w="368" h="596">
                              <a:moveTo>
                                <a:pt x="368" y="466"/>
                              </a:moveTo>
                              <a:lnTo>
                                <a:pt x="350" y="330"/>
                              </a:lnTo>
                              <a:lnTo>
                                <a:pt x="226" y="0"/>
                              </a:lnTo>
                              <a:lnTo>
                                <a:pt x="0" y="36"/>
                              </a:lnTo>
                              <a:lnTo>
                                <a:pt x="6" y="106"/>
                              </a:lnTo>
                              <a:lnTo>
                                <a:pt x="52" y="596"/>
                              </a:lnTo>
                              <a:lnTo>
                                <a:pt x="96" y="596"/>
                              </a:lnTo>
                              <a:lnTo>
                                <a:pt x="134" y="580"/>
                              </a:lnTo>
                              <a:lnTo>
                                <a:pt x="90" y="490"/>
                              </a:lnTo>
                              <a:lnTo>
                                <a:pt x="368" y="466"/>
                              </a:lnTo>
                              <a:close/>
                            </a:path>
                          </a:pathLst>
                        </a:custGeom>
                        <a:solidFill>
                          <a:srgbClr val="002060"/>
                        </a:solidFill>
                        <a:ln w="12700">
                          <a:solidFill>
                            <a:sysClr val="window" lastClr="FFFFFF"/>
                          </a:solidFill>
                          <a:prstDash val="solid"/>
                          <a:round/>
                          <a:headEnd/>
                          <a:tailEnd/>
                        </a:ln>
                        <a:effectLst/>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493" name="Freeform 492"/>
                        <p:cNvSpPr>
                          <a:spLocks/>
                        </p:cNvSpPr>
                        <p:nvPr/>
                      </p:nvSpPr>
                      <p:spPr bwMode="auto">
                        <a:xfrm>
                          <a:off x="4436" y="2409"/>
                          <a:ext cx="54" cy="38"/>
                        </a:xfrm>
                        <a:custGeom>
                          <a:avLst/>
                          <a:gdLst/>
                          <a:ahLst/>
                          <a:cxnLst>
                            <a:cxn ang="0">
                              <a:pos x="0" y="6"/>
                            </a:cxn>
                            <a:cxn ang="0">
                              <a:pos x="52" y="4"/>
                            </a:cxn>
                            <a:cxn ang="0">
                              <a:pos x="52" y="38"/>
                            </a:cxn>
                            <a:cxn ang="0">
                              <a:pos x="54" y="0"/>
                            </a:cxn>
                            <a:cxn ang="0">
                              <a:pos x="0" y="6"/>
                            </a:cxn>
                          </a:cxnLst>
                          <a:rect l="0" t="0" r="r" b="b"/>
                          <a:pathLst>
                            <a:path w="54" h="38">
                              <a:moveTo>
                                <a:pt x="0" y="6"/>
                              </a:moveTo>
                              <a:lnTo>
                                <a:pt x="52" y="4"/>
                              </a:lnTo>
                              <a:lnTo>
                                <a:pt x="52" y="38"/>
                              </a:lnTo>
                              <a:lnTo>
                                <a:pt x="54" y="0"/>
                              </a:lnTo>
                              <a:lnTo>
                                <a:pt x="0" y="6"/>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494" name="Freeform 493"/>
                        <p:cNvSpPr>
                          <a:spLocks/>
                        </p:cNvSpPr>
                        <p:nvPr/>
                      </p:nvSpPr>
                      <p:spPr bwMode="auto">
                        <a:xfrm>
                          <a:off x="4436" y="2373"/>
                          <a:ext cx="54" cy="42"/>
                        </a:xfrm>
                        <a:custGeom>
                          <a:avLst/>
                          <a:gdLst/>
                          <a:ahLst/>
                          <a:cxnLst>
                            <a:cxn ang="0">
                              <a:pos x="6" y="40"/>
                            </a:cxn>
                            <a:cxn ang="0">
                              <a:pos x="22" y="0"/>
                            </a:cxn>
                            <a:cxn ang="0">
                              <a:pos x="0" y="42"/>
                            </a:cxn>
                            <a:cxn ang="0">
                              <a:pos x="54" y="36"/>
                            </a:cxn>
                            <a:cxn ang="0">
                              <a:pos x="6" y="40"/>
                            </a:cxn>
                          </a:cxnLst>
                          <a:rect l="0" t="0" r="r" b="b"/>
                          <a:pathLst>
                            <a:path w="54" h="42">
                              <a:moveTo>
                                <a:pt x="6" y="40"/>
                              </a:moveTo>
                              <a:lnTo>
                                <a:pt x="22" y="0"/>
                              </a:lnTo>
                              <a:lnTo>
                                <a:pt x="0" y="42"/>
                              </a:lnTo>
                              <a:lnTo>
                                <a:pt x="54" y="36"/>
                              </a:lnTo>
                              <a:lnTo>
                                <a:pt x="6" y="40"/>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495" name="Freeform 494"/>
                        <p:cNvSpPr>
                          <a:spLocks/>
                        </p:cNvSpPr>
                        <p:nvPr/>
                      </p:nvSpPr>
                      <p:spPr bwMode="auto">
                        <a:xfrm>
                          <a:off x="4488" y="2409"/>
                          <a:ext cx="264" cy="260"/>
                        </a:xfrm>
                        <a:custGeom>
                          <a:avLst/>
                          <a:gdLst/>
                          <a:ahLst/>
                          <a:cxnLst>
                            <a:cxn ang="0">
                              <a:pos x="2" y="0"/>
                            </a:cxn>
                            <a:cxn ang="0">
                              <a:pos x="0" y="38"/>
                            </a:cxn>
                            <a:cxn ang="0">
                              <a:pos x="264" y="260"/>
                            </a:cxn>
                            <a:cxn ang="0">
                              <a:pos x="2" y="36"/>
                            </a:cxn>
                            <a:cxn ang="0">
                              <a:pos x="2" y="0"/>
                            </a:cxn>
                          </a:cxnLst>
                          <a:rect l="0" t="0" r="r" b="b"/>
                          <a:pathLst>
                            <a:path w="264" h="260">
                              <a:moveTo>
                                <a:pt x="2" y="0"/>
                              </a:moveTo>
                              <a:lnTo>
                                <a:pt x="0" y="38"/>
                              </a:lnTo>
                              <a:lnTo>
                                <a:pt x="264" y="260"/>
                              </a:lnTo>
                              <a:lnTo>
                                <a:pt x="2" y="36"/>
                              </a:lnTo>
                              <a:lnTo>
                                <a:pt x="2" y="0"/>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496" name="Freeform 495"/>
                        <p:cNvSpPr>
                          <a:spLocks/>
                        </p:cNvSpPr>
                        <p:nvPr/>
                      </p:nvSpPr>
                      <p:spPr bwMode="auto">
                        <a:xfrm>
                          <a:off x="4436" y="2359"/>
                          <a:ext cx="28" cy="56"/>
                        </a:xfrm>
                        <a:custGeom>
                          <a:avLst/>
                          <a:gdLst/>
                          <a:ahLst/>
                          <a:cxnLst>
                            <a:cxn ang="0">
                              <a:pos x="28" y="0"/>
                            </a:cxn>
                            <a:cxn ang="0">
                              <a:pos x="22" y="2"/>
                            </a:cxn>
                            <a:cxn ang="0">
                              <a:pos x="0" y="56"/>
                            </a:cxn>
                            <a:cxn ang="0">
                              <a:pos x="22" y="14"/>
                            </a:cxn>
                            <a:cxn ang="0">
                              <a:pos x="28" y="0"/>
                            </a:cxn>
                          </a:cxnLst>
                          <a:rect l="0" t="0" r="r" b="b"/>
                          <a:pathLst>
                            <a:path w="28" h="56">
                              <a:moveTo>
                                <a:pt x="28" y="0"/>
                              </a:moveTo>
                              <a:lnTo>
                                <a:pt x="22" y="2"/>
                              </a:lnTo>
                              <a:lnTo>
                                <a:pt x="0" y="56"/>
                              </a:lnTo>
                              <a:lnTo>
                                <a:pt x="22" y="14"/>
                              </a:lnTo>
                              <a:lnTo>
                                <a:pt x="28" y="0"/>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497" name="Freeform 496"/>
                        <p:cNvSpPr>
                          <a:spLocks/>
                        </p:cNvSpPr>
                        <p:nvPr/>
                      </p:nvSpPr>
                      <p:spPr bwMode="auto">
                        <a:xfrm>
                          <a:off x="4442" y="2291"/>
                          <a:ext cx="438" cy="378"/>
                        </a:xfrm>
                        <a:custGeom>
                          <a:avLst/>
                          <a:gdLst/>
                          <a:ahLst/>
                          <a:cxnLst>
                            <a:cxn ang="0">
                              <a:pos x="0" y="122"/>
                            </a:cxn>
                            <a:cxn ang="0">
                              <a:pos x="48" y="118"/>
                            </a:cxn>
                            <a:cxn ang="0">
                              <a:pos x="48" y="154"/>
                            </a:cxn>
                            <a:cxn ang="0">
                              <a:pos x="310" y="378"/>
                            </a:cxn>
                            <a:cxn ang="0">
                              <a:pos x="422" y="176"/>
                            </a:cxn>
                            <a:cxn ang="0">
                              <a:pos x="438" y="104"/>
                            </a:cxn>
                            <a:cxn ang="0">
                              <a:pos x="306" y="16"/>
                            </a:cxn>
                            <a:cxn ang="0">
                              <a:pos x="224" y="32"/>
                            </a:cxn>
                            <a:cxn ang="0">
                              <a:pos x="194" y="0"/>
                            </a:cxn>
                            <a:cxn ang="0">
                              <a:pos x="24" y="66"/>
                            </a:cxn>
                            <a:cxn ang="0">
                              <a:pos x="16" y="82"/>
                            </a:cxn>
                            <a:cxn ang="0">
                              <a:pos x="0" y="122"/>
                            </a:cxn>
                          </a:cxnLst>
                          <a:rect l="0" t="0" r="r" b="b"/>
                          <a:pathLst>
                            <a:path w="438" h="378">
                              <a:moveTo>
                                <a:pt x="0" y="122"/>
                              </a:moveTo>
                              <a:lnTo>
                                <a:pt x="48" y="118"/>
                              </a:lnTo>
                              <a:lnTo>
                                <a:pt x="48" y="154"/>
                              </a:lnTo>
                              <a:lnTo>
                                <a:pt x="310" y="378"/>
                              </a:lnTo>
                              <a:lnTo>
                                <a:pt x="422" y="176"/>
                              </a:lnTo>
                              <a:lnTo>
                                <a:pt x="438" y="104"/>
                              </a:lnTo>
                              <a:lnTo>
                                <a:pt x="306" y="16"/>
                              </a:lnTo>
                              <a:lnTo>
                                <a:pt x="224" y="32"/>
                              </a:lnTo>
                              <a:lnTo>
                                <a:pt x="194" y="0"/>
                              </a:lnTo>
                              <a:lnTo>
                                <a:pt x="24" y="66"/>
                              </a:lnTo>
                              <a:lnTo>
                                <a:pt x="16" y="82"/>
                              </a:lnTo>
                              <a:lnTo>
                                <a:pt x="0" y="122"/>
                              </a:lnTo>
                              <a:close/>
                            </a:path>
                          </a:pathLst>
                        </a:custGeom>
                        <a:solidFill>
                          <a:srgbClr val="002060"/>
                        </a:solid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498" name="Freeform 497"/>
                        <p:cNvSpPr>
                          <a:spLocks/>
                        </p:cNvSpPr>
                        <p:nvPr/>
                      </p:nvSpPr>
                      <p:spPr bwMode="auto">
                        <a:xfrm>
                          <a:off x="4346" y="2849"/>
                          <a:ext cx="320" cy="84"/>
                        </a:xfrm>
                        <a:custGeom>
                          <a:avLst/>
                          <a:gdLst/>
                          <a:ahLst/>
                          <a:cxnLst>
                            <a:cxn ang="0">
                              <a:pos x="278" y="42"/>
                            </a:cxn>
                            <a:cxn ang="0">
                              <a:pos x="320" y="56"/>
                            </a:cxn>
                            <a:cxn ang="0">
                              <a:pos x="314" y="0"/>
                            </a:cxn>
                            <a:cxn ang="0">
                              <a:pos x="314" y="48"/>
                            </a:cxn>
                            <a:cxn ang="0">
                              <a:pos x="280" y="36"/>
                            </a:cxn>
                            <a:cxn ang="0">
                              <a:pos x="18" y="78"/>
                            </a:cxn>
                            <a:cxn ang="0">
                              <a:pos x="0" y="54"/>
                            </a:cxn>
                            <a:cxn ang="0">
                              <a:pos x="18" y="84"/>
                            </a:cxn>
                            <a:cxn ang="0">
                              <a:pos x="278" y="42"/>
                            </a:cxn>
                          </a:cxnLst>
                          <a:rect l="0" t="0" r="r" b="b"/>
                          <a:pathLst>
                            <a:path w="320" h="84">
                              <a:moveTo>
                                <a:pt x="278" y="42"/>
                              </a:moveTo>
                              <a:lnTo>
                                <a:pt x="320" y="56"/>
                              </a:lnTo>
                              <a:lnTo>
                                <a:pt x="314" y="0"/>
                              </a:lnTo>
                              <a:lnTo>
                                <a:pt x="314" y="48"/>
                              </a:lnTo>
                              <a:lnTo>
                                <a:pt x="280" y="36"/>
                              </a:lnTo>
                              <a:lnTo>
                                <a:pt x="18" y="78"/>
                              </a:lnTo>
                              <a:lnTo>
                                <a:pt x="0" y="54"/>
                              </a:lnTo>
                              <a:lnTo>
                                <a:pt x="18" y="84"/>
                              </a:lnTo>
                              <a:lnTo>
                                <a:pt x="278" y="42"/>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499" name="Freeform 498"/>
                        <p:cNvSpPr>
                          <a:spLocks/>
                        </p:cNvSpPr>
                        <p:nvPr/>
                      </p:nvSpPr>
                      <p:spPr bwMode="auto">
                        <a:xfrm>
                          <a:off x="4660" y="2847"/>
                          <a:ext cx="70" cy="4"/>
                        </a:xfrm>
                        <a:custGeom>
                          <a:avLst/>
                          <a:gdLst/>
                          <a:ahLst/>
                          <a:cxnLst>
                            <a:cxn ang="0">
                              <a:pos x="0" y="2"/>
                            </a:cxn>
                            <a:cxn ang="0">
                              <a:pos x="70" y="4"/>
                            </a:cxn>
                            <a:cxn ang="0">
                              <a:pos x="70" y="0"/>
                            </a:cxn>
                            <a:cxn ang="0">
                              <a:pos x="0" y="2"/>
                            </a:cxn>
                          </a:cxnLst>
                          <a:rect l="0" t="0" r="r" b="b"/>
                          <a:pathLst>
                            <a:path w="70" h="4">
                              <a:moveTo>
                                <a:pt x="0" y="2"/>
                              </a:moveTo>
                              <a:lnTo>
                                <a:pt x="70" y="4"/>
                              </a:lnTo>
                              <a:lnTo>
                                <a:pt x="70" y="0"/>
                              </a:lnTo>
                              <a:lnTo>
                                <a:pt x="0" y="2"/>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500" name="Freeform 499"/>
                        <p:cNvSpPr>
                          <a:spLocks/>
                        </p:cNvSpPr>
                        <p:nvPr/>
                      </p:nvSpPr>
                      <p:spPr bwMode="auto">
                        <a:xfrm>
                          <a:off x="4660" y="2849"/>
                          <a:ext cx="70" cy="56"/>
                        </a:xfrm>
                        <a:custGeom>
                          <a:avLst/>
                          <a:gdLst/>
                          <a:ahLst/>
                          <a:cxnLst>
                            <a:cxn ang="0">
                              <a:pos x="6" y="56"/>
                            </a:cxn>
                            <a:cxn ang="0">
                              <a:pos x="6" y="6"/>
                            </a:cxn>
                            <a:cxn ang="0">
                              <a:pos x="70" y="6"/>
                            </a:cxn>
                            <a:cxn ang="0">
                              <a:pos x="70" y="2"/>
                            </a:cxn>
                            <a:cxn ang="0">
                              <a:pos x="0" y="0"/>
                            </a:cxn>
                            <a:cxn ang="0">
                              <a:pos x="6" y="56"/>
                            </a:cxn>
                          </a:cxnLst>
                          <a:rect l="0" t="0" r="r" b="b"/>
                          <a:pathLst>
                            <a:path w="70" h="56">
                              <a:moveTo>
                                <a:pt x="6" y="56"/>
                              </a:moveTo>
                              <a:lnTo>
                                <a:pt x="6" y="6"/>
                              </a:lnTo>
                              <a:lnTo>
                                <a:pt x="70" y="6"/>
                              </a:lnTo>
                              <a:lnTo>
                                <a:pt x="70" y="2"/>
                              </a:lnTo>
                              <a:lnTo>
                                <a:pt x="0" y="0"/>
                              </a:lnTo>
                              <a:lnTo>
                                <a:pt x="6" y="56"/>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501" name="Freeform 500"/>
                        <p:cNvSpPr>
                          <a:spLocks/>
                        </p:cNvSpPr>
                        <p:nvPr/>
                      </p:nvSpPr>
                      <p:spPr bwMode="auto">
                        <a:xfrm>
                          <a:off x="4340" y="2891"/>
                          <a:ext cx="24" cy="42"/>
                        </a:xfrm>
                        <a:custGeom>
                          <a:avLst/>
                          <a:gdLst/>
                          <a:ahLst/>
                          <a:cxnLst>
                            <a:cxn ang="0">
                              <a:pos x="24" y="42"/>
                            </a:cxn>
                            <a:cxn ang="0">
                              <a:pos x="6" y="12"/>
                            </a:cxn>
                            <a:cxn ang="0">
                              <a:pos x="0" y="0"/>
                            </a:cxn>
                            <a:cxn ang="0">
                              <a:pos x="2" y="12"/>
                            </a:cxn>
                            <a:cxn ang="0">
                              <a:pos x="24" y="42"/>
                            </a:cxn>
                          </a:cxnLst>
                          <a:rect l="0" t="0" r="r" b="b"/>
                          <a:pathLst>
                            <a:path w="24" h="42">
                              <a:moveTo>
                                <a:pt x="24" y="42"/>
                              </a:moveTo>
                              <a:lnTo>
                                <a:pt x="6" y="12"/>
                              </a:lnTo>
                              <a:lnTo>
                                <a:pt x="0" y="0"/>
                              </a:lnTo>
                              <a:lnTo>
                                <a:pt x="2" y="12"/>
                              </a:lnTo>
                              <a:lnTo>
                                <a:pt x="24" y="42"/>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502" name="Freeform 501"/>
                        <p:cNvSpPr>
                          <a:spLocks/>
                        </p:cNvSpPr>
                        <p:nvPr/>
                      </p:nvSpPr>
                      <p:spPr bwMode="auto">
                        <a:xfrm>
                          <a:off x="4066" y="2911"/>
                          <a:ext cx="44" cy="86"/>
                        </a:xfrm>
                        <a:custGeom>
                          <a:avLst/>
                          <a:gdLst/>
                          <a:ahLst/>
                          <a:cxnLst>
                            <a:cxn ang="0">
                              <a:pos x="44" y="86"/>
                            </a:cxn>
                            <a:cxn ang="0">
                              <a:pos x="44" y="86"/>
                            </a:cxn>
                            <a:cxn ang="0">
                              <a:pos x="0" y="0"/>
                            </a:cxn>
                            <a:cxn ang="0">
                              <a:pos x="44" y="86"/>
                            </a:cxn>
                          </a:cxnLst>
                          <a:rect l="0" t="0" r="r" b="b"/>
                          <a:pathLst>
                            <a:path w="44" h="86">
                              <a:moveTo>
                                <a:pt x="44" y="86"/>
                              </a:moveTo>
                              <a:lnTo>
                                <a:pt x="44" y="86"/>
                              </a:lnTo>
                              <a:lnTo>
                                <a:pt x="0" y="0"/>
                              </a:lnTo>
                              <a:lnTo>
                                <a:pt x="44" y="86"/>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503" name="Freeform 502"/>
                        <p:cNvSpPr>
                          <a:spLocks/>
                        </p:cNvSpPr>
                        <p:nvPr/>
                      </p:nvSpPr>
                      <p:spPr bwMode="auto">
                        <a:xfrm>
                          <a:off x="4204" y="2357"/>
                          <a:ext cx="546" cy="570"/>
                        </a:xfrm>
                        <a:custGeom>
                          <a:avLst/>
                          <a:gdLst/>
                          <a:ahLst/>
                          <a:cxnLst>
                            <a:cxn ang="0">
                              <a:pos x="422" y="528"/>
                            </a:cxn>
                            <a:cxn ang="0">
                              <a:pos x="456" y="540"/>
                            </a:cxn>
                            <a:cxn ang="0">
                              <a:pos x="456" y="492"/>
                            </a:cxn>
                            <a:cxn ang="0">
                              <a:pos x="526" y="490"/>
                            </a:cxn>
                            <a:cxn ang="0">
                              <a:pos x="526" y="494"/>
                            </a:cxn>
                            <a:cxn ang="0">
                              <a:pos x="526" y="494"/>
                            </a:cxn>
                            <a:cxn ang="0">
                              <a:pos x="512" y="378"/>
                            </a:cxn>
                            <a:cxn ang="0">
                              <a:pos x="546" y="314"/>
                            </a:cxn>
                            <a:cxn ang="0">
                              <a:pos x="284" y="90"/>
                            </a:cxn>
                            <a:cxn ang="0">
                              <a:pos x="284" y="56"/>
                            </a:cxn>
                            <a:cxn ang="0">
                              <a:pos x="232" y="58"/>
                            </a:cxn>
                            <a:cxn ang="0">
                              <a:pos x="254" y="4"/>
                            </a:cxn>
                            <a:cxn ang="0">
                              <a:pos x="260" y="2"/>
                            </a:cxn>
                            <a:cxn ang="0">
                              <a:pos x="254" y="16"/>
                            </a:cxn>
                            <a:cxn ang="0">
                              <a:pos x="262" y="0"/>
                            </a:cxn>
                            <a:cxn ang="0">
                              <a:pos x="182" y="30"/>
                            </a:cxn>
                            <a:cxn ang="0">
                              <a:pos x="0" y="60"/>
                            </a:cxn>
                            <a:cxn ang="0">
                              <a:pos x="120" y="390"/>
                            </a:cxn>
                            <a:cxn ang="0">
                              <a:pos x="142" y="546"/>
                            </a:cxn>
                            <a:cxn ang="0">
                              <a:pos x="160" y="570"/>
                            </a:cxn>
                            <a:cxn ang="0">
                              <a:pos x="422" y="528"/>
                            </a:cxn>
                          </a:cxnLst>
                          <a:rect l="0" t="0" r="r" b="b"/>
                          <a:pathLst>
                            <a:path w="546" h="570">
                              <a:moveTo>
                                <a:pt x="422" y="528"/>
                              </a:moveTo>
                              <a:lnTo>
                                <a:pt x="456" y="540"/>
                              </a:lnTo>
                              <a:lnTo>
                                <a:pt x="456" y="492"/>
                              </a:lnTo>
                              <a:lnTo>
                                <a:pt x="526" y="490"/>
                              </a:lnTo>
                              <a:lnTo>
                                <a:pt x="526" y="494"/>
                              </a:lnTo>
                              <a:lnTo>
                                <a:pt x="526" y="494"/>
                              </a:lnTo>
                              <a:lnTo>
                                <a:pt x="512" y="378"/>
                              </a:lnTo>
                              <a:lnTo>
                                <a:pt x="546" y="314"/>
                              </a:lnTo>
                              <a:lnTo>
                                <a:pt x="284" y="90"/>
                              </a:lnTo>
                              <a:lnTo>
                                <a:pt x="284" y="56"/>
                              </a:lnTo>
                              <a:lnTo>
                                <a:pt x="232" y="58"/>
                              </a:lnTo>
                              <a:lnTo>
                                <a:pt x="254" y="4"/>
                              </a:lnTo>
                              <a:lnTo>
                                <a:pt x="260" y="2"/>
                              </a:lnTo>
                              <a:lnTo>
                                <a:pt x="254" y="16"/>
                              </a:lnTo>
                              <a:lnTo>
                                <a:pt x="262" y="0"/>
                              </a:lnTo>
                              <a:lnTo>
                                <a:pt x="182" y="30"/>
                              </a:lnTo>
                              <a:lnTo>
                                <a:pt x="0" y="60"/>
                              </a:lnTo>
                              <a:lnTo>
                                <a:pt x="120" y="390"/>
                              </a:lnTo>
                              <a:lnTo>
                                <a:pt x="142" y="546"/>
                              </a:lnTo>
                              <a:lnTo>
                                <a:pt x="160" y="570"/>
                              </a:lnTo>
                              <a:lnTo>
                                <a:pt x="422" y="528"/>
                              </a:lnTo>
                              <a:close/>
                            </a:path>
                          </a:pathLst>
                        </a:custGeom>
                        <a:solidFill>
                          <a:srgbClr val="002060"/>
                        </a:solidFill>
                        <a:ln w="12700">
                          <a:solidFill>
                            <a:sysClr val="window" lastClr="FFFFFF"/>
                          </a:solidFill>
                          <a:prstDash val="solid"/>
                          <a:round/>
                          <a:headEnd/>
                          <a:tailEnd/>
                        </a:ln>
                        <a:effectLst/>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504" name="Freeform 503"/>
                        <p:cNvSpPr>
                          <a:spLocks/>
                        </p:cNvSpPr>
                        <p:nvPr/>
                      </p:nvSpPr>
                      <p:spPr bwMode="auto">
                        <a:xfrm>
                          <a:off x="4066" y="2851"/>
                          <a:ext cx="926" cy="666"/>
                        </a:xfrm>
                        <a:custGeom>
                          <a:avLst/>
                          <a:gdLst/>
                          <a:ahLst/>
                          <a:cxnLst>
                            <a:cxn ang="0">
                              <a:pos x="896" y="342"/>
                            </a:cxn>
                            <a:cxn ang="0">
                              <a:pos x="808" y="232"/>
                            </a:cxn>
                            <a:cxn ang="0">
                              <a:pos x="808" y="182"/>
                            </a:cxn>
                            <a:cxn ang="0">
                              <a:pos x="668" y="20"/>
                            </a:cxn>
                            <a:cxn ang="0">
                              <a:pos x="664" y="0"/>
                            </a:cxn>
                            <a:cxn ang="0">
                              <a:pos x="664" y="0"/>
                            </a:cxn>
                            <a:cxn ang="0">
                              <a:pos x="664" y="4"/>
                            </a:cxn>
                            <a:cxn ang="0">
                              <a:pos x="600" y="4"/>
                            </a:cxn>
                            <a:cxn ang="0">
                              <a:pos x="600" y="54"/>
                            </a:cxn>
                            <a:cxn ang="0">
                              <a:pos x="558" y="40"/>
                            </a:cxn>
                            <a:cxn ang="0">
                              <a:pos x="298" y="82"/>
                            </a:cxn>
                            <a:cxn ang="0">
                              <a:pos x="276" y="52"/>
                            </a:cxn>
                            <a:cxn ang="0">
                              <a:pos x="274" y="40"/>
                            </a:cxn>
                            <a:cxn ang="0">
                              <a:pos x="0" y="60"/>
                            </a:cxn>
                            <a:cxn ang="0">
                              <a:pos x="44" y="146"/>
                            </a:cxn>
                            <a:cxn ang="0">
                              <a:pos x="132" y="108"/>
                            </a:cxn>
                            <a:cxn ang="0">
                              <a:pos x="242" y="154"/>
                            </a:cxn>
                            <a:cxn ang="0">
                              <a:pos x="242" y="192"/>
                            </a:cxn>
                            <a:cxn ang="0">
                              <a:pos x="298" y="192"/>
                            </a:cxn>
                            <a:cxn ang="0">
                              <a:pos x="380" y="128"/>
                            </a:cxn>
                            <a:cxn ang="0">
                              <a:pos x="558" y="206"/>
                            </a:cxn>
                            <a:cxn ang="0">
                              <a:pos x="558" y="368"/>
                            </a:cxn>
                            <a:cxn ang="0">
                              <a:pos x="598" y="382"/>
                            </a:cxn>
                            <a:cxn ang="0">
                              <a:pos x="638" y="478"/>
                            </a:cxn>
                            <a:cxn ang="0">
                              <a:pos x="776" y="584"/>
                            </a:cxn>
                            <a:cxn ang="0">
                              <a:pos x="776" y="626"/>
                            </a:cxn>
                            <a:cxn ang="0">
                              <a:pos x="830" y="666"/>
                            </a:cxn>
                            <a:cxn ang="0">
                              <a:pos x="886" y="610"/>
                            </a:cxn>
                            <a:cxn ang="0">
                              <a:pos x="916" y="610"/>
                            </a:cxn>
                            <a:cxn ang="0">
                              <a:pos x="926" y="518"/>
                            </a:cxn>
                            <a:cxn ang="0">
                              <a:pos x="896" y="342"/>
                            </a:cxn>
                          </a:cxnLst>
                          <a:rect l="0" t="0" r="r" b="b"/>
                          <a:pathLst>
                            <a:path w="926" h="666">
                              <a:moveTo>
                                <a:pt x="896" y="342"/>
                              </a:moveTo>
                              <a:lnTo>
                                <a:pt x="808" y="232"/>
                              </a:lnTo>
                              <a:lnTo>
                                <a:pt x="808" y="182"/>
                              </a:lnTo>
                              <a:lnTo>
                                <a:pt x="668" y="20"/>
                              </a:lnTo>
                              <a:lnTo>
                                <a:pt x="664" y="0"/>
                              </a:lnTo>
                              <a:lnTo>
                                <a:pt x="664" y="0"/>
                              </a:lnTo>
                              <a:lnTo>
                                <a:pt x="664" y="4"/>
                              </a:lnTo>
                              <a:lnTo>
                                <a:pt x="600" y="4"/>
                              </a:lnTo>
                              <a:lnTo>
                                <a:pt x="600" y="54"/>
                              </a:lnTo>
                              <a:lnTo>
                                <a:pt x="558" y="40"/>
                              </a:lnTo>
                              <a:lnTo>
                                <a:pt x="298" y="82"/>
                              </a:lnTo>
                              <a:lnTo>
                                <a:pt x="276" y="52"/>
                              </a:lnTo>
                              <a:lnTo>
                                <a:pt x="274" y="40"/>
                              </a:lnTo>
                              <a:lnTo>
                                <a:pt x="0" y="60"/>
                              </a:lnTo>
                              <a:lnTo>
                                <a:pt x="44" y="146"/>
                              </a:lnTo>
                              <a:lnTo>
                                <a:pt x="132" y="108"/>
                              </a:lnTo>
                              <a:lnTo>
                                <a:pt x="242" y="154"/>
                              </a:lnTo>
                              <a:lnTo>
                                <a:pt x="242" y="192"/>
                              </a:lnTo>
                              <a:lnTo>
                                <a:pt x="298" y="192"/>
                              </a:lnTo>
                              <a:lnTo>
                                <a:pt x="380" y="128"/>
                              </a:lnTo>
                              <a:lnTo>
                                <a:pt x="558" y="206"/>
                              </a:lnTo>
                              <a:lnTo>
                                <a:pt x="558" y="368"/>
                              </a:lnTo>
                              <a:lnTo>
                                <a:pt x="598" y="382"/>
                              </a:lnTo>
                              <a:lnTo>
                                <a:pt x="638" y="478"/>
                              </a:lnTo>
                              <a:lnTo>
                                <a:pt x="776" y="584"/>
                              </a:lnTo>
                              <a:lnTo>
                                <a:pt x="776" y="626"/>
                              </a:lnTo>
                              <a:lnTo>
                                <a:pt x="830" y="666"/>
                              </a:lnTo>
                              <a:lnTo>
                                <a:pt x="886" y="610"/>
                              </a:lnTo>
                              <a:lnTo>
                                <a:pt x="916" y="610"/>
                              </a:lnTo>
                              <a:lnTo>
                                <a:pt x="926" y="518"/>
                              </a:lnTo>
                              <a:lnTo>
                                <a:pt x="896" y="342"/>
                              </a:lnTo>
                              <a:close/>
                            </a:path>
                          </a:pathLst>
                        </a:custGeom>
                        <a:solidFill>
                          <a:srgbClr val="9B2D1F">
                            <a:lumMod val="75000"/>
                          </a:srgbClr>
                        </a:solidFill>
                        <a:ln w="12700">
                          <a:solidFill>
                            <a:sysClr val="window" lastClr="FFFFFF"/>
                          </a:solidFill>
                          <a:prstDash val="solid"/>
                          <a:round/>
                          <a:headEnd/>
                          <a:tailEnd/>
                        </a:ln>
                        <a:effectLst/>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505" name="Freeform 504"/>
                        <p:cNvSpPr>
                          <a:spLocks/>
                        </p:cNvSpPr>
                        <p:nvPr/>
                      </p:nvSpPr>
                      <p:spPr bwMode="auto">
                        <a:xfrm>
                          <a:off x="4952" y="895"/>
                          <a:ext cx="102" cy="358"/>
                        </a:xfrm>
                        <a:custGeom>
                          <a:avLst/>
                          <a:gdLst/>
                          <a:ahLst/>
                          <a:cxnLst>
                            <a:cxn ang="0">
                              <a:pos x="40" y="132"/>
                            </a:cxn>
                            <a:cxn ang="0">
                              <a:pos x="2" y="0"/>
                            </a:cxn>
                            <a:cxn ang="0">
                              <a:pos x="0" y="0"/>
                            </a:cxn>
                            <a:cxn ang="0">
                              <a:pos x="38" y="132"/>
                            </a:cxn>
                            <a:cxn ang="0">
                              <a:pos x="102" y="358"/>
                            </a:cxn>
                            <a:cxn ang="0">
                              <a:pos x="80" y="276"/>
                            </a:cxn>
                            <a:cxn ang="0">
                              <a:pos x="40" y="132"/>
                            </a:cxn>
                          </a:cxnLst>
                          <a:rect l="0" t="0" r="r" b="b"/>
                          <a:pathLst>
                            <a:path w="102" h="358">
                              <a:moveTo>
                                <a:pt x="40" y="132"/>
                              </a:moveTo>
                              <a:lnTo>
                                <a:pt x="2" y="0"/>
                              </a:lnTo>
                              <a:lnTo>
                                <a:pt x="0" y="0"/>
                              </a:lnTo>
                              <a:lnTo>
                                <a:pt x="38" y="132"/>
                              </a:lnTo>
                              <a:lnTo>
                                <a:pt x="102" y="358"/>
                              </a:lnTo>
                              <a:lnTo>
                                <a:pt x="80" y="276"/>
                              </a:lnTo>
                              <a:lnTo>
                                <a:pt x="40" y="132"/>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506" name="Freeform 505"/>
                        <p:cNvSpPr>
                          <a:spLocks/>
                        </p:cNvSpPr>
                        <p:nvPr/>
                      </p:nvSpPr>
                      <p:spPr bwMode="auto">
                        <a:xfrm>
                          <a:off x="5054" y="1253"/>
                          <a:ext cx="62" cy="136"/>
                        </a:xfrm>
                        <a:custGeom>
                          <a:avLst/>
                          <a:gdLst/>
                          <a:ahLst/>
                          <a:cxnLst>
                            <a:cxn ang="0">
                              <a:pos x="0" y="0"/>
                            </a:cxn>
                            <a:cxn ang="0">
                              <a:pos x="10" y="84"/>
                            </a:cxn>
                            <a:cxn ang="0">
                              <a:pos x="62" y="136"/>
                            </a:cxn>
                            <a:cxn ang="0">
                              <a:pos x="12" y="82"/>
                            </a:cxn>
                            <a:cxn ang="0">
                              <a:pos x="0" y="0"/>
                            </a:cxn>
                          </a:cxnLst>
                          <a:rect l="0" t="0" r="r" b="b"/>
                          <a:pathLst>
                            <a:path w="62" h="136">
                              <a:moveTo>
                                <a:pt x="0" y="0"/>
                              </a:moveTo>
                              <a:lnTo>
                                <a:pt x="10" y="84"/>
                              </a:lnTo>
                              <a:lnTo>
                                <a:pt x="62" y="136"/>
                              </a:lnTo>
                              <a:lnTo>
                                <a:pt x="12" y="82"/>
                              </a:lnTo>
                              <a:lnTo>
                                <a:pt x="0" y="0"/>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507" name="Freeform 506"/>
                        <p:cNvSpPr>
                          <a:spLocks/>
                        </p:cNvSpPr>
                        <p:nvPr/>
                      </p:nvSpPr>
                      <p:spPr bwMode="auto">
                        <a:xfrm>
                          <a:off x="4448" y="1469"/>
                          <a:ext cx="76" cy="202"/>
                        </a:xfrm>
                        <a:custGeom>
                          <a:avLst/>
                          <a:gdLst/>
                          <a:ahLst/>
                          <a:cxnLst>
                            <a:cxn ang="0">
                              <a:pos x="2" y="0"/>
                            </a:cxn>
                            <a:cxn ang="0">
                              <a:pos x="0" y="6"/>
                            </a:cxn>
                            <a:cxn ang="0">
                              <a:pos x="6" y="24"/>
                            </a:cxn>
                            <a:cxn ang="0">
                              <a:pos x="74" y="202"/>
                            </a:cxn>
                            <a:cxn ang="0">
                              <a:pos x="76" y="200"/>
                            </a:cxn>
                            <a:cxn ang="0">
                              <a:pos x="2" y="0"/>
                            </a:cxn>
                          </a:cxnLst>
                          <a:rect l="0" t="0" r="r" b="b"/>
                          <a:pathLst>
                            <a:path w="76" h="202">
                              <a:moveTo>
                                <a:pt x="2" y="0"/>
                              </a:moveTo>
                              <a:lnTo>
                                <a:pt x="0" y="6"/>
                              </a:lnTo>
                              <a:lnTo>
                                <a:pt x="6" y="24"/>
                              </a:lnTo>
                              <a:lnTo>
                                <a:pt x="74" y="202"/>
                              </a:lnTo>
                              <a:lnTo>
                                <a:pt x="76" y="200"/>
                              </a:lnTo>
                              <a:lnTo>
                                <a:pt x="2" y="0"/>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508" name="Freeform 507"/>
                        <p:cNvSpPr>
                          <a:spLocks/>
                        </p:cNvSpPr>
                        <p:nvPr/>
                      </p:nvSpPr>
                      <p:spPr bwMode="auto">
                        <a:xfrm>
                          <a:off x="4414" y="1681"/>
                          <a:ext cx="392" cy="354"/>
                        </a:xfrm>
                        <a:custGeom>
                          <a:avLst/>
                          <a:gdLst/>
                          <a:ahLst/>
                          <a:cxnLst>
                            <a:cxn ang="0">
                              <a:pos x="6" y="268"/>
                            </a:cxn>
                            <a:cxn ang="0">
                              <a:pos x="0" y="264"/>
                            </a:cxn>
                            <a:cxn ang="0">
                              <a:pos x="10" y="298"/>
                            </a:cxn>
                            <a:cxn ang="0">
                              <a:pos x="62" y="320"/>
                            </a:cxn>
                            <a:cxn ang="0">
                              <a:pos x="62" y="320"/>
                            </a:cxn>
                            <a:cxn ang="0">
                              <a:pos x="64" y="322"/>
                            </a:cxn>
                            <a:cxn ang="0">
                              <a:pos x="136" y="354"/>
                            </a:cxn>
                            <a:cxn ang="0">
                              <a:pos x="206" y="312"/>
                            </a:cxn>
                            <a:cxn ang="0">
                              <a:pos x="236" y="148"/>
                            </a:cxn>
                            <a:cxn ang="0">
                              <a:pos x="266" y="172"/>
                            </a:cxn>
                            <a:cxn ang="0">
                              <a:pos x="294" y="102"/>
                            </a:cxn>
                            <a:cxn ang="0">
                              <a:pos x="336" y="40"/>
                            </a:cxn>
                            <a:cxn ang="0">
                              <a:pos x="376" y="40"/>
                            </a:cxn>
                            <a:cxn ang="0">
                              <a:pos x="392" y="18"/>
                            </a:cxn>
                            <a:cxn ang="0">
                              <a:pos x="346" y="8"/>
                            </a:cxn>
                            <a:cxn ang="0">
                              <a:pos x="240" y="64"/>
                            </a:cxn>
                            <a:cxn ang="0">
                              <a:pos x="214" y="18"/>
                            </a:cxn>
                            <a:cxn ang="0">
                              <a:pos x="126" y="48"/>
                            </a:cxn>
                            <a:cxn ang="0">
                              <a:pos x="110" y="0"/>
                            </a:cxn>
                            <a:cxn ang="0">
                              <a:pos x="98" y="76"/>
                            </a:cxn>
                            <a:cxn ang="0">
                              <a:pos x="6" y="268"/>
                            </a:cxn>
                          </a:cxnLst>
                          <a:rect l="0" t="0" r="r" b="b"/>
                          <a:pathLst>
                            <a:path w="392" h="354">
                              <a:moveTo>
                                <a:pt x="6" y="268"/>
                              </a:moveTo>
                              <a:lnTo>
                                <a:pt x="0" y="264"/>
                              </a:lnTo>
                              <a:lnTo>
                                <a:pt x="10" y="298"/>
                              </a:lnTo>
                              <a:lnTo>
                                <a:pt x="62" y="320"/>
                              </a:lnTo>
                              <a:lnTo>
                                <a:pt x="62" y="320"/>
                              </a:lnTo>
                              <a:lnTo>
                                <a:pt x="64" y="322"/>
                              </a:lnTo>
                              <a:lnTo>
                                <a:pt x="136" y="354"/>
                              </a:lnTo>
                              <a:lnTo>
                                <a:pt x="206" y="312"/>
                              </a:lnTo>
                              <a:lnTo>
                                <a:pt x="236" y="148"/>
                              </a:lnTo>
                              <a:lnTo>
                                <a:pt x="266" y="172"/>
                              </a:lnTo>
                              <a:lnTo>
                                <a:pt x="294" y="102"/>
                              </a:lnTo>
                              <a:lnTo>
                                <a:pt x="336" y="40"/>
                              </a:lnTo>
                              <a:lnTo>
                                <a:pt x="376" y="40"/>
                              </a:lnTo>
                              <a:lnTo>
                                <a:pt x="392" y="18"/>
                              </a:lnTo>
                              <a:lnTo>
                                <a:pt x="346" y="8"/>
                              </a:lnTo>
                              <a:lnTo>
                                <a:pt x="240" y="64"/>
                              </a:lnTo>
                              <a:lnTo>
                                <a:pt x="214" y="18"/>
                              </a:lnTo>
                              <a:lnTo>
                                <a:pt x="126" y="48"/>
                              </a:lnTo>
                              <a:lnTo>
                                <a:pt x="110" y="0"/>
                              </a:lnTo>
                              <a:lnTo>
                                <a:pt x="98" y="76"/>
                              </a:lnTo>
                              <a:lnTo>
                                <a:pt x="6" y="268"/>
                              </a:lnTo>
                              <a:close/>
                            </a:path>
                          </a:pathLst>
                        </a:custGeom>
                        <a:solidFill>
                          <a:srgbClr val="00788A"/>
                        </a:solid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509" name="Freeform 508"/>
                        <p:cNvSpPr>
                          <a:spLocks/>
                        </p:cNvSpPr>
                        <p:nvPr/>
                      </p:nvSpPr>
                      <p:spPr bwMode="auto">
                        <a:xfrm>
                          <a:off x="4414" y="1943"/>
                          <a:ext cx="6" cy="6"/>
                        </a:xfrm>
                        <a:custGeom>
                          <a:avLst/>
                          <a:gdLst/>
                          <a:ahLst/>
                          <a:cxnLst>
                            <a:cxn ang="0">
                              <a:pos x="0" y="0"/>
                            </a:cxn>
                            <a:cxn ang="0">
                              <a:pos x="0" y="2"/>
                            </a:cxn>
                            <a:cxn ang="0">
                              <a:pos x="6" y="6"/>
                            </a:cxn>
                            <a:cxn ang="0">
                              <a:pos x="0" y="0"/>
                            </a:cxn>
                          </a:cxnLst>
                          <a:rect l="0" t="0" r="r" b="b"/>
                          <a:pathLst>
                            <a:path w="6" h="6">
                              <a:moveTo>
                                <a:pt x="0" y="0"/>
                              </a:moveTo>
                              <a:lnTo>
                                <a:pt x="0" y="2"/>
                              </a:lnTo>
                              <a:lnTo>
                                <a:pt x="6" y="6"/>
                              </a:lnTo>
                              <a:lnTo>
                                <a:pt x="0" y="0"/>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510" name="Freeform 509"/>
                        <p:cNvSpPr>
                          <a:spLocks/>
                        </p:cNvSpPr>
                        <p:nvPr/>
                      </p:nvSpPr>
                      <p:spPr bwMode="auto">
                        <a:xfrm>
                          <a:off x="4512" y="1679"/>
                          <a:ext cx="12" cy="78"/>
                        </a:xfrm>
                        <a:custGeom>
                          <a:avLst/>
                          <a:gdLst/>
                          <a:ahLst/>
                          <a:cxnLst>
                            <a:cxn ang="0">
                              <a:pos x="0" y="78"/>
                            </a:cxn>
                            <a:cxn ang="0">
                              <a:pos x="12" y="2"/>
                            </a:cxn>
                            <a:cxn ang="0">
                              <a:pos x="10" y="0"/>
                            </a:cxn>
                            <a:cxn ang="0">
                              <a:pos x="0" y="78"/>
                            </a:cxn>
                          </a:cxnLst>
                          <a:rect l="0" t="0" r="r" b="b"/>
                          <a:pathLst>
                            <a:path w="12" h="78">
                              <a:moveTo>
                                <a:pt x="0" y="78"/>
                              </a:moveTo>
                              <a:lnTo>
                                <a:pt x="12" y="2"/>
                              </a:lnTo>
                              <a:lnTo>
                                <a:pt x="10" y="0"/>
                              </a:lnTo>
                              <a:lnTo>
                                <a:pt x="0" y="78"/>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511" name="Freeform 510"/>
                        <p:cNvSpPr>
                          <a:spLocks/>
                        </p:cNvSpPr>
                        <p:nvPr/>
                      </p:nvSpPr>
                      <p:spPr bwMode="auto">
                        <a:xfrm>
                          <a:off x="4420" y="1757"/>
                          <a:ext cx="92" cy="192"/>
                        </a:xfrm>
                        <a:custGeom>
                          <a:avLst/>
                          <a:gdLst/>
                          <a:ahLst/>
                          <a:cxnLst>
                            <a:cxn ang="0">
                              <a:pos x="58" y="60"/>
                            </a:cxn>
                            <a:cxn ang="0">
                              <a:pos x="0" y="192"/>
                            </a:cxn>
                            <a:cxn ang="0">
                              <a:pos x="92" y="0"/>
                            </a:cxn>
                            <a:cxn ang="0">
                              <a:pos x="58" y="60"/>
                            </a:cxn>
                          </a:cxnLst>
                          <a:rect l="0" t="0" r="r" b="b"/>
                          <a:pathLst>
                            <a:path w="92" h="192">
                              <a:moveTo>
                                <a:pt x="58" y="60"/>
                              </a:moveTo>
                              <a:lnTo>
                                <a:pt x="0" y="192"/>
                              </a:lnTo>
                              <a:lnTo>
                                <a:pt x="92" y="0"/>
                              </a:lnTo>
                              <a:lnTo>
                                <a:pt x="58" y="60"/>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512" name="Freeform 511"/>
                        <p:cNvSpPr>
                          <a:spLocks/>
                        </p:cNvSpPr>
                        <p:nvPr/>
                      </p:nvSpPr>
                      <p:spPr bwMode="auto">
                        <a:xfrm>
                          <a:off x="4522" y="1671"/>
                          <a:ext cx="2" cy="6"/>
                        </a:xfrm>
                        <a:custGeom>
                          <a:avLst/>
                          <a:gdLst/>
                          <a:ahLst/>
                          <a:cxnLst>
                            <a:cxn ang="0">
                              <a:pos x="0" y="6"/>
                            </a:cxn>
                            <a:cxn ang="0">
                              <a:pos x="2" y="2"/>
                            </a:cxn>
                            <a:cxn ang="0">
                              <a:pos x="0" y="0"/>
                            </a:cxn>
                            <a:cxn ang="0">
                              <a:pos x="0" y="6"/>
                            </a:cxn>
                          </a:cxnLst>
                          <a:rect l="0" t="0" r="r" b="b"/>
                          <a:pathLst>
                            <a:path w="2" h="6">
                              <a:moveTo>
                                <a:pt x="0" y="6"/>
                              </a:moveTo>
                              <a:lnTo>
                                <a:pt x="2" y="2"/>
                              </a:lnTo>
                              <a:lnTo>
                                <a:pt x="0" y="0"/>
                              </a:lnTo>
                              <a:lnTo>
                                <a:pt x="0" y="6"/>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513" name="Freeform 512"/>
                        <p:cNvSpPr>
                          <a:spLocks/>
                        </p:cNvSpPr>
                        <p:nvPr/>
                      </p:nvSpPr>
                      <p:spPr bwMode="auto">
                        <a:xfrm>
                          <a:off x="4122" y="1471"/>
                          <a:ext cx="396" cy="468"/>
                        </a:xfrm>
                        <a:custGeom>
                          <a:avLst/>
                          <a:gdLst/>
                          <a:ahLst/>
                          <a:cxnLst>
                            <a:cxn ang="0">
                              <a:pos x="282" y="50"/>
                            </a:cxn>
                            <a:cxn ang="0">
                              <a:pos x="234" y="78"/>
                            </a:cxn>
                            <a:cxn ang="0">
                              <a:pos x="206" y="104"/>
                            </a:cxn>
                            <a:cxn ang="0">
                              <a:pos x="142" y="84"/>
                            </a:cxn>
                            <a:cxn ang="0">
                              <a:pos x="0" y="128"/>
                            </a:cxn>
                            <a:cxn ang="0">
                              <a:pos x="66" y="422"/>
                            </a:cxn>
                            <a:cxn ang="0">
                              <a:pos x="172" y="460"/>
                            </a:cxn>
                            <a:cxn ang="0">
                              <a:pos x="264" y="448"/>
                            </a:cxn>
                            <a:cxn ang="0">
                              <a:pos x="298" y="468"/>
                            </a:cxn>
                            <a:cxn ang="0">
                              <a:pos x="354" y="344"/>
                            </a:cxn>
                            <a:cxn ang="0">
                              <a:pos x="386" y="284"/>
                            </a:cxn>
                            <a:cxn ang="0">
                              <a:pos x="396" y="200"/>
                            </a:cxn>
                            <a:cxn ang="0">
                              <a:pos x="332" y="22"/>
                            </a:cxn>
                            <a:cxn ang="0">
                              <a:pos x="324" y="0"/>
                            </a:cxn>
                            <a:cxn ang="0">
                              <a:pos x="282" y="50"/>
                            </a:cxn>
                          </a:cxnLst>
                          <a:rect l="0" t="0" r="r" b="b"/>
                          <a:pathLst>
                            <a:path w="396" h="468">
                              <a:moveTo>
                                <a:pt x="282" y="50"/>
                              </a:moveTo>
                              <a:lnTo>
                                <a:pt x="234" y="78"/>
                              </a:lnTo>
                              <a:lnTo>
                                <a:pt x="206" y="104"/>
                              </a:lnTo>
                              <a:lnTo>
                                <a:pt x="142" y="84"/>
                              </a:lnTo>
                              <a:lnTo>
                                <a:pt x="0" y="128"/>
                              </a:lnTo>
                              <a:lnTo>
                                <a:pt x="66" y="422"/>
                              </a:lnTo>
                              <a:lnTo>
                                <a:pt x="172" y="460"/>
                              </a:lnTo>
                              <a:lnTo>
                                <a:pt x="264" y="448"/>
                              </a:lnTo>
                              <a:lnTo>
                                <a:pt x="298" y="468"/>
                              </a:lnTo>
                              <a:lnTo>
                                <a:pt x="354" y="344"/>
                              </a:lnTo>
                              <a:lnTo>
                                <a:pt x="386" y="284"/>
                              </a:lnTo>
                              <a:lnTo>
                                <a:pt x="396" y="200"/>
                              </a:lnTo>
                              <a:lnTo>
                                <a:pt x="332" y="22"/>
                              </a:lnTo>
                              <a:lnTo>
                                <a:pt x="324" y="0"/>
                              </a:lnTo>
                              <a:lnTo>
                                <a:pt x="282" y="50"/>
                              </a:lnTo>
                              <a:close/>
                            </a:path>
                          </a:pathLst>
                        </a:custGeom>
                        <a:solidFill>
                          <a:srgbClr val="A3255E"/>
                        </a:solid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514" name="Freeform 513"/>
                        <p:cNvSpPr>
                          <a:spLocks/>
                        </p:cNvSpPr>
                        <p:nvPr/>
                      </p:nvSpPr>
                      <p:spPr bwMode="auto">
                        <a:xfrm>
                          <a:off x="4952" y="895"/>
                          <a:ext cx="102" cy="358"/>
                        </a:xfrm>
                        <a:custGeom>
                          <a:avLst/>
                          <a:gdLst/>
                          <a:ahLst/>
                          <a:cxnLst>
                            <a:cxn ang="0">
                              <a:pos x="40" y="132"/>
                            </a:cxn>
                            <a:cxn ang="0">
                              <a:pos x="2" y="0"/>
                            </a:cxn>
                            <a:cxn ang="0">
                              <a:pos x="0" y="0"/>
                            </a:cxn>
                            <a:cxn ang="0">
                              <a:pos x="38" y="132"/>
                            </a:cxn>
                            <a:cxn ang="0">
                              <a:pos x="102" y="358"/>
                            </a:cxn>
                            <a:cxn ang="0">
                              <a:pos x="80" y="276"/>
                            </a:cxn>
                            <a:cxn ang="0">
                              <a:pos x="40" y="132"/>
                            </a:cxn>
                          </a:cxnLst>
                          <a:rect l="0" t="0" r="r" b="b"/>
                          <a:pathLst>
                            <a:path w="102" h="358">
                              <a:moveTo>
                                <a:pt x="40" y="132"/>
                              </a:moveTo>
                              <a:lnTo>
                                <a:pt x="2" y="0"/>
                              </a:lnTo>
                              <a:lnTo>
                                <a:pt x="0" y="0"/>
                              </a:lnTo>
                              <a:lnTo>
                                <a:pt x="38" y="132"/>
                              </a:lnTo>
                              <a:lnTo>
                                <a:pt x="102" y="358"/>
                              </a:lnTo>
                              <a:lnTo>
                                <a:pt x="80" y="276"/>
                              </a:lnTo>
                              <a:lnTo>
                                <a:pt x="40" y="132"/>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515" name="Freeform 514"/>
                        <p:cNvSpPr>
                          <a:spLocks/>
                        </p:cNvSpPr>
                        <p:nvPr/>
                      </p:nvSpPr>
                      <p:spPr bwMode="auto">
                        <a:xfrm>
                          <a:off x="5054" y="1253"/>
                          <a:ext cx="62" cy="136"/>
                        </a:xfrm>
                        <a:custGeom>
                          <a:avLst/>
                          <a:gdLst/>
                          <a:ahLst/>
                          <a:cxnLst>
                            <a:cxn ang="0">
                              <a:pos x="0" y="0"/>
                            </a:cxn>
                            <a:cxn ang="0">
                              <a:pos x="10" y="84"/>
                            </a:cxn>
                            <a:cxn ang="0">
                              <a:pos x="62" y="136"/>
                            </a:cxn>
                            <a:cxn ang="0">
                              <a:pos x="12" y="82"/>
                            </a:cxn>
                            <a:cxn ang="0">
                              <a:pos x="0" y="0"/>
                            </a:cxn>
                          </a:cxnLst>
                          <a:rect l="0" t="0" r="r" b="b"/>
                          <a:pathLst>
                            <a:path w="62" h="136">
                              <a:moveTo>
                                <a:pt x="0" y="0"/>
                              </a:moveTo>
                              <a:lnTo>
                                <a:pt x="10" y="84"/>
                              </a:lnTo>
                              <a:lnTo>
                                <a:pt x="62" y="136"/>
                              </a:lnTo>
                              <a:lnTo>
                                <a:pt x="12" y="82"/>
                              </a:lnTo>
                              <a:lnTo>
                                <a:pt x="0" y="0"/>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516" name="Freeform 515"/>
                        <p:cNvSpPr>
                          <a:spLocks/>
                        </p:cNvSpPr>
                        <p:nvPr/>
                      </p:nvSpPr>
                      <p:spPr bwMode="auto">
                        <a:xfrm>
                          <a:off x="4534" y="1321"/>
                          <a:ext cx="472" cy="260"/>
                        </a:xfrm>
                        <a:custGeom>
                          <a:avLst/>
                          <a:gdLst/>
                          <a:ahLst/>
                          <a:cxnLst>
                            <a:cxn ang="0">
                              <a:pos x="472" y="190"/>
                            </a:cxn>
                            <a:cxn ang="0">
                              <a:pos x="434" y="138"/>
                            </a:cxn>
                            <a:cxn ang="0">
                              <a:pos x="444" y="68"/>
                            </a:cxn>
                            <a:cxn ang="0">
                              <a:pos x="364" y="0"/>
                            </a:cxn>
                            <a:cxn ang="0">
                              <a:pos x="0" y="120"/>
                            </a:cxn>
                            <a:cxn ang="0">
                              <a:pos x="364" y="4"/>
                            </a:cxn>
                            <a:cxn ang="0">
                              <a:pos x="440" y="70"/>
                            </a:cxn>
                            <a:cxn ang="0">
                              <a:pos x="430" y="138"/>
                            </a:cxn>
                            <a:cxn ang="0">
                              <a:pos x="470" y="190"/>
                            </a:cxn>
                            <a:cxn ang="0">
                              <a:pos x="442" y="260"/>
                            </a:cxn>
                            <a:cxn ang="0">
                              <a:pos x="444" y="258"/>
                            </a:cxn>
                            <a:cxn ang="0">
                              <a:pos x="472" y="190"/>
                            </a:cxn>
                          </a:cxnLst>
                          <a:rect l="0" t="0" r="r" b="b"/>
                          <a:pathLst>
                            <a:path w="472" h="260">
                              <a:moveTo>
                                <a:pt x="472" y="190"/>
                              </a:moveTo>
                              <a:lnTo>
                                <a:pt x="434" y="138"/>
                              </a:lnTo>
                              <a:lnTo>
                                <a:pt x="444" y="68"/>
                              </a:lnTo>
                              <a:lnTo>
                                <a:pt x="364" y="0"/>
                              </a:lnTo>
                              <a:lnTo>
                                <a:pt x="0" y="120"/>
                              </a:lnTo>
                              <a:lnTo>
                                <a:pt x="364" y="4"/>
                              </a:lnTo>
                              <a:lnTo>
                                <a:pt x="440" y="70"/>
                              </a:lnTo>
                              <a:lnTo>
                                <a:pt x="430" y="138"/>
                              </a:lnTo>
                              <a:lnTo>
                                <a:pt x="470" y="190"/>
                              </a:lnTo>
                              <a:lnTo>
                                <a:pt x="442" y="260"/>
                              </a:lnTo>
                              <a:lnTo>
                                <a:pt x="444" y="258"/>
                              </a:lnTo>
                              <a:lnTo>
                                <a:pt x="472" y="190"/>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517" name="Freeform 516"/>
                        <p:cNvSpPr>
                          <a:spLocks/>
                        </p:cNvSpPr>
                        <p:nvPr/>
                      </p:nvSpPr>
                      <p:spPr bwMode="auto">
                        <a:xfrm>
                          <a:off x="4516" y="1325"/>
                          <a:ext cx="382" cy="120"/>
                        </a:xfrm>
                        <a:custGeom>
                          <a:avLst/>
                          <a:gdLst/>
                          <a:ahLst/>
                          <a:cxnLst>
                            <a:cxn ang="0">
                              <a:pos x="0" y="72"/>
                            </a:cxn>
                            <a:cxn ang="0">
                              <a:pos x="16" y="120"/>
                            </a:cxn>
                            <a:cxn ang="0">
                              <a:pos x="382" y="0"/>
                            </a:cxn>
                            <a:cxn ang="0">
                              <a:pos x="18" y="116"/>
                            </a:cxn>
                            <a:cxn ang="0">
                              <a:pos x="2" y="70"/>
                            </a:cxn>
                            <a:cxn ang="0">
                              <a:pos x="0" y="72"/>
                            </a:cxn>
                          </a:cxnLst>
                          <a:rect l="0" t="0" r="r" b="b"/>
                          <a:pathLst>
                            <a:path w="382" h="120">
                              <a:moveTo>
                                <a:pt x="0" y="72"/>
                              </a:moveTo>
                              <a:lnTo>
                                <a:pt x="16" y="120"/>
                              </a:lnTo>
                              <a:lnTo>
                                <a:pt x="382" y="0"/>
                              </a:lnTo>
                              <a:lnTo>
                                <a:pt x="18" y="116"/>
                              </a:lnTo>
                              <a:lnTo>
                                <a:pt x="2" y="70"/>
                              </a:lnTo>
                              <a:lnTo>
                                <a:pt x="0" y="72"/>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518" name="Freeform 517"/>
                        <p:cNvSpPr>
                          <a:spLocks/>
                        </p:cNvSpPr>
                        <p:nvPr/>
                      </p:nvSpPr>
                      <p:spPr bwMode="auto">
                        <a:xfrm>
                          <a:off x="4946" y="1581"/>
                          <a:ext cx="126" cy="168"/>
                        </a:xfrm>
                        <a:custGeom>
                          <a:avLst/>
                          <a:gdLst/>
                          <a:ahLst/>
                          <a:cxnLst>
                            <a:cxn ang="0">
                              <a:pos x="0" y="10"/>
                            </a:cxn>
                            <a:cxn ang="0">
                              <a:pos x="62" y="168"/>
                            </a:cxn>
                            <a:cxn ang="0">
                              <a:pos x="126" y="142"/>
                            </a:cxn>
                            <a:cxn ang="0">
                              <a:pos x="126" y="80"/>
                            </a:cxn>
                            <a:cxn ang="0">
                              <a:pos x="30" y="2"/>
                            </a:cxn>
                            <a:cxn ang="0">
                              <a:pos x="30" y="0"/>
                            </a:cxn>
                            <a:cxn ang="0">
                              <a:pos x="0" y="10"/>
                            </a:cxn>
                          </a:cxnLst>
                          <a:rect l="0" t="0" r="r" b="b"/>
                          <a:pathLst>
                            <a:path w="126" h="168">
                              <a:moveTo>
                                <a:pt x="0" y="10"/>
                              </a:moveTo>
                              <a:lnTo>
                                <a:pt x="62" y="168"/>
                              </a:lnTo>
                              <a:lnTo>
                                <a:pt x="126" y="142"/>
                              </a:lnTo>
                              <a:lnTo>
                                <a:pt x="126" y="80"/>
                              </a:lnTo>
                              <a:lnTo>
                                <a:pt x="30" y="2"/>
                              </a:lnTo>
                              <a:lnTo>
                                <a:pt x="30" y="0"/>
                              </a:lnTo>
                              <a:lnTo>
                                <a:pt x="0" y="10"/>
                              </a:lnTo>
                              <a:close/>
                            </a:path>
                          </a:pathLst>
                        </a:custGeom>
                        <a:solidFill>
                          <a:srgbClr val="00788A"/>
                        </a:solid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519" name="Freeform 518"/>
                        <p:cNvSpPr>
                          <a:spLocks/>
                        </p:cNvSpPr>
                        <p:nvPr/>
                      </p:nvSpPr>
                      <p:spPr bwMode="auto">
                        <a:xfrm>
                          <a:off x="4446" y="1325"/>
                          <a:ext cx="558" cy="398"/>
                        </a:xfrm>
                        <a:custGeom>
                          <a:avLst/>
                          <a:gdLst/>
                          <a:ahLst/>
                          <a:cxnLst>
                            <a:cxn ang="0">
                              <a:pos x="528" y="66"/>
                            </a:cxn>
                            <a:cxn ang="0">
                              <a:pos x="452" y="0"/>
                            </a:cxn>
                            <a:cxn ang="0">
                              <a:pos x="86" y="120"/>
                            </a:cxn>
                            <a:cxn ang="0">
                              <a:pos x="70" y="72"/>
                            </a:cxn>
                            <a:cxn ang="0">
                              <a:pos x="72" y="70"/>
                            </a:cxn>
                            <a:cxn ang="0">
                              <a:pos x="88" y="116"/>
                            </a:cxn>
                            <a:cxn ang="0">
                              <a:pos x="72" y="64"/>
                            </a:cxn>
                            <a:cxn ang="0">
                              <a:pos x="0" y="146"/>
                            </a:cxn>
                            <a:cxn ang="0">
                              <a:pos x="8" y="168"/>
                            </a:cxn>
                            <a:cxn ang="0">
                              <a:pos x="2" y="150"/>
                            </a:cxn>
                            <a:cxn ang="0">
                              <a:pos x="4" y="144"/>
                            </a:cxn>
                            <a:cxn ang="0">
                              <a:pos x="78" y="344"/>
                            </a:cxn>
                            <a:cxn ang="0">
                              <a:pos x="76" y="346"/>
                            </a:cxn>
                            <a:cxn ang="0">
                              <a:pos x="78" y="348"/>
                            </a:cxn>
                            <a:cxn ang="0">
                              <a:pos x="96" y="398"/>
                            </a:cxn>
                            <a:cxn ang="0">
                              <a:pos x="182" y="372"/>
                            </a:cxn>
                            <a:cxn ang="0">
                              <a:pos x="180" y="372"/>
                            </a:cxn>
                            <a:cxn ang="0">
                              <a:pos x="498" y="262"/>
                            </a:cxn>
                            <a:cxn ang="0">
                              <a:pos x="498" y="262"/>
                            </a:cxn>
                            <a:cxn ang="0">
                              <a:pos x="498" y="262"/>
                            </a:cxn>
                            <a:cxn ang="0">
                              <a:pos x="528" y="252"/>
                            </a:cxn>
                            <a:cxn ang="0">
                              <a:pos x="558" y="186"/>
                            </a:cxn>
                            <a:cxn ang="0">
                              <a:pos x="518" y="134"/>
                            </a:cxn>
                            <a:cxn ang="0">
                              <a:pos x="528" y="66"/>
                            </a:cxn>
                          </a:cxnLst>
                          <a:rect l="0" t="0" r="r" b="b"/>
                          <a:pathLst>
                            <a:path w="558" h="398">
                              <a:moveTo>
                                <a:pt x="528" y="66"/>
                              </a:moveTo>
                              <a:lnTo>
                                <a:pt x="452" y="0"/>
                              </a:lnTo>
                              <a:lnTo>
                                <a:pt x="86" y="120"/>
                              </a:lnTo>
                              <a:lnTo>
                                <a:pt x="70" y="72"/>
                              </a:lnTo>
                              <a:lnTo>
                                <a:pt x="72" y="70"/>
                              </a:lnTo>
                              <a:lnTo>
                                <a:pt x="88" y="116"/>
                              </a:lnTo>
                              <a:lnTo>
                                <a:pt x="72" y="64"/>
                              </a:lnTo>
                              <a:lnTo>
                                <a:pt x="0" y="146"/>
                              </a:lnTo>
                              <a:lnTo>
                                <a:pt x="8" y="168"/>
                              </a:lnTo>
                              <a:lnTo>
                                <a:pt x="2" y="150"/>
                              </a:lnTo>
                              <a:lnTo>
                                <a:pt x="4" y="144"/>
                              </a:lnTo>
                              <a:lnTo>
                                <a:pt x="78" y="344"/>
                              </a:lnTo>
                              <a:lnTo>
                                <a:pt x="76" y="346"/>
                              </a:lnTo>
                              <a:lnTo>
                                <a:pt x="78" y="348"/>
                              </a:lnTo>
                              <a:lnTo>
                                <a:pt x="96" y="398"/>
                              </a:lnTo>
                              <a:lnTo>
                                <a:pt x="182" y="372"/>
                              </a:lnTo>
                              <a:lnTo>
                                <a:pt x="180" y="372"/>
                              </a:lnTo>
                              <a:lnTo>
                                <a:pt x="498" y="262"/>
                              </a:lnTo>
                              <a:lnTo>
                                <a:pt x="498" y="262"/>
                              </a:lnTo>
                              <a:lnTo>
                                <a:pt x="498" y="262"/>
                              </a:lnTo>
                              <a:lnTo>
                                <a:pt x="528" y="252"/>
                              </a:lnTo>
                              <a:lnTo>
                                <a:pt x="558" y="186"/>
                              </a:lnTo>
                              <a:lnTo>
                                <a:pt x="518" y="134"/>
                              </a:lnTo>
                              <a:lnTo>
                                <a:pt x="528" y="66"/>
                              </a:lnTo>
                              <a:close/>
                            </a:path>
                          </a:pathLst>
                        </a:custGeom>
                        <a:solidFill>
                          <a:srgbClr val="00788A"/>
                        </a:solidFill>
                        <a:ln w="12700">
                          <a:solidFill>
                            <a:sysClr val="window" lastClr="FFFFFF"/>
                          </a:solidFill>
                          <a:prstDash val="solid"/>
                          <a:round/>
                          <a:headEnd/>
                          <a:tailEnd/>
                        </a:ln>
                        <a:effectLst/>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520" name="Freeform 519"/>
                        <p:cNvSpPr>
                          <a:spLocks/>
                        </p:cNvSpPr>
                        <p:nvPr/>
                      </p:nvSpPr>
                      <p:spPr bwMode="auto">
                        <a:xfrm>
                          <a:off x="4952" y="895"/>
                          <a:ext cx="102" cy="358"/>
                        </a:xfrm>
                        <a:custGeom>
                          <a:avLst/>
                          <a:gdLst/>
                          <a:ahLst/>
                          <a:cxnLst>
                            <a:cxn ang="0">
                              <a:pos x="40" y="132"/>
                            </a:cxn>
                            <a:cxn ang="0">
                              <a:pos x="2" y="0"/>
                            </a:cxn>
                            <a:cxn ang="0">
                              <a:pos x="0" y="0"/>
                            </a:cxn>
                            <a:cxn ang="0">
                              <a:pos x="38" y="132"/>
                            </a:cxn>
                            <a:cxn ang="0">
                              <a:pos x="102" y="358"/>
                            </a:cxn>
                            <a:cxn ang="0">
                              <a:pos x="80" y="276"/>
                            </a:cxn>
                            <a:cxn ang="0">
                              <a:pos x="40" y="132"/>
                            </a:cxn>
                          </a:cxnLst>
                          <a:rect l="0" t="0" r="r" b="b"/>
                          <a:pathLst>
                            <a:path w="102" h="358">
                              <a:moveTo>
                                <a:pt x="40" y="132"/>
                              </a:moveTo>
                              <a:lnTo>
                                <a:pt x="2" y="0"/>
                              </a:lnTo>
                              <a:lnTo>
                                <a:pt x="0" y="0"/>
                              </a:lnTo>
                              <a:lnTo>
                                <a:pt x="38" y="132"/>
                              </a:lnTo>
                              <a:lnTo>
                                <a:pt x="102" y="358"/>
                              </a:lnTo>
                              <a:lnTo>
                                <a:pt x="80" y="276"/>
                              </a:lnTo>
                              <a:lnTo>
                                <a:pt x="40" y="132"/>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521" name="Freeform 520"/>
                        <p:cNvSpPr>
                          <a:spLocks/>
                        </p:cNvSpPr>
                        <p:nvPr/>
                      </p:nvSpPr>
                      <p:spPr bwMode="auto">
                        <a:xfrm>
                          <a:off x="4982" y="1389"/>
                          <a:ext cx="74" cy="18"/>
                        </a:xfrm>
                        <a:custGeom>
                          <a:avLst/>
                          <a:gdLst/>
                          <a:ahLst/>
                          <a:cxnLst>
                            <a:cxn ang="0">
                              <a:pos x="0" y="2"/>
                            </a:cxn>
                            <a:cxn ang="0">
                              <a:pos x="74" y="18"/>
                            </a:cxn>
                            <a:cxn ang="0">
                              <a:pos x="14" y="4"/>
                            </a:cxn>
                            <a:cxn ang="0">
                              <a:pos x="0" y="0"/>
                            </a:cxn>
                            <a:cxn ang="0">
                              <a:pos x="0" y="2"/>
                            </a:cxn>
                          </a:cxnLst>
                          <a:rect l="0" t="0" r="r" b="b"/>
                          <a:pathLst>
                            <a:path w="74" h="18">
                              <a:moveTo>
                                <a:pt x="0" y="2"/>
                              </a:moveTo>
                              <a:lnTo>
                                <a:pt x="74" y="18"/>
                              </a:lnTo>
                              <a:lnTo>
                                <a:pt x="14" y="4"/>
                              </a:lnTo>
                              <a:lnTo>
                                <a:pt x="0" y="0"/>
                              </a:lnTo>
                              <a:lnTo>
                                <a:pt x="0" y="2"/>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522" name="Freeform 521"/>
                        <p:cNvSpPr>
                          <a:spLocks/>
                        </p:cNvSpPr>
                        <p:nvPr/>
                      </p:nvSpPr>
                      <p:spPr bwMode="auto">
                        <a:xfrm>
                          <a:off x="5054" y="1253"/>
                          <a:ext cx="62" cy="136"/>
                        </a:xfrm>
                        <a:custGeom>
                          <a:avLst/>
                          <a:gdLst/>
                          <a:ahLst/>
                          <a:cxnLst>
                            <a:cxn ang="0">
                              <a:pos x="0" y="0"/>
                            </a:cxn>
                            <a:cxn ang="0">
                              <a:pos x="10" y="84"/>
                            </a:cxn>
                            <a:cxn ang="0">
                              <a:pos x="62" y="136"/>
                            </a:cxn>
                            <a:cxn ang="0">
                              <a:pos x="12" y="82"/>
                            </a:cxn>
                            <a:cxn ang="0">
                              <a:pos x="0" y="0"/>
                            </a:cxn>
                          </a:cxnLst>
                          <a:rect l="0" t="0" r="r" b="b"/>
                          <a:pathLst>
                            <a:path w="62" h="136">
                              <a:moveTo>
                                <a:pt x="0" y="0"/>
                              </a:moveTo>
                              <a:lnTo>
                                <a:pt x="10" y="84"/>
                              </a:lnTo>
                              <a:lnTo>
                                <a:pt x="62" y="136"/>
                              </a:lnTo>
                              <a:lnTo>
                                <a:pt x="12" y="82"/>
                              </a:lnTo>
                              <a:lnTo>
                                <a:pt x="0" y="0"/>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523" name="Freeform 522"/>
                        <p:cNvSpPr>
                          <a:spLocks/>
                        </p:cNvSpPr>
                        <p:nvPr/>
                      </p:nvSpPr>
                      <p:spPr bwMode="auto">
                        <a:xfrm>
                          <a:off x="5056" y="1407"/>
                          <a:ext cx="50" cy="14"/>
                        </a:xfrm>
                        <a:custGeom>
                          <a:avLst/>
                          <a:gdLst/>
                          <a:ahLst/>
                          <a:cxnLst>
                            <a:cxn ang="0">
                              <a:pos x="50" y="12"/>
                            </a:cxn>
                            <a:cxn ang="0">
                              <a:pos x="0" y="0"/>
                            </a:cxn>
                            <a:cxn ang="0">
                              <a:pos x="50" y="14"/>
                            </a:cxn>
                            <a:cxn ang="0">
                              <a:pos x="50" y="12"/>
                            </a:cxn>
                          </a:cxnLst>
                          <a:rect l="0" t="0" r="r" b="b"/>
                          <a:pathLst>
                            <a:path w="50" h="14">
                              <a:moveTo>
                                <a:pt x="50" y="12"/>
                              </a:moveTo>
                              <a:lnTo>
                                <a:pt x="0" y="0"/>
                              </a:lnTo>
                              <a:lnTo>
                                <a:pt x="50" y="14"/>
                              </a:lnTo>
                              <a:lnTo>
                                <a:pt x="50" y="12"/>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524" name="Freeform 523"/>
                        <p:cNvSpPr>
                          <a:spLocks/>
                        </p:cNvSpPr>
                        <p:nvPr/>
                      </p:nvSpPr>
                      <p:spPr bwMode="auto">
                        <a:xfrm>
                          <a:off x="4968" y="1387"/>
                          <a:ext cx="138" cy="268"/>
                        </a:xfrm>
                        <a:custGeom>
                          <a:avLst/>
                          <a:gdLst/>
                          <a:ahLst/>
                          <a:cxnLst>
                            <a:cxn ang="0">
                              <a:pos x="10" y="2"/>
                            </a:cxn>
                            <a:cxn ang="0">
                              <a:pos x="0" y="72"/>
                            </a:cxn>
                            <a:cxn ang="0">
                              <a:pos x="38" y="124"/>
                            </a:cxn>
                            <a:cxn ang="0">
                              <a:pos x="10" y="192"/>
                            </a:cxn>
                            <a:cxn ang="0">
                              <a:pos x="8" y="194"/>
                            </a:cxn>
                            <a:cxn ang="0">
                              <a:pos x="8" y="196"/>
                            </a:cxn>
                            <a:cxn ang="0">
                              <a:pos x="10" y="194"/>
                            </a:cxn>
                            <a:cxn ang="0">
                              <a:pos x="104" y="268"/>
                            </a:cxn>
                            <a:cxn ang="0">
                              <a:pos x="104" y="226"/>
                            </a:cxn>
                            <a:cxn ang="0">
                              <a:pos x="134" y="80"/>
                            </a:cxn>
                            <a:cxn ang="0">
                              <a:pos x="104" y="56"/>
                            </a:cxn>
                            <a:cxn ang="0">
                              <a:pos x="136" y="40"/>
                            </a:cxn>
                            <a:cxn ang="0">
                              <a:pos x="138" y="34"/>
                            </a:cxn>
                            <a:cxn ang="0">
                              <a:pos x="88" y="20"/>
                            </a:cxn>
                            <a:cxn ang="0">
                              <a:pos x="14" y="4"/>
                            </a:cxn>
                            <a:cxn ang="0">
                              <a:pos x="14" y="2"/>
                            </a:cxn>
                            <a:cxn ang="0">
                              <a:pos x="28" y="6"/>
                            </a:cxn>
                            <a:cxn ang="0">
                              <a:pos x="6" y="0"/>
                            </a:cxn>
                            <a:cxn ang="0">
                              <a:pos x="10" y="2"/>
                            </a:cxn>
                          </a:cxnLst>
                          <a:rect l="0" t="0" r="r" b="b"/>
                          <a:pathLst>
                            <a:path w="138" h="268">
                              <a:moveTo>
                                <a:pt x="10" y="2"/>
                              </a:moveTo>
                              <a:lnTo>
                                <a:pt x="0" y="72"/>
                              </a:lnTo>
                              <a:lnTo>
                                <a:pt x="38" y="124"/>
                              </a:lnTo>
                              <a:lnTo>
                                <a:pt x="10" y="192"/>
                              </a:lnTo>
                              <a:lnTo>
                                <a:pt x="8" y="194"/>
                              </a:lnTo>
                              <a:lnTo>
                                <a:pt x="8" y="196"/>
                              </a:lnTo>
                              <a:lnTo>
                                <a:pt x="10" y="194"/>
                              </a:lnTo>
                              <a:lnTo>
                                <a:pt x="104" y="268"/>
                              </a:lnTo>
                              <a:lnTo>
                                <a:pt x="104" y="226"/>
                              </a:lnTo>
                              <a:lnTo>
                                <a:pt x="134" y="80"/>
                              </a:lnTo>
                              <a:lnTo>
                                <a:pt x="104" y="56"/>
                              </a:lnTo>
                              <a:lnTo>
                                <a:pt x="136" y="40"/>
                              </a:lnTo>
                              <a:lnTo>
                                <a:pt x="138" y="34"/>
                              </a:lnTo>
                              <a:lnTo>
                                <a:pt x="88" y="20"/>
                              </a:lnTo>
                              <a:lnTo>
                                <a:pt x="14" y="4"/>
                              </a:lnTo>
                              <a:lnTo>
                                <a:pt x="14" y="2"/>
                              </a:lnTo>
                              <a:lnTo>
                                <a:pt x="28" y="6"/>
                              </a:lnTo>
                              <a:lnTo>
                                <a:pt x="6" y="0"/>
                              </a:lnTo>
                              <a:lnTo>
                                <a:pt x="10" y="2"/>
                              </a:lnTo>
                              <a:close/>
                            </a:path>
                          </a:pathLst>
                        </a:custGeom>
                        <a:solidFill>
                          <a:srgbClr val="A3255E"/>
                        </a:solid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525" name="Freeform 524"/>
                        <p:cNvSpPr>
                          <a:spLocks/>
                        </p:cNvSpPr>
                        <p:nvPr/>
                      </p:nvSpPr>
                      <p:spPr bwMode="auto">
                        <a:xfrm>
                          <a:off x="5054" y="1253"/>
                          <a:ext cx="12" cy="82"/>
                        </a:xfrm>
                        <a:custGeom>
                          <a:avLst/>
                          <a:gdLst/>
                          <a:ahLst/>
                          <a:cxnLst>
                            <a:cxn ang="0">
                              <a:pos x="12" y="82"/>
                            </a:cxn>
                            <a:cxn ang="0">
                              <a:pos x="0" y="0"/>
                            </a:cxn>
                            <a:cxn ang="0">
                              <a:pos x="6" y="58"/>
                            </a:cxn>
                            <a:cxn ang="0">
                              <a:pos x="12" y="82"/>
                            </a:cxn>
                          </a:cxnLst>
                          <a:rect l="0" t="0" r="r" b="b"/>
                          <a:pathLst>
                            <a:path w="12" h="82">
                              <a:moveTo>
                                <a:pt x="12" y="82"/>
                              </a:moveTo>
                              <a:lnTo>
                                <a:pt x="0" y="0"/>
                              </a:lnTo>
                              <a:lnTo>
                                <a:pt x="6" y="58"/>
                              </a:lnTo>
                              <a:lnTo>
                                <a:pt x="12" y="82"/>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526" name="Freeform 525"/>
                        <p:cNvSpPr>
                          <a:spLocks/>
                        </p:cNvSpPr>
                        <p:nvPr/>
                      </p:nvSpPr>
                      <p:spPr bwMode="auto">
                        <a:xfrm>
                          <a:off x="4952" y="895"/>
                          <a:ext cx="102" cy="358"/>
                        </a:xfrm>
                        <a:custGeom>
                          <a:avLst/>
                          <a:gdLst/>
                          <a:ahLst/>
                          <a:cxnLst>
                            <a:cxn ang="0">
                              <a:pos x="38" y="132"/>
                            </a:cxn>
                            <a:cxn ang="0">
                              <a:pos x="102" y="358"/>
                            </a:cxn>
                            <a:cxn ang="0">
                              <a:pos x="80" y="276"/>
                            </a:cxn>
                            <a:cxn ang="0">
                              <a:pos x="40" y="132"/>
                            </a:cxn>
                            <a:cxn ang="0">
                              <a:pos x="2" y="0"/>
                            </a:cxn>
                            <a:cxn ang="0">
                              <a:pos x="0" y="0"/>
                            </a:cxn>
                            <a:cxn ang="0">
                              <a:pos x="8" y="34"/>
                            </a:cxn>
                            <a:cxn ang="0">
                              <a:pos x="38" y="132"/>
                            </a:cxn>
                          </a:cxnLst>
                          <a:rect l="0" t="0" r="r" b="b"/>
                          <a:pathLst>
                            <a:path w="102" h="358">
                              <a:moveTo>
                                <a:pt x="38" y="132"/>
                              </a:moveTo>
                              <a:lnTo>
                                <a:pt x="102" y="358"/>
                              </a:lnTo>
                              <a:lnTo>
                                <a:pt x="80" y="276"/>
                              </a:lnTo>
                              <a:lnTo>
                                <a:pt x="40" y="132"/>
                              </a:lnTo>
                              <a:lnTo>
                                <a:pt x="2" y="0"/>
                              </a:lnTo>
                              <a:lnTo>
                                <a:pt x="0" y="0"/>
                              </a:lnTo>
                              <a:lnTo>
                                <a:pt x="8" y="34"/>
                              </a:lnTo>
                              <a:lnTo>
                                <a:pt x="38" y="132"/>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527" name="Freeform 526"/>
                        <p:cNvSpPr>
                          <a:spLocks/>
                        </p:cNvSpPr>
                        <p:nvPr/>
                      </p:nvSpPr>
                      <p:spPr bwMode="auto">
                        <a:xfrm>
                          <a:off x="4952" y="895"/>
                          <a:ext cx="8" cy="34"/>
                        </a:xfrm>
                        <a:custGeom>
                          <a:avLst/>
                          <a:gdLst/>
                          <a:ahLst/>
                          <a:cxnLst>
                            <a:cxn ang="0">
                              <a:pos x="8" y="34"/>
                            </a:cxn>
                            <a:cxn ang="0">
                              <a:pos x="0" y="0"/>
                            </a:cxn>
                            <a:cxn ang="0">
                              <a:pos x="0" y="0"/>
                            </a:cxn>
                            <a:cxn ang="0">
                              <a:pos x="8" y="34"/>
                            </a:cxn>
                          </a:cxnLst>
                          <a:rect l="0" t="0" r="r" b="b"/>
                          <a:pathLst>
                            <a:path w="8" h="34">
                              <a:moveTo>
                                <a:pt x="8" y="34"/>
                              </a:moveTo>
                              <a:lnTo>
                                <a:pt x="0" y="0"/>
                              </a:lnTo>
                              <a:lnTo>
                                <a:pt x="0" y="0"/>
                              </a:lnTo>
                              <a:lnTo>
                                <a:pt x="8" y="34"/>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528" name="Freeform 527"/>
                        <p:cNvSpPr>
                          <a:spLocks/>
                        </p:cNvSpPr>
                        <p:nvPr/>
                      </p:nvSpPr>
                      <p:spPr bwMode="auto">
                        <a:xfrm>
                          <a:off x="5066" y="1335"/>
                          <a:ext cx="50" cy="54"/>
                        </a:xfrm>
                        <a:custGeom>
                          <a:avLst/>
                          <a:gdLst/>
                          <a:ahLst/>
                          <a:cxnLst>
                            <a:cxn ang="0">
                              <a:pos x="50" y="54"/>
                            </a:cxn>
                            <a:cxn ang="0">
                              <a:pos x="0" y="0"/>
                            </a:cxn>
                            <a:cxn ang="0">
                              <a:pos x="46" y="50"/>
                            </a:cxn>
                            <a:cxn ang="0">
                              <a:pos x="50" y="54"/>
                            </a:cxn>
                          </a:cxnLst>
                          <a:rect l="0" t="0" r="r" b="b"/>
                          <a:pathLst>
                            <a:path w="50" h="54">
                              <a:moveTo>
                                <a:pt x="50" y="54"/>
                              </a:moveTo>
                              <a:lnTo>
                                <a:pt x="0" y="0"/>
                              </a:lnTo>
                              <a:lnTo>
                                <a:pt x="46" y="50"/>
                              </a:lnTo>
                              <a:lnTo>
                                <a:pt x="50" y="54"/>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529" name="Freeform 528"/>
                        <p:cNvSpPr>
                          <a:spLocks/>
                        </p:cNvSpPr>
                        <p:nvPr/>
                      </p:nvSpPr>
                      <p:spPr bwMode="auto">
                        <a:xfrm>
                          <a:off x="5060" y="1311"/>
                          <a:ext cx="52" cy="74"/>
                        </a:xfrm>
                        <a:custGeom>
                          <a:avLst/>
                          <a:gdLst/>
                          <a:ahLst/>
                          <a:cxnLst>
                            <a:cxn ang="0">
                              <a:pos x="4" y="26"/>
                            </a:cxn>
                            <a:cxn ang="0">
                              <a:pos x="52" y="74"/>
                            </a:cxn>
                            <a:cxn ang="0">
                              <a:pos x="6" y="24"/>
                            </a:cxn>
                            <a:cxn ang="0">
                              <a:pos x="0" y="0"/>
                            </a:cxn>
                            <a:cxn ang="0">
                              <a:pos x="4" y="26"/>
                            </a:cxn>
                          </a:cxnLst>
                          <a:rect l="0" t="0" r="r" b="b"/>
                          <a:pathLst>
                            <a:path w="52" h="74">
                              <a:moveTo>
                                <a:pt x="4" y="26"/>
                              </a:moveTo>
                              <a:lnTo>
                                <a:pt x="52" y="74"/>
                              </a:lnTo>
                              <a:lnTo>
                                <a:pt x="6" y="24"/>
                              </a:lnTo>
                              <a:lnTo>
                                <a:pt x="0" y="0"/>
                              </a:lnTo>
                              <a:lnTo>
                                <a:pt x="4" y="26"/>
                              </a:lnTo>
                              <a:close/>
                            </a:path>
                          </a:pathLst>
                        </a:cu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grpSp>
                  <p:sp>
                    <p:nvSpPr>
                      <p:cNvPr id="335" name="Line 3080"/>
                      <p:cNvSpPr>
                        <a:spLocks noChangeShapeType="1"/>
                      </p:cNvSpPr>
                      <p:nvPr/>
                    </p:nvSpPr>
                    <p:spPr bwMode="auto">
                      <a:xfrm>
                        <a:off x="4360909" y="5385612"/>
                        <a:ext cx="1493" cy="1493"/>
                      </a:xfrm>
                      <a:prstGeom prst="line">
                        <a:avLst/>
                      </a:pr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grpSp>
                <p:sp>
                  <p:nvSpPr>
                    <p:cNvPr id="330" name="Line 3117"/>
                    <p:cNvSpPr>
                      <a:spLocks noChangeShapeType="1"/>
                    </p:cNvSpPr>
                    <p:nvPr/>
                  </p:nvSpPr>
                  <p:spPr bwMode="auto">
                    <a:xfrm>
                      <a:off x="7947449" y="1089044"/>
                      <a:ext cx="1493" cy="1493"/>
                    </a:xfrm>
                    <a:prstGeom prst="line">
                      <a:avLst/>
                    </a:prstGeom>
                    <a:grpFill/>
                    <a:ln w="12700">
                      <a:solidFill>
                        <a:sysClr val="window" lastClr="FFFFFF"/>
                      </a:solidFill>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331" name="Line 3118"/>
                    <p:cNvSpPr>
                      <a:spLocks noChangeShapeType="1"/>
                    </p:cNvSpPr>
                    <p:nvPr/>
                  </p:nvSpPr>
                  <p:spPr bwMode="auto">
                    <a:xfrm>
                      <a:off x="7947449" y="1089044"/>
                      <a:ext cx="1493" cy="1493"/>
                    </a:xfrm>
                    <a:prstGeom prst="line">
                      <a:avLst/>
                    </a:prstGeom>
                    <a:grpFill/>
                    <a:ln w="12700">
                      <a:solidFill>
                        <a:sysClr val="window" lastClr="FFFFFF"/>
                      </a:solidFill>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332" name="Line 3119"/>
                    <p:cNvSpPr>
                      <a:spLocks noChangeShapeType="1"/>
                    </p:cNvSpPr>
                    <p:nvPr/>
                  </p:nvSpPr>
                  <p:spPr bwMode="auto">
                    <a:xfrm>
                      <a:off x="7875804" y="1954760"/>
                      <a:ext cx="1493" cy="1493"/>
                    </a:xfrm>
                    <a:prstGeom prst="line">
                      <a:avLst/>
                    </a:pr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sp>
                  <p:nvSpPr>
                    <p:cNvPr id="333" name="Line 3120"/>
                    <p:cNvSpPr>
                      <a:spLocks noChangeShapeType="1"/>
                    </p:cNvSpPr>
                    <p:nvPr/>
                  </p:nvSpPr>
                  <p:spPr bwMode="auto">
                    <a:xfrm>
                      <a:off x="8240002" y="1742809"/>
                      <a:ext cx="1493" cy="1493"/>
                    </a:xfrm>
                    <a:prstGeom prst="line">
                      <a:avLst/>
                    </a:prstGeom>
                    <a:grpFill/>
                    <a:ln w="12700">
                      <a:solidFill>
                        <a:sysClr val="window" lastClr="FFFFFF"/>
                      </a:solidFill>
                      <a:prstDash val="solid"/>
                      <a:round/>
                      <a:headEnd/>
                      <a:tailEnd/>
                    </a:ln>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a-DK" sz="1350" b="0" i="0" u="none" strike="noStrike" kern="1200" cap="none" spc="0" normalizeH="0" baseline="0" noProof="0">
                        <a:ln>
                          <a:noFill/>
                        </a:ln>
                        <a:solidFill>
                          <a:srgbClr val="3077FF"/>
                        </a:solidFill>
                        <a:effectLst/>
                        <a:uLnTx/>
                        <a:uFillTx/>
                        <a:latin typeface="Myriad Web Pro" panose="020B0503030403020204" pitchFamily="34" charset="0"/>
                        <a:ea typeface="ＭＳ Ｐゴシック" pitchFamily="-97" charset="-128"/>
                        <a:cs typeface="+mn-cs"/>
                      </a:endParaRPr>
                    </a:p>
                  </p:txBody>
                </p:sp>
              </p:grpSp>
            </p:grpSp>
          </p:grpSp>
          <p:sp>
            <p:nvSpPr>
              <p:cNvPr id="284" name="Oval 283"/>
              <p:cNvSpPr/>
              <p:nvPr/>
            </p:nvSpPr>
            <p:spPr>
              <a:xfrm>
                <a:off x="7639401" y="1881626"/>
                <a:ext cx="137160" cy="137160"/>
              </a:xfrm>
              <a:prstGeom prst="ellipse">
                <a:avLst/>
              </a:prstGeom>
              <a:solidFill>
                <a:srgbClr val="A3255E"/>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85" name="TextBox 284"/>
              <p:cNvSpPr txBox="1"/>
              <p:nvPr/>
            </p:nvSpPr>
            <p:spPr>
              <a:xfrm>
                <a:off x="206056" y="3988009"/>
                <a:ext cx="2094808" cy="539182"/>
              </a:xfrm>
              <a:prstGeom prst="rect">
                <a:avLst/>
              </a:prstGeom>
              <a:solidFill>
                <a:sysClr val="window" lastClr="FFFFFF">
                  <a:alpha val="70000"/>
                </a:sys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5C689C"/>
                    </a:solidFill>
                    <a:effectLst/>
                    <a:uLnTx/>
                    <a:uFillTx/>
                    <a:latin typeface="Calibri" panose="020F0502020204030204"/>
                    <a:ea typeface="+mn-ea"/>
                    <a:cs typeface="+mn-cs"/>
                  </a:rPr>
                  <a:t>University of California, San Francisco</a:t>
                </a:r>
              </a:p>
            </p:txBody>
          </p:sp>
          <p:sp>
            <p:nvSpPr>
              <p:cNvPr id="286" name="TextBox 285"/>
              <p:cNvSpPr txBox="1"/>
              <p:nvPr/>
            </p:nvSpPr>
            <p:spPr>
              <a:xfrm>
                <a:off x="666277" y="284430"/>
                <a:ext cx="1895995" cy="539183"/>
              </a:xfrm>
              <a:prstGeom prst="rect">
                <a:avLst/>
              </a:prstGeom>
              <a:solidFill>
                <a:sysClr val="window" lastClr="FFFFFF">
                  <a:alpha val="44000"/>
                </a:sys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C4653F"/>
                    </a:solidFill>
                    <a:effectLst/>
                    <a:uLnTx/>
                    <a:uFillTx/>
                    <a:latin typeface="Calibri" panose="020F0502020204030204"/>
                    <a:ea typeface="+mn-ea"/>
                    <a:cs typeface="+mn-cs"/>
                  </a:rPr>
                  <a:t>University of Washington</a:t>
                </a:r>
              </a:p>
            </p:txBody>
          </p:sp>
          <p:sp>
            <p:nvSpPr>
              <p:cNvPr id="287" name="TextBox 286"/>
              <p:cNvSpPr txBox="1"/>
              <p:nvPr/>
            </p:nvSpPr>
            <p:spPr>
              <a:xfrm>
                <a:off x="2591175" y="4754348"/>
                <a:ext cx="1918001" cy="5391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C59136"/>
                    </a:solidFill>
                    <a:effectLst/>
                    <a:uLnTx/>
                    <a:uFillTx/>
                    <a:latin typeface="Calibri" panose="020F0502020204030204"/>
                    <a:ea typeface="+mn-ea"/>
                    <a:cs typeface="+mn-cs"/>
                  </a:rPr>
                  <a:t>Washington University in St. Louis</a:t>
                </a:r>
              </a:p>
            </p:txBody>
          </p:sp>
          <p:sp>
            <p:nvSpPr>
              <p:cNvPr id="288" name="TextBox 287"/>
              <p:cNvSpPr txBox="1"/>
              <p:nvPr/>
            </p:nvSpPr>
            <p:spPr>
              <a:xfrm>
                <a:off x="7539918" y="2488356"/>
                <a:ext cx="1356994" cy="5391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788A"/>
                    </a:solidFill>
                    <a:effectLst/>
                    <a:uLnTx/>
                    <a:uFillTx/>
                    <a:latin typeface="Calibri" panose="020F0502020204030204"/>
                    <a:ea typeface="+mn-ea"/>
                    <a:cs typeface="+mn-cs"/>
                  </a:rPr>
                  <a:t>Johns Hopkins University</a:t>
                </a:r>
              </a:p>
            </p:txBody>
          </p:sp>
          <p:sp>
            <p:nvSpPr>
              <p:cNvPr id="290" name="TextBox 289"/>
              <p:cNvSpPr txBox="1"/>
              <p:nvPr/>
            </p:nvSpPr>
            <p:spPr>
              <a:xfrm>
                <a:off x="8170267" y="503649"/>
                <a:ext cx="1320076" cy="9832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742217"/>
                    </a:solidFill>
                    <a:effectLst/>
                    <a:uLnTx/>
                    <a:uFillTx/>
                    <a:latin typeface="Calibri" panose="020F0502020204030204"/>
                    <a:ea typeface="+mn-ea"/>
                    <a:cs typeface="+mn-cs"/>
                  </a:rPr>
                  <a:t> Massachusetts Department of Public Health</a:t>
                </a:r>
              </a:p>
            </p:txBody>
          </p:sp>
          <p:sp>
            <p:nvSpPr>
              <p:cNvPr id="291" name="TextBox 290"/>
              <p:cNvSpPr txBox="1"/>
              <p:nvPr/>
            </p:nvSpPr>
            <p:spPr>
              <a:xfrm>
                <a:off x="5385624" y="4669834"/>
                <a:ext cx="1892330" cy="5391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2060"/>
                    </a:solidFill>
                    <a:effectLst/>
                    <a:uLnTx/>
                    <a:uFillTx/>
                    <a:latin typeface="Calibri" panose="020F0502020204030204"/>
                    <a:ea typeface="+mn-ea"/>
                    <a:cs typeface="+mn-cs"/>
                  </a:rPr>
                  <a:t>University of Alabama at Birmingham</a:t>
                </a:r>
              </a:p>
            </p:txBody>
          </p:sp>
          <p:grpSp>
            <p:nvGrpSpPr>
              <p:cNvPr id="292" name="Group 291"/>
              <p:cNvGrpSpPr/>
              <p:nvPr/>
            </p:nvGrpSpPr>
            <p:grpSpPr>
              <a:xfrm>
                <a:off x="1175757" y="2810864"/>
                <a:ext cx="527817" cy="1142659"/>
                <a:chOff x="1175757" y="2810864"/>
                <a:chExt cx="527817" cy="1142659"/>
              </a:xfrm>
            </p:grpSpPr>
            <p:sp>
              <p:nvSpPr>
                <p:cNvPr id="313" name="Oval 312"/>
                <p:cNvSpPr/>
                <p:nvPr/>
              </p:nvSpPr>
              <p:spPr>
                <a:xfrm>
                  <a:off x="1175757" y="3821259"/>
                  <a:ext cx="137160" cy="132264"/>
                </a:xfrm>
                <a:prstGeom prst="ellipse">
                  <a:avLst/>
                </a:prstGeom>
                <a:solidFill>
                  <a:srgbClr val="5C689C"/>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314" name="Elbow Connector 313"/>
                <p:cNvCxnSpPr>
                  <a:endCxn id="313" idx="0"/>
                </p:cNvCxnSpPr>
                <p:nvPr/>
              </p:nvCxnSpPr>
              <p:spPr>
                <a:xfrm rot="5400000">
                  <a:off x="968758" y="3086443"/>
                  <a:ext cx="1010396" cy="459237"/>
                </a:xfrm>
                <a:prstGeom prst="bentConnector3">
                  <a:avLst>
                    <a:gd name="adj1" fmla="val 2075"/>
                  </a:avLst>
                </a:prstGeom>
                <a:noFill/>
                <a:ln w="12700" cap="flat" cmpd="sng" algn="ctr">
                  <a:solidFill>
                    <a:srgbClr val="5C689C"/>
                  </a:solidFill>
                  <a:prstDash val="solid"/>
                  <a:miter lim="800000"/>
                </a:ln>
                <a:effectLst/>
              </p:spPr>
            </p:cxnSp>
          </p:grpSp>
          <p:grpSp>
            <p:nvGrpSpPr>
              <p:cNvPr id="293" name="Group 292"/>
              <p:cNvGrpSpPr/>
              <p:nvPr/>
            </p:nvGrpSpPr>
            <p:grpSpPr>
              <a:xfrm flipV="1">
                <a:off x="1512326" y="768236"/>
                <a:ext cx="438274" cy="191214"/>
                <a:chOff x="1128403" y="3476982"/>
                <a:chExt cx="438274" cy="191214"/>
              </a:xfrm>
            </p:grpSpPr>
            <p:sp>
              <p:nvSpPr>
                <p:cNvPr id="311" name="Oval 310"/>
                <p:cNvSpPr/>
                <p:nvPr/>
              </p:nvSpPr>
              <p:spPr>
                <a:xfrm>
                  <a:off x="1128403" y="3535932"/>
                  <a:ext cx="137160" cy="132264"/>
                </a:xfrm>
                <a:prstGeom prst="ellipse">
                  <a:avLst/>
                </a:prstGeom>
                <a:solidFill>
                  <a:srgbClr val="C4653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312" name="Elbow Connector 311"/>
                <p:cNvCxnSpPr>
                  <a:endCxn id="311" idx="0"/>
                </p:cNvCxnSpPr>
                <p:nvPr/>
              </p:nvCxnSpPr>
              <p:spPr>
                <a:xfrm rot="10800000" flipV="1">
                  <a:off x="1192355" y="3476982"/>
                  <a:ext cx="374322" cy="58949"/>
                </a:xfrm>
                <a:prstGeom prst="bentConnector2">
                  <a:avLst/>
                </a:prstGeom>
                <a:noFill/>
                <a:ln w="12700" cap="flat" cmpd="sng" algn="ctr">
                  <a:solidFill>
                    <a:srgbClr val="C4653F"/>
                  </a:solidFill>
                  <a:prstDash val="solid"/>
                  <a:miter lim="800000"/>
                </a:ln>
                <a:effectLst/>
              </p:spPr>
            </p:cxnSp>
          </p:grpSp>
          <p:grpSp>
            <p:nvGrpSpPr>
              <p:cNvPr id="294" name="Group 293"/>
              <p:cNvGrpSpPr/>
              <p:nvPr/>
            </p:nvGrpSpPr>
            <p:grpSpPr>
              <a:xfrm rot="16200000" flipV="1">
                <a:off x="3751696" y="2791046"/>
                <a:ext cx="1647101" cy="2204096"/>
                <a:chOff x="-279279" y="964064"/>
                <a:chExt cx="1647101" cy="2204096"/>
              </a:xfrm>
            </p:grpSpPr>
            <p:sp>
              <p:nvSpPr>
                <p:cNvPr id="309" name="Oval 308"/>
                <p:cNvSpPr/>
                <p:nvPr/>
              </p:nvSpPr>
              <p:spPr>
                <a:xfrm>
                  <a:off x="-279279" y="3035896"/>
                  <a:ext cx="137160" cy="132264"/>
                </a:xfrm>
                <a:prstGeom prst="ellipse">
                  <a:avLst/>
                </a:prstGeom>
                <a:solidFill>
                  <a:srgbClr val="C59136"/>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310" name="Elbow Connector 309"/>
                <p:cNvCxnSpPr/>
                <p:nvPr/>
              </p:nvCxnSpPr>
              <p:spPr>
                <a:xfrm rot="5400000">
                  <a:off x="-496228" y="1247498"/>
                  <a:ext cx="2147483" cy="1580616"/>
                </a:xfrm>
                <a:prstGeom prst="bentConnector3">
                  <a:avLst>
                    <a:gd name="adj1" fmla="val -10"/>
                  </a:avLst>
                </a:prstGeom>
                <a:noFill/>
                <a:ln w="12700" cap="flat" cmpd="sng" algn="ctr">
                  <a:gradFill>
                    <a:gsLst>
                      <a:gs pos="0">
                        <a:srgbClr val="D34817">
                          <a:lumMod val="5000"/>
                          <a:lumOff val="95000"/>
                        </a:srgbClr>
                      </a:gs>
                      <a:gs pos="70000">
                        <a:srgbClr val="C59136"/>
                      </a:gs>
                    </a:gsLst>
                    <a:lin ang="5400000" scaled="1"/>
                  </a:gradFill>
                  <a:prstDash val="solid"/>
                  <a:miter lim="800000"/>
                </a:ln>
                <a:effectLst/>
              </p:spPr>
            </p:cxnSp>
          </p:grpSp>
          <p:grpSp>
            <p:nvGrpSpPr>
              <p:cNvPr id="295" name="Group 294"/>
              <p:cNvGrpSpPr/>
              <p:nvPr/>
            </p:nvGrpSpPr>
            <p:grpSpPr>
              <a:xfrm rot="5400000" flipH="1" flipV="1">
                <a:off x="5883346" y="4126976"/>
                <a:ext cx="914996" cy="132264"/>
                <a:chOff x="-495546" y="1143989"/>
                <a:chExt cx="914996" cy="132264"/>
              </a:xfrm>
            </p:grpSpPr>
            <p:sp>
              <p:nvSpPr>
                <p:cNvPr id="307" name="Oval 306"/>
                <p:cNvSpPr/>
                <p:nvPr/>
              </p:nvSpPr>
              <p:spPr>
                <a:xfrm>
                  <a:off x="-495546" y="1143989"/>
                  <a:ext cx="137160" cy="132264"/>
                </a:xfrm>
                <a:prstGeom prst="ellipse">
                  <a:avLst/>
                </a:prstGeom>
                <a:solidFill>
                  <a:srgbClr val="002060"/>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308" name="Elbow Connector 307"/>
                <p:cNvCxnSpPr/>
                <p:nvPr/>
              </p:nvCxnSpPr>
              <p:spPr>
                <a:xfrm rot="5400000" flipH="1">
                  <a:off x="-21512" y="777273"/>
                  <a:ext cx="12237" cy="869686"/>
                </a:xfrm>
                <a:prstGeom prst="bentConnector4">
                  <a:avLst>
                    <a:gd name="adj1" fmla="val 155675"/>
                    <a:gd name="adj2" fmla="val 167"/>
                  </a:avLst>
                </a:prstGeom>
                <a:noFill/>
                <a:ln w="12700" cap="flat" cmpd="sng" algn="ctr">
                  <a:solidFill>
                    <a:srgbClr val="002060"/>
                  </a:solidFill>
                  <a:prstDash val="solid"/>
                  <a:miter lim="800000"/>
                </a:ln>
                <a:effectLst/>
              </p:spPr>
            </p:cxnSp>
          </p:grpSp>
          <p:grpSp>
            <p:nvGrpSpPr>
              <p:cNvPr id="296" name="Group 295"/>
              <p:cNvGrpSpPr/>
              <p:nvPr/>
            </p:nvGrpSpPr>
            <p:grpSpPr>
              <a:xfrm flipV="1">
                <a:off x="6415528" y="1243931"/>
                <a:ext cx="1236127" cy="708703"/>
                <a:chOff x="1128403" y="2959493"/>
                <a:chExt cx="1236127" cy="708703"/>
              </a:xfrm>
            </p:grpSpPr>
            <p:sp>
              <p:nvSpPr>
                <p:cNvPr id="305" name="Oval 304"/>
                <p:cNvSpPr/>
                <p:nvPr/>
              </p:nvSpPr>
              <p:spPr>
                <a:xfrm>
                  <a:off x="1128403" y="3535932"/>
                  <a:ext cx="137160" cy="132264"/>
                </a:xfrm>
                <a:prstGeom prst="ellipse">
                  <a:avLst/>
                </a:prstGeom>
                <a:solidFill>
                  <a:srgbClr val="A3255E"/>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306" name="Elbow Connector 305"/>
                <p:cNvCxnSpPr/>
                <p:nvPr/>
              </p:nvCxnSpPr>
              <p:spPr>
                <a:xfrm rot="10800000" flipV="1">
                  <a:off x="1202208" y="2959493"/>
                  <a:ext cx="1162322" cy="635919"/>
                </a:xfrm>
                <a:prstGeom prst="bentConnector3">
                  <a:avLst>
                    <a:gd name="adj1" fmla="val 100261"/>
                  </a:avLst>
                </a:prstGeom>
                <a:noFill/>
                <a:ln w="12700" cap="flat" cmpd="sng" algn="ctr">
                  <a:solidFill>
                    <a:srgbClr val="A3255E"/>
                  </a:solidFill>
                  <a:prstDash val="solid"/>
                  <a:miter lim="800000"/>
                </a:ln>
                <a:effectLst/>
              </p:spPr>
            </p:cxnSp>
          </p:grpSp>
          <p:grpSp>
            <p:nvGrpSpPr>
              <p:cNvPr id="297" name="Group 296"/>
              <p:cNvGrpSpPr/>
              <p:nvPr/>
            </p:nvGrpSpPr>
            <p:grpSpPr>
              <a:xfrm flipH="1" flipV="1">
                <a:off x="7853045" y="1471068"/>
                <a:ext cx="1055082" cy="227721"/>
                <a:chOff x="627086" y="3476451"/>
                <a:chExt cx="1055082" cy="227721"/>
              </a:xfrm>
            </p:grpSpPr>
            <p:sp>
              <p:nvSpPr>
                <p:cNvPr id="303" name="Oval 302"/>
                <p:cNvSpPr/>
                <p:nvPr/>
              </p:nvSpPr>
              <p:spPr>
                <a:xfrm>
                  <a:off x="627086" y="3571908"/>
                  <a:ext cx="137160" cy="132264"/>
                </a:xfrm>
                <a:prstGeom prst="ellipse">
                  <a:avLst/>
                </a:prstGeom>
                <a:solidFill>
                  <a:srgbClr val="742217"/>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304" name="Elbow Connector 303"/>
                <p:cNvCxnSpPr/>
                <p:nvPr/>
              </p:nvCxnSpPr>
              <p:spPr>
                <a:xfrm flipH="1">
                  <a:off x="688235" y="3476451"/>
                  <a:ext cx="993933" cy="123177"/>
                </a:xfrm>
                <a:prstGeom prst="bentConnector3">
                  <a:avLst>
                    <a:gd name="adj1" fmla="val 99378"/>
                  </a:avLst>
                </a:prstGeom>
                <a:noFill/>
                <a:ln w="12700" cap="flat" cmpd="sng" algn="ctr">
                  <a:solidFill>
                    <a:srgbClr val="742217"/>
                  </a:solidFill>
                  <a:prstDash val="solid"/>
                  <a:miter lim="800000"/>
                </a:ln>
                <a:effectLst/>
              </p:spPr>
            </p:cxnSp>
          </p:grpSp>
          <p:grpSp>
            <p:nvGrpSpPr>
              <p:cNvPr id="298" name="Group 297"/>
              <p:cNvGrpSpPr/>
              <p:nvPr/>
            </p:nvGrpSpPr>
            <p:grpSpPr>
              <a:xfrm flipH="1">
                <a:off x="7342965" y="2314843"/>
                <a:ext cx="831210" cy="202416"/>
                <a:chOff x="915631" y="3363771"/>
                <a:chExt cx="831210" cy="202416"/>
              </a:xfrm>
            </p:grpSpPr>
            <p:sp>
              <p:nvSpPr>
                <p:cNvPr id="301" name="Oval 300"/>
                <p:cNvSpPr/>
                <p:nvPr/>
              </p:nvSpPr>
              <p:spPr>
                <a:xfrm>
                  <a:off x="915631" y="3433923"/>
                  <a:ext cx="137160" cy="132264"/>
                </a:xfrm>
                <a:prstGeom prst="ellipse">
                  <a:avLst/>
                </a:prstGeom>
                <a:solidFill>
                  <a:srgbClr val="00788A"/>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302" name="Elbow Connector 301"/>
                <p:cNvCxnSpPr/>
                <p:nvPr/>
              </p:nvCxnSpPr>
              <p:spPr>
                <a:xfrm flipH="1">
                  <a:off x="979313" y="3363771"/>
                  <a:ext cx="767528" cy="132957"/>
                </a:xfrm>
                <a:prstGeom prst="bentConnector3">
                  <a:avLst>
                    <a:gd name="adj1" fmla="val 99330"/>
                  </a:avLst>
                </a:prstGeom>
                <a:noFill/>
                <a:ln w="12700" cap="flat" cmpd="sng" algn="ctr">
                  <a:solidFill>
                    <a:srgbClr val="00788A"/>
                  </a:solidFill>
                  <a:prstDash val="solid"/>
                  <a:miter lim="800000"/>
                </a:ln>
                <a:effectLst/>
              </p:spPr>
            </p:cxnSp>
          </p:grpSp>
          <p:sp>
            <p:nvSpPr>
              <p:cNvPr id="299" name="Oval 298"/>
              <p:cNvSpPr/>
              <p:nvPr/>
            </p:nvSpPr>
            <p:spPr>
              <a:xfrm>
                <a:off x="1665950" y="2735645"/>
                <a:ext cx="137160" cy="137160"/>
              </a:xfrm>
              <a:prstGeom prst="ellipse">
                <a:avLst/>
              </a:prstGeom>
              <a:solidFill>
                <a:srgbClr val="5C689C"/>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300" name="Straight Connector 299"/>
              <p:cNvCxnSpPr>
                <a:stCxn id="282" idx="6"/>
              </p:cNvCxnSpPr>
              <p:nvPr/>
            </p:nvCxnSpPr>
            <p:spPr>
              <a:xfrm>
                <a:off x="3972920" y="1016991"/>
                <a:ext cx="4544" cy="1806380"/>
              </a:xfrm>
              <a:prstGeom prst="line">
                <a:avLst/>
              </a:prstGeom>
              <a:noFill/>
              <a:ln w="12700" cap="flat" cmpd="sng" algn="ctr">
                <a:solidFill>
                  <a:srgbClr val="5C9942"/>
                </a:solidFill>
                <a:prstDash val="solid"/>
                <a:miter lim="800000"/>
              </a:ln>
              <a:effectLst/>
            </p:spPr>
          </p:cxnSp>
          <p:sp>
            <p:nvSpPr>
              <p:cNvPr id="289" name="TextBox 288"/>
              <p:cNvSpPr txBox="1"/>
              <p:nvPr/>
            </p:nvSpPr>
            <p:spPr>
              <a:xfrm>
                <a:off x="5624695" y="906734"/>
                <a:ext cx="1854259" cy="317167"/>
              </a:xfrm>
              <a:prstGeom prst="rect">
                <a:avLst/>
              </a:prstGeom>
              <a:solidFill>
                <a:schemeClr val="bg2">
                  <a:alpha val="67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A3255E"/>
                    </a:solidFill>
                    <a:effectLst/>
                    <a:uLnTx/>
                    <a:uFillTx/>
                    <a:latin typeface="Calibri" panose="020F0502020204030204"/>
                    <a:ea typeface="+mn-ea"/>
                    <a:cs typeface="+mn-cs"/>
                  </a:rPr>
                  <a:t>Columbia University</a:t>
                </a:r>
              </a:p>
            </p:txBody>
          </p:sp>
        </p:grpSp>
        <p:sp>
          <p:nvSpPr>
            <p:cNvPr id="275" name="Oval 274"/>
            <p:cNvSpPr/>
            <p:nvPr/>
          </p:nvSpPr>
          <p:spPr>
            <a:xfrm flipV="1">
              <a:off x="1788921" y="1418207"/>
              <a:ext cx="137160" cy="132264"/>
            </a:xfrm>
            <a:prstGeom prst="ellipse">
              <a:avLst/>
            </a:prstGeom>
            <a:solidFill>
              <a:srgbClr val="C4653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6" name="Oval 275"/>
            <p:cNvSpPr/>
            <p:nvPr/>
          </p:nvSpPr>
          <p:spPr>
            <a:xfrm rot="5400000">
              <a:off x="3739303" y="3243457"/>
              <a:ext cx="127901" cy="132264"/>
            </a:xfrm>
            <a:prstGeom prst="ellipse">
              <a:avLst/>
            </a:prstGeom>
            <a:solidFill>
              <a:srgbClr val="5C9942"/>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7" name="Oval 276"/>
            <p:cNvSpPr/>
            <p:nvPr/>
          </p:nvSpPr>
          <p:spPr>
            <a:xfrm rot="16200000" flipV="1">
              <a:off x="5436662" y="3468254"/>
              <a:ext cx="137160" cy="132264"/>
            </a:xfrm>
            <a:prstGeom prst="ellipse">
              <a:avLst/>
            </a:prstGeom>
            <a:solidFill>
              <a:srgbClr val="C59136"/>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8" name="Oval 277"/>
            <p:cNvSpPr/>
            <p:nvPr/>
          </p:nvSpPr>
          <p:spPr>
            <a:xfrm rot="5400000" flipH="1" flipV="1">
              <a:off x="6087163" y="4144855"/>
              <a:ext cx="137160" cy="132264"/>
            </a:xfrm>
            <a:prstGeom prst="ellipse">
              <a:avLst/>
            </a:prstGeom>
            <a:solidFill>
              <a:srgbClr val="002060"/>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9" name="Oval 278"/>
            <p:cNvSpPr/>
            <p:nvPr/>
          </p:nvSpPr>
          <p:spPr>
            <a:xfrm flipH="1">
              <a:off x="7152194" y="2775338"/>
              <a:ext cx="137160" cy="132264"/>
            </a:xfrm>
            <a:prstGeom prst="ellipse">
              <a:avLst/>
            </a:prstGeom>
            <a:solidFill>
              <a:srgbClr val="00788A"/>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80" name="Oval 279"/>
            <p:cNvSpPr/>
            <p:nvPr/>
          </p:nvSpPr>
          <p:spPr>
            <a:xfrm flipH="1" flipV="1">
              <a:off x="7626777" y="2153967"/>
              <a:ext cx="137160" cy="132264"/>
            </a:xfrm>
            <a:prstGeom prst="ellipse">
              <a:avLst/>
            </a:prstGeom>
            <a:solidFill>
              <a:srgbClr val="742217"/>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530" name="Rectangle 529"/>
          <p:cNvSpPr/>
          <p:nvPr/>
        </p:nvSpPr>
        <p:spPr>
          <a:xfrm>
            <a:off x="492095" y="901711"/>
            <a:ext cx="4612288" cy="369332"/>
          </a:xfrm>
          <a:prstGeom prst="rect">
            <a:avLst/>
          </a:prstGeom>
        </p:spPr>
        <p:txBody>
          <a:bodyPr wrap="none">
            <a:spAutoFit/>
          </a:bodyPr>
          <a:lstStyle/>
          <a:p>
            <a:pPr marL="0" marR="0" lvl="0" indent="0" algn="l" defTabSz="914377" rtl="0" eaLnBrk="0" fontAlgn="base" latinLnBrk="0" hangingPunct="0">
              <a:lnSpc>
                <a:spcPct val="100000"/>
              </a:lnSpc>
              <a:spcBef>
                <a:spcPct val="20000"/>
              </a:spcBef>
              <a:spcAft>
                <a:spcPct val="0"/>
              </a:spcAft>
              <a:buClr>
                <a:srgbClr val="00788A"/>
              </a:buClr>
              <a:buSzTx/>
              <a:buFontTx/>
              <a:buNone/>
              <a:tabLst/>
              <a:defRPr/>
            </a:pPr>
            <a:r>
              <a:rPr kumimoji="0" lang="en-US" sz="1800" b="1" i="0" u="none" strike="noStrike" kern="1200" cap="none" spc="0" normalizeH="0" baseline="0" noProof="0" dirty="0">
                <a:ln>
                  <a:noFill/>
                </a:ln>
                <a:solidFill>
                  <a:srgbClr val="00788A"/>
                </a:solidFill>
                <a:effectLst/>
                <a:uLnTx/>
                <a:uFillTx/>
                <a:latin typeface="Calibri" panose="020F0502020204030204" pitchFamily="34" charset="0"/>
                <a:ea typeface="+mn-ea"/>
                <a:cs typeface="+mn-cs"/>
              </a:rPr>
              <a:t>Resource</a:t>
            </a:r>
            <a:r>
              <a:rPr kumimoji="0" lang="en-US" sz="1800" b="1" i="0" u="none" strike="noStrike" kern="1200" cap="none" spc="0" normalizeH="0" baseline="0" noProof="0" dirty="0">
                <a:ln>
                  <a:noFill/>
                </a:ln>
                <a:solidFill>
                  <a:srgbClr val="00788A"/>
                </a:solidFill>
                <a:effectLst/>
                <a:uLnTx/>
                <a:uFillTx/>
                <a:latin typeface="Calibri" panose="020F0502020204030204" pitchFamily="34" charset="0"/>
                <a:ea typeface="+mn-ea"/>
                <a:cs typeface="Calibri" panose="020F0502020204030204" pitchFamily="34" charset="0"/>
              </a:rPr>
              <a:t>: www.nnptc.org │ www.STDCCN.org</a:t>
            </a:r>
          </a:p>
        </p:txBody>
      </p:sp>
      <p:sp>
        <p:nvSpPr>
          <p:cNvPr id="533" name="Content Placeholder 2"/>
          <p:cNvSpPr txBox="1">
            <a:spLocks/>
          </p:cNvSpPr>
          <p:nvPr/>
        </p:nvSpPr>
        <p:spPr bwMode="auto">
          <a:xfrm rot="16200000">
            <a:off x="10691849" y="4952334"/>
            <a:ext cx="2184047" cy="816256"/>
          </a:xfrm>
          <a:prstGeom prst="rect">
            <a:avLst/>
          </a:prstGeom>
          <a:solidFill>
            <a:srgbClr val="00788A"/>
          </a:solidFill>
          <a:ln>
            <a:noFill/>
          </a:ln>
          <a:extLst/>
        </p:spPr>
        <p:txBody>
          <a:bodyPr vert="horz" wrap="square" lIns="91440" tIns="45720" rIns="91440" bIns="45720" numCol="1" anchor="ctr" anchorCtr="0" compatLnSpc="1">
            <a:prstTxWarp prst="textNoShape">
              <a:avLst/>
            </a:prstTxWarp>
          </a:bodyPr>
          <a:lstStyle>
            <a:lvl1pPr marL="342891" indent="-342891" algn="l" rtl="0" eaLnBrk="0" fontAlgn="base" hangingPunct="0">
              <a:spcBef>
                <a:spcPct val="20000"/>
              </a:spcBef>
              <a:spcAft>
                <a:spcPct val="0"/>
              </a:spcAft>
              <a:buClr>
                <a:srgbClr val="00788A"/>
              </a:buClr>
              <a:buFont typeface="Wingdings" panose="05000000000000000000" pitchFamily="2" charset="2"/>
              <a:buChar char="§"/>
              <a:defRPr sz="2400" b="1" kern="1200">
                <a:solidFill>
                  <a:srgbClr val="00788A"/>
                </a:solidFill>
                <a:latin typeface="Calibri" panose="020F0502020204030204" pitchFamily="34" charset="0"/>
                <a:ea typeface="+mn-ea"/>
                <a:cs typeface="+mn-cs"/>
              </a:defRPr>
            </a:lvl1pPr>
            <a:lvl2pPr marL="742932" indent="-285744" algn="l" rtl="0" eaLnBrk="0" fontAlgn="base" hangingPunct="0">
              <a:spcBef>
                <a:spcPct val="20000"/>
              </a:spcBef>
              <a:spcAft>
                <a:spcPct val="0"/>
              </a:spcAft>
              <a:buClr>
                <a:srgbClr val="9A4E9E"/>
              </a:buClr>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2pPr>
            <a:lvl3pPr marL="1142971" indent="-228594" algn="l" rtl="0" eaLnBrk="0" fontAlgn="base" hangingPunct="0">
              <a:spcBef>
                <a:spcPct val="20000"/>
              </a:spcBef>
              <a:spcAft>
                <a:spcPct val="0"/>
              </a:spcAft>
              <a:buClr>
                <a:srgbClr val="C00000"/>
              </a:buClr>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3pPr>
            <a:lvl4pPr marL="1600160" indent="-228594"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4pPr>
            <a:lvl5pPr marL="2057349" indent="-228594"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377" rtl="0" eaLnBrk="0" fontAlgn="base" latinLnBrk="0" hangingPunct="0">
              <a:lnSpc>
                <a:spcPts val="2000"/>
              </a:lnSpc>
              <a:spcBef>
                <a:spcPct val="20000"/>
              </a:spcBef>
              <a:spcAft>
                <a:spcPts val="600"/>
              </a:spcAft>
              <a:buClr>
                <a:srgbClr val="00788A"/>
              </a:buClr>
              <a:buSzTx/>
              <a:buFont typeface="Wingdings" panose="05000000000000000000" pitchFamily="2" charset="2"/>
              <a:buNone/>
              <a:tabLst/>
              <a:defRPr/>
            </a:pPr>
            <a:r>
              <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Offering STD treatment r</a:t>
            </a:r>
            <a:r>
              <a:rPr kumimoji="0" lang="en-US" sz="18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esources</a:t>
            </a:r>
            <a:r>
              <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a:t>
            </a:r>
          </a:p>
        </p:txBody>
      </p:sp>
    </p:spTree>
    <p:extLst>
      <p:ext uri="{BB962C8B-B14F-4D97-AF65-F5344CB8AC3E}">
        <p14:creationId xmlns:p14="http://schemas.microsoft.com/office/powerpoint/2010/main" val="3552992389"/>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1" descr="image001"/>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047994" y="228600"/>
            <a:ext cx="4332461" cy="431414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28600" y="228600"/>
            <a:ext cx="4696884" cy="6324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close up of a sign&#10;&#10;Description generated with high confidence">
            <a:extLst>
              <a:ext uri="{FF2B5EF4-FFF2-40B4-BE49-F238E27FC236}">
                <a16:creationId xmlns:a16="http://schemas.microsoft.com/office/drawing/2014/main" id="{BDE5760A-E67C-452F-96EA-18D5B840C6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671" y="308984"/>
            <a:ext cx="2194560" cy="522747"/>
          </a:xfrm>
          <a:prstGeom prst="rect">
            <a:avLst/>
          </a:prstGeom>
        </p:spPr>
      </p:pic>
      <p:sp>
        <p:nvSpPr>
          <p:cNvPr id="6" name="TextBox 5">
            <a:extLst>
              <a:ext uri="{FF2B5EF4-FFF2-40B4-BE49-F238E27FC236}">
                <a16:creationId xmlns:a16="http://schemas.microsoft.com/office/drawing/2014/main" id="{B4CA1238-34C9-449A-B1D6-10A731920E37}"/>
              </a:ext>
            </a:extLst>
          </p:cNvPr>
          <p:cNvSpPr txBox="1"/>
          <p:nvPr/>
        </p:nvSpPr>
        <p:spPr>
          <a:xfrm>
            <a:off x="2433271" y="440602"/>
            <a:ext cx="2286000" cy="400110"/>
          </a:xfrm>
          <a:prstGeom prst="rect">
            <a:avLst/>
          </a:prstGeom>
          <a:noFill/>
          <a:effectLst>
            <a:outerShdw blurRad="63500" sx="102000" sy="102000" algn="ctr"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solidFill>
                    <a:srgbClr val="A7C82E"/>
                  </a:solidFill>
                </a:ln>
                <a:solidFill>
                  <a:srgbClr val="B2D33E"/>
                </a:solidFill>
                <a:effectLst/>
                <a:uLnTx/>
                <a:uFillTx/>
                <a:latin typeface="Calibri" panose="020F0502020204030204"/>
                <a:ea typeface="+mn-ea"/>
                <a:cs typeface="+mn-cs"/>
              </a:rPr>
              <a:t>Sexual History App </a:t>
            </a:r>
          </a:p>
        </p:txBody>
      </p:sp>
      <p:pic>
        <p:nvPicPr>
          <p:cNvPr id="7" name="Picture 6" descr="A group of people looking at a computer&#10;&#10;Description generated with very high confidence">
            <a:extLst>
              <a:ext uri="{FF2B5EF4-FFF2-40B4-BE49-F238E27FC236}">
                <a16:creationId xmlns:a16="http://schemas.microsoft.com/office/drawing/2014/main" id="{31236844-91BC-4E4D-A746-33795B8767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9542" y="884954"/>
            <a:ext cx="1423210" cy="1136792"/>
          </a:xfrm>
          <a:prstGeom prst="rect">
            <a:avLst/>
          </a:prstGeom>
        </p:spPr>
      </p:pic>
      <p:sp>
        <p:nvSpPr>
          <p:cNvPr id="9" name="Subtitle 2">
            <a:extLst>
              <a:ext uri="{FF2B5EF4-FFF2-40B4-BE49-F238E27FC236}">
                <a16:creationId xmlns:a16="http://schemas.microsoft.com/office/drawing/2014/main" id="{87EB6A52-B531-4023-B1A8-36464FA41868}"/>
              </a:ext>
            </a:extLst>
          </p:cNvPr>
          <p:cNvSpPr txBox="1">
            <a:spLocks/>
          </p:cNvSpPr>
          <p:nvPr/>
        </p:nvSpPr>
        <p:spPr>
          <a:xfrm>
            <a:off x="299670" y="2074969"/>
            <a:ext cx="2106829" cy="4992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500" b="1" i="0" u="none" strike="noStrike" kern="1200" cap="none" spc="0" normalizeH="0" baseline="0" noProof="0" dirty="0" smtClean="0">
                <a:ln>
                  <a:noFill/>
                </a:ln>
                <a:solidFill>
                  <a:srgbClr val="F47920"/>
                </a:solidFill>
                <a:effectLst/>
                <a:uLnTx/>
                <a:uFillTx/>
                <a:latin typeface="Calibri" panose="020F0502020204030204"/>
                <a:ea typeface="+mn-ea"/>
                <a:cs typeface="+mn-cs"/>
              </a:rPr>
              <a:t>More communication. Less stigma.</a:t>
            </a:r>
            <a:endParaRPr kumimoji="0" lang="en-US" sz="1500" b="1" i="0" u="none" strike="noStrike" kern="1200" cap="none" spc="0" normalizeH="0" baseline="0" noProof="0" dirty="0">
              <a:ln>
                <a:noFill/>
              </a:ln>
              <a:solidFill>
                <a:srgbClr val="F47920"/>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C0C91A8D-6CDC-3444-BDF2-DA607FE223A6}"/>
              </a:ext>
            </a:extLst>
          </p:cNvPr>
          <p:cNvSpPr txBox="1"/>
          <p:nvPr/>
        </p:nvSpPr>
        <p:spPr>
          <a:xfrm>
            <a:off x="223471" y="2588057"/>
            <a:ext cx="2000204"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Just Health is built on CDC sexual history guidelines, which cover:</a:t>
            </a:r>
          </a:p>
        </p:txBody>
      </p:sp>
      <p:graphicFrame>
        <p:nvGraphicFramePr>
          <p:cNvPr id="13" name="Table 12"/>
          <p:cNvGraphicFramePr>
            <a:graphicFrameLocks noGrp="1"/>
          </p:cNvGraphicFramePr>
          <p:nvPr>
            <p:extLst>
              <p:ext uri="{D42A27DB-BD31-4B8C-83A1-F6EECF244321}">
                <p14:modId xmlns:p14="http://schemas.microsoft.com/office/powerpoint/2010/main" val="2211839253"/>
              </p:ext>
            </p:extLst>
          </p:nvPr>
        </p:nvGraphicFramePr>
        <p:xfrm>
          <a:off x="221864" y="3390900"/>
          <a:ext cx="2078012" cy="1672038"/>
        </p:xfrm>
        <a:graphic>
          <a:graphicData uri="http://schemas.openxmlformats.org/drawingml/2006/table">
            <a:tbl>
              <a:tblPr firstRow="1" bandRow="1">
                <a:tableStyleId>{2D5ABB26-0587-4C30-8999-92F81FD0307C}</a:tableStyleId>
              </a:tblPr>
              <a:tblGrid>
                <a:gridCol w="2078012">
                  <a:extLst>
                    <a:ext uri="{9D8B030D-6E8A-4147-A177-3AD203B41FA5}">
                      <a16:colId xmlns:a16="http://schemas.microsoft.com/office/drawing/2014/main" val="20000"/>
                    </a:ext>
                  </a:extLst>
                </a:gridCol>
              </a:tblGrid>
              <a:tr h="1672038">
                <a:tc>
                  <a:txBody>
                    <a:bodyPr/>
                    <a:lstStyle/>
                    <a:p>
                      <a:pPr marL="173038" indent="-114300">
                        <a:buFont typeface="Arial" charset="0"/>
                        <a:buChar char="•"/>
                        <a:tabLst/>
                      </a:pPr>
                      <a:r>
                        <a:rPr lang="en-US" sz="1600" kern="1200" dirty="0">
                          <a:solidFill>
                            <a:schemeClr val="bg1">
                              <a:lumMod val="95000"/>
                            </a:schemeClr>
                          </a:solidFill>
                          <a:latin typeface="+mn-lt"/>
                          <a:ea typeface="+mn-ea"/>
                          <a:cs typeface="+mn-cs"/>
                        </a:rPr>
                        <a:t>Partners</a:t>
                      </a:r>
                    </a:p>
                    <a:p>
                      <a:pPr marL="173038" indent="-114300">
                        <a:buFont typeface="Arial" charset="0"/>
                        <a:buChar char="•"/>
                        <a:tabLst/>
                      </a:pPr>
                      <a:r>
                        <a:rPr lang="en-US" sz="1600" kern="1200" baseline="0" dirty="0">
                          <a:solidFill>
                            <a:schemeClr val="bg1">
                              <a:lumMod val="95000"/>
                            </a:schemeClr>
                          </a:solidFill>
                          <a:latin typeface="+mn-lt"/>
                          <a:ea typeface="+mn-ea"/>
                          <a:cs typeface="+mn-cs"/>
                        </a:rPr>
                        <a:t>Prevention of Pregnancy</a:t>
                      </a:r>
                    </a:p>
                    <a:p>
                      <a:pPr marL="173038" indent="-114300">
                        <a:buFont typeface="Arial" charset="0"/>
                        <a:buChar char="•"/>
                        <a:tabLst/>
                      </a:pPr>
                      <a:r>
                        <a:rPr lang="en-US" sz="1600" kern="1200" baseline="0" dirty="0">
                          <a:solidFill>
                            <a:schemeClr val="bg1">
                              <a:lumMod val="95000"/>
                            </a:schemeClr>
                          </a:solidFill>
                          <a:latin typeface="+mn-lt"/>
                          <a:ea typeface="+mn-ea"/>
                          <a:cs typeface="+mn-cs"/>
                        </a:rPr>
                        <a:t>Protection from STDs</a:t>
                      </a:r>
                    </a:p>
                    <a:p>
                      <a:pPr marL="173038" indent="-114300">
                        <a:buFont typeface="Arial" charset="0"/>
                        <a:buChar char="•"/>
                        <a:tabLst/>
                      </a:pPr>
                      <a:r>
                        <a:rPr lang="en-US" sz="1600" kern="1200" baseline="0" dirty="0">
                          <a:solidFill>
                            <a:schemeClr val="bg1">
                              <a:lumMod val="95000"/>
                            </a:schemeClr>
                          </a:solidFill>
                          <a:latin typeface="+mn-lt"/>
                          <a:ea typeface="+mn-ea"/>
                          <a:cs typeface="+mn-cs"/>
                        </a:rPr>
                        <a:t>Practices</a:t>
                      </a:r>
                    </a:p>
                    <a:p>
                      <a:pPr marL="173038" indent="-114300">
                        <a:buFont typeface="Arial" charset="0"/>
                        <a:buChar char="•"/>
                        <a:tabLst/>
                      </a:pPr>
                      <a:r>
                        <a:rPr lang="en-US" sz="1600" kern="1200" baseline="0" dirty="0">
                          <a:solidFill>
                            <a:schemeClr val="bg1">
                              <a:lumMod val="95000"/>
                            </a:schemeClr>
                          </a:solidFill>
                          <a:latin typeface="+mn-lt"/>
                          <a:ea typeface="+mn-ea"/>
                          <a:cs typeface="+mn-cs"/>
                        </a:rPr>
                        <a:t>Past History of STDs</a:t>
                      </a:r>
                    </a:p>
                  </a:txBody>
                  <a:tcPr marL="68580" marR="68580" marT="34290" marB="34290">
                    <a:solidFill>
                      <a:schemeClr val="tx1">
                        <a:lumMod val="50000"/>
                        <a:lumOff val="50000"/>
                      </a:schemeClr>
                    </a:solidFill>
                  </a:tcPr>
                </a:tc>
                <a:extLst>
                  <a:ext uri="{0D108BD9-81ED-4DB2-BD59-A6C34878D82A}">
                    <a16:rowId xmlns:a16="http://schemas.microsoft.com/office/drawing/2014/main" val="10000"/>
                  </a:ext>
                </a:extLst>
              </a:tr>
            </a:tbl>
          </a:graphicData>
        </a:graphic>
      </p:graphicFrame>
      <p:sp>
        <p:nvSpPr>
          <p:cNvPr id="14" name="Rectangle 13"/>
          <p:cNvSpPr/>
          <p:nvPr/>
        </p:nvSpPr>
        <p:spPr>
          <a:xfrm>
            <a:off x="221864" y="5980626"/>
            <a:ext cx="4717125" cy="646331"/>
          </a:xfrm>
          <a:prstGeom prst="rect">
            <a:avLst/>
          </a:prstGeom>
          <a:solidFill>
            <a:srgbClr val="F47920"/>
          </a:solid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Just Health </a:t>
            </a:r>
            <a:r>
              <a:rPr kumimoji="0" lang="en-US" sz="18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isn't a substitute for the conversation -  it's a bridge to it.</a:t>
            </a:r>
          </a:p>
        </p:txBody>
      </p:sp>
      <p:sp>
        <p:nvSpPr>
          <p:cNvPr id="15" name="Rectangle 14"/>
          <p:cNvSpPr/>
          <p:nvPr/>
        </p:nvSpPr>
        <p:spPr>
          <a:xfrm>
            <a:off x="2128471" y="818891"/>
            <a:ext cx="2774153"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Light" panose="020F0302020204030204"/>
                <a:ea typeface="+mn-ea"/>
                <a:cs typeface="+mn-cs"/>
              </a:rPr>
              <a:t>Just </a:t>
            </a: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Health’s algorithms help navigate the tough </a:t>
            </a:r>
            <a:r>
              <a:rPr kumimoji="0" lang="en-US" sz="1600" b="0" i="0" u="none" strike="noStrike" kern="1200" cap="none" spc="0" normalizeH="0" baseline="0" noProof="0" dirty="0" smtClean="0">
                <a:ln>
                  <a:noFill/>
                </a:ln>
                <a:solidFill>
                  <a:prstClr val="black"/>
                </a:solidFill>
                <a:effectLst/>
                <a:uLnTx/>
                <a:uFillTx/>
                <a:latin typeface="Calibri Light" panose="020F0302020204030204"/>
                <a:ea typeface="+mn-ea"/>
                <a:cs typeface="+mn-cs"/>
              </a:rPr>
              <a:t>questions </a:t>
            </a: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about sexual health. Just Health improves education, prevention, early diagnosis, and treatment. Features include:</a:t>
            </a:r>
          </a:p>
        </p:txBody>
      </p:sp>
      <p:sp>
        <p:nvSpPr>
          <p:cNvPr id="17" name="TextBox 16">
            <a:extLst>
              <a:ext uri="{FF2B5EF4-FFF2-40B4-BE49-F238E27FC236}">
                <a16:creationId xmlns:a16="http://schemas.microsoft.com/office/drawing/2014/main" id="{40338A22-AE01-4CC5-8BF0-C1448C8CF77B}"/>
              </a:ext>
            </a:extLst>
          </p:cNvPr>
          <p:cNvSpPr txBox="1"/>
          <p:nvPr/>
        </p:nvSpPr>
        <p:spPr>
          <a:xfrm>
            <a:off x="2226542" y="3180278"/>
            <a:ext cx="2674886" cy="800219"/>
          </a:xfrm>
          <a:prstGeom prst="rect">
            <a:avLst/>
          </a:prstGeom>
          <a:noFill/>
        </p:spPr>
        <p:txBody>
          <a:bodyPr wrap="square" rtlCol="0">
            <a:spAutoFit/>
          </a:bodyPr>
          <a:lstStyle/>
          <a:p>
            <a:pPr marL="173038" marR="0" lvl="0" indent="-112713" algn="l" defTabSz="914400" rtl="0" eaLnBrk="1" fontAlgn="auto" latinLnBrk="0" hangingPunct="1">
              <a:lnSpc>
                <a:spcPct val="100000"/>
              </a:lnSpc>
              <a:spcBef>
                <a:spcPts val="600"/>
              </a:spcBef>
              <a:spcAft>
                <a:spcPts val="0"/>
              </a:spcAft>
              <a:buClrTx/>
              <a:buSzTx/>
              <a:buFont typeface="Arial" panose="020B0604020202020204" pitchFamily="34" charset="0"/>
              <a:buChar char="•"/>
              <a:tabLst>
                <a:tab pos="859631" algn="l"/>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User-friendly interface with skip logic</a:t>
            </a:r>
          </a:p>
          <a:p>
            <a:pPr marL="173038" marR="0" lvl="0" indent="-112713" algn="l" defTabSz="914400" rtl="0" eaLnBrk="1" fontAlgn="auto" latinLnBrk="0" hangingPunct="1">
              <a:lnSpc>
                <a:spcPct val="100000"/>
              </a:lnSpc>
              <a:spcBef>
                <a:spcPts val="600"/>
              </a:spcBef>
              <a:spcAft>
                <a:spcPts val="0"/>
              </a:spcAft>
              <a:buClrTx/>
              <a:buSzTx/>
              <a:buFont typeface="Arial" panose="020B0604020202020204" pitchFamily="34" charset="0"/>
              <a:buChar char="•"/>
              <a:tabLst>
                <a:tab pos="859631" algn="l"/>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Individual &amp; population-level reports</a:t>
            </a:r>
          </a:p>
          <a:p>
            <a:pPr marL="173038" marR="0" lvl="0" indent="-112713" algn="l" defTabSz="914400" rtl="0" eaLnBrk="1" fontAlgn="auto" latinLnBrk="0" hangingPunct="1">
              <a:lnSpc>
                <a:spcPct val="100000"/>
              </a:lnSpc>
              <a:spcBef>
                <a:spcPts val="600"/>
              </a:spcBef>
              <a:spcAft>
                <a:spcPts val="0"/>
              </a:spcAft>
              <a:buClrTx/>
              <a:buSzTx/>
              <a:buFont typeface="Arial" panose="020B0604020202020204" pitchFamily="34" charset="0"/>
              <a:buChar char="•"/>
              <a:tabLst>
                <a:tab pos="859631" algn="l"/>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Cross-platform</a:t>
            </a:r>
          </a:p>
        </p:txBody>
      </p:sp>
      <p:sp>
        <p:nvSpPr>
          <p:cNvPr id="18" name="TextBox 17">
            <a:extLst>
              <a:ext uri="{FF2B5EF4-FFF2-40B4-BE49-F238E27FC236}">
                <a16:creationId xmlns:a16="http://schemas.microsoft.com/office/drawing/2014/main" id="{F890FB39-53D0-4D13-A1A3-E690B9D49BB2}"/>
              </a:ext>
            </a:extLst>
          </p:cNvPr>
          <p:cNvSpPr txBox="1"/>
          <p:nvPr/>
        </p:nvSpPr>
        <p:spPr>
          <a:xfrm>
            <a:off x="2270746" y="2388551"/>
            <a:ext cx="2600929" cy="800219"/>
          </a:xfrm>
          <a:prstGeom prst="rect">
            <a:avLst/>
          </a:prstGeom>
          <a:noFill/>
        </p:spPr>
        <p:txBody>
          <a:bodyPr wrap="square" rtlCol="0">
            <a:spAutoFit/>
          </a:bodyPr>
          <a:lstStyle/>
          <a:p>
            <a:pPr marL="119063" marR="0" lvl="0" indent="-112713" algn="l" defTabSz="914400" rtl="0" eaLnBrk="1" fontAlgn="auto" latinLnBrk="0" hangingPunct="1">
              <a:lnSpc>
                <a:spcPct val="100000"/>
              </a:lnSpc>
              <a:spcBef>
                <a:spcPts val="600"/>
              </a:spcBef>
              <a:spcAft>
                <a:spcPts val="0"/>
              </a:spcAft>
              <a:buClrTx/>
              <a:buSzTx/>
              <a:buFont typeface="Arial" panose="020B0604020202020204" pitchFamily="34" charset="0"/>
              <a:buChar char="•"/>
              <a:tabLst>
                <a:tab pos="859631" algn="l"/>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EHR interoperable</a:t>
            </a:r>
          </a:p>
          <a:p>
            <a:pPr marL="119063" marR="0" lvl="0" indent="-112713" algn="l" defTabSz="914400" rtl="0" eaLnBrk="1" fontAlgn="auto" latinLnBrk="0" hangingPunct="1">
              <a:lnSpc>
                <a:spcPct val="100000"/>
              </a:lnSpc>
              <a:spcBef>
                <a:spcPts val="600"/>
              </a:spcBef>
              <a:spcAft>
                <a:spcPts val="0"/>
              </a:spcAft>
              <a:buClrTx/>
              <a:buSzTx/>
              <a:buFont typeface="Arial" panose="020B0604020202020204" pitchFamily="34" charset="0"/>
              <a:buChar char="•"/>
              <a:tabLst>
                <a:tab pos="859631" algn="l"/>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Clinical guidance</a:t>
            </a:r>
          </a:p>
          <a:p>
            <a:pPr marL="119063" marR="0" lvl="0" indent="-112713" algn="l" defTabSz="914400" rtl="0" eaLnBrk="1" fontAlgn="auto" latinLnBrk="0" hangingPunct="1">
              <a:lnSpc>
                <a:spcPct val="100000"/>
              </a:lnSpc>
              <a:spcBef>
                <a:spcPts val="600"/>
              </a:spcBef>
              <a:spcAft>
                <a:spcPts val="0"/>
              </a:spcAft>
              <a:buClrTx/>
              <a:buSzTx/>
              <a:buFont typeface="Arial" panose="020B0604020202020204" pitchFamily="34" charset="0"/>
              <a:buChar char="•"/>
              <a:tabLst>
                <a:tab pos="859631" algn="l"/>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Counseling messages</a:t>
            </a:r>
          </a:p>
        </p:txBody>
      </p:sp>
      <p:pic>
        <p:nvPicPr>
          <p:cNvPr id="19" name="Picture 18" descr="A screenshot of a computer&#10;&#10;Description generated with very high confidence">
            <a:extLst>
              <a:ext uri="{FF2B5EF4-FFF2-40B4-BE49-F238E27FC236}">
                <a16:creationId xmlns:a16="http://schemas.microsoft.com/office/drawing/2014/main" id="{8D73063E-9991-4110-AFFA-E29647B310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84871" y="4041525"/>
            <a:ext cx="3723099" cy="1211895"/>
          </a:xfrm>
          <a:prstGeom prst="rect">
            <a:avLst/>
          </a:prstGeom>
        </p:spPr>
      </p:pic>
      <p:sp>
        <p:nvSpPr>
          <p:cNvPr id="20" name="TextBox 19">
            <a:extLst>
              <a:ext uri="{FF2B5EF4-FFF2-40B4-BE49-F238E27FC236}">
                <a16:creationId xmlns:a16="http://schemas.microsoft.com/office/drawing/2014/main" id="{40CF7F96-063A-E44E-ADFB-A9F0ED46E867}"/>
              </a:ext>
            </a:extLst>
          </p:cNvPr>
          <p:cNvSpPr txBox="1"/>
          <p:nvPr/>
        </p:nvSpPr>
        <p:spPr>
          <a:xfrm>
            <a:off x="1314960" y="5241202"/>
            <a:ext cx="229784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900"/>
              </a:spcBef>
              <a:spcAft>
                <a:spcPts val="0"/>
              </a:spcAft>
              <a:buClrTx/>
              <a:buSzTx/>
              <a:buFontTx/>
              <a:buNone/>
              <a:tabLst/>
              <a:defRPr/>
            </a:pPr>
            <a:r>
              <a:rPr kumimoji="0" lang="en-US" sz="2000" b="1" i="0" u="none" strike="noStrike" kern="1200" cap="none" spc="0" normalizeH="0" baseline="0" noProof="0" dirty="0">
                <a:ln>
                  <a:noFill/>
                </a:ln>
                <a:solidFill>
                  <a:srgbClr val="F47920"/>
                </a:solidFill>
                <a:effectLst/>
                <a:uLnTx/>
                <a:uFillTx/>
                <a:latin typeface="Calibri" panose="020F0502020204030204"/>
                <a:ea typeface="+mn-ea"/>
                <a:cs typeface="+mn-cs"/>
              </a:rPr>
              <a:t>www.justhealth.org</a:t>
            </a:r>
          </a:p>
        </p:txBody>
      </p:sp>
      <p:pic>
        <p:nvPicPr>
          <p:cNvPr id="21" name="Picture 2">
            <a:extLst>
              <a:ext uri="{FF2B5EF4-FFF2-40B4-BE49-F238E27FC236}">
                <a16:creationId xmlns:a16="http://schemas.microsoft.com/office/drawing/2014/main" id="{1E5C5A3F-0FC5-4D16-9E31-573DA84D80B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12800" y="5393602"/>
            <a:ext cx="1124023" cy="497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0"/>
                <a:headEnd/>
                <a:tailEnd/>
              </a14:hiddenLine>
            </a:ext>
          </a:extLst>
        </p:spPr>
      </p:pic>
      <p:pic>
        <p:nvPicPr>
          <p:cNvPr id="22" name="Picture 21">
            <a:extLst>
              <a:ext uri="{FF2B5EF4-FFF2-40B4-BE49-F238E27FC236}">
                <a16:creationId xmlns:a16="http://schemas.microsoft.com/office/drawing/2014/main" id="{17D97072-2E5B-44FF-8976-3298C51FBE6A}"/>
              </a:ext>
            </a:extLst>
          </p:cNvPr>
          <p:cNvPicPr>
            <a:picLocks noChangeAspect="1"/>
          </p:cNvPicPr>
          <p:nvPr/>
        </p:nvPicPr>
        <p:blipFill>
          <a:blip r:embed="rId7"/>
          <a:stretch>
            <a:fillRect/>
          </a:stretch>
        </p:blipFill>
        <p:spPr>
          <a:xfrm>
            <a:off x="2934674" y="5665211"/>
            <a:ext cx="716175" cy="311001"/>
          </a:xfrm>
          <a:prstGeom prst="rect">
            <a:avLst/>
          </a:prstGeom>
        </p:spPr>
      </p:pic>
      <p:pic>
        <p:nvPicPr>
          <p:cNvPr id="23" name="Picture 22">
            <a:extLst>
              <a:ext uri="{FF2B5EF4-FFF2-40B4-BE49-F238E27FC236}">
                <a16:creationId xmlns:a16="http://schemas.microsoft.com/office/drawing/2014/main" id="{67A14EE3-1000-4672-8829-1F735611B1A9}"/>
              </a:ext>
            </a:extLst>
          </p:cNvPr>
          <p:cNvPicPr>
            <a:picLocks noChangeAspect="1"/>
          </p:cNvPicPr>
          <p:nvPr/>
        </p:nvPicPr>
        <p:blipFill>
          <a:blip r:embed="rId8"/>
          <a:stretch>
            <a:fillRect/>
          </a:stretch>
        </p:blipFill>
        <p:spPr>
          <a:xfrm>
            <a:off x="312449" y="5163362"/>
            <a:ext cx="1122213" cy="714640"/>
          </a:xfrm>
          <a:prstGeom prst="rect">
            <a:avLst/>
          </a:prstGeom>
        </p:spPr>
      </p:pic>
      <p:pic>
        <p:nvPicPr>
          <p:cNvPr id="1026" name="Picture 2"/>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8305800" y="2740965"/>
            <a:ext cx="3743892" cy="373603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434091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3585724" y="0"/>
            <a:ext cx="6351143" cy="6076640"/>
            <a:chOff x="3547364" y="1076652"/>
            <a:chExt cx="6351143" cy="6076640"/>
          </a:xfrm>
        </p:grpSpPr>
        <p:pic>
          <p:nvPicPr>
            <p:cNvPr id="53" name="Picture 52"/>
            <p:cNvPicPr>
              <a:picLocks noChangeAspect="1"/>
            </p:cNvPicPr>
            <p:nvPr/>
          </p:nvPicPr>
          <p:blipFill>
            <a:blip r:embed="rId3"/>
            <a:stretch>
              <a:fillRect/>
            </a:stretch>
          </p:blipFill>
          <p:spPr>
            <a:xfrm rot="20794095">
              <a:off x="3547364" y="3084212"/>
              <a:ext cx="3176122" cy="4069080"/>
            </a:xfrm>
            <a:prstGeom prst="rect">
              <a:avLst/>
            </a:prstGeom>
            <a:ln w="3175">
              <a:solidFill>
                <a:schemeClr val="bg2">
                  <a:lumMod val="95000"/>
                </a:schemeClr>
              </a:solidFill>
            </a:ln>
            <a:effectLst>
              <a:outerShdw blurRad="50800" dist="50800" dir="5400000" algn="ctr" rotWithShape="0">
                <a:schemeClr val="tx2">
                  <a:lumMod val="75000"/>
                </a:schemeClr>
              </a:outerShdw>
            </a:effectLst>
          </p:spPr>
        </p:pic>
        <p:pic>
          <p:nvPicPr>
            <p:cNvPr id="54" name="Picture 53"/>
            <p:cNvPicPr>
              <a:picLocks noChangeAspect="1"/>
            </p:cNvPicPr>
            <p:nvPr/>
          </p:nvPicPr>
          <p:blipFill>
            <a:blip r:embed="rId4"/>
            <a:stretch>
              <a:fillRect/>
            </a:stretch>
          </p:blipFill>
          <p:spPr>
            <a:xfrm rot="722916">
              <a:off x="6763140" y="1076652"/>
              <a:ext cx="3135367" cy="4069080"/>
            </a:xfrm>
            <a:prstGeom prst="rect">
              <a:avLst/>
            </a:prstGeom>
            <a:ln w="3175">
              <a:solidFill>
                <a:schemeClr val="tx2">
                  <a:lumMod val="95000"/>
                </a:schemeClr>
              </a:solidFill>
            </a:ln>
            <a:effectLst>
              <a:outerShdw blurRad="50800" dist="50800" dir="5400000" algn="ctr" rotWithShape="0">
                <a:schemeClr val="tx2">
                  <a:lumMod val="75000"/>
                </a:schemeClr>
              </a:outerShdw>
            </a:effectLst>
          </p:spPr>
        </p:pic>
        <p:pic>
          <p:nvPicPr>
            <p:cNvPr id="55" name="Picture 54"/>
            <p:cNvPicPr>
              <a:picLocks noChangeAspect="1"/>
            </p:cNvPicPr>
            <p:nvPr/>
          </p:nvPicPr>
          <p:blipFill>
            <a:blip r:embed="rId5"/>
            <a:stretch>
              <a:fillRect/>
            </a:stretch>
          </p:blipFill>
          <p:spPr>
            <a:xfrm>
              <a:off x="4581890" y="1556506"/>
              <a:ext cx="3136155" cy="4064866"/>
            </a:xfrm>
            <a:prstGeom prst="rect">
              <a:avLst/>
            </a:prstGeom>
          </p:spPr>
        </p:pic>
      </p:grpSp>
      <p:sp>
        <p:nvSpPr>
          <p:cNvPr id="10" name="Text Placeholder 2"/>
          <p:cNvSpPr txBox="1">
            <a:spLocks/>
          </p:cNvSpPr>
          <p:nvPr/>
        </p:nvSpPr>
        <p:spPr bwMode="auto">
          <a:xfrm>
            <a:off x="772168" y="2217703"/>
            <a:ext cx="5080006" cy="4455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891" indent="-342891" algn="l" rtl="0" eaLnBrk="0" fontAlgn="base" hangingPunct="0">
              <a:spcBef>
                <a:spcPct val="20000"/>
              </a:spcBef>
              <a:spcAft>
                <a:spcPct val="0"/>
              </a:spcAft>
              <a:buClr>
                <a:srgbClr val="00788A"/>
              </a:buClr>
              <a:buFont typeface="Wingdings" panose="05000000000000000000" pitchFamily="2" charset="2"/>
              <a:buChar char="§"/>
              <a:defRPr sz="2400" b="1" kern="1200">
                <a:solidFill>
                  <a:srgbClr val="00788A"/>
                </a:solidFill>
                <a:latin typeface="Calibri" panose="020F0502020204030204" pitchFamily="34" charset="0"/>
                <a:ea typeface="+mn-ea"/>
                <a:cs typeface="+mn-cs"/>
              </a:defRPr>
            </a:lvl1pPr>
            <a:lvl2pPr marL="742932" indent="-285744" algn="l" rtl="0" eaLnBrk="0" fontAlgn="base" hangingPunct="0">
              <a:spcBef>
                <a:spcPct val="20000"/>
              </a:spcBef>
              <a:spcAft>
                <a:spcPct val="0"/>
              </a:spcAft>
              <a:buClr>
                <a:srgbClr val="9A4E9E"/>
              </a:buClr>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2pPr>
            <a:lvl3pPr marL="1142971" indent="-228594" algn="l" rtl="0" eaLnBrk="0" fontAlgn="base" hangingPunct="0">
              <a:spcBef>
                <a:spcPct val="20000"/>
              </a:spcBef>
              <a:spcAft>
                <a:spcPct val="0"/>
              </a:spcAft>
              <a:buClr>
                <a:srgbClr val="C00000"/>
              </a:buClr>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3pPr>
            <a:lvl4pPr marL="1600160" indent="-228594"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4pPr>
            <a:lvl5pPr marL="2057349" indent="-228594"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891" marR="0" lvl="0" indent="-342891" algn="l" defTabSz="914400" rtl="0" eaLnBrk="0" fontAlgn="base" latinLnBrk="0" hangingPunct="0">
              <a:lnSpc>
                <a:spcPct val="100000"/>
              </a:lnSpc>
              <a:spcBef>
                <a:spcPct val="20000"/>
              </a:spcBef>
              <a:spcAft>
                <a:spcPct val="0"/>
              </a:spcAft>
              <a:buClr>
                <a:srgbClr val="00788A"/>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Released September </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t>2018</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342891" marR="0" lvl="0" indent="-342891" algn="l" defTabSz="914400" rtl="0" eaLnBrk="0" fontAlgn="base" latinLnBrk="0" hangingPunct="0">
              <a:lnSpc>
                <a:spcPct val="100000"/>
              </a:lnSpc>
              <a:spcBef>
                <a:spcPct val="20000"/>
              </a:spcBef>
              <a:spcAft>
                <a:spcPct val="0"/>
              </a:spcAft>
              <a:buClr>
                <a:srgbClr val="00788A"/>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Documents </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t>4</a:t>
            </a:r>
            <a:r>
              <a:rPr kumimoji="0" lang="en-US" sz="2400" b="0" i="0" u="none" strike="noStrike" kern="1200" cap="none" spc="0" normalizeH="0" baseline="30000" noProof="0" dirty="0" smtClean="0">
                <a:ln>
                  <a:noFill/>
                </a:ln>
                <a:solidFill>
                  <a:srgbClr val="000000"/>
                </a:solidFill>
                <a:effectLst/>
                <a:uLnTx/>
                <a:uFillTx/>
                <a:latin typeface="Calibri" panose="020F0502020204030204" pitchFamily="34" charset="0"/>
                <a:ea typeface="+mn-ea"/>
                <a:cs typeface="+mn-cs"/>
              </a:rPr>
              <a:t>th</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sz="24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year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of increases in 3 major notifiable STDs</a:t>
            </a:r>
          </a:p>
          <a:p>
            <a:pPr marL="342891" marR="0" lvl="0" indent="-342891" algn="l" defTabSz="914400" rtl="0" eaLnBrk="0" fontAlgn="base" latinLnBrk="0" hangingPunct="0">
              <a:lnSpc>
                <a:spcPct val="100000"/>
              </a:lnSpc>
              <a:spcBef>
                <a:spcPct val="20000"/>
              </a:spcBef>
              <a:spcAft>
                <a:spcPct val="0"/>
              </a:spcAft>
              <a:buClr>
                <a:srgbClr val="00788A"/>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Slide-decks available</a:t>
            </a:r>
          </a:p>
          <a:p>
            <a:pPr marL="342891" marR="0" lvl="0" indent="-342891" algn="l" defTabSz="914400" rtl="0" eaLnBrk="0" fontAlgn="base" latinLnBrk="0" hangingPunct="0">
              <a:lnSpc>
                <a:spcPct val="100000"/>
              </a:lnSpc>
              <a:spcBef>
                <a:spcPct val="20000"/>
              </a:spcBef>
              <a:spcAft>
                <a:spcPct val="0"/>
              </a:spcAft>
              <a:buClr>
                <a:srgbClr val="00788A"/>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Visit: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hlinkClick r:id="rId6"/>
              </a:rPr>
              <a:t>https://</a:t>
            </a:r>
            <a:r>
              <a:rPr kumimoji="0" lang="en-US" sz="24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hlinkClick r:id="rId6"/>
              </a:rPr>
              <a:t>www.cdc.gov/std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hlinkClick r:id="rId6"/>
              </a:rPr>
              <a:t>stats17/default.htm</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342891" marR="0" lvl="0" indent="-342891" algn="l" defTabSz="914400" rtl="0" eaLnBrk="0" fontAlgn="base" latinLnBrk="0" hangingPunct="0">
              <a:lnSpc>
                <a:spcPct val="100000"/>
              </a:lnSpc>
              <a:spcBef>
                <a:spcPct val="20000"/>
              </a:spcBef>
              <a:spcAft>
                <a:spcPct val="0"/>
              </a:spcAft>
              <a:buClr>
                <a:srgbClr val="00788A"/>
              </a:buClr>
              <a:buSzTx/>
              <a:buFont typeface="Wingdings" panose="05000000000000000000" pitchFamily="2" charset="2"/>
              <a:buChar char="§"/>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grpSp>
        <p:nvGrpSpPr>
          <p:cNvPr id="14" name="Group 13"/>
          <p:cNvGrpSpPr/>
          <p:nvPr/>
        </p:nvGrpSpPr>
        <p:grpSpPr>
          <a:xfrm>
            <a:off x="681460" y="142637"/>
            <a:ext cx="6819901" cy="1359831"/>
            <a:chOff x="282361" y="709177"/>
            <a:chExt cx="6819901" cy="1359831"/>
          </a:xfrm>
        </p:grpSpPr>
        <p:sp>
          <p:nvSpPr>
            <p:cNvPr id="15" name="Title 1"/>
            <p:cNvSpPr txBox="1">
              <a:spLocks/>
            </p:cNvSpPr>
            <p:nvPr/>
          </p:nvSpPr>
          <p:spPr>
            <a:xfrm>
              <a:off x="282362" y="709177"/>
              <a:ext cx="6819900" cy="857251"/>
            </a:xfrm>
            <a:prstGeom prst="rect">
              <a:avLst/>
            </a:prstGeom>
          </p:spPr>
          <p:txBody>
            <a:bodyPr anchor="b"/>
            <a:lstStyle>
              <a:lvl1pPr algn="l" rtl="0" eaLnBrk="0" fontAlgn="base" hangingPunct="0">
                <a:spcBef>
                  <a:spcPct val="0"/>
                </a:spcBef>
                <a:spcAft>
                  <a:spcPct val="0"/>
                </a:spcAft>
                <a:defRPr sz="3600" b="1" kern="1200" baseline="0">
                  <a:solidFill>
                    <a:schemeClr val="bg2"/>
                  </a:solidFill>
                  <a:effectLst/>
                  <a:latin typeface="Calibri" pitchFamily="34" charset="0"/>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a:lstStyle>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788A"/>
                  </a:solidFill>
                  <a:effectLst/>
                  <a:uLnTx/>
                  <a:uFillTx/>
                  <a:latin typeface="Calibri" pitchFamily="34" charset="0"/>
                  <a:ea typeface="+mj-ea"/>
                  <a:cs typeface="+mj-cs"/>
                </a:rPr>
                <a:t>Centers for Disease Control and Prevention</a:t>
              </a:r>
            </a:p>
          </p:txBody>
        </p:sp>
        <p:cxnSp>
          <p:nvCxnSpPr>
            <p:cNvPr id="16" name="Straight Connector 15"/>
            <p:cNvCxnSpPr/>
            <p:nvPr/>
          </p:nvCxnSpPr>
          <p:spPr>
            <a:xfrm>
              <a:off x="373069" y="1568085"/>
              <a:ext cx="6317673" cy="0"/>
            </a:xfrm>
            <a:prstGeom prst="line">
              <a:avLst/>
            </a:prstGeom>
            <a:ln w="12700">
              <a:solidFill>
                <a:srgbClr val="00788A"/>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282361" y="1545788"/>
              <a:ext cx="6239144" cy="523220"/>
            </a:xfrm>
            <a:prstGeom prst="rect">
              <a:avLst/>
            </a:prstGeom>
          </p:spPr>
          <p:txBody>
            <a:bodyPr wrap="non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88A"/>
                  </a:solidFill>
                  <a:effectLst/>
                  <a:uLnTx/>
                  <a:uFillTx/>
                  <a:latin typeface="Calibri" pitchFamily="34" charset="0"/>
                  <a:ea typeface="+mn-ea"/>
                  <a:cs typeface="+mn-cs"/>
                </a:rPr>
                <a:t>Resources: </a:t>
              </a:r>
              <a:r>
                <a:rPr kumimoji="0" lang="en-US" sz="2800" b="1" i="0" u="none" strike="noStrike" kern="1200" cap="none" spc="0" normalizeH="0" baseline="0" noProof="0" dirty="0" smtClean="0">
                  <a:ln>
                    <a:noFill/>
                  </a:ln>
                  <a:solidFill>
                    <a:srgbClr val="00788A"/>
                  </a:solidFill>
                  <a:effectLst/>
                  <a:uLnTx/>
                  <a:uFillTx/>
                  <a:latin typeface="Calibri" pitchFamily="34" charset="0"/>
                  <a:ea typeface="+mn-ea"/>
                  <a:cs typeface="+mn-cs"/>
                </a:rPr>
                <a:t>2017 </a:t>
              </a:r>
              <a:r>
                <a:rPr kumimoji="0" lang="en-US" sz="2800" b="1" i="0" u="none" strike="noStrike" kern="1200" cap="none" spc="0" normalizeH="0" baseline="0" noProof="0" dirty="0">
                  <a:ln>
                    <a:noFill/>
                  </a:ln>
                  <a:solidFill>
                    <a:srgbClr val="00788A"/>
                  </a:solidFill>
                  <a:effectLst/>
                  <a:uLnTx/>
                  <a:uFillTx/>
                  <a:latin typeface="Calibri" pitchFamily="34" charset="0"/>
                  <a:ea typeface="+mn-ea"/>
                  <a:cs typeface="+mn-cs"/>
                </a:rPr>
                <a:t>STD Surveillance Report</a:t>
              </a:r>
            </a:p>
          </p:txBody>
        </p:sp>
      </p:grpSp>
      <p:grpSp>
        <p:nvGrpSpPr>
          <p:cNvPr id="7" name="Group 6"/>
          <p:cNvGrpSpPr/>
          <p:nvPr/>
        </p:nvGrpSpPr>
        <p:grpSpPr>
          <a:xfrm>
            <a:off x="13807612" y="4765263"/>
            <a:ext cx="6239429" cy="5678165"/>
            <a:chOff x="5679612" y="1430000"/>
            <a:chExt cx="6239429" cy="5678165"/>
          </a:xfrm>
        </p:grpSpPr>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008210">
              <a:off x="5679612" y="3253740"/>
              <a:ext cx="2978420" cy="3854425"/>
            </a:xfrm>
            <a:prstGeom prst="rect">
              <a:avLst/>
            </a:prstGeom>
            <a:ln w="1270">
              <a:solidFill>
                <a:schemeClr val="bg1">
                  <a:lumMod val="85000"/>
                  <a:alpha val="56000"/>
                </a:schemeClr>
              </a:solidFill>
            </a:ln>
            <a:effectLst>
              <a:outerShdw blurRad="50800" dist="38100" dir="2700000" algn="tl" rotWithShape="0">
                <a:schemeClr val="tx1">
                  <a:lumMod val="65000"/>
                  <a:lumOff val="35000"/>
                  <a:alpha val="40000"/>
                </a:schemeClr>
              </a:outerShdw>
            </a:effectLst>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900000">
              <a:off x="8940621" y="1430000"/>
              <a:ext cx="2978420" cy="3854425"/>
            </a:xfrm>
            <a:prstGeom prst="rect">
              <a:avLst/>
            </a:prstGeom>
            <a:ln w="1270">
              <a:solidFill>
                <a:schemeClr val="bg1">
                  <a:lumMod val="85000"/>
                  <a:alpha val="56000"/>
                </a:schemeClr>
              </a:solidFill>
            </a:ln>
            <a:effectLst>
              <a:outerShdw blurRad="50800" dist="38100" dir="2700000" algn="tl" rotWithShape="0">
                <a:schemeClr val="tx1">
                  <a:lumMod val="65000"/>
                  <a:lumOff val="35000"/>
                  <a:alpha val="40000"/>
                </a:schemeClr>
              </a:outerShdw>
            </a:effectLst>
          </p:spPr>
        </p:pic>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86381" y="2114887"/>
              <a:ext cx="2978420" cy="3854425"/>
            </a:xfrm>
            <a:prstGeom prst="rect">
              <a:avLst/>
            </a:prstGeom>
            <a:ln w="1270">
              <a:solidFill>
                <a:schemeClr val="bg1">
                  <a:lumMod val="85000"/>
                  <a:alpha val="56000"/>
                </a:schemeClr>
              </a:solidFill>
            </a:ln>
            <a:effectLst>
              <a:outerShdw blurRad="50800" dist="38100" dir="2700000" algn="tl" rotWithShape="0">
                <a:schemeClr val="tx1">
                  <a:lumMod val="65000"/>
                  <a:lumOff val="35000"/>
                  <a:alpha val="40000"/>
                </a:schemeClr>
              </a:outerShdw>
            </a:effectLst>
          </p:spPr>
        </p:pic>
      </p:grpSp>
      <p:pic>
        <p:nvPicPr>
          <p:cNvPr id="8" name="Picture 7"/>
          <p:cNvPicPr>
            <a:picLocks noChangeAspect="1"/>
          </p:cNvPicPr>
          <p:nvPr/>
        </p:nvPicPr>
        <p:blipFill rotWithShape="1">
          <a:blip r:embed="rId10"/>
          <a:srcRect b="13702"/>
          <a:stretch/>
        </p:blipFill>
        <p:spPr>
          <a:xfrm>
            <a:off x="5310072" y="1272252"/>
            <a:ext cx="7114649" cy="5476891"/>
          </a:xfrm>
          <a:prstGeom prst="rect">
            <a:avLst/>
          </a:prstGeom>
        </p:spPr>
      </p:pic>
    </p:spTree>
    <p:extLst>
      <p:ext uri="{BB962C8B-B14F-4D97-AF65-F5344CB8AC3E}">
        <p14:creationId xmlns:p14="http://schemas.microsoft.com/office/powerpoint/2010/main" val="3588233713"/>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331527"/>
            <a:ext cx="12192000" cy="10006833"/>
          </a:xfrm>
          <a:prstGeom prst="rect">
            <a:avLst/>
          </a:prstGeom>
        </p:spPr>
      </p:pic>
      <p:sp>
        <p:nvSpPr>
          <p:cNvPr id="7" name="Rectangle 6"/>
          <p:cNvSpPr/>
          <p:nvPr/>
        </p:nvSpPr>
        <p:spPr>
          <a:xfrm>
            <a:off x="-1295400" y="-1117599"/>
            <a:ext cx="14617700" cy="6790896"/>
          </a:xfrm>
          <a:prstGeom prst="rect">
            <a:avLst/>
          </a:prstGeom>
          <a:solidFill>
            <a:schemeClr val="tx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4"/>
          <p:cNvSpPr txBox="1">
            <a:spLocks/>
          </p:cNvSpPr>
          <p:nvPr/>
        </p:nvSpPr>
        <p:spPr>
          <a:xfrm>
            <a:off x="4136571" y="1600194"/>
            <a:ext cx="3918858" cy="378325"/>
          </a:xfrm>
          <a:prstGeom prst="rect">
            <a:avLst/>
          </a:prstGeom>
        </p:spPr>
        <p:txBody>
          <a:bodyPr/>
          <a:lst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Myriad Web Pro" panose="020B0503030403020204" pitchFamily="34" charset="0"/>
              </a:defRPr>
            </a:lvl2pPr>
            <a:lvl3pPr algn="ctr" rtl="0" eaLnBrk="0" fontAlgn="base" hangingPunct="0">
              <a:spcBef>
                <a:spcPct val="0"/>
              </a:spcBef>
              <a:spcAft>
                <a:spcPct val="0"/>
              </a:spcAft>
              <a:defRPr sz="3300">
                <a:solidFill>
                  <a:schemeClr val="tx1"/>
                </a:solidFill>
                <a:latin typeface="Myriad Web Pro" panose="020B0503030403020204" pitchFamily="34" charset="0"/>
              </a:defRPr>
            </a:lvl3pPr>
            <a:lvl4pPr algn="ctr" rtl="0" eaLnBrk="0" fontAlgn="base" hangingPunct="0">
              <a:spcBef>
                <a:spcPct val="0"/>
              </a:spcBef>
              <a:spcAft>
                <a:spcPct val="0"/>
              </a:spcAft>
              <a:defRPr sz="3300">
                <a:solidFill>
                  <a:schemeClr val="tx1"/>
                </a:solidFill>
                <a:latin typeface="Myriad Web Pro" panose="020B0503030403020204" pitchFamily="34" charset="0"/>
              </a:defRPr>
            </a:lvl4pPr>
            <a:lvl5pPr algn="ctr" rtl="0" eaLnBrk="0" fontAlgn="base" hangingPunct="0">
              <a:spcBef>
                <a:spcPct val="0"/>
              </a:spcBef>
              <a:spcAft>
                <a:spcPct val="0"/>
              </a:spcAft>
              <a:defRPr sz="3300">
                <a:solidFill>
                  <a:schemeClr val="tx1"/>
                </a:solidFill>
                <a:latin typeface="Myriad Web Pro" panose="020B0503030403020204" pitchFamily="34" charset="0"/>
              </a:defRPr>
            </a:lvl5pPr>
            <a:lvl6pPr marL="342892" algn="ctr" rtl="0" fontAlgn="base">
              <a:spcBef>
                <a:spcPct val="0"/>
              </a:spcBef>
              <a:spcAft>
                <a:spcPct val="0"/>
              </a:spcAft>
              <a:defRPr sz="3300">
                <a:solidFill>
                  <a:schemeClr val="tx1"/>
                </a:solidFill>
                <a:latin typeface="Myriad Web Pro" panose="020B0503030403020204" pitchFamily="34" charset="0"/>
              </a:defRPr>
            </a:lvl6pPr>
            <a:lvl7pPr marL="685783" algn="ctr" rtl="0" fontAlgn="base">
              <a:spcBef>
                <a:spcPct val="0"/>
              </a:spcBef>
              <a:spcAft>
                <a:spcPct val="0"/>
              </a:spcAft>
              <a:defRPr sz="3300">
                <a:solidFill>
                  <a:schemeClr val="tx1"/>
                </a:solidFill>
                <a:latin typeface="Myriad Web Pro" panose="020B0503030403020204" pitchFamily="34" charset="0"/>
              </a:defRPr>
            </a:lvl7pPr>
            <a:lvl8pPr marL="1028675" algn="ctr" rtl="0" fontAlgn="base">
              <a:spcBef>
                <a:spcPct val="0"/>
              </a:spcBef>
              <a:spcAft>
                <a:spcPct val="0"/>
              </a:spcAft>
              <a:defRPr sz="3300">
                <a:solidFill>
                  <a:schemeClr val="tx1"/>
                </a:solidFill>
                <a:latin typeface="Myriad Web Pro" panose="020B0503030403020204" pitchFamily="34" charset="0"/>
              </a:defRPr>
            </a:lvl8pPr>
            <a:lvl9pPr marL="1371566" algn="ctr" rtl="0" fontAlgn="base">
              <a:spcBef>
                <a:spcPct val="0"/>
              </a:spcBef>
              <a:spcAft>
                <a:spcPct val="0"/>
              </a:spcAft>
              <a:defRPr sz="3300">
                <a:solidFill>
                  <a:schemeClr val="tx1"/>
                </a:solidFill>
                <a:latin typeface="Myriad Web Pro" panose="020B0503030403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j-ea"/>
                <a:cs typeface="Calibri" panose="020F0502020204030204" pitchFamily="34" charset="0"/>
              </a:rPr>
              <a:t>Thank you</a:t>
            </a:r>
          </a:p>
        </p:txBody>
      </p:sp>
      <p:sp>
        <p:nvSpPr>
          <p:cNvPr id="4" name="TextBox 3"/>
          <p:cNvSpPr txBox="1"/>
          <p:nvPr/>
        </p:nvSpPr>
        <p:spPr>
          <a:xfrm>
            <a:off x="4924142" y="2633167"/>
            <a:ext cx="2343719" cy="95410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Questions?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gyb2@cdc.gov</a:t>
            </a:r>
          </a:p>
        </p:txBody>
      </p:sp>
      <p:sp>
        <p:nvSpPr>
          <p:cNvPr id="6" name="TextBox 5"/>
          <p:cNvSpPr txBox="1"/>
          <p:nvPr/>
        </p:nvSpPr>
        <p:spPr>
          <a:xfrm>
            <a:off x="1894841" y="3895808"/>
            <a:ext cx="6639341" cy="10618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For more information, contact CDC</a:t>
            </a:r>
            <a:br>
              <a:rPr kumimoji="0" lang="en-US" sz="9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br>
            <a:r>
              <a:rPr kumimoji="0" lang="en-US" sz="9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1-800-CDC-INFO (232-4636)</a:t>
            </a:r>
            <a:br>
              <a:rPr kumimoji="0" lang="en-US" sz="9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br>
            <a:r>
              <a:rPr kumimoji="0" lang="en-US" sz="9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TTY:  1-888-232-6348    www.cdc.gov</a:t>
            </a:r>
            <a:br>
              <a:rPr kumimoji="0" lang="en-US" sz="9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br>
            <a:r>
              <a:rPr kumimoji="0" lang="en-US" sz="9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r>
            <a:br>
              <a:rPr kumimoji="0" lang="en-US" sz="9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br>
            <a:r>
              <a:rPr kumimoji="0" lang="en-US" sz="9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r>
            <a:br>
              <a:rPr kumimoji="0" lang="en-US" sz="9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br>
            <a:r>
              <a:rPr kumimoji="0" lang="en-US" sz="9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2072898444"/>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780EB-8A46-409C-B98D-FBF78B9AC3BA}"/>
              </a:ext>
            </a:extLst>
          </p:cNvPr>
          <p:cNvSpPr>
            <a:spLocks noGrp="1"/>
          </p:cNvSpPr>
          <p:nvPr>
            <p:ph type="title"/>
          </p:nvPr>
        </p:nvSpPr>
        <p:spPr/>
        <p:txBody>
          <a:bodyPr/>
          <a:lstStyle/>
          <a:p>
            <a:r>
              <a:rPr lang="en-US" sz="4400" dirty="0" smtClean="0"/>
              <a:t>Overview of National HIV Curriculum and National STD Curriculum</a:t>
            </a:r>
            <a:endParaRPr lang="en-US" sz="4400" dirty="0"/>
          </a:p>
        </p:txBody>
      </p:sp>
      <p:sp>
        <p:nvSpPr>
          <p:cNvPr id="3" name="Content Placeholder 2">
            <a:extLst>
              <a:ext uri="{FF2B5EF4-FFF2-40B4-BE49-F238E27FC236}">
                <a16:creationId xmlns:a16="http://schemas.microsoft.com/office/drawing/2014/main" id="{42959C6E-5E50-4BEA-BCDC-99D872EED480}"/>
              </a:ext>
            </a:extLst>
          </p:cNvPr>
          <p:cNvSpPr>
            <a:spLocks noGrp="1"/>
          </p:cNvSpPr>
          <p:nvPr>
            <p:ph idx="1"/>
          </p:nvPr>
        </p:nvSpPr>
        <p:spPr/>
        <p:txBody>
          <a:bodyPr/>
          <a:lstStyle/>
          <a:p>
            <a:r>
              <a:rPr lang="en-US" dirty="0" smtClean="0"/>
              <a:t>David </a:t>
            </a:r>
            <a:r>
              <a:rPr lang="en-US" dirty="0" err="1" smtClean="0"/>
              <a:t>Spach</a:t>
            </a:r>
            <a:r>
              <a:rPr lang="en-US" dirty="0" smtClean="0"/>
              <a:t>, MD</a:t>
            </a:r>
            <a:endParaRPr lang="en-US" dirty="0"/>
          </a:p>
        </p:txBody>
      </p:sp>
      <p:sp>
        <p:nvSpPr>
          <p:cNvPr id="4" name="Content Placeholder 3">
            <a:extLst>
              <a:ext uri="{FF2B5EF4-FFF2-40B4-BE49-F238E27FC236}">
                <a16:creationId xmlns:a16="http://schemas.microsoft.com/office/drawing/2014/main" id="{164B66EF-4F67-43EA-8E6A-A8DFE80A9E55}"/>
              </a:ext>
            </a:extLst>
          </p:cNvPr>
          <p:cNvSpPr>
            <a:spLocks noGrp="1"/>
          </p:cNvSpPr>
          <p:nvPr>
            <p:ph idx="10"/>
          </p:nvPr>
        </p:nvSpPr>
        <p:spPr/>
        <p:txBody>
          <a:bodyPr>
            <a:normAutofit lnSpcReduction="10000"/>
          </a:bodyPr>
          <a:lstStyle/>
          <a:p>
            <a:r>
              <a:rPr lang="en-US" dirty="0" smtClean="0"/>
              <a:t>Professor of Medicine</a:t>
            </a:r>
            <a:r>
              <a:rPr lang="en-US" dirty="0"/>
              <a:t/>
            </a:r>
            <a:br>
              <a:rPr lang="en-US" dirty="0"/>
            </a:br>
            <a:r>
              <a:rPr lang="en-US" dirty="0" smtClean="0"/>
              <a:t>Division of Infectious Diseases</a:t>
            </a:r>
            <a:br>
              <a:rPr lang="en-US" dirty="0" smtClean="0"/>
            </a:br>
            <a:r>
              <a:rPr lang="en-US" dirty="0" smtClean="0"/>
              <a:t>University of Washington, Seattle</a:t>
            </a:r>
          </a:p>
        </p:txBody>
      </p:sp>
    </p:spTree>
    <p:extLst>
      <p:ext uri="{BB962C8B-B14F-4D97-AF65-F5344CB8AC3E}">
        <p14:creationId xmlns:p14="http://schemas.microsoft.com/office/powerpoint/2010/main" val="332356768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p:txBody>
          <a:bodyPr/>
          <a:lstStyle/>
          <a:p>
            <a:r>
              <a:rPr lang="en-US" dirty="0">
                <a:latin typeface="Arial"/>
                <a:cs typeface="Arial"/>
              </a:rPr>
              <a:t>National HIV Curriculum (</a:t>
            </a:r>
            <a:r>
              <a:rPr lang="en-US" dirty="0" err="1">
                <a:latin typeface="Arial"/>
                <a:cs typeface="Arial"/>
              </a:rPr>
              <a:t>www.hiv.uw.edu</a:t>
            </a:r>
            <a:r>
              <a:rPr lang="en-US" dirty="0" smtClean="0">
                <a:latin typeface="Arial"/>
                <a:cs typeface="Arial"/>
              </a:rPr>
              <a:t>)</a:t>
            </a:r>
            <a:endParaRPr lang="en-US" dirty="0">
              <a:latin typeface="Arial"/>
              <a:cs typeface="Arial"/>
            </a:endParaRPr>
          </a:p>
        </p:txBody>
      </p:sp>
      <p:sp>
        <p:nvSpPr>
          <p:cNvPr id="5" name="Text Placeholder 4"/>
          <p:cNvSpPr>
            <a:spLocks noGrp="1"/>
          </p:cNvSpPr>
          <p:nvPr>
            <p:ph type="body" sz="half" idx="11"/>
          </p:nvPr>
        </p:nvSpPr>
        <p:spPr/>
        <p:txBody>
          <a:bodyPr/>
          <a:lstStyle/>
          <a:p>
            <a:r>
              <a:rPr lang="en-US" dirty="0">
                <a:latin typeface="Arial"/>
                <a:cs typeface="Arial"/>
              </a:rPr>
              <a:t>National STD Curriculum (</a:t>
            </a:r>
            <a:r>
              <a:rPr lang="en-US" dirty="0" err="1">
                <a:latin typeface="Arial"/>
                <a:cs typeface="Arial"/>
              </a:rPr>
              <a:t>www.std.uw.edu</a:t>
            </a:r>
            <a:r>
              <a:rPr lang="en-US" dirty="0" smtClean="0">
                <a:latin typeface="Arial"/>
                <a:cs typeface="Arial"/>
              </a:rPr>
              <a:t>)</a:t>
            </a:r>
            <a:endParaRPr lang="en-US" dirty="0">
              <a:latin typeface="Arial"/>
              <a:cs typeface="Arial"/>
            </a:endParaRPr>
          </a:p>
        </p:txBody>
      </p:sp>
      <p:pic>
        <p:nvPicPr>
          <p:cNvPr id="6" name="Picture Placeholder 19" descr="Home_Page_STD.png"/>
          <p:cNvPicPr>
            <a:picLocks noGrp="1" noChangeAspect="1"/>
          </p:cNvPicPr>
          <p:nvPr>
            <p:ph type="pic" idx="10"/>
          </p:nvPr>
        </p:nvPicPr>
        <p:blipFill>
          <a:blip r:embed="rId2">
            <a:extLst>
              <a:ext uri="{28A0092B-C50C-407E-A947-70E740481C1C}">
                <a14:useLocalDpi xmlns:a14="http://schemas.microsoft.com/office/drawing/2010/main" val="0"/>
              </a:ext>
            </a:extLst>
          </a:blip>
          <a:srcRect l="-7500" r="-7500"/>
          <a:stretch>
            <a:fillRect/>
          </a:stretch>
        </p:blipFill>
        <p:spPr>
          <a:solidFill>
            <a:srgbClr val="0E4587"/>
          </a:solidFill>
        </p:spPr>
      </p:pic>
      <p:pic>
        <p:nvPicPr>
          <p:cNvPr id="8" name="Picture 7" descr="logo_1lin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0795" y="160263"/>
            <a:ext cx="3330940" cy="383722"/>
          </a:xfrm>
          <a:prstGeom prst="rect">
            <a:avLst/>
          </a:prstGeom>
          <a:solidFill>
            <a:srgbClr val="FFFFFF"/>
          </a:solidFill>
        </p:spPr>
      </p:pic>
      <p:pic>
        <p:nvPicPr>
          <p:cNvPr id="9" name="Picture Placeholder 20" descr="Home_Page_HIV.png"/>
          <p:cNvPicPr>
            <a:picLocks noGrp="1" noChangeAspect="1"/>
          </p:cNvPicPr>
          <p:nvPr>
            <p:ph type="pic" idx="1"/>
          </p:nvPr>
        </p:nvPicPr>
        <p:blipFill>
          <a:blip r:embed="rId4">
            <a:extLst>
              <a:ext uri="{28A0092B-C50C-407E-A947-70E740481C1C}">
                <a14:useLocalDpi xmlns:a14="http://schemas.microsoft.com/office/drawing/2010/main" val="0"/>
              </a:ext>
            </a:extLst>
          </a:blip>
          <a:srcRect l="-4434" r="-4434"/>
          <a:stretch>
            <a:fillRect/>
          </a:stretch>
        </p:blipFill>
        <p:spPr>
          <a:solidFill>
            <a:srgbClr val="0E4587"/>
          </a:solidFill>
        </p:spPr>
      </p:pic>
      <p:pic>
        <p:nvPicPr>
          <p:cNvPr id="11" name="Picture 10" descr="NHC_1_Line copy.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977" y="85141"/>
            <a:ext cx="3410454" cy="474683"/>
          </a:xfrm>
          <a:prstGeom prst="rect">
            <a:avLst/>
          </a:prstGeom>
        </p:spPr>
      </p:pic>
    </p:spTree>
    <p:extLst>
      <p:ext uri="{BB962C8B-B14F-4D97-AF65-F5344CB8AC3E}">
        <p14:creationId xmlns:p14="http://schemas.microsoft.com/office/powerpoint/2010/main" val="9827088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152399"/>
            <a:ext cx="10972800" cy="838201"/>
          </a:xfrm>
        </p:spPr>
        <p:txBody>
          <a:bodyPr>
            <a:normAutofit/>
          </a:bodyPr>
          <a:lstStyle/>
          <a:p>
            <a:r>
              <a:rPr lang="en-US" sz="4000" b="1" dirty="0">
                <a:solidFill>
                  <a:srgbClr val="0F4D7B"/>
                </a:solidFill>
                <a:latin typeface="+mn-lt"/>
              </a:rPr>
              <a:t>HRSA’s Ryan White HIV/AIDS Program (RWHAP)</a:t>
            </a:r>
            <a:endParaRPr lang="en-US" sz="3200" b="1" dirty="0">
              <a:solidFill>
                <a:srgbClr val="800000"/>
              </a:solidFill>
              <a:latin typeface="+mn-lt"/>
            </a:endParaRPr>
          </a:p>
        </p:txBody>
      </p:sp>
      <p:sp>
        <p:nvSpPr>
          <p:cNvPr id="6" name="Content Placeholder 5"/>
          <p:cNvSpPr>
            <a:spLocks noGrp="1"/>
          </p:cNvSpPr>
          <p:nvPr>
            <p:ph idx="1"/>
          </p:nvPr>
        </p:nvSpPr>
        <p:spPr>
          <a:xfrm>
            <a:off x="228600" y="1143000"/>
            <a:ext cx="11582400" cy="4724400"/>
          </a:xfrm>
        </p:spPr>
        <p:txBody>
          <a:bodyPr>
            <a:normAutofit/>
          </a:bodyPr>
          <a:lstStyle/>
          <a:p>
            <a:pPr>
              <a:lnSpc>
                <a:spcPct val="100000"/>
              </a:lnSpc>
            </a:pPr>
            <a:r>
              <a:rPr lang="en-US" sz="2400" dirty="0"/>
              <a:t>Provides comprehensive system of HIV primary medical care, medications, and essential support services for low-income people living with HIV (PLWH)</a:t>
            </a:r>
          </a:p>
          <a:p>
            <a:pPr marL="753788" lvl="2">
              <a:lnSpc>
                <a:spcPct val="100000"/>
              </a:lnSpc>
              <a:spcBef>
                <a:spcPts val="600"/>
              </a:spcBef>
            </a:pPr>
            <a:r>
              <a:rPr lang="en-US" dirty="0">
                <a:solidFill>
                  <a:srgbClr val="0F4D7B"/>
                </a:solidFill>
              </a:rPr>
              <a:t>More than half of people living with diagnosed HIV in the United States – more than 550,000 people – receive care through the Ryan White HIV/AIDS Program </a:t>
            </a:r>
          </a:p>
          <a:p>
            <a:pPr marL="296588" lvl="1">
              <a:lnSpc>
                <a:spcPct val="100000"/>
              </a:lnSpc>
              <a:spcBef>
                <a:spcPts val="600"/>
              </a:spcBef>
            </a:pPr>
            <a:r>
              <a:rPr lang="en-US" dirty="0">
                <a:solidFill>
                  <a:srgbClr val="0F4D7B"/>
                </a:solidFill>
              </a:rPr>
              <a:t>Funds grants to states, cities/counties, and local community based organizations </a:t>
            </a:r>
          </a:p>
          <a:p>
            <a:pPr lvl="1">
              <a:lnSpc>
                <a:spcPct val="100000"/>
              </a:lnSpc>
              <a:spcBef>
                <a:spcPts val="600"/>
              </a:spcBef>
            </a:pPr>
            <a:r>
              <a:rPr lang="en-US" sz="2000" dirty="0">
                <a:solidFill>
                  <a:srgbClr val="0F4D7B"/>
                </a:solidFill>
              </a:rPr>
              <a:t>Recipients determine service delivery and funding priorities based on local needs and planning process</a:t>
            </a:r>
          </a:p>
          <a:p>
            <a:pPr>
              <a:lnSpc>
                <a:spcPct val="100000"/>
              </a:lnSpc>
              <a:spcBef>
                <a:spcPts val="600"/>
              </a:spcBef>
            </a:pPr>
            <a:r>
              <a:rPr lang="en-US" sz="2400" dirty="0" err="1"/>
              <a:t>Payor</a:t>
            </a:r>
            <a:r>
              <a:rPr lang="en-US" sz="2400" dirty="0"/>
              <a:t> of last resort statutory provision:  RWHAP funds may not be used for services if another state or federal payer is available</a:t>
            </a:r>
          </a:p>
          <a:p>
            <a:r>
              <a:rPr lang="en-US" sz="2400" dirty="0"/>
              <a:t>84.9% of Ryan White HIV/AIDS Program clients were virally suppressed in 2016, exceeding national average of 59.8%</a:t>
            </a:r>
          </a:p>
          <a:p>
            <a:pPr marL="0" lvl="0" indent="0">
              <a:buNone/>
            </a:pPr>
            <a:endParaRPr lang="en-US" b="1" dirty="0">
              <a:solidFill>
                <a:srgbClr val="0F4D7B"/>
              </a:solidFill>
            </a:endParaRPr>
          </a:p>
        </p:txBody>
      </p:sp>
      <p:sp>
        <p:nvSpPr>
          <p:cNvPr id="4" name="Slide Number Placeholder 3"/>
          <p:cNvSpPr>
            <a:spLocks noGrp="1"/>
          </p:cNvSpPr>
          <p:nvPr>
            <p:ph type="sldNum" sz="quarter" idx="12"/>
          </p:nvPr>
        </p:nvSpPr>
        <p:spPr>
          <a:xfrm>
            <a:off x="9372600" y="6492875"/>
            <a:ext cx="2743200" cy="365125"/>
          </a:xfrm>
        </p:spPr>
        <p:txBody>
          <a:bodyPr/>
          <a:lstStyle/>
          <a:p>
            <a:fld id="{F9ECA865-404D-4A57-9AC1-FD3038CC100D}" type="slidenum">
              <a:rPr lang="en-US" smtClean="0"/>
              <a:pPr/>
              <a:t>4</a:t>
            </a:fld>
            <a:endParaRPr lang="en-US" dirty="0"/>
          </a:p>
        </p:txBody>
      </p:sp>
      <p:sp>
        <p:nvSpPr>
          <p:cNvPr id="5" name="Rectangle 4"/>
          <p:cNvSpPr/>
          <p:nvPr/>
        </p:nvSpPr>
        <p:spPr>
          <a:xfrm>
            <a:off x="914400" y="6041638"/>
            <a:ext cx="9601200" cy="276999"/>
          </a:xfrm>
          <a:prstGeom prst="rect">
            <a:avLst/>
          </a:prstGeom>
        </p:spPr>
        <p:txBody>
          <a:bodyPr wrap="square">
            <a:spAutoFit/>
          </a:bodyPr>
          <a:lstStyle/>
          <a:p>
            <a:r>
              <a:rPr lang="en-US" altLang="en-US" sz="1200" i="1" dirty="0">
                <a:cs typeface="Arial" panose="020B0604020202020204" pitchFamily="34" charset="0"/>
              </a:rPr>
              <a:t>Source</a:t>
            </a:r>
            <a:r>
              <a:rPr lang="en-US" altLang="en-US" sz="1200" dirty="0">
                <a:cs typeface="Arial" panose="020B0604020202020204" pitchFamily="34" charset="0"/>
              </a:rPr>
              <a:t>: HRSA. Ryan White HIV/AIDS Program Annual Client-Level Data Report 2016; </a:t>
            </a:r>
            <a:r>
              <a:rPr lang="en-US" sz="1200" dirty="0">
                <a:cs typeface="Arial" panose="020B0604020202020204" pitchFamily="34" charset="0"/>
              </a:rPr>
              <a:t>CDC. HIV Surveillance Supplemental Report 2016;21(No. 4)</a:t>
            </a:r>
            <a:endParaRPr lang="en-US" sz="1200" dirty="0"/>
          </a:p>
        </p:txBody>
      </p:sp>
    </p:spTree>
    <p:extLst>
      <p:ext uri="{BB962C8B-B14F-4D97-AF65-F5344CB8AC3E}">
        <p14:creationId xmlns:p14="http://schemas.microsoft.com/office/powerpoint/2010/main" val="3808328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solidFill>
            <a:srgbClr val="961722"/>
          </a:solidFill>
        </p:spPr>
        <p:txBody>
          <a:bodyPr>
            <a:normAutofit/>
          </a:bodyPr>
          <a:lstStyle/>
          <a:p>
            <a:pPr>
              <a:lnSpc>
                <a:spcPts val="1800"/>
              </a:lnSpc>
            </a:pPr>
            <a:r>
              <a:rPr lang="en-US" sz="1800" dirty="0" smtClean="0">
                <a:solidFill>
                  <a:schemeClr val="bg1"/>
                </a:solidFill>
                <a:latin typeface="Arial"/>
                <a:cs typeface="Arial"/>
              </a:rPr>
              <a:t>Funded by:</a:t>
            </a:r>
            <a:r>
              <a:rPr lang="en-US" dirty="0" smtClean="0">
                <a:solidFill>
                  <a:schemeClr val="bg1"/>
                </a:solidFill>
                <a:latin typeface="Arial"/>
                <a:cs typeface="Arial"/>
              </a:rPr>
              <a:t/>
            </a:r>
            <a:br>
              <a:rPr lang="en-US" dirty="0" smtClean="0">
                <a:solidFill>
                  <a:schemeClr val="bg1"/>
                </a:solidFill>
                <a:latin typeface="Arial"/>
                <a:cs typeface="Arial"/>
              </a:rPr>
            </a:br>
            <a:r>
              <a:rPr lang="en-US" dirty="0" smtClean="0">
                <a:solidFill>
                  <a:schemeClr val="bg1"/>
                </a:solidFill>
                <a:latin typeface="Arial"/>
                <a:cs typeface="Arial"/>
              </a:rPr>
              <a:t>Health Resources &amp; Services Administration</a:t>
            </a:r>
            <a:endParaRPr lang="en-US" dirty="0">
              <a:solidFill>
                <a:schemeClr val="bg1"/>
              </a:solidFill>
              <a:latin typeface="Arial"/>
              <a:cs typeface="Arial"/>
            </a:endParaRPr>
          </a:p>
        </p:txBody>
      </p:sp>
      <p:sp>
        <p:nvSpPr>
          <p:cNvPr id="5" name="Text Placeholder 4"/>
          <p:cNvSpPr>
            <a:spLocks noGrp="1"/>
          </p:cNvSpPr>
          <p:nvPr>
            <p:ph type="body" sz="half" idx="11"/>
          </p:nvPr>
        </p:nvSpPr>
        <p:spPr>
          <a:solidFill>
            <a:srgbClr val="961722"/>
          </a:solidFill>
        </p:spPr>
        <p:txBody>
          <a:bodyPr/>
          <a:lstStyle/>
          <a:p>
            <a:pPr>
              <a:lnSpc>
                <a:spcPts val="1800"/>
              </a:lnSpc>
            </a:pPr>
            <a:r>
              <a:rPr lang="en-US" sz="1800" dirty="0">
                <a:solidFill>
                  <a:srgbClr val="FFFFFF"/>
                </a:solidFill>
                <a:latin typeface="Arial"/>
                <a:cs typeface="Arial"/>
              </a:rPr>
              <a:t>Funded by:</a:t>
            </a:r>
            <a:br>
              <a:rPr lang="en-US" sz="1800" dirty="0">
                <a:solidFill>
                  <a:srgbClr val="FFFFFF"/>
                </a:solidFill>
                <a:latin typeface="Arial"/>
                <a:cs typeface="Arial"/>
              </a:rPr>
            </a:br>
            <a:r>
              <a:rPr lang="en-US" dirty="0" smtClean="0">
                <a:solidFill>
                  <a:srgbClr val="FFFFFF"/>
                </a:solidFill>
                <a:latin typeface="Arial"/>
                <a:cs typeface="Arial"/>
              </a:rPr>
              <a:t>Centers for Disease Control and Prevention</a:t>
            </a:r>
            <a:endParaRPr lang="en-US" dirty="0">
              <a:solidFill>
                <a:srgbClr val="FFFFFF"/>
              </a:solidFill>
              <a:latin typeface="Arial"/>
              <a:cs typeface="Arial"/>
            </a:endParaRPr>
          </a:p>
        </p:txBody>
      </p:sp>
      <p:pic>
        <p:nvPicPr>
          <p:cNvPr id="6" name="Picture Placeholder 19" descr="Home_Page_STD.png"/>
          <p:cNvPicPr>
            <a:picLocks noGrp="1" noChangeAspect="1"/>
          </p:cNvPicPr>
          <p:nvPr>
            <p:ph type="pic" idx="10"/>
          </p:nvPr>
        </p:nvPicPr>
        <p:blipFill>
          <a:blip r:embed="rId2">
            <a:extLst>
              <a:ext uri="{28A0092B-C50C-407E-A947-70E740481C1C}">
                <a14:useLocalDpi xmlns:a14="http://schemas.microsoft.com/office/drawing/2010/main" val="0"/>
              </a:ext>
            </a:extLst>
          </a:blip>
          <a:srcRect l="-7500" r="-7500"/>
          <a:stretch>
            <a:fillRect/>
          </a:stretch>
        </p:blipFill>
        <p:spPr>
          <a:solidFill>
            <a:srgbClr val="0E4587"/>
          </a:solidFill>
        </p:spPr>
      </p:pic>
      <p:pic>
        <p:nvPicPr>
          <p:cNvPr id="9" name="Picture Placeholder 20" descr="Home_Page_HIV.png"/>
          <p:cNvPicPr>
            <a:picLocks noGrp="1" noChangeAspect="1"/>
          </p:cNvPicPr>
          <p:nvPr>
            <p:ph type="pic" idx="1"/>
          </p:nvPr>
        </p:nvPicPr>
        <p:blipFill>
          <a:blip r:embed="rId3">
            <a:extLst>
              <a:ext uri="{28A0092B-C50C-407E-A947-70E740481C1C}">
                <a14:useLocalDpi xmlns:a14="http://schemas.microsoft.com/office/drawing/2010/main" val="0"/>
              </a:ext>
            </a:extLst>
          </a:blip>
          <a:srcRect l="-4434" r="-4434"/>
          <a:stretch>
            <a:fillRect/>
          </a:stretch>
        </p:blipFill>
        <p:spPr>
          <a:solidFill>
            <a:srgbClr val="0E4587"/>
          </a:solidFill>
        </p:spPr>
      </p:pic>
      <p:pic>
        <p:nvPicPr>
          <p:cNvPr id="11" name="Picture 10" descr="NHC_1_Line copy.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977" y="85141"/>
            <a:ext cx="3410454" cy="474683"/>
          </a:xfrm>
          <a:prstGeom prst="rect">
            <a:avLst/>
          </a:prstGeom>
        </p:spPr>
      </p:pic>
      <p:sp>
        <p:nvSpPr>
          <p:cNvPr id="2" name="Rectangle 1"/>
          <p:cNvSpPr/>
          <p:nvPr/>
        </p:nvSpPr>
        <p:spPr>
          <a:xfrm>
            <a:off x="559531" y="4298183"/>
            <a:ext cx="45719" cy="45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9" descr="logo_1lin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0795" y="160263"/>
            <a:ext cx="3330940" cy="383722"/>
          </a:xfrm>
          <a:prstGeom prst="rect">
            <a:avLst/>
          </a:prstGeom>
          <a:solidFill>
            <a:srgbClr val="FFFFFF"/>
          </a:solidFill>
        </p:spPr>
      </p:pic>
    </p:spTree>
    <p:extLst>
      <p:ext uri="{BB962C8B-B14F-4D97-AF65-F5344CB8AC3E}">
        <p14:creationId xmlns:p14="http://schemas.microsoft.com/office/powerpoint/2010/main" val="196867434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Key Curriculum Features </a:t>
            </a:r>
            <a:endParaRPr lang="en-US" dirty="0"/>
          </a:p>
        </p:txBody>
      </p:sp>
      <p:sp>
        <p:nvSpPr>
          <p:cNvPr id="3" name="Content Placeholder 2"/>
          <p:cNvSpPr>
            <a:spLocks noGrp="1"/>
          </p:cNvSpPr>
          <p:nvPr>
            <p:ph sz="half" idx="10"/>
          </p:nvPr>
        </p:nvSpPr>
        <p:spPr/>
        <p:txBody>
          <a:bodyPr>
            <a:normAutofit/>
          </a:bodyPr>
          <a:lstStyle/>
          <a:p>
            <a:pPr marL="342900" indent="-342900">
              <a:buFont typeface="Arial"/>
              <a:buChar char="•"/>
            </a:pPr>
            <a:r>
              <a:rPr lang="en-US" sz="2800" dirty="0" smtClean="0"/>
              <a:t>Comprehensive up-to-date material</a:t>
            </a:r>
          </a:p>
          <a:p>
            <a:pPr marL="342900" indent="-342900">
              <a:buFont typeface="Arial"/>
              <a:buChar char="•"/>
            </a:pPr>
            <a:r>
              <a:rPr lang="en-US" sz="2800" dirty="0"/>
              <a:t>D</a:t>
            </a:r>
            <a:r>
              <a:rPr lang="en-US" sz="2800" dirty="0" smtClean="0"/>
              <a:t>ual </a:t>
            </a:r>
            <a:r>
              <a:rPr lang="en-US" sz="2800" dirty="0"/>
              <a:t>functionality: quick access and </a:t>
            </a:r>
            <a:r>
              <a:rPr lang="en-US" sz="2800" dirty="0" smtClean="0"/>
              <a:t>modular step-by-step function</a:t>
            </a:r>
            <a:endParaRPr lang="en-US" sz="2800" dirty="0"/>
          </a:p>
          <a:p>
            <a:pPr marL="342900" indent="-342900">
              <a:buFont typeface="Arial"/>
              <a:buChar char="•"/>
            </a:pPr>
            <a:r>
              <a:rPr lang="en-US" sz="2800" dirty="0" smtClean="0"/>
              <a:t>Content tightly correlated with U.S</a:t>
            </a:r>
            <a:r>
              <a:rPr lang="en-US" sz="2800" dirty="0"/>
              <a:t>. federal guidelines </a:t>
            </a:r>
            <a:endParaRPr lang="en-US" sz="2800" dirty="0" smtClean="0"/>
          </a:p>
          <a:p>
            <a:pPr marL="342900" indent="-342900">
              <a:buFont typeface="Arial"/>
              <a:buChar char="•"/>
            </a:pPr>
            <a:r>
              <a:rPr lang="en-US" sz="2800" dirty="0" smtClean="0"/>
              <a:t>Free CME and CNE</a:t>
            </a:r>
          </a:p>
          <a:p>
            <a:pPr marL="342900" indent="-342900">
              <a:buFont typeface="Arial"/>
              <a:buChar char="•"/>
            </a:pPr>
            <a:r>
              <a:rPr lang="en-US" sz="2800" dirty="0" smtClean="0"/>
              <a:t>Board review-style Question Bank</a:t>
            </a:r>
            <a:endParaRPr lang="en-US" sz="2800" dirty="0"/>
          </a:p>
          <a:p>
            <a:pPr marL="342900" indent="-342900">
              <a:buFont typeface="Arial"/>
              <a:buChar char="•"/>
            </a:pPr>
            <a:r>
              <a:rPr lang="en-US" sz="2800" dirty="0" smtClean="0"/>
              <a:t>Progress </a:t>
            </a:r>
            <a:r>
              <a:rPr lang="en-US" sz="2800" dirty="0"/>
              <a:t>tracking and group functionality</a:t>
            </a:r>
          </a:p>
        </p:txBody>
      </p:sp>
    </p:spTree>
    <p:extLst>
      <p:ext uri="{BB962C8B-B14F-4D97-AF65-F5344CB8AC3E}">
        <p14:creationId xmlns:p14="http://schemas.microsoft.com/office/powerpoint/2010/main" val="247681316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Self-Study Modules: Dual Functionality</a:t>
            </a:r>
            <a:endParaRPr lang="en-US" dirty="0"/>
          </a:p>
        </p:txBody>
      </p:sp>
      <p:sp>
        <p:nvSpPr>
          <p:cNvPr id="5" name="Content Placeholder 4"/>
          <p:cNvSpPr>
            <a:spLocks noGrp="1"/>
          </p:cNvSpPr>
          <p:nvPr>
            <p:ph sz="half" idx="1"/>
          </p:nvPr>
        </p:nvSpPr>
        <p:spPr>
          <a:xfrm>
            <a:off x="838200" y="1284447"/>
            <a:ext cx="5181600" cy="3008791"/>
          </a:xfrm>
          <a:ln w="28575" cmpd="sng">
            <a:solidFill>
              <a:srgbClr val="0C4382"/>
            </a:solidFill>
          </a:ln>
        </p:spPr>
        <p:txBody>
          <a:bodyPr/>
          <a:lstStyle/>
          <a:p>
            <a:pPr marL="0" indent="0">
              <a:buNone/>
            </a:pPr>
            <a:r>
              <a:rPr lang="en-US" b="1" dirty="0"/>
              <a:t>Self-Study</a:t>
            </a:r>
          </a:p>
          <a:p>
            <a:r>
              <a:rPr lang="en-US" dirty="0"/>
              <a:t>Sequential (Step-by-Step)</a:t>
            </a:r>
          </a:p>
          <a:p>
            <a:r>
              <a:rPr lang="en-US" dirty="0"/>
              <a:t>Flexible modular options</a:t>
            </a:r>
          </a:p>
          <a:p>
            <a:r>
              <a:rPr lang="en-US" dirty="0"/>
              <a:t>Certificate program</a:t>
            </a:r>
          </a:p>
          <a:p>
            <a:r>
              <a:rPr lang="en-US" dirty="0"/>
              <a:t>Ideal for training programs</a:t>
            </a:r>
          </a:p>
          <a:p>
            <a:pPr marL="0" indent="0">
              <a:buNone/>
            </a:pPr>
            <a:endParaRPr lang="en-US" dirty="0"/>
          </a:p>
        </p:txBody>
      </p:sp>
      <p:sp>
        <p:nvSpPr>
          <p:cNvPr id="6" name="Content Placeholder 5"/>
          <p:cNvSpPr>
            <a:spLocks noGrp="1"/>
          </p:cNvSpPr>
          <p:nvPr>
            <p:ph sz="half" idx="10"/>
          </p:nvPr>
        </p:nvSpPr>
        <p:spPr>
          <a:xfrm>
            <a:off x="6172202" y="1284447"/>
            <a:ext cx="5181600" cy="3017735"/>
          </a:xfrm>
          <a:ln w="28575" cmpd="sng">
            <a:solidFill>
              <a:srgbClr val="0C4382"/>
            </a:solidFill>
          </a:ln>
        </p:spPr>
        <p:txBody>
          <a:bodyPr/>
          <a:lstStyle/>
          <a:p>
            <a:pPr marL="0" indent="0">
              <a:buNone/>
            </a:pPr>
            <a:r>
              <a:rPr lang="en-US" b="1" dirty="0"/>
              <a:t>Quick Reference </a:t>
            </a:r>
          </a:p>
          <a:p>
            <a:r>
              <a:rPr lang="en-US" dirty="0"/>
              <a:t>Highly organized interface</a:t>
            </a:r>
          </a:p>
          <a:p>
            <a:r>
              <a:rPr lang="en-US" dirty="0"/>
              <a:t>Quick search </a:t>
            </a:r>
          </a:p>
          <a:p>
            <a:r>
              <a:rPr lang="en-US" dirty="0"/>
              <a:t>On demand topics</a:t>
            </a:r>
          </a:p>
          <a:p>
            <a:r>
              <a:rPr lang="en-US" dirty="0"/>
              <a:t>Ideal for staying updated</a:t>
            </a:r>
          </a:p>
          <a:p>
            <a:endParaRPr lang="en-US" dirty="0"/>
          </a:p>
        </p:txBody>
      </p:sp>
    </p:spTree>
    <p:extLst>
      <p:ext uri="{BB962C8B-B14F-4D97-AF65-F5344CB8AC3E}">
        <p14:creationId xmlns:p14="http://schemas.microsoft.com/office/powerpoint/2010/main" val="238093344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477293" y="77119"/>
            <a:ext cx="9233853" cy="4858405"/>
            <a:chOff x="1477293" y="77119"/>
            <a:chExt cx="9233853" cy="4858405"/>
          </a:xfrm>
        </p:grpSpPr>
        <p:pic>
          <p:nvPicPr>
            <p:cNvPr id="5" name="Picture 4" descr="Screen Shot 2018-09-25 at 12.29.2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7293" y="77119"/>
              <a:ext cx="9233853" cy="4858405"/>
            </a:xfrm>
            <a:prstGeom prst="rect">
              <a:avLst/>
            </a:prstGeom>
          </p:spPr>
        </p:pic>
        <p:sp>
          <p:nvSpPr>
            <p:cNvPr id="3" name="Rectangle 2"/>
            <p:cNvSpPr/>
            <p:nvPr/>
          </p:nvSpPr>
          <p:spPr>
            <a:xfrm>
              <a:off x="4314775" y="1172416"/>
              <a:ext cx="1246315" cy="276480"/>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7671563" y="1188192"/>
              <a:ext cx="2254819" cy="276480"/>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 name="Text Placeholder 1"/>
          <p:cNvSpPr>
            <a:spLocks noGrp="1"/>
          </p:cNvSpPr>
          <p:nvPr>
            <p:ph type="body" sz="half" idx="2"/>
          </p:nvPr>
        </p:nvSpPr>
        <p:spPr>
          <a:xfrm>
            <a:off x="590258" y="4473803"/>
            <a:ext cx="10991357" cy="1391751"/>
          </a:xfrm>
          <a:solidFill>
            <a:schemeClr val="bg1"/>
          </a:solidFill>
        </p:spPr>
        <p:txBody>
          <a:bodyPr>
            <a:noAutofit/>
          </a:bodyPr>
          <a:lstStyle/>
          <a:p>
            <a:pPr>
              <a:lnSpc>
                <a:spcPts val="3000"/>
              </a:lnSpc>
              <a:spcBef>
                <a:spcPts val="800"/>
              </a:spcBef>
            </a:pPr>
            <a:r>
              <a:rPr lang="en-US" sz="2400" u="sng" dirty="0"/>
              <a:t>2 </a:t>
            </a:r>
            <a:r>
              <a:rPr lang="en-US" sz="2400" u="sng" dirty="0" smtClean="0"/>
              <a:t>Options:</a:t>
            </a:r>
            <a:br>
              <a:rPr lang="en-US" sz="2400" u="sng" dirty="0" smtClean="0"/>
            </a:br>
            <a:r>
              <a:rPr lang="en-US" sz="2400" dirty="0" smtClean="0"/>
              <a:t>(1) Directly </a:t>
            </a:r>
            <a:r>
              <a:rPr lang="en-US" sz="2400" dirty="0"/>
              <a:t>view content via Quick </a:t>
            </a:r>
            <a:r>
              <a:rPr lang="en-US" sz="2400" dirty="0" smtClean="0"/>
              <a:t>Reference</a:t>
            </a:r>
            <a:br>
              <a:rPr lang="en-US" sz="2400" dirty="0" smtClean="0"/>
            </a:br>
            <a:r>
              <a:rPr lang="en-US" sz="2400" dirty="0" smtClean="0"/>
              <a:t>(2) Sign </a:t>
            </a:r>
            <a:r>
              <a:rPr lang="en-US" sz="2400" dirty="0"/>
              <a:t>in to Self-Study Module and work through step-by-</a:t>
            </a:r>
            <a:r>
              <a:rPr lang="en-US" sz="2400" dirty="0" smtClean="0"/>
              <a:t>step</a:t>
            </a:r>
            <a:endParaRPr lang="en-US" sz="2400" dirty="0"/>
          </a:p>
        </p:txBody>
      </p:sp>
    </p:spTree>
    <p:extLst>
      <p:ext uri="{BB962C8B-B14F-4D97-AF65-F5344CB8AC3E}">
        <p14:creationId xmlns:p14="http://schemas.microsoft.com/office/powerpoint/2010/main" val="304465868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2"/>
          </p:nvPr>
        </p:nvSpPr>
        <p:spPr/>
        <p:txBody>
          <a:bodyPr>
            <a:normAutofit/>
          </a:bodyPr>
          <a:lstStyle/>
          <a:p>
            <a:r>
              <a:rPr lang="en-US" sz="2800" dirty="0" smtClean="0"/>
              <a:t>National HIV Curriculum: Modules</a:t>
            </a:r>
            <a:endParaRPr lang="en-US" sz="2800" dirty="0"/>
          </a:p>
        </p:txBody>
      </p:sp>
      <p:pic>
        <p:nvPicPr>
          <p:cNvPr id="3" name="Picture 2" descr="Screen Shot 2018-09-26 at 11.39.5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267" y="509764"/>
            <a:ext cx="11641465" cy="4750993"/>
          </a:xfrm>
          <a:prstGeom prst="rect">
            <a:avLst/>
          </a:prstGeom>
        </p:spPr>
      </p:pic>
      <p:pic>
        <p:nvPicPr>
          <p:cNvPr id="4" name="Picture 3" descr="NHC_1_Line copy.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941" y="102421"/>
            <a:ext cx="3410454" cy="474683"/>
          </a:xfrm>
          <a:prstGeom prst="rect">
            <a:avLst/>
          </a:prstGeom>
        </p:spPr>
      </p:pic>
    </p:spTree>
    <p:extLst>
      <p:ext uri="{BB962C8B-B14F-4D97-AF65-F5344CB8AC3E}">
        <p14:creationId xmlns:p14="http://schemas.microsoft.com/office/powerpoint/2010/main" val="46681985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elf_Study cop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1107" y="51848"/>
            <a:ext cx="8302762" cy="5689352"/>
          </a:xfrm>
          <a:prstGeom prst="rect">
            <a:avLst/>
          </a:prstGeom>
        </p:spPr>
      </p:pic>
      <p:sp>
        <p:nvSpPr>
          <p:cNvPr id="2" name="Text Placeholder 1"/>
          <p:cNvSpPr>
            <a:spLocks noGrp="1"/>
          </p:cNvSpPr>
          <p:nvPr>
            <p:ph type="body" sz="half" idx="2"/>
          </p:nvPr>
        </p:nvSpPr>
        <p:spPr/>
        <p:txBody>
          <a:bodyPr anchor="ctr">
            <a:normAutofit/>
          </a:bodyPr>
          <a:lstStyle/>
          <a:p>
            <a:r>
              <a:rPr lang="en-US" sz="2400" dirty="0" smtClean="0"/>
              <a:t>Self-Study STD Modules</a:t>
            </a:r>
            <a:endParaRPr lang="en-US" sz="2400" dirty="0"/>
          </a:p>
        </p:txBody>
      </p:sp>
    </p:spTree>
    <p:extLst>
      <p:ext uri="{BB962C8B-B14F-4D97-AF65-F5344CB8AC3E}">
        <p14:creationId xmlns:p14="http://schemas.microsoft.com/office/powerpoint/2010/main" val="158919327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8-01-22 at 9.31.3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3758" y="0"/>
            <a:ext cx="7367628" cy="5239008"/>
          </a:xfrm>
          <a:prstGeom prst="rect">
            <a:avLst/>
          </a:prstGeom>
        </p:spPr>
      </p:pic>
      <p:sp>
        <p:nvSpPr>
          <p:cNvPr id="5" name="Rectangle 4"/>
          <p:cNvSpPr/>
          <p:nvPr/>
        </p:nvSpPr>
        <p:spPr>
          <a:xfrm>
            <a:off x="8724152" y="1356479"/>
            <a:ext cx="1287233" cy="238769"/>
          </a:xfrm>
          <a:prstGeom prst="rect">
            <a:avLst/>
          </a:prstGeom>
          <a:noFill/>
          <a:ln w="28575" cmpd="sng">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Striped Right Arrow 5"/>
          <p:cNvSpPr/>
          <p:nvPr/>
        </p:nvSpPr>
        <p:spPr>
          <a:xfrm rot="2196901">
            <a:off x="8094207" y="991966"/>
            <a:ext cx="674779" cy="351271"/>
          </a:xfrm>
          <a:prstGeom prst="stripedRightArrow">
            <a:avLst>
              <a:gd name="adj1" fmla="val 45037"/>
              <a:gd name="adj2"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 Placeholder 1"/>
          <p:cNvSpPr>
            <a:spLocks noGrp="1"/>
          </p:cNvSpPr>
          <p:nvPr>
            <p:ph type="body" sz="half" idx="2"/>
          </p:nvPr>
        </p:nvSpPr>
        <p:spPr>
          <a:solidFill>
            <a:srgbClr val="FFFFFF"/>
          </a:solidFill>
        </p:spPr>
        <p:txBody>
          <a:bodyPr anchor="ctr">
            <a:normAutofit/>
          </a:bodyPr>
          <a:lstStyle/>
          <a:p>
            <a:r>
              <a:rPr lang="en-US" sz="2400" dirty="0" smtClean="0"/>
              <a:t>National STD Curriculum: Quick Reference</a:t>
            </a:r>
            <a:endParaRPr lang="en-US" sz="2400" dirty="0"/>
          </a:p>
        </p:txBody>
      </p:sp>
      <p:pic>
        <p:nvPicPr>
          <p:cNvPr id="7" name="Picture 6" descr="logo_1lin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523" y="130900"/>
            <a:ext cx="2339871" cy="256257"/>
          </a:xfrm>
          <a:prstGeom prst="rect">
            <a:avLst/>
          </a:prstGeom>
          <a:solidFill>
            <a:srgbClr val="FFFFFF"/>
          </a:solidFill>
        </p:spPr>
      </p:pic>
    </p:spTree>
    <p:extLst>
      <p:ext uri="{BB962C8B-B14F-4D97-AF65-F5344CB8AC3E}">
        <p14:creationId xmlns:p14="http://schemas.microsoft.com/office/powerpoint/2010/main" val="6987561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5148"/>
            <a:ext cx="10504049" cy="1343838"/>
          </a:xfrm>
        </p:spPr>
        <p:txBody>
          <a:bodyPr>
            <a:normAutofit fontScale="90000"/>
          </a:bodyPr>
          <a:lstStyle/>
          <a:p>
            <a:r>
              <a:rPr lang="en-US" sz="4000" dirty="0" smtClean="0"/>
              <a:t>National HIV Curriculum</a:t>
            </a:r>
            <a:r>
              <a:rPr lang="en-US" dirty="0" smtClean="0"/>
              <a:t/>
            </a:r>
            <a:br>
              <a:rPr lang="en-US" dirty="0" smtClean="0"/>
            </a:br>
            <a:r>
              <a:rPr lang="en-US" dirty="0" smtClean="0"/>
              <a:t>Antiretroviral Medication Section</a:t>
            </a:r>
            <a:endParaRPr lang="en-US" dirty="0"/>
          </a:p>
        </p:txBody>
      </p:sp>
      <p:sp>
        <p:nvSpPr>
          <p:cNvPr id="3" name="Content Placeholder 2"/>
          <p:cNvSpPr>
            <a:spLocks noGrp="1"/>
          </p:cNvSpPr>
          <p:nvPr>
            <p:ph sz="half" idx="10"/>
          </p:nvPr>
        </p:nvSpPr>
        <p:spPr>
          <a:xfrm>
            <a:off x="838200" y="1953106"/>
            <a:ext cx="10511390" cy="3581780"/>
          </a:xfrm>
        </p:spPr>
        <p:txBody>
          <a:bodyPr>
            <a:normAutofit/>
          </a:bodyPr>
          <a:lstStyle/>
          <a:p>
            <a:pPr marL="342900" indent="-342900">
              <a:buFont typeface="Arial"/>
              <a:buChar char="•"/>
            </a:pPr>
            <a:r>
              <a:rPr lang="en-US" sz="2800" dirty="0" smtClean="0"/>
              <a:t>Editor’s Summary</a:t>
            </a:r>
          </a:p>
          <a:p>
            <a:pPr marL="342900" indent="-342900">
              <a:buFont typeface="Arial"/>
              <a:buChar char="•"/>
            </a:pPr>
            <a:r>
              <a:rPr lang="en-US" sz="2800" dirty="0" smtClean="0"/>
              <a:t>Prescribing Information</a:t>
            </a:r>
            <a:endParaRPr lang="en-US" sz="2800" dirty="0"/>
          </a:p>
          <a:p>
            <a:pPr marL="342900" indent="-342900">
              <a:buFont typeface="Arial"/>
              <a:buChar char="•"/>
            </a:pPr>
            <a:r>
              <a:rPr lang="en-US" sz="2800" dirty="0" smtClean="0"/>
              <a:t>Clinical Trials</a:t>
            </a:r>
            <a:endParaRPr lang="en-US" sz="2800" dirty="0"/>
          </a:p>
          <a:p>
            <a:pPr marL="342900" indent="-342900">
              <a:buFont typeface="Arial"/>
              <a:buChar char="•"/>
            </a:pPr>
            <a:r>
              <a:rPr lang="en-US" sz="2800" dirty="0" smtClean="0"/>
              <a:t>Slide Deck/Teaching References</a:t>
            </a:r>
            <a:endParaRPr lang="en-US" sz="2800" dirty="0"/>
          </a:p>
        </p:txBody>
      </p:sp>
    </p:spTree>
    <p:extLst>
      <p:ext uri="{BB962C8B-B14F-4D97-AF65-F5344CB8AC3E}">
        <p14:creationId xmlns:p14="http://schemas.microsoft.com/office/powerpoint/2010/main" val="402965906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2"/>
          </p:nvPr>
        </p:nvSpPr>
        <p:spPr/>
        <p:txBody>
          <a:bodyPr>
            <a:normAutofit/>
          </a:bodyPr>
          <a:lstStyle/>
          <a:p>
            <a:r>
              <a:rPr lang="en-US" sz="2800" dirty="0" smtClean="0"/>
              <a:t>National HIV Curriculum: Antiretroviral Medication Section</a:t>
            </a:r>
            <a:endParaRPr lang="en-US" sz="2800" dirty="0"/>
          </a:p>
        </p:txBody>
      </p:sp>
      <p:pic>
        <p:nvPicPr>
          <p:cNvPr id="5" name="Picture 4" descr="Screen Shot 2018-09-26 at 11.36.2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9721" y="110109"/>
            <a:ext cx="6492558" cy="5035685"/>
          </a:xfrm>
          <a:prstGeom prst="rect">
            <a:avLst/>
          </a:prstGeom>
        </p:spPr>
      </p:pic>
    </p:spTree>
    <p:extLst>
      <p:ext uri="{BB962C8B-B14F-4D97-AF65-F5344CB8AC3E}">
        <p14:creationId xmlns:p14="http://schemas.microsoft.com/office/powerpoint/2010/main" val="374062018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Screen Shot 2018-09-27 at 11.51.24 AM.png"/>
          <p:cNvPicPr>
            <a:picLocks noGrp="1" noChangeAspect="1"/>
          </p:cNvPicPr>
          <p:nvPr>
            <p:ph type="pic" idx="1"/>
          </p:nvPr>
        </p:nvPicPr>
        <p:blipFill>
          <a:blip r:embed="rId2">
            <a:extLst>
              <a:ext uri="{28A0092B-C50C-407E-A947-70E740481C1C}">
                <a14:useLocalDpi xmlns:a14="http://schemas.microsoft.com/office/drawing/2010/main" val="0"/>
              </a:ext>
            </a:extLst>
          </a:blip>
          <a:srcRect l="-1982" r="-1982"/>
          <a:stretch>
            <a:fillRect/>
          </a:stretch>
        </p:blipFill>
        <p:spPr/>
      </p:pic>
      <p:sp>
        <p:nvSpPr>
          <p:cNvPr id="6" name="Text Placeholder 5"/>
          <p:cNvSpPr>
            <a:spLocks noGrp="1"/>
          </p:cNvSpPr>
          <p:nvPr>
            <p:ph type="body" sz="half" idx="2"/>
          </p:nvPr>
        </p:nvSpPr>
        <p:spPr/>
        <p:txBody>
          <a:bodyPr>
            <a:normAutofit/>
          </a:bodyPr>
          <a:lstStyle/>
          <a:p>
            <a:r>
              <a:rPr lang="en-US" sz="2800" dirty="0" smtClean="0"/>
              <a:t>Prescribing Information </a:t>
            </a:r>
            <a:endParaRPr lang="en-US" sz="2800" dirty="0"/>
          </a:p>
        </p:txBody>
      </p:sp>
      <p:sp>
        <p:nvSpPr>
          <p:cNvPr id="8" name="Text Placeholder 7"/>
          <p:cNvSpPr>
            <a:spLocks noGrp="1"/>
          </p:cNvSpPr>
          <p:nvPr>
            <p:ph type="body" sz="half" idx="11"/>
          </p:nvPr>
        </p:nvSpPr>
        <p:spPr/>
        <p:txBody>
          <a:bodyPr>
            <a:normAutofit/>
          </a:bodyPr>
          <a:lstStyle/>
          <a:p>
            <a:r>
              <a:rPr lang="en-US" sz="2800" dirty="0" smtClean="0"/>
              <a:t>Clinical Trials</a:t>
            </a:r>
            <a:endParaRPr lang="en-US" sz="2800" dirty="0"/>
          </a:p>
        </p:txBody>
      </p:sp>
      <p:pic>
        <p:nvPicPr>
          <p:cNvPr id="16" name="Picture Placeholder 15" descr="Screen Shot 2018-09-27 at 11.53.47 AM.png"/>
          <p:cNvPicPr>
            <a:picLocks noGrp="1" noChangeAspect="1"/>
          </p:cNvPicPr>
          <p:nvPr>
            <p:ph type="pic" idx="10"/>
          </p:nvPr>
        </p:nvPicPr>
        <p:blipFill>
          <a:blip r:embed="rId3">
            <a:extLst>
              <a:ext uri="{28A0092B-C50C-407E-A947-70E740481C1C}">
                <a14:useLocalDpi xmlns:a14="http://schemas.microsoft.com/office/drawing/2010/main" val="0"/>
              </a:ext>
            </a:extLst>
          </a:blip>
          <a:srcRect l="-4717" r="-4717"/>
          <a:stretch>
            <a:fillRect/>
          </a:stretch>
        </p:blipFill>
        <p:spPr/>
      </p:pic>
      <p:pic>
        <p:nvPicPr>
          <p:cNvPr id="7" name="Picture 6" descr="NHC_1_Line copy.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1433" y="156968"/>
            <a:ext cx="2894396" cy="402856"/>
          </a:xfrm>
          <a:prstGeom prst="rect">
            <a:avLst/>
          </a:prstGeom>
        </p:spPr>
      </p:pic>
      <p:pic>
        <p:nvPicPr>
          <p:cNvPr id="9" name="Picture 8" descr="NHC_1_Line copy.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31780" y="156968"/>
            <a:ext cx="2894396" cy="402856"/>
          </a:xfrm>
          <a:prstGeom prst="rect">
            <a:avLst/>
          </a:prstGeom>
        </p:spPr>
      </p:pic>
    </p:spTree>
    <p:extLst>
      <p:ext uri="{BB962C8B-B14F-4D97-AF65-F5344CB8AC3E}">
        <p14:creationId xmlns:p14="http://schemas.microsoft.com/office/powerpoint/2010/main" val="35742859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152399"/>
            <a:ext cx="10972800" cy="838201"/>
          </a:xfrm>
        </p:spPr>
        <p:txBody>
          <a:bodyPr>
            <a:normAutofit fontScale="90000"/>
          </a:bodyPr>
          <a:lstStyle/>
          <a:p>
            <a:r>
              <a:rPr lang="en-US" sz="4000" dirty="0"/>
              <a:t>Sexually Transmitted Infection (STI) Testing in HRSA RWHAP Clinics</a:t>
            </a:r>
            <a:endParaRPr lang="en-US" sz="3200" b="1" dirty="0">
              <a:solidFill>
                <a:srgbClr val="800000"/>
              </a:solidFill>
              <a:latin typeface="+mn-lt"/>
            </a:endParaRPr>
          </a:p>
        </p:txBody>
      </p:sp>
      <p:sp>
        <p:nvSpPr>
          <p:cNvPr id="6" name="Content Placeholder 5"/>
          <p:cNvSpPr>
            <a:spLocks noGrp="1"/>
          </p:cNvSpPr>
          <p:nvPr>
            <p:ph idx="1"/>
          </p:nvPr>
        </p:nvSpPr>
        <p:spPr>
          <a:xfrm>
            <a:off x="381000" y="1143000"/>
            <a:ext cx="11201400" cy="4724400"/>
          </a:xfrm>
        </p:spPr>
        <p:txBody>
          <a:bodyPr>
            <a:normAutofit/>
          </a:bodyPr>
          <a:lstStyle/>
          <a:p>
            <a:pPr lvl="0"/>
            <a:r>
              <a:rPr lang="en-US" dirty="0">
                <a:solidFill>
                  <a:srgbClr val="0F4D7B"/>
                </a:solidFill>
              </a:rPr>
              <a:t>Syphilis screening: only STI variable currently required for </a:t>
            </a:r>
            <a:r>
              <a:rPr lang="en-US" dirty="0"/>
              <a:t>Ryan White HIV/AIDS Program Services Report (RSR) </a:t>
            </a:r>
          </a:p>
          <a:p>
            <a:pPr lvl="1"/>
            <a:r>
              <a:rPr lang="en-US" dirty="0">
                <a:solidFill>
                  <a:srgbClr val="0F4D7B"/>
                </a:solidFill>
              </a:rPr>
              <a:t>“</a:t>
            </a:r>
            <a:r>
              <a:rPr lang="en-US" dirty="0"/>
              <a:t>Has the client been screened for syphilis during this reporting period? (Yes/No/Not medically indicated)” </a:t>
            </a:r>
            <a:endParaRPr lang="en-US" dirty="0">
              <a:solidFill>
                <a:srgbClr val="0F4D7B"/>
              </a:solidFill>
            </a:endParaRPr>
          </a:p>
          <a:p>
            <a:pPr lvl="0"/>
            <a:r>
              <a:rPr lang="en-US" dirty="0"/>
              <a:t>HRSA HAB STI performance measures include:</a:t>
            </a:r>
          </a:p>
          <a:p>
            <a:pPr lvl="1"/>
            <a:r>
              <a:rPr lang="en-US" dirty="0"/>
              <a:t>Cervical cancer screening </a:t>
            </a:r>
          </a:p>
          <a:p>
            <a:pPr lvl="1"/>
            <a:r>
              <a:rPr lang="en-US" dirty="0"/>
              <a:t>Chlamydia screening</a:t>
            </a:r>
          </a:p>
          <a:p>
            <a:pPr lvl="1"/>
            <a:r>
              <a:rPr lang="en-US" dirty="0"/>
              <a:t>Gonorrhea screening</a:t>
            </a:r>
          </a:p>
          <a:p>
            <a:pPr lvl="1"/>
            <a:r>
              <a:rPr lang="en-US" dirty="0"/>
              <a:t>Syphilis screening</a:t>
            </a:r>
          </a:p>
          <a:p>
            <a:r>
              <a:rPr lang="en-US" dirty="0"/>
              <a:t>Details for measures can be found at:</a:t>
            </a:r>
          </a:p>
          <a:p>
            <a:pPr lvl="1"/>
            <a:r>
              <a:rPr lang="en-US" dirty="0">
                <a:hlinkClick r:id="rId2"/>
              </a:rPr>
              <a:t>https://hab.hrsa.gov/clinical-quality-management/performance-measure-portfolio</a:t>
            </a:r>
            <a:r>
              <a:rPr lang="en-US" dirty="0"/>
              <a:t>  </a:t>
            </a:r>
          </a:p>
          <a:p>
            <a:pPr lvl="1"/>
            <a:endParaRPr lang="en-US" b="1" dirty="0">
              <a:solidFill>
                <a:srgbClr val="0F4D7B"/>
              </a:solidFill>
            </a:endParaRPr>
          </a:p>
        </p:txBody>
      </p:sp>
      <p:sp>
        <p:nvSpPr>
          <p:cNvPr id="4" name="Slide Number Placeholder 3"/>
          <p:cNvSpPr>
            <a:spLocks noGrp="1"/>
          </p:cNvSpPr>
          <p:nvPr>
            <p:ph type="sldNum" sz="quarter" idx="12"/>
          </p:nvPr>
        </p:nvSpPr>
        <p:spPr>
          <a:xfrm>
            <a:off x="9372600" y="6492875"/>
            <a:ext cx="2743200" cy="365125"/>
          </a:xfrm>
        </p:spPr>
        <p:txBody>
          <a:bodyPr/>
          <a:lstStyle/>
          <a:p>
            <a:fld id="{F9ECA865-404D-4A57-9AC1-FD3038CC100D}" type="slidenum">
              <a:rPr lang="en-US" smtClean="0"/>
              <a:pPr/>
              <a:t>5</a:t>
            </a:fld>
            <a:endParaRPr lang="en-US" dirty="0"/>
          </a:p>
        </p:txBody>
      </p:sp>
    </p:spTree>
    <p:extLst>
      <p:ext uri="{BB962C8B-B14F-4D97-AF65-F5344CB8AC3E}">
        <p14:creationId xmlns:p14="http://schemas.microsoft.com/office/powerpoint/2010/main" val="21963245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smtClean="0"/>
              <a:t>HIV Question Bank</a:t>
            </a:r>
            <a:endParaRPr lang="en-US" sz="4000" dirty="0"/>
          </a:p>
        </p:txBody>
      </p:sp>
      <p:pic>
        <p:nvPicPr>
          <p:cNvPr id="2" name="Picture Placeholder 1" descr="Screen Shot 2018-09-26 at 12.17.31 PM.png"/>
          <p:cNvPicPr>
            <a:picLocks noGrp="1" noChangeAspect="1"/>
          </p:cNvPicPr>
          <p:nvPr>
            <p:ph type="pic" idx="1"/>
          </p:nvPr>
        </p:nvPicPr>
        <p:blipFill>
          <a:blip r:embed="rId2">
            <a:extLst>
              <a:ext uri="{28A0092B-C50C-407E-A947-70E740481C1C}">
                <a14:useLocalDpi xmlns:a14="http://schemas.microsoft.com/office/drawing/2010/main" val="0"/>
              </a:ext>
            </a:extLst>
          </a:blip>
          <a:srcRect l="-2426" r="-2426"/>
          <a:stretch>
            <a:fillRect/>
          </a:stretch>
        </p:blipFill>
        <p:spPr/>
      </p:pic>
      <p:sp>
        <p:nvSpPr>
          <p:cNvPr id="7" name="Text Placeholder 6"/>
          <p:cNvSpPr>
            <a:spLocks noGrp="1"/>
          </p:cNvSpPr>
          <p:nvPr>
            <p:ph type="body" sz="half" idx="2"/>
          </p:nvPr>
        </p:nvSpPr>
        <p:spPr/>
        <p:txBody>
          <a:bodyPr>
            <a:normAutofit/>
          </a:bodyPr>
          <a:lstStyle/>
          <a:p>
            <a:pPr marL="285750" indent="-285750">
              <a:buClr>
                <a:srgbClr val="FF0000"/>
              </a:buClr>
              <a:buFont typeface="Arial"/>
              <a:buChar char="•"/>
            </a:pPr>
            <a:r>
              <a:rPr lang="en-US" sz="2800" dirty="0" smtClean="0"/>
              <a:t>Board Review Style</a:t>
            </a:r>
          </a:p>
          <a:p>
            <a:pPr marL="285750" indent="-285750">
              <a:buClr>
                <a:srgbClr val="FF0000"/>
              </a:buClr>
              <a:buFont typeface="Arial"/>
              <a:buChar char="•"/>
            </a:pPr>
            <a:r>
              <a:rPr lang="en-US" sz="2800" dirty="0" smtClean="0"/>
              <a:t>Feedback summaries</a:t>
            </a:r>
          </a:p>
          <a:p>
            <a:pPr marL="285750" indent="-285750">
              <a:buClr>
                <a:srgbClr val="FF0000"/>
              </a:buClr>
              <a:buFont typeface="Arial"/>
              <a:buChar char="•"/>
            </a:pPr>
            <a:r>
              <a:rPr lang="en-US" sz="2800" dirty="0" smtClean="0"/>
              <a:t>450+ Questions</a:t>
            </a:r>
          </a:p>
          <a:p>
            <a:pPr marL="285750" indent="-285750">
              <a:buClr>
                <a:srgbClr val="FF0000"/>
              </a:buClr>
              <a:buFont typeface="Arial"/>
              <a:buChar char="•"/>
            </a:pPr>
            <a:r>
              <a:rPr lang="en-US" sz="2800" dirty="0" smtClean="0"/>
              <a:t>Emphasis on guidelines</a:t>
            </a:r>
          </a:p>
          <a:p>
            <a:pPr marL="285750" indent="-285750">
              <a:buClr>
                <a:srgbClr val="FF0000"/>
              </a:buClr>
              <a:buFont typeface="Arial"/>
              <a:buChar char="•"/>
            </a:pPr>
            <a:endParaRPr lang="en-US" sz="2800" dirty="0"/>
          </a:p>
        </p:txBody>
      </p:sp>
      <p:pic>
        <p:nvPicPr>
          <p:cNvPr id="6" name="Picture 5" descr="NHC_1_Line copy.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977" y="121846"/>
            <a:ext cx="3410454" cy="474683"/>
          </a:xfrm>
          <a:prstGeom prst="rect">
            <a:avLst/>
          </a:prstGeom>
        </p:spPr>
      </p:pic>
    </p:spTree>
    <p:extLst>
      <p:ext uri="{BB962C8B-B14F-4D97-AF65-F5344CB8AC3E}">
        <p14:creationId xmlns:p14="http://schemas.microsoft.com/office/powerpoint/2010/main" val="327155180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smtClean="0"/>
              <a:t>STD Question Bank</a:t>
            </a:r>
            <a:endParaRPr lang="en-US" sz="4000" dirty="0"/>
          </a:p>
        </p:txBody>
      </p:sp>
      <p:sp>
        <p:nvSpPr>
          <p:cNvPr id="7" name="Text Placeholder 6"/>
          <p:cNvSpPr>
            <a:spLocks noGrp="1"/>
          </p:cNvSpPr>
          <p:nvPr>
            <p:ph type="body" sz="half" idx="2"/>
          </p:nvPr>
        </p:nvSpPr>
        <p:spPr>
          <a:xfrm>
            <a:off x="469127" y="2057400"/>
            <a:ext cx="5010723" cy="3568631"/>
          </a:xfrm>
        </p:spPr>
        <p:txBody>
          <a:bodyPr>
            <a:normAutofit/>
          </a:bodyPr>
          <a:lstStyle/>
          <a:p>
            <a:pPr marL="285750" indent="-285750">
              <a:buClr>
                <a:srgbClr val="FF0000"/>
              </a:buClr>
              <a:buFont typeface="Arial"/>
              <a:buChar char="•"/>
            </a:pPr>
            <a:r>
              <a:rPr lang="en-US" sz="2800" dirty="0" smtClean="0"/>
              <a:t>Board Review Style</a:t>
            </a:r>
          </a:p>
          <a:p>
            <a:pPr marL="285750" indent="-285750">
              <a:buClr>
                <a:srgbClr val="FF0000"/>
              </a:buClr>
              <a:buFont typeface="Arial"/>
              <a:buChar char="•"/>
            </a:pPr>
            <a:r>
              <a:rPr lang="en-US" sz="2800" dirty="0" smtClean="0"/>
              <a:t>Feedback summaries</a:t>
            </a:r>
          </a:p>
          <a:p>
            <a:pPr marL="285750" indent="-285750">
              <a:buClr>
                <a:srgbClr val="FF0000"/>
              </a:buClr>
              <a:buFont typeface="Arial"/>
              <a:buChar char="•"/>
            </a:pPr>
            <a:r>
              <a:rPr lang="en-US" sz="2800" dirty="0" smtClean="0"/>
              <a:t>100+ Questions</a:t>
            </a:r>
          </a:p>
          <a:p>
            <a:pPr marL="285750" indent="-285750">
              <a:buClr>
                <a:srgbClr val="FF0000"/>
              </a:buClr>
              <a:buFont typeface="Arial"/>
              <a:buChar char="•"/>
            </a:pPr>
            <a:r>
              <a:rPr lang="en-US" sz="2800" dirty="0" smtClean="0"/>
              <a:t>Parallel to CDC STD Guidelines</a:t>
            </a:r>
          </a:p>
          <a:p>
            <a:pPr marL="285750" indent="-285750">
              <a:buClr>
                <a:srgbClr val="FF0000"/>
              </a:buClr>
              <a:buFont typeface="Arial"/>
              <a:buChar char="•"/>
            </a:pPr>
            <a:endParaRPr lang="en-US" sz="2800" dirty="0"/>
          </a:p>
        </p:txBody>
      </p:sp>
      <p:pic>
        <p:nvPicPr>
          <p:cNvPr id="10" name="Picture Placeholder 9" descr="Screen Shot 2018-09-27 at 12.36.23 PM.png"/>
          <p:cNvPicPr>
            <a:picLocks noGrp="1" noChangeAspect="1"/>
          </p:cNvPicPr>
          <p:nvPr>
            <p:ph type="pic" idx="1"/>
          </p:nvPr>
        </p:nvPicPr>
        <p:blipFill>
          <a:blip r:embed="rId2">
            <a:extLst>
              <a:ext uri="{28A0092B-C50C-407E-A947-70E740481C1C}">
                <a14:useLocalDpi xmlns:a14="http://schemas.microsoft.com/office/drawing/2010/main" val="0"/>
              </a:ext>
            </a:extLst>
          </a:blip>
          <a:srcRect l="-3445" r="-3445"/>
          <a:stretch>
            <a:fillRect/>
          </a:stretch>
        </p:blipFill>
        <p:spPr/>
      </p:pic>
      <p:pic>
        <p:nvPicPr>
          <p:cNvPr id="6" name="Picture 5" descr="logo_1lin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127" y="196966"/>
            <a:ext cx="3569057" cy="411153"/>
          </a:xfrm>
          <a:prstGeom prst="rect">
            <a:avLst/>
          </a:prstGeom>
          <a:solidFill>
            <a:srgbClr val="FFFFFF"/>
          </a:solidFill>
        </p:spPr>
      </p:pic>
    </p:spTree>
    <p:extLst>
      <p:ext uri="{BB962C8B-B14F-4D97-AF65-F5344CB8AC3E}">
        <p14:creationId xmlns:p14="http://schemas.microsoft.com/office/powerpoint/2010/main" val="220130709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000" dirty="0" smtClean="0"/>
              <a:t>Tools &amp; Calculators</a:t>
            </a:r>
            <a:endParaRPr lang="en-US" sz="4000" dirty="0"/>
          </a:p>
        </p:txBody>
      </p:sp>
      <p:pic>
        <p:nvPicPr>
          <p:cNvPr id="5" name="Picture Placeholder 4" descr="Screen Shot 2018-09-27 at 5.15.20 PM.png"/>
          <p:cNvPicPr>
            <a:picLocks noGrp="1" noChangeAspect="1"/>
          </p:cNvPicPr>
          <p:nvPr>
            <p:ph type="pic" idx="1"/>
          </p:nvPr>
        </p:nvPicPr>
        <p:blipFill>
          <a:blip r:embed="rId2">
            <a:extLst>
              <a:ext uri="{28A0092B-C50C-407E-A947-70E740481C1C}">
                <a14:useLocalDpi xmlns:a14="http://schemas.microsoft.com/office/drawing/2010/main" val="0"/>
              </a:ext>
            </a:extLst>
          </a:blip>
          <a:srcRect l="-5426" r="-5426"/>
          <a:stretch>
            <a:fillRect/>
          </a:stretch>
        </p:blipFill>
        <p:spPr/>
      </p:pic>
      <p:sp>
        <p:nvSpPr>
          <p:cNvPr id="2" name="Text Placeholder 1"/>
          <p:cNvSpPr>
            <a:spLocks noGrp="1"/>
          </p:cNvSpPr>
          <p:nvPr>
            <p:ph type="body" sz="half" idx="2"/>
          </p:nvPr>
        </p:nvSpPr>
        <p:spPr/>
        <p:txBody>
          <a:bodyPr anchor="ctr">
            <a:normAutofit/>
          </a:bodyPr>
          <a:lstStyle/>
          <a:p>
            <a:r>
              <a:rPr lang="en-US" sz="2800" dirty="0" smtClean="0"/>
              <a:t>National HIV Curriculum</a:t>
            </a:r>
            <a:endParaRPr lang="en-US" sz="2800" dirty="0"/>
          </a:p>
        </p:txBody>
      </p:sp>
    </p:spTree>
    <p:extLst>
      <p:ext uri="{BB962C8B-B14F-4D97-AF65-F5344CB8AC3E}">
        <p14:creationId xmlns:p14="http://schemas.microsoft.com/office/powerpoint/2010/main" val="13605824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2"/>
          </p:nvPr>
        </p:nvSpPr>
        <p:spPr/>
        <p:txBody>
          <a:bodyPr anchor="ctr">
            <a:normAutofit/>
          </a:bodyPr>
          <a:lstStyle/>
          <a:p>
            <a:r>
              <a:rPr lang="en-US" sz="2800" dirty="0" smtClean="0"/>
              <a:t>National STD Curriculum: Sample Illustrations</a:t>
            </a:r>
            <a:endParaRPr lang="en-US" sz="2800" dirty="0"/>
          </a:p>
        </p:txBody>
      </p:sp>
      <p:pic>
        <p:nvPicPr>
          <p:cNvPr id="4" name="Picture 3" descr="Sample_Imag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7235" y="0"/>
            <a:ext cx="9144000" cy="5149961"/>
          </a:xfrm>
          <a:prstGeom prst="rect">
            <a:avLst/>
          </a:prstGeom>
        </p:spPr>
      </p:pic>
    </p:spTree>
    <p:extLst>
      <p:ext uri="{BB962C8B-B14F-4D97-AF65-F5344CB8AC3E}">
        <p14:creationId xmlns:p14="http://schemas.microsoft.com/office/powerpoint/2010/main" val="374003649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2"/>
          </p:nvPr>
        </p:nvSpPr>
        <p:spPr/>
        <p:txBody>
          <a:bodyPr anchor="ctr">
            <a:normAutofit/>
          </a:bodyPr>
          <a:lstStyle/>
          <a:p>
            <a:r>
              <a:rPr lang="en-US" sz="2800" dirty="0" smtClean="0"/>
              <a:t>Group Functionality: Invite, Organize, and Track Progress</a:t>
            </a:r>
            <a:endParaRPr lang="en-US" sz="2800" dirty="0"/>
          </a:p>
        </p:txBody>
      </p:sp>
      <p:pic>
        <p:nvPicPr>
          <p:cNvPr id="5" name="Picture 4"/>
          <p:cNvPicPr>
            <a:picLocks noChangeAspect="1"/>
          </p:cNvPicPr>
          <p:nvPr/>
        </p:nvPicPr>
        <p:blipFill rotWithShape="1">
          <a:blip r:embed="rId2"/>
          <a:srcRect l="24164" b="21011"/>
          <a:stretch/>
        </p:blipFill>
        <p:spPr>
          <a:xfrm>
            <a:off x="6741270" y="198720"/>
            <a:ext cx="5033887" cy="4963474"/>
          </a:xfrm>
          <a:prstGeom prst="rect">
            <a:avLst/>
          </a:prstGeom>
        </p:spPr>
      </p:pic>
      <p:pic>
        <p:nvPicPr>
          <p:cNvPr id="6" name="Picture 5"/>
          <p:cNvPicPr>
            <a:picLocks noChangeAspect="1"/>
          </p:cNvPicPr>
          <p:nvPr/>
        </p:nvPicPr>
        <p:blipFill rotWithShape="1">
          <a:blip r:embed="rId3"/>
          <a:srcRect l="69077" t="52543" r="25566" b="39561"/>
          <a:stretch/>
        </p:blipFill>
        <p:spPr>
          <a:xfrm>
            <a:off x="7263496" y="1562324"/>
            <a:ext cx="1959428" cy="902524"/>
          </a:xfrm>
          <a:prstGeom prst="rect">
            <a:avLst/>
          </a:prstGeom>
        </p:spPr>
      </p:pic>
      <p:pic>
        <p:nvPicPr>
          <p:cNvPr id="7" name="Picture 6"/>
          <p:cNvPicPr>
            <a:picLocks noChangeAspect="1"/>
          </p:cNvPicPr>
          <p:nvPr/>
        </p:nvPicPr>
        <p:blipFill>
          <a:blip r:embed="rId4">
            <a:duotone>
              <a:prstClr val="black"/>
              <a:schemeClr val="accent1">
                <a:tint val="45000"/>
                <a:satMod val="400000"/>
              </a:schemeClr>
            </a:duotone>
          </a:blip>
          <a:stretch>
            <a:fillRect/>
          </a:stretch>
        </p:blipFill>
        <p:spPr>
          <a:xfrm>
            <a:off x="3288569" y="1243759"/>
            <a:ext cx="504247" cy="985247"/>
          </a:xfrm>
          <a:prstGeom prst="rect">
            <a:avLst/>
          </a:prstGeom>
        </p:spPr>
      </p:pic>
      <p:pic>
        <p:nvPicPr>
          <p:cNvPr id="9" name="Picture 8"/>
          <p:cNvPicPr>
            <a:picLocks noChangeAspect="1"/>
          </p:cNvPicPr>
          <p:nvPr/>
        </p:nvPicPr>
        <p:blipFill>
          <a:blip r:embed="rId5"/>
          <a:stretch>
            <a:fillRect/>
          </a:stretch>
        </p:blipFill>
        <p:spPr>
          <a:xfrm>
            <a:off x="5185780" y="644946"/>
            <a:ext cx="504247" cy="985247"/>
          </a:xfrm>
          <a:prstGeom prst="rect">
            <a:avLst/>
          </a:prstGeom>
        </p:spPr>
      </p:pic>
      <p:pic>
        <p:nvPicPr>
          <p:cNvPr id="10" name="Picture 9"/>
          <p:cNvPicPr>
            <a:picLocks noChangeAspect="1"/>
          </p:cNvPicPr>
          <p:nvPr/>
        </p:nvPicPr>
        <p:blipFill>
          <a:blip r:embed="rId6"/>
          <a:stretch>
            <a:fillRect/>
          </a:stretch>
        </p:blipFill>
        <p:spPr>
          <a:xfrm>
            <a:off x="3855121" y="2312067"/>
            <a:ext cx="504247" cy="985247"/>
          </a:xfrm>
          <a:prstGeom prst="rect">
            <a:avLst/>
          </a:prstGeom>
        </p:spPr>
      </p:pic>
      <p:pic>
        <p:nvPicPr>
          <p:cNvPr id="11" name="Picture 10"/>
          <p:cNvPicPr>
            <a:picLocks noChangeAspect="1"/>
          </p:cNvPicPr>
          <p:nvPr/>
        </p:nvPicPr>
        <p:blipFill>
          <a:blip r:embed="rId6">
            <a:duotone>
              <a:prstClr val="black"/>
              <a:srgbClr val="62FF2A">
                <a:tint val="45000"/>
                <a:satMod val="400000"/>
              </a:srgbClr>
            </a:duotone>
          </a:blip>
          <a:stretch>
            <a:fillRect/>
          </a:stretch>
        </p:blipFill>
        <p:spPr>
          <a:xfrm>
            <a:off x="4511928" y="1495351"/>
            <a:ext cx="504247" cy="985247"/>
          </a:xfrm>
          <a:prstGeom prst="rect">
            <a:avLst/>
          </a:prstGeom>
        </p:spPr>
      </p:pic>
      <p:pic>
        <p:nvPicPr>
          <p:cNvPr id="12" name="Picture 11"/>
          <p:cNvPicPr>
            <a:picLocks noChangeAspect="1"/>
          </p:cNvPicPr>
          <p:nvPr/>
        </p:nvPicPr>
        <p:blipFill>
          <a:blip r:embed="rId4">
            <a:duotone>
              <a:prstClr val="black"/>
              <a:srgbClr val="FEA2C3">
                <a:tint val="45000"/>
                <a:satMod val="400000"/>
              </a:srgbClr>
            </a:duotone>
          </a:blip>
          <a:stretch>
            <a:fillRect/>
          </a:stretch>
        </p:blipFill>
        <p:spPr>
          <a:xfrm>
            <a:off x="4659701" y="2921933"/>
            <a:ext cx="504247" cy="985247"/>
          </a:xfrm>
          <a:prstGeom prst="rect">
            <a:avLst/>
          </a:prstGeom>
        </p:spPr>
      </p:pic>
      <p:pic>
        <p:nvPicPr>
          <p:cNvPr id="13" name="Picture 12"/>
          <p:cNvPicPr>
            <a:picLocks noChangeAspect="1"/>
          </p:cNvPicPr>
          <p:nvPr/>
        </p:nvPicPr>
        <p:blipFill>
          <a:blip r:embed="rId5">
            <a:duotone>
              <a:schemeClr val="accent5">
                <a:shade val="45000"/>
                <a:satMod val="135000"/>
              </a:schemeClr>
              <a:prstClr val="white"/>
            </a:duotone>
          </a:blip>
          <a:stretch>
            <a:fillRect/>
          </a:stretch>
        </p:blipFill>
        <p:spPr>
          <a:xfrm>
            <a:off x="3325873" y="3661279"/>
            <a:ext cx="504247" cy="985247"/>
          </a:xfrm>
          <a:prstGeom prst="rect">
            <a:avLst/>
          </a:prstGeom>
        </p:spPr>
      </p:pic>
      <p:pic>
        <p:nvPicPr>
          <p:cNvPr id="14" name="Picture 13"/>
          <p:cNvPicPr>
            <a:picLocks noChangeAspect="1"/>
          </p:cNvPicPr>
          <p:nvPr/>
        </p:nvPicPr>
        <p:blipFill>
          <a:blip r:embed="rId6">
            <a:duotone>
              <a:prstClr val="black"/>
              <a:schemeClr val="accent2">
                <a:tint val="45000"/>
                <a:satMod val="400000"/>
              </a:schemeClr>
            </a:duotone>
          </a:blip>
          <a:stretch>
            <a:fillRect/>
          </a:stretch>
        </p:blipFill>
        <p:spPr>
          <a:xfrm>
            <a:off x="4215705" y="3916565"/>
            <a:ext cx="504247" cy="985247"/>
          </a:xfrm>
          <a:prstGeom prst="rect">
            <a:avLst/>
          </a:prstGeom>
        </p:spPr>
      </p:pic>
      <p:sp>
        <p:nvSpPr>
          <p:cNvPr id="15" name="Left Brace 14"/>
          <p:cNvSpPr/>
          <p:nvPr/>
        </p:nvSpPr>
        <p:spPr>
          <a:xfrm>
            <a:off x="2581663" y="613440"/>
            <a:ext cx="456753" cy="4354560"/>
          </a:xfrm>
          <a:prstGeom prst="leftBrace">
            <a:avLst>
              <a:gd name="adj1" fmla="val 35000"/>
              <a:gd name="adj2" fmla="val 50000"/>
            </a:avLst>
          </a:prstGeom>
          <a:ln w="38100">
            <a:solidFill>
              <a:schemeClr val="tx1"/>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6" name="Content Placeholder 4"/>
          <p:cNvSpPr txBox="1">
            <a:spLocks/>
          </p:cNvSpPr>
          <p:nvPr/>
        </p:nvSpPr>
        <p:spPr>
          <a:xfrm>
            <a:off x="150100" y="4101552"/>
            <a:ext cx="1742753" cy="1478656"/>
          </a:xfrm>
          <a:prstGeom prst="rect">
            <a:avLst/>
          </a:prstGeom>
        </p:spPr>
        <p:txBody>
          <a:bodyPr>
            <a:noAutofit/>
          </a:bodyPr>
          <a:lstStyle>
            <a:lvl1pPr marL="176213" indent="-176213" algn="l" defTabSz="914400" rtl="0" eaLnBrk="1" latinLnBrk="0" hangingPunct="1">
              <a:spcBef>
                <a:spcPts val="1800"/>
              </a:spcBef>
              <a:buClr>
                <a:schemeClr val="tx1"/>
              </a:buClr>
              <a:buSzPct val="85000"/>
              <a:buFont typeface="Arial" panose="020B0604020202020204" pitchFamily="34" charset="0"/>
              <a:buChar char="•"/>
              <a:defRPr sz="2400" b="0" kern="1200">
                <a:solidFill>
                  <a:schemeClr val="tx1"/>
                </a:solidFill>
                <a:latin typeface="+mn-lt"/>
                <a:ea typeface="+mn-ea"/>
                <a:cs typeface="+mn-cs"/>
              </a:defRPr>
            </a:lvl1pPr>
            <a:lvl2pPr marL="396875" indent="-166688" algn="l" defTabSz="914400" rtl="0" eaLnBrk="1" latinLnBrk="0" hangingPunct="1">
              <a:spcBef>
                <a:spcPts val="300"/>
              </a:spcBef>
              <a:buClr>
                <a:schemeClr val="tx1"/>
              </a:buClr>
              <a:buSzPct val="85000"/>
              <a:buFont typeface="Arial" panose="020B0604020202020204" pitchFamily="34" charset="0"/>
              <a:buChar char="•"/>
              <a:defRPr sz="2000" kern="1200">
                <a:solidFill>
                  <a:schemeClr val="tx2"/>
                </a:solidFill>
                <a:latin typeface="+mn-lt"/>
                <a:ea typeface="+mn-ea"/>
                <a:cs typeface="+mn-cs"/>
              </a:defRPr>
            </a:lvl2pPr>
            <a:lvl3pPr marL="573088" indent="-176213" algn="l" defTabSz="914400" rtl="0" eaLnBrk="1" latinLnBrk="0" hangingPunct="1">
              <a:spcBef>
                <a:spcPts val="300"/>
              </a:spcBef>
              <a:buClr>
                <a:schemeClr val="tx1"/>
              </a:buClr>
              <a:buSzPct val="85000"/>
              <a:buFont typeface="Arial" panose="020B0604020202020204" pitchFamily="34" charset="0"/>
              <a:buChar char="•"/>
              <a:defRPr sz="2000" b="0" kern="1200">
                <a:solidFill>
                  <a:schemeClr val="tx2"/>
                </a:solidFill>
                <a:latin typeface="+mn-lt"/>
                <a:ea typeface="+mn-ea"/>
                <a:cs typeface="+mn-cs"/>
              </a:defRPr>
            </a:lvl3pPr>
            <a:lvl4pPr marL="803275" indent="-174625" algn="l" defTabSz="914400" rtl="0" eaLnBrk="1" latinLnBrk="0" hangingPunct="1">
              <a:spcBef>
                <a:spcPts val="300"/>
              </a:spcBef>
              <a:buClr>
                <a:schemeClr val="tx1"/>
              </a:buClr>
              <a:buSzPct val="85000"/>
              <a:buFont typeface="Arial" panose="020B0604020202020204" pitchFamily="34" charset="0"/>
              <a:buChar char="•"/>
              <a:defRPr sz="1800" b="0" kern="1200">
                <a:solidFill>
                  <a:schemeClr val="tx2"/>
                </a:solidFill>
                <a:latin typeface="+mn-lt"/>
                <a:ea typeface="+mn-ea"/>
                <a:cs typeface="+mn-cs"/>
              </a:defRPr>
            </a:lvl4pPr>
            <a:lvl5pPr marL="969963" indent="-166688" algn="l" defTabSz="914400" rtl="0" eaLnBrk="1" latinLnBrk="0" hangingPunct="1">
              <a:spcBef>
                <a:spcPts val="300"/>
              </a:spcBef>
              <a:buClr>
                <a:schemeClr val="tx1"/>
              </a:buClr>
              <a:buSzPct val="85000"/>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 marR="0" lvl="0" indent="0" algn="ctr" defTabSz="914400" rtl="0" eaLnBrk="1" fontAlgn="auto" latinLnBrk="0" hangingPunct="1">
              <a:lnSpc>
                <a:spcPct val="100000"/>
              </a:lnSpc>
              <a:spcBef>
                <a:spcPts val="1800"/>
              </a:spcBef>
              <a:spcAft>
                <a:spcPts val="0"/>
              </a:spcAft>
              <a:buClr>
                <a:prstClr val="black"/>
              </a:buClr>
              <a:buSzPct val="85000"/>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7" name="Picture 16"/>
          <p:cNvPicPr>
            <a:picLocks noChangeAspect="1"/>
          </p:cNvPicPr>
          <p:nvPr/>
        </p:nvPicPr>
        <p:blipFill>
          <a:blip r:embed="rId4"/>
          <a:stretch>
            <a:fillRect/>
          </a:stretch>
        </p:blipFill>
        <p:spPr>
          <a:xfrm>
            <a:off x="1020951" y="2067911"/>
            <a:ext cx="853744" cy="1668119"/>
          </a:xfrm>
          <a:prstGeom prst="rect">
            <a:avLst/>
          </a:prstGeom>
          <a:solidFill>
            <a:schemeClr val="bg2">
              <a:lumMod val="25000"/>
            </a:schemeClr>
          </a:solidFill>
        </p:spPr>
      </p:pic>
      <p:pic>
        <p:nvPicPr>
          <p:cNvPr id="18" name="Picture 17"/>
          <p:cNvPicPr>
            <a:picLocks noChangeAspect="1"/>
          </p:cNvPicPr>
          <p:nvPr/>
        </p:nvPicPr>
        <p:blipFill>
          <a:blip r:embed="rId6">
            <a:duotone>
              <a:prstClr val="black"/>
              <a:srgbClr val="90734F">
                <a:tint val="45000"/>
                <a:satMod val="400000"/>
              </a:srgbClr>
            </a:duotone>
          </a:blip>
          <a:stretch>
            <a:fillRect/>
          </a:stretch>
        </p:blipFill>
        <p:spPr>
          <a:xfrm>
            <a:off x="3881270" y="519031"/>
            <a:ext cx="504247" cy="985247"/>
          </a:xfrm>
          <a:prstGeom prst="rect">
            <a:avLst/>
          </a:prstGeom>
        </p:spPr>
      </p:pic>
      <p:pic>
        <p:nvPicPr>
          <p:cNvPr id="19" name="Picture 18"/>
          <p:cNvPicPr>
            <a:picLocks noChangeAspect="1"/>
          </p:cNvPicPr>
          <p:nvPr/>
        </p:nvPicPr>
        <p:blipFill>
          <a:blip r:embed="rId6">
            <a:duotone>
              <a:prstClr val="black"/>
              <a:srgbClr val="D192FF">
                <a:tint val="45000"/>
                <a:satMod val="400000"/>
              </a:srgbClr>
            </a:duotone>
          </a:blip>
          <a:stretch>
            <a:fillRect/>
          </a:stretch>
        </p:blipFill>
        <p:spPr>
          <a:xfrm>
            <a:off x="3005380" y="2499027"/>
            <a:ext cx="504247" cy="985247"/>
          </a:xfrm>
          <a:prstGeom prst="rect">
            <a:avLst/>
          </a:prstGeom>
        </p:spPr>
      </p:pic>
      <p:pic>
        <p:nvPicPr>
          <p:cNvPr id="20" name="Picture 19"/>
          <p:cNvPicPr>
            <a:picLocks noChangeAspect="1"/>
          </p:cNvPicPr>
          <p:nvPr/>
        </p:nvPicPr>
        <p:blipFill>
          <a:blip r:embed="rId6">
            <a:duotone>
              <a:prstClr val="black"/>
              <a:srgbClr val="76FFF4">
                <a:tint val="45000"/>
                <a:satMod val="400000"/>
              </a:srgbClr>
            </a:duotone>
          </a:blip>
          <a:stretch>
            <a:fillRect/>
          </a:stretch>
        </p:blipFill>
        <p:spPr>
          <a:xfrm>
            <a:off x="5352124" y="3722787"/>
            <a:ext cx="504247" cy="985247"/>
          </a:xfrm>
          <a:prstGeom prst="rect">
            <a:avLst/>
          </a:prstGeom>
        </p:spPr>
      </p:pic>
      <p:pic>
        <p:nvPicPr>
          <p:cNvPr id="21" name="Picture 20"/>
          <p:cNvPicPr>
            <a:picLocks noChangeAspect="1"/>
          </p:cNvPicPr>
          <p:nvPr/>
        </p:nvPicPr>
        <p:blipFill>
          <a:blip r:embed="rId6">
            <a:duotone>
              <a:prstClr val="black"/>
              <a:srgbClr val="8981FF">
                <a:tint val="45000"/>
                <a:satMod val="400000"/>
              </a:srgbClr>
            </a:duotone>
          </a:blip>
          <a:stretch>
            <a:fillRect/>
          </a:stretch>
        </p:blipFill>
        <p:spPr>
          <a:xfrm>
            <a:off x="5357659" y="2173107"/>
            <a:ext cx="504247" cy="985247"/>
          </a:xfrm>
          <a:prstGeom prst="rect">
            <a:avLst/>
          </a:prstGeom>
        </p:spPr>
      </p:pic>
    </p:spTree>
    <p:extLst>
      <p:ext uri="{BB962C8B-B14F-4D97-AF65-F5344CB8AC3E}">
        <p14:creationId xmlns:p14="http://schemas.microsoft.com/office/powerpoint/2010/main" val="222582098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Use of National </a:t>
            </a:r>
            <a:r>
              <a:rPr lang="en-US" sz="3600" dirty="0" smtClean="0">
                <a:solidFill>
                  <a:srgbClr val="FF0000"/>
                </a:solidFill>
              </a:rPr>
              <a:t>HIV</a:t>
            </a:r>
            <a:r>
              <a:rPr lang="en-US" sz="3600" dirty="0" smtClean="0"/>
              <a:t> Curriculum in Ryan White Clinics</a:t>
            </a:r>
            <a:endParaRPr lang="en-US" sz="3600" dirty="0"/>
          </a:p>
        </p:txBody>
      </p:sp>
      <p:sp>
        <p:nvSpPr>
          <p:cNvPr id="3" name="Content Placeholder 2"/>
          <p:cNvSpPr>
            <a:spLocks noGrp="1"/>
          </p:cNvSpPr>
          <p:nvPr>
            <p:ph sz="half" idx="10"/>
          </p:nvPr>
        </p:nvSpPr>
        <p:spPr/>
        <p:txBody>
          <a:bodyPr>
            <a:normAutofit/>
          </a:bodyPr>
          <a:lstStyle/>
          <a:p>
            <a:pPr marL="342900" indent="-342900">
              <a:buFont typeface="Arial"/>
              <a:buChar char="•"/>
            </a:pPr>
            <a:r>
              <a:rPr lang="en-US" sz="3200" dirty="0" smtClean="0"/>
              <a:t>Free resource for comprehensive HIV training</a:t>
            </a:r>
          </a:p>
          <a:p>
            <a:pPr marL="342900" indent="-342900">
              <a:buFont typeface="Arial"/>
              <a:buChar char="•"/>
            </a:pPr>
            <a:r>
              <a:rPr lang="en-US" sz="3200" dirty="0" smtClean="0"/>
              <a:t>Ability to use curriculum as formal training tool</a:t>
            </a:r>
          </a:p>
          <a:p>
            <a:pPr marL="342900" indent="-342900">
              <a:buFont typeface="Arial"/>
              <a:buChar char="•"/>
            </a:pPr>
            <a:r>
              <a:rPr lang="en-US" sz="3200" dirty="0" smtClean="0"/>
              <a:t>Comprehensive updated resource</a:t>
            </a:r>
            <a:endParaRPr lang="en-US" sz="3200" dirty="0"/>
          </a:p>
        </p:txBody>
      </p:sp>
    </p:spTree>
    <p:extLst>
      <p:ext uri="{BB962C8B-B14F-4D97-AF65-F5344CB8AC3E}">
        <p14:creationId xmlns:p14="http://schemas.microsoft.com/office/powerpoint/2010/main" val="29944281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Use of National </a:t>
            </a:r>
            <a:r>
              <a:rPr lang="en-US" sz="3600" dirty="0" smtClean="0">
                <a:solidFill>
                  <a:srgbClr val="67A141"/>
                </a:solidFill>
              </a:rPr>
              <a:t>STD </a:t>
            </a:r>
            <a:r>
              <a:rPr lang="en-US" sz="3600" dirty="0" smtClean="0"/>
              <a:t>Curriculum in Ryan White Clinics</a:t>
            </a:r>
            <a:endParaRPr lang="en-US" sz="3600" dirty="0"/>
          </a:p>
        </p:txBody>
      </p:sp>
      <p:sp>
        <p:nvSpPr>
          <p:cNvPr id="3" name="Content Placeholder 2"/>
          <p:cNvSpPr>
            <a:spLocks noGrp="1"/>
          </p:cNvSpPr>
          <p:nvPr>
            <p:ph sz="half" idx="10"/>
          </p:nvPr>
        </p:nvSpPr>
        <p:spPr>
          <a:xfrm>
            <a:off x="509603" y="1196982"/>
            <a:ext cx="11169510" cy="4448443"/>
          </a:xfrm>
        </p:spPr>
        <p:txBody>
          <a:bodyPr>
            <a:normAutofit/>
          </a:bodyPr>
          <a:lstStyle/>
          <a:p>
            <a:pPr marL="342900" indent="-342900">
              <a:buFont typeface="Arial"/>
              <a:buChar char="•"/>
            </a:pPr>
            <a:r>
              <a:rPr lang="en-US" sz="3200" dirty="0" smtClean="0"/>
              <a:t>Free resource for STD training</a:t>
            </a:r>
          </a:p>
          <a:p>
            <a:pPr marL="342900" indent="-342900">
              <a:buFont typeface="Arial"/>
              <a:buChar char="•"/>
            </a:pPr>
            <a:r>
              <a:rPr lang="en-US" sz="3200" dirty="0" smtClean="0"/>
              <a:t>Ability to use curriculum as formal training tool</a:t>
            </a:r>
          </a:p>
          <a:p>
            <a:pPr marL="342900" indent="-342900">
              <a:buFont typeface="Arial"/>
              <a:buChar char="•"/>
            </a:pPr>
            <a:r>
              <a:rPr lang="en-US" sz="3200" dirty="0" smtClean="0"/>
              <a:t>Establish groups in RW clinic for STD core competency training</a:t>
            </a:r>
            <a:endParaRPr lang="en-US" sz="3200" dirty="0"/>
          </a:p>
        </p:txBody>
      </p:sp>
    </p:spTree>
    <p:extLst>
      <p:ext uri="{BB962C8B-B14F-4D97-AF65-F5344CB8AC3E}">
        <p14:creationId xmlns:p14="http://schemas.microsoft.com/office/powerpoint/2010/main" val="22102382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p:txBody>
          <a:bodyPr>
            <a:normAutofit fontScale="92500" lnSpcReduction="20000"/>
          </a:bodyPr>
          <a:lstStyle/>
          <a:p>
            <a:r>
              <a:rPr lang="en-US" sz="2600" dirty="0"/>
              <a:t>STD Self Testing Visual </a:t>
            </a:r>
            <a:r>
              <a:rPr lang="en-US" sz="2600" dirty="0" smtClean="0"/>
              <a:t>Aids: English</a:t>
            </a:r>
            <a:r>
              <a:rPr lang="en-US" sz="2400" dirty="0" smtClean="0"/>
              <a:t> </a:t>
            </a:r>
            <a:r>
              <a:rPr lang="en-US" dirty="0"/>
              <a:t/>
            </a:r>
            <a:br>
              <a:rPr lang="en-US" dirty="0"/>
            </a:br>
            <a:r>
              <a:rPr lang="en-US" sz="1900" dirty="0" err="1"/>
              <a:t>www.uwptc.org</a:t>
            </a:r>
            <a:endParaRPr lang="en-US" sz="1900" dirty="0"/>
          </a:p>
          <a:p>
            <a:endParaRPr lang="en-US" dirty="0"/>
          </a:p>
        </p:txBody>
      </p:sp>
      <p:sp>
        <p:nvSpPr>
          <p:cNvPr id="5" name="Text Placeholder 4"/>
          <p:cNvSpPr>
            <a:spLocks noGrp="1"/>
          </p:cNvSpPr>
          <p:nvPr>
            <p:ph type="body" sz="half" idx="11"/>
          </p:nvPr>
        </p:nvSpPr>
        <p:spPr/>
        <p:txBody>
          <a:bodyPr>
            <a:normAutofit fontScale="92500" lnSpcReduction="20000"/>
          </a:bodyPr>
          <a:lstStyle/>
          <a:p>
            <a:r>
              <a:rPr lang="en-US" sz="2600" dirty="0"/>
              <a:t>STD Self Testing Visual Aids: </a:t>
            </a:r>
            <a:r>
              <a:rPr lang="en-US" sz="2600" dirty="0" smtClean="0"/>
              <a:t>Spanish</a:t>
            </a:r>
            <a:r>
              <a:rPr lang="en-US" dirty="0"/>
              <a:t/>
            </a:r>
            <a:br>
              <a:rPr lang="en-US" dirty="0"/>
            </a:br>
            <a:r>
              <a:rPr lang="en-US" sz="1900" dirty="0" err="1"/>
              <a:t>www.uwptc.org</a:t>
            </a:r>
            <a:endParaRPr lang="en-US" sz="1900" dirty="0"/>
          </a:p>
          <a:p>
            <a:endParaRPr lang="en-US" dirty="0"/>
          </a:p>
        </p:txBody>
      </p:sp>
      <p:pic>
        <p:nvPicPr>
          <p:cNvPr id="6" name="Picture Placeholder 5" descr="TestYourself_English_Oral-Rectal-Vaginal.png"/>
          <p:cNvPicPr>
            <a:picLocks noGrp="1" noChangeAspect="1"/>
          </p:cNvPicPr>
          <p:nvPr>
            <p:ph type="pic" idx="1"/>
          </p:nvPr>
        </p:nvPicPr>
        <p:blipFill>
          <a:blip r:embed="rId2">
            <a:extLst>
              <a:ext uri="{28A0092B-C50C-407E-A947-70E740481C1C}">
                <a14:useLocalDpi xmlns:a14="http://schemas.microsoft.com/office/drawing/2010/main" val="0"/>
              </a:ext>
            </a:extLst>
          </a:blip>
          <a:srcRect t="-33843" b="-33843"/>
          <a:stretch>
            <a:fillRect/>
          </a:stretch>
        </p:blipFill>
        <p:spPr>
          <a:prstGeom prst="rect">
            <a:avLst/>
          </a:prstGeom>
        </p:spPr>
      </p:pic>
      <p:pic>
        <p:nvPicPr>
          <p:cNvPr id="7" name="Picture Placeholder 6" descr="TestYourself_Spanish_Oral-Rectal-Vaginal.png"/>
          <p:cNvPicPr>
            <a:picLocks noGrp="1" noChangeAspect="1"/>
          </p:cNvPicPr>
          <p:nvPr>
            <p:ph type="pic" idx="10"/>
          </p:nvPr>
        </p:nvPicPr>
        <p:blipFill>
          <a:blip r:embed="rId3">
            <a:extLst>
              <a:ext uri="{28A0092B-C50C-407E-A947-70E740481C1C}">
                <a14:useLocalDpi xmlns:a14="http://schemas.microsoft.com/office/drawing/2010/main" val="0"/>
              </a:ext>
            </a:extLst>
          </a:blip>
          <a:srcRect t="-32087" b="-32087"/>
          <a:stretch>
            <a:fillRect/>
          </a:stretch>
        </p:blipFill>
        <p:spPr>
          <a:prstGeom prst="rect">
            <a:avLst/>
          </a:prstGeom>
        </p:spPr>
      </p:pic>
      <p:sp>
        <p:nvSpPr>
          <p:cNvPr id="2" name="TextBox 1"/>
          <p:cNvSpPr txBox="1"/>
          <p:nvPr/>
        </p:nvSpPr>
        <p:spPr>
          <a:xfrm>
            <a:off x="2306653" y="181440"/>
            <a:ext cx="760245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University of Washington STD Prevention Training Center</a:t>
            </a:r>
            <a:br>
              <a:rPr kumimoji="0" lang="en-US" sz="2400" b="0" i="0" u="none" strike="noStrike" kern="1200" cap="none" spc="0" normalizeH="0" baseline="0" noProof="0" dirty="0" smtClean="0">
                <a:ln>
                  <a:noFill/>
                </a:ln>
                <a:solidFill>
                  <a:prstClr val="black"/>
                </a:solidFill>
                <a:effectLst/>
                <a:uLnTx/>
                <a:uFillTx/>
                <a:latin typeface="Calibri"/>
                <a:ea typeface="+mn-ea"/>
                <a:cs typeface="+mn-cs"/>
              </a:rPr>
            </a:b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STD Self-Testing Visual Aids and Posters</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6202489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Acknowledgements</a:t>
            </a:r>
            <a:endParaRPr lang="en-US" dirty="0"/>
          </a:p>
        </p:txBody>
      </p:sp>
      <p:sp>
        <p:nvSpPr>
          <p:cNvPr id="3" name="Content Placeholder 2"/>
          <p:cNvSpPr>
            <a:spLocks noGrp="1"/>
          </p:cNvSpPr>
          <p:nvPr>
            <p:ph sz="half" idx="1"/>
          </p:nvPr>
        </p:nvSpPr>
        <p:spPr/>
        <p:txBody>
          <a:bodyPr/>
          <a:lstStyle/>
          <a:p>
            <a:pPr marL="0" indent="0">
              <a:buNone/>
            </a:pPr>
            <a:r>
              <a:rPr lang="en-US" b="1" dirty="0" smtClean="0"/>
              <a:t>University of Washington Team</a:t>
            </a:r>
          </a:p>
          <a:p>
            <a:r>
              <a:rPr lang="en-US" dirty="0" smtClean="0"/>
              <a:t>Andrew </a:t>
            </a:r>
            <a:r>
              <a:rPr lang="en-US" dirty="0" err="1" smtClean="0"/>
              <a:t>Karpenko</a:t>
            </a:r>
            <a:endParaRPr lang="en-US" dirty="0" smtClean="0"/>
          </a:p>
          <a:p>
            <a:r>
              <a:rPr lang="en-US" dirty="0" smtClean="0"/>
              <a:t>Kenton Unruh</a:t>
            </a:r>
          </a:p>
          <a:p>
            <a:r>
              <a:rPr lang="en-US" dirty="0" smtClean="0"/>
              <a:t>Bruce </a:t>
            </a:r>
            <a:r>
              <a:rPr lang="en-US" dirty="0" err="1" smtClean="0"/>
              <a:t>Maeder</a:t>
            </a:r>
            <a:endParaRPr lang="en-US" dirty="0" smtClean="0"/>
          </a:p>
          <a:p>
            <a:r>
              <a:rPr lang="en-US" dirty="0" smtClean="0"/>
              <a:t>Julia </a:t>
            </a:r>
            <a:r>
              <a:rPr lang="en-US" dirty="0" err="1" smtClean="0"/>
              <a:t>Freimund</a:t>
            </a:r>
            <a:endParaRPr lang="en-US" dirty="0" smtClean="0"/>
          </a:p>
          <a:p>
            <a:r>
              <a:rPr lang="en-US" dirty="0" smtClean="0"/>
              <a:t>Karin Bauer</a:t>
            </a:r>
          </a:p>
          <a:p>
            <a:r>
              <a:rPr lang="en-US" dirty="0" smtClean="0"/>
              <a:t>Mary </a:t>
            </a:r>
            <a:r>
              <a:rPr lang="en-US" dirty="0" err="1" smtClean="0"/>
              <a:t>Annese</a:t>
            </a:r>
            <a:endParaRPr lang="en-US" dirty="0"/>
          </a:p>
        </p:txBody>
      </p:sp>
      <p:sp>
        <p:nvSpPr>
          <p:cNvPr id="4" name="Content Placeholder 3"/>
          <p:cNvSpPr>
            <a:spLocks noGrp="1"/>
          </p:cNvSpPr>
          <p:nvPr>
            <p:ph sz="half" idx="10"/>
          </p:nvPr>
        </p:nvSpPr>
        <p:spPr/>
        <p:txBody>
          <a:bodyPr/>
          <a:lstStyle/>
          <a:p>
            <a:r>
              <a:rPr lang="en-US" dirty="0" smtClean="0"/>
              <a:t>Editors, Authors, Reviewers</a:t>
            </a:r>
          </a:p>
          <a:p>
            <a:r>
              <a:rPr lang="en-US" dirty="0" smtClean="0"/>
              <a:t>John Nelson and NCRC</a:t>
            </a:r>
          </a:p>
          <a:p>
            <a:r>
              <a:rPr lang="en-US" dirty="0" smtClean="0"/>
              <a:t>HRSA (support and funding)</a:t>
            </a:r>
          </a:p>
          <a:p>
            <a:r>
              <a:rPr lang="en-US" dirty="0" smtClean="0"/>
              <a:t>CDC (support and funding)</a:t>
            </a:r>
            <a:endParaRPr lang="en-US" dirty="0"/>
          </a:p>
        </p:txBody>
      </p:sp>
    </p:spTree>
    <p:extLst>
      <p:ext uri="{BB962C8B-B14F-4D97-AF65-F5344CB8AC3E}">
        <p14:creationId xmlns:p14="http://schemas.microsoft.com/office/powerpoint/2010/main" val="4814103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780EB-8A46-409C-B98D-FBF78B9AC3BA}"/>
              </a:ext>
            </a:extLst>
          </p:cNvPr>
          <p:cNvSpPr>
            <a:spLocks noGrp="1"/>
          </p:cNvSpPr>
          <p:nvPr>
            <p:ph type="title"/>
          </p:nvPr>
        </p:nvSpPr>
        <p:spPr>
          <a:xfrm>
            <a:off x="3532415" y="2514601"/>
            <a:ext cx="6795018" cy="349801"/>
          </a:xfrm>
        </p:spPr>
        <p:txBody>
          <a:bodyPr/>
          <a:lstStyle/>
          <a:p>
            <a:r>
              <a:rPr lang="en-US" dirty="0">
                <a:latin typeface="Century Gothic" charset="0"/>
              </a:rPr>
              <a:t>STI Services for PLWH in a Community Health Center Setting</a:t>
            </a:r>
            <a:endParaRPr lang="en-US" dirty="0"/>
          </a:p>
        </p:txBody>
      </p:sp>
      <p:sp>
        <p:nvSpPr>
          <p:cNvPr id="3" name="Content Placeholder 2">
            <a:extLst>
              <a:ext uri="{FF2B5EF4-FFF2-40B4-BE49-F238E27FC236}">
                <a16:creationId xmlns:a16="http://schemas.microsoft.com/office/drawing/2014/main" id="{42959C6E-5E50-4BEA-BCDC-99D872EED480}"/>
              </a:ext>
            </a:extLst>
          </p:cNvPr>
          <p:cNvSpPr>
            <a:spLocks noGrp="1"/>
          </p:cNvSpPr>
          <p:nvPr>
            <p:ph idx="1"/>
          </p:nvPr>
        </p:nvSpPr>
        <p:spPr>
          <a:xfrm>
            <a:off x="3532416" y="3729069"/>
            <a:ext cx="3020785" cy="479037"/>
          </a:xfrm>
        </p:spPr>
        <p:txBody>
          <a:bodyPr/>
          <a:lstStyle/>
          <a:p>
            <a:r>
              <a:rPr lang="en-US" dirty="0"/>
              <a:t>Ami </a:t>
            </a:r>
            <a:r>
              <a:rPr lang="en-US" dirty="0" err="1"/>
              <a:t>Multani</a:t>
            </a:r>
            <a:r>
              <a:rPr lang="en-US" dirty="0"/>
              <a:t>, MD</a:t>
            </a:r>
          </a:p>
        </p:txBody>
      </p:sp>
      <p:sp>
        <p:nvSpPr>
          <p:cNvPr id="4" name="Content Placeholder 3">
            <a:extLst>
              <a:ext uri="{FF2B5EF4-FFF2-40B4-BE49-F238E27FC236}">
                <a16:creationId xmlns:a16="http://schemas.microsoft.com/office/drawing/2014/main" id="{164B66EF-4F67-43EA-8E6A-A8DFE80A9E55}"/>
              </a:ext>
            </a:extLst>
          </p:cNvPr>
          <p:cNvSpPr>
            <a:spLocks noGrp="1"/>
          </p:cNvSpPr>
          <p:nvPr>
            <p:ph idx="10"/>
          </p:nvPr>
        </p:nvSpPr>
        <p:spPr>
          <a:xfrm>
            <a:off x="3532416" y="4214358"/>
            <a:ext cx="3020785" cy="880153"/>
          </a:xfrm>
        </p:spPr>
        <p:txBody>
          <a:bodyPr/>
          <a:lstStyle/>
          <a:p>
            <a:r>
              <a:rPr lang="en-US" dirty="0"/>
              <a:t>Infectious Disease Director</a:t>
            </a:r>
          </a:p>
          <a:p>
            <a:r>
              <a:rPr lang="en-US" dirty="0"/>
              <a:t>Fenway Health</a:t>
            </a:r>
          </a:p>
        </p:txBody>
      </p:sp>
      <p:sp>
        <p:nvSpPr>
          <p:cNvPr id="5" name="Content Placeholder 2">
            <a:extLst>
              <a:ext uri="{FF2B5EF4-FFF2-40B4-BE49-F238E27FC236}">
                <a16:creationId xmlns:a16="http://schemas.microsoft.com/office/drawing/2014/main" id="{3E66EA23-C6A9-8C45-83A7-2654E9A7C413}"/>
              </a:ext>
            </a:extLst>
          </p:cNvPr>
          <p:cNvSpPr txBox="1">
            <a:spLocks/>
          </p:cNvSpPr>
          <p:nvPr/>
        </p:nvSpPr>
        <p:spPr>
          <a:xfrm>
            <a:off x="6925443" y="3729069"/>
            <a:ext cx="3020785" cy="479037"/>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buFont typeface="Arial" panose="020B0604020202020204" pitchFamily="34" charset="0"/>
              <a:buNone/>
              <a:defRPr sz="2100" b="1"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solidFill>
                  <a:prstClr val="white"/>
                </a:solidFill>
                <a:latin typeface="Calibri" panose="020F0502020204030204"/>
              </a:rPr>
              <a:t>Alex Gonzalez, MD MPH</a:t>
            </a:r>
          </a:p>
        </p:txBody>
      </p:sp>
      <p:sp>
        <p:nvSpPr>
          <p:cNvPr id="6" name="Content Placeholder 3">
            <a:extLst>
              <a:ext uri="{FF2B5EF4-FFF2-40B4-BE49-F238E27FC236}">
                <a16:creationId xmlns:a16="http://schemas.microsoft.com/office/drawing/2014/main" id="{F4F5A266-392B-FC42-8F73-46FD6FAC4BE9}"/>
              </a:ext>
            </a:extLst>
          </p:cNvPr>
          <p:cNvSpPr txBox="1">
            <a:spLocks/>
          </p:cNvSpPr>
          <p:nvPr/>
        </p:nvSpPr>
        <p:spPr>
          <a:xfrm>
            <a:off x="6898549" y="4192620"/>
            <a:ext cx="3020785" cy="880153"/>
          </a:xfrm>
          <a:prstGeom prst="rect">
            <a:avLst/>
          </a:prstGeom>
        </p:spPr>
        <p:txBody>
          <a:bodyPr vert="horz" lIns="91440" tIns="45720" rIns="91440" bIns="45720" rtlCol="0">
            <a:normAutofit/>
          </a:bodyPr>
          <a:lstStyle>
            <a:lvl1pPr marL="0" indent="0" algn="l" defTabSz="685800" rtl="0" eaLnBrk="1" latinLnBrk="0" hangingPunct="1">
              <a:lnSpc>
                <a:spcPct val="90000"/>
              </a:lnSpc>
              <a:spcBef>
                <a:spcPts val="750"/>
              </a:spcBef>
              <a:buFont typeface="Arial" panose="020B0604020202020204" pitchFamily="34" charset="0"/>
              <a:buNone/>
              <a:defRPr sz="1500" b="0" i="1"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solidFill>
                  <a:prstClr val="white"/>
                </a:solidFill>
                <a:latin typeface="Calibri" panose="020F0502020204030204"/>
              </a:rPr>
              <a:t>Medical Director</a:t>
            </a:r>
          </a:p>
          <a:p>
            <a:r>
              <a:rPr lang="en-US" dirty="0">
                <a:solidFill>
                  <a:prstClr val="white"/>
                </a:solidFill>
                <a:latin typeface="Calibri" panose="020F0502020204030204"/>
              </a:rPr>
              <a:t>Fenway Health</a:t>
            </a:r>
          </a:p>
        </p:txBody>
      </p:sp>
    </p:spTree>
    <p:extLst>
      <p:ext uri="{BB962C8B-B14F-4D97-AF65-F5344CB8AC3E}">
        <p14:creationId xmlns:p14="http://schemas.microsoft.com/office/powerpoint/2010/main" val="10329535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449596"/>
          </a:xfrm>
        </p:spPr>
        <p:txBody>
          <a:bodyPr>
            <a:noAutofit/>
          </a:bodyPr>
          <a:lstStyle/>
          <a:p>
            <a:r>
              <a:rPr lang="en-US" sz="4800" b="0" dirty="0"/>
              <a:t/>
            </a:r>
            <a:br>
              <a:rPr lang="en-US" sz="4800" b="0" dirty="0"/>
            </a:br>
            <a:r>
              <a:rPr lang="en-US" sz="3600" dirty="0"/>
              <a:t>HRSA HAB Cooperative Agreement: Improving STI Screening and Treatment among People Living with or at Risk for HIV</a:t>
            </a:r>
            <a:endParaRPr lang="en-US" sz="3200" dirty="0"/>
          </a:p>
        </p:txBody>
      </p:sp>
      <p:sp>
        <p:nvSpPr>
          <p:cNvPr id="3" name="Content Placeholder 2"/>
          <p:cNvSpPr>
            <a:spLocks noGrp="1"/>
          </p:cNvSpPr>
          <p:nvPr>
            <p:ph idx="1"/>
          </p:nvPr>
        </p:nvSpPr>
        <p:spPr>
          <a:xfrm>
            <a:off x="685800" y="1205033"/>
            <a:ext cx="10820400" cy="4532405"/>
          </a:xfrm>
        </p:spPr>
        <p:txBody>
          <a:bodyPr>
            <a:normAutofit/>
          </a:bodyPr>
          <a:lstStyle/>
          <a:p>
            <a:r>
              <a:rPr lang="en-US" dirty="0"/>
              <a:t>Joint initiative between HRSA HAB, HRSA’s Bureau of Primary Health Care, and Centers for Disease Control and Prevention (CDC) Division of STD Prevention </a:t>
            </a:r>
          </a:p>
          <a:p>
            <a:r>
              <a:rPr lang="en-US" dirty="0"/>
              <a:t>Seeks to promote clinical service and systems-level interventions leading to an increase and/or improvements in the screening and treatment of STIs among low-income PLWH or at risk for HIV who are served by HRSA’s RWHAP and/or Health Center Program</a:t>
            </a:r>
          </a:p>
          <a:p>
            <a:r>
              <a:rPr lang="en-US" dirty="0"/>
              <a:t>Funded one organization to subcontract with three to five sites in three service jurisdictions</a:t>
            </a:r>
          </a:p>
          <a:p>
            <a:pPr lvl="1"/>
            <a:r>
              <a:rPr lang="en-US" dirty="0"/>
              <a:t> One site in each jurisdiction serves as local convener to facilitate systems level change</a:t>
            </a:r>
          </a:p>
        </p:txBody>
      </p:sp>
      <p:sp>
        <p:nvSpPr>
          <p:cNvPr id="4" name="Slide Number Placeholder 3"/>
          <p:cNvSpPr>
            <a:spLocks noGrp="1"/>
          </p:cNvSpPr>
          <p:nvPr>
            <p:ph type="sldNum" sz="quarter" idx="12"/>
          </p:nvPr>
        </p:nvSpPr>
        <p:spPr/>
        <p:txBody>
          <a:bodyPr/>
          <a:lstStyle/>
          <a:p>
            <a:fld id="{F9ECA865-404D-4A57-9AC1-FD3038CC100D}" type="slidenum">
              <a:rPr lang="en-US" smtClean="0"/>
              <a:pPr/>
              <a:t>6</a:t>
            </a:fld>
            <a:endParaRPr lang="en-US" dirty="0"/>
          </a:p>
        </p:txBody>
      </p:sp>
    </p:spTree>
    <p:extLst>
      <p:ext uri="{BB962C8B-B14F-4D97-AF65-F5344CB8AC3E}">
        <p14:creationId xmlns:p14="http://schemas.microsoft.com/office/powerpoint/2010/main" val="13616262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457200"/>
            <a:ext cx="8229600" cy="533400"/>
          </a:xfrm>
        </p:spPr>
        <p:txBody>
          <a:bodyPr anchor="t">
            <a:normAutofit fontScale="90000"/>
          </a:bodyPr>
          <a:lstStyle/>
          <a:p>
            <a:r>
              <a:rPr lang="en-US" dirty="0"/>
              <a:t>Fenway Health</a:t>
            </a:r>
          </a:p>
        </p:txBody>
      </p:sp>
      <p:sp>
        <p:nvSpPr>
          <p:cNvPr id="6" name="Content Placeholder 5"/>
          <p:cNvSpPr>
            <a:spLocks noGrp="1"/>
          </p:cNvSpPr>
          <p:nvPr>
            <p:ph sz="half" idx="1"/>
          </p:nvPr>
        </p:nvSpPr>
        <p:spPr>
          <a:xfrm>
            <a:off x="1981200" y="990601"/>
            <a:ext cx="4267200" cy="5135563"/>
          </a:xfrm>
        </p:spPr>
        <p:txBody>
          <a:bodyPr/>
          <a:lstStyle/>
          <a:p>
            <a:pPr marL="171450" indent="-171450">
              <a:buFont typeface="Arial" panose="020B0604020202020204" pitchFamily="34" charset="0"/>
              <a:buChar char="•"/>
            </a:pPr>
            <a:r>
              <a:rPr lang="en-US" sz="2000" dirty="0"/>
              <a:t>Federally qualified health center with 3 clinic sites in Boston, MA</a:t>
            </a:r>
          </a:p>
          <a:p>
            <a:pPr marL="171450" indent="-171450">
              <a:buFont typeface="Arial" panose="020B0604020202020204" pitchFamily="34" charset="0"/>
              <a:buChar char="•"/>
            </a:pPr>
            <a:r>
              <a:rPr lang="en-US" sz="2000" dirty="0"/>
              <a:t>Established in 1971</a:t>
            </a:r>
          </a:p>
          <a:p>
            <a:pPr marL="171450" indent="-171450">
              <a:buFont typeface="Arial" panose="020B0604020202020204" pitchFamily="34" charset="0"/>
              <a:buChar char="•"/>
            </a:pPr>
            <a:r>
              <a:rPr lang="en-US" sz="2000" dirty="0"/>
              <a:t>34,000 patients / 122,000+ total visits in 2017</a:t>
            </a:r>
          </a:p>
          <a:p>
            <a:pPr lvl="1"/>
            <a:r>
              <a:rPr lang="en-US" sz="2000" dirty="0"/>
              <a:t>50% are LGBTQ</a:t>
            </a:r>
          </a:p>
          <a:p>
            <a:pPr lvl="1"/>
            <a:r>
              <a:rPr lang="en-US" sz="2000" dirty="0"/>
              <a:t>2200+ are PLWH</a:t>
            </a:r>
          </a:p>
          <a:p>
            <a:pPr lvl="1"/>
            <a:r>
              <a:rPr lang="en-US" sz="2000" dirty="0"/>
              <a:t>4000 are transgender</a:t>
            </a:r>
          </a:p>
          <a:p>
            <a:pPr marL="171450" indent="-171450">
              <a:buFont typeface="Arial" panose="020B0604020202020204" pitchFamily="34" charset="0"/>
              <a:buChar char="•"/>
            </a:pPr>
            <a:r>
              <a:rPr lang="en-US" sz="2000" dirty="0"/>
              <a:t>NCQA Level 3 Prime Patient Centered Medical Home</a:t>
            </a:r>
          </a:p>
          <a:p>
            <a:pPr marL="171450" indent="-171450">
              <a:buFont typeface="Arial" panose="020B0604020202020204" pitchFamily="34" charset="0"/>
              <a:buChar char="•"/>
            </a:pPr>
            <a:endParaRPr lang="en-US" sz="1200" dirty="0"/>
          </a:p>
          <a:p>
            <a:endParaRPr lang="en-US" sz="1200" dirty="0"/>
          </a:p>
          <a:p>
            <a:endParaRPr lang="en-US" sz="1200" dirty="0"/>
          </a:p>
        </p:txBody>
      </p:sp>
      <p:pic>
        <p:nvPicPr>
          <p:cNvPr id="11" name="Picture 10"/>
          <p:cNvPicPr>
            <a:picLocks noChangeAspect="1"/>
          </p:cNvPicPr>
          <p:nvPr/>
        </p:nvPicPr>
        <p:blipFill>
          <a:blip r:embed="rId2"/>
          <a:stretch>
            <a:fillRect/>
          </a:stretch>
        </p:blipFill>
        <p:spPr>
          <a:xfrm>
            <a:off x="7843026" y="2133600"/>
            <a:ext cx="2782229" cy="2009388"/>
          </a:xfrm>
          <a:prstGeom prst="rect">
            <a:avLst/>
          </a:prstGeom>
        </p:spPr>
      </p:pic>
      <p:pic>
        <p:nvPicPr>
          <p:cNvPr id="9" name="Picture 8"/>
          <p:cNvPicPr>
            <a:picLocks noChangeAspect="1"/>
          </p:cNvPicPr>
          <p:nvPr/>
        </p:nvPicPr>
        <p:blipFill rotWithShape="1">
          <a:blip r:embed="rId3"/>
          <a:srcRect b="14997"/>
          <a:stretch/>
        </p:blipFill>
        <p:spPr>
          <a:xfrm>
            <a:off x="6324600" y="262055"/>
            <a:ext cx="1981200" cy="2529643"/>
          </a:xfrm>
          <a:prstGeom prst="rect">
            <a:avLst/>
          </a:prstGeom>
        </p:spPr>
      </p:pic>
      <p:pic>
        <p:nvPicPr>
          <p:cNvPr id="7" name="Picture 6">
            <a:extLst>
              <a:ext uri="{FF2B5EF4-FFF2-40B4-BE49-F238E27FC236}">
                <a16:creationId xmlns:a16="http://schemas.microsoft.com/office/drawing/2014/main" id="{63093678-3CC5-0D4A-8ABE-3C9255EAE5B9}"/>
              </a:ext>
            </a:extLst>
          </p:cNvPr>
          <p:cNvPicPr>
            <a:picLocks noChangeAspect="1"/>
          </p:cNvPicPr>
          <p:nvPr/>
        </p:nvPicPr>
        <p:blipFill>
          <a:blip r:embed="rId4"/>
          <a:stretch>
            <a:fillRect/>
          </a:stretch>
        </p:blipFill>
        <p:spPr>
          <a:xfrm>
            <a:off x="6324601" y="4142989"/>
            <a:ext cx="2780191" cy="2085143"/>
          </a:xfrm>
          <a:prstGeom prst="rect">
            <a:avLst/>
          </a:prstGeom>
        </p:spPr>
      </p:pic>
    </p:spTree>
    <p:extLst>
      <p:ext uri="{BB962C8B-B14F-4D97-AF65-F5344CB8AC3E}">
        <p14:creationId xmlns:p14="http://schemas.microsoft.com/office/powerpoint/2010/main" val="41225942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457200"/>
            <a:ext cx="8229600" cy="533400"/>
          </a:xfrm>
        </p:spPr>
        <p:txBody>
          <a:bodyPr anchor="t">
            <a:normAutofit fontScale="90000"/>
          </a:bodyPr>
          <a:lstStyle/>
          <a:p>
            <a:r>
              <a:rPr lang="en-US" dirty="0"/>
              <a:t>Fenway Health</a:t>
            </a:r>
          </a:p>
        </p:txBody>
      </p:sp>
      <p:sp>
        <p:nvSpPr>
          <p:cNvPr id="6" name="Content Placeholder 5"/>
          <p:cNvSpPr>
            <a:spLocks noGrp="1"/>
          </p:cNvSpPr>
          <p:nvPr>
            <p:ph sz="half" idx="1"/>
          </p:nvPr>
        </p:nvSpPr>
        <p:spPr>
          <a:xfrm>
            <a:off x="1981200" y="990601"/>
            <a:ext cx="8305800" cy="5135563"/>
          </a:xfrm>
        </p:spPr>
        <p:txBody>
          <a:bodyPr/>
          <a:lstStyle/>
          <a:p>
            <a:pPr marL="171450" indent="-171450">
              <a:buFont typeface="Arial" panose="020B0604020202020204" pitchFamily="34" charset="0"/>
              <a:buChar char="•"/>
            </a:pPr>
            <a:r>
              <a:rPr lang="en-US" sz="2000" dirty="0"/>
              <a:t>Ryan White Part C grantee</a:t>
            </a:r>
          </a:p>
          <a:p>
            <a:pPr marL="171450" indent="-171450">
              <a:buFont typeface="Arial" panose="020B0604020202020204" pitchFamily="34" charset="0"/>
              <a:buChar char="•"/>
            </a:pPr>
            <a:r>
              <a:rPr lang="en-US" sz="2000" dirty="0"/>
              <a:t>2238 clients – largest HIV clinic in Massachusetts</a:t>
            </a:r>
          </a:p>
          <a:p>
            <a:pPr marL="171450" indent="-171450">
              <a:buFont typeface="Arial" panose="020B0604020202020204" pitchFamily="34" charset="0"/>
              <a:buChar char="•"/>
            </a:pPr>
            <a:r>
              <a:rPr lang="en-US" sz="2000" dirty="0"/>
              <a:t>94% male and MSM risk factor</a:t>
            </a:r>
          </a:p>
          <a:p>
            <a:pPr marL="171450" indent="-171450">
              <a:buFont typeface="Arial" panose="020B0604020202020204" pitchFamily="34" charset="0"/>
              <a:buChar char="•"/>
            </a:pPr>
            <a:r>
              <a:rPr lang="en-US" sz="2000" dirty="0"/>
              <a:t>33% people of color</a:t>
            </a:r>
          </a:p>
          <a:p>
            <a:pPr marL="171450" indent="-171450">
              <a:buFont typeface="Arial" panose="020B0604020202020204" pitchFamily="34" charset="0"/>
              <a:buChar char="•"/>
            </a:pPr>
            <a:r>
              <a:rPr lang="en-US" sz="2000" dirty="0"/>
              <a:t>46% at or below 200% FPL</a:t>
            </a:r>
          </a:p>
          <a:p>
            <a:pPr marL="171450" indent="-171450">
              <a:buFont typeface="Arial" panose="020B0604020202020204" pitchFamily="34" charset="0"/>
              <a:buChar char="•"/>
            </a:pPr>
            <a:r>
              <a:rPr lang="en-US" sz="2000" dirty="0"/>
              <a:t>37% Publicly Insured</a:t>
            </a:r>
          </a:p>
          <a:p>
            <a:pPr marL="171450" indent="-171450">
              <a:buFont typeface="Arial" panose="020B0604020202020204" pitchFamily="34" charset="0"/>
              <a:buChar char="•"/>
            </a:pPr>
            <a:r>
              <a:rPr lang="en-US" sz="2000" dirty="0"/>
              <a:t>8% Uninsured</a:t>
            </a:r>
          </a:p>
          <a:p>
            <a:endParaRPr lang="en-US" sz="1200" dirty="0"/>
          </a:p>
        </p:txBody>
      </p:sp>
    </p:spTree>
    <p:extLst>
      <p:ext uri="{BB962C8B-B14F-4D97-AF65-F5344CB8AC3E}">
        <p14:creationId xmlns:p14="http://schemas.microsoft.com/office/powerpoint/2010/main" val="15510111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457200"/>
            <a:ext cx="8229600" cy="533400"/>
          </a:xfrm>
        </p:spPr>
        <p:txBody>
          <a:bodyPr anchor="t">
            <a:normAutofit fontScale="90000"/>
          </a:bodyPr>
          <a:lstStyle/>
          <a:p>
            <a:r>
              <a:rPr lang="en-US" dirty="0"/>
              <a:t>Fenway Health – HIV Care Continuum </a:t>
            </a:r>
          </a:p>
        </p:txBody>
      </p:sp>
      <p:graphicFrame>
        <p:nvGraphicFramePr>
          <p:cNvPr id="2" name="Content Placeholder 1">
            <a:extLst>
              <a:ext uri="{FF2B5EF4-FFF2-40B4-BE49-F238E27FC236}">
                <a16:creationId xmlns:a16="http://schemas.microsoft.com/office/drawing/2014/main" id="{F9B47FB7-C70C-8D40-8414-842D39B434AD}"/>
              </a:ext>
            </a:extLst>
          </p:cNvPr>
          <p:cNvGraphicFramePr>
            <a:graphicFrameLocks noGrp="1"/>
          </p:cNvGraphicFramePr>
          <p:nvPr>
            <p:ph sz="half" idx="1"/>
            <p:extLst>
              <p:ext uri="{D42A27DB-BD31-4B8C-83A1-F6EECF244321}">
                <p14:modId xmlns:p14="http://schemas.microsoft.com/office/powerpoint/2010/main" val="3768014676"/>
              </p:ext>
            </p:extLst>
          </p:nvPr>
        </p:nvGraphicFramePr>
        <p:xfrm>
          <a:off x="1981200" y="990601"/>
          <a:ext cx="8305800" cy="51355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409455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457200"/>
            <a:ext cx="8229600" cy="533400"/>
          </a:xfrm>
        </p:spPr>
        <p:txBody>
          <a:bodyPr anchor="t">
            <a:normAutofit fontScale="90000"/>
          </a:bodyPr>
          <a:lstStyle/>
          <a:p>
            <a:r>
              <a:rPr lang="en-US" dirty="0"/>
              <a:t>Fenway Health</a:t>
            </a:r>
          </a:p>
        </p:txBody>
      </p:sp>
      <p:sp>
        <p:nvSpPr>
          <p:cNvPr id="6" name="Content Placeholder 5"/>
          <p:cNvSpPr>
            <a:spLocks noGrp="1"/>
          </p:cNvSpPr>
          <p:nvPr>
            <p:ph sz="half" idx="1"/>
          </p:nvPr>
        </p:nvSpPr>
        <p:spPr>
          <a:xfrm>
            <a:off x="1981200" y="990601"/>
            <a:ext cx="8534400" cy="5135563"/>
          </a:xfrm>
        </p:spPr>
        <p:txBody>
          <a:bodyPr/>
          <a:lstStyle/>
          <a:p>
            <a:r>
              <a:rPr lang="en-US" sz="2000" dirty="0"/>
              <a:t>Multispecialty integrated team based care model</a:t>
            </a:r>
          </a:p>
          <a:p>
            <a:pPr marL="171450" indent="-171450">
              <a:buFont typeface="Arial" panose="020B0604020202020204" pitchFamily="34" charset="0"/>
              <a:buChar char="•"/>
            </a:pPr>
            <a:r>
              <a:rPr lang="en-US" sz="2000" b="1" u="sng" dirty="0"/>
              <a:t>Primary Care</a:t>
            </a:r>
            <a:r>
              <a:rPr lang="en-US" sz="2000" dirty="0"/>
              <a:t>: including HIV Care, Transgender Care, Women’s Health Care, Pediatrics, Adolescent Care, and Team Nursing &amp; Case Management</a:t>
            </a:r>
          </a:p>
          <a:p>
            <a:pPr marL="171450" indent="-171450">
              <a:buFont typeface="Arial" panose="020B0604020202020204" pitchFamily="34" charset="0"/>
              <a:buChar char="•"/>
            </a:pPr>
            <a:r>
              <a:rPr lang="en-US" sz="2000" b="1" u="sng" dirty="0"/>
              <a:t>Medical Specialties</a:t>
            </a:r>
            <a:r>
              <a:rPr lang="en-US" sz="2000" dirty="0"/>
              <a:t>: Dermatology, Endocrinology, High Resolution </a:t>
            </a:r>
            <a:r>
              <a:rPr lang="en-US" sz="2000" dirty="0" err="1"/>
              <a:t>Anoscopy</a:t>
            </a:r>
            <a:r>
              <a:rPr lang="en-US" sz="2000" dirty="0"/>
              <a:t>, Infectious Disease, Medication Assisted Treatment, Nephrology, Nutrition, Podiatry, Pulmonology</a:t>
            </a:r>
          </a:p>
          <a:p>
            <a:pPr marL="171450" indent="-171450">
              <a:buFont typeface="Arial" panose="020B0604020202020204" pitchFamily="34" charset="0"/>
              <a:buChar char="•"/>
            </a:pPr>
            <a:r>
              <a:rPr lang="en-US" sz="2000" b="1" u="sng" dirty="0"/>
              <a:t>Complementary Therapies</a:t>
            </a:r>
            <a:r>
              <a:rPr lang="en-US" sz="2000" dirty="0"/>
              <a:t>: Acupuncture, Massage, Osteopathic Manipulative Therapy</a:t>
            </a:r>
          </a:p>
          <a:p>
            <a:pPr marL="171450" indent="-171450">
              <a:buFont typeface="Arial" panose="020B0604020202020204" pitchFamily="34" charset="0"/>
              <a:buChar char="•"/>
            </a:pPr>
            <a:r>
              <a:rPr lang="en-US" sz="2000" b="1" u="sng" dirty="0"/>
              <a:t>Behavioral Health</a:t>
            </a:r>
            <a:r>
              <a:rPr lang="en-US" sz="2000" dirty="0"/>
              <a:t>: Therapy, Psychiatry, Integrated SBIRT</a:t>
            </a:r>
          </a:p>
          <a:p>
            <a:pPr marL="171450" indent="-171450">
              <a:buFont typeface="Arial" panose="020B0604020202020204" pitchFamily="34" charset="0"/>
              <a:buChar char="•"/>
            </a:pPr>
            <a:r>
              <a:rPr lang="en-US" sz="2000" b="1" u="sng" dirty="0"/>
              <a:t>Other</a:t>
            </a:r>
            <a:r>
              <a:rPr lang="en-US" sz="2000" b="1" dirty="0"/>
              <a:t>: </a:t>
            </a:r>
            <a:r>
              <a:rPr lang="en-US" sz="2000" dirty="0"/>
              <a:t>Dentistry, Optometry, Pharmacy, X-ray &amp; BMD</a:t>
            </a:r>
          </a:p>
          <a:p>
            <a:endParaRPr lang="en-US" sz="1200" dirty="0"/>
          </a:p>
          <a:p>
            <a:endParaRPr lang="en-US" sz="1200" dirty="0"/>
          </a:p>
          <a:p>
            <a:endParaRPr lang="en-US" sz="1200" dirty="0"/>
          </a:p>
        </p:txBody>
      </p:sp>
    </p:spTree>
    <p:extLst>
      <p:ext uri="{BB962C8B-B14F-4D97-AF65-F5344CB8AC3E}">
        <p14:creationId xmlns:p14="http://schemas.microsoft.com/office/powerpoint/2010/main" val="32290835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457200"/>
            <a:ext cx="8229600" cy="533400"/>
          </a:xfrm>
        </p:spPr>
        <p:txBody>
          <a:bodyPr anchor="t">
            <a:normAutofit fontScale="90000"/>
          </a:bodyPr>
          <a:lstStyle/>
          <a:p>
            <a:r>
              <a:rPr lang="en-US" dirty="0"/>
              <a:t>Fenway Health – STI Screening Rates Among PLWH</a:t>
            </a:r>
          </a:p>
        </p:txBody>
      </p:sp>
      <p:sp>
        <p:nvSpPr>
          <p:cNvPr id="8" name="TextBox 7">
            <a:extLst>
              <a:ext uri="{FF2B5EF4-FFF2-40B4-BE49-F238E27FC236}">
                <a16:creationId xmlns:a16="http://schemas.microsoft.com/office/drawing/2014/main" id="{C01237AA-5E3E-2D41-86A3-4D7E2806BAF9}"/>
              </a:ext>
            </a:extLst>
          </p:cNvPr>
          <p:cNvSpPr txBox="1"/>
          <p:nvPr/>
        </p:nvSpPr>
        <p:spPr>
          <a:xfrm>
            <a:off x="1981200" y="1676400"/>
            <a:ext cx="8229600" cy="1477328"/>
          </a:xfrm>
          <a:prstGeom prst="rect">
            <a:avLst/>
          </a:prstGeom>
          <a:noFill/>
        </p:spPr>
        <p:txBody>
          <a:bodyPr wrap="square" lIns="0" rIns="0" rtlCol="0">
            <a:spAutoFit/>
          </a:bodyPr>
          <a:lstStyle/>
          <a:p>
            <a:pPr defTabSz="457200" fontAlgn="base">
              <a:spcBef>
                <a:spcPct val="0"/>
              </a:spcBef>
              <a:spcAft>
                <a:spcPct val="0"/>
              </a:spcAft>
            </a:pPr>
            <a:r>
              <a:rPr lang="en-US" dirty="0">
                <a:solidFill>
                  <a:prstClr val="black"/>
                </a:solidFill>
                <a:latin typeface="Calibri" panose="020F0502020204030204"/>
                <a:ea typeface="ＭＳ Ｐゴシック" charset="-128"/>
              </a:rPr>
              <a:t>In last 12 months…</a:t>
            </a:r>
          </a:p>
          <a:p>
            <a:pPr marL="457200" indent="-457200" defTabSz="457200" fontAlgn="base">
              <a:spcBef>
                <a:spcPct val="0"/>
              </a:spcBef>
              <a:spcAft>
                <a:spcPct val="0"/>
              </a:spcAft>
              <a:buFont typeface="Arial" panose="020B0604020202020204" pitchFamily="34" charset="0"/>
              <a:buChar char="•"/>
            </a:pPr>
            <a:r>
              <a:rPr lang="en-US" dirty="0">
                <a:solidFill>
                  <a:prstClr val="black"/>
                </a:solidFill>
                <a:latin typeface="Arial" charset="0"/>
                <a:ea typeface="ＭＳ Ｐゴシック" charset="-128"/>
              </a:rPr>
              <a:t>73% screened for syphilis</a:t>
            </a:r>
          </a:p>
          <a:p>
            <a:pPr marL="457200" indent="-457200" defTabSz="457200" fontAlgn="base">
              <a:spcBef>
                <a:spcPct val="0"/>
              </a:spcBef>
              <a:spcAft>
                <a:spcPct val="0"/>
              </a:spcAft>
              <a:buFont typeface="Arial" panose="020B0604020202020204" pitchFamily="34" charset="0"/>
              <a:buChar char="•"/>
            </a:pPr>
            <a:r>
              <a:rPr lang="en-US" dirty="0">
                <a:solidFill>
                  <a:prstClr val="black"/>
                </a:solidFill>
                <a:latin typeface="Arial" charset="0"/>
                <a:ea typeface="ＭＳ Ｐゴシック" charset="-128"/>
              </a:rPr>
              <a:t>42% screened for chlamydia</a:t>
            </a:r>
          </a:p>
          <a:p>
            <a:pPr marL="457200" indent="-457200" defTabSz="457200" fontAlgn="base">
              <a:spcBef>
                <a:spcPct val="0"/>
              </a:spcBef>
              <a:spcAft>
                <a:spcPct val="0"/>
              </a:spcAft>
              <a:buFont typeface="Arial" panose="020B0604020202020204" pitchFamily="34" charset="0"/>
              <a:buChar char="•"/>
            </a:pPr>
            <a:r>
              <a:rPr lang="en-US" dirty="0">
                <a:solidFill>
                  <a:prstClr val="black"/>
                </a:solidFill>
                <a:latin typeface="Arial" charset="0"/>
                <a:ea typeface="ＭＳ Ｐゴシック" charset="-128"/>
              </a:rPr>
              <a:t>44% screened for gonorrhea</a:t>
            </a:r>
          </a:p>
          <a:p>
            <a:pPr defTabSz="457200" fontAlgn="base">
              <a:spcBef>
                <a:spcPct val="0"/>
              </a:spcBef>
              <a:spcAft>
                <a:spcPct val="0"/>
              </a:spcAft>
            </a:pPr>
            <a:endParaRPr lang="en-US" dirty="0" err="1">
              <a:solidFill>
                <a:prstClr val="black"/>
              </a:solidFill>
              <a:latin typeface="Calibri" panose="020F0502020204030204"/>
              <a:ea typeface="ＭＳ Ｐゴシック" charset="-128"/>
            </a:endParaRPr>
          </a:p>
        </p:txBody>
      </p:sp>
    </p:spTree>
    <p:extLst>
      <p:ext uri="{BB962C8B-B14F-4D97-AF65-F5344CB8AC3E}">
        <p14:creationId xmlns:p14="http://schemas.microsoft.com/office/powerpoint/2010/main" val="36521735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57200"/>
            <a:ext cx="8229600" cy="533400"/>
          </a:xfrm>
        </p:spPr>
        <p:txBody>
          <a:bodyPr anchor="t">
            <a:normAutofit fontScale="90000"/>
          </a:bodyPr>
          <a:lstStyle/>
          <a:p>
            <a:r>
              <a:rPr lang="en-US" dirty="0"/>
              <a:t>BSTI Cases Increasing</a:t>
            </a:r>
          </a:p>
        </p:txBody>
      </p:sp>
      <p:pic>
        <p:nvPicPr>
          <p:cNvPr id="22" name="Picture 21">
            <a:extLst>
              <a:ext uri="{FF2B5EF4-FFF2-40B4-BE49-F238E27FC236}">
                <a16:creationId xmlns:a16="http://schemas.microsoft.com/office/drawing/2014/main" id="{232464CB-B97A-EE44-AF4B-385733017220}"/>
              </a:ext>
            </a:extLst>
          </p:cNvPr>
          <p:cNvPicPr>
            <a:picLocks noChangeAspect="1"/>
          </p:cNvPicPr>
          <p:nvPr/>
        </p:nvPicPr>
        <p:blipFill>
          <a:blip r:embed="rId3"/>
          <a:stretch>
            <a:fillRect/>
          </a:stretch>
        </p:blipFill>
        <p:spPr>
          <a:xfrm>
            <a:off x="5956300" y="1905000"/>
            <a:ext cx="4394200" cy="3873500"/>
          </a:xfrm>
          <a:prstGeom prst="rect">
            <a:avLst/>
          </a:prstGeom>
        </p:spPr>
      </p:pic>
      <p:pic>
        <p:nvPicPr>
          <p:cNvPr id="20" name="Picture 19">
            <a:extLst>
              <a:ext uri="{FF2B5EF4-FFF2-40B4-BE49-F238E27FC236}">
                <a16:creationId xmlns:a16="http://schemas.microsoft.com/office/drawing/2014/main" id="{BC4DD8FE-1A25-3142-AFEB-78CF993D65BA}"/>
              </a:ext>
            </a:extLst>
          </p:cNvPr>
          <p:cNvPicPr>
            <a:picLocks noChangeAspect="1"/>
          </p:cNvPicPr>
          <p:nvPr/>
        </p:nvPicPr>
        <p:blipFill>
          <a:blip r:embed="rId4"/>
          <a:stretch>
            <a:fillRect/>
          </a:stretch>
        </p:blipFill>
        <p:spPr>
          <a:xfrm>
            <a:off x="1676400" y="1143001"/>
            <a:ext cx="4630980" cy="1806370"/>
          </a:xfrm>
          <a:prstGeom prst="rect">
            <a:avLst/>
          </a:prstGeom>
        </p:spPr>
      </p:pic>
      <p:cxnSp>
        <p:nvCxnSpPr>
          <p:cNvPr id="25" name="Straight Arrow Connector 24">
            <a:extLst>
              <a:ext uri="{FF2B5EF4-FFF2-40B4-BE49-F238E27FC236}">
                <a16:creationId xmlns:a16="http://schemas.microsoft.com/office/drawing/2014/main" id="{997DDA06-CFE8-FA4E-8794-6CE8B536B038}"/>
              </a:ext>
            </a:extLst>
          </p:cNvPr>
          <p:cNvCxnSpPr>
            <a:cxnSpLocks/>
          </p:cNvCxnSpPr>
          <p:nvPr/>
        </p:nvCxnSpPr>
        <p:spPr>
          <a:xfrm flipV="1">
            <a:off x="8153400" y="2362200"/>
            <a:ext cx="1752600" cy="1828800"/>
          </a:xfrm>
          <a:prstGeom prst="straightConnector1">
            <a:avLst/>
          </a:prstGeom>
          <a:ln w="101600" cap="flat" cmpd="sng" algn="ctr">
            <a:solidFill>
              <a:srgbClr val="FF0000"/>
            </a:solidFill>
            <a:prstDash val="solid"/>
            <a:round/>
            <a:headEnd type="none" w="med" len="med"/>
            <a:tailEnd type="triangle"/>
          </a:ln>
          <a:effectLst>
            <a:reflection stA="0" endPos="0" dir="5400000" sy="-100000" algn="bl" rotWithShape="0"/>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084980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57201"/>
            <a:ext cx="8229600" cy="493339"/>
          </a:xfrm>
        </p:spPr>
        <p:txBody>
          <a:bodyPr anchor="t">
            <a:normAutofit fontScale="90000"/>
          </a:bodyPr>
          <a:lstStyle/>
          <a:p>
            <a:r>
              <a:rPr lang="en-US" dirty="0"/>
              <a:t>BSTI Cases Increasing</a:t>
            </a:r>
          </a:p>
        </p:txBody>
      </p:sp>
      <p:pic>
        <p:nvPicPr>
          <p:cNvPr id="8" name="Content Placeholder 7"/>
          <p:cNvPicPr>
            <a:picLocks noGrp="1" noChangeAspect="1"/>
          </p:cNvPicPr>
          <p:nvPr>
            <p:ph idx="1"/>
          </p:nvPr>
        </p:nvPicPr>
        <p:blipFill rotWithShape="1">
          <a:blip r:embed="rId3"/>
          <a:srcRect b="22237"/>
          <a:stretch/>
        </p:blipFill>
        <p:spPr>
          <a:xfrm>
            <a:off x="1524000" y="1752601"/>
            <a:ext cx="8991600" cy="2667000"/>
          </a:xfrm>
          <a:prstGeom prst="rect">
            <a:avLst/>
          </a:prstGeom>
        </p:spPr>
      </p:pic>
      <p:sp>
        <p:nvSpPr>
          <p:cNvPr id="6" name="TextBox 5"/>
          <p:cNvSpPr txBox="1"/>
          <p:nvPr/>
        </p:nvSpPr>
        <p:spPr>
          <a:xfrm>
            <a:off x="1524001" y="6611780"/>
            <a:ext cx="4204677" cy="246221"/>
          </a:xfrm>
          <a:prstGeom prst="rect">
            <a:avLst/>
          </a:prstGeom>
          <a:noFill/>
        </p:spPr>
        <p:txBody>
          <a:bodyPr wrap="none" lIns="0" rIns="0" rtlCol="0">
            <a:spAutoFit/>
          </a:bodyPr>
          <a:lstStyle/>
          <a:p>
            <a:pPr defTabSz="457200" fontAlgn="base">
              <a:spcBef>
                <a:spcPct val="0"/>
              </a:spcBef>
              <a:spcAft>
                <a:spcPct val="0"/>
              </a:spcAft>
            </a:pPr>
            <a:r>
              <a:rPr lang="en-US" sz="1000" dirty="0">
                <a:solidFill>
                  <a:prstClr val="black"/>
                </a:solidFill>
                <a:latin typeface="Calibri" panose="020F0502020204030204"/>
                <a:ea typeface="ＭＳ Ｐゴシック" charset="-128"/>
              </a:rPr>
              <a:t>Mayer KH, Maloney KM, Levine, K et al; Open Forum Infect Dis. 2017 Oct 8; 4 (4) </a:t>
            </a:r>
          </a:p>
        </p:txBody>
      </p:sp>
      <p:sp>
        <p:nvSpPr>
          <p:cNvPr id="3" name="Oval 2">
            <a:extLst>
              <a:ext uri="{FF2B5EF4-FFF2-40B4-BE49-F238E27FC236}">
                <a16:creationId xmlns:a16="http://schemas.microsoft.com/office/drawing/2014/main" id="{CED84BBD-76F4-0F48-9565-559767DF1C38}"/>
              </a:ext>
            </a:extLst>
          </p:cNvPr>
          <p:cNvSpPr/>
          <p:nvPr/>
        </p:nvSpPr>
        <p:spPr>
          <a:xfrm>
            <a:off x="2971800" y="2895600"/>
            <a:ext cx="838200" cy="152400"/>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dirty="0">
              <a:solidFill>
                <a:prstClr val="white"/>
              </a:solidFill>
              <a:latin typeface="Calibri" panose="020F0502020204030204"/>
            </a:endParaRPr>
          </a:p>
        </p:txBody>
      </p:sp>
      <p:sp>
        <p:nvSpPr>
          <p:cNvPr id="9" name="Oval 8">
            <a:extLst>
              <a:ext uri="{FF2B5EF4-FFF2-40B4-BE49-F238E27FC236}">
                <a16:creationId xmlns:a16="http://schemas.microsoft.com/office/drawing/2014/main" id="{67756E08-8579-B949-A8C8-6097160A30C1}"/>
              </a:ext>
            </a:extLst>
          </p:cNvPr>
          <p:cNvSpPr/>
          <p:nvPr/>
        </p:nvSpPr>
        <p:spPr>
          <a:xfrm>
            <a:off x="6019800" y="2895600"/>
            <a:ext cx="838200" cy="152400"/>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dirty="0">
              <a:solidFill>
                <a:prstClr val="white"/>
              </a:solidFill>
              <a:latin typeface="Calibri" panose="020F0502020204030204"/>
            </a:endParaRPr>
          </a:p>
        </p:txBody>
      </p:sp>
      <p:sp>
        <p:nvSpPr>
          <p:cNvPr id="10" name="Oval 9">
            <a:extLst>
              <a:ext uri="{FF2B5EF4-FFF2-40B4-BE49-F238E27FC236}">
                <a16:creationId xmlns:a16="http://schemas.microsoft.com/office/drawing/2014/main" id="{42FA81CD-7D9D-694F-AAC0-35D988C06C1B}"/>
              </a:ext>
            </a:extLst>
          </p:cNvPr>
          <p:cNvSpPr/>
          <p:nvPr/>
        </p:nvSpPr>
        <p:spPr>
          <a:xfrm>
            <a:off x="2971800" y="3084139"/>
            <a:ext cx="838200" cy="152400"/>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dirty="0">
              <a:solidFill>
                <a:prstClr val="white"/>
              </a:solidFill>
              <a:latin typeface="Calibri" panose="020F0502020204030204"/>
            </a:endParaRPr>
          </a:p>
        </p:txBody>
      </p:sp>
      <p:sp>
        <p:nvSpPr>
          <p:cNvPr id="11" name="Oval 10">
            <a:extLst>
              <a:ext uri="{FF2B5EF4-FFF2-40B4-BE49-F238E27FC236}">
                <a16:creationId xmlns:a16="http://schemas.microsoft.com/office/drawing/2014/main" id="{68BE9114-3E85-3248-A43A-671DAFDDF629}"/>
              </a:ext>
            </a:extLst>
          </p:cNvPr>
          <p:cNvSpPr/>
          <p:nvPr/>
        </p:nvSpPr>
        <p:spPr>
          <a:xfrm>
            <a:off x="6019800" y="3084139"/>
            <a:ext cx="838200" cy="152400"/>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dirty="0">
              <a:solidFill>
                <a:prstClr val="white"/>
              </a:solidFill>
              <a:latin typeface="Calibri" panose="020F0502020204030204"/>
            </a:endParaRPr>
          </a:p>
        </p:txBody>
      </p:sp>
      <p:sp>
        <p:nvSpPr>
          <p:cNvPr id="12" name="Oval 11">
            <a:extLst>
              <a:ext uri="{FF2B5EF4-FFF2-40B4-BE49-F238E27FC236}">
                <a16:creationId xmlns:a16="http://schemas.microsoft.com/office/drawing/2014/main" id="{EA08274F-52CC-254A-93E3-C0B000520398}"/>
              </a:ext>
            </a:extLst>
          </p:cNvPr>
          <p:cNvSpPr/>
          <p:nvPr/>
        </p:nvSpPr>
        <p:spPr>
          <a:xfrm>
            <a:off x="2971800" y="3272678"/>
            <a:ext cx="838200" cy="152400"/>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dirty="0">
              <a:solidFill>
                <a:prstClr val="white"/>
              </a:solidFill>
              <a:latin typeface="Calibri" panose="020F0502020204030204"/>
            </a:endParaRPr>
          </a:p>
        </p:txBody>
      </p:sp>
      <p:sp>
        <p:nvSpPr>
          <p:cNvPr id="13" name="Oval 12">
            <a:extLst>
              <a:ext uri="{FF2B5EF4-FFF2-40B4-BE49-F238E27FC236}">
                <a16:creationId xmlns:a16="http://schemas.microsoft.com/office/drawing/2014/main" id="{4942AA0F-7D0F-4A49-9565-24F96B637693}"/>
              </a:ext>
            </a:extLst>
          </p:cNvPr>
          <p:cNvSpPr/>
          <p:nvPr/>
        </p:nvSpPr>
        <p:spPr>
          <a:xfrm>
            <a:off x="6019800" y="3272678"/>
            <a:ext cx="838200" cy="152400"/>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dirty="0">
              <a:solidFill>
                <a:prstClr val="white"/>
              </a:solidFill>
              <a:latin typeface="Calibri" panose="020F0502020204030204"/>
            </a:endParaRPr>
          </a:p>
        </p:txBody>
      </p:sp>
      <p:sp>
        <p:nvSpPr>
          <p:cNvPr id="14" name="Oval 13">
            <a:extLst>
              <a:ext uri="{FF2B5EF4-FFF2-40B4-BE49-F238E27FC236}">
                <a16:creationId xmlns:a16="http://schemas.microsoft.com/office/drawing/2014/main" id="{D8F84628-16F9-9646-97D9-427A086A9C71}"/>
              </a:ext>
            </a:extLst>
          </p:cNvPr>
          <p:cNvSpPr/>
          <p:nvPr/>
        </p:nvSpPr>
        <p:spPr>
          <a:xfrm>
            <a:off x="2971800" y="3850395"/>
            <a:ext cx="838200" cy="152400"/>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dirty="0">
              <a:solidFill>
                <a:prstClr val="white"/>
              </a:solidFill>
              <a:latin typeface="Calibri" panose="020F0502020204030204"/>
            </a:endParaRPr>
          </a:p>
        </p:txBody>
      </p:sp>
      <p:sp>
        <p:nvSpPr>
          <p:cNvPr id="15" name="Oval 14">
            <a:extLst>
              <a:ext uri="{FF2B5EF4-FFF2-40B4-BE49-F238E27FC236}">
                <a16:creationId xmlns:a16="http://schemas.microsoft.com/office/drawing/2014/main" id="{01AA02B1-CEFE-3346-AE09-40CB7AB4AAA1}"/>
              </a:ext>
            </a:extLst>
          </p:cNvPr>
          <p:cNvSpPr/>
          <p:nvPr/>
        </p:nvSpPr>
        <p:spPr>
          <a:xfrm>
            <a:off x="6018059" y="3842991"/>
            <a:ext cx="838200" cy="152400"/>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dirty="0">
              <a:solidFill>
                <a:prstClr val="white"/>
              </a:solidFill>
              <a:latin typeface="Calibri" panose="020F0502020204030204"/>
            </a:endParaRPr>
          </a:p>
        </p:txBody>
      </p:sp>
      <p:sp>
        <p:nvSpPr>
          <p:cNvPr id="5" name="Curved Down Arrow 4">
            <a:extLst>
              <a:ext uri="{FF2B5EF4-FFF2-40B4-BE49-F238E27FC236}">
                <a16:creationId xmlns:a16="http://schemas.microsoft.com/office/drawing/2014/main" id="{71044D53-0E8C-0344-AAB7-FBB637A71B3E}"/>
              </a:ext>
            </a:extLst>
          </p:cNvPr>
          <p:cNvSpPr/>
          <p:nvPr/>
        </p:nvSpPr>
        <p:spPr>
          <a:xfrm>
            <a:off x="3222172" y="1522039"/>
            <a:ext cx="3634088" cy="990600"/>
          </a:xfrm>
          <a:prstGeom prst="curvedDown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dirty="0">
              <a:solidFill>
                <a:prstClr val="black"/>
              </a:solidFill>
              <a:latin typeface="Calibri" panose="020F0502020204030204"/>
            </a:endParaRPr>
          </a:p>
        </p:txBody>
      </p:sp>
    </p:spTree>
    <p:extLst>
      <p:ext uri="{BB962C8B-B14F-4D97-AF65-F5344CB8AC3E}">
        <p14:creationId xmlns:p14="http://schemas.microsoft.com/office/powerpoint/2010/main" val="411127889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F92A0B8C-5DBE-1848-B2BC-D68869D58020}"/>
              </a:ext>
            </a:extLst>
          </p:cNvPr>
          <p:cNvPicPr>
            <a:picLocks noChangeAspect="1"/>
          </p:cNvPicPr>
          <p:nvPr/>
        </p:nvPicPr>
        <p:blipFill>
          <a:blip r:embed="rId3"/>
          <a:stretch>
            <a:fillRect/>
          </a:stretch>
        </p:blipFill>
        <p:spPr>
          <a:xfrm>
            <a:off x="2060604" y="1119283"/>
            <a:ext cx="7007196" cy="4665551"/>
          </a:xfrm>
          <a:prstGeom prst="rect">
            <a:avLst/>
          </a:prstGeom>
        </p:spPr>
      </p:pic>
      <p:sp>
        <p:nvSpPr>
          <p:cNvPr id="2" name="Title 1"/>
          <p:cNvSpPr>
            <a:spLocks noGrp="1"/>
          </p:cNvSpPr>
          <p:nvPr>
            <p:ph type="title"/>
          </p:nvPr>
        </p:nvSpPr>
        <p:spPr>
          <a:xfrm>
            <a:off x="1981200" y="457201"/>
            <a:ext cx="8229600" cy="493339"/>
          </a:xfrm>
        </p:spPr>
        <p:txBody>
          <a:bodyPr anchor="t">
            <a:normAutofit fontScale="90000"/>
          </a:bodyPr>
          <a:lstStyle/>
          <a:p>
            <a:r>
              <a:rPr lang="en-US" dirty="0"/>
              <a:t>BSTI Cases Increasing</a:t>
            </a:r>
          </a:p>
        </p:txBody>
      </p:sp>
      <p:sp>
        <p:nvSpPr>
          <p:cNvPr id="6" name="TextBox 5"/>
          <p:cNvSpPr txBox="1"/>
          <p:nvPr/>
        </p:nvSpPr>
        <p:spPr>
          <a:xfrm>
            <a:off x="1524001" y="6611780"/>
            <a:ext cx="4204677" cy="246221"/>
          </a:xfrm>
          <a:prstGeom prst="rect">
            <a:avLst/>
          </a:prstGeom>
          <a:noFill/>
        </p:spPr>
        <p:txBody>
          <a:bodyPr wrap="none" lIns="0" rIns="0" rtlCol="0">
            <a:spAutoFit/>
          </a:bodyPr>
          <a:lstStyle/>
          <a:p>
            <a:pPr defTabSz="457200" fontAlgn="base">
              <a:spcBef>
                <a:spcPct val="0"/>
              </a:spcBef>
              <a:spcAft>
                <a:spcPct val="0"/>
              </a:spcAft>
            </a:pPr>
            <a:r>
              <a:rPr lang="en-US" sz="1000" dirty="0">
                <a:solidFill>
                  <a:prstClr val="black"/>
                </a:solidFill>
                <a:latin typeface="Calibri" panose="020F0502020204030204"/>
                <a:ea typeface="ＭＳ Ｐゴシック" charset="-128"/>
              </a:rPr>
              <a:t>Mayer KH, Maloney KM, Levine, K et al; Open Forum Infect Dis. 2017 Oct 8; 4 (4) </a:t>
            </a:r>
          </a:p>
        </p:txBody>
      </p:sp>
      <p:sp>
        <p:nvSpPr>
          <p:cNvPr id="18" name="Oval 17">
            <a:extLst>
              <a:ext uri="{FF2B5EF4-FFF2-40B4-BE49-F238E27FC236}">
                <a16:creationId xmlns:a16="http://schemas.microsoft.com/office/drawing/2014/main" id="{2234A9E5-CCD1-FC41-A33F-AAA171CFF8A8}"/>
              </a:ext>
            </a:extLst>
          </p:cNvPr>
          <p:cNvSpPr/>
          <p:nvPr/>
        </p:nvSpPr>
        <p:spPr>
          <a:xfrm rot="3387587">
            <a:off x="6150869" y="1387459"/>
            <a:ext cx="2743200" cy="3911037"/>
          </a:xfrm>
          <a:prstGeom prst="ellipse">
            <a:avLst/>
          </a:prstGeom>
          <a:noFill/>
          <a:ln w="571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dirty="0">
              <a:solidFill>
                <a:prstClr val="white"/>
              </a:solidFill>
              <a:latin typeface="Calibri" panose="020F0502020204030204"/>
            </a:endParaRPr>
          </a:p>
        </p:txBody>
      </p:sp>
    </p:spTree>
    <p:extLst>
      <p:ext uri="{BB962C8B-B14F-4D97-AF65-F5344CB8AC3E}">
        <p14:creationId xmlns:p14="http://schemas.microsoft.com/office/powerpoint/2010/main" val="33904614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57200"/>
            <a:ext cx="8229600" cy="533400"/>
          </a:xfrm>
        </p:spPr>
        <p:txBody>
          <a:bodyPr anchor="t">
            <a:normAutofit fontScale="90000"/>
          </a:bodyPr>
          <a:lstStyle/>
          <a:p>
            <a:r>
              <a:rPr lang="en-US" dirty="0"/>
              <a:t>BSTI Cases Increasing</a:t>
            </a:r>
          </a:p>
        </p:txBody>
      </p:sp>
      <p:pic>
        <p:nvPicPr>
          <p:cNvPr id="4" name="Content Placeholder 3"/>
          <p:cNvPicPr>
            <a:picLocks noGrp="1" noChangeAspect="1"/>
          </p:cNvPicPr>
          <p:nvPr>
            <p:ph idx="1"/>
          </p:nvPr>
        </p:nvPicPr>
        <p:blipFill>
          <a:blip r:embed="rId3"/>
          <a:stretch>
            <a:fillRect/>
          </a:stretch>
        </p:blipFill>
        <p:spPr>
          <a:xfrm>
            <a:off x="1738372" y="1284825"/>
            <a:ext cx="8476910" cy="3834022"/>
          </a:xfrm>
          <a:prstGeom prst="rect">
            <a:avLst/>
          </a:prstGeom>
        </p:spPr>
      </p:pic>
      <p:pic>
        <p:nvPicPr>
          <p:cNvPr id="5" name="Picture 4"/>
          <p:cNvPicPr>
            <a:picLocks noChangeAspect="1"/>
          </p:cNvPicPr>
          <p:nvPr/>
        </p:nvPicPr>
        <p:blipFill>
          <a:blip r:embed="rId4"/>
          <a:stretch>
            <a:fillRect/>
          </a:stretch>
        </p:blipFill>
        <p:spPr>
          <a:xfrm>
            <a:off x="7924801" y="504825"/>
            <a:ext cx="1228725" cy="971550"/>
          </a:xfrm>
          <a:prstGeom prst="rect">
            <a:avLst/>
          </a:prstGeom>
        </p:spPr>
      </p:pic>
    </p:spTree>
    <p:extLst>
      <p:ext uri="{BB962C8B-B14F-4D97-AF65-F5344CB8AC3E}">
        <p14:creationId xmlns:p14="http://schemas.microsoft.com/office/powerpoint/2010/main" val="21059905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Rounded Rectangle 16">
            <a:extLst>
              <a:ext uri="{FF2B5EF4-FFF2-40B4-BE49-F238E27FC236}">
                <a16:creationId xmlns:a16="http://schemas.microsoft.com/office/drawing/2014/main" id="{FC7E6AE1-E97D-2F46-AD38-233B95C02274}"/>
              </a:ext>
            </a:extLst>
          </p:cNvPr>
          <p:cNvSpPr/>
          <p:nvPr/>
        </p:nvSpPr>
        <p:spPr>
          <a:xfrm>
            <a:off x="1550894" y="4187280"/>
            <a:ext cx="8991600" cy="1572637"/>
          </a:xfrm>
          <a:prstGeom prst="round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dirty="0">
              <a:solidFill>
                <a:prstClr val="white"/>
              </a:solidFill>
              <a:latin typeface="Calibri" panose="020F0502020204030204"/>
            </a:endParaRPr>
          </a:p>
        </p:txBody>
      </p:sp>
      <p:sp>
        <p:nvSpPr>
          <p:cNvPr id="9" name="Rectangle 8">
            <a:extLst>
              <a:ext uri="{FF2B5EF4-FFF2-40B4-BE49-F238E27FC236}">
                <a16:creationId xmlns:a16="http://schemas.microsoft.com/office/drawing/2014/main" id="{F9A674C5-E5CF-2648-9E80-35D61CAE477E}"/>
              </a:ext>
            </a:extLst>
          </p:cNvPr>
          <p:cNvSpPr/>
          <p:nvPr/>
        </p:nvSpPr>
        <p:spPr>
          <a:xfrm>
            <a:off x="1683834" y="1714499"/>
            <a:ext cx="2735766" cy="201929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dirty="0">
              <a:solidFill>
                <a:prstClr val="white"/>
              </a:solidFill>
              <a:latin typeface="Calibri" panose="020F0502020204030204"/>
            </a:endParaRPr>
          </a:p>
        </p:txBody>
      </p:sp>
      <p:sp>
        <p:nvSpPr>
          <p:cNvPr id="8" name="Rectangle 7">
            <a:extLst>
              <a:ext uri="{FF2B5EF4-FFF2-40B4-BE49-F238E27FC236}">
                <a16:creationId xmlns:a16="http://schemas.microsoft.com/office/drawing/2014/main" id="{AC23E040-CB31-1247-8197-A0ED41E4E503}"/>
              </a:ext>
            </a:extLst>
          </p:cNvPr>
          <p:cNvSpPr/>
          <p:nvPr/>
        </p:nvSpPr>
        <p:spPr>
          <a:xfrm>
            <a:off x="7162800" y="1676400"/>
            <a:ext cx="3124200" cy="2438400"/>
          </a:xfrm>
          <a:prstGeom prst="rect">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dirty="0">
              <a:solidFill>
                <a:prstClr val="white"/>
              </a:solidFill>
              <a:latin typeface="Calibri" panose="020F0502020204030204"/>
            </a:endParaRPr>
          </a:p>
        </p:txBody>
      </p:sp>
      <p:sp>
        <p:nvSpPr>
          <p:cNvPr id="7" name="Oval 6">
            <a:extLst>
              <a:ext uri="{FF2B5EF4-FFF2-40B4-BE49-F238E27FC236}">
                <a16:creationId xmlns:a16="http://schemas.microsoft.com/office/drawing/2014/main" id="{18E90F0D-CD29-ED4A-BE11-F3775B4CC719}"/>
              </a:ext>
            </a:extLst>
          </p:cNvPr>
          <p:cNvSpPr/>
          <p:nvPr/>
        </p:nvSpPr>
        <p:spPr>
          <a:xfrm>
            <a:off x="4038600" y="1524001"/>
            <a:ext cx="3429000" cy="1676399"/>
          </a:xfrm>
          <a:prstGeom prst="ellipse">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dirty="0">
              <a:solidFill>
                <a:prstClr val="white"/>
              </a:solidFill>
              <a:latin typeface="Calibri" panose="020F0502020204030204"/>
            </a:endParaRPr>
          </a:p>
        </p:txBody>
      </p:sp>
      <p:sp>
        <p:nvSpPr>
          <p:cNvPr id="2" name="Title 1"/>
          <p:cNvSpPr>
            <a:spLocks noGrp="1"/>
          </p:cNvSpPr>
          <p:nvPr>
            <p:ph type="title"/>
          </p:nvPr>
        </p:nvSpPr>
        <p:spPr>
          <a:xfrm>
            <a:off x="1981200" y="457200"/>
            <a:ext cx="8229600" cy="533400"/>
          </a:xfrm>
        </p:spPr>
        <p:txBody>
          <a:bodyPr anchor="t">
            <a:normAutofit fontScale="90000"/>
          </a:bodyPr>
          <a:lstStyle/>
          <a:p>
            <a:r>
              <a:rPr lang="en-US" dirty="0"/>
              <a:t>Fenway Health and STI Care</a:t>
            </a:r>
          </a:p>
        </p:txBody>
      </p:sp>
      <p:sp>
        <p:nvSpPr>
          <p:cNvPr id="3" name="Content Placeholder 2"/>
          <p:cNvSpPr>
            <a:spLocks noGrp="1"/>
          </p:cNvSpPr>
          <p:nvPr>
            <p:ph idx="1"/>
          </p:nvPr>
        </p:nvSpPr>
        <p:spPr>
          <a:xfrm>
            <a:off x="1683834" y="1073917"/>
            <a:ext cx="8526966" cy="450084"/>
          </a:xfrm>
        </p:spPr>
        <p:txBody>
          <a:bodyPr anchor="t"/>
          <a:lstStyle/>
          <a:p>
            <a:r>
              <a:rPr lang="en-US" sz="2000" dirty="0"/>
              <a:t>We are actually 3 organizations in one...</a:t>
            </a:r>
          </a:p>
        </p:txBody>
      </p:sp>
      <p:sp>
        <p:nvSpPr>
          <p:cNvPr id="4" name="TextBox 3">
            <a:extLst>
              <a:ext uri="{FF2B5EF4-FFF2-40B4-BE49-F238E27FC236}">
                <a16:creationId xmlns:a16="http://schemas.microsoft.com/office/drawing/2014/main" id="{6AB8CBDB-17D7-2C40-9111-7709C1EB4511}"/>
              </a:ext>
            </a:extLst>
          </p:cNvPr>
          <p:cNvSpPr txBox="1"/>
          <p:nvPr/>
        </p:nvSpPr>
        <p:spPr>
          <a:xfrm>
            <a:off x="1828800" y="1752602"/>
            <a:ext cx="2590800" cy="1846659"/>
          </a:xfrm>
          <a:prstGeom prst="rect">
            <a:avLst/>
          </a:prstGeom>
          <a:noFill/>
        </p:spPr>
        <p:txBody>
          <a:bodyPr wrap="square" lIns="0" rIns="0" rtlCol="0">
            <a:spAutoFit/>
          </a:bodyPr>
          <a:lstStyle/>
          <a:p>
            <a:pPr defTabSz="457200" fontAlgn="base">
              <a:spcBef>
                <a:spcPct val="0"/>
              </a:spcBef>
              <a:spcAft>
                <a:spcPct val="0"/>
              </a:spcAft>
            </a:pPr>
            <a:r>
              <a:rPr lang="en-US" u="sng" dirty="0">
                <a:solidFill>
                  <a:prstClr val="black"/>
                </a:solidFill>
                <a:latin typeface="Calibri" panose="020F0502020204030204"/>
                <a:ea typeface="ＭＳ Ｐゴシック" charset="-128"/>
              </a:rPr>
              <a:t>FQHC</a:t>
            </a:r>
          </a:p>
          <a:p>
            <a:pPr marL="285750" indent="-285750" defTabSz="457200" fontAlgn="base">
              <a:spcBef>
                <a:spcPct val="0"/>
              </a:spcBef>
              <a:spcAft>
                <a:spcPct val="0"/>
              </a:spcAft>
              <a:buFont typeface="Arial" panose="020B0604020202020204" pitchFamily="34" charset="0"/>
              <a:buChar char="•"/>
            </a:pPr>
            <a:r>
              <a:rPr lang="en-US" sz="1600" dirty="0">
                <a:solidFill>
                  <a:prstClr val="black"/>
                </a:solidFill>
                <a:latin typeface="Calibri" panose="020F0502020204030204"/>
                <a:ea typeface="ＭＳ Ｐゴシック" charset="-128"/>
              </a:rPr>
              <a:t>Medical</a:t>
            </a:r>
          </a:p>
          <a:p>
            <a:pPr marL="285750" indent="-285750" defTabSz="457200" fontAlgn="base">
              <a:spcBef>
                <a:spcPct val="0"/>
              </a:spcBef>
              <a:spcAft>
                <a:spcPct val="0"/>
              </a:spcAft>
              <a:buFont typeface="Arial" panose="020B0604020202020204" pitchFamily="34" charset="0"/>
              <a:buChar char="•"/>
            </a:pPr>
            <a:r>
              <a:rPr lang="en-US" sz="1600" dirty="0">
                <a:solidFill>
                  <a:prstClr val="black"/>
                </a:solidFill>
                <a:latin typeface="Calibri" panose="020F0502020204030204"/>
                <a:ea typeface="ＭＳ Ｐゴシック" charset="-128"/>
              </a:rPr>
              <a:t>Behavioral Health</a:t>
            </a:r>
          </a:p>
          <a:p>
            <a:pPr marL="285750" indent="-285750" defTabSz="457200" fontAlgn="base">
              <a:spcBef>
                <a:spcPct val="0"/>
              </a:spcBef>
              <a:spcAft>
                <a:spcPct val="0"/>
              </a:spcAft>
              <a:buFont typeface="Arial" panose="020B0604020202020204" pitchFamily="34" charset="0"/>
              <a:buChar char="•"/>
            </a:pPr>
            <a:r>
              <a:rPr lang="en-US" sz="1600" dirty="0">
                <a:solidFill>
                  <a:prstClr val="black"/>
                </a:solidFill>
                <a:latin typeface="Calibri" panose="020F0502020204030204"/>
                <a:ea typeface="ＭＳ Ｐゴシック" charset="-128"/>
              </a:rPr>
              <a:t>Optometry</a:t>
            </a:r>
          </a:p>
          <a:p>
            <a:pPr marL="285750" indent="-285750" defTabSz="457200" fontAlgn="base">
              <a:spcBef>
                <a:spcPct val="0"/>
              </a:spcBef>
              <a:spcAft>
                <a:spcPct val="0"/>
              </a:spcAft>
              <a:buFont typeface="Arial" panose="020B0604020202020204" pitchFamily="34" charset="0"/>
              <a:buChar char="•"/>
            </a:pPr>
            <a:r>
              <a:rPr lang="en-US" sz="1600" dirty="0">
                <a:solidFill>
                  <a:prstClr val="black"/>
                </a:solidFill>
                <a:latin typeface="Calibri" panose="020F0502020204030204"/>
                <a:ea typeface="ＭＳ Ｐゴシック" charset="-128"/>
              </a:rPr>
              <a:t>Dentistry</a:t>
            </a:r>
          </a:p>
          <a:p>
            <a:pPr marL="285750" indent="-285750" defTabSz="457200" fontAlgn="base">
              <a:spcBef>
                <a:spcPct val="0"/>
              </a:spcBef>
              <a:spcAft>
                <a:spcPct val="0"/>
              </a:spcAft>
              <a:buFont typeface="Arial" panose="020B0604020202020204" pitchFamily="34" charset="0"/>
              <a:buChar char="•"/>
            </a:pPr>
            <a:r>
              <a:rPr lang="en-US" sz="1600" dirty="0">
                <a:solidFill>
                  <a:prstClr val="black"/>
                </a:solidFill>
                <a:latin typeface="Calibri" panose="020F0502020204030204"/>
                <a:ea typeface="ＭＳ Ｐゴシック" charset="-128"/>
              </a:rPr>
              <a:t>Pharmacy</a:t>
            </a:r>
          </a:p>
          <a:p>
            <a:pPr marL="285750" indent="-285750" defTabSz="457200" fontAlgn="base">
              <a:spcBef>
                <a:spcPct val="0"/>
              </a:spcBef>
              <a:spcAft>
                <a:spcPct val="0"/>
              </a:spcAft>
              <a:buFont typeface="Arial" panose="020B0604020202020204" pitchFamily="34" charset="0"/>
              <a:buChar char="•"/>
            </a:pPr>
            <a:r>
              <a:rPr lang="en-US" sz="1600" dirty="0">
                <a:solidFill>
                  <a:prstClr val="black"/>
                </a:solidFill>
                <a:latin typeface="Calibri" panose="020F0502020204030204"/>
                <a:ea typeface="ＭＳ Ｐゴシック" charset="-128"/>
              </a:rPr>
              <a:t>Lab</a:t>
            </a:r>
          </a:p>
        </p:txBody>
      </p:sp>
      <p:sp>
        <p:nvSpPr>
          <p:cNvPr id="5" name="TextBox 4">
            <a:extLst>
              <a:ext uri="{FF2B5EF4-FFF2-40B4-BE49-F238E27FC236}">
                <a16:creationId xmlns:a16="http://schemas.microsoft.com/office/drawing/2014/main" id="{4B85F6FA-A159-D04D-8055-F6F7F1839D92}"/>
              </a:ext>
            </a:extLst>
          </p:cNvPr>
          <p:cNvSpPr txBox="1"/>
          <p:nvPr/>
        </p:nvSpPr>
        <p:spPr>
          <a:xfrm>
            <a:off x="4572000" y="1750743"/>
            <a:ext cx="2590800" cy="1138773"/>
          </a:xfrm>
          <a:prstGeom prst="rect">
            <a:avLst/>
          </a:prstGeom>
          <a:noFill/>
        </p:spPr>
        <p:txBody>
          <a:bodyPr wrap="square" lIns="0" rIns="0" rtlCol="0">
            <a:spAutoFit/>
          </a:bodyPr>
          <a:lstStyle/>
          <a:p>
            <a:pPr defTabSz="457200" fontAlgn="base">
              <a:spcBef>
                <a:spcPct val="0"/>
              </a:spcBef>
              <a:spcAft>
                <a:spcPct val="0"/>
              </a:spcAft>
            </a:pPr>
            <a:r>
              <a:rPr lang="en-US" u="sng" dirty="0">
                <a:solidFill>
                  <a:prstClr val="black"/>
                </a:solidFill>
                <a:latin typeface="Calibri" panose="020F0502020204030204"/>
                <a:ea typeface="ＭＳ Ｐゴシック" charset="-128"/>
              </a:rPr>
              <a:t>The Fenway Institute</a:t>
            </a:r>
          </a:p>
          <a:p>
            <a:pPr marL="285750" indent="-285750" defTabSz="457200" fontAlgn="base">
              <a:spcBef>
                <a:spcPct val="0"/>
              </a:spcBef>
              <a:spcAft>
                <a:spcPct val="0"/>
              </a:spcAft>
              <a:buFont typeface="Arial" panose="020B0604020202020204" pitchFamily="34" charset="0"/>
              <a:buChar char="•"/>
            </a:pPr>
            <a:r>
              <a:rPr lang="en-US" sz="1600" dirty="0">
                <a:solidFill>
                  <a:prstClr val="black"/>
                </a:solidFill>
                <a:latin typeface="Calibri" panose="020F0502020204030204"/>
                <a:ea typeface="ＭＳ Ｐゴシック" charset="-128"/>
              </a:rPr>
              <a:t>Advocacy</a:t>
            </a:r>
          </a:p>
          <a:p>
            <a:pPr marL="285750" indent="-285750" defTabSz="457200" fontAlgn="base">
              <a:spcBef>
                <a:spcPct val="0"/>
              </a:spcBef>
              <a:spcAft>
                <a:spcPct val="0"/>
              </a:spcAft>
              <a:buFont typeface="Arial" panose="020B0604020202020204" pitchFamily="34" charset="0"/>
              <a:buChar char="•"/>
            </a:pPr>
            <a:r>
              <a:rPr lang="en-US" sz="1600" dirty="0">
                <a:solidFill>
                  <a:prstClr val="black"/>
                </a:solidFill>
                <a:latin typeface="Calibri" panose="020F0502020204030204"/>
                <a:ea typeface="ＭＳ Ｐゴシック" charset="-128"/>
              </a:rPr>
              <a:t>Research</a:t>
            </a:r>
          </a:p>
          <a:p>
            <a:pPr marL="285750" indent="-285750" defTabSz="457200" fontAlgn="base">
              <a:spcBef>
                <a:spcPct val="0"/>
              </a:spcBef>
              <a:spcAft>
                <a:spcPct val="0"/>
              </a:spcAft>
              <a:buFont typeface="Arial" panose="020B0604020202020204" pitchFamily="34" charset="0"/>
              <a:buChar char="•"/>
            </a:pPr>
            <a:r>
              <a:rPr lang="en-US" sz="1600" dirty="0">
                <a:solidFill>
                  <a:prstClr val="black"/>
                </a:solidFill>
                <a:latin typeface="Calibri" panose="020F0502020204030204"/>
                <a:ea typeface="ＭＳ Ｐゴシック" charset="-128"/>
              </a:rPr>
              <a:t>Training/Education</a:t>
            </a:r>
          </a:p>
        </p:txBody>
      </p:sp>
      <p:sp>
        <p:nvSpPr>
          <p:cNvPr id="6" name="TextBox 5">
            <a:extLst>
              <a:ext uri="{FF2B5EF4-FFF2-40B4-BE49-F238E27FC236}">
                <a16:creationId xmlns:a16="http://schemas.microsoft.com/office/drawing/2014/main" id="{E96085FB-6EEB-A74B-A655-AB442A7CC797}"/>
              </a:ext>
            </a:extLst>
          </p:cNvPr>
          <p:cNvSpPr txBox="1"/>
          <p:nvPr/>
        </p:nvSpPr>
        <p:spPr>
          <a:xfrm>
            <a:off x="7285462" y="1773046"/>
            <a:ext cx="2849138" cy="1877437"/>
          </a:xfrm>
          <a:prstGeom prst="rect">
            <a:avLst/>
          </a:prstGeom>
          <a:noFill/>
        </p:spPr>
        <p:txBody>
          <a:bodyPr wrap="square" lIns="0" rIns="0" rtlCol="0">
            <a:spAutoFit/>
          </a:bodyPr>
          <a:lstStyle/>
          <a:p>
            <a:pPr defTabSz="457200" fontAlgn="base">
              <a:spcBef>
                <a:spcPct val="0"/>
              </a:spcBef>
              <a:spcAft>
                <a:spcPct val="0"/>
              </a:spcAft>
            </a:pPr>
            <a:r>
              <a:rPr lang="en-US" u="sng" dirty="0">
                <a:solidFill>
                  <a:prstClr val="black"/>
                </a:solidFill>
                <a:latin typeface="Calibri" panose="020F0502020204030204"/>
                <a:ea typeface="ＭＳ Ｐゴシック" charset="-128"/>
              </a:rPr>
              <a:t>AIDS Action Committee</a:t>
            </a:r>
          </a:p>
          <a:p>
            <a:pPr marL="285750" indent="-285750" defTabSz="457200" fontAlgn="base">
              <a:spcBef>
                <a:spcPct val="0"/>
              </a:spcBef>
              <a:spcAft>
                <a:spcPct val="0"/>
              </a:spcAft>
              <a:buFont typeface="Arial" panose="020B0604020202020204" pitchFamily="34" charset="0"/>
              <a:buChar char="•"/>
            </a:pPr>
            <a:r>
              <a:rPr lang="en-US" sz="1600" dirty="0">
                <a:solidFill>
                  <a:prstClr val="black"/>
                </a:solidFill>
                <a:latin typeface="Calibri" panose="020F0502020204030204"/>
                <a:ea typeface="ＭＳ Ｐゴシック" charset="-128"/>
              </a:rPr>
              <a:t>Community Outreach Programs</a:t>
            </a:r>
          </a:p>
          <a:p>
            <a:pPr marL="285750" indent="-285750" defTabSz="457200" fontAlgn="base">
              <a:spcBef>
                <a:spcPct val="0"/>
              </a:spcBef>
              <a:spcAft>
                <a:spcPct val="0"/>
              </a:spcAft>
              <a:buFont typeface="Arial" panose="020B0604020202020204" pitchFamily="34" charset="0"/>
              <a:buChar char="•"/>
            </a:pPr>
            <a:r>
              <a:rPr lang="en-US" sz="1600" dirty="0">
                <a:solidFill>
                  <a:prstClr val="black"/>
                </a:solidFill>
                <a:latin typeface="Calibri" panose="020F0502020204030204"/>
                <a:ea typeface="ＭＳ Ｐゴシック" charset="-128"/>
              </a:rPr>
              <a:t>Public Health Programs</a:t>
            </a:r>
          </a:p>
          <a:p>
            <a:pPr marL="285750" indent="-285750" defTabSz="457200" fontAlgn="base">
              <a:spcBef>
                <a:spcPct val="0"/>
              </a:spcBef>
              <a:spcAft>
                <a:spcPct val="0"/>
              </a:spcAft>
              <a:buFont typeface="Arial" panose="020B0604020202020204" pitchFamily="34" charset="0"/>
              <a:buChar char="•"/>
            </a:pPr>
            <a:r>
              <a:rPr lang="en-US" sz="1600" dirty="0">
                <a:solidFill>
                  <a:prstClr val="black"/>
                </a:solidFill>
                <a:latin typeface="Calibri" panose="020F0502020204030204"/>
                <a:ea typeface="ＭＳ Ｐゴシック" charset="-128"/>
              </a:rPr>
              <a:t>Housing &amp; Legal Case Management for PLWH</a:t>
            </a:r>
          </a:p>
          <a:p>
            <a:pPr defTabSz="457200" fontAlgn="base">
              <a:spcBef>
                <a:spcPct val="0"/>
              </a:spcBef>
              <a:spcAft>
                <a:spcPct val="0"/>
              </a:spcAft>
            </a:pPr>
            <a:endParaRPr lang="en-US" dirty="0">
              <a:solidFill>
                <a:prstClr val="black"/>
              </a:solidFill>
              <a:latin typeface="Calibri" panose="020F0502020204030204"/>
              <a:ea typeface="ＭＳ Ｐゴシック" charset="-128"/>
            </a:endParaRPr>
          </a:p>
        </p:txBody>
      </p:sp>
      <p:sp>
        <p:nvSpPr>
          <p:cNvPr id="10" name="Down Arrow 9">
            <a:extLst>
              <a:ext uri="{FF2B5EF4-FFF2-40B4-BE49-F238E27FC236}">
                <a16:creationId xmlns:a16="http://schemas.microsoft.com/office/drawing/2014/main" id="{F705043B-74A6-9040-BC96-2B4F66EDBD7D}"/>
              </a:ext>
            </a:extLst>
          </p:cNvPr>
          <p:cNvSpPr/>
          <p:nvPr/>
        </p:nvSpPr>
        <p:spPr>
          <a:xfrm>
            <a:off x="2743200" y="3650482"/>
            <a:ext cx="533400" cy="921518"/>
          </a:xfrm>
          <a:prstGeom prst="down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dirty="0">
              <a:solidFill>
                <a:prstClr val="white"/>
              </a:solidFill>
              <a:latin typeface="Calibri" panose="020F0502020204030204"/>
            </a:endParaRPr>
          </a:p>
        </p:txBody>
      </p:sp>
      <p:sp>
        <p:nvSpPr>
          <p:cNvPr id="12" name="Down Arrow 11">
            <a:extLst>
              <a:ext uri="{FF2B5EF4-FFF2-40B4-BE49-F238E27FC236}">
                <a16:creationId xmlns:a16="http://schemas.microsoft.com/office/drawing/2014/main" id="{C8475B63-2259-5040-9707-3072CB9E4E10}"/>
              </a:ext>
            </a:extLst>
          </p:cNvPr>
          <p:cNvSpPr/>
          <p:nvPr/>
        </p:nvSpPr>
        <p:spPr>
          <a:xfrm>
            <a:off x="5534722" y="3006339"/>
            <a:ext cx="533400" cy="1565661"/>
          </a:xfrm>
          <a:prstGeom prst="down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dirty="0">
              <a:solidFill>
                <a:prstClr val="white"/>
              </a:solidFill>
              <a:latin typeface="Calibri" panose="020F0502020204030204"/>
            </a:endParaRPr>
          </a:p>
        </p:txBody>
      </p:sp>
      <p:sp>
        <p:nvSpPr>
          <p:cNvPr id="13" name="Down Arrow 12">
            <a:extLst>
              <a:ext uri="{FF2B5EF4-FFF2-40B4-BE49-F238E27FC236}">
                <a16:creationId xmlns:a16="http://schemas.microsoft.com/office/drawing/2014/main" id="{29BE9CCC-449E-BD42-8501-49038420BBF3}"/>
              </a:ext>
            </a:extLst>
          </p:cNvPr>
          <p:cNvSpPr/>
          <p:nvPr/>
        </p:nvSpPr>
        <p:spPr>
          <a:xfrm>
            <a:off x="8544622" y="3650482"/>
            <a:ext cx="533400" cy="921518"/>
          </a:xfrm>
          <a:prstGeom prst="down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dirty="0">
              <a:solidFill>
                <a:prstClr val="white"/>
              </a:solidFill>
              <a:latin typeface="Calibri" panose="020F0502020204030204"/>
            </a:endParaRPr>
          </a:p>
        </p:txBody>
      </p:sp>
      <p:sp>
        <p:nvSpPr>
          <p:cNvPr id="14" name="TextBox 13">
            <a:extLst>
              <a:ext uri="{FF2B5EF4-FFF2-40B4-BE49-F238E27FC236}">
                <a16:creationId xmlns:a16="http://schemas.microsoft.com/office/drawing/2014/main" id="{6AD71F6C-4928-1A46-BD55-7D148C771B10}"/>
              </a:ext>
            </a:extLst>
          </p:cNvPr>
          <p:cNvSpPr txBox="1"/>
          <p:nvPr/>
        </p:nvSpPr>
        <p:spPr>
          <a:xfrm>
            <a:off x="1683834" y="4571999"/>
            <a:ext cx="2735766" cy="523220"/>
          </a:xfrm>
          <a:prstGeom prst="rect">
            <a:avLst/>
          </a:prstGeom>
          <a:noFill/>
        </p:spPr>
        <p:txBody>
          <a:bodyPr wrap="square" lIns="0" rIns="0" rtlCol="0">
            <a:spAutoFit/>
          </a:bodyPr>
          <a:lstStyle/>
          <a:p>
            <a:pPr defTabSz="457200" fontAlgn="base">
              <a:spcBef>
                <a:spcPct val="0"/>
              </a:spcBef>
              <a:spcAft>
                <a:spcPct val="0"/>
              </a:spcAft>
            </a:pPr>
            <a:r>
              <a:rPr lang="en-US" sz="1400" b="1" dirty="0">
                <a:solidFill>
                  <a:prstClr val="black"/>
                </a:solidFill>
                <a:latin typeface="Calibri" panose="020F0502020204030204"/>
                <a:ea typeface="ＭＳ Ｐゴシック" charset="-128"/>
              </a:rPr>
              <a:t>STI services integrated into primary care</a:t>
            </a:r>
          </a:p>
        </p:txBody>
      </p:sp>
      <p:sp>
        <p:nvSpPr>
          <p:cNvPr id="15" name="TextBox 14">
            <a:extLst>
              <a:ext uri="{FF2B5EF4-FFF2-40B4-BE49-F238E27FC236}">
                <a16:creationId xmlns:a16="http://schemas.microsoft.com/office/drawing/2014/main" id="{613FBFB6-5DFF-D840-A540-6B8FFFEFB9C6}"/>
              </a:ext>
            </a:extLst>
          </p:cNvPr>
          <p:cNvSpPr txBox="1"/>
          <p:nvPr/>
        </p:nvSpPr>
        <p:spPr>
          <a:xfrm>
            <a:off x="4433539" y="4568283"/>
            <a:ext cx="2735766" cy="1169551"/>
          </a:xfrm>
          <a:prstGeom prst="rect">
            <a:avLst/>
          </a:prstGeom>
          <a:noFill/>
        </p:spPr>
        <p:txBody>
          <a:bodyPr wrap="square" lIns="0" rIns="0" rtlCol="0">
            <a:spAutoFit/>
          </a:bodyPr>
          <a:lstStyle/>
          <a:p>
            <a:pPr defTabSz="457200" fontAlgn="base">
              <a:spcBef>
                <a:spcPct val="0"/>
              </a:spcBef>
              <a:spcAft>
                <a:spcPct val="0"/>
              </a:spcAft>
            </a:pPr>
            <a:r>
              <a:rPr lang="en-US" sz="1400" dirty="0">
                <a:solidFill>
                  <a:prstClr val="black"/>
                </a:solidFill>
                <a:latin typeface="Calibri" panose="020F0502020204030204"/>
                <a:ea typeface="ＭＳ Ｐゴシック" charset="-128"/>
              </a:rPr>
              <a:t>STI Data Collection/Analysis</a:t>
            </a:r>
          </a:p>
          <a:p>
            <a:pPr defTabSz="457200" fontAlgn="base">
              <a:spcBef>
                <a:spcPct val="0"/>
              </a:spcBef>
              <a:spcAft>
                <a:spcPct val="0"/>
              </a:spcAft>
            </a:pPr>
            <a:r>
              <a:rPr lang="en-US" sz="1400" dirty="0">
                <a:solidFill>
                  <a:prstClr val="black"/>
                </a:solidFill>
                <a:latin typeface="Calibri" panose="020F0502020204030204"/>
                <a:ea typeface="ＭＳ Ｐゴシック" charset="-128"/>
              </a:rPr>
              <a:t>STI Clinical Training</a:t>
            </a:r>
          </a:p>
          <a:p>
            <a:pPr defTabSz="457200" fontAlgn="base">
              <a:spcBef>
                <a:spcPct val="0"/>
              </a:spcBef>
              <a:spcAft>
                <a:spcPct val="0"/>
              </a:spcAft>
            </a:pPr>
            <a:r>
              <a:rPr lang="en-US" sz="1400" b="1" dirty="0">
                <a:solidFill>
                  <a:prstClr val="black"/>
                </a:solidFill>
                <a:latin typeface="Calibri" panose="020F0502020204030204"/>
                <a:ea typeface="ＭＳ Ｐゴシック" charset="-128"/>
              </a:rPr>
              <a:t>STI services as part of research studies</a:t>
            </a:r>
          </a:p>
          <a:p>
            <a:pPr defTabSz="457200" fontAlgn="base">
              <a:spcBef>
                <a:spcPct val="0"/>
              </a:spcBef>
              <a:spcAft>
                <a:spcPct val="0"/>
              </a:spcAft>
            </a:pPr>
            <a:r>
              <a:rPr lang="en-US" sz="1400" dirty="0">
                <a:solidFill>
                  <a:prstClr val="black"/>
                </a:solidFill>
                <a:latin typeface="Calibri" panose="020F0502020204030204"/>
                <a:ea typeface="ＭＳ Ｐゴシック" charset="-128"/>
              </a:rPr>
              <a:t>STI Policy Recommendations</a:t>
            </a:r>
          </a:p>
        </p:txBody>
      </p:sp>
      <p:sp>
        <p:nvSpPr>
          <p:cNvPr id="16" name="TextBox 15">
            <a:extLst>
              <a:ext uri="{FF2B5EF4-FFF2-40B4-BE49-F238E27FC236}">
                <a16:creationId xmlns:a16="http://schemas.microsoft.com/office/drawing/2014/main" id="{19BD7AD7-A51A-C443-9A42-C2709782FFC9}"/>
              </a:ext>
            </a:extLst>
          </p:cNvPr>
          <p:cNvSpPr txBox="1"/>
          <p:nvPr/>
        </p:nvSpPr>
        <p:spPr>
          <a:xfrm>
            <a:off x="7183244" y="4568282"/>
            <a:ext cx="3256156" cy="1231106"/>
          </a:xfrm>
          <a:prstGeom prst="rect">
            <a:avLst/>
          </a:prstGeom>
          <a:noFill/>
        </p:spPr>
        <p:txBody>
          <a:bodyPr wrap="square" lIns="0" rIns="0" rtlCol="0">
            <a:spAutoFit/>
          </a:bodyPr>
          <a:lstStyle/>
          <a:p>
            <a:pPr defTabSz="457200" fontAlgn="base">
              <a:spcBef>
                <a:spcPct val="0"/>
              </a:spcBef>
              <a:spcAft>
                <a:spcPct val="0"/>
              </a:spcAft>
            </a:pPr>
            <a:r>
              <a:rPr lang="en-US" sz="1400" b="1" dirty="0">
                <a:solidFill>
                  <a:prstClr val="black"/>
                </a:solidFill>
                <a:latin typeface="Calibri" panose="020F0502020204030204"/>
                <a:ea typeface="ＭＳ Ｐゴシック" charset="-128"/>
              </a:rPr>
              <a:t>STI services as part of…</a:t>
            </a:r>
          </a:p>
          <a:p>
            <a:pPr marL="285750" indent="-285750" defTabSz="457200" fontAlgn="base">
              <a:spcBef>
                <a:spcPct val="0"/>
              </a:spcBef>
              <a:spcAft>
                <a:spcPct val="0"/>
              </a:spcAft>
              <a:buFont typeface="Arial" panose="020B0604020202020204" pitchFamily="34" charset="0"/>
              <a:buChar char="•"/>
            </a:pPr>
            <a:r>
              <a:rPr lang="en-US" sz="1400" b="1" dirty="0">
                <a:solidFill>
                  <a:prstClr val="black"/>
                </a:solidFill>
                <a:latin typeface="Calibri" panose="020F0502020204030204"/>
                <a:ea typeface="ＭＳ Ｐゴシック" charset="-128"/>
              </a:rPr>
              <a:t>Standalone STI Clinics w/DPH</a:t>
            </a:r>
          </a:p>
          <a:p>
            <a:pPr marL="285750" indent="-285750" defTabSz="457200" fontAlgn="base">
              <a:spcBef>
                <a:spcPct val="0"/>
              </a:spcBef>
              <a:spcAft>
                <a:spcPct val="0"/>
              </a:spcAft>
              <a:buFont typeface="Arial" panose="020B0604020202020204" pitchFamily="34" charset="0"/>
              <a:buChar char="•"/>
            </a:pPr>
            <a:r>
              <a:rPr lang="en-US" sz="1400" b="1" dirty="0">
                <a:solidFill>
                  <a:prstClr val="black"/>
                </a:solidFill>
                <a:latin typeface="Calibri" panose="020F0502020204030204"/>
                <a:ea typeface="ＭＳ Ｐゴシック" charset="-128"/>
              </a:rPr>
              <a:t>Programs in nonclinical settings</a:t>
            </a:r>
          </a:p>
          <a:p>
            <a:pPr defTabSz="457200" fontAlgn="base">
              <a:spcBef>
                <a:spcPct val="0"/>
              </a:spcBef>
              <a:spcAft>
                <a:spcPct val="0"/>
              </a:spcAft>
            </a:pPr>
            <a:r>
              <a:rPr lang="en-US" sz="1400" dirty="0">
                <a:solidFill>
                  <a:prstClr val="black"/>
                </a:solidFill>
                <a:latin typeface="Calibri" panose="020F0502020204030204"/>
                <a:ea typeface="ＭＳ Ｐゴシック" charset="-128"/>
              </a:rPr>
              <a:t>STI Community Outreach/Education</a:t>
            </a:r>
          </a:p>
          <a:p>
            <a:pPr defTabSz="457200" fontAlgn="base">
              <a:spcBef>
                <a:spcPct val="0"/>
              </a:spcBef>
              <a:spcAft>
                <a:spcPct val="0"/>
              </a:spcAft>
            </a:pPr>
            <a:endParaRPr lang="en-US" dirty="0">
              <a:solidFill>
                <a:prstClr val="black"/>
              </a:solidFill>
              <a:latin typeface="Calibri" panose="020F0502020204030204"/>
              <a:ea typeface="ＭＳ Ｐゴシック" charset="-128"/>
            </a:endParaRPr>
          </a:p>
        </p:txBody>
      </p:sp>
    </p:spTree>
    <p:extLst>
      <p:ext uri="{BB962C8B-B14F-4D97-AF65-F5344CB8AC3E}">
        <p14:creationId xmlns:p14="http://schemas.microsoft.com/office/powerpoint/2010/main" val="2928406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90600" y="20320"/>
            <a:ext cx="10058400" cy="6019799"/>
            <a:chOff x="165517" y="145567"/>
            <a:chExt cx="10830904" cy="7089044"/>
          </a:xfrm>
        </p:grpSpPr>
        <p:sp>
          <p:nvSpPr>
            <p:cNvPr id="15" name="TextBox 14"/>
            <p:cNvSpPr txBox="1"/>
            <p:nvPr/>
          </p:nvSpPr>
          <p:spPr>
            <a:xfrm>
              <a:off x="8331328" y="6229140"/>
              <a:ext cx="2665091" cy="817000"/>
            </a:xfrm>
            <a:prstGeom prst="rect">
              <a:avLst/>
            </a:prstGeom>
            <a:noFill/>
            <a:ln>
              <a:solidFill>
                <a:schemeClr val="accent1"/>
              </a:solidFill>
            </a:ln>
          </p:spPr>
          <p:txBody>
            <a:bodyPr wrap="square" rtlCol="0">
              <a:spAutoFit/>
            </a:bodyPr>
            <a:lstStyle/>
            <a:p>
              <a:pPr algn="ctr"/>
              <a:r>
                <a:rPr lang="en-US" sz="2000" dirty="0"/>
                <a:t>LSU Viral Disease Clinic</a:t>
              </a:r>
            </a:p>
          </p:txBody>
        </p:sp>
        <p:sp>
          <p:nvSpPr>
            <p:cNvPr id="18" name="TextBox 17"/>
            <p:cNvSpPr txBox="1"/>
            <p:nvPr/>
          </p:nvSpPr>
          <p:spPr>
            <a:xfrm>
              <a:off x="4259301" y="6062394"/>
              <a:ext cx="2643352" cy="767033"/>
            </a:xfrm>
            <a:prstGeom prst="rect">
              <a:avLst/>
            </a:prstGeom>
            <a:noFill/>
            <a:ln>
              <a:solidFill>
                <a:schemeClr val="accent1"/>
              </a:solidFill>
            </a:ln>
          </p:spPr>
          <p:txBody>
            <a:bodyPr wrap="square" rtlCol="0">
              <a:spAutoFit/>
            </a:bodyPr>
            <a:lstStyle/>
            <a:p>
              <a:pPr algn="ctr"/>
              <a:r>
                <a:rPr lang="en-US" sz="2000" dirty="0"/>
                <a:t>Florida DOH, Bay County</a:t>
              </a:r>
            </a:p>
          </p:txBody>
        </p:sp>
        <p:grpSp>
          <p:nvGrpSpPr>
            <p:cNvPr id="3" name="Group 2"/>
            <p:cNvGrpSpPr/>
            <p:nvPr/>
          </p:nvGrpSpPr>
          <p:grpSpPr>
            <a:xfrm>
              <a:off x="165517" y="145567"/>
              <a:ext cx="10830904" cy="7089044"/>
              <a:chOff x="165517" y="145567"/>
              <a:chExt cx="10830904" cy="7089044"/>
            </a:xfrm>
          </p:grpSpPr>
          <p:sp>
            <p:nvSpPr>
              <p:cNvPr id="4" name="TextBox 3"/>
              <p:cNvSpPr txBox="1"/>
              <p:nvPr/>
            </p:nvSpPr>
            <p:spPr>
              <a:xfrm>
                <a:off x="2475173" y="145567"/>
                <a:ext cx="6211614" cy="1100526"/>
              </a:xfrm>
              <a:prstGeom prst="rect">
                <a:avLst/>
              </a:prstGeom>
              <a:noFill/>
              <a:ln>
                <a:solidFill>
                  <a:schemeClr val="accent1"/>
                </a:solidFill>
              </a:ln>
            </p:spPr>
            <p:txBody>
              <a:bodyPr wrap="square" rtlCol="0">
                <a:spAutoFit/>
              </a:bodyPr>
              <a:lstStyle/>
              <a:p>
                <a:pPr algn="ctr"/>
                <a:r>
                  <a:rPr lang="en-US" sz="2000" b="1" dirty="0"/>
                  <a:t>François-Xavier </a:t>
                </a:r>
                <a:r>
                  <a:rPr lang="en-US" sz="2000" b="1" dirty="0" err="1"/>
                  <a:t>Bagnoud</a:t>
                </a:r>
                <a:r>
                  <a:rPr lang="en-US" sz="2000" b="1" dirty="0"/>
                  <a:t> Center</a:t>
                </a:r>
              </a:p>
              <a:p>
                <a:pPr algn="ctr"/>
                <a:r>
                  <a:rPr lang="en-US" sz="2000" b="1" dirty="0"/>
                  <a:t> Rutgers School of Nursing </a:t>
                </a:r>
              </a:p>
              <a:p>
                <a:pPr algn="ctr"/>
                <a:r>
                  <a:rPr lang="en-US" sz="2000" b="1" dirty="0"/>
                  <a:t>Newark, NJ</a:t>
                </a:r>
              </a:p>
            </p:txBody>
          </p:sp>
          <p:grpSp>
            <p:nvGrpSpPr>
              <p:cNvPr id="2" name="Group 1"/>
              <p:cNvGrpSpPr/>
              <p:nvPr/>
            </p:nvGrpSpPr>
            <p:grpSpPr>
              <a:xfrm>
                <a:off x="165517" y="1068897"/>
                <a:ext cx="10830904" cy="6165714"/>
                <a:chOff x="165517" y="1068897"/>
                <a:chExt cx="10830904" cy="6165714"/>
              </a:xfrm>
            </p:grpSpPr>
            <p:sp>
              <p:nvSpPr>
                <p:cNvPr id="5" name="TextBox 4"/>
                <p:cNvSpPr txBox="1"/>
                <p:nvPr/>
              </p:nvSpPr>
              <p:spPr>
                <a:xfrm>
                  <a:off x="165535" y="2444162"/>
                  <a:ext cx="2643353" cy="767033"/>
                </a:xfrm>
                <a:prstGeom prst="rect">
                  <a:avLst/>
                </a:prstGeom>
                <a:noFill/>
                <a:ln>
                  <a:solidFill>
                    <a:schemeClr val="accent1"/>
                  </a:solidFill>
                </a:ln>
              </p:spPr>
              <p:txBody>
                <a:bodyPr wrap="square" rtlCol="0">
                  <a:spAutoFit/>
                </a:bodyPr>
                <a:lstStyle/>
                <a:p>
                  <a:pPr algn="ctr"/>
                  <a:r>
                    <a:rPr lang="en-US" sz="2000" dirty="0"/>
                    <a:t>Convener: </a:t>
                  </a:r>
                </a:p>
                <a:p>
                  <a:pPr algn="ctr"/>
                  <a:r>
                    <a:rPr lang="en-US" sz="2000" dirty="0"/>
                    <a:t>Howard University</a:t>
                  </a:r>
                </a:p>
              </p:txBody>
            </p:sp>
            <p:sp>
              <p:nvSpPr>
                <p:cNvPr id="8" name="TextBox 7"/>
                <p:cNvSpPr txBox="1"/>
                <p:nvPr/>
              </p:nvSpPr>
              <p:spPr>
                <a:xfrm>
                  <a:off x="165517" y="1685021"/>
                  <a:ext cx="2643353" cy="433541"/>
                </a:xfrm>
                <a:prstGeom prst="rect">
                  <a:avLst/>
                </a:prstGeom>
                <a:noFill/>
                <a:ln>
                  <a:solidFill>
                    <a:schemeClr val="accent1"/>
                  </a:solidFill>
                </a:ln>
              </p:spPr>
              <p:txBody>
                <a:bodyPr wrap="square" rtlCol="0">
                  <a:spAutoFit/>
                </a:bodyPr>
                <a:lstStyle/>
                <a:p>
                  <a:pPr algn="ctr"/>
                  <a:r>
                    <a:rPr lang="en-US" sz="2000" b="1" dirty="0"/>
                    <a:t>Washington, DC</a:t>
                  </a:r>
                </a:p>
              </p:txBody>
            </p:sp>
            <p:sp>
              <p:nvSpPr>
                <p:cNvPr id="9" name="TextBox 8"/>
                <p:cNvSpPr txBox="1"/>
                <p:nvPr/>
              </p:nvSpPr>
              <p:spPr>
                <a:xfrm>
                  <a:off x="4259304" y="2299594"/>
                  <a:ext cx="2643353" cy="767033"/>
                </a:xfrm>
                <a:prstGeom prst="rect">
                  <a:avLst/>
                </a:prstGeom>
                <a:noFill/>
                <a:ln>
                  <a:solidFill>
                    <a:schemeClr val="accent1"/>
                  </a:solidFill>
                </a:ln>
              </p:spPr>
              <p:txBody>
                <a:bodyPr wrap="square" rtlCol="0">
                  <a:spAutoFit/>
                </a:bodyPr>
                <a:lstStyle/>
                <a:p>
                  <a:pPr algn="ctr"/>
                  <a:r>
                    <a:rPr lang="en-US" sz="2000" dirty="0"/>
                    <a:t>Convener:</a:t>
                  </a:r>
                </a:p>
                <a:p>
                  <a:pPr algn="ctr"/>
                  <a:r>
                    <a:rPr lang="en-US" sz="2000" dirty="0"/>
                    <a:t>University of Florida</a:t>
                  </a:r>
                </a:p>
              </p:txBody>
            </p:sp>
            <p:sp>
              <p:nvSpPr>
                <p:cNvPr id="10" name="TextBox 9"/>
                <p:cNvSpPr txBox="1"/>
                <p:nvPr/>
              </p:nvSpPr>
              <p:spPr>
                <a:xfrm>
                  <a:off x="8353068" y="2285628"/>
                  <a:ext cx="2643352" cy="1100526"/>
                </a:xfrm>
                <a:prstGeom prst="rect">
                  <a:avLst/>
                </a:prstGeom>
                <a:noFill/>
                <a:ln>
                  <a:solidFill>
                    <a:schemeClr val="accent1"/>
                  </a:solidFill>
                </a:ln>
              </p:spPr>
              <p:txBody>
                <a:bodyPr wrap="square" rtlCol="0">
                  <a:spAutoFit/>
                </a:bodyPr>
                <a:lstStyle/>
                <a:p>
                  <a:pPr algn="ctr"/>
                  <a:r>
                    <a:rPr lang="en-US" sz="2000" dirty="0"/>
                    <a:t>Convener:</a:t>
                  </a:r>
                </a:p>
                <a:p>
                  <a:pPr algn="ctr"/>
                  <a:r>
                    <a:rPr lang="en-US" sz="2000" dirty="0"/>
                    <a:t>Louisiana State University (LSU)</a:t>
                  </a:r>
                </a:p>
              </p:txBody>
            </p:sp>
            <p:sp>
              <p:nvSpPr>
                <p:cNvPr id="13" name="TextBox 12"/>
                <p:cNvSpPr txBox="1"/>
                <p:nvPr/>
              </p:nvSpPr>
              <p:spPr>
                <a:xfrm>
                  <a:off x="8353070" y="3588573"/>
                  <a:ext cx="2643350" cy="767033"/>
                </a:xfrm>
                <a:prstGeom prst="rect">
                  <a:avLst/>
                </a:prstGeom>
                <a:noFill/>
                <a:ln>
                  <a:solidFill>
                    <a:schemeClr val="accent1"/>
                  </a:solidFill>
                </a:ln>
              </p:spPr>
              <p:txBody>
                <a:bodyPr wrap="square" rtlCol="0">
                  <a:spAutoFit/>
                </a:bodyPr>
                <a:lstStyle/>
                <a:p>
                  <a:pPr algn="ctr"/>
                  <a:r>
                    <a:rPr lang="en-US" sz="2000" dirty="0"/>
                    <a:t>Capitol City Family Health Center </a:t>
                  </a:r>
                </a:p>
              </p:txBody>
            </p:sp>
            <p:sp>
              <p:nvSpPr>
                <p:cNvPr id="14" name="TextBox 13"/>
                <p:cNvSpPr txBox="1"/>
                <p:nvPr/>
              </p:nvSpPr>
              <p:spPr>
                <a:xfrm>
                  <a:off x="8353068" y="4570201"/>
                  <a:ext cx="2643350" cy="1434017"/>
                </a:xfrm>
                <a:prstGeom prst="rect">
                  <a:avLst/>
                </a:prstGeom>
                <a:noFill/>
                <a:ln>
                  <a:solidFill>
                    <a:schemeClr val="accent1"/>
                  </a:solidFill>
                </a:ln>
              </p:spPr>
              <p:txBody>
                <a:bodyPr wrap="square" rtlCol="0">
                  <a:spAutoFit/>
                </a:bodyPr>
                <a:lstStyle/>
                <a:p>
                  <a:pPr algn="ctr"/>
                  <a:r>
                    <a:rPr lang="en-US" sz="2000" dirty="0"/>
                    <a:t>Southwest Louisiana AIDS Coalition Comprehensive Care Center </a:t>
                  </a:r>
                </a:p>
              </p:txBody>
            </p:sp>
            <p:sp>
              <p:nvSpPr>
                <p:cNvPr id="16" name="TextBox 15"/>
                <p:cNvSpPr txBox="1"/>
                <p:nvPr/>
              </p:nvSpPr>
              <p:spPr>
                <a:xfrm>
                  <a:off x="4259301" y="3469676"/>
                  <a:ext cx="2643353" cy="1100526"/>
                </a:xfrm>
                <a:prstGeom prst="rect">
                  <a:avLst/>
                </a:prstGeom>
                <a:noFill/>
                <a:ln>
                  <a:solidFill>
                    <a:schemeClr val="accent1"/>
                  </a:solidFill>
                </a:ln>
              </p:spPr>
              <p:txBody>
                <a:bodyPr wrap="square" rtlCol="0">
                  <a:spAutoFit/>
                </a:bodyPr>
                <a:lstStyle/>
                <a:p>
                  <a:pPr algn="ctr"/>
                  <a:r>
                    <a:rPr lang="en-US" sz="2000" dirty="0"/>
                    <a:t>Florida Department of Health (DOH), Orange County </a:t>
                  </a:r>
                </a:p>
              </p:txBody>
            </p:sp>
            <p:sp>
              <p:nvSpPr>
                <p:cNvPr id="17" name="TextBox 16"/>
                <p:cNvSpPr txBox="1"/>
                <p:nvPr/>
              </p:nvSpPr>
              <p:spPr>
                <a:xfrm>
                  <a:off x="4259300" y="4870392"/>
                  <a:ext cx="2643353" cy="767033"/>
                </a:xfrm>
                <a:prstGeom prst="rect">
                  <a:avLst/>
                </a:prstGeom>
                <a:noFill/>
                <a:ln>
                  <a:solidFill>
                    <a:schemeClr val="accent1"/>
                  </a:solidFill>
                </a:ln>
              </p:spPr>
              <p:txBody>
                <a:bodyPr wrap="square" rtlCol="0">
                  <a:spAutoFit/>
                </a:bodyPr>
                <a:lstStyle/>
                <a:p>
                  <a:pPr algn="ctr"/>
                  <a:r>
                    <a:rPr lang="en-US" sz="2000" dirty="0"/>
                    <a:t>Florida DOH, Alachua County </a:t>
                  </a:r>
                </a:p>
              </p:txBody>
            </p:sp>
            <p:sp>
              <p:nvSpPr>
                <p:cNvPr id="19" name="TextBox 18"/>
                <p:cNvSpPr txBox="1"/>
                <p:nvPr/>
              </p:nvSpPr>
              <p:spPr>
                <a:xfrm>
                  <a:off x="165517" y="3451292"/>
                  <a:ext cx="2643353" cy="1100526"/>
                </a:xfrm>
                <a:prstGeom prst="rect">
                  <a:avLst/>
                </a:prstGeom>
                <a:noFill/>
                <a:ln>
                  <a:solidFill>
                    <a:schemeClr val="accent1"/>
                  </a:solidFill>
                </a:ln>
              </p:spPr>
              <p:txBody>
                <a:bodyPr wrap="square" rtlCol="0">
                  <a:spAutoFit/>
                </a:bodyPr>
                <a:lstStyle/>
                <a:p>
                  <a:pPr algn="ctr"/>
                  <a:r>
                    <a:rPr lang="en-US" sz="2000" dirty="0"/>
                    <a:t>Howard University Hospital Comprehensive Clinic</a:t>
                  </a:r>
                </a:p>
              </p:txBody>
            </p:sp>
            <p:sp>
              <p:nvSpPr>
                <p:cNvPr id="20" name="TextBox 19"/>
                <p:cNvSpPr txBox="1"/>
                <p:nvPr/>
              </p:nvSpPr>
              <p:spPr>
                <a:xfrm>
                  <a:off x="165517" y="4903349"/>
                  <a:ext cx="2643353" cy="767033"/>
                </a:xfrm>
                <a:prstGeom prst="rect">
                  <a:avLst/>
                </a:prstGeom>
                <a:noFill/>
                <a:ln>
                  <a:solidFill>
                    <a:schemeClr val="accent1"/>
                  </a:solidFill>
                </a:ln>
              </p:spPr>
              <p:txBody>
                <a:bodyPr wrap="square" rtlCol="0">
                  <a:spAutoFit/>
                </a:bodyPr>
                <a:lstStyle/>
                <a:p>
                  <a:pPr algn="ctr"/>
                  <a:r>
                    <a:rPr lang="en-US" sz="2000" dirty="0"/>
                    <a:t>Andromeda Transcultural Health</a:t>
                  </a:r>
                </a:p>
              </p:txBody>
            </p:sp>
            <p:sp>
              <p:nvSpPr>
                <p:cNvPr id="21" name="TextBox 20"/>
                <p:cNvSpPr txBox="1"/>
                <p:nvPr/>
              </p:nvSpPr>
              <p:spPr>
                <a:xfrm>
                  <a:off x="165530" y="6062393"/>
                  <a:ext cx="2643340" cy="1172218"/>
                </a:xfrm>
                <a:prstGeom prst="rect">
                  <a:avLst/>
                </a:prstGeom>
                <a:noFill/>
                <a:ln>
                  <a:solidFill>
                    <a:schemeClr val="accent1"/>
                  </a:solidFill>
                </a:ln>
              </p:spPr>
              <p:txBody>
                <a:bodyPr wrap="square" rtlCol="0">
                  <a:spAutoFit/>
                </a:bodyPr>
                <a:lstStyle/>
                <a:p>
                  <a:pPr algn="ctr"/>
                  <a:r>
                    <a:rPr lang="en-US" sz="2000" dirty="0"/>
                    <a:t>Family and Medical Counseling</a:t>
                  </a:r>
                </a:p>
                <a:p>
                  <a:pPr algn="ctr"/>
                  <a:r>
                    <a:rPr lang="en-US" sz="2000" dirty="0"/>
                    <a:t> Services, Inc.</a:t>
                  </a:r>
                </a:p>
              </p:txBody>
            </p:sp>
            <p:cxnSp>
              <p:nvCxnSpPr>
                <p:cNvPr id="25" name="Straight Arrow Connector 24"/>
                <p:cNvCxnSpPr>
                  <a:stCxn id="4" idx="2"/>
                  <a:endCxn id="8" idx="0"/>
                </p:cNvCxnSpPr>
                <p:nvPr/>
              </p:nvCxnSpPr>
              <p:spPr>
                <a:xfrm rot="5400000">
                  <a:off x="3225824" y="-669713"/>
                  <a:ext cx="616547" cy="4093767"/>
                </a:xfrm>
                <a:prstGeom prst="bentConnector3">
                  <a:avLst>
                    <a:gd name="adj1" fmla="val 6516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4" idx="2"/>
                  <a:endCxn id="118" idx="0"/>
                </p:cNvCxnSpPr>
                <p:nvPr/>
              </p:nvCxnSpPr>
              <p:spPr>
                <a:xfrm>
                  <a:off x="5580980" y="1246093"/>
                  <a:ext cx="5" cy="4389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24"/>
                <p:cNvCxnSpPr>
                  <a:stCxn id="4" idx="2"/>
                  <a:endCxn id="126" idx="0"/>
                </p:cNvCxnSpPr>
                <p:nvPr/>
              </p:nvCxnSpPr>
              <p:spPr>
                <a:xfrm rot="16200000" flipH="1">
                  <a:off x="7408398" y="-581326"/>
                  <a:ext cx="438928" cy="4093765"/>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8" idx="2"/>
                  <a:endCxn id="5" idx="0"/>
                </p:cNvCxnSpPr>
                <p:nvPr/>
              </p:nvCxnSpPr>
              <p:spPr>
                <a:xfrm>
                  <a:off x="1487194" y="2118562"/>
                  <a:ext cx="18" cy="325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a:stCxn id="5" idx="2"/>
                  <a:endCxn id="19" idx="0"/>
                </p:cNvCxnSpPr>
                <p:nvPr/>
              </p:nvCxnSpPr>
              <p:spPr>
                <a:xfrm flipH="1">
                  <a:off x="1487194" y="3211195"/>
                  <a:ext cx="18" cy="2400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stCxn id="19" idx="2"/>
                  <a:endCxn id="20" idx="0"/>
                </p:cNvCxnSpPr>
                <p:nvPr/>
              </p:nvCxnSpPr>
              <p:spPr>
                <a:xfrm>
                  <a:off x="1487194" y="4551817"/>
                  <a:ext cx="0" cy="3515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a:stCxn id="20" idx="2"/>
                </p:cNvCxnSpPr>
                <p:nvPr/>
              </p:nvCxnSpPr>
              <p:spPr>
                <a:xfrm>
                  <a:off x="1487194" y="5670382"/>
                  <a:ext cx="0" cy="3920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a:stCxn id="118" idx="2"/>
                  <a:endCxn id="9" idx="0"/>
                </p:cNvCxnSpPr>
                <p:nvPr/>
              </p:nvCxnSpPr>
              <p:spPr>
                <a:xfrm flipH="1">
                  <a:off x="5580981" y="2118562"/>
                  <a:ext cx="4" cy="1810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8" name="TextBox 117"/>
                <p:cNvSpPr txBox="1"/>
                <p:nvPr/>
              </p:nvSpPr>
              <p:spPr>
                <a:xfrm>
                  <a:off x="4259308" y="1685021"/>
                  <a:ext cx="2643353" cy="433541"/>
                </a:xfrm>
                <a:prstGeom prst="rect">
                  <a:avLst/>
                </a:prstGeom>
                <a:noFill/>
                <a:ln>
                  <a:solidFill>
                    <a:schemeClr val="accent1"/>
                  </a:solidFill>
                </a:ln>
              </p:spPr>
              <p:txBody>
                <a:bodyPr wrap="square" rtlCol="0">
                  <a:spAutoFit/>
                </a:bodyPr>
                <a:lstStyle/>
                <a:p>
                  <a:pPr algn="ctr"/>
                  <a:r>
                    <a:rPr lang="en-US" sz="2000" b="1" dirty="0"/>
                    <a:t>Florida</a:t>
                  </a:r>
                </a:p>
              </p:txBody>
            </p:sp>
            <p:sp>
              <p:nvSpPr>
                <p:cNvPr id="126" name="TextBox 125"/>
                <p:cNvSpPr txBox="1"/>
                <p:nvPr/>
              </p:nvSpPr>
              <p:spPr>
                <a:xfrm>
                  <a:off x="8353068" y="1685021"/>
                  <a:ext cx="2643353" cy="433541"/>
                </a:xfrm>
                <a:prstGeom prst="rect">
                  <a:avLst/>
                </a:prstGeom>
                <a:noFill/>
                <a:ln>
                  <a:solidFill>
                    <a:schemeClr val="accent1"/>
                  </a:solidFill>
                </a:ln>
              </p:spPr>
              <p:txBody>
                <a:bodyPr wrap="square" rtlCol="0">
                  <a:spAutoFit/>
                </a:bodyPr>
                <a:lstStyle/>
                <a:p>
                  <a:pPr algn="ctr"/>
                  <a:r>
                    <a:rPr lang="en-US" sz="2000" b="1" dirty="0"/>
                    <a:t>Louisiana</a:t>
                  </a:r>
                </a:p>
              </p:txBody>
            </p:sp>
            <p:cxnSp>
              <p:nvCxnSpPr>
                <p:cNvPr id="148" name="Straight Arrow Connector 147"/>
                <p:cNvCxnSpPr>
                  <a:stCxn id="9" idx="2"/>
                  <a:endCxn id="16" idx="0"/>
                </p:cNvCxnSpPr>
                <p:nvPr/>
              </p:nvCxnSpPr>
              <p:spPr>
                <a:xfrm flipH="1">
                  <a:off x="5580978" y="3066627"/>
                  <a:ext cx="3" cy="4030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9" name="Straight Arrow Connector 148"/>
                <p:cNvCxnSpPr>
                  <a:stCxn id="16" idx="2"/>
                  <a:endCxn id="17" idx="0"/>
                </p:cNvCxnSpPr>
                <p:nvPr/>
              </p:nvCxnSpPr>
              <p:spPr>
                <a:xfrm flipH="1">
                  <a:off x="5580977" y="4570202"/>
                  <a:ext cx="1" cy="3001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0" name="Straight Arrow Connector 149"/>
                <p:cNvCxnSpPr>
                  <a:stCxn id="17" idx="2"/>
                  <a:endCxn id="18" idx="0"/>
                </p:cNvCxnSpPr>
                <p:nvPr/>
              </p:nvCxnSpPr>
              <p:spPr>
                <a:xfrm>
                  <a:off x="5580977" y="5637425"/>
                  <a:ext cx="0" cy="4249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7" name="Straight Arrow Connector 186"/>
                <p:cNvCxnSpPr>
                  <a:stCxn id="13" idx="2"/>
                  <a:endCxn id="14" idx="0"/>
                </p:cNvCxnSpPr>
                <p:nvPr/>
              </p:nvCxnSpPr>
              <p:spPr>
                <a:xfrm flipH="1">
                  <a:off x="9674743" y="4355605"/>
                  <a:ext cx="2" cy="2145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8" name="Straight Arrow Connector 187"/>
                <p:cNvCxnSpPr>
                  <a:stCxn id="10" idx="2"/>
                  <a:endCxn id="13" idx="0"/>
                </p:cNvCxnSpPr>
                <p:nvPr/>
              </p:nvCxnSpPr>
              <p:spPr>
                <a:xfrm>
                  <a:off x="9674744" y="3386154"/>
                  <a:ext cx="1" cy="2024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9" name="Straight Arrow Connector 188"/>
                <p:cNvCxnSpPr>
                  <a:stCxn id="126" idx="2"/>
                  <a:endCxn id="10" idx="0"/>
                </p:cNvCxnSpPr>
                <p:nvPr/>
              </p:nvCxnSpPr>
              <p:spPr>
                <a:xfrm flipH="1">
                  <a:off x="9674744" y="2118562"/>
                  <a:ext cx="1" cy="1670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grpSp>
      <p:cxnSp>
        <p:nvCxnSpPr>
          <p:cNvPr id="47" name="Straight Arrow Connector 46"/>
          <p:cNvCxnSpPr>
            <a:stCxn id="14" idx="2"/>
            <a:endCxn id="15" idx="0"/>
          </p:cNvCxnSpPr>
          <p:nvPr/>
        </p:nvCxnSpPr>
        <p:spPr>
          <a:xfrm flipH="1">
            <a:off x="9811495" y="4995307"/>
            <a:ext cx="10095" cy="1909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778287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57200"/>
            <a:ext cx="8229600" cy="533400"/>
          </a:xfrm>
        </p:spPr>
        <p:txBody>
          <a:bodyPr anchor="t">
            <a:normAutofit fontScale="90000"/>
          </a:bodyPr>
          <a:lstStyle/>
          <a:p>
            <a:r>
              <a:rPr lang="en-US" dirty="0"/>
              <a:t>STI Services at Fenway Health: Integration into HIV Care</a:t>
            </a:r>
          </a:p>
        </p:txBody>
      </p:sp>
      <p:pic>
        <p:nvPicPr>
          <p:cNvPr id="8" name="Content Placeholder 7">
            <a:extLst>
              <a:ext uri="{FF2B5EF4-FFF2-40B4-BE49-F238E27FC236}">
                <a16:creationId xmlns:a16="http://schemas.microsoft.com/office/drawing/2014/main" id="{2F0FC651-A8BC-3645-A853-772A0F8C011D}"/>
              </a:ext>
            </a:extLst>
          </p:cNvPr>
          <p:cNvPicPr>
            <a:picLocks noGrp="1" noChangeAspect="1"/>
          </p:cNvPicPr>
          <p:nvPr>
            <p:ph idx="1"/>
          </p:nvPr>
        </p:nvPicPr>
        <p:blipFill rotWithShape="1">
          <a:blip r:embed="rId3"/>
          <a:srcRect l="8334" r="38889"/>
          <a:stretch/>
        </p:blipFill>
        <p:spPr>
          <a:xfrm>
            <a:off x="1739153" y="1447801"/>
            <a:ext cx="4343400" cy="2339627"/>
          </a:xfrm>
        </p:spPr>
      </p:pic>
      <p:pic>
        <p:nvPicPr>
          <p:cNvPr id="10" name="Picture 9">
            <a:extLst>
              <a:ext uri="{FF2B5EF4-FFF2-40B4-BE49-F238E27FC236}">
                <a16:creationId xmlns:a16="http://schemas.microsoft.com/office/drawing/2014/main" id="{BBABC0C1-D10C-764B-87FC-B57E1D0A3353}"/>
              </a:ext>
            </a:extLst>
          </p:cNvPr>
          <p:cNvPicPr>
            <a:picLocks noChangeAspect="1"/>
          </p:cNvPicPr>
          <p:nvPr/>
        </p:nvPicPr>
        <p:blipFill>
          <a:blip r:embed="rId4"/>
          <a:stretch>
            <a:fillRect/>
          </a:stretch>
        </p:blipFill>
        <p:spPr>
          <a:xfrm>
            <a:off x="1524000" y="3787427"/>
            <a:ext cx="8953500" cy="2222500"/>
          </a:xfrm>
          <a:prstGeom prst="rect">
            <a:avLst/>
          </a:prstGeom>
        </p:spPr>
      </p:pic>
      <p:pic>
        <p:nvPicPr>
          <p:cNvPr id="12" name="Picture 11">
            <a:extLst>
              <a:ext uri="{FF2B5EF4-FFF2-40B4-BE49-F238E27FC236}">
                <a16:creationId xmlns:a16="http://schemas.microsoft.com/office/drawing/2014/main" id="{B2D981FA-2A32-DB45-9351-038361F9F678}"/>
              </a:ext>
            </a:extLst>
          </p:cNvPr>
          <p:cNvPicPr>
            <a:picLocks noChangeAspect="1"/>
          </p:cNvPicPr>
          <p:nvPr/>
        </p:nvPicPr>
        <p:blipFill rotWithShape="1">
          <a:blip r:embed="rId5"/>
          <a:srcRect t="17451" r="71846"/>
          <a:stretch/>
        </p:blipFill>
        <p:spPr>
          <a:xfrm>
            <a:off x="6934200" y="1674079"/>
            <a:ext cx="1855694" cy="1887071"/>
          </a:xfrm>
          <a:prstGeom prst="rect">
            <a:avLst/>
          </a:prstGeom>
        </p:spPr>
      </p:pic>
      <p:cxnSp>
        <p:nvCxnSpPr>
          <p:cNvPr id="15" name="Straight Arrow Connector 14">
            <a:extLst>
              <a:ext uri="{FF2B5EF4-FFF2-40B4-BE49-F238E27FC236}">
                <a16:creationId xmlns:a16="http://schemas.microsoft.com/office/drawing/2014/main" id="{AFA36EAA-2A5D-5D49-9BA0-15079EC41A8E}"/>
              </a:ext>
            </a:extLst>
          </p:cNvPr>
          <p:cNvCxnSpPr/>
          <p:nvPr/>
        </p:nvCxnSpPr>
        <p:spPr>
          <a:xfrm flipV="1">
            <a:off x="5257800" y="2646669"/>
            <a:ext cx="1676400" cy="739427"/>
          </a:xfrm>
          <a:prstGeom prst="straightConnector1">
            <a:avLst/>
          </a:prstGeom>
          <a:ln w="76200" cap="flat" cmpd="sng" algn="ctr">
            <a:solidFill>
              <a:schemeClr val="accent5">
                <a:lumMod val="75000"/>
              </a:schemeClr>
            </a:solidFill>
            <a:prstDash val="solid"/>
            <a:round/>
            <a:headEnd type="none" w="med" len="med"/>
            <a:tailEnd type="triangle"/>
          </a:ln>
          <a:effectLst>
            <a:reflection stA="0" endPos="0" dir="5400000" sy="-100000" algn="bl" rotWithShape="0"/>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0286536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57200"/>
            <a:ext cx="8229600" cy="533400"/>
          </a:xfrm>
        </p:spPr>
        <p:txBody>
          <a:bodyPr anchor="t">
            <a:normAutofit fontScale="90000"/>
          </a:bodyPr>
          <a:lstStyle/>
          <a:p>
            <a:r>
              <a:rPr lang="en-US" dirty="0"/>
              <a:t>STI Services at Fenway Health: Standalone STI CLINIC</a:t>
            </a:r>
          </a:p>
        </p:txBody>
      </p:sp>
      <p:sp>
        <p:nvSpPr>
          <p:cNvPr id="5" name="TextBox 4">
            <a:extLst>
              <a:ext uri="{FF2B5EF4-FFF2-40B4-BE49-F238E27FC236}">
                <a16:creationId xmlns:a16="http://schemas.microsoft.com/office/drawing/2014/main" id="{DD5486E6-B518-9C4D-94EE-3160E24A4321}"/>
              </a:ext>
            </a:extLst>
          </p:cNvPr>
          <p:cNvSpPr txBox="1"/>
          <p:nvPr/>
        </p:nvSpPr>
        <p:spPr>
          <a:xfrm>
            <a:off x="1981200" y="1600201"/>
            <a:ext cx="8229600" cy="3477875"/>
          </a:xfrm>
          <a:prstGeom prst="rect">
            <a:avLst/>
          </a:prstGeom>
          <a:noFill/>
        </p:spPr>
        <p:txBody>
          <a:bodyPr wrap="square" lIns="0" rIns="0" rtlCol="0">
            <a:spAutoFit/>
          </a:bodyPr>
          <a:lstStyle/>
          <a:p>
            <a:pPr marL="285750" indent="-285750" defTabSz="457200" fontAlgn="base">
              <a:spcBef>
                <a:spcPct val="0"/>
              </a:spcBef>
              <a:spcAft>
                <a:spcPct val="0"/>
              </a:spcAft>
              <a:buFont typeface="Arial" panose="020B0604020202020204" pitchFamily="34" charset="0"/>
              <a:buChar char="•"/>
            </a:pPr>
            <a:r>
              <a:rPr lang="en-US" sz="2000" dirty="0">
                <a:solidFill>
                  <a:prstClr val="black"/>
                </a:solidFill>
                <a:latin typeface="Calibri" panose="020F0502020204030204"/>
                <a:ea typeface="ＭＳ Ｐゴシック" charset="-128"/>
              </a:rPr>
              <a:t>HIV/STI public health clinics funded by grants from Massachusetts Department of Public Health</a:t>
            </a:r>
          </a:p>
          <a:p>
            <a:pPr marL="285750" indent="-285750" defTabSz="457200" fontAlgn="base">
              <a:spcBef>
                <a:spcPct val="0"/>
              </a:spcBef>
              <a:spcAft>
                <a:spcPct val="0"/>
              </a:spcAft>
              <a:buFont typeface="Arial" panose="020B0604020202020204" pitchFamily="34" charset="0"/>
              <a:buChar char="•"/>
            </a:pPr>
            <a:r>
              <a:rPr lang="en-US" sz="2000" dirty="0">
                <a:solidFill>
                  <a:prstClr val="black"/>
                </a:solidFill>
                <a:latin typeface="Calibri" panose="020F0502020204030204"/>
                <a:ea typeface="ＭＳ Ｐゴシック" charset="-128"/>
              </a:rPr>
              <a:t>Specifically serves MSM and transgender clients and their partners, irrespective of their HIV status</a:t>
            </a:r>
          </a:p>
          <a:p>
            <a:pPr marL="285750" indent="-285750" defTabSz="457200" fontAlgn="base">
              <a:spcBef>
                <a:spcPct val="0"/>
              </a:spcBef>
              <a:spcAft>
                <a:spcPct val="0"/>
              </a:spcAft>
              <a:buFont typeface="Arial" panose="020B0604020202020204" pitchFamily="34" charset="0"/>
              <a:buChar char="•"/>
            </a:pPr>
            <a:r>
              <a:rPr lang="en-US" sz="2000" dirty="0">
                <a:solidFill>
                  <a:prstClr val="black"/>
                </a:solidFill>
                <a:latin typeface="Calibri" panose="020F0502020204030204"/>
                <a:ea typeface="ＭＳ Ｐゴシック" charset="-128"/>
              </a:rPr>
              <a:t>Most services are provided by RN’s using standing orders, with NP backup</a:t>
            </a:r>
          </a:p>
          <a:p>
            <a:pPr marL="285750" indent="-285750" defTabSz="457200" fontAlgn="base">
              <a:spcBef>
                <a:spcPct val="0"/>
              </a:spcBef>
              <a:spcAft>
                <a:spcPct val="0"/>
              </a:spcAft>
              <a:buFont typeface="Arial" panose="020B0604020202020204" pitchFamily="34" charset="0"/>
              <a:buChar char="•"/>
            </a:pPr>
            <a:r>
              <a:rPr lang="en-US" sz="2000" dirty="0">
                <a:solidFill>
                  <a:prstClr val="black"/>
                </a:solidFill>
                <a:latin typeface="Calibri" panose="020F0502020204030204"/>
                <a:ea typeface="ＭＳ Ｐゴシック" charset="-128"/>
              </a:rPr>
              <a:t>Services offered: </a:t>
            </a:r>
          </a:p>
          <a:p>
            <a:pPr marL="800100" lvl="1" indent="-342900" defTabSz="457200" fontAlgn="base">
              <a:spcBef>
                <a:spcPct val="0"/>
              </a:spcBef>
              <a:spcAft>
                <a:spcPct val="0"/>
              </a:spcAft>
              <a:buFont typeface="Courier New" panose="02070309020205020404" pitchFamily="49" charset="0"/>
              <a:buChar char="o"/>
            </a:pPr>
            <a:r>
              <a:rPr lang="en-US" sz="2000" dirty="0">
                <a:solidFill>
                  <a:prstClr val="black"/>
                </a:solidFill>
                <a:latin typeface="Calibri" panose="020F0502020204030204"/>
                <a:ea typeface="ＭＳ Ｐゴシック" charset="-128"/>
              </a:rPr>
              <a:t>HIV counseling and testing and linkage to care</a:t>
            </a:r>
          </a:p>
          <a:p>
            <a:pPr marL="800100" lvl="1" indent="-342900" defTabSz="457200" fontAlgn="base">
              <a:spcBef>
                <a:spcPct val="0"/>
              </a:spcBef>
              <a:spcAft>
                <a:spcPct val="0"/>
              </a:spcAft>
              <a:buFont typeface="Courier New" panose="02070309020205020404" pitchFamily="49" charset="0"/>
              <a:buChar char="o"/>
            </a:pPr>
            <a:r>
              <a:rPr lang="en-US" sz="2000" dirty="0">
                <a:solidFill>
                  <a:prstClr val="black"/>
                </a:solidFill>
                <a:latin typeface="Calibri" panose="020F0502020204030204"/>
                <a:ea typeface="ＭＳ Ｐゴシック" charset="-128"/>
              </a:rPr>
              <a:t>Hepatitis C counseling and testing and linkage to care</a:t>
            </a:r>
          </a:p>
          <a:p>
            <a:pPr marL="800100" lvl="1" indent="-342900" defTabSz="457200" fontAlgn="base">
              <a:spcBef>
                <a:spcPct val="0"/>
              </a:spcBef>
              <a:spcAft>
                <a:spcPct val="0"/>
              </a:spcAft>
              <a:buFont typeface="Courier New" panose="02070309020205020404" pitchFamily="49" charset="0"/>
              <a:buChar char="o"/>
            </a:pPr>
            <a:r>
              <a:rPr lang="en-US" sz="2000" dirty="0">
                <a:solidFill>
                  <a:prstClr val="black"/>
                </a:solidFill>
                <a:latin typeface="Calibri" panose="020F0502020204030204"/>
                <a:ea typeface="ＭＳ Ｐゴシック" charset="-128"/>
              </a:rPr>
              <a:t>BSTI testing and treatment: syphilis, gonorrhea, chlamydia</a:t>
            </a:r>
          </a:p>
          <a:p>
            <a:pPr marL="800100" lvl="1" indent="-342900" defTabSz="457200" fontAlgn="base">
              <a:spcBef>
                <a:spcPct val="0"/>
              </a:spcBef>
              <a:spcAft>
                <a:spcPct val="0"/>
              </a:spcAft>
              <a:buFont typeface="Courier New" panose="02070309020205020404" pitchFamily="49" charset="0"/>
              <a:buChar char="o"/>
            </a:pPr>
            <a:r>
              <a:rPr lang="en-US" sz="2000" dirty="0">
                <a:solidFill>
                  <a:prstClr val="black"/>
                </a:solidFill>
                <a:latin typeface="Calibri" panose="020F0502020204030204"/>
                <a:ea typeface="ＭＳ Ｐゴシック" charset="-128"/>
              </a:rPr>
              <a:t>Insurance enrollment</a:t>
            </a:r>
          </a:p>
          <a:p>
            <a:pPr marL="285750" indent="-285750" defTabSz="457200" fontAlgn="base">
              <a:spcBef>
                <a:spcPct val="0"/>
              </a:spcBef>
              <a:spcAft>
                <a:spcPct val="0"/>
              </a:spcAft>
              <a:buFont typeface="Arial" panose="020B0604020202020204" pitchFamily="34" charset="0"/>
              <a:buChar char="•"/>
            </a:pPr>
            <a:r>
              <a:rPr lang="en-US" sz="2000" dirty="0">
                <a:solidFill>
                  <a:prstClr val="black"/>
                </a:solidFill>
                <a:latin typeface="Calibri" panose="020F0502020204030204"/>
                <a:ea typeface="ＭＳ Ｐゴシック" charset="-128"/>
              </a:rPr>
              <a:t>All services documented in clinic EMR</a:t>
            </a:r>
          </a:p>
        </p:txBody>
      </p:sp>
    </p:spTree>
    <p:extLst>
      <p:ext uri="{BB962C8B-B14F-4D97-AF65-F5344CB8AC3E}">
        <p14:creationId xmlns:p14="http://schemas.microsoft.com/office/powerpoint/2010/main" val="93360123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57200"/>
            <a:ext cx="8229600" cy="914400"/>
          </a:xfrm>
        </p:spPr>
        <p:txBody>
          <a:bodyPr anchor="t">
            <a:normAutofit fontScale="90000"/>
          </a:bodyPr>
          <a:lstStyle/>
          <a:p>
            <a:r>
              <a:rPr lang="en-US" dirty="0"/>
              <a:t>STI Services at Fenway Health: Programs in Nonclinical Settings</a:t>
            </a:r>
          </a:p>
        </p:txBody>
      </p:sp>
      <p:sp>
        <p:nvSpPr>
          <p:cNvPr id="5" name="TextBox 4">
            <a:extLst>
              <a:ext uri="{FF2B5EF4-FFF2-40B4-BE49-F238E27FC236}">
                <a16:creationId xmlns:a16="http://schemas.microsoft.com/office/drawing/2014/main" id="{DD5486E6-B518-9C4D-94EE-3160E24A4321}"/>
              </a:ext>
            </a:extLst>
          </p:cNvPr>
          <p:cNvSpPr txBox="1"/>
          <p:nvPr/>
        </p:nvSpPr>
        <p:spPr>
          <a:xfrm>
            <a:off x="1981200" y="1532966"/>
            <a:ext cx="4648200" cy="4401205"/>
          </a:xfrm>
          <a:prstGeom prst="rect">
            <a:avLst/>
          </a:prstGeom>
          <a:noFill/>
        </p:spPr>
        <p:txBody>
          <a:bodyPr wrap="square" lIns="0" rIns="0" rtlCol="0">
            <a:spAutoFit/>
          </a:bodyPr>
          <a:lstStyle/>
          <a:p>
            <a:pPr defTabSz="457200" fontAlgn="base">
              <a:spcBef>
                <a:spcPct val="0"/>
              </a:spcBef>
              <a:spcAft>
                <a:spcPct val="0"/>
              </a:spcAft>
            </a:pPr>
            <a:r>
              <a:rPr lang="en-US" sz="2000" b="1" u="sng" dirty="0">
                <a:solidFill>
                  <a:prstClr val="black"/>
                </a:solidFill>
                <a:latin typeface="Calibri" panose="020F0502020204030204"/>
                <a:ea typeface="ＭＳ Ｐゴシック" charset="-128"/>
              </a:rPr>
              <a:t>Youth on Fire</a:t>
            </a:r>
          </a:p>
          <a:p>
            <a:pPr defTabSz="457200" fontAlgn="base">
              <a:spcBef>
                <a:spcPct val="0"/>
              </a:spcBef>
              <a:spcAft>
                <a:spcPct val="0"/>
              </a:spcAft>
            </a:pPr>
            <a:r>
              <a:rPr lang="en-US" sz="2000" dirty="0">
                <a:solidFill>
                  <a:prstClr val="black"/>
                </a:solidFill>
                <a:latin typeface="Calibri" panose="020F0502020204030204"/>
                <a:ea typeface="ＭＳ Ｐゴシック" charset="-128"/>
              </a:rPr>
              <a:t>Drop in center for homeless and street involved youth in Cambridge</a:t>
            </a:r>
          </a:p>
          <a:p>
            <a:pPr defTabSz="457200" fontAlgn="base">
              <a:spcBef>
                <a:spcPct val="0"/>
              </a:spcBef>
              <a:spcAft>
                <a:spcPct val="0"/>
              </a:spcAft>
            </a:pPr>
            <a:endParaRPr lang="en-US" sz="2000" dirty="0">
              <a:solidFill>
                <a:prstClr val="black"/>
              </a:solidFill>
              <a:latin typeface="Calibri" panose="020F0502020204030204"/>
              <a:ea typeface="ＭＳ Ｐゴシック" charset="-128"/>
            </a:endParaRPr>
          </a:p>
          <a:p>
            <a:pPr defTabSz="457200" fontAlgn="base">
              <a:spcBef>
                <a:spcPct val="0"/>
              </a:spcBef>
              <a:spcAft>
                <a:spcPct val="0"/>
              </a:spcAft>
            </a:pPr>
            <a:r>
              <a:rPr lang="en-US" sz="2000" b="1" u="sng" dirty="0">
                <a:solidFill>
                  <a:prstClr val="black"/>
                </a:solidFill>
                <a:latin typeface="Calibri" panose="020F0502020204030204"/>
                <a:ea typeface="ＭＳ Ｐゴシック" charset="-128"/>
              </a:rPr>
              <a:t>Boston GLASS</a:t>
            </a:r>
          </a:p>
          <a:p>
            <a:pPr defTabSz="457200" fontAlgn="base">
              <a:spcBef>
                <a:spcPct val="0"/>
              </a:spcBef>
              <a:spcAft>
                <a:spcPct val="0"/>
              </a:spcAft>
            </a:pPr>
            <a:r>
              <a:rPr lang="en-US" sz="2000" dirty="0">
                <a:solidFill>
                  <a:prstClr val="black"/>
                </a:solidFill>
                <a:latin typeface="Calibri" panose="020F0502020204030204"/>
                <a:ea typeface="ＭＳ Ｐゴシック" charset="-128"/>
              </a:rPr>
              <a:t>Drop in center for LGBTQ youth of color in Boston</a:t>
            </a:r>
          </a:p>
          <a:p>
            <a:pPr defTabSz="457200" fontAlgn="base">
              <a:spcBef>
                <a:spcPct val="0"/>
              </a:spcBef>
              <a:spcAft>
                <a:spcPct val="0"/>
              </a:spcAft>
            </a:pPr>
            <a:endParaRPr lang="en-US" sz="2000" dirty="0">
              <a:solidFill>
                <a:prstClr val="black"/>
              </a:solidFill>
              <a:latin typeface="Calibri" panose="020F0502020204030204"/>
              <a:ea typeface="ＭＳ Ｐゴシック" charset="-128"/>
            </a:endParaRPr>
          </a:p>
          <a:p>
            <a:pPr defTabSz="457200" fontAlgn="base">
              <a:spcBef>
                <a:spcPct val="0"/>
              </a:spcBef>
              <a:spcAft>
                <a:spcPct val="0"/>
              </a:spcAft>
            </a:pPr>
            <a:r>
              <a:rPr lang="en-US" sz="2000" b="1" u="sng" dirty="0">
                <a:solidFill>
                  <a:prstClr val="black"/>
                </a:solidFill>
                <a:latin typeface="Calibri" panose="020F0502020204030204"/>
                <a:ea typeface="ＭＳ Ｐゴシック" charset="-128"/>
              </a:rPr>
              <a:t>Services provided onsite</a:t>
            </a:r>
          </a:p>
          <a:p>
            <a:pPr marL="342900" indent="-342900" defTabSz="457200" fontAlgn="base">
              <a:spcBef>
                <a:spcPct val="0"/>
              </a:spcBef>
              <a:spcAft>
                <a:spcPct val="0"/>
              </a:spcAft>
              <a:buFont typeface="Arial" panose="020B0604020202020204" pitchFamily="34" charset="0"/>
              <a:buChar char="•"/>
            </a:pPr>
            <a:r>
              <a:rPr lang="en-US" sz="2000" dirty="0">
                <a:solidFill>
                  <a:prstClr val="black"/>
                </a:solidFill>
                <a:latin typeface="Calibri" panose="020F0502020204030204"/>
                <a:ea typeface="ＭＳ Ｐゴシック" charset="-128"/>
              </a:rPr>
              <a:t>HIV/HCV counseling &amp; testing &amp; linkage to care</a:t>
            </a:r>
          </a:p>
          <a:p>
            <a:pPr marL="342900" indent="-342900" defTabSz="457200" fontAlgn="base">
              <a:spcBef>
                <a:spcPct val="0"/>
              </a:spcBef>
              <a:spcAft>
                <a:spcPct val="0"/>
              </a:spcAft>
              <a:buFont typeface="Arial" panose="020B0604020202020204" pitchFamily="34" charset="0"/>
              <a:buChar char="•"/>
            </a:pPr>
            <a:r>
              <a:rPr lang="en-US" sz="2000" dirty="0">
                <a:solidFill>
                  <a:prstClr val="black"/>
                </a:solidFill>
                <a:latin typeface="Calibri" panose="020F0502020204030204"/>
                <a:ea typeface="ＭＳ Ｐゴシック" charset="-128"/>
              </a:rPr>
              <a:t>BSTI screening &amp; linkage to care</a:t>
            </a:r>
          </a:p>
          <a:p>
            <a:pPr marL="342900" indent="-342900" defTabSz="457200" fontAlgn="base">
              <a:spcBef>
                <a:spcPct val="0"/>
              </a:spcBef>
              <a:spcAft>
                <a:spcPct val="0"/>
              </a:spcAft>
              <a:buFont typeface="Arial" panose="020B0604020202020204" pitchFamily="34" charset="0"/>
              <a:buChar char="•"/>
            </a:pPr>
            <a:r>
              <a:rPr lang="en-US" sz="2000" dirty="0">
                <a:solidFill>
                  <a:prstClr val="black"/>
                </a:solidFill>
                <a:latin typeface="Calibri" panose="020F0502020204030204"/>
                <a:ea typeface="ＭＳ Ｐゴシック" charset="-128"/>
              </a:rPr>
              <a:t>Positive screens referred to Fenway adolescent clinic</a:t>
            </a:r>
          </a:p>
        </p:txBody>
      </p:sp>
      <p:pic>
        <p:nvPicPr>
          <p:cNvPr id="7" name="Picture 6">
            <a:extLst>
              <a:ext uri="{FF2B5EF4-FFF2-40B4-BE49-F238E27FC236}">
                <a16:creationId xmlns:a16="http://schemas.microsoft.com/office/drawing/2014/main" id="{8EBF8606-7D02-2443-B9F6-A9D3D8CDD94A}"/>
              </a:ext>
            </a:extLst>
          </p:cNvPr>
          <p:cNvPicPr>
            <a:picLocks noChangeAspect="1"/>
          </p:cNvPicPr>
          <p:nvPr/>
        </p:nvPicPr>
        <p:blipFill>
          <a:blip r:embed="rId3"/>
          <a:stretch>
            <a:fillRect/>
          </a:stretch>
        </p:blipFill>
        <p:spPr>
          <a:xfrm>
            <a:off x="6747675" y="3810001"/>
            <a:ext cx="2861474" cy="1905000"/>
          </a:xfrm>
          <a:prstGeom prst="rect">
            <a:avLst/>
          </a:prstGeom>
        </p:spPr>
      </p:pic>
      <p:pic>
        <p:nvPicPr>
          <p:cNvPr id="4" name="Picture 3">
            <a:extLst>
              <a:ext uri="{FF2B5EF4-FFF2-40B4-BE49-F238E27FC236}">
                <a16:creationId xmlns:a16="http://schemas.microsoft.com/office/drawing/2014/main" id="{06F52A09-0722-C14D-981C-61AA7EA36BA8}"/>
              </a:ext>
            </a:extLst>
          </p:cNvPr>
          <p:cNvPicPr>
            <a:picLocks noChangeAspect="1"/>
          </p:cNvPicPr>
          <p:nvPr/>
        </p:nvPicPr>
        <p:blipFill>
          <a:blip r:embed="rId4"/>
          <a:stretch>
            <a:fillRect/>
          </a:stretch>
        </p:blipFill>
        <p:spPr>
          <a:xfrm>
            <a:off x="8458200" y="1524001"/>
            <a:ext cx="1993900" cy="2654861"/>
          </a:xfrm>
          <a:prstGeom prst="rect">
            <a:avLst/>
          </a:prstGeom>
        </p:spPr>
      </p:pic>
    </p:spTree>
    <p:extLst>
      <p:ext uri="{BB962C8B-B14F-4D97-AF65-F5344CB8AC3E}">
        <p14:creationId xmlns:p14="http://schemas.microsoft.com/office/powerpoint/2010/main" val="40987350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57200"/>
            <a:ext cx="8229600" cy="533400"/>
          </a:xfrm>
        </p:spPr>
        <p:txBody>
          <a:bodyPr anchor="t">
            <a:normAutofit fontScale="90000"/>
          </a:bodyPr>
          <a:lstStyle/>
          <a:p>
            <a:r>
              <a:rPr lang="en-US" dirty="0"/>
              <a:t>NEXT STEPS: DASH clinic</a:t>
            </a:r>
          </a:p>
        </p:txBody>
      </p:sp>
      <p:sp>
        <p:nvSpPr>
          <p:cNvPr id="3" name="Content Placeholder 2"/>
          <p:cNvSpPr>
            <a:spLocks noGrp="1"/>
          </p:cNvSpPr>
          <p:nvPr>
            <p:ph idx="1"/>
          </p:nvPr>
        </p:nvSpPr>
        <p:spPr>
          <a:xfrm>
            <a:off x="1981200" y="990601"/>
            <a:ext cx="8229600" cy="2514600"/>
          </a:xfrm>
        </p:spPr>
        <p:txBody>
          <a:bodyPr anchor="t"/>
          <a:lstStyle/>
          <a:p>
            <a:pPr marL="457200" indent="-457200">
              <a:spcBef>
                <a:spcPts val="0"/>
              </a:spcBef>
              <a:buFont typeface="Arial" panose="020B0604020202020204" pitchFamily="34" charset="0"/>
              <a:buChar char="•"/>
            </a:pPr>
            <a:r>
              <a:rPr lang="en-US" sz="2000" dirty="0"/>
              <a:t>Innovative approach to on-demand STI screening of asymptomatic individuals</a:t>
            </a:r>
          </a:p>
          <a:p>
            <a:pPr marL="457200" indent="-457200">
              <a:spcBef>
                <a:spcPts val="0"/>
              </a:spcBef>
              <a:buFont typeface="Arial" panose="020B0604020202020204" pitchFamily="34" charset="0"/>
              <a:buChar char="•"/>
            </a:pPr>
            <a:r>
              <a:rPr lang="en-US" sz="2000" dirty="0"/>
              <a:t>Based on Dean Street Express Clinic model by NHS in United Kingdom</a:t>
            </a:r>
          </a:p>
        </p:txBody>
      </p:sp>
      <p:pic>
        <p:nvPicPr>
          <p:cNvPr id="5" name="Picture 4">
            <a:extLst>
              <a:ext uri="{FF2B5EF4-FFF2-40B4-BE49-F238E27FC236}">
                <a16:creationId xmlns:a16="http://schemas.microsoft.com/office/drawing/2014/main" id="{12FEE96F-E233-9C49-9D0A-7378D5B418EE}"/>
              </a:ext>
            </a:extLst>
          </p:cNvPr>
          <p:cNvPicPr>
            <a:picLocks noChangeAspect="1"/>
          </p:cNvPicPr>
          <p:nvPr/>
        </p:nvPicPr>
        <p:blipFill>
          <a:blip r:embed="rId3"/>
          <a:stretch>
            <a:fillRect/>
          </a:stretch>
        </p:blipFill>
        <p:spPr>
          <a:xfrm>
            <a:off x="1981200" y="2234454"/>
            <a:ext cx="7989376" cy="3159798"/>
          </a:xfrm>
          <a:prstGeom prst="rect">
            <a:avLst/>
          </a:prstGeom>
        </p:spPr>
      </p:pic>
    </p:spTree>
    <p:extLst>
      <p:ext uri="{BB962C8B-B14F-4D97-AF65-F5344CB8AC3E}">
        <p14:creationId xmlns:p14="http://schemas.microsoft.com/office/powerpoint/2010/main" val="250243763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57200"/>
            <a:ext cx="8229600" cy="533400"/>
          </a:xfrm>
        </p:spPr>
        <p:txBody>
          <a:bodyPr anchor="t">
            <a:normAutofit fontScale="90000"/>
          </a:bodyPr>
          <a:lstStyle/>
          <a:p>
            <a:r>
              <a:rPr lang="en-US" dirty="0"/>
              <a:t>NEXT STEPS: DASH clinic</a:t>
            </a:r>
          </a:p>
        </p:txBody>
      </p:sp>
      <p:sp>
        <p:nvSpPr>
          <p:cNvPr id="3" name="Content Placeholder 2"/>
          <p:cNvSpPr>
            <a:spLocks noGrp="1"/>
          </p:cNvSpPr>
          <p:nvPr>
            <p:ph idx="1"/>
          </p:nvPr>
        </p:nvSpPr>
        <p:spPr>
          <a:xfrm>
            <a:off x="1981200" y="990600"/>
            <a:ext cx="8382000" cy="5181600"/>
          </a:xfrm>
        </p:spPr>
        <p:txBody>
          <a:bodyPr anchor="t"/>
          <a:lstStyle/>
          <a:p>
            <a:pPr marL="457200" indent="-457200">
              <a:spcBef>
                <a:spcPts val="0"/>
              </a:spcBef>
              <a:buFont typeface="Arial" panose="020B0604020202020204" pitchFamily="34" charset="0"/>
              <a:buChar char="•"/>
            </a:pPr>
            <a:r>
              <a:rPr lang="en-US" sz="2000" dirty="0"/>
              <a:t>High impact / low threshold storefront sexual health facility that will offer fast, reliable and confidential sexual health screening (BSTI, HCV, and HIV testing) and linkage to care/treatment</a:t>
            </a:r>
          </a:p>
          <a:p>
            <a:pPr marL="1143000" lvl="1" indent="-457200">
              <a:spcBef>
                <a:spcPts val="0"/>
              </a:spcBef>
              <a:buFont typeface="Courier New" panose="02070309020205020404" pitchFamily="49" charset="0"/>
              <a:buChar char="o"/>
            </a:pPr>
            <a:r>
              <a:rPr lang="en-US" sz="2000" dirty="0"/>
              <a:t>Allows increased access to rapid screening and same day results + linkage to care/treatment</a:t>
            </a:r>
          </a:p>
          <a:p>
            <a:pPr marL="1143000" lvl="1" indent="-457200">
              <a:spcBef>
                <a:spcPts val="0"/>
              </a:spcBef>
              <a:buFont typeface="Courier New" panose="02070309020205020404" pitchFamily="49" charset="0"/>
              <a:buChar char="o"/>
            </a:pPr>
            <a:r>
              <a:rPr lang="en-US" sz="2000" dirty="0"/>
              <a:t>Hope to divert 75% of Fenway Health’s asymptomatic STI screening visits there</a:t>
            </a:r>
          </a:p>
        </p:txBody>
      </p:sp>
      <p:pic>
        <p:nvPicPr>
          <p:cNvPr id="5" name="Picture 4">
            <a:extLst>
              <a:ext uri="{FF2B5EF4-FFF2-40B4-BE49-F238E27FC236}">
                <a16:creationId xmlns:a16="http://schemas.microsoft.com/office/drawing/2014/main" id="{7466A16B-0B94-EF4D-9D92-900F6A5771D5}"/>
              </a:ext>
            </a:extLst>
          </p:cNvPr>
          <p:cNvPicPr>
            <a:picLocks noChangeAspect="1"/>
          </p:cNvPicPr>
          <p:nvPr/>
        </p:nvPicPr>
        <p:blipFill>
          <a:blip r:embed="rId3"/>
          <a:stretch>
            <a:fillRect/>
          </a:stretch>
        </p:blipFill>
        <p:spPr>
          <a:xfrm>
            <a:off x="6553201" y="3200400"/>
            <a:ext cx="3360615" cy="2221424"/>
          </a:xfrm>
          <a:prstGeom prst="rect">
            <a:avLst/>
          </a:prstGeom>
        </p:spPr>
      </p:pic>
    </p:spTree>
    <p:extLst>
      <p:ext uri="{BB962C8B-B14F-4D97-AF65-F5344CB8AC3E}">
        <p14:creationId xmlns:p14="http://schemas.microsoft.com/office/powerpoint/2010/main" val="13061711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57200"/>
            <a:ext cx="8229600" cy="533400"/>
          </a:xfrm>
        </p:spPr>
        <p:txBody>
          <a:bodyPr anchor="t">
            <a:normAutofit fontScale="90000"/>
          </a:bodyPr>
          <a:lstStyle/>
          <a:p>
            <a:r>
              <a:rPr lang="en-US" dirty="0"/>
              <a:t>NEXT STEPS: DASH clinic</a:t>
            </a:r>
          </a:p>
        </p:txBody>
      </p:sp>
      <p:sp>
        <p:nvSpPr>
          <p:cNvPr id="3" name="Content Placeholder 2"/>
          <p:cNvSpPr>
            <a:spLocks noGrp="1"/>
          </p:cNvSpPr>
          <p:nvPr>
            <p:ph idx="1"/>
          </p:nvPr>
        </p:nvSpPr>
        <p:spPr>
          <a:xfrm>
            <a:off x="1981200" y="990601"/>
            <a:ext cx="8229600" cy="4987925"/>
          </a:xfrm>
        </p:spPr>
        <p:txBody>
          <a:bodyPr anchor="t"/>
          <a:lstStyle/>
          <a:p>
            <a:pPr marL="457200" indent="-457200">
              <a:spcBef>
                <a:spcPts val="0"/>
              </a:spcBef>
              <a:buFont typeface="Arial" panose="020B0604020202020204" pitchFamily="34" charset="0"/>
              <a:buChar char="•"/>
            </a:pPr>
            <a:r>
              <a:rPr lang="en-US" sz="2000" dirty="0"/>
              <a:t>Model will…</a:t>
            </a:r>
          </a:p>
          <a:p>
            <a:pPr marL="1143000" lvl="1" indent="-457200">
              <a:spcBef>
                <a:spcPts val="0"/>
              </a:spcBef>
              <a:buFont typeface="Courier New" panose="02070309020205020404" pitchFamily="49" charset="0"/>
              <a:buChar char="o"/>
            </a:pPr>
            <a:r>
              <a:rPr lang="en-US" sz="2000" dirty="0"/>
              <a:t>Increase BSTI screening rates for both HIV+ and HIV- existing Fenway patients (lower barrier to obtaining appointment in a timely manner)</a:t>
            </a:r>
          </a:p>
          <a:p>
            <a:pPr marL="1143000" lvl="1" indent="-457200">
              <a:spcBef>
                <a:spcPts val="0"/>
              </a:spcBef>
              <a:buFont typeface="Courier New" panose="02070309020205020404" pitchFamily="49" charset="0"/>
              <a:buChar char="o"/>
            </a:pPr>
            <a:r>
              <a:rPr lang="en-US" sz="2000" dirty="0"/>
              <a:t>Decrease BSTI transmission by increasing likelihood of testing and treating asymptomatic patient on the same day (currently only providing same day treatment to symptomatic clients and clients with known BSTI+ contacts)</a:t>
            </a:r>
          </a:p>
          <a:p>
            <a:pPr>
              <a:spcBef>
                <a:spcPts val="0"/>
              </a:spcBef>
            </a:pPr>
            <a:endParaRPr lang="en-US" dirty="0"/>
          </a:p>
        </p:txBody>
      </p:sp>
      <p:pic>
        <p:nvPicPr>
          <p:cNvPr id="7" name="Picture 6">
            <a:extLst>
              <a:ext uri="{FF2B5EF4-FFF2-40B4-BE49-F238E27FC236}">
                <a16:creationId xmlns:a16="http://schemas.microsoft.com/office/drawing/2014/main" id="{28D8E78C-9C2F-E746-A288-948B433E2C92}"/>
              </a:ext>
            </a:extLst>
          </p:cNvPr>
          <p:cNvPicPr>
            <a:picLocks noChangeAspect="1"/>
          </p:cNvPicPr>
          <p:nvPr/>
        </p:nvPicPr>
        <p:blipFill>
          <a:blip r:embed="rId3"/>
          <a:stretch>
            <a:fillRect/>
          </a:stretch>
        </p:blipFill>
        <p:spPr>
          <a:xfrm>
            <a:off x="6424571" y="3177602"/>
            <a:ext cx="3882696" cy="2579836"/>
          </a:xfrm>
          <a:prstGeom prst="rect">
            <a:avLst/>
          </a:prstGeom>
        </p:spPr>
      </p:pic>
      <p:pic>
        <p:nvPicPr>
          <p:cNvPr id="5" name="Picture 4">
            <a:extLst>
              <a:ext uri="{FF2B5EF4-FFF2-40B4-BE49-F238E27FC236}">
                <a16:creationId xmlns:a16="http://schemas.microsoft.com/office/drawing/2014/main" id="{5E14D367-CFEA-2444-95EF-A7500B865A59}"/>
              </a:ext>
            </a:extLst>
          </p:cNvPr>
          <p:cNvPicPr>
            <a:picLocks noChangeAspect="1"/>
          </p:cNvPicPr>
          <p:nvPr/>
        </p:nvPicPr>
        <p:blipFill>
          <a:blip r:embed="rId4"/>
          <a:stretch>
            <a:fillRect/>
          </a:stretch>
        </p:blipFill>
        <p:spPr>
          <a:xfrm>
            <a:off x="1907146" y="3352333"/>
            <a:ext cx="4420959" cy="2230374"/>
          </a:xfrm>
          <a:prstGeom prst="rect">
            <a:avLst/>
          </a:prstGeom>
        </p:spPr>
      </p:pic>
    </p:spTree>
    <p:extLst>
      <p:ext uri="{BB962C8B-B14F-4D97-AF65-F5344CB8AC3E}">
        <p14:creationId xmlns:p14="http://schemas.microsoft.com/office/powerpoint/2010/main" val="40289610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57200"/>
            <a:ext cx="8229600" cy="533400"/>
          </a:xfrm>
        </p:spPr>
        <p:txBody>
          <a:bodyPr anchor="t">
            <a:normAutofit fontScale="90000"/>
          </a:bodyPr>
          <a:lstStyle/>
          <a:p>
            <a:r>
              <a:rPr lang="en-US" dirty="0"/>
              <a:t>Acknowledgements</a:t>
            </a:r>
          </a:p>
        </p:txBody>
      </p:sp>
      <p:sp>
        <p:nvSpPr>
          <p:cNvPr id="3" name="Content Placeholder 2"/>
          <p:cNvSpPr>
            <a:spLocks noGrp="1"/>
          </p:cNvSpPr>
          <p:nvPr>
            <p:ph idx="1"/>
          </p:nvPr>
        </p:nvSpPr>
        <p:spPr>
          <a:xfrm>
            <a:off x="1981200" y="990601"/>
            <a:ext cx="8229600" cy="4987925"/>
          </a:xfrm>
        </p:spPr>
        <p:txBody>
          <a:bodyPr anchor="t"/>
          <a:lstStyle/>
          <a:p>
            <a:pPr marL="457200" indent="-457200">
              <a:spcBef>
                <a:spcPts val="0"/>
              </a:spcBef>
              <a:buFont typeface="Arial" panose="020B0604020202020204" pitchFamily="34" charset="0"/>
              <a:buChar char="•"/>
            </a:pPr>
            <a:r>
              <a:rPr lang="en-US" sz="2000" dirty="0"/>
              <a:t>Dr. Kenneth Mayer – The Fenway Institute</a:t>
            </a:r>
          </a:p>
          <a:p>
            <a:pPr marL="457200" indent="-457200">
              <a:spcBef>
                <a:spcPts val="0"/>
              </a:spcBef>
              <a:buFont typeface="Arial" panose="020B0604020202020204" pitchFamily="34" charset="0"/>
              <a:buChar char="•"/>
            </a:pPr>
            <a:r>
              <a:rPr lang="en-US" sz="2000" dirty="0"/>
              <a:t>Chris Grasso, MPH – The Fenway Institute</a:t>
            </a:r>
          </a:p>
          <a:p>
            <a:pPr marL="457200" indent="-457200">
              <a:spcBef>
                <a:spcPts val="0"/>
              </a:spcBef>
              <a:buFont typeface="Arial" panose="020B0604020202020204" pitchFamily="34" charset="0"/>
              <a:buChar char="•"/>
            </a:pPr>
            <a:r>
              <a:rPr lang="en-US" sz="2000" dirty="0"/>
              <a:t>Marcy Gelman, NP MPH – The Fenway Institute</a:t>
            </a:r>
          </a:p>
          <a:p>
            <a:pPr marL="457200" indent="-457200">
              <a:spcBef>
                <a:spcPts val="0"/>
              </a:spcBef>
              <a:buFont typeface="Arial" panose="020B0604020202020204" pitchFamily="34" charset="0"/>
              <a:buChar char="•"/>
            </a:pPr>
            <a:r>
              <a:rPr lang="en-US" sz="2000" dirty="0"/>
              <a:t>Kenneth Levine – The Fenway Institute</a:t>
            </a:r>
          </a:p>
        </p:txBody>
      </p:sp>
    </p:spTree>
    <p:extLst>
      <p:ext uri="{BB962C8B-B14F-4D97-AF65-F5344CB8AC3E}">
        <p14:creationId xmlns:p14="http://schemas.microsoft.com/office/powerpoint/2010/main" val="111818613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780EB-8A46-409C-B98D-FBF78B9AC3BA}"/>
              </a:ext>
            </a:extLst>
          </p:cNvPr>
          <p:cNvSpPr>
            <a:spLocks noGrp="1"/>
          </p:cNvSpPr>
          <p:nvPr>
            <p:ph type="title"/>
          </p:nvPr>
        </p:nvSpPr>
        <p:spPr>
          <a:xfrm>
            <a:off x="2677886" y="1861653"/>
            <a:ext cx="9060024" cy="1002747"/>
          </a:xfrm>
        </p:spPr>
        <p:txBody>
          <a:bodyPr/>
          <a:lstStyle/>
          <a:p>
            <a:r>
              <a:rPr lang="en-US" dirty="0"/>
              <a:t>Implementing on demand STI testing in an HIV clinic</a:t>
            </a:r>
          </a:p>
        </p:txBody>
      </p:sp>
      <p:sp>
        <p:nvSpPr>
          <p:cNvPr id="3" name="Content Placeholder 2">
            <a:extLst>
              <a:ext uri="{FF2B5EF4-FFF2-40B4-BE49-F238E27FC236}">
                <a16:creationId xmlns:a16="http://schemas.microsoft.com/office/drawing/2014/main" id="{42959C6E-5E50-4BEA-BCDC-99D872EED480}"/>
              </a:ext>
            </a:extLst>
          </p:cNvPr>
          <p:cNvSpPr>
            <a:spLocks noGrp="1"/>
          </p:cNvSpPr>
          <p:nvPr>
            <p:ph idx="1"/>
          </p:nvPr>
        </p:nvSpPr>
        <p:spPr>
          <a:xfrm>
            <a:off x="2677886" y="3367687"/>
            <a:ext cx="9060024" cy="479037"/>
          </a:xfrm>
        </p:spPr>
        <p:txBody>
          <a:bodyPr/>
          <a:lstStyle/>
          <a:p>
            <a:r>
              <a:rPr lang="en-US" dirty="0"/>
              <a:t>Hilary Reno, MD, PhD</a:t>
            </a:r>
          </a:p>
          <a:p>
            <a:endParaRPr lang="en-US" dirty="0"/>
          </a:p>
        </p:txBody>
      </p:sp>
      <p:sp>
        <p:nvSpPr>
          <p:cNvPr id="4" name="Content Placeholder 3">
            <a:extLst>
              <a:ext uri="{FF2B5EF4-FFF2-40B4-BE49-F238E27FC236}">
                <a16:creationId xmlns:a16="http://schemas.microsoft.com/office/drawing/2014/main" id="{164B66EF-4F67-43EA-8E6A-A8DFE80A9E55}"/>
              </a:ext>
            </a:extLst>
          </p:cNvPr>
          <p:cNvSpPr>
            <a:spLocks noGrp="1"/>
          </p:cNvSpPr>
          <p:nvPr>
            <p:ph idx="10"/>
          </p:nvPr>
        </p:nvSpPr>
        <p:spPr>
          <a:xfrm>
            <a:off x="2677886" y="3898520"/>
            <a:ext cx="9060024" cy="1195989"/>
          </a:xfrm>
        </p:spPr>
        <p:txBody>
          <a:bodyPr>
            <a:normAutofit fontScale="70000" lnSpcReduction="20000"/>
          </a:bodyPr>
          <a:lstStyle/>
          <a:p>
            <a:pPr>
              <a:lnSpc>
                <a:spcPct val="100000"/>
              </a:lnSpc>
              <a:spcBef>
                <a:spcPts val="0"/>
              </a:spcBef>
            </a:pPr>
            <a:r>
              <a:rPr lang="en-US" sz="2500" dirty="0"/>
              <a:t>Assistant Professor, Infectious Diseases, Washington University in St. Louis</a:t>
            </a:r>
            <a:br>
              <a:rPr lang="en-US" sz="2500" dirty="0"/>
            </a:br>
            <a:r>
              <a:rPr lang="en-US" sz="2500" dirty="0"/>
              <a:t>Medical Director, St. Louis County Sexual Health Clinic</a:t>
            </a:r>
          </a:p>
          <a:p>
            <a:pPr>
              <a:lnSpc>
                <a:spcPct val="100000"/>
              </a:lnSpc>
              <a:spcBef>
                <a:spcPts val="0"/>
              </a:spcBef>
            </a:pPr>
            <a:r>
              <a:rPr lang="en-US" sz="2500" dirty="0"/>
              <a:t>Director, St. Louis STI Regional Response Coalition (www.stlstirr.org)</a:t>
            </a:r>
            <a:br>
              <a:rPr lang="en-US" sz="2500" dirty="0"/>
            </a:br>
            <a:r>
              <a:rPr lang="en-US" sz="2500" dirty="0"/>
              <a:t>St. Louis STD/ HIV Prevention Training Center</a:t>
            </a:r>
          </a:p>
          <a:p>
            <a:pPr>
              <a:lnSpc>
                <a:spcPct val="100000"/>
              </a:lnSpc>
              <a:spcBef>
                <a:spcPts val="0"/>
              </a:spcBef>
            </a:pPr>
            <a:r>
              <a:rPr lang="en-US" sz="2500" dirty="0"/>
              <a:t>Medical Consultant, CDC, Division of STD Prevention</a:t>
            </a:r>
          </a:p>
          <a:p>
            <a:endParaRPr lang="en-US" dirty="0"/>
          </a:p>
        </p:txBody>
      </p:sp>
    </p:spTree>
    <p:extLst>
      <p:ext uri="{BB962C8B-B14F-4D97-AF65-F5344CB8AC3E}">
        <p14:creationId xmlns:p14="http://schemas.microsoft.com/office/powerpoint/2010/main" val="425027871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6BFDC-05DE-40B4-B01E-B3A6DE727581}"/>
              </a:ext>
            </a:extLst>
          </p:cNvPr>
          <p:cNvSpPr>
            <a:spLocks noGrp="1"/>
          </p:cNvSpPr>
          <p:nvPr>
            <p:ph type="title"/>
          </p:nvPr>
        </p:nvSpPr>
        <p:spPr>
          <a:xfrm>
            <a:off x="884903" y="261292"/>
            <a:ext cx="8778167" cy="1188720"/>
          </a:xfrm>
        </p:spPr>
        <p:txBody>
          <a:bodyPr>
            <a:normAutofit fontScale="90000"/>
          </a:bodyPr>
          <a:lstStyle/>
          <a:p>
            <a:r>
              <a:rPr lang="en-US" dirty="0"/>
              <a:t>Washington University HIV clinic</a:t>
            </a:r>
          </a:p>
        </p:txBody>
      </p:sp>
      <p:sp>
        <p:nvSpPr>
          <p:cNvPr id="3" name="Content Placeholder 2">
            <a:extLst>
              <a:ext uri="{FF2B5EF4-FFF2-40B4-BE49-F238E27FC236}">
                <a16:creationId xmlns:a16="http://schemas.microsoft.com/office/drawing/2014/main" id="{EBDFB70C-6107-4F76-9B82-1B7591AC7715}"/>
              </a:ext>
            </a:extLst>
          </p:cNvPr>
          <p:cNvSpPr>
            <a:spLocks noGrp="1"/>
          </p:cNvSpPr>
          <p:nvPr>
            <p:ph idx="1"/>
          </p:nvPr>
        </p:nvSpPr>
        <p:spPr>
          <a:xfrm>
            <a:off x="884903" y="1554045"/>
            <a:ext cx="10626213" cy="2604760"/>
          </a:xfrm>
        </p:spPr>
        <p:txBody>
          <a:bodyPr>
            <a:normAutofit/>
          </a:bodyPr>
          <a:lstStyle/>
          <a:p>
            <a:r>
              <a:rPr lang="en-US" sz="2800" dirty="0"/>
              <a:t>Ryan White Part C grantee</a:t>
            </a:r>
          </a:p>
          <a:p>
            <a:r>
              <a:rPr lang="en-US" sz="2800" dirty="0"/>
              <a:t>In 2017: 1939 patients, 70% cis gender men, 28% cis gender women, 2% transgender women</a:t>
            </a:r>
          </a:p>
          <a:p>
            <a:r>
              <a:rPr lang="en-US" sz="2800" dirty="0"/>
              <a:t>80% MSM, 2% use IV drugs</a:t>
            </a:r>
          </a:p>
          <a:p>
            <a:r>
              <a:rPr lang="en-US" sz="2800" dirty="0"/>
              <a:t>Patients with undetectable virologic controls are seen every 3-6 months.</a:t>
            </a:r>
          </a:p>
          <a:p>
            <a:endParaRPr lang="en-US" dirty="0"/>
          </a:p>
        </p:txBody>
      </p:sp>
      <p:pic>
        <p:nvPicPr>
          <p:cNvPr id="5" name="Picture 4" descr="A large brick building&#10;&#10;Description generated with very high confidence">
            <a:extLst>
              <a:ext uri="{FF2B5EF4-FFF2-40B4-BE49-F238E27FC236}">
                <a16:creationId xmlns:a16="http://schemas.microsoft.com/office/drawing/2014/main" id="{F9D8BE5B-151A-4A45-98AA-FA4E3B0775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8012" y="4158805"/>
            <a:ext cx="4046238" cy="1685933"/>
          </a:xfrm>
          <a:prstGeom prst="rect">
            <a:avLst/>
          </a:prstGeom>
        </p:spPr>
      </p:pic>
    </p:spTree>
    <p:extLst>
      <p:ext uri="{BB962C8B-B14F-4D97-AF65-F5344CB8AC3E}">
        <p14:creationId xmlns:p14="http://schemas.microsoft.com/office/powerpoint/2010/main" val="301975406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8EB3918-57D5-41C1-A4C8-79DBC5106817}"/>
              </a:ext>
            </a:extLst>
          </p:cNvPr>
          <p:cNvPicPr>
            <a:picLocks noGrp="1" noChangeAspect="1"/>
          </p:cNvPicPr>
          <p:nvPr>
            <p:ph idx="1"/>
          </p:nvPr>
        </p:nvPicPr>
        <p:blipFill rotWithShape="1">
          <a:blip r:embed="rId3"/>
          <a:srcRect l="4185" t="18466" r="21806" b="60389"/>
          <a:stretch/>
        </p:blipFill>
        <p:spPr>
          <a:xfrm>
            <a:off x="2058813" y="217434"/>
            <a:ext cx="7647558" cy="1456648"/>
          </a:xfrm>
          <a:prstGeom prst="rect">
            <a:avLst/>
          </a:prstGeom>
          <a:ln>
            <a:solidFill>
              <a:schemeClr val="tx1"/>
            </a:solidFill>
          </a:ln>
        </p:spPr>
      </p:pic>
      <p:graphicFrame>
        <p:nvGraphicFramePr>
          <p:cNvPr id="3" name="Chart 2">
            <a:extLst>
              <a:ext uri="{FF2B5EF4-FFF2-40B4-BE49-F238E27FC236}">
                <a16:creationId xmlns:a16="http://schemas.microsoft.com/office/drawing/2014/main" id="{1642308F-83A9-43DA-837D-4B42E8663A50}"/>
              </a:ext>
            </a:extLst>
          </p:cNvPr>
          <p:cNvGraphicFramePr>
            <a:graphicFrameLocks/>
          </p:cNvGraphicFramePr>
          <p:nvPr>
            <p:extLst>
              <p:ext uri="{D42A27DB-BD31-4B8C-83A1-F6EECF244321}">
                <p14:modId xmlns:p14="http://schemas.microsoft.com/office/powerpoint/2010/main" val="4202836848"/>
              </p:ext>
            </p:extLst>
          </p:nvPr>
        </p:nvGraphicFramePr>
        <p:xfrm>
          <a:off x="1760177" y="1814957"/>
          <a:ext cx="3061378" cy="408245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a:extLst>
              <a:ext uri="{FF2B5EF4-FFF2-40B4-BE49-F238E27FC236}">
                <a16:creationId xmlns:a16="http://schemas.microsoft.com/office/drawing/2014/main" id="{293B007A-2D91-4B99-8C9F-A2E25D6B92A9}"/>
              </a:ext>
            </a:extLst>
          </p:cNvPr>
          <p:cNvGraphicFramePr>
            <a:graphicFrameLocks/>
          </p:cNvGraphicFramePr>
          <p:nvPr>
            <p:extLst>
              <p:ext uri="{D42A27DB-BD31-4B8C-83A1-F6EECF244321}">
                <p14:modId xmlns:p14="http://schemas.microsoft.com/office/powerpoint/2010/main" val="444901543"/>
              </p:ext>
            </p:extLst>
          </p:nvPr>
        </p:nvGraphicFramePr>
        <p:xfrm>
          <a:off x="6746073" y="1814957"/>
          <a:ext cx="3109823" cy="4082452"/>
        </p:xfrm>
        <a:graphic>
          <a:graphicData uri="http://schemas.openxmlformats.org/drawingml/2006/chart">
            <c:chart xmlns:c="http://schemas.openxmlformats.org/drawingml/2006/chart" xmlns:r="http://schemas.openxmlformats.org/officeDocument/2006/relationships" r:id="rId5"/>
          </a:graphicData>
        </a:graphic>
      </p:graphicFrame>
      <p:sp>
        <p:nvSpPr>
          <p:cNvPr id="2" name="TextBox 1">
            <a:extLst>
              <a:ext uri="{FF2B5EF4-FFF2-40B4-BE49-F238E27FC236}">
                <a16:creationId xmlns:a16="http://schemas.microsoft.com/office/drawing/2014/main" id="{EBBEC9EB-ACBB-49D4-A73F-0E2EF021A372}"/>
              </a:ext>
            </a:extLst>
          </p:cNvPr>
          <p:cNvSpPr txBox="1"/>
          <p:nvPr/>
        </p:nvSpPr>
        <p:spPr>
          <a:xfrm flipH="1">
            <a:off x="4809361" y="4062850"/>
            <a:ext cx="6541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80%</a:t>
            </a:r>
          </a:p>
        </p:txBody>
      </p:sp>
      <p:sp>
        <p:nvSpPr>
          <p:cNvPr id="6" name="Arrow: Down 5">
            <a:extLst>
              <a:ext uri="{FF2B5EF4-FFF2-40B4-BE49-F238E27FC236}">
                <a16:creationId xmlns:a16="http://schemas.microsoft.com/office/drawing/2014/main" id="{DCC9FF3F-8380-45E2-8D31-0ED1B95D46BF}"/>
              </a:ext>
            </a:extLst>
          </p:cNvPr>
          <p:cNvSpPr/>
          <p:nvPr/>
        </p:nvSpPr>
        <p:spPr>
          <a:xfrm rot="10800000">
            <a:off x="4599283" y="3970105"/>
            <a:ext cx="299050" cy="37381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Arrow: Down 6">
            <a:extLst>
              <a:ext uri="{FF2B5EF4-FFF2-40B4-BE49-F238E27FC236}">
                <a16:creationId xmlns:a16="http://schemas.microsoft.com/office/drawing/2014/main" id="{A62BC76B-1AF0-4DD7-B106-6A81F51ABF23}"/>
              </a:ext>
            </a:extLst>
          </p:cNvPr>
          <p:cNvSpPr/>
          <p:nvPr/>
        </p:nvSpPr>
        <p:spPr>
          <a:xfrm rot="10800000">
            <a:off x="4614023" y="3156915"/>
            <a:ext cx="269572" cy="36032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Arrow: Down 7">
            <a:extLst>
              <a:ext uri="{FF2B5EF4-FFF2-40B4-BE49-F238E27FC236}">
                <a16:creationId xmlns:a16="http://schemas.microsoft.com/office/drawing/2014/main" id="{7C0F0D93-29AE-42FB-9E93-453E0D969031}"/>
              </a:ext>
            </a:extLst>
          </p:cNvPr>
          <p:cNvSpPr/>
          <p:nvPr/>
        </p:nvSpPr>
        <p:spPr>
          <a:xfrm rot="10800000">
            <a:off x="9706371" y="2913771"/>
            <a:ext cx="299050" cy="391064"/>
          </a:xfrm>
          <a:prstGeom prst="downArrow">
            <a:avLst>
              <a:gd name="adj1" fmla="val 40445"/>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Arrow: Down 8">
            <a:extLst>
              <a:ext uri="{FF2B5EF4-FFF2-40B4-BE49-F238E27FC236}">
                <a16:creationId xmlns:a16="http://schemas.microsoft.com/office/drawing/2014/main" id="{6B35DA93-8BFD-4415-B552-A330E036E54F}"/>
              </a:ext>
            </a:extLst>
          </p:cNvPr>
          <p:cNvSpPr/>
          <p:nvPr/>
        </p:nvSpPr>
        <p:spPr>
          <a:xfrm rot="10800000">
            <a:off x="9706371" y="4019429"/>
            <a:ext cx="299050" cy="3910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C145F269-54D8-4367-8222-794FDB7AD4DF}"/>
              </a:ext>
            </a:extLst>
          </p:cNvPr>
          <p:cNvSpPr txBox="1"/>
          <p:nvPr/>
        </p:nvSpPr>
        <p:spPr>
          <a:xfrm flipH="1">
            <a:off x="9916006" y="4132261"/>
            <a:ext cx="8223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217%</a:t>
            </a:r>
          </a:p>
        </p:txBody>
      </p:sp>
      <p:sp>
        <p:nvSpPr>
          <p:cNvPr id="11" name="TextBox 10">
            <a:extLst>
              <a:ext uri="{FF2B5EF4-FFF2-40B4-BE49-F238E27FC236}">
                <a16:creationId xmlns:a16="http://schemas.microsoft.com/office/drawing/2014/main" id="{9C975A7C-738A-48FA-B68C-B91DF234CF06}"/>
              </a:ext>
            </a:extLst>
          </p:cNvPr>
          <p:cNvSpPr txBox="1"/>
          <p:nvPr/>
        </p:nvSpPr>
        <p:spPr>
          <a:xfrm flipH="1">
            <a:off x="9916004" y="3006013"/>
            <a:ext cx="8223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134%</a:t>
            </a:r>
          </a:p>
        </p:txBody>
      </p:sp>
      <p:sp>
        <p:nvSpPr>
          <p:cNvPr id="12" name="TextBox 11">
            <a:extLst>
              <a:ext uri="{FF2B5EF4-FFF2-40B4-BE49-F238E27FC236}">
                <a16:creationId xmlns:a16="http://schemas.microsoft.com/office/drawing/2014/main" id="{1DCAFDC8-0606-48DA-ABCC-EBC5B0FBC5D9}"/>
              </a:ext>
            </a:extLst>
          </p:cNvPr>
          <p:cNvSpPr txBox="1"/>
          <p:nvPr/>
        </p:nvSpPr>
        <p:spPr>
          <a:xfrm flipH="1">
            <a:off x="4821555" y="3240650"/>
            <a:ext cx="6541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35%</a:t>
            </a:r>
          </a:p>
        </p:txBody>
      </p:sp>
      <p:sp>
        <p:nvSpPr>
          <p:cNvPr id="13" name="TextBox 12">
            <a:extLst>
              <a:ext uri="{FF2B5EF4-FFF2-40B4-BE49-F238E27FC236}">
                <a16:creationId xmlns:a16="http://schemas.microsoft.com/office/drawing/2014/main" id="{FFDC63AF-0878-405D-B80B-CF0417B35746}"/>
              </a:ext>
            </a:extLst>
          </p:cNvPr>
          <p:cNvSpPr txBox="1"/>
          <p:nvPr/>
        </p:nvSpPr>
        <p:spPr>
          <a:xfrm flipH="1">
            <a:off x="8419820" y="1307245"/>
            <a:ext cx="128655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Sept 25, 2017</a:t>
            </a:r>
          </a:p>
        </p:txBody>
      </p:sp>
    </p:spTree>
    <p:extLst>
      <p:ext uri="{BB962C8B-B14F-4D97-AF65-F5344CB8AC3E}">
        <p14:creationId xmlns:p14="http://schemas.microsoft.com/office/powerpoint/2010/main" val="22345732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10820400" cy="1123858"/>
          </a:xfrm>
        </p:spPr>
        <p:txBody>
          <a:bodyPr>
            <a:normAutofit/>
          </a:bodyPr>
          <a:lstStyle/>
          <a:p>
            <a:r>
              <a:rPr lang="en-US" sz="3600" dirty="0"/>
              <a:t>STI Interventions</a:t>
            </a:r>
          </a:p>
        </p:txBody>
      </p:sp>
      <p:sp>
        <p:nvSpPr>
          <p:cNvPr id="3" name="Content Placeholder 2"/>
          <p:cNvSpPr>
            <a:spLocks noGrp="1"/>
          </p:cNvSpPr>
          <p:nvPr>
            <p:ph idx="1"/>
          </p:nvPr>
        </p:nvSpPr>
        <p:spPr>
          <a:xfrm>
            <a:off x="838200" y="1123858"/>
            <a:ext cx="10515600" cy="5065806"/>
          </a:xfrm>
        </p:spPr>
        <p:txBody>
          <a:bodyPr>
            <a:normAutofit fontScale="92500" lnSpcReduction="10000"/>
          </a:bodyPr>
          <a:lstStyle/>
          <a:p>
            <a:r>
              <a:rPr lang="en-US" dirty="0"/>
              <a:t>Technical Expert Panel held in May, 2018 to identify interventions</a:t>
            </a:r>
          </a:p>
          <a:p>
            <a:r>
              <a:rPr lang="en-US" dirty="0"/>
              <a:t>Possible interventions selected:</a:t>
            </a:r>
          </a:p>
          <a:p>
            <a:pPr lvl="1"/>
            <a:r>
              <a:rPr lang="en-US" sz="2600" dirty="0"/>
              <a:t>Clinical</a:t>
            </a:r>
          </a:p>
          <a:p>
            <a:pPr lvl="2"/>
            <a:r>
              <a:rPr lang="en-US" sz="2200" dirty="0"/>
              <a:t>Training </a:t>
            </a:r>
          </a:p>
          <a:p>
            <a:pPr lvl="2"/>
            <a:r>
              <a:rPr lang="en-US" sz="2200" dirty="0"/>
              <a:t>Testing (ALL to include multi-site extragenital testing)</a:t>
            </a:r>
          </a:p>
          <a:p>
            <a:pPr lvl="3"/>
            <a:r>
              <a:rPr lang="en-US" sz="1900" dirty="0"/>
              <a:t>Express testing</a:t>
            </a:r>
          </a:p>
          <a:p>
            <a:pPr lvl="3"/>
            <a:r>
              <a:rPr lang="en-US" sz="1900" dirty="0"/>
              <a:t>Self-testing</a:t>
            </a:r>
          </a:p>
          <a:p>
            <a:pPr lvl="3"/>
            <a:r>
              <a:rPr lang="en-US" sz="1900" dirty="0"/>
              <a:t>Increased frequency for at-risk patients</a:t>
            </a:r>
          </a:p>
          <a:p>
            <a:pPr lvl="3"/>
            <a:r>
              <a:rPr lang="en-US" sz="1900" dirty="0"/>
              <a:t>Home-testing/alternative testing locations</a:t>
            </a:r>
          </a:p>
          <a:p>
            <a:pPr lvl="1"/>
            <a:r>
              <a:rPr lang="en-US" sz="2600" dirty="0"/>
              <a:t>Nonclinical</a:t>
            </a:r>
          </a:p>
          <a:p>
            <a:pPr lvl="2"/>
            <a:r>
              <a:rPr lang="en-US" sz="2200" dirty="0"/>
              <a:t>Computer Assisted Self Interview (</a:t>
            </a:r>
            <a:r>
              <a:rPr lang="en-US" sz="2200" dirty="0" err="1"/>
              <a:t>CASI</a:t>
            </a:r>
            <a:r>
              <a:rPr lang="en-US" sz="2200" dirty="0"/>
              <a:t>)</a:t>
            </a:r>
          </a:p>
          <a:p>
            <a:pPr lvl="2"/>
            <a:r>
              <a:rPr lang="en-US" sz="2200" dirty="0"/>
              <a:t>Clinical space improvements for patients and providers </a:t>
            </a:r>
          </a:p>
          <a:p>
            <a:pPr lvl="1"/>
            <a:r>
              <a:rPr lang="en-US" sz="2600" dirty="0"/>
              <a:t>System-Level</a:t>
            </a:r>
          </a:p>
          <a:p>
            <a:pPr lvl="2"/>
            <a:r>
              <a:rPr lang="en-US" sz="2200" dirty="0"/>
              <a:t>STI ECHO model</a:t>
            </a:r>
          </a:p>
          <a:p>
            <a:pPr lvl="2"/>
            <a:r>
              <a:rPr lang="en-US" sz="2200" dirty="0"/>
              <a:t>Enhanced linkage services to state/local health department </a:t>
            </a:r>
          </a:p>
        </p:txBody>
      </p:sp>
      <p:sp>
        <p:nvSpPr>
          <p:cNvPr id="4" name="Slide Number Placeholder 3"/>
          <p:cNvSpPr>
            <a:spLocks noGrp="1"/>
          </p:cNvSpPr>
          <p:nvPr>
            <p:ph type="sldNum" sz="quarter" idx="12"/>
          </p:nvPr>
        </p:nvSpPr>
        <p:spPr/>
        <p:txBody>
          <a:bodyPr/>
          <a:lstStyle/>
          <a:p>
            <a:fld id="{F9ECA865-404D-4A57-9AC1-FD3038CC100D}" type="slidenum">
              <a:rPr lang="en-US" smtClean="0"/>
              <a:pPr/>
              <a:t>8</a:t>
            </a:fld>
            <a:endParaRPr lang="en-US" dirty="0"/>
          </a:p>
        </p:txBody>
      </p:sp>
    </p:spTree>
    <p:extLst>
      <p:ext uri="{BB962C8B-B14F-4D97-AF65-F5344CB8AC3E}">
        <p14:creationId xmlns:p14="http://schemas.microsoft.com/office/powerpoint/2010/main" val="237686408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77F014D-8B3D-46B1-AC5C-464F7948F1FE}"/>
              </a:ext>
            </a:extLst>
          </p:cNvPr>
          <p:cNvSpPr txBox="1">
            <a:spLocks noGrp="1"/>
          </p:cNvSpPr>
          <p:nvPr>
            <p:ph type="title"/>
          </p:nvPr>
        </p:nvSpPr>
        <p:spPr>
          <a:xfrm>
            <a:off x="1513157" y="408815"/>
            <a:ext cx="9165686" cy="1325563"/>
          </a:xfrm>
          <a:prstGeom prst="rect">
            <a:avLst/>
          </a:prstGeom>
        </p:spPr>
        <p:txBody>
          <a:bodyPr vert="horz" lIns="91440" tIns="45720" rIns="91440" bIns="45720" rtlCol="0" anchor="ctr">
            <a:noAutofit/>
          </a:bodyPr>
          <a:lstStyle>
            <a:defPPr>
              <a:defRPr lang="en-US"/>
            </a:defPPr>
            <a:lvl1pPr algn="ctr" rtl="0" fontAlgn="base">
              <a:spcBef>
                <a:spcPct val="0"/>
              </a:spcBef>
              <a:spcAft>
                <a:spcPct val="0"/>
              </a:spcAft>
              <a:defRPr sz="8400" kern="1200">
                <a:solidFill>
                  <a:srgbClr val="000000"/>
                </a:solidFill>
                <a:latin typeface="Gill Sans" charset="0"/>
                <a:ea typeface="ヒラギノ角ゴ ProN W3" charset="0"/>
                <a:cs typeface="ヒラギノ角ゴ ProN W3" charset="0"/>
                <a:sym typeface="Gill Sans" charset="0"/>
              </a:defRPr>
            </a:lvl1pPr>
            <a:lvl2pPr marL="457200" algn="ctr" rtl="0" fontAlgn="base">
              <a:spcBef>
                <a:spcPct val="0"/>
              </a:spcBef>
              <a:spcAft>
                <a:spcPct val="0"/>
              </a:spcAft>
              <a:defRPr sz="8400" kern="1200">
                <a:solidFill>
                  <a:srgbClr val="000000"/>
                </a:solidFill>
                <a:latin typeface="Gill Sans" charset="0"/>
                <a:ea typeface="ヒラギノ角ゴ ProN W3" charset="0"/>
                <a:cs typeface="ヒラギノ角ゴ ProN W3" charset="0"/>
                <a:sym typeface="Gill Sans" charset="0"/>
              </a:defRPr>
            </a:lvl2pPr>
            <a:lvl3pPr marL="914400" algn="ctr" rtl="0" fontAlgn="base">
              <a:spcBef>
                <a:spcPct val="0"/>
              </a:spcBef>
              <a:spcAft>
                <a:spcPct val="0"/>
              </a:spcAft>
              <a:defRPr sz="8400" kern="1200">
                <a:solidFill>
                  <a:srgbClr val="000000"/>
                </a:solidFill>
                <a:latin typeface="Gill Sans" charset="0"/>
                <a:ea typeface="ヒラギノ角ゴ ProN W3" charset="0"/>
                <a:cs typeface="ヒラギノ角ゴ ProN W3" charset="0"/>
                <a:sym typeface="Gill Sans" charset="0"/>
              </a:defRPr>
            </a:lvl3pPr>
            <a:lvl4pPr marL="1371600" algn="ctr" rtl="0" fontAlgn="base">
              <a:spcBef>
                <a:spcPct val="0"/>
              </a:spcBef>
              <a:spcAft>
                <a:spcPct val="0"/>
              </a:spcAft>
              <a:defRPr sz="8400" kern="1200">
                <a:solidFill>
                  <a:srgbClr val="000000"/>
                </a:solidFill>
                <a:latin typeface="Gill Sans" charset="0"/>
                <a:ea typeface="ヒラギノ角ゴ ProN W3" charset="0"/>
                <a:cs typeface="ヒラギノ角ゴ ProN W3" charset="0"/>
                <a:sym typeface="Gill Sans" charset="0"/>
              </a:defRPr>
            </a:lvl4pPr>
            <a:lvl5pPr marL="1828800" algn="ctr" rtl="0" fontAlgn="base">
              <a:spcBef>
                <a:spcPct val="0"/>
              </a:spcBef>
              <a:spcAft>
                <a:spcPct val="0"/>
              </a:spcAft>
              <a:defRPr sz="8400" kern="1200">
                <a:solidFill>
                  <a:srgbClr val="000000"/>
                </a:solidFill>
                <a:latin typeface="Gill Sans" charset="0"/>
                <a:ea typeface="ヒラギノ角ゴ ProN W3" charset="0"/>
                <a:cs typeface="ヒラギノ角ゴ ProN W3" charset="0"/>
                <a:sym typeface="Gill Sans" charset="0"/>
              </a:defRPr>
            </a:lvl5pPr>
            <a:lvl6pPr marL="2286000" algn="l" defTabSz="457200" rtl="0" eaLnBrk="1" latinLnBrk="0" hangingPunct="1">
              <a:defRPr sz="8400" kern="1200">
                <a:solidFill>
                  <a:srgbClr val="000000"/>
                </a:solidFill>
                <a:latin typeface="Gill Sans" charset="0"/>
                <a:ea typeface="ヒラギノ角ゴ ProN W3" charset="0"/>
                <a:cs typeface="ヒラギノ角ゴ ProN W3" charset="0"/>
                <a:sym typeface="Gill Sans" charset="0"/>
              </a:defRPr>
            </a:lvl6pPr>
            <a:lvl7pPr marL="2743200" algn="l" defTabSz="457200" rtl="0" eaLnBrk="1" latinLnBrk="0" hangingPunct="1">
              <a:defRPr sz="8400" kern="1200">
                <a:solidFill>
                  <a:srgbClr val="000000"/>
                </a:solidFill>
                <a:latin typeface="Gill Sans" charset="0"/>
                <a:ea typeface="ヒラギノ角ゴ ProN W3" charset="0"/>
                <a:cs typeface="ヒラギノ角ゴ ProN W3" charset="0"/>
                <a:sym typeface="Gill Sans" charset="0"/>
              </a:defRPr>
            </a:lvl7pPr>
            <a:lvl8pPr marL="3200400" algn="l" defTabSz="457200" rtl="0" eaLnBrk="1" latinLnBrk="0" hangingPunct="1">
              <a:defRPr sz="8400" kern="1200">
                <a:solidFill>
                  <a:srgbClr val="000000"/>
                </a:solidFill>
                <a:latin typeface="Gill Sans" charset="0"/>
                <a:ea typeface="ヒラギノ角ゴ ProN W3" charset="0"/>
                <a:cs typeface="ヒラギノ角ゴ ProN W3" charset="0"/>
                <a:sym typeface="Gill Sans" charset="0"/>
              </a:defRPr>
            </a:lvl8pPr>
            <a:lvl9pPr marL="3657600" algn="l" defTabSz="457200" rtl="0" eaLnBrk="1" latinLnBrk="0" hangingPunct="1">
              <a:defRPr sz="8400" kern="1200">
                <a:solidFill>
                  <a:srgbClr val="000000"/>
                </a:solidFill>
                <a:latin typeface="Gill Sans" charset="0"/>
                <a:ea typeface="ヒラギノ角ゴ ProN W3" charset="0"/>
                <a:cs typeface="ヒラギノ角ゴ ProN W3" charset="0"/>
                <a:sym typeface="Gill Sans" charset="0"/>
              </a:defRPr>
            </a:lvl9pPr>
          </a:lstStyle>
          <a:p>
            <a:r>
              <a:rPr lang="en-US" sz="1800" dirty="0">
                <a:latin typeface="Arial" panose="020B0604020202020204" pitchFamily="34" charset="0"/>
                <a:cs typeface="Arial" panose="020B0604020202020204" pitchFamily="34" charset="0"/>
              </a:rPr>
              <a:t> Incident STI rates are higher for Transgender Women (TW) and MSM while retesting rates are poor in all groups</a:t>
            </a:r>
          </a:p>
        </p:txBody>
      </p:sp>
      <p:graphicFrame>
        <p:nvGraphicFramePr>
          <p:cNvPr id="4" name="Content Placeholder 3">
            <a:extLst>
              <a:ext uri="{FF2B5EF4-FFF2-40B4-BE49-F238E27FC236}">
                <a16:creationId xmlns:a16="http://schemas.microsoft.com/office/drawing/2014/main" id="{557AD6B8-45DA-44AA-A2A2-BFA1997829C7}"/>
              </a:ext>
            </a:extLst>
          </p:cNvPr>
          <p:cNvGraphicFramePr>
            <a:graphicFrameLocks noGrp="1"/>
          </p:cNvGraphicFramePr>
          <p:nvPr>
            <p:ph idx="1"/>
            <p:extLst>
              <p:ext uri="{D42A27DB-BD31-4B8C-83A1-F6EECF244321}">
                <p14:modId xmlns:p14="http://schemas.microsoft.com/office/powerpoint/2010/main" val="4262956463"/>
              </p:ext>
            </p:extLst>
          </p:nvPr>
        </p:nvGraphicFramePr>
        <p:xfrm>
          <a:off x="1937441" y="1882062"/>
          <a:ext cx="8317118" cy="3619373"/>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5FF09E40-7212-40C4-A45C-CF3826E40313}"/>
              </a:ext>
            </a:extLst>
          </p:cNvPr>
          <p:cNvSpPr txBox="1"/>
          <p:nvPr/>
        </p:nvSpPr>
        <p:spPr>
          <a:xfrm>
            <a:off x="9977887" y="6311900"/>
            <a:ext cx="175403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MS in prep.</a:t>
            </a:r>
          </a:p>
        </p:txBody>
      </p:sp>
    </p:spTree>
    <p:extLst>
      <p:ext uri="{BB962C8B-B14F-4D97-AF65-F5344CB8AC3E}">
        <p14:creationId xmlns:p14="http://schemas.microsoft.com/office/powerpoint/2010/main" val="86806334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239D74B-8A27-4FD0-B3E6-5E30EC1D14E7}"/>
              </a:ext>
            </a:extLst>
          </p:cNvPr>
          <p:cNvSpPr txBox="1">
            <a:spLocks noGrp="1"/>
          </p:cNvSpPr>
          <p:nvPr>
            <p:ph type="title"/>
          </p:nvPr>
        </p:nvSpPr>
        <p:spPr>
          <a:xfrm>
            <a:off x="983874" y="439680"/>
            <a:ext cx="10515600" cy="1018935"/>
          </a:xfrm>
          <a:prstGeom prst="rect">
            <a:avLst/>
          </a:prstGeom>
        </p:spPr>
        <p:txBody>
          <a:bodyPr vert="horz" lIns="91440" tIns="45720" rIns="91440" bIns="45720" rtlCol="0" anchor="ctr">
            <a:noAutofit/>
          </a:bodyPr>
          <a:lstStyle>
            <a:defPPr>
              <a:defRPr lang="en-US"/>
            </a:defPPr>
            <a:lvl1pPr algn="ctr" rtl="0" fontAlgn="base">
              <a:spcBef>
                <a:spcPct val="0"/>
              </a:spcBef>
              <a:spcAft>
                <a:spcPct val="0"/>
              </a:spcAft>
              <a:defRPr sz="8400" kern="1200">
                <a:solidFill>
                  <a:srgbClr val="000000"/>
                </a:solidFill>
                <a:latin typeface="Gill Sans" charset="0"/>
                <a:ea typeface="ヒラギノ角ゴ ProN W3" charset="0"/>
                <a:cs typeface="ヒラギノ角ゴ ProN W3" charset="0"/>
                <a:sym typeface="Gill Sans" charset="0"/>
              </a:defRPr>
            </a:lvl1pPr>
            <a:lvl2pPr marL="457200" algn="ctr" rtl="0" fontAlgn="base">
              <a:spcBef>
                <a:spcPct val="0"/>
              </a:spcBef>
              <a:spcAft>
                <a:spcPct val="0"/>
              </a:spcAft>
              <a:defRPr sz="8400" kern="1200">
                <a:solidFill>
                  <a:srgbClr val="000000"/>
                </a:solidFill>
                <a:latin typeface="Gill Sans" charset="0"/>
                <a:ea typeface="ヒラギノ角ゴ ProN W3" charset="0"/>
                <a:cs typeface="ヒラギノ角ゴ ProN W3" charset="0"/>
                <a:sym typeface="Gill Sans" charset="0"/>
              </a:defRPr>
            </a:lvl2pPr>
            <a:lvl3pPr marL="914400" algn="ctr" rtl="0" fontAlgn="base">
              <a:spcBef>
                <a:spcPct val="0"/>
              </a:spcBef>
              <a:spcAft>
                <a:spcPct val="0"/>
              </a:spcAft>
              <a:defRPr sz="8400" kern="1200">
                <a:solidFill>
                  <a:srgbClr val="000000"/>
                </a:solidFill>
                <a:latin typeface="Gill Sans" charset="0"/>
                <a:ea typeface="ヒラギノ角ゴ ProN W3" charset="0"/>
                <a:cs typeface="ヒラギノ角ゴ ProN W3" charset="0"/>
                <a:sym typeface="Gill Sans" charset="0"/>
              </a:defRPr>
            </a:lvl3pPr>
            <a:lvl4pPr marL="1371600" algn="ctr" rtl="0" fontAlgn="base">
              <a:spcBef>
                <a:spcPct val="0"/>
              </a:spcBef>
              <a:spcAft>
                <a:spcPct val="0"/>
              </a:spcAft>
              <a:defRPr sz="8400" kern="1200">
                <a:solidFill>
                  <a:srgbClr val="000000"/>
                </a:solidFill>
                <a:latin typeface="Gill Sans" charset="0"/>
                <a:ea typeface="ヒラギノ角ゴ ProN W3" charset="0"/>
                <a:cs typeface="ヒラギノ角ゴ ProN W3" charset="0"/>
                <a:sym typeface="Gill Sans" charset="0"/>
              </a:defRPr>
            </a:lvl4pPr>
            <a:lvl5pPr marL="1828800" algn="ctr" rtl="0" fontAlgn="base">
              <a:spcBef>
                <a:spcPct val="0"/>
              </a:spcBef>
              <a:spcAft>
                <a:spcPct val="0"/>
              </a:spcAft>
              <a:defRPr sz="8400" kern="1200">
                <a:solidFill>
                  <a:srgbClr val="000000"/>
                </a:solidFill>
                <a:latin typeface="Gill Sans" charset="0"/>
                <a:ea typeface="ヒラギノ角ゴ ProN W3" charset="0"/>
                <a:cs typeface="ヒラギノ角ゴ ProN W3" charset="0"/>
                <a:sym typeface="Gill Sans" charset="0"/>
              </a:defRPr>
            </a:lvl5pPr>
            <a:lvl6pPr marL="2286000" algn="l" defTabSz="457200" rtl="0" eaLnBrk="1" latinLnBrk="0" hangingPunct="1">
              <a:defRPr sz="8400" kern="1200">
                <a:solidFill>
                  <a:srgbClr val="000000"/>
                </a:solidFill>
                <a:latin typeface="Gill Sans" charset="0"/>
                <a:ea typeface="ヒラギノ角ゴ ProN W3" charset="0"/>
                <a:cs typeface="ヒラギノ角ゴ ProN W3" charset="0"/>
                <a:sym typeface="Gill Sans" charset="0"/>
              </a:defRPr>
            </a:lvl6pPr>
            <a:lvl7pPr marL="2743200" algn="l" defTabSz="457200" rtl="0" eaLnBrk="1" latinLnBrk="0" hangingPunct="1">
              <a:defRPr sz="8400" kern="1200">
                <a:solidFill>
                  <a:srgbClr val="000000"/>
                </a:solidFill>
                <a:latin typeface="Gill Sans" charset="0"/>
                <a:ea typeface="ヒラギノ角ゴ ProN W3" charset="0"/>
                <a:cs typeface="ヒラギノ角ゴ ProN W3" charset="0"/>
                <a:sym typeface="Gill Sans" charset="0"/>
              </a:defRPr>
            </a:lvl7pPr>
            <a:lvl8pPr marL="3200400" algn="l" defTabSz="457200" rtl="0" eaLnBrk="1" latinLnBrk="0" hangingPunct="1">
              <a:defRPr sz="8400" kern="1200">
                <a:solidFill>
                  <a:srgbClr val="000000"/>
                </a:solidFill>
                <a:latin typeface="Gill Sans" charset="0"/>
                <a:ea typeface="ヒラギノ角ゴ ProN W3" charset="0"/>
                <a:cs typeface="ヒラギノ角ゴ ProN W3" charset="0"/>
                <a:sym typeface="Gill Sans" charset="0"/>
              </a:defRPr>
            </a:lvl8pPr>
            <a:lvl9pPr marL="3657600" algn="l" defTabSz="457200" rtl="0" eaLnBrk="1" latinLnBrk="0" hangingPunct="1">
              <a:defRPr sz="8400" kern="1200">
                <a:solidFill>
                  <a:srgbClr val="000000"/>
                </a:solidFill>
                <a:latin typeface="Gill Sans" charset="0"/>
                <a:ea typeface="ヒラギノ角ゴ ProN W3" charset="0"/>
                <a:cs typeface="ヒラギノ角ゴ ProN W3" charset="0"/>
                <a:sym typeface="Gill Sans" charset="0"/>
              </a:defRPr>
            </a:lvl9pPr>
          </a:lstStyle>
          <a:p>
            <a:r>
              <a:rPr lang="en-US" sz="1800" dirty="0">
                <a:latin typeface="Arial" panose="020B0604020202020204" pitchFamily="34" charset="0"/>
                <a:cs typeface="Arial" panose="020B0604020202020204" pitchFamily="34" charset="0"/>
              </a:rPr>
              <a:t>STI location is similar between Transgender Women and MSM with TW having a lower proportion of genital infections.</a:t>
            </a:r>
          </a:p>
        </p:txBody>
      </p:sp>
      <p:graphicFrame>
        <p:nvGraphicFramePr>
          <p:cNvPr id="4" name="Content Placeholder 3">
            <a:extLst>
              <a:ext uri="{FF2B5EF4-FFF2-40B4-BE49-F238E27FC236}">
                <a16:creationId xmlns:a16="http://schemas.microsoft.com/office/drawing/2014/main" id="{DB0A9754-CF05-4182-98A0-5359D7AA157B}"/>
              </a:ext>
            </a:extLst>
          </p:cNvPr>
          <p:cNvGraphicFramePr>
            <a:graphicFrameLocks noGrp="1"/>
          </p:cNvGraphicFramePr>
          <p:nvPr>
            <p:ph idx="1"/>
            <p:extLst>
              <p:ext uri="{D42A27DB-BD31-4B8C-83A1-F6EECF244321}">
                <p14:modId xmlns:p14="http://schemas.microsoft.com/office/powerpoint/2010/main" val="4187373491"/>
              </p:ext>
            </p:extLst>
          </p:nvPr>
        </p:nvGraphicFramePr>
        <p:xfrm>
          <a:off x="2118889" y="1568619"/>
          <a:ext cx="8661733" cy="3830766"/>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9C27B970-241C-4A8C-A6EC-59FC7C36073C}"/>
              </a:ext>
            </a:extLst>
          </p:cNvPr>
          <p:cNvSpPr txBox="1"/>
          <p:nvPr/>
        </p:nvSpPr>
        <p:spPr>
          <a:xfrm>
            <a:off x="9977887" y="6311900"/>
            <a:ext cx="175403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MS in prep.</a:t>
            </a:r>
          </a:p>
        </p:txBody>
      </p:sp>
    </p:spTree>
    <p:extLst>
      <p:ext uri="{BB962C8B-B14F-4D97-AF65-F5344CB8AC3E}">
        <p14:creationId xmlns:p14="http://schemas.microsoft.com/office/powerpoint/2010/main" val="254462584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00000000-0008-0000-0000-000003000000}"/>
              </a:ext>
            </a:extLst>
          </p:cNvPr>
          <p:cNvGraphicFramePr>
            <a:graphicFrameLocks noGrp="1"/>
          </p:cNvGraphicFramePr>
          <p:nvPr>
            <p:ph idx="1"/>
            <p:extLst>
              <p:ext uri="{D42A27DB-BD31-4B8C-83A1-F6EECF244321}">
                <p14:modId xmlns:p14="http://schemas.microsoft.com/office/powerpoint/2010/main" val="1708346616"/>
              </p:ext>
            </p:extLst>
          </p:nvPr>
        </p:nvGraphicFramePr>
        <p:xfrm>
          <a:off x="1119553" y="165862"/>
          <a:ext cx="10515600" cy="563127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413380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4F46A-B8A1-4756-911B-4D4902A00689}"/>
              </a:ext>
            </a:extLst>
          </p:cNvPr>
          <p:cNvSpPr>
            <a:spLocks noGrp="1"/>
          </p:cNvSpPr>
          <p:nvPr>
            <p:ph type="title"/>
          </p:nvPr>
        </p:nvSpPr>
        <p:spPr>
          <a:xfrm>
            <a:off x="1273126" y="420329"/>
            <a:ext cx="9333913" cy="1188720"/>
          </a:xfrm>
        </p:spPr>
        <p:txBody>
          <a:bodyPr>
            <a:normAutofit fontScale="90000"/>
          </a:bodyPr>
          <a:lstStyle/>
          <a:p>
            <a:r>
              <a:rPr lang="en-US" dirty="0"/>
              <a:t>Quality Improvement plan: Provider education</a:t>
            </a:r>
          </a:p>
        </p:txBody>
      </p:sp>
      <p:pic>
        <p:nvPicPr>
          <p:cNvPr id="4" name="Content Placeholder 3">
            <a:extLst>
              <a:ext uri="{FF2B5EF4-FFF2-40B4-BE49-F238E27FC236}">
                <a16:creationId xmlns:a16="http://schemas.microsoft.com/office/drawing/2014/main" id="{A6C65724-77B1-4D33-9A44-6662239AC392}"/>
              </a:ext>
            </a:extLst>
          </p:cNvPr>
          <p:cNvPicPr>
            <a:picLocks noGrp="1" noChangeAspect="1"/>
          </p:cNvPicPr>
          <p:nvPr>
            <p:ph idx="1"/>
          </p:nvPr>
        </p:nvPicPr>
        <p:blipFill rotWithShape="1">
          <a:blip r:embed="rId2"/>
          <a:srcRect l="8122" t="9055" r="51105" b="55027"/>
          <a:stretch/>
        </p:blipFill>
        <p:spPr>
          <a:xfrm>
            <a:off x="2621026" y="1609049"/>
            <a:ext cx="7119215" cy="4181026"/>
          </a:xfrm>
          <a:prstGeom prst="rect">
            <a:avLst/>
          </a:prstGeom>
        </p:spPr>
      </p:pic>
    </p:spTree>
    <p:extLst>
      <p:ext uri="{BB962C8B-B14F-4D97-AF65-F5344CB8AC3E}">
        <p14:creationId xmlns:p14="http://schemas.microsoft.com/office/powerpoint/2010/main" val="132939603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671159E-93B7-4A3A-B5BD-81B5CFBC087F}"/>
              </a:ext>
            </a:extLst>
          </p:cNvPr>
          <p:cNvSpPr>
            <a:spLocks noGrp="1"/>
          </p:cNvSpPr>
          <p:nvPr>
            <p:ph type="title"/>
          </p:nvPr>
        </p:nvSpPr>
        <p:spPr>
          <a:xfrm>
            <a:off x="626829" y="403327"/>
            <a:ext cx="8801894" cy="1188720"/>
          </a:xfrm>
        </p:spPr>
        <p:txBody>
          <a:bodyPr>
            <a:normAutofit fontScale="90000"/>
          </a:bodyPr>
          <a:lstStyle/>
          <a:p>
            <a:r>
              <a:rPr lang="en-US" dirty="0"/>
              <a:t>Quality Improvement plan: </a:t>
            </a:r>
            <a:br>
              <a:rPr lang="en-US" dirty="0"/>
            </a:br>
            <a:r>
              <a:rPr lang="en-US" dirty="0"/>
              <a:t>Patient education</a:t>
            </a:r>
          </a:p>
        </p:txBody>
      </p:sp>
      <p:pic>
        <p:nvPicPr>
          <p:cNvPr id="4" name="Content Placeholder 3">
            <a:extLst>
              <a:ext uri="{FF2B5EF4-FFF2-40B4-BE49-F238E27FC236}">
                <a16:creationId xmlns:a16="http://schemas.microsoft.com/office/drawing/2014/main" id="{A9D2ECE5-1552-47CD-8127-396E1561BE75}"/>
              </a:ext>
            </a:extLst>
          </p:cNvPr>
          <p:cNvPicPr>
            <a:picLocks noGrp="1" noChangeAspect="1"/>
          </p:cNvPicPr>
          <p:nvPr>
            <p:ph idx="1"/>
          </p:nvPr>
        </p:nvPicPr>
        <p:blipFill rotWithShape="1">
          <a:blip r:embed="rId3"/>
          <a:srcRect l="26991" t="6681" r="29286" b="6889"/>
          <a:stretch/>
        </p:blipFill>
        <p:spPr>
          <a:xfrm>
            <a:off x="4181274" y="1678024"/>
            <a:ext cx="3670519" cy="4837120"/>
          </a:xfrm>
          <a:prstGeom prst="rect">
            <a:avLst/>
          </a:prstGeom>
        </p:spPr>
      </p:pic>
    </p:spTree>
    <p:extLst>
      <p:ext uri="{BB962C8B-B14F-4D97-AF65-F5344CB8AC3E}">
        <p14:creationId xmlns:p14="http://schemas.microsoft.com/office/powerpoint/2010/main" val="368967297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276600" y="363682"/>
            <a:ext cx="1143000" cy="1295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Pt arrives for IOV or ROV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--Insurance verified at check-in</a:t>
            </a:r>
          </a:p>
        </p:txBody>
      </p:sp>
      <p:sp>
        <p:nvSpPr>
          <p:cNvPr id="10" name="Rounded Rectangle 9"/>
          <p:cNvSpPr/>
          <p:nvPr/>
        </p:nvSpPr>
        <p:spPr>
          <a:xfrm>
            <a:off x="4768295" y="377630"/>
            <a:ext cx="1143000" cy="1295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MA places </a:t>
            </a:r>
            <a:r>
              <a:rPr kumimoji="0" lang="en-US" sz="1200" b="0" i="0" u="none" strike="noStrike" kern="1200" cap="none" spc="0" normalizeH="0" baseline="0" noProof="0" dirty="0" err="1">
                <a:ln>
                  <a:noFill/>
                </a:ln>
                <a:solidFill>
                  <a:prstClr val="white"/>
                </a:solidFill>
                <a:effectLst/>
                <a:uLnTx/>
                <a:uFillTx/>
                <a:latin typeface="Calibri" panose="020F0502020204030204"/>
                <a:ea typeface="+mn-ea"/>
                <a:cs typeface="+mn-cs"/>
              </a:rPr>
              <a:t>pt</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in exam room</a:t>
            </a:r>
          </a:p>
        </p:txBody>
      </p:sp>
      <p:sp>
        <p:nvSpPr>
          <p:cNvPr id="11" name="Rounded Rectangle 10"/>
          <p:cNvSpPr/>
          <p:nvPr/>
        </p:nvSpPr>
        <p:spPr>
          <a:xfrm>
            <a:off x="6231045" y="363682"/>
            <a:ext cx="1143000" cy="1295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Provider identifies what screenings are needed at visit</a:t>
            </a:r>
          </a:p>
        </p:txBody>
      </p:sp>
      <p:sp>
        <p:nvSpPr>
          <p:cNvPr id="12" name="Rounded Rectangle 11"/>
          <p:cNvSpPr/>
          <p:nvPr/>
        </p:nvSpPr>
        <p:spPr>
          <a:xfrm>
            <a:off x="9372600" y="381000"/>
            <a:ext cx="1143000" cy="1295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Provider performs assessment in exam room</a:t>
            </a:r>
          </a:p>
        </p:txBody>
      </p:sp>
      <p:sp>
        <p:nvSpPr>
          <p:cNvPr id="13" name="Diamond 12"/>
          <p:cNvSpPr/>
          <p:nvPr/>
        </p:nvSpPr>
        <p:spPr>
          <a:xfrm>
            <a:off x="7315200" y="2150920"/>
            <a:ext cx="1219200" cy="137160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Pt elects to screen</a:t>
            </a:r>
          </a:p>
        </p:txBody>
      </p:sp>
      <p:sp>
        <p:nvSpPr>
          <p:cNvPr id="14" name="Rounded Rectangle 13"/>
          <p:cNvSpPr/>
          <p:nvPr/>
        </p:nvSpPr>
        <p:spPr>
          <a:xfrm>
            <a:off x="9388764" y="2133600"/>
            <a:ext cx="1126836" cy="14468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white"/>
                </a:solidFill>
                <a:effectLst/>
                <a:uLnTx/>
                <a:uFillTx/>
                <a:latin typeface="Calibri" panose="020F0502020204030204"/>
                <a:ea typeface="+mn-ea"/>
                <a:cs typeface="+mn-cs"/>
              </a:rPr>
              <a:t>Provider educates client about need for screening at all 3 sites and documents refusal</a:t>
            </a:r>
          </a:p>
        </p:txBody>
      </p:sp>
      <p:sp>
        <p:nvSpPr>
          <p:cNvPr id="16" name="Rounded Rectangle 15"/>
          <p:cNvSpPr/>
          <p:nvPr/>
        </p:nvSpPr>
        <p:spPr>
          <a:xfrm>
            <a:off x="5495485" y="2211344"/>
            <a:ext cx="1125682" cy="1295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Provider writes date, site, and initials on labels</a:t>
            </a:r>
          </a:p>
        </p:txBody>
      </p:sp>
      <p:sp>
        <p:nvSpPr>
          <p:cNvPr id="17" name="Rounded Rectangle 16"/>
          <p:cNvSpPr/>
          <p:nvPr/>
        </p:nvSpPr>
        <p:spPr>
          <a:xfrm>
            <a:off x="1927512" y="2208305"/>
            <a:ext cx="1143000" cy="1295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Provider performs throat swab &amp; shows </a:t>
            </a:r>
            <a:r>
              <a:rPr kumimoji="0" lang="en-US" sz="1200" b="0" i="0" u="none" strike="noStrike" kern="1200" cap="none" spc="0" normalizeH="0" baseline="0" noProof="0" dirty="0" err="1">
                <a:ln>
                  <a:noFill/>
                </a:ln>
                <a:solidFill>
                  <a:prstClr val="white"/>
                </a:solidFill>
                <a:effectLst/>
                <a:uLnTx/>
                <a:uFillTx/>
                <a:latin typeface="Calibri" panose="020F0502020204030204"/>
                <a:ea typeface="+mn-ea"/>
                <a:cs typeface="+mn-cs"/>
              </a:rPr>
              <a:t>pt</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what to do w/ rectal swab</a:t>
            </a:r>
          </a:p>
        </p:txBody>
      </p:sp>
      <p:sp>
        <p:nvSpPr>
          <p:cNvPr id="18" name="Rounded Rectangle 17"/>
          <p:cNvSpPr/>
          <p:nvPr/>
        </p:nvSpPr>
        <p:spPr>
          <a:xfrm>
            <a:off x="2209800" y="4419600"/>
            <a:ext cx="2240972" cy="1219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Provider gives </a:t>
            </a:r>
            <a:r>
              <a:rPr kumimoji="0" lang="en-US" sz="1200" b="0" i="0" u="none" strike="noStrike" kern="1200" cap="none" spc="0" normalizeH="0" baseline="0" noProof="0" dirty="0" err="1">
                <a:ln>
                  <a:noFill/>
                </a:ln>
                <a:solidFill>
                  <a:prstClr val="white"/>
                </a:solidFill>
                <a:effectLst/>
                <a:uLnTx/>
                <a:uFillTx/>
                <a:latin typeface="Calibri" panose="020F0502020204030204"/>
                <a:ea typeface="+mn-ea"/>
                <a:cs typeface="+mn-cs"/>
              </a:rPr>
              <a:t>pt</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option for rectal swab: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1) Provider completes *                     2) Self-Collection – provider can leave room or turn back</a:t>
            </a:r>
          </a:p>
        </p:txBody>
      </p:sp>
      <p:sp>
        <p:nvSpPr>
          <p:cNvPr id="19" name="Rounded Rectangle 18"/>
          <p:cNvSpPr/>
          <p:nvPr/>
        </p:nvSpPr>
        <p:spPr>
          <a:xfrm>
            <a:off x="4768295" y="4387968"/>
            <a:ext cx="1143000" cy="13993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Pt or Provider collects rectal swab</a:t>
            </a:r>
          </a:p>
        </p:txBody>
      </p:sp>
      <p:sp>
        <p:nvSpPr>
          <p:cNvPr id="20" name="Rounded Rectangle 19"/>
          <p:cNvSpPr/>
          <p:nvPr/>
        </p:nvSpPr>
        <p:spPr>
          <a:xfrm>
            <a:off x="6259368" y="4409681"/>
            <a:ext cx="1143000" cy="14086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Throat swab and rectal swab placed in specimen bag by provider</a:t>
            </a:r>
          </a:p>
        </p:txBody>
      </p:sp>
      <p:sp>
        <p:nvSpPr>
          <p:cNvPr id="21" name="Rounded Rectangle 20"/>
          <p:cNvSpPr/>
          <p:nvPr/>
        </p:nvSpPr>
        <p:spPr>
          <a:xfrm>
            <a:off x="7750441" y="4409681"/>
            <a:ext cx="1143000" cy="13993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Provider places specimen bag in bin in the MA/RN station to the right of the sink</a:t>
            </a:r>
          </a:p>
        </p:txBody>
      </p:sp>
      <p:sp>
        <p:nvSpPr>
          <p:cNvPr id="22" name="Rectangle 21"/>
          <p:cNvSpPr/>
          <p:nvPr/>
        </p:nvSpPr>
        <p:spPr>
          <a:xfrm>
            <a:off x="9327600" y="4416347"/>
            <a:ext cx="1143000" cy="126076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Exam Completed</a:t>
            </a:r>
          </a:p>
        </p:txBody>
      </p:sp>
      <p:sp>
        <p:nvSpPr>
          <p:cNvPr id="24" name="Right Arrow 23"/>
          <p:cNvSpPr/>
          <p:nvPr/>
        </p:nvSpPr>
        <p:spPr>
          <a:xfrm>
            <a:off x="4487108" y="935251"/>
            <a:ext cx="206663" cy="121158"/>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ight Arrow 24"/>
          <p:cNvSpPr/>
          <p:nvPr/>
        </p:nvSpPr>
        <p:spPr>
          <a:xfrm>
            <a:off x="5977083" y="950803"/>
            <a:ext cx="206663" cy="121158"/>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ight Arrow 25"/>
          <p:cNvSpPr/>
          <p:nvPr/>
        </p:nvSpPr>
        <p:spPr>
          <a:xfrm>
            <a:off x="7477991" y="950804"/>
            <a:ext cx="206663" cy="121158"/>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ight Arrow 26"/>
          <p:cNvSpPr/>
          <p:nvPr/>
        </p:nvSpPr>
        <p:spPr>
          <a:xfrm>
            <a:off x="9010074" y="935251"/>
            <a:ext cx="206663" cy="121158"/>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ight Arrow 27"/>
          <p:cNvSpPr/>
          <p:nvPr/>
        </p:nvSpPr>
        <p:spPr>
          <a:xfrm>
            <a:off x="4530436" y="5053445"/>
            <a:ext cx="206663" cy="121158"/>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ight Arrow 28"/>
          <p:cNvSpPr/>
          <p:nvPr/>
        </p:nvSpPr>
        <p:spPr>
          <a:xfrm>
            <a:off x="5977082" y="5079515"/>
            <a:ext cx="206663" cy="121158"/>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ight Arrow 29"/>
          <p:cNvSpPr/>
          <p:nvPr/>
        </p:nvSpPr>
        <p:spPr>
          <a:xfrm>
            <a:off x="7477991" y="5053445"/>
            <a:ext cx="206663" cy="121158"/>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ight Arrow 30"/>
          <p:cNvSpPr/>
          <p:nvPr/>
        </p:nvSpPr>
        <p:spPr>
          <a:xfrm>
            <a:off x="9007188" y="5025933"/>
            <a:ext cx="206663" cy="121158"/>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ight Arrow 31"/>
          <p:cNvSpPr/>
          <p:nvPr/>
        </p:nvSpPr>
        <p:spPr>
          <a:xfrm flipH="1">
            <a:off x="5050219" y="2766291"/>
            <a:ext cx="228599" cy="121158"/>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ight Arrow 32"/>
          <p:cNvSpPr/>
          <p:nvPr/>
        </p:nvSpPr>
        <p:spPr>
          <a:xfrm flipH="1">
            <a:off x="3259520" y="2776141"/>
            <a:ext cx="228599" cy="121158"/>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ight Arrow 33"/>
          <p:cNvSpPr/>
          <p:nvPr/>
        </p:nvSpPr>
        <p:spPr>
          <a:xfrm flipH="1">
            <a:off x="6896101" y="2784764"/>
            <a:ext cx="228599" cy="121158"/>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ight Arrow 34"/>
          <p:cNvSpPr/>
          <p:nvPr/>
        </p:nvSpPr>
        <p:spPr>
          <a:xfrm>
            <a:off x="8610601" y="2805547"/>
            <a:ext cx="499919" cy="100919"/>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extBox 35"/>
          <p:cNvSpPr txBox="1"/>
          <p:nvPr/>
        </p:nvSpPr>
        <p:spPr>
          <a:xfrm>
            <a:off x="6858576" y="2905923"/>
            <a:ext cx="45662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YES</a:t>
            </a:r>
          </a:p>
        </p:txBody>
      </p:sp>
      <p:sp>
        <p:nvSpPr>
          <p:cNvPr id="37" name="TextBox 36"/>
          <p:cNvSpPr txBox="1"/>
          <p:nvPr/>
        </p:nvSpPr>
        <p:spPr>
          <a:xfrm>
            <a:off x="8639176" y="2906466"/>
            <a:ext cx="47134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NO</a:t>
            </a:r>
          </a:p>
        </p:txBody>
      </p:sp>
      <p:sp>
        <p:nvSpPr>
          <p:cNvPr id="39" name="Down Arrow 38"/>
          <p:cNvSpPr/>
          <p:nvPr/>
        </p:nvSpPr>
        <p:spPr>
          <a:xfrm rot="2434133" flipH="1">
            <a:off x="8829884" y="1609065"/>
            <a:ext cx="146292" cy="1064411"/>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ight Arrow 37"/>
          <p:cNvSpPr/>
          <p:nvPr/>
        </p:nvSpPr>
        <p:spPr>
          <a:xfrm rot="5400000">
            <a:off x="2224754" y="3833118"/>
            <a:ext cx="566199" cy="150411"/>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358949" y="517498"/>
            <a:ext cx="270015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Self-Administered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STI Triple Screen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Process Map   </a:t>
            </a:r>
          </a:p>
        </p:txBody>
      </p:sp>
      <p:sp>
        <p:nvSpPr>
          <p:cNvPr id="41" name="Rounded Rectangle 40"/>
          <p:cNvSpPr/>
          <p:nvPr/>
        </p:nvSpPr>
        <p:spPr>
          <a:xfrm>
            <a:off x="3681522" y="2208305"/>
            <a:ext cx="1125682" cy="1295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Provider puts labels on containers</a:t>
            </a:r>
          </a:p>
        </p:txBody>
      </p:sp>
      <p:sp>
        <p:nvSpPr>
          <p:cNvPr id="42" name="Right Arrow 41"/>
          <p:cNvSpPr/>
          <p:nvPr/>
        </p:nvSpPr>
        <p:spPr>
          <a:xfrm>
            <a:off x="8249746" y="3291876"/>
            <a:ext cx="966991" cy="137124"/>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p:cNvSpPr txBox="1"/>
          <p:nvPr/>
        </p:nvSpPr>
        <p:spPr>
          <a:xfrm>
            <a:off x="8446166" y="3349604"/>
            <a:ext cx="6055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Urine ONLY</a:t>
            </a:r>
          </a:p>
        </p:txBody>
      </p:sp>
      <p:sp>
        <p:nvSpPr>
          <p:cNvPr id="4" name="TextBox 3"/>
          <p:cNvSpPr txBox="1"/>
          <p:nvPr/>
        </p:nvSpPr>
        <p:spPr>
          <a:xfrm>
            <a:off x="9571440" y="6534833"/>
            <a:ext cx="94416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prstClr val="black"/>
                </a:solidFill>
                <a:effectLst/>
                <a:uLnTx/>
                <a:uFillTx/>
                <a:latin typeface="Calibri" panose="020F0502020204030204"/>
                <a:ea typeface="+mn-ea"/>
                <a:cs typeface="+mn-cs"/>
              </a:rPr>
              <a:t>Revised 8/10/15</a:t>
            </a:r>
            <a:endParaRPr kumimoji="0" lang="en-US" sz="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Rounded Rectangle 43"/>
          <p:cNvSpPr/>
          <p:nvPr/>
        </p:nvSpPr>
        <p:spPr>
          <a:xfrm>
            <a:off x="7734014" y="424262"/>
            <a:ext cx="1273174" cy="13178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Provider requests labels from MA as needed</a:t>
            </a:r>
          </a:p>
        </p:txBody>
      </p:sp>
    </p:spTree>
    <p:extLst>
      <p:ext uri="{BB962C8B-B14F-4D97-AF65-F5344CB8AC3E}">
        <p14:creationId xmlns:p14="http://schemas.microsoft.com/office/powerpoint/2010/main" val="377724686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16BD1-FC9D-41C4-BDC6-3C5AD1F3EE0D}"/>
              </a:ext>
            </a:extLst>
          </p:cNvPr>
          <p:cNvSpPr>
            <a:spLocks noGrp="1"/>
          </p:cNvSpPr>
          <p:nvPr>
            <p:ph type="title"/>
          </p:nvPr>
        </p:nvSpPr>
        <p:spPr>
          <a:xfrm>
            <a:off x="812994" y="275892"/>
            <a:ext cx="7729728" cy="1188720"/>
          </a:xfrm>
        </p:spPr>
        <p:txBody>
          <a:bodyPr/>
          <a:lstStyle/>
          <a:p>
            <a:r>
              <a:rPr lang="en-US" dirty="0"/>
              <a:t>Key successes/ Next steps</a:t>
            </a:r>
          </a:p>
        </p:txBody>
      </p:sp>
      <p:sp>
        <p:nvSpPr>
          <p:cNvPr id="3" name="Content Placeholder 2">
            <a:extLst>
              <a:ext uri="{FF2B5EF4-FFF2-40B4-BE49-F238E27FC236}">
                <a16:creationId xmlns:a16="http://schemas.microsoft.com/office/drawing/2014/main" id="{72D1EF4E-8BB7-4139-AAE8-96FFC7E2577E}"/>
              </a:ext>
            </a:extLst>
          </p:cNvPr>
          <p:cNvSpPr>
            <a:spLocks noGrp="1"/>
          </p:cNvSpPr>
          <p:nvPr>
            <p:ph idx="1"/>
          </p:nvPr>
        </p:nvSpPr>
        <p:spPr>
          <a:xfrm>
            <a:off x="812994" y="1529201"/>
            <a:ext cx="10515600" cy="1371900"/>
          </a:xfrm>
        </p:spPr>
        <p:txBody>
          <a:bodyPr/>
          <a:lstStyle/>
          <a:p>
            <a:r>
              <a:rPr lang="en-US" sz="2800" dirty="0"/>
              <a:t>Improved extragenital testing rates</a:t>
            </a:r>
          </a:p>
          <a:p>
            <a:r>
              <a:rPr lang="en-US" sz="2800" dirty="0"/>
              <a:t>Self testing protocols were in place and successful</a:t>
            </a:r>
          </a:p>
          <a:p>
            <a:endParaRPr lang="en-US" dirty="0"/>
          </a:p>
          <a:p>
            <a:endParaRPr lang="en-US" dirty="0"/>
          </a:p>
        </p:txBody>
      </p:sp>
      <p:sp>
        <p:nvSpPr>
          <p:cNvPr id="4" name="Content Placeholder 2">
            <a:extLst>
              <a:ext uri="{FF2B5EF4-FFF2-40B4-BE49-F238E27FC236}">
                <a16:creationId xmlns:a16="http://schemas.microsoft.com/office/drawing/2014/main" id="{B88F2531-163F-4041-BE04-8ACD14D156FB}"/>
              </a:ext>
            </a:extLst>
          </p:cNvPr>
          <p:cNvSpPr txBox="1">
            <a:spLocks/>
          </p:cNvSpPr>
          <p:nvPr/>
        </p:nvSpPr>
        <p:spPr>
          <a:xfrm>
            <a:off x="812994" y="3868640"/>
            <a:ext cx="10515600" cy="20450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Recognition that STI rates are increasing = provider buy in.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Belief that care could be improved.</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That evidence based methods of improvement exist (self-collection, express visits).</a:t>
            </a:r>
          </a:p>
        </p:txBody>
      </p:sp>
      <p:sp>
        <p:nvSpPr>
          <p:cNvPr id="5" name="Arrow: Down 4">
            <a:extLst>
              <a:ext uri="{FF2B5EF4-FFF2-40B4-BE49-F238E27FC236}">
                <a16:creationId xmlns:a16="http://schemas.microsoft.com/office/drawing/2014/main" id="{D284CF7C-2958-4B73-B1BA-9AF9BC98778C}"/>
              </a:ext>
            </a:extLst>
          </p:cNvPr>
          <p:cNvSpPr/>
          <p:nvPr/>
        </p:nvSpPr>
        <p:spPr>
          <a:xfrm>
            <a:off x="5232610" y="2746604"/>
            <a:ext cx="1265207" cy="970958"/>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994003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91628" y="1131395"/>
            <a:ext cx="1968936" cy="646331"/>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Patient calls with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STI concern</a:t>
            </a:r>
          </a:p>
        </p:txBody>
      </p:sp>
      <p:sp>
        <p:nvSpPr>
          <p:cNvPr id="6" name="TextBox 5"/>
          <p:cNvSpPr txBox="1"/>
          <p:nvPr/>
        </p:nvSpPr>
        <p:spPr>
          <a:xfrm>
            <a:off x="5540535" y="2237964"/>
            <a:ext cx="2035424" cy="1477328"/>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Walk in testing/ nurse visit: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Self collected GC/ Ct NAAT(urine, oral, rectal), RPR</a:t>
            </a:r>
          </a:p>
        </p:txBody>
      </p:sp>
      <p:sp>
        <p:nvSpPr>
          <p:cNvPr id="7" name="TextBox 6"/>
          <p:cNvSpPr txBox="1"/>
          <p:nvPr/>
        </p:nvSpPr>
        <p:spPr>
          <a:xfrm>
            <a:off x="3506904" y="1119412"/>
            <a:ext cx="3098229" cy="646331"/>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Patient given appointment—</a:t>
            </a:r>
            <a:r>
              <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rPr>
              <a:t>encouraged to be same day</a:t>
            </a:r>
          </a:p>
        </p:txBody>
      </p:sp>
      <p:sp>
        <p:nvSpPr>
          <p:cNvPr id="8" name="TextBox 7"/>
          <p:cNvSpPr txBox="1"/>
          <p:nvPr/>
        </p:nvSpPr>
        <p:spPr>
          <a:xfrm>
            <a:off x="7962655" y="758107"/>
            <a:ext cx="2225615" cy="1477328"/>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Provider to see and evaluate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Staff to facilitate NAATs x 3, RPR</a:t>
            </a:r>
          </a:p>
        </p:txBody>
      </p:sp>
      <p:cxnSp>
        <p:nvCxnSpPr>
          <p:cNvPr id="10" name="Straight Arrow Connector 9"/>
          <p:cNvCxnSpPr/>
          <p:nvPr/>
        </p:nvCxnSpPr>
        <p:spPr>
          <a:xfrm>
            <a:off x="2960564" y="1496771"/>
            <a:ext cx="546340"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2" name="Straight Arrow Connector 11"/>
          <p:cNvCxnSpPr>
            <a:cxnSpLocks/>
          </p:cNvCxnSpPr>
          <p:nvPr/>
        </p:nvCxnSpPr>
        <p:spPr>
          <a:xfrm>
            <a:off x="4674253" y="1878675"/>
            <a:ext cx="782568" cy="93453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4" name="Straight Arrow Connector 13"/>
          <p:cNvCxnSpPr/>
          <p:nvPr/>
        </p:nvCxnSpPr>
        <p:spPr>
          <a:xfrm>
            <a:off x="6648415" y="1496771"/>
            <a:ext cx="1270958"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16" name="TextBox 15"/>
          <p:cNvSpPr txBox="1"/>
          <p:nvPr/>
        </p:nvSpPr>
        <p:spPr>
          <a:xfrm>
            <a:off x="6760984" y="1154856"/>
            <a:ext cx="128821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Symptoms</a:t>
            </a:r>
          </a:p>
        </p:txBody>
      </p:sp>
      <p:sp>
        <p:nvSpPr>
          <p:cNvPr id="17" name="TextBox 16"/>
          <p:cNvSpPr txBox="1"/>
          <p:nvPr/>
        </p:nvSpPr>
        <p:spPr>
          <a:xfrm>
            <a:off x="3884994" y="2192055"/>
            <a:ext cx="141109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No symptoms</a:t>
            </a:r>
          </a:p>
        </p:txBody>
      </p:sp>
      <p:sp>
        <p:nvSpPr>
          <p:cNvPr id="19" name="TextBox 18"/>
          <p:cNvSpPr txBox="1"/>
          <p:nvPr/>
        </p:nvSpPr>
        <p:spPr>
          <a:xfrm>
            <a:off x="7999196" y="2682363"/>
            <a:ext cx="2145103" cy="3139321"/>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Physical exam: empirically treat if signs noted.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If patient has rectal symptoms, consider treating with ceftriaxone 250 mg IM x 1 PLUS doxy 100 mg PO BID x 7 days</a:t>
            </a:r>
          </a:p>
        </p:txBody>
      </p:sp>
      <p:cxnSp>
        <p:nvCxnSpPr>
          <p:cNvPr id="21" name="Straight Arrow Connector 20"/>
          <p:cNvCxnSpPr>
            <a:cxnSpLocks/>
          </p:cNvCxnSpPr>
          <p:nvPr/>
        </p:nvCxnSpPr>
        <p:spPr>
          <a:xfrm>
            <a:off x="9389073" y="2235435"/>
            <a:ext cx="1" cy="445266"/>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23" name="TextBox 22"/>
          <p:cNvSpPr txBox="1"/>
          <p:nvPr/>
        </p:nvSpPr>
        <p:spPr>
          <a:xfrm>
            <a:off x="5531704" y="4224700"/>
            <a:ext cx="2053086" cy="646331"/>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Notify PCP, follow up test results</a:t>
            </a:r>
          </a:p>
        </p:txBody>
      </p:sp>
      <p:sp>
        <p:nvSpPr>
          <p:cNvPr id="24" name="TextBox 23"/>
          <p:cNvSpPr txBox="1"/>
          <p:nvPr/>
        </p:nvSpPr>
        <p:spPr>
          <a:xfrm>
            <a:off x="10728012" y="2680701"/>
            <a:ext cx="1305464" cy="2308324"/>
          </a:xfrm>
          <a:prstGeom prst="rect">
            <a:avLst/>
          </a:prstGeom>
          <a:solidFill>
            <a:srgbClr val="FFFF00"/>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All patients with +NAATs need rescreening in 3 months/ next visit</a:t>
            </a:r>
          </a:p>
        </p:txBody>
      </p:sp>
      <p:sp>
        <p:nvSpPr>
          <p:cNvPr id="25" name="TextBox 24"/>
          <p:cNvSpPr txBox="1"/>
          <p:nvPr/>
        </p:nvSpPr>
        <p:spPr>
          <a:xfrm>
            <a:off x="703990" y="3202848"/>
            <a:ext cx="2726236" cy="2308324"/>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If patient reports exposure, but no symptoms: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If syphilis exposure, needs exam, plus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bicillin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If GC, Ct exposure, needs empiric treatment + walk in testing.</a:t>
            </a:r>
          </a:p>
        </p:txBody>
      </p:sp>
      <p:cxnSp>
        <p:nvCxnSpPr>
          <p:cNvPr id="28" name="Straight Arrow Connector 27"/>
          <p:cNvCxnSpPr>
            <a:cxnSpLocks/>
          </p:cNvCxnSpPr>
          <p:nvPr/>
        </p:nvCxnSpPr>
        <p:spPr>
          <a:xfrm>
            <a:off x="6504813" y="3715292"/>
            <a:ext cx="0" cy="44824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0" name="Straight Arrow Connector 29"/>
          <p:cNvCxnSpPr>
            <a:cxnSpLocks/>
          </p:cNvCxnSpPr>
          <p:nvPr/>
        </p:nvCxnSpPr>
        <p:spPr>
          <a:xfrm flipH="1" flipV="1">
            <a:off x="6443142" y="4963364"/>
            <a:ext cx="1476231" cy="54780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3" name="Straight Arrow Connector 32"/>
          <p:cNvCxnSpPr>
            <a:cxnSpLocks/>
          </p:cNvCxnSpPr>
          <p:nvPr/>
        </p:nvCxnSpPr>
        <p:spPr>
          <a:xfrm>
            <a:off x="10188270" y="3449388"/>
            <a:ext cx="442821"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22" name="Title 1">
            <a:extLst>
              <a:ext uri="{FF2B5EF4-FFF2-40B4-BE49-F238E27FC236}">
                <a16:creationId xmlns:a16="http://schemas.microsoft.com/office/drawing/2014/main" id="{5FC41C08-37EB-4E34-8B0D-2C3939710309}"/>
              </a:ext>
            </a:extLst>
          </p:cNvPr>
          <p:cNvSpPr>
            <a:spLocks noGrp="1"/>
          </p:cNvSpPr>
          <p:nvPr>
            <p:ph type="title"/>
          </p:nvPr>
        </p:nvSpPr>
        <p:spPr>
          <a:xfrm>
            <a:off x="283952" y="-73152"/>
            <a:ext cx="5104708" cy="1188720"/>
          </a:xfrm>
        </p:spPr>
        <p:txBody>
          <a:bodyPr/>
          <a:lstStyle/>
          <a:p>
            <a:r>
              <a:rPr lang="en-US" dirty="0"/>
              <a:t>Walk in STI care</a:t>
            </a:r>
          </a:p>
        </p:txBody>
      </p:sp>
    </p:spTree>
    <p:extLst>
      <p:ext uri="{BB962C8B-B14F-4D97-AF65-F5344CB8AC3E}">
        <p14:creationId xmlns:p14="http://schemas.microsoft.com/office/powerpoint/2010/main" val="90612079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A127D-CED4-48C0-A1BA-B02FCA6984B3}"/>
              </a:ext>
            </a:extLst>
          </p:cNvPr>
          <p:cNvSpPr>
            <a:spLocks noGrp="1"/>
          </p:cNvSpPr>
          <p:nvPr>
            <p:ph type="title"/>
          </p:nvPr>
        </p:nvSpPr>
        <p:spPr/>
        <p:txBody>
          <a:bodyPr>
            <a:normAutofit fontScale="90000"/>
          </a:bodyPr>
          <a:lstStyle/>
          <a:p>
            <a:r>
              <a:rPr lang="en-US" dirty="0"/>
              <a:t>Walk in STI care</a:t>
            </a:r>
          </a:p>
        </p:txBody>
      </p:sp>
      <p:sp>
        <p:nvSpPr>
          <p:cNvPr id="3" name="Content Placeholder 2">
            <a:extLst>
              <a:ext uri="{FF2B5EF4-FFF2-40B4-BE49-F238E27FC236}">
                <a16:creationId xmlns:a16="http://schemas.microsoft.com/office/drawing/2014/main" id="{38FBCAC9-2FC3-47A6-9D50-81D51ECB92C0}"/>
              </a:ext>
            </a:extLst>
          </p:cNvPr>
          <p:cNvSpPr>
            <a:spLocks noGrp="1"/>
          </p:cNvSpPr>
          <p:nvPr>
            <p:ph idx="1"/>
          </p:nvPr>
        </p:nvSpPr>
        <p:spPr>
          <a:xfrm>
            <a:off x="964204" y="1428222"/>
            <a:ext cx="10463058" cy="3101983"/>
          </a:xfrm>
        </p:spPr>
        <p:txBody>
          <a:bodyPr/>
          <a:lstStyle/>
          <a:p>
            <a:r>
              <a:rPr lang="en-US" sz="2800" dirty="0"/>
              <a:t>The plan was discussed at the clinical faculty meeting and implemented last year.</a:t>
            </a:r>
          </a:p>
          <a:p>
            <a:r>
              <a:rPr lang="en-US" sz="2800" dirty="0"/>
              <a:t>Walk in STI care continues to be accepted and used by our providers and patients.</a:t>
            </a:r>
          </a:p>
          <a:p>
            <a:r>
              <a:rPr lang="en-US" sz="2800" dirty="0"/>
              <a:t>It has been especially successful for the </a:t>
            </a:r>
            <a:r>
              <a:rPr lang="en-US" sz="2800" dirty="0" err="1"/>
              <a:t>PrEP</a:t>
            </a:r>
            <a:r>
              <a:rPr lang="en-US" sz="2800" dirty="0"/>
              <a:t> clinic.</a:t>
            </a:r>
          </a:p>
          <a:p>
            <a:pPr marL="0" indent="0">
              <a:buNone/>
            </a:pPr>
            <a:endParaRPr lang="en-US" dirty="0"/>
          </a:p>
        </p:txBody>
      </p:sp>
    </p:spTree>
    <p:extLst>
      <p:ext uri="{BB962C8B-B14F-4D97-AF65-F5344CB8AC3E}">
        <p14:creationId xmlns:p14="http://schemas.microsoft.com/office/powerpoint/2010/main" val="216692997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C8672-6B2A-4255-AC84-342EFF582074}"/>
              </a:ext>
            </a:extLst>
          </p:cNvPr>
          <p:cNvSpPr>
            <a:spLocks noGrp="1"/>
          </p:cNvSpPr>
          <p:nvPr>
            <p:ph type="title"/>
          </p:nvPr>
        </p:nvSpPr>
        <p:spPr/>
        <p:txBody>
          <a:bodyPr>
            <a:normAutofit fontScale="90000"/>
          </a:bodyPr>
          <a:lstStyle/>
          <a:p>
            <a:r>
              <a:rPr lang="en-US" dirty="0"/>
              <a:t>Future efforts</a:t>
            </a:r>
          </a:p>
        </p:txBody>
      </p:sp>
      <p:sp>
        <p:nvSpPr>
          <p:cNvPr id="3" name="Content Placeholder 2">
            <a:extLst>
              <a:ext uri="{FF2B5EF4-FFF2-40B4-BE49-F238E27FC236}">
                <a16:creationId xmlns:a16="http://schemas.microsoft.com/office/drawing/2014/main" id="{1448B06C-FDE2-4106-9D3E-B68D9EF927F2}"/>
              </a:ext>
            </a:extLst>
          </p:cNvPr>
          <p:cNvSpPr>
            <a:spLocks noGrp="1"/>
          </p:cNvSpPr>
          <p:nvPr>
            <p:ph idx="1"/>
          </p:nvPr>
        </p:nvSpPr>
        <p:spPr>
          <a:xfrm>
            <a:off x="897951" y="1287546"/>
            <a:ext cx="9497961" cy="3101983"/>
          </a:xfrm>
        </p:spPr>
        <p:txBody>
          <a:bodyPr/>
          <a:lstStyle/>
          <a:p>
            <a:r>
              <a:rPr lang="en-US" sz="2800" dirty="0"/>
              <a:t>Case management is updating their prevention messaging to ensure gender neutral and sex positive language.</a:t>
            </a:r>
          </a:p>
          <a:p>
            <a:r>
              <a:rPr lang="en-US" sz="2800" dirty="0"/>
              <a:t>A QI subgroup is focused on disparities for our Transgender patients.</a:t>
            </a:r>
          </a:p>
          <a:p>
            <a:r>
              <a:rPr lang="en-US" sz="2800" dirty="0"/>
              <a:t>Follow up testing is still a targeted improvement project.</a:t>
            </a:r>
          </a:p>
          <a:p>
            <a:pPr lvl="1"/>
            <a:endParaRPr lang="en-US" dirty="0"/>
          </a:p>
        </p:txBody>
      </p:sp>
    </p:spTree>
    <p:extLst>
      <p:ext uri="{BB962C8B-B14F-4D97-AF65-F5344CB8AC3E}">
        <p14:creationId xmlns:p14="http://schemas.microsoft.com/office/powerpoint/2010/main" val="7831775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999" y="-12940"/>
            <a:ext cx="11569575" cy="1019335"/>
          </a:xfrm>
        </p:spPr>
        <p:txBody>
          <a:bodyPr>
            <a:normAutofit fontScale="90000"/>
          </a:bodyPr>
          <a:lstStyle/>
          <a:p>
            <a:r>
              <a:rPr lang="en-US" sz="3600" dirty="0"/>
              <a:t>Other Resources: </a:t>
            </a:r>
            <a:br>
              <a:rPr lang="en-US" sz="3600" dirty="0"/>
            </a:br>
            <a:r>
              <a:rPr lang="en-US" sz="3600" dirty="0"/>
              <a:t>HRSA RWHAP AIDS Education and Training Centers (AETC)</a:t>
            </a:r>
          </a:p>
        </p:txBody>
      </p:sp>
      <p:sp>
        <p:nvSpPr>
          <p:cNvPr id="3" name="Content Placeholder 2"/>
          <p:cNvSpPr>
            <a:spLocks noGrp="1"/>
          </p:cNvSpPr>
          <p:nvPr>
            <p:ph idx="1"/>
          </p:nvPr>
        </p:nvSpPr>
        <p:spPr>
          <a:xfrm>
            <a:off x="207034" y="1120485"/>
            <a:ext cx="5507966" cy="5242864"/>
          </a:xfrm>
        </p:spPr>
        <p:txBody>
          <a:bodyPr/>
          <a:lstStyle/>
          <a:p>
            <a:r>
              <a:rPr lang="en-US" sz="2400" b="1" dirty="0"/>
              <a:t>Mission: To improve the quality of life of persons living with or at-risk of HIV through the provision of high-quality professional education and training.</a:t>
            </a:r>
          </a:p>
          <a:p>
            <a:r>
              <a:rPr lang="en-US" sz="2400" b="1" dirty="0"/>
              <a:t>National Centers</a:t>
            </a:r>
          </a:p>
          <a:p>
            <a:pPr lvl="1"/>
            <a:r>
              <a:rPr lang="en-US" sz="2000" dirty="0"/>
              <a:t>National Coordinating Resource Center:</a:t>
            </a:r>
          </a:p>
          <a:p>
            <a:pPr lvl="2"/>
            <a:r>
              <a:rPr lang="en-US" sz="1800" dirty="0"/>
              <a:t>Rutgers University </a:t>
            </a:r>
          </a:p>
          <a:p>
            <a:pPr lvl="2"/>
            <a:r>
              <a:rPr lang="en-US" sz="1800" dirty="0">
                <a:hlinkClick r:id="rId2"/>
              </a:rPr>
              <a:t>https://aidsetc.org/</a:t>
            </a:r>
            <a:endParaRPr lang="en-US" sz="1800" dirty="0"/>
          </a:p>
          <a:p>
            <a:pPr lvl="1"/>
            <a:r>
              <a:rPr lang="en-US" sz="2000" dirty="0"/>
              <a:t>National Clinician Consultation Center:</a:t>
            </a:r>
          </a:p>
          <a:p>
            <a:pPr lvl="2"/>
            <a:r>
              <a:rPr lang="en-US" sz="1800" dirty="0"/>
              <a:t>University of California, San Francisco</a:t>
            </a:r>
          </a:p>
          <a:p>
            <a:pPr lvl="2"/>
            <a:r>
              <a:rPr lang="en-US" sz="1800" dirty="0">
                <a:hlinkClick r:id="rId3"/>
              </a:rPr>
              <a:t>http://nccc.ucsf.edu/</a:t>
            </a:r>
            <a:r>
              <a:rPr lang="en-US" sz="1800" dirty="0"/>
              <a:t>  </a:t>
            </a:r>
          </a:p>
          <a:p>
            <a:r>
              <a:rPr lang="en-US" sz="2400" b="1" dirty="0"/>
              <a:t>Regional Centers</a:t>
            </a:r>
          </a:p>
        </p:txBody>
      </p:sp>
      <p:sp>
        <p:nvSpPr>
          <p:cNvPr id="4" name="Slide Number Placeholder 3"/>
          <p:cNvSpPr>
            <a:spLocks noGrp="1"/>
          </p:cNvSpPr>
          <p:nvPr>
            <p:ph type="sldNum" sz="quarter" idx="12"/>
          </p:nvPr>
        </p:nvSpPr>
        <p:spPr/>
        <p:txBody>
          <a:bodyPr/>
          <a:lstStyle/>
          <a:p>
            <a:fld id="{F9ECA865-404D-4A57-9AC1-FD3038CC100D}" type="slidenum">
              <a:rPr lang="en-US" smtClean="0"/>
              <a:pPr/>
              <a:t>9</a:t>
            </a:fld>
            <a:endParaRPr lang="en-US" dirty="0"/>
          </a:p>
        </p:txBody>
      </p:sp>
      <p:grpSp>
        <p:nvGrpSpPr>
          <p:cNvPr id="6" name="Group 5"/>
          <p:cNvGrpSpPr/>
          <p:nvPr/>
        </p:nvGrpSpPr>
        <p:grpSpPr>
          <a:xfrm>
            <a:off x="4648200" y="1752600"/>
            <a:ext cx="7778151" cy="4610749"/>
            <a:chOff x="3343197" y="3039035"/>
            <a:chExt cx="7181368" cy="3980329"/>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6607" y="3039035"/>
              <a:ext cx="6639005" cy="3980329"/>
            </a:xfrm>
            <a:prstGeom prst="rect">
              <a:avLst/>
            </a:prstGeom>
          </p:spPr>
        </p:pic>
        <p:sp>
          <p:nvSpPr>
            <p:cNvPr id="8" name="TextBox 7"/>
            <p:cNvSpPr txBox="1"/>
            <p:nvPr/>
          </p:nvSpPr>
          <p:spPr>
            <a:xfrm>
              <a:off x="5365375" y="3375212"/>
              <a:ext cx="1492623" cy="212556"/>
            </a:xfrm>
            <a:prstGeom prst="rect">
              <a:avLst/>
            </a:prstGeom>
            <a:noFill/>
          </p:spPr>
          <p:txBody>
            <a:bodyPr wrap="square" rtlCol="0">
              <a:spAutoFit/>
            </a:bodyPr>
            <a:lstStyle/>
            <a:p>
              <a:r>
                <a:rPr lang="en-US" sz="1000" dirty="0"/>
                <a:t>Harborview Medical Center</a:t>
              </a:r>
            </a:p>
          </p:txBody>
        </p:sp>
        <p:sp>
          <p:nvSpPr>
            <p:cNvPr id="9" name="TextBox 8"/>
            <p:cNvSpPr txBox="1"/>
            <p:nvPr/>
          </p:nvSpPr>
          <p:spPr>
            <a:xfrm>
              <a:off x="8782205" y="3375212"/>
              <a:ext cx="1586753" cy="219198"/>
            </a:xfrm>
            <a:prstGeom prst="rect">
              <a:avLst/>
            </a:prstGeom>
            <a:noFill/>
          </p:spPr>
          <p:txBody>
            <a:bodyPr wrap="square" rtlCol="0">
              <a:spAutoFit/>
            </a:bodyPr>
            <a:lstStyle/>
            <a:p>
              <a:r>
                <a:rPr lang="en-US" sz="1000" dirty="0"/>
                <a:t>University of Massachusetts</a:t>
              </a:r>
            </a:p>
          </p:txBody>
        </p:sp>
        <p:sp>
          <p:nvSpPr>
            <p:cNvPr id="10" name="TextBox 9"/>
            <p:cNvSpPr txBox="1"/>
            <p:nvPr/>
          </p:nvSpPr>
          <p:spPr>
            <a:xfrm>
              <a:off x="8937812" y="4238587"/>
              <a:ext cx="1586753" cy="219198"/>
            </a:xfrm>
            <a:prstGeom prst="rect">
              <a:avLst/>
            </a:prstGeom>
            <a:noFill/>
          </p:spPr>
          <p:txBody>
            <a:bodyPr wrap="square" rtlCol="0">
              <a:spAutoFit/>
            </a:bodyPr>
            <a:lstStyle/>
            <a:p>
              <a:r>
                <a:rPr lang="en-US" sz="1000" dirty="0"/>
                <a:t>Columbia University</a:t>
              </a:r>
            </a:p>
          </p:txBody>
        </p:sp>
        <p:sp>
          <p:nvSpPr>
            <p:cNvPr id="11" name="TextBox 10"/>
            <p:cNvSpPr txBox="1"/>
            <p:nvPr/>
          </p:nvSpPr>
          <p:spPr>
            <a:xfrm>
              <a:off x="8798859" y="5586934"/>
              <a:ext cx="1586753" cy="219198"/>
            </a:xfrm>
            <a:prstGeom prst="rect">
              <a:avLst/>
            </a:prstGeom>
            <a:noFill/>
          </p:spPr>
          <p:txBody>
            <a:bodyPr wrap="square" rtlCol="0">
              <a:spAutoFit/>
            </a:bodyPr>
            <a:lstStyle/>
            <a:p>
              <a:r>
                <a:rPr lang="en-US" sz="1000" dirty="0"/>
                <a:t>University of Pittsburgh</a:t>
              </a:r>
            </a:p>
          </p:txBody>
        </p:sp>
        <p:sp>
          <p:nvSpPr>
            <p:cNvPr id="12" name="TextBox 11"/>
            <p:cNvSpPr txBox="1"/>
            <p:nvPr/>
          </p:nvSpPr>
          <p:spPr>
            <a:xfrm>
              <a:off x="8498540" y="6136622"/>
              <a:ext cx="1586753" cy="358688"/>
            </a:xfrm>
            <a:prstGeom prst="rect">
              <a:avLst/>
            </a:prstGeom>
            <a:noFill/>
          </p:spPr>
          <p:txBody>
            <a:bodyPr wrap="square" rtlCol="0">
              <a:spAutoFit/>
            </a:bodyPr>
            <a:lstStyle/>
            <a:p>
              <a:r>
                <a:rPr lang="en-US" sz="1000" dirty="0"/>
                <a:t>Vanderbilt Comprehensive Care Clinic</a:t>
              </a:r>
            </a:p>
          </p:txBody>
        </p:sp>
        <p:sp>
          <p:nvSpPr>
            <p:cNvPr id="13" name="TextBox 12"/>
            <p:cNvSpPr txBox="1"/>
            <p:nvPr/>
          </p:nvSpPr>
          <p:spPr>
            <a:xfrm>
              <a:off x="5217456" y="6627168"/>
              <a:ext cx="1990167" cy="219198"/>
            </a:xfrm>
            <a:prstGeom prst="rect">
              <a:avLst/>
            </a:prstGeom>
            <a:noFill/>
          </p:spPr>
          <p:txBody>
            <a:bodyPr wrap="square" rtlCol="0">
              <a:spAutoFit/>
            </a:bodyPr>
            <a:lstStyle/>
            <a:p>
              <a:r>
                <a:rPr lang="en-US" sz="1000" dirty="0"/>
                <a:t>Parkland Health &amp; Hospital System</a:t>
              </a:r>
            </a:p>
          </p:txBody>
        </p:sp>
        <p:sp>
          <p:nvSpPr>
            <p:cNvPr id="14" name="TextBox 13"/>
            <p:cNvSpPr txBox="1"/>
            <p:nvPr/>
          </p:nvSpPr>
          <p:spPr>
            <a:xfrm>
              <a:off x="3343197" y="4659867"/>
              <a:ext cx="1376717" cy="358688"/>
            </a:xfrm>
            <a:prstGeom prst="rect">
              <a:avLst/>
            </a:prstGeom>
            <a:noFill/>
          </p:spPr>
          <p:txBody>
            <a:bodyPr wrap="square" rtlCol="0">
              <a:spAutoFit/>
            </a:bodyPr>
            <a:lstStyle/>
            <a:p>
              <a:r>
                <a:rPr lang="en-US" sz="1000" dirty="0"/>
                <a:t>University of California, San Francisco </a:t>
              </a:r>
            </a:p>
          </p:txBody>
        </p:sp>
      </p:grpSp>
    </p:spTree>
    <p:extLst>
      <p:ext uri="{BB962C8B-B14F-4D97-AF65-F5344CB8AC3E}">
        <p14:creationId xmlns:p14="http://schemas.microsoft.com/office/powerpoint/2010/main" val="184284564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F2261-75D6-47B1-9B96-DE42E1E60EB2}"/>
              </a:ext>
            </a:extLst>
          </p:cNvPr>
          <p:cNvSpPr>
            <a:spLocks noGrp="1"/>
          </p:cNvSpPr>
          <p:nvPr>
            <p:ph type="title"/>
          </p:nvPr>
        </p:nvSpPr>
        <p:spPr/>
        <p:txBody>
          <a:bodyPr>
            <a:normAutofit fontScale="90000"/>
          </a:bodyPr>
          <a:lstStyle/>
          <a:p>
            <a:r>
              <a:rPr lang="en-US" dirty="0"/>
              <a:t>Acknowledgements</a:t>
            </a:r>
          </a:p>
        </p:txBody>
      </p:sp>
      <p:sp>
        <p:nvSpPr>
          <p:cNvPr id="3" name="Content Placeholder 2">
            <a:extLst>
              <a:ext uri="{FF2B5EF4-FFF2-40B4-BE49-F238E27FC236}">
                <a16:creationId xmlns:a16="http://schemas.microsoft.com/office/drawing/2014/main" id="{BD52DD5E-11E5-4A01-9531-4EEA0EB268B5}"/>
              </a:ext>
            </a:extLst>
          </p:cNvPr>
          <p:cNvSpPr>
            <a:spLocks noGrp="1"/>
          </p:cNvSpPr>
          <p:nvPr>
            <p:ph idx="1"/>
          </p:nvPr>
        </p:nvSpPr>
        <p:spPr>
          <a:xfrm>
            <a:off x="838200" y="1421188"/>
            <a:ext cx="9704437" cy="3101983"/>
          </a:xfrm>
        </p:spPr>
        <p:txBody>
          <a:bodyPr>
            <a:normAutofit/>
          </a:bodyPr>
          <a:lstStyle/>
          <a:p>
            <a:r>
              <a:rPr lang="en-US" sz="2800" dirty="0"/>
              <a:t>Washington University In St. Louis HIV Clinic staff, case managers, and patients.</a:t>
            </a:r>
          </a:p>
          <a:p>
            <a:r>
              <a:rPr lang="en-US" sz="2800" dirty="0"/>
              <a:t>Our QI team especially Julia Schlueter, MPH</a:t>
            </a:r>
          </a:p>
        </p:txBody>
      </p:sp>
    </p:spTree>
    <p:extLst>
      <p:ext uri="{BB962C8B-B14F-4D97-AF65-F5344CB8AC3E}">
        <p14:creationId xmlns:p14="http://schemas.microsoft.com/office/powerpoint/2010/main" val="210915757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319708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2&quot; unique_id=&quot;10002&quot;&gt;&lt;object type=&quot;3&quot; unique_id=&quot;10003&quot;&gt;&lt;property id=&quot;20148&quot; value=&quot;5&quot;/&gt;&lt;property id=&quot;20300&quot; value=&quot;Slide 1 - &amp;quot;[Presentation Title]&amp;#x0D;&amp;#x0A;[Date]&amp;quot;&quot;/&gt;&lt;property id=&quot;20307&quot; value=&quot;256&quot;/&gt;&lt;/object&gt;&lt;object type=&quot;3&quot; unique_id=&quot;10004&quot;&gt;&lt;property id=&quot;20148&quot; value=&quot;5&quot;/&gt;&lt;property id=&quot;20300&quot; value=&quot;Slide 2 - &amp;quot;[Slide Header]&amp;#x0D;&amp;#x0A;[Subheading] &amp;quot;&quot;/&gt;&lt;property id=&quot;20307&quot; value=&quot;262&quot;/&gt;&lt;/object&gt;&lt;object type=&quot;3&quot; unique_id=&quot;10023&quot;&gt;&lt;property id=&quot;20148&quot; value=&quot;5&quot;/&gt;&lt;property id=&quot;20300&quot; value=&quot;Slide 3 - &amp;quot;Contact Information (last slide)&amp;#x0D;&amp;#x0A;&amp;quot;&quot;/&gt;&lt;property id=&quot;20307&quot; value=&quot;263&quot;/&gt;&lt;/object&gt;&lt;/object&gt;&lt;object type=&quot;8&quot; unique_id=&quot;10018&quot;&gt;&lt;/object&gt;&lt;/object&gt;&lt;/database&gt;"/>
  <p:tag name="SECTOMILLISECCONVERTED" val="1"/>
</p:tagLst>
</file>

<file path=ppt/theme/theme1.xml><?xml version="1.0" encoding="utf-8"?>
<a:theme xmlns:a="http://schemas.openxmlformats.org/drawingml/2006/main" name="Office Theme">
  <a:themeElements>
    <a:clrScheme name="Custom 39">
      <a:dk1>
        <a:sysClr val="windowText" lastClr="000000"/>
      </a:dk1>
      <a:lt1>
        <a:sysClr val="window" lastClr="FFFFFF"/>
      </a:lt1>
      <a:dk2>
        <a:srgbClr val="44546A"/>
      </a:dk2>
      <a:lt2>
        <a:srgbClr val="E7E6E6"/>
      </a:lt2>
      <a:accent1>
        <a:srgbClr val="006699"/>
      </a:accent1>
      <a:accent2>
        <a:srgbClr val="990000"/>
      </a:accent2>
      <a:accent3>
        <a:srgbClr val="003366"/>
      </a:accent3>
      <a:accent4>
        <a:srgbClr val="ECA421"/>
      </a:accent4>
      <a:accent5>
        <a:srgbClr val="CCDDF1"/>
      </a:accent5>
      <a:accent6>
        <a:srgbClr val="C0BFBF"/>
      </a:accent6>
      <a:hlink>
        <a:srgbClr val="0563C1"/>
      </a:hlink>
      <a:folHlink>
        <a:srgbClr val="44546A"/>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10.xml><?xml version="1.0" encoding="utf-8"?>
<a:theme xmlns:a="http://schemas.openxmlformats.org/drawingml/2006/main" name="RyanWhite_New_PowerPoint_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CEH_ATSDR_combined">
  <a:themeElements>
    <a:clrScheme name="Custom 1">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00000"/>
      </a:hlink>
      <a:folHlink>
        <a:srgbClr val="000000"/>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NCEH_ATSDR_combined">
  <a:themeElements>
    <a:clrScheme name="Custom 13">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6.xml><?xml version="1.0" encoding="utf-8"?>
<a:theme xmlns:a="http://schemas.openxmlformats.org/drawingml/2006/main" name="2_NCEH_ATSDR_combined">
  <a:themeElements>
    <a:clrScheme name="Custom 8">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FFFFFF"/>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7.xml><?xml version="1.0" encoding="utf-8"?>
<a:theme xmlns:a="http://schemas.openxmlformats.org/drawingml/2006/main" name="4_NCEH_ATSDR_combined">
  <a:themeElements>
    <a:clrScheme name="Custom 13">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32AB4D0CEFC6B84087C1D399CE94E8BF" ma:contentTypeVersion="8" ma:contentTypeDescription="Create a new document." ma:contentTypeScope="" ma:versionID="9797de2d9e7bff9535dc8206e10466fa">
  <xsd:schema xmlns:xsd="http://www.w3.org/2001/XMLSchema" xmlns:xs="http://www.w3.org/2001/XMLSchema" xmlns:p="http://schemas.microsoft.com/office/2006/metadata/properties" xmlns:ns2="5439193d-6489-428d-a877-177eeb04ceb1" xmlns:ns3="68810ace-306f-4429-8e6f-eb01f6d4048b" targetNamespace="http://schemas.microsoft.com/office/2006/metadata/properties" ma:root="true" ma:fieldsID="a4015d8f473885170ac38a7e36bba98d" ns2:_="" ns3:_="">
    <xsd:import namespace="5439193d-6489-428d-a877-177eeb04ceb1"/>
    <xsd:import namespace="68810ace-306f-4429-8e6f-eb01f6d4048b"/>
    <xsd:element name="properties">
      <xsd:complexType>
        <xsd:sequence>
          <xsd:element name="documentManagement">
            <xsd:complexType>
              <xsd:all>
                <xsd:element ref="ns2:_dlc_DocId" minOccurs="0"/>
                <xsd:element ref="ns2:_dlc_DocIdUrl" minOccurs="0"/>
                <xsd:element ref="ns2:_dlc_DocIdPersistId" minOccurs="0"/>
                <xsd:element ref="ns3:Show_x003f_" minOccurs="0"/>
                <xsd:element ref="ns3:Request_x0020_ID_x0020__x0023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39193d-6489-428d-a877-177eeb04ceb1"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68810ace-306f-4429-8e6f-eb01f6d4048b" elementFormDefault="qualified">
    <xsd:import namespace="http://schemas.microsoft.com/office/2006/documentManagement/types"/>
    <xsd:import namespace="http://schemas.microsoft.com/office/infopath/2007/PartnerControls"/>
    <xsd:element name="Show_x003f_" ma:index="11" nillable="true" ma:displayName="Show?" ma:default="No" ma:format="Dropdown" ma:hidden="true" ma:internalName="Show_x003f_" ma:readOnly="false">
      <xsd:simpleType>
        <xsd:restriction base="dms:Choice">
          <xsd:enumeration value="Yes"/>
          <xsd:enumeration value="No"/>
        </xsd:restriction>
      </xsd:simpleType>
    </xsd:element>
    <xsd:element name="Request_x0020_ID_x0020__x0023_" ma:index="12" nillable="true" ma:displayName="Request ID #" ma:internalName="Request_x0020_ID_x0020__x0023_">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haredContentType xmlns="Microsoft.SharePoint.Taxonomy.ContentTypeSync" SourceId="13ff120d-8bd5-4291-a148-70db8d7e9204" ContentTypeId="0x01" PreviousValue="false"/>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p:properties xmlns:p="http://schemas.microsoft.com/office/2006/metadata/properties" xmlns:xsi="http://www.w3.org/2001/XMLSchema-instance" xmlns:pc="http://schemas.microsoft.com/office/infopath/2007/PartnerControls">
  <documentManagement>
    <Request_x0020_ID_x0020__x0023_ xmlns="68810ace-306f-4429-8e6f-eb01f6d4048b">211</Request_x0020_ID_x0020__x0023_>
    <Show_x003f_ xmlns="68810ace-306f-4429-8e6f-eb01f6d4048b">No</Show_x003f_>
    <_dlc_DocId xmlns="5439193d-6489-428d-a877-177eeb04ceb1">HABDOC-2092423314-183</_dlc_DocId>
    <_dlc_DocIdUrl xmlns="5439193d-6489-428d-a877-177eeb04ceb1">
      <Url>https://sharepoint.hrsa.gov/sites/hab/Communities/Communication/_layouts/15/DocIdRedir.aspx?ID=HABDOC-2092423314-183</Url>
      <Description>HABDOC-2092423314-183</Description>
    </_dlc_DocIdUrl>
  </documentManagement>
</p:properties>
</file>

<file path=customXml/itemProps1.xml><?xml version="1.0" encoding="utf-8"?>
<ds:datastoreItem xmlns:ds="http://schemas.openxmlformats.org/officeDocument/2006/customXml" ds:itemID="{55773DC1-43D7-402A-81C0-AABDBBAA50CE}">
  <ds:schemaRefs>
    <ds:schemaRef ds:uri="http://schemas.microsoft.com/sharepoint/events"/>
  </ds:schemaRefs>
</ds:datastoreItem>
</file>

<file path=customXml/itemProps2.xml><?xml version="1.0" encoding="utf-8"?>
<ds:datastoreItem xmlns:ds="http://schemas.openxmlformats.org/officeDocument/2006/customXml" ds:itemID="{904076FF-9DA4-472C-8A24-F56F801775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439193d-6489-428d-a877-177eeb04ceb1"/>
    <ds:schemaRef ds:uri="68810ace-306f-4429-8e6f-eb01f6d404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1249E1E-378D-415E-B20C-6AA005B2E363}">
  <ds:schemaRefs>
    <ds:schemaRef ds:uri="Microsoft.SharePoint.Taxonomy.ContentTypeSync"/>
  </ds:schemaRefs>
</ds:datastoreItem>
</file>

<file path=customXml/itemProps4.xml><?xml version="1.0" encoding="utf-8"?>
<ds:datastoreItem xmlns:ds="http://schemas.openxmlformats.org/officeDocument/2006/customXml" ds:itemID="{30CD16AF-2296-4B24-B074-66D36D021EC3}">
  <ds:schemaRefs>
    <ds:schemaRef ds:uri="http://schemas.microsoft.com/sharepoint/v3/contenttype/forms"/>
  </ds:schemaRefs>
</ds:datastoreItem>
</file>

<file path=customXml/itemProps5.xml><?xml version="1.0" encoding="utf-8"?>
<ds:datastoreItem xmlns:ds="http://schemas.openxmlformats.org/officeDocument/2006/customXml" ds:itemID="{DF0BF6B8-FF89-4F32-9704-AC50F42B7E3B}">
  <ds:schemaRefs>
    <ds:schemaRef ds:uri="http://www.w3.org/XML/1998/namespace"/>
    <ds:schemaRef ds:uri="http://purl.org/dc/dcmitype/"/>
    <ds:schemaRef ds:uri="http://schemas.microsoft.com/office/2006/metadata/properties"/>
    <ds:schemaRef ds:uri="http://schemas.microsoft.com/office/2006/documentManagement/types"/>
    <ds:schemaRef ds:uri="http://schemas.openxmlformats.org/package/2006/metadata/core-properties"/>
    <ds:schemaRef ds:uri="68810ace-306f-4429-8e6f-eb01f6d4048b"/>
    <ds:schemaRef ds:uri="5439193d-6489-428d-a877-177eeb04ceb1"/>
    <ds:schemaRef ds:uri="http://purl.org/dc/terms/"/>
    <ds:schemaRef ds:uri="http://purl.org/dc/elements/1.1/"/>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TotalTime>4943</TotalTime>
  <Words>7192</Words>
  <Application>Microsoft Office PowerPoint</Application>
  <PresentationFormat>Widescreen</PresentationFormat>
  <Paragraphs>1057</Paragraphs>
  <Slides>91</Slides>
  <Notes>42</Notes>
  <HiddenSlides>0</HiddenSlides>
  <MMClips>0</MMClips>
  <ScaleCrop>false</ScaleCrop>
  <HeadingPairs>
    <vt:vector size="6" baseType="variant">
      <vt:variant>
        <vt:lpstr>Fonts Used</vt:lpstr>
      </vt:variant>
      <vt:variant>
        <vt:i4>15</vt:i4>
      </vt:variant>
      <vt:variant>
        <vt:lpstr>Theme</vt:lpstr>
      </vt:variant>
      <vt:variant>
        <vt:i4>10</vt:i4>
      </vt:variant>
      <vt:variant>
        <vt:lpstr>Slide Titles</vt:lpstr>
      </vt:variant>
      <vt:variant>
        <vt:i4>91</vt:i4>
      </vt:variant>
    </vt:vector>
  </HeadingPairs>
  <TitlesOfParts>
    <vt:vector size="116" baseType="lpstr">
      <vt:lpstr>ＭＳ Ｐゴシック</vt:lpstr>
      <vt:lpstr>Arial</vt:lpstr>
      <vt:lpstr>Bookman Old Style</vt:lpstr>
      <vt:lpstr>Britannic Bold</vt:lpstr>
      <vt:lpstr>Calibri</vt:lpstr>
      <vt:lpstr>Calibri Light</vt:lpstr>
      <vt:lpstr>Cambria</vt:lpstr>
      <vt:lpstr>Century Gothic</vt:lpstr>
      <vt:lpstr>Courier New</vt:lpstr>
      <vt:lpstr>Gill Sans</vt:lpstr>
      <vt:lpstr>Myriad Web Pro</vt:lpstr>
      <vt:lpstr>Script MT Bold</vt:lpstr>
      <vt:lpstr>Times New Roman</vt:lpstr>
      <vt:lpstr>Wingdings</vt:lpstr>
      <vt:lpstr>ヒラギノ角ゴ ProN W3</vt:lpstr>
      <vt:lpstr>Office Theme</vt:lpstr>
      <vt:lpstr>NCEH_ATSDR_combined</vt:lpstr>
      <vt:lpstr>2_Office Theme</vt:lpstr>
      <vt:lpstr>1_Office Theme</vt:lpstr>
      <vt:lpstr>1_NCEH_ATSDR_combined</vt:lpstr>
      <vt:lpstr>2_NCEH_ATSDR_combined</vt:lpstr>
      <vt:lpstr>4_NCEH_ATSDR_combined</vt:lpstr>
      <vt:lpstr>4_Office Theme</vt:lpstr>
      <vt:lpstr>3_Office Theme</vt:lpstr>
      <vt:lpstr>RyanWhite_New_PowerPoint_Template</vt:lpstr>
      <vt:lpstr>Sexually Transmitted Infections and the Ryan White HIV/AIDS Program   December 2018</vt:lpstr>
      <vt:lpstr>Health Resources and Services Administration (HRSA) Overview</vt:lpstr>
      <vt:lpstr>HRSA’s HIV/AIDS Bureau (HAB) </vt:lpstr>
      <vt:lpstr>HRSA’s Ryan White HIV/AIDS Program (RWHAP)</vt:lpstr>
      <vt:lpstr>Sexually Transmitted Infection (STI) Testing in HRSA RWHAP Clinics</vt:lpstr>
      <vt:lpstr> HRSA HAB Cooperative Agreement: Improving STI Screening and Treatment among People Living with or at Risk for HIV</vt:lpstr>
      <vt:lpstr>PowerPoint Presentation</vt:lpstr>
      <vt:lpstr>STI Interventions</vt:lpstr>
      <vt:lpstr>Other Resources:  HRSA RWHAP AIDS Education and Training Centers (AETC)</vt:lpstr>
      <vt:lpstr>Contact Information</vt:lpstr>
      <vt:lpstr>Connect with HRSA</vt:lpstr>
      <vt:lpstr>  </vt:lpstr>
      <vt:lpstr>PowerPoint Presentation</vt:lpstr>
      <vt:lpstr>STIs are on the Rise in the United States </vt:lpstr>
      <vt:lpstr>Primary and Secondary Syphilis:  Reported Cases, U.S., 1941–2017</vt:lpstr>
      <vt:lpstr>Primary and Secondary Syphilis — Reported Cases by Sex and Sexual Behavior, 37 States*, 2013–2017</vt:lpstr>
      <vt:lpstr>Primary and Secondary Syphilis — Estimated Rates of Reported Cases Among MSM by State, United States, 2017</vt:lpstr>
      <vt:lpstr>Primary and Secondary Syphilis — Reported Cases by Reporting Source and Sex, United States, 2008–2017</vt:lpstr>
      <vt:lpstr>Primary and Secondary Syphilis — Reported Cases by Sex, Sexual Behavior, and HIV Status, United States, 2017</vt:lpstr>
      <vt:lpstr>Proportion* of MSM Attending STD Clinics with Primary and Secondary Syphilis†, Urogenital‡ Gonorrhea, or Urogenital‡ Chlamydia by HIV Status§, STD Surveillance Network (SSuN), 2017</vt:lpstr>
      <vt:lpstr>Prevalence of extragenital gonorrhea (GC) and chlamydia (CT)  among venue-attending MSM by HIV status, NHBS, 2017</vt:lpstr>
      <vt:lpstr>Proportion of Sexually Active HIV-Infected MSM in Medical Care Screened for Syphilis in the Prior 12 Months, Medical Monitoring Project 2009-2013</vt:lpstr>
      <vt:lpstr>Percentage of Sexually Active, HIV-Infected MSM in Medical Care Screened for Syphilis in the Prior 12 Months—Medical monitoring Project, 2013-2014</vt:lpstr>
      <vt:lpstr>PowerPoint Presentation</vt:lpstr>
      <vt:lpstr>Strengthening STD Prevention and Control for Health Departments (STD PCHD) Priorities</vt:lpstr>
      <vt:lpstr>Overview </vt:lpstr>
      <vt:lpstr>Overview </vt:lpstr>
      <vt:lpstr>Providing Quality STD Clinical Services Recommendations </vt:lpstr>
      <vt:lpstr>Levels of Care: Basic &amp; Specialized Settings</vt:lpstr>
      <vt:lpstr>PowerPoint Presentation</vt:lpstr>
      <vt:lpstr>  Prevention</vt:lpstr>
      <vt:lpstr>  Laboratory Tests – At the time of the patient visit </vt:lpstr>
      <vt:lpstr>STD Resources </vt:lpstr>
      <vt:lpstr>PowerPoint Presentation</vt:lpstr>
      <vt:lpstr>PowerPoint Presentation</vt:lpstr>
      <vt:lpstr>PowerPoint Presentation</vt:lpstr>
      <vt:lpstr>PowerPoint Presentation</vt:lpstr>
      <vt:lpstr>Overview of National HIV Curriculum and National STD Curriculum</vt:lpstr>
      <vt:lpstr>PowerPoint Presentation</vt:lpstr>
      <vt:lpstr>PowerPoint Presentation</vt:lpstr>
      <vt:lpstr>Key Curriculum Features </vt:lpstr>
      <vt:lpstr>Self-Study Modules: Dual Functionality</vt:lpstr>
      <vt:lpstr>PowerPoint Presentation</vt:lpstr>
      <vt:lpstr>PowerPoint Presentation</vt:lpstr>
      <vt:lpstr>PowerPoint Presentation</vt:lpstr>
      <vt:lpstr>PowerPoint Presentation</vt:lpstr>
      <vt:lpstr>National HIV Curriculum Antiretroviral Medication Section</vt:lpstr>
      <vt:lpstr>PowerPoint Presentation</vt:lpstr>
      <vt:lpstr>PowerPoint Presentation</vt:lpstr>
      <vt:lpstr>HIV Question Bank</vt:lpstr>
      <vt:lpstr>STD Question Bank</vt:lpstr>
      <vt:lpstr>Tools &amp; Calculators</vt:lpstr>
      <vt:lpstr>PowerPoint Presentation</vt:lpstr>
      <vt:lpstr>PowerPoint Presentation</vt:lpstr>
      <vt:lpstr>Use of National HIV Curriculum in Ryan White Clinics</vt:lpstr>
      <vt:lpstr>Use of National STD Curriculum in Ryan White Clinics</vt:lpstr>
      <vt:lpstr>PowerPoint Presentation</vt:lpstr>
      <vt:lpstr>Acknowledgements</vt:lpstr>
      <vt:lpstr>STI Services for PLWH in a Community Health Center Setting</vt:lpstr>
      <vt:lpstr>Fenway Health</vt:lpstr>
      <vt:lpstr>Fenway Health</vt:lpstr>
      <vt:lpstr>Fenway Health – HIV Care Continuum </vt:lpstr>
      <vt:lpstr>Fenway Health</vt:lpstr>
      <vt:lpstr>Fenway Health – STI Screening Rates Among PLWH</vt:lpstr>
      <vt:lpstr>BSTI Cases Increasing</vt:lpstr>
      <vt:lpstr>BSTI Cases Increasing</vt:lpstr>
      <vt:lpstr>BSTI Cases Increasing</vt:lpstr>
      <vt:lpstr>BSTI Cases Increasing</vt:lpstr>
      <vt:lpstr>Fenway Health and STI Care</vt:lpstr>
      <vt:lpstr>STI Services at Fenway Health: Integration into HIV Care</vt:lpstr>
      <vt:lpstr>STI Services at Fenway Health: Standalone STI CLINIC</vt:lpstr>
      <vt:lpstr>STI Services at Fenway Health: Programs in Nonclinical Settings</vt:lpstr>
      <vt:lpstr>NEXT STEPS: DASH clinic</vt:lpstr>
      <vt:lpstr>NEXT STEPS: DASH clinic</vt:lpstr>
      <vt:lpstr>NEXT STEPS: DASH clinic</vt:lpstr>
      <vt:lpstr>Acknowledgements</vt:lpstr>
      <vt:lpstr>Implementing on demand STI testing in an HIV clinic</vt:lpstr>
      <vt:lpstr>Washington University HIV clinic</vt:lpstr>
      <vt:lpstr>PowerPoint Presentation</vt:lpstr>
      <vt:lpstr> Incident STI rates are higher for Transgender Women (TW) and MSM while retesting rates are poor in all groups</vt:lpstr>
      <vt:lpstr>STI location is similar between Transgender Women and MSM with TW having a lower proportion of genital infections.</vt:lpstr>
      <vt:lpstr>PowerPoint Presentation</vt:lpstr>
      <vt:lpstr>Quality Improvement plan: Provider education</vt:lpstr>
      <vt:lpstr>Quality Improvement plan:  Patient education</vt:lpstr>
      <vt:lpstr>PowerPoint Presentation</vt:lpstr>
      <vt:lpstr>Key successes/ Next steps</vt:lpstr>
      <vt:lpstr>Walk in STI care</vt:lpstr>
      <vt:lpstr>Walk in STI care</vt:lpstr>
      <vt:lpstr>Future efforts</vt:lpstr>
      <vt:lpstr>Acknowledgements</vt:lpstr>
      <vt:lpstr>PowerPoint Presentation</vt:lpstr>
    </vt:vector>
  </TitlesOfParts>
  <Company>HRSA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HRSA Strategic Planning &amp; Performance</dc:title>
  <dc:creator>HRSA</dc:creator>
  <cp:lastModifiedBy>Dell, Shanna (HRSA)</cp:lastModifiedBy>
  <cp:revision>120</cp:revision>
  <dcterms:created xsi:type="dcterms:W3CDTF">2015-04-01T01:31:28Z</dcterms:created>
  <dcterms:modified xsi:type="dcterms:W3CDTF">2018-11-30T18:35:54Z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0x01010032AB4D0CEFC6B84087C1D399CE94E8BF</vt:lpwstr>
  </property>
  <property fmtid="{D5CDD505-2E9C-101B-9397-08002B2CF9AE}" pid="3" name="_dlc_DocIdItemGuid">
    <vt:lpwstr>0a90acde-6a7f-4754-81c4-ddefa1f111b1</vt:lpwstr>
  </property>
</Properties>
</file>