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1"/>
  </p:notesMasterIdLst>
  <p:sldIdLst>
    <p:sldId id="257" r:id="rId5"/>
    <p:sldId id="258" r:id="rId6"/>
    <p:sldId id="259" r:id="rId7"/>
    <p:sldId id="333" r:id="rId8"/>
    <p:sldId id="334" r:id="rId9"/>
    <p:sldId id="378" r:id="rId10"/>
    <p:sldId id="379" r:id="rId11"/>
    <p:sldId id="380" r:id="rId12"/>
    <p:sldId id="371" r:id="rId13"/>
    <p:sldId id="372" r:id="rId14"/>
    <p:sldId id="267" r:id="rId15"/>
    <p:sldId id="268" r:id="rId16"/>
    <p:sldId id="274" r:id="rId17"/>
    <p:sldId id="353" r:id="rId18"/>
    <p:sldId id="354" r:id="rId19"/>
    <p:sldId id="275" r:id="rId20"/>
    <p:sldId id="373" r:id="rId21"/>
    <p:sldId id="276" r:id="rId22"/>
    <p:sldId id="269" r:id="rId23"/>
    <p:sldId id="270" r:id="rId24"/>
    <p:sldId id="374" r:id="rId25"/>
    <p:sldId id="355" r:id="rId26"/>
    <p:sldId id="375" r:id="rId27"/>
    <p:sldId id="381" r:id="rId28"/>
    <p:sldId id="278" r:id="rId29"/>
    <p:sldId id="376" r:id="rId30"/>
    <p:sldId id="377" r:id="rId31"/>
    <p:sldId id="280" r:id="rId32"/>
    <p:sldId id="281" r:id="rId33"/>
    <p:sldId id="285" r:id="rId34"/>
    <p:sldId id="286" r:id="rId35"/>
    <p:sldId id="287" r:id="rId36"/>
    <p:sldId id="288" r:id="rId37"/>
    <p:sldId id="289" r:id="rId38"/>
    <p:sldId id="290" r:id="rId39"/>
    <p:sldId id="291" r:id="rId40"/>
    <p:sldId id="358" r:id="rId41"/>
    <p:sldId id="303" r:id="rId42"/>
    <p:sldId id="307" r:id="rId43"/>
    <p:sldId id="308" r:id="rId44"/>
    <p:sldId id="309" r:id="rId45"/>
    <p:sldId id="318" r:id="rId46"/>
    <p:sldId id="320" r:id="rId47"/>
    <p:sldId id="321" r:id="rId48"/>
    <p:sldId id="322" r:id="rId49"/>
    <p:sldId id="323" r:id="rId50"/>
    <p:sldId id="324" r:id="rId51"/>
    <p:sldId id="310" r:id="rId52"/>
    <p:sldId id="311" r:id="rId53"/>
    <p:sldId id="314" r:id="rId54"/>
    <p:sldId id="315" r:id="rId55"/>
    <p:sldId id="316" r:id="rId56"/>
    <p:sldId id="317" r:id="rId57"/>
    <p:sldId id="263" r:id="rId58"/>
    <p:sldId id="264" r:id="rId59"/>
    <p:sldId id="265" r:id="rId60"/>
    <p:sldId id="266" r:id="rId61"/>
    <p:sldId id="359" r:id="rId62"/>
    <p:sldId id="306" r:id="rId63"/>
    <p:sldId id="305" r:id="rId64"/>
    <p:sldId id="361" r:id="rId65"/>
    <p:sldId id="299" r:id="rId66"/>
    <p:sldId id="326" r:id="rId67"/>
    <p:sldId id="327" r:id="rId68"/>
    <p:sldId id="328" r:id="rId69"/>
    <p:sldId id="329" r:id="rId70"/>
    <p:sldId id="330" r:id="rId71"/>
    <p:sldId id="331" r:id="rId72"/>
    <p:sldId id="332" r:id="rId73"/>
    <p:sldId id="362" r:id="rId74"/>
    <p:sldId id="271" r:id="rId75"/>
    <p:sldId id="272" r:id="rId76"/>
    <p:sldId id="363" r:id="rId77"/>
    <p:sldId id="364" r:id="rId78"/>
    <p:sldId id="365" r:id="rId79"/>
    <p:sldId id="366" r:id="rId80"/>
    <p:sldId id="367" r:id="rId81"/>
    <p:sldId id="292" r:id="rId82"/>
    <p:sldId id="300" r:id="rId83"/>
    <p:sldId id="301" r:id="rId84"/>
    <p:sldId id="356" r:id="rId85"/>
    <p:sldId id="293" r:id="rId86"/>
    <p:sldId id="357" r:id="rId87"/>
    <p:sldId id="383" r:id="rId88"/>
    <p:sldId id="382" r:id="rId89"/>
    <p:sldId id="260"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lung, Joseph M" initials="AJM" lastIdx="1" clrIdx="0">
    <p:extLst>
      <p:ext uri="{19B8F6BF-5375-455C-9EA6-DF929625EA0E}">
        <p15:presenceInfo xmlns:p15="http://schemas.microsoft.com/office/powerpoint/2012/main" userId="S-1-5-21-1188002988-1839600294-1093625069-136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autoAdjust="0"/>
    <p:restoredTop sz="84548"/>
  </p:normalViewPr>
  <p:slideViewPr>
    <p:cSldViewPr snapToGrid="0">
      <p:cViewPr varScale="1">
        <p:scale>
          <a:sx n="100" d="100"/>
          <a:sy n="100" d="100"/>
        </p:scale>
        <p:origin x="1208" y="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mlung\Downloads\Combined%20Continuum%20Char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amlung\Downloads\Care%20Coordination%20Enrollmen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amlung\Downloads\Combined%20Continuum%20Chart.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state.in.us\file1\ISDH\Shared\ISDH5\HIV\Outbreak\Joe\For%20Mark\Ryan%20White%20Presentation%20in%20Dec%202018\2017%20HIV%20Demographic%20Breakdow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tate.in.us\file1\ISDH\Shared\ISDH5\HIV\Outbreak\Joe\For%20Mark\Ryan%20White%20Presentation%20in%20Dec%202018\2017%20HIV%20Demographic%20Breakdow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tate.in.us\file1\ISDH\Shared\ISDH5\HIV\Outbreak\Joe\For%20Mark\Ryan%20White%20Presentation%20in%20Dec%202018\2017%20HIV%20Demographic%20Breakdow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tate.in.us\file1\ISDH\Shared\ISDH5\HIV\Outbreak\Joe\For%20Mark\Ryan%20White%20Presentation%20in%20Dec%202018\2017%20HIV%20Demographic%20Breakdow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tate.in.us\file1\ISDH\Shared\ISDH5\HIV\Outbreak\Joe\For%20Mark\Ryan%20White%20Presentation%20in%20Dec%202018\2017%20HIV%20Demographic%20Breakdow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tate.in.us\file1\ISDH\Shared\ISDH5\HIV\Outbreak\Joe\For%20Mark\Ryan%20White%20Presentation%20in%20Dec%202018\2017%20HIV%20Demographic%20Breakdow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tate.in.us\file1\ISDH\Shared\ISDH5\HIV\Outbreak\Joe\For%20Mark\Ryan%20White%20Presentation%20in%20Dec%202018\Care%20Coordination%20Enrollmen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Dec. 2017</c:v>
          </c:tx>
          <c:spPr>
            <a:solidFill>
              <a:schemeClr val="accent1"/>
            </a:solidFill>
            <a:ln>
              <a:noFill/>
            </a:ln>
            <a:effectLst/>
          </c:spPr>
          <c:invertIfNegative val="0"/>
          <c:dLbls>
            <c:dLbl>
              <c:idx val="0"/>
              <c:layout>
                <c:manualLayout>
                  <c:x val="0"/>
                  <c:y val="-5.9723770507414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4F-4999-844E-8D3AB2C0F8C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Continuum Chart.xlsx]2017 only'!$A$2:$A$6</c:f>
              <c:strCache>
                <c:ptCount val="4"/>
                <c:pt idx="0">
                  <c:v>Diagnosed</c:v>
                </c:pt>
                <c:pt idx="1">
                  <c:v>Linked to Care
(3mths post Dx)</c:v>
                </c:pt>
                <c:pt idx="2">
                  <c:v>Retained in Care</c:v>
                </c:pt>
                <c:pt idx="3">
                  <c:v>Suppressed viral load</c:v>
                </c:pt>
              </c:strCache>
              <c:extLst/>
            </c:strRef>
          </c:cat>
          <c:val>
            <c:numRef>
              <c:f>'[Combined Continuum Chart.xlsx]2017 only'!$B$2:$B$6</c:f>
              <c:numCache>
                <c:formatCode>General</c:formatCode>
                <c:ptCount val="4"/>
                <c:pt idx="0">
                  <c:v>12635</c:v>
                </c:pt>
                <c:pt idx="1">
                  <c:v>7371</c:v>
                </c:pt>
                <c:pt idx="2">
                  <c:v>8668</c:v>
                </c:pt>
                <c:pt idx="3">
                  <c:v>7385</c:v>
                </c:pt>
              </c:numCache>
              <c:extLst/>
            </c:numRef>
          </c:val>
          <c:extLst>
            <c:ext xmlns:c16="http://schemas.microsoft.com/office/drawing/2014/chart" uri="{C3380CC4-5D6E-409C-BE32-E72D297353CC}">
              <c16:uniqueId val="{00000001-334F-4999-844E-8D3AB2C0F8C1}"/>
            </c:ext>
          </c:extLst>
        </c:ser>
        <c:dLbls>
          <c:dLblPos val="outEnd"/>
          <c:showLegendKey val="0"/>
          <c:showVal val="1"/>
          <c:showCatName val="0"/>
          <c:showSerName val="0"/>
          <c:showPercent val="0"/>
          <c:showBubbleSize val="0"/>
        </c:dLbls>
        <c:gapWidth val="131"/>
        <c:axId val="445057400"/>
        <c:axId val="445057792"/>
      </c:barChart>
      <c:catAx>
        <c:axId val="445057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5057792"/>
        <c:crosses val="autoZero"/>
        <c:auto val="1"/>
        <c:lblAlgn val="ctr"/>
        <c:lblOffset val="100"/>
        <c:noMultiLvlLbl val="0"/>
      </c:catAx>
      <c:valAx>
        <c:axId val="445057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057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'[Care Coordination Enrollment.xlsx]October 2018'!$J$3</c:f>
              <c:strCache>
                <c:ptCount val="1"/>
                <c:pt idx="0">
                  <c:v>Dec. 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'[Care Coordination Enrollment.xlsx]October 2018'!$I$4:$I$6</c:f>
              <c:strCache>
                <c:ptCount val="3"/>
                <c:pt idx="0">
                  <c:v>PLWH</c:v>
                </c:pt>
                <c:pt idx="1">
                  <c:v>Care Coordination</c:v>
                </c:pt>
                <c:pt idx="2">
                  <c:v>Ryan White Part B/ADAP Services</c:v>
                </c:pt>
              </c:strCache>
            </c:strRef>
          </c:cat>
          <c:val>
            <c:numRef>
              <c:f>'[Care Coordination Enrollment.xlsx]October 2018'!$J$4:$J$6</c:f>
              <c:numCache>
                <c:formatCode>#,##0</c:formatCode>
                <c:ptCount val="3"/>
                <c:pt idx="0">
                  <c:v>12635</c:v>
                </c:pt>
                <c:pt idx="1">
                  <c:v>4735</c:v>
                </c:pt>
                <c:pt idx="2">
                  <c:v>2538</c:v>
                </c:pt>
              </c:numCache>
            </c:numRef>
          </c:val>
          <c:extLst>
            <c:ext xmlns:c16="http://schemas.microsoft.com/office/drawing/2014/chart" uri="{C3380CC4-5D6E-409C-BE32-E72D297353CC}">
              <c16:uniqueId val="{00000000-CF76-471F-B045-97690B8194E8}"/>
            </c:ext>
          </c:extLst>
        </c:ser>
        <c:ser>
          <c:idx val="1"/>
          <c:order val="1"/>
          <c:tx>
            <c:strRef>
              <c:f>'[Care Coordination Enrollment.xlsx]October 2018'!$K$3</c:f>
              <c:strCache>
                <c:ptCount val="1"/>
                <c:pt idx="0">
                  <c:v>Oct. 2018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'[Care Coordination Enrollment.xlsx]October 2018'!$I$4:$I$6</c:f>
              <c:strCache>
                <c:ptCount val="3"/>
                <c:pt idx="0">
                  <c:v>PLWH</c:v>
                </c:pt>
                <c:pt idx="1">
                  <c:v>Care Coordination</c:v>
                </c:pt>
                <c:pt idx="2">
                  <c:v>Ryan White Part B/ADAP Services</c:v>
                </c:pt>
              </c:strCache>
            </c:strRef>
          </c:cat>
          <c:val>
            <c:numRef>
              <c:f>'[Care Coordination Enrollment.xlsx]October 2018'!$K$4:$K$6</c:f>
              <c:numCache>
                <c:formatCode>#,##0</c:formatCode>
                <c:ptCount val="3"/>
                <c:pt idx="0">
                  <c:v>12694</c:v>
                </c:pt>
                <c:pt idx="1">
                  <c:v>4986</c:v>
                </c:pt>
                <c:pt idx="2">
                  <c:v>2832</c:v>
                </c:pt>
              </c:numCache>
            </c:numRef>
          </c:val>
          <c:extLst>
            <c:ext xmlns:c16="http://schemas.microsoft.com/office/drawing/2014/chart" uri="{C3380CC4-5D6E-409C-BE32-E72D297353CC}">
              <c16:uniqueId val="{00000001-CF76-471F-B045-97690B8194E8}"/>
            </c:ext>
          </c:extLst>
        </c:ser>
        <c:dLbls>
          <c:dLblPos val="outEnd"/>
          <c:showLegendKey val="0"/>
          <c:showVal val="1"/>
          <c:showCatName val="0"/>
          <c:showSerName val="0"/>
          <c:showPercent val="0"/>
          <c:showBubbleSize val="0"/>
        </c:dLbls>
        <c:gapWidth val="219"/>
        <c:overlap val="-27"/>
        <c:axId val="445441592"/>
        <c:axId val="445441984"/>
      </c:barChart>
      <c:catAx>
        <c:axId val="445441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45441984"/>
        <c:crosses val="autoZero"/>
        <c:auto val="1"/>
        <c:lblAlgn val="ctr"/>
        <c:lblOffset val="100"/>
        <c:noMultiLvlLbl val="0"/>
      </c:catAx>
      <c:valAx>
        <c:axId val="445441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45441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Dec. 2017</c:v>
          </c:tx>
          <c:spPr>
            <a:solidFill>
              <a:schemeClr val="accent1"/>
            </a:solidFill>
            <a:ln>
              <a:noFill/>
            </a:ln>
            <a:effectLst/>
          </c:spPr>
          <c:invertIfNegative val="0"/>
          <c:dLbls>
            <c:dLbl>
              <c:idx val="0"/>
              <c:layout>
                <c:manualLayout>
                  <c:x val="0"/>
                  <c:y val="-5.9723770507414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35-4A2F-8F2A-1684589163B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Continuum Chart.xlsx]2017 + 2018'!$A$2:$A$6</c:f>
              <c:strCache>
                <c:ptCount val="4"/>
                <c:pt idx="0">
                  <c:v>Diagnosed</c:v>
                </c:pt>
                <c:pt idx="1">
                  <c:v>Linked to Care
(3mths post Dx)</c:v>
                </c:pt>
                <c:pt idx="2">
                  <c:v>Retained in Care</c:v>
                </c:pt>
                <c:pt idx="3">
                  <c:v>Suppressed viral load</c:v>
                </c:pt>
              </c:strCache>
              <c:extLst/>
            </c:strRef>
          </c:cat>
          <c:val>
            <c:numRef>
              <c:f>'[Combined Continuum Chart.xlsx]2017 + 2018'!$B$2:$B$6</c:f>
              <c:numCache>
                <c:formatCode>General</c:formatCode>
                <c:ptCount val="4"/>
                <c:pt idx="0">
                  <c:v>12635</c:v>
                </c:pt>
                <c:pt idx="1">
                  <c:v>7371</c:v>
                </c:pt>
                <c:pt idx="2">
                  <c:v>8668</c:v>
                </c:pt>
                <c:pt idx="3">
                  <c:v>7385</c:v>
                </c:pt>
              </c:numCache>
              <c:extLst/>
            </c:numRef>
          </c:val>
          <c:extLst>
            <c:ext xmlns:c16="http://schemas.microsoft.com/office/drawing/2014/chart" uri="{C3380CC4-5D6E-409C-BE32-E72D297353CC}">
              <c16:uniqueId val="{00000001-D935-4A2F-8F2A-1684589163BE}"/>
            </c:ext>
          </c:extLst>
        </c:ser>
        <c:ser>
          <c:idx val="1"/>
          <c:order val="1"/>
          <c:tx>
            <c:v>Aug. 2018</c:v>
          </c:tx>
          <c:spPr>
            <a:solidFill>
              <a:schemeClr val="accent2"/>
            </a:solidFill>
            <a:ln>
              <a:noFill/>
            </a:ln>
            <a:effectLst/>
          </c:spPr>
          <c:invertIfNegative val="0"/>
          <c:dLbls>
            <c:dLbl>
              <c:idx val="0"/>
              <c:layout>
                <c:manualLayout>
                  <c:x val="0"/>
                  <c:y val="-1.79171311522243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35-4A2F-8F2A-1684589163B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Continuum Chart.xlsx]2017 + 2018'!$A$2:$A$6</c:f>
              <c:strCache>
                <c:ptCount val="4"/>
                <c:pt idx="0">
                  <c:v>Diagnosed</c:v>
                </c:pt>
                <c:pt idx="1">
                  <c:v>Linked to Care
(3mths post Dx)</c:v>
                </c:pt>
                <c:pt idx="2">
                  <c:v>Retained in Care</c:v>
                </c:pt>
                <c:pt idx="3">
                  <c:v>Suppressed viral load</c:v>
                </c:pt>
              </c:strCache>
              <c:extLst/>
            </c:strRef>
          </c:cat>
          <c:val>
            <c:numRef>
              <c:f>'[Combined Continuum Chart.xlsx]2017 + 2018'!$D$2:$D$6</c:f>
              <c:numCache>
                <c:formatCode>General</c:formatCode>
                <c:ptCount val="4"/>
                <c:pt idx="0">
                  <c:v>12682</c:v>
                </c:pt>
                <c:pt idx="1">
                  <c:v>8264</c:v>
                </c:pt>
                <c:pt idx="2">
                  <c:v>8863</c:v>
                </c:pt>
                <c:pt idx="3">
                  <c:v>7557</c:v>
                </c:pt>
              </c:numCache>
              <c:extLst/>
            </c:numRef>
          </c:val>
          <c:extLst>
            <c:ext xmlns:c16="http://schemas.microsoft.com/office/drawing/2014/chart" uri="{C3380CC4-5D6E-409C-BE32-E72D297353CC}">
              <c16:uniqueId val="{00000003-D935-4A2F-8F2A-1684589163BE}"/>
            </c:ext>
          </c:extLst>
        </c:ser>
        <c:dLbls>
          <c:dLblPos val="outEnd"/>
          <c:showLegendKey val="0"/>
          <c:showVal val="1"/>
          <c:showCatName val="0"/>
          <c:showSerName val="0"/>
          <c:showPercent val="0"/>
          <c:showBubbleSize val="0"/>
        </c:dLbls>
        <c:gapWidth val="131"/>
        <c:axId val="445443944"/>
        <c:axId val="446738144"/>
      </c:barChart>
      <c:catAx>
        <c:axId val="445443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6738144"/>
        <c:crosses val="autoZero"/>
        <c:auto val="1"/>
        <c:lblAlgn val="ctr"/>
        <c:lblOffset val="100"/>
        <c:noMultiLvlLbl val="0"/>
      </c:catAx>
      <c:valAx>
        <c:axId val="446738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443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Indiana - 2017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452-9040-8C0F-CB8ABBC3C4B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452-9040-8C0F-CB8ABBC3C4B7}"/>
              </c:ext>
            </c:extLst>
          </c:dPt>
          <c:dLbls>
            <c:dLbl>
              <c:idx val="0"/>
              <c:layout>
                <c:manualLayout>
                  <c:x val="-0.11293525809273849"/>
                  <c:y val="-0.37189590484100155"/>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C452-9040-8C0F-CB8ABBC3C4B7}"/>
                </c:ext>
              </c:extLst>
            </c:dLbl>
            <c:dLbl>
              <c:idx val="1"/>
              <c:layout>
                <c:manualLayout>
                  <c:x val="-0.11102152991745597"/>
                  <c:y val="6.4377177672088814E-4"/>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452-9040-8C0F-CB8ABBC3C4B7}"/>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Gender!$A$2:$A$3</c:f>
              <c:strCache>
                <c:ptCount val="2"/>
                <c:pt idx="0">
                  <c:v>Male</c:v>
                </c:pt>
                <c:pt idx="1">
                  <c:v>Female</c:v>
                </c:pt>
              </c:strCache>
            </c:strRef>
          </c:cat>
          <c:val>
            <c:numRef>
              <c:f>Gender!$B$2:$B$3</c:f>
              <c:numCache>
                <c:formatCode>_(* #,##0_);_(* \(#,##0\);_(* "-"??_);_(@_)</c:formatCode>
                <c:ptCount val="2"/>
                <c:pt idx="0">
                  <c:v>10058</c:v>
                </c:pt>
                <c:pt idx="1">
                  <c:v>2577</c:v>
                </c:pt>
              </c:numCache>
            </c:numRef>
          </c:val>
          <c:extLst>
            <c:ext xmlns:c16="http://schemas.microsoft.com/office/drawing/2014/chart" uri="{C3380CC4-5D6E-409C-BE32-E72D297353CC}">
              <c16:uniqueId val="{00000004-C452-9040-8C0F-CB8ABBC3C4B7}"/>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000" b="0" i="0" baseline="0" dirty="0">
                <a:effectLst/>
              </a:rPr>
              <a:t>United States – 2015*</a:t>
            </a:r>
            <a:endParaRPr lang="en-US" sz="20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Gender!$O$1</c:f>
              <c:strCache>
                <c:ptCount val="1"/>
                <c:pt idx="0">
                  <c:v>Number</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C60-0E4A-AB9C-1DD4F7838D1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C60-0E4A-AB9C-1DD4F7838D1C}"/>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Gender!$N$2:$N$3</c:f>
              <c:strCache>
                <c:ptCount val="2"/>
                <c:pt idx="0">
                  <c:v>Male</c:v>
                </c:pt>
                <c:pt idx="1">
                  <c:v>Female</c:v>
                </c:pt>
              </c:strCache>
            </c:strRef>
          </c:cat>
          <c:val>
            <c:numRef>
              <c:f>Gender!$O$2:$O$3</c:f>
              <c:numCache>
                <c:formatCode>_(* #,##0_);_(* \(#,##0\);_(* "-"??_);_(@_)</c:formatCode>
                <c:ptCount val="2"/>
                <c:pt idx="0">
                  <c:v>866400</c:v>
                </c:pt>
                <c:pt idx="1">
                  <c:v>256500</c:v>
                </c:pt>
              </c:numCache>
            </c:numRef>
          </c:val>
          <c:extLst>
            <c:ext xmlns:c16="http://schemas.microsoft.com/office/drawing/2014/chart" uri="{C3380CC4-5D6E-409C-BE32-E72D297353CC}">
              <c16:uniqueId val="{00000004-EC60-0E4A-AB9C-1DD4F7838D1C}"/>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Indiana - 2017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551932367149759"/>
          <c:y val="0.22475711335141907"/>
          <c:w val="0.74661835748792282"/>
          <c:h val="0.71867191959453058"/>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F48-2946-9966-5487602E73B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F48-2946-9966-5487602E73B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F48-2946-9966-5487602E73B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F48-2946-9966-5487602E73BF}"/>
              </c:ext>
            </c:extLst>
          </c:dPt>
          <c:dLbls>
            <c:dLbl>
              <c:idx val="0"/>
              <c:layout>
                <c:manualLayout>
                  <c:x val="-0.22078062117235345"/>
                  <c:y val="6.085505519264194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0F48-2946-9966-5487602E73BF}"/>
                </c:ext>
              </c:extLst>
            </c:dLbl>
            <c:dLbl>
              <c:idx val="2"/>
              <c:layout>
                <c:manualLayout>
                  <c:x val="-9.6768705542241998E-2"/>
                  <c:y val="1.865189007448516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0F48-2946-9966-5487602E73BF}"/>
                </c:ext>
              </c:extLst>
            </c:dLbl>
            <c:dLbl>
              <c:idx val="3"/>
              <c:layout>
                <c:manualLayout>
                  <c:x val="0.13642759328996909"/>
                  <c:y val="-2.3872514506781944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0F48-2946-9966-5487602E73BF}"/>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Race!$A$2:$A$5</c:f>
              <c:strCache>
                <c:ptCount val="4"/>
                <c:pt idx="0">
                  <c:v>White</c:v>
                </c:pt>
                <c:pt idx="1">
                  <c:v>Black</c:v>
                </c:pt>
                <c:pt idx="2">
                  <c:v>Hispanic</c:v>
                </c:pt>
                <c:pt idx="3">
                  <c:v>Other</c:v>
                </c:pt>
              </c:strCache>
            </c:strRef>
          </c:cat>
          <c:val>
            <c:numRef>
              <c:f>Race!$B$2:$B$5</c:f>
              <c:numCache>
                <c:formatCode>_(* #,##0_);_(* \(#,##0\);_(* "-"??_);_(@_)</c:formatCode>
                <c:ptCount val="4"/>
                <c:pt idx="0">
                  <c:v>6121</c:v>
                </c:pt>
                <c:pt idx="1">
                  <c:v>4795</c:v>
                </c:pt>
                <c:pt idx="2">
                  <c:v>1129</c:v>
                </c:pt>
                <c:pt idx="3">
                  <c:v>590</c:v>
                </c:pt>
              </c:numCache>
            </c:numRef>
          </c:val>
          <c:extLst>
            <c:ext xmlns:c16="http://schemas.microsoft.com/office/drawing/2014/chart" uri="{C3380CC4-5D6E-409C-BE32-E72D297353CC}">
              <c16:uniqueId val="{00000008-0F48-2946-9966-5487602E73BF}"/>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baseline="0" dirty="0">
                <a:effectLst/>
              </a:rPr>
              <a:t>United States – 2015*</a:t>
            </a:r>
            <a:endParaRPr lang="en-US" sz="2000" dirty="0">
              <a:effectLs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8611111111111108E-2"/>
          <c:y val="0.1717070718272892"/>
          <c:w val="0.81666666666666654"/>
          <c:h val="0.7876369006165564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A43-C14D-B499-6D8C81F65C9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A43-C14D-B499-6D8C81F65C9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A43-C14D-B499-6D8C81F65C9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A43-C14D-B499-6D8C81F65C9A}"/>
              </c:ext>
            </c:extLst>
          </c:dPt>
          <c:dLbls>
            <c:dLbl>
              <c:idx val="3"/>
              <c:layout>
                <c:manualLayout>
                  <c:x val="9.396595646132469E-2"/>
                  <c:y val="-7.2428296767568963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0A43-C14D-B499-6D8C81F65C9A}"/>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Race!$N$2:$N$5</c:f>
              <c:strCache>
                <c:ptCount val="4"/>
                <c:pt idx="0">
                  <c:v>White</c:v>
                </c:pt>
                <c:pt idx="1">
                  <c:v>Black</c:v>
                </c:pt>
                <c:pt idx="2">
                  <c:v>Hispanic</c:v>
                </c:pt>
                <c:pt idx="3">
                  <c:v>Other</c:v>
                </c:pt>
              </c:strCache>
            </c:strRef>
          </c:cat>
          <c:val>
            <c:numRef>
              <c:f>Race!$O$2:$O$5</c:f>
              <c:numCache>
                <c:formatCode>_(* #,##0_);_(* \(#,##0\);_(* "-"??_);_(@_)</c:formatCode>
                <c:ptCount val="4"/>
                <c:pt idx="0">
                  <c:v>336800</c:v>
                </c:pt>
                <c:pt idx="1">
                  <c:v>468800</c:v>
                </c:pt>
                <c:pt idx="2">
                  <c:v>252400</c:v>
                </c:pt>
                <c:pt idx="3">
                  <c:v>63900</c:v>
                </c:pt>
              </c:numCache>
            </c:numRef>
          </c:val>
          <c:extLst>
            <c:ext xmlns:c16="http://schemas.microsoft.com/office/drawing/2014/chart" uri="{C3380CC4-5D6E-409C-BE32-E72D297353CC}">
              <c16:uniqueId val="{00000008-0A43-C14D-B499-6D8C81F65C9A}"/>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Indiana - 2017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D93-794F-B493-EDB2D40844F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D93-794F-B493-EDB2D40844F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D93-794F-B493-EDB2D40844F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D93-794F-B493-EDB2D40844F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D93-794F-B493-EDB2D40844F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Risk!$A$24:$A$28</c:f>
              <c:strCache>
                <c:ptCount val="5"/>
                <c:pt idx="0">
                  <c:v>MSM</c:v>
                </c:pt>
                <c:pt idx="1">
                  <c:v>MSM/PWID</c:v>
                </c:pt>
                <c:pt idx="2">
                  <c:v>PWID</c:v>
                </c:pt>
                <c:pt idx="3">
                  <c:v>Heterosexual</c:v>
                </c:pt>
                <c:pt idx="4">
                  <c:v>Other</c:v>
                </c:pt>
              </c:strCache>
            </c:strRef>
          </c:cat>
          <c:val>
            <c:numRef>
              <c:f>Risk!$B$24:$B$28</c:f>
              <c:numCache>
                <c:formatCode>0.0%</c:formatCode>
                <c:ptCount val="5"/>
                <c:pt idx="0">
                  <c:v>0.52800000000000002</c:v>
                </c:pt>
                <c:pt idx="1">
                  <c:v>3.7999999999999999E-2</c:v>
                </c:pt>
                <c:pt idx="2" formatCode="0%">
                  <c:v>7.4999999999999997E-2</c:v>
                </c:pt>
                <c:pt idx="3" formatCode="0%">
                  <c:v>0.19800000000000001</c:v>
                </c:pt>
                <c:pt idx="4" formatCode="0%">
                  <c:v>0.161</c:v>
                </c:pt>
              </c:numCache>
            </c:numRef>
          </c:val>
          <c:extLst>
            <c:ext xmlns:c16="http://schemas.microsoft.com/office/drawing/2014/chart" uri="{C3380CC4-5D6E-409C-BE32-E72D297353CC}">
              <c16:uniqueId val="{0000000A-ED93-794F-B493-EDB2D40844FC}"/>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United States </a:t>
            </a:r>
            <a:r>
              <a:rPr lang="en-US" sz="2000" baseline="0" dirty="0"/>
              <a:t>– 2015*</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801-9F43-934F-24251F92AF6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801-9F43-934F-24251F92AF6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801-9F43-934F-24251F92AF6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801-9F43-934F-24251F92AF6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F801-9F43-934F-24251F92AF67}"/>
              </c:ext>
            </c:extLst>
          </c:dPt>
          <c:dLbls>
            <c:dLbl>
              <c:idx val="1"/>
              <c:layout>
                <c:manualLayout>
                  <c:x val="3.8196696001235029E-3"/>
                  <c:y val="2.117394695608569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801-9F43-934F-24251F92AF67}"/>
                </c:ext>
              </c:extLst>
            </c:dLbl>
            <c:dLbl>
              <c:idx val="4"/>
              <c:layout>
                <c:manualLayout>
                  <c:x val="-9.2124536822603062E-2"/>
                  <c:y val="5.2404570732036901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F801-9F43-934F-24251F92AF6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Risk!$P$2:$P$6</c:f>
              <c:strCache>
                <c:ptCount val="5"/>
                <c:pt idx="0">
                  <c:v>MSM</c:v>
                </c:pt>
                <c:pt idx="1">
                  <c:v>MSM/PWID</c:v>
                </c:pt>
                <c:pt idx="2">
                  <c:v>PWID</c:v>
                </c:pt>
                <c:pt idx="3">
                  <c:v>Heterosexual</c:v>
                </c:pt>
                <c:pt idx="4">
                  <c:v>Other</c:v>
                </c:pt>
              </c:strCache>
            </c:strRef>
          </c:cat>
          <c:val>
            <c:numRef>
              <c:f>Risk!$Q$2:$Q$6</c:f>
              <c:numCache>
                <c:formatCode>General</c:formatCode>
                <c:ptCount val="5"/>
                <c:pt idx="0">
                  <c:v>632300</c:v>
                </c:pt>
                <c:pt idx="1">
                  <c:v>57300</c:v>
                </c:pt>
                <c:pt idx="2">
                  <c:v>135100</c:v>
                </c:pt>
                <c:pt idx="3">
                  <c:v>294500</c:v>
                </c:pt>
                <c:pt idx="4">
                  <c:v>3700</c:v>
                </c:pt>
              </c:numCache>
            </c:numRef>
          </c:val>
          <c:extLst>
            <c:ext xmlns:c16="http://schemas.microsoft.com/office/drawing/2014/chart" uri="{C3380CC4-5D6E-409C-BE32-E72D297353CC}">
              <c16:uniqueId val="{0000000A-F801-9F43-934F-24251F92AF67}"/>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013888888888889"/>
          <c:y val="0.17081229973532405"/>
          <c:w val="0.59118357487922701"/>
          <c:h val="0.57119708249053336"/>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DC7-994F-93AF-BC5F64F9617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DC7-994F-93AF-BC5F64F9617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DC7-994F-93AF-BC5F64F96172}"/>
              </c:ext>
            </c:extLst>
          </c:dPt>
          <c:dLbls>
            <c:dLbl>
              <c:idx val="0"/>
              <c:layout>
                <c:manualLayout>
                  <c:x val="4.0397219369317963E-2"/>
                  <c:y val="0.1184911640167175"/>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2DC7-994F-93AF-BC5F64F96172}"/>
                </c:ext>
              </c:extLst>
            </c:dLbl>
            <c:dLbl>
              <c:idx val="1"/>
              <c:layout>
                <c:manualLayout>
                  <c:x val="5.1684307124652898E-2"/>
                  <c:y val="0.2935942553419860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5982359542013762"/>
                      <c:h val="0.16908745455952379"/>
                    </c:manualLayout>
                  </c15:layout>
                </c:ext>
                <c:ext xmlns:c16="http://schemas.microsoft.com/office/drawing/2014/chart" uri="{C3380CC4-5D6E-409C-BE32-E72D297353CC}">
                  <c16:uniqueId val="{00000003-2DC7-994F-93AF-BC5F64F96172}"/>
                </c:ext>
              </c:extLst>
            </c:dLbl>
            <c:dLbl>
              <c:idx val="2"/>
              <c:layout>
                <c:manualLayout>
                  <c:x val="-7.666942447411465E-2"/>
                  <c:y val="3.4805595054944599E-2"/>
                </c:manualLayout>
              </c:layout>
              <c:tx>
                <c:rich>
                  <a:bodyPr/>
                  <a:lstStyle/>
                  <a:p>
                    <a:r>
                      <a:rPr lang="en-US" baseline="0" dirty="0"/>
                      <a:t>Care Coordination &amp; </a:t>
                    </a:r>
                  </a:p>
                  <a:p>
                    <a:r>
                      <a:rPr lang="en-US" baseline="0" dirty="0"/>
                      <a:t>Part B/ADAP services</a:t>
                    </a:r>
                  </a:p>
                  <a:p>
                    <a:r>
                      <a:rPr lang="en-US" baseline="0" dirty="0"/>
                      <a:t> </a:t>
                    </a:r>
                    <a:fld id="{EF31479B-309A-C944-B920-5E7696E7A55D}" type="PERCENTAGE">
                      <a:rPr lang="en-US" baseline="0" smtClean="0"/>
                      <a:pPr/>
                      <a:t>[PERCENTAGE]</a:t>
                    </a:fld>
                    <a:endParaRPr lang="en-US" baseline="0" dirty="0"/>
                  </a:p>
                </c:rich>
              </c:tx>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7311080680132377"/>
                      <c:h val="0.37274482525645941"/>
                    </c:manualLayout>
                  </c15:layout>
                  <c15:dlblFieldTable/>
                  <c15:showDataLabelsRange val="0"/>
                </c:ext>
                <c:ext xmlns:c16="http://schemas.microsoft.com/office/drawing/2014/chart" uri="{C3380CC4-5D6E-409C-BE32-E72D297353CC}">
                  <c16:uniqueId val="{00000005-2DC7-994F-93AF-BC5F64F96172}"/>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'Program Enrollment'!$A$2:$A$4</c:f>
              <c:strCache>
                <c:ptCount val="3"/>
                <c:pt idx="0">
                  <c:v>None</c:v>
                </c:pt>
                <c:pt idx="1">
                  <c:v>Care Coordination only</c:v>
                </c:pt>
                <c:pt idx="2">
                  <c:v>Care Coordination and Medical Services</c:v>
                </c:pt>
              </c:strCache>
            </c:strRef>
          </c:cat>
          <c:val>
            <c:numRef>
              <c:f>'Program Enrollment'!$B$2:$B$4</c:f>
              <c:numCache>
                <c:formatCode>_(* #,##0_);_(* \(#,##0\);_(* "-"??_);_(@_)</c:formatCode>
                <c:ptCount val="3"/>
                <c:pt idx="0">
                  <c:v>8506</c:v>
                </c:pt>
                <c:pt idx="1">
                  <c:v>2570</c:v>
                </c:pt>
                <c:pt idx="2">
                  <c:v>2447</c:v>
                </c:pt>
              </c:numCache>
            </c:numRef>
          </c:val>
          <c:extLst>
            <c:ext xmlns:c16="http://schemas.microsoft.com/office/drawing/2014/chart" uri="{C3380CC4-5D6E-409C-BE32-E72D297353CC}">
              <c16:uniqueId val="{00000006-2DC7-994F-93AF-BC5F64F96172}"/>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Care Coordination Status</a:t>
            </a:r>
          </a:p>
        </c:rich>
      </c:tx>
      <c:layout>
        <c:manualLayout>
          <c:xMode val="edge"/>
          <c:yMode val="edge"/>
          <c:x val="0.22226469371268692"/>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435156114138462E-2"/>
          <c:y val="0.28694806057355232"/>
          <c:w val="0.82712968777172302"/>
          <c:h val="0.71299195787594527"/>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7D6-3D42-9163-1FEDD55C322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7D6-3D42-9163-1FEDD55C3228}"/>
              </c:ext>
            </c:extLst>
          </c:dPt>
          <c:dLbls>
            <c:dLbl>
              <c:idx val="0"/>
              <c:layout>
                <c:manualLayout>
                  <c:x val="-2.1169191968947652E-2"/>
                  <c:y val="0.16946706966914538"/>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161872632930672"/>
                      <c:h val="0.16037940513929277"/>
                    </c:manualLayout>
                  </c15:layout>
                </c:ext>
                <c:ext xmlns:c16="http://schemas.microsoft.com/office/drawing/2014/chart" uri="{C3380CC4-5D6E-409C-BE32-E72D297353CC}">
                  <c16:uniqueId val="{00000001-37D6-3D42-9163-1FEDD55C3228}"/>
                </c:ext>
              </c:extLst>
            </c:dLbl>
            <c:dLbl>
              <c:idx val="1"/>
              <c:layout>
                <c:manualLayout>
                  <c:x val="1.4402232808683822E-3"/>
                  <c:y val="-0.145977857845104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3387051868426709"/>
                      <c:h val="0.15155062649695336"/>
                    </c:manualLayout>
                  </c15:layout>
                </c:ext>
                <c:ext xmlns:c16="http://schemas.microsoft.com/office/drawing/2014/chart" uri="{C3380CC4-5D6E-409C-BE32-E72D297353CC}">
                  <c16:uniqueId val="{00000003-37D6-3D42-9163-1FEDD55C3228}"/>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'December 2017'!$J$3:$J$4</c:f>
              <c:strCache>
                <c:ptCount val="2"/>
                <c:pt idx="0">
                  <c:v>Active</c:v>
                </c:pt>
                <c:pt idx="1">
                  <c:v>Maintenance</c:v>
                </c:pt>
              </c:strCache>
            </c:strRef>
          </c:cat>
          <c:val>
            <c:numRef>
              <c:f>'December 2017'!$K$3:$K$4</c:f>
              <c:numCache>
                <c:formatCode>#,##0</c:formatCode>
                <c:ptCount val="2"/>
                <c:pt idx="0">
                  <c:v>2864</c:v>
                </c:pt>
                <c:pt idx="1">
                  <c:v>1871</c:v>
                </c:pt>
              </c:numCache>
            </c:numRef>
          </c:val>
          <c:extLst>
            <c:ext xmlns:c16="http://schemas.microsoft.com/office/drawing/2014/chart" uri="{C3380CC4-5D6E-409C-BE32-E72D297353CC}">
              <c16:uniqueId val="{00000004-37D6-3D42-9163-1FEDD55C3228}"/>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D5514-7DF4-4BF9-92E8-3DA87C5F1E6A}" type="datetimeFigureOut">
              <a:rPr lang="en-US" smtClean="0"/>
              <a:t>11/29/18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FF2DA-04CC-445B-AF40-D23394EFCCB0}" type="slidenum">
              <a:rPr lang="en-US" smtClean="0"/>
              <a:t>‹#›</a:t>
            </a:fld>
            <a:endParaRPr lang="en-US"/>
          </a:p>
        </p:txBody>
      </p:sp>
    </p:spTree>
    <p:extLst>
      <p:ext uri="{BB962C8B-B14F-4D97-AF65-F5344CB8AC3E}">
        <p14:creationId xmlns:p14="http://schemas.microsoft.com/office/powerpoint/2010/main" val="154378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Lori: Slides 1-3</a:t>
            </a:r>
          </a:p>
        </p:txBody>
      </p:sp>
      <p:sp>
        <p:nvSpPr>
          <p:cNvPr id="4" name="Slide Number Placeholder 3"/>
          <p:cNvSpPr>
            <a:spLocks noGrp="1"/>
          </p:cNvSpPr>
          <p:nvPr>
            <p:ph type="sldNum" sz="quarter" idx="5"/>
          </p:nvPr>
        </p:nvSpPr>
        <p:spPr/>
        <p:txBody>
          <a:bodyPr/>
          <a:lstStyle/>
          <a:p>
            <a:fld id="{EEDFF2DA-04CC-445B-AF40-D23394EFCCB0}" type="slidenum">
              <a:rPr lang="en-US" smtClean="0"/>
              <a:t>1</a:t>
            </a:fld>
            <a:endParaRPr lang="en-US"/>
          </a:p>
        </p:txBody>
      </p:sp>
    </p:spTree>
    <p:extLst>
      <p:ext uri="{BB962C8B-B14F-4D97-AF65-F5344CB8AC3E}">
        <p14:creationId xmlns:p14="http://schemas.microsoft.com/office/powerpoint/2010/main" val="3505557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our HIV prevalence map, which simply shows where Indiana’s HIV positive people are living. You can also see the red dots, where we have care coordination sites. We often look at these to try to assess whether we are giving enough assistance, based on the patient load that each region has. </a:t>
            </a:r>
            <a:endParaRPr lang="en-US" dirty="0"/>
          </a:p>
        </p:txBody>
      </p:sp>
      <p:sp>
        <p:nvSpPr>
          <p:cNvPr id="4" name="Slide Number Placeholder 3"/>
          <p:cNvSpPr>
            <a:spLocks noGrp="1"/>
          </p:cNvSpPr>
          <p:nvPr>
            <p:ph type="sldNum" sz="quarter" idx="10"/>
          </p:nvPr>
        </p:nvSpPr>
        <p:spPr/>
        <p:txBody>
          <a:bodyPr/>
          <a:lstStyle/>
          <a:p>
            <a:fld id="{ECD2D913-4641-473E-830D-DCE015B85E33}" type="slidenum">
              <a:rPr lang="en-US" smtClean="0"/>
              <a:t>24</a:t>
            </a:fld>
            <a:endParaRPr lang="en-US"/>
          </a:p>
        </p:txBody>
      </p:sp>
    </p:spTree>
    <p:extLst>
      <p:ext uri="{BB962C8B-B14F-4D97-AF65-F5344CB8AC3E}">
        <p14:creationId xmlns:p14="http://schemas.microsoft.com/office/powerpoint/2010/main" val="1319169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moving on, stop to see if there are any questions from index cards that are related to the information covered to this point</a:t>
            </a:r>
          </a:p>
        </p:txBody>
      </p:sp>
      <p:sp>
        <p:nvSpPr>
          <p:cNvPr id="4" name="Slide Number Placeholder 3"/>
          <p:cNvSpPr>
            <a:spLocks noGrp="1"/>
          </p:cNvSpPr>
          <p:nvPr>
            <p:ph type="sldNum" sz="quarter" idx="5"/>
          </p:nvPr>
        </p:nvSpPr>
        <p:spPr/>
        <p:txBody>
          <a:bodyPr/>
          <a:lstStyle/>
          <a:p>
            <a:fld id="{EEDFF2DA-04CC-445B-AF40-D23394EFCCB0}" type="slidenum">
              <a:rPr lang="en-US" smtClean="0"/>
              <a:t>25</a:t>
            </a:fld>
            <a:endParaRPr lang="en-US"/>
          </a:p>
        </p:txBody>
      </p:sp>
    </p:spTree>
    <p:extLst>
      <p:ext uri="{BB962C8B-B14F-4D97-AF65-F5344CB8AC3E}">
        <p14:creationId xmlns:p14="http://schemas.microsoft.com/office/powerpoint/2010/main" val="1860054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Brittany: Slides 28-53</a:t>
            </a:r>
          </a:p>
        </p:txBody>
      </p:sp>
      <p:sp>
        <p:nvSpPr>
          <p:cNvPr id="4" name="Slide Number Placeholder 3"/>
          <p:cNvSpPr>
            <a:spLocks noGrp="1"/>
          </p:cNvSpPr>
          <p:nvPr>
            <p:ph type="sldNum" sz="quarter" idx="5"/>
          </p:nvPr>
        </p:nvSpPr>
        <p:spPr/>
        <p:txBody>
          <a:bodyPr/>
          <a:lstStyle/>
          <a:p>
            <a:fld id="{EEDFF2DA-04CC-445B-AF40-D23394EFCCB0}" type="slidenum">
              <a:rPr lang="en-US" smtClean="0"/>
              <a:t>28</a:t>
            </a:fld>
            <a:endParaRPr lang="en-US"/>
          </a:p>
        </p:txBody>
      </p:sp>
    </p:spTree>
    <p:extLst>
      <p:ext uri="{BB962C8B-B14F-4D97-AF65-F5344CB8AC3E}">
        <p14:creationId xmlns:p14="http://schemas.microsoft.com/office/powerpoint/2010/main" val="2301618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participants to the handout that provides the comprehensive list</a:t>
            </a:r>
          </a:p>
        </p:txBody>
      </p:sp>
      <p:sp>
        <p:nvSpPr>
          <p:cNvPr id="4" name="Slide Number Placeholder 3"/>
          <p:cNvSpPr>
            <a:spLocks noGrp="1"/>
          </p:cNvSpPr>
          <p:nvPr>
            <p:ph type="sldNum" sz="quarter" idx="5"/>
          </p:nvPr>
        </p:nvSpPr>
        <p:spPr/>
        <p:txBody>
          <a:bodyPr/>
          <a:lstStyle/>
          <a:p>
            <a:fld id="{EEDFF2DA-04CC-445B-AF40-D23394EFCCB0}" type="slidenum">
              <a:rPr lang="en-US" smtClean="0"/>
              <a:t>37</a:t>
            </a:fld>
            <a:endParaRPr lang="en-US"/>
          </a:p>
        </p:txBody>
      </p:sp>
    </p:spTree>
    <p:extLst>
      <p:ext uri="{BB962C8B-B14F-4D97-AF65-F5344CB8AC3E}">
        <p14:creationId xmlns:p14="http://schemas.microsoft.com/office/powerpoint/2010/main" val="236161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FF2DA-04CC-445B-AF40-D23394EFCCB0}" type="slidenum">
              <a:rPr lang="en-US" smtClean="0"/>
              <a:t>43</a:t>
            </a:fld>
            <a:endParaRPr lang="en-US"/>
          </a:p>
        </p:txBody>
      </p:sp>
    </p:spTree>
    <p:extLst>
      <p:ext uri="{BB962C8B-B14F-4D97-AF65-F5344CB8AC3E}">
        <p14:creationId xmlns:p14="http://schemas.microsoft.com/office/powerpoint/2010/main" val="842944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FF2DA-04CC-445B-AF40-D23394EFCCB0}" type="slidenum">
              <a:rPr lang="en-US" smtClean="0"/>
              <a:t>53</a:t>
            </a:fld>
            <a:endParaRPr lang="en-US"/>
          </a:p>
        </p:txBody>
      </p:sp>
    </p:spTree>
    <p:extLst>
      <p:ext uri="{BB962C8B-B14F-4D97-AF65-F5344CB8AC3E}">
        <p14:creationId xmlns:p14="http://schemas.microsoft.com/office/powerpoint/2010/main" val="2253503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moving on, stop to see if there are any questions from index cards that are related to the information covered to this point</a:t>
            </a:r>
          </a:p>
          <a:p>
            <a:endParaRPr lang="en-US" b="1" dirty="0"/>
          </a:p>
          <a:p>
            <a:r>
              <a:rPr lang="en-US" b="1" dirty="0"/>
              <a:t>Mark: Slide 54-61</a:t>
            </a:r>
          </a:p>
        </p:txBody>
      </p:sp>
      <p:sp>
        <p:nvSpPr>
          <p:cNvPr id="4" name="Slide Number Placeholder 3"/>
          <p:cNvSpPr>
            <a:spLocks noGrp="1"/>
          </p:cNvSpPr>
          <p:nvPr>
            <p:ph type="sldNum" sz="quarter" idx="5"/>
          </p:nvPr>
        </p:nvSpPr>
        <p:spPr/>
        <p:txBody>
          <a:bodyPr/>
          <a:lstStyle/>
          <a:p>
            <a:fld id="{EEDFF2DA-04CC-445B-AF40-D23394EFCCB0}" type="slidenum">
              <a:rPr lang="en-US" smtClean="0"/>
              <a:t>54</a:t>
            </a:fld>
            <a:endParaRPr lang="en-US"/>
          </a:p>
        </p:txBody>
      </p:sp>
    </p:spTree>
    <p:extLst>
      <p:ext uri="{BB962C8B-B14F-4D97-AF65-F5344CB8AC3E}">
        <p14:creationId xmlns:p14="http://schemas.microsoft.com/office/powerpoint/2010/main" val="70047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Lori: 61-69</a:t>
            </a:r>
          </a:p>
          <a:p>
            <a:endParaRPr lang="en-US" u="sng" dirty="0"/>
          </a:p>
          <a:p>
            <a:r>
              <a:rPr lang="en-US" u="sng" dirty="0"/>
              <a:t>QM plan:</a:t>
            </a:r>
          </a:p>
          <a:p>
            <a:r>
              <a:rPr lang="en-US" dirty="0"/>
              <a:t>Lays out the structure for CQM in Indiana across Division Programs</a:t>
            </a:r>
          </a:p>
          <a:p>
            <a:pPr lvl="1"/>
            <a:r>
              <a:rPr lang="en-US" dirty="0"/>
              <a:t>Internal activities (Internal QM team, capacity building, etc.</a:t>
            </a:r>
            <a:r>
              <a:rPr lang="en-US" dirty="0">
                <a:cs typeface="Calibri"/>
              </a:rPr>
              <a:t>)</a:t>
            </a:r>
          </a:p>
          <a:p>
            <a:pPr lvl="1"/>
            <a:r>
              <a:rPr lang="en-US" dirty="0"/>
              <a:t>External (QM committee, capacity building, etc.</a:t>
            </a:r>
            <a:r>
              <a:rPr lang="en-US" dirty="0">
                <a:cs typeface="Calibri"/>
              </a:rPr>
              <a:t>)</a:t>
            </a:r>
          </a:p>
          <a:p>
            <a:r>
              <a:rPr lang="en-US" dirty="0"/>
              <a:t>Brings subrecipient expectations to life through narratives and tables</a:t>
            </a:r>
          </a:p>
          <a:p>
            <a:pPr lvl="1"/>
            <a:r>
              <a:rPr lang="en-US" dirty="0"/>
              <a:t>Infrastructure</a:t>
            </a:r>
          </a:p>
          <a:p>
            <a:pPr lvl="1"/>
            <a:r>
              <a:rPr lang="en-US" dirty="0"/>
              <a:t>Performance Measurement</a:t>
            </a:r>
          </a:p>
          <a:p>
            <a:pPr lvl="1"/>
            <a:r>
              <a:rPr lang="en-US" dirty="0"/>
              <a:t>Quality Improvement</a:t>
            </a:r>
          </a:p>
          <a:p>
            <a:endParaRPr lang="en-US" dirty="0"/>
          </a:p>
          <a:p>
            <a:r>
              <a:rPr lang="en-US" u="sng" dirty="0"/>
              <a:t>QM </a:t>
            </a:r>
            <a:r>
              <a:rPr lang="en-US" u="sng" dirty="0" err="1"/>
              <a:t>Cmte</a:t>
            </a:r>
            <a:endParaRPr lang="en-US" u="sng" dirty="0"/>
          </a:p>
          <a:p>
            <a:r>
              <a:rPr lang="en-US" dirty="0"/>
              <a:t>Established Subcommittee of the Indiana HIV/STD Advisory Committee</a:t>
            </a:r>
          </a:p>
          <a:p>
            <a:pPr lvl="1"/>
            <a:endParaRPr lang="en-US" dirty="0"/>
          </a:p>
          <a:p>
            <a:pPr lvl="1"/>
            <a:r>
              <a:rPr lang="en-US" dirty="0"/>
              <a:t>Created in August 2018</a:t>
            </a:r>
          </a:p>
          <a:p>
            <a:pPr lvl="1"/>
            <a:r>
              <a:rPr lang="en-US" dirty="0"/>
              <a:t>Made up of subrecipients, consumers, and other stakeholders</a:t>
            </a:r>
          </a:p>
          <a:p>
            <a:pPr lvl="1"/>
            <a:r>
              <a:rPr lang="en-US" dirty="0"/>
              <a:t>Includes participants from all regions, all Division Programs, and is demographically diverse</a:t>
            </a:r>
          </a:p>
          <a:p>
            <a:endParaRPr lang="en-US" dirty="0"/>
          </a:p>
        </p:txBody>
      </p:sp>
      <p:sp>
        <p:nvSpPr>
          <p:cNvPr id="4" name="Slide Number Placeholder 3"/>
          <p:cNvSpPr>
            <a:spLocks noGrp="1"/>
          </p:cNvSpPr>
          <p:nvPr>
            <p:ph type="sldNum" sz="quarter" idx="5"/>
          </p:nvPr>
        </p:nvSpPr>
        <p:spPr/>
        <p:txBody>
          <a:bodyPr/>
          <a:lstStyle/>
          <a:p>
            <a:fld id="{EEDFF2DA-04CC-445B-AF40-D23394EFCCB0}" type="slidenum">
              <a:rPr lang="en-US" smtClean="0"/>
              <a:t>61</a:t>
            </a:fld>
            <a:endParaRPr lang="en-US"/>
          </a:p>
        </p:txBody>
      </p:sp>
    </p:spTree>
    <p:extLst>
      <p:ext uri="{BB962C8B-B14F-4D97-AF65-F5344CB8AC3E}">
        <p14:creationId xmlns:p14="http://schemas.microsoft.com/office/powerpoint/2010/main" val="2922707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these slides quickly. Focus is on the more general categories of information rather than specific items.</a:t>
            </a:r>
          </a:p>
        </p:txBody>
      </p:sp>
      <p:sp>
        <p:nvSpPr>
          <p:cNvPr id="4" name="Slide Number Placeholder 3"/>
          <p:cNvSpPr>
            <a:spLocks noGrp="1"/>
          </p:cNvSpPr>
          <p:nvPr>
            <p:ph type="sldNum" sz="quarter" idx="5"/>
          </p:nvPr>
        </p:nvSpPr>
        <p:spPr/>
        <p:txBody>
          <a:bodyPr/>
          <a:lstStyle/>
          <a:p>
            <a:fld id="{EEDFF2DA-04CC-445B-AF40-D23394EFCCB0}" type="slidenum">
              <a:rPr lang="en-US" smtClean="0"/>
              <a:t>63</a:t>
            </a:fld>
            <a:endParaRPr lang="en-US"/>
          </a:p>
        </p:txBody>
      </p:sp>
    </p:spTree>
    <p:extLst>
      <p:ext uri="{BB962C8B-B14F-4D97-AF65-F5344CB8AC3E}">
        <p14:creationId xmlns:p14="http://schemas.microsoft.com/office/powerpoint/2010/main" val="3912794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Brittany: 70-71</a:t>
            </a:r>
          </a:p>
        </p:txBody>
      </p:sp>
      <p:sp>
        <p:nvSpPr>
          <p:cNvPr id="4" name="Slide Number Placeholder 3"/>
          <p:cNvSpPr>
            <a:spLocks noGrp="1"/>
          </p:cNvSpPr>
          <p:nvPr>
            <p:ph type="sldNum" sz="quarter" idx="5"/>
          </p:nvPr>
        </p:nvSpPr>
        <p:spPr/>
        <p:txBody>
          <a:bodyPr/>
          <a:lstStyle/>
          <a:p>
            <a:fld id="{EEDFF2DA-04CC-445B-AF40-D23394EFCCB0}" type="slidenum">
              <a:rPr lang="en-US" smtClean="0"/>
              <a:t>70</a:t>
            </a:fld>
            <a:endParaRPr lang="en-US"/>
          </a:p>
        </p:txBody>
      </p:sp>
    </p:spTree>
    <p:extLst>
      <p:ext uri="{BB962C8B-B14F-4D97-AF65-F5344CB8AC3E}">
        <p14:creationId xmlns:p14="http://schemas.microsoft.com/office/powerpoint/2010/main" val="418280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Mark: Slides 4-27</a:t>
            </a:r>
          </a:p>
          <a:p>
            <a:endParaRPr lang="en-US" b="1" dirty="0"/>
          </a:p>
          <a:p>
            <a:r>
              <a:rPr lang="en-US" dirty="0"/>
              <a:t>Care</a:t>
            </a:r>
            <a:r>
              <a:rPr lang="en-US" baseline="0" dirty="0"/>
              <a:t> Coordination map of Indiana</a:t>
            </a:r>
          </a:p>
          <a:p>
            <a:r>
              <a:rPr lang="en-US" baseline="0" dirty="0"/>
              <a:t>Explain the difference between CC and agencies funded by RWHAP</a:t>
            </a:r>
          </a:p>
          <a:p>
            <a:r>
              <a:rPr lang="en-US" baseline="0" dirty="0"/>
              <a:t>Identify those agencies funded by Part B/ADAP, which is more than what is listed on this slide</a:t>
            </a:r>
            <a:endParaRPr lang="en-US" dirty="0"/>
          </a:p>
        </p:txBody>
      </p:sp>
      <p:sp>
        <p:nvSpPr>
          <p:cNvPr id="4" name="Slide Number Placeholder 3"/>
          <p:cNvSpPr>
            <a:spLocks noGrp="1"/>
          </p:cNvSpPr>
          <p:nvPr>
            <p:ph type="sldNum" sz="quarter" idx="10"/>
          </p:nvPr>
        </p:nvSpPr>
        <p:spPr/>
        <p:txBody>
          <a:bodyPr/>
          <a:lstStyle/>
          <a:p>
            <a:fld id="{571EF195-02FF-4B24-97AA-B2F976A2AD3A}" type="slidenum">
              <a:rPr lang="en-US" smtClean="0"/>
              <a:t>4</a:t>
            </a:fld>
            <a:endParaRPr lang="en-US"/>
          </a:p>
        </p:txBody>
      </p:sp>
    </p:spTree>
    <p:extLst>
      <p:ext uri="{BB962C8B-B14F-4D97-AF65-F5344CB8AC3E}">
        <p14:creationId xmlns:p14="http://schemas.microsoft.com/office/powerpoint/2010/main" val="4170575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Brittany &amp; Lori: Slides 72-73</a:t>
            </a:r>
          </a:p>
        </p:txBody>
      </p:sp>
      <p:sp>
        <p:nvSpPr>
          <p:cNvPr id="4" name="Slide Number Placeholder 3"/>
          <p:cNvSpPr>
            <a:spLocks noGrp="1"/>
          </p:cNvSpPr>
          <p:nvPr>
            <p:ph type="sldNum" sz="quarter" idx="5"/>
          </p:nvPr>
        </p:nvSpPr>
        <p:spPr/>
        <p:txBody>
          <a:bodyPr/>
          <a:lstStyle/>
          <a:p>
            <a:fld id="{EEDFF2DA-04CC-445B-AF40-D23394EFCCB0}" type="slidenum">
              <a:rPr lang="en-US" smtClean="0"/>
              <a:t>72</a:t>
            </a:fld>
            <a:endParaRPr lang="en-US"/>
          </a:p>
        </p:txBody>
      </p:sp>
    </p:spTree>
    <p:extLst>
      <p:ext uri="{BB962C8B-B14F-4D97-AF65-F5344CB8AC3E}">
        <p14:creationId xmlns:p14="http://schemas.microsoft.com/office/powerpoint/2010/main" val="2694682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Mark: Slides 74-80</a:t>
            </a:r>
          </a:p>
        </p:txBody>
      </p:sp>
      <p:sp>
        <p:nvSpPr>
          <p:cNvPr id="4" name="Slide Number Placeholder 3"/>
          <p:cNvSpPr>
            <a:spLocks noGrp="1"/>
          </p:cNvSpPr>
          <p:nvPr>
            <p:ph type="sldNum" sz="quarter" idx="5"/>
          </p:nvPr>
        </p:nvSpPr>
        <p:spPr/>
        <p:txBody>
          <a:bodyPr/>
          <a:lstStyle/>
          <a:p>
            <a:fld id="{EEDFF2DA-04CC-445B-AF40-D23394EFCCB0}" type="slidenum">
              <a:rPr lang="en-US" smtClean="0"/>
              <a:t>74</a:t>
            </a:fld>
            <a:endParaRPr lang="en-US"/>
          </a:p>
        </p:txBody>
      </p:sp>
    </p:spTree>
    <p:extLst>
      <p:ext uri="{BB962C8B-B14F-4D97-AF65-F5344CB8AC3E}">
        <p14:creationId xmlns:p14="http://schemas.microsoft.com/office/powerpoint/2010/main" val="2871790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5"/>
          </p:nvPr>
        </p:nvSpPr>
        <p:spPr/>
        <p:txBody>
          <a:bodyPr/>
          <a:lstStyle/>
          <a:p>
            <a:fld id="{EEDFF2DA-04CC-445B-AF40-D23394EFCCB0}" type="slidenum">
              <a:rPr lang="en-US" smtClean="0"/>
              <a:t>78</a:t>
            </a:fld>
            <a:endParaRPr lang="en-US"/>
          </a:p>
        </p:txBody>
      </p:sp>
    </p:spTree>
    <p:extLst>
      <p:ext uri="{BB962C8B-B14F-4D97-AF65-F5344CB8AC3E}">
        <p14:creationId xmlns:p14="http://schemas.microsoft.com/office/powerpoint/2010/main" val="237703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5"/>
          </p:nvPr>
        </p:nvSpPr>
        <p:spPr/>
        <p:txBody>
          <a:bodyPr/>
          <a:lstStyle/>
          <a:p>
            <a:fld id="{EEDFF2DA-04CC-445B-AF40-D23394EFCCB0}" type="slidenum">
              <a:rPr lang="en-US" smtClean="0"/>
              <a:t>79</a:t>
            </a:fld>
            <a:endParaRPr lang="en-US"/>
          </a:p>
        </p:txBody>
      </p:sp>
    </p:spTree>
    <p:extLst>
      <p:ext uri="{BB962C8B-B14F-4D97-AF65-F5344CB8AC3E}">
        <p14:creationId xmlns:p14="http://schemas.microsoft.com/office/powerpoint/2010/main" val="1543772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5"/>
          </p:nvPr>
        </p:nvSpPr>
        <p:spPr/>
        <p:txBody>
          <a:bodyPr/>
          <a:lstStyle/>
          <a:p>
            <a:fld id="{EEDFF2DA-04CC-445B-AF40-D23394EFCCB0}" type="slidenum">
              <a:rPr lang="en-US" smtClean="0"/>
              <a:t>80</a:t>
            </a:fld>
            <a:endParaRPr lang="en-US"/>
          </a:p>
        </p:txBody>
      </p:sp>
    </p:spTree>
    <p:extLst>
      <p:ext uri="{BB962C8B-B14F-4D97-AF65-F5344CB8AC3E}">
        <p14:creationId xmlns:p14="http://schemas.microsoft.com/office/powerpoint/2010/main" val="2124675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Slide 81</a:t>
            </a:r>
          </a:p>
        </p:txBody>
      </p:sp>
      <p:sp>
        <p:nvSpPr>
          <p:cNvPr id="4" name="Slide Number Placeholder 3"/>
          <p:cNvSpPr>
            <a:spLocks noGrp="1"/>
          </p:cNvSpPr>
          <p:nvPr>
            <p:ph type="sldNum" sz="quarter" idx="5"/>
          </p:nvPr>
        </p:nvSpPr>
        <p:spPr/>
        <p:txBody>
          <a:bodyPr/>
          <a:lstStyle/>
          <a:p>
            <a:fld id="{EEDFF2DA-04CC-445B-AF40-D23394EFCCB0}" type="slidenum">
              <a:rPr lang="en-US" smtClean="0"/>
              <a:t>81</a:t>
            </a:fld>
            <a:endParaRPr lang="en-US"/>
          </a:p>
        </p:txBody>
      </p:sp>
    </p:spTree>
    <p:extLst>
      <p:ext uri="{BB962C8B-B14F-4D97-AF65-F5344CB8AC3E}">
        <p14:creationId xmlns:p14="http://schemas.microsoft.com/office/powerpoint/2010/main" val="2447428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Mark &amp; Brittany: Slide 82</a:t>
            </a:r>
          </a:p>
        </p:txBody>
      </p:sp>
      <p:sp>
        <p:nvSpPr>
          <p:cNvPr id="4" name="Slide Number Placeholder 3"/>
          <p:cNvSpPr>
            <a:spLocks noGrp="1"/>
          </p:cNvSpPr>
          <p:nvPr>
            <p:ph type="sldNum" sz="quarter" idx="5"/>
          </p:nvPr>
        </p:nvSpPr>
        <p:spPr/>
        <p:txBody>
          <a:bodyPr/>
          <a:lstStyle/>
          <a:p>
            <a:fld id="{EEDFF2DA-04CC-445B-AF40-D23394EFCCB0}" type="slidenum">
              <a:rPr lang="en-US" smtClean="0"/>
              <a:t>82</a:t>
            </a:fld>
            <a:endParaRPr lang="en-US"/>
          </a:p>
        </p:txBody>
      </p:sp>
    </p:spTree>
    <p:extLst>
      <p:ext uri="{BB962C8B-B14F-4D97-AF65-F5344CB8AC3E}">
        <p14:creationId xmlns:p14="http://schemas.microsoft.com/office/powerpoint/2010/main" val="3616481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none" dirty="0"/>
              <a:t>Mark: Slide 83</a:t>
            </a:r>
          </a:p>
          <a:p>
            <a:endParaRPr lang="en-US" altLang="en-US" u="sng" dirty="0"/>
          </a:p>
          <a:p>
            <a:r>
              <a:rPr lang="en-US" altLang="en-US" u="sng" dirty="0"/>
              <a:t>HIV-Newly Diagnosed:</a:t>
            </a:r>
            <a:r>
              <a:rPr lang="en-US" altLang="en-US" dirty="0"/>
              <a:t> annual newly reported cases</a:t>
            </a:r>
          </a:p>
          <a:p>
            <a:r>
              <a:rPr lang="en-US" altLang="en-US" u="sng" dirty="0"/>
              <a:t>HIV-Prevalence</a:t>
            </a:r>
            <a:r>
              <a:rPr lang="en-US" altLang="en-US" dirty="0"/>
              <a:t>: all Persons Living with HIV/AIDS</a:t>
            </a:r>
          </a:p>
          <a:p>
            <a:r>
              <a:rPr lang="en-US" altLang="en-US" u="sng" dirty="0"/>
              <a:t>Linked to Care</a:t>
            </a:r>
            <a:r>
              <a:rPr lang="en-US" altLang="en-US" dirty="0"/>
              <a:t>: based on CD4/VL within 3 months of diagnosis</a:t>
            </a:r>
          </a:p>
          <a:p>
            <a:r>
              <a:rPr lang="en-US" altLang="en-US" u="sng" dirty="0"/>
              <a:t>Retained to Care</a:t>
            </a:r>
            <a:r>
              <a:rPr lang="en-US" altLang="en-US" dirty="0"/>
              <a:t>: based on having an annual CD4/VL</a:t>
            </a:r>
          </a:p>
          <a:p>
            <a:r>
              <a:rPr lang="en-US" altLang="en-US" u="sng" dirty="0"/>
              <a:t>Suppressed VL</a:t>
            </a:r>
            <a:r>
              <a:rPr lang="en-US" altLang="en-US" dirty="0"/>
              <a:t>: based on most recent CD4/VL</a:t>
            </a:r>
          </a:p>
          <a:p>
            <a:r>
              <a:rPr lang="en-US" altLang="en-US" u="sng" dirty="0"/>
              <a:t>Unmet Need:</a:t>
            </a:r>
            <a:r>
              <a:rPr lang="en-US" altLang="en-US" dirty="0"/>
              <a:t> based on no reported annual CD4/VL</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20C45E-1CD8-4FC1-8015-4BD125B5A810}" type="slidenum">
              <a:rPr lang="en-US" altLang="en-US" smtClean="0">
                <a:latin typeface="Arial" panose="020B0604020202020204" pitchFamily="34" charset="0"/>
              </a:rPr>
              <a:pPr>
                <a:spcBef>
                  <a:spcPct val="0"/>
                </a:spcBef>
              </a:pPr>
              <a:t>83</a:t>
            </a:fld>
            <a:endParaRPr lang="en-US" altLang="en-US">
              <a:latin typeface="Arial" panose="020B0604020202020204" pitchFamily="34" charset="0"/>
            </a:endParaRPr>
          </a:p>
        </p:txBody>
      </p:sp>
    </p:spTree>
    <p:extLst>
      <p:ext uri="{BB962C8B-B14F-4D97-AF65-F5344CB8AC3E}">
        <p14:creationId xmlns:p14="http://schemas.microsoft.com/office/powerpoint/2010/main" val="858068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Lori: Slides 84-86</a:t>
            </a:r>
          </a:p>
        </p:txBody>
      </p:sp>
      <p:sp>
        <p:nvSpPr>
          <p:cNvPr id="4" name="Slide Number Placeholder 3"/>
          <p:cNvSpPr>
            <a:spLocks noGrp="1"/>
          </p:cNvSpPr>
          <p:nvPr>
            <p:ph type="sldNum" sz="quarter" idx="5"/>
          </p:nvPr>
        </p:nvSpPr>
        <p:spPr/>
        <p:txBody>
          <a:bodyPr/>
          <a:lstStyle/>
          <a:p>
            <a:fld id="{EEDFF2DA-04CC-445B-AF40-D23394EFCCB0}" type="slidenum">
              <a:rPr lang="en-US" smtClean="0"/>
              <a:t>84</a:t>
            </a:fld>
            <a:endParaRPr lang="en-US"/>
          </a:p>
        </p:txBody>
      </p:sp>
    </p:spTree>
    <p:extLst>
      <p:ext uri="{BB962C8B-B14F-4D97-AF65-F5344CB8AC3E}">
        <p14:creationId xmlns:p14="http://schemas.microsoft.com/office/powerpoint/2010/main" val="72589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dirty="0"/>
              <a:t>HIV-Newly Diagnosed:</a:t>
            </a:r>
            <a:r>
              <a:rPr lang="en-US" altLang="en-US" dirty="0"/>
              <a:t> annual newly reported cases</a:t>
            </a:r>
          </a:p>
          <a:p>
            <a:r>
              <a:rPr lang="en-US" altLang="en-US" u="sng" dirty="0"/>
              <a:t>HIV-Prevalence</a:t>
            </a:r>
            <a:r>
              <a:rPr lang="en-US" altLang="en-US" dirty="0"/>
              <a:t>: all Persons Living with HIV/AIDS</a:t>
            </a:r>
          </a:p>
          <a:p>
            <a:r>
              <a:rPr lang="en-US" altLang="en-US" u="sng" dirty="0"/>
              <a:t>Linked to Care</a:t>
            </a:r>
            <a:r>
              <a:rPr lang="en-US" altLang="en-US" dirty="0"/>
              <a:t>: based on CD4/VL within 3 months of diagnosis</a:t>
            </a:r>
          </a:p>
          <a:p>
            <a:r>
              <a:rPr lang="en-US" altLang="en-US" u="sng" dirty="0"/>
              <a:t>Retained to Care</a:t>
            </a:r>
            <a:r>
              <a:rPr lang="en-US" altLang="en-US" dirty="0"/>
              <a:t>: based on having an annual CD4/VL</a:t>
            </a:r>
          </a:p>
          <a:p>
            <a:r>
              <a:rPr lang="en-US" altLang="en-US" u="sng" dirty="0"/>
              <a:t>Suppressed VL</a:t>
            </a:r>
            <a:r>
              <a:rPr lang="en-US" altLang="en-US" dirty="0"/>
              <a:t>: based on most recent CD4/VL</a:t>
            </a:r>
          </a:p>
          <a:p>
            <a:r>
              <a:rPr lang="en-US" altLang="en-US" u="sng" dirty="0"/>
              <a:t>Unmet Need:</a:t>
            </a:r>
            <a:r>
              <a:rPr lang="en-US" altLang="en-US" dirty="0"/>
              <a:t> based on no reported annual CD4/VL</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20C45E-1CD8-4FC1-8015-4BD125B5A810}"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265492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EF195-02FF-4B24-97AA-B2F976A2AD3A}" type="slidenum">
              <a:rPr lang="en-US" smtClean="0"/>
              <a:t>6</a:t>
            </a:fld>
            <a:endParaRPr lang="en-US"/>
          </a:p>
        </p:txBody>
      </p:sp>
    </p:spTree>
    <p:extLst>
      <p:ext uri="{BB962C8B-B14F-4D97-AF65-F5344CB8AC3E}">
        <p14:creationId xmlns:p14="http://schemas.microsoft.com/office/powerpoint/2010/main" val="2106039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EF195-02FF-4B24-97AA-B2F976A2AD3A}" type="slidenum">
              <a:rPr lang="en-US" smtClean="0"/>
              <a:t>9</a:t>
            </a:fld>
            <a:endParaRPr lang="en-US"/>
          </a:p>
        </p:txBody>
      </p:sp>
    </p:spTree>
    <p:extLst>
      <p:ext uri="{BB962C8B-B14F-4D97-AF65-F5344CB8AC3E}">
        <p14:creationId xmlns:p14="http://schemas.microsoft.com/office/powerpoint/2010/main" val="731786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small amount of medical services was funded to uninsured PLWH in the past.</a:t>
            </a:r>
          </a:p>
        </p:txBody>
      </p:sp>
      <p:sp>
        <p:nvSpPr>
          <p:cNvPr id="4" name="Slide Number Placeholder 3"/>
          <p:cNvSpPr>
            <a:spLocks noGrp="1"/>
          </p:cNvSpPr>
          <p:nvPr>
            <p:ph type="sldNum" sz="quarter" idx="5"/>
          </p:nvPr>
        </p:nvSpPr>
        <p:spPr/>
        <p:txBody>
          <a:bodyPr/>
          <a:lstStyle/>
          <a:p>
            <a:fld id="{EEDFF2DA-04CC-445B-AF40-D23394EFCCB0}" type="slidenum">
              <a:rPr lang="en-US" smtClean="0"/>
              <a:t>11</a:t>
            </a:fld>
            <a:endParaRPr lang="en-US"/>
          </a:p>
        </p:txBody>
      </p:sp>
    </p:spTree>
    <p:extLst>
      <p:ext uri="{BB962C8B-B14F-4D97-AF65-F5344CB8AC3E}">
        <p14:creationId xmlns:p14="http://schemas.microsoft.com/office/powerpoint/2010/main" val="164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EEDFF2DA-04CC-445B-AF40-D23394EFCCB0}" type="slidenum">
              <a:rPr lang="en-US" smtClean="0"/>
              <a:t>16</a:t>
            </a:fld>
            <a:endParaRPr lang="en-US"/>
          </a:p>
        </p:txBody>
      </p:sp>
    </p:spTree>
    <p:extLst>
      <p:ext uri="{BB962C8B-B14F-4D97-AF65-F5344CB8AC3E}">
        <p14:creationId xmlns:p14="http://schemas.microsoft.com/office/powerpoint/2010/main" val="94358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moving on, stop to see if there are any questions from index cards that are related to the information covered to this point</a:t>
            </a:r>
          </a:p>
        </p:txBody>
      </p:sp>
      <p:sp>
        <p:nvSpPr>
          <p:cNvPr id="4" name="Slide Number Placeholder 3"/>
          <p:cNvSpPr>
            <a:spLocks noGrp="1"/>
          </p:cNvSpPr>
          <p:nvPr>
            <p:ph type="sldNum" sz="quarter" idx="5"/>
          </p:nvPr>
        </p:nvSpPr>
        <p:spPr/>
        <p:txBody>
          <a:bodyPr/>
          <a:lstStyle/>
          <a:p>
            <a:fld id="{EEDFF2DA-04CC-445B-AF40-D23394EFCCB0}" type="slidenum">
              <a:rPr lang="en-US" smtClean="0"/>
              <a:t>17</a:t>
            </a:fld>
            <a:endParaRPr lang="en-US"/>
          </a:p>
        </p:txBody>
      </p:sp>
    </p:spTree>
    <p:extLst>
      <p:ext uri="{BB962C8B-B14F-4D97-AF65-F5344CB8AC3E}">
        <p14:creationId xmlns:p14="http://schemas.microsoft.com/office/powerpoint/2010/main" val="165638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December 2017, 2,538 clients were receiving primarily ADAP/Health insurance, and by October 2018, after building infrastructure, 2,832 clients were receiving ADAP/Health Insurance/some additional funded services.  </a:t>
            </a:r>
          </a:p>
          <a:p>
            <a:endParaRPr lang="en-US" dirty="0"/>
          </a:p>
          <a:p>
            <a:r>
              <a:rPr lang="en-US" dirty="0"/>
              <a:t>ACAPS clients included in Care Coordination and in Ryan White Part B/ADAP</a:t>
            </a:r>
            <a:r>
              <a:rPr lang="en-US" baseline="0" dirty="0"/>
              <a:t> Services columns. Anyone served by Care Coordination is in the Care Coordination section, and anyone served by ACAPS is in the group on the right.</a:t>
            </a:r>
            <a:endParaRPr lang="en-US" dirty="0"/>
          </a:p>
        </p:txBody>
      </p:sp>
      <p:sp>
        <p:nvSpPr>
          <p:cNvPr id="4" name="Slide Number Placeholder 3"/>
          <p:cNvSpPr>
            <a:spLocks noGrp="1"/>
          </p:cNvSpPr>
          <p:nvPr>
            <p:ph type="sldNum" sz="quarter" idx="5"/>
          </p:nvPr>
        </p:nvSpPr>
        <p:spPr/>
        <p:txBody>
          <a:bodyPr/>
          <a:lstStyle/>
          <a:p>
            <a:fld id="{EEDFF2DA-04CC-445B-AF40-D23394EFCCB0}" type="slidenum">
              <a:rPr lang="en-US" smtClean="0"/>
              <a:t>23</a:t>
            </a:fld>
            <a:endParaRPr lang="en-US"/>
          </a:p>
        </p:txBody>
      </p:sp>
    </p:spTree>
    <p:extLst>
      <p:ext uri="{BB962C8B-B14F-4D97-AF65-F5344CB8AC3E}">
        <p14:creationId xmlns:p14="http://schemas.microsoft.com/office/powerpoint/2010/main" val="1647070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EA327E-CA76-4F0F-88C2-87FFA2C63DA4}" type="datetimeFigureOut">
              <a:rPr lang="en-US" smtClean="0"/>
              <a:t>11/29/18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FF833-C8C6-4DF0-B362-9F73275F6F45}" type="slidenum">
              <a:rPr lang="en-US" smtClean="0"/>
              <a:t>‹#›</a:t>
            </a:fld>
            <a:endParaRPr lang="en-US"/>
          </a:p>
        </p:txBody>
      </p:sp>
    </p:spTree>
    <p:extLst>
      <p:ext uri="{BB962C8B-B14F-4D97-AF65-F5344CB8AC3E}">
        <p14:creationId xmlns:p14="http://schemas.microsoft.com/office/powerpoint/2010/main" val="3808201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F82B5FB-B317-4CC2-BC1F-A41965EA7457}" type="datetimeFigureOut">
              <a:rPr lang="en-US" smtClean="0"/>
              <a:t>11/29/18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14D4607-F458-42C8-A26E-8BE5F671FFD7}" type="slidenum">
              <a:rPr lang="en-US" smtClean="0"/>
              <a:t>‹#›</a:t>
            </a:fld>
            <a:endParaRPr lang="en-US"/>
          </a:p>
        </p:txBody>
      </p:sp>
    </p:spTree>
    <p:extLst>
      <p:ext uri="{BB962C8B-B14F-4D97-AF65-F5344CB8AC3E}">
        <p14:creationId xmlns:p14="http://schemas.microsoft.com/office/powerpoint/2010/main" val="183450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EA327E-CA76-4F0F-88C2-87FFA2C63DA4}" type="datetimeFigureOut">
              <a:rPr lang="en-US" smtClean="0"/>
              <a:t>11/29/18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B8FF833-C8C6-4DF0-B362-9F73275F6F45}" type="slidenum">
              <a:rPr lang="en-US" smtClean="0"/>
              <a:t>‹#›</a:t>
            </a:fld>
            <a:endParaRPr lang="en-US"/>
          </a:p>
        </p:txBody>
      </p:sp>
    </p:spTree>
    <p:extLst>
      <p:ext uri="{BB962C8B-B14F-4D97-AF65-F5344CB8AC3E}">
        <p14:creationId xmlns:p14="http://schemas.microsoft.com/office/powerpoint/2010/main" val="123929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1E55091-B61F-4826-B4AA-ADC1C7B50E67}" type="datetimeFigureOut">
              <a:rPr lang="en-CA" smtClean="0"/>
              <a:t>2018-11-29</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A6AD167-5262-456F-B92A-CDC5C5D0F1C7}" type="slidenum">
              <a:rPr lang="en-CA" smtClean="0"/>
              <a:t>‹#›</a:t>
            </a:fld>
            <a:endParaRPr lang="en-CA"/>
          </a:p>
        </p:txBody>
      </p:sp>
    </p:spTree>
    <p:extLst>
      <p:ext uri="{BB962C8B-B14F-4D97-AF65-F5344CB8AC3E}">
        <p14:creationId xmlns:p14="http://schemas.microsoft.com/office/powerpoint/2010/main" val="408316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 id="2147483660"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e-artlab2011-2012.wikispaces.com/art+discovery+journals"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hyperlink" Target="https://www.cdc.gov/hiv/pdf/library/reports/surveillance/cdc-hiv-surveillance-supplemental-report-vol-23-1.pdf" TargetMode="Externa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0.xml"/><Relationship Id="rId4" Type="http://schemas.openxmlformats.org/officeDocument/2006/relationships/hyperlink" Target="https://www.cdc.gov/hiv/pdf/library/reports/surveillance/cdc-hiv-surveillance-supplemental-report-vol-23-1.pdf"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0.xml"/><Relationship Id="rId4" Type="http://schemas.openxmlformats.org/officeDocument/2006/relationships/hyperlink" Target="https://www.cdc.gov/hiv/pdf/library/reports/surveillance/cdc-hiv-surveillance-supplemental-report-vol-23-1.pdf"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hyperlink" Target="mailto:Mschwering@isdh.IN.gov" TargetMode="External"/><Relationship Id="rId2" Type="http://schemas.openxmlformats.org/officeDocument/2006/relationships/image" Target="../media/image32.png"/><Relationship Id="rId1" Type="http://schemas.openxmlformats.org/officeDocument/2006/relationships/slideLayout" Target="../slideLayouts/slideLayout11.xml"/><Relationship Id="rId4" Type="http://schemas.openxmlformats.org/officeDocument/2006/relationships/hyperlink" Target="mailto:Bsichting@isdh.IN.gov"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06C5-220B-4370-8B0D-5E83B9030A71}"/>
              </a:ext>
            </a:extLst>
          </p:cNvPr>
          <p:cNvSpPr>
            <a:spLocks noGrp="1"/>
          </p:cNvSpPr>
          <p:nvPr>
            <p:ph type="title"/>
          </p:nvPr>
        </p:nvSpPr>
        <p:spPr/>
        <p:txBody>
          <a:bodyPr/>
          <a:lstStyle/>
          <a:p>
            <a:r>
              <a:rPr lang="en-US" sz="4000" kern="0" spc="50" dirty="0">
                <a:latin typeface="Arial"/>
                <a:cs typeface="Arial"/>
              </a:rPr>
              <a:t>Re-envisioning Indiana’s Service Delivery System: Strategies Implemented and Lessons Learned</a:t>
            </a:r>
            <a:endParaRPr lang="en-US" sz="4000" dirty="0"/>
          </a:p>
        </p:txBody>
      </p:sp>
      <p:sp>
        <p:nvSpPr>
          <p:cNvPr id="4" name="Content Placeholder 3">
            <a:extLst>
              <a:ext uri="{FF2B5EF4-FFF2-40B4-BE49-F238E27FC236}">
                <a16:creationId xmlns:a16="http://schemas.microsoft.com/office/drawing/2014/main" id="{1C7D6A9E-BF23-4DB4-A69B-BBDE071069EA}"/>
              </a:ext>
            </a:extLst>
          </p:cNvPr>
          <p:cNvSpPr>
            <a:spLocks noGrp="1"/>
          </p:cNvSpPr>
          <p:nvPr>
            <p:ph idx="10"/>
          </p:nvPr>
        </p:nvSpPr>
        <p:spPr>
          <a:xfrm>
            <a:off x="2677886" y="4094206"/>
            <a:ext cx="9060024" cy="1000304"/>
          </a:xfrm>
        </p:spPr>
        <p:txBody>
          <a:bodyPr>
            <a:normAutofit fontScale="85000" lnSpcReduction="20000"/>
          </a:bodyPr>
          <a:lstStyle/>
          <a:p>
            <a:pPr>
              <a:spcBef>
                <a:spcPts val="0"/>
              </a:spcBef>
              <a:defRPr/>
            </a:pPr>
            <a:r>
              <a:rPr lang="en-US" b="1" kern="0" dirty="0">
                <a:latin typeface="Book Antiqua"/>
                <a:cs typeface="Book Antiqua"/>
              </a:rPr>
              <a:t>Lori DeLorenzo, RN, MSN-Owner, Organizational Ideas </a:t>
            </a:r>
          </a:p>
          <a:p>
            <a:pPr>
              <a:spcBef>
                <a:spcPts val="0"/>
              </a:spcBef>
              <a:defRPr/>
            </a:pPr>
            <a:r>
              <a:rPr lang="en-US" b="1" kern="0" dirty="0">
                <a:latin typeface="Book Antiqua"/>
                <a:cs typeface="Book Antiqua"/>
              </a:rPr>
              <a:t>Mark Schwering, BS- Ryan White Part B Program Director, Indiana State Department of Health </a:t>
            </a:r>
          </a:p>
          <a:p>
            <a:pPr>
              <a:spcBef>
                <a:spcPts val="0"/>
              </a:spcBef>
              <a:defRPr/>
            </a:pPr>
            <a:r>
              <a:rPr lang="en-US" b="1" kern="0" dirty="0">
                <a:latin typeface="Book Antiqua"/>
                <a:cs typeface="Book Antiqua"/>
              </a:rPr>
              <a:t>Brittany Sichting, MA- HIV Services Associate Program Director, Indiana State Department of Health </a:t>
            </a:r>
          </a:p>
          <a:p>
            <a:endParaRPr lang="en-US" dirty="0"/>
          </a:p>
        </p:txBody>
      </p:sp>
    </p:spTree>
    <p:extLst>
      <p:ext uri="{BB962C8B-B14F-4D97-AF65-F5344CB8AC3E}">
        <p14:creationId xmlns:p14="http://schemas.microsoft.com/office/powerpoint/2010/main" val="37637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PLWH Served in Indiana – December 2017</a:t>
            </a:r>
          </a:p>
        </p:txBody>
      </p:sp>
      <p:sp>
        <p:nvSpPr>
          <p:cNvPr id="3" name="Content Placeholder 2"/>
          <p:cNvSpPr>
            <a:spLocks noGrp="1"/>
          </p:cNvSpPr>
          <p:nvPr>
            <p:ph idx="1"/>
          </p:nvPr>
        </p:nvSpPr>
        <p:spPr>
          <a:xfrm>
            <a:off x="838200" y="1825625"/>
            <a:ext cx="4998396" cy="4351338"/>
          </a:xfrm>
        </p:spPr>
        <p:txBody>
          <a:bodyPr/>
          <a:lstStyle/>
          <a:p>
            <a:endParaRPr lang="en-US" dirty="0"/>
          </a:p>
          <a:p>
            <a:r>
              <a:rPr lang="en-US" dirty="0"/>
              <a:t>4,735 PLWH enrolled in Care Coordination</a:t>
            </a:r>
          </a:p>
          <a:p>
            <a:endParaRPr lang="en-US" dirty="0"/>
          </a:p>
          <a:p>
            <a:r>
              <a:rPr lang="en-US" dirty="0"/>
              <a:t>2,832 of these enrolled in Part B/ADAP services</a:t>
            </a:r>
          </a:p>
        </p:txBody>
      </p:sp>
      <p:graphicFrame>
        <p:nvGraphicFramePr>
          <p:cNvPr id="4" name="Chart 3"/>
          <p:cNvGraphicFramePr>
            <a:graphicFrameLocks/>
          </p:cNvGraphicFramePr>
          <p:nvPr>
            <p:extLst/>
          </p:nvPr>
        </p:nvGraphicFramePr>
        <p:xfrm>
          <a:off x="5836596" y="1284713"/>
          <a:ext cx="583659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56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kern="0" spc="50" dirty="0">
                <a:effectLst>
                  <a:outerShdw blurRad="38100" dist="38100" dir="2700000" algn="tl">
                    <a:srgbClr val="C0C0C0"/>
                  </a:outerShdw>
                </a:effectLst>
                <a:latin typeface="Arial"/>
                <a:cs typeface="Arial"/>
              </a:rPr>
              <a:t>Service Categories Prior to Funding </a:t>
            </a:r>
            <a:endParaRPr lang="en-US" sz="4200" dirty="0"/>
          </a:p>
        </p:txBody>
      </p:sp>
      <p:sp>
        <p:nvSpPr>
          <p:cNvPr id="3" name="Content Placeholder 2"/>
          <p:cNvSpPr>
            <a:spLocks noGrp="1"/>
          </p:cNvSpPr>
          <p:nvPr>
            <p:ph sz="half" idx="10"/>
          </p:nvPr>
        </p:nvSpPr>
        <p:spPr/>
        <p:txBody>
          <a:bodyPr/>
          <a:lstStyle/>
          <a:p>
            <a:pPr>
              <a:spcBef>
                <a:spcPts val="0"/>
              </a:spcBef>
              <a:defRPr/>
            </a:pPr>
            <a:r>
              <a:rPr lang="en-US" b="1" kern="0" dirty="0">
                <a:latin typeface="Book Antiqua"/>
                <a:cs typeface="Book Antiqua"/>
              </a:rPr>
              <a:t>Indiana primarily funded TWO service categories prior to being awarded the Ryan White Supplemental Funds!</a:t>
            </a:r>
          </a:p>
          <a:p>
            <a:pPr>
              <a:spcBef>
                <a:spcPts val="0"/>
              </a:spcBef>
              <a:defRPr/>
            </a:pPr>
            <a:endParaRPr lang="en-US" b="1" kern="0" dirty="0">
              <a:latin typeface="Book Antiqua"/>
              <a:cs typeface="Book Antiqua"/>
            </a:endParaRPr>
          </a:p>
          <a:p>
            <a:pPr>
              <a:spcBef>
                <a:spcPts val="0"/>
              </a:spcBef>
              <a:defRPr/>
            </a:pPr>
            <a:r>
              <a:rPr lang="en-US" b="1" kern="0" dirty="0">
                <a:latin typeface="Book Antiqua"/>
                <a:cs typeface="Book Antiqua"/>
              </a:rPr>
              <a:t>Those were:</a:t>
            </a:r>
          </a:p>
          <a:p>
            <a:pPr>
              <a:spcBef>
                <a:spcPts val="0"/>
              </a:spcBef>
              <a:defRPr/>
            </a:pPr>
            <a:endParaRPr lang="en-US" b="1" kern="0" dirty="0">
              <a:latin typeface="Book Antiqua"/>
              <a:cs typeface="Book Antiqua"/>
            </a:endParaRPr>
          </a:p>
          <a:p>
            <a:pPr marL="457200" indent="-457200">
              <a:lnSpc>
                <a:spcPct val="200000"/>
              </a:lnSpc>
              <a:spcBef>
                <a:spcPts val="0"/>
              </a:spcBef>
              <a:buFont typeface="Arial"/>
              <a:buAutoNum type="arabicPeriod"/>
              <a:defRPr/>
            </a:pPr>
            <a:r>
              <a:rPr lang="en-US" b="1" kern="0" dirty="0">
                <a:latin typeface="Book Antiqua" panose="02040602050305030304" pitchFamily="18" charset="0"/>
                <a:cs typeface="Book Antiqua"/>
              </a:rPr>
              <a:t>AIDS Drug Assistance Program (ADAP) Treatments</a:t>
            </a:r>
          </a:p>
          <a:p>
            <a:pPr marL="457200" indent="-457200">
              <a:lnSpc>
                <a:spcPct val="200000"/>
              </a:lnSpc>
              <a:spcBef>
                <a:spcPts val="0"/>
              </a:spcBef>
              <a:buFont typeface="Arial"/>
              <a:buAutoNum type="arabicPeriod"/>
              <a:defRPr/>
            </a:pPr>
            <a:r>
              <a:rPr lang="en-US" b="1" kern="0" dirty="0">
                <a:latin typeface="Book Antiqua" panose="02040602050305030304" pitchFamily="18" charset="0"/>
                <a:cs typeface="Book Antiqua"/>
              </a:rPr>
              <a:t> </a:t>
            </a:r>
            <a:r>
              <a:rPr lang="en-US" b="1" dirty="0">
                <a:latin typeface="Book Antiqua" panose="02040602050305030304" pitchFamily="18" charset="0"/>
              </a:rPr>
              <a:t>Health Insurance Premium and Cost Sharing Assistance for Low-Income Individuals</a:t>
            </a:r>
            <a:endParaRPr lang="en-US" b="1" kern="0" dirty="0">
              <a:latin typeface="Book Antiqua" panose="02040602050305030304" pitchFamily="18" charset="0"/>
              <a:cs typeface="Book Antiqua"/>
            </a:endParaRPr>
          </a:p>
          <a:p>
            <a:endParaRPr lang="en-US" dirty="0"/>
          </a:p>
        </p:txBody>
      </p:sp>
    </p:spTree>
    <p:extLst>
      <p:ext uri="{BB962C8B-B14F-4D97-AF65-F5344CB8AC3E}">
        <p14:creationId xmlns:p14="http://schemas.microsoft.com/office/powerpoint/2010/main" val="329026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kern="0" spc="50" dirty="0">
                <a:effectLst>
                  <a:outerShdw blurRad="38100" dist="38100" dir="2700000" algn="tl">
                    <a:srgbClr val="C0C0C0"/>
                  </a:outerShdw>
                </a:effectLst>
                <a:latin typeface="Arial"/>
                <a:cs typeface="Arial"/>
              </a:rPr>
              <a:t>Funding Prior To Supplemental </a:t>
            </a:r>
            <a:endParaRPr lang="en-US" dirty="0"/>
          </a:p>
        </p:txBody>
      </p:sp>
      <p:sp>
        <p:nvSpPr>
          <p:cNvPr id="3" name="Content Placeholder 2"/>
          <p:cNvSpPr>
            <a:spLocks noGrp="1"/>
          </p:cNvSpPr>
          <p:nvPr>
            <p:ph sz="half" idx="10"/>
          </p:nvPr>
        </p:nvSpPr>
        <p:spPr/>
        <p:txBody>
          <a:bodyPr/>
          <a:lstStyle/>
          <a:p>
            <a:endParaRPr lang="en-US" altLang="en-US" sz="2500" dirty="0">
              <a:latin typeface="Book Antiqua" panose="02040602050305030304" pitchFamily="18" charset="0"/>
              <a:cs typeface="Times New Roman" panose="02020603050405020304" pitchFamily="18" charset="0"/>
            </a:endParaRPr>
          </a:p>
          <a:p>
            <a:pPr marL="457200" indent="-457200">
              <a:buFont typeface="Arial" panose="020B0604020202020204" pitchFamily="34" charset="0"/>
              <a:buChar char="•"/>
            </a:pPr>
            <a:r>
              <a:rPr lang="en-US" altLang="en-US" sz="2500" dirty="0">
                <a:latin typeface="Book Antiqua" panose="02040602050305030304" pitchFamily="18" charset="0"/>
                <a:cs typeface="Times New Roman" panose="02020603050405020304" pitchFamily="18" charset="0"/>
              </a:rPr>
              <a:t>Ryan White Care Act X07 Base Funds -- $14.7 million</a:t>
            </a:r>
          </a:p>
          <a:p>
            <a:pPr marL="457200" lvl="1" indent="0">
              <a:buNone/>
            </a:pPr>
            <a:endParaRPr lang="en-US" altLang="en-US" sz="2500" dirty="0">
              <a:latin typeface="Book Antiqua" panose="02040602050305030304" pitchFamily="18" charset="0"/>
              <a:cs typeface="Times New Roman" panose="02020603050405020304" pitchFamily="18" charset="0"/>
            </a:endParaRPr>
          </a:p>
          <a:p>
            <a:pPr marL="457200" indent="-457200">
              <a:buFont typeface="Arial" panose="020B0604020202020204" pitchFamily="34" charset="0"/>
              <a:buChar char="•"/>
            </a:pPr>
            <a:r>
              <a:rPr lang="en-US" altLang="en-US" sz="2500" dirty="0">
                <a:latin typeface="Book Antiqua" panose="02040602050305030304" pitchFamily="18" charset="0"/>
                <a:cs typeface="Times New Roman" panose="02020603050405020304" pitchFamily="18" charset="0"/>
              </a:rPr>
              <a:t>State Funds (Tobacco Settlement) -- $2 million</a:t>
            </a:r>
          </a:p>
          <a:p>
            <a:pPr marL="457200" indent="-457200"/>
            <a:endParaRPr lang="en-US" altLang="en-US" sz="2500" dirty="0">
              <a:latin typeface="Book Antiqua" panose="02040602050305030304" pitchFamily="18" charset="0"/>
              <a:cs typeface="Times New Roman" panose="02020603050405020304" pitchFamily="18" charset="0"/>
            </a:endParaRPr>
          </a:p>
          <a:p>
            <a:pPr marL="457200" indent="-457200">
              <a:buFont typeface="Arial" panose="020B0604020202020204" pitchFamily="34" charset="0"/>
              <a:buChar char="•"/>
            </a:pPr>
            <a:r>
              <a:rPr lang="en-US" altLang="en-US" sz="2500" dirty="0">
                <a:latin typeface="Book Antiqua" panose="02040602050305030304" pitchFamily="18" charset="0"/>
                <a:cs typeface="Times New Roman" panose="02020603050405020304" pitchFamily="18" charset="0"/>
              </a:rPr>
              <a:t>Rebate Funds (340B) – Average $24 million</a:t>
            </a:r>
          </a:p>
          <a:p>
            <a:endParaRPr lang="en-US" dirty="0"/>
          </a:p>
        </p:txBody>
      </p:sp>
    </p:spTree>
    <p:extLst>
      <p:ext uri="{BB962C8B-B14F-4D97-AF65-F5344CB8AC3E}">
        <p14:creationId xmlns:p14="http://schemas.microsoft.com/office/powerpoint/2010/main" val="3558831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It All Began</a:t>
            </a:r>
          </a:p>
        </p:txBody>
      </p:sp>
      <p:sp>
        <p:nvSpPr>
          <p:cNvPr id="3" name="Content Placeholder 2"/>
          <p:cNvSpPr>
            <a:spLocks noGrp="1"/>
          </p:cNvSpPr>
          <p:nvPr>
            <p:ph sz="half" idx="10"/>
          </p:nvPr>
        </p:nvSpPr>
        <p:spPr/>
        <p:txBody>
          <a:bodyPr>
            <a:normAutofit lnSpcReduction="10000"/>
          </a:bodyPr>
          <a:lstStyle/>
          <a:p>
            <a:pPr marL="342900" indent="-342900">
              <a:buFont typeface="Arial" panose="020B0604020202020204" pitchFamily="34" charset="0"/>
              <a:buChar char="•"/>
            </a:pPr>
            <a:r>
              <a:rPr lang="en-US" dirty="0"/>
              <a:t>Nov. 7, 2016	First day as Indiana Ryan White Part B Director – ISDH</a:t>
            </a:r>
          </a:p>
          <a:p>
            <a:pPr marL="342900" indent="-342900">
              <a:buFont typeface="Arial" panose="020B0604020202020204" pitchFamily="34" charset="0"/>
              <a:buChar char="•"/>
            </a:pPr>
            <a:r>
              <a:rPr lang="en-US" dirty="0"/>
              <a:t>March 2017		Project Officer mentioned Supplemental Funds on a 				Monitoring Call  $219 million</a:t>
            </a:r>
          </a:p>
          <a:p>
            <a:pPr marL="342900" indent="-342900">
              <a:buFont typeface="Arial" panose="020B0604020202020204" pitchFamily="34" charset="0"/>
              <a:buChar char="•"/>
            </a:pPr>
            <a:r>
              <a:rPr lang="en-US" dirty="0"/>
              <a:t>March/April 2017	Developed a plan and wrote the application</a:t>
            </a:r>
          </a:p>
          <a:p>
            <a:pPr marL="342900" indent="-342900">
              <a:buFont typeface="Arial" panose="020B0604020202020204" pitchFamily="34" charset="0"/>
              <a:buChar char="•"/>
            </a:pPr>
            <a:r>
              <a:rPr lang="en-US" dirty="0"/>
              <a:t>May 12, 2017	Submitted the application</a:t>
            </a:r>
          </a:p>
          <a:p>
            <a:pPr marL="342900" indent="-342900">
              <a:buFont typeface="Arial" panose="020B0604020202020204" pitchFamily="34" charset="0"/>
              <a:buChar char="•"/>
            </a:pPr>
            <a:r>
              <a:rPr lang="en-US" dirty="0"/>
              <a:t>June – Aug	2017	Began laying foundation if we received the award</a:t>
            </a:r>
          </a:p>
          <a:p>
            <a:pPr marL="2857500" lvl="5" indent="-342900"/>
            <a:r>
              <a:rPr lang="en-US" dirty="0"/>
              <a:t>Conversations with current agencies</a:t>
            </a:r>
          </a:p>
          <a:p>
            <a:pPr marL="2857500" lvl="5" indent="-342900"/>
            <a:r>
              <a:rPr lang="en-US" dirty="0"/>
              <a:t>Conversations with Meals on Wheels, Indiana Housing and Community Development Authority, Family Social Services Administration, Mental Health Providers</a:t>
            </a:r>
          </a:p>
          <a:p>
            <a:pPr marL="2857500" lvl="5" indent="-342900"/>
            <a:r>
              <a:rPr lang="en-US" dirty="0"/>
              <a:t>Developed a RFP Process</a:t>
            </a:r>
          </a:p>
          <a:p>
            <a:pPr lvl="0"/>
            <a:r>
              <a:rPr lang="en-US" dirty="0"/>
              <a:t>		</a:t>
            </a:r>
          </a:p>
        </p:txBody>
      </p:sp>
    </p:spTree>
    <p:extLst>
      <p:ext uri="{BB962C8B-B14F-4D97-AF65-F5344CB8AC3E}">
        <p14:creationId xmlns:p14="http://schemas.microsoft.com/office/powerpoint/2010/main" val="110630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Target Areas in Grant Application</a:t>
            </a:r>
          </a:p>
        </p:txBody>
      </p:sp>
      <p:sp>
        <p:nvSpPr>
          <p:cNvPr id="3" name="Content Placeholder 2"/>
          <p:cNvSpPr>
            <a:spLocks noGrp="1"/>
          </p:cNvSpPr>
          <p:nvPr>
            <p:ph sz="half" idx="10"/>
          </p:nvPr>
        </p:nvSpPr>
        <p:spPr/>
        <p:txBody>
          <a:bodyPr>
            <a:normAutofit fontScale="92500" lnSpcReduction="20000"/>
          </a:bodyPr>
          <a:lstStyle/>
          <a:p>
            <a:pPr marL="342900" lvl="0" indent="-342900">
              <a:lnSpc>
                <a:spcPct val="105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Expand HIV Medical Case Management and non-Medical Case Management Services</a:t>
            </a:r>
          </a:p>
          <a:p>
            <a:pPr marL="342900" lvl="0" indent="-342900">
              <a:lnSpc>
                <a:spcPct val="105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Expand Linkage to Care program across the State of Indiana</a:t>
            </a:r>
          </a:p>
          <a:p>
            <a:pPr marL="342900" lvl="0" indent="-342900">
              <a:lnSpc>
                <a:spcPct val="105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Build additional mental health and substance abuse capacity for HIV positive clients including funding Psychiatric Nurse Practitioners and Mental Health/Substance Abuse Counselors</a:t>
            </a:r>
          </a:p>
          <a:p>
            <a:pPr marL="342900" lvl="0" indent="-342900">
              <a:lnSpc>
                <a:spcPct val="105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Further develop outpatient substance abuse treatment services for HIV clients</a:t>
            </a:r>
          </a:p>
          <a:p>
            <a:pPr marL="342900" lvl="0" indent="-342900">
              <a:lnSpc>
                <a:spcPct val="105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Develop a network of substance abuse recovery coaches</a:t>
            </a:r>
          </a:p>
          <a:p>
            <a:pPr marL="342900" lvl="0" indent="-342900">
              <a:lnSpc>
                <a:spcPct val="105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Increase system-level workforce capacity by developing and implementing workforce models including Care Coordination, Client Navigation, Linkage to Care and Enrollment Specialists</a:t>
            </a:r>
          </a:p>
          <a:p>
            <a:pPr marL="342900" lvl="0" indent="-342900">
              <a:lnSpc>
                <a:spcPct val="105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Expand housing services offered throughout the State of Indiana</a:t>
            </a:r>
          </a:p>
          <a:p>
            <a:pPr marL="342900" lvl="0" indent="-342900">
              <a:lnSpc>
                <a:spcPct val="105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Create additional food bank/home delivered meal resources and Medical Nutrition Therapy</a:t>
            </a:r>
          </a:p>
          <a:p>
            <a:pPr marL="342900" lvl="0" indent="-342900">
              <a:lnSpc>
                <a:spcPct val="105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Address the Hepatitis C epidemic by treating HIV co-infected individuals</a:t>
            </a:r>
          </a:p>
          <a:p>
            <a:endParaRPr lang="en-US" dirty="0"/>
          </a:p>
        </p:txBody>
      </p:sp>
    </p:spTree>
    <p:extLst>
      <p:ext uri="{BB962C8B-B14F-4D97-AF65-F5344CB8AC3E}">
        <p14:creationId xmlns:p14="http://schemas.microsoft.com/office/powerpoint/2010/main" val="389708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Notice of Award and Beyond</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05000" y="1390650"/>
            <a:ext cx="3048000" cy="4064000"/>
          </a:xfrm>
        </p:spPr>
      </p:pic>
      <p:sp>
        <p:nvSpPr>
          <p:cNvPr id="7" name="Content Placeholder 6"/>
          <p:cNvSpPr>
            <a:spLocks noGrp="1"/>
          </p:cNvSpPr>
          <p:nvPr>
            <p:ph sz="half" idx="10"/>
          </p:nvPr>
        </p:nvSpPr>
        <p:spPr/>
        <p:txBody>
          <a:bodyPr/>
          <a:lstStyle/>
          <a:p>
            <a:r>
              <a:rPr lang="en-US" dirty="0"/>
              <a:t>Photo of me August 30, 2017</a:t>
            </a:r>
          </a:p>
          <a:p>
            <a:r>
              <a:rPr lang="en-US" dirty="0"/>
              <a:t>August 31, 2017 we received notice we were receiving award</a:t>
            </a:r>
          </a:p>
          <a:p>
            <a:r>
              <a:rPr lang="en-US" dirty="0"/>
              <a:t>It changed our world at ISDH</a:t>
            </a:r>
          </a:p>
          <a:p>
            <a:endParaRPr lang="en-US" dirty="0"/>
          </a:p>
        </p:txBody>
      </p:sp>
    </p:spTree>
    <p:extLst>
      <p:ext uri="{BB962C8B-B14F-4D97-AF65-F5344CB8AC3E}">
        <p14:creationId xmlns:p14="http://schemas.microsoft.com/office/powerpoint/2010/main" val="4282695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What did we do after award notification</a:t>
            </a:r>
          </a:p>
        </p:txBody>
      </p:sp>
      <p:sp>
        <p:nvSpPr>
          <p:cNvPr id="3" name="Content Placeholder 2"/>
          <p:cNvSpPr>
            <a:spLocks noGrp="1"/>
          </p:cNvSpPr>
          <p:nvPr>
            <p:ph sz="half" idx="10"/>
          </p:nvPr>
        </p:nvSpPr>
        <p:spPr>
          <a:xfrm>
            <a:off x="838200" y="940158"/>
            <a:ext cx="10515600" cy="4919729"/>
          </a:xfrm>
        </p:spPr>
        <p:txBody>
          <a:bodyPr/>
          <a:lstStyle/>
          <a:p>
            <a:pPr marL="342900" indent="-342900">
              <a:buFont typeface="Arial" panose="020B0604020202020204" pitchFamily="34" charset="0"/>
              <a:buChar char="•"/>
            </a:pPr>
            <a:r>
              <a:rPr lang="en-US" dirty="0"/>
              <a:t>Identified RFP recipients – including ASOs, Meals on Wheels, Local HDs, Mental Health Providers</a:t>
            </a:r>
          </a:p>
          <a:p>
            <a:pPr marL="342900" indent="-342900">
              <a:buFont typeface="Arial" panose="020B0604020202020204" pitchFamily="34" charset="0"/>
              <a:buChar char="•"/>
            </a:pPr>
            <a:r>
              <a:rPr lang="en-US" dirty="0"/>
              <a:t>September 15, 2017 – sent RFP to designated recipients</a:t>
            </a:r>
          </a:p>
          <a:p>
            <a:pPr marL="342900" indent="-342900">
              <a:buFont typeface="Arial" panose="020B0604020202020204" pitchFamily="34" charset="0"/>
              <a:buChar char="•"/>
            </a:pPr>
            <a:r>
              <a:rPr lang="en-US" dirty="0"/>
              <a:t>September 25, 2017 – deadline for Letters of Intent</a:t>
            </a:r>
          </a:p>
          <a:p>
            <a:pPr marL="342900" indent="-342900">
              <a:buFont typeface="Arial" panose="020B0604020202020204" pitchFamily="34" charset="0"/>
              <a:buChar char="•"/>
            </a:pPr>
            <a:r>
              <a:rPr lang="en-US" dirty="0"/>
              <a:t>September 27, 2017 – discussion with a group named Organizational Ideas</a:t>
            </a:r>
          </a:p>
          <a:p>
            <a:pPr marL="342900" indent="-342900">
              <a:buFont typeface="Arial" panose="020B0604020202020204" pitchFamily="34" charset="0"/>
              <a:buChar char="•"/>
            </a:pPr>
            <a:r>
              <a:rPr lang="en-US" dirty="0"/>
              <a:t>October 1, 2017 – hired first of three local consultants</a:t>
            </a:r>
          </a:p>
          <a:p>
            <a:pPr marL="342900" indent="-342900">
              <a:buFont typeface="Arial" panose="020B0604020202020204" pitchFamily="34" charset="0"/>
              <a:buChar char="•"/>
            </a:pPr>
            <a:r>
              <a:rPr lang="en-US" dirty="0"/>
              <a:t>October 16, 2017 – RFP due to ISDH</a:t>
            </a:r>
          </a:p>
          <a:p>
            <a:pPr marL="342900" indent="-342900">
              <a:buFont typeface="Arial" panose="020B0604020202020204" pitchFamily="34" charset="0"/>
              <a:buChar char="•"/>
            </a:pPr>
            <a:r>
              <a:rPr lang="en-US" dirty="0"/>
              <a:t>October 20 – November 3, 2017 – evaluated proposals</a:t>
            </a:r>
          </a:p>
          <a:p>
            <a:pPr marL="342900" indent="-342900">
              <a:buFont typeface="Arial" panose="020B0604020202020204" pitchFamily="34" charset="0"/>
              <a:buChar char="•"/>
            </a:pPr>
            <a:r>
              <a:rPr lang="en-US" dirty="0"/>
              <a:t>November 8, 2017 – notified award recipients and began working on contracts</a:t>
            </a:r>
          </a:p>
          <a:p>
            <a:pPr marL="342900" indent="-342900">
              <a:buFont typeface="Arial" panose="020B0604020202020204" pitchFamily="34" charset="0"/>
              <a:buChar char="•"/>
            </a:pPr>
            <a:r>
              <a:rPr lang="en-US" dirty="0"/>
              <a:t>December 18, 2017 – Kick off meeting with OI</a:t>
            </a:r>
          </a:p>
          <a:p>
            <a:pPr marL="342900" indent="-342900">
              <a:buFont typeface="Arial" panose="020B0604020202020204" pitchFamily="34" charset="0"/>
              <a:buChar char="•"/>
            </a:pPr>
            <a:r>
              <a:rPr lang="en-US" dirty="0"/>
              <a:t>January 2, 2018 – Beginning of contracts and two additional local consultants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308316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Process… </a:t>
            </a:r>
          </a:p>
        </p:txBody>
      </p:sp>
      <p:pic>
        <p:nvPicPr>
          <p:cNvPr id="4" name="Picture 6" descr="Image result for building the plane while flying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430" y="945778"/>
            <a:ext cx="4779322" cy="32708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04552" y="4790941"/>
            <a:ext cx="9453093" cy="707886"/>
          </a:xfrm>
          <a:prstGeom prst="rect">
            <a:avLst/>
          </a:prstGeom>
          <a:noFill/>
        </p:spPr>
        <p:txBody>
          <a:bodyPr wrap="square" rtlCol="0">
            <a:spAutoFit/>
          </a:bodyPr>
          <a:lstStyle/>
          <a:p>
            <a:pPr algn="ctr"/>
            <a:r>
              <a:rPr lang="en-US" sz="4000" dirty="0">
                <a:solidFill>
                  <a:srgbClr val="C00000"/>
                </a:solidFill>
              </a:rPr>
              <a:t>“Building the Plane While Flying It”</a:t>
            </a:r>
          </a:p>
        </p:txBody>
      </p:sp>
    </p:spTree>
    <p:extLst>
      <p:ext uri="{BB962C8B-B14F-4D97-AF65-F5344CB8AC3E}">
        <p14:creationId xmlns:p14="http://schemas.microsoft.com/office/powerpoint/2010/main" val="3425597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RFP Process and Original Awards </a:t>
            </a:r>
          </a:p>
        </p:txBody>
      </p:sp>
      <p:sp>
        <p:nvSpPr>
          <p:cNvPr id="3" name="Content Placeholder 2"/>
          <p:cNvSpPr>
            <a:spLocks noGrp="1"/>
          </p:cNvSpPr>
          <p:nvPr>
            <p:ph sz="half" idx="10"/>
          </p:nvPr>
        </p:nvSpPr>
        <p:spPr/>
        <p:txBody>
          <a:bodyPr/>
          <a:lstStyle/>
          <a:p>
            <a:pPr marL="342900" indent="-342900">
              <a:buFont typeface="Arial" panose="020B0604020202020204" pitchFamily="34" charset="0"/>
              <a:buChar char="•"/>
            </a:pPr>
            <a:r>
              <a:rPr lang="en-US" dirty="0"/>
              <a:t>Originally funded 18 contracts – ASOs, Meals on Wheels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Added Volunteers of America, Local Health Departments, Linkage to Care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Eventually funded 26 different venues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Identified and reclassified Ryan White Service Categories – 11 originally and expanded to additional 4 (6 Core Medical Services, 9 Supportive Services) for a total of 17 RW Service Categories</a:t>
            </a:r>
          </a:p>
        </p:txBody>
      </p:sp>
    </p:spTree>
    <p:extLst>
      <p:ext uri="{BB962C8B-B14F-4D97-AF65-F5344CB8AC3E}">
        <p14:creationId xmlns:p14="http://schemas.microsoft.com/office/powerpoint/2010/main" val="4116864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kern="0" spc="50" dirty="0">
                <a:effectLst>
                  <a:outerShdw blurRad="38100" dist="38100" dir="2700000" algn="tl">
                    <a:srgbClr val="C0C0C0"/>
                  </a:outerShdw>
                </a:effectLst>
                <a:latin typeface="Arial"/>
                <a:cs typeface="Arial"/>
              </a:rPr>
              <a:t>Funding After Supplemental </a:t>
            </a:r>
            <a:endParaRPr lang="en-US" dirty="0"/>
          </a:p>
        </p:txBody>
      </p:sp>
      <p:sp>
        <p:nvSpPr>
          <p:cNvPr id="3" name="Content Placeholder 2"/>
          <p:cNvSpPr>
            <a:spLocks noGrp="1"/>
          </p:cNvSpPr>
          <p:nvPr>
            <p:ph sz="half" idx="10"/>
          </p:nvPr>
        </p:nvSpPr>
        <p:spPr/>
        <p:txBody>
          <a:bodyPr>
            <a:normAutofit/>
          </a:bodyPr>
          <a:lstStyle/>
          <a:p>
            <a:endParaRPr lang="en-US" altLang="en-US" sz="2500" dirty="0">
              <a:latin typeface="Book Antiqua" panose="02040602050305030304" pitchFamily="18" charset="0"/>
              <a:cs typeface="Times New Roman" panose="02020603050405020304" pitchFamily="18" charset="0"/>
            </a:endParaRPr>
          </a:p>
          <a:p>
            <a:pPr marL="457200" indent="-457200">
              <a:buFont typeface="Arial" panose="020B0604020202020204" pitchFamily="34" charset="0"/>
              <a:buChar char="•"/>
            </a:pPr>
            <a:r>
              <a:rPr lang="en-US" altLang="en-US" sz="2500" dirty="0">
                <a:latin typeface="Book Antiqua" panose="02040602050305030304" pitchFamily="18" charset="0"/>
                <a:cs typeface="Times New Roman" panose="02020603050405020304" pitchFamily="18" charset="0"/>
              </a:rPr>
              <a:t>Ryan White Care Act X07 Base Funds -- $14.7 million</a:t>
            </a:r>
          </a:p>
          <a:p>
            <a:pPr marL="914400" lvl="1" indent="-457200"/>
            <a:endParaRPr lang="en-US" altLang="en-US" sz="2500" dirty="0">
              <a:latin typeface="Book Antiqua" panose="02040602050305030304" pitchFamily="18" charset="0"/>
              <a:cs typeface="Times New Roman" panose="02020603050405020304" pitchFamily="18" charset="0"/>
            </a:endParaRPr>
          </a:p>
          <a:p>
            <a:pPr marL="457200" indent="-457200">
              <a:buFont typeface="Arial" panose="020B0604020202020204" pitchFamily="34" charset="0"/>
              <a:buChar char="•"/>
            </a:pPr>
            <a:r>
              <a:rPr lang="en-US" altLang="en-US" sz="2500" dirty="0">
                <a:latin typeface="Book Antiqua" panose="02040602050305030304" pitchFamily="18" charset="0"/>
                <a:cs typeface="Times New Roman" panose="02020603050405020304" pitchFamily="18" charset="0"/>
              </a:rPr>
              <a:t>State Funds (Tobacco Settlement) -- $2 million</a:t>
            </a:r>
          </a:p>
          <a:p>
            <a:pPr marL="457200" indent="-457200"/>
            <a:endParaRPr lang="en-US" altLang="en-US" sz="2500" dirty="0">
              <a:latin typeface="Book Antiqua" panose="02040602050305030304" pitchFamily="18" charset="0"/>
              <a:cs typeface="Times New Roman" panose="02020603050405020304" pitchFamily="18" charset="0"/>
            </a:endParaRPr>
          </a:p>
          <a:p>
            <a:pPr marL="457200" indent="-457200">
              <a:buFont typeface="Arial" panose="020B0604020202020204" pitchFamily="34" charset="0"/>
              <a:buChar char="•"/>
            </a:pPr>
            <a:r>
              <a:rPr lang="en-US" altLang="en-US" sz="2500" dirty="0">
                <a:latin typeface="Book Antiqua" panose="02040602050305030304" pitchFamily="18" charset="0"/>
                <a:cs typeface="Times New Roman" panose="02020603050405020304" pitchFamily="18" charset="0"/>
              </a:rPr>
              <a:t>Rebate Funds (340B) – Average $24 million</a:t>
            </a:r>
          </a:p>
          <a:p>
            <a:pPr marL="457200" indent="-457200">
              <a:buFont typeface="Arial" panose="020B0604020202020204" pitchFamily="34" charset="0"/>
              <a:buChar char="•"/>
            </a:pPr>
            <a:endParaRPr lang="en-US" altLang="en-US" sz="2500" dirty="0">
              <a:latin typeface="Book Antiqua" panose="02040602050305030304" pitchFamily="18" charset="0"/>
              <a:cs typeface="Times New Roman" panose="02020603050405020304" pitchFamily="18" charset="0"/>
            </a:endParaRPr>
          </a:p>
          <a:p>
            <a:pPr marL="457200" indent="-457200">
              <a:buFont typeface="Arial" panose="020B0604020202020204" pitchFamily="34" charset="0"/>
              <a:buChar char="•"/>
            </a:pPr>
            <a:r>
              <a:rPr lang="en-US" altLang="en-US" sz="2500" dirty="0">
                <a:latin typeface="Book Antiqua" panose="02040602050305030304" pitchFamily="18" charset="0"/>
                <a:cs typeface="Times New Roman" panose="02020603050405020304" pitchFamily="18" charset="0"/>
              </a:rPr>
              <a:t>Supplemental Award- $26 million </a:t>
            </a:r>
          </a:p>
          <a:p>
            <a:endParaRPr lang="en-US" dirty="0"/>
          </a:p>
        </p:txBody>
      </p:sp>
    </p:spTree>
    <p:extLst>
      <p:ext uri="{BB962C8B-B14F-4D97-AF65-F5344CB8AC3E}">
        <p14:creationId xmlns:p14="http://schemas.microsoft.com/office/powerpoint/2010/main" val="50434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2ED3-50A4-4E47-9417-45A5AF2B609C}"/>
              </a:ext>
            </a:extLst>
          </p:cNvPr>
          <p:cNvSpPr>
            <a:spLocks noGrp="1"/>
          </p:cNvSpPr>
          <p:nvPr>
            <p:ph type="title"/>
          </p:nvPr>
        </p:nvSpPr>
        <p:spPr/>
        <p:txBody>
          <a:bodyPr>
            <a:noAutofit/>
          </a:bodyPr>
          <a:lstStyle/>
          <a:p>
            <a:r>
              <a:rPr lang="en-US" dirty="0"/>
              <a:t>Disclosures</a:t>
            </a:r>
          </a:p>
        </p:txBody>
      </p:sp>
      <p:sp>
        <p:nvSpPr>
          <p:cNvPr id="3" name="Content Placeholder 2">
            <a:extLst>
              <a:ext uri="{FF2B5EF4-FFF2-40B4-BE49-F238E27FC236}">
                <a16:creationId xmlns:a16="http://schemas.microsoft.com/office/drawing/2014/main" id="{396EB0C9-4DED-4F31-AC5B-2F9034A81FEF}"/>
              </a:ext>
            </a:extLst>
          </p:cNvPr>
          <p:cNvSpPr>
            <a:spLocks noGrp="1"/>
          </p:cNvSpPr>
          <p:nvPr>
            <p:ph sz="half" idx="10"/>
          </p:nvPr>
        </p:nvSpPr>
        <p:spPr/>
        <p:txBody>
          <a:bodyPr>
            <a:normAutofit/>
          </a:bodyPr>
          <a:lstStyle/>
          <a:p>
            <a:r>
              <a:rPr lang="en-US" dirty="0"/>
              <a:t>Presenter(s) has no financial interest to disclose.</a:t>
            </a:r>
          </a:p>
          <a:p>
            <a:endParaRPr lang="en-US" sz="1400" dirty="0">
              <a:solidFill>
                <a:schemeClr val="bg1">
                  <a:lumMod val="50000"/>
                </a:schemeClr>
              </a:solidFill>
            </a:endParaRPr>
          </a:p>
          <a:p>
            <a:pPr marL="457200" lvl="1" indent="0">
              <a:buNone/>
            </a:pPr>
            <a:endParaRPr lang="en-US" sz="1400" dirty="0">
              <a:solidFill>
                <a:schemeClr val="bg1">
                  <a:lumMod val="50000"/>
                </a:schemeClr>
              </a:solidFill>
            </a:endParaRPr>
          </a:p>
          <a:p>
            <a:pPr indent="-228600"/>
            <a:r>
              <a:rPr lang="en-US" sz="1800" dirty="0"/>
              <a:t>This continuing education activity is managed and accredited by </a:t>
            </a:r>
            <a:r>
              <a:rPr lang="en-US" sz="1800" dirty="0" err="1"/>
              <a:t>AffinityCE</a:t>
            </a:r>
            <a:r>
              <a:rPr lang="en-US" sz="1800" dirty="0"/>
              <a:t>/Professional Education Services Group in cooperation with HRSA and LRG. PESG, HRSA, LRG and all accrediting organization do not support or endorse any product or service mentioned in this activity.</a:t>
            </a:r>
          </a:p>
          <a:p>
            <a:pPr indent="-228600"/>
            <a:r>
              <a:rPr lang="en-US" sz="1800" dirty="0"/>
              <a:t>PESG, HRSA, and LRG staff as well as planners and reviewers have no relevant financial or nonfinancial interest to disclose.</a:t>
            </a:r>
          </a:p>
          <a:p>
            <a:pPr indent="-228600"/>
            <a:r>
              <a:rPr lang="en-US" sz="1800" dirty="0"/>
              <a:t>Commercial Support was not received for this activity.</a:t>
            </a:r>
            <a:endParaRPr lang="en-US" sz="2200" dirty="0"/>
          </a:p>
          <a:p>
            <a:pPr marL="457200" lvl="1" indent="0">
              <a:buNone/>
            </a:pPr>
            <a:endParaRPr lang="en-US" sz="1400" dirty="0">
              <a:solidFill>
                <a:schemeClr val="bg1">
                  <a:lumMod val="50000"/>
                </a:schemeClr>
              </a:solidFill>
            </a:endParaRPr>
          </a:p>
          <a:p>
            <a:endParaRPr lang="en-US" sz="2200" dirty="0"/>
          </a:p>
        </p:txBody>
      </p:sp>
    </p:spTree>
    <p:extLst>
      <p:ext uri="{BB962C8B-B14F-4D97-AF65-F5344CB8AC3E}">
        <p14:creationId xmlns:p14="http://schemas.microsoft.com/office/powerpoint/2010/main" val="287398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kern="0" spc="50" dirty="0">
                <a:effectLst>
                  <a:outerShdw blurRad="38100" dist="38100" dir="2700000" algn="tl">
                    <a:srgbClr val="C0C0C0"/>
                  </a:outerShdw>
                </a:effectLst>
                <a:latin typeface="Arial"/>
                <a:cs typeface="Arial"/>
              </a:rPr>
              <a:t>Service Categories After Funding </a:t>
            </a:r>
            <a:endParaRPr lang="en-US" dirty="0"/>
          </a:p>
        </p:txBody>
      </p:sp>
      <p:sp>
        <p:nvSpPr>
          <p:cNvPr id="3" name="Content Placeholder 2"/>
          <p:cNvSpPr>
            <a:spLocks noGrp="1"/>
          </p:cNvSpPr>
          <p:nvPr>
            <p:ph sz="half" idx="1"/>
          </p:nvPr>
        </p:nvSpPr>
        <p:spPr/>
        <p:txBody>
          <a:bodyPr>
            <a:normAutofit/>
          </a:bodyPr>
          <a:lstStyle/>
          <a:p>
            <a:pPr marL="0" indent="0">
              <a:spcBef>
                <a:spcPct val="0"/>
              </a:spcBef>
              <a:buNone/>
            </a:pPr>
            <a:r>
              <a:rPr lang="en-US" altLang="en-US" sz="2000" dirty="0">
                <a:cs typeface="Arial" panose="020B0604020202020204" pitchFamily="34" charset="0"/>
              </a:rPr>
              <a:t>Core Medical Services </a:t>
            </a:r>
          </a:p>
          <a:p>
            <a:pPr marL="0" indent="0">
              <a:spcBef>
                <a:spcPct val="0"/>
              </a:spcBef>
              <a:buNone/>
            </a:pPr>
            <a:endParaRPr lang="en-US" altLang="en-US" sz="2000" dirty="0">
              <a:cs typeface="Arial" panose="020B0604020202020204" pitchFamily="34" charset="0"/>
            </a:endParaRPr>
          </a:p>
          <a:p>
            <a:pPr>
              <a:spcBef>
                <a:spcPct val="0"/>
              </a:spcBef>
            </a:pPr>
            <a:r>
              <a:rPr lang="en-US" altLang="en-US" sz="2200" dirty="0">
                <a:cs typeface="Arial" panose="020B0604020202020204" pitchFamily="34" charset="0"/>
              </a:rPr>
              <a:t>AIDS Drug Assistance Program Treatments</a:t>
            </a:r>
          </a:p>
          <a:p>
            <a:pPr>
              <a:spcBef>
                <a:spcPct val="0"/>
              </a:spcBef>
            </a:pPr>
            <a:r>
              <a:rPr lang="en-US" altLang="en-US" sz="2200" dirty="0">
                <a:cs typeface="Arial" panose="020B0604020202020204" pitchFamily="34" charset="0"/>
              </a:rPr>
              <a:t>Early Intervention Services (EIS)</a:t>
            </a:r>
          </a:p>
          <a:p>
            <a:pPr>
              <a:spcBef>
                <a:spcPct val="0"/>
              </a:spcBef>
            </a:pPr>
            <a:r>
              <a:rPr lang="en-US" altLang="en-US" sz="2200" dirty="0">
                <a:cs typeface="Arial" panose="020B0604020202020204" pitchFamily="34" charset="0"/>
              </a:rPr>
              <a:t>Health Insurance Premium and Cost Sharing Assistance for Low-Income Individuals </a:t>
            </a:r>
          </a:p>
          <a:p>
            <a:pPr>
              <a:spcBef>
                <a:spcPct val="0"/>
              </a:spcBef>
            </a:pPr>
            <a:r>
              <a:rPr lang="en-US" altLang="en-US" sz="2200" dirty="0">
                <a:cs typeface="Arial" panose="020B0604020202020204" pitchFamily="34" charset="0"/>
              </a:rPr>
              <a:t>Medical Case Management </a:t>
            </a:r>
          </a:p>
          <a:p>
            <a:pPr>
              <a:spcBef>
                <a:spcPct val="0"/>
              </a:spcBef>
            </a:pPr>
            <a:r>
              <a:rPr lang="en-US" altLang="en-US" sz="2200" dirty="0">
                <a:cs typeface="Arial" panose="020B0604020202020204" pitchFamily="34" charset="0"/>
              </a:rPr>
              <a:t>Medical Nutrition Therapy </a:t>
            </a:r>
          </a:p>
          <a:p>
            <a:pPr>
              <a:spcBef>
                <a:spcPct val="0"/>
              </a:spcBef>
            </a:pPr>
            <a:r>
              <a:rPr lang="en-US" altLang="en-US" sz="2200" dirty="0">
                <a:cs typeface="Arial" panose="020B0604020202020204" pitchFamily="34" charset="0"/>
              </a:rPr>
              <a:t>Mental Health Services</a:t>
            </a:r>
          </a:p>
          <a:p>
            <a:pPr>
              <a:spcBef>
                <a:spcPct val="0"/>
              </a:spcBef>
            </a:pPr>
            <a:r>
              <a:rPr lang="en-US" altLang="en-US" sz="2200" dirty="0">
                <a:cs typeface="Arial" panose="020B0604020202020204" pitchFamily="34" charset="0"/>
              </a:rPr>
              <a:t>Outpatient/Ambulatory Health Services</a:t>
            </a:r>
          </a:p>
          <a:p>
            <a:pPr>
              <a:spcBef>
                <a:spcPct val="0"/>
              </a:spcBef>
            </a:pPr>
            <a:r>
              <a:rPr lang="en-US" altLang="en-US" sz="2200" dirty="0">
                <a:cs typeface="Arial" panose="020B0604020202020204" pitchFamily="34" charset="0"/>
              </a:rPr>
              <a:t>Substance Abuse Outpatient Care</a:t>
            </a:r>
          </a:p>
          <a:p>
            <a:endParaRPr lang="en-US" dirty="0"/>
          </a:p>
        </p:txBody>
      </p:sp>
      <p:sp>
        <p:nvSpPr>
          <p:cNvPr id="4" name="Content Placeholder 3"/>
          <p:cNvSpPr>
            <a:spLocks noGrp="1"/>
          </p:cNvSpPr>
          <p:nvPr>
            <p:ph sz="half" idx="10"/>
          </p:nvPr>
        </p:nvSpPr>
        <p:spPr/>
        <p:txBody>
          <a:bodyPr>
            <a:normAutofit/>
          </a:bodyPr>
          <a:lstStyle/>
          <a:p>
            <a:pPr marL="0" indent="0">
              <a:lnSpc>
                <a:spcPct val="100000"/>
              </a:lnSpc>
              <a:spcBef>
                <a:spcPts val="0"/>
              </a:spcBef>
              <a:buNone/>
            </a:pPr>
            <a:r>
              <a:rPr lang="en-US" altLang="en-US" sz="2200" dirty="0"/>
              <a:t>Supportive Services </a:t>
            </a:r>
          </a:p>
          <a:p>
            <a:pPr marL="0" indent="0">
              <a:lnSpc>
                <a:spcPct val="100000"/>
              </a:lnSpc>
              <a:spcBef>
                <a:spcPts val="0"/>
              </a:spcBef>
              <a:buNone/>
            </a:pPr>
            <a:endParaRPr lang="en-US" altLang="en-US" sz="2200" dirty="0"/>
          </a:p>
          <a:p>
            <a:pPr>
              <a:lnSpc>
                <a:spcPct val="100000"/>
              </a:lnSpc>
              <a:spcBef>
                <a:spcPts val="0"/>
              </a:spcBef>
            </a:pPr>
            <a:r>
              <a:rPr lang="en-US" altLang="en-US" sz="2200" dirty="0"/>
              <a:t>Emergency Financial Assistance </a:t>
            </a:r>
          </a:p>
          <a:p>
            <a:pPr>
              <a:lnSpc>
                <a:spcPct val="100000"/>
              </a:lnSpc>
              <a:spcBef>
                <a:spcPts val="0"/>
              </a:spcBef>
            </a:pPr>
            <a:r>
              <a:rPr lang="en-US" altLang="en-US" sz="2200" dirty="0"/>
              <a:t>Food Bank/Home Delivered Meals </a:t>
            </a:r>
          </a:p>
          <a:p>
            <a:pPr>
              <a:lnSpc>
                <a:spcPct val="100000"/>
              </a:lnSpc>
              <a:spcBef>
                <a:spcPts val="0"/>
              </a:spcBef>
            </a:pPr>
            <a:r>
              <a:rPr lang="en-US" altLang="en-US" sz="2200" dirty="0"/>
              <a:t>Health Education/Risk Reduction</a:t>
            </a:r>
          </a:p>
          <a:p>
            <a:pPr>
              <a:lnSpc>
                <a:spcPct val="100000"/>
              </a:lnSpc>
              <a:spcBef>
                <a:spcPts val="0"/>
              </a:spcBef>
            </a:pPr>
            <a:r>
              <a:rPr lang="en-US" altLang="en-US" sz="2200" dirty="0"/>
              <a:t>Housing </a:t>
            </a:r>
          </a:p>
          <a:p>
            <a:pPr>
              <a:lnSpc>
                <a:spcPct val="100000"/>
              </a:lnSpc>
              <a:spcBef>
                <a:spcPts val="0"/>
              </a:spcBef>
            </a:pPr>
            <a:r>
              <a:rPr lang="en-US" altLang="en-US" sz="2200" dirty="0"/>
              <a:t>Medical Transportation</a:t>
            </a:r>
          </a:p>
          <a:p>
            <a:pPr>
              <a:lnSpc>
                <a:spcPct val="100000"/>
              </a:lnSpc>
              <a:spcBef>
                <a:spcPts val="0"/>
              </a:spcBef>
            </a:pPr>
            <a:r>
              <a:rPr lang="en-US" altLang="en-US" sz="2200" dirty="0"/>
              <a:t>Non-Medical Case Management Services Psychosocial Support Services Substance Abuse Services (residential)</a:t>
            </a:r>
          </a:p>
          <a:p>
            <a:pPr>
              <a:lnSpc>
                <a:spcPct val="100000"/>
              </a:lnSpc>
              <a:spcBef>
                <a:spcPts val="0"/>
              </a:spcBef>
            </a:pPr>
            <a:r>
              <a:rPr lang="en-US" altLang="en-US" sz="2200" dirty="0"/>
              <a:t>Outreach</a:t>
            </a:r>
          </a:p>
          <a:p>
            <a:endParaRPr lang="en-US" dirty="0"/>
          </a:p>
        </p:txBody>
      </p:sp>
    </p:spTree>
    <p:extLst>
      <p:ext uri="{BB962C8B-B14F-4D97-AF65-F5344CB8AC3E}">
        <p14:creationId xmlns:p14="http://schemas.microsoft.com/office/powerpoint/2010/main" val="13325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OI and Local Consultants</a:t>
            </a:r>
          </a:p>
        </p:txBody>
      </p:sp>
      <p:sp>
        <p:nvSpPr>
          <p:cNvPr id="3" name="Content Placeholder 2"/>
          <p:cNvSpPr>
            <a:spLocks noGrp="1"/>
          </p:cNvSpPr>
          <p:nvPr>
            <p:ph sz="half" idx="10"/>
          </p:nvPr>
        </p:nvSpPr>
        <p:spPr/>
        <p:txBody>
          <a:bodyPr>
            <a:normAutofit fontScale="92500" lnSpcReduction="10000"/>
          </a:bodyPr>
          <a:lstStyle/>
          <a:p>
            <a:r>
              <a:rPr lang="en-US" b="1" dirty="0"/>
              <a:t>Organizational Ideas National Consultants</a:t>
            </a:r>
          </a:p>
          <a:p>
            <a:pPr marL="342900" indent="-342900">
              <a:buFont typeface="Arial" panose="020B0604020202020204" pitchFamily="34" charset="0"/>
              <a:buChar char="•"/>
            </a:pPr>
            <a:r>
              <a:rPr lang="en-US" dirty="0"/>
              <a:t>Administrative</a:t>
            </a:r>
          </a:p>
          <a:p>
            <a:pPr marL="342900" indent="-342900">
              <a:buFont typeface="Arial" panose="020B0604020202020204" pitchFamily="34" charset="0"/>
              <a:buChar char="•"/>
            </a:pPr>
            <a:r>
              <a:rPr lang="en-US" dirty="0"/>
              <a:t>Programmatic</a:t>
            </a:r>
          </a:p>
          <a:p>
            <a:pPr marL="342900" indent="-342900">
              <a:buFont typeface="Arial" panose="020B0604020202020204" pitchFamily="34" charset="0"/>
              <a:buChar char="•"/>
            </a:pPr>
            <a:r>
              <a:rPr lang="en-US" dirty="0"/>
              <a:t>Fiscal</a:t>
            </a:r>
          </a:p>
          <a:p>
            <a:pPr marL="342900" indent="-342900">
              <a:buFont typeface="Arial" panose="020B0604020202020204" pitchFamily="34" charset="0"/>
              <a:buChar char="•"/>
            </a:pPr>
            <a:r>
              <a:rPr lang="en-US" dirty="0"/>
              <a:t>Data</a:t>
            </a:r>
          </a:p>
          <a:p>
            <a:pPr marL="342900" indent="-342900">
              <a:buFont typeface="Arial" panose="020B0604020202020204" pitchFamily="34" charset="0"/>
              <a:buChar char="•"/>
            </a:pPr>
            <a:r>
              <a:rPr lang="en-US" dirty="0"/>
              <a:t>Quality Management</a:t>
            </a:r>
          </a:p>
          <a:p>
            <a:endParaRPr lang="en-US" dirty="0"/>
          </a:p>
          <a:p>
            <a:r>
              <a:rPr lang="en-US" b="1" dirty="0"/>
              <a:t>Local Consultants</a:t>
            </a:r>
          </a:p>
          <a:p>
            <a:pPr marL="342900" indent="-342900">
              <a:buFont typeface="Arial" panose="020B0604020202020204" pitchFamily="34" charset="0"/>
              <a:buChar char="•"/>
            </a:pPr>
            <a:r>
              <a:rPr lang="en-US" dirty="0"/>
              <a:t>Agency capacity building and infrastructure</a:t>
            </a:r>
          </a:p>
          <a:p>
            <a:pPr marL="342900" indent="-342900">
              <a:buFont typeface="Arial" panose="020B0604020202020204" pitchFamily="34" charset="0"/>
              <a:buChar char="•"/>
            </a:pPr>
            <a:r>
              <a:rPr lang="en-US" dirty="0"/>
              <a:t>Program, Reporting and Monitoring</a:t>
            </a:r>
          </a:p>
          <a:p>
            <a:pPr marL="342900" indent="-342900">
              <a:buFont typeface="Arial" panose="020B0604020202020204" pitchFamily="34" charset="0"/>
              <a:buChar char="•"/>
            </a:pPr>
            <a:r>
              <a:rPr lang="en-US" dirty="0"/>
              <a:t>Executive capacity and leadership development</a:t>
            </a:r>
          </a:p>
        </p:txBody>
      </p:sp>
    </p:spTree>
    <p:extLst>
      <p:ext uri="{BB962C8B-B14F-4D97-AF65-F5344CB8AC3E}">
        <p14:creationId xmlns:p14="http://schemas.microsoft.com/office/powerpoint/2010/main" val="2603400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the Knowledge</a:t>
            </a:r>
          </a:p>
        </p:txBody>
      </p:sp>
      <p:sp>
        <p:nvSpPr>
          <p:cNvPr id="3" name="Content Placeholder 2"/>
          <p:cNvSpPr>
            <a:spLocks noGrp="1"/>
          </p:cNvSpPr>
          <p:nvPr>
            <p:ph sz="half" idx="10"/>
          </p:nvPr>
        </p:nvSpPr>
        <p:spPr/>
        <p:txBody>
          <a:bodyPr>
            <a:normAutofit fontScale="92500" lnSpcReduction="10000"/>
          </a:bodyPr>
          <a:lstStyle/>
          <a:p>
            <a:r>
              <a:rPr lang="en-US" dirty="0"/>
              <a:t>Internal</a:t>
            </a:r>
          </a:p>
          <a:p>
            <a:pPr marL="342900" indent="-342900">
              <a:buFont typeface="Arial" panose="020B0604020202020204" pitchFamily="34" charset="0"/>
              <a:buChar char="•"/>
            </a:pPr>
            <a:r>
              <a:rPr lang="en-US" dirty="0"/>
              <a:t>Weekly meetings with OI team and Local Consultants</a:t>
            </a:r>
          </a:p>
          <a:p>
            <a:pPr marL="342900" indent="-342900">
              <a:buFont typeface="Arial" panose="020B0604020202020204" pitchFamily="34" charset="0"/>
              <a:buChar char="•"/>
            </a:pPr>
            <a:r>
              <a:rPr lang="en-US" dirty="0"/>
              <a:t>Continuous communication with Local Consultants</a:t>
            </a:r>
          </a:p>
          <a:p>
            <a:pPr marL="342900" indent="-342900">
              <a:buFont typeface="Arial" panose="020B0604020202020204" pitchFamily="34" charset="0"/>
              <a:buChar char="•"/>
            </a:pPr>
            <a:r>
              <a:rPr lang="en-US" dirty="0"/>
              <a:t>Multiple internal manager and staff meetings</a:t>
            </a:r>
          </a:p>
          <a:p>
            <a:endParaRPr lang="en-US" dirty="0"/>
          </a:p>
          <a:p>
            <a:r>
              <a:rPr lang="en-US" dirty="0"/>
              <a:t>External</a:t>
            </a:r>
          </a:p>
          <a:p>
            <a:pPr marL="342900" indent="-342900">
              <a:buFont typeface="Arial" panose="020B0604020202020204" pitchFamily="34" charset="0"/>
              <a:buChar char="•"/>
            </a:pPr>
            <a:r>
              <a:rPr lang="en-US" dirty="0"/>
              <a:t>Monthly TA Webinars with all </a:t>
            </a:r>
            <a:r>
              <a:rPr lang="en-US" dirty="0" err="1"/>
              <a:t>subrecipients</a:t>
            </a:r>
            <a:endParaRPr lang="en-US" dirty="0"/>
          </a:p>
          <a:p>
            <a:pPr marL="342900" indent="-342900">
              <a:buFont typeface="Arial" panose="020B0604020202020204" pitchFamily="34" charset="0"/>
              <a:buChar char="•"/>
            </a:pPr>
            <a:r>
              <a:rPr lang="en-US" dirty="0"/>
              <a:t>Frequently Asked Questions via e-mail and now on website</a:t>
            </a:r>
          </a:p>
          <a:p>
            <a:pPr marL="342900" indent="-342900">
              <a:buFont typeface="Arial" panose="020B0604020202020204" pitchFamily="34" charset="0"/>
              <a:buChar char="•"/>
            </a:pPr>
            <a:r>
              <a:rPr lang="en-US" dirty="0"/>
              <a:t>Individual Site Check-in with all subrecipients – Local Consultant and ISDH</a:t>
            </a:r>
          </a:p>
          <a:p>
            <a:pPr marL="342900" indent="-342900">
              <a:buFont typeface="Arial" panose="020B0604020202020204" pitchFamily="34" charset="0"/>
              <a:buChar char="•"/>
            </a:pPr>
            <a:r>
              <a:rPr lang="en-US" dirty="0"/>
              <a:t>Hundreds of e-mails answered by ISDH, Local Consultants and OI team</a:t>
            </a:r>
          </a:p>
          <a:p>
            <a:pPr marL="342900" indent="-342900">
              <a:buFont typeface="Arial" panose="020B0604020202020204" pitchFamily="34" charset="0"/>
              <a:buChar char="•"/>
            </a:pPr>
            <a:r>
              <a:rPr lang="en-US" dirty="0" err="1"/>
              <a:t>Subrecipient</a:t>
            </a:r>
            <a:r>
              <a:rPr lang="en-US" dirty="0"/>
              <a:t> meeting near end of grant cycle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75565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PLWH Served in Indiana – </a:t>
            </a:r>
            <a:br>
              <a:rPr lang="en-US" dirty="0"/>
            </a:br>
            <a:r>
              <a:rPr lang="en-US" sz="4000" dirty="0"/>
              <a:t>December 2017 vs October 2018</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16547159"/>
              </p:ext>
            </p:extLst>
          </p:nvPr>
        </p:nvGraphicFramePr>
        <p:xfrm>
          <a:off x="838200" y="13303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0945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6923"/>
          <a:stretch/>
        </p:blipFill>
        <p:spPr>
          <a:xfrm>
            <a:off x="0" y="353093"/>
            <a:ext cx="12192000" cy="6380076"/>
          </a:xfrm>
          <a:prstGeom prst="rect">
            <a:avLst/>
          </a:prstGeom>
        </p:spPr>
      </p:pic>
      <p:sp>
        <p:nvSpPr>
          <p:cNvPr id="2" name="Title 1"/>
          <p:cNvSpPr>
            <a:spLocks noGrp="1"/>
          </p:cNvSpPr>
          <p:nvPr>
            <p:ph type="title"/>
          </p:nvPr>
        </p:nvSpPr>
        <p:spPr>
          <a:xfrm>
            <a:off x="838200" y="96837"/>
            <a:ext cx="10515600" cy="829193"/>
          </a:xfrm>
        </p:spPr>
        <p:txBody>
          <a:bodyPr>
            <a:normAutofit/>
          </a:bodyPr>
          <a:lstStyle/>
          <a:p>
            <a:pPr algn="ctr"/>
            <a:r>
              <a:rPr lang="en-US" sz="3200" dirty="0"/>
              <a:t>HIV Prevalence by Care Coordination Region – August 2018</a:t>
            </a:r>
          </a:p>
        </p:txBody>
      </p:sp>
      <p:pic>
        <p:nvPicPr>
          <p:cNvPr id="8" name="Picture 7"/>
          <p:cNvPicPr>
            <a:picLocks noChangeAspect="1"/>
          </p:cNvPicPr>
          <p:nvPr/>
        </p:nvPicPr>
        <p:blipFill>
          <a:blip r:embed="rId4"/>
          <a:stretch>
            <a:fillRect/>
          </a:stretch>
        </p:blipFill>
        <p:spPr>
          <a:xfrm>
            <a:off x="8486774" y="3543131"/>
            <a:ext cx="2184589" cy="905044"/>
          </a:xfrm>
          <a:prstGeom prst="rect">
            <a:avLst/>
          </a:prstGeom>
        </p:spPr>
      </p:pic>
      <p:sp>
        <p:nvSpPr>
          <p:cNvPr id="7" name="TextBox 6"/>
          <p:cNvSpPr txBox="1"/>
          <p:nvPr/>
        </p:nvSpPr>
        <p:spPr>
          <a:xfrm>
            <a:off x="8295610" y="2720254"/>
            <a:ext cx="2566253" cy="646331"/>
          </a:xfrm>
          <a:prstGeom prst="rect">
            <a:avLst/>
          </a:prstGeom>
          <a:solidFill>
            <a:schemeClr val="bg1"/>
          </a:solidFill>
          <a:ln>
            <a:solidFill>
              <a:schemeClr val="bg1"/>
            </a:solidFill>
          </a:ln>
        </p:spPr>
        <p:txBody>
          <a:bodyPr wrap="square" rtlCol="0">
            <a:spAutoFit/>
          </a:bodyPr>
          <a:lstStyle/>
          <a:p>
            <a:pPr algn="ctr"/>
            <a:r>
              <a:rPr lang="en-US" dirty="0"/>
              <a:t>Ryan White-funded </a:t>
            </a:r>
          </a:p>
          <a:p>
            <a:pPr algn="ctr"/>
            <a:r>
              <a:rPr lang="en-US" dirty="0"/>
              <a:t>Agencies</a:t>
            </a:r>
          </a:p>
        </p:txBody>
      </p:sp>
      <p:sp>
        <p:nvSpPr>
          <p:cNvPr id="9" name="Oval 8"/>
          <p:cNvSpPr/>
          <p:nvPr/>
        </p:nvSpPr>
        <p:spPr>
          <a:xfrm>
            <a:off x="8362285" y="2982004"/>
            <a:ext cx="142975" cy="122829"/>
          </a:xfrm>
          <a:prstGeom prst="ellipse">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254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8DD701-C0B0-4B4D-B8EE-8BDBF7D5BA9F}"/>
              </a:ext>
            </a:extLst>
          </p:cNvPr>
          <p:cNvSpPr>
            <a:spLocks noGrp="1"/>
          </p:cNvSpPr>
          <p:nvPr>
            <p:ph type="title"/>
          </p:nvPr>
        </p:nvSpPr>
        <p:spPr/>
        <p:txBody>
          <a:bodyPr/>
          <a:lstStyle/>
          <a:p>
            <a:r>
              <a:rPr lang="en-US" dirty="0"/>
              <a:t>Programmatic Successes</a:t>
            </a:r>
          </a:p>
        </p:txBody>
      </p:sp>
    </p:spTree>
    <p:extLst>
      <p:ext uri="{BB962C8B-B14F-4D97-AF65-F5344CB8AC3E}">
        <p14:creationId xmlns:p14="http://schemas.microsoft.com/office/powerpoint/2010/main" val="195098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Infrastructure Development</a:t>
            </a:r>
          </a:p>
        </p:txBody>
      </p:sp>
      <p:sp>
        <p:nvSpPr>
          <p:cNvPr id="3" name="Content Placeholder 2"/>
          <p:cNvSpPr>
            <a:spLocks noGrp="1"/>
          </p:cNvSpPr>
          <p:nvPr>
            <p:ph sz="half" idx="10"/>
          </p:nvPr>
        </p:nvSpPr>
        <p:spPr/>
        <p:txBody>
          <a:bodyPr>
            <a:normAutofit lnSpcReduction="10000"/>
          </a:bodyPr>
          <a:lstStyle/>
          <a:p>
            <a:r>
              <a:rPr lang="en-US" b="1" dirty="0"/>
              <a:t>Prior to Supplemental Award</a:t>
            </a:r>
          </a:p>
          <a:p>
            <a:pPr marL="342900" indent="-342900">
              <a:buFont typeface="Arial" panose="020B0604020202020204" pitchFamily="34" charset="0"/>
              <a:buChar char="•"/>
            </a:pPr>
            <a:r>
              <a:rPr lang="en-US" dirty="0"/>
              <a:t>3 Managers and 5.5 Staff</a:t>
            </a:r>
          </a:p>
          <a:p>
            <a:pPr marL="342900" indent="-342900">
              <a:buFont typeface="Arial" panose="020B0604020202020204" pitchFamily="34" charset="0"/>
              <a:buChar char="•"/>
            </a:pPr>
            <a:r>
              <a:rPr lang="en-US" dirty="0"/>
              <a:t>Lost 2 Managers in January and February, Quality Manager and Administrative Assistant positions open</a:t>
            </a:r>
          </a:p>
          <a:p>
            <a:r>
              <a:rPr lang="en-US" b="1" dirty="0"/>
              <a:t>After Supplemental Award</a:t>
            </a:r>
          </a:p>
          <a:p>
            <a:pPr marL="342900" indent="-342900">
              <a:buFont typeface="Arial" panose="020B0604020202020204" pitchFamily="34" charset="0"/>
              <a:buChar char="•"/>
            </a:pPr>
            <a:r>
              <a:rPr lang="en-US" dirty="0"/>
              <a:t>Filled one manager position and Administrative Assistant position early</a:t>
            </a:r>
          </a:p>
          <a:p>
            <a:pPr marL="342900" indent="-342900">
              <a:buFont typeface="Arial" panose="020B0604020202020204" pitchFamily="34" charset="0"/>
              <a:buChar char="•"/>
            </a:pPr>
            <a:r>
              <a:rPr lang="en-US" dirty="0"/>
              <a:t>Throughout summer added 12 positions</a:t>
            </a:r>
          </a:p>
          <a:p>
            <a:pPr marL="342900" indent="-342900">
              <a:buFont typeface="Arial" panose="020B0604020202020204" pitchFamily="34" charset="0"/>
              <a:buChar char="•"/>
            </a:pPr>
            <a:r>
              <a:rPr lang="en-US" dirty="0"/>
              <a:t>Revised reporting structure</a:t>
            </a:r>
          </a:p>
          <a:p>
            <a:pPr marL="342900" indent="-342900">
              <a:buFont typeface="Arial" panose="020B0604020202020204" pitchFamily="34" charset="0"/>
              <a:buChar char="•"/>
            </a:pPr>
            <a:r>
              <a:rPr lang="en-US" dirty="0"/>
              <a:t>Key positions – Associate Services Program Director, Ryan White Services Program Manager, Ryan White Services Specialist, Contract and Rebates Manager, Fiscal Field Analyst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908352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0"/>
          </p:nvPr>
        </p:nvPicPr>
        <p:blipFill>
          <a:blip r:embed="rId2">
            <a:extLst>
              <a:ext uri="{28A0092B-C50C-407E-A947-70E740481C1C}">
                <a14:useLocalDpi xmlns:a14="http://schemas.microsoft.com/office/drawing/2010/main" val="0"/>
              </a:ext>
            </a:extLst>
          </a:blip>
          <a:stretch>
            <a:fillRect/>
          </a:stretch>
        </p:blipFill>
        <p:spPr>
          <a:xfrm>
            <a:off x="1345722" y="140750"/>
            <a:ext cx="8971470" cy="5573411"/>
          </a:xfrm>
        </p:spPr>
      </p:pic>
    </p:spTree>
    <p:extLst>
      <p:ext uri="{BB962C8B-B14F-4D97-AF65-F5344CB8AC3E}">
        <p14:creationId xmlns:p14="http://schemas.microsoft.com/office/powerpoint/2010/main" val="85283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Eligibility Crisis</a:t>
            </a:r>
          </a:p>
        </p:txBody>
      </p:sp>
      <p:sp>
        <p:nvSpPr>
          <p:cNvPr id="3" name="Content Placeholder 2"/>
          <p:cNvSpPr>
            <a:spLocks noGrp="1"/>
          </p:cNvSpPr>
          <p:nvPr>
            <p:ph sz="half" idx="10"/>
          </p:nvPr>
        </p:nvSpPr>
        <p:spPr/>
        <p:txBody>
          <a:bodyPr>
            <a:normAutofit/>
          </a:bodyPr>
          <a:lstStyle/>
          <a:p>
            <a:pPr marL="342900" indent="-342900">
              <a:buFont typeface="Arial" panose="020B0604020202020204" pitchFamily="34" charset="0"/>
              <a:buChar char="•"/>
            </a:pPr>
            <a:r>
              <a:rPr lang="en-US" dirty="0"/>
              <a:t>Upon award, we were very excited to begin serving clients</a:t>
            </a:r>
          </a:p>
          <a:p>
            <a:pPr marL="342900" indent="-342900">
              <a:buFont typeface="Arial" panose="020B0604020202020204" pitchFamily="34" charset="0"/>
              <a:buChar char="•"/>
            </a:pPr>
            <a:r>
              <a:rPr lang="en-US" dirty="0"/>
              <a:t>There was just one thing- we didn’t have an eligibility  policy or data tracking system in place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Leveraged existing eligibility process for Agency Claims Administration and Processing System (ACAPS) for use with Part B supplemental services</a:t>
            </a:r>
          </a:p>
          <a:p>
            <a:pPr marL="1028700" lvl="1" indent="-342900"/>
            <a:r>
              <a:rPr lang="en-US" dirty="0" err="1"/>
              <a:t>HIVe</a:t>
            </a:r>
            <a:r>
              <a:rPr lang="en-US" dirty="0"/>
              <a:t> was born in March 2018 to enhance system for eligibility</a:t>
            </a:r>
          </a:p>
          <a:p>
            <a:pPr marL="1485900" lvl="2" indent="-342900"/>
            <a:r>
              <a:rPr lang="en-US" dirty="0"/>
              <a:t>Includes all required RSR demographic data elements</a:t>
            </a:r>
          </a:p>
          <a:p>
            <a:pPr marL="342900" indent="-342900">
              <a:buFont typeface="Arial" panose="020B0604020202020204" pitchFamily="34" charset="0"/>
              <a:buChar char="•"/>
            </a:pPr>
            <a:r>
              <a:rPr lang="en-US" dirty="0"/>
              <a:t>Discussions initiated with Part A/C recipient for </a:t>
            </a:r>
            <a:r>
              <a:rPr lang="en-US" dirty="0" err="1"/>
              <a:t>CAREWare</a:t>
            </a:r>
            <a:r>
              <a:rPr lang="en-US" dirty="0"/>
              <a:t> shared server</a:t>
            </a:r>
          </a:p>
        </p:txBody>
      </p:sp>
    </p:spTree>
    <p:extLst>
      <p:ext uri="{BB962C8B-B14F-4D97-AF65-F5344CB8AC3E}">
        <p14:creationId xmlns:p14="http://schemas.microsoft.com/office/powerpoint/2010/main" val="3443568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Indiana’s Eligibility Standards </a:t>
            </a:r>
          </a:p>
        </p:txBody>
      </p:sp>
      <p:sp>
        <p:nvSpPr>
          <p:cNvPr id="3" name="Content Placeholder 2"/>
          <p:cNvSpPr>
            <a:spLocks noGrp="1"/>
          </p:cNvSpPr>
          <p:nvPr>
            <p:ph sz="half" idx="10"/>
          </p:nvPr>
        </p:nvSpPr>
        <p:spPr/>
        <p:txBody>
          <a:bodyPr>
            <a:normAutofit lnSpcReduction="10000"/>
          </a:bodyPr>
          <a:lstStyle/>
          <a:p>
            <a:pPr marL="685800" indent="-685800">
              <a:buFont typeface="Arial" panose="020B0604020202020204" pitchFamily="34" charset="0"/>
              <a:buChar char="•"/>
              <a:defRPr/>
            </a:pPr>
            <a:r>
              <a:rPr lang="en-US" dirty="0">
                <a:effectLst>
                  <a:outerShdw blurRad="38100" dist="38100" dir="2700000" algn="tl">
                    <a:srgbClr val="000000">
                      <a:alpha val="43137"/>
                    </a:srgbClr>
                  </a:outerShdw>
                </a:effectLst>
                <a:latin typeface="Book Antiqua" pitchFamily="18" charset="0"/>
              </a:rPr>
              <a:t>Care Coordinator are the ones that enter the data an collect the initial eligibility documents </a:t>
            </a:r>
          </a:p>
          <a:p>
            <a:pPr marL="1371600" lvl="1" indent="-685800">
              <a:defRPr/>
            </a:pPr>
            <a:r>
              <a:rPr lang="en-US" dirty="0">
                <a:effectLst>
                  <a:outerShdw blurRad="38100" dist="38100" dir="2700000" algn="tl">
                    <a:srgbClr val="000000">
                      <a:alpha val="43137"/>
                    </a:srgbClr>
                  </a:outerShdw>
                </a:effectLst>
                <a:latin typeface="Book Antiqua" pitchFamily="18" charset="0"/>
              </a:rPr>
              <a:t>ISDH staff then take the information input into </a:t>
            </a:r>
            <a:r>
              <a:rPr lang="en-US" dirty="0" err="1">
                <a:effectLst>
                  <a:outerShdw blurRad="38100" dist="38100" dir="2700000" algn="tl">
                    <a:srgbClr val="000000">
                      <a:alpha val="43137"/>
                    </a:srgbClr>
                  </a:outerShdw>
                </a:effectLst>
                <a:latin typeface="Book Antiqua" pitchFamily="18" charset="0"/>
              </a:rPr>
              <a:t>HIVe</a:t>
            </a:r>
            <a:r>
              <a:rPr lang="en-US" dirty="0">
                <a:effectLst>
                  <a:outerShdw blurRad="38100" dist="38100" dir="2700000" algn="tl">
                    <a:srgbClr val="000000">
                      <a:alpha val="43137"/>
                    </a:srgbClr>
                  </a:outerShdw>
                </a:effectLst>
                <a:latin typeface="Book Antiqua" pitchFamily="18" charset="0"/>
              </a:rPr>
              <a:t> and issue an approval or denial based on supplied documents</a:t>
            </a:r>
          </a:p>
          <a:p>
            <a:pPr marL="1371600" lvl="1" indent="-685800">
              <a:defRPr/>
            </a:pPr>
            <a:endParaRPr lang="en-US" dirty="0">
              <a:effectLst>
                <a:outerShdw blurRad="38100" dist="38100" dir="2700000" algn="tl">
                  <a:srgbClr val="000000">
                    <a:alpha val="43137"/>
                  </a:srgbClr>
                </a:outerShdw>
              </a:effectLst>
              <a:latin typeface="Book Antiqua" pitchFamily="18" charset="0"/>
            </a:endParaRPr>
          </a:p>
          <a:p>
            <a:pPr algn="ctr">
              <a:defRPr/>
            </a:pPr>
            <a:r>
              <a:rPr lang="en-US" sz="2200" b="1" dirty="0">
                <a:effectLst>
                  <a:outerShdw blurRad="38100" dist="38100" dir="2700000" algn="tl">
                    <a:srgbClr val="000000">
                      <a:alpha val="43137"/>
                    </a:srgbClr>
                  </a:outerShdw>
                </a:effectLst>
                <a:latin typeface="Book Antiqua" pitchFamily="18" charset="0"/>
              </a:rPr>
              <a:t>At or below 300% of poverty level</a:t>
            </a:r>
          </a:p>
          <a:p>
            <a:pPr algn="ctr">
              <a:defRPr/>
            </a:pPr>
            <a:endParaRPr lang="en-US" sz="2200" b="1" dirty="0">
              <a:effectLst>
                <a:outerShdw blurRad="38100" dist="38100" dir="2700000" algn="tl">
                  <a:srgbClr val="000000">
                    <a:alpha val="43137"/>
                  </a:srgbClr>
                </a:outerShdw>
              </a:effectLst>
              <a:latin typeface="Book Antiqua" pitchFamily="18" charset="0"/>
            </a:endParaRPr>
          </a:p>
          <a:p>
            <a:pPr algn="ctr">
              <a:defRPr/>
            </a:pPr>
            <a:r>
              <a:rPr lang="en-US" sz="2200" b="1" dirty="0">
                <a:effectLst>
                  <a:outerShdw blurRad="38100" dist="38100" dir="2700000" algn="tl">
                    <a:srgbClr val="000000">
                      <a:alpha val="43137"/>
                    </a:srgbClr>
                  </a:outerShdw>
                </a:effectLst>
                <a:latin typeface="Book Antiqua" pitchFamily="18" charset="0"/>
              </a:rPr>
              <a:t>HIV Positive </a:t>
            </a:r>
          </a:p>
          <a:p>
            <a:pPr algn="ctr">
              <a:defRPr/>
            </a:pPr>
            <a:endParaRPr lang="en-US" sz="2200" b="1" dirty="0">
              <a:effectLst>
                <a:outerShdw blurRad="38100" dist="38100" dir="2700000" algn="tl">
                  <a:srgbClr val="000000">
                    <a:alpha val="43137"/>
                  </a:srgbClr>
                </a:outerShdw>
              </a:effectLst>
              <a:latin typeface="Book Antiqua" pitchFamily="18" charset="0"/>
            </a:endParaRPr>
          </a:p>
          <a:p>
            <a:pPr algn="ctr">
              <a:defRPr/>
            </a:pPr>
            <a:r>
              <a:rPr lang="en-US" sz="2200" b="1" dirty="0">
                <a:effectLst>
                  <a:outerShdw blurRad="38100" dist="38100" dir="2700000" algn="tl">
                    <a:srgbClr val="000000">
                      <a:alpha val="43137"/>
                    </a:srgbClr>
                  </a:outerShdw>
                </a:effectLst>
                <a:latin typeface="Book Antiqua" pitchFamily="18" charset="0"/>
              </a:rPr>
              <a:t>Indiana Resident </a:t>
            </a:r>
          </a:p>
          <a:p>
            <a:pPr algn="ctr">
              <a:defRPr/>
            </a:pPr>
            <a:endParaRPr lang="en-US" sz="2200" b="1" dirty="0">
              <a:effectLst>
                <a:outerShdw blurRad="38100" dist="38100" dir="2700000" algn="tl">
                  <a:srgbClr val="000000">
                    <a:alpha val="43137"/>
                  </a:srgbClr>
                </a:outerShdw>
              </a:effectLst>
              <a:latin typeface="Book Antiqua" pitchFamily="18" charset="0"/>
            </a:endParaRPr>
          </a:p>
          <a:p>
            <a:pPr algn="ctr">
              <a:defRPr/>
            </a:pPr>
            <a:r>
              <a:rPr lang="en-US" sz="2200" b="1" i="1" dirty="0">
                <a:effectLst>
                  <a:outerShdw blurRad="38100" dist="38100" dir="2700000" algn="tl">
                    <a:srgbClr val="000000">
                      <a:alpha val="43137"/>
                    </a:srgbClr>
                  </a:outerShdw>
                </a:effectLst>
                <a:latin typeface="Book Antiqua" pitchFamily="18" charset="0"/>
              </a:rPr>
              <a:t>Must prove payer of last resort and Medicaid if eligible for services </a:t>
            </a:r>
          </a:p>
          <a:p>
            <a:endParaRPr lang="en-US" dirty="0"/>
          </a:p>
        </p:txBody>
      </p:sp>
    </p:spTree>
    <p:extLst>
      <p:ext uri="{BB962C8B-B14F-4D97-AF65-F5344CB8AC3E}">
        <p14:creationId xmlns:p14="http://schemas.microsoft.com/office/powerpoint/2010/main" val="322899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8B21-377E-4CC0-A51D-ED888F0EF872}"/>
              </a:ext>
            </a:extLst>
          </p:cNvPr>
          <p:cNvSpPr>
            <a:spLocks noGrp="1"/>
          </p:cNvSpPr>
          <p:nvPr>
            <p:ph type="title"/>
          </p:nvPr>
        </p:nvSpPr>
        <p:spPr/>
        <p:txBody>
          <a:bodyPr>
            <a:noAutofit/>
          </a:bodyPr>
          <a:lstStyle/>
          <a:p>
            <a:r>
              <a:rPr lang="en-US" dirty="0"/>
              <a:t>Learning Objectives</a:t>
            </a:r>
          </a:p>
        </p:txBody>
      </p:sp>
      <p:sp>
        <p:nvSpPr>
          <p:cNvPr id="3" name="Content Placeholder 2">
            <a:extLst>
              <a:ext uri="{FF2B5EF4-FFF2-40B4-BE49-F238E27FC236}">
                <a16:creationId xmlns:a16="http://schemas.microsoft.com/office/drawing/2014/main" id="{30CA1955-9E40-45D2-8BC3-EA69D1BB6F28}"/>
              </a:ext>
            </a:extLst>
          </p:cNvPr>
          <p:cNvSpPr>
            <a:spLocks noGrp="1"/>
          </p:cNvSpPr>
          <p:nvPr>
            <p:ph sz="half" idx="10"/>
          </p:nvPr>
        </p:nvSpPr>
        <p:spPr>
          <a:xfrm>
            <a:off x="838200" y="1196982"/>
            <a:ext cx="10515600" cy="4448443"/>
          </a:xfrm>
        </p:spPr>
        <p:txBody>
          <a:bodyPr/>
          <a:lstStyle/>
          <a:p>
            <a:pPr marL="45720"/>
            <a:r>
              <a:rPr lang="en-US" dirty="0"/>
              <a:t>At the conclusion of this activity, the participant will be able to:</a:t>
            </a:r>
          </a:p>
          <a:p>
            <a:pPr marL="45720"/>
            <a:endParaRPr lang="en-US" dirty="0"/>
          </a:p>
          <a:p>
            <a:pPr marL="457200" indent="-457200">
              <a:spcBef>
                <a:spcPts val="0"/>
              </a:spcBef>
              <a:buFont typeface="Arial"/>
              <a:buAutoNum type="arabicPeriod"/>
              <a:defRPr/>
            </a:pPr>
            <a:r>
              <a:rPr lang="en-US" kern="0" dirty="0">
                <a:cs typeface="Book Antiqua"/>
              </a:rPr>
              <a:t>Be able to articulate one of more lessons learned that can be applies to improving the services delivery system in their respective setting;</a:t>
            </a:r>
          </a:p>
          <a:p>
            <a:pPr marL="457200" indent="-457200">
              <a:spcBef>
                <a:spcPts val="0"/>
              </a:spcBef>
              <a:buFont typeface="Arial"/>
              <a:buAutoNum type="arabicPeriod"/>
              <a:defRPr/>
            </a:pPr>
            <a:r>
              <a:rPr lang="en-US" kern="0" dirty="0">
                <a:cs typeface="Book Antiqua"/>
              </a:rPr>
              <a:t>Identify one or more strategies to implement related to programmatic, fiscal, data and/or quality management change that can enhance and/or support for the service delivery system; and</a:t>
            </a:r>
          </a:p>
          <a:p>
            <a:pPr marL="457200" indent="-457200">
              <a:spcBef>
                <a:spcPts val="0"/>
              </a:spcBef>
              <a:buFont typeface="Arial"/>
              <a:buAutoNum type="arabicPeriod"/>
              <a:defRPr/>
            </a:pPr>
            <a:r>
              <a:rPr lang="en-US" kern="0" dirty="0">
                <a:cs typeface="Book Antiqua"/>
              </a:rPr>
              <a:t>Recognize ways to implement system level change that will foster reaching the National Priorities.</a:t>
            </a:r>
          </a:p>
          <a:p>
            <a:pPr marL="45720"/>
            <a:r>
              <a:rPr lang="en-US" dirty="0"/>
              <a:t> </a:t>
            </a:r>
          </a:p>
          <a:p>
            <a:endParaRPr lang="en-US" dirty="0"/>
          </a:p>
          <a:p>
            <a:endParaRPr lang="en-US" dirty="0"/>
          </a:p>
        </p:txBody>
      </p:sp>
    </p:spTree>
    <p:extLst>
      <p:ext uri="{BB962C8B-B14F-4D97-AF65-F5344CB8AC3E}">
        <p14:creationId xmlns:p14="http://schemas.microsoft.com/office/powerpoint/2010/main" val="1381952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Indiana's gateway portal" title="Indiana database"/>
          <p:cNvPicPr>
            <a:picLocks noChangeAspect="1"/>
          </p:cNvPicPr>
          <p:nvPr/>
        </p:nvPicPr>
        <p:blipFill>
          <a:blip r:embed="rId2"/>
          <a:stretch>
            <a:fillRect/>
          </a:stretch>
        </p:blipFill>
        <p:spPr>
          <a:xfrm>
            <a:off x="887104" y="164094"/>
            <a:ext cx="10069220" cy="5691718"/>
          </a:xfrm>
          <a:prstGeom prst="rect">
            <a:avLst/>
          </a:prstGeom>
        </p:spPr>
      </p:pic>
    </p:spTree>
    <p:extLst>
      <p:ext uri="{BB962C8B-B14F-4D97-AF65-F5344CB8AC3E}">
        <p14:creationId xmlns:p14="http://schemas.microsoft.com/office/powerpoint/2010/main" val="3976038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4036" y="356192"/>
            <a:ext cx="10013347" cy="4304013"/>
          </a:xfrm>
          <a:prstGeom prst="rect">
            <a:avLst/>
          </a:prstGeom>
        </p:spPr>
      </p:pic>
      <p:pic>
        <p:nvPicPr>
          <p:cNvPr id="5" name="Picture 4" descr="Screenshop of database" title="Database screenshot"/>
          <p:cNvPicPr>
            <a:picLocks noChangeAspect="1"/>
          </p:cNvPicPr>
          <p:nvPr/>
        </p:nvPicPr>
        <p:blipFill>
          <a:blip r:embed="rId3"/>
          <a:stretch>
            <a:fillRect/>
          </a:stretch>
        </p:blipFill>
        <p:spPr>
          <a:xfrm>
            <a:off x="431413" y="4318344"/>
            <a:ext cx="10278591" cy="1473270"/>
          </a:xfrm>
          <a:prstGeom prst="rect">
            <a:avLst/>
          </a:prstGeom>
        </p:spPr>
      </p:pic>
      <p:sp>
        <p:nvSpPr>
          <p:cNvPr id="2" name="Oval 1"/>
          <p:cNvSpPr/>
          <p:nvPr/>
        </p:nvSpPr>
        <p:spPr>
          <a:xfrm>
            <a:off x="568411" y="4382530"/>
            <a:ext cx="3855308" cy="8073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871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search criteria for eligibility" title="Database Screenshot"/>
          <p:cNvPicPr>
            <a:picLocks noChangeAspect="1"/>
          </p:cNvPicPr>
          <p:nvPr/>
        </p:nvPicPr>
        <p:blipFill>
          <a:blip r:embed="rId2"/>
          <a:stretch>
            <a:fillRect/>
          </a:stretch>
        </p:blipFill>
        <p:spPr>
          <a:xfrm>
            <a:off x="252555" y="520700"/>
            <a:ext cx="10053789" cy="5003800"/>
          </a:xfrm>
          <a:prstGeom prst="rect">
            <a:avLst/>
          </a:prstGeom>
        </p:spPr>
      </p:pic>
      <p:sp>
        <p:nvSpPr>
          <p:cNvPr id="5" name="Down Arrow 4"/>
          <p:cNvSpPr/>
          <p:nvPr/>
        </p:nvSpPr>
        <p:spPr>
          <a:xfrm rot="5400000">
            <a:off x="5276850" y="285750"/>
            <a:ext cx="723900" cy="3759200"/>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
        <p:nvSpPr>
          <p:cNvPr id="6" name="Down Arrow 5"/>
          <p:cNvSpPr/>
          <p:nvPr/>
        </p:nvSpPr>
        <p:spPr>
          <a:xfrm rot="5400000">
            <a:off x="10458450" y="2484940"/>
            <a:ext cx="723900" cy="1778000"/>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Tree>
    <p:extLst>
      <p:ext uri="{BB962C8B-B14F-4D97-AF65-F5344CB8AC3E}">
        <p14:creationId xmlns:p14="http://schemas.microsoft.com/office/powerpoint/2010/main" val="1490794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HIVe Services Eligibility portal" title="Database screenshot"/>
          <p:cNvPicPr>
            <a:picLocks noChangeAspect="1"/>
          </p:cNvPicPr>
          <p:nvPr/>
        </p:nvPicPr>
        <p:blipFill>
          <a:blip r:embed="rId2"/>
          <a:stretch>
            <a:fillRect/>
          </a:stretch>
        </p:blipFill>
        <p:spPr>
          <a:xfrm>
            <a:off x="202342" y="239412"/>
            <a:ext cx="11391900" cy="5143500"/>
          </a:xfrm>
          <a:prstGeom prst="rect">
            <a:avLst/>
          </a:prstGeom>
        </p:spPr>
      </p:pic>
    </p:spTree>
    <p:extLst>
      <p:ext uri="{BB962C8B-B14F-4D97-AF65-F5344CB8AC3E}">
        <p14:creationId xmlns:p14="http://schemas.microsoft.com/office/powerpoint/2010/main" val="2976730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568" y="154073"/>
            <a:ext cx="11441842" cy="5645365"/>
          </a:xfrm>
          <a:prstGeom prst="rect">
            <a:avLst/>
          </a:prstGeom>
        </p:spPr>
      </p:pic>
    </p:spTree>
    <p:extLst>
      <p:ext uri="{BB962C8B-B14F-4D97-AF65-F5344CB8AC3E}">
        <p14:creationId xmlns:p14="http://schemas.microsoft.com/office/powerpoint/2010/main" val="2720581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125495" y="277754"/>
            <a:ext cx="9817100" cy="5283200"/>
          </a:xfrm>
          <a:prstGeom prst="rect">
            <a:avLst/>
          </a:prstGeom>
        </p:spPr>
      </p:pic>
    </p:spTree>
    <p:extLst>
      <p:ext uri="{BB962C8B-B14F-4D97-AF65-F5344CB8AC3E}">
        <p14:creationId xmlns:p14="http://schemas.microsoft.com/office/powerpoint/2010/main" val="197383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679965" y="371046"/>
            <a:ext cx="10340975" cy="4102100"/>
          </a:xfrm>
          <a:prstGeom prst="rect">
            <a:avLst/>
          </a:prstGeom>
        </p:spPr>
      </p:pic>
      <p:pic>
        <p:nvPicPr>
          <p:cNvPr id="5" name="Picture 4"/>
          <p:cNvPicPr/>
          <p:nvPr/>
        </p:nvPicPr>
        <p:blipFill>
          <a:blip r:embed="rId3"/>
          <a:stretch>
            <a:fillRect/>
          </a:stretch>
        </p:blipFill>
        <p:spPr>
          <a:xfrm>
            <a:off x="1577700" y="4366018"/>
            <a:ext cx="3479645" cy="1215117"/>
          </a:xfrm>
          <a:prstGeom prst="rect">
            <a:avLst/>
          </a:prstGeom>
        </p:spPr>
      </p:pic>
    </p:spTree>
    <p:extLst>
      <p:ext uri="{BB962C8B-B14F-4D97-AF65-F5344CB8AC3E}">
        <p14:creationId xmlns:p14="http://schemas.microsoft.com/office/powerpoint/2010/main" val="72450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331F1A-C6CD-F54E-8667-1D6058F1025C}"/>
              </a:ext>
            </a:extLst>
          </p:cNvPr>
          <p:cNvSpPr>
            <a:spLocks noGrp="1"/>
          </p:cNvSpPr>
          <p:nvPr>
            <p:ph type="title"/>
          </p:nvPr>
        </p:nvSpPr>
        <p:spPr/>
        <p:txBody>
          <a:bodyPr>
            <a:normAutofit fontScale="90000"/>
          </a:bodyPr>
          <a:lstStyle/>
          <a:p>
            <a:r>
              <a:rPr lang="en-US" dirty="0"/>
              <a:t>Policies &amp; Procedures</a:t>
            </a:r>
          </a:p>
        </p:txBody>
      </p:sp>
      <p:sp>
        <p:nvSpPr>
          <p:cNvPr id="5" name="Content Placeholder 4">
            <a:extLst>
              <a:ext uri="{FF2B5EF4-FFF2-40B4-BE49-F238E27FC236}">
                <a16:creationId xmlns:a16="http://schemas.microsoft.com/office/drawing/2014/main" id="{8C777A1D-BD79-EE46-966B-DBA902C5BA3A}"/>
              </a:ext>
            </a:extLst>
          </p:cNvPr>
          <p:cNvSpPr>
            <a:spLocks noGrp="1"/>
          </p:cNvSpPr>
          <p:nvPr>
            <p:ph idx="1"/>
          </p:nvPr>
        </p:nvSpPr>
        <p:spPr/>
        <p:txBody>
          <a:bodyPr/>
          <a:lstStyle/>
          <a:p>
            <a:pPr marL="342900" indent="-342900">
              <a:buFont typeface="Arial" panose="020B0604020202020204" pitchFamily="34" charset="0"/>
              <a:buChar char="•"/>
            </a:pPr>
            <a:r>
              <a:rPr lang="en-US" dirty="0"/>
              <a:t>Many policies &amp; procedures had to be developed</a:t>
            </a:r>
          </a:p>
          <a:p>
            <a:pPr marL="342900" indent="-342900">
              <a:buFont typeface="Arial" panose="020B0604020202020204" pitchFamily="34" charset="0"/>
              <a:buChar char="•"/>
            </a:pPr>
            <a:r>
              <a:rPr lang="en-US" dirty="0"/>
              <a:t>Approximately 30 are now in place</a:t>
            </a:r>
          </a:p>
          <a:p>
            <a:pPr marL="342900" indent="-342900">
              <a:buFont typeface="Arial" panose="020B0604020202020204" pitchFamily="34" charset="0"/>
              <a:buChar char="•"/>
            </a:pPr>
            <a:r>
              <a:rPr lang="en-US" dirty="0"/>
              <a:t>Range of topics and issues are addressed, such as:</a:t>
            </a:r>
          </a:p>
          <a:p>
            <a:pPr marL="1028700" lvl="1" indent="-342900"/>
            <a:r>
              <a:rPr lang="en-US" dirty="0"/>
              <a:t>Client Eligibility Determination &amp; Recertification</a:t>
            </a:r>
          </a:p>
          <a:p>
            <a:pPr marL="1028700" lvl="1" indent="-342900"/>
            <a:r>
              <a:rPr lang="en-US" dirty="0"/>
              <a:t>Allowable Use of Funds</a:t>
            </a:r>
          </a:p>
          <a:p>
            <a:pPr marL="1028700" lvl="1" indent="-342900"/>
            <a:r>
              <a:rPr lang="en-US" dirty="0"/>
              <a:t>Invoicing</a:t>
            </a:r>
          </a:p>
          <a:p>
            <a:pPr marL="1028700" lvl="1" indent="-342900"/>
            <a:r>
              <a:rPr lang="en-US" dirty="0"/>
              <a:t>Annual Subrecipient Monitoring</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470703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Subrecipient</a:t>
            </a:r>
            <a:r>
              <a:rPr lang="en-US" dirty="0"/>
              <a:t> Monitoring </a:t>
            </a:r>
          </a:p>
        </p:txBody>
      </p:sp>
      <p:sp>
        <p:nvSpPr>
          <p:cNvPr id="3" name="Content Placeholder 2"/>
          <p:cNvSpPr>
            <a:spLocks noGrp="1"/>
          </p:cNvSpPr>
          <p:nvPr>
            <p:ph sz="half" idx="10"/>
          </p:nvPr>
        </p:nvSpPr>
        <p:spPr/>
        <p:txBody>
          <a:bodyPr/>
          <a:lstStyle/>
          <a:p>
            <a:r>
              <a:rPr lang="en-US" dirty="0"/>
              <a:t>We knew that with the standard of monitoring for Ryan White being so high, we would need to do an overhaul compared to what our care sites were used to.</a:t>
            </a:r>
          </a:p>
          <a:p>
            <a:endParaRPr lang="en-US" dirty="0"/>
          </a:p>
          <a:p>
            <a:r>
              <a:rPr lang="en-US" dirty="0"/>
              <a:t>We developed a schedule for three monitoring site visits over the course of two months.  </a:t>
            </a:r>
          </a:p>
          <a:p>
            <a:endParaRPr lang="en-US" dirty="0"/>
          </a:p>
          <a:p>
            <a:r>
              <a:rPr lang="en-US" dirty="0"/>
              <a:t>We decided to break the visits down by small, medium, and large categories based on size, location, and funded services per agency.</a:t>
            </a:r>
          </a:p>
        </p:txBody>
      </p:sp>
      <p:pic>
        <p:nvPicPr>
          <p:cNvPr id="5" name="Picture 4">
            <a:extLst>
              <a:ext uri="{FF2B5EF4-FFF2-40B4-BE49-F238E27FC236}">
                <a16:creationId xmlns:a16="http://schemas.microsoft.com/office/drawing/2014/main" id="{9DF81F54-364E-E843-9BA3-1F1C53B0F0D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80331" y="4550135"/>
            <a:ext cx="1320470" cy="1095290"/>
          </a:xfrm>
          <a:prstGeom prst="rect">
            <a:avLst/>
          </a:prstGeom>
        </p:spPr>
      </p:pic>
    </p:spTree>
    <p:extLst>
      <p:ext uri="{BB962C8B-B14F-4D97-AF65-F5344CB8AC3E}">
        <p14:creationId xmlns:p14="http://schemas.microsoft.com/office/powerpoint/2010/main" val="3903864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we Knew…</a:t>
            </a:r>
          </a:p>
        </p:txBody>
      </p:sp>
      <p:sp>
        <p:nvSpPr>
          <p:cNvPr id="3" name="Content Placeholder 2"/>
          <p:cNvSpPr>
            <a:spLocks noGrp="1"/>
          </p:cNvSpPr>
          <p:nvPr>
            <p:ph sz="half" idx="10"/>
          </p:nvPr>
        </p:nvSpPr>
        <p:spPr/>
        <p:txBody>
          <a:bodyPr>
            <a:normAutofit/>
          </a:bodyPr>
          <a:lstStyle/>
          <a:p>
            <a:pPr>
              <a:lnSpc>
                <a:spcPct val="120000"/>
              </a:lnSpc>
              <a:spcBef>
                <a:spcPts val="0"/>
              </a:spcBef>
            </a:pPr>
            <a:r>
              <a:rPr lang="en-US" sz="2200" dirty="0"/>
              <a:t>We had to:</a:t>
            </a:r>
          </a:p>
          <a:p>
            <a:pPr>
              <a:lnSpc>
                <a:spcPct val="120000"/>
              </a:lnSpc>
              <a:spcBef>
                <a:spcPts val="0"/>
              </a:spcBef>
            </a:pPr>
            <a:r>
              <a:rPr lang="en-US" sz="2200" dirty="0"/>
              <a:t>Conduct one annual on-site Programmatic/ Administrative and Fiscal visit to providers (sub-recipients)</a:t>
            </a:r>
          </a:p>
          <a:p>
            <a:pPr>
              <a:lnSpc>
                <a:spcPct val="120000"/>
              </a:lnSpc>
              <a:spcBef>
                <a:spcPts val="0"/>
              </a:spcBef>
            </a:pPr>
            <a:endParaRPr lang="en-US" sz="2200" dirty="0"/>
          </a:p>
          <a:p>
            <a:pPr>
              <a:lnSpc>
                <a:spcPct val="110000"/>
              </a:lnSpc>
            </a:pPr>
            <a:r>
              <a:rPr lang="en-US" sz="2200" dirty="0"/>
              <a:t>Monitor the sub-recipient program and uses of funding to check for compliance with federal requirements</a:t>
            </a:r>
          </a:p>
          <a:p>
            <a:pPr>
              <a:lnSpc>
                <a:spcPct val="110000"/>
              </a:lnSpc>
            </a:pPr>
            <a:endParaRPr lang="en-US" sz="2200" dirty="0"/>
          </a:p>
          <a:p>
            <a:r>
              <a:rPr lang="en-US" sz="2200" dirty="0"/>
              <a:t>Provide technical assistance and strengthen collaborative relationships with sub-recipients</a:t>
            </a:r>
          </a:p>
          <a:p>
            <a:endParaRPr lang="en-US" sz="2200" dirty="0"/>
          </a:p>
          <a:p>
            <a:r>
              <a:rPr lang="en-US" sz="2200" dirty="0"/>
              <a:t> Write a report of the visit and implement a corrective action plan if necessary</a:t>
            </a:r>
          </a:p>
          <a:p>
            <a:endParaRPr lang="en-US" dirty="0"/>
          </a:p>
        </p:txBody>
      </p:sp>
    </p:spTree>
    <p:extLst>
      <p:ext uri="{BB962C8B-B14F-4D97-AF65-F5344CB8AC3E}">
        <p14:creationId xmlns:p14="http://schemas.microsoft.com/office/powerpoint/2010/main" val="1726509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4756" y="0"/>
            <a:ext cx="5802488" cy="6859299"/>
          </a:xfrm>
        </p:spPr>
      </p:pic>
    </p:spTree>
    <p:extLst>
      <p:ext uri="{BB962C8B-B14F-4D97-AF65-F5344CB8AC3E}">
        <p14:creationId xmlns:p14="http://schemas.microsoft.com/office/powerpoint/2010/main" val="581833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Goals to Relay to </a:t>
            </a:r>
            <a:r>
              <a:rPr lang="en-US" dirty="0" err="1"/>
              <a:t>Subrecipients</a:t>
            </a:r>
            <a:r>
              <a:rPr lang="en-US" dirty="0"/>
              <a:t> </a:t>
            </a:r>
          </a:p>
        </p:txBody>
      </p:sp>
      <p:sp>
        <p:nvSpPr>
          <p:cNvPr id="4" name="Content Placeholder 2">
            <a:extLst>
              <a:ext uri="{FF2B5EF4-FFF2-40B4-BE49-F238E27FC236}">
                <a16:creationId xmlns:a16="http://schemas.microsoft.com/office/drawing/2014/main" id="{60EFE70C-7DD6-5045-81CC-8F5345B6BF63}"/>
              </a:ext>
            </a:extLst>
          </p:cNvPr>
          <p:cNvSpPr>
            <a:spLocks noGrp="1"/>
          </p:cNvSpPr>
          <p:nvPr>
            <p:ph sz="half" idx="4294967295"/>
          </p:nvPr>
        </p:nvSpPr>
        <p:spPr>
          <a:xfrm>
            <a:off x="467498" y="1150122"/>
            <a:ext cx="5181600" cy="4351338"/>
          </a:xfrm>
          <a:prstGeom prst="rect">
            <a:avLst/>
          </a:prstGeom>
        </p:spPr>
        <p:txBody>
          <a:bodyPr>
            <a:normAutofit fontScale="92500" lnSpcReduction="10000"/>
          </a:bodyPr>
          <a:lstStyle/>
          <a:p>
            <a:r>
              <a:rPr lang="en-US" b="1" dirty="0"/>
              <a:t>It’s a Federal Requirement!</a:t>
            </a:r>
          </a:p>
          <a:p>
            <a:pPr lvl="1"/>
            <a:r>
              <a:rPr lang="en-US" dirty="0"/>
              <a:t>ISDH has a mandate to understand and check on the award monies that we give to our sub-recipients </a:t>
            </a:r>
          </a:p>
          <a:p>
            <a:pPr lvl="1"/>
            <a:r>
              <a:rPr lang="en-US" dirty="0"/>
              <a:t>ISDH must monitor to assure </a:t>
            </a:r>
            <a:r>
              <a:rPr lang="en-US" b="1" dirty="0"/>
              <a:t>compliance</a:t>
            </a:r>
            <a:r>
              <a:rPr lang="en-US" dirty="0"/>
              <a:t> with federal requirements and program objective </a:t>
            </a:r>
          </a:p>
          <a:p>
            <a:pPr lvl="2"/>
            <a:r>
              <a:rPr lang="en-US" sz="1600" dirty="0"/>
              <a:t>This process happens for EACH funded service category </a:t>
            </a:r>
          </a:p>
          <a:p>
            <a:r>
              <a:rPr lang="en-US" b="1" dirty="0"/>
              <a:t>Technical Assistance </a:t>
            </a:r>
          </a:p>
          <a:p>
            <a:pPr lvl="1"/>
            <a:r>
              <a:rPr lang="en-US" altLang="en-US" dirty="0"/>
              <a:t>Any findings in a monitoring site visit allow ISDH to provide on site assistance to help bring recipients into compliance. </a:t>
            </a:r>
          </a:p>
          <a:p>
            <a:pPr marL="457200" lvl="1" indent="0">
              <a:buNone/>
            </a:pPr>
            <a:endParaRPr lang="en-US" b="1" dirty="0"/>
          </a:p>
          <a:p>
            <a:pPr lvl="1"/>
            <a:endParaRPr lang="en-US" b="1" dirty="0"/>
          </a:p>
        </p:txBody>
      </p:sp>
      <p:sp>
        <p:nvSpPr>
          <p:cNvPr id="5" name="Content Placeholder 3">
            <a:extLst>
              <a:ext uri="{FF2B5EF4-FFF2-40B4-BE49-F238E27FC236}">
                <a16:creationId xmlns:a16="http://schemas.microsoft.com/office/drawing/2014/main" id="{9CF7745B-9F51-2041-8B44-EF655BC53987}"/>
              </a:ext>
            </a:extLst>
          </p:cNvPr>
          <p:cNvSpPr>
            <a:spLocks noGrp="1"/>
          </p:cNvSpPr>
          <p:nvPr>
            <p:ph sz="half" idx="4294967295"/>
          </p:nvPr>
        </p:nvSpPr>
        <p:spPr>
          <a:xfrm>
            <a:off x="6320481" y="1063590"/>
            <a:ext cx="5181600" cy="4351338"/>
          </a:xfrm>
          <a:prstGeom prst="rect">
            <a:avLst/>
          </a:prstGeom>
        </p:spPr>
        <p:txBody>
          <a:bodyPr>
            <a:normAutofit fontScale="92500"/>
          </a:bodyPr>
          <a:lstStyle/>
          <a:p>
            <a:r>
              <a:rPr lang="en-US" b="1" dirty="0"/>
              <a:t>Understanding Services </a:t>
            </a:r>
          </a:p>
          <a:p>
            <a:pPr lvl="1"/>
            <a:r>
              <a:rPr lang="en-US" dirty="0"/>
              <a:t>Funded services are great on paper, but we like to see them in action!</a:t>
            </a:r>
          </a:p>
          <a:p>
            <a:pPr lvl="1"/>
            <a:r>
              <a:rPr lang="en-US" dirty="0"/>
              <a:t>Monitoring allows programs to have showcase of new and innovative ideas that are working to serve HIV+ clients across the state.</a:t>
            </a:r>
          </a:p>
          <a:p>
            <a:pPr marL="457200" lvl="1" indent="0">
              <a:buNone/>
            </a:pPr>
            <a:endParaRPr lang="en-US" b="1" dirty="0"/>
          </a:p>
          <a:p>
            <a:r>
              <a:rPr lang="en-US" b="1" dirty="0"/>
              <a:t>Partnership Power!</a:t>
            </a:r>
          </a:p>
          <a:p>
            <a:pPr lvl="1"/>
            <a:r>
              <a:rPr lang="en-US" dirty="0"/>
              <a:t>There is power in understanding services being done across the state</a:t>
            </a:r>
          </a:p>
          <a:p>
            <a:pPr lvl="1"/>
            <a:r>
              <a:rPr lang="en-US" dirty="0"/>
              <a:t>Collaboration and Trust </a:t>
            </a:r>
          </a:p>
          <a:p>
            <a:pPr lvl="1"/>
            <a:endParaRPr lang="en-US" b="1" dirty="0"/>
          </a:p>
        </p:txBody>
      </p:sp>
    </p:spTree>
    <p:extLst>
      <p:ext uri="{BB962C8B-B14F-4D97-AF65-F5344CB8AC3E}">
        <p14:creationId xmlns:p14="http://schemas.microsoft.com/office/powerpoint/2010/main" val="3847434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to the Visit: Step One</a:t>
            </a:r>
          </a:p>
        </p:txBody>
      </p:sp>
      <p:sp>
        <p:nvSpPr>
          <p:cNvPr id="3" name="Content Placeholder 2"/>
          <p:cNvSpPr>
            <a:spLocks noGrp="1"/>
          </p:cNvSpPr>
          <p:nvPr>
            <p:ph sz="half" idx="10"/>
          </p:nvPr>
        </p:nvSpPr>
        <p:spPr/>
        <p:txBody>
          <a:bodyPr>
            <a:normAutofit/>
          </a:bodyPr>
          <a:lstStyle/>
          <a:p>
            <a:r>
              <a:rPr lang="en-US" dirty="0"/>
              <a:t>At least four weeks before the visit, we let them know who is coming onsite, the proposed dates of the visit, the list of documents needed, and our monitoring tool</a:t>
            </a:r>
          </a:p>
          <a:p>
            <a:pPr lvl="1"/>
            <a:r>
              <a:rPr lang="en-US" dirty="0"/>
              <a:t>There is a pre-screening tool used by ISDH staff to determine need and risk per site. </a:t>
            </a:r>
          </a:p>
          <a:p>
            <a:pPr marL="457200" lvl="1" indent="0">
              <a:buNone/>
            </a:pPr>
            <a:r>
              <a:rPr lang="en-US" dirty="0"/>
              <a:t>Two weeks before the visit, a call is set up</a:t>
            </a:r>
          </a:p>
          <a:p>
            <a:pPr lvl="1"/>
            <a:r>
              <a:rPr lang="en-US" u="sng" dirty="0"/>
              <a:t>This call is to establish:</a:t>
            </a:r>
          </a:p>
          <a:p>
            <a:pPr lvl="2"/>
            <a:r>
              <a:rPr lang="en-US" sz="1500" dirty="0"/>
              <a:t>The purpose of visit</a:t>
            </a:r>
          </a:p>
          <a:p>
            <a:pPr lvl="2"/>
            <a:r>
              <a:rPr lang="en-US" sz="1500" dirty="0"/>
              <a:t>The site visit agenda</a:t>
            </a:r>
          </a:p>
          <a:p>
            <a:pPr lvl="2"/>
            <a:r>
              <a:rPr lang="en-US" sz="1500" dirty="0"/>
              <a:t>Determine if multiple sites need to be visits (satellite sites, administrative offices, etc.)</a:t>
            </a:r>
          </a:p>
          <a:p>
            <a:pPr lvl="2"/>
            <a:r>
              <a:rPr lang="en-US" sz="1500" dirty="0"/>
              <a:t>Discuss entrance/exit conferences and determine who should be present</a:t>
            </a:r>
          </a:p>
          <a:p>
            <a:pPr lvl="2"/>
            <a:r>
              <a:rPr lang="en-US" sz="1500" dirty="0"/>
              <a:t>Answer questions about requested documents</a:t>
            </a:r>
          </a:p>
          <a:p>
            <a:pPr lvl="2"/>
            <a:r>
              <a:rPr lang="en-US" sz="1500" dirty="0"/>
              <a:t>Confirm meeting with consumers (if this is something that is needed)</a:t>
            </a:r>
          </a:p>
          <a:p>
            <a:pPr lvl="2"/>
            <a:r>
              <a:rPr lang="en-US" sz="1500" dirty="0"/>
              <a:t>Review process for selecting client charts and making them available</a:t>
            </a:r>
          </a:p>
          <a:p>
            <a:endParaRPr lang="en-US" dirty="0"/>
          </a:p>
        </p:txBody>
      </p:sp>
    </p:spTree>
    <p:extLst>
      <p:ext uri="{BB962C8B-B14F-4D97-AF65-F5344CB8AC3E}">
        <p14:creationId xmlns:p14="http://schemas.microsoft.com/office/powerpoint/2010/main" val="3977297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6606" y="98854"/>
            <a:ext cx="10817182" cy="5593493"/>
          </a:xfrm>
          <a:prstGeom prst="rect">
            <a:avLst/>
          </a:prstGeom>
        </p:spPr>
      </p:pic>
    </p:spTree>
    <p:extLst>
      <p:ext uri="{BB962C8B-B14F-4D97-AF65-F5344CB8AC3E}">
        <p14:creationId xmlns:p14="http://schemas.microsoft.com/office/powerpoint/2010/main" val="2660030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7751" y="1"/>
            <a:ext cx="11582400" cy="5972432"/>
          </a:xfrm>
          <a:prstGeom prst="rect">
            <a:avLst/>
          </a:prstGeom>
        </p:spPr>
      </p:pic>
    </p:spTree>
    <p:extLst>
      <p:ext uri="{BB962C8B-B14F-4D97-AF65-F5344CB8AC3E}">
        <p14:creationId xmlns:p14="http://schemas.microsoft.com/office/powerpoint/2010/main" val="3626596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741" y="129231"/>
            <a:ext cx="10223155" cy="5676900"/>
          </a:xfrm>
          <a:prstGeom prst="rect">
            <a:avLst/>
          </a:prstGeom>
        </p:spPr>
      </p:pic>
    </p:spTree>
    <p:extLst>
      <p:ext uri="{BB962C8B-B14F-4D97-AF65-F5344CB8AC3E}">
        <p14:creationId xmlns:p14="http://schemas.microsoft.com/office/powerpoint/2010/main" val="3697395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6525" y="672800"/>
            <a:ext cx="9296400" cy="3667125"/>
          </a:xfrm>
          <a:prstGeom prst="rect">
            <a:avLst/>
          </a:prstGeom>
        </p:spPr>
      </p:pic>
    </p:spTree>
    <p:extLst>
      <p:ext uri="{BB962C8B-B14F-4D97-AF65-F5344CB8AC3E}">
        <p14:creationId xmlns:p14="http://schemas.microsoft.com/office/powerpoint/2010/main" val="354272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7128" y="66031"/>
            <a:ext cx="9496425" cy="5210175"/>
          </a:xfrm>
          <a:prstGeom prst="rect">
            <a:avLst/>
          </a:prstGeom>
        </p:spPr>
      </p:pic>
    </p:spTree>
    <p:extLst>
      <p:ext uri="{BB962C8B-B14F-4D97-AF65-F5344CB8AC3E}">
        <p14:creationId xmlns:p14="http://schemas.microsoft.com/office/powerpoint/2010/main" val="643109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4179" y="149053"/>
            <a:ext cx="9401175" cy="5505450"/>
          </a:xfrm>
          <a:prstGeom prst="rect">
            <a:avLst/>
          </a:prstGeom>
        </p:spPr>
      </p:pic>
    </p:spTree>
    <p:extLst>
      <p:ext uri="{BB962C8B-B14F-4D97-AF65-F5344CB8AC3E}">
        <p14:creationId xmlns:p14="http://schemas.microsoft.com/office/powerpoint/2010/main" val="689094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to the Visit: Step Two</a:t>
            </a:r>
          </a:p>
        </p:txBody>
      </p:sp>
      <p:sp>
        <p:nvSpPr>
          <p:cNvPr id="3" name="Content Placeholder 2"/>
          <p:cNvSpPr>
            <a:spLocks noGrp="1"/>
          </p:cNvSpPr>
          <p:nvPr>
            <p:ph sz="half" idx="10"/>
          </p:nvPr>
        </p:nvSpPr>
        <p:spPr/>
        <p:txBody>
          <a:bodyPr>
            <a:normAutofit fontScale="92500" lnSpcReduction="10000"/>
          </a:bodyPr>
          <a:lstStyle/>
          <a:p>
            <a:r>
              <a:rPr lang="en-CA" dirty="0"/>
              <a:t>Entrance Meeting</a:t>
            </a:r>
          </a:p>
          <a:p>
            <a:pPr lvl="1"/>
            <a:r>
              <a:rPr lang="en-CA" dirty="0"/>
              <a:t>ISDH reviews purpose of visit</a:t>
            </a:r>
          </a:p>
          <a:p>
            <a:pPr lvl="1"/>
            <a:r>
              <a:rPr lang="en-CA" dirty="0"/>
              <a:t>Sub-recipient presents</a:t>
            </a:r>
          </a:p>
          <a:p>
            <a:pPr lvl="2"/>
            <a:r>
              <a:rPr lang="en-CA" dirty="0"/>
              <a:t>1-hour agency overview</a:t>
            </a:r>
          </a:p>
          <a:p>
            <a:pPr lvl="2"/>
            <a:r>
              <a:rPr lang="en-CA" dirty="0"/>
              <a:t>How Part B services have been implemented</a:t>
            </a:r>
          </a:p>
          <a:p>
            <a:pPr lvl="2"/>
            <a:r>
              <a:rPr lang="en-CA" dirty="0"/>
              <a:t>Successes and challenges of the program</a:t>
            </a:r>
          </a:p>
          <a:p>
            <a:r>
              <a:rPr lang="en-CA" dirty="0"/>
              <a:t>Monitoring Activities</a:t>
            </a:r>
          </a:p>
          <a:p>
            <a:pPr lvl="1"/>
            <a:r>
              <a:rPr lang="en-CA" dirty="0"/>
              <a:t>Use review tools</a:t>
            </a:r>
          </a:p>
          <a:p>
            <a:pPr lvl="1"/>
            <a:r>
              <a:rPr lang="en-CA" dirty="0"/>
              <a:t>Staff discussion and document review</a:t>
            </a:r>
          </a:p>
          <a:p>
            <a:r>
              <a:rPr lang="en-CA" dirty="0"/>
              <a:t>Exit Meeting</a:t>
            </a:r>
          </a:p>
          <a:p>
            <a:pPr lvl="1"/>
            <a:r>
              <a:rPr lang="en-CA" dirty="0"/>
              <a:t>Inform sub-recipient of compliance issues and opportunities for improvement</a:t>
            </a:r>
          </a:p>
          <a:p>
            <a:pPr lvl="1"/>
            <a:r>
              <a:rPr lang="en-CA" dirty="0"/>
              <a:t>Make every effort to communicate findings that will be reflected in report – no surprises!</a:t>
            </a:r>
          </a:p>
          <a:p>
            <a:endParaRPr lang="en-US" dirty="0"/>
          </a:p>
        </p:txBody>
      </p:sp>
    </p:spTree>
    <p:extLst>
      <p:ext uri="{BB962C8B-B14F-4D97-AF65-F5344CB8AC3E}">
        <p14:creationId xmlns:p14="http://schemas.microsoft.com/office/powerpoint/2010/main" val="2887563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D6EA49-421C-BF41-A70C-1F25AF50C468}"/>
              </a:ext>
            </a:extLst>
          </p:cNvPr>
          <p:cNvGraphicFramePr>
            <a:graphicFrameLocks noGrp="1"/>
          </p:cNvGraphicFramePr>
          <p:nvPr>
            <p:extLst>
              <p:ext uri="{D42A27DB-BD31-4B8C-83A1-F6EECF244321}">
                <p14:modId xmlns:p14="http://schemas.microsoft.com/office/powerpoint/2010/main" val="1208994638"/>
              </p:ext>
            </p:extLst>
          </p:nvPr>
        </p:nvGraphicFramePr>
        <p:xfrm>
          <a:off x="650789" y="413246"/>
          <a:ext cx="10742141" cy="2654513"/>
        </p:xfrm>
        <a:graphic>
          <a:graphicData uri="http://schemas.openxmlformats.org/drawingml/2006/table">
            <a:tbl>
              <a:tblPr firstRow="1" firstCol="1" bandRow="1">
                <a:tableStyleId>{5C22544A-7EE6-4342-B048-85BDC9FD1C3A}</a:tableStyleId>
              </a:tblPr>
              <a:tblGrid>
                <a:gridCol w="5374347">
                  <a:extLst>
                    <a:ext uri="{9D8B030D-6E8A-4147-A177-3AD203B41FA5}">
                      <a16:colId xmlns:a16="http://schemas.microsoft.com/office/drawing/2014/main" val="20000"/>
                    </a:ext>
                  </a:extLst>
                </a:gridCol>
                <a:gridCol w="1933454">
                  <a:extLst>
                    <a:ext uri="{9D8B030D-6E8A-4147-A177-3AD203B41FA5}">
                      <a16:colId xmlns:a16="http://schemas.microsoft.com/office/drawing/2014/main" val="20001"/>
                    </a:ext>
                  </a:extLst>
                </a:gridCol>
                <a:gridCol w="2320146">
                  <a:extLst>
                    <a:ext uri="{9D8B030D-6E8A-4147-A177-3AD203B41FA5}">
                      <a16:colId xmlns:a16="http://schemas.microsoft.com/office/drawing/2014/main" val="20002"/>
                    </a:ext>
                  </a:extLst>
                </a:gridCol>
                <a:gridCol w="1114194">
                  <a:extLst>
                    <a:ext uri="{9D8B030D-6E8A-4147-A177-3AD203B41FA5}">
                      <a16:colId xmlns:a16="http://schemas.microsoft.com/office/drawing/2014/main" val="20003"/>
                    </a:ext>
                  </a:extLst>
                </a:gridCol>
              </a:tblGrid>
              <a:tr h="436818">
                <a:tc gridSpan="4">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300" dirty="0">
                          <a:effectLst/>
                        </a:rPr>
                        <a:t>Day 1:  </a:t>
                      </a:r>
                      <a:endParaRPr lang="en-US" sz="1100" dirty="0">
                        <a:effectLst/>
                        <a:latin typeface="Times New Roman" panose="02020603050405020304" pitchFamily="18" charset="0"/>
                        <a:ea typeface="Times New Roman" panose="02020603050405020304" pitchFamily="18" charset="0"/>
                      </a:endParaRPr>
                    </a:p>
                  </a:txBody>
                  <a:tcPr marL="65274" marR="6527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17695">
                <a:tc>
                  <a:txBody>
                    <a:bodyPr/>
                    <a:lstStyle/>
                    <a:p>
                      <a:pPr marL="0" marR="0">
                        <a:lnSpc>
                          <a:spcPct val="115000"/>
                        </a:lnSpc>
                        <a:spcBef>
                          <a:spcPts val="0"/>
                        </a:spcBef>
                        <a:spcAft>
                          <a:spcPts val="0"/>
                        </a:spcAft>
                      </a:pPr>
                      <a:r>
                        <a:rPr lang="en-US" sz="1100" dirty="0">
                          <a:effectLst/>
                        </a:rPr>
                        <a:t>Entrance Conference</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u="sng" dirty="0">
                          <a:effectLst/>
                        </a:rPr>
                        <a:t>ISDH:</a:t>
                      </a:r>
                      <a:endParaRPr lang="en-US" sz="1100" dirty="0">
                        <a:effectLst/>
                      </a:endParaRPr>
                    </a:p>
                    <a:p>
                      <a:pPr marL="0" marR="0">
                        <a:lnSpc>
                          <a:spcPct val="115000"/>
                        </a:lnSpc>
                        <a:spcBef>
                          <a:spcPts val="0"/>
                        </a:spcBef>
                        <a:spcAft>
                          <a:spcPts val="0"/>
                        </a:spcAft>
                      </a:pPr>
                      <a:r>
                        <a:rPr lang="en-US" sz="1100" dirty="0">
                          <a:effectLst/>
                        </a:rPr>
                        <a:t>Introductions</a:t>
                      </a:r>
                    </a:p>
                    <a:p>
                      <a:pPr marL="0" marR="0">
                        <a:lnSpc>
                          <a:spcPct val="115000"/>
                        </a:lnSpc>
                        <a:spcBef>
                          <a:spcPts val="0"/>
                        </a:spcBef>
                        <a:spcAft>
                          <a:spcPts val="0"/>
                        </a:spcAft>
                      </a:pPr>
                      <a:r>
                        <a:rPr lang="en-US" sz="1100" dirty="0">
                          <a:effectLst/>
                        </a:rPr>
                        <a:t>Purpose of the visit.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u="sng" dirty="0">
                          <a:effectLst/>
                        </a:rPr>
                        <a:t>Sub recipient:</a:t>
                      </a:r>
                      <a:endParaRPr lang="en-US" sz="1100" dirty="0">
                        <a:effectLst/>
                      </a:endParaRPr>
                    </a:p>
                    <a:p>
                      <a:pPr marL="0" marR="0">
                        <a:lnSpc>
                          <a:spcPct val="115000"/>
                        </a:lnSpc>
                        <a:spcBef>
                          <a:spcPts val="0"/>
                        </a:spcBef>
                        <a:spcAft>
                          <a:spcPts val="0"/>
                        </a:spcAft>
                      </a:pPr>
                      <a:r>
                        <a:rPr lang="en-US" sz="1100" dirty="0">
                          <a:effectLst/>
                        </a:rPr>
                        <a:t>Provide an overview of the program, describing how Part B services have been implemented and any successes/challenges of the program.  A short slide presentation is welcomed, but not necessary.  </a:t>
                      </a:r>
                    </a:p>
                    <a:p>
                      <a:pPr marL="0" marR="0" algn="ctr">
                        <a:lnSpc>
                          <a:spcPct val="115000"/>
                        </a:lnSpc>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65274" marR="65274" marT="0" marB="0"/>
                </a:tc>
                <a:tc>
                  <a:txBody>
                    <a:bodyPr/>
                    <a:lstStyle/>
                    <a:p>
                      <a:pPr marL="0" marR="0">
                        <a:lnSpc>
                          <a:spcPct val="115000"/>
                        </a:lnSpc>
                        <a:spcBef>
                          <a:spcPts val="0"/>
                        </a:spcBef>
                        <a:spcAft>
                          <a:spcPts val="0"/>
                        </a:spcAft>
                      </a:pPr>
                      <a:r>
                        <a:rPr lang="en-US" sz="1100" dirty="0">
                          <a:effectLst/>
                        </a:rPr>
                        <a:t>Recipient  Staff:</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65274" marR="65274" marT="0" marB="0"/>
                </a:tc>
                <a:tc>
                  <a:txBody>
                    <a:bodyPr/>
                    <a:lstStyle/>
                    <a:p>
                      <a:pPr marL="0" marR="0">
                        <a:lnSpc>
                          <a:spcPct val="115000"/>
                        </a:lnSpc>
                        <a:spcBef>
                          <a:spcPts val="0"/>
                        </a:spcBef>
                        <a:spcAft>
                          <a:spcPts val="0"/>
                        </a:spcAft>
                      </a:pPr>
                      <a:r>
                        <a:rPr lang="en-US" sz="1100" dirty="0">
                          <a:effectLst/>
                        </a:rPr>
                        <a:t>ISDH HSP Site Visit Team:</a:t>
                      </a:r>
                    </a:p>
                    <a:p>
                      <a:pPr marL="0" marR="0">
                        <a:lnSpc>
                          <a:spcPct val="115000"/>
                        </a:lnSpc>
                        <a:spcBef>
                          <a:spcPts val="0"/>
                        </a:spcBef>
                        <a:spcAft>
                          <a:spcPts val="600"/>
                        </a:spcAft>
                      </a:pPr>
                      <a:r>
                        <a:rPr lang="en-US" sz="1100" u="none" strike="noStrike" dirty="0">
                          <a:effectLst/>
                        </a:rPr>
                        <a:t> </a:t>
                      </a:r>
                      <a:endParaRPr lang="en-US" sz="1100" dirty="0">
                        <a:effectLst/>
                      </a:endParaRPr>
                    </a:p>
                    <a:p>
                      <a:pPr marL="0" marR="0">
                        <a:lnSpc>
                          <a:spcPct val="115000"/>
                        </a:lnSpc>
                        <a:spcBef>
                          <a:spcPts val="0"/>
                        </a:spcBef>
                        <a:spcAft>
                          <a:spcPts val="600"/>
                        </a:spcAft>
                      </a:pPr>
                      <a:r>
                        <a:rPr lang="en-US" sz="1100" dirty="0">
                          <a:effectLst/>
                        </a:rPr>
                        <a:t> </a:t>
                      </a:r>
                    </a:p>
                    <a:p>
                      <a:pPr marL="0" marR="0">
                        <a:lnSpc>
                          <a:spcPct val="115000"/>
                        </a:lnSpc>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65274" marR="65274" marT="0" marB="0"/>
                </a:tc>
                <a:tc>
                  <a:txBody>
                    <a:bodyPr/>
                    <a:lstStyle/>
                    <a:p>
                      <a:pPr marL="0" marR="0">
                        <a:lnSpc>
                          <a:spcPct val="115000"/>
                        </a:lnSpc>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C1BBD1BB-806C-8E44-92A7-24BF1B2B82A4}"/>
              </a:ext>
            </a:extLst>
          </p:cNvPr>
          <p:cNvGraphicFramePr>
            <a:graphicFrameLocks noGrp="1"/>
          </p:cNvGraphicFramePr>
          <p:nvPr>
            <p:extLst>
              <p:ext uri="{D42A27DB-BD31-4B8C-83A1-F6EECF244321}">
                <p14:modId xmlns:p14="http://schemas.microsoft.com/office/powerpoint/2010/main" val="1241785951"/>
              </p:ext>
            </p:extLst>
          </p:nvPr>
        </p:nvGraphicFramePr>
        <p:xfrm>
          <a:off x="650789" y="3067759"/>
          <a:ext cx="10742141" cy="2831806"/>
        </p:xfrm>
        <a:graphic>
          <a:graphicData uri="http://schemas.openxmlformats.org/drawingml/2006/table">
            <a:tbl>
              <a:tblPr firstRow="1" firstCol="1" bandRow="1">
                <a:tableStyleId>{5C22544A-7EE6-4342-B048-85BDC9FD1C3A}</a:tableStyleId>
              </a:tblPr>
              <a:tblGrid>
                <a:gridCol w="1123964">
                  <a:extLst>
                    <a:ext uri="{9D8B030D-6E8A-4147-A177-3AD203B41FA5}">
                      <a16:colId xmlns:a16="http://schemas.microsoft.com/office/drawing/2014/main" val="20000"/>
                    </a:ext>
                  </a:extLst>
                </a:gridCol>
                <a:gridCol w="5439244">
                  <a:extLst>
                    <a:ext uri="{9D8B030D-6E8A-4147-A177-3AD203B41FA5}">
                      <a16:colId xmlns:a16="http://schemas.microsoft.com/office/drawing/2014/main" val="20001"/>
                    </a:ext>
                  </a:extLst>
                </a:gridCol>
                <a:gridCol w="2056300">
                  <a:extLst>
                    <a:ext uri="{9D8B030D-6E8A-4147-A177-3AD203B41FA5}">
                      <a16:colId xmlns:a16="http://schemas.microsoft.com/office/drawing/2014/main" val="20002"/>
                    </a:ext>
                  </a:extLst>
                </a:gridCol>
                <a:gridCol w="2122633">
                  <a:extLst>
                    <a:ext uri="{9D8B030D-6E8A-4147-A177-3AD203B41FA5}">
                      <a16:colId xmlns:a16="http://schemas.microsoft.com/office/drawing/2014/main" val="20003"/>
                    </a:ext>
                  </a:extLst>
                </a:gridCol>
              </a:tblGrid>
              <a:tr h="749728">
                <a:tc>
                  <a:txBody>
                    <a:bodyPr/>
                    <a:lstStyle/>
                    <a:p>
                      <a:pPr marL="0" marR="0">
                        <a:lnSpc>
                          <a:spcPct val="115000"/>
                        </a:lnSpc>
                        <a:spcBef>
                          <a:spcPts val="0"/>
                        </a:spcBef>
                        <a:spcAft>
                          <a:spcPts val="0"/>
                        </a:spcAft>
                      </a:pPr>
                      <a:r>
                        <a:rPr lang="en-US" sz="1200" dirty="0">
                          <a:effectLst/>
                        </a:rPr>
                        <a:t>10:00 AM – 10:30 AM</a:t>
                      </a:r>
                    </a:p>
                    <a:p>
                      <a:pPr marL="0" marR="0">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6063" marR="66063" marT="0" marB="0"/>
                </a:tc>
                <a:tc>
                  <a:txBody>
                    <a:bodyPr/>
                    <a:lstStyle/>
                    <a:p>
                      <a:pPr marL="0" marR="0">
                        <a:lnSpc>
                          <a:spcPct val="115000"/>
                        </a:lnSpc>
                        <a:spcBef>
                          <a:spcPts val="0"/>
                        </a:spcBef>
                        <a:spcAft>
                          <a:spcPts val="1200"/>
                        </a:spcAft>
                      </a:pPr>
                      <a:r>
                        <a:rPr lang="en-US" sz="1200" dirty="0">
                          <a:effectLst/>
                        </a:rPr>
                        <a:t>Tour of the Facility</a:t>
                      </a:r>
                      <a:endParaRPr lang="en-US" sz="1200" dirty="0">
                        <a:effectLst/>
                        <a:latin typeface="Times New Roman" panose="02020603050405020304" pitchFamily="18" charset="0"/>
                        <a:ea typeface="Times New Roman" panose="02020603050405020304" pitchFamily="18" charset="0"/>
                      </a:endParaRPr>
                    </a:p>
                  </a:txBody>
                  <a:tcPr marL="66063" marR="66063"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6063" marR="66063" marT="0" marB="0"/>
                </a:tc>
                <a:tc>
                  <a:txBody>
                    <a:bodyPr/>
                    <a:lstStyle/>
                    <a:p>
                      <a:pPr marL="0" marR="0">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6063" marR="66063" marT="0" marB="0"/>
                </a:tc>
                <a:extLst>
                  <a:ext uri="{0D108BD9-81ED-4DB2-BD59-A6C34878D82A}">
                    <a16:rowId xmlns:a16="http://schemas.microsoft.com/office/drawing/2014/main" val="10000"/>
                  </a:ext>
                </a:extLst>
              </a:tr>
              <a:tr h="2082078">
                <a:tc>
                  <a:txBody>
                    <a:bodyPr/>
                    <a:lstStyle/>
                    <a:p>
                      <a:pPr marL="0" marR="0">
                        <a:lnSpc>
                          <a:spcPct val="115000"/>
                        </a:lnSpc>
                        <a:spcBef>
                          <a:spcPts val="0"/>
                        </a:spcBef>
                        <a:spcAft>
                          <a:spcPts val="0"/>
                        </a:spcAft>
                      </a:pPr>
                      <a:r>
                        <a:rPr lang="en-US" sz="1200" dirty="0">
                          <a:effectLst/>
                        </a:rPr>
                        <a:t>10:30 AM – 12:00 PM</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Room Location: North Room, 1</a:t>
                      </a:r>
                      <a:r>
                        <a:rPr lang="en-US" sz="1200" baseline="30000" dirty="0">
                          <a:effectLst/>
                        </a:rPr>
                        <a:t>st</a:t>
                      </a:r>
                      <a:r>
                        <a:rPr lang="en-US" sz="1200" dirty="0">
                          <a:effectLst/>
                        </a:rPr>
                        <a:t> floor</a:t>
                      </a:r>
                      <a:endParaRPr lang="en-US" sz="1200" dirty="0">
                        <a:effectLst/>
                        <a:latin typeface="Times New Roman" panose="02020603050405020304" pitchFamily="18" charset="0"/>
                        <a:ea typeface="Times New Roman" panose="02020603050405020304" pitchFamily="18" charset="0"/>
                      </a:endParaRPr>
                    </a:p>
                  </a:txBody>
                  <a:tcPr marL="66063" marR="66063" marT="0" marB="0"/>
                </a:tc>
                <a:tc>
                  <a:txBody>
                    <a:bodyPr/>
                    <a:lstStyle/>
                    <a:p>
                      <a:pPr marL="0" marR="0">
                        <a:lnSpc>
                          <a:spcPct val="115000"/>
                        </a:lnSpc>
                        <a:spcBef>
                          <a:spcPts val="0"/>
                        </a:spcBef>
                        <a:spcAft>
                          <a:spcPts val="0"/>
                        </a:spcAft>
                      </a:pPr>
                      <a:r>
                        <a:rPr lang="en-US" sz="1200" dirty="0">
                          <a:effectLst/>
                        </a:rPr>
                        <a:t>Concurrent Activities:</a:t>
                      </a:r>
                    </a:p>
                    <a:p>
                      <a:pPr marL="0" marR="0">
                        <a:lnSpc>
                          <a:spcPct val="115000"/>
                        </a:lnSpc>
                        <a:spcBef>
                          <a:spcPts val="0"/>
                        </a:spcBef>
                        <a:spcAft>
                          <a:spcPts val="0"/>
                        </a:spcAft>
                      </a:pPr>
                      <a:r>
                        <a:rPr lang="en-US" sz="1200" dirty="0">
                          <a:effectLst/>
                        </a:rPr>
                        <a:t>Staff interviews and document reviews.</a:t>
                      </a:r>
                    </a:p>
                    <a:p>
                      <a:pPr marL="0" marR="0">
                        <a:lnSpc>
                          <a:spcPct val="115000"/>
                        </a:lnSpc>
                        <a:spcBef>
                          <a:spcPts val="0"/>
                        </a:spcBef>
                        <a:spcAft>
                          <a:spcPts val="0"/>
                        </a:spcAft>
                      </a:pPr>
                      <a:r>
                        <a:rPr lang="en-US" sz="1200" dirty="0">
                          <a:effectLst/>
                        </a:rPr>
                        <a:t> </a:t>
                      </a:r>
                      <a:endParaRPr lang="en-US" sz="1000" dirty="0">
                        <a:effectLst/>
                      </a:endParaRPr>
                    </a:p>
                    <a:p>
                      <a:pPr marL="0" marR="0">
                        <a:lnSpc>
                          <a:spcPct val="115000"/>
                        </a:lnSpc>
                        <a:spcBef>
                          <a:spcPts val="0"/>
                        </a:spcBef>
                        <a:spcAft>
                          <a:spcPts val="0"/>
                        </a:spcAft>
                      </a:pPr>
                      <a:r>
                        <a:rPr lang="en-US" sz="1200" dirty="0">
                          <a:effectLst/>
                        </a:rPr>
                        <a:t>For the purposes of this Pilot Phase Site Visit, the entire team will be involved with the Administrative and Fiscal review process.  A typical site visit would have Administrative review and Fiscal review occurring in two separate rooms.</a:t>
                      </a:r>
                      <a:endParaRPr lang="en-US" sz="1000" dirty="0">
                        <a:effectLst/>
                      </a:endParaRPr>
                    </a:p>
                    <a:p>
                      <a:pPr marL="0" marR="0">
                        <a:lnSpc>
                          <a:spcPct val="115000"/>
                        </a:lnSpc>
                        <a:spcBef>
                          <a:spcPts val="0"/>
                        </a:spcBef>
                        <a:spcAft>
                          <a:spcPts val="0"/>
                        </a:spcAft>
                      </a:pPr>
                      <a:r>
                        <a:rPr lang="en-US" sz="1200" dirty="0">
                          <a:effectLst/>
                        </a:rPr>
                        <a:t> </a:t>
                      </a:r>
                      <a:endParaRPr lang="en-US" sz="1000" dirty="0">
                        <a:effectLst/>
                      </a:endParaRPr>
                    </a:p>
                    <a:p>
                      <a:pPr marL="0" marR="0">
                        <a:lnSpc>
                          <a:spcPct val="115000"/>
                        </a:lnSpc>
                        <a:spcBef>
                          <a:spcPts val="0"/>
                        </a:spcBef>
                        <a:spcAft>
                          <a:spcPts val="0"/>
                        </a:spcAft>
                      </a:pPr>
                      <a:r>
                        <a:rPr lang="en-US" sz="1200" dirty="0">
                          <a:effectLst/>
                        </a:rPr>
                        <a:t>Recommend we begin with Administrative/Programmatic Review, then to Fiscal Review, then to Chart Reviews over the course of the visit.</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6063" marR="66063" marT="0" marB="0"/>
                </a:tc>
                <a:tc>
                  <a:txBody>
                    <a:bodyPr/>
                    <a:lstStyle/>
                    <a:p>
                      <a:pPr marL="0" marR="0">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6063" marR="66063" marT="0" marB="0"/>
                </a:tc>
                <a:tc>
                  <a:txBody>
                    <a:bodyPr/>
                    <a:lstStyle/>
                    <a:p>
                      <a:pPr marL="0" marR="0">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6063" marR="66063"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8737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3279563365"/>
              </p:ext>
            </p:extLst>
          </p:nvPr>
        </p:nvGraphicFramePr>
        <p:xfrm>
          <a:off x="2409003" y="1328414"/>
          <a:ext cx="7373994" cy="4201172"/>
        </p:xfrm>
        <a:graphic>
          <a:graphicData uri="http://schemas.openxmlformats.org/drawingml/2006/chart">
            <c:chart xmlns:c="http://schemas.openxmlformats.org/drawingml/2006/chart" xmlns:r="http://schemas.openxmlformats.org/officeDocument/2006/relationships" r:id="rId3"/>
          </a:graphicData>
        </a:graphic>
      </p:graphicFrame>
      <p:sp>
        <p:nvSpPr>
          <p:cNvPr id="3074" name="Title 1"/>
          <p:cNvSpPr>
            <a:spLocks noGrp="1"/>
          </p:cNvSpPr>
          <p:nvPr>
            <p:ph type="title"/>
          </p:nvPr>
        </p:nvSpPr>
        <p:spPr/>
        <p:txBody>
          <a:bodyPr/>
          <a:lstStyle/>
          <a:p>
            <a:r>
              <a:rPr lang="en-US" altLang="en-US" sz="3200" dirty="0">
                <a:solidFill>
                  <a:schemeClr val="accent1"/>
                </a:solidFill>
              </a:rPr>
              <a:t>The Continuum of HIV Care, Indiana, as of December 2017</a:t>
            </a:r>
          </a:p>
        </p:txBody>
      </p:sp>
      <p:sp>
        <p:nvSpPr>
          <p:cNvPr id="4" name="Footer Placeholder 3"/>
          <p:cNvSpPr>
            <a:spLocks noGrp="1"/>
          </p:cNvSpPr>
          <p:nvPr>
            <p:ph type="ftr" sz="quarter" idx="11"/>
          </p:nvPr>
        </p:nvSpPr>
        <p:spPr>
          <a:xfrm>
            <a:off x="7858125" y="5961855"/>
            <a:ext cx="2895600" cy="365125"/>
          </a:xfrm>
        </p:spPr>
        <p:txBody>
          <a:bodyPr/>
          <a:lstStyle/>
          <a:p>
            <a:pPr>
              <a:defRPr/>
            </a:pPr>
            <a:r>
              <a:rPr lang="en-US" dirty="0">
                <a:solidFill>
                  <a:schemeClr val="bg1"/>
                </a:solidFill>
              </a:rPr>
              <a:t>Indiana State Department of Health, HIV/STD/Viral Hepatitis</a:t>
            </a:r>
          </a:p>
        </p:txBody>
      </p:sp>
      <p:sp>
        <p:nvSpPr>
          <p:cNvPr id="8" name="Rectangle 7"/>
          <p:cNvSpPr/>
          <p:nvPr/>
        </p:nvSpPr>
        <p:spPr>
          <a:xfrm>
            <a:off x="3386138" y="1842739"/>
            <a:ext cx="504825" cy="676275"/>
          </a:xfrm>
          <a:prstGeom prst="rect">
            <a:avLst/>
          </a:prstGeom>
          <a:solidFill>
            <a:schemeClr val="accent1">
              <a:lumMod val="110000"/>
              <a:satMod val="105000"/>
              <a:tint val="67000"/>
            </a:schemeClr>
          </a:solidFill>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900" dirty="0"/>
              <a:t>87% Aware of HIV Status</a:t>
            </a:r>
          </a:p>
        </p:txBody>
      </p:sp>
      <p:cxnSp>
        <p:nvCxnSpPr>
          <p:cNvPr id="9" name="Elbow Connector 8"/>
          <p:cNvCxnSpPr>
            <a:stCxn id="8" idx="3"/>
            <a:endCxn id="10" idx="1"/>
          </p:cNvCxnSpPr>
          <p:nvPr/>
        </p:nvCxnSpPr>
        <p:spPr>
          <a:xfrm>
            <a:off x="3890963" y="2180877"/>
            <a:ext cx="1178677" cy="114538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069640" y="3207196"/>
            <a:ext cx="523875" cy="238125"/>
          </a:xfrm>
          <a:prstGeom prst="rect">
            <a:avLst/>
          </a:prstGeom>
          <a:solidFill>
            <a:schemeClr val="accent1">
              <a:lumMod val="110000"/>
              <a:satMod val="105000"/>
              <a:tint val="67000"/>
            </a:schemeClr>
          </a:solidFill>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900" dirty="0"/>
              <a:t>58%</a:t>
            </a:r>
          </a:p>
        </p:txBody>
      </p:sp>
      <p:sp>
        <p:nvSpPr>
          <p:cNvPr id="11" name="Rectangle 10"/>
          <p:cNvSpPr/>
          <p:nvPr/>
        </p:nvSpPr>
        <p:spPr>
          <a:xfrm>
            <a:off x="6751639" y="2850009"/>
            <a:ext cx="495300" cy="238125"/>
          </a:xfrm>
          <a:prstGeom prst="rect">
            <a:avLst/>
          </a:prstGeom>
          <a:solidFill>
            <a:schemeClr val="accent1">
              <a:lumMod val="110000"/>
              <a:satMod val="105000"/>
              <a:tint val="67000"/>
            </a:schemeClr>
          </a:solidFill>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900" dirty="0"/>
              <a:t>69%</a:t>
            </a:r>
          </a:p>
        </p:txBody>
      </p:sp>
      <p:cxnSp>
        <p:nvCxnSpPr>
          <p:cNvPr id="12" name="Elbow Connector 11"/>
          <p:cNvCxnSpPr>
            <a:stCxn id="10" idx="3"/>
            <a:endCxn id="11" idx="1"/>
          </p:cNvCxnSpPr>
          <p:nvPr/>
        </p:nvCxnSpPr>
        <p:spPr>
          <a:xfrm flipV="1">
            <a:off x="5593515" y="2969072"/>
            <a:ext cx="1158124" cy="35718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435181" y="3180896"/>
            <a:ext cx="504825" cy="238125"/>
          </a:xfrm>
          <a:prstGeom prst="rect">
            <a:avLst/>
          </a:prstGeom>
          <a:solidFill>
            <a:schemeClr val="accent1">
              <a:lumMod val="110000"/>
              <a:satMod val="105000"/>
              <a:tint val="67000"/>
            </a:schemeClr>
          </a:solidFill>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900"/>
              <a:t>58%</a:t>
            </a:r>
          </a:p>
        </p:txBody>
      </p:sp>
      <p:cxnSp>
        <p:nvCxnSpPr>
          <p:cNvPr id="14" name="Elbow Connector 13"/>
          <p:cNvCxnSpPr>
            <a:stCxn id="11" idx="3"/>
            <a:endCxn id="13" idx="1"/>
          </p:cNvCxnSpPr>
          <p:nvPr/>
        </p:nvCxnSpPr>
        <p:spPr>
          <a:xfrm>
            <a:off x="7246939" y="2969072"/>
            <a:ext cx="1188242" cy="33088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409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to the Visit: Step Three  </a:t>
            </a:r>
          </a:p>
        </p:txBody>
      </p:sp>
      <p:sp>
        <p:nvSpPr>
          <p:cNvPr id="3" name="Content Placeholder 2"/>
          <p:cNvSpPr>
            <a:spLocks noGrp="1"/>
          </p:cNvSpPr>
          <p:nvPr>
            <p:ph sz="half" idx="10"/>
          </p:nvPr>
        </p:nvSpPr>
        <p:spPr/>
        <p:txBody>
          <a:bodyPr/>
          <a:lstStyle/>
          <a:p>
            <a:r>
              <a:rPr lang="en-CA" sz="2200" dirty="0"/>
              <a:t>There is a blended discussion along with  document review</a:t>
            </a:r>
          </a:p>
          <a:p>
            <a:pPr lvl="1"/>
            <a:r>
              <a:rPr lang="en-CA" sz="2200" dirty="0"/>
              <a:t>We make note if there is a need for Technical Assistance</a:t>
            </a:r>
          </a:p>
          <a:p>
            <a:pPr marL="457200" lvl="1" indent="0">
              <a:buNone/>
            </a:pPr>
            <a:endParaRPr lang="en-CA" sz="2200" dirty="0"/>
          </a:p>
          <a:p>
            <a:r>
              <a:rPr lang="en-CA" altLang="en-US" sz="2200" dirty="0"/>
              <a:t>Compliance is checked with “Met”, “Not Met”, “Yes”, “No”</a:t>
            </a:r>
          </a:p>
          <a:p>
            <a:pPr lvl="1"/>
            <a:r>
              <a:rPr lang="en-CA" altLang="en-US" sz="2200" dirty="0"/>
              <a:t>Partial compliance is noncompliance!</a:t>
            </a:r>
          </a:p>
          <a:p>
            <a:pPr marL="457200" lvl="1" indent="0">
              <a:buNone/>
            </a:pPr>
            <a:endParaRPr lang="en-CA" altLang="en-US" sz="2200" dirty="0"/>
          </a:p>
          <a:p>
            <a:r>
              <a:rPr lang="en-US" altLang="en-US" sz="2200" dirty="0"/>
              <a:t>Client files will be requested for review</a:t>
            </a:r>
          </a:p>
          <a:p>
            <a:endParaRPr lang="en-US" altLang="en-US" sz="2200" dirty="0"/>
          </a:p>
          <a:p>
            <a:r>
              <a:rPr lang="en-US" altLang="en-US" sz="2200" dirty="0"/>
              <a:t>There is also a strong chance that we will want to sit with a group of clients </a:t>
            </a:r>
          </a:p>
          <a:p>
            <a:pPr lvl="1"/>
            <a:r>
              <a:rPr lang="en-US" altLang="en-US" sz="2200" dirty="0"/>
              <a:t>This focus group will allow clients to give their feedback on services, unmet needs, and any barriers they have</a:t>
            </a:r>
            <a:endParaRPr lang="es-PR" altLang="en-US" sz="2200" dirty="0"/>
          </a:p>
          <a:p>
            <a:endParaRPr lang="en-US" dirty="0"/>
          </a:p>
        </p:txBody>
      </p:sp>
    </p:spTree>
    <p:extLst>
      <p:ext uri="{BB962C8B-B14F-4D97-AF65-F5344CB8AC3E}">
        <p14:creationId xmlns:p14="http://schemas.microsoft.com/office/powerpoint/2010/main" val="2201182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 the Visit </a:t>
            </a:r>
          </a:p>
        </p:txBody>
      </p:sp>
      <p:sp>
        <p:nvSpPr>
          <p:cNvPr id="3" name="Content Placeholder 2"/>
          <p:cNvSpPr>
            <a:spLocks noGrp="1"/>
          </p:cNvSpPr>
          <p:nvPr>
            <p:ph sz="half" idx="10"/>
          </p:nvPr>
        </p:nvSpPr>
        <p:spPr/>
        <p:txBody>
          <a:bodyPr>
            <a:normAutofit lnSpcReduction="10000"/>
          </a:bodyPr>
          <a:lstStyle/>
          <a:p>
            <a:r>
              <a:rPr lang="en-CA" dirty="0"/>
              <a:t>Monitoring reports will be compiled by ISDH</a:t>
            </a:r>
          </a:p>
          <a:p>
            <a:pPr lvl="1"/>
            <a:r>
              <a:rPr lang="en-CA" dirty="0"/>
              <a:t>ISDH has 45 days from the last day of the visit to deliver the final report to the sub-recipient </a:t>
            </a:r>
          </a:p>
          <a:p>
            <a:pPr lvl="1"/>
            <a:r>
              <a:rPr lang="en-CA" dirty="0"/>
              <a:t>These reports are generated and approved by ISDH leadership </a:t>
            </a:r>
          </a:p>
          <a:p>
            <a:r>
              <a:rPr lang="en-CA" dirty="0"/>
              <a:t>Corrective Action Plan</a:t>
            </a:r>
          </a:p>
          <a:p>
            <a:pPr lvl="1"/>
            <a:r>
              <a:rPr lang="en-CA" dirty="0"/>
              <a:t>To address findings in the monitoring reports sub-recipient will submit a CAP within 10 working days </a:t>
            </a:r>
          </a:p>
          <a:p>
            <a:pPr lvl="1"/>
            <a:r>
              <a:rPr lang="en-CA" dirty="0"/>
              <a:t>ISDH approves/modifies the CAP within 7 working days and returns the plan  to the sub-recipient </a:t>
            </a:r>
          </a:p>
          <a:p>
            <a:pPr lvl="1"/>
            <a:r>
              <a:rPr lang="en-CA" dirty="0"/>
              <a:t>ISDH monitors resolution of corrective actions</a:t>
            </a:r>
          </a:p>
          <a:p>
            <a:r>
              <a:rPr lang="en-CA" dirty="0"/>
              <a:t>Follow-up Visits</a:t>
            </a:r>
          </a:p>
          <a:p>
            <a:r>
              <a:rPr lang="en-CA" dirty="0"/>
              <a:t>Site Visit Evaluation</a:t>
            </a:r>
          </a:p>
          <a:p>
            <a:endParaRPr lang="en-US" dirty="0"/>
          </a:p>
        </p:txBody>
      </p:sp>
    </p:spTree>
    <p:extLst>
      <p:ext uri="{BB962C8B-B14F-4D97-AF65-F5344CB8AC3E}">
        <p14:creationId xmlns:p14="http://schemas.microsoft.com/office/powerpoint/2010/main" val="3656247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Have We Learned?</a:t>
            </a:r>
          </a:p>
        </p:txBody>
      </p:sp>
      <p:sp>
        <p:nvSpPr>
          <p:cNvPr id="3" name="Content Placeholder 2"/>
          <p:cNvSpPr>
            <a:spLocks noGrp="1"/>
          </p:cNvSpPr>
          <p:nvPr>
            <p:ph sz="half" idx="10"/>
          </p:nvPr>
        </p:nvSpPr>
        <p:spPr/>
        <p:txBody>
          <a:bodyPr/>
          <a:lstStyle/>
          <a:p>
            <a:r>
              <a:rPr lang="en-US" dirty="0"/>
              <a:t>We all have a learning curve! </a:t>
            </a:r>
          </a:p>
          <a:p>
            <a:r>
              <a:rPr lang="en-US" dirty="0"/>
              <a:t>Ryan White funding has a lot of pieces, we need to work together to maintain </a:t>
            </a:r>
          </a:p>
          <a:p>
            <a:r>
              <a:rPr lang="en-US" dirty="0"/>
              <a:t>Our sub-recipients are very open to learn the process and very willing to help develop our monitoring process</a:t>
            </a:r>
          </a:p>
          <a:p>
            <a:r>
              <a:rPr lang="en-US" dirty="0"/>
              <a:t>We have a way to go yet.</a:t>
            </a:r>
          </a:p>
          <a:p>
            <a:pPr lvl="1"/>
            <a:r>
              <a:rPr lang="en-US" dirty="0"/>
              <a:t>We have completed three site visits so far, but ISDH’s training wheels are officially off!</a:t>
            </a:r>
          </a:p>
          <a:p>
            <a:pPr lvl="1"/>
            <a:r>
              <a:rPr lang="en-US" dirty="0"/>
              <a:t>We will begin to implement our system as we roll out the next sites to be monitored. </a:t>
            </a:r>
          </a:p>
          <a:p>
            <a:endParaRPr lang="en-US" dirty="0"/>
          </a:p>
        </p:txBody>
      </p:sp>
    </p:spTree>
    <p:extLst>
      <p:ext uri="{BB962C8B-B14F-4D97-AF65-F5344CB8AC3E}">
        <p14:creationId xmlns:p14="http://schemas.microsoft.com/office/powerpoint/2010/main" val="37346411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Next Steps </a:t>
            </a:r>
          </a:p>
        </p:txBody>
      </p:sp>
      <p:sp>
        <p:nvSpPr>
          <p:cNvPr id="3" name="Content Placeholder 2"/>
          <p:cNvSpPr>
            <a:spLocks noGrp="1"/>
          </p:cNvSpPr>
          <p:nvPr>
            <p:ph sz="half" idx="10"/>
          </p:nvPr>
        </p:nvSpPr>
        <p:spPr/>
        <p:txBody>
          <a:bodyPr/>
          <a:lstStyle/>
          <a:p>
            <a:r>
              <a:rPr lang="en-US" dirty="0"/>
              <a:t>ISDH is developing a policy and site visit schedule </a:t>
            </a:r>
          </a:p>
          <a:p>
            <a:pPr lvl="1"/>
            <a:r>
              <a:rPr lang="en-US" dirty="0"/>
              <a:t>We are waiting for approval about a site visit exemption </a:t>
            </a:r>
          </a:p>
          <a:p>
            <a:pPr marL="457200" lvl="1" indent="0">
              <a:buNone/>
            </a:pPr>
            <a:endParaRPr lang="en-US" dirty="0"/>
          </a:p>
          <a:p>
            <a:r>
              <a:rPr lang="en-US" dirty="0"/>
              <a:t>Quality management is an upcoming development that will be reflected on monitoring site visits </a:t>
            </a:r>
          </a:p>
          <a:p>
            <a:endParaRPr lang="en-US" dirty="0"/>
          </a:p>
          <a:p>
            <a:r>
              <a:rPr lang="en-US" dirty="0"/>
              <a:t>ISDH will be in contact with each sub-recipient to give them their monitoring timeline </a:t>
            </a:r>
          </a:p>
        </p:txBody>
      </p:sp>
    </p:spTree>
    <p:extLst>
      <p:ext uri="{BB962C8B-B14F-4D97-AF65-F5344CB8AC3E}">
        <p14:creationId xmlns:p14="http://schemas.microsoft.com/office/powerpoint/2010/main" val="1677734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Accomplishments</a:t>
            </a:r>
          </a:p>
        </p:txBody>
      </p:sp>
    </p:spTree>
    <p:extLst>
      <p:ext uri="{BB962C8B-B14F-4D97-AF65-F5344CB8AC3E}">
        <p14:creationId xmlns:p14="http://schemas.microsoft.com/office/powerpoint/2010/main" val="4213469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ISDH</a:t>
            </a:r>
          </a:p>
        </p:txBody>
      </p:sp>
      <p:sp>
        <p:nvSpPr>
          <p:cNvPr id="3" name="Content Placeholder 2"/>
          <p:cNvSpPr>
            <a:spLocks noGrp="1"/>
          </p:cNvSpPr>
          <p:nvPr>
            <p:ph idx="1"/>
          </p:nvPr>
        </p:nvSpPr>
        <p:spPr/>
        <p:txBody>
          <a:bodyPr>
            <a:normAutofit/>
          </a:bodyPr>
          <a:lstStyle/>
          <a:p>
            <a:r>
              <a:rPr lang="en-CA" dirty="0"/>
              <a:t>Allocated more than $13M to expand and create services</a:t>
            </a:r>
          </a:p>
          <a:p>
            <a:pPr lvl="1"/>
            <a:r>
              <a:rPr lang="en-CA" dirty="0"/>
              <a:t>Across 17 service categories and 25 agencies</a:t>
            </a:r>
          </a:p>
          <a:p>
            <a:r>
              <a:rPr lang="en-CA" dirty="0"/>
              <a:t>Created a data system to improve information exchange between recipient, </a:t>
            </a:r>
            <a:r>
              <a:rPr lang="en-CA" dirty="0" err="1"/>
              <a:t>subrecipients</a:t>
            </a:r>
            <a:r>
              <a:rPr lang="en-CA" dirty="0"/>
              <a:t> and Care Coordinators</a:t>
            </a:r>
          </a:p>
          <a:p>
            <a:r>
              <a:rPr lang="en-CA" dirty="0"/>
              <a:t>Increased staffing level</a:t>
            </a:r>
          </a:p>
          <a:p>
            <a:r>
              <a:rPr lang="en-CA" dirty="0"/>
              <a:t>Created a technical assistance team of national experts and state consultants</a:t>
            </a:r>
          </a:p>
          <a:p>
            <a:pPr lvl="1"/>
            <a:r>
              <a:rPr lang="en-CA" dirty="0"/>
              <a:t>Enhanced knowledge, training and trusting relationships with </a:t>
            </a:r>
            <a:r>
              <a:rPr lang="en-CA" dirty="0" err="1"/>
              <a:t>subrecipients</a:t>
            </a:r>
            <a:endParaRPr lang="en-CA" dirty="0"/>
          </a:p>
          <a:p>
            <a:r>
              <a:rPr lang="en-CA" dirty="0"/>
              <a:t>Initiated service integration with Prevention and STD Operations</a:t>
            </a:r>
          </a:p>
        </p:txBody>
      </p:sp>
    </p:spTree>
    <p:extLst>
      <p:ext uri="{BB962C8B-B14F-4D97-AF65-F5344CB8AC3E}">
        <p14:creationId xmlns:p14="http://schemas.microsoft.com/office/powerpoint/2010/main" val="2834932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Administrative</a:t>
            </a:r>
          </a:p>
        </p:txBody>
      </p:sp>
      <p:sp>
        <p:nvSpPr>
          <p:cNvPr id="3" name="Content Placeholder 2"/>
          <p:cNvSpPr>
            <a:spLocks noGrp="1"/>
          </p:cNvSpPr>
          <p:nvPr>
            <p:ph idx="1"/>
          </p:nvPr>
        </p:nvSpPr>
        <p:spPr/>
        <p:txBody>
          <a:bodyPr/>
          <a:lstStyle/>
          <a:p>
            <a:r>
              <a:rPr lang="en-CA" dirty="0"/>
              <a:t>Developed key policies and procedures</a:t>
            </a:r>
          </a:p>
          <a:p>
            <a:r>
              <a:rPr lang="en-CA" dirty="0"/>
              <a:t>Established weekly team calls</a:t>
            </a:r>
          </a:p>
          <a:p>
            <a:pPr lvl="1"/>
            <a:r>
              <a:rPr lang="en-CA" dirty="0"/>
              <a:t>ISDH, OI and state consultants</a:t>
            </a:r>
          </a:p>
          <a:p>
            <a:r>
              <a:rPr lang="en-CA" dirty="0"/>
              <a:t>Updated </a:t>
            </a:r>
            <a:r>
              <a:rPr lang="en-CA" dirty="0" err="1"/>
              <a:t>subrecipient</a:t>
            </a:r>
            <a:r>
              <a:rPr lang="en-CA" dirty="0"/>
              <a:t> contracts to ensure federal compliance</a:t>
            </a:r>
          </a:p>
          <a:p>
            <a:r>
              <a:rPr lang="en-CA" dirty="0"/>
              <a:t>Implemented monthly </a:t>
            </a:r>
            <a:r>
              <a:rPr lang="en-CA" dirty="0" err="1"/>
              <a:t>subrecipient</a:t>
            </a:r>
            <a:r>
              <a:rPr lang="en-CA" dirty="0"/>
              <a:t> progress reports</a:t>
            </a:r>
          </a:p>
          <a:p>
            <a:endParaRPr lang="en-CA" dirty="0"/>
          </a:p>
        </p:txBody>
      </p:sp>
    </p:spTree>
    <p:extLst>
      <p:ext uri="{BB962C8B-B14F-4D97-AF65-F5344CB8AC3E}">
        <p14:creationId xmlns:p14="http://schemas.microsoft.com/office/powerpoint/2010/main" val="91320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Programmatic</a:t>
            </a:r>
          </a:p>
        </p:txBody>
      </p:sp>
      <p:sp>
        <p:nvSpPr>
          <p:cNvPr id="3" name="Content Placeholder 2"/>
          <p:cNvSpPr>
            <a:spLocks noGrp="1"/>
          </p:cNvSpPr>
          <p:nvPr>
            <p:ph idx="1"/>
          </p:nvPr>
        </p:nvSpPr>
        <p:spPr/>
        <p:txBody>
          <a:bodyPr/>
          <a:lstStyle/>
          <a:p>
            <a:r>
              <a:rPr lang="en-CA" dirty="0"/>
              <a:t>Developed eligibility determination process for services</a:t>
            </a:r>
          </a:p>
          <a:p>
            <a:r>
              <a:rPr lang="en-CA" dirty="0"/>
              <a:t>Created internal tools to track contracts and allocations</a:t>
            </a:r>
          </a:p>
          <a:p>
            <a:r>
              <a:rPr lang="en-CA" dirty="0"/>
              <a:t>Mapped funded </a:t>
            </a:r>
            <a:r>
              <a:rPr lang="en-CA" dirty="0" err="1"/>
              <a:t>subrecipient</a:t>
            </a:r>
            <a:r>
              <a:rPr lang="en-CA" dirty="0"/>
              <a:t> activities to RWHAP Service Categories</a:t>
            </a:r>
          </a:p>
          <a:p>
            <a:pPr marL="0" indent="0">
              <a:buNone/>
            </a:pPr>
            <a:endParaRPr lang="en-CA" dirty="0"/>
          </a:p>
          <a:p>
            <a:endParaRPr lang="en-CA" dirty="0"/>
          </a:p>
        </p:txBody>
      </p:sp>
    </p:spTree>
    <p:extLst>
      <p:ext uri="{BB962C8B-B14F-4D97-AF65-F5344CB8AC3E}">
        <p14:creationId xmlns:p14="http://schemas.microsoft.com/office/powerpoint/2010/main" val="1972028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Fiscal</a:t>
            </a:r>
          </a:p>
        </p:txBody>
      </p:sp>
      <p:sp>
        <p:nvSpPr>
          <p:cNvPr id="3" name="Content Placeholder 2"/>
          <p:cNvSpPr>
            <a:spLocks noGrp="1"/>
          </p:cNvSpPr>
          <p:nvPr>
            <p:ph idx="1"/>
          </p:nvPr>
        </p:nvSpPr>
        <p:spPr/>
        <p:txBody>
          <a:bodyPr/>
          <a:lstStyle/>
          <a:p>
            <a:r>
              <a:rPr lang="en-CA" dirty="0"/>
              <a:t>Developed key policies and procedures</a:t>
            </a:r>
          </a:p>
          <a:p>
            <a:r>
              <a:rPr lang="en-CA" dirty="0"/>
              <a:t>Established a </a:t>
            </a:r>
            <a:r>
              <a:rPr lang="en-CA" dirty="0" err="1"/>
              <a:t>subrecipient</a:t>
            </a:r>
            <a:r>
              <a:rPr lang="en-CA" dirty="0"/>
              <a:t> risk assessment tool</a:t>
            </a:r>
          </a:p>
          <a:p>
            <a:r>
              <a:rPr lang="en-CA" dirty="0"/>
              <a:t>Established </a:t>
            </a:r>
            <a:r>
              <a:rPr lang="en-CA" dirty="0" err="1"/>
              <a:t>subrecipient</a:t>
            </a:r>
            <a:r>
              <a:rPr lang="en-CA" dirty="0"/>
              <a:t> invoicing and reimbursement process</a:t>
            </a:r>
          </a:p>
          <a:p>
            <a:r>
              <a:rPr lang="en-CA" dirty="0"/>
              <a:t>Developed internal tools to track </a:t>
            </a:r>
            <a:r>
              <a:rPr lang="en-CA" dirty="0" err="1"/>
              <a:t>subrecipient</a:t>
            </a:r>
            <a:r>
              <a:rPr lang="en-CA" dirty="0"/>
              <a:t> budgets</a:t>
            </a:r>
          </a:p>
          <a:p>
            <a:pPr marL="0" indent="0">
              <a:buNone/>
            </a:pPr>
            <a:endParaRPr lang="en-CA" dirty="0"/>
          </a:p>
        </p:txBody>
      </p:sp>
    </p:spTree>
    <p:extLst>
      <p:ext uri="{BB962C8B-B14F-4D97-AF65-F5344CB8AC3E}">
        <p14:creationId xmlns:p14="http://schemas.microsoft.com/office/powerpoint/2010/main" val="19175254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Management </a:t>
            </a:r>
          </a:p>
        </p:txBody>
      </p:sp>
      <p:sp>
        <p:nvSpPr>
          <p:cNvPr id="3" name="Content Placeholder 2"/>
          <p:cNvSpPr>
            <a:spLocks noGrp="1"/>
          </p:cNvSpPr>
          <p:nvPr>
            <p:ph sz="half" idx="10"/>
          </p:nvPr>
        </p:nvSpPr>
        <p:spPr/>
        <p:txBody>
          <a:bodyPr/>
          <a:lstStyle/>
          <a:p>
            <a:r>
              <a:rPr lang="en-US" dirty="0">
                <a:cs typeface="Calibri"/>
              </a:rPr>
              <a:t>Provided high level review of data reporting requirements</a:t>
            </a:r>
            <a:endParaRPr lang="en-US" dirty="0"/>
          </a:p>
          <a:p>
            <a:r>
              <a:rPr lang="en-US" dirty="0"/>
              <a:t>Conducted provider assessment regarding data collection reporting activities</a:t>
            </a:r>
            <a:endParaRPr lang="en-US" dirty="0">
              <a:cs typeface="Calibri"/>
            </a:endParaRPr>
          </a:p>
          <a:p>
            <a:r>
              <a:rPr lang="en-US" dirty="0"/>
              <a:t>Developed interim data collection process &amp; tool</a:t>
            </a:r>
          </a:p>
          <a:p>
            <a:r>
              <a:rPr lang="en-US" dirty="0"/>
              <a:t>Foundational work for establishing ISDH-approved data system</a:t>
            </a:r>
          </a:p>
          <a:p>
            <a:pPr lvl="1"/>
            <a:r>
              <a:rPr lang="en-US" dirty="0">
                <a:cs typeface="Calibri"/>
              </a:rPr>
              <a:t>Consulted with other states regarding approaches to data collection</a:t>
            </a:r>
          </a:p>
          <a:p>
            <a:pPr lvl="1"/>
            <a:r>
              <a:rPr lang="en-US" dirty="0">
                <a:cs typeface="Calibri"/>
              </a:rPr>
              <a:t>Initiated discussions with Marion County about possible collaboration</a:t>
            </a:r>
          </a:p>
          <a:p>
            <a:pPr lvl="1"/>
            <a:r>
              <a:rPr lang="en-US" dirty="0">
                <a:cs typeface="Calibri"/>
              </a:rPr>
              <a:t>Engaged ISDH IT, Data Security and legal representation into review of potential data systems</a:t>
            </a:r>
            <a:endParaRPr lang="en-US" dirty="0"/>
          </a:p>
          <a:p>
            <a:pPr lvl="1"/>
            <a:r>
              <a:rPr lang="en-US" dirty="0">
                <a:cs typeface="Calibri"/>
              </a:rPr>
              <a:t>Conducted meetings with vendors to discuss data system implementation</a:t>
            </a:r>
          </a:p>
          <a:p>
            <a:pPr lvl="1"/>
            <a:r>
              <a:rPr lang="en-US" dirty="0">
                <a:cs typeface="Calibri"/>
              </a:rPr>
              <a:t>Developed subservices and service units for use in data system</a:t>
            </a:r>
          </a:p>
          <a:p>
            <a:endParaRPr lang="en-US" dirty="0"/>
          </a:p>
        </p:txBody>
      </p:sp>
    </p:spTree>
    <p:extLst>
      <p:ext uri="{BB962C8B-B14F-4D97-AF65-F5344CB8AC3E}">
        <p14:creationId xmlns:p14="http://schemas.microsoft.com/office/powerpoint/2010/main" val="98448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Indiana HIV Demographic Breakdown as of December 2017 – Gender</a:t>
            </a:r>
          </a:p>
        </p:txBody>
      </p:sp>
      <p:graphicFrame>
        <p:nvGraphicFramePr>
          <p:cNvPr id="7" name="Content Placeholder 6"/>
          <p:cNvGraphicFramePr>
            <a:graphicFrameLocks noGrp="1"/>
          </p:cNvGraphicFramePr>
          <p:nvPr>
            <p:ph sz="half" idx="1"/>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83702" y="5547758"/>
            <a:ext cx="10624595" cy="276999"/>
          </a:xfrm>
          <a:prstGeom prst="rect">
            <a:avLst/>
          </a:prstGeom>
          <a:noFill/>
        </p:spPr>
        <p:txBody>
          <a:bodyPr wrap="square" rtlCol="0">
            <a:spAutoFit/>
          </a:bodyPr>
          <a:lstStyle/>
          <a:p>
            <a:r>
              <a:rPr lang="en-US" sz="1200" dirty="0"/>
              <a:t>*CDC. </a:t>
            </a:r>
            <a:r>
              <a:rPr lang="en-US" sz="1200" dirty="0">
                <a:hlinkClick r:id="rId5">
                  <a:extLst>
                    <a:ext uri="{A12FA001-AC4F-418D-AE19-62706E023703}">
                      <ahyp:hlinkClr xmlns:ahyp="http://schemas.microsoft.com/office/drawing/2018/hyperlinkcolor" val="tx"/>
                    </a:ext>
                  </a:extLst>
                </a:hlinkClick>
              </a:rPr>
              <a:t>Estimated HIV incidence and prevalence in the United States, 2010-2015</a:t>
            </a:r>
            <a:r>
              <a:rPr lang="en-US" sz="1200" dirty="0"/>
              <a:t>. </a:t>
            </a:r>
            <a:r>
              <a:rPr lang="en-US" sz="1200" i="1" dirty="0"/>
              <a:t>HIV Surveillance Supplemental Report </a:t>
            </a:r>
            <a:r>
              <a:rPr lang="en-US" sz="1200" dirty="0"/>
              <a:t>2018;23(1).</a:t>
            </a:r>
          </a:p>
        </p:txBody>
      </p:sp>
    </p:spTree>
    <p:extLst>
      <p:ext uri="{BB962C8B-B14F-4D97-AF65-F5344CB8AC3E}">
        <p14:creationId xmlns:p14="http://schemas.microsoft.com/office/powerpoint/2010/main" val="35995610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a:t>Monitoring and Reporting Requirements </a:t>
            </a:r>
          </a:p>
        </p:txBody>
      </p:sp>
      <p:sp>
        <p:nvSpPr>
          <p:cNvPr id="3" name="Content Placeholder 2"/>
          <p:cNvSpPr>
            <a:spLocks noGrp="1"/>
          </p:cNvSpPr>
          <p:nvPr>
            <p:ph sz="half" idx="10"/>
          </p:nvPr>
        </p:nvSpPr>
        <p:spPr/>
        <p:txBody>
          <a:bodyPr/>
          <a:lstStyle/>
          <a:p>
            <a:r>
              <a:rPr lang="en-US" sz="3000" dirty="0" err="1"/>
              <a:t>CAREWare</a:t>
            </a:r>
            <a:r>
              <a:rPr lang="en-US" sz="3000" dirty="0"/>
              <a:t> Implementation</a:t>
            </a:r>
          </a:p>
          <a:p>
            <a:pPr lvl="1"/>
            <a:r>
              <a:rPr lang="en-US" dirty="0"/>
              <a:t>Shared ISDH/Marion County data collection system</a:t>
            </a:r>
          </a:p>
          <a:p>
            <a:pPr lvl="1"/>
            <a:r>
              <a:rPr lang="en-US" dirty="0"/>
              <a:t>Data will be required to be entered </a:t>
            </a:r>
            <a:r>
              <a:rPr lang="en-CA" dirty="0"/>
              <a:t>by the 15</a:t>
            </a:r>
            <a:r>
              <a:rPr lang="en-CA" baseline="30000" dirty="0"/>
              <a:t>th</a:t>
            </a:r>
            <a:r>
              <a:rPr lang="en-CA" dirty="0"/>
              <a:t> of the month following the provision of services.</a:t>
            </a:r>
            <a:endParaRPr lang="en-US" dirty="0"/>
          </a:p>
          <a:p>
            <a:pPr lvl="1"/>
            <a:r>
              <a:rPr lang="en-US" dirty="0"/>
              <a:t>Includes all required data elements (see your handout for details) </a:t>
            </a:r>
          </a:p>
          <a:p>
            <a:pPr lvl="1"/>
            <a:r>
              <a:rPr lang="en-US" dirty="0"/>
              <a:t>Training will be provided</a:t>
            </a:r>
          </a:p>
          <a:p>
            <a:pPr lvl="1"/>
            <a:r>
              <a:rPr lang="en-US" dirty="0"/>
              <a:t>Estimated implementation is early-mid 2019</a:t>
            </a:r>
          </a:p>
          <a:p>
            <a:r>
              <a:rPr lang="en-US" dirty="0"/>
              <a:t>Monthly </a:t>
            </a:r>
            <a:r>
              <a:rPr lang="en-US" dirty="0" err="1"/>
              <a:t>Subrecipient</a:t>
            </a:r>
            <a:r>
              <a:rPr lang="en-US" dirty="0"/>
              <a:t> Webinars will continue and are a great place to stay up-to-date about requirements </a:t>
            </a:r>
          </a:p>
          <a:p>
            <a:endParaRPr lang="en-US" dirty="0"/>
          </a:p>
        </p:txBody>
      </p:sp>
    </p:spTree>
    <p:extLst>
      <p:ext uri="{BB962C8B-B14F-4D97-AF65-F5344CB8AC3E}">
        <p14:creationId xmlns:p14="http://schemas.microsoft.com/office/powerpoint/2010/main" val="1676021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4237-B8B0-8A49-95FD-038ADA164EF9}"/>
              </a:ext>
            </a:extLst>
          </p:cNvPr>
          <p:cNvSpPr>
            <a:spLocks noGrp="1"/>
          </p:cNvSpPr>
          <p:nvPr>
            <p:ph type="title"/>
          </p:nvPr>
        </p:nvSpPr>
        <p:spPr/>
        <p:txBody>
          <a:bodyPr>
            <a:normAutofit fontScale="90000"/>
          </a:bodyPr>
          <a:lstStyle/>
          <a:p>
            <a:r>
              <a:rPr lang="en-US" dirty="0"/>
              <a:t>Quality Management</a:t>
            </a:r>
          </a:p>
        </p:txBody>
      </p:sp>
      <p:sp>
        <p:nvSpPr>
          <p:cNvPr id="3" name="Content Placeholder 2">
            <a:extLst>
              <a:ext uri="{FF2B5EF4-FFF2-40B4-BE49-F238E27FC236}">
                <a16:creationId xmlns:a16="http://schemas.microsoft.com/office/drawing/2014/main" id="{1CBE84F1-D339-1445-8904-E1E8882A83F7}"/>
              </a:ext>
            </a:extLst>
          </p:cNvPr>
          <p:cNvSpPr>
            <a:spLocks noGrp="1"/>
          </p:cNvSpPr>
          <p:nvPr>
            <p:ph sz="half" idx="10"/>
          </p:nvPr>
        </p:nvSpPr>
        <p:spPr/>
        <p:txBody>
          <a:bodyPr/>
          <a:lstStyle/>
          <a:p>
            <a:r>
              <a:rPr lang="en-US" dirty="0"/>
              <a:t>Developed IN Statewide QM plan</a:t>
            </a:r>
          </a:p>
          <a:p>
            <a:pPr marL="1028700" lvl="1" indent="-342900"/>
            <a:r>
              <a:rPr lang="en-US" dirty="0"/>
              <a:t>Outlines structure for CQM in Indiana across Division Programs</a:t>
            </a:r>
          </a:p>
          <a:p>
            <a:pPr marL="1028700" lvl="1" indent="-342900"/>
            <a:r>
              <a:rPr lang="en-US" dirty="0"/>
              <a:t>Delineates infrastructure, performance measurement and quality improvement</a:t>
            </a:r>
          </a:p>
          <a:p>
            <a:endParaRPr lang="en-US" dirty="0"/>
          </a:p>
          <a:p>
            <a:r>
              <a:rPr lang="en-US" dirty="0"/>
              <a:t>Established Subcommittee of the Indiana HIV/STD Advisory Committee</a:t>
            </a:r>
          </a:p>
          <a:p>
            <a:endParaRPr lang="en-US" dirty="0"/>
          </a:p>
          <a:p>
            <a:r>
              <a:rPr lang="en-US" dirty="0"/>
              <a:t>Developed performance measures</a:t>
            </a:r>
          </a:p>
          <a:p>
            <a:pPr marL="342900" indent="-342900"/>
            <a:r>
              <a:rPr lang="en-US" dirty="0"/>
              <a:t> </a:t>
            </a:r>
          </a:p>
          <a:p>
            <a:pPr marL="342900" indent="-342900"/>
            <a:endParaRPr lang="en-US" dirty="0"/>
          </a:p>
          <a:p>
            <a:pPr marL="1028700" lvl="1" indent="-342900"/>
            <a:endParaRPr lang="en-US" dirty="0"/>
          </a:p>
        </p:txBody>
      </p:sp>
    </p:spTree>
    <p:extLst>
      <p:ext uri="{BB962C8B-B14F-4D97-AF65-F5344CB8AC3E}">
        <p14:creationId xmlns:p14="http://schemas.microsoft.com/office/powerpoint/2010/main" val="654429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Quality Milestones</a:t>
            </a:r>
          </a:p>
        </p:txBody>
      </p:sp>
      <p:graphicFrame>
        <p:nvGraphicFramePr>
          <p:cNvPr id="4" name="Content Placeholder 6">
            <a:extLst>
              <a:ext uri="{FF2B5EF4-FFF2-40B4-BE49-F238E27FC236}">
                <a16:creationId xmlns:a16="http://schemas.microsoft.com/office/drawing/2014/main" id="{06BC7624-E177-4A6F-821F-FC0BA55580F2}"/>
              </a:ext>
            </a:extLst>
          </p:cNvPr>
          <p:cNvGraphicFramePr>
            <a:graphicFrameLocks noGrp="1"/>
          </p:cNvGraphicFramePr>
          <p:nvPr>
            <p:ph idx="4294967295"/>
            <p:extLst>
              <p:ext uri="{D42A27DB-BD31-4B8C-83A1-F6EECF244321}">
                <p14:modId xmlns:p14="http://schemas.microsoft.com/office/powerpoint/2010/main" val="1029482864"/>
              </p:ext>
            </p:extLst>
          </p:nvPr>
        </p:nvGraphicFramePr>
        <p:xfrm>
          <a:off x="640492" y="1372544"/>
          <a:ext cx="10515600" cy="3708400"/>
        </p:xfrm>
        <a:graphic>
          <a:graphicData uri="http://schemas.openxmlformats.org/drawingml/2006/table">
            <a:tbl>
              <a:tblPr firstRow="1" bandRow="1">
                <a:tableStyleId>{5C22544A-7EE6-4342-B048-85BDC9FD1C3A}</a:tableStyleId>
              </a:tblPr>
              <a:tblGrid>
                <a:gridCol w="5190641">
                  <a:extLst>
                    <a:ext uri="{9D8B030D-6E8A-4147-A177-3AD203B41FA5}">
                      <a16:colId xmlns:a16="http://schemas.microsoft.com/office/drawing/2014/main" val="1010488720"/>
                    </a:ext>
                  </a:extLst>
                </a:gridCol>
                <a:gridCol w="2665708">
                  <a:extLst>
                    <a:ext uri="{9D8B030D-6E8A-4147-A177-3AD203B41FA5}">
                      <a16:colId xmlns:a16="http://schemas.microsoft.com/office/drawing/2014/main" val="2597296212"/>
                    </a:ext>
                  </a:extLst>
                </a:gridCol>
                <a:gridCol w="2659251">
                  <a:extLst>
                    <a:ext uri="{9D8B030D-6E8A-4147-A177-3AD203B41FA5}">
                      <a16:colId xmlns:a16="http://schemas.microsoft.com/office/drawing/2014/main" val="4168471113"/>
                    </a:ext>
                  </a:extLst>
                </a:gridCol>
              </a:tblGrid>
              <a:tr h="370840">
                <a:tc>
                  <a:txBody>
                    <a:bodyPr/>
                    <a:lstStyle/>
                    <a:p>
                      <a:r>
                        <a:rPr lang="en-US" dirty="0"/>
                        <a:t>CQM Element</a:t>
                      </a:r>
                    </a:p>
                  </a:txBody>
                  <a:tcPr/>
                </a:tc>
                <a:tc>
                  <a:txBody>
                    <a:bodyPr/>
                    <a:lstStyle/>
                    <a:p>
                      <a:r>
                        <a:rPr lang="en-US" dirty="0"/>
                        <a:t>Fall 2017</a:t>
                      </a:r>
                    </a:p>
                  </a:txBody>
                  <a:tcPr/>
                </a:tc>
                <a:tc>
                  <a:txBody>
                    <a:bodyPr/>
                    <a:lstStyle/>
                    <a:p>
                      <a:r>
                        <a:rPr lang="en-US" dirty="0"/>
                        <a:t>Fall 2018</a:t>
                      </a:r>
                    </a:p>
                  </a:txBody>
                  <a:tcPr/>
                </a:tc>
                <a:extLst>
                  <a:ext uri="{0D108BD9-81ED-4DB2-BD59-A6C34878D82A}">
                    <a16:rowId xmlns:a16="http://schemas.microsoft.com/office/drawing/2014/main" val="2438796516"/>
                  </a:ext>
                </a:extLst>
              </a:tr>
              <a:tr h="370840">
                <a:tc>
                  <a:txBody>
                    <a:bodyPr/>
                    <a:lstStyle/>
                    <a:p>
                      <a:r>
                        <a:rPr lang="en-US" dirty="0"/>
                        <a:t>Statewide QM Plan</a:t>
                      </a:r>
                    </a:p>
                  </a:txBody>
                  <a:tcPr/>
                </a:tc>
                <a:tc>
                  <a:txBody>
                    <a:bodyPr/>
                    <a:lstStyle/>
                    <a:p>
                      <a:endParaRPr lang="en-US" dirty="0"/>
                    </a:p>
                  </a:txBody>
                  <a:tcPr>
                    <a:solidFill>
                      <a:srgbClr val="FF0000"/>
                    </a:solidFill>
                  </a:tcPr>
                </a:tc>
                <a:tc>
                  <a:txBody>
                    <a:bodyPr/>
                    <a:lstStyle/>
                    <a:p>
                      <a:r>
                        <a:rPr lang="en-US" dirty="0"/>
                        <a:t>REVIEW</a:t>
                      </a:r>
                    </a:p>
                  </a:txBody>
                  <a:tcPr>
                    <a:solidFill>
                      <a:schemeClr val="accent4">
                        <a:lumMod val="60000"/>
                        <a:lumOff val="40000"/>
                      </a:schemeClr>
                    </a:solidFill>
                  </a:tcPr>
                </a:tc>
                <a:extLst>
                  <a:ext uri="{0D108BD9-81ED-4DB2-BD59-A6C34878D82A}">
                    <a16:rowId xmlns:a16="http://schemas.microsoft.com/office/drawing/2014/main" val="3931766394"/>
                  </a:ext>
                </a:extLst>
              </a:tr>
              <a:tr h="370840">
                <a:tc>
                  <a:txBody>
                    <a:bodyPr/>
                    <a:lstStyle/>
                    <a:p>
                      <a:r>
                        <a:rPr lang="en-US" dirty="0"/>
                        <a:t>Internal QM Team</a:t>
                      </a:r>
                    </a:p>
                  </a:txBody>
                  <a:tcPr/>
                </a:tc>
                <a:tc>
                  <a:txBody>
                    <a:bodyPr/>
                    <a:lstStyle/>
                    <a:p>
                      <a:endParaRPr lang="en-US" dirty="0"/>
                    </a:p>
                  </a:txBody>
                  <a:tcPr>
                    <a:solidFill>
                      <a:srgbClr val="FF0000"/>
                    </a:solidFill>
                  </a:tcPr>
                </a:tc>
                <a:tc>
                  <a:txBody>
                    <a:bodyPr/>
                    <a:lstStyle/>
                    <a:p>
                      <a:endParaRPr lang="en-US" dirty="0"/>
                    </a:p>
                  </a:txBody>
                  <a:tcPr>
                    <a:solidFill>
                      <a:srgbClr val="92D050"/>
                    </a:solidFill>
                  </a:tcPr>
                </a:tc>
                <a:extLst>
                  <a:ext uri="{0D108BD9-81ED-4DB2-BD59-A6C34878D82A}">
                    <a16:rowId xmlns:a16="http://schemas.microsoft.com/office/drawing/2014/main" val="444961459"/>
                  </a:ext>
                </a:extLst>
              </a:tr>
              <a:tr h="370840">
                <a:tc>
                  <a:txBody>
                    <a:bodyPr/>
                    <a:lstStyle/>
                    <a:p>
                      <a:r>
                        <a:rPr lang="en-US" dirty="0"/>
                        <a:t>Statewide QM Committee</a:t>
                      </a:r>
                    </a:p>
                  </a:txBody>
                  <a:tcPr/>
                </a:tc>
                <a:tc>
                  <a:txBody>
                    <a:bodyPr/>
                    <a:lstStyle/>
                    <a:p>
                      <a:endParaRPr lang="en-US" dirty="0"/>
                    </a:p>
                  </a:txBody>
                  <a:tcPr>
                    <a:solidFill>
                      <a:srgbClr val="FF0000"/>
                    </a:solidFill>
                  </a:tcPr>
                </a:tc>
                <a:tc>
                  <a:txBody>
                    <a:bodyPr/>
                    <a:lstStyle/>
                    <a:p>
                      <a:endParaRPr lang="en-US" dirty="0"/>
                    </a:p>
                  </a:txBody>
                  <a:tcPr>
                    <a:solidFill>
                      <a:srgbClr val="92D050"/>
                    </a:solidFill>
                  </a:tcPr>
                </a:tc>
                <a:extLst>
                  <a:ext uri="{0D108BD9-81ED-4DB2-BD59-A6C34878D82A}">
                    <a16:rowId xmlns:a16="http://schemas.microsoft.com/office/drawing/2014/main" val="672240216"/>
                  </a:ext>
                </a:extLst>
              </a:tr>
              <a:tr h="370840">
                <a:tc>
                  <a:txBody>
                    <a:bodyPr/>
                    <a:lstStyle/>
                    <a:p>
                      <a:r>
                        <a:rPr lang="en-US" dirty="0"/>
                        <a:t>Statewide QM Performance Measurement</a:t>
                      </a:r>
                    </a:p>
                  </a:txBody>
                  <a:tcPr/>
                </a:tc>
                <a:tc>
                  <a:txBody>
                    <a:bodyPr/>
                    <a:lstStyle/>
                    <a:p>
                      <a:endParaRPr lang="en-US" dirty="0"/>
                    </a:p>
                  </a:txBody>
                  <a:tcPr>
                    <a:solidFill>
                      <a:srgbClr val="FF0000"/>
                    </a:solidFill>
                  </a:tcPr>
                </a:tc>
                <a:tc>
                  <a:txBody>
                    <a:bodyPr/>
                    <a:lstStyle/>
                    <a:p>
                      <a:r>
                        <a:rPr lang="en-US" dirty="0"/>
                        <a:t>CAREWare</a:t>
                      </a:r>
                    </a:p>
                  </a:txBody>
                  <a:tcPr>
                    <a:solidFill>
                      <a:schemeClr val="accent4">
                        <a:lumMod val="60000"/>
                        <a:lumOff val="40000"/>
                      </a:schemeClr>
                    </a:solidFill>
                  </a:tcPr>
                </a:tc>
                <a:extLst>
                  <a:ext uri="{0D108BD9-81ED-4DB2-BD59-A6C34878D82A}">
                    <a16:rowId xmlns:a16="http://schemas.microsoft.com/office/drawing/2014/main" val="3095150193"/>
                  </a:ext>
                </a:extLst>
              </a:tr>
              <a:tr h="370840">
                <a:tc>
                  <a:txBody>
                    <a:bodyPr/>
                    <a:lstStyle/>
                    <a:p>
                      <a:r>
                        <a:rPr lang="en-US" dirty="0"/>
                        <a:t>Statewide QI Projects</a:t>
                      </a:r>
                    </a:p>
                  </a:txBody>
                  <a:tcPr/>
                </a:tc>
                <a:tc>
                  <a:txBody>
                    <a:bodyPr/>
                    <a:lstStyle/>
                    <a:p>
                      <a:endParaRPr lang="en-US" dirty="0"/>
                    </a:p>
                  </a:txBody>
                  <a:tcPr>
                    <a:solidFill>
                      <a:srgbClr val="FF0000"/>
                    </a:solidFill>
                  </a:tcPr>
                </a:tc>
                <a:tc>
                  <a:txBody>
                    <a:bodyPr/>
                    <a:lstStyle/>
                    <a:p>
                      <a:r>
                        <a:rPr lang="en-US" dirty="0"/>
                        <a:t>PRE-PLANNING</a:t>
                      </a:r>
                    </a:p>
                  </a:txBody>
                  <a:tcPr>
                    <a:solidFill>
                      <a:srgbClr val="FF0000"/>
                    </a:solidFill>
                  </a:tcPr>
                </a:tc>
                <a:extLst>
                  <a:ext uri="{0D108BD9-81ED-4DB2-BD59-A6C34878D82A}">
                    <a16:rowId xmlns:a16="http://schemas.microsoft.com/office/drawing/2014/main" val="2411949232"/>
                  </a:ext>
                </a:extLst>
              </a:tr>
              <a:tr h="370840">
                <a:tc>
                  <a:txBody>
                    <a:bodyPr/>
                    <a:lstStyle/>
                    <a:p>
                      <a:r>
                        <a:rPr lang="en-US" dirty="0"/>
                        <a:t>Staff Training in QM</a:t>
                      </a:r>
                    </a:p>
                  </a:txBody>
                  <a:tcPr/>
                </a:tc>
                <a:tc>
                  <a:txBody>
                    <a:bodyPr/>
                    <a:lstStyle/>
                    <a:p>
                      <a:endParaRPr lang="en-US" dirty="0"/>
                    </a:p>
                  </a:txBody>
                  <a:tcPr>
                    <a:solidFill>
                      <a:srgbClr val="FF0000"/>
                    </a:solidFill>
                  </a:tcPr>
                </a:tc>
                <a:tc>
                  <a:txBody>
                    <a:bodyPr/>
                    <a:lstStyle/>
                    <a:p>
                      <a:r>
                        <a:rPr lang="en-US" dirty="0"/>
                        <a:t>MORE TO COME!</a:t>
                      </a:r>
                    </a:p>
                  </a:txBody>
                  <a:tcPr>
                    <a:solidFill>
                      <a:schemeClr val="accent4">
                        <a:lumMod val="60000"/>
                        <a:lumOff val="40000"/>
                      </a:schemeClr>
                    </a:solidFill>
                  </a:tcPr>
                </a:tc>
                <a:extLst>
                  <a:ext uri="{0D108BD9-81ED-4DB2-BD59-A6C34878D82A}">
                    <a16:rowId xmlns:a16="http://schemas.microsoft.com/office/drawing/2014/main" val="2065606325"/>
                  </a:ext>
                </a:extLst>
              </a:tr>
              <a:tr h="370840">
                <a:tc>
                  <a:txBody>
                    <a:bodyPr/>
                    <a:lstStyle/>
                    <a:p>
                      <a:r>
                        <a:rPr lang="en-US" dirty="0"/>
                        <a:t>Subrecipient Training in QM</a:t>
                      </a:r>
                    </a:p>
                  </a:txBody>
                  <a:tcPr/>
                </a:tc>
                <a:tc>
                  <a:txBody>
                    <a:bodyPr/>
                    <a:lstStyle/>
                    <a:p>
                      <a:endParaRPr lang="en-US" dirty="0"/>
                    </a:p>
                  </a:txBody>
                  <a:tcPr>
                    <a:solidFill>
                      <a:srgbClr val="FF0000"/>
                    </a:solidFill>
                  </a:tcPr>
                </a:tc>
                <a:tc>
                  <a:txBody>
                    <a:bodyPr/>
                    <a:lstStyle/>
                    <a:p>
                      <a:r>
                        <a:rPr lang="en-US" dirty="0"/>
                        <a:t>MORE TO COME!</a:t>
                      </a:r>
                    </a:p>
                  </a:txBody>
                  <a:tcPr>
                    <a:solidFill>
                      <a:schemeClr val="accent4">
                        <a:lumMod val="60000"/>
                        <a:lumOff val="40000"/>
                      </a:schemeClr>
                    </a:solidFill>
                  </a:tcPr>
                </a:tc>
                <a:extLst>
                  <a:ext uri="{0D108BD9-81ED-4DB2-BD59-A6C34878D82A}">
                    <a16:rowId xmlns:a16="http://schemas.microsoft.com/office/drawing/2014/main" val="3793310738"/>
                  </a:ext>
                </a:extLst>
              </a:tr>
              <a:tr h="370840">
                <a:tc>
                  <a:txBody>
                    <a:bodyPr/>
                    <a:lstStyle/>
                    <a:p>
                      <a:r>
                        <a:rPr lang="en-US" dirty="0"/>
                        <a:t>Consumer Involvement in QM</a:t>
                      </a:r>
                    </a:p>
                  </a:txBody>
                  <a:tcPr/>
                </a:tc>
                <a:tc>
                  <a:txBody>
                    <a:bodyPr/>
                    <a:lstStyle/>
                    <a:p>
                      <a:endParaRPr lang="en-US" dirty="0"/>
                    </a:p>
                  </a:txBody>
                  <a:tcPr>
                    <a:solidFill>
                      <a:srgbClr val="FF0000"/>
                    </a:solidFill>
                  </a:tcPr>
                </a:tc>
                <a:tc>
                  <a:txBody>
                    <a:bodyPr/>
                    <a:lstStyle/>
                    <a:p>
                      <a:endParaRPr lang="en-US" dirty="0"/>
                    </a:p>
                  </a:txBody>
                  <a:tcPr>
                    <a:solidFill>
                      <a:srgbClr val="92D050"/>
                    </a:solidFill>
                  </a:tcPr>
                </a:tc>
                <a:extLst>
                  <a:ext uri="{0D108BD9-81ED-4DB2-BD59-A6C34878D82A}">
                    <a16:rowId xmlns:a16="http://schemas.microsoft.com/office/drawing/2014/main" val="1212588595"/>
                  </a:ext>
                </a:extLst>
              </a:tr>
              <a:tr h="370840">
                <a:tc>
                  <a:txBody>
                    <a:bodyPr/>
                    <a:lstStyle/>
                    <a:p>
                      <a:r>
                        <a:rPr lang="en-US" dirty="0"/>
                        <a:t>Cross-Part Involvement in QM</a:t>
                      </a:r>
                    </a:p>
                  </a:txBody>
                  <a:tcPr/>
                </a:tc>
                <a:tc>
                  <a:txBody>
                    <a:bodyPr/>
                    <a:lstStyle/>
                    <a:p>
                      <a:endParaRPr lang="en-US" dirty="0"/>
                    </a:p>
                  </a:txBody>
                  <a:tcPr>
                    <a:solidFill>
                      <a:srgbClr val="FF0000"/>
                    </a:solidFill>
                  </a:tcPr>
                </a:tc>
                <a:tc>
                  <a:txBody>
                    <a:bodyPr/>
                    <a:lstStyle/>
                    <a:p>
                      <a:endParaRPr lang="en-US" dirty="0"/>
                    </a:p>
                  </a:txBody>
                  <a:tcPr>
                    <a:solidFill>
                      <a:srgbClr val="92D050"/>
                    </a:solidFill>
                  </a:tcPr>
                </a:tc>
                <a:extLst>
                  <a:ext uri="{0D108BD9-81ED-4DB2-BD59-A6C34878D82A}">
                    <a16:rowId xmlns:a16="http://schemas.microsoft.com/office/drawing/2014/main" val="303114180"/>
                  </a:ext>
                </a:extLst>
              </a:tr>
            </a:tbl>
          </a:graphicData>
        </a:graphic>
      </p:graphicFrame>
    </p:spTree>
    <p:extLst>
      <p:ext uri="{BB962C8B-B14F-4D97-AF65-F5344CB8AC3E}">
        <p14:creationId xmlns:p14="http://schemas.microsoft.com/office/powerpoint/2010/main" val="4140176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0563" y="1112108"/>
            <a:ext cx="8080661" cy="1046440"/>
          </a:xfrm>
          <a:prstGeom prst="rect">
            <a:avLst/>
          </a:prstGeom>
          <a:noFill/>
        </p:spPr>
        <p:txBody>
          <a:bodyPr wrap="square" lIns="91440" tIns="45720" rIns="91440" bIns="45720">
            <a:spAutoFit/>
          </a:bodyPr>
          <a:lstStyle/>
          <a:p>
            <a:pPr algn="ctr"/>
            <a:r>
              <a:rPr lang="en-US" sz="6200" dirty="0">
                <a:ln w="0"/>
                <a:solidFill>
                  <a:schemeClr val="accent1"/>
                </a:solidFill>
                <a:effectLst>
                  <a:outerShdw blurRad="38100" dist="25400" dir="5400000" algn="ctr" rotWithShape="0">
                    <a:srgbClr val="6E747A">
                      <a:alpha val="43000"/>
                    </a:srgbClr>
                  </a:outerShdw>
                </a:effectLst>
              </a:rPr>
              <a:t>Website Development  </a:t>
            </a:r>
          </a:p>
        </p:txBody>
      </p:sp>
    </p:spTree>
    <p:extLst>
      <p:ext uri="{BB962C8B-B14F-4D97-AF65-F5344CB8AC3E}">
        <p14:creationId xmlns:p14="http://schemas.microsoft.com/office/powerpoint/2010/main" val="29875688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Before and After </a:t>
            </a:r>
          </a:p>
        </p:txBody>
      </p:sp>
      <p:sp>
        <p:nvSpPr>
          <p:cNvPr id="3" name="Content Placeholder 2"/>
          <p:cNvSpPr>
            <a:spLocks noGrp="1"/>
          </p:cNvSpPr>
          <p:nvPr>
            <p:ph sz="half" idx="1"/>
          </p:nvPr>
        </p:nvSpPr>
        <p:spPr/>
        <p:txBody>
          <a:bodyPr/>
          <a:lstStyle/>
          <a:p>
            <a:r>
              <a:rPr lang="en-US" dirty="0"/>
              <a:t>Our old website had two purposes:</a:t>
            </a:r>
          </a:p>
          <a:p>
            <a:pPr marL="0" indent="0">
              <a:buNone/>
            </a:pPr>
            <a:endParaRPr lang="en-US" dirty="0"/>
          </a:p>
          <a:p>
            <a:pPr lvl="1"/>
            <a:r>
              <a:rPr lang="en-US" dirty="0"/>
              <a:t>To show where you could get HIV testing and care</a:t>
            </a:r>
          </a:p>
          <a:p>
            <a:pPr lvl="1"/>
            <a:r>
              <a:rPr lang="en-US" dirty="0"/>
              <a:t>To update you on the services you could get once an HIV+ diagnoses was delivered </a:t>
            </a:r>
          </a:p>
        </p:txBody>
      </p:sp>
      <p:sp>
        <p:nvSpPr>
          <p:cNvPr id="4" name="Content Placeholder 3"/>
          <p:cNvSpPr>
            <a:spLocks noGrp="1"/>
          </p:cNvSpPr>
          <p:nvPr>
            <p:ph sz="half" idx="10"/>
          </p:nvPr>
        </p:nvSpPr>
        <p:spPr/>
        <p:txBody>
          <a:bodyPr>
            <a:normAutofit fontScale="92500" lnSpcReduction="10000"/>
          </a:bodyPr>
          <a:lstStyle/>
          <a:p>
            <a:r>
              <a:rPr lang="en-US" dirty="0"/>
              <a:t>The new website does the following:</a:t>
            </a:r>
          </a:p>
          <a:p>
            <a:pPr lvl="1"/>
            <a:r>
              <a:rPr lang="en-US" dirty="0"/>
              <a:t>It is still a guidebook for services, but there are very detailed services listed and where to find them</a:t>
            </a:r>
          </a:p>
          <a:p>
            <a:pPr lvl="1"/>
            <a:r>
              <a:rPr lang="en-US" dirty="0"/>
              <a:t>There are resources for our sub recipients including the monitoring tool, polices, procedures, and TA resources</a:t>
            </a:r>
          </a:p>
          <a:p>
            <a:pPr lvl="1"/>
            <a:r>
              <a:rPr lang="en-US" dirty="0"/>
              <a:t>We have access to our live FAQ document currently up to 16 pages  </a:t>
            </a:r>
          </a:p>
          <a:p>
            <a:pPr lvl="1"/>
            <a:r>
              <a:rPr lang="en-US" dirty="0"/>
              <a:t>We also have access to our </a:t>
            </a:r>
            <a:r>
              <a:rPr lang="en-US" dirty="0" err="1"/>
              <a:t>subrecipient</a:t>
            </a:r>
            <a:r>
              <a:rPr lang="en-US" dirty="0"/>
              <a:t> manual online</a:t>
            </a:r>
          </a:p>
        </p:txBody>
      </p:sp>
    </p:spTree>
    <p:extLst>
      <p:ext uri="{BB962C8B-B14F-4D97-AF65-F5344CB8AC3E}">
        <p14:creationId xmlns:p14="http://schemas.microsoft.com/office/powerpoint/2010/main" val="12319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902" y="199743"/>
            <a:ext cx="12192000" cy="5469972"/>
          </a:xfrm>
          <a:prstGeom prst="rect">
            <a:avLst/>
          </a:prstGeom>
        </p:spPr>
      </p:pic>
    </p:spTree>
    <p:extLst>
      <p:ext uri="{BB962C8B-B14F-4D97-AF65-F5344CB8AC3E}">
        <p14:creationId xmlns:p14="http://schemas.microsoft.com/office/powerpoint/2010/main" val="12862881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379" y="219617"/>
            <a:ext cx="12192000" cy="5479652"/>
          </a:xfrm>
          <a:prstGeom prst="rect">
            <a:avLst/>
          </a:prstGeom>
        </p:spPr>
      </p:pic>
      <p:sp>
        <p:nvSpPr>
          <p:cNvPr id="5" name="Oval 4"/>
          <p:cNvSpPr/>
          <p:nvPr/>
        </p:nvSpPr>
        <p:spPr>
          <a:xfrm>
            <a:off x="0" y="4786184"/>
            <a:ext cx="4127156" cy="576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0672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656" y="-82379"/>
            <a:ext cx="11536355" cy="5824152"/>
          </a:xfrm>
          <a:prstGeom prst="rect">
            <a:avLst/>
          </a:prstGeom>
        </p:spPr>
      </p:pic>
    </p:spTree>
    <p:extLst>
      <p:ext uri="{BB962C8B-B14F-4D97-AF65-F5344CB8AC3E}">
        <p14:creationId xmlns:p14="http://schemas.microsoft.com/office/powerpoint/2010/main" val="3743535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3817"/>
            <a:ext cx="12192000" cy="4920508"/>
          </a:xfrm>
          <a:prstGeom prst="rect">
            <a:avLst/>
          </a:prstGeom>
        </p:spPr>
      </p:pic>
    </p:spTree>
    <p:extLst>
      <p:ext uri="{BB962C8B-B14F-4D97-AF65-F5344CB8AC3E}">
        <p14:creationId xmlns:p14="http://schemas.microsoft.com/office/powerpoint/2010/main" val="2198998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8147"/>
            <a:ext cx="12192000" cy="5394397"/>
          </a:xfrm>
          <a:prstGeom prst="rect">
            <a:avLst/>
          </a:prstGeom>
        </p:spPr>
      </p:pic>
    </p:spTree>
    <p:extLst>
      <p:ext uri="{BB962C8B-B14F-4D97-AF65-F5344CB8AC3E}">
        <p14:creationId xmlns:p14="http://schemas.microsoft.com/office/powerpoint/2010/main" val="81773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Indiana HIV Demographic Breakdown as of December 2017 – Race</a:t>
            </a:r>
          </a:p>
        </p:txBody>
      </p:sp>
      <p:graphicFrame>
        <p:nvGraphicFramePr>
          <p:cNvPr id="6" name="Content Placeholder 5"/>
          <p:cNvGraphicFramePr>
            <a:graphicFrameLocks noGrp="1"/>
          </p:cNvGraphicFramePr>
          <p:nvPr>
            <p:ph sz="half" idx="1"/>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half" idx="2"/>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07502" y="6173400"/>
            <a:ext cx="10624595" cy="276999"/>
          </a:xfrm>
          <a:prstGeom prst="rect">
            <a:avLst/>
          </a:prstGeom>
          <a:noFill/>
        </p:spPr>
        <p:txBody>
          <a:bodyPr wrap="square" rtlCol="0">
            <a:spAutoFit/>
          </a:bodyPr>
          <a:lstStyle/>
          <a:p>
            <a:r>
              <a:rPr lang="en-US" sz="1200" dirty="0"/>
              <a:t>*CDC. </a:t>
            </a:r>
            <a:r>
              <a:rPr lang="en-US" sz="1200" dirty="0">
                <a:hlinkClick r:id="rId4"/>
              </a:rPr>
              <a:t>Estimated HIV incidence and prevalence in the United States, 2010-2015</a:t>
            </a:r>
            <a:r>
              <a:rPr lang="en-US" sz="1200" dirty="0"/>
              <a:t>. </a:t>
            </a:r>
            <a:r>
              <a:rPr lang="en-US" sz="1200" i="1" dirty="0"/>
              <a:t>HIV Surveillance Supplemental Report </a:t>
            </a:r>
            <a:r>
              <a:rPr lang="en-US" sz="1200" dirty="0"/>
              <a:t>2018;23(1).</a:t>
            </a:r>
          </a:p>
        </p:txBody>
      </p:sp>
    </p:spTree>
    <p:extLst>
      <p:ext uri="{BB962C8B-B14F-4D97-AF65-F5344CB8AC3E}">
        <p14:creationId xmlns:p14="http://schemas.microsoft.com/office/powerpoint/2010/main" val="21840508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Cross Cutting Accomplishments</a:t>
            </a:r>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3645809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Annual </a:t>
            </a:r>
            <a:r>
              <a:rPr lang="en-CA" dirty="0" err="1"/>
              <a:t>Subrecipient</a:t>
            </a:r>
            <a:r>
              <a:rPr lang="en-CA" dirty="0"/>
              <a:t> Monitoring</a:t>
            </a:r>
          </a:p>
        </p:txBody>
      </p:sp>
      <p:sp>
        <p:nvSpPr>
          <p:cNvPr id="3" name="Content Placeholder 2"/>
          <p:cNvSpPr>
            <a:spLocks noGrp="1"/>
          </p:cNvSpPr>
          <p:nvPr>
            <p:ph idx="1"/>
          </p:nvPr>
        </p:nvSpPr>
        <p:spPr/>
        <p:txBody>
          <a:bodyPr/>
          <a:lstStyle/>
          <a:p>
            <a:r>
              <a:rPr lang="en-CA" dirty="0"/>
              <a:t>Developed Monitoring Procedure and Templates</a:t>
            </a:r>
          </a:p>
          <a:p>
            <a:r>
              <a:rPr lang="en-CA" dirty="0"/>
              <a:t>Developed Administrative and Fiscal Monitoring Tools</a:t>
            </a:r>
          </a:p>
          <a:p>
            <a:r>
              <a:rPr lang="en-CA" dirty="0"/>
              <a:t>Piloted </a:t>
            </a:r>
            <a:r>
              <a:rPr lang="en-CA" dirty="0" err="1"/>
              <a:t>Subrecipient</a:t>
            </a:r>
            <a:r>
              <a:rPr lang="en-CA" dirty="0"/>
              <a:t> Monitoring</a:t>
            </a:r>
          </a:p>
          <a:p>
            <a:pPr lvl="1"/>
            <a:r>
              <a:rPr lang="en-CA" dirty="0"/>
              <a:t>Selected a “small”, “medium” and “large” </a:t>
            </a:r>
            <a:r>
              <a:rPr lang="en-CA" dirty="0" err="1"/>
              <a:t>subrecipient</a:t>
            </a:r>
            <a:endParaRPr lang="en-CA" dirty="0"/>
          </a:p>
          <a:p>
            <a:pPr lvl="1"/>
            <a:r>
              <a:rPr lang="en-CA" dirty="0"/>
              <a:t>OI led initial visits, transitioning to ISDH facilitating the process</a:t>
            </a:r>
          </a:p>
          <a:p>
            <a:r>
              <a:rPr lang="en-CA" dirty="0"/>
              <a:t>Further strengthened collaborative approach with and support of </a:t>
            </a:r>
            <a:r>
              <a:rPr lang="en-CA" dirty="0" err="1"/>
              <a:t>subrecipients</a:t>
            </a:r>
            <a:endParaRPr lang="en-CA" dirty="0"/>
          </a:p>
          <a:p>
            <a:pPr lvl="1"/>
            <a:r>
              <a:rPr lang="en-CA" dirty="0"/>
              <a:t>Emphasized visits as TA visits as well as compliance visits</a:t>
            </a:r>
          </a:p>
        </p:txBody>
      </p:sp>
    </p:spTree>
    <p:extLst>
      <p:ext uri="{BB962C8B-B14F-4D97-AF65-F5344CB8AC3E}">
        <p14:creationId xmlns:p14="http://schemas.microsoft.com/office/powerpoint/2010/main" val="34355923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a:t>Subrecipient</a:t>
            </a:r>
            <a:r>
              <a:rPr lang="en-CA" dirty="0"/>
              <a:t> Training and Relationships</a:t>
            </a:r>
          </a:p>
        </p:txBody>
      </p:sp>
      <p:sp>
        <p:nvSpPr>
          <p:cNvPr id="3" name="Content Placeholder 2"/>
          <p:cNvSpPr>
            <a:spLocks noGrp="1"/>
          </p:cNvSpPr>
          <p:nvPr>
            <p:ph idx="1"/>
          </p:nvPr>
        </p:nvSpPr>
        <p:spPr/>
        <p:txBody>
          <a:bodyPr>
            <a:normAutofit/>
          </a:bodyPr>
          <a:lstStyle/>
          <a:p>
            <a:r>
              <a:rPr lang="en-CA" dirty="0" err="1"/>
              <a:t>Subrecipient</a:t>
            </a:r>
            <a:r>
              <a:rPr lang="en-CA" dirty="0"/>
              <a:t> Training</a:t>
            </a:r>
          </a:p>
          <a:p>
            <a:pPr lvl="1"/>
            <a:r>
              <a:rPr lang="en-CA" dirty="0"/>
              <a:t>Monthly </a:t>
            </a:r>
            <a:r>
              <a:rPr lang="en-CA" dirty="0" err="1"/>
              <a:t>subrecipient</a:t>
            </a:r>
            <a:r>
              <a:rPr lang="en-CA" dirty="0"/>
              <a:t> webinars</a:t>
            </a:r>
          </a:p>
          <a:p>
            <a:pPr lvl="2"/>
            <a:r>
              <a:rPr lang="en-CA" dirty="0"/>
              <a:t>Training topics included QM, RWHAP concepts, compliance requirements</a:t>
            </a:r>
          </a:p>
          <a:p>
            <a:pPr lvl="2"/>
            <a:r>
              <a:rPr lang="en-CA" dirty="0"/>
              <a:t>Videoconferencing (Zoom)</a:t>
            </a:r>
          </a:p>
          <a:p>
            <a:r>
              <a:rPr lang="en-CA" dirty="0"/>
              <a:t>Recipient Training</a:t>
            </a:r>
          </a:p>
          <a:p>
            <a:pPr lvl="1"/>
            <a:r>
              <a:rPr lang="en-CA" dirty="0"/>
              <a:t>OI led training for all ISDH staff in “kickoff” meeting</a:t>
            </a:r>
          </a:p>
          <a:p>
            <a:pPr lvl="1"/>
            <a:r>
              <a:rPr lang="en-CA" dirty="0"/>
              <a:t>RWHAP basics for Prevention and STD staff and </a:t>
            </a:r>
            <a:r>
              <a:rPr lang="en-CA" dirty="0" err="1"/>
              <a:t>subrecipients</a:t>
            </a:r>
            <a:endParaRPr lang="en-CA" dirty="0"/>
          </a:p>
          <a:p>
            <a:pPr lvl="1"/>
            <a:r>
              <a:rPr lang="en-CA" dirty="0"/>
              <a:t>QM training</a:t>
            </a:r>
          </a:p>
          <a:p>
            <a:pPr lvl="1"/>
            <a:r>
              <a:rPr lang="en-CA" dirty="0"/>
              <a:t>Fiscal and accounting concepts</a:t>
            </a:r>
          </a:p>
          <a:p>
            <a:pPr lvl="1"/>
            <a:r>
              <a:rPr lang="en-CA" dirty="0"/>
              <a:t>Technical assistance “on demand” to recipient staff</a:t>
            </a:r>
          </a:p>
        </p:txBody>
      </p:sp>
    </p:spTree>
    <p:extLst>
      <p:ext uri="{BB962C8B-B14F-4D97-AF65-F5344CB8AC3E}">
        <p14:creationId xmlns:p14="http://schemas.microsoft.com/office/powerpoint/2010/main" val="25224735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Information Dissemination</a:t>
            </a:r>
          </a:p>
        </p:txBody>
      </p:sp>
      <p:sp>
        <p:nvSpPr>
          <p:cNvPr id="3" name="Content Placeholder 2"/>
          <p:cNvSpPr>
            <a:spLocks noGrp="1"/>
          </p:cNvSpPr>
          <p:nvPr>
            <p:ph idx="1"/>
          </p:nvPr>
        </p:nvSpPr>
        <p:spPr/>
        <p:txBody>
          <a:bodyPr/>
          <a:lstStyle/>
          <a:p>
            <a:r>
              <a:rPr lang="en-CA" dirty="0" err="1"/>
              <a:t>Subrecipient</a:t>
            </a:r>
            <a:r>
              <a:rPr lang="en-CA" dirty="0"/>
              <a:t> Manual</a:t>
            </a:r>
          </a:p>
          <a:p>
            <a:r>
              <a:rPr lang="en-CA" dirty="0"/>
              <a:t>Website</a:t>
            </a:r>
          </a:p>
          <a:p>
            <a:pPr lvl="1"/>
            <a:r>
              <a:rPr lang="en-CA" dirty="0"/>
              <a:t>Primary source of guidance, resources and information</a:t>
            </a:r>
          </a:p>
          <a:p>
            <a:r>
              <a:rPr lang="en-CA" dirty="0"/>
              <a:t>Frequently Asked Questions (FAQs)</a:t>
            </a:r>
          </a:p>
          <a:p>
            <a:pPr lvl="1"/>
            <a:r>
              <a:rPr lang="en-CA" dirty="0"/>
              <a:t>Included questions raised directly by </a:t>
            </a:r>
            <a:r>
              <a:rPr lang="en-CA" dirty="0" err="1"/>
              <a:t>subrecipients</a:t>
            </a:r>
            <a:endParaRPr lang="en-CA" dirty="0"/>
          </a:p>
          <a:p>
            <a:r>
              <a:rPr lang="en-CA" dirty="0"/>
              <a:t>Statewide </a:t>
            </a:r>
            <a:r>
              <a:rPr lang="en-CA" dirty="0" err="1"/>
              <a:t>Subrecipient</a:t>
            </a:r>
            <a:r>
              <a:rPr lang="en-CA" dirty="0"/>
              <a:t> Meeting</a:t>
            </a:r>
          </a:p>
        </p:txBody>
      </p:sp>
    </p:spTree>
    <p:extLst>
      <p:ext uri="{BB962C8B-B14F-4D97-AF65-F5344CB8AC3E}">
        <p14:creationId xmlns:p14="http://schemas.microsoft.com/office/powerpoint/2010/main" val="42219996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Future Opportunities</a:t>
            </a:r>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3566474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Keeping Up With the Rapid Growth</a:t>
            </a:r>
          </a:p>
        </p:txBody>
      </p:sp>
      <p:sp>
        <p:nvSpPr>
          <p:cNvPr id="3" name="Content Placeholder 2"/>
          <p:cNvSpPr>
            <a:spLocks noGrp="1"/>
          </p:cNvSpPr>
          <p:nvPr>
            <p:ph idx="1"/>
          </p:nvPr>
        </p:nvSpPr>
        <p:spPr/>
        <p:txBody>
          <a:bodyPr>
            <a:normAutofit lnSpcReduction="10000"/>
          </a:bodyPr>
          <a:lstStyle/>
          <a:p>
            <a:r>
              <a:rPr lang="en-CA" dirty="0"/>
              <a:t>ISDH capacity</a:t>
            </a:r>
          </a:p>
          <a:p>
            <a:pPr lvl="1"/>
            <a:r>
              <a:rPr lang="en-CA" dirty="0"/>
              <a:t>Staff skills and training</a:t>
            </a:r>
          </a:p>
          <a:p>
            <a:pPr lvl="1"/>
            <a:r>
              <a:rPr lang="en-CA" dirty="0"/>
              <a:t>Staff recruitment and retention</a:t>
            </a:r>
          </a:p>
          <a:p>
            <a:pPr lvl="1"/>
            <a:r>
              <a:rPr lang="en-CA" dirty="0"/>
              <a:t>Changing Organizational Chart and Staff Roles</a:t>
            </a:r>
          </a:p>
          <a:p>
            <a:pPr lvl="1"/>
            <a:r>
              <a:rPr lang="en-CA" dirty="0"/>
              <a:t>Data systems, reporting and management</a:t>
            </a:r>
          </a:p>
          <a:p>
            <a:pPr lvl="1"/>
            <a:r>
              <a:rPr lang="en-CA" dirty="0"/>
              <a:t>Contract Management</a:t>
            </a:r>
          </a:p>
          <a:p>
            <a:r>
              <a:rPr lang="en-CA" dirty="0" err="1"/>
              <a:t>Subrecipient</a:t>
            </a:r>
            <a:r>
              <a:rPr lang="en-CA" dirty="0"/>
              <a:t> capacity</a:t>
            </a:r>
          </a:p>
          <a:p>
            <a:pPr lvl="1"/>
            <a:r>
              <a:rPr lang="en-CA" dirty="0"/>
              <a:t>Fiscal systems</a:t>
            </a:r>
          </a:p>
          <a:p>
            <a:pPr lvl="1"/>
            <a:r>
              <a:rPr lang="en-CA" dirty="0"/>
              <a:t>Managing multiple funding streams</a:t>
            </a:r>
          </a:p>
          <a:p>
            <a:pPr lvl="1"/>
            <a:r>
              <a:rPr lang="en-CA" dirty="0"/>
              <a:t>Administrative infrastructure</a:t>
            </a:r>
          </a:p>
          <a:p>
            <a:pPr lvl="1"/>
            <a:r>
              <a:rPr lang="en-CA" dirty="0"/>
              <a:t>Provider recruitment and training</a:t>
            </a:r>
          </a:p>
          <a:p>
            <a:endParaRPr lang="en-CA" dirty="0"/>
          </a:p>
          <a:p>
            <a:pPr lvl="1"/>
            <a:endParaRPr lang="en-CA" dirty="0"/>
          </a:p>
        </p:txBody>
      </p:sp>
    </p:spTree>
    <p:extLst>
      <p:ext uri="{BB962C8B-B14F-4D97-AF65-F5344CB8AC3E}">
        <p14:creationId xmlns:p14="http://schemas.microsoft.com/office/powerpoint/2010/main" val="38780933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Division-Wide Integration</a:t>
            </a:r>
          </a:p>
        </p:txBody>
      </p:sp>
      <p:sp>
        <p:nvSpPr>
          <p:cNvPr id="3" name="Content Placeholder 2"/>
          <p:cNvSpPr>
            <a:spLocks noGrp="1"/>
          </p:cNvSpPr>
          <p:nvPr>
            <p:ph idx="1"/>
          </p:nvPr>
        </p:nvSpPr>
        <p:spPr/>
        <p:txBody>
          <a:bodyPr/>
          <a:lstStyle/>
          <a:p>
            <a:r>
              <a:rPr lang="en-CA" dirty="0"/>
              <a:t>Integrating processes and expectations</a:t>
            </a:r>
          </a:p>
          <a:p>
            <a:pPr lvl="1"/>
            <a:r>
              <a:rPr lang="en-CA" dirty="0"/>
              <a:t>HIV services, ADAP, HIV Prevention, STD Operations</a:t>
            </a:r>
          </a:p>
          <a:p>
            <a:r>
              <a:rPr lang="en-CA" dirty="0" err="1"/>
              <a:t>Subrecipient</a:t>
            </a:r>
            <a:r>
              <a:rPr lang="en-CA" dirty="0"/>
              <a:t> monitoring</a:t>
            </a:r>
          </a:p>
          <a:p>
            <a:pPr lvl="1"/>
            <a:r>
              <a:rPr lang="en-CA" dirty="0"/>
              <a:t>Annual and ongoing</a:t>
            </a:r>
          </a:p>
          <a:p>
            <a:r>
              <a:rPr lang="en-CA" dirty="0" err="1"/>
              <a:t>Subrecipient</a:t>
            </a:r>
            <a:r>
              <a:rPr lang="en-CA" dirty="0"/>
              <a:t> contracts</a:t>
            </a:r>
          </a:p>
          <a:p>
            <a:r>
              <a:rPr lang="en-CA" dirty="0"/>
              <a:t>Quality Management Plan and participation</a:t>
            </a:r>
          </a:p>
          <a:p>
            <a:r>
              <a:rPr lang="en-CA" dirty="0"/>
              <a:t>Statewide eligibility process</a:t>
            </a:r>
          </a:p>
          <a:p>
            <a:r>
              <a:rPr lang="en-CA" dirty="0"/>
              <a:t>Service Standards</a:t>
            </a:r>
          </a:p>
          <a:p>
            <a:endParaRPr lang="en-CA" dirty="0"/>
          </a:p>
        </p:txBody>
      </p:sp>
    </p:spTree>
    <p:extLst>
      <p:ext uri="{BB962C8B-B14F-4D97-AF65-F5344CB8AC3E}">
        <p14:creationId xmlns:p14="http://schemas.microsoft.com/office/powerpoint/2010/main" val="3894572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Statewide Collaboration and Integration</a:t>
            </a:r>
          </a:p>
        </p:txBody>
      </p:sp>
      <p:sp>
        <p:nvSpPr>
          <p:cNvPr id="3" name="Content Placeholder 2"/>
          <p:cNvSpPr>
            <a:spLocks noGrp="1"/>
          </p:cNvSpPr>
          <p:nvPr>
            <p:ph idx="1"/>
          </p:nvPr>
        </p:nvSpPr>
        <p:spPr/>
        <p:txBody>
          <a:bodyPr/>
          <a:lstStyle/>
          <a:p>
            <a:r>
              <a:rPr lang="en-CA" dirty="0"/>
              <a:t>All RWHAP Parts Eligibility </a:t>
            </a:r>
          </a:p>
          <a:p>
            <a:r>
              <a:rPr lang="en-CA" dirty="0"/>
              <a:t>All RWHAP Parts Quality Management</a:t>
            </a:r>
          </a:p>
          <a:p>
            <a:r>
              <a:rPr lang="en-CA" dirty="0"/>
              <a:t>Service Standards</a:t>
            </a:r>
          </a:p>
          <a:p>
            <a:r>
              <a:rPr lang="en-CA" dirty="0"/>
              <a:t>Data systems</a:t>
            </a:r>
          </a:p>
          <a:p>
            <a:r>
              <a:rPr lang="en-CA" dirty="0"/>
              <a:t>Statewide service and program planning</a:t>
            </a:r>
          </a:p>
          <a:p>
            <a:endParaRPr lang="en-CA" dirty="0"/>
          </a:p>
        </p:txBody>
      </p:sp>
    </p:spTree>
    <p:extLst>
      <p:ext uri="{BB962C8B-B14F-4D97-AF65-F5344CB8AC3E}">
        <p14:creationId xmlns:p14="http://schemas.microsoft.com/office/powerpoint/2010/main" val="34213694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Next Steps </a:t>
            </a:r>
          </a:p>
        </p:txBody>
      </p:sp>
      <p:sp>
        <p:nvSpPr>
          <p:cNvPr id="3" name="Content Placeholder 2"/>
          <p:cNvSpPr>
            <a:spLocks noGrp="1"/>
          </p:cNvSpPr>
          <p:nvPr>
            <p:ph sz="half" idx="10"/>
          </p:nvPr>
        </p:nvSpPr>
        <p:spPr/>
        <p:txBody>
          <a:bodyPr/>
          <a:lstStyle/>
          <a:p>
            <a:r>
              <a:rPr lang="en-US" dirty="0"/>
              <a:t>Continue building collaboration across agencies</a:t>
            </a:r>
          </a:p>
          <a:p>
            <a:pPr lvl="1"/>
            <a:r>
              <a:rPr lang="en-US" dirty="0"/>
              <a:t>Regional Continuum of Care Committees</a:t>
            </a:r>
          </a:p>
          <a:p>
            <a:r>
              <a:rPr lang="en-US" dirty="0"/>
              <a:t>Create Service Standards</a:t>
            </a:r>
          </a:p>
          <a:p>
            <a:r>
              <a:rPr lang="en-US" dirty="0"/>
              <a:t>Continue building “One Stop Shop” service model</a:t>
            </a:r>
          </a:p>
          <a:p>
            <a:r>
              <a:rPr lang="en-US" dirty="0"/>
              <a:t>New service categories are being considered</a:t>
            </a:r>
          </a:p>
          <a:p>
            <a:pPr lvl="1"/>
            <a:r>
              <a:rPr lang="en-US" dirty="0"/>
              <a:t>Legal, Linguistics and Medical Transportation</a:t>
            </a:r>
          </a:p>
          <a:p>
            <a:endParaRPr lang="en-US" dirty="0"/>
          </a:p>
        </p:txBody>
      </p:sp>
    </p:spTree>
    <p:extLst>
      <p:ext uri="{BB962C8B-B14F-4D97-AF65-F5344CB8AC3E}">
        <p14:creationId xmlns:p14="http://schemas.microsoft.com/office/powerpoint/2010/main" val="1548424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Next Steps</a:t>
            </a:r>
          </a:p>
        </p:txBody>
      </p:sp>
      <p:sp>
        <p:nvSpPr>
          <p:cNvPr id="3" name="Content Placeholder 2"/>
          <p:cNvSpPr>
            <a:spLocks noGrp="1"/>
          </p:cNvSpPr>
          <p:nvPr>
            <p:ph sz="half" idx="10"/>
          </p:nvPr>
        </p:nvSpPr>
        <p:spPr/>
        <p:txBody>
          <a:bodyPr/>
          <a:lstStyle/>
          <a:p>
            <a:r>
              <a:rPr lang="en-US" dirty="0"/>
              <a:t>Provide financial, accounting and budgeting TA to agencies</a:t>
            </a:r>
          </a:p>
          <a:p>
            <a:r>
              <a:rPr lang="en-US" dirty="0"/>
              <a:t>Continue utilizing consultants for further TA and capacity building</a:t>
            </a:r>
          </a:p>
          <a:p>
            <a:r>
              <a:rPr lang="en-US" dirty="0"/>
              <a:t>Add “best practices” area to ISDH website</a:t>
            </a:r>
          </a:p>
          <a:p>
            <a:r>
              <a:rPr lang="en-US" dirty="0"/>
              <a:t>Continue TA webinars</a:t>
            </a:r>
          </a:p>
          <a:p>
            <a:r>
              <a:rPr lang="en-US" dirty="0"/>
              <a:t>Create virtual forums to develop collaboration &amp; networking among agencies</a:t>
            </a:r>
          </a:p>
          <a:p>
            <a:r>
              <a:rPr lang="en-US" dirty="0"/>
              <a:t>Quarterly </a:t>
            </a:r>
            <a:r>
              <a:rPr lang="en-US" dirty="0" err="1"/>
              <a:t>subrecipient</a:t>
            </a:r>
            <a:r>
              <a:rPr lang="en-US" dirty="0"/>
              <a:t> meetings </a:t>
            </a:r>
          </a:p>
          <a:p>
            <a:endParaRPr lang="en-US" dirty="0"/>
          </a:p>
        </p:txBody>
      </p:sp>
    </p:spTree>
    <p:extLst>
      <p:ext uri="{BB962C8B-B14F-4D97-AF65-F5344CB8AC3E}">
        <p14:creationId xmlns:p14="http://schemas.microsoft.com/office/powerpoint/2010/main" val="115048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Indiana HIV Demographic Breakdown as of December 2017 – Risk Factor</a:t>
            </a:r>
          </a:p>
        </p:txBody>
      </p:sp>
      <p:graphicFrame>
        <p:nvGraphicFramePr>
          <p:cNvPr id="12" name="Content Placeholder 11"/>
          <p:cNvGraphicFramePr>
            <a:graphicFrameLocks noGrp="1"/>
          </p:cNvGraphicFramePr>
          <p:nvPr>
            <p:ph sz="half" idx="1"/>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p:cNvGraphicFramePr>
            <a:graphicFrameLocks noGrp="1"/>
          </p:cNvGraphicFramePr>
          <p:nvPr>
            <p:ph sz="half" idx="2"/>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707502" y="6173400"/>
            <a:ext cx="10624595" cy="276999"/>
          </a:xfrm>
          <a:prstGeom prst="rect">
            <a:avLst/>
          </a:prstGeom>
          <a:noFill/>
        </p:spPr>
        <p:txBody>
          <a:bodyPr wrap="square" rtlCol="0">
            <a:spAutoFit/>
          </a:bodyPr>
          <a:lstStyle/>
          <a:p>
            <a:r>
              <a:rPr lang="en-US" sz="1200" dirty="0"/>
              <a:t>*CDC. </a:t>
            </a:r>
            <a:r>
              <a:rPr lang="en-US" sz="1200" dirty="0">
                <a:hlinkClick r:id="rId4"/>
              </a:rPr>
              <a:t>Estimated HIV incidence and prevalence in the United States, 2010-2015</a:t>
            </a:r>
            <a:r>
              <a:rPr lang="en-US" sz="1200" dirty="0"/>
              <a:t>. </a:t>
            </a:r>
            <a:r>
              <a:rPr lang="en-US" sz="1200" i="1" dirty="0"/>
              <a:t>HIV Surveillance Supplemental Report </a:t>
            </a:r>
            <a:r>
              <a:rPr lang="en-US" sz="1200" dirty="0"/>
              <a:t>2018;23(1).</a:t>
            </a:r>
          </a:p>
        </p:txBody>
      </p:sp>
    </p:spTree>
    <p:extLst>
      <p:ext uri="{BB962C8B-B14F-4D97-AF65-F5344CB8AC3E}">
        <p14:creationId xmlns:p14="http://schemas.microsoft.com/office/powerpoint/2010/main" val="26187688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Next Steps</a:t>
            </a:r>
          </a:p>
        </p:txBody>
      </p:sp>
      <p:sp>
        <p:nvSpPr>
          <p:cNvPr id="3" name="Content Placeholder 2"/>
          <p:cNvSpPr>
            <a:spLocks noGrp="1"/>
          </p:cNvSpPr>
          <p:nvPr>
            <p:ph sz="half" idx="10"/>
          </p:nvPr>
        </p:nvSpPr>
        <p:spPr/>
        <p:txBody>
          <a:bodyPr/>
          <a:lstStyle/>
          <a:p>
            <a:r>
              <a:rPr lang="en-US" dirty="0"/>
              <a:t>Continue development of Quality Management Program</a:t>
            </a:r>
          </a:p>
          <a:p>
            <a:r>
              <a:rPr lang="en-US" dirty="0"/>
              <a:t>Establish </a:t>
            </a:r>
            <a:r>
              <a:rPr lang="en-US" dirty="0" err="1"/>
              <a:t>subrecipient</a:t>
            </a:r>
            <a:r>
              <a:rPr lang="en-US" dirty="0"/>
              <a:t> monitoring visit schedule</a:t>
            </a:r>
          </a:p>
          <a:p>
            <a:r>
              <a:rPr lang="en-US" dirty="0"/>
              <a:t>Utilize Advisory Council for needs &amp; feedback</a:t>
            </a:r>
          </a:p>
          <a:p>
            <a:r>
              <a:rPr lang="en-US" dirty="0"/>
              <a:t>Develop ideas and plans for an “End the Epidemic” Campaign</a:t>
            </a:r>
          </a:p>
          <a:p>
            <a:r>
              <a:rPr lang="en-US" dirty="0"/>
              <a:t>Develop a program to identify and eliminate </a:t>
            </a:r>
            <a:r>
              <a:rPr lang="en-US" dirty="0" err="1"/>
              <a:t>HepC</a:t>
            </a:r>
            <a:r>
              <a:rPr lang="en-US" dirty="0"/>
              <a:t> in co-infected PLWH</a:t>
            </a:r>
          </a:p>
          <a:p>
            <a:endParaRPr lang="en-US" dirty="0"/>
          </a:p>
        </p:txBody>
      </p:sp>
    </p:spTree>
    <p:extLst>
      <p:ext uri="{BB962C8B-B14F-4D97-AF65-F5344CB8AC3E}">
        <p14:creationId xmlns:p14="http://schemas.microsoft.com/office/powerpoint/2010/main" val="28253384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We Survived</a:t>
            </a:r>
          </a:p>
        </p:txBody>
      </p:sp>
      <p:sp>
        <p:nvSpPr>
          <p:cNvPr id="3" name="Content Placeholder 2"/>
          <p:cNvSpPr>
            <a:spLocks noGrp="1"/>
          </p:cNvSpPr>
          <p:nvPr>
            <p:ph sz="half" idx="10"/>
          </p:nvPr>
        </p:nvSpPr>
        <p:spPr/>
        <p:txBody>
          <a:bodyPr/>
          <a:lstStyle/>
          <a:p>
            <a:r>
              <a:rPr lang="en-US" dirty="0"/>
              <a:t>Keep in mind, the majority of this work was accomplished in 9 months and services have only been actively in place for 4 or 5 months…</a:t>
            </a:r>
          </a:p>
          <a:p>
            <a:r>
              <a:rPr lang="en-US" dirty="0"/>
              <a:t>How did we do it?</a:t>
            </a:r>
          </a:p>
          <a:p>
            <a:pPr marL="342900" indent="-342900">
              <a:buFont typeface="Arial" panose="020B0604020202020204" pitchFamily="34" charset="0"/>
              <a:buChar char="•"/>
            </a:pPr>
            <a:r>
              <a:rPr lang="en-US" dirty="0"/>
              <a:t>Commitment and dedication of staff</a:t>
            </a:r>
          </a:p>
          <a:p>
            <a:pPr marL="342900" indent="-342900">
              <a:buFont typeface="Arial" panose="020B0604020202020204" pitchFamily="34" charset="0"/>
              <a:buChar char="•"/>
            </a:pPr>
            <a:r>
              <a:rPr lang="en-US" dirty="0"/>
              <a:t>Support from within ISDH to execute contracts and expand staff</a:t>
            </a:r>
          </a:p>
          <a:p>
            <a:pPr marL="342900" indent="-342900">
              <a:buFont typeface="Arial" panose="020B0604020202020204" pitchFamily="34" charset="0"/>
              <a:buChar char="•"/>
            </a:pPr>
            <a:r>
              <a:rPr lang="en-US" dirty="0"/>
              <a:t>Combined efforts of consultants with national expertise and local consultants who understand nuances and providers of HIV Care in Indiana</a:t>
            </a:r>
          </a:p>
          <a:p>
            <a:pPr marL="342900" indent="-342900">
              <a:buFont typeface="Arial" panose="020B0604020202020204" pitchFamily="34" charset="0"/>
              <a:buChar char="•"/>
            </a:pPr>
            <a:r>
              <a:rPr lang="en-US" dirty="0"/>
              <a:t>Weekly planning calls</a:t>
            </a:r>
          </a:p>
          <a:p>
            <a:pPr marL="342900" indent="-342900">
              <a:buFont typeface="Arial" panose="020B0604020202020204" pitchFamily="34" charset="0"/>
              <a:buChar char="•"/>
            </a:pPr>
            <a:r>
              <a:rPr lang="en-US" dirty="0"/>
              <a:t>Ryan White subrecipient interest, engagement, patience and dedication</a:t>
            </a:r>
          </a:p>
          <a:p>
            <a:pPr marL="342900" indent="-342900">
              <a:buFont typeface="Arial" panose="020B0604020202020204" pitchFamily="34" charset="0"/>
              <a:buChar char="•"/>
            </a:pPr>
            <a:r>
              <a:rPr lang="en-US" dirty="0"/>
              <a:t>HRSA/HAB support (encouragement, clarification and FUNDING)</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1097259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 Lessons Learned </a:t>
            </a:r>
          </a:p>
        </p:txBody>
      </p:sp>
      <p:sp>
        <p:nvSpPr>
          <p:cNvPr id="3" name="Content Placeholder 2"/>
          <p:cNvSpPr>
            <a:spLocks noGrp="1"/>
          </p:cNvSpPr>
          <p:nvPr>
            <p:ph sz="half" idx="10"/>
          </p:nvPr>
        </p:nvSpPr>
        <p:spPr/>
        <p:txBody>
          <a:bodyPr/>
          <a:lstStyle/>
          <a:p>
            <a:pPr marL="342900" indent="-342900">
              <a:buFont typeface="Arial" panose="020B0604020202020204" pitchFamily="34" charset="0"/>
              <a:buChar char="•"/>
            </a:pPr>
            <a:r>
              <a:rPr lang="en-US" dirty="0"/>
              <a:t>Be realistic about capacity</a:t>
            </a:r>
          </a:p>
          <a:p>
            <a:pPr marL="342900" indent="-342900">
              <a:buFont typeface="Arial" panose="020B0604020202020204" pitchFamily="34" charset="0"/>
              <a:buChar char="•"/>
            </a:pPr>
            <a:r>
              <a:rPr lang="en-US" dirty="0"/>
              <a:t>Ask for help when needed – value experience</a:t>
            </a:r>
          </a:p>
          <a:p>
            <a:pPr marL="342900" indent="-342900">
              <a:buFont typeface="Arial" panose="020B0604020202020204" pitchFamily="34" charset="0"/>
              <a:buChar char="•"/>
            </a:pPr>
            <a:r>
              <a:rPr lang="en-US" dirty="0"/>
              <a:t>Terminology matters</a:t>
            </a:r>
          </a:p>
          <a:p>
            <a:pPr marL="342900" indent="-342900">
              <a:buFont typeface="Arial" panose="020B0604020202020204" pitchFamily="34" charset="0"/>
              <a:buChar char="•"/>
            </a:pPr>
            <a:r>
              <a:rPr lang="en-US" dirty="0"/>
              <a:t>Network and collaborate locally, state-wide and nationally</a:t>
            </a:r>
          </a:p>
          <a:p>
            <a:pPr marL="342900" indent="-342900">
              <a:buFont typeface="Arial" panose="020B0604020202020204" pitchFamily="34" charset="0"/>
              <a:buChar char="•"/>
            </a:pPr>
            <a:r>
              <a:rPr lang="en-US" dirty="0"/>
              <a:t>Utilize the experience and advice of your Project Officer</a:t>
            </a:r>
          </a:p>
          <a:p>
            <a:pPr marL="342900" indent="-342900">
              <a:buFont typeface="Arial" panose="020B0604020202020204" pitchFamily="34" charset="0"/>
              <a:buChar char="•"/>
            </a:pPr>
            <a:r>
              <a:rPr lang="en-US" dirty="0"/>
              <a:t>Think outside the box</a:t>
            </a:r>
          </a:p>
          <a:p>
            <a:pPr marL="342900" indent="-342900">
              <a:buFont typeface="Arial" panose="020B0604020202020204" pitchFamily="34" charset="0"/>
              <a:buChar char="•"/>
            </a:pPr>
            <a:r>
              <a:rPr lang="en-US" dirty="0"/>
              <a:t>Don’t lose sight of the big picture</a:t>
            </a:r>
          </a:p>
          <a:p>
            <a:pPr marL="342900" indent="-342900">
              <a:buFont typeface="Arial" panose="020B0604020202020204" pitchFamily="34" charset="0"/>
              <a:buChar char="•"/>
            </a:pPr>
            <a:r>
              <a:rPr lang="en-US" dirty="0"/>
              <a:t>Allot time for yourself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316172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US" altLang="en-US" sz="3200" dirty="0">
                <a:solidFill>
                  <a:schemeClr val="accent1"/>
                </a:solidFill>
              </a:rPr>
              <a:t>The Continuum of HIV Care, Indiana, Dec. 2017 and Aug. 2018</a:t>
            </a:r>
          </a:p>
        </p:txBody>
      </p:sp>
      <p:sp>
        <p:nvSpPr>
          <p:cNvPr id="4" name="Footer Placeholder 3"/>
          <p:cNvSpPr>
            <a:spLocks noGrp="1"/>
          </p:cNvSpPr>
          <p:nvPr>
            <p:ph type="ftr" sz="quarter" idx="11"/>
          </p:nvPr>
        </p:nvSpPr>
        <p:spPr>
          <a:xfrm>
            <a:off x="7620000" y="6324601"/>
            <a:ext cx="2895600" cy="365125"/>
          </a:xfrm>
        </p:spPr>
        <p:txBody>
          <a:bodyPr/>
          <a:lstStyle/>
          <a:p>
            <a:pPr>
              <a:defRPr/>
            </a:pPr>
            <a:r>
              <a:rPr lang="en-US" dirty="0"/>
              <a:t>Indiana State Department of Health, HIV/STD/Viral Hepatitis</a:t>
            </a:r>
          </a:p>
        </p:txBody>
      </p:sp>
      <p:graphicFrame>
        <p:nvGraphicFramePr>
          <p:cNvPr id="6" name="Chart 5"/>
          <p:cNvGraphicFramePr>
            <a:graphicFrameLocks/>
          </p:cNvGraphicFramePr>
          <p:nvPr/>
        </p:nvGraphicFramePr>
        <p:xfrm>
          <a:off x="2114551" y="1302543"/>
          <a:ext cx="7962898" cy="425291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019424" y="1964531"/>
            <a:ext cx="609600" cy="676275"/>
          </a:xfrm>
          <a:prstGeom prst="rect">
            <a:avLst/>
          </a:prstGeom>
          <a:solidFill>
            <a:schemeClr val="accent1">
              <a:lumMod val="110000"/>
              <a:satMod val="105000"/>
              <a:tint val="67000"/>
            </a:schemeClr>
          </a:solidFill>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900"/>
              <a:t>87% Aware of HIV Status</a:t>
            </a:r>
          </a:p>
        </p:txBody>
      </p:sp>
      <p:cxnSp>
        <p:nvCxnSpPr>
          <p:cNvPr id="9" name="Elbow Connector 8"/>
          <p:cNvCxnSpPr>
            <a:stCxn id="8" idx="3"/>
          </p:cNvCxnSpPr>
          <p:nvPr/>
        </p:nvCxnSpPr>
        <p:spPr>
          <a:xfrm>
            <a:off x="3629024" y="2302669"/>
            <a:ext cx="1133475" cy="8715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933949" y="3078957"/>
            <a:ext cx="390525" cy="238125"/>
          </a:xfrm>
          <a:prstGeom prst="rect">
            <a:avLst/>
          </a:prstGeom>
          <a:solidFill>
            <a:schemeClr val="accent1">
              <a:lumMod val="110000"/>
              <a:satMod val="105000"/>
              <a:tint val="67000"/>
            </a:schemeClr>
          </a:solidFill>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900"/>
              <a:t>58%</a:t>
            </a:r>
          </a:p>
        </p:txBody>
      </p:sp>
      <p:sp>
        <p:nvSpPr>
          <p:cNvPr id="11" name="Rectangle 10"/>
          <p:cNvSpPr/>
          <p:nvPr/>
        </p:nvSpPr>
        <p:spPr>
          <a:xfrm>
            <a:off x="5381624" y="2840832"/>
            <a:ext cx="400049" cy="238125"/>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900"/>
              <a:t>65%</a:t>
            </a:r>
          </a:p>
        </p:txBody>
      </p:sp>
      <p:sp>
        <p:nvSpPr>
          <p:cNvPr id="12" name="Rectangle 11"/>
          <p:cNvSpPr/>
          <p:nvPr/>
        </p:nvSpPr>
        <p:spPr>
          <a:xfrm>
            <a:off x="6743699" y="2736057"/>
            <a:ext cx="390525" cy="238125"/>
          </a:xfrm>
          <a:prstGeom prst="rect">
            <a:avLst/>
          </a:prstGeom>
          <a:solidFill>
            <a:schemeClr val="accent1">
              <a:lumMod val="110000"/>
              <a:satMod val="105000"/>
              <a:tint val="67000"/>
            </a:schemeClr>
          </a:solidFill>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900"/>
              <a:t>69%</a:t>
            </a:r>
          </a:p>
        </p:txBody>
      </p:sp>
      <p:sp>
        <p:nvSpPr>
          <p:cNvPr id="13" name="Rectangle 12"/>
          <p:cNvSpPr/>
          <p:nvPr/>
        </p:nvSpPr>
        <p:spPr>
          <a:xfrm>
            <a:off x="7181850" y="2659857"/>
            <a:ext cx="390524" cy="238125"/>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900"/>
              <a:t>70%</a:t>
            </a:r>
          </a:p>
        </p:txBody>
      </p:sp>
      <p:cxnSp>
        <p:nvCxnSpPr>
          <p:cNvPr id="14" name="Elbow Connector 13"/>
          <p:cNvCxnSpPr>
            <a:stCxn id="11" idx="3"/>
          </p:cNvCxnSpPr>
          <p:nvPr/>
        </p:nvCxnSpPr>
        <p:spPr>
          <a:xfrm flipV="1">
            <a:off x="5781673" y="2888457"/>
            <a:ext cx="819151" cy="714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582024" y="3012282"/>
            <a:ext cx="390525" cy="238125"/>
          </a:xfrm>
          <a:prstGeom prst="rect">
            <a:avLst/>
          </a:prstGeom>
          <a:solidFill>
            <a:schemeClr val="accent1">
              <a:lumMod val="110000"/>
              <a:satMod val="105000"/>
              <a:tint val="67000"/>
            </a:schemeClr>
          </a:solidFill>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900"/>
              <a:t>58%</a:t>
            </a:r>
          </a:p>
        </p:txBody>
      </p:sp>
      <p:cxnSp>
        <p:nvCxnSpPr>
          <p:cNvPr id="16" name="Elbow Connector 15"/>
          <p:cNvCxnSpPr>
            <a:stCxn id="13" idx="3"/>
          </p:cNvCxnSpPr>
          <p:nvPr/>
        </p:nvCxnSpPr>
        <p:spPr>
          <a:xfrm>
            <a:off x="7572374" y="2778920"/>
            <a:ext cx="885825" cy="37623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058274" y="2964657"/>
            <a:ext cx="380999" cy="238125"/>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900"/>
              <a:t>60%</a:t>
            </a:r>
          </a:p>
        </p:txBody>
      </p:sp>
    </p:spTree>
    <p:extLst>
      <p:ext uri="{BB962C8B-B14F-4D97-AF65-F5344CB8AC3E}">
        <p14:creationId xmlns:p14="http://schemas.microsoft.com/office/powerpoint/2010/main" val="36244693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FF405C-7CAD-5D4B-A74C-4A1A4037082D}"/>
              </a:ext>
            </a:extLst>
          </p:cNvPr>
          <p:cNvPicPr>
            <a:picLocks noChangeAspect="1"/>
          </p:cNvPicPr>
          <p:nvPr/>
        </p:nvPicPr>
        <p:blipFill>
          <a:blip r:embed="rId3"/>
          <a:stretch>
            <a:fillRect/>
          </a:stretch>
        </p:blipFill>
        <p:spPr>
          <a:xfrm>
            <a:off x="1447800" y="323850"/>
            <a:ext cx="9271000" cy="5372100"/>
          </a:xfrm>
          <a:prstGeom prst="rect">
            <a:avLst/>
          </a:prstGeom>
        </p:spPr>
      </p:pic>
    </p:spTree>
    <p:extLst>
      <p:ext uri="{BB962C8B-B14F-4D97-AF65-F5344CB8AC3E}">
        <p14:creationId xmlns:p14="http://schemas.microsoft.com/office/powerpoint/2010/main" val="24646185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51875A-9A13-244E-BC99-79C2A0B33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50" y="107950"/>
            <a:ext cx="9512300" cy="3721100"/>
          </a:xfrm>
          <a:prstGeom prst="rect">
            <a:avLst/>
          </a:prstGeom>
        </p:spPr>
      </p:pic>
      <p:sp>
        <p:nvSpPr>
          <p:cNvPr id="7" name="TextBox 6">
            <a:extLst>
              <a:ext uri="{FF2B5EF4-FFF2-40B4-BE49-F238E27FC236}">
                <a16:creationId xmlns:a16="http://schemas.microsoft.com/office/drawing/2014/main" id="{9CD89855-3410-194B-8085-292E2A549D33}"/>
              </a:ext>
            </a:extLst>
          </p:cNvPr>
          <p:cNvSpPr txBox="1"/>
          <p:nvPr/>
        </p:nvSpPr>
        <p:spPr>
          <a:xfrm>
            <a:off x="1889125" y="4216400"/>
            <a:ext cx="8439150" cy="646331"/>
          </a:xfrm>
          <a:prstGeom prst="rect">
            <a:avLst/>
          </a:prstGeom>
          <a:noFill/>
          <a:ln>
            <a:solidFill>
              <a:schemeClr val="accent1"/>
            </a:solidFill>
          </a:ln>
        </p:spPr>
        <p:txBody>
          <a:bodyPr wrap="square" rtlCol="0">
            <a:spAutoFit/>
          </a:bodyPr>
          <a:lstStyle/>
          <a:p>
            <a:r>
              <a:rPr lang="en-US" dirty="0"/>
              <a:t>Mark </a:t>
            </a:r>
            <a:r>
              <a:rPr lang="en-US" dirty="0" err="1"/>
              <a:t>Schwering</a:t>
            </a:r>
            <a:r>
              <a:rPr lang="en-US" dirty="0"/>
              <a:t>		Brittany </a:t>
            </a:r>
            <a:r>
              <a:rPr lang="en-US" dirty="0" err="1"/>
              <a:t>Sichting</a:t>
            </a:r>
            <a:r>
              <a:rPr lang="en-US" dirty="0"/>
              <a:t>		Lori DeLorenzo, RN, MSN</a:t>
            </a:r>
          </a:p>
          <a:p>
            <a:r>
              <a:rPr lang="en-US" dirty="0">
                <a:hlinkClick r:id="rId3"/>
              </a:rPr>
              <a:t>Mschwering@isdh.IN.gov</a:t>
            </a:r>
            <a:r>
              <a:rPr lang="en-US" dirty="0"/>
              <a:t>	</a:t>
            </a:r>
            <a:r>
              <a:rPr lang="en-US" dirty="0">
                <a:hlinkClick r:id="rId4"/>
              </a:rPr>
              <a:t>Bsichting@isdh.IN.gov</a:t>
            </a:r>
            <a:r>
              <a:rPr lang="en-US" dirty="0"/>
              <a:t>	</a:t>
            </a:r>
            <a:r>
              <a:rPr lang="en-US" dirty="0" err="1"/>
              <a:t>loridelorenzo@comcast.net</a:t>
            </a:r>
            <a:endParaRPr lang="en-US" dirty="0"/>
          </a:p>
        </p:txBody>
      </p:sp>
    </p:spTree>
    <p:extLst>
      <p:ext uri="{BB962C8B-B14F-4D97-AF65-F5344CB8AC3E}">
        <p14:creationId xmlns:p14="http://schemas.microsoft.com/office/powerpoint/2010/main" val="14802889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dirty="0"/>
              <a:t>Obtaining CME/CE Credit</a:t>
            </a:r>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r>
              <a:rPr lang="en-US" dirty="0"/>
              <a:t>If you would like to receive continuing education credit for this activity, please visit:</a:t>
            </a:r>
          </a:p>
          <a:p>
            <a:endParaRPr lang="en-US" dirty="0"/>
          </a:p>
          <a:p>
            <a:r>
              <a:rPr lang="en-US" b="1" dirty="0">
                <a:solidFill>
                  <a:srgbClr val="D3313A"/>
                </a:solidFill>
              </a:rPr>
              <a:t>http://ryanwhite.cds.pesgce.com </a:t>
            </a:r>
          </a:p>
          <a:p>
            <a:endParaRPr lang="en-US" dirty="0"/>
          </a:p>
        </p:txBody>
      </p:sp>
    </p:spTree>
    <p:extLst>
      <p:ext uri="{BB962C8B-B14F-4D97-AF65-F5344CB8AC3E}">
        <p14:creationId xmlns:p14="http://schemas.microsoft.com/office/powerpoint/2010/main" val="215215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4796"/>
            <a:ext cx="10515600" cy="829193"/>
          </a:xfrm>
        </p:spPr>
        <p:txBody>
          <a:bodyPr>
            <a:noAutofit/>
          </a:bodyPr>
          <a:lstStyle/>
          <a:p>
            <a:r>
              <a:rPr lang="en-US" sz="4400" dirty="0"/>
              <a:t>Indiana PLWH Demographic Breakdown as of December 2017 – Program Enrollment</a:t>
            </a:r>
          </a:p>
        </p:txBody>
      </p:sp>
      <p:graphicFrame>
        <p:nvGraphicFramePr>
          <p:cNvPr id="5" name="Chart 4"/>
          <p:cNvGraphicFramePr>
            <a:graphicFrameLocks/>
          </p:cNvGraphicFramePr>
          <p:nvPr>
            <p:extLst>
              <p:ext uri="{D42A27DB-BD31-4B8C-83A1-F6EECF244321}">
                <p14:modId xmlns:p14="http://schemas.microsoft.com/office/powerpoint/2010/main" val="3888534768"/>
              </p:ext>
            </p:extLst>
          </p:nvPr>
        </p:nvGraphicFramePr>
        <p:xfrm>
          <a:off x="838200" y="1690689"/>
          <a:ext cx="10515600" cy="4807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4927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A1BD40-3C52-4783-9844-7AC2606F7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59FDB6-3442-4242-8A4B-4B9C3F1CFA17}">
  <ds:schemaRefs>
    <ds:schemaRef ds:uri="http://purl.org/dc/dcmitype/"/>
    <ds:schemaRef ds:uri="http://schemas.microsoft.com/office/2006/documentManagement/types"/>
    <ds:schemaRef ds:uri="75e813ae-c565-40db-b37c-cfdb0e13b5d9"/>
    <ds:schemaRef ds:uri="http://purl.org/dc/elements/1.1/"/>
    <ds:schemaRef ds:uri="http://purl.org/dc/terms/"/>
    <ds:schemaRef ds:uri="http://www.w3.org/XML/1998/namespace"/>
    <ds:schemaRef ds:uri="http://schemas.openxmlformats.org/package/2006/metadata/core-properties"/>
    <ds:schemaRef ds:uri="http://schemas.microsoft.com/office/infopath/2007/PartnerControls"/>
    <ds:schemaRef ds:uri="763191c0-b165-402f-a2d4-8ae261e3ae05"/>
    <ds:schemaRef ds:uri="http://schemas.microsoft.com/office/2006/metadata/properties"/>
  </ds:schemaRefs>
</ds:datastoreItem>
</file>

<file path=customXml/itemProps3.xml><?xml version="1.0" encoding="utf-8"?>
<ds:datastoreItem xmlns:ds="http://schemas.openxmlformats.org/officeDocument/2006/customXml" ds:itemID="{1BD518FA-6DB5-4964-8D9F-6DA09C7A1F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2239</TotalTime>
  <Words>3804</Words>
  <Application>Microsoft Macintosh PowerPoint</Application>
  <PresentationFormat>Widescreen</PresentationFormat>
  <Paragraphs>618</Paragraphs>
  <Slides>86</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Arial</vt:lpstr>
      <vt:lpstr>Book Antiqua</vt:lpstr>
      <vt:lpstr>Calibri</vt:lpstr>
      <vt:lpstr>Symbol</vt:lpstr>
      <vt:lpstr>Tahoma</vt:lpstr>
      <vt:lpstr>Times New Roman</vt:lpstr>
      <vt:lpstr>Office Theme</vt:lpstr>
      <vt:lpstr>Re-envisioning Indiana’s Service Delivery System: Strategies Implemented and Lessons Learned</vt:lpstr>
      <vt:lpstr>Disclosures</vt:lpstr>
      <vt:lpstr>Learning Objectives</vt:lpstr>
      <vt:lpstr>PowerPoint Presentation</vt:lpstr>
      <vt:lpstr>The Continuum of HIV Care, Indiana, as of December 2017</vt:lpstr>
      <vt:lpstr>Indiana HIV Demographic Breakdown as of December 2017 – Gender</vt:lpstr>
      <vt:lpstr>Indiana HIV Demographic Breakdown as of December 2017 – Race</vt:lpstr>
      <vt:lpstr>Indiana HIV Demographic Breakdown as of December 2017 – Risk Factor</vt:lpstr>
      <vt:lpstr>Indiana PLWH Demographic Breakdown as of December 2017 – Program Enrollment</vt:lpstr>
      <vt:lpstr>PLWH Served in Indiana – December 2017</vt:lpstr>
      <vt:lpstr>Service Categories Prior to Funding </vt:lpstr>
      <vt:lpstr>Funding Prior To Supplemental </vt:lpstr>
      <vt:lpstr>How It All Began</vt:lpstr>
      <vt:lpstr>Target Areas in Grant Application</vt:lpstr>
      <vt:lpstr>Notice of Award and Beyond</vt:lpstr>
      <vt:lpstr>What did we do after award notification</vt:lpstr>
      <vt:lpstr>The Process… </vt:lpstr>
      <vt:lpstr>RFP Process and Original Awards </vt:lpstr>
      <vt:lpstr>Funding After Supplemental </vt:lpstr>
      <vt:lpstr>Service Categories After Funding </vt:lpstr>
      <vt:lpstr>OI and Local Consultants</vt:lpstr>
      <vt:lpstr>Building the Knowledge</vt:lpstr>
      <vt:lpstr>PLWH Served in Indiana –  December 2017 vs October 2018</vt:lpstr>
      <vt:lpstr>HIV Prevalence by Care Coordination Region – August 2018</vt:lpstr>
      <vt:lpstr>Programmatic Successes</vt:lpstr>
      <vt:lpstr>Infrastructure Development</vt:lpstr>
      <vt:lpstr>PowerPoint Presentation</vt:lpstr>
      <vt:lpstr>Eligibility Crisis</vt:lpstr>
      <vt:lpstr>Indiana’s Eligibility Standards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Policies &amp; Procedures</vt:lpstr>
      <vt:lpstr>Subrecipient Monitoring </vt:lpstr>
      <vt:lpstr>What we Knew…</vt:lpstr>
      <vt:lpstr>Goals to Relay to Subrecipients </vt:lpstr>
      <vt:lpstr>Steps to the Visit: Step One</vt:lpstr>
      <vt:lpstr>PowerPoint Presentation</vt:lpstr>
      <vt:lpstr>PowerPoint Presentation</vt:lpstr>
      <vt:lpstr>PowerPoint Presentation</vt:lpstr>
      <vt:lpstr>PowerPoint Presentation</vt:lpstr>
      <vt:lpstr>PowerPoint Presentation</vt:lpstr>
      <vt:lpstr>PowerPoint Presentation</vt:lpstr>
      <vt:lpstr>Steps to the Visit: Step Two</vt:lpstr>
      <vt:lpstr>PowerPoint Presentation</vt:lpstr>
      <vt:lpstr>Steps to the Visit: Step Three  </vt:lpstr>
      <vt:lpstr>After the Visit </vt:lpstr>
      <vt:lpstr>What Have We Learned?</vt:lpstr>
      <vt:lpstr>Next Steps </vt:lpstr>
      <vt:lpstr>Accomplishments</vt:lpstr>
      <vt:lpstr>ISDH</vt:lpstr>
      <vt:lpstr>Administrative</vt:lpstr>
      <vt:lpstr>Programmatic</vt:lpstr>
      <vt:lpstr>Fiscal</vt:lpstr>
      <vt:lpstr>Data Management </vt:lpstr>
      <vt:lpstr>Monitoring and Reporting Requirements </vt:lpstr>
      <vt:lpstr>Quality Management</vt:lpstr>
      <vt:lpstr>Quality Milestones</vt:lpstr>
      <vt:lpstr>PowerPoint Presentation</vt:lpstr>
      <vt:lpstr>Before and After </vt:lpstr>
      <vt:lpstr>PowerPoint Presentation</vt:lpstr>
      <vt:lpstr>PowerPoint Presentation</vt:lpstr>
      <vt:lpstr>PowerPoint Presentation</vt:lpstr>
      <vt:lpstr>PowerPoint Presentation</vt:lpstr>
      <vt:lpstr>PowerPoint Presentation</vt:lpstr>
      <vt:lpstr>Cross Cutting Accomplishments</vt:lpstr>
      <vt:lpstr>Annual Subrecipient Monitoring</vt:lpstr>
      <vt:lpstr>Subrecipient Training and Relationships</vt:lpstr>
      <vt:lpstr>Information Dissemination</vt:lpstr>
      <vt:lpstr>Future Opportunities</vt:lpstr>
      <vt:lpstr>Keeping Up With the Rapid Growth</vt:lpstr>
      <vt:lpstr>Division-Wide Integration</vt:lpstr>
      <vt:lpstr>Statewide Collaboration and Integration</vt:lpstr>
      <vt:lpstr>Next Steps </vt:lpstr>
      <vt:lpstr>Next Steps</vt:lpstr>
      <vt:lpstr>Next Steps</vt:lpstr>
      <vt:lpstr>How We Survived</vt:lpstr>
      <vt:lpstr>Program Lessons Learned </vt:lpstr>
      <vt:lpstr>The Continuum of HIV Care, Indiana, Dec. 2017 and Aug. 2018</vt:lpstr>
      <vt:lpstr>PowerPoint Presentation</vt:lpstr>
      <vt:lpstr>PowerPoint Presentation</vt:lpstr>
      <vt:lpstr>Obtaining CME/CE Credit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Lori DeLorenzo</cp:lastModifiedBy>
  <cp:revision>103</cp:revision>
  <dcterms:created xsi:type="dcterms:W3CDTF">2018-09-04T17:07:24Z</dcterms:created>
  <dcterms:modified xsi:type="dcterms:W3CDTF">2018-11-29T16:43:12Z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