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98" r:id="rId5"/>
    <p:sldId id="318" r:id="rId6"/>
    <p:sldId id="300" r:id="rId7"/>
    <p:sldId id="299" r:id="rId8"/>
    <p:sldId id="301" r:id="rId9"/>
    <p:sldId id="302" r:id="rId10"/>
    <p:sldId id="303" r:id="rId11"/>
    <p:sldId id="304" r:id="rId12"/>
    <p:sldId id="305" r:id="rId13"/>
    <p:sldId id="308" r:id="rId14"/>
    <p:sldId id="307" r:id="rId15"/>
    <p:sldId id="309" r:id="rId16"/>
    <p:sldId id="310" r:id="rId17"/>
    <p:sldId id="311" r:id="rId18"/>
    <p:sldId id="312" r:id="rId19"/>
    <p:sldId id="321" r:id="rId20"/>
    <p:sldId id="323" r:id="rId21"/>
    <p:sldId id="313" r:id="rId22"/>
    <p:sldId id="314" r:id="rId23"/>
    <p:sldId id="315" r:id="rId24"/>
    <p:sldId id="317" r:id="rId25"/>
    <p:sldId id="324" r:id="rId26"/>
    <p:sldId id="316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the Thomas" initials="JT" lastIdx="9" clrIdx="0">
    <p:extLst>
      <p:ext uri="{19B8F6BF-5375-455C-9EA6-DF929625EA0E}">
        <p15:presenceInfo xmlns:p15="http://schemas.microsoft.com/office/powerpoint/2012/main" userId="S-1-5-21-1498620703-2792808285-1812392250-13686" providerId="AD"/>
      </p:ext>
    </p:extLst>
  </p:cmAuthor>
  <p:cmAuthor id="2" name="Graham Harriman" initials="GH" lastIdx="3" clrIdx="1">
    <p:extLst>
      <p:ext uri="{19B8F6BF-5375-455C-9EA6-DF929625EA0E}">
        <p15:presenceInfo xmlns:p15="http://schemas.microsoft.com/office/powerpoint/2012/main" userId="S-1-5-21-1498620703-2792808285-1812392250-52756" providerId="AD"/>
      </p:ext>
    </p:extLst>
  </p:cmAuthor>
  <p:cmAuthor id="3" name="Mary Irvine" initials="MI" lastIdx="14" clrIdx="2">
    <p:extLst>
      <p:ext uri="{19B8F6BF-5375-455C-9EA6-DF929625EA0E}">
        <p15:presenceInfo xmlns:p15="http://schemas.microsoft.com/office/powerpoint/2012/main" userId="S-1-5-21-1498620703-2792808285-1812392250-238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895"/>
    <a:srgbClr val="09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r04\Dashboards\2018%20Dashboards\Agency%20Dashboa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r04\Dashboards\2018%20Dashboards\Agency%20Dashboar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[Agency Dashboard.xlsx]Complex Cascade!PivotTable12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HIV Care Cascade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'Complex Cascade'!$B$39</c:f>
              <c:strCache>
                <c:ptCount val="1"/>
                <c:pt idx="0">
                  <c:v>% Yes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'Complex Cascade'!$A$40:$A$45</c:f>
              <c:multiLvlStrCache>
                <c:ptCount val="3"/>
                <c:lvl>
                  <c:pt idx="0">
                    <c:v>% of Clients had PCP (Past 6 months)</c:v>
                  </c:pt>
                  <c:pt idx="1">
                    <c:v>% of Clients on ART</c:v>
                  </c:pt>
                  <c:pt idx="2">
                    <c:v>% of clients with a suppressed viral load</c:v>
                  </c:pt>
                </c:lvl>
                <c:lvl>
                  <c:pt idx="0">
                    <c:v>Baseline</c:v>
                  </c:pt>
                </c:lvl>
                <c:lvl>
                  <c:pt idx="0">
                    <c:v>Agency</c:v>
                  </c:pt>
                </c:lvl>
                <c:lvl>
                  <c:pt idx="0">
                    <c:v>2016</c:v>
                  </c:pt>
                </c:lvl>
              </c:multiLvlStrCache>
            </c:multiLvlStrRef>
          </c:cat>
          <c:val>
            <c:numRef>
              <c:f>'Complex Cascade'!$B$40:$B$45</c:f>
              <c:numCache>
                <c:formatCode>General</c:formatCode>
                <c:ptCount val="3"/>
                <c:pt idx="0">
                  <c:v>0.79200000000000004</c:v>
                </c:pt>
                <c:pt idx="1">
                  <c:v>0.19600000000000001</c:v>
                </c:pt>
                <c:pt idx="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4-4911-9AB5-ED38E5B8FF7A}"/>
            </c:ext>
          </c:extLst>
        </c:ser>
        <c:ser>
          <c:idx val="1"/>
          <c:order val="1"/>
          <c:tx>
            <c:strRef>
              <c:f>'Complex Cascade'!$C$39</c:f>
              <c:strCache>
                <c:ptCount val="1"/>
                <c:pt idx="0">
                  <c:v>% No 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'Complex Cascade'!$A$40:$A$45</c:f>
              <c:multiLvlStrCache>
                <c:ptCount val="3"/>
                <c:lvl>
                  <c:pt idx="0">
                    <c:v>% of Clients had PCP (Past 6 months)</c:v>
                  </c:pt>
                  <c:pt idx="1">
                    <c:v>% of Clients on ART</c:v>
                  </c:pt>
                  <c:pt idx="2">
                    <c:v>% of clients with a suppressed viral load</c:v>
                  </c:pt>
                </c:lvl>
                <c:lvl>
                  <c:pt idx="0">
                    <c:v>Baseline</c:v>
                  </c:pt>
                </c:lvl>
                <c:lvl>
                  <c:pt idx="0">
                    <c:v>Agency</c:v>
                  </c:pt>
                </c:lvl>
                <c:lvl>
                  <c:pt idx="0">
                    <c:v>2016</c:v>
                  </c:pt>
                </c:lvl>
              </c:multiLvlStrCache>
            </c:multiLvlStrRef>
          </c:cat>
          <c:val>
            <c:numRef>
              <c:f>'Complex Cascade'!$C$40:$C$45</c:f>
              <c:numCache>
                <c:formatCode>0.0%</c:formatCode>
                <c:ptCount val="3"/>
                <c:pt idx="0">
                  <c:v>0.21</c:v>
                </c:pt>
                <c:pt idx="1">
                  <c:v>4.0000000000000001E-3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4-4911-9AB5-ED38E5B8FF7A}"/>
            </c:ext>
          </c:extLst>
        </c:ser>
        <c:ser>
          <c:idx val="2"/>
          <c:order val="2"/>
          <c:tx>
            <c:strRef>
              <c:f>'Complex Cascade'!$D$39</c:f>
              <c:strCache>
                <c:ptCount val="1"/>
                <c:pt idx="0">
                  <c:v>% Unknown 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'Complex Cascade'!$A$40:$A$45</c:f>
              <c:multiLvlStrCache>
                <c:ptCount val="3"/>
                <c:lvl>
                  <c:pt idx="0">
                    <c:v>% of Clients had PCP (Past 6 months)</c:v>
                  </c:pt>
                  <c:pt idx="1">
                    <c:v>% of Clients on ART</c:v>
                  </c:pt>
                  <c:pt idx="2">
                    <c:v>% of clients with a suppressed viral load</c:v>
                  </c:pt>
                </c:lvl>
                <c:lvl>
                  <c:pt idx="0">
                    <c:v>Baseline</c:v>
                  </c:pt>
                </c:lvl>
                <c:lvl>
                  <c:pt idx="0">
                    <c:v>Agency</c:v>
                  </c:pt>
                </c:lvl>
                <c:lvl>
                  <c:pt idx="0">
                    <c:v>2016</c:v>
                  </c:pt>
                </c:lvl>
              </c:multiLvlStrCache>
            </c:multiLvlStrRef>
          </c:cat>
          <c:val>
            <c:numRef>
              <c:f>'Complex Cascade'!$D$40:$D$45</c:f>
              <c:numCache>
                <c:formatCode>0.0%</c:formatCode>
                <c:ptCount val="3"/>
                <c:pt idx="0">
                  <c:v>0</c:v>
                </c:pt>
                <c:pt idx="1">
                  <c:v>0.8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4-4911-9AB5-ED38E5B8FF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5948528"/>
        <c:axId val="465948920"/>
      </c:barChart>
      <c:catAx>
        <c:axId val="46594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948920"/>
        <c:crosses val="autoZero"/>
        <c:auto val="1"/>
        <c:lblAlgn val="ctr"/>
        <c:lblOffset val="100"/>
        <c:noMultiLvlLbl val="0"/>
      </c:catAx>
      <c:valAx>
        <c:axId val="46594892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94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[Agency Dashboard.xlsx]Complex Cascade!PivotTable12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HIV Care Cascade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'Complex Cascade'!$B$39</c:f>
              <c:strCache>
                <c:ptCount val="1"/>
                <c:pt idx="0">
                  <c:v>% Yes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'Complex Cascade'!$A$40:$A$45</c:f>
              <c:multiLvlStrCache>
                <c:ptCount val="3"/>
                <c:lvl>
                  <c:pt idx="0">
                    <c:v>% of Clients had PCP (Past 6 months)</c:v>
                  </c:pt>
                  <c:pt idx="1">
                    <c:v>% of Clients on ART</c:v>
                  </c:pt>
                  <c:pt idx="2">
                    <c:v>% of clients with a suppressed viral load</c:v>
                  </c:pt>
                </c:lvl>
                <c:lvl>
                  <c:pt idx="0">
                    <c:v>Quarter 1</c:v>
                  </c:pt>
                </c:lvl>
                <c:lvl>
                  <c:pt idx="0">
                    <c:v>Agency</c:v>
                  </c:pt>
                </c:lvl>
                <c:lvl>
                  <c:pt idx="0">
                    <c:v>2018</c:v>
                  </c:pt>
                </c:lvl>
              </c:multiLvlStrCache>
            </c:multiLvlStrRef>
          </c:cat>
          <c:val>
            <c:numRef>
              <c:f>'Complex Cascade'!$B$40:$B$45</c:f>
              <c:numCache>
                <c:formatCode>General</c:formatCode>
                <c:ptCount val="3"/>
                <c:pt idx="0">
                  <c:v>0.6</c:v>
                </c:pt>
                <c:pt idx="1">
                  <c:v>0.94</c:v>
                </c:pt>
                <c:pt idx="2">
                  <c:v>0.78600000000000003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D-44E1-B95A-040C62473A71}"/>
            </c:ext>
          </c:extLst>
        </c:ser>
        <c:ser>
          <c:idx val="1"/>
          <c:order val="1"/>
          <c:tx>
            <c:strRef>
              <c:f>'Complex Cascade'!$C$39</c:f>
              <c:strCache>
                <c:ptCount val="1"/>
                <c:pt idx="0">
                  <c:v>% No 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'Complex Cascade'!$A$40:$A$45</c:f>
              <c:multiLvlStrCache>
                <c:ptCount val="3"/>
                <c:lvl>
                  <c:pt idx="0">
                    <c:v>% of Clients had PCP (Past 6 months)</c:v>
                  </c:pt>
                  <c:pt idx="1">
                    <c:v>% of Clients on ART</c:v>
                  </c:pt>
                  <c:pt idx="2">
                    <c:v>% of clients with a suppressed viral load</c:v>
                  </c:pt>
                </c:lvl>
                <c:lvl>
                  <c:pt idx="0">
                    <c:v>Quarter 1</c:v>
                  </c:pt>
                </c:lvl>
                <c:lvl>
                  <c:pt idx="0">
                    <c:v>Agency</c:v>
                  </c:pt>
                </c:lvl>
                <c:lvl>
                  <c:pt idx="0">
                    <c:v>2018</c:v>
                  </c:pt>
                </c:lvl>
              </c:multiLvlStrCache>
            </c:multiLvlStrRef>
          </c:cat>
          <c:val>
            <c:numRef>
              <c:f>'Complex Cascade'!$C$40:$C$45</c:f>
              <c:numCache>
                <c:formatCode>0.0%</c:formatCode>
                <c:ptCount val="3"/>
                <c:pt idx="0">
                  <c:v>0.28100000000000003</c:v>
                </c:pt>
                <c:pt idx="1">
                  <c:v>2.3E-2</c:v>
                </c:pt>
                <c:pt idx="2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D-44E1-B95A-040C62473A71}"/>
            </c:ext>
          </c:extLst>
        </c:ser>
        <c:ser>
          <c:idx val="2"/>
          <c:order val="2"/>
          <c:tx>
            <c:strRef>
              <c:f>'Complex Cascade'!$D$39</c:f>
              <c:strCache>
                <c:ptCount val="1"/>
                <c:pt idx="0">
                  <c:v>% Unknown 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'Complex Cascade'!$A$40:$A$45</c:f>
              <c:multiLvlStrCache>
                <c:ptCount val="3"/>
                <c:lvl>
                  <c:pt idx="0">
                    <c:v>% of Clients had PCP (Past 6 months)</c:v>
                  </c:pt>
                  <c:pt idx="1">
                    <c:v>% of Clients on ART</c:v>
                  </c:pt>
                  <c:pt idx="2">
                    <c:v>% of clients with a suppressed viral load</c:v>
                  </c:pt>
                </c:lvl>
                <c:lvl>
                  <c:pt idx="0">
                    <c:v>Quarter 1</c:v>
                  </c:pt>
                </c:lvl>
                <c:lvl>
                  <c:pt idx="0">
                    <c:v>Agency</c:v>
                  </c:pt>
                </c:lvl>
                <c:lvl>
                  <c:pt idx="0">
                    <c:v>2018</c:v>
                  </c:pt>
                </c:lvl>
              </c:multiLvlStrCache>
            </c:multiLvlStrRef>
          </c:cat>
          <c:val>
            <c:numRef>
              <c:f>'Complex Cascade'!$D$40:$D$45</c:f>
              <c:numCache>
                <c:formatCode>0.0%</c:formatCode>
                <c:ptCount val="3"/>
                <c:pt idx="0">
                  <c:v>0.11799999999999999</c:v>
                </c:pt>
                <c:pt idx="1">
                  <c:v>3.7999999999999999E-2</c:v>
                </c:pt>
                <c:pt idx="2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1D-44E1-B95A-040C62473A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5950096"/>
        <c:axId val="386039512"/>
      </c:barChart>
      <c:catAx>
        <c:axId val="46595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039512"/>
        <c:crosses val="autoZero"/>
        <c:auto val="1"/>
        <c:lblAlgn val="ctr"/>
        <c:lblOffset val="100"/>
        <c:noMultiLvlLbl val="0"/>
      </c:catAx>
      <c:valAx>
        <c:axId val="38603951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95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2FFE6-843C-4AD2-ACF8-378998BF17C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5B0B67-93B2-43FC-B547-A656E4DD0D62}">
      <dgm:prSet/>
      <dgm:spPr>
        <a:solidFill>
          <a:srgbClr val="095895"/>
        </a:solidFill>
      </dgm:spPr>
      <dgm:t>
        <a:bodyPr/>
        <a:lstStyle/>
        <a:p>
          <a:pPr rtl="0"/>
          <a:r>
            <a:rPr lang="en-US" sz="1600" b="1" baseline="0" dirty="0" smtClean="0"/>
            <a:t>Branding and Social Marketing</a:t>
          </a:r>
          <a:endParaRPr lang="en-US" sz="1600" dirty="0"/>
        </a:p>
      </dgm:t>
    </dgm:pt>
    <dgm:pt modelId="{FA576CB3-CC72-4924-97F2-2DBABA60E265}" type="parTrans" cxnId="{D9C4AEF3-11D2-46A4-BC2A-B568D5DDF049}">
      <dgm:prSet/>
      <dgm:spPr/>
      <dgm:t>
        <a:bodyPr/>
        <a:lstStyle/>
        <a:p>
          <a:endParaRPr lang="en-US"/>
        </a:p>
      </dgm:t>
    </dgm:pt>
    <dgm:pt modelId="{27604185-3DC3-400E-8205-8BF9EE6EFC48}" type="sibTrans" cxnId="{D9C4AEF3-11D2-46A4-BC2A-B568D5DDF049}">
      <dgm:prSet/>
      <dgm:spPr/>
      <dgm:t>
        <a:bodyPr/>
        <a:lstStyle/>
        <a:p>
          <a:endParaRPr lang="en-US"/>
        </a:p>
      </dgm:t>
    </dgm:pt>
    <dgm:pt modelId="{772884FE-5A91-46E1-9377-E4CB223BE567}">
      <dgm:prSet custT="1"/>
      <dgm:spPr>
        <a:solidFill>
          <a:srgbClr val="095895"/>
        </a:solidFill>
      </dgm:spPr>
      <dgm:t>
        <a:bodyPr/>
        <a:lstStyle/>
        <a:p>
          <a:pPr rtl="0"/>
          <a:r>
            <a:rPr lang="en-US" sz="1400" baseline="0" dirty="0" smtClean="0"/>
            <a:t>Be , Play, and Stay HIV Sure campaigns, </a:t>
          </a:r>
          <a:r>
            <a:rPr lang="en-US" sz="1400" b="1" baseline="0" dirty="0" smtClean="0"/>
            <a:t>U=U</a:t>
          </a:r>
          <a:endParaRPr lang="en-US" sz="1400" b="1" dirty="0"/>
        </a:p>
      </dgm:t>
    </dgm:pt>
    <dgm:pt modelId="{A446D424-61CE-4B12-B705-8277C7166FA3}" type="parTrans" cxnId="{800FEFE2-A256-4354-9DBC-9B8EDDDC6582}">
      <dgm:prSet/>
      <dgm:spPr/>
      <dgm:t>
        <a:bodyPr/>
        <a:lstStyle/>
        <a:p>
          <a:endParaRPr lang="en-US"/>
        </a:p>
      </dgm:t>
    </dgm:pt>
    <dgm:pt modelId="{6EAAB5C8-C417-476E-83B2-40C62138B581}" type="sibTrans" cxnId="{800FEFE2-A256-4354-9DBC-9B8EDDDC6582}">
      <dgm:prSet/>
      <dgm:spPr/>
      <dgm:t>
        <a:bodyPr/>
        <a:lstStyle/>
        <a:p>
          <a:endParaRPr lang="en-US"/>
        </a:p>
      </dgm:t>
    </dgm:pt>
    <dgm:pt modelId="{A93D0B19-4A6C-437A-A7D0-D5AD69C71B2B}">
      <dgm:prSet custT="1"/>
      <dgm:spPr>
        <a:solidFill>
          <a:srgbClr val="095895"/>
        </a:solidFill>
      </dgm:spPr>
      <dgm:t>
        <a:bodyPr/>
        <a:lstStyle/>
        <a:p>
          <a:pPr rtl="0"/>
          <a:r>
            <a:rPr lang="en-US" sz="1400" baseline="0" dirty="0" smtClean="0"/>
            <a:t>Engagement of Clinical Providers</a:t>
          </a:r>
          <a:endParaRPr lang="en-US" sz="1400" dirty="0"/>
        </a:p>
      </dgm:t>
    </dgm:pt>
    <dgm:pt modelId="{E24BD594-298A-4A4C-8463-3C2C42A52564}" type="parTrans" cxnId="{24FEA882-89C9-46BF-83CB-462E28724F2A}">
      <dgm:prSet/>
      <dgm:spPr/>
      <dgm:t>
        <a:bodyPr/>
        <a:lstStyle/>
        <a:p>
          <a:endParaRPr lang="en-US"/>
        </a:p>
      </dgm:t>
    </dgm:pt>
    <dgm:pt modelId="{BB9459F2-CCCA-4E48-AD0C-58026EDED309}" type="sibTrans" cxnId="{24FEA882-89C9-46BF-83CB-462E28724F2A}">
      <dgm:prSet/>
      <dgm:spPr/>
      <dgm:t>
        <a:bodyPr/>
        <a:lstStyle/>
        <a:p>
          <a:endParaRPr lang="en-US"/>
        </a:p>
      </dgm:t>
    </dgm:pt>
    <dgm:pt modelId="{95E123A6-9652-40D9-A927-1496CD021844}">
      <dgm:prSet/>
      <dgm:spPr>
        <a:solidFill>
          <a:srgbClr val="095895"/>
        </a:solidFill>
      </dgm:spPr>
      <dgm:t>
        <a:bodyPr/>
        <a:lstStyle/>
        <a:p>
          <a:pPr rtl="0"/>
          <a:r>
            <a:rPr lang="en-US" sz="1600" b="1" baseline="0" dirty="0" smtClean="0"/>
            <a:t>Managing and Sharing Data</a:t>
          </a:r>
          <a:endParaRPr lang="en-US" sz="1600" dirty="0"/>
        </a:p>
      </dgm:t>
    </dgm:pt>
    <dgm:pt modelId="{71920EA6-23E2-4558-B414-4DE89C3B2487}" type="parTrans" cxnId="{E8E937C8-4305-4989-B0ED-C5DA11CB0921}">
      <dgm:prSet/>
      <dgm:spPr/>
      <dgm:t>
        <a:bodyPr/>
        <a:lstStyle/>
        <a:p>
          <a:endParaRPr lang="en-US"/>
        </a:p>
      </dgm:t>
    </dgm:pt>
    <dgm:pt modelId="{E23C68FC-3C36-4784-B967-6A15BFEB1B2E}" type="sibTrans" cxnId="{E8E937C8-4305-4989-B0ED-C5DA11CB0921}">
      <dgm:prSet/>
      <dgm:spPr/>
      <dgm:t>
        <a:bodyPr/>
        <a:lstStyle/>
        <a:p>
          <a:endParaRPr lang="en-US"/>
        </a:p>
      </dgm:t>
    </dgm:pt>
    <dgm:pt modelId="{1816155D-3CD7-4362-9A2F-5D9DF9442DAB}">
      <dgm:prSet custT="1"/>
      <dgm:spPr>
        <a:solidFill>
          <a:srgbClr val="095895"/>
        </a:solidFill>
      </dgm:spPr>
      <dgm:t>
        <a:bodyPr/>
        <a:lstStyle/>
        <a:p>
          <a:pPr rtl="0"/>
          <a:r>
            <a:rPr lang="en-US" sz="1400" baseline="0" dirty="0" smtClean="0"/>
            <a:t>Use Primary Care Status Measures (PCSM) data to ensure all  PLWH have opportunity for ART Initiation and VLS</a:t>
          </a:r>
          <a:endParaRPr lang="en-US" sz="1400" dirty="0"/>
        </a:p>
      </dgm:t>
    </dgm:pt>
    <dgm:pt modelId="{C76CC443-84EF-476C-A06A-E30E9B2B15D0}" type="parTrans" cxnId="{71F833B6-E808-483B-AB83-930138697701}">
      <dgm:prSet/>
      <dgm:spPr/>
      <dgm:t>
        <a:bodyPr/>
        <a:lstStyle/>
        <a:p>
          <a:endParaRPr lang="en-US"/>
        </a:p>
      </dgm:t>
    </dgm:pt>
    <dgm:pt modelId="{9035EE9F-824D-4A2F-8A28-CC1460A47EC1}" type="sibTrans" cxnId="{71F833B6-E808-483B-AB83-930138697701}">
      <dgm:prSet/>
      <dgm:spPr/>
      <dgm:t>
        <a:bodyPr/>
        <a:lstStyle/>
        <a:p>
          <a:endParaRPr lang="en-US"/>
        </a:p>
      </dgm:t>
    </dgm:pt>
    <dgm:pt modelId="{A03193C4-D54B-4951-8A0E-BF223954C735}">
      <dgm:prSet custT="1"/>
      <dgm:spPr>
        <a:solidFill>
          <a:srgbClr val="095895"/>
        </a:solidFill>
      </dgm:spPr>
      <dgm:t>
        <a:bodyPr/>
        <a:lstStyle/>
        <a:p>
          <a:pPr rtl="0"/>
          <a:r>
            <a:rPr lang="en-US" sz="1400" baseline="0" dirty="0" smtClean="0"/>
            <a:t>Use Care Continuum Dashboards (CCDs) to report to providers on success and opportunities for improvement</a:t>
          </a:r>
          <a:endParaRPr lang="en-US" sz="1400" dirty="0"/>
        </a:p>
      </dgm:t>
    </dgm:pt>
    <dgm:pt modelId="{3C104AE7-5A97-4FED-9918-9DD7925B8CBC}" type="parTrans" cxnId="{4399280C-2BFD-42D9-B8C3-288BA0CE1F7E}">
      <dgm:prSet/>
      <dgm:spPr/>
      <dgm:t>
        <a:bodyPr/>
        <a:lstStyle/>
        <a:p>
          <a:endParaRPr lang="en-US"/>
        </a:p>
      </dgm:t>
    </dgm:pt>
    <dgm:pt modelId="{CD818F1B-75EC-4D0E-9DCD-0F1864CBD0CC}" type="sibTrans" cxnId="{4399280C-2BFD-42D9-B8C3-288BA0CE1F7E}">
      <dgm:prSet/>
      <dgm:spPr/>
      <dgm:t>
        <a:bodyPr/>
        <a:lstStyle/>
        <a:p>
          <a:endParaRPr lang="en-US"/>
        </a:p>
      </dgm:t>
    </dgm:pt>
    <dgm:pt modelId="{698CAC22-530E-49FE-9004-A6C832D7D550}">
      <dgm:prSet custT="1"/>
      <dgm:spPr>
        <a:solidFill>
          <a:srgbClr val="095895"/>
        </a:solidFill>
      </dgm:spPr>
      <dgm:t>
        <a:bodyPr/>
        <a:lstStyle/>
        <a:p>
          <a:pPr rtl="0"/>
          <a:r>
            <a:rPr lang="en-US" sz="1400" b="1" baseline="0" dirty="0" smtClean="0"/>
            <a:t>Using Data for Quality Improvement</a:t>
          </a:r>
          <a:endParaRPr lang="en-US" sz="1400" dirty="0"/>
        </a:p>
      </dgm:t>
    </dgm:pt>
    <dgm:pt modelId="{E4D66F7D-05E0-4670-9B69-940744617E29}" type="parTrans" cxnId="{038F0DF2-04F1-4F3B-8E00-516AA08C751E}">
      <dgm:prSet/>
      <dgm:spPr/>
      <dgm:t>
        <a:bodyPr/>
        <a:lstStyle/>
        <a:p>
          <a:endParaRPr lang="en-US"/>
        </a:p>
      </dgm:t>
    </dgm:pt>
    <dgm:pt modelId="{7E02548A-26AE-47D3-8E92-862AA28A292E}" type="sibTrans" cxnId="{038F0DF2-04F1-4F3B-8E00-516AA08C751E}">
      <dgm:prSet/>
      <dgm:spPr/>
      <dgm:t>
        <a:bodyPr/>
        <a:lstStyle/>
        <a:p>
          <a:endParaRPr lang="en-US"/>
        </a:p>
      </dgm:t>
    </dgm:pt>
    <dgm:pt modelId="{2F9339EF-5E3B-479D-B5E9-18195B3E0B30}">
      <dgm:prSet custT="1"/>
      <dgm:spPr>
        <a:solidFill>
          <a:srgbClr val="095895"/>
        </a:solidFill>
      </dgm:spPr>
      <dgm:t>
        <a:bodyPr/>
        <a:lstStyle/>
        <a:p>
          <a:pPr rtl="0"/>
          <a:r>
            <a:rPr lang="en-US" sz="1400" dirty="0" smtClean="0"/>
            <a:t>Help providers better manage and use data</a:t>
          </a:r>
          <a:endParaRPr lang="en-US" sz="1400" dirty="0"/>
        </a:p>
      </dgm:t>
    </dgm:pt>
    <dgm:pt modelId="{35BA5AA5-4211-4AE8-9F0F-C7128A17835D}" type="parTrans" cxnId="{3906AAA7-B8D6-41EC-9A74-8EAE0380AE51}">
      <dgm:prSet/>
      <dgm:spPr/>
      <dgm:t>
        <a:bodyPr/>
        <a:lstStyle/>
        <a:p>
          <a:endParaRPr lang="en-US"/>
        </a:p>
      </dgm:t>
    </dgm:pt>
    <dgm:pt modelId="{F95E9185-FC91-444E-A50E-D9734313BBB6}" type="sibTrans" cxnId="{3906AAA7-B8D6-41EC-9A74-8EAE0380AE51}">
      <dgm:prSet/>
      <dgm:spPr/>
      <dgm:t>
        <a:bodyPr/>
        <a:lstStyle/>
        <a:p>
          <a:endParaRPr lang="en-US"/>
        </a:p>
      </dgm:t>
    </dgm:pt>
    <dgm:pt modelId="{36770212-EC6F-41FD-B000-12A16BCE24C8}" type="pres">
      <dgm:prSet presAssocID="{CC82FFE6-843C-4AD2-ACF8-378998BF17C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17CB6-9F43-4497-A554-55CE0BA9175F}" type="pres">
      <dgm:prSet presAssocID="{375B0B67-93B2-43FC-B547-A656E4DD0D62}" presName="composite" presStyleCnt="0"/>
      <dgm:spPr/>
    </dgm:pt>
    <dgm:pt modelId="{E425C98A-8983-4EB1-8CFA-DC75BED14284}" type="pres">
      <dgm:prSet presAssocID="{375B0B67-93B2-43FC-B547-A656E4DD0D62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265BDD-88F8-45F2-A310-DF345FBAEAEA}" type="pres">
      <dgm:prSet presAssocID="{375B0B67-93B2-43FC-B547-A656E4DD0D6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3812E-2C46-4259-B7A9-D03EEF4F76F3}" type="pres">
      <dgm:prSet presAssocID="{27604185-3DC3-400E-8205-8BF9EE6EFC48}" presName="spacing" presStyleCnt="0"/>
      <dgm:spPr/>
    </dgm:pt>
    <dgm:pt modelId="{FE8C0626-A38B-4D4F-B28B-862FF1F9F72C}" type="pres">
      <dgm:prSet presAssocID="{95E123A6-9652-40D9-A927-1496CD021844}" presName="composite" presStyleCnt="0"/>
      <dgm:spPr/>
    </dgm:pt>
    <dgm:pt modelId="{01F010C5-8D03-4B86-AD21-1D27D21EEAF1}" type="pres">
      <dgm:prSet presAssocID="{95E123A6-9652-40D9-A927-1496CD021844}" presName="imgShp" presStyleLbl="fgImgPlace1" presStyleIdx="1" presStyleCnt="3" custScaleY="10994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4DE93E-A915-4983-8FE1-F7F65AF916C4}" type="pres">
      <dgm:prSet presAssocID="{95E123A6-9652-40D9-A927-1496CD02184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0FAD4-F7AE-4E1C-956D-62670AF7DE49}" type="pres">
      <dgm:prSet presAssocID="{E23C68FC-3C36-4784-B967-6A15BFEB1B2E}" presName="spacing" presStyleCnt="0"/>
      <dgm:spPr/>
    </dgm:pt>
    <dgm:pt modelId="{1269BA07-B1C3-478A-BF24-F5C65518A969}" type="pres">
      <dgm:prSet presAssocID="{698CAC22-530E-49FE-9004-A6C832D7D550}" presName="composite" presStyleCnt="0"/>
      <dgm:spPr/>
    </dgm:pt>
    <dgm:pt modelId="{8BCAE60F-0569-40E4-8F0E-7E5C2996D250}" type="pres">
      <dgm:prSet presAssocID="{698CAC22-530E-49FE-9004-A6C832D7D550}" presName="imgShp" presStyleLbl="fgImgPlace1" presStyleIdx="2" presStyleCnt="3" custScaleX="107144" custLinFactNeighborX="-5599" custLinFactNeighborY="-319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15F9D86-D4EF-4E1D-9C87-589C14039C1D}" type="pres">
      <dgm:prSet presAssocID="{698CAC22-530E-49FE-9004-A6C832D7D55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87AD92-63ED-4F8F-A306-AF304E83E45B}" type="presOf" srcId="{A93D0B19-4A6C-437A-A7D0-D5AD69C71B2B}" destId="{31265BDD-88F8-45F2-A310-DF345FBAEAEA}" srcOrd="0" destOrd="2" presId="urn:microsoft.com/office/officeart/2005/8/layout/vList3"/>
    <dgm:cxn modelId="{700A1226-1E7D-47A1-A704-FC567BA17463}" type="presOf" srcId="{CC82FFE6-843C-4AD2-ACF8-378998BF17CA}" destId="{36770212-EC6F-41FD-B000-12A16BCE24C8}" srcOrd="0" destOrd="0" presId="urn:microsoft.com/office/officeart/2005/8/layout/vList3"/>
    <dgm:cxn modelId="{4BC43666-1046-4788-9315-73211364B94F}" type="presOf" srcId="{2F9339EF-5E3B-479D-B5E9-18195B3E0B30}" destId="{B15F9D86-D4EF-4E1D-9C87-589C14039C1D}" srcOrd="0" destOrd="1" presId="urn:microsoft.com/office/officeart/2005/8/layout/vList3"/>
    <dgm:cxn modelId="{24FEA882-89C9-46BF-83CB-462E28724F2A}" srcId="{375B0B67-93B2-43FC-B547-A656E4DD0D62}" destId="{A93D0B19-4A6C-437A-A7D0-D5AD69C71B2B}" srcOrd="1" destOrd="0" parTransId="{E24BD594-298A-4A4C-8463-3C2C42A52564}" sibTransId="{BB9459F2-CCCA-4E48-AD0C-58026EDED309}"/>
    <dgm:cxn modelId="{4399280C-2BFD-42D9-B8C3-288BA0CE1F7E}" srcId="{95E123A6-9652-40D9-A927-1496CD021844}" destId="{A03193C4-D54B-4951-8A0E-BF223954C735}" srcOrd="1" destOrd="0" parTransId="{3C104AE7-5A97-4FED-9918-9DD7925B8CBC}" sibTransId="{CD818F1B-75EC-4D0E-9DCD-0F1864CBD0CC}"/>
    <dgm:cxn modelId="{D17CEAF2-5495-4D4C-9162-81608D120C06}" type="presOf" srcId="{698CAC22-530E-49FE-9004-A6C832D7D550}" destId="{B15F9D86-D4EF-4E1D-9C87-589C14039C1D}" srcOrd="0" destOrd="0" presId="urn:microsoft.com/office/officeart/2005/8/layout/vList3"/>
    <dgm:cxn modelId="{D9C4AEF3-11D2-46A4-BC2A-B568D5DDF049}" srcId="{CC82FFE6-843C-4AD2-ACF8-378998BF17CA}" destId="{375B0B67-93B2-43FC-B547-A656E4DD0D62}" srcOrd="0" destOrd="0" parTransId="{FA576CB3-CC72-4924-97F2-2DBABA60E265}" sibTransId="{27604185-3DC3-400E-8205-8BF9EE6EFC48}"/>
    <dgm:cxn modelId="{C7D12D5C-A998-4A20-A168-2D4E06B1D596}" type="presOf" srcId="{772884FE-5A91-46E1-9377-E4CB223BE567}" destId="{31265BDD-88F8-45F2-A310-DF345FBAEAEA}" srcOrd="0" destOrd="1" presId="urn:microsoft.com/office/officeart/2005/8/layout/vList3"/>
    <dgm:cxn modelId="{E8E937C8-4305-4989-B0ED-C5DA11CB0921}" srcId="{CC82FFE6-843C-4AD2-ACF8-378998BF17CA}" destId="{95E123A6-9652-40D9-A927-1496CD021844}" srcOrd="1" destOrd="0" parTransId="{71920EA6-23E2-4558-B414-4DE89C3B2487}" sibTransId="{E23C68FC-3C36-4784-B967-6A15BFEB1B2E}"/>
    <dgm:cxn modelId="{1CF8A43B-975D-499B-925D-0B29FE6D0FBF}" type="presOf" srcId="{1816155D-3CD7-4362-9A2F-5D9DF9442DAB}" destId="{584DE93E-A915-4983-8FE1-F7F65AF916C4}" srcOrd="0" destOrd="1" presId="urn:microsoft.com/office/officeart/2005/8/layout/vList3"/>
    <dgm:cxn modelId="{800FEFE2-A256-4354-9DBC-9B8EDDDC6582}" srcId="{375B0B67-93B2-43FC-B547-A656E4DD0D62}" destId="{772884FE-5A91-46E1-9377-E4CB223BE567}" srcOrd="0" destOrd="0" parTransId="{A446D424-61CE-4B12-B705-8277C7166FA3}" sibTransId="{6EAAB5C8-C417-476E-83B2-40C62138B581}"/>
    <dgm:cxn modelId="{924D8553-4D6F-4C99-9289-472CA3646C69}" type="presOf" srcId="{95E123A6-9652-40D9-A927-1496CD021844}" destId="{584DE93E-A915-4983-8FE1-F7F65AF916C4}" srcOrd="0" destOrd="0" presId="urn:microsoft.com/office/officeart/2005/8/layout/vList3"/>
    <dgm:cxn modelId="{038F0DF2-04F1-4F3B-8E00-516AA08C751E}" srcId="{CC82FFE6-843C-4AD2-ACF8-378998BF17CA}" destId="{698CAC22-530E-49FE-9004-A6C832D7D550}" srcOrd="2" destOrd="0" parTransId="{E4D66F7D-05E0-4670-9B69-940744617E29}" sibTransId="{7E02548A-26AE-47D3-8E92-862AA28A292E}"/>
    <dgm:cxn modelId="{05298255-A470-43FA-8896-C6F910BB93DC}" type="presOf" srcId="{375B0B67-93B2-43FC-B547-A656E4DD0D62}" destId="{31265BDD-88F8-45F2-A310-DF345FBAEAEA}" srcOrd="0" destOrd="0" presId="urn:microsoft.com/office/officeart/2005/8/layout/vList3"/>
    <dgm:cxn modelId="{478D1425-18C3-4B14-9B53-416D03144F09}" type="presOf" srcId="{A03193C4-D54B-4951-8A0E-BF223954C735}" destId="{584DE93E-A915-4983-8FE1-F7F65AF916C4}" srcOrd="0" destOrd="2" presId="urn:microsoft.com/office/officeart/2005/8/layout/vList3"/>
    <dgm:cxn modelId="{71F833B6-E808-483B-AB83-930138697701}" srcId="{95E123A6-9652-40D9-A927-1496CD021844}" destId="{1816155D-3CD7-4362-9A2F-5D9DF9442DAB}" srcOrd="0" destOrd="0" parTransId="{C76CC443-84EF-476C-A06A-E30E9B2B15D0}" sibTransId="{9035EE9F-824D-4A2F-8A28-CC1460A47EC1}"/>
    <dgm:cxn modelId="{3906AAA7-B8D6-41EC-9A74-8EAE0380AE51}" srcId="{698CAC22-530E-49FE-9004-A6C832D7D550}" destId="{2F9339EF-5E3B-479D-B5E9-18195B3E0B30}" srcOrd="0" destOrd="0" parTransId="{35BA5AA5-4211-4AE8-9F0F-C7128A17835D}" sibTransId="{F95E9185-FC91-444E-A50E-D9734313BBB6}"/>
    <dgm:cxn modelId="{5E42BB0B-A9F5-47C3-9D3A-1E7261A8E92E}" type="presParOf" srcId="{36770212-EC6F-41FD-B000-12A16BCE24C8}" destId="{D2617CB6-9F43-4497-A554-55CE0BA9175F}" srcOrd="0" destOrd="0" presId="urn:microsoft.com/office/officeart/2005/8/layout/vList3"/>
    <dgm:cxn modelId="{7F01AD35-5E34-44DC-904D-403FAAFB8767}" type="presParOf" srcId="{D2617CB6-9F43-4497-A554-55CE0BA9175F}" destId="{E425C98A-8983-4EB1-8CFA-DC75BED14284}" srcOrd="0" destOrd="0" presId="urn:microsoft.com/office/officeart/2005/8/layout/vList3"/>
    <dgm:cxn modelId="{89CD12C7-A9F4-4CFF-9A1C-3B3893B03234}" type="presParOf" srcId="{D2617CB6-9F43-4497-A554-55CE0BA9175F}" destId="{31265BDD-88F8-45F2-A310-DF345FBAEAEA}" srcOrd="1" destOrd="0" presId="urn:microsoft.com/office/officeart/2005/8/layout/vList3"/>
    <dgm:cxn modelId="{82E89FD0-62F5-4C62-9671-051816D41CFF}" type="presParOf" srcId="{36770212-EC6F-41FD-B000-12A16BCE24C8}" destId="{9F43812E-2C46-4259-B7A9-D03EEF4F76F3}" srcOrd="1" destOrd="0" presId="urn:microsoft.com/office/officeart/2005/8/layout/vList3"/>
    <dgm:cxn modelId="{FB8B3A98-5A96-42EF-A04D-92BD1D5CB2DB}" type="presParOf" srcId="{36770212-EC6F-41FD-B000-12A16BCE24C8}" destId="{FE8C0626-A38B-4D4F-B28B-862FF1F9F72C}" srcOrd="2" destOrd="0" presId="urn:microsoft.com/office/officeart/2005/8/layout/vList3"/>
    <dgm:cxn modelId="{B5409378-B659-4FCA-A6BE-D1C1E3A58D3B}" type="presParOf" srcId="{FE8C0626-A38B-4D4F-B28B-862FF1F9F72C}" destId="{01F010C5-8D03-4B86-AD21-1D27D21EEAF1}" srcOrd="0" destOrd="0" presId="urn:microsoft.com/office/officeart/2005/8/layout/vList3"/>
    <dgm:cxn modelId="{CADA0E1B-8807-4F3F-B38E-784C4B91EFDD}" type="presParOf" srcId="{FE8C0626-A38B-4D4F-B28B-862FF1F9F72C}" destId="{584DE93E-A915-4983-8FE1-F7F65AF916C4}" srcOrd="1" destOrd="0" presId="urn:microsoft.com/office/officeart/2005/8/layout/vList3"/>
    <dgm:cxn modelId="{2C8A8DC9-D9EB-4F6C-B071-5629268EC9DD}" type="presParOf" srcId="{36770212-EC6F-41FD-B000-12A16BCE24C8}" destId="{05D0FAD4-F7AE-4E1C-956D-62670AF7DE49}" srcOrd="3" destOrd="0" presId="urn:microsoft.com/office/officeart/2005/8/layout/vList3"/>
    <dgm:cxn modelId="{5DA354EB-2AEF-4F2F-8FDE-F19EBA200C39}" type="presParOf" srcId="{36770212-EC6F-41FD-B000-12A16BCE24C8}" destId="{1269BA07-B1C3-478A-BF24-F5C65518A969}" srcOrd="4" destOrd="0" presId="urn:microsoft.com/office/officeart/2005/8/layout/vList3"/>
    <dgm:cxn modelId="{B70230D8-4E7C-4111-9A6F-F52C8BD381D8}" type="presParOf" srcId="{1269BA07-B1C3-478A-BF24-F5C65518A969}" destId="{8BCAE60F-0569-40E4-8F0E-7E5C2996D250}" srcOrd="0" destOrd="0" presId="urn:microsoft.com/office/officeart/2005/8/layout/vList3"/>
    <dgm:cxn modelId="{F83EC89F-8ACE-405C-82BE-554901343BA4}" type="presParOf" srcId="{1269BA07-B1C3-478A-BF24-F5C65518A969}" destId="{B15F9D86-D4EF-4E1D-9C87-589C14039C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D0D86-5BB8-469A-A9FC-FBBC312FBEC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69FECF-AD65-49EF-B13A-88F6E4CBAC78}">
      <dgm:prSet phldrT="[Text]"/>
      <dgm:spPr/>
      <dgm:t>
        <a:bodyPr/>
        <a:lstStyle/>
        <a:p>
          <a:r>
            <a:rPr lang="en-US">
              <a:cs typeface="Calibri Light"/>
            </a:rPr>
            <a:t>Inputs</a:t>
          </a:r>
        </a:p>
      </dgm:t>
    </dgm:pt>
    <dgm:pt modelId="{ED9193B5-114C-4789-83F7-4CEEB68FCBB2}" type="parTrans" cxnId="{56C3B96A-E3B2-48DE-ACA2-5A40D6A37364}">
      <dgm:prSet/>
      <dgm:spPr/>
      <dgm:t>
        <a:bodyPr/>
        <a:lstStyle/>
        <a:p>
          <a:endParaRPr lang="en-US"/>
        </a:p>
      </dgm:t>
    </dgm:pt>
    <dgm:pt modelId="{AA307FF7-7637-4D68-84C1-BCDED0799C6B}" type="sibTrans" cxnId="{56C3B96A-E3B2-48DE-ACA2-5A40D6A37364}">
      <dgm:prSet/>
      <dgm:spPr/>
      <dgm:t>
        <a:bodyPr/>
        <a:lstStyle/>
        <a:p>
          <a:endParaRPr lang="en-US"/>
        </a:p>
      </dgm:t>
    </dgm:pt>
    <dgm:pt modelId="{41BBA2E3-067B-4ADD-89D7-0F0FE36D8995}">
      <dgm:prSet phldrT="[Text]"/>
      <dgm:spPr/>
      <dgm:t>
        <a:bodyPr/>
        <a:lstStyle/>
        <a:p>
          <a:r>
            <a:rPr lang="en-US">
              <a:cs typeface="Calibri Light"/>
            </a:rPr>
            <a:t>Sense of community around ending the epidemic</a:t>
          </a:r>
        </a:p>
      </dgm:t>
    </dgm:pt>
    <dgm:pt modelId="{3F66BD03-3636-43FE-8292-22E797CFED78}" type="parTrans" cxnId="{BB7825A5-1957-431E-B4E9-114D29EB588D}">
      <dgm:prSet/>
      <dgm:spPr/>
    </dgm:pt>
    <dgm:pt modelId="{ACB0EE7A-AC81-43B3-9D22-C8F183414CBE}" type="sibTrans" cxnId="{BB7825A5-1957-431E-B4E9-114D29EB588D}">
      <dgm:prSet/>
      <dgm:spPr/>
    </dgm:pt>
    <dgm:pt modelId="{8D81F4D1-AB01-4CFE-8601-E852B6E971B0}">
      <dgm:prSet phldrT="[Text]"/>
      <dgm:spPr/>
      <dgm:t>
        <a:bodyPr/>
        <a:lstStyle/>
        <a:p>
          <a:r>
            <a:rPr lang="en-US">
              <a:cs typeface="Calibri Light"/>
            </a:rPr>
            <a:t>Clients feel empowered to take control of their health</a:t>
          </a:r>
        </a:p>
      </dgm:t>
    </dgm:pt>
    <dgm:pt modelId="{1022B695-D7C2-43C5-8C35-4E1E548FD771}" type="parTrans" cxnId="{3B5AF90E-8AD7-4BBF-87C1-FD78D390466C}">
      <dgm:prSet/>
      <dgm:spPr/>
    </dgm:pt>
    <dgm:pt modelId="{CB1CE9CD-44A2-428C-B8AC-357375A0DE54}" type="sibTrans" cxnId="{3B5AF90E-8AD7-4BBF-87C1-FD78D390466C}">
      <dgm:prSet/>
      <dgm:spPr/>
    </dgm:pt>
    <dgm:pt modelId="{151822BA-020E-45DB-8E85-A092319C8868}">
      <dgm:prSet phldrT="[Text]"/>
      <dgm:spPr/>
      <dgm:t>
        <a:bodyPr/>
        <a:lstStyle/>
        <a:p>
          <a:r>
            <a:rPr lang="en-US">
              <a:cs typeface="Calibri Light"/>
            </a:rPr>
            <a:t>GMHC will be able to talk about impact</a:t>
          </a:r>
        </a:p>
      </dgm:t>
    </dgm:pt>
    <dgm:pt modelId="{7159B8BD-A85C-429E-8A93-93BD9258577E}" type="parTrans" cxnId="{8827EDB2-82D9-428D-88EE-86AA489BC5D1}">
      <dgm:prSet/>
      <dgm:spPr/>
    </dgm:pt>
    <dgm:pt modelId="{1BC76AC8-5F49-4B6D-A9AF-9EB9D8AD9721}" type="sibTrans" cxnId="{8827EDB2-82D9-428D-88EE-86AA489BC5D1}">
      <dgm:prSet/>
      <dgm:spPr/>
    </dgm:pt>
    <dgm:pt modelId="{FE56B70A-A8CD-4BB8-B027-52EA8FBEF5D0}">
      <dgm:prSet phldrT="[Text]"/>
      <dgm:spPr/>
      <dgm:t>
        <a:bodyPr/>
        <a:lstStyle/>
        <a:p>
          <a:r>
            <a:rPr lang="en-US">
              <a:cs typeface="Calibri Light"/>
            </a:rPr>
            <a:t>Increased engagement in care</a:t>
          </a:r>
        </a:p>
      </dgm:t>
    </dgm:pt>
    <dgm:pt modelId="{0A2C25B0-FD69-4606-B24C-6ADC88746A07}" type="parTrans" cxnId="{E7DA21F5-FB9E-4EA2-8C9E-B403B175C6C8}">
      <dgm:prSet/>
      <dgm:spPr/>
    </dgm:pt>
    <dgm:pt modelId="{13A86A51-FD15-47B0-A6FC-D572B5010E7F}" type="sibTrans" cxnId="{E7DA21F5-FB9E-4EA2-8C9E-B403B175C6C8}">
      <dgm:prSet/>
      <dgm:spPr/>
    </dgm:pt>
    <dgm:pt modelId="{5562D9BB-B1EE-493B-8199-7E6AE837AF2B}">
      <dgm:prSet phldrT="[Text]"/>
      <dgm:spPr/>
      <dgm:t>
        <a:bodyPr/>
        <a:lstStyle/>
        <a:p>
          <a:r>
            <a:rPr lang="en-US">
              <a:cs typeface="Calibri Light"/>
            </a:rPr>
            <a:t>Undetectable viral loads</a:t>
          </a:r>
        </a:p>
      </dgm:t>
    </dgm:pt>
    <dgm:pt modelId="{006555EF-D2E5-455D-8445-6A6B25B0892F}" type="parTrans" cxnId="{A6CCC633-2956-456F-8D90-33C03292EB9F}">
      <dgm:prSet/>
      <dgm:spPr/>
    </dgm:pt>
    <dgm:pt modelId="{1B0E6DEE-EABF-4774-BC04-4316224FC51B}" type="sibTrans" cxnId="{A6CCC633-2956-456F-8D90-33C03292EB9F}">
      <dgm:prSet/>
      <dgm:spPr/>
    </dgm:pt>
    <dgm:pt modelId="{6F098A7E-76CA-4EAE-8A8E-9A4E7355C340}">
      <dgm:prSet phldrT="[Text]"/>
      <dgm:spPr/>
      <dgm:t>
        <a:bodyPr/>
        <a:lstStyle/>
        <a:p>
          <a:r>
            <a:rPr lang="en-US">
              <a:cs typeface="Calibri Light"/>
            </a:rPr>
            <a:t>Increased adherence</a:t>
          </a:r>
        </a:p>
      </dgm:t>
    </dgm:pt>
    <dgm:pt modelId="{BC9D6F81-0154-4D11-ADEA-959023B6BBA0}" type="parTrans" cxnId="{EA0DCC85-273D-4977-8347-2AE8FC53FF12}">
      <dgm:prSet/>
      <dgm:spPr/>
    </dgm:pt>
    <dgm:pt modelId="{730896D8-6227-4E9C-966A-74AEB973E9BC}" type="sibTrans" cxnId="{EA0DCC85-273D-4977-8347-2AE8FC53FF12}">
      <dgm:prSet/>
      <dgm:spPr/>
    </dgm:pt>
    <dgm:pt modelId="{8F86B9F6-905A-4E88-9387-5D4C3C1856B0}">
      <dgm:prSet phldrT="[Text]"/>
      <dgm:spPr/>
      <dgm:t>
        <a:bodyPr/>
        <a:lstStyle/>
        <a:p>
          <a:r>
            <a:rPr lang="en-US">
              <a:cs typeface="Calibri Light"/>
            </a:rPr>
            <a:t>Increased linkage to care</a:t>
          </a:r>
        </a:p>
      </dgm:t>
    </dgm:pt>
    <dgm:pt modelId="{C9397F58-A702-4F1E-AAC4-831E34CE44F2}" type="parTrans" cxnId="{E3C46509-9153-4EAF-BE0C-1A6F541C93C5}">
      <dgm:prSet/>
      <dgm:spPr/>
    </dgm:pt>
    <dgm:pt modelId="{3878F45F-8B06-48E1-8556-E06DACF3E900}" type="sibTrans" cxnId="{E3C46509-9153-4EAF-BE0C-1A6F541C93C5}">
      <dgm:prSet/>
      <dgm:spPr/>
    </dgm:pt>
    <dgm:pt modelId="{8E2DD942-F627-40E0-AD04-AD33875B110C}">
      <dgm:prSet phldrT="[Text]"/>
      <dgm:spPr/>
      <dgm:t>
        <a:bodyPr/>
        <a:lstStyle/>
        <a:p>
          <a:r>
            <a:rPr lang="en-US">
              <a:cs typeface="Calibri Light"/>
            </a:rPr>
            <a:t>Clients know their HIV-related health information</a:t>
          </a:r>
        </a:p>
      </dgm:t>
    </dgm:pt>
    <dgm:pt modelId="{81ABDECE-1EF8-4446-955C-3E5F6FEE7356}" type="parTrans" cxnId="{CB0A659E-6129-4C1E-BC28-0DD93E9527B4}">
      <dgm:prSet/>
      <dgm:spPr/>
    </dgm:pt>
    <dgm:pt modelId="{C684EDB8-826B-4096-9CA4-FBB397C87EBE}" type="sibTrans" cxnId="{CB0A659E-6129-4C1E-BC28-0DD93E9527B4}">
      <dgm:prSet/>
      <dgm:spPr/>
    </dgm:pt>
    <dgm:pt modelId="{11F4AE30-F21C-4D4B-8D07-17DF301F1AFC}">
      <dgm:prSet phldrT="[Text]"/>
      <dgm:spPr/>
      <dgm:t>
        <a:bodyPr/>
        <a:lstStyle/>
        <a:p>
          <a:r>
            <a:rPr lang="en-US">
              <a:cs typeface="Calibri Light"/>
            </a:rPr>
            <a:t>Outcomes</a:t>
          </a:r>
        </a:p>
      </dgm:t>
    </dgm:pt>
    <dgm:pt modelId="{029E6184-CB25-489F-B6EF-E5BBBABA14C3}" type="parTrans" cxnId="{A92CBD11-73EF-4C24-A748-2BCDA58E243D}">
      <dgm:prSet/>
      <dgm:spPr/>
    </dgm:pt>
    <dgm:pt modelId="{F6CF61D4-B169-4E60-A9E2-99973BB412A6}" type="sibTrans" cxnId="{A92CBD11-73EF-4C24-A748-2BCDA58E243D}">
      <dgm:prSet/>
      <dgm:spPr/>
    </dgm:pt>
    <dgm:pt modelId="{4EB20F7E-F57D-4C1C-BDAB-57BF1E3705F4}">
      <dgm:prSet phldrT="[Text]"/>
      <dgm:spPr/>
      <dgm:t>
        <a:bodyPr/>
        <a:lstStyle/>
        <a:p>
          <a:r>
            <a:rPr lang="en-US">
              <a:cs typeface="Calibri Light"/>
            </a:rPr>
            <a:t>Referrals to PCP, coordinated care, support services</a:t>
          </a:r>
        </a:p>
      </dgm:t>
    </dgm:pt>
    <dgm:pt modelId="{78518CF9-E6B0-4AC5-8AFB-1DD89D149F29}" type="parTrans" cxnId="{039B3D70-4F9C-4972-A81F-C29EB3494446}">
      <dgm:prSet/>
      <dgm:spPr/>
    </dgm:pt>
    <dgm:pt modelId="{7AF97F98-1018-4C96-B1A9-BEBF133E7D6F}" type="sibTrans" cxnId="{039B3D70-4F9C-4972-A81F-C29EB3494446}">
      <dgm:prSet/>
      <dgm:spPr/>
    </dgm:pt>
    <dgm:pt modelId="{A5428308-E25D-44F2-94C6-822CDC7E7F66}">
      <dgm:prSet phldrT="[Text]"/>
      <dgm:spPr/>
      <dgm:t>
        <a:bodyPr/>
        <a:lstStyle/>
        <a:p>
          <a:r>
            <a:rPr lang="en-US">
              <a:cs typeface="Calibri Light"/>
            </a:rPr>
            <a:t>Quarterly reporting</a:t>
          </a:r>
        </a:p>
      </dgm:t>
    </dgm:pt>
    <dgm:pt modelId="{1EE62EAA-DAC2-49BA-8224-DC393DE4F62F}" type="parTrans" cxnId="{C4C7A8CC-40FB-46A9-BCD8-93BD55F3A0C9}">
      <dgm:prSet/>
      <dgm:spPr/>
    </dgm:pt>
    <dgm:pt modelId="{7BBF5119-3F0B-4987-B284-F75C1B0FD304}" type="sibTrans" cxnId="{C4C7A8CC-40FB-46A9-BCD8-93BD55F3A0C9}">
      <dgm:prSet/>
      <dgm:spPr/>
    </dgm:pt>
    <dgm:pt modelId="{371A5C6A-B375-47C0-9289-7C330A736CD1}">
      <dgm:prSet phldrT="[Text]"/>
      <dgm:spPr/>
      <dgm:t>
        <a:bodyPr/>
        <a:lstStyle/>
        <a:p>
          <a:r>
            <a:rPr lang="en-US">
              <a:cs typeface="Calibri Light"/>
            </a:rPr>
            <a:t>Data entry into EHR</a:t>
          </a:r>
        </a:p>
      </dgm:t>
    </dgm:pt>
    <dgm:pt modelId="{E024FF1F-7071-4E14-83DB-C73A180BC257}" type="parTrans" cxnId="{2F54EF64-D0DF-49BC-9E59-CFB612F1D316}">
      <dgm:prSet/>
      <dgm:spPr/>
    </dgm:pt>
    <dgm:pt modelId="{A4734534-D46B-432B-BDD4-5D3F3E0E648F}" type="sibTrans" cxnId="{2F54EF64-D0DF-49BC-9E59-CFB612F1D316}">
      <dgm:prSet/>
      <dgm:spPr/>
    </dgm:pt>
    <dgm:pt modelId="{8FFC2EBE-373E-426A-9D09-126110B4FFB0}">
      <dgm:prSet phldrT="[Text]"/>
      <dgm:spPr/>
      <dgm:t>
        <a:bodyPr/>
        <a:lstStyle/>
        <a:p>
          <a:r>
            <a:rPr lang="en-US">
              <a:cs typeface="Calibri Light"/>
            </a:rPr>
            <a:t>Outputs</a:t>
          </a:r>
        </a:p>
      </dgm:t>
    </dgm:pt>
    <dgm:pt modelId="{D8A3A0C2-B017-403D-8EFB-C41C8822E6AB}" type="parTrans" cxnId="{87248661-F80E-4EB8-A69E-04853BF3B8D1}">
      <dgm:prSet/>
      <dgm:spPr/>
    </dgm:pt>
    <dgm:pt modelId="{0FCBAEE4-B334-489E-91DE-D84AE1DE2D96}" type="sibTrans" cxnId="{87248661-F80E-4EB8-A69E-04853BF3B8D1}">
      <dgm:prSet/>
      <dgm:spPr/>
      <dgm:t>
        <a:bodyPr/>
        <a:lstStyle/>
        <a:p>
          <a:endParaRPr lang="en-US"/>
        </a:p>
      </dgm:t>
    </dgm:pt>
    <dgm:pt modelId="{220614A3-F982-436F-88BF-3221835A84A9}">
      <dgm:prSet phldrT="[Text]"/>
      <dgm:spPr/>
      <dgm:t>
        <a:bodyPr/>
        <a:lstStyle/>
        <a:p>
          <a:r>
            <a:rPr lang="en-US">
              <a:cs typeface="Calibri Light"/>
            </a:rPr>
            <a:t>Trainings for Volunteers (HIPAA, EHR, health literacy)</a:t>
          </a:r>
        </a:p>
      </dgm:t>
    </dgm:pt>
    <dgm:pt modelId="{DCDA560D-504F-422F-8403-65955C91080D}" type="parTrans" cxnId="{5AEE6ECF-24B2-4F8B-B8A6-07881766AC9E}">
      <dgm:prSet/>
      <dgm:spPr/>
    </dgm:pt>
    <dgm:pt modelId="{8AA798DE-5BE9-49FD-AAB0-3BF1EB323200}" type="sibTrans" cxnId="{5AEE6ECF-24B2-4F8B-B8A6-07881766AC9E}">
      <dgm:prSet/>
      <dgm:spPr/>
    </dgm:pt>
    <dgm:pt modelId="{8C8E0645-27B3-4B51-AAB7-CE06FEBCCB7A}">
      <dgm:prSet phldrT="[Text]"/>
      <dgm:spPr/>
      <dgm:t>
        <a:bodyPr/>
        <a:lstStyle/>
        <a:p>
          <a:r>
            <a:rPr lang="en-US">
              <a:cs typeface="Calibri Light"/>
            </a:rPr>
            <a:t>Quarterly monitoring</a:t>
          </a:r>
        </a:p>
      </dgm:t>
    </dgm:pt>
    <dgm:pt modelId="{E008495D-1DC2-4527-9C9E-5DD55967F76A}" type="parTrans" cxnId="{B8236560-50F1-4963-90DD-F80B09E938D5}">
      <dgm:prSet/>
      <dgm:spPr/>
    </dgm:pt>
    <dgm:pt modelId="{D84A94FE-970A-4DED-A14C-C67D5BDDE24C}" type="sibTrans" cxnId="{B8236560-50F1-4963-90DD-F80B09E938D5}">
      <dgm:prSet/>
      <dgm:spPr/>
    </dgm:pt>
    <dgm:pt modelId="{70A72853-3FCC-4A86-BDCF-45710B33E3F8}">
      <dgm:prSet phldrT="[Text]"/>
      <dgm:spPr/>
      <dgm:t>
        <a:bodyPr/>
        <a:lstStyle/>
        <a:p>
          <a:r>
            <a:rPr lang="en-US">
              <a:cs typeface="Calibri Light"/>
            </a:rPr>
            <a:t>Marketing</a:t>
          </a:r>
        </a:p>
      </dgm:t>
    </dgm:pt>
    <dgm:pt modelId="{7C269699-7FE0-4356-8380-C78153A25B20}" type="parTrans" cxnId="{E5B25147-064B-4FB9-9AD0-FF087F00EEF2}">
      <dgm:prSet/>
      <dgm:spPr/>
    </dgm:pt>
    <dgm:pt modelId="{BCF977DB-E144-46F5-A225-E6BFEC22619D}" type="sibTrans" cxnId="{E5B25147-064B-4FB9-9AD0-FF087F00EEF2}">
      <dgm:prSet/>
      <dgm:spPr/>
    </dgm:pt>
    <dgm:pt modelId="{DC2FF8EA-E356-4E35-9B89-06E9A7FD7479}">
      <dgm:prSet phldrT="[Text]"/>
      <dgm:spPr/>
      <dgm:t>
        <a:bodyPr/>
        <a:lstStyle/>
        <a:p>
          <a:r>
            <a:rPr lang="en-US">
              <a:cs typeface="Calibri Light"/>
            </a:rPr>
            <a:t>Referrals</a:t>
          </a:r>
        </a:p>
      </dgm:t>
    </dgm:pt>
    <dgm:pt modelId="{55652D85-F855-4786-9C33-2970DFAA068D}" type="parTrans" cxnId="{D6E6317E-B00A-4A22-9720-C5D34BB6A220}">
      <dgm:prSet/>
      <dgm:spPr/>
    </dgm:pt>
    <dgm:pt modelId="{50E97580-8E79-4CEF-BDB3-ACFBB120A813}" type="sibTrans" cxnId="{D6E6317E-B00A-4A22-9720-C5D34BB6A220}">
      <dgm:prSet/>
      <dgm:spPr/>
    </dgm:pt>
    <dgm:pt modelId="{DD662A36-B0BB-4DD3-9043-E06BF6F851B1}">
      <dgm:prSet phldrT="[Text]"/>
      <dgm:spPr/>
      <dgm:t>
        <a:bodyPr/>
        <a:lstStyle/>
        <a:p>
          <a:r>
            <a:rPr lang="en-US">
              <a:cs typeface="Calibri Light"/>
            </a:rPr>
            <a:t>Consultation Sessions</a:t>
          </a:r>
        </a:p>
      </dgm:t>
    </dgm:pt>
    <dgm:pt modelId="{A5A9337F-7458-4165-8644-A8CF08AA43C7}" type="parTrans" cxnId="{190D14A1-39F7-4DC8-93A0-22A600934A69}">
      <dgm:prSet/>
      <dgm:spPr/>
    </dgm:pt>
    <dgm:pt modelId="{FAF745B5-9987-409A-B419-0D233CD0ADE4}" type="sibTrans" cxnId="{190D14A1-39F7-4DC8-93A0-22A600934A69}">
      <dgm:prSet/>
      <dgm:spPr/>
    </dgm:pt>
    <dgm:pt modelId="{C396E1F4-12C5-43AA-B428-EAD409A1394D}">
      <dgm:prSet phldrT="[Text]"/>
      <dgm:spPr/>
      <dgm:t>
        <a:bodyPr/>
        <a:lstStyle/>
        <a:p>
          <a:r>
            <a:rPr lang="en-US">
              <a:cs typeface="Calibri Light"/>
            </a:rPr>
            <a:t>Semi-annual (or more frequent) data collection &amp; entry</a:t>
          </a:r>
        </a:p>
      </dgm:t>
    </dgm:pt>
    <dgm:pt modelId="{8CB54D3B-2A78-47D0-84C4-40D8F66DBD65}" type="parTrans" cxnId="{A664B34D-976F-4FC6-817B-68E4D8192CEA}">
      <dgm:prSet/>
      <dgm:spPr/>
    </dgm:pt>
    <dgm:pt modelId="{CC21FC58-607A-40CB-B664-4A513DB488FF}" type="sibTrans" cxnId="{A664B34D-976F-4FC6-817B-68E4D8192CEA}">
      <dgm:prSet/>
      <dgm:spPr/>
    </dgm:pt>
    <dgm:pt modelId="{97670D32-AEF5-4379-8DDC-2CD8790B1069}">
      <dgm:prSet phldrT="[Text]"/>
      <dgm:spPr/>
      <dgm:t>
        <a:bodyPr/>
        <a:lstStyle/>
        <a:p>
          <a:r>
            <a:rPr lang="en-US">
              <a:cs typeface="Calibri Light"/>
            </a:rPr>
            <a:t>Activities</a:t>
          </a:r>
        </a:p>
      </dgm:t>
    </dgm:pt>
    <dgm:pt modelId="{03B2457B-0476-440E-BD4E-2DDE7EEAE4A1}" type="parTrans" cxnId="{E0F0F5A5-DAF0-4CA5-980C-CA69BC7B8A18}">
      <dgm:prSet/>
      <dgm:spPr/>
    </dgm:pt>
    <dgm:pt modelId="{4BC2CF41-86C3-4169-B4B6-89D233751512}" type="sibTrans" cxnId="{E0F0F5A5-DAF0-4CA5-980C-CA69BC7B8A18}">
      <dgm:prSet/>
      <dgm:spPr/>
      <dgm:t>
        <a:bodyPr/>
        <a:lstStyle/>
        <a:p>
          <a:endParaRPr lang="en-US"/>
        </a:p>
      </dgm:t>
    </dgm:pt>
    <dgm:pt modelId="{CB0FEB00-20ED-4438-B844-F7E81B1E190D}">
      <dgm:prSet phldrT="[Text]"/>
      <dgm:spPr/>
      <dgm:t>
        <a:bodyPr/>
        <a:lstStyle/>
        <a:p>
          <a:r>
            <a:rPr lang="en-US">
              <a:cs typeface="Calibri Light"/>
            </a:rPr>
            <a:t>Volunteers</a:t>
          </a:r>
        </a:p>
      </dgm:t>
    </dgm:pt>
    <dgm:pt modelId="{3A71D82E-0B7D-4D41-A8D9-9AD205FB7F0D}" type="parTrans" cxnId="{28A01A06-37E6-40B8-AE59-370523FBEEBD}">
      <dgm:prSet/>
      <dgm:spPr/>
    </dgm:pt>
    <dgm:pt modelId="{2737ED9C-6DC6-4444-BF3D-37CB3B172026}" type="sibTrans" cxnId="{28A01A06-37E6-40B8-AE59-370523FBEEBD}">
      <dgm:prSet/>
      <dgm:spPr/>
    </dgm:pt>
    <dgm:pt modelId="{DF464087-8F16-4428-AF89-B44EAA38920A}">
      <dgm:prSet phldrT="[Text]"/>
      <dgm:spPr/>
      <dgm:t>
        <a:bodyPr/>
        <a:lstStyle/>
        <a:p>
          <a:r>
            <a:rPr lang="en-US">
              <a:cs typeface="Calibri Light"/>
            </a:rPr>
            <a:t>Target Zero App</a:t>
          </a:r>
        </a:p>
      </dgm:t>
    </dgm:pt>
    <dgm:pt modelId="{91E98CC2-81A7-4418-BEB6-366300E12BA5}" type="parTrans" cxnId="{E37B39C6-FA14-4D2E-BAF0-454438FF9C4C}">
      <dgm:prSet/>
      <dgm:spPr/>
    </dgm:pt>
    <dgm:pt modelId="{76596C84-3B75-4587-8BB1-1F50521C5E55}" type="sibTrans" cxnId="{E37B39C6-FA14-4D2E-BAF0-454438FF9C4C}">
      <dgm:prSet/>
      <dgm:spPr/>
    </dgm:pt>
    <dgm:pt modelId="{81CFDC62-F9D0-45E8-BB65-84FDEAC252E5}">
      <dgm:prSet phldrT="[Text]"/>
      <dgm:spPr/>
      <dgm:t>
        <a:bodyPr/>
        <a:lstStyle/>
        <a:p>
          <a:r>
            <a:rPr lang="en-US">
              <a:cs typeface="Calibri Light"/>
            </a:rPr>
            <a:t>Standard Forms</a:t>
          </a:r>
        </a:p>
      </dgm:t>
    </dgm:pt>
    <dgm:pt modelId="{EF0F85F3-301B-4D51-91FA-4ADCC9357C38}" type="parTrans" cxnId="{7A2C1257-7302-4429-B96E-BA218EF8924F}">
      <dgm:prSet/>
      <dgm:spPr/>
    </dgm:pt>
    <dgm:pt modelId="{537AC333-B0BE-43DE-BDC9-443CDE59D1D2}" type="sibTrans" cxnId="{7A2C1257-7302-4429-B96E-BA218EF8924F}">
      <dgm:prSet/>
      <dgm:spPr/>
    </dgm:pt>
    <dgm:pt modelId="{3F7E049C-7F80-448F-95E7-A5EDCEC9CB19}">
      <dgm:prSet phldrT="[Text]"/>
      <dgm:spPr/>
      <dgm:t>
        <a:bodyPr/>
        <a:lstStyle/>
        <a:p>
          <a:r>
            <a:rPr lang="en-US">
              <a:cs typeface="Calibri Light"/>
            </a:rPr>
            <a:t>Computer Lab</a:t>
          </a:r>
        </a:p>
      </dgm:t>
    </dgm:pt>
    <dgm:pt modelId="{60EEFAD0-841D-4087-BF80-CE37B176EF4E}" type="parTrans" cxnId="{7F75521D-30EF-45F5-9E50-06314F9B8D89}">
      <dgm:prSet/>
      <dgm:spPr/>
    </dgm:pt>
    <dgm:pt modelId="{ED34D978-0395-4BBD-B461-8E6AD801E34D}" type="sibTrans" cxnId="{7F75521D-30EF-45F5-9E50-06314F9B8D89}">
      <dgm:prSet/>
      <dgm:spPr/>
    </dgm:pt>
    <dgm:pt modelId="{C0F217F7-E762-45B7-AA9C-3A51C1FB4EF6}">
      <dgm:prSet phldrT="[Text]"/>
      <dgm:spPr/>
      <dgm:t>
        <a:bodyPr/>
        <a:lstStyle/>
        <a:p>
          <a:r>
            <a:rPr lang="en-US">
              <a:cs typeface="Calibri Light"/>
            </a:rPr>
            <a:t>EHR</a:t>
          </a:r>
        </a:p>
      </dgm:t>
    </dgm:pt>
    <dgm:pt modelId="{8939FB2E-3C33-4E59-802B-E30852DD804D}" type="parTrans" cxnId="{94C0D0F2-42D3-43FA-8E93-06DD5DA64E92}">
      <dgm:prSet/>
      <dgm:spPr/>
    </dgm:pt>
    <dgm:pt modelId="{593E35FE-7346-443A-AE6E-CCC3A305153D}" type="sibTrans" cxnId="{94C0D0F2-42D3-43FA-8E93-06DD5DA64E92}">
      <dgm:prSet/>
      <dgm:spPr/>
    </dgm:pt>
    <dgm:pt modelId="{E9AD87C8-5E6F-4DCF-A427-4A9DA75469F8}">
      <dgm:prSet phldrT="[Text]"/>
      <dgm:spPr/>
      <dgm:t>
        <a:bodyPr/>
        <a:lstStyle/>
        <a:p>
          <a:r>
            <a:rPr lang="en-US">
              <a:cs typeface="Calibri Light"/>
            </a:rPr>
            <a:t>Staff</a:t>
          </a:r>
        </a:p>
      </dgm:t>
    </dgm:pt>
    <dgm:pt modelId="{E7AA3A80-EA66-4EEC-8332-B6F1839FD515}" type="parTrans" cxnId="{EB01C7F1-5780-4151-BE3B-8C9E90882F1D}">
      <dgm:prSet/>
      <dgm:spPr/>
    </dgm:pt>
    <dgm:pt modelId="{4CCC2E9F-9130-4A7D-8189-6CBDFB5C7DF7}" type="sibTrans" cxnId="{EB01C7F1-5780-4151-BE3B-8C9E90882F1D}">
      <dgm:prSet/>
      <dgm:spPr/>
    </dgm:pt>
    <dgm:pt modelId="{3C38B8B9-D4FD-4C9F-8871-47F7D986BF8B}" type="pres">
      <dgm:prSet presAssocID="{209D0D86-5BB8-469A-A9FC-FBBC312FBE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0B49C-16EB-46B7-AE9B-F9024D22D9E0}" type="pres">
      <dgm:prSet presAssocID="{6F69FECF-AD65-49EF-B13A-88F6E4CBAC78}" presName="composite" presStyleCnt="0"/>
      <dgm:spPr/>
    </dgm:pt>
    <dgm:pt modelId="{22A947BE-12F3-4C33-A646-40FAB5704BFD}" type="pres">
      <dgm:prSet presAssocID="{6F69FECF-AD65-49EF-B13A-88F6E4CBAC7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9A5FA-A8C1-4112-94EA-5E6A0A9A6430}" type="pres">
      <dgm:prSet presAssocID="{6F69FECF-AD65-49EF-B13A-88F6E4CBAC78}" presName="parSh" presStyleLbl="node1" presStyleIdx="0" presStyleCnt="4"/>
      <dgm:spPr/>
      <dgm:t>
        <a:bodyPr/>
        <a:lstStyle/>
        <a:p>
          <a:endParaRPr lang="en-US"/>
        </a:p>
      </dgm:t>
    </dgm:pt>
    <dgm:pt modelId="{CFD5D17F-D2B2-4816-B75A-901D64BB1A4A}" type="pres">
      <dgm:prSet presAssocID="{6F69FECF-AD65-49EF-B13A-88F6E4CBAC78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F94AE-693A-46B3-A91A-F9623F1E7770}" type="pres">
      <dgm:prSet presAssocID="{AA307FF7-7637-4D68-84C1-BCDED0799C6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D54809F-879E-4CDB-B20E-3F511B643F31}" type="pres">
      <dgm:prSet presAssocID="{AA307FF7-7637-4D68-84C1-BCDED0799C6B}" presName="connTx" presStyleLbl="sibTrans2D1" presStyleIdx="0" presStyleCnt="3"/>
      <dgm:spPr/>
      <dgm:t>
        <a:bodyPr/>
        <a:lstStyle/>
        <a:p>
          <a:endParaRPr lang="en-US"/>
        </a:p>
      </dgm:t>
    </dgm:pt>
    <dgm:pt modelId="{EA012902-9980-43A9-850A-8D1926CC8FF1}" type="pres">
      <dgm:prSet presAssocID="{97670D32-AEF5-4379-8DDC-2CD8790B1069}" presName="composite" presStyleCnt="0"/>
      <dgm:spPr/>
    </dgm:pt>
    <dgm:pt modelId="{39213902-A224-4C61-BA8D-799B98810944}" type="pres">
      <dgm:prSet presAssocID="{97670D32-AEF5-4379-8DDC-2CD8790B106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C6271-209B-47C8-8EF1-F7FB6CAF1C14}" type="pres">
      <dgm:prSet presAssocID="{97670D32-AEF5-4379-8DDC-2CD8790B1069}" presName="parSh" presStyleLbl="node1" presStyleIdx="1" presStyleCnt="4"/>
      <dgm:spPr/>
      <dgm:t>
        <a:bodyPr/>
        <a:lstStyle/>
        <a:p>
          <a:endParaRPr lang="en-US"/>
        </a:p>
      </dgm:t>
    </dgm:pt>
    <dgm:pt modelId="{CA984374-E75C-404B-866F-03092F4A9E00}" type="pres">
      <dgm:prSet presAssocID="{97670D32-AEF5-4379-8DDC-2CD8790B1069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187EC-F641-4B7B-AB3A-AC369EDBAE1A}" type="pres">
      <dgm:prSet presAssocID="{4BC2CF41-86C3-4169-B4B6-89D23375151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2F9D1C2-E09C-4FBC-965A-98F168A88D6B}" type="pres">
      <dgm:prSet presAssocID="{4BC2CF41-86C3-4169-B4B6-89D233751512}" presName="connTx" presStyleLbl="sibTrans2D1" presStyleIdx="1" presStyleCnt="3"/>
      <dgm:spPr/>
      <dgm:t>
        <a:bodyPr/>
        <a:lstStyle/>
        <a:p>
          <a:endParaRPr lang="en-US"/>
        </a:p>
      </dgm:t>
    </dgm:pt>
    <dgm:pt modelId="{13FEF9E2-49AA-4A5B-BFB3-D132D8D2507A}" type="pres">
      <dgm:prSet presAssocID="{8FFC2EBE-373E-426A-9D09-126110B4FFB0}" presName="composite" presStyleCnt="0"/>
      <dgm:spPr/>
    </dgm:pt>
    <dgm:pt modelId="{5B77EB36-B1D5-4088-80BA-A2DE1A947E9D}" type="pres">
      <dgm:prSet presAssocID="{8FFC2EBE-373E-426A-9D09-126110B4FFB0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4C11E-F2A5-4718-BBBC-B24FAC35F0DB}" type="pres">
      <dgm:prSet presAssocID="{8FFC2EBE-373E-426A-9D09-126110B4FFB0}" presName="parSh" presStyleLbl="node1" presStyleIdx="2" presStyleCnt="4"/>
      <dgm:spPr/>
      <dgm:t>
        <a:bodyPr/>
        <a:lstStyle/>
        <a:p>
          <a:endParaRPr lang="en-US"/>
        </a:p>
      </dgm:t>
    </dgm:pt>
    <dgm:pt modelId="{D9489EC9-4A83-403A-B727-EA4C27F482AC}" type="pres">
      <dgm:prSet presAssocID="{8FFC2EBE-373E-426A-9D09-126110B4FFB0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FACBA-B7C7-4125-B235-DD79111A5F14}" type="pres">
      <dgm:prSet presAssocID="{0FCBAEE4-B334-489E-91DE-D84AE1DE2D9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8E78DE1-6694-489E-AE68-276B49FCE7D0}" type="pres">
      <dgm:prSet presAssocID="{0FCBAEE4-B334-489E-91DE-D84AE1DE2D96}" presName="connTx" presStyleLbl="sibTrans2D1" presStyleIdx="2" presStyleCnt="3"/>
      <dgm:spPr/>
      <dgm:t>
        <a:bodyPr/>
        <a:lstStyle/>
        <a:p>
          <a:endParaRPr lang="en-US"/>
        </a:p>
      </dgm:t>
    </dgm:pt>
    <dgm:pt modelId="{129C11F9-7CB0-4603-B69D-8EE8D905D16F}" type="pres">
      <dgm:prSet presAssocID="{11F4AE30-F21C-4D4B-8D07-17DF301F1AFC}" presName="composite" presStyleCnt="0"/>
      <dgm:spPr/>
    </dgm:pt>
    <dgm:pt modelId="{2D24C6BD-B641-457D-9ED5-3A31F4676710}" type="pres">
      <dgm:prSet presAssocID="{11F4AE30-F21C-4D4B-8D07-17DF301F1AFC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0C7BA-6DA4-4C81-8BB0-2C267D1E3C8C}" type="pres">
      <dgm:prSet presAssocID="{11F4AE30-F21C-4D4B-8D07-17DF301F1AFC}" presName="parSh" presStyleLbl="node1" presStyleIdx="3" presStyleCnt="4"/>
      <dgm:spPr/>
      <dgm:t>
        <a:bodyPr/>
        <a:lstStyle/>
        <a:p>
          <a:endParaRPr lang="en-US"/>
        </a:p>
      </dgm:t>
    </dgm:pt>
    <dgm:pt modelId="{F55E38E9-CA31-4374-B5AF-22918FCFAF06}" type="pres">
      <dgm:prSet presAssocID="{11F4AE30-F21C-4D4B-8D07-17DF301F1AFC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153F0-6429-49AC-9C6F-A1141E04B192}" type="presOf" srcId="{371A5C6A-B375-47C0-9289-7C330A736CD1}" destId="{D9489EC9-4A83-403A-B727-EA4C27F482AC}" srcOrd="0" destOrd="0" presId="urn:microsoft.com/office/officeart/2005/8/layout/process3"/>
    <dgm:cxn modelId="{6D9D4F5F-D8CE-414D-9808-F094A8B359FC}" type="presOf" srcId="{4BC2CF41-86C3-4169-B4B6-89D233751512}" destId="{22F9D1C2-E09C-4FBC-965A-98F168A88D6B}" srcOrd="1" destOrd="0" presId="urn:microsoft.com/office/officeart/2005/8/layout/process3"/>
    <dgm:cxn modelId="{5CC5C5E3-F15B-4A04-A823-89FAEBFCD4FF}" type="presOf" srcId="{DF464087-8F16-4428-AF89-B44EAA38920A}" destId="{CFD5D17F-D2B2-4816-B75A-901D64BB1A4A}" srcOrd="0" destOrd="4" presId="urn:microsoft.com/office/officeart/2005/8/layout/process3"/>
    <dgm:cxn modelId="{1AC66105-B5AB-412D-B8CB-4623A5605329}" type="presOf" srcId="{4EB20F7E-F57D-4C1C-BDAB-57BF1E3705F4}" destId="{D9489EC9-4A83-403A-B727-EA4C27F482AC}" srcOrd="0" destOrd="2" presId="urn:microsoft.com/office/officeart/2005/8/layout/process3"/>
    <dgm:cxn modelId="{94C0D0F2-42D3-43FA-8E93-06DD5DA64E92}" srcId="{6F69FECF-AD65-49EF-B13A-88F6E4CBAC78}" destId="{C0F217F7-E762-45B7-AA9C-3A51C1FB4EF6}" srcOrd="1" destOrd="0" parTransId="{8939FB2E-3C33-4E59-802B-E30852DD804D}" sibTransId="{593E35FE-7346-443A-AE6E-CCC3A305153D}"/>
    <dgm:cxn modelId="{F99CDDE7-C2A9-4FEE-8AD0-5ACE3D07B755}" type="presOf" srcId="{81CFDC62-F9D0-45E8-BB65-84FDEAC252E5}" destId="{CFD5D17F-D2B2-4816-B75A-901D64BB1A4A}" srcOrd="0" destOrd="3" presId="urn:microsoft.com/office/officeart/2005/8/layout/process3"/>
    <dgm:cxn modelId="{E5B25147-064B-4FB9-9AD0-FF087F00EEF2}" srcId="{97670D32-AEF5-4379-8DDC-2CD8790B1069}" destId="{70A72853-3FCC-4A86-BDCF-45710B33E3F8}" srcOrd="3" destOrd="0" parTransId="{7C269699-7FE0-4356-8380-C78153A25B20}" sibTransId="{BCF977DB-E144-46F5-A225-E6BFEC22619D}"/>
    <dgm:cxn modelId="{C4C7A8CC-40FB-46A9-BCD8-93BD55F3A0C9}" srcId="{8FFC2EBE-373E-426A-9D09-126110B4FFB0}" destId="{A5428308-E25D-44F2-94C6-822CDC7E7F66}" srcOrd="1" destOrd="0" parTransId="{1EE62EAA-DAC2-49BA-8224-DC393DE4F62F}" sibTransId="{7BBF5119-3F0B-4987-B284-F75C1B0FD304}"/>
    <dgm:cxn modelId="{E7DA21F5-FB9E-4EA2-8C9E-B403B175C6C8}" srcId="{11F4AE30-F21C-4D4B-8D07-17DF301F1AFC}" destId="{FE56B70A-A8CD-4BB8-B027-52EA8FBEF5D0}" srcOrd="4" destOrd="0" parTransId="{0A2C25B0-FD69-4606-B24C-6ADC88746A07}" sibTransId="{13A86A51-FD15-47B0-A6FC-D572B5010E7F}"/>
    <dgm:cxn modelId="{8AD80CBB-C705-46BE-A83C-1CED758DBAC0}" type="presOf" srcId="{70A72853-3FCC-4A86-BDCF-45710B33E3F8}" destId="{CA984374-E75C-404B-866F-03092F4A9E00}" srcOrd="0" destOrd="3" presId="urn:microsoft.com/office/officeart/2005/8/layout/process3"/>
    <dgm:cxn modelId="{9B3C60AB-C142-4A53-B8DC-82573E784C19}" type="presOf" srcId="{A5428308-E25D-44F2-94C6-822CDC7E7F66}" destId="{D9489EC9-4A83-403A-B727-EA4C27F482AC}" srcOrd="0" destOrd="1" presId="urn:microsoft.com/office/officeart/2005/8/layout/process3"/>
    <dgm:cxn modelId="{23F8C7E7-D366-49C3-BBC6-B64A1167E86F}" type="presOf" srcId="{3F7E049C-7F80-448F-95E7-A5EDCEC9CB19}" destId="{CFD5D17F-D2B2-4816-B75A-901D64BB1A4A}" srcOrd="0" destOrd="2" presId="urn:microsoft.com/office/officeart/2005/8/layout/process3"/>
    <dgm:cxn modelId="{D6E6317E-B00A-4A22-9720-C5D34BB6A220}" srcId="{97670D32-AEF5-4379-8DDC-2CD8790B1069}" destId="{DC2FF8EA-E356-4E35-9B89-06E9A7FD7479}" srcOrd="2" destOrd="0" parTransId="{55652D85-F855-4786-9C33-2970DFAA068D}" sibTransId="{50E97580-8E79-4CEF-BDB3-ACFBB120A813}"/>
    <dgm:cxn modelId="{5D1CC1AB-3C10-40D2-B3BF-AF4755804BF6}" type="presOf" srcId="{97670D32-AEF5-4379-8DDC-2CD8790B1069}" destId="{17DC6271-209B-47C8-8EF1-F7FB6CAF1C14}" srcOrd="1" destOrd="0" presId="urn:microsoft.com/office/officeart/2005/8/layout/process3"/>
    <dgm:cxn modelId="{B8236560-50F1-4963-90DD-F80B09E938D5}" srcId="{97670D32-AEF5-4379-8DDC-2CD8790B1069}" destId="{8C8E0645-27B3-4B51-AAB7-CE06FEBCCB7A}" srcOrd="4" destOrd="0" parTransId="{E008495D-1DC2-4527-9C9E-5DD55967F76A}" sibTransId="{D84A94FE-970A-4DED-A14C-C67D5BDDE24C}"/>
    <dgm:cxn modelId="{A92CBD11-73EF-4C24-A748-2BCDA58E243D}" srcId="{209D0D86-5BB8-469A-A9FC-FBBC312FBECB}" destId="{11F4AE30-F21C-4D4B-8D07-17DF301F1AFC}" srcOrd="3" destOrd="0" parTransId="{029E6184-CB25-489F-B6EF-E5BBBABA14C3}" sibTransId="{F6CF61D4-B169-4E60-A9E2-99973BB412A6}"/>
    <dgm:cxn modelId="{B0D4DA21-D02C-4D41-AD0C-5D7F6B41450C}" type="presOf" srcId="{11F4AE30-F21C-4D4B-8D07-17DF301F1AFC}" destId="{2D24C6BD-B641-457D-9ED5-3A31F4676710}" srcOrd="0" destOrd="0" presId="urn:microsoft.com/office/officeart/2005/8/layout/process3"/>
    <dgm:cxn modelId="{BB7825A5-1957-431E-B4E9-114D29EB588D}" srcId="{11F4AE30-F21C-4D4B-8D07-17DF301F1AFC}" destId="{41BBA2E3-067B-4ADD-89D7-0F0FE36D8995}" srcOrd="7" destOrd="0" parTransId="{3F66BD03-3636-43FE-8292-22E797CFED78}" sibTransId="{ACB0EE7A-AC81-43B3-9D22-C8F183414CBE}"/>
    <dgm:cxn modelId="{7AB5751C-4475-4C2F-8D9E-AC52F99F018A}" type="presOf" srcId="{8FFC2EBE-373E-426A-9D09-126110B4FFB0}" destId="{5B77EB36-B1D5-4088-80BA-A2DE1A947E9D}" srcOrd="0" destOrd="0" presId="urn:microsoft.com/office/officeart/2005/8/layout/process3"/>
    <dgm:cxn modelId="{E3C46509-9153-4EAF-BE0C-1A6F541C93C5}" srcId="{11F4AE30-F21C-4D4B-8D07-17DF301F1AFC}" destId="{8F86B9F6-905A-4E88-9387-5D4C3C1856B0}" srcOrd="1" destOrd="0" parTransId="{C9397F58-A702-4F1E-AAC4-831E34CE44F2}" sibTransId="{3878F45F-8B06-48E1-8556-E06DACF3E900}"/>
    <dgm:cxn modelId="{E37B39C6-FA14-4D2E-BAF0-454438FF9C4C}" srcId="{6F69FECF-AD65-49EF-B13A-88F6E4CBAC78}" destId="{DF464087-8F16-4428-AF89-B44EAA38920A}" srcOrd="4" destOrd="0" parTransId="{91E98CC2-81A7-4418-BEB6-366300E12BA5}" sibTransId="{76596C84-3B75-4587-8BB1-1F50521C5E55}"/>
    <dgm:cxn modelId="{530E58CD-9AF8-4F2D-BE1F-4DB9CA139566}" type="presOf" srcId="{AA307FF7-7637-4D68-84C1-BCDED0799C6B}" destId="{AD54809F-879E-4CDB-B20E-3F511B643F31}" srcOrd="1" destOrd="0" presId="urn:microsoft.com/office/officeart/2005/8/layout/process3"/>
    <dgm:cxn modelId="{2CCB1B71-AB23-434D-945A-5C39322C2784}" type="presOf" srcId="{6F69FECF-AD65-49EF-B13A-88F6E4CBAC78}" destId="{24B9A5FA-A8C1-4112-94EA-5E6A0A9A6430}" srcOrd="1" destOrd="0" presId="urn:microsoft.com/office/officeart/2005/8/layout/process3"/>
    <dgm:cxn modelId="{7A2C1257-7302-4429-B96E-BA218EF8924F}" srcId="{6F69FECF-AD65-49EF-B13A-88F6E4CBAC78}" destId="{81CFDC62-F9D0-45E8-BB65-84FDEAC252E5}" srcOrd="3" destOrd="0" parTransId="{EF0F85F3-301B-4D51-91FA-4ADCC9357C38}" sibTransId="{537AC333-B0BE-43DE-BDC9-443CDE59D1D2}"/>
    <dgm:cxn modelId="{A3DB197E-F271-45D3-84DC-02215FB21C06}" type="presOf" srcId="{0FCBAEE4-B334-489E-91DE-D84AE1DE2D96}" destId="{B35FACBA-B7C7-4125-B235-DD79111A5F14}" srcOrd="0" destOrd="0" presId="urn:microsoft.com/office/officeart/2005/8/layout/process3"/>
    <dgm:cxn modelId="{B6FFEE1D-4680-4F9C-ACBD-027927047284}" type="presOf" srcId="{5562D9BB-B1EE-493B-8199-7E6AE837AF2B}" destId="{F55E38E9-CA31-4374-B5AF-22918FCFAF06}" srcOrd="0" destOrd="3" presId="urn:microsoft.com/office/officeart/2005/8/layout/process3"/>
    <dgm:cxn modelId="{E0F0F5A5-DAF0-4CA5-980C-CA69BC7B8A18}" srcId="{209D0D86-5BB8-469A-A9FC-FBBC312FBECB}" destId="{97670D32-AEF5-4379-8DDC-2CD8790B1069}" srcOrd="1" destOrd="0" parTransId="{03B2457B-0476-440E-BD4E-2DDE7EEAE4A1}" sibTransId="{4BC2CF41-86C3-4169-B4B6-89D233751512}"/>
    <dgm:cxn modelId="{CB0A659E-6129-4C1E-BC28-0DD93E9527B4}" srcId="{11F4AE30-F21C-4D4B-8D07-17DF301F1AFC}" destId="{8E2DD942-F627-40E0-AD04-AD33875B110C}" srcOrd="0" destOrd="0" parTransId="{81ABDECE-1EF8-4446-955C-3E5F6FEE7356}" sibTransId="{C684EDB8-826B-4096-9CA4-FBB397C87EBE}"/>
    <dgm:cxn modelId="{28A01A06-37E6-40B8-AE59-370523FBEEBD}" srcId="{6F69FECF-AD65-49EF-B13A-88F6E4CBAC78}" destId="{CB0FEB00-20ED-4438-B844-F7E81B1E190D}" srcOrd="5" destOrd="0" parTransId="{3A71D82E-0B7D-4D41-A8D9-9AD205FB7F0D}" sibTransId="{2737ED9C-6DC6-4444-BF3D-37CB3B172026}"/>
    <dgm:cxn modelId="{EB01C7F1-5780-4151-BE3B-8C9E90882F1D}" srcId="{6F69FECF-AD65-49EF-B13A-88F6E4CBAC78}" destId="{E9AD87C8-5E6F-4DCF-A427-4A9DA75469F8}" srcOrd="0" destOrd="0" parTransId="{E7AA3A80-EA66-4EEC-8332-B6F1839FD515}" sibTransId="{4CCC2E9F-9130-4A7D-8189-6CBDFB5C7DF7}"/>
    <dgm:cxn modelId="{976CC903-E796-4D6C-ADD4-B23E0C62BDFA}" type="presOf" srcId="{DC2FF8EA-E356-4E35-9B89-06E9A7FD7479}" destId="{CA984374-E75C-404B-866F-03092F4A9E00}" srcOrd="0" destOrd="2" presId="urn:microsoft.com/office/officeart/2005/8/layout/process3"/>
    <dgm:cxn modelId="{87248661-F80E-4EB8-A69E-04853BF3B8D1}" srcId="{209D0D86-5BB8-469A-A9FC-FBBC312FBECB}" destId="{8FFC2EBE-373E-426A-9D09-126110B4FFB0}" srcOrd="2" destOrd="0" parTransId="{D8A3A0C2-B017-403D-8EFB-C41C8822E6AB}" sibTransId="{0FCBAEE4-B334-489E-91DE-D84AE1DE2D96}"/>
    <dgm:cxn modelId="{3F214A38-B088-4B6C-81BF-3338F38B7272}" type="presOf" srcId="{41BBA2E3-067B-4ADD-89D7-0F0FE36D8995}" destId="{F55E38E9-CA31-4374-B5AF-22918FCFAF06}" srcOrd="0" destOrd="7" presId="urn:microsoft.com/office/officeart/2005/8/layout/process3"/>
    <dgm:cxn modelId="{FB3D42BC-D516-4572-9BAD-18E88646C424}" type="presOf" srcId="{C0F217F7-E762-45B7-AA9C-3A51C1FB4EF6}" destId="{CFD5D17F-D2B2-4816-B75A-901D64BB1A4A}" srcOrd="0" destOrd="1" presId="urn:microsoft.com/office/officeart/2005/8/layout/process3"/>
    <dgm:cxn modelId="{7F75521D-30EF-45F5-9E50-06314F9B8D89}" srcId="{6F69FECF-AD65-49EF-B13A-88F6E4CBAC78}" destId="{3F7E049C-7F80-448F-95E7-A5EDCEC9CB19}" srcOrd="2" destOrd="0" parTransId="{60EEFAD0-841D-4087-BF80-CE37B176EF4E}" sibTransId="{ED34D978-0395-4BBD-B461-8E6AD801E34D}"/>
    <dgm:cxn modelId="{039B3D70-4F9C-4972-A81F-C29EB3494446}" srcId="{8FFC2EBE-373E-426A-9D09-126110B4FFB0}" destId="{4EB20F7E-F57D-4C1C-BDAB-57BF1E3705F4}" srcOrd="2" destOrd="0" parTransId="{78518CF9-E6B0-4AC5-8AFB-1DD89D149F29}" sibTransId="{7AF97F98-1018-4C96-B1A9-BEBF133E7D6F}"/>
    <dgm:cxn modelId="{FE86D4BF-B153-44EB-A58E-12C661F67890}" type="presOf" srcId="{8FFC2EBE-373E-426A-9D09-126110B4FFB0}" destId="{60F4C11E-F2A5-4718-BBBC-B24FAC35F0DB}" srcOrd="1" destOrd="0" presId="urn:microsoft.com/office/officeart/2005/8/layout/process3"/>
    <dgm:cxn modelId="{8827EDB2-82D9-428D-88EE-86AA489BC5D1}" srcId="{11F4AE30-F21C-4D4B-8D07-17DF301F1AFC}" destId="{151822BA-020E-45DB-8E85-A092319C8868}" srcOrd="5" destOrd="0" parTransId="{7159B8BD-A85C-429E-8A93-93BD9258577E}" sibTransId="{1BC76AC8-5F49-4B6D-A9AF-9EB9D8AD9721}"/>
    <dgm:cxn modelId="{B58EF0CF-D8FC-441A-9898-37C91883B2D5}" type="presOf" srcId="{8F86B9F6-905A-4E88-9387-5D4C3C1856B0}" destId="{F55E38E9-CA31-4374-B5AF-22918FCFAF06}" srcOrd="0" destOrd="1" presId="urn:microsoft.com/office/officeart/2005/8/layout/process3"/>
    <dgm:cxn modelId="{825242FE-9AF2-42AB-9FEC-2E06A23C7DC0}" type="presOf" srcId="{8C8E0645-27B3-4B51-AAB7-CE06FEBCCB7A}" destId="{CA984374-E75C-404B-866F-03092F4A9E00}" srcOrd="0" destOrd="4" presId="urn:microsoft.com/office/officeart/2005/8/layout/process3"/>
    <dgm:cxn modelId="{A6CCC633-2956-456F-8D90-33C03292EB9F}" srcId="{11F4AE30-F21C-4D4B-8D07-17DF301F1AFC}" destId="{5562D9BB-B1EE-493B-8199-7E6AE837AF2B}" srcOrd="3" destOrd="0" parTransId="{006555EF-D2E5-455D-8445-6A6B25B0892F}" sibTransId="{1B0E6DEE-EABF-4774-BC04-4316224FC51B}"/>
    <dgm:cxn modelId="{53D01801-27DD-4344-983B-6CE7AB61EA0B}" type="presOf" srcId="{AA307FF7-7637-4D68-84C1-BCDED0799C6B}" destId="{953F94AE-693A-46B3-A91A-F9623F1E7770}" srcOrd="0" destOrd="0" presId="urn:microsoft.com/office/officeart/2005/8/layout/process3"/>
    <dgm:cxn modelId="{27F9B3FB-8107-45DD-83CA-97E31F4959EC}" type="presOf" srcId="{8E2DD942-F627-40E0-AD04-AD33875B110C}" destId="{F55E38E9-CA31-4374-B5AF-22918FCFAF06}" srcOrd="0" destOrd="0" presId="urn:microsoft.com/office/officeart/2005/8/layout/process3"/>
    <dgm:cxn modelId="{4A234866-A533-4DCA-A301-47DB8CE4D62A}" type="presOf" srcId="{0FCBAEE4-B334-489E-91DE-D84AE1DE2D96}" destId="{E8E78DE1-6694-489E-AE68-276B49FCE7D0}" srcOrd="1" destOrd="0" presId="urn:microsoft.com/office/officeart/2005/8/layout/process3"/>
    <dgm:cxn modelId="{4476AF47-0DA5-4C2F-B973-CBB3CDF43C25}" type="presOf" srcId="{8D81F4D1-AB01-4CFE-8601-E852B6E971B0}" destId="{F55E38E9-CA31-4374-B5AF-22918FCFAF06}" srcOrd="0" destOrd="6" presId="urn:microsoft.com/office/officeart/2005/8/layout/process3"/>
    <dgm:cxn modelId="{1D94B6FF-0650-485B-8121-C122AF314A69}" type="presOf" srcId="{11F4AE30-F21C-4D4B-8D07-17DF301F1AFC}" destId="{D1E0C7BA-6DA4-4C81-8BB0-2C267D1E3C8C}" srcOrd="1" destOrd="0" presId="urn:microsoft.com/office/officeart/2005/8/layout/process3"/>
    <dgm:cxn modelId="{FBB08ABD-2D2C-4389-8C72-96DA85A24704}" type="presOf" srcId="{DD662A36-B0BB-4DD3-9043-E06BF6F851B1}" destId="{CA984374-E75C-404B-866F-03092F4A9E00}" srcOrd="0" destOrd="1" presId="urn:microsoft.com/office/officeart/2005/8/layout/process3"/>
    <dgm:cxn modelId="{C8B25E04-B7DE-4595-A6E5-46D8C936F95E}" type="presOf" srcId="{4BC2CF41-86C3-4169-B4B6-89D233751512}" destId="{33A187EC-F641-4B7B-AB3A-AC369EDBAE1A}" srcOrd="0" destOrd="0" presId="urn:microsoft.com/office/officeart/2005/8/layout/process3"/>
    <dgm:cxn modelId="{F3FFA575-8E47-496E-AD3F-816DB191B3C1}" type="presOf" srcId="{C396E1F4-12C5-43AA-B428-EAD409A1394D}" destId="{CA984374-E75C-404B-866F-03092F4A9E00}" srcOrd="0" destOrd="0" presId="urn:microsoft.com/office/officeart/2005/8/layout/process3"/>
    <dgm:cxn modelId="{56C3B96A-E3B2-48DE-ACA2-5A40D6A37364}" srcId="{209D0D86-5BB8-469A-A9FC-FBBC312FBECB}" destId="{6F69FECF-AD65-49EF-B13A-88F6E4CBAC78}" srcOrd="0" destOrd="0" parTransId="{ED9193B5-114C-4789-83F7-4CEEB68FCBB2}" sibTransId="{AA307FF7-7637-4D68-84C1-BCDED0799C6B}"/>
    <dgm:cxn modelId="{5AEE6ECF-24B2-4F8B-B8A6-07881766AC9E}" srcId="{97670D32-AEF5-4379-8DDC-2CD8790B1069}" destId="{220614A3-F982-436F-88BF-3221835A84A9}" srcOrd="5" destOrd="0" parTransId="{DCDA560D-504F-422F-8403-65955C91080D}" sibTransId="{8AA798DE-5BE9-49FD-AAB0-3BF1EB323200}"/>
    <dgm:cxn modelId="{CF45D827-B0DE-48B7-8E6E-86BB4BF5AC4D}" type="presOf" srcId="{6F098A7E-76CA-4EAE-8A8E-9A4E7355C340}" destId="{F55E38E9-CA31-4374-B5AF-22918FCFAF06}" srcOrd="0" destOrd="2" presId="urn:microsoft.com/office/officeart/2005/8/layout/process3"/>
    <dgm:cxn modelId="{C99B5B76-0A32-4854-9AF4-4F186940B766}" type="presOf" srcId="{220614A3-F982-436F-88BF-3221835A84A9}" destId="{CA984374-E75C-404B-866F-03092F4A9E00}" srcOrd="0" destOrd="5" presId="urn:microsoft.com/office/officeart/2005/8/layout/process3"/>
    <dgm:cxn modelId="{4AD8BF9A-4A27-4163-B963-3D1D41FDFB5B}" type="presOf" srcId="{6F69FECF-AD65-49EF-B13A-88F6E4CBAC78}" destId="{22A947BE-12F3-4C33-A646-40FAB5704BFD}" srcOrd="0" destOrd="0" presId="urn:microsoft.com/office/officeart/2005/8/layout/process3"/>
    <dgm:cxn modelId="{DEDE2F81-0B03-4A74-B594-9DB05F3B34D3}" type="presOf" srcId="{CB0FEB00-20ED-4438-B844-F7E81B1E190D}" destId="{CFD5D17F-D2B2-4816-B75A-901D64BB1A4A}" srcOrd="0" destOrd="5" presId="urn:microsoft.com/office/officeart/2005/8/layout/process3"/>
    <dgm:cxn modelId="{A664B34D-976F-4FC6-817B-68E4D8192CEA}" srcId="{97670D32-AEF5-4379-8DDC-2CD8790B1069}" destId="{C396E1F4-12C5-43AA-B428-EAD409A1394D}" srcOrd="0" destOrd="0" parTransId="{8CB54D3B-2A78-47D0-84C4-40D8F66DBD65}" sibTransId="{CC21FC58-607A-40CB-B664-4A513DB488FF}"/>
    <dgm:cxn modelId="{AEAE9082-3A5E-4109-825D-4D5595740A18}" type="presOf" srcId="{209D0D86-5BB8-469A-A9FC-FBBC312FBECB}" destId="{3C38B8B9-D4FD-4C9F-8871-47F7D986BF8B}" srcOrd="0" destOrd="0" presId="urn:microsoft.com/office/officeart/2005/8/layout/process3"/>
    <dgm:cxn modelId="{EA0DCC85-273D-4977-8347-2AE8FC53FF12}" srcId="{11F4AE30-F21C-4D4B-8D07-17DF301F1AFC}" destId="{6F098A7E-76CA-4EAE-8A8E-9A4E7355C340}" srcOrd="2" destOrd="0" parTransId="{BC9D6F81-0154-4D11-ADEA-959023B6BBA0}" sibTransId="{730896D8-6227-4E9C-966A-74AEB973E9BC}"/>
    <dgm:cxn modelId="{3B5AF90E-8AD7-4BBF-87C1-FD78D390466C}" srcId="{11F4AE30-F21C-4D4B-8D07-17DF301F1AFC}" destId="{8D81F4D1-AB01-4CFE-8601-E852B6E971B0}" srcOrd="6" destOrd="0" parTransId="{1022B695-D7C2-43C5-8C35-4E1E548FD771}" sibTransId="{CB1CE9CD-44A2-428C-B8AC-357375A0DE54}"/>
    <dgm:cxn modelId="{8C3DC8E6-3203-47A4-A5A3-26AA28AF3BA0}" type="presOf" srcId="{97670D32-AEF5-4379-8DDC-2CD8790B1069}" destId="{39213902-A224-4C61-BA8D-799B98810944}" srcOrd="0" destOrd="0" presId="urn:microsoft.com/office/officeart/2005/8/layout/process3"/>
    <dgm:cxn modelId="{2F54EF64-D0DF-49BC-9E59-CFB612F1D316}" srcId="{8FFC2EBE-373E-426A-9D09-126110B4FFB0}" destId="{371A5C6A-B375-47C0-9289-7C330A736CD1}" srcOrd="0" destOrd="0" parTransId="{E024FF1F-7071-4E14-83DB-C73A180BC257}" sibTransId="{A4734534-D46B-432B-BDD4-5D3F3E0E648F}"/>
    <dgm:cxn modelId="{3E49DBD7-CAE1-4261-AA5E-E33A98F1F540}" type="presOf" srcId="{151822BA-020E-45DB-8E85-A092319C8868}" destId="{F55E38E9-CA31-4374-B5AF-22918FCFAF06}" srcOrd="0" destOrd="5" presId="urn:microsoft.com/office/officeart/2005/8/layout/process3"/>
    <dgm:cxn modelId="{190D14A1-39F7-4DC8-93A0-22A600934A69}" srcId="{97670D32-AEF5-4379-8DDC-2CD8790B1069}" destId="{DD662A36-B0BB-4DD3-9043-E06BF6F851B1}" srcOrd="1" destOrd="0" parTransId="{A5A9337F-7458-4165-8644-A8CF08AA43C7}" sibTransId="{FAF745B5-9987-409A-B419-0D233CD0ADE4}"/>
    <dgm:cxn modelId="{C929B73B-CB9D-4BAF-BF06-C3688175EEA7}" type="presOf" srcId="{FE56B70A-A8CD-4BB8-B027-52EA8FBEF5D0}" destId="{F55E38E9-CA31-4374-B5AF-22918FCFAF06}" srcOrd="0" destOrd="4" presId="urn:microsoft.com/office/officeart/2005/8/layout/process3"/>
    <dgm:cxn modelId="{6AF75641-A1F1-4D95-BDCD-1E79FA199156}" type="presOf" srcId="{E9AD87C8-5E6F-4DCF-A427-4A9DA75469F8}" destId="{CFD5D17F-D2B2-4816-B75A-901D64BB1A4A}" srcOrd="0" destOrd="0" presId="urn:microsoft.com/office/officeart/2005/8/layout/process3"/>
    <dgm:cxn modelId="{82E1AF4F-919F-4E25-B61A-64F525952FFF}" type="presParOf" srcId="{3C38B8B9-D4FD-4C9F-8871-47F7D986BF8B}" destId="{0EE0B49C-16EB-46B7-AE9B-F9024D22D9E0}" srcOrd="0" destOrd="0" presId="urn:microsoft.com/office/officeart/2005/8/layout/process3"/>
    <dgm:cxn modelId="{86560A1E-9258-4440-B4BC-7AF8D669E494}" type="presParOf" srcId="{0EE0B49C-16EB-46B7-AE9B-F9024D22D9E0}" destId="{22A947BE-12F3-4C33-A646-40FAB5704BFD}" srcOrd="0" destOrd="0" presId="urn:microsoft.com/office/officeart/2005/8/layout/process3"/>
    <dgm:cxn modelId="{D8B744B4-D367-408B-8083-34463729F556}" type="presParOf" srcId="{0EE0B49C-16EB-46B7-AE9B-F9024D22D9E0}" destId="{24B9A5FA-A8C1-4112-94EA-5E6A0A9A6430}" srcOrd="1" destOrd="0" presId="urn:microsoft.com/office/officeart/2005/8/layout/process3"/>
    <dgm:cxn modelId="{B0FD2D28-CF14-49A8-A066-22DDCFC903CD}" type="presParOf" srcId="{0EE0B49C-16EB-46B7-AE9B-F9024D22D9E0}" destId="{CFD5D17F-D2B2-4816-B75A-901D64BB1A4A}" srcOrd="2" destOrd="0" presId="urn:microsoft.com/office/officeart/2005/8/layout/process3"/>
    <dgm:cxn modelId="{BE4EBD21-7726-4558-8EB0-6E26F410A6C6}" type="presParOf" srcId="{3C38B8B9-D4FD-4C9F-8871-47F7D986BF8B}" destId="{953F94AE-693A-46B3-A91A-F9623F1E7770}" srcOrd="1" destOrd="0" presId="urn:microsoft.com/office/officeart/2005/8/layout/process3"/>
    <dgm:cxn modelId="{F1ABC577-109A-4C4F-A0A7-A29884131586}" type="presParOf" srcId="{953F94AE-693A-46B3-A91A-F9623F1E7770}" destId="{AD54809F-879E-4CDB-B20E-3F511B643F31}" srcOrd="0" destOrd="0" presId="urn:microsoft.com/office/officeart/2005/8/layout/process3"/>
    <dgm:cxn modelId="{17E29BA3-0218-4450-835C-336DFEB77201}" type="presParOf" srcId="{3C38B8B9-D4FD-4C9F-8871-47F7D986BF8B}" destId="{EA012902-9980-43A9-850A-8D1926CC8FF1}" srcOrd="2" destOrd="0" presId="urn:microsoft.com/office/officeart/2005/8/layout/process3"/>
    <dgm:cxn modelId="{80A25EAC-B7BC-496B-B7C0-65E1A7A5DE0F}" type="presParOf" srcId="{EA012902-9980-43A9-850A-8D1926CC8FF1}" destId="{39213902-A224-4C61-BA8D-799B98810944}" srcOrd="0" destOrd="0" presId="urn:microsoft.com/office/officeart/2005/8/layout/process3"/>
    <dgm:cxn modelId="{8230085A-3985-493B-8223-F3ADDE364B9D}" type="presParOf" srcId="{EA012902-9980-43A9-850A-8D1926CC8FF1}" destId="{17DC6271-209B-47C8-8EF1-F7FB6CAF1C14}" srcOrd="1" destOrd="0" presId="urn:microsoft.com/office/officeart/2005/8/layout/process3"/>
    <dgm:cxn modelId="{A77B7FBF-8DDE-4E3F-9935-9311AAD18AB0}" type="presParOf" srcId="{EA012902-9980-43A9-850A-8D1926CC8FF1}" destId="{CA984374-E75C-404B-866F-03092F4A9E00}" srcOrd="2" destOrd="0" presId="urn:microsoft.com/office/officeart/2005/8/layout/process3"/>
    <dgm:cxn modelId="{7CD56EAD-58D1-4B67-964B-1CDBAADE2FEC}" type="presParOf" srcId="{3C38B8B9-D4FD-4C9F-8871-47F7D986BF8B}" destId="{33A187EC-F641-4B7B-AB3A-AC369EDBAE1A}" srcOrd="3" destOrd="0" presId="urn:microsoft.com/office/officeart/2005/8/layout/process3"/>
    <dgm:cxn modelId="{03310FAB-B3F3-44B0-BF35-1D407C7FD6DF}" type="presParOf" srcId="{33A187EC-F641-4B7B-AB3A-AC369EDBAE1A}" destId="{22F9D1C2-E09C-4FBC-965A-98F168A88D6B}" srcOrd="0" destOrd="0" presId="urn:microsoft.com/office/officeart/2005/8/layout/process3"/>
    <dgm:cxn modelId="{15176FFC-5FF0-46DF-846A-16EF9FDB7F7B}" type="presParOf" srcId="{3C38B8B9-D4FD-4C9F-8871-47F7D986BF8B}" destId="{13FEF9E2-49AA-4A5B-BFB3-D132D8D2507A}" srcOrd="4" destOrd="0" presId="urn:microsoft.com/office/officeart/2005/8/layout/process3"/>
    <dgm:cxn modelId="{EEEB622A-E20A-497F-A6F5-6AB15D001E27}" type="presParOf" srcId="{13FEF9E2-49AA-4A5B-BFB3-D132D8D2507A}" destId="{5B77EB36-B1D5-4088-80BA-A2DE1A947E9D}" srcOrd="0" destOrd="0" presId="urn:microsoft.com/office/officeart/2005/8/layout/process3"/>
    <dgm:cxn modelId="{C007B4B3-DF9C-4FD3-AA8F-0EF33FC26B9A}" type="presParOf" srcId="{13FEF9E2-49AA-4A5B-BFB3-D132D8D2507A}" destId="{60F4C11E-F2A5-4718-BBBC-B24FAC35F0DB}" srcOrd="1" destOrd="0" presId="urn:microsoft.com/office/officeart/2005/8/layout/process3"/>
    <dgm:cxn modelId="{7832FA40-2A1C-49A1-AE27-DAB36E177F1B}" type="presParOf" srcId="{13FEF9E2-49AA-4A5B-BFB3-D132D8D2507A}" destId="{D9489EC9-4A83-403A-B727-EA4C27F482AC}" srcOrd="2" destOrd="0" presId="urn:microsoft.com/office/officeart/2005/8/layout/process3"/>
    <dgm:cxn modelId="{A0DD1FD2-322B-4CE9-A506-712921DA405F}" type="presParOf" srcId="{3C38B8B9-D4FD-4C9F-8871-47F7D986BF8B}" destId="{B35FACBA-B7C7-4125-B235-DD79111A5F14}" srcOrd="5" destOrd="0" presId="urn:microsoft.com/office/officeart/2005/8/layout/process3"/>
    <dgm:cxn modelId="{46612A79-C59E-40F6-9C4F-2AD0C1E2B23C}" type="presParOf" srcId="{B35FACBA-B7C7-4125-B235-DD79111A5F14}" destId="{E8E78DE1-6694-489E-AE68-276B49FCE7D0}" srcOrd="0" destOrd="0" presId="urn:microsoft.com/office/officeart/2005/8/layout/process3"/>
    <dgm:cxn modelId="{6C4DCACD-651E-4E14-9F2A-24ADB19AA405}" type="presParOf" srcId="{3C38B8B9-D4FD-4C9F-8871-47F7D986BF8B}" destId="{129C11F9-7CB0-4603-B69D-8EE8D905D16F}" srcOrd="6" destOrd="0" presId="urn:microsoft.com/office/officeart/2005/8/layout/process3"/>
    <dgm:cxn modelId="{0FE3E9C7-2994-49E2-833A-557C7C82C6AF}" type="presParOf" srcId="{129C11F9-7CB0-4603-B69D-8EE8D905D16F}" destId="{2D24C6BD-B641-457D-9ED5-3A31F4676710}" srcOrd="0" destOrd="0" presId="urn:microsoft.com/office/officeart/2005/8/layout/process3"/>
    <dgm:cxn modelId="{4512E795-E9A2-4C12-908C-F482051EEBE7}" type="presParOf" srcId="{129C11F9-7CB0-4603-B69D-8EE8D905D16F}" destId="{D1E0C7BA-6DA4-4C81-8BB0-2C267D1E3C8C}" srcOrd="1" destOrd="0" presId="urn:microsoft.com/office/officeart/2005/8/layout/process3"/>
    <dgm:cxn modelId="{B178A106-B2B3-401E-A52C-A4C35A8FC61F}" type="presParOf" srcId="{129C11F9-7CB0-4603-B69D-8EE8D905D16F}" destId="{F55E38E9-CA31-4374-B5AF-22918FCFAF0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65BDD-88F8-45F2-A310-DF345FBAEAEA}">
      <dsp:nvSpPr>
        <dsp:cNvPr id="0" name=""/>
        <dsp:cNvSpPr/>
      </dsp:nvSpPr>
      <dsp:spPr>
        <a:xfrm rot="10800000">
          <a:off x="1706077" y="2435"/>
          <a:ext cx="5591248" cy="1191022"/>
        </a:xfrm>
        <a:prstGeom prst="homePlate">
          <a:avLst/>
        </a:prstGeom>
        <a:solidFill>
          <a:srgbClr val="0958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208" tIns="53340" rIns="99568" bIns="533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Branding and Social Marketing</a:t>
          </a:r>
          <a:endParaRPr lang="en-US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Be , Play, and Stay HIV Sure campaigns, </a:t>
          </a:r>
          <a:r>
            <a:rPr lang="en-US" sz="1400" b="1" kern="1200" baseline="0" dirty="0" smtClean="0"/>
            <a:t>U=U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Engagement of Clinical Providers</a:t>
          </a:r>
          <a:endParaRPr lang="en-US" sz="1400" kern="1200" dirty="0"/>
        </a:p>
      </dsp:txBody>
      <dsp:txXfrm rot="10800000">
        <a:off x="2003832" y="2435"/>
        <a:ext cx="5293493" cy="1191022"/>
      </dsp:txXfrm>
    </dsp:sp>
    <dsp:sp modelId="{E425C98A-8983-4EB1-8CFA-DC75BED14284}">
      <dsp:nvSpPr>
        <dsp:cNvPr id="0" name=""/>
        <dsp:cNvSpPr/>
      </dsp:nvSpPr>
      <dsp:spPr>
        <a:xfrm>
          <a:off x="1110566" y="2435"/>
          <a:ext cx="1191022" cy="11910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DE93E-A915-4983-8FE1-F7F65AF916C4}">
      <dsp:nvSpPr>
        <dsp:cNvPr id="0" name=""/>
        <dsp:cNvSpPr/>
      </dsp:nvSpPr>
      <dsp:spPr>
        <a:xfrm rot="10800000">
          <a:off x="1706077" y="1608192"/>
          <a:ext cx="5591248" cy="1191022"/>
        </a:xfrm>
        <a:prstGeom prst="homePlate">
          <a:avLst/>
        </a:prstGeom>
        <a:solidFill>
          <a:srgbClr val="0958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208" tIns="53340" rIns="99568" bIns="533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Managing and Sharing Data</a:t>
          </a:r>
          <a:endParaRPr lang="en-US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Use Primary Care Status Measures (PCSM) data to ensure all  PLWH have opportunity for ART Initiation and VLS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Use Care Continuum Dashboards (CCDs) to report to providers on success and opportunities for improvement</a:t>
          </a:r>
          <a:endParaRPr lang="en-US" sz="1400" kern="1200" dirty="0"/>
        </a:p>
      </dsp:txBody>
      <dsp:txXfrm rot="10800000">
        <a:off x="2003832" y="1608192"/>
        <a:ext cx="5293493" cy="1191022"/>
      </dsp:txXfrm>
    </dsp:sp>
    <dsp:sp modelId="{01F010C5-8D03-4B86-AD21-1D27D21EEAF1}">
      <dsp:nvSpPr>
        <dsp:cNvPr id="0" name=""/>
        <dsp:cNvSpPr/>
      </dsp:nvSpPr>
      <dsp:spPr>
        <a:xfrm>
          <a:off x="1110566" y="1548987"/>
          <a:ext cx="1191022" cy="13094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F9D86-D4EF-4E1D-9C87-589C14039C1D}">
      <dsp:nvSpPr>
        <dsp:cNvPr id="0" name=""/>
        <dsp:cNvSpPr/>
      </dsp:nvSpPr>
      <dsp:spPr>
        <a:xfrm rot="10800000">
          <a:off x="1727349" y="3213949"/>
          <a:ext cx="5591248" cy="1191022"/>
        </a:xfrm>
        <a:prstGeom prst="homePlate">
          <a:avLst/>
        </a:prstGeom>
        <a:solidFill>
          <a:srgbClr val="0958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208" tIns="53340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Using Data for Quality Improvement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Help providers better manage and use data</a:t>
          </a:r>
          <a:endParaRPr lang="en-US" sz="1400" kern="1200" dirty="0"/>
        </a:p>
      </dsp:txBody>
      <dsp:txXfrm rot="10800000">
        <a:off x="2025104" y="3213949"/>
        <a:ext cx="5293493" cy="1191022"/>
      </dsp:txXfrm>
    </dsp:sp>
    <dsp:sp modelId="{8BCAE60F-0569-40E4-8F0E-7E5C2996D250}">
      <dsp:nvSpPr>
        <dsp:cNvPr id="0" name=""/>
        <dsp:cNvSpPr/>
      </dsp:nvSpPr>
      <dsp:spPr>
        <a:xfrm>
          <a:off x="1022609" y="3175849"/>
          <a:ext cx="1276109" cy="11910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9A5FA-A8C1-4112-94EA-5E6A0A9A6430}">
      <dsp:nvSpPr>
        <dsp:cNvPr id="0" name=""/>
        <dsp:cNvSpPr/>
      </dsp:nvSpPr>
      <dsp:spPr>
        <a:xfrm>
          <a:off x="1388" y="219168"/>
          <a:ext cx="1745163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cs typeface="Calibri Light"/>
            </a:rPr>
            <a:t>Inputs</a:t>
          </a:r>
        </a:p>
      </dsp:txBody>
      <dsp:txXfrm>
        <a:off x="1388" y="219168"/>
        <a:ext cx="1745163" cy="345600"/>
      </dsp:txXfrm>
    </dsp:sp>
    <dsp:sp modelId="{CFD5D17F-D2B2-4816-B75A-901D64BB1A4A}">
      <dsp:nvSpPr>
        <dsp:cNvPr id="0" name=""/>
        <dsp:cNvSpPr/>
      </dsp:nvSpPr>
      <dsp:spPr>
        <a:xfrm>
          <a:off x="358831" y="564768"/>
          <a:ext cx="1745163" cy="3664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Staff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EHR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Computer Lab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Standard Forms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Target Zero App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Volunteers</a:t>
          </a:r>
        </a:p>
      </dsp:txBody>
      <dsp:txXfrm>
        <a:off x="409945" y="615882"/>
        <a:ext cx="1642935" cy="3562009"/>
      </dsp:txXfrm>
    </dsp:sp>
    <dsp:sp modelId="{953F94AE-693A-46B3-A91A-F9623F1E7770}">
      <dsp:nvSpPr>
        <dsp:cNvPr id="0" name=""/>
        <dsp:cNvSpPr/>
      </dsp:nvSpPr>
      <dsp:spPr>
        <a:xfrm>
          <a:off x="2011112" y="1747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011112" y="261620"/>
        <a:ext cx="430520" cy="260697"/>
      </dsp:txXfrm>
    </dsp:sp>
    <dsp:sp modelId="{17DC6271-209B-47C8-8EF1-F7FB6CAF1C14}">
      <dsp:nvSpPr>
        <dsp:cNvPr id="0" name=""/>
        <dsp:cNvSpPr/>
      </dsp:nvSpPr>
      <dsp:spPr>
        <a:xfrm>
          <a:off x="2804794" y="219168"/>
          <a:ext cx="1745163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cs typeface="Calibri Light"/>
            </a:rPr>
            <a:t>Activities</a:t>
          </a:r>
        </a:p>
      </dsp:txBody>
      <dsp:txXfrm>
        <a:off x="2804794" y="219168"/>
        <a:ext cx="1745163" cy="345600"/>
      </dsp:txXfrm>
    </dsp:sp>
    <dsp:sp modelId="{CA984374-E75C-404B-866F-03092F4A9E00}">
      <dsp:nvSpPr>
        <dsp:cNvPr id="0" name=""/>
        <dsp:cNvSpPr/>
      </dsp:nvSpPr>
      <dsp:spPr>
        <a:xfrm>
          <a:off x="3162237" y="564768"/>
          <a:ext cx="1745163" cy="3664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Semi-annual (or more frequent) data collection &amp; entry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Consultation Sessions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Referrals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Marketing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Quarterly monitoring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Trainings for Volunteers (HIPAA, EHR, health literacy)</a:t>
          </a:r>
        </a:p>
      </dsp:txBody>
      <dsp:txXfrm>
        <a:off x="3213351" y="615882"/>
        <a:ext cx="1642935" cy="3562009"/>
      </dsp:txXfrm>
    </dsp:sp>
    <dsp:sp modelId="{33A187EC-F641-4B7B-AB3A-AC369EDBAE1A}">
      <dsp:nvSpPr>
        <dsp:cNvPr id="0" name=""/>
        <dsp:cNvSpPr/>
      </dsp:nvSpPr>
      <dsp:spPr>
        <a:xfrm>
          <a:off x="4814517" y="1747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814517" y="261620"/>
        <a:ext cx="430520" cy="260697"/>
      </dsp:txXfrm>
    </dsp:sp>
    <dsp:sp modelId="{60F4C11E-F2A5-4718-BBBC-B24FAC35F0DB}">
      <dsp:nvSpPr>
        <dsp:cNvPr id="0" name=""/>
        <dsp:cNvSpPr/>
      </dsp:nvSpPr>
      <dsp:spPr>
        <a:xfrm>
          <a:off x="5608199" y="219168"/>
          <a:ext cx="1745163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cs typeface="Calibri Light"/>
            </a:rPr>
            <a:t>Outputs</a:t>
          </a:r>
        </a:p>
      </dsp:txBody>
      <dsp:txXfrm>
        <a:off x="5608199" y="219168"/>
        <a:ext cx="1745163" cy="345600"/>
      </dsp:txXfrm>
    </dsp:sp>
    <dsp:sp modelId="{D9489EC9-4A83-403A-B727-EA4C27F482AC}">
      <dsp:nvSpPr>
        <dsp:cNvPr id="0" name=""/>
        <dsp:cNvSpPr/>
      </dsp:nvSpPr>
      <dsp:spPr>
        <a:xfrm>
          <a:off x="5965642" y="564768"/>
          <a:ext cx="1745163" cy="3664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Data entry into EHR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Quarterly reporting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Referrals to PCP, coordinated care, support services</a:t>
          </a:r>
        </a:p>
      </dsp:txBody>
      <dsp:txXfrm>
        <a:off x="6016756" y="615882"/>
        <a:ext cx="1642935" cy="3562009"/>
      </dsp:txXfrm>
    </dsp:sp>
    <dsp:sp modelId="{B35FACBA-B7C7-4125-B235-DD79111A5F14}">
      <dsp:nvSpPr>
        <dsp:cNvPr id="0" name=""/>
        <dsp:cNvSpPr/>
      </dsp:nvSpPr>
      <dsp:spPr>
        <a:xfrm>
          <a:off x="7617923" y="1747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617923" y="261620"/>
        <a:ext cx="430520" cy="260697"/>
      </dsp:txXfrm>
    </dsp:sp>
    <dsp:sp modelId="{D1E0C7BA-6DA4-4C81-8BB0-2C267D1E3C8C}">
      <dsp:nvSpPr>
        <dsp:cNvPr id="0" name=""/>
        <dsp:cNvSpPr/>
      </dsp:nvSpPr>
      <dsp:spPr>
        <a:xfrm>
          <a:off x="8411604" y="219168"/>
          <a:ext cx="1745163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cs typeface="Calibri Light"/>
            </a:rPr>
            <a:t>Outcomes</a:t>
          </a:r>
        </a:p>
      </dsp:txBody>
      <dsp:txXfrm>
        <a:off x="8411604" y="219168"/>
        <a:ext cx="1745163" cy="345600"/>
      </dsp:txXfrm>
    </dsp:sp>
    <dsp:sp modelId="{F55E38E9-CA31-4374-B5AF-22918FCFAF06}">
      <dsp:nvSpPr>
        <dsp:cNvPr id="0" name=""/>
        <dsp:cNvSpPr/>
      </dsp:nvSpPr>
      <dsp:spPr>
        <a:xfrm>
          <a:off x="8769047" y="564768"/>
          <a:ext cx="1745163" cy="3664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Clients know their HIV-related health information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Increased linkage to care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Increased adherence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Undetectable viral loads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Increased engagement in care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GMHC will be able to talk about impact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Clients feel empowered to take control of their health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cs typeface="Calibri Light"/>
            </a:rPr>
            <a:t>Sense of community around ending the epidemic</a:t>
          </a:r>
        </a:p>
      </dsp:txBody>
      <dsp:txXfrm>
        <a:off x="8820161" y="615882"/>
        <a:ext cx="1642935" cy="3562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DEFF85-26B8-4BFF-ABC0-A56D57BF228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AEF7BE6-747D-4F2B-A2BB-67D3A55FA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6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DD9BD9D-CF26-4F87-9C17-61BCA9730AB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02F8D5-1321-4B9D-A450-77C29858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2F8D5-1321-4B9D-A450-77C29858B2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0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2F8D5-1321-4B9D-A450-77C29858B2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2F8D5-1321-4B9D-A450-77C29858B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GMHC, or Gay Men’s Health Crisis, was founded in 1982 and we are a mid-size</a:t>
            </a:r>
            <a:r>
              <a:rPr lang="en-US" baseline="0" dirty="0"/>
              <a:t> AIDS service organization with a little over 250 employees. We serve over 13,000 individuals living with or affected by HIV/AIDS. We have mental health, substance use, care coordination, HIV testing, housing, amongst a lot of other programs.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E8C62-0946-494D-8783-FC8FA82E1CE2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/>
              <a:t>At the end of 2016, GMHC began engaging in an initiative called Target Zero with the goal of increasing the number of clients who have undetectable viral loads.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/>
              <a:t>In this initiative, care providers ask clients for their “primary care status measures,” which are markers for each level of the cascade, every six months.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/>
              <a:t>If clients are not engaged in care or facing barriers to care, providers give referrals and coordinate warm handoffs to other services.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/>
              <a:t>The HIV care continuum is often used to identify gaps in services, but GMHC is also using it as a tool to QA the initiative implementation. This allows us to identify gaps in data collection and to monitor the validity and reliability of the data that we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E8C62-0946-494D-8783-FC8FA82E1CE2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E8C62-0946-494D-8783-FC8FA82E1CE2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We are currently using a volunteer to assist clients in accessing their medical information, navigating patient portals, talking with their doctors and discussing any barriers to care.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In order to monitor progress, GMHC created an agency specific HIV care cascade. This data was collected for the end of 2016 as baseline data and is collected quarterly moving forward.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E8C62-0946-494D-8783-FC8FA82E1CE2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98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E8C62-0946-494D-8783-FC8FA82E1CE2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4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71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76AA-4866-4B3F-9FE7-AB336FDFE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7886" y="2035207"/>
            <a:ext cx="9060024" cy="829193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Activity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EB880-299F-4C2C-B0CE-05C03177B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7886" y="3729067"/>
            <a:ext cx="9060024" cy="47903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Presenter(s) Name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B04E79-0625-405C-9E37-5AAD91CEDB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77886" y="4214356"/>
            <a:ext cx="9060024" cy="880153"/>
          </a:xfrm>
        </p:spPr>
        <p:txBody>
          <a:bodyPr>
            <a:normAutofit/>
          </a:bodyPr>
          <a:lstStyle>
            <a:lvl1pPr>
              <a:defRPr sz="2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Presenter(s) Title/Affiliation</a:t>
            </a:r>
          </a:p>
        </p:txBody>
      </p:sp>
    </p:spTree>
    <p:extLst>
      <p:ext uri="{BB962C8B-B14F-4D97-AF65-F5344CB8AC3E}">
        <p14:creationId xmlns:p14="http://schemas.microsoft.com/office/powerpoint/2010/main" val="112663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B001-9D08-4D4A-B445-33C81106A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4397"/>
            <a:ext cx="10515600" cy="8291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22348D-6C20-49A4-8F66-D1BAF23E58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196982"/>
            <a:ext cx="10515600" cy="44484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3138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42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B001-9D08-4D4A-B445-33C81106A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4397"/>
            <a:ext cx="10515600" cy="8291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D8CC-3E9C-462A-8514-08D8752DD2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284447"/>
            <a:ext cx="5181600" cy="4276598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28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22348D-6C20-49A4-8F66-D1BAF23E58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1284447"/>
            <a:ext cx="5181600" cy="4276598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28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1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4006-C21C-48A5-9AC3-6327C1EA8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078" y="987424"/>
            <a:ext cx="4294947" cy="106997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3CF40-C94B-4EF2-B894-1F7C4AB1C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1734" cy="4610293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3200"/>
            </a:lvl1pPr>
            <a:lvl2pPr>
              <a:buClr>
                <a:srgbClr val="D03138"/>
              </a:buClr>
              <a:defRPr sz="2800"/>
            </a:lvl2pPr>
            <a:lvl3pPr>
              <a:buClr>
                <a:srgbClr val="D03138"/>
              </a:buClr>
              <a:defRPr sz="2400"/>
            </a:lvl3pPr>
            <a:lvl4pPr>
              <a:buClr>
                <a:srgbClr val="D03138"/>
              </a:buClr>
              <a:defRPr sz="2000"/>
            </a:lvl4pPr>
            <a:lvl5pPr>
              <a:buClr>
                <a:srgbClr val="D03138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EC660-C071-4914-9592-DBABD93FB3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7078" y="2057400"/>
            <a:ext cx="4294947" cy="354031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7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E5B6-7C5E-4871-920D-40FA7D3D3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8" y="987424"/>
            <a:ext cx="4302898" cy="106997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83BD2-572B-4596-807C-46ECA9704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39684" cy="4638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CB7FD-AC8F-4941-BF0F-47DDA3B7451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9128" y="2057400"/>
            <a:ext cx="4302898" cy="356863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62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83BD2-572B-4596-807C-46ECA9704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9900" y="351323"/>
            <a:ext cx="6172200" cy="4638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F83A12-3542-47C1-9F0C-A2A7484930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09900" y="5135547"/>
            <a:ext cx="6172200" cy="597342"/>
          </a:xfrm>
        </p:spPr>
        <p:txBody>
          <a:bodyPr>
            <a:normAutofit/>
          </a:bodyPr>
          <a:lstStyle>
            <a:lvl1pPr marL="0" indent="0">
              <a:buNone/>
              <a:defRPr lang="en-US" sz="1400" i="1" dirty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here to edit image caption</a:t>
            </a:r>
          </a:p>
        </p:txBody>
      </p:sp>
    </p:spTree>
    <p:extLst>
      <p:ext uri="{BB962C8B-B14F-4D97-AF65-F5344CB8AC3E}">
        <p14:creationId xmlns:p14="http://schemas.microsoft.com/office/powerpoint/2010/main" val="418972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/>
          <a:lstStyle/>
          <a:p>
            <a:fld id="{4E898753-674C-49A8-B668-F384F999EFCE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/>
          <a:lstStyle/>
          <a:p>
            <a:fld id="{7A7A2B96-758E-4C6E-8722-9DA9DEE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1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/>
          <a:lstStyle/>
          <a:p>
            <a:fld id="{BCB69ED0-38E3-4BCA-8E8B-A6DBCF6FA71A}" type="datetime1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/>
          <a:lstStyle/>
          <a:p>
            <a:fld id="{7A7A2B96-758E-4C6E-8722-9DA9DEE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32FE1-432F-4450-84EB-A1E2ED53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52"/>
            <a:ext cx="10515600" cy="829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EA6BB-09FF-4C4E-8834-54ADDF035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11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0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6" r:id="rId5"/>
    <p:sldLayoutId id="2147483657" r:id="rId6"/>
    <p:sldLayoutId id="2147483659" r:id="rId7"/>
    <p:sldLayoutId id="2147483661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095895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66" y="6188927"/>
            <a:ext cx="973871" cy="578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5863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1" y="234397"/>
            <a:ext cx="11695289" cy="94785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Undetectable Framework for Ryan White </a:t>
            </a:r>
            <a:r>
              <a:rPr lang="en-US" sz="4000" dirty="0" smtClean="0"/>
              <a:t>Part A Programs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>
          <a:xfrm>
            <a:off x="234176" y="1182255"/>
            <a:ext cx="11286821" cy="453832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25087" y="2310259"/>
            <a:ext cx="491512" cy="73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299226" y="2310259"/>
            <a:ext cx="548409" cy="72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0362" y="3045038"/>
            <a:ext cx="2486722" cy="883984"/>
          </a:xfrm>
          <a:prstGeom prst="rect">
            <a:avLst/>
          </a:prstGeom>
          <a:solidFill>
            <a:srgbClr val="095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Technical Assistance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Service Standards 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2765501" y="3034288"/>
            <a:ext cx="2419816" cy="893426"/>
          </a:xfrm>
          <a:prstGeom prst="rect">
            <a:avLst/>
          </a:prstGeom>
          <a:solidFill>
            <a:srgbClr val="0958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Treatment Status Report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Agency VL Suppression Report </a:t>
            </a:r>
          </a:p>
        </p:txBody>
      </p:sp>
      <p:cxnSp>
        <p:nvCxnSpPr>
          <p:cNvPr id="30" name="Straight Arrow Connector 29"/>
          <p:cNvCxnSpPr>
            <a:stCxn id="25" idx="2"/>
          </p:cNvCxnSpPr>
          <p:nvPr/>
        </p:nvCxnSpPr>
        <p:spPr>
          <a:xfrm>
            <a:off x="1343723" y="3929022"/>
            <a:ext cx="581986" cy="797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917215" y="3927714"/>
            <a:ext cx="823764" cy="79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46" idx="1"/>
          </p:cNvCxnSpPr>
          <p:nvPr/>
        </p:nvCxnSpPr>
        <p:spPr>
          <a:xfrm>
            <a:off x="3572001" y="5244159"/>
            <a:ext cx="18028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374889" y="4726931"/>
            <a:ext cx="1823478" cy="1034457"/>
          </a:xfrm>
          <a:prstGeom prst="rect">
            <a:avLst/>
          </a:prstGeom>
          <a:solidFill>
            <a:srgbClr val="0958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Improved Core and </a:t>
            </a:r>
            <a:r>
              <a:rPr lang="en-US" sz="1600" dirty="0"/>
              <a:t>S</a:t>
            </a:r>
            <a:r>
              <a:rPr lang="en-US" sz="1600" dirty="0" smtClean="0"/>
              <a:t>upport Services</a:t>
            </a:r>
            <a:endParaRPr lang="en-US" sz="16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198367" y="5219381"/>
            <a:ext cx="1153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218591" y="1401235"/>
            <a:ext cx="235341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NYC DOHMH Care and Treatment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218590" y="4726931"/>
            <a:ext cx="2353411" cy="10344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Ryan White Part A Funded  Agencies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52262" y="4726930"/>
            <a:ext cx="2620537" cy="10344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Undetectable Viral Load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784" y="641856"/>
            <a:ext cx="1057326" cy="500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53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Ryan White </a:t>
            </a:r>
            <a:r>
              <a:rPr lang="en-US" dirty="0" smtClean="0"/>
              <a:t>Part A Contractor </a:t>
            </a:r>
            <a:r>
              <a:rPr lang="en-US" dirty="0"/>
              <a:t>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Leverage Each Opportunity to Optimize Individual and Community Health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Collect Primary Care Status data </a:t>
            </a:r>
            <a:r>
              <a:rPr lang="en-US" dirty="0" smtClean="0"/>
              <a:t>(Care </a:t>
            </a:r>
            <a:r>
              <a:rPr lang="en-US" dirty="0"/>
              <a:t>appointments, Viral Load, </a:t>
            </a:r>
            <a:r>
              <a:rPr lang="en-US" dirty="0" smtClean="0"/>
              <a:t>CD4, ART status, ART adherence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every 120 days</a:t>
            </a:r>
            <a:r>
              <a:rPr lang="en-US" dirty="0" smtClean="0"/>
              <a:t>)</a:t>
            </a:r>
          </a:p>
          <a:p>
            <a:pPr lvl="1" indent="0">
              <a:buNone/>
            </a:pPr>
            <a:endParaRPr lang="en-US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Talk with clients about Viral Load Suppression and ART </a:t>
            </a:r>
            <a:r>
              <a:rPr lang="en-US" dirty="0" smtClean="0"/>
              <a:t>adherence</a:t>
            </a:r>
          </a:p>
          <a:p>
            <a:pPr lvl="1" indent="0">
              <a:buNone/>
            </a:pPr>
            <a:endParaRPr lang="en-US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Identify barriers to ART adherence and VLS and provide support and/or refer </a:t>
            </a:r>
            <a:r>
              <a:rPr lang="en-US" dirty="0" smtClean="0"/>
              <a:t>clients</a:t>
            </a:r>
          </a:p>
          <a:p>
            <a:pPr lvl="1" indent="0">
              <a:buNone/>
            </a:pPr>
            <a:endParaRPr lang="en-US" dirty="0" smtClean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Follow-up </a:t>
            </a:r>
            <a:r>
              <a:rPr lang="en-US" dirty="0"/>
              <a:t>to ensure success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522" y="101005"/>
            <a:ext cx="906964" cy="612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4305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Status </a:t>
            </a:r>
            <a:r>
              <a:rPr lang="en-US" dirty="0" smtClean="0"/>
              <a:t>Report (TSR)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1063590"/>
            <a:ext cx="10515600" cy="458183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 line-level dashboard </a:t>
            </a:r>
            <a:r>
              <a:rPr lang="en-US" dirty="0" smtClean="0"/>
              <a:t>that </a:t>
            </a:r>
            <a:r>
              <a:rPr lang="en-US" dirty="0"/>
              <a:t>flags clients:</a:t>
            </a:r>
          </a:p>
          <a:p>
            <a:pPr marL="1143000" lvl="1" indent="-457200">
              <a:buFont typeface="+mj-lt"/>
              <a:buAutoNum type="arabicParenR"/>
            </a:pPr>
            <a:r>
              <a:rPr lang="en-US" dirty="0"/>
              <a:t>who </a:t>
            </a:r>
            <a:r>
              <a:rPr lang="en-US" dirty="0" smtClean="0"/>
              <a:t>are overdue </a:t>
            </a:r>
            <a:r>
              <a:rPr lang="en-US" dirty="0"/>
              <a:t>for a viral load test result update in </a:t>
            </a:r>
            <a:r>
              <a:rPr lang="en-US" dirty="0" err="1"/>
              <a:t>eSHARE</a:t>
            </a:r>
            <a:r>
              <a:rPr lang="en-US" dirty="0"/>
              <a:t>; or</a:t>
            </a:r>
          </a:p>
          <a:p>
            <a:pPr marL="1143000" lvl="1" indent="-457200">
              <a:buFont typeface="+mj-lt"/>
              <a:buAutoNum type="arabicParenR"/>
            </a:pPr>
            <a:r>
              <a:rPr lang="en-US" dirty="0"/>
              <a:t>who were not virally suppressed as of their last viral load test results </a:t>
            </a:r>
            <a:r>
              <a:rPr lang="en-US" dirty="0" smtClean="0"/>
              <a:t>update</a:t>
            </a:r>
          </a:p>
          <a:p>
            <a:pPr lvl="1" indent="0">
              <a:buNone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For </a:t>
            </a:r>
            <a:r>
              <a:rPr lang="en-US" dirty="0"/>
              <a:t>flagged clients, the report displays whether or not the client has been prescribed ART, and if not, the </a:t>
            </a:r>
            <a:r>
              <a:rPr lang="en-US" dirty="0" smtClean="0"/>
              <a:t>reason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Data are filterable by service category, agency, and client </a:t>
            </a:r>
            <a:r>
              <a:rPr lang="en-US" dirty="0" smtClean="0"/>
              <a:t>ID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Data in the dashboard refresh automatically on a monthly </a:t>
            </a:r>
            <a:r>
              <a:rPr lang="en-US" dirty="0" smtClean="0"/>
              <a:t>basis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Dashboard is available to all Ryan White </a:t>
            </a:r>
            <a:r>
              <a:rPr lang="en-US" dirty="0" smtClean="0"/>
              <a:t>Part A quality </a:t>
            </a:r>
            <a:r>
              <a:rPr lang="en-US" dirty="0"/>
              <a:t>management specialists and is sent to providers on a quarterly basis</a:t>
            </a:r>
          </a:p>
          <a:p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85" y="89210"/>
            <a:ext cx="1157868" cy="724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6442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TSR Screenshot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1" y="1338146"/>
            <a:ext cx="9578898" cy="3969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74" y="101005"/>
            <a:ext cx="936700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1281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01806" y="950781"/>
          <a:ext cx="11251580" cy="4869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5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958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958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958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Clientsysid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9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Client system ID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9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 Met?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958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 client virally suppressed (VL ≤ 200 copies/mL)?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No = client does not have VL ≤ 200 copies/mL at most recent documented test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Update Needed = client did not have any VL value documented within the past 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1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 Meds?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958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Has the client been prescribed ARVs?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Yes = client has been prescribed ARV at most recent assessment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No = client has not been prescribed ARV at most recent assessment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Update Needed = client did not have an ARV status update in the past 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Reason Not On?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9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Why has the client not been prescribed ARVs?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Not medically indicated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Not ready – by PCP determination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Intolerance/side effects/toxicity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Payment/insurance/cost issue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Client refused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Other reason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</a:rPr>
                        <a:t>Unknown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23746" y="121588"/>
            <a:ext cx="10617820" cy="8291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9589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Description of TSR Variables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83" y="121334"/>
            <a:ext cx="1263803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2B96-758E-4C6E-8722-9DA9DEE2F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Agency Viral Load Suppression Report</a:t>
            </a:r>
            <a:br>
              <a:rPr lang="en-US" sz="4400" dirty="0" smtClean="0"/>
            </a:br>
            <a:r>
              <a:rPr lang="en-US" sz="4400" dirty="0" smtClean="0"/>
              <a:t>(AVSR) - Rationale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1260385"/>
            <a:ext cx="10515600" cy="438504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RWPA-funded </a:t>
            </a:r>
            <a:r>
              <a:rPr lang="en-US" dirty="0"/>
              <a:t>programs contribute to helping PLWH remain engaged in care and adherent to treatment, in order to achieve viral suppression and better health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Some services address this more directly than others, but all play an important role. 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AVSR is intended as a surveillance-based “snapshot” to help providers understand the viral suppression of their RWPA client population, and compare results between years and/or between their RWPA client population and a larger RWPA population.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38" y="37602"/>
            <a:ext cx="1263803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63926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What is covered on the ASVR?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1149549"/>
            <a:ext cx="8823036" cy="438504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smtClean="0"/>
              <a:t>Proportion </a:t>
            </a:r>
            <a:r>
              <a:rPr lang="en-US" sz="3200" dirty="0"/>
              <a:t>of virally suppressed RWPA clients per calendar year within agency</a:t>
            </a:r>
            <a:endParaRPr lang="en-US" sz="3200" dirty="0" smtClean="0"/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smtClean="0"/>
              <a:t>Proportion </a:t>
            </a:r>
            <a:r>
              <a:rPr lang="en-US" sz="3200" dirty="0"/>
              <a:t>of virally suppressed RWPA clients per calendar year across NYC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38" y="37602"/>
            <a:ext cx="1263803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88921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the VL data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Viral load (VL) </a:t>
            </a:r>
            <a:r>
              <a:rPr lang="en-US" dirty="0"/>
              <a:t>data obtained from the NYC HIV surveillance </a:t>
            </a:r>
            <a:r>
              <a:rPr lang="en-US" dirty="0" smtClean="0"/>
              <a:t>registry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NYC HIV Surveillance </a:t>
            </a:r>
            <a:r>
              <a:rPr lang="en-US" dirty="0" smtClean="0"/>
              <a:t>Registry</a:t>
            </a:r>
            <a:endParaRPr lang="en-US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Named </a:t>
            </a:r>
            <a:r>
              <a:rPr lang="en-US" dirty="0"/>
              <a:t>reports of all persons diagnosed with HIV and/or AIDS in NYC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All </a:t>
            </a:r>
            <a:r>
              <a:rPr lang="en-US" dirty="0"/>
              <a:t>HIV-related laboratory tests ordered by NYC providers including (but not limited to): </a:t>
            </a:r>
            <a:endParaRPr lang="en-US" dirty="0" smtClean="0"/>
          </a:p>
          <a:p>
            <a:pPr marL="1485900" lvl="2" indent="-342900">
              <a:buFont typeface="Wingdings" panose="05000000000000000000" pitchFamily="2" charset="2"/>
              <a:buChar char="ü"/>
            </a:pPr>
            <a:r>
              <a:rPr lang="en-US" dirty="0" smtClean="0"/>
              <a:t>CD4 </a:t>
            </a:r>
            <a:r>
              <a:rPr lang="en-US" dirty="0"/>
              <a:t>T cell </a:t>
            </a:r>
            <a:r>
              <a:rPr lang="en-US" dirty="0" smtClean="0"/>
              <a:t>counts</a:t>
            </a:r>
          </a:p>
          <a:p>
            <a:pPr marL="1485900" lvl="2" indent="-342900">
              <a:buFont typeface="Wingdings" panose="05000000000000000000" pitchFamily="2" charset="2"/>
              <a:buChar char="ü"/>
            </a:pPr>
            <a:r>
              <a:rPr lang="en-US" dirty="0" smtClean="0"/>
              <a:t>HIV </a:t>
            </a:r>
            <a:r>
              <a:rPr lang="en-US" dirty="0"/>
              <a:t>viral load quantities</a:t>
            </a:r>
          </a:p>
          <a:p>
            <a:pPr marL="1485900" lvl="2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10287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59" y="0"/>
            <a:ext cx="1070741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2198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AVSR: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Eligible clients (for each calendar year)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RWPA-Wide </a:t>
            </a:r>
            <a:endParaRPr lang="en-US" dirty="0" smtClean="0"/>
          </a:p>
          <a:p>
            <a:pPr marL="1485900" lvl="2" indent="-342900">
              <a:buFont typeface="Wingdings" panose="05000000000000000000" pitchFamily="2" charset="2"/>
              <a:buChar char="ü"/>
            </a:pPr>
            <a:r>
              <a:rPr lang="en-US" dirty="0" smtClean="0"/>
              <a:t>Enrolled </a:t>
            </a:r>
            <a:r>
              <a:rPr lang="en-US" dirty="0"/>
              <a:t>in at least one RWPA-funded program for at least one </a:t>
            </a:r>
            <a:r>
              <a:rPr lang="en-US" dirty="0" smtClean="0"/>
              <a:t>day</a:t>
            </a:r>
          </a:p>
          <a:p>
            <a:pPr marL="1485900" lvl="2" indent="-342900">
              <a:buFont typeface="Wingdings" panose="05000000000000000000" pitchFamily="2" charset="2"/>
              <a:buChar char="ü"/>
            </a:pPr>
            <a:r>
              <a:rPr lang="en-US" dirty="0"/>
              <a:t>Received at least one </a:t>
            </a:r>
            <a:r>
              <a:rPr lang="en-US" dirty="0" smtClean="0"/>
              <a:t>service</a:t>
            </a:r>
            <a:endParaRPr lang="en-US" dirty="0"/>
          </a:p>
          <a:p>
            <a:pPr marL="1485900" lvl="2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Agency-specific </a:t>
            </a:r>
          </a:p>
          <a:p>
            <a:pPr marL="1485900" lvl="2" indent="-342900">
              <a:buFont typeface="Wingdings" panose="05000000000000000000" pitchFamily="2" charset="2"/>
              <a:buChar char="ü"/>
            </a:pPr>
            <a:r>
              <a:rPr lang="en-US" dirty="0"/>
              <a:t>Enrolled in at least one RWPA-funded program for at least one day at that </a:t>
            </a:r>
            <a:r>
              <a:rPr lang="en-US" dirty="0" smtClean="0"/>
              <a:t>agency</a:t>
            </a:r>
          </a:p>
          <a:p>
            <a:pPr marL="1485900" lvl="2" indent="-342900">
              <a:buFont typeface="Wingdings" panose="05000000000000000000" pitchFamily="2" charset="2"/>
              <a:buChar char="ü"/>
            </a:pPr>
            <a:r>
              <a:rPr lang="en-US" dirty="0"/>
              <a:t>Received at least one service at that </a:t>
            </a:r>
            <a:r>
              <a:rPr lang="en-US" dirty="0" smtClean="0"/>
              <a:t>agency</a:t>
            </a:r>
            <a:endParaRPr lang="en-US" dirty="0"/>
          </a:p>
          <a:p>
            <a:pPr lvl="2" indent="0">
              <a:buNone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Virally suppressed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Latest </a:t>
            </a:r>
            <a:r>
              <a:rPr lang="en-US" sz="2000" dirty="0"/>
              <a:t>viral load lab test result within the calendar year was ≤200 </a:t>
            </a:r>
            <a:r>
              <a:rPr lang="en-US" sz="2000" dirty="0" smtClean="0"/>
              <a:t>copies/mL</a:t>
            </a:r>
            <a:endParaRPr lang="en-US" sz="2000" dirty="0"/>
          </a:p>
          <a:p>
            <a:pPr marL="10287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59" y="0"/>
            <a:ext cx="1070741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8509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653"/>
            <a:ext cx="11443009" cy="829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AVSR Screenshot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07" y="932582"/>
            <a:ext cx="11820293" cy="49772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13073" y="1304692"/>
            <a:ext cx="724829" cy="3965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22742" y="1304692"/>
            <a:ext cx="691374" cy="4110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21258" y="1304692"/>
            <a:ext cx="802887" cy="3965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73044" y="3233854"/>
            <a:ext cx="1226634" cy="11555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80428" y="3334505"/>
            <a:ext cx="1303445" cy="10548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8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80EB-8A46-409C-B98D-FBF78B9A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86" y="1523751"/>
            <a:ext cx="9060024" cy="2205316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Ending </a:t>
            </a:r>
            <a:r>
              <a:rPr lang="en-US" sz="2800" dirty="0"/>
              <a:t>the Epidemic: Maximizing Communication </a:t>
            </a:r>
            <a:r>
              <a:rPr lang="en-US" sz="2800" dirty="0" smtClean="0"/>
              <a:t>between</a:t>
            </a:r>
            <a:br>
              <a:rPr lang="en-US" sz="2800" dirty="0" smtClean="0"/>
            </a:br>
            <a:r>
              <a:rPr lang="en-US" sz="2800" dirty="0" smtClean="0"/>
              <a:t>Program </a:t>
            </a:r>
            <a:r>
              <a:rPr lang="en-US" sz="2800" dirty="0"/>
              <a:t>and Evaluation to Strengthen the Care </a:t>
            </a:r>
            <a:r>
              <a:rPr lang="en-US" sz="2800" dirty="0" smtClean="0"/>
              <a:t>Continuum</a:t>
            </a:r>
            <a:r>
              <a:rPr lang="en-US" sz="2800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9C6E-5E50-4BEA-BCDC-99D872EE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66EF-4F67-43EA-8E6A-A8DFE80A9E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77886" y="4329954"/>
            <a:ext cx="9060024" cy="118289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01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Interpretations and Limitations of AVSR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Many factors </a:t>
            </a:r>
            <a:r>
              <a:rPr lang="en-US" dirty="0" smtClean="0"/>
              <a:t>can contribute </a:t>
            </a:r>
            <a:r>
              <a:rPr lang="en-US" dirty="0"/>
              <a:t>to an individual’s viral suppression status (beyond their involvement in program X </a:t>
            </a:r>
            <a:r>
              <a:rPr lang="en-US" dirty="0" smtClean="0"/>
              <a:t>at agency </a:t>
            </a:r>
            <a:r>
              <a:rPr lang="en-US" dirty="0"/>
              <a:t>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Viral suppression levels may be low for </a:t>
            </a:r>
            <a:r>
              <a:rPr lang="en-US" dirty="0" smtClean="0"/>
              <a:t>clients at agencies </a:t>
            </a:r>
            <a:r>
              <a:rPr lang="en-US" dirty="0"/>
              <a:t>focused on reaching the most vulnerable individuals, and especially those bringing in a high volume of new </a:t>
            </a:r>
            <a:r>
              <a:rPr lang="en-US" dirty="0" smtClean="0"/>
              <a:t>clients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 report may be most useful in terms of reviewing trends over time, and comparing agency to RWPA overall </a:t>
            </a:r>
            <a:r>
              <a:rPr lang="en-US" dirty="0" smtClean="0"/>
              <a:t>trends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5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Next Steps in Strengthening the Care Continuum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1283855"/>
            <a:ext cx="10515600" cy="436157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</a:t>
            </a:r>
            <a:r>
              <a:rPr lang="en-US" dirty="0" smtClean="0"/>
              <a:t>xtensions </a:t>
            </a:r>
            <a:r>
              <a:rPr lang="en-US" dirty="0"/>
              <a:t>of the </a:t>
            </a:r>
            <a:r>
              <a:rPr lang="en-US" dirty="0" smtClean="0"/>
              <a:t>AVSR to expand </a:t>
            </a:r>
            <a:r>
              <a:rPr lang="en-US" dirty="0"/>
              <a:t>its </a:t>
            </a:r>
            <a:r>
              <a:rPr lang="en-US" dirty="0" smtClean="0"/>
              <a:t>utility </a:t>
            </a:r>
            <a:endParaRPr lang="en-US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Sub-reports on </a:t>
            </a:r>
            <a:r>
              <a:rPr lang="en-US" dirty="0" smtClean="0"/>
              <a:t>VL suppression </a:t>
            </a:r>
            <a:r>
              <a:rPr lang="en-US" dirty="0"/>
              <a:t>among new </a:t>
            </a:r>
            <a:r>
              <a:rPr lang="en-US" dirty="0" smtClean="0"/>
              <a:t>versus </a:t>
            </a:r>
            <a:r>
              <a:rPr lang="en-US" dirty="0"/>
              <a:t>established clients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Breakouts </a:t>
            </a:r>
            <a:r>
              <a:rPr lang="en-US" dirty="0"/>
              <a:t>of </a:t>
            </a:r>
            <a:r>
              <a:rPr lang="en-US" dirty="0" smtClean="0"/>
              <a:t>VL suppression </a:t>
            </a:r>
            <a:r>
              <a:rPr lang="en-US" dirty="0"/>
              <a:t>by client </a:t>
            </a:r>
            <a:r>
              <a:rPr lang="en-US" dirty="0" smtClean="0"/>
              <a:t>demographics 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Continued communication with programs about </a:t>
            </a:r>
            <a:r>
              <a:rPr lang="en-US" dirty="0"/>
              <a:t>using the reports to facilitate coordination among RWPA service providers, clinicians and clients to support desired treatment </a:t>
            </a:r>
            <a:r>
              <a:rPr lang="en-US" dirty="0" smtClean="0"/>
              <a:t>outcomes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9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90" y="5426156"/>
            <a:ext cx="594650" cy="4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1438834"/>
            <a:ext cx="10633364" cy="442585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cs typeface="Arial" panose="020B0604020202020204" pitchFamily="34" charset="0"/>
              </a:rPr>
              <a:t>NY </a:t>
            </a:r>
            <a:r>
              <a:rPr lang="en-US" sz="2800" dirty="0">
                <a:cs typeface="Arial" panose="020B0604020202020204" pitchFamily="34" charset="0"/>
              </a:rPr>
              <a:t>Eligible Metropolitan Area Ryan White Part A service </a:t>
            </a:r>
            <a:r>
              <a:rPr lang="en-US" sz="2800" dirty="0" smtClean="0">
                <a:cs typeface="Arial" panose="020B0604020202020204" pitchFamily="34" charset="0"/>
              </a:rPr>
              <a:t>providers and clients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err="1" smtClean="0">
                <a:cs typeface="Arial" panose="020B0604020202020204" pitchFamily="34" charset="0"/>
              </a:rPr>
              <a:t>Kizzi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Belfon</a:t>
            </a:r>
            <a:r>
              <a:rPr lang="en-US" sz="2800" dirty="0" smtClean="0">
                <a:cs typeface="Arial" panose="020B0604020202020204" pitchFamily="34" charset="0"/>
              </a:rPr>
              <a:t>, MPH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cs typeface="Arial" panose="020B0604020202020204" pitchFamily="34" charset="0"/>
              </a:rPr>
              <a:t>Stephen Hile,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cs typeface="Arial" panose="020B0604020202020204" pitchFamily="34" charset="0"/>
              </a:rPr>
              <a:t>Sarah Braunstein, PhD, MPH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397"/>
            <a:ext cx="10515600" cy="1069968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Arial" panose="020B0604020202020204" pitchFamily="34" charset="0"/>
              </a:rPr>
              <a:t>Acknowledgements</a:t>
            </a:r>
            <a:endParaRPr lang="en-US" sz="4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66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or Other Suggestions?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65" y="1482353"/>
            <a:ext cx="3636963" cy="3636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46" y="54427"/>
            <a:ext cx="1315453" cy="6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29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061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80EB-8A46-409C-B98D-FBF78B9A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Using the HIV Care Continuum: Implementing Standardized Health Outcome Measurements in a Social Service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9C6E-5E50-4BEA-BCDC-99D872EE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Alexa Kreisberg, MPH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66EF-4F67-43EA-8E6A-A8DFE80A9E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Director, Monitoring &amp; Evaluation</a:t>
            </a:r>
          </a:p>
          <a:p>
            <a:r>
              <a:rPr lang="en-US" dirty="0"/>
              <a:t>Gay Men’s Health Crisis (GMHC)</a:t>
            </a:r>
          </a:p>
          <a:p>
            <a:r>
              <a:rPr lang="en-US" dirty="0"/>
              <a:t>New York City, New York</a:t>
            </a:r>
          </a:p>
        </p:txBody>
      </p:sp>
    </p:spTree>
    <p:extLst>
      <p:ext uri="{BB962C8B-B14F-4D97-AF65-F5344CB8AC3E}">
        <p14:creationId xmlns:p14="http://schemas.microsoft.com/office/powerpoint/2010/main" val="221633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GMHC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AE0D-9C94-4EE9-BA0C-976CCFEF5C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buChar char="•"/>
            </a:pPr>
            <a:r>
              <a:rPr lang="en-US" dirty="0">
                <a:cs typeface="Calibri"/>
              </a:rPr>
              <a:t>Mid-size AIDS service organization</a:t>
            </a:r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Founded in 1982</a:t>
            </a:r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Serves over 13,000 individuals living with or affected by HIV/AIDS</a:t>
            </a:r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Programs include mental health, substance use, care coordination, legal services, housing, meals &amp; nutritional services, HIV/STI testing, etc. </a:t>
            </a:r>
          </a:p>
          <a:p>
            <a:pPr marL="342900" indent="-342900"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92200-512A-4F52-B92A-DD150112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619" y="3476010"/>
            <a:ext cx="3986762" cy="23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8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AE0D-9C94-4EE9-BA0C-976CCFEF5C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buChar char="•"/>
            </a:pPr>
            <a:r>
              <a:rPr lang="en-US">
                <a:cs typeface="Calibri"/>
              </a:rPr>
              <a:t>2016 – GMHC began a viral suppression campaign called Target Zero</a:t>
            </a:r>
          </a:p>
          <a:p>
            <a:pPr marL="228600" indent="-228600">
              <a:buChar char="•"/>
            </a:pPr>
            <a:r>
              <a:rPr lang="en-US">
                <a:cs typeface="Calibri"/>
              </a:rPr>
              <a:t>Primary Care Status Measures (PCSM) are collected from clients every six months</a:t>
            </a:r>
          </a:p>
          <a:p>
            <a:pPr lvl="1"/>
            <a:r>
              <a:rPr lang="en-US">
                <a:cs typeface="Calibri"/>
              </a:rPr>
              <a:t>Last Primary Care Visit</a:t>
            </a:r>
          </a:p>
          <a:p>
            <a:pPr lvl="1"/>
            <a:r>
              <a:rPr lang="en-US">
                <a:cs typeface="Calibri"/>
              </a:rPr>
              <a:t>ARV Status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Viral Load &amp; CD4 Count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Unsuppressed and out care clients are referred to medical care and service providers coordinate warm handoffs</a:t>
            </a:r>
            <a:endParaRPr lang="en-US" dirty="0">
              <a:cs typeface="Calibri"/>
            </a:endParaRP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GMHC uses the HIV Care Continuum to identify gaps in services as well as a data QA tool</a:t>
            </a:r>
            <a:endParaRPr lang="en-US" dirty="0">
              <a:cs typeface="Calibri"/>
            </a:endParaRPr>
          </a:p>
          <a:p>
            <a:pPr marL="342900" indent="-342900"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073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AE0D-9C94-4EE9-BA0C-976CCFEF5C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Brainstorming with clients and staff</a:t>
            </a: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Data entry training for staff &amp; volunteers</a:t>
            </a: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Determining Inclusion/Exclusion Criteria</a:t>
            </a: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Semi-annual (or more frequent) data collection &amp; entry</a:t>
            </a: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Marketing</a:t>
            </a: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Quarterly monitoring</a:t>
            </a: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Referrals</a:t>
            </a:r>
          </a:p>
          <a:p>
            <a:pPr marL="228600" indent="-228600"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1B8FB1-7B40-44C7-B357-E163134B1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566" y="417199"/>
            <a:ext cx="3119234" cy="2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8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Logic Model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79C3772-E833-47F9-ACB5-24DE0D865661}"/>
              </a:ext>
            </a:extLst>
          </p:cNvPr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838200" y="1196975"/>
          <a:ext cx="10515600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653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612" y="121334"/>
            <a:ext cx="932874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1168407"/>
            <a:ext cx="10515600" cy="444844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Highlight communication approaches for evaluation-to-program feedback that will inform program service delivery and ensure mutual investment in the quality of data reporting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new approaches to encourage providers of HIV medical and support services to help PLWH engage in care and initiate and adhere to ART to achieve viral load suppression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 the potential (and specific roles/responsibilities) of providers from a range of different HIV service settings for supporting viral load suppression among PLWH.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63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4536" y="758284"/>
          <a:ext cx="11574966" cy="508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2952006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Quality Improvement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AE0D-9C94-4EE9-BA0C-976CCFEF5C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buChar char="•"/>
            </a:pPr>
            <a:r>
              <a:rPr lang="en-US" dirty="0">
                <a:cs typeface="Calibri"/>
              </a:rPr>
              <a:t>Changes to electronic health record to better capture data</a:t>
            </a:r>
            <a:endParaRPr lang="en-US" dirty="0"/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Data entry training</a:t>
            </a:r>
            <a:endParaRPr lang="en-US" dirty="0"/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HIV Care Continuum education for all staff</a:t>
            </a:r>
            <a:endParaRPr lang="en-US" dirty="0"/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Standardized Form </a:t>
            </a:r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Client lists for outreach</a:t>
            </a:r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Referral training</a:t>
            </a:r>
          </a:p>
          <a:p>
            <a:pPr marL="228600" indent="-228600"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597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Where We Are Now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64BB4C2-4C9A-4BA3-880E-BC709B76B688}"/>
              </a:ext>
            </a:extLst>
          </p:cNvPr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167080" y="903360"/>
          <a:ext cx="11820788" cy="495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884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AE0D-9C94-4EE9-BA0C-976CCFEF5C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buChar char="•"/>
            </a:pPr>
            <a:r>
              <a:rPr lang="en-US" dirty="0">
                <a:cs typeface="Calibri"/>
              </a:rPr>
              <a:t>Data Quality</a:t>
            </a:r>
            <a:endParaRPr lang="en-US" dirty="0"/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Competing Priorities &amp; Staff Time</a:t>
            </a:r>
            <a:endParaRPr lang="en-US" dirty="0"/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Resistant Participants</a:t>
            </a:r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Non-clinical program working with clinical information</a:t>
            </a:r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Inclusion/Exclusion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3331139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80EB-8A46-409C-B98D-FBF78B9A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86" y="2035207"/>
            <a:ext cx="9060024" cy="829193"/>
          </a:xfrm>
        </p:spPr>
        <p:txBody>
          <a:bodyPr/>
          <a:lstStyle/>
          <a:p>
            <a:r>
              <a:rPr lang="en-US" sz="3600" b="0" dirty="0"/>
              <a:t>Seamless Evaluation: How to Integrate Evaluation in Program Activities to Enhance the Client Experience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9C6E-5E50-4BEA-BCDC-99D872EE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Dr</a:t>
            </a:r>
            <a:r>
              <a:rPr lang="en-US" dirty="0">
                <a:cs typeface="Calibri"/>
              </a:rPr>
              <a:t>. John Guidry, PhD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66EF-4F67-43EA-8E6A-A8DFE80A9E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Lead SPNS Evaluator</a:t>
            </a:r>
          </a:p>
          <a:p>
            <a:r>
              <a:rPr lang="en-US" dirty="0"/>
              <a:t>Gay Men’s Health Crisis (GMHC)</a:t>
            </a:r>
          </a:p>
          <a:p>
            <a:r>
              <a:rPr lang="en-US" dirty="0"/>
              <a:t>New York City, New York</a:t>
            </a:r>
          </a:p>
        </p:txBody>
      </p:sp>
    </p:spTree>
    <p:extLst>
      <p:ext uri="{BB962C8B-B14F-4D97-AF65-F5344CB8AC3E}">
        <p14:creationId xmlns:p14="http://schemas.microsoft.com/office/powerpoint/2010/main" val="2300411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Background &amp; Purpose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AE0D-9C94-4EE9-BA0C-976CCFEF5C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196982"/>
            <a:ext cx="7480610" cy="4448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cs typeface="Calibri"/>
              </a:rPr>
              <a:t>Project HEALTH is a comprehensive care coordination program to improve HIV health outcomes.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Project HEALTH aims to mitigate structural, clinical, and individual factors that prevent engagement in care, participation in the workforce, housing stability, and viral suppression. 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Project HEALTH is funded through HRSA's Special Projects of National Significance (SPNS), therefore, has a significant evaluation component.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7FBF6-53F1-4556-A023-ABEB692B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091" y="1040193"/>
            <a:ext cx="2745709" cy="1585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66727-AA99-4553-A891-AB889C7631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91" y="3438871"/>
            <a:ext cx="2428016" cy="1585958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990541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Evaluation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AE0D-9C94-4EE9-BA0C-976CCFEF5C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buChar char="•"/>
            </a:pPr>
            <a:r>
              <a:rPr lang="en-US" dirty="0">
                <a:cs typeface="Calibri"/>
              </a:rPr>
              <a:t>Ensure clients are fully aware of program activities and what is required of their participation</a:t>
            </a:r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Ensure that clients are aware that the program is a special program that is part of a national cross-site evaluation</a:t>
            </a:r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Ensure that clients understand that their involvement in the program may contribute to developing and refining new programs</a:t>
            </a:r>
          </a:p>
          <a:p>
            <a:pPr marL="228600" indent="-228600">
              <a:buChar char="•"/>
            </a:pPr>
            <a:r>
              <a:rPr lang="en-US" dirty="0">
                <a:cs typeface="Calibri"/>
              </a:rPr>
              <a:t>Provide program staff and evaluation staff with a common and transparent process for bringing clients into the program, welcoming them, and helping them to understand the program</a:t>
            </a:r>
          </a:p>
        </p:txBody>
      </p:sp>
    </p:spTree>
    <p:extLst>
      <p:ext uri="{BB962C8B-B14F-4D97-AF65-F5344CB8AC3E}">
        <p14:creationId xmlns:p14="http://schemas.microsoft.com/office/powerpoint/2010/main" val="3865485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AE0D-9C94-4EE9-BA0C-976CCFEF5C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cs typeface="Calibri"/>
              </a:rPr>
              <a:t>Ensure that all enrollees provide contact information and alternate contact information that will be crucial to their retention in the program.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Create a method of collecting and transmitting program data between program and evaluation that is transparent and comprehensive, with built-in redundancies that ensure no information will be lost in the course of program implementation.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Construct a program enrollment and consent process that supports and complies with the cross-site evaluation protocols provided by the ETAP.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Evaluation will maintain a program tickler with dates for enrollment, consent, HIPAA release, date of first service, date of baseline survey, and projected dates and windows for all follow-up surveys (at 3, 6, 12, and 18 months).</a:t>
            </a:r>
          </a:p>
        </p:txBody>
      </p:sp>
    </p:spTree>
    <p:extLst>
      <p:ext uri="{BB962C8B-B14F-4D97-AF65-F5344CB8AC3E}">
        <p14:creationId xmlns:p14="http://schemas.microsoft.com/office/powerpoint/2010/main" val="1574335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AE0D-9C94-4EE9-BA0C-976CCFEF5C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cs typeface="Calibri"/>
              </a:rPr>
              <a:t>Client no shows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Staff turn-over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Balance between program and evaluation staff</a:t>
            </a:r>
          </a:p>
          <a:p>
            <a:pPr marL="1028700" lvl="1" indent="-342900"/>
            <a:r>
              <a:rPr lang="en-US" dirty="0">
                <a:cs typeface="Calibri"/>
              </a:rPr>
              <a:t>Limited research staff to consent and survey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Gathering medical information</a:t>
            </a:r>
          </a:p>
          <a:p>
            <a:pPr marL="1028700" lvl="1" indent="-342900"/>
            <a:r>
              <a:rPr lang="en-US" dirty="0">
                <a:cs typeface="Calibri"/>
              </a:rPr>
              <a:t>Major hospitals recognizing HIPAAs</a:t>
            </a:r>
          </a:p>
          <a:p>
            <a:pPr marL="1028700" lvl="1" indent="-342900"/>
            <a:r>
              <a:rPr lang="en-US" dirty="0">
                <a:cs typeface="Calibri"/>
              </a:rPr>
              <a:t>Medical providers slow to provide medical information to social service providers</a:t>
            </a:r>
          </a:p>
          <a:p>
            <a:pPr marL="1028700" lvl="1" indent="-342900"/>
            <a:endParaRPr lang="en-US" dirty="0">
              <a:cs typeface="Calibri"/>
            </a:endParaRPr>
          </a:p>
          <a:p>
            <a:pPr marL="1028700" lvl="1" indent="-342900"/>
            <a:endParaRPr lang="en-US" dirty="0">
              <a:cs typeface="Calibri"/>
            </a:endParaRPr>
          </a:p>
          <a:p>
            <a:pPr marL="342900" indent="-342900">
              <a:buChar char="•"/>
            </a:pPr>
            <a:endParaRPr lang="en-US" dirty="0">
              <a:cs typeface="Calibri"/>
            </a:endParaRPr>
          </a:p>
          <a:p>
            <a:pPr marL="342900" indent="-342900"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475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939E-D7F5-48F6-8C20-75C1B5B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AE0D-9C94-4EE9-BA0C-976CCFEF5C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cs typeface="Calibri"/>
              </a:rPr>
              <a:t>Hiring research assistants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Expanding evaluation staff availability for consent and surveys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Coordinating with medical providers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Evaluation team will develop a plan to provide evaluation findings to program staff in timely manner, so that findings are used to strengthen and improve implementation</a:t>
            </a:r>
          </a:p>
          <a:p>
            <a:pPr marL="1028700" lvl="1" indent="-342900"/>
            <a:r>
              <a:rPr lang="en-US" dirty="0">
                <a:cs typeface="Calibri"/>
              </a:rPr>
              <a:t>Qualitative interviews will provide quicker and more useful feedback for program improvement</a:t>
            </a:r>
          </a:p>
          <a:p>
            <a:pPr marL="342900" indent="-342900"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51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649" y="6222380"/>
            <a:ext cx="1152291" cy="55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780EB-8A46-409C-B98D-FBF78B9A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85" y="1784195"/>
            <a:ext cx="9287373" cy="1706137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4000" dirty="0" smtClean="0"/>
              <a:t>The </a:t>
            </a:r>
            <a:r>
              <a:rPr lang="en-US" sz="4000" dirty="0"/>
              <a:t>Undetectable Framework: </a:t>
            </a:r>
            <a:r>
              <a:rPr lang="en-US" sz="4000" dirty="0" smtClean="0"/>
              <a:t>Using </a:t>
            </a:r>
            <a:r>
              <a:rPr lang="en-US" sz="4000" dirty="0"/>
              <a:t>Q</a:t>
            </a:r>
            <a:r>
              <a:rPr lang="en-US" sz="4000" dirty="0" smtClean="0"/>
              <a:t>uality </a:t>
            </a:r>
            <a:r>
              <a:rPr lang="en-US" sz="4000" dirty="0"/>
              <a:t>I</a:t>
            </a:r>
            <a:r>
              <a:rPr lang="en-US" sz="4000" dirty="0" smtClean="0"/>
              <a:t>mprovement </a:t>
            </a:r>
            <a:r>
              <a:rPr lang="en-US" sz="4000" dirty="0"/>
              <a:t>to </a:t>
            </a:r>
            <a:r>
              <a:rPr lang="en-US" sz="4000" dirty="0" smtClean="0"/>
              <a:t>Achieve </a:t>
            </a:r>
            <a:r>
              <a:rPr lang="en-US" sz="4000" dirty="0"/>
              <a:t>90-90-90 </a:t>
            </a:r>
            <a:r>
              <a:rPr lang="en-US" sz="4000" dirty="0" smtClean="0"/>
              <a:t>Targets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66EF-4F67-43EA-8E6A-A8DFE80A9E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77886" y="4632694"/>
            <a:ext cx="9060024" cy="1001624"/>
          </a:xfrm>
        </p:spPr>
        <p:txBody>
          <a:bodyPr/>
          <a:lstStyle/>
          <a:p>
            <a:r>
              <a:rPr lang="en-US" dirty="0" smtClean="0"/>
              <a:t>Care and Treatment Program, NYC Department of Health and Mental Hygiene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9C6E-5E50-4BEA-BCDC-99D872EE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886" y="3729067"/>
            <a:ext cx="9060024" cy="903627"/>
          </a:xfrm>
        </p:spPr>
        <p:txBody>
          <a:bodyPr/>
          <a:lstStyle/>
          <a:p>
            <a:r>
              <a:rPr lang="en-US" dirty="0" smtClean="0"/>
              <a:t>Jacinthe Thomas, MPH and Graham Harriman, MA, Jennifer Carmona, MPH, and Mary Irvine, </a:t>
            </a:r>
            <a:r>
              <a:rPr lang="en-US" dirty="0" err="1" smtClean="0"/>
              <a:t>DrPh</a:t>
            </a:r>
            <a:r>
              <a:rPr lang="en-US" dirty="0" smtClean="0"/>
              <a:t>, MPH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7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1063590"/>
            <a:ext cx="10515600" cy="458183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 smtClean="0"/>
              <a:t>EtE</a:t>
            </a:r>
            <a:r>
              <a:rPr lang="en-US" dirty="0" smtClean="0"/>
              <a:t> Blueprint and Strategy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Brief background information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NYC DOHMH </a:t>
            </a:r>
            <a:r>
              <a:rPr lang="en-US" dirty="0"/>
              <a:t>Efforts to End the </a:t>
            </a:r>
            <a:r>
              <a:rPr lang="en-US" dirty="0" smtClean="0"/>
              <a:t>Epidemic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NYC </a:t>
            </a:r>
            <a:r>
              <a:rPr lang="en-US" dirty="0"/>
              <a:t>Ryan White Part A </a:t>
            </a:r>
            <a:r>
              <a:rPr lang="en-US" dirty="0" smtClean="0"/>
              <a:t>Undetectable Framework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Treatment Status Report (TSR)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Agency Viral Load suppression Report (AVSR</a:t>
            </a:r>
            <a:r>
              <a:rPr lang="en-US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Steps in </a:t>
            </a:r>
            <a:r>
              <a:rPr lang="en-US" dirty="0" smtClean="0"/>
              <a:t>Strengthening </a:t>
            </a:r>
            <a:r>
              <a:rPr lang="en-US" dirty="0"/>
              <a:t>the Care Continuum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20" y="121334"/>
            <a:ext cx="929266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1240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32" y="234397"/>
            <a:ext cx="10606668" cy="829193"/>
          </a:xfrm>
        </p:spPr>
        <p:txBody>
          <a:bodyPr>
            <a:normAutofit fontScale="90000"/>
          </a:bodyPr>
          <a:lstStyle/>
          <a:p>
            <a:r>
              <a:rPr lang="en-US" dirty="0"/>
              <a:t>Ending the Epidemic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747132" y="1063590"/>
            <a:ext cx="8140389" cy="480195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On June 29, 2014, Governor Andrew M. Cuomo announced a three-point plan to end the AIDS epidemic in New York </a:t>
            </a:r>
            <a:r>
              <a:rPr lang="en-US" dirty="0" smtClean="0"/>
              <a:t>State 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Designed by a task force that included a significant number of community and government leaders from </a:t>
            </a:r>
            <a:r>
              <a:rPr lang="en-US" dirty="0" smtClean="0"/>
              <a:t>NYC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Goals/pillars of the plan</a:t>
            </a:r>
            <a:endParaRPr lang="en-US" dirty="0"/>
          </a:p>
          <a:p>
            <a:pPr marL="1143000" lvl="1" indent="-457200">
              <a:buFont typeface="+mj-lt"/>
              <a:buAutoNum type="arabicPeriod"/>
            </a:pPr>
            <a:r>
              <a:rPr lang="en-US" sz="2000" dirty="0"/>
              <a:t>Identify persons with HIV who remain undiagnosed and link them to health </a:t>
            </a:r>
            <a:r>
              <a:rPr lang="en-US" sz="2000" dirty="0" smtClean="0"/>
              <a:t>care;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2000" dirty="0" smtClean="0"/>
              <a:t>Link </a:t>
            </a:r>
            <a:r>
              <a:rPr lang="en-US" sz="2000" dirty="0"/>
              <a:t>and retain persons diagnosed with HIV to health care and get them on anti-retroviral therapy to maximize HIV virus suppression so they remain </a:t>
            </a:r>
            <a:r>
              <a:rPr lang="en-US" sz="2000" dirty="0" smtClean="0"/>
              <a:t>healthy </a:t>
            </a:r>
            <a:r>
              <a:rPr lang="en-US" sz="2000" dirty="0"/>
              <a:t>and prevent further transmission; </a:t>
            </a:r>
            <a:r>
              <a:rPr lang="en-US" sz="2000" dirty="0" smtClean="0"/>
              <a:t>and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2000" dirty="0" smtClean="0"/>
              <a:t>Facilitate access to Pre-Exposure Prophylaxis (</a:t>
            </a:r>
            <a:r>
              <a:rPr lang="en-US" sz="2000" dirty="0" err="1" smtClean="0"/>
              <a:t>PrEP</a:t>
            </a:r>
            <a:r>
              <a:rPr lang="en-US" sz="2000" dirty="0" smtClean="0"/>
              <a:t>) and non-occupational post-exposure prophylaxis (n-PEP) for high-risk persons to keep them HIV-negative</a:t>
            </a:r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520" y="1063589"/>
            <a:ext cx="2910469" cy="40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8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70" y="1261640"/>
            <a:ext cx="10701853" cy="4629873"/>
          </a:xfrm>
        </p:spPr>
        <p:txBody>
          <a:bodyPr>
            <a:normAutofit/>
          </a:bodyPr>
          <a:lstStyle/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Transform </a:t>
            </a:r>
            <a:r>
              <a:rPr lang="en-US" dirty="0"/>
              <a:t>STD </a:t>
            </a:r>
            <a:r>
              <a:rPr lang="en-US" dirty="0" smtClean="0"/>
              <a:t>clinics</a:t>
            </a:r>
          </a:p>
          <a:p>
            <a:pPr marL="1657350" lvl="3" indent="-514350">
              <a:buFont typeface="+mj-lt"/>
              <a:buAutoNum type="arabicPeriod"/>
            </a:pPr>
            <a:r>
              <a:rPr lang="en-US" dirty="0"/>
              <a:t>Make STD clinics “Destination Clinics” for Sexual Health </a:t>
            </a:r>
            <a:r>
              <a:rPr lang="en-US" dirty="0" smtClean="0"/>
              <a:t>Services</a:t>
            </a:r>
          </a:p>
          <a:p>
            <a:pPr marL="1657350" lvl="3" indent="-514350">
              <a:buFont typeface="+mj-lt"/>
              <a:buAutoNum type="arabicPeriod"/>
            </a:pPr>
            <a:r>
              <a:rPr lang="en-US" dirty="0"/>
              <a:t>Make Sexual Health Clinics Efficient Hubs for HIV Treatment and </a:t>
            </a:r>
            <a:r>
              <a:rPr lang="en-US" dirty="0" smtClean="0"/>
              <a:t>Prevention</a:t>
            </a:r>
            <a:endParaRPr lang="en-US" dirty="0"/>
          </a:p>
          <a:p>
            <a:pPr marL="1657350" lvl="3" indent="-514350">
              <a:buFont typeface="+mj-lt"/>
              <a:buAutoNum type="arabicPeriod"/>
            </a:pPr>
            <a:endParaRPr lang="en-US" dirty="0" smtClean="0"/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/>
              <a:t>Launch </a:t>
            </a:r>
            <a:r>
              <a:rPr lang="en-US" dirty="0" err="1"/>
              <a:t>PrEP</a:t>
            </a:r>
            <a:r>
              <a:rPr lang="en-US" dirty="0"/>
              <a:t> and Repair the </a:t>
            </a:r>
            <a:r>
              <a:rPr lang="en-US" dirty="0" err="1"/>
              <a:t>nPEP</a:t>
            </a:r>
            <a:r>
              <a:rPr lang="en-US" dirty="0"/>
              <a:t> Delivery </a:t>
            </a:r>
            <a:r>
              <a:rPr lang="en-US" dirty="0" smtClean="0"/>
              <a:t>System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/>
              <a:t>Support Priority Populations Using Novel </a:t>
            </a:r>
            <a:r>
              <a:rPr lang="en-US" dirty="0" smtClean="0"/>
              <a:t>Strategies</a:t>
            </a:r>
          </a:p>
          <a:p>
            <a:pPr marL="228600" lvl="1" indent="0">
              <a:buNone/>
            </a:pPr>
            <a:endParaRPr lang="en-US" dirty="0"/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/>
              <a:t>Take NYC Viral Suppression from Good to </a:t>
            </a:r>
            <a:r>
              <a:rPr lang="en-US" dirty="0" smtClean="0"/>
              <a:t>Excellent</a:t>
            </a:r>
          </a:p>
          <a:p>
            <a:pPr marL="228600" lvl="1" indent="0">
              <a:buNone/>
            </a:pPr>
            <a:endParaRPr lang="en-US" dirty="0"/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/>
              <a:t>Make NYC Status Neutral</a:t>
            </a:r>
          </a:p>
          <a:p>
            <a:pPr marL="742950" lvl="1" indent="-514350">
              <a:buFont typeface="+mj-lt"/>
              <a:buAutoNum type="arabicPeriod"/>
            </a:pPr>
            <a:endParaRPr lang="en-US" dirty="0"/>
          </a:p>
          <a:p>
            <a:pPr marL="228600" lvl="1" indent="0">
              <a:buNone/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670" y="115747"/>
            <a:ext cx="11299783" cy="96069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New York City </a:t>
            </a:r>
            <a:r>
              <a:rPr lang="en-US" dirty="0" err="1" smtClean="0"/>
              <a:t>EtE</a:t>
            </a:r>
            <a:r>
              <a:rPr lang="en-US" dirty="0" smtClean="0"/>
              <a:t> Plan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523" y="34085"/>
            <a:ext cx="918115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429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047"/>
            <a:ext cx="10515600" cy="122691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Bureau </a:t>
            </a:r>
            <a:r>
              <a:rPr lang="en-US" sz="3600" dirty="0"/>
              <a:t>of HIV and </a:t>
            </a:r>
            <a:r>
              <a:rPr lang="en-US" sz="3600" dirty="0" smtClean="0"/>
              <a:t>AIDS Prevention and Control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Care and Treatment Program </a:t>
            </a:r>
            <a:r>
              <a:rPr lang="en-US" dirty="0" smtClean="0"/>
              <a:t>- </a:t>
            </a:r>
            <a:r>
              <a:rPr lang="en-US" sz="3600" dirty="0" smtClean="0"/>
              <a:t>Undetectable </a:t>
            </a:r>
            <a:r>
              <a:rPr lang="en-US" sz="3600" dirty="0"/>
              <a:t>efforts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8098650"/>
              </p:ext>
            </p:extLst>
          </p:nvPr>
        </p:nvGraphicFramePr>
        <p:xfrm>
          <a:off x="1354660" y="1388963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8" y="45649"/>
            <a:ext cx="1150238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424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2193"/>
            <a:ext cx="1017238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96" y="-772193"/>
            <a:ext cx="458752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51" y="2401234"/>
            <a:ext cx="4252498" cy="445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89" y="-740564"/>
            <a:ext cx="915355" cy="562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2B96-758E-4C6E-8722-9DA9DEE2F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001A7F359EE46A0CF8058E098EF5A" ma:contentTypeVersion="10" ma:contentTypeDescription="Create a new document." ma:contentTypeScope="" ma:versionID="2744b83b1c30f046831f1246f8fc5118">
  <xsd:schema xmlns:xsd="http://www.w3.org/2001/XMLSchema" xmlns:xs="http://www.w3.org/2001/XMLSchema" xmlns:p="http://schemas.microsoft.com/office/2006/metadata/properties" xmlns:ns2="763191c0-b165-402f-a2d4-8ae261e3ae05" xmlns:ns3="75e813ae-c565-40db-b37c-cfdb0e13b5d9" targetNamespace="http://schemas.microsoft.com/office/2006/metadata/properties" ma:root="true" ma:fieldsID="b1a798a26ac433add5ccb610541c3d3d" ns2:_="" ns3:_="">
    <xsd:import namespace="763191c0-b165-402f-a2d4-8ae261e3ae05"/>
    <xsd:import namespace="75e813ae-c565-40db-b37c-cfdb0e13b5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191c0-b165-402f-a2d4-8ae261e3ae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813ae-c565-40db-b37c-cfdb0e13b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FA1483-4A22-4888-9FB2-688D6C1A5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7637BD-F6B8-4C8E-98AF-4410C437D562}">
  <ds:schemaRefs>
    <ds:schemaRef ds:uri="http://www.w3.org/XML/1998/namespace"/>
    <ds:schemaRef ds:uri="763191c0-b165-402f-a2d4-8ae261e3ae0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5e813ae-c565-40db-b37c-cfdb0e13b5d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C9D4D4-7BD0-4EB1-BE21-D6DB0B33F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191c0-b165-402f-a2d4-8ae261e3ae05"/>
    <ds:schemaRef ds:uri="75e813ae-c565-40db-b37c-cfdb0e13b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1856</Words>
  <Application>Microsoft Office PowerPoint</Application>
  <PresentationFormat>Widescreen</PresentationFormat>
  <Paragraphs>288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  Ending the Epidemic: Maximizing Communication between Program and Evaluation to Strengthen the Care Continuum  </vt:lpstr>
      <vt:lpstr>Learning Objectives</vt:lpstr>
      <vt:lpstr>  The Undetectable Framework: Using Quality Improvement to Achieve 90-90-90 Targets </vt:lpstr>
      <vt:lpstr>Outline </vt:lpstr>
      <vt:lpstr>Ending the Epidemic</vt:lpstr>
      <vt:lpstr> New York City EtE Plan</vt:lpstr>
      <vt:lpstr>Bureau of HIV and AIDS Prevention and Control Care and Treatment Program - Undetectable efforts</vt:lpstr>
      <vt:lpstr>PowerPoint Presentation</vt:lpstr>
      <vt:lpstr>The Undetectable Framework for Ryan White Part A Programs</vt:lpstr>
      <vt:lpstr>Ryan White Part A Contractor Role</vt:lpstr>
      <vt:lpstr>Treatment Status Report (TSR)</vt:lpstr>
      <vt:lpstr>TSR Screenshot</vt:lpstr>
      <vt:lpstr>PowerPoint Presentation</vt:lpstr>
      <vt:lpstr>Agency Viral Load Suppression Report (AVSR) - Rationale</vt:lpstr>
      <vt:lpstr>What is covered on the ASVR?</vt:lpstr>
      <vt:lpstr>Where does the VL data come from?</vt:lpstr>
      <vt:lpstr>AVSR: Definitions</vt:lpstr>
      <vt:lpstr>AVSR Screenshot</vt:lpstr>
      <vt:lpstr>Interpretations and Limitations of AVSR </vt:lpstr>
      <vt:lpstr>Next Steps in Strengthening the Care Continuum</vt:lpstr>
      <vt:lpstr>Acknowledgements</vt:lpstr>
      <vt:lpstr>Questions or Other Suggestions?</vt:lpstr>
      <vt:lpstr>PowerPoint Presentation</vt:lpstr>
      <vt:lpstr>Using the HIV Care Continuum: Implementing Standardized Health Outcome Measurements in a Social Service Organization</vt:lpstr>
      <vt:lpstr>GMHC</vt:lpstr>
      <vt:lpstr>Background</vt:lpstr>
      <vt:lpstr>Implementation</vt:lpstr>
      <vt:lpstr>Logic Model</vt:lpstr>
      <vt:lpstr>Baseline</vt:lpstr>
      <vt:lpstr>Quality Improvement Activities</vt:lpstr>
      <vt:lpstr>Where We Are Now</vt:lpstr>
      <vt:lpstr>Challenges</vt:lpstr>
      <vt:lpstr>Seamless Evaluation: How to Integrate Evaluation in Program Activities to Enhance the Client Experience</vt:lpstr>
      <vt:lpstr>Background &amp; Purpose</vt:lpstr>
      <vt:lpstr>Evaluation Goals</vt:lpstr>
      <vt:lpstr>Strategy</vt:lpstr>
      <vt:lpstr>Challenges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Noonan (LRG)</dc:creator>
  <cp:lastModifiedBy>Windows User</cp:lastModifiedBy>
  <cp:revision>52</cp:revision>
  <cp:lastPrinted>2018-10-01T14:01:02Z</cp:lastPrinted>
  <dcterms:created xsi:type="dcterms:W3CDTF">2018-09-04T17:07:24Z</dcterms:created>
  <dcterms:modified xsi:type="dcterms:W3CDTF">2018-12-13T20:16:11Z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0x010100BAD001A7F359EE46A0CF8058E098EF5A</vt:lpwstr>
  </property>
</Properties>
</file>