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handoutMasterIdLst>
    <p:handoutMasterId r:id="rId32"/>
  </p:handoutMasterIdLst>
  <p:sldIdLst>
    <p:sldId id="360" r:id="rId2"/>
    <p:sldId id="349" r:id="rId3"/>
    <p:sldId id="338" r:id="rId4"/>
    <p:sldId id="333" r:id="rId5"/>
    <p:sldId id="341" r:id="rId6"/>
    <p:sldId id="329" r:id="rId7"/>
    <p:sldId id="386" r:id="rId8"/>
    <p:sldId id="343" r:id="rId9"/>
    <p:sldId id="387" r:id="rId10"/>
    <p:sldId id="362" r:id="rId11"/>
    <p:sldId id="364" r:id="rId12"/>
    <p:sldId id="389" r:id="rId13"/>
    <p:sldId id="388" r:id="rId14"/>
    <p:sldId id="391" r:id="rId15"/>
    <p:sldId id="390" r:id="rId16"/>
    <p:sldId id="394" r:id="rId17"/>
    <p:sldId id="395" r:id="rId18"/>
    <p:sldId id="351" r:id="rId19"/>
    <p:sldId id="354" r:id="rId20"/>
    <p:sldId id="356" r:id="rId21"/>
    <p:sldId id="357" r:id="rId22"/>
    <p:sldId id="359" r:id="rId23"/>
    <p:sldId id="358" r:id="rId24"/>
    <p:sldId id="347" r:id="rId25"/>
    <p:sldId id="345" r:id="rId26"/>
    <p:sldId id="299" r:id="rId27"/>
    <p:sldId id="378" r:id="rId28"/>
    <p:sldId id="381" r:id="rId29"/>
    <p:sldId id="300" r:id="rId30"/>
  </p:sldIdLst>
  <p:sldSz cx="9144000" cy="6858000" type="screen4x3"/>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pos="2980" userDrawn="1">
          <p15:clr>
            <a:srgbClr val="A4A3A4"/>
          </p15:clr>
        </p15:guide>
        <p15:guide id="4" pos="30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5" autoAdjust="0"/>
    <p:restoredTop sz="85495" autoAdjust="0"/>
  </p:normalViewPr>
  <p:slideViewPr>
    <p:cSldViewPr snapToGrid="0" snapToObjects="1">
      <p:cViewPr varScale="1">
        <p:scale>
          <a:sx n="80" d="100"/>
          <a:sy n="80" d="100"/>
        </p:scale>
        <p:origin x="-1744" y="-104"/>
      </p:cViewPr>
      <p:guideLst>
        <p:guide orient="horz" pos="2160"/>
        <p:guide pos="2880"/>
        <p:guide pos="2980"/>
        <p:guide pos="3080"/>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microsoft.com/office/2011/relationships/chartStyle" Target="style1.xml"/><Relationship Id="rId3" Type="http://schemas.microsoft.com/office/2011/relationships/chartColorStyle" Target="colors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microsoft.com/office/2011/relationships/chartStyle" Target="style2.xml"/><Relationship Id="rId3" Type="http://schemas.microsoft.com/office/2011/relationships/chartColorStyle" Target="colors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Incomplete cardiology referrals January</a:t>
            </a:r>
            <a:r>
              <a:rPr lang="en-US" baseline="0"/>
              <a:t> </a:t>
            </a:r>
            <a:r>
              <a:rPr lang="en-US"/>
              <a:t>2018</a:t>
            </a:r>
          </a:p>
        </c:rich>
      </c:tx>
      <c:layout/>
      <c:overlay val="0"/>
      <c:spPr>
        <a:noFill/>
        <a:ln>
          <a:noFill/>
        </a:ln>
        <a:effectLst/>
      </c:sp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a:solidFill>
                  <a:sysClr val="windowText" lastClr="000000"/>
                </a:solidFill>
              </a:rPr>
              <a:t>Incomplete cardiology appointments exceeded</a:t>
            </a:r>
            <a:r>
              <a:rPr lang="en-US" sz="1800" b="1" baseline="0">
                <a:solidFill>
                  <a:sysClr val="windowText" lastClr="000000"/>
                </a:solidFill>
              </a:rPr>
              <a:t> all others: 2017</a:t>
            </a:r>
            <a:endParaRPr lang="en-US" sz="1800" b="1">
              <a:solidFill>
                <a:sysClr val="windowText" lastClr="000000"/>
              </a:solidFill>
            </a:endParaRPr>
          </a:p>
        </c:rich>
      </c:tx>
      <c:layout/>
      <c:overlay val="0"/>
      <c:spPr>
        <a:noFill/>
        <a:ln>
          <a:noFill/>
        </a:ln>
        <a:effectLst/>
      </c:spPr>
    </c:title>
    <c:autoTitleDeleted val="0"/>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ED73-4BDD-8C5E-F7FF4AA69CB1}"/>
              </c:ext>
            </c:extLst>
          </c:dPt>
          <c:dPt>
            <c:idx val="1"/>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3-ED73-4BDD-8C5E-F7FF4AA69CB1}"/>
              </c:ext>
            </c:extLst>
          </c:dPt>
          <c:val>
            <c:numRef>
              <c:f>Sheet1!$G$8:$G$9</c:f>
              <c:numCache>
                <c:formatCode>0%</c:formatCode>
                <c:ptCount val="2"/>
                <c:pt idx="0">
                  <c:v>0.2</c:v>
                </c:pt>
                <c:pt idx="1">
                  <c:v>0.8</c:v>
                </c:pt>
              </c:numCache>
            </c:numRef>
          </c:val>
          <c:extLst xmlns:c16r2="http://schemas.microsoft.com/office/drawing/2015/06/chart">
            <c:ext xmlns:c16="http://schemas.microsoft.com/office/drawing/2014/chart" uri="{C3380CC4-5D6E-409C-BE32-E72D297353CC}">
              <c16:uniqueId val="{00000004-ED73-4BDD-8C5E-F7FF4AA69CB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7072"/>
          </a:xfrm>
          <a:prstGeom prst="rect">
            <a:avLst/>
          </a:prstGeom>
        </p:spPr>
        <p:txBody>
          <a:bodyPr vert="horz" lIns="93497" tIns="46749" rIns="93497" bIns="46749" rtlCol="0"/>
          <a:lstStyle>
            <a:lvl1pPr algn="r">
              <a:defRPr sz="1200"/>
            </a:lvl1pPr>
          </a:lstStyle>
          <a:p>
            <a:fld id="{9B9CA2CB-3CFA-4C17-88C9-CA5E089865B0}" type="datetimeFigureOut">
              <a:rPr lang="en-US" smtClean="0"/>
              <a:t>12/12/18</a:t>
            </a:fld>
            <a:endParaRPr lang="en-US"/>
          </a:p>
        </p:txBody>
      </p:sp>
      <p:sp>
        <p:nvSpPr>
          <p:cNvPr id="4" name="Footer Placeholder 3"/>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fld id="{081D1DD7-01BB-4FE1-85D6-C19CA74A7CA1}" type="slidenum">
              <a:rPr lang="en-US" smtClean="0"/>
              <a:t>‹#›</a:t>
            </a:fld>
            <a:endParaRPr lang="en-US"/>
          </a:p>
        </p:txBody>
      </p:sp>
    </p:spTree>
    <p:extLst>
      <p:ext uri="{BB962C8B-B14F-4D97-AF65-F5344CB8AC3E}">
        <p14:creationId xmlns:p14="http://schemas.microsoft.com/office/powerpoint/2010/main" val="1775424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A63EC2FB-0768-C744-B32D-6D8E66BF1748}" type="datetimeFigureOut">
              <a:rPr lang="en-US" smtClean="0"/>
              <a:t>12/12/18</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12B18E4E-3792-8A45-A51A-8E1A8EBB1ECF}" type="slidenum">
              <a:rPr lang="en-US" smtClean="0"/>
              <a:t>‹#›</a:t>
            </a:fld>
            <a:endParaRPr lang="en-US"/>
          </a:p>
        </p:txBody>
      </p:sp>
    </p:spTree>
    <p:extLst>
      <p:ext uri="{BB962C8B-B14F-4D97-AF65-F5344CB8AC3E}">
        <p14:creationId xmlns:p14="http://schemas.microsoft.com/office/powerpoint/2010/main" val="39964548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7487">
              <a:defRPr/>
            </a:pPr>
            <a:r>
              <a:rPr lang="en-US" dirty="0" smtClean="0"/>
              <a:t>I</a:t>
            </a:r>
            <a:r>
              <a:rPr lang="en-US" baseline="0" dirty="0" smtClean="0"/>
              <a:t> will be focusing on how patient navigators can help improve health outcomes with non-HIV illnesses and how PN treat patients holistically when expediting specialty appointments</a:t>
            </a:r>
            <a:endParaRPr lang="en-US" dirty="0"/>
          </a:p>
        </p:txBody>
      </p:sp>
      <p:sp>
        <p:nvSpPr>
          <p:cNvPr id="4" name="Slide Number Placeholder 3"/>
          <p:cNvSpPr>
            <a:spLocks noGrp="1"/>
          </p:cNvSpPr>
          <p:nvPr>
            <p:ph type="sldNum" sz="quarter" idx="10"/>
          </p:nvPr>
        </p:nvSpPr>
        <p:spPr/>
        <p:txBody>
          <a:bodyPr/>
          <a:lstStyle/>
          <a:p>
            <a:fld id="{12B18E4E-3792-8A45-A51A-8E1A8EBB1ECF}" type="slidenum">
              <a:rPr lang="en-US" smtClean="0"/>
              <a:t>1</a:t>
            </a:fld>
            <a:endParaRPr lang="en-US"/>
          </a:p>
        </p:txBody>
      </p:sp>
    </p:spTree>
    <p:extLst>
      <p:ext uri="{BB962C8B-B14F-4D97-AF65-F5344CB8AC3E}">
        <p14:creationId xmlns:p14="http://schemas.microsoft.com/office/powerpoint/2010/main" val="3693396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err="1" smtClean="0"/>
              <a:t>Pt</a:t>
            </a:r>
            <a:r>
              <a:rPr lang="en-US" baseline="0" dirty="0" smtClean="0"/>
              <a:t> SS-Needs to go a movement clinic, next available appointment is 4 months from now </a:t>
            </a:r>
            <a:endParaRPr lang="en-US" dirty="0"/>
          </a:p>
        </p:txBody>
      </p:sp>
      <p:sp>
        <p:nvSpPr>
          <p:cNvPr id="4" name="Slide Number Placeholder 3"/>
          <p:cNvSpPr>
            <a:spLocks noGrp="1"/>
          </p:cNvSpPr>
          <p:nvPr>
            <p:ph type="sldNum" sz="quarter" idx="10"/>
          </p:nvPr>
        </p:nvSpPr>
        <p:spPr/>
        <p:txBody>
          <a:bodyPr/>
          <a:lstStyle/>
          <a:p>
            <a:fld id="{12B18E4E-3792-8A45-A51A-8E1A8EBB1ECF}" type="slidenum">
              <a:rPr lang="en-US" smtClean="0"/>
              <a:t>13</a:t>
            </a:fld>
            <a:endParaRPr lang="en-US"/>
          </a:p>
        </p:txBody>
      </p:sp>
    </p:spTree>
    <p:extLst>
      <p:ext uri="{BB962C8B-B14F-4D97-AF65-F5344CB8AC3E}">
        <p14:creationId xmlns:p14="http://schemas.microsoft.com/office/powerpoint/2010/main" val="449770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18E4E-3792-8A45-A51A-8E1A8EBB1ECF}" type="slidenum">
              <a:rPr lang="en-US" smtClean="0"/>
              <a:t>14</a:t>
            </a:fld>
            <a:endParaRPr lang="en-US"/>
          </a:p>
        </p:txBody>
      </p:sp>
    </p:spTree>
    <p:extLst>
      <p:ext uri="{BB962C8B-B14F-4D97-AF65-F5344CB8AC3E}">
        <p14:creationId xmlns:p14="http://schemas.microsoft.com/office/powerpoint/2010/main" val="2169363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PN are a vital component in amplifying the patient’s voice throughout the referral process, and in addressing barriers to successful completion and follow up. </a:t>
            </a:r>
          </a:p>
          <a:p>
            <a:endParaRPr lang="en-US" dirty="0" smtClean="0"/>
          </a:p>
          <a:p>
            <a:r>
              <a:rPr lang="en-US" dirty="0" smtClean="0"/>
              <a:t>Engaging </a:t>
            </a:r>
            <a:r>
              <a:rPr lang="en-US" dirty="0" err="1" smtClean="0"/>
              <a:t>pt</a:t>
            </a:r>
            <a:r>
              <a:rPr lang="en-US" dirty="0" smtClean="0"/>
              <a:t> in their own care </a:t>
            </a:r>
            <a:endParaRPr lang="en-US" dirty="0"/>
          </a:p>
        </p:txBody>
      </p:sp>
      <p:sp>
        <p:nvSpPr>
          <p:cNvPr id="4" name="Slide Number Placeholder 3"/>
          <p:cNvSpPr>
            <a:spLocks noGrp="1"/>
          </p:cNvSpPr>
          <p:nvPr>
            <p:ph type="sldNum" sz="quarter" idx="10"/>
          </p:nvPr>
        </p:nvSpPr>
        <p:spPr/>
        <p:txBody>
          <a:bodyPr/>
          <a:lstStyle/>
          <a:p>
            <a:fld id="{12B18E4E-3792-8A45-A51A-8E1A8EBB1ECF}" type="slidenum">
              <a:rPr lang="en-US" smtClean="0"/>
              <a:t>15</a:t>
            </a:fld>
            <a:endParaRPr lang="en-US"/>
          </a:p>
        </p:txBody>
      </p:sp>
    </p:spTree>
    <p:extLst>
      <p:ext uri="{BB962C8B-B14F-4D97-AF65-F5344CB8AC3E}">
        <p14:creationId xmlns:p14="http://schemas.microsoft.com/office/powerpoint/2010/main" val="2869068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working with multiple specialties</a:t>
            </a:r>
            <a:r>
              <a:rPr lang="en-US" baseline="0" dirty="0" smtClean="0"/>
              <a:t>, navigators must develop these characteristics </a:t>
            </a:r>
            <a:endParaRPr lang="en-US" dirty="0"/>
          </a:p>
        </p:txBody>
      </p:sp>
      <p:sp>
        <p:nvSpPr>
          <p:cNvPr id="4" name="Slide Number Placeholder 3"/>
          <p:cNvSpPr>
            <a:spLocks noGrp="1"/>
          </p:cNvSpPr>
          <p:nvPr>
            <p:ph type="sldNum" sz="quarter" idx="10"/>
          </p:nvPr>
        </p:nvSpPr>
        <p:spPr/>
        <p:txBody>
          <a:bodyPr/>
          <a:lstStyle/>
          <a:p>
            <a:fld id="{12B18E4E-3792-8A45-A51A-8E1A8EBB1ECF}" type="slidenum">
              <a:rPr lang="en-US" smtClean="0"/>
              <a:t>16</a:t>
            </a:fld>
            <a:endParaRPr lang="en-US"/>
          </a:p>
        </p:txBody>
      </p:sp>
    </p:spTree>
    <p:extLst>
      <p:ext uri="{BB962C8B-B14F-4D97-AF65-F5344CB8AC3E}">
        <p14:creationId xmlns:p14="http://schemas.microsoft.com/office/powerpoint/2010/main" val="3710996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Motivational Interviewing Values: Autonomy,</a:t>
            </a:r>
            <a:r>
              <a:rPr lang="en-US" baseline="0" dirty="0" smtClean="0"/>
              <a:t> Relatedness and Competence</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 Navigator will describe how facilitating patient autonomy is critical to improving retention in care and reducing health disparities in morbidity and mortality.</a:t>
            </a:r>
          </a:p>
          <a:p>
            <a:endParaRPr lang="en-US" dirty="0"/>
          </a:p>
        </p:txBody>
      </p:sp>
      <p:sp>
        <p:nvSpPr>
          <p:cNvPr id="4" name="Slide Number Placeholder 3"/>
          <p:cNvSpPr>
            <a:spLocks noGrp="1"/>
          </p:cNvSpPr>
          <p:nvPr>
            <p:ph type="sldNum" sz="quarter" idx="10"/>
          </p:nvPr>
        </p:nvSpPr>
        <p:spPr/>
        <p:txBody>
          <a:bodyPr/>
          <a:lstStyle/>
          <a:p>
            <a:fld id="{12B18E4E-3792-8A45-A51A-8E1A8EBB1ECF}" type="slidenum">
              <a:rPr lang="en-US" smtClean="0"/>
              <a:t>17</a:t>
            </a:fld>
            <a:endParaRPr lang="en-US"/>
          </a:p>
        </p:txBody>
      </p:sp>
    </p:spTree>
    <p:extLst>
      <p:ext uri="{BB962C8B-B14F-4D97-AF65-F5344CB8AC3E}">
        <p14:creationId xmlns:p14="http://schemas.microsoft.com/office/powerpoint/2010/main" val="2560313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a:buChar char="•"/>
            </a:pPr>
            <a:r>
              <a:rPr lang="en-US" sz="2800" dirty="0" smtClean="0"/>
              <a:t>What is the patient main priority in terms of her health?</a:t>
            </a:r>
          </a:p>
          <a:p>
            <a:pPr marL="342900" indent="-342900">
              <a:buFont typeface="Arial"/>
              <a:buChar char="•"/>
            </a:pPr>
            <a:r>
              <a:rPr lang="en-US" sz="2800" dirty="0" smtClean="0"/>
              <a:t>Which medical issue does the patient navigator start with?</a:t>
            </a:r>
          </a:p>
          <a:p>
            <a:pPr marL="342900" indent="-342900">
              <a:buFont typeface="Arial"/>
              <a:buChar char="•"/>
            </a:pPr>
            <a:r>
              <a:rPr lang="en-US" sz="2800" dirty="0" smtClean="0"/>
              <a:t>Does Patient W have social support ?</a:t>
            </a:r>
          </a:p>
          <a:p>
            <a:pPr marL="342900" indent="-342900">
              <a:buFont typeface="Arial"/>
              <a:buChar char="•"/>
            </a:pPr>
            <a:r>
              <a:rPr lang="en-US" sz="2800" dirty="0" smtClean="0"/>
              <a:t>How does a PN evaluate strengths of a patient?</a:t>
            </a:r>
          </a:p>
          <a:p>
            <a:pPr marL="1028700" lvl="1" indent="-342900">
              <a:buFont typeface="Arial"/>
              <a:buChar char="•"/>
            </a:pPr>
            <a:r>
              <a:rPr lang="en-US" sz="2800" dirty="0" smtClean="0"/>
              <a:t> What can she do on her own?</a:t>
            </a:r>
          </a:p>
          <a:p>
            <a:pPr marL="1028700" lvl="1" indent="-342900">
              <a:buFont typeface="Arial"/>
              <a:buChar char="•"/>
            </a:pPr>
            <a:r>
              <a:rPr lang="en-US" sz="2800" dirty="0" smtClean="0"/>
              <a:t> What is willing to do on her own?</a:t>
            </a:r>
          </a:p>
          <a:p>
            <a:pPr marL="342900" indent="-342900">
              <a:buFont typeface="Arial"/>
              <a:buChar char="•"/>
            </a:pPr>
            <a:r>
              <a:rPr lang="en-US" sz="2800" dirty="0" smtClean="0"/>
              <a:t>How does PN develop relationship with patient W?</a:t>
            </a:r>
          </a:p>
          <a:p>
            <a:endParaRPr lang="en-US" dirty="0"/>
          </a:p>
        </p:txBody>
      </p:sp>
      <p:sp>
        <p:nvSpPr>
          <p:cNvPr id="4" name="Slide Number Placeholder 3"/>
          <p:cNvSpPr>
            <a:spLocks noGrp="1"/>
          </p:cNvSpPr>
          <p:nvPr>
            <p:ph type="sldNum" sz="quarter" idx="10"/>
          </p:nvPr>
        </p:nvSpPr>
        <p:spPr/>
        <p:txBody>
          <a:bodyPr/>
          <a:lstStyle/>
          <a:p>
            <a:fld id="{12B18E4E-3792-8A45-A51A-8E1A8EBB1ECF}" type="slidenum">
              <a:rPr lang="en-US" smtClean="0"/>
              <a:t>18</a:t>
            </a:fld>
            <a:endParaRPr lang="en-US"/>
          </a:p>
        </p:txBody>
      </p:sp>
    </p:spTree>
    <p:extLst>
      <p:ext uri="{BB962C8B-B14F-4D97-AF65-F5344CB8AC3E}">
        <p14:creationId xmlns:p14="http://schemas.microsoft.com/office/powerpoint/2010/main" val="1898559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a:buChar char="•"/>
            </a:pPr>
            <a:r>
              <a:rPr lang="en-US" sz="2800" dirty="0" smtClean="0"/>
              <a:t>Patient Navigator built rapport </a:t>
            </a:r>
          </a:p>
          <a:p>
            <a:pPr marL="1028700" lvl="1" indent="-342900">
              <a:buFont typeface="Arial"/>
              <a:buChar char="•"/>
            </a:pPr>
            <a:r>
              <a:rPr lang="en-US" sz="2800" dirty="0" smtClean="0"/>
              <a:t>frequent home visit, Direct-observable therapy (DOT), accompaniments and phone calls</a:t>
            </a:r>
          </a:p>
          <a:p>
            <a:pPr marL="342900" indent="-342900">
              <a:buFont typeface="Arial"/>
              <a:buChar char="•"/>
            </a:pPr>
            <a:r>
              <a:rPr lang="en-US" sz="2800" dirty="0" smtClean="0"/>
              <a:t>PN stressed the importance of going to specialty appointments</a:t>
            </a:r>
          </a:p>
          <a:p>
            <a:pPr marL="1028700" lvl="1" indent="-342900">
              <a:buFont typeface="Arial"/>
              <a:buChar char="•"/>
            </a:pPr>
            <a:r>
              <a:rPr lang="en-US" sz="2800" dirty="0" smtClean="0"/>
              <a:t> Provided medical information in simple terms to increase health literacy</a:t>
            </a:r>
          </a:p>
          <a:p>
            <a:pPr marL="571500" lvl="0" indent="-342900">
              <a:buFont typeface="Arial"/>
              <a:buChar char="•"/>
            </a:pPr>
            <a:endParaRPr lang="en-US" sz="2800" dirty="0" smtClean="0"/>
          </a:p>
          <a:p>
            <a:endParaRPr lang="en-US" dirty="0"/>
          </a:p>
        </p:txBody>
      </p:sp>
      <p:sp>
        <p:nvSpPr>
          <p:cNvPr id="4" name="Slide Number Placeholder 3"/>
          <p:cNvSpPr>
            <a:spLocks noGrp="1"/>
          </p:cNvSpPr>
          <p:nvPr>
            <p:ph type="sldNum" sz="quarter" idx="10"/>
          </p:nvPr>
        </p:nvSpPr>
        <p:spPr/>
        <p:txBody>
          <a:bodyPr/>
          <a:lstStyle/>
          <a:p>
            <a:fld id="{12B18E4E-3792-8A45-A51A-8E1A8EBB1ECF}" type="slidenum">
              <a:rPr lang="en-US" smtClean="0"/>
              <a:t>21</a:t>
            </a:fld>
            <a:endParaRPr lang="en-US"/>
          </a:p>
        </p:txBody>
      </p:sp>
    </p:spTree>
    <p:extLst>
      <p:ext uri="{BB962C8B-B14F-4D97-AF65-F5344CB8AC3E}">
        <p14:creationId xmlns:p14="http://schemas.microsoft.com/office/powerpoint/2010/main" val="2449886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How do we know navigators</a:t>
            </a:r>
            <a:r>
              <a:rPr lang="en-US" baseline="0" dirty="0" smtClean="0"/>
              <a:t> are effective in expediting specialty appointments?</a:t>
            </a:r>
          </a:p>
          <a:p>
            <a:pPr marL="171450" indent="-171450">
              <a:buFont typeface="Arial"/>
              <a:buChar char="•"/>
            </a:pPr>
            <a:r>
              <a:rPr lang="en-US" baseline="0" dirty="0" smtClean="0"/>
              <a:t>We completed a needs assessment</a:t>
            </a:r>
          </a:p>
          <a:p>
            <a:pPr marL="171450" indent="-171450">
              <a:buFont typeface="Arial"/>
              <a:buChar char="•"/>
            </a:pPr>
            <a:endParaRPr lang="en-US" baseline="0" dirty="0" smtClean="0"/>
          </a:p>
          <a:p>
            <a:pPr marL="171450" indent="-171450">
              <a:buFont typeface="Arial"/>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2B18E4E-3792-8A45-A51A-8E1A8EBB1ECF}" type="slidenum">
              <a:rPr lang="en-US" smtClean="0"/>
              <a:t>24</a:t>
            </a:fld>
            <a:endParaRPr lang="en-US"/>
          </a:p>
        </p:txBody>
      </p:sp>
    </p:spTree>
    <p:extLst>
      <p:ext uri="{BB962C8B-B14F-4D97-AF65-F5344CB8AC3E}">
        <p14:creationId xmlns:p14="http://schemas.microsoft.com/office/powerpoint/2010/main" val="2479597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1991- STAR Program was establish with the overall goal of integrating HIV-related care, research and clinical education.</a:t>
            </a:r>
            <a:endParaRPr lang="en-US" dirty="0"/>
          </a:p>
        </p:txBody>
      </p:sp>
      <p:sp>
        <p:nvSpPr>
          <p:cNvPr id="4" name="Slide Number Placeholder 3"/>
          <p:cNvSpPr>
            <a:spLocks noGrp="1"/>
          </p:cNvSpPr>
          <p:nvPr>
            <p:ph type="sldNum" sz="quarter" idx="10"/>
          </p:nvPr>
        </p:nvSpPr>
        <p:spPr/>
        <p:txBody>
          <a:bodyPr/>
          <a:lstStyle/>
          <a:p>
            <a:fld id="{12B18E4E-3792-8A45-A51A-8E1A8EBB1ECF}" type="slidenum">
              <a:rPr lang="en-US" smtClean="0"/>
              <a:t>2</a:t>
            </a:fld>
            <a:endParaRPr lang="en-US"/>
          </a:p>
        </p:txBody>
      </p:sp>
    </p:spTree>
    <p:extLst>
      <p:ext uri="{BB962C8B-B14F-4D97-AF65-F5344CB8AC3E}">
        <p14:creationId xmlns:p14="http://schemas.microsoft.com/office/powerpoint/2010/main" val="3485887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charset="0"/>
                <a:cs typeface="ＭＳ Ｐゴシック" charset="0"/>
              </a:defRPr>
            </a:lvl1pPr>
            <a:lvl2pPr marL="764114" indent="-293890">
              <a:defRPr sz="2500">
                <a:solidFill>
                  <a:schemeClr val="tx1"/>
                </a:solidFill>
                <a:latin typeface="Arial" charset="0"/>
                <a:ea typeface="ＭＳ Ｐゴシック" charset="0"/>
              </a:defRPr>
            </a:lvl2pPr>
            <a:lvl3pPr marL="1175560" indent="-235112">
              <a:defRPr sz="2500">
                <a:solidFill>
                  <a:schemeClr val="tx1"/>
                </a:solidFill>
                <a:latin typeface="Arial" charset="0"/>
                <a:ea typeface="ＭＳ Ｐゴシック" charset="0"/>
              </a:defRPr>
            </a:lvl3pPr>
            <a:lvl4pPr marL="1645784" indent="-235112">
              <a:defRPr sz="2500">
                <a:solidFill>
                  <a:schemeClr val="tx1"/>
                </a:solidFill>
                <a:latin typeface="Arial" charset="0"/>
                <a:ea typeface="ＭＳ Ｐゴシック" charset="0"/>
              </a:defRPr>
            </a:lvl4pPr>
            <a:lvl5pPr marL="2116009" indent="-235112">
              <a:defRPr sz="2500">
                <a:solidFill>
                  <a:schemeClr val="tx1"/>
                </a:solidFill>
                <a:latin typeface="Arial" charset="0"/>
                <a:ea typeface="ＭＳ Ｐゴシック" charset="0"/>
              </a:defRPr>
            </a:lvl5pPr>
            <a:lvl6pPr marL="2586233" indent="-235112" eaLnBrk="0" fontAlgn="base" hangingPunct="0">
              <a:spcBef>
                <a:spcPct val="0"/>
              </a:spcBef>
              <a:spcAft>
                <a:spcPct val="0"/>
              </a:spcAft>
              <a:defRPr sz="2500">
                <a:solidFill>
                  <a:schemeClr val="tx1"/>
                </a:solidFill>
                <a:latin typeface="Arial" charset="0"/>
                <a:ea typeface="ＭＳ Ｐゴシック" charset="0"/>
              </a:defRPr>
            </a:lvl6pPr>
            <a:lvl7pPr marL="3056457" indent="-235112" eaLnBrk="0" fontAlgn="base" hangingPunct="0">
              <a:spcBef>
                <a:spcPct val="0"/>
              </a:spcBef>
              <a:spcAft>
                <a:spcPct val="0"/>
              </a:spcAft>
              <a:defRPr sz="2500">
                <a:solidFill>
                  <a:schemeClr val="tx1"/>
                </a:solidFill>
                <a:latin typeface="Arial" charset="0"/>
                <a:ea typeface="ＭＳ Ｐゴシック" charset="0"/>
              </a:defRPr>
            </a:lvl7pPr>
            <a:lvl8pPr marL="3526681" indent="-235112" eaLnBrk="0" fontAlgn="base" hangingPunct="0">
              <a:spcBef>
                <a:spcPct val="0"/>
              </a:spcBef>
              <a:spcAft>
                <a:spcPct val="0"/>
              </a:spcAft>
              <a:defRPr sz="2500">
                <a:solidFill>
                  <a:schemeClr val="tx1"/>
                </a:solidFill>
                <a:latin typeface="Arial" charset="0"/>
                <a:ea typeface="ＭＳ Ｐゴシック" charset="0"/>
              </a:defRPr>
            </a:lvl8pPr>
            <a:lvl9pPr marL="3996904" indent="-235112" eaLnBrk="0" fontAlgn="base" hangingPunct="0">
              <a:spcBef>
                <a:spcPct val="0"/>
              </a:spcBef>
              <a:spcAft>
                <a:spcPct val="0"/>
              </a:spcAft>
              <a:defRPr sz="2500">
                <a:solidFill>
                  <a:schemeClr val="tx1"/>
                </a:solidFill>
                <a:latin typeface="Arial" charset="0"/>
                <a:ea typeface="ＭＳ Ｐゴシック" charset="0"/>
              </a:defRPr>
            </a:lvl9pPr>
          </a:lstStyle>
          <a:p>
            <a:fld id="{5A798991-D740-5344-BC9A-580CD1CAB416}" type="slidenum">
              <a:rPr lang="en-US" sz="1200"/>
              <a:pPr/>
              <a:t>3</a:t>
            </a:fld>
            <a:endParaRPr lang="en-US" sz="1200"/>
          </a:p>
        </p:txBody>
      </p:sp>
    </p:spTree>
    <p:extLst>
      <p:ext uri="{BB962C8B-B14F-4D97-AF65-F5344CB8AC3E}">
        <p14:creationId xmlns:p14="http://schemas.microsoft.com/office/powerpoint/2010/main" val="2511691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a:t>
            </a:r>
            <a:r>
              <a:rPr lang="en-US" baseline="0" dirty="0" smtClean="0"/>
              <a:t> immigrant urban community including many people of Caribbean descent; low socioeconomic status</a:t>
            </a:r>
            <a:endParaRPr lang="en-US" dirty="0"/>
          </a:p>
        </p:txBody>
      </p:sp>
      <p:sp>
        <p:nvSpPr>
          <p:cNvPr id="4" name="Slide Number Placeholder 3"/>
          <p:cNvSpPr>
            <a:spLocks noGrp="1"/>
          </p:cNvSpPr>
          <p:nvPr>
            <p:ph type="sldNum" sz="quarter" idx="10"/>
          </p:nvPr>
        </p:nvSpPr>
        <p:spPr/>
        <p:txBody>
          <a:bodyPr/>
          <a:lstStyle/>
          <a:p>
            <a:fld id="{12B18E4E-3792-8A45-A51A-8E1A8EBB1ECF}" type="slidenum">
              <a:rPr lang="en-US" smtClean="0"/>
              <a:t>4</a:t>
            </a:fld>
            <a:endParaRPr lang="en-US"/>
          </a:p>
        </p:txBody>
      </p:sp>
    </p:spTree>
    <p:extLst>
      <p:ext uri="{BB962C8B-B14F-4D97-AF65-F5344CB8AC3E}">
        <p14:creationId xmlns:p14="http://schemas.microsoft.com/office/powerpoint/2010/main" val="842488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smtClean="0"/>
              <a:t>Clinic patient population—currently 50% of our HIV population in STAR is 50years or older (600pts)</a:t>
            </a:r>
          </a:p>
          <a:p>
            <a:r>
              <a:rPr lang="en-US" sz="800" dirty="0" smtClean="0"/>
              <a:t> --Clinical Pharmacist—we have clinical pharmacist in clinic 5 days a week to address complicated medication profiles</a:t>
            </a:r>
          </a:p>
          <a:p>
            <a:r>
              <a:rPr lang="en-US" sz="800" dirty="0" smtClean="0"/>
              <a:t> --All MDs are boarded in IM/ID—familiar with complex cases</a:t>
            </a:r>
          </a:p>
          <a:p>
            <a:r>
              <a:rPr lang="en-US" sz="800" dirty="0" smtClean="0"/>
              <a:t> </a:t>
            </a:r>
          </a:p>
          <a:p>
            <a:r>
              <a:rPr lang="en-US" sz="800" dirty="0" smtClean="0"/>
              <a:t>--Psychiatrist specializes in consult liaison psychiatry and neuropsychiatric conditions</a:t>
            </a:r>
          </a:p>
          <a:p>
            <a:r>
              <a:rPr lang="en-US" sz="800" dirty="0" smtClean="0"/>
              <a:t> </a:t>
            </a:r>
          </a:p>
          <a:p>
            <a:r>
              <a:rPr lang="en-US" sz="800" dirty="0" smtClean="0"/>
              <a:t>--</a:t>
            </a:r>
            <a:r>
              <a:rPr lang="en-US" sz="800" dirty="0" err="1" smtClean="0"/>
              <a:t>Neuropsych</a:t>
            </a:r>
            <a:r>
              <a:rPr lang="en-US" sz="800" dirty="0" smtClean="0"/>
              <a:t> testing is available in SUNY</a:t>
            </a:r>
          </a:p>
          <a:p>
            <a:r>
              <a:rPr lang="en-US" sz="800" dirty="0" smtClean="0"/>
              <a:t> </a:t>
            </a:r>
          </a:p>
          <a:p>
            <a:r>
              <a:rPr lang="en-US" sz="800" dirty="0" smtClean="0"/>
              <a:t>--SUNY also has Geriatric specific resources such as </a:t>
            </a:r>
            <a:r>
              <a:rPr lang="en-US" sz="800" dirty="0" err="1" smtClean="0"/>
              <a:t>Alzheimers</a:t>
            </a:r>
            <a:r>
              <a:rPr lang="en-US" sz="800" dirty="0" smtClean="0"/>
              <a:t> unit, and wheelchair clinic</a:t>
            </a:r>
          </a:p>
          <a:p>
            <a:r>
              <a:rPr lang="en-US" sz="800" dirty="0" smtClean="0"/>
              <a:t> </a:t>
            </a:r>
          </a:p>
          <a:p>
            <a:r>
              <a:rPr lang="en-US" sz="800" dirty="0" smtClean="0"/>
              <a:t>--Wide array of supportive services: case management, MH counseling, patient navigation, clinical pharmacist, nutrition, psychiatric, phlebotomy, HCV, Prep-PEP, --all co-located; and within Downstate—radiology, and medical/surgical subspecialties</a:t>
            </a:r>
          </a:p>
          <a:p>
            <a:endParaRPr lang="en-US" sz="800" dirty="0"/>
          </a:p>
        </p:txBody>
      </p:sp>
      <p:sp>
        <p:nvSpPr>
          <p:cNvPr id="4" name="Slide Number Placeholder 3"/>
          <p:cNvSpPr>
            <a:spLocks noGrp="1"/>
          </p:cNvSpPr>
          <p:nvPr>
            <p:ph type="sldNum" sz="quarter" idx="10"/>
          </p:nvPr>
        </p:nvSpPr>
        <p:spPr/>
        <p:txBody>
          <a:bodyPr/>
          <a:lstStyle/>
          <a:p>
            <a:fld id="{12B18E4E-3792-8A45-A51A-8E1A8EBB1ECF}" type="slidenum">
              <a:rPr lang="en-US" smtClean="0"/>
              <a:t>5</a:t>
            </a:fld>
            <a:endParaRPr lang="en-US"/>
          </a:p>
        </p:txBody>
      </p:sp>
    </p:spTree>
    <p:extLst>
      <p:ext uri="{BB962C8B-B14F-4D97-AF65-F5344CB8AC3E}">
        <p14:creationId xmlns:p14="http://schemas.microsoft.com/office/powerpoint/2010/main" val="1078164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STAR Patient Navigators, belonging to our Ryan White Part A Care Coordination Program HIV medical case management program.</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STAR Program at University Hospital Brooklyn utilizes Patient Navigators to join with PLWHAs to enhance self-management of HIV disease and closely monitor completion of specialty referrals. </a:t>
            </a:r>
          </a:p>
          <a:p>
            <a:endParaRPr lang="en-US" dirty="0" smtClean="0"/>
          </a:p>
          <a:p>
            <a:r>
              <a:rPr lang="en-US" dirty="0" smtClean="0"/>
              <a:t>Patient navigation ensures linkage to and engagement in needed medical or specialty care, mental health, harm reduction/substance use services, and social services. An important part of patient navigation is assessing social services and benefits needs. </a:t>
            </a:r>
          </a:p>
          <a:p>
            <a:endParaRPr lang="en-US" dirty="0" smtClean="0"/>
          </a:p>
          <a:p>
            <a:r>
              <a:rPr lang="en-US" dirty="0" smtClean="0"/>
              <a:t>Housing instability, food insecurity, lack of transportation, lack of medical insurance, and other barriers may impact a patient’s ability to manage their own care. Moreover, accompaniment to scheduled medical and social support service appointments has been shown to reduce mortality and depression while improving retention in care, viral suppression, and mental health. </a:t>
            </a:r>
          </a:p>
          <a:p>
            <a:endParaRPr lang="en-US" dirty="0"/>
          </a:p>
        </p:txBody>
      </p:sp>
      <p:sp>
        <p:nvSpPr>
          <p:cNvPr id="4" name="Slide Number Placeholder 3"/>
          <p:cNvSpPr>
            <a:spLocks noGrp="1"/>
          </p:cNvSpPr>
          <p:nvPr>
            <p:ph type="sldNum" sz="quarter" idx="10"/>
          </p:nvPr>
        </p:nvSpPr>
        <p:spPr/>
        <p:txBody>
          <a:bodyPr/>
          <a:lstStyle/>
          <a:p>
            <a:fld id="{12B18E4E-3792-8A45-A51A-8E1A8EBB1ECF}" type="slidenum">
              <a:rPr lang="en-US" smtClean="0"/>
              <a:t>6</a:t>
            </a:fld>
            <a:endParaRPr lang="en-US"/>
          </a:p>
        </p:txBody>
      </p:sp>
    </p:spTree>
    <p:extLst>
      <p:ext uri="{BB962C8B-B14F-4D97-AF65-F5344CB8AC3E}">
        <p14:creationId xmlns:p14="http://schemas.microsoft.com/office/powerpoint/2010/main" val="998431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http://</a:t>
            </a:r>
            <a:r>
              <a:rPr lang="en-US" sz="1200" dirty="0" err="1" smtClean="0"/>
              <a:t>www.aidsmap.com</a:t>
            </a:r>
            <a:r>
              <a:rPr lang="en-US" sz="1200" dirty="0" smtClean="0"/>
              <a:t>/Co-morbidities-are-common-and-rising-among-people-with-HIV-in-the-US/page/3105593/</a:t>
            </a:r>
          </a:p>
          <a:p>
            <a:endParaRPr lang="en-US" sz="1200" dirty="0" smtClean="0"/>
          </a:p>
          <a:p>
            <a:r>
              <a:rPr lang="en-US" sz="1200" kern="1200" dirty="0" err="1" smtClean="0">
                <a:solidFill>
                  <a:schemeClr val="tx1"/>
                </a:solidFill>
                <a:effectLst/>
                <a:latin typeface="+mn-lt"/>
                <a:ea typeface="+mn-ea"/>
                <a:cs typeface="+mn-cs"/>
              </a:rPr>
              <a:t>Hsue</a:t>
            </a:r>
            <a:r>
              <a:rPr lang="en-US" sz="1200" kern="1200" dirty="0" smtClean="0">
                <a:solidFill>
                  <a:schemeClr val="tx1"/>
                </a:solidFill>
                <a:effectLst/>
                <a:latin typeface="+mn-lt"/>
                <a:ea typeface="+mn-ea"/>
                <a:cs typeface="+mn-cs"/>
              </a:rPr>
              <a:t> P et al (Song X presenting). </a:t>
            </a:r>
            <a:r>
              <a:rPr lang="en-US" sz="1200" i="1" kern="1200" dirty="0" smtClean="0">
                <a:solidFill>
                  <a:schemeClr val="tx1"/>
                </a:solidFill>
                <a:effectLst/>
                <a:latin typeface="+mn-lt"/>
                <a:ea typeface="+mn-ea"/>
                <a:cs typeface="+mn-cs"/>
              </a:rPr>
              <a:t>A longitudinal analysis of comorbidities among human immunodeficiency virus (HIV) patients and matched non-HIV controls in the USA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IDWeek</a:t>
            </a:r>
            <a:r>
              <a:rPr lang="en-US" sz="1200" kern="1200" dirty="0" smtClean="0">
                <a:solidFill>
                  <a:schemeClr val="tx1"/>
                </a:solidFill>
                <a:effectLst/>
                <a:latin typeface="+mn-lt"/>
                <a:ea typeface="+mn-ea"/>
                <a:cs typeface="+mn-cs"/>
              </a:rPr>
              <a:t>, New Orleans, abstract 950, 2016.</a:t>
            </a:r>
          </a:p>
          <a:p>
            <a:r>
              <a:rPr lang="en-US" sz="1200" kern="1200" dirty="0" smtClean="0">
                <a:solidFill>
                  <a:schemeClr val="tx1"/>
                </a:solidFill>
                <a:effectLst/>
                <a:latin typeface="+mn-lt"/>
                <a:ea typeface="+mn-ea"/>
                <a:cs typeface="+mn-cs"/>
              </a:rPr>
              <a:t> </a:t>
            </a:r>
          </a:p>
          <a:p>
            <a:pPr marL="171450" indent="-171450">
              <a:buFont typeface="Arial"/>
              <a:buChar char="•"/>
            </a:pPr>
            <a:endParaRPr lang="en-US" sz="1200" dirty="0" smtClean="0"/>
          </a:p>
          <a:p>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dirty="0" smtClean="0"/>
          </a:p>
          <a:p>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2B18E4E-3792-8A45-A51A-8E1A8EBB1ECF}" type="slidenum">
              <a:rPr lang="en-US" smtClean="0"/>
              <a:t>9</a:t>
            </a:fld>
            <a:endParaRPr lang="en-US"/>
          </a:p>
        </p:txBody>
      </p:sp>
    </p:spTree>
    <p:extLst>
      <p:ext uri="{BB962C8B-B14F-4D97-AF65-F5344CB8AC3E}">
        <p14:creationId xmlns:p14="http://schemas.microsoft.com/office/powerpoint/2010/main" val="566781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Lack of understanding</a:t>
            </a:r>
          </a:p>
          <a:p>
            <a:pPr marL="171450" indent="-171450">
              <a:buFont typeface="Arial"/>
              <a:buChar char="•"/>
            </a:pPr>
            <a:r>
              <a:rPr lang="en-US" dirty="0" smtClean="0"/>
              <a:t>Believe one doctor should</a:t>
            </a:r>
            <a:r>
              <a:rPr lang="en-US" baseline="0" dirty="0" smtClean="0"/>
              <a:t> be able to treat everything</a:t>
            </a:r>
            <a:endParaRPr lang="en-US" dirty="0" smtClean="0"/>
          </a:p>
          <a:p>
            <a:pPr marL="171450" indent="-171450">
              <a:buFont typeface="Arial"/>
              <a:buChar char="•"/>
            </a:pPr>
            <a:r>
              <a:rPr lang="en-US" dirty="0" smtClean="0"/>
              <a:t>Too</a:t>
            </a:r>
            <a:r>
              <a:rPr lang="en-US" baseline="0" dirty="0" smtClean="0"/>
              <a:t> ill to go to specialty appointments.</a:t>
            </a:r>
            <a:endParaRPr lang="en-US" dirty="0"/>
          </a:p>
        </p:txBody>
      </p:sp>
      <p:sp>
        <p:nvSpPr>
          <p:cNvPr id="4" name="Slide Number Placeholder 3"/>
          <p:cNvSpPr>
            <a:spLocks noGrp="1"/>
          </p:cNvSpPr>
          <p:nvPr>
            <p:ph type="sldNum" sz="quarter" idx="10"/>
          </p:nvPr>
        </p:nvSpPr>
        <p:spPr/>
        <p:txBody>
          <a:bodyPr/>
          <a:lstStyle/>
          <a:p>
            <a:fld id="{12B18E4E-3792-8A45-A51A-8E1A8EBB1ECF}" type="slidenum">
              <a:rPr lang="en-US" smtClean="0"/>
              <a:t>10</a:t>
            </a:fld>
            <a:endParaRPr lang="en-US"/>
          </a:p>
        </p:txBody>
      </p:sp>
    </p:spTree>
    <p:extLst>
      <p:ext uri="{BB962C8B-B14F-4D97-AF65-F5344CB8AC3E}">
        <p14:creationId xmlns:p14="http://schemas.microsoft.com/office/powerpoint/2010/main" val="2411466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telephone</a:t>
            </a:r>
            <a:endParaRPr lang="en-US" dirty="0"/>
          </a:p>
        </p:txBody>
      </p:sp>
      <p:sp>
        <p:nvSpPr>
          <p:cNvPr id="4" name="Slide Number Placeholder 3"/>
          <p:cNvSpPr>
            <a:spLocks noGrp="1"/>
          </p:cNvSpPr>
          <p:nvPr>
            <p:ph type="sldNum" sz="quarter" idx="10"/>
          </p:nvPr>
        </p:nvSpPr>
        <p:spPr/>
        <p:txBody>
          <a:bodyPr/>
          <a:lstStyle/>
          <a:p>
            <a:fld id="{12B18E4E-3792-8A45-A51A-8E1A8EBB1ECF}" type="slidenum">
              <a:rPr lang="en-US" smtClean="0"/>
              <a:t>11</a:t>
            </a:fld>
            <a:endParaRPr lang="en-US"/>
          </a:p>
        </p:txBody>
      </p:sp>
    </p:spTree>
    <p:extLst>
      <p:ext uri="{BB962C8B-B14F-4D97-AF65-F5344CB8AC3E}">
        <p14:creationId xmlns:p14="http://schemas.microsoft.com/office/powerpoint/2010/main" val="2972212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7576AA-4866-4B3F-9FE7-AB336FDFEF4C}"/>
              </a:ext>
            </a:extLst>
          </p:cNvPr>
          <p:cNvSpPr>
            <a:spLocks noGrp="1"/>
          </p:cNvSpPr>
          <p:nvPr>
            <p:ph type="title" hasCustomPrompt="1"/>
          </p:nvPr>
        </p:nvSpPr>
        <p:spPr>
          <a:xfrm>
            <a:off x="2008415" y="2035208"/>
            <a:ext cx="6795018" cy="829193"/>
          </a:xfrm>
        </p:spPr>
        <p:txBody>
          <a:bodyPr>
            <a:noAutofit/>
          </a:bodyPr>
          <a:lstStyle>
            <a:lvl1pPr>
              <a:defRPr sz="6000">
                <a:solidFill>
                  <a:schemeClr val="bg1"/>
                </a:solidFill>
              </a:defRPr>
            </a:lvl1pPr>
          </a:lstStyle>
          <a:p>
            <a:r>
              <a:rPr lang="en-US" dirty="0"/>
              <a:t>Activity Title</a:t>
            </a:r>
          </a:p>
        </p:txBody>
      </p:sp>
      <p:sp>
        <p:nvSpPr>
          <p:cNvPr id="3" name="Content Placeholder 2">
            <a:extLst>
              <a:ext uri="{FF2B5EF4-FFF2-40B4-BE49-F238E27FC236}">
                <a16:creationId xmlns:a16="http://schemas.microsoft.com/office/drawing/2014/main" xmlns="" id="{56FEB880-299F-4C2C-B0CE-05C03177BFA0}"/>
              </a:ext>
            </a:extLst>
          </p:cNvPr>
          <p:cNvSpPr>
            <a:spLocks noGrp="1"/>
          </p:cNvSpPr>
          <p:nvPr>
            <p:ph idx="1" hasCustomPrompt="1"/>
          </p:nvPr>
        </p:nvSpPr>
        <p:spPr>
          <a:xfrm>
            <a:off x="2008415" y="3729068"/>
            <a:ext cx="6795018" cy="479037"/>
          </a:xfrm>
        </p:spPr>
        <p:txBody>
          <a:bodyPr>
            <a:noAutofit/>
          </a:bodyPr>
          <a:lstStyle>
            <a:lvl1pPr>
              <a:defRPr sz="2800" b="1">
                <a:solidFill>
                  <a:schemeClr val="bg1"/>
                </a:solidFill>
              </a:defRPr>
            </a:lvl1pPr>
          </a:lstStyle>
          <a:p>
            <a:pPr lvl="0"/>
            <a:r>
              <a:rPr lang="en-US" dirty="0"/>
              <a:t>Presenter(s) Name</a:t>
            </a:r>
          </a:p>
        </p:txBody>
      </p:sp>
      <p:sp>
        <p:nvSpPr>
          <p:cNvPr id="7" name="Content Placeholder 2">
            <a:extLst>
              <a:ext uri="{FF2B5EF4-FFF2-40B4-BE49-F238E27FC236}">
                <a16:creationId xmlns:a16="http://schemas.microsoft.com/office/drawing/2014/main" xmlns="" id="{EFB04E79-0625-405C-9E37-5AAD91CEDB24}"/>
              </a:ext>
            </a:extLst>
          </p:cNvPr>
          <p:cNvSpPr>
            <a:spLocks noGrp="1"/>
          </p:cNvSpPr>
          <p:nvPr>
            <p:ph idx="10" hasCustomPrompt="1"/>
          </p:nvPr>
        </p:nvSpPr>
        <p:spPr>
          <a:xfrm>
            <a:off x="2008415" y="4214357"/>
            <a:ext cx="6795018" cy="880153"/>
          </a:xfrm>
        </p:spPr>
        <p:txBody>
          <a:bodyPr>
            <a:normAutofit/>
          </a:bodyPr>
          <a:lstStyle>
            <a:lvl1pPr>
              <a:defRPr sz="2000" b="0" i="1">
                <a:solidFill>
                  <a:schemeClr val="bg1"/>
                </a:solidFill>
              </a:defRPr>
            </a:lvl1pPr>
          </a:lstStyle>
          <a:p>
            <a:pPr lvl="0"/>
            <a:r>
              <a:rPr lang="en-US" dirty="0"/>
              <a:t>Presenter(s) Title/Affiliation</a:t>
            </a:r>
          </a:p>
        </p:txBody>
      </p:sp>
    </p:spTree>
    <p:extLst>
      <p:ext uri="{BB962C8B-B14F-4D97-AF65-F5344CB8AC3E}">
        <p14:creationId xmlns:p14="http://schemas.microsoft.com/office/powerpoint/2010/main" val="1126635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68A87C-E9F0-42CE-9D85-F2551A55B285}" type="datetimeFigureOut">
              <a:rPr lang="en-US" smtClean="0"/>
              <a:t>12/12/18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653F04-3399-45FF-8C95-F0E6846758B7}" type="slidenum">
              <a:rPr lang="en-US" smtClean="0"/>
              <a:t>‹#›</a:t>
            </a:fld>
            <a:endParaRPr lang="en-US"/>
          </a:p>
        </p:txBody>
      </p:sp>
    </p:spTree>
    <p:extLst>
      <p:ext uri="{BB962C8B-B14F-4D97-AF65-F5344CB8AC3E}">
        <p14:creationId xmlns:p14="http://schemas.microsoft.com/office/powerpoint/2010/main" val="1075928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4"/>
          </p:nvPr>
        </p:nvSpPr>
        <p:spPr>
          <a:xfrm>
            <a:off x="0" y="6456829"/>
            <a:ext cx="2133600" cy="365125"/>
          </a:xfrm>
          <a:prstGeom prst="rect">
            <a:avLst/>
          </a:prstGeom>
        </p:spPr>
        <p:txBody>
          <a:bodyPr vert="horz" lIns="91440" tIns="45720" rIns="91440" bIns="45720" rtlCol="0" anchor="ctr"/>
          <a:lstStyle>
            <a:lvl1pPr algn="l">
              <a:defRPr sz="1400" b="0">
                <a:solidFill>
                  <a:schemeClr val="tx1"/>
                </a:solidFill>
              </a:defRPr>
            </a:lvl1pPr>
          </a:lstStyle>
          <a:p>
            <a:fld id="{51AC3CF6-25CD-4E75-9FFD-C5B9E43CD78B}" type="slidenum">
              <a:rPr lang="en-US" smtClean="0"/>
              <a:pPr/>
              <a:t>‹#›</a:t>
            </a:fld>
            <a:endParaRPr lang="en-US" dirty="0"/>
          </a:p>
        </p:txBody>
      </p:sp>
    </p:spTree>
    <p:extLst>
      <p:ext uri="{BB962C8B-B14F-4D97-AF65-F5344CB8AC3E}">
        <p14:creationId xmlns:p14="http://schemas.microsoft.com/office/powerpoint/2010/main" val="21870898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ingle Head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32B001-9D08-4D4A-B445-33C81106AA6C}"/>
              </a:ext>
            </a:extLst>
          </p:cNvPr>
          <p:cNvSpPr>
            <a:spLocks noGrp="1"/>
          </p:cNvSpPr>
          <p:nvPr>
            <p:ph type="title" hasCustomPrompt="1"/>
          </p:nvPr>
        </p:nvSpPr>
        <p:spPr>
          <a:xfrm>
            <a:off x="628650" y="234398"/>
            <a:ext cx="7886700" cy="829193"/>
          </a:xfrm>
        </p:spPr>
        <p:txBody>
          <a:bodyPr/>
          <a:lstStyle>
            <a:lvl1pPr>
              <a:defRPr/>
            </a:lvl1pPr>
          </a:lstStyle>
          <a:p>
            <a:r>
              <a:rPr lang="en-US" dirty="0"/>
              <a:t>Page Headline</a:t>
            </a:r>
          </a:p>
        </p:txBody>
      </p:sp>
      <p:sp>
        <p:nvSpPr>
          <p:cNvPr id="8" name="Content Placeholder 2">
            <a:extLst>
              <a:ext uri="{FF2B5EF4-FFF2-40B4-BE49-F238E27FC236}">
                <a16:creationId xmlns:a16="http://schemas.microsoft.com/office/drawing/2014/main" xmlns="" id="{EF22348D-6C20-49A4-8F66-D1BAF23E588B}"/>
              </a:ext>
            </a:extLst>
          </p:cNvPr>
          <p:cNvSpPr>
            <a:spLocks noGrp="1"/>
          </p:cNvSpPr>
          <p:nvPr>
            <p:ph sz="half" idx="10" hasCustomPrompt="1"/>
          </p:nvPr>
        </p:nvSpPr>
        <p:spPr>
          <a:xfrm>
            <a:off x="628650" y="1196983"/>
            <a:ext cx="7886700" cy="4448443"/>
          </a:xfrm>
        </p:spPr>
        <p:txBody>
          <a:bodyPr>
            <a:normAutofit/>
          </a:bodyPr>
          <a:lstStyle>
            <a:lvl1pPr marL="0" marR="0" indent="0" algn="l" defTabSz="914400" rtl="0" eaLnBrk="1" fontAlgn="auto" latinLnBrk="0" hangingPunct="1">
              <a:lnSpc>
                <a:spcPct val="90000"/>
              </a:lnSpc>
              <a:spcBef>
                <a:spcPts val="1000"/>
              </a:spcBef>
              <a:spcAft>
                <a:spcPts val="0"/>
              </a:spcAft>
              <a:buClr>
                <a:srgbClr val="D03138"/>
              </a:buClr>
              <a:buSzTx/>
              <a:buFont typeface="Arial" panose="020B0604020202020204" pitchFamily="34" charset="0"/>
              <a:buNone/>
              <a:tabLst/>
              <a:defRPr sz="24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p:txBody>
      </p:sp>
    </p:spTree>
    <p:extLst>
      <p:ext uri="{BB962C8B-B14F-4D97-AF65-F5344CB8AC3E}">
        <p14:creationId xmlns:p14="http://schemas.microsoft.com/office/powerpoint/2010/main" val="799424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32B001-9D08-4D4A-B445-33C81106AA6C}"/>
              </a:ext>
            </a:extLst>
          </p:cNvPr>
          <p:cNvSpPr>
            <a:spLocks noGrp="1"/>
          </p:cNvSpPr>
          <p:nvPr>
            <p:ph type="title" hasCustomPrompt="1"/>
          </p:nvPr>
        </p:nvSpPr>
        <p:spPr>
          <a:xfrm>
            <a:off x="628650" y="234398"/>
            <a:ext cx="7886700" cy="829193"/>
          </a:xfrm>
        </p:spPr>
        <p:txBody>
          <a:bodyPr/>
          <a:lstStyle>
            <a:lvl1pPr>
              <a:defRPr/>
            </a:lvl1pPr>
          </a:lstStyle>
          <a:p>
            <a:r>
              <a:rPr lang="en-US" dirty="0"/>
              <a:t>Page Headline</a:t>
            </a:r>
          </a:p>
        </p:txBody>
      </p:sp>
      <p:sp>
        <p:nvSpPr>
          <p:cNvPr id="3" name="Content Placeholder 2">
            <a:extLst>
              <a:ext uri="{FF2B5EF4-FFF2-40B4-BE49-F238E27FC236}">
                <a16:creationId xmlns:a16="http://schemas.microsoft.com/office/drawing/2014/main" xmlns="" id="{1674D8CC-3E9C-462A-8514-08D8752DD21C}"/>
              </a:ext>
            </a:extLst>
          </p:cNvPr>
          <p:cNvSpPr>
            <a:spLocks noGrp="1"/>
          </p:cNvSpPr>
          <p:nvPr>
            <p:ph sz="half" idx="1" hasCustomPrompt="1"/>
          </p:nvPr>
        </p:nvSpPr>
        <p:spPr>
          <a:xfrm>
            <a:off x="628650" y="1284447"/>
            <a:ext cx="3886200" cy="4276598"/>
          </a:xfrm>
        </p:spPr>
        <p:txBody>
          <a:bodyPr/>
          <a:lstStyle>
            <a:lvl1pPr marL="457200" indent="-457200">
              <a:buClr>
                <a:srgbClr val="D03138"/>
              </a:buClr>
              <a:buFont typeface="Arial" panose="020B0604020202020204" pitchFamily="34" charset="0"/>
              <a:buChar char="•"/>
              <a:defRPr sz="28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xmlns="" id="{EF22348D-6C20-49A4-8F66-D1BAF23E588B}"/>
              </a:ext>
            </a:extLst>
          </p:cNvPr>
          <p:cNvSpPr>
            <a:spLocks noGrp="1"/>
          </p:cNvSpPr>
          <p:nvPr>
            <p:ph sz="half" idx="10" hasCustomPrompt="1"/>
          </p:nvPr>
        </p:nvSpPr>
        <p:spPr>
          <a:xfrm>
            <a:off x="4629152" y="1284447"/>
            <a:ext cx="3886200" cy="4276598"/>
          </a:xfrm>
        </p:spPr>
        <p:txBody>
          <a:bodyPr/>
          <a:lstStyle>
            <a:lvl1pPr marL="457200" indent="-457200">
              <a:buClr>
                <a:srgbClr val="D03138"/>
              </a:buClr>
              <a:buFont typeface="Arial" panose="020B0604020202020204" pitchFamily="34" charset="0"/>
              <a:buChar char="•"/>
              <a:defRPr sz="28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6146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AA4006-C21C-48A5-9AC3-6327C1EA84B8}"/>
              </a:ext>
            </a:extLst>
          </p:cNvPr>
          <p:cNvSpPr>
            <a:spLocks noGrp="1"/>
          </p:cNvSpPr>
          <p:nvPr>
            <p:ph type="title" hasCustomPrompt="1"/>
          </p:nvPr>
        </p:nvSpPr>
        <p:spPr>
          <a:xfrm>
            <a:off x="357809" y="987425"/>
            <a:ext cx="3221210" cy="1069975"/>
          </a:xfrm>
        </p:spPr>
        <p:txBody>
          <a:bodyPr anchor="b">
            <a:noAutofit/>
          </a:bodyPr>
          <a:lstStyle>
            <a:lvl1pPr>
              <a:defRPr sz="5400"/>
            </a:lvl1pPr>
          </a:lstStyle>
          <a:p>
            <a:r>
              <a:rPr lang="en-US" dirty="0"/>
              <a:t>Page Headline</a:t>
            </a:r>
          </a:p>
        </p:txBody>
      </p:sp>
      <p:sp>
        <p:nvSpPr>
          <p:cNvPr id="3" name="Content Placeholder 2">
            <a:extLst>
              <a:ext uri="{FF2B5EF4-FFF2-40B4-BE49-F238E27FC236}">
                <a16:creationId xmlns:a16="http://schemas.microsoft.com/office/drawing/2014/main" xmlns="" id="{C083CF40-C94B-4EF2-B894-1F7C4AB1C214}"/>
              </a:ext>
            </a:extLst>
          </p:cNvPr>
          <p:cNvSpPr>
            <a:spLocks noGrp="1"/>
          </p:cNvSpPr>
          <p:nvPr>
            <p:ph idx="1"/>
          </p:nvPr>
        </p:nvSpPr>
        <p:spPr>
          <a:xfrm>
            <a:off x="3887391" y="987426"/>
            <a:ext cx="4898801" cy="4610293"/>
          </a:xfrm>
        </p:spPr>
        <p:txBody>
          <a:bodyPr/>
          <a:lstStyle>
            <a:lvl1pPr marL="457200" indent="-457200">
              <a:buClr>
                <a:srgbClr val="D03138"/>
              </a:buClr>
              <a:buFont typeface="Arial" panose="020B0604020202020204" pitchFamily="34" charset="0"/>
              <a:buChar char="•"/>
              <a:defRPr sz="3200"/>
            </a:lvl1pPr>
            <a:lvl2pPr>
              <a:buClr>
                <a:srgbClr val="D03138"/>
              </a:buClr>
              <a:defRPr sz="2800"/>
            </a:lvl2pPr>
            <a:lvl3pPr>
              <a:buClr>
                <a:srgbClr val="D03138"/>
              </a:buClr>
              <a:defRPr sz="2400"/>
            </a:lvl3pPr>
            <a:lvl4pPr>
              <a:buClr>
                <a:srgbClr val="D03138"/>
              </a:buClr>
              <a:defRPr sz="2000"/>
            </a:lvl4pPr>
            <a:lvl5pPr>
              <a:buClr>
                <a:srgbClr val="D03138"/>
              </a:buCl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a:extLst>
              <a:ext uri="{FF2B5EF4-FFF2-40B4-BE49-F238E27FC236}">
                <a16:creationId xmlns:a16="http://schemas.microsoft.com/office/drawing/2014/main" xmlns="" id="{300EC660-C071-4914-9592-DBABD93FB306}"/>
              </a:ext>
            </a:extLst>
          </p:cNvPr>
          <p:cNvSpPr>
            <a:spLocks noGrp="1"/>
          </p:cNvSpPr>
          <p:nvPr>
            <p:ph type="body" sz="half" idx="2" hasCustomPrompt="1"/>
          </p:nvPr>
        </p:nvSpPr>
        <p:spPr>
          <a:xfrm>
            <a:off x="357809" y="2057400"/>
            <a:ext cx="3221210" cy="354031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680781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87E5B6-7C5E-4871-920D-40FA7D3D3C2E}"/>
              </a:ext>
            </a:extLst>
          </p:cNvPr>
          <p:cNvSpPr>
            <a:spLocks noGrp="1"/>
          </p:cNvSpPr>
          <p:nvPr>
            <p:ph type="title" hasCustomPrompt="1"/>
          </p:nvPr>
        </p:nvSpPr>
        <p:spPr>
          <a:xfrm>
            <a:off x="351846" y="987425"/>
            <a:ext cx="3227174" cy="1069975"/>
          </a:xfrm>
        </p:spPr>
        <p:txBody>
          <a:bodyPr anchor="b">
            <a:noAutofit/>
          </a:bodyPr>
          <a:lstStyle>
            <a:lvl1pPr>
              <a:defRPr sz="5400"/>
            </a:lvl1pPr>
          </a:lstStyle>
          <a:p>
            <a:r>
              <a:rPr lang="en-US" dirty="0"/>
              <a:t>Page Headline</a:t>
            </a:r>
          </a:p>
        </p:txBody>
      </p:sp>
      <p:sp>
        <p:nvSpPr>
          <p:cNvPr id="3" name="Picture Placeholder 2">
            <a:extLst>
              <a:ext uri="{FF2B5EF4-FFF2-40B4-BE49-F238E27FC236}">
                <a16:creationId xmlns:a16="http://schemas.microsoft.com/office/drawing/2014/main" xmlns="" id="{15783BD2-572B-4596-807C-46ECA97045F5}"/>
              </a:ext>
            </a:extLst>
          </p:cNvPr>
          <p:cNvSpPr>
            <a:spLocks noGrp="1"/>
          </p:cNvSpPr>
          <p:nvPr>
            <p:ph type="pic" idx="1"/>
          </p:nvPr>
        </p:nvSpPr>
        <p:spPr>
          <a:xfrm>
            <a:off x="3887391" y="987425"/>
            <a:ext cx="4904763" cy="46386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a:extLst>
              <a:ext uri="{FF2B5EF4-FFF2-40B4-BE49-F238E27FC236}">
                <a16:creationId xmlns:a16="http://schemas.microsoft.com/office/drawing/2014/main" xmlns="" id="{216CB7FD-AC8F-4941-BF0F-47DDA3B74513}"/>
              </a:ext>
            </a:extLst>
          </p:cNvPr>
          <p:cNvSpPr>
            <a:spLocks noGrp="1"/>
          </p:cNvSpPr>
          <p:nvPr>
            <p:ph type="body" sz="half" idx="2" hasCustomPrompt="1"/>
          </p:nvPr>
        </p:nvSpPr>
        <p:spPr>
          <a:xfrm>
            <a:off x="351846" y="2057401"/>
            <a:ext cx="3227174" cy="356863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834621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 with Caption Below">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15783BD2-572B-4596-807C-46ECA97045F5}"/>
              </a:ext>
            </a:extLst>
          </p:cNvPr>
          <p:cNvSpPr>
            <a:spLocks noGrp="1"/>
          </p:cNvSpPr>
          <p:nvPr>
            <p:ph type="pic" idx="1"/>
          </p:nvPr>
        </p:nvSpPr>
        <p:spPr>
          <a:xfrm>
            <a:off x="2257425" y="351323"/>
            <a:ext cx="4629150" cy="46386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7" name="Text Placeholder 3">
            <a:extLst>
              <a:ext uri="{FF2B5EF4-FFF2-40B4-BE49-F238E27FC236}">
                <a16:creationId xmlns:a16="http://schemas.microsoft.com/office/drawing/2014/main" xmlns="" id="{A9F83A12-3542-47C1-9F0C-A2A74849307F}"/>
              </a:ext>
            </a:extLst>
          </p:cNvPr>
          <p:cNvSpPr>
            <a:spLocks noGrp="1"/>
          </p:cNvSpPr>
          <p:nvPr>
            <p:ph type="body" sz="half" idx="2" hasCustomPrompt="1"/>
          </p:nvPr>
        </p:nvSpPr>
        <p:spPr>
          <a:xfrm>
            <a:off x="2257425" y="5135547"/>
            <a:ext cx="4629150" cy="597342"/>
          </a:xfrm>
        </p:spPr>
        <p:txBody>
          <a:bodyPr>
            <a:normAutofit/>
          </a:bodyPr>
          <a:lstStyle>
            <a:lvl1pPr marL="0" indent="0">
              <a:buNone/>
              <a:defRPr lang="en-US" sz="1400" i="1" dirty="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here to edit image caption</a:t>
            </a:r>
          </a:p>
        </p:txBody>
      </p:sp>
    </p:spTree>
    <p:extLst>
      <p:ext uri="{BB962C8B-B14F-4D97-AF65-F5344CB8AC3E}">
        <p14:creationId xmlns:p14="http://schemas.microsoft.com/office/powerpoint/2010/main" val="4189722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710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EACA3E0-ADC9-374D-8B8A-224299348D94}" type="datetimeFigureOut">
              <a:rPr lang="en-US" smtClean="0"/>
              <a:t>12/12/18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FE5CBB0-6430-2146-8460-1159C719BCFB}" type="slidenum">
              <a:rPr lang="en-US" smtClean="0"/>
              <a:t>‹#›</a:t>
            </a:fld>
            <a:endParaRPr lang="en-US"/>
          </a:p>
        </p:txBody>
      </p:sp>
    </p:spTree>
    <p:extLst>
      <p:ext uri="{BB962C8B-B14F-4D97-AF65-F5344CB8AC3E}">
        <p14:creationId xmlns:p14="http://schemas.microsoft.com/office/powerpoint/2010/main" val="1248379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EACA3E0-ADC9-374D-8B8A-224299348D94}" type="datetimeFigureOut">
              <a:rPr lang="en-US" smtClean="0"/>
              <a:t>12/12/18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FE5CBB0-6430-2146-8460-1159C719BCFB}" type="slidenum">
              <a:rPr lang="en-US" smtClean="0"/>
              <a:t>‹#›</a:t>
            </a:fld>
            <a:endParaRPr lang="en-US"/>
          </a:p>
        </p:txBody>
      </p:sp>
    </p:spTree>
    <p:extLst>
      <p:ext uri="{BB962C8B-B14F-4D97-AF65-F5344CB8AC3E}">
        <p14:creationId xmlns:p14="http://schemas.microsoft.com/office/powerpoint/2010/main" val="34194580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BF32FE1-432F-4450-84EB-A1E2ED534A71}"/>
              </a:ext>
            </a:extLst>
          </p:cNvPr>
          <p:cNvSpPr>
            <a:spLocks noGrp="1"/>
          </p:cNvSpPr>
          <p:nvPr>
            <p:ph type="title"/>
          </p:nvPr>
        </p:nvSpPr>
        <p:spPr>
          <a:xfrm>
            <a:off x="628650" y="281053"/>
            <a:ext cx="7886700" cy="829193"/>
          </a:xfrm>
          <a:prstGeom prst="rect">
            <a:avLst/>
          </a:prstGeom>
        </p:spPr>
        <p:txBody>
          <a:bodyPr vert="horz" lIns="91440" tIns="45720" rIns="91440" bIns="45720" rtlCol="0" anchor="ctr">
            <a:normAutofit/>
          </a:bodyPr>
          <a:lstStyle/>
          <a:p>
            <a:r>
              <a:rPr lang="en-US" dirty="0"/>
              <a:t>Page Headline</a:t>
            </a:r>
          </a:p>
        </p:txBody>
      </p:sp>
      <p:sp>
        <p:nvSpPr>
          <p:cNvPr id="3" name="Text Placeholder 2">
            <a:extLst>
              <a:ext uri="{FF2B5EF4-FFF2-40B4-BE49-F238E27FC236}">
                <a16:creationId xmlns:a16="http://schemas.microsoft.com/office/drawing/2014/main" xmlns="" id="{CBDEA6BB-09FF-4C4E-8834-54ADDF035DAE}"/>
              </a:ext>
            </a:extLst>
          </p:cNvPr>
          <p:cNvSpPr>
            <a:spLocks noGrp="1"/>
          </p:cNvSpPr>
          <p:nvPr>
            <p:ph type="body" idx="1"/>
          </p:nvPr>
        </p:nvSpPr>
        <p:spPr>
          <a:xfrm>
            <a:off x="628650" y="1331102"/>
            <a:ext cx="7886700" cy="4351338"/>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20160239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84" r:id="rId11"/>
  </p:sldLayoutIdLst>
  <p:txStyles>
    <p:titleStyle>
      <a:lvl1pPr algn="l" defTabSz="914400" rtl="0" eaLnBrk="1" latinLnBrk="0" hangingPunct="1">
        <a:lnSpc>
          <a:spcPct val="90000"/>
        </a:lnSpc>
        <a:spcBef>
          <a:spcPct val="0"/>
        </a:spcBef>
        <a:buNone/>
        <a:defRPr sz="5400" b="1" kern="1200">
          <a:solidFill>
            <a:srgbClr val="095895"/>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endParaRPr lang="en-US" dirty="0"/>
          </a:p>
        </p:txBody>
      </p:sp>
      <p:sp>
        <p:nvSpPr>
          <p:cNvPr id="3" name="Subtitle 2"/>
          <p:cNvSpPr>
            <a:spLocks noGrp="1"/>
          </p:cNvSpPr>
          <p:nvPr>
            <p:ph idx="1"/>
          </p:nvPr>
        </p:nvSpPr>
        <p:spPr>
          <a:xfrm>
            <a:off x="1861457" y="1567543"/>
            <a:ext cx="6941976" cy="2242457"/>
          </a:xfrm>
        </p:spPr>
        <p:txBody>
          <a:bodyPr/>
          <a:lstStyle/>
          <a:p>
            <a:endParaRPr lang="en-US" sz="3500" dirty="0" smtClean="0"/>
          </a:p>
          <a:p>
            <a:r>
              <a:rPr lang="en-US" sz="3500" dirty="0" smtClean="0"/>
              <a:t>Expediting Specialty Referrals to</a:t>
            </a:r>
          </a:p>
          <a:p>
            <a:r>
              <a:rPr lang="en-US" sz="3500" dirty="0" smtClean="0"/>
              <a:t>Reduce Disparities in HIV Outcomes:</a:t>
            </a:r>
          </a:p>
          <a:p>
            <a:pPr algn="ctr"/>
            <a:r>
              <a:rPr lang="en-US" sz="3600" i="1" dirty="0" smtClean="0"/>
              <a:t>The Patient Navigator Role</a:t>
            </a:r>
          </a:p>
        </p:txBody>
      </p:sp>
      <p:pic>
        <p:nvPicPr>
          <p:cNvPr id="5" name="Content Placeholder 4"/>
          <p:cNvPicPr>
            <a:picLocks noGrp="1" noChangeAspect="1"/>
          </p:cNvPicPr>
          <p:nvPr>
            <p:ph idx="10"/>
          </p:nvPr>
        </p:nvPicPr>
        <p:blipFill>
          <a:blip r:embed="rId3"/>
          <a:stretch>
            <a:fillRect/>
          </a:stretch>
        </p:blipFill>
        <p:spPr>
          <a:xfrm>
            <a:off x="7043057" y="5248275"/>
            <a:ext cx="2100943" cy="825953"/>
          </a:xfrm>
          <a:prstGeom prst="rect">
            <a:avLst/>
          </a:prstGeom>
        </p:spPr>
      </p:pic>
      <p:sp>
        <p:nvSpPr>
          <p:cNvPr id="6" name="Rectangle 5"/>
          <p:cNvSpPr/>
          <p:nvPr/>
        </p:nvSpPr>
        <p:spPr>
          <a:xfrm>
            <a:off x="2471057" y="4398495"/>
            <a:ext cx="4310743" cy="400110"/>
          </a:xfrm>
          <a:prstGeom prst="rect">
            <a:avLst/>
          </a:prstGeom>
        </p:spPr>
        <p:txBody>
          <a:bodyPr wrap="square">
            <a:spAutoFit/>
          </a:bodyPr>
          <a:lstStyle/>
          <a:p>
            <a:pPr algn="ctr"/>
            <a:r>
              <a:rPr lang="en-US" sz="2000" smtClean="0">
                <a:solidFill>
                  <a:schemeClr val="bg1"/>
                </a:solidFill>
              </a:rPr>
              <a:t>Vanesa </a:t>
            </a:r>
            <a:r>
              <a:rPr lang="en-US" sz="2000" dirty="0" smtClean="0">
                <a:solidFill>
                  <a:schemeClr val="bg1"/>
                </a:solidFill>
              </a:rPr>
              <a:t>Lauradin, Patient Navigator, BA</a:t>
            </a:r>
            <a:endParaRPr lang="en-US" sz="2000" dirty="0">
              <a:solidFill>
                <a:schemeClr val="bg1"/>
              </a:solidFill>
            </a:endParaRPr>
          </a:p>
        </p:txBody>
      </p:sp>
    </p:spTree>
    <p:extLst>
      <p:ext uri="{BB962C8B-B14F-4D97-AF65-F5344CB8AC3E}">
        <p14:creationId xmlns:p14="http://schemas.microsoft.com/office/powerpoint/2010/main" val="3052039482"/>
      </p:ext>
    </p:extLst>
  </p:cSld>
  <p:clrMapOvr>
    <a:masterClrMapping/>
  </p:clrMapOvr>
  <mc:AlternateContent xmlns:mc="http://schemas.openxmlformats.org/markup-compatibility/2006">
    <mc:Choice xmlns:p14="http://schemas.microsoft.com/office/powerpoint/2010/main" Requires="p14">
      <p:transition spd="slow" p14:dur="2000" advTm="18151"/>
    </mc:Choice>
    <mc:Fallback>
      <p:transition xmlns:p14="http://schemas.microsoft.com/office/powerpoint/2010/main" spd="slow" advTm="18151"/>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“I am HIV Positive, Now What?”</a:t>
            </a:r>
            <a:endParaRPr lang="en-US" sz="4400" dirty="0"/>
          </a:p>
        </p:txBody>
      </p:sp>
      <p:sp>
        <p:nvSpPr>
          <p:cNvPr id="3" name="Content Placeholder 2"/>
          <p:cNvSpPr>
            <a:spLocks noGrp="1"/>
          </p:cNvSpPr>
          <p:nvPr>
            <p:ph sz="half" idx="10"/>
          </p:nvPr>
        </p:nvSpPr>
        <p:spPr/>
        <p:txBody>
          <a:bodyPr/>
          <a:lstStyle/>
          <a:p>
            <a:pPr marL="342900" indent="-342900">
              <a:buFont typeface="Arial"/>
              <a:buChar char="•"/>
            </a:pPr>
            <a:endParaRPr lang="en-US" dirty="0" smtClean="0"/>
          </a:p>
          <a:p>
            <a:pPr marL="342900" indent="-342900">
              <a:buFont typeface="Arial"/>
              <a:buChar char="•"/>
            </a:pPr>
            <a:r>
              <a:rPr lang="en-US" sz="3600" dirty="0" smtClean="0"/>
              <a:t>Why don’t patients go to their specialty appointments?</a:t>
            </a:r>
          </a:p>
          <a:p>
            <a:pPr marL="342900" indent="-342900">
              <a:buFont typeface="Arial"/>
              <a:buChar char="•"/>
            </a:pPr>
            <a:r>
              <a:rPr lang="en-US" sz="3600" dirty="0" smtClean="0"/>
              <a:t>How are they at risk to falling out of care?</a:t>
            </a:r>
          </a:p>
        </p:txBody>
      </p:sp>
    </p:spTree>
    <p:extLst>
      <p:ext uri="{BB962C8B-B14F-4D97-AF65-F5344CB8AC3E}">
        <p14:creationId xmlns:p14="http://schemas.microsoft.com/office/powerpoint/2010/main" val="3038368551"/>
      </p:ext>
    </p:extLst>
  </p:cSld>
  <p:clrMapOvr>
    <a:masterClrMapping/>
  </p:clrMapOvr>
  <mc:AlternateContent xmlns:mc="http://schemas.openxmlformats.org/markup-compatibility/2006">
    <mc:Choice xmlns:p14="http://schemas.microsoft.com/office/powerpoint/2010/main" Requires="p14">
      <p:transition spd="slow" p14:dur="2000" advTm="39751"/>
    </mc:Choice>
    <mc:Fallback>
      <p:transition xmlns:p14="http://schemas.microsoft.com/office/powerpoint/2010/main" spd="slow" advTm="39751"/>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Patient Barriers</a:t>
            </a:r>
            <a:endParaRPr lang="en-US" dirty="0"/>
          </a:p>
        </p:txBody>
      </p:sp>
      <p:sp>
        <p:nvSpPr>
          <p:cNvPr id="3" name="Content Placeholder 2"/>
          <p:cNvSpPr>
            <a:spLocks noGrp="1"/>
          </p:cNvSpPr>
          <p:nvPr>
            <p:ph idx="1"/>
          </p:nvPr>
        </p:nvSpPr>
        <p:spPr>
          <a:xfrm>
            <a:off x="628650" y="1360714"/>
            <a:ext cx="7886700" cy="3907292"/>
          </a:xfrm>
        </p:spPr>
        <p:txBody>
          <a:bodyPr>
            <a:normAutofit/>
          </a:bodyPr>
          <a:lstStyle/>
          <a:p>
            <a:pPr marL="342900" indent="-342900">
              <a:buFont typeface="Arial"/>
              <a:buChar char="•"/>
            </a:pPr>
            <a:r>
              <a:rPr lang="en-US" dirty="0" smtClean="0"/>
              <a:t>Lack of health literacy </a:t>
            </a:r>
          </a:p>
          <a:p>
            <a:pPr marL="342900" indent="-342900">
              <a:buFont typeface="Arial"/>
              <a:buChar char="•"/>
            </a:pPr>
            <a:r>
              <a:rPr lang="en-US" dirty="0" smtClean="0"/>
              <a:t>Low </a:t>
            </a:r>
            <a:r>
              <a:rPr lang="en-US" dirty="0" smtClean="0"/>
              <a:t>socioeconomic status</a:t>
            </a:r>
            <a:endParaRPr lang="en-US" dirty="0" smtClean="0"/>
          </a:p>
          <a:p>
            <a:pPr marL="342900" indent="-342900">
              <a:buFont typeface="Arial"/>
              <a:buChar char="•"/>
            </a:pPr>
            <a:r>
              <a:rPr lang="en-US" dirty="0"/>
              <a:t>Fear or/and overwhelmed by new diagnosis </a:t>
            </a:r>
            <a:endParaRPr lang="en-US" dirty="0" smtClean="0"/>
          </a:p>
          <a:p>
            <a:pPr marL="342900" indent="-342900">
              <a:buFont typeface="Arial"/>
              <a:buChar char="•"/>
            </a:pPr>
            <a:r>
              <a:rPr lang="en-US" dirty="0" smtClean="0"/>
              <a:t>Lack </a:t>
            </a:r>
            <a:r>
              <a:rPr lang="en-US" dirty="0" smtClean="0"/>
              <a:t>of time/ Inconvenient hours</a:t>
            </a:r>
          </a:p>
          <a:p>
            <a:pPr marL="342900" indent="-342900">
              <a:buFont typeface="Arial"/>
              <a:buChar char="•"/>
            </a:pPr>
            <a:r>
              <a:rPr lang="en-US" dirty="0" smtClean="0"/>
              <a:t>Transportation issues</a:t>
            </a:r>
          </a:p>
          <a:p>
            <a:pPr marL="342900" indent="-342900">
              <a:buFont typeface="Arial"/>
              <a:buChar char="•"/>
            </a:pPr>
            <a:r>
              <a:rPr lang="en-US" dirty="0" smtClean="0"/>
              <a:t>Unstable living situation-i.e. </a:t>
            </a:r>
            <a:r>
              <a:rPr lang="en-US" dirty="0" smtClean="0"/>
              <a:t>homelessness</a:t>
            </a:r>
          </a:p>
          <a:p>
            <a:pPr marL="342900" indent="-342900">
              <a:buFont typeface="Arial"/>
              <a:buChar char="•"/>
            </a:pPr>
            <a:r>
              <a:rPr lang="en-US" dirty="0" smtClean="0"/>
              <a:t>No working phone</a:t>
            </a:r>
            <a:endParaRPr lang="en-US" dirty="0" smtClean="0"/>
          </a:p>
          <a:p>
            <a:pPr marL="342900" indent="-342900">
              <a:buFont typeface="Arial"/>
              <a:buChar char="•"/>
            </a:pPr>
            <a:r>
              <a:rPr lang="en-US" dirty="0" smtClean="0"/>
              <a:t>Out-of-network providers</a:t>
            </a:r>
          </a:p>
          <a:p>
            <a:endParaRPr lang="en-US" dirty="0"/>
          </a:p>
          <a:p>
            <a:pPr marL="342900" indent="-342900">
              <a:buFont typeface="Arial"/>
              <a:buChar char="•"/>
            </a:pPr>
            <a:endParaRPr lang="en-US" dirty="0" smtClean="0"/>
          </a:p>
          <a:p>
            <a:pPr marL="342900" indent="-342900">
              <a:buFont typeface="Arial"/>
              <a:buChar char="•"/>
            </a:pPr>
            <a:endParaRPr lang="en-US" dirty="0" smtClean="0"/>
          </a:p>
          <a:p>
            <a:endParaRPr lang="en-US" dirty="0" smtClean="0"/>
          </a:p>
        </p:txBody>
      </p:sp>
    </p:spTree>
    <p:extLst>
      <p:ext uri="{BB962C8B-B14F-4D97-AF65-F5344CB8AC3E}">
        <p14:creationId xmlns:p14="http://schemas.microsoft.com/office/powerpoint/2010/main" val="1226663665"/>
      </p:ext>
    </p:extLst>
  </p:cSld>
  <p:clrMapOvr>
    <a:masterClrMapping/>
  </p:clrMapOvr>
  <mc:AlternateContent xmlns:mc="http://schemas.openxmlformats.org/markup-compatibility/2006">
    <mc:Choice xmlns:p14="http://schemas.microsoft.com/office/powerpoint/2010/main" Requires="p14">
      <p:transition spd="slow" p14:dur="2000" advTm="215416"/>
    </mc:Choice>
    <mc:Fallback>
      <p:transition xmlns:p14="http://schemas.microsoft.com/office/powerpoint/2010/main" spd="slow" advTm="215416"/>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Patient Barriers </a:t>
            </a:r>
            <a:endParaRPr lang="en-US" dirty="0"/>
          </a:p>
        </p:txBody>
      </p:sp>
      <p:sp>
        <p:nvSpPr>
          <p:cNvPr id="3" name="Content Placeholder 2"/>
          <p:cNvSpPr>
            <a:spLocks noGrp="1"/>
          </p:cNvSpPr>
          <p:nvPr>
            <p:ph idx="1"/>
          </p:nvPr>
        </p:nvSpPr>
        <p:spPr/>
        <p:txBody>
          <a:bodyPr/>
          <a:lstStyle/>
          <a:p>
            <a:pPr marL="342900" indent="-342900">
              <a:buFont typeface="Arial"/>
              <a:buChar char="•"/>
            </a:pPr>
            <a:r>
              <a:rPr lang="en-US" dirty="0"/>
              <a:t>Immigration status </a:t>
            </a:r>
          </a:p>
          <a:p>
            <a:pPr marL="342900" indent="-342900">
              <a:buFont typeface="Arial"/>
              <a:buChar char="•"/>
            </a:pPr>
            <a:r>
              <a:rPr lang="en-US" dirty="0"/>
              <a:t>Drug addiction</a:t>
            </a:r>
          </a:p>
          <a:p>
            <a:pPr marL="342900" indent="-342900">
              <a:buFont typeface="Arial"/>
              <a:buChar char="•"/>
            </a:pPr>
            <a:r>
              <a:rPr lang="en-US" dirty="0"/>
              <a:t>Mental health </a:t>
            </a:r>
            <a:r>
              <a:rPr lang="en-US" dirty="0" smtClean="0"/>
              <a:t>issues</a:t>
            </a:r>
            <a:endParaRPr lang="en-US" dirty="0"/>
          </a:p>
          <a:p>
            <a:pPr marL="342900" indent="-342900">
              <a:buFont typeface="Arial"/>
              <a:buChar char="•"/>
            </a:pPr>
            <a:r>
              <a:rPr lang="en-US" dirty="0"/>
              <a:t>Cultural </a:t>
            </a:r>
            <a:r>
              <a:rPr lang="en-US" dirty="0" smtClean="0"/>
              <a:t>barrier</a:t>
            </a:r>
            <a:endParaRPr lang="en-US" dirty="0"/>
          </a:p>
          <a:p>
            <a:pPr marL="342900" indent="-342900">
              <a:buFont typeface="Arial"/>
              <a:buChar char="•"/>
            </a:pPr>
            <a:r>
              <a:rPr lang="en-US" dirty="0"/>
              <a:t>Language </a:t>
            </a:r>
            <a:r>
              <a:rPr lang="en-US" dirty="0" smtClean="0"/>
              <a:t>barrier </a:t>
            </a:r>
            <a:endParaRPr lang="en-US" dirty="0"/>
          </a:p>
          <a:p>
            <a:pPr marL="342900" indent="-342900">
              <a:buFont typeface="Arial"/>
              <a:buChar char="•"/>
            </a:pPr>
            <a:r>
              <a:rPr lang="en-US" dirty="0"/>
              <a:t>Specialty provider </a:t>
            </a:r>
            <a:r>
              <a:rPr lang="en-US" dirty="0" smtClean="0"/>
              <a:t>not LGBTQ friendly</a:t>
            </a:r>
          </a:p>
          <a:p>
            <a:pPr marL="342900" indent="-342900">
              <a:buFont typeface="Arial"/>
              <a:buChar char="•"/>
            </a:pPr>
            <a:r>
              <a:rPr lang="en-US" dirty="0" smtClean="0"/>
              <a:t>Lack of social </a:t>
            </a:r>
            <a:r>
              <a:rPr lang="en-US" dirty="0" smtClean="0"/>
              <a:t>support</a:t>
            </a:r>
          </a:p>
          <a:p>
            <a:pPr marL="342900" indent="-342900">
              <a:buFont typeface="Arial"/>
              <a:buChar char="•"/>
            </a:pPr>
            <a:r>
              <a:rPr lang="en-US" dirty="0" smtClean="0"/>
              <a:t>Mistrust of health care system</a:t>
            </a:r>
            <a:endParaRPr lang="en-US" dirty="0"/>
          </a:p>
          <a:p>
            <a:endParaRPr lang="en-US" dirty="0"/>
          </a:p>
        </p:txBody>
      </p:sp>
    </p:spTree>
    <p:extLst>
      <p:ext uri="{BB962C8B-B14F-4D97-AF65-F5344CB8AC3E}">
        <p14:creationId xmlns:p14="http://schemas.microsoft.com/office/powerpoint/2010/main" val="3663354874"/>
      </p:ext>
    </p:extLst>
  </p:cSld>
  <p:clrMapOvr>
    <a:masterClrMapping/>
  </p:clrMapOvr>
  <mc:AlternateContent xmlns:mc="http://schemas.openxmlformats.org/markup-compatibility/2006">
    <mc:Choice xmlns:p14="http://schemas.microsoft.com/office/powerpoint/2010/main" Requires="p14">
      <p:transition spd="slow" p14:dur="2000" advTm="114341"/>
    </mc:Choice>
    <mc:Fallback>
      <p:transition xmlns:p14="http://schemas.microsoft.com/office/powerpoint/2010/main" spd="slow" advTm="114341"/>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Provider Barriers</a:t>
            </a:r>
            <a:endParaRPr lang="en-US" dirty="0"/>
          </a:p>
        </p:txBody>
      </p:sp>
      <p:sp>
        <p:nvSpPr>
          <p:cNvPr id="3" name="Content Placeholder 2"/>
          <p:cNvSpPr>
            <a:spLocks noGrp="1"/>
          </p:cNvSpPr>
          <p:nvPr>
            <p:ph sz="half" idx="10"/>
          </p:nvPr>
        </p:nvSpPr>
        <p:spPr>
          <a:xfrm>
            <a:off x="628650" y="1233714"/>
            <a:ext cx="7886700" cy="4937855"/>
          </a:xfrm>
        </p:spPr>
        <p:txBody>
          <a:bodyPr/>
          <a:lstStyle/>
          <a:p>
            <a:pPr marL="342900" indent="-342900">
              <a:buFont typeface="Arial"/>
              <a:buChar char="•"/>
            </a:pPr>
            <a:r>
              <a:rPr lang="en-US" sz="3200" dirty="0" err="1" smtClean="0"/>
              <a:t>Pt</a:t>
            </a:r>
            <a:r>
              <a:rPr lang="en-US" sz="3200" dirty="0" smtClean="0"/>
              <a:t> is uninsured/ lack Insurance </a:t>
            </a:r>
            <a:r>
              <a:rPr lang="en-US" sz="3200" dirty="0" smtClean="0"/>
              <a:t>coverage </a:t>
            </a:r>
          </a:p>
          <a:p>
            <a:pPr marL="342900" indent="-342900">
              <a:buFont typeface="Arial"/>
              <a:buChar char="•"/>
            </a:pPr>
            <a:r>
              <a:rPr lang="en-US" sz="3200" dirty="0" smtClean="0"/>
              <a:t>Medicaid &amp; Medicare</a:t>
            </a:r>
          </a:p>
          <a:p>
            <a:pPr marL="342900" indent="-342900">
              <a:buFont typeface="Arial"/>
              <a:buChar char="•"/>
            </a:pPr>
            <a:r>
              <a:rPr lang="en-US" sz="3200" dirty="0" smtClean="0"/>
              <a:t>Long wait time for specialty appointments</a:t>
            </a:r>
          </a:p>
          <a:p>
            <a:pPr marL="342900" indent="-342900">
              <a:buFont typeface="Arial"/>
              <a:buChar char="•"/>
            </a:pPr>
            <a:r>
              <a:rPr lang="en-US" sz="3200" dirty="0"/>
              <a:t>Lack of communication with providers within hospital </a:t>
            </a:r>
            <a:r>
              <a:rPr lang="en-US" sz="3200" dirty="0" smtClean="0"/>
              <a:t>systems</a:t>
            </a:r>
          </a:p>
          <a:p>
            <a:pPr marL="342900" indent="-342900">
              <a:buFont typeface="Arial"/>
              <a:buChar char="•"/>
            </a:pPr>
            <a:endParaRPr lang="en-US" dirty="0"/>
          </a:p>
          <a:p>
            <a:pPr marL="342900" indent="-342900">
              <a:buFont typeface="Arial"/>
              <a:buChar char="•"/>
            </a:pPr>
            <a:endParaRPr lang="en-US" dirty="0" smtClean="0"/>
          </a:p>
          <a:p>
            <a:pPr marL="342900" indent="-342900">
              <a:buFont typeface="Arial"/>
              <a:buChar char="•"/>
            </a:pPr>
            <a:endParaRPr lang="en-US" dirty="0" smtClean="0"/>
          </a:p>
          <a:p>
            <a:pPr marL="342900" indent="-342900">
              <a:buFont typeface="Arial"/>
              <a:buChar char="•"/>
            </a:pPr>
            <a:endParaRPr lang="en-US" dirty="0" smtClean="0"/>
          </a:p>
          <a:p>
            <a:pPr marL="342900" indent="-342900">
              <a:buFont typeface="Arial"/>
              <a:buChar char="•"/>
            </a:pPr>
            <a:endParaRPr lang="en-US" dirty="0"/>
          </a:p>
        </p:txBody>
      </p:sp>
    </p:spTree>
    <p:extLst>
      <p:ext uri="{BB962C8B-B14F-4D97-AF65-F5344CB8AC3E}">
        <p14:creationId xmlns:p14="http://schemas.microsoft.com/office/powerpoint/2010/main" val="1627722863"/>
      </p:ext>
    </p:extLst>
  </p:cSld>
  <p:clrMapOvr>
    <a:masterClrMapping/>
  </p:clrMapOvr>
  <mc:AlternateContent xmlns:mc="http://schemas.openxmlformats.org/markup-compatibility/2006">
    <mc:Choice xmlns:p14="http://schemas.microsoft.com/office/powerpoint/2010/main" Requires="p14">
      <p:transition spd="slow" p14:dur="2000" advTm="122312"/>
    </mc:Choice>
    <mc:Fallback>
      <p:transition xmlns:p14="http://schemas.microsoft.com/office/powerpoint/2010/main" spd="slow" advTm="122312"/>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Role of Patient Navigator </a:t>
            </a:r>
            <a:endParaRPr lang="en-US" dirty="0"/>
          </a:p>
        </p:txBody>
      </p:sp>
      <p:sp>
        <p:nvSpPr>
          <p:cNvPr id="3" name="Content Placeholder 2"/>
          <p:cNvSpPr>
            <a:spLocks noGrp="1"/>
          </p:cNvSpPr>
          <p:nvPr>
            <p:ph sz="half" idx="10"/>
          </p:nvPr>
        </p:nvSpPr>
        <p:spPr/>
        <p:txBody>
          <a:bodyPr/>
          <a:lstStyle/>
          <a:p>
            <a:pPr marL="457200" indent="-457200">
              <a:buFont typeface="Arial"/>
              <a:buChar char="•"/>
            </a:pPr>
            <a:r>
              <a:rPr lang="en-US" sz="3200" dirty="0" smtClean="0"/>
              <a:t>Facilitate Team-Based Care</a:t>
            </a:r>
          </a:p>
          <a:p>
            <a:pPr marL="342900" indent="-342900">
              <a:buFont typeface="Arial"/>
              <a:buChar char="•"/>
            </a:pPr>
            <a:r>
              <a:rPr lang="en-US" sz="3200" dirty="0" smtClean="0"/>
              <a:t>Assessment of patients</a:t>
            </a:r>
          </a:p>
          <a:p>
            <a:pPr marL="1028700" lvl="1" indent="-342900">
              <a:buFont typeface="Arial"/>
              <a:buChar char="•"/>
            </a:pPr>
            <a:r>
              <a:rPr lang="en-US" sz="3200" dirty="0" smtClean="0"/>
              <a:t>Needs</a:t>
            </a:r>
          </a:p>
          <a:p>
            <a:pPr marL="1028700" lvl="1" indent="-342900">
              <a:buFont typeface="Arial"/>
              <a:buChar char="•"/>
            </a:pPr>
            <a:r>
              <a:rPr lang="en-US" sz="3200" dirty="0" smtClean="0"/>
              <a:t>Ability</a:t>
            </a:r>
          </a:p>
          <a:p>
            <a:pPr marL="342900" indent="-342900">
              <a:buFont typeface="Arial"/>
              <a:buChar char="•"/>
            </a:pPr>
            <a:r>
              <a:rPr lang="en-US" sz="3200" dirty="0" smtClean="0"/>
              <a:t>Logistics </a:t>
            </a:r>
          </a:p>
          <a:p>
            <a:pPr marL="342900" indent="-342900">
              <a:buFont typeface="Arial"/>
              <a:buChar char="•"/>
            </a:pPr>
            <a:r>
              <a:rPr lang="en-US" sz="3200" dirty="0" smtClean="0"/>
              <a:t>Closely monitor </a:t>
            </a:r>
            <a:r>
              <a:rPr lang="en-US" sz="3200" dirty="0"/>
              <a:t>completion of specialty </a:t>
            </a:r>
            <a:r>
              <a:rPr lang="en-US" sz="3200" dirty="0" smtClean="0"/>
              <a:t>referrals</a:t>
            </a:r>
            <a:endParaRPr lang="en-US" sz="3200" dirty="0"/>
          </a:p>
          <a:p>
            <a:pPr marL="342900" indent="-342900">
              <a:buFont typeface="Arial"/>
              <a:buChar char="•"/>
            </a:pPr>
            <a:endParaRPr lang="en-US" sz="3200" dirty="0" smtClean="0"/>
          </a:p>
          <a:p>
            <a:pPr marL="1028700" lvl="1" indent="-342900">
              <a:buFont typeface="Arial"/>
              <a:buChar char="•"/>
            </a:pPr>
            <a:endParaRPr lang="en-US" sz="3200" dirty="0" smtClean="0"/>
          </a:p>
          <a:p>
            <a:pPr marL="342900" indent="-342900">
              <a:buFont typeface="Arial"/>
              <a:buChar char="•"/>
            </a:pPr>
            <a:endParaRPr lang="en-US" sz="3200" dirty="0" smtClean="0"/>
          </a:p>
          <a:p>
            <a:pPr marL="342900" indent="-342900">
              <a:buFont typeface="Arial"/>
              <a:buChar char="•"/>
            </a:pPr>
            <a:endParaRPr lang="en-US" sz="3200" dirty="0" smtClean="0"/>
          </a:p>
          <a:p>
            <a:pPr marL="342900" indent="-342900">
              <a:buFont typeface="Arial"/>
              <a:buChar char="•"/>
            </a:pPr>
            <a:endParaRPr lang="en-US" sz="3200" dirty="0" smtClean="0"/>
          </a:p>
          <a:p>
            <a:pPr marL="342900" indent="-342900">
              <a:buFont typeface="Arial"/>
              <a:buChar char="•"/>
            </a:pPr>
            <a:endParaRPr lang="en-US" dirty="0" smtClean="0"/>
          </a:p>
          <a:p>
            <a:pPr marL="342900" indent="-342900">
              <a:buFont typeface="Arial"/>
              <a:buChar char="•"/>
            </a:pPr>
            <a:endParaRPr lang="en-US" dirty="0" smtClean="0"/>
          </a:p>
          <a:p>
            <a:pPr marL="342900" indent="-342900">
              <a:buFont typeface="Arial"/>
              <a:buChar char="•"/>
            </a:pPr>
            <a:endParaRPr lang="en-US" dirty="0"/>
          </a:p>
        </p:txBody>
      </p:sp>
    </p:spTree>
    <p:extLst>
      <p:ext uri="{BB962C8B-B14F-4D97-AF65-F5344CB8AC3E}">
        <p14:creationId xmlns:p14="http://schemas.microsoft.com/office/powerpoint/2010/main" val="3033477386"/>
      </p:ext>
    </p:extLst>
  </p:cSld>
  <p:clrMapOvr>
    <a:masterClrMapping/>
  </p:clrMapOvr>
  <mc:AlternateContent xmlns:mc="http://schemas.openxmlformats.org/markup-compatibility/2006">
    <mc:Choice xmlns:p14="http://schemas.microsoft.com/office/powerpoint/2010/main" Requires="p14">
      <p:transition spd="slow" p14:dur="2000" advTm="83406"/>
    </mc:Choice>
    <mc:Fallback>
      <p:transition xmlns:p14="http://schemas.microsoft.com/office/powerpoint/2010/main" spd="slow" advTm="83406"/>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110246"/>
          </a:xfrm>
        </p:spPr>
        <p:txBody>
          <a:bodyPr>
            <a:normAutofit/>
          </a:bodyPr>
          <a:lstStyle/>
          <a:p>
            <a:r>
              <a:rPr lang="en-US" sz="3600" dirty="0"/>
              <a:t>How </a:t>
            </a:r>
            <a:r>
              <a:rPr lang="en-US" sz="3600" dirty="0" smtClean="0"/>
              <a:t>PNs </a:t>
            </a:r>
            <a:r>
              <a:rPr lang="en-US" sz="3600" dirty="0"/>
              <a:t>Expedite Specialty </a:t>
            </a:r>
            <a:r>
              <a:rPr lang="en-US" sz="3600" dirty="0" smtClean="0"/>
              <a:t>Referrals: Holistic Approach </a:t>
            </a:r>
            <a:endParaRPr lang="en-US" sz="3600" dirty="0"/>
          </a:p>
        </p:txBody>
      </p:sp>
      <p:sp>
        <p:nvSpPr>
          <p:cNvPr id="3" name="Content Placeholder 2"/>
          <p:cNvSpPr>
            <a:spLocks noGrp="1"/>
          </p:cNvSpPr>
          <p:nvPr>
            <p:ph idx="1"/>
          </p:nvPr>
        </p:nvSpPr>
        <p:spPr>
          <a:xfrm>
            <a:off x="254000" y="1270860"/>
            <a:ext cx="8580034" cy="4411579"/>
          </a:xfrm>
        </p:spPr>
        <p:txBody>
          <a:bodyPr>
            <a:normAutofit fontScale="70000" lnSpcReduction="20000"/>
          </a:bodyPr>
          <a:lstStyle/>
          <a:p>
            <a:r>
              <a:rPr lang="en-US" sz="3200" b="1" i="1" dirty="0" smtClean="0"/>
              <a:t>Remind</a:t>
            </a:r>
            <a:r>
              <a:rPr lang="en-US" sz="3200" dirty="0" smtClean="0"/>
              <a:t> patients of the purpose of the appointments via                     </a:t>
            </a:r>
            <a:r>
              <a:rPr lang="en-US" sz="3200" dirty="0" smtClean="0"/>
              <a:t>       </a:t>
            </a:r>
            <a:r>
              <a:rPr lang="en-US" sz="3200" i="1" u="sng" dirty="0" smtClean="0"/>
              <a:t>Health </a:t>
            </a:r>
            <a:r>
              <a:rPr lang="en-US" sz="3200" i="1" u="sng" dirty="0" smtClean="0"/>
              <a:t>Promotion Sessions</a:t>
            </a:r>
          </a:p>
          <a:p>
            <a:endParaRPr lang="en-US" sz="3200" dirty="0" smtClean="0"/>
          </a:p>
          <a:p>
            <a:r>
              <a:rPr lang="en-US" sz="3200" b="1" i="1" dirty="0" smtClean="0"/>
              <a:t>Listen</a:t>
            </a:r>
            <a:r>
              <a:rPr lang="en-US" sz="3200" dirty="0" smtClean="0"/>
              <a:t> to patients reasons behind their resistance </a:t>
            </a:r>
          </a:p>
          <a:p>
            <a:endParaRPr lang="en-US" sz="3200" dirty="0" smtClean="0"/>
          </a:p>
          <a:p>
            <a:r>
              <a:rPr lang="en-US" sz="3200" b="1" i="1" dirty="0" smtClean="0"/>
              <a:t>Inform</a:t>
            </a:r>
            <a:r>
              <a:rPr lang="en-US" sz="3200" dirty="0" smtClean="0"/>
              <a:t> PCP of any other symptoms patients are experiencing </a:t>
            </a:r>
          </a:p>
          <a:p>
            <a:endParaRPr lang="en-US" sz="3200" dirty="0" smtClean="0"/>
          </a:p>
          <a:p>
            <a:r>
              <a:rPr lang="en-US" sz="3200" b="1" i="1" dirty="0" smtClean="0"/>
              <a:t>Connect</a:t>
            </a:r>
            <a:r>
              <a:rPr lang="en-US" sz="3200" b="1" dirty="0" smtClean="0"/>
              <a:t> </a:t>
            </a:r>
            <a:r>
              <a:rPr lang="en-US" sz="3200" dirty="0" smtClean="0"/>
              <a:t>to resources &amp; social support </a:t>
            </a:r>
          </a:p>
          <a:p>
            <a:endParaRPr lang="en-US" dirty="0" smtClean="0"/>
          </a:p>
          <a:p>
            <a:r>
              <a:rPr lang="en-US" sz="3200" b="1" i="1" dirty="0" smtClean="0"/>
              <a:t>Accompanying</a:t>
            </a:r>
            <a:r>
              <a:rPr lang="en-US" sz="3200" dirty="0" smtClean="0"/>
              <a:t> patients to the specialty</a:t>
            </a:r>
          </a:p>
          <a:p>
            <a:endParaRPr lang="en-US" sz="3200" b="1" i="1" dirty="0" smtClean="0"/>
          </a:p>
          <a:p>
            <a:r>
              <a:rPr lang="en-US" sz="3200" b="1" i="1" dirty="0" smtClean="0"/>
              <a:t>Advocate </a:t>
            </a:r>
            <a:r>
              <a:rPr lang="en-US" sz="3200" dirty="0" smtClean="0"/>
              <a:t>for patients </a:t>
            </a:r>
            <a:endParaRPr lang="en-US" sz="3200" b="1" i="1" dirty="0" smtClean="0"/>
          </a:p>
          <a:p>
            <a:endParaRPr lang="en-US" dirty="0" smtClean="0"/>
          </a:p>
          <a:p>
            <a:pPr marL="342900" indent="-342900">
              <a:buFont typeface="Arial"/>
              <a:buChar char="•"/>
            </a:pPr>
            <a:endParaRPr lang="en-US" dirty="0"/>
          </a:p>
        </p:txBody>
      </p:sp>
    </p:spTree>
    <p:extLst>
      <p:ext uri="{BB962C8B-B14F-4D97-AF65-F5344CB8AC3E}">
        <p14:creationId xmlns:p14="http://schemas.microsoft.com/office/powerpoint/2010/main" val="1725196280"/>
      </p:ext>
    </p:extLst>
  </p:cSld>
  <p:clrMapOvr>
    <a:masterClrMapping/>
  </p:clrMapOvr>
  <mc:AlternateContent xmlns:mc="http://schemas.openxmlformats.org/markup-compatibility/2006">
    <mc:Choice xmlns:p14="http://schemas.microsoft.com/office/powerpoint/2010/main" Requires="p14">
      <p:transition spd="slow" p14:dur="2000" advTm="65337"/>
    </mc:Choice>
    <mc:Fallback>
      <p:transition xmlns:p14="http://schemas.microsoft.com/office/powerpoint/2010/main" spd="slow" advTm="65337"/>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078" y="286136"/>
            <a:ext cx="8841921" cy="1510007"/>
          </a:xfrm>
        </p:spPr>
        <p:txBody>
          <a:bodyPr>
            <a:normAutofit/>
          </a:bodyPr>
          <a:lstStyle/>
          <a:p>
            <a:r>
              <a:rPr lang="en-US" sz="4000" dirty="0" smtClean="0"/>
              <a:t>PN Attributes in Expediting Specialty Appointments</a:t>
            </a:r>
            <a:endParaRPr lang="en-US" sz="4000" dirty="0"/>
          </a:p>
        </p:txBody>
      </p:sp>
      <p:sp>
        <p:nvSpPr>
          <p:cNvPr id="3" name="Content Placeholder 2"/>
          <p:cNvSpPr>
            <a:spLocks noGrp="1"/>
          </p:cNvSpPr>
          <p:nvPr>
            <p:ph sz="half" idx="10"/>
          </p:nvPr>
        </p:nvSpPr>
        <p:spPr>
          <a:xfrm>
            <a:off x="628650" y="1831984"/>
            <a:ext cx="7886700" cy="3683446"/>
          </a:xfrm>
        </p:spPr>
        <p:txBody>
          <a:bodyPr/>
          <a:lstStyle/>
          <a:p>
            <a:pPr marL="342900" indent="-342900">
              <a:lnSpc>
                <a:spcPct val="110000"/>
              </a:lnSpc>
              <a:buFont typeface="Arial"/>
              <a:buChar char="•"/>
            </a:pPr>
            <a:r>
              <a:rPr lang="en-US" dirty="0" smtClean="0"/>
              <a:t>Being patient </a:t>
            </a:r>
          </a:p>
          <a:p>
            <a:pPr marL="342900" indent="-342900">
              <a:lnSpc>
                <a:spcPct val="110000"/>
              </a:lnSpc>
              <a:buFont typeface="Arial"/>
              <a:buChar char="•"/>
            </a:pPr>
            <a:r>
              <a:rPr lang="en-US" dirty="0" smtClean="0"/>
              <a:t>Ability </a:t>
            </a:r>
            <a:r>
              <a:rPr lang="en-US" dirty="0"/>
              <a:t>m</a:t>
            </a:r>
            <a:r>
              <a:rPr lang="en-US" dirty="0" smtClean="0"/>
              <a:t>ulti-tasking and retain information about </a:t>
            </a:r>
            <a:r>
              <a:rPr lang="en-US" dirty="0" err="1" smtClean="0"/>
              <a:t>pt’s</a:t>
            </a:r>
            <a:r>
              <a:rPr lang="en-US" dirty="0" smtClean="0"/>
              <a:t> medical &amp; social history </a:t>
            </a:r>
          </a:p>
          <a:p>
            <a:pPr marL="342900" indent="-342900">
              <a:lnSpc>
                <a:spcPct val="110000"/>
              </a:lnSpc>
              <a:buFont typeface="Arial"/>
              <a:buChar char="•"/>
            </a:pPr>
            <a:r>
              <a:rPr lang="en-US" dirty="0" smtClean="0"/>
              <a:t>Effective communication skills</a:t>
            </a:r>
          </a:p>
          <a:p>
            <a:pPr marL="1028700" lvl="1" indent="-342900">
              <a:lnSpc>
                <a:spcPct val="110000"/>
              </a:lnSpc>
              <a:buFont typeface="Arial"/>
              <a:buChar char="•"/>
            </a:pPr>
            <a:r>
              <a:rPr lang="en-US" dirty="0" smtClean="0"/>
              <a:t>Building relationships </a:t>
            </a:r>
          </a:p>
          <a:p>
            <a:pPr marL="342900" indent="-342900">
              <a:lnSpc>
                <a:spcPct val="110000"/>
              </a:lnSpc>
              <a:buFont typeface="Arial"/>
              <a:buChar char="•"/>
            </a:pPr>
            <a:r>
              <a:rPr lang="en-US" dirty="0" smtClean="0"/>
              <a:t>Culturally Competence</a:t>
            </a:r>
          </a:p>
          <a:p>
            <a:pPr marL="342900" indent="-342900">
              <a:lnSpc>
                <a:spcPct val="110000"/>
              </a:lnSpc>
              <a:buFont typeface="Arial"/>
              <a:buChar char="•"/>
            </a:pPr>
            <a:r>
              <a:rPr lang="en-US" dirty="0" smtClean="0"/>
              <a:t>Motivational Interviewing </a:t>
            </a:r>
          </a:p>
          <a:p>
            <a:pPr marL="342900" indent="-342900">
              <a:buFont typeface="Arial"/>
              <a:buChar char="•"/>
            </a:pPr>
            <a:endParaRPr lang="en-US" dirty="0" smtClean="0"/>
          </a:p>
          <a:p>
            <a:pPr marL="342900" indent="-342900">
              <a:buFont typeface="Arial"/>
              <a:buChar char="•"/>
            </a:pPr>
            <a:endParaRPr lang="en-US" dirty="0" smtClean="0"/>
          </a:p>
          <a:p>
            <a:pPr marL="342900" indent="-342900">
              <a:buFont typeface="Arial"/>
              <a:buChar char="•"/>
            </a:pPr>
            <a:endParaRPr lang="en-US" dirty="0" smtClean="0"/>
          </a:p>
        </p:txBody>
      </p:sp>
    </p:spTree>
    <p:extLst>
      <p:ext uri="{BB962C8B-B14F-4D97-AF65-F5344CB8AC3E}">
        <p14:creationId xmlns:p14="http://schemas.microsoft.com/office/powerpoint/2010/main" val="2645674609"/>
      </p:ext>
    </p:extLst>
  </p:cSld>
  <p:clrMapOvr>
    <a:masterClrMapping/>
  </p:clrMapOvr>
  <mc:AlternateContent xmlns:mc="http://schemas.openxmlformats.org/markup-compatibility/2006">
    <mc:Choice xmlns:p14="http://schemas.microsoft.com/office/powerpoint/2010/main" Requires="p14">
      <p:transition spd="slow" p14:dur="2000" advTm="113624"/>
    </mc:Choice>
    <mc:Fallback>
      <p:transition xmlns:p14="http://schemas.microsoft.com/office/powerpoint/2010/main" spd="slow" advTm="113624"/>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Honoring Autonomy…</a:t>
            </a:r>
            <a:endParaRPr lang="en-US"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57111" y="1330325"/>
            <a:ext cx="5229777" cy="4351338"/>
          </a:xfrm>
        </p:spPr>
      </p:pic>
    </p:spTree>
    <p:extLst>
      <p:ext uri="{BB962C8B-B14F-4D97-AF65-F5344CB8AC3E}">
        <p14:creationId xmlns:p14="http://schemas.microsoft.com/office/powerpoint/2010/main" val="1357640659"/>
      </p:ext>
    </p:extLst>
  </p:cSld>
  <p:clrMapOvr>
    <a:masterClrMapping/>
  </p:clrMapOvr>
  <mc:AlternateContent xmlns:mc="http://schemas.openxmlformats.org/markup-compatibility/2006">
    <mc:Choice xmlns:p14="http://schemas.microsoft.com/office/powerpoint/2010/main" Requires="p14">
      <p:transition spd="slow" p14:dur="2000" advTm="53079"/>
    </mc:Choice>
    <mc:Fallback>
      <p:transition xmlns:p14="http://schemas.microsoft.com/office/powerpoint/2010/main" spd="slow" advTm="53079"/>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Case Study: Patient W</a:t>
            </a:r>
            <a:endParaRPr lang="en-US" dirty="0"/>
          </a:p>
        </p:txBody>
      </p:sp>
      <p:sp>
        <p:nvSpPr>
          <p:cNvPr id="3" name="Content Placeholder 2"/>
          <p:cNvSpPr>
            <a:spLocks noGrp="1"/>
          </p:cNvSpPr>
          <p:nvPr>
            <p:ph idx="1"/>
          </p:nvPr>
        </p:nvSpPr>
        <p:spPr/>
        <p:txBody>
          <a:bodyPr>
            <a:normAutofit/>
          </a:bodyPr>
          <a:lstStyle/>
          <a:p>
            <a:pPr marL="342900" indent="-342900">
              <a:buFont typeface="Arial"/>
              <a:buChar char="•"/>
            </a:pPr>
            <a:r>
              <a:rPr lang="en-US" sz="2800" dirty="0" smtClean="0"/>
              <a:t>65 year-old African American woman</a:t>
            </a:r>
          </a:p>
          <a:p>
            <a:pPr marL="342900" indent="-342900">
              <a:buFont typeface="Arial"/>
              <a:buChar char="•"/>
            </a:pPr>
            <a:r>
              <a:rPr lang="en-US" sz="2800" dirty="0" smtClean="0"/>
              <a:t>HIV+ for 20 years from heterosexual contact</a:t>
            </a:r>
          </a:p>
          <a:p>
            <a:pPr marL="342900" indent="-342900">
              <a:buFont typeface="Arial"/>
              <a:buChar char="•"/>
            </a:pPr>
            <a:r>
              <a:rPr lang="en-US" sz="2800" dirty="0" smtClean="0"/>
              <a:t>Dialysis for 17 years </a:t>
            </a:r>
          </a:p>
          <a:p>
            <a:pPr marL="342900" indent="-342900">
              <a:buFont typeface="Arial"/>
              <a:buChar char="•"/>
            </a:pPr>
            <a:r>
              <a:rPr lang="en-US" sz="2800" dirty="0" smtClean="0"/>
              <a:t>Non-adherent to ART treatment</a:t>
            </a:r>
          </a:p>
          <a:p>
            <a:pPr marL="342900" indent="-342900">
              <a:buFont typeface="Arial"/>
              <a:buChar char="•"/>
            </a:pPr>
            <a:r>
              <a:rPr lang="en-US" sz="2800" dirty="0" smtClean="0"/>
              <a:t>Medical issues include</a:t>
            </a:r>
          </a:p>
          <a:p>
            <a:pPr marL="1028700" lvl="1" indent="-342900">
              <a:buFont typeface="Arial"/>
              <a:buChar char="•"/>
            </a:pPr>
            <a:r>
              <a:rPr lang="en-US" sz="2800" dirty="0" smtClean="0"/>
              <a:t>kidney failure,  </a:t>
            </a:r>
            <a:r>
              <a:rPr lang="en-US" sz="2800" dirty="0"/>
              <a:t>Non-obstructive coronary artery </a:t>
            </a:r>
            <a:r>
              <a:rPr lang="en-US" sz="2800" dirty="0" smtClean="0"/>
              <a:t>disease,  COPD/asthma, high cholesterol, gastro-esophageal  reflux disease, osteoarthritis</a:t>
            </a:r>
            <a:endParaRPr lang="en-US" sz="2800" dirty="0"/>
          </a:p>
          <a:p>
            <a:pPr marL="342900" indent="-342900">
              <a:buFont typeface="Arial"/>
              <a:buChar char="•"/>
            </a:pPr>
            <a:endParaRPr lang="en-US" dirty="0" smtClean="0"/>
          </a:p>
          <a:p>
            <a:pPr marL="342900" indent="-342900">
              <a:buFont typeface="Arial"/>
              <a:buChar char="•"/>
            </a:pPr>
            <a:endParaRPr lang="en-US" dirty="0" smtClean="0"/>
          </a:p>
        </p:txBody>
      </p:sp>
    </p:spTree>
    <p:extLst>
      <p:ext uri="{BB962C8B-B14F-4D97-AF65-F5344CB8AC3E}">
        <p14:creationId xmlns:p14="http://schemas.microsoft.com/office/powerpoint/2010/main" val="975082482"/>
      </p:ext>
    </p:extLst>
  </p:cSld>
  <p:clrMapOvr>
    <a:masterClrMapping/>
  </p:clrMapOvr>
  <mc:AlternateContent xmlns:mc="http://schemas.openxmlformats.org/markup-compatibility/2006">
    <mc:Choice xmlns:p14="http://schemas.microsoft.com/office/powerpoint/2010/main" Requires="p14">
      <p:transition spd="slow" p14:dur="2000" advTm="34596"/>
    </mc:Choice>
    <mc:Fallback>
      <p:transition xmlns:p14="http://schemas.microsoft.com/office/powerpoint/2010/main" spd="slow" advTm="34596"/>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Challenges</a:t>
            </a:r>
            <a:endParaRPr lang="en-US" dirty="0"/>
          </a:p>
        </p:txBody>
      </p:sp>
      <p:sp>
        <p:nvSpPr>
          <p:cNvPr id="3" name="Content Placeholder 2"/>
          <p:cNvSpPr>
            <a:spLocks noGrp="1"/>
          </p:cNvSpPr>
          <p:nvPr>
            <p:ph idx="1"/>
          </p:nvPr>
        </p:nvSpPr>
        <p:spPr/>
        <p:txBody>
          <a:bodyPr>
            <a:normAutofit lnSpcReduction="10000"/>
          </a:bodyPr>
          <a:lstStyle/>
          <a:p>
            <a:pPr marL="571500" indent="-571500">
              <a:buFont typeface="Arial" panose="020B0604020202020204" pitchFamily="34" charset="0"/>
              <a:buChar char="•"/>
            </a:pPr>
            <a:r>
              <a:rPr lang="en-US" sz="2800" dirty="0" smtClean="0"/>
              <a:t>Medical  Challenges</a:t>
            </a:r>
          </a:p>
          <a:p>
            <a:pPr marL="1257300" lvl="1" indent="-571500">
              <a:buFont typeface="Courier New" panose="02070309020205020404" pitchFamily="49" charset="0"/>
              <a:buChar char="o"/>
            </a:pPr>
            <a:r>
              <a:rPr lang="en-US" sz="2800" dirty="0" smtClean="0"/>
              <a:t>Dialysis</a:t>
            </a:r>
          </a:p>
          <a:p>
            <a:pPr marL="1714500" lvl="2" indent="-571500">
              <a:buFont typeface="Courier New" panose="02070309020205020404" pitchFamily="49" charset="0"/>
              <a:buChar char="o"/>
            </a:pPr>
            <a:r>
              <a:rPr lang="en-US" sz="2800" dirty="0" smtClean="0"/>
              <a:t>Limited appointment time</a:t>
            </a:r>
          </a:p>
          <a:p>
            <a:pPr marL="1257300" lvl="1" indent="-571500">
              <a:buFont typeface="Courier New" panose="02070309020205020404" pitchFamily="49" charset="0"/>
              <a:buChar char="o"/>
            </a:pPr>
            <a:r>
              <a:rPr lang="en-US" sz="2800" dirty="0" smtClean="0"/>
              <a:t>Cancer and Surgeries </a:t>
            </a:r>
          </a:p>
          <a:p>
            <a:pPr marL="1257300" lvl="1" indent="-571500">
              <a:buFont typeface="Courier New" panose="02070309020205020404" pitchFamily="49" charset="0"/>
              <a:buChar char="o"/>
            </a:pPr>
            <a:r>
              <a:rPr lang="en-US" sz="2800" dirty="0" smtClean="0"/>
              <a:t>Mental Health</a:t>
            </a:r>
          </a:p>
          <a:p>
            <a:pPr marL="1257300" lvl="1" indent="-571500">
              <a:buFont typeface="Courier New" panose="02070309020205020404" pitchFamily="49" charset="0"/>
              <a:buChar char="o"/>
            </a:pPr>
            <a:endParaRPr lang="en-US" sz="2800" dirty="0" smtClean="0"/>
          </a:p>
          <a:p>
            <a:pPr marL="571500" indent="-571500">
              <a:buFont typeface="Arial" panose="020B0604020202020204" pitchFamily="34" charset="0"/>
              <a:buChar char="•"/>
            </a:pPr>
            <a:r>
              <a:rPr lang="en-US" sz="2800" dirty="0" smtClean="0"/>
              <a:t>Social Barriers</a:t>
            </a:r>
          </a:p>
          <a:p>
            <a:pPr marL="1257300" lvl="1" indent="-571500">
              <a:buFont typeface="Courier New" panose="02070309020205020404" pitchFamily="49" charset="0"/>
              <a:buChar char="o"/>
            </a:pPr>
            <a:r>
              <a:rPr lang="en-US" sz="2800" dirty="0" smtClean="0"/>
              <a:t>HIV status revealed by family</a:t>
            </a:r>
          </a:p>
          <a:p>
            <a:pPr marL="1714500" lvl="2" indent="-571500">
              <a:buFont typeface="Courier New" panose="02070309020205020404" pitchFamily="49" charset="0"/>
              <a:buChar char="o"/>
            </a:pPr>
            <a:r>
              <a:rPr lang="en-US" sz="2800" dirty="0" smtClean="0"/>
              <a:t>Lack of Trust</a:t>
            </a:r>
          </a:p>
          <a:p>
            <a:pPr marL="1257300" lvl="1" indent="-571500">
              <a:buFont typeface="Courier New" panose="02070309020205020404" pitchFamily="49" charset="0"/>
              <a:buChar char="o"/>
            </a:pPr>
            <a:r>
              <a:rPr lang="en-US" sz="2800" dirty="0" smtClean="0"/>
              <a:t>Isolated</a:t>
            </a:r>
          </a:p>
          <a:p>
            <a:pPr marL="571500" indent="-571500">
              <a:buFont typeface="Arial" panose="020B0604020202020204" pitchFamily="34" charset="0"/>
              <a:buChar char="•"/>
            </a:pPr>
            <a:endParaRPr lang="en-US" sz="4400" dirty="0" smtClean="0"/>
          </a:p>
          <a:p>
            <a:endParaRPr lang="en-US" sz="4400" dirty="0" smtClean="0"/>
          </a:p>
          <a:p>
            <a:endParaRPr lang="en-US" dirty="0"/>
          </a:p>
        </p:txBody>
      </p:sp>
    </p:spTree>
    <p:extLst>
      <p:ext uri="{BB962C8B-B14F-4D97-AF65-F5344CB8AC3E}">
        <p14:creationId xmlns:p14="http://schemas.microsoft.com/office/powerpoint/2010/main" val="1501189026"/>
      </p:ext>
    </p:extLst>
  </p:cSld>
  <p:clrMapOvr>
    <a:masterClrMapping/>
  </p:clrMapOvr>
  <mc:AlternateContent xmlns:mc="http://schemas.openxmlformats.org/markup-compatibility/2006">
    <mc:Choice xmlns:p14="http://schemas.microsoft.com/office/powerpoint/2010/main" Requires="p14">
      <p:transition spd="slow" p14:dur="2000" advTm="122869"/>
    </mc:Choice>
    <mc:Fallback>
      <p:transition xmlns:p14="http://schemas.microsoft.com/office/powerpoint/2010/main" spd="slow" advTm="122869"/>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42900" y="241300"/>
            <a:ext cx="8669295" cy="1434815"/>
          </a:xfrm>
        </p:spPr>
        <p:txBody>
          <a:bodyPr>
            <a:normAutofit/>
          </a:bodyPr>
          <a:lstStyle/>
          <a:p>
            <a:pPr algn="ctr"/>
            <a:r>
              <a:rPr lang="en-US" dirty="0" smtClean="0"/>
              <a:t>STAR Program</a:t>
            </a:r>
            <a:endParaRPr lang="en-US" i="1" dirty="0"/>
          </a:p>
        </p:txBody>
      </p:sp>
      <p:sp>
        <p:nvSpPr>
          <p:cNvPr id="4" name="TextBox 3"/>
          <p:cNvSpPr txBox="1"/>
          <p:nvPr/>
        </p:nvSpPr>
        <p:spPr>
          <a:xfrm>
            <a:off x="469900" y="1676115"/>
            <a:ext cx="7998597" cy="1815882"/>
          </a:xfrm>
          <a:prstGeom prst="rect">
            <a:avLst/>
          </a:prstGeom>
          <a:noFill/>
        </p:spPr>
        <p:txBody>
          <a:bodyPr wrap="square" rtlCol="0">
            <a:spAutoFit/>
          </a:bodyPr>
          <a:lstStyle/>
          <a:p>
            <a:r>
              <a:rPr lang="en-US" sz="2800" i="1" dirty="0" smtClean="0">
                <a:solidFill>
                  <a:schemeClr val="tx1"/>
                </a:solidFill>
              </a:rPr>
              <a:t>Achieve Health Equity through</a:t>
            </a:r>
          </a:p>
          <a:p>
            <a:pPr marL="742950" lvl="1" indent="-285750">
              <a:buFont typeface="Arial" panose="020B0604020202020204" pitchFamily="34" charset="0"/>
              <a:buChar char="•"/>
            </a:pPr>
            <a:r>
              <a:rPr lang="en-US" sz="2800" i="1" dirty="0" smtClean="0">
                <a:solidFill>
                  <a:schemeClr val="tx1"/>
                </a:solidFill>
              </a:rPr>
              <a:t>Quality Care</a:t>
            </a:r>
          </a:p>
          <a:p>
            <a:pPr marL="742950" lvl="1" indent="-285750">
              <a:buFont typeface="Arial" panose="020B0604020202020204" pitchFamily="34" charset="0"/>
              <a:buChar char="•"/>
            </a:pPr>
            <a:r>
              <a:rPr lang="en-US" sz="2800" i="1" dirty="0" smtClean="0"/>
              <a:t>Education and </a:t>
            </a:r>
            <a:r>
              <a:rPr lang="en-US" sz="2800" i="1" dirty="0" smtClean="0">
                <a:solidFill>
                  <a:schemeClr val="tx1"/>
                </a:solidFill>
              </a:rPr>
              <a:t>Research</a:t>
            </a:r>
          </a:p>
          <a:p>
            <a:pPr marL="742950" lvl="1" indent="-285750">
              <a:buFont typeface="Arial" panose="020B0604020202020204" pitchFamily="34" charset="0"/>
              <a:buChar char="•"/>
            </a:pPr>
            <a:r>
              <a:rPr lang="en-US" sz="2800" i="1" dirty="0" smtClean="0"/>
              <a:t>Community Empowerment</a:t>
            </a:r>
            <a:endParaRPr lang="en-US" sz="2800" i="1" dirty="0">
              <a:solidFill>
                <a:schemeClr val="tx1"/>
              </a:solidFill>
            </a:endParaRPr>
          </a:p>
        </p:txBody>
      </p:sp>
      <p:pic>
        <p:nvPicPr>
          <p:cNvPr id="2" name="Picture 1"/>
          <p:cNvPicPr>
            <a:picLocks noChangeAspect="1"/>
          </p:cNvPicPr>
          <p:nvPr/>
        </p:nvPicPr>
        <p:blipFill>
          <a:blip r:embed="rId3"/>
          <a:stretch>
            <a:fillRect/>
          </a:stretch>
        </p:blipFill>
        <p:spPr>
          <a:xfrm>
            <a:off x="1203950" y="3444727"/>
            <a:ext cx="7047471" cy="2562716"/>
          </a:xfrm>
          <a:prstGeom prst="rect">
            <a:avLst/>
          </a:prstGeom>
          <a:effectLst>
            <a:softEdge rad="127000"/>
          </a:effectLst>
        </p:spPr>
      </p:pic>
    </p:spTree>
    <p:extLst>
      <p:ext uri="{BB962C8B-B14F-4D97-AF65-F5344CB8AC3E}">
        <p14:creationId xmlns:p14="http://schemas.microsoft.com/office/powerpoint/2010/main" val="3765503257"/>
      </p:ext>
    </p:extLst>
  </p:cSld>
  <p:clrMapOvr>
    <a:masterClrMapping/>
  </p:clrMapOvr>
  <p:transition xmlns:p14="http://schemas.microsoft.com/office/powerpoint/2010/main" advTm="30584"/>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385"/>
            <a:ext cx="8229600" cy="1143000"/>
          </a:xfrm>
        </p:spPr>
        <p:txBody>
          <a:bodyPr>
            <a:normAutofit/>
          </a:bodyPr>
          <a:lstStyle/>
          <a:p>
            <a:r>
              <a:rPr lang="en-US" dirty="0" smtClean="0"/>
              <a:t>Patient W’s Strengths</a:t>
            </a:r>
            <a:endParaRPr lang="en-US" dirty="0"/>
          </a:p>
        </p:txBody>
      </p:sp>
      <p:sp>
        <p:nvSpPr>
          <p:cNvPr id="3" name="Content Placeholder 2"/>
          <p:cNvSpPr>
            <a:spLocks noGrp="1"/>
          </p:cNvSpPr>
          <p:nvPr>
            <p:ph idx="1"/>
          </p:nvPr>
        </p:nvSpPr>
        <p:spPr>
          <a:xfrm>
            <a:off x="457200" y="1363385"/>
            <a:ext cx="8229600" cy="5058098"/>
          </a:xfrm>
        </p:spPr>
        <p:txBody>
          <a:bodyPr>
            <a:normAutofit/>
          </a:bodyPr>
          <a:lstStyle/>
          <a:p>
            <a:pPr marL="342900" indent="-342900">
              <a:lnSpc>
                <a:spcPct val="120000"/>
              </a:lnSpc>
              <a:buFont typeface="Arial" panose="020B0604020202020204" pitchFamily="34" charset="0"/>
              <a:buChar char="•"/>
            </a:pPr>
            <a:r>
              <a:rPr lang="en-US" dirty="0" smtClean="0"/>
              <a:t>Willing to go to specialty appointments when motivated </a:t>
            </a:r>
          </a:p>
          <a:p>
            <a:pPr lvl="2">
              <a:lnSpc>
                <a:spcPct val="120000"/>
              </a:lnSpc>
            </a:pPr>
            <a:r>
              <a:rPr lang="en-US" sz="2400" dirty="0" smtClean="0"/>
              <a:t>Memorial Sloan Kettering </a:t>
            </a:r>
          </a:p>
          <a:p>
            <a:pPr marL="457200" indent="-457200">
              <a:lnSpc>
                <a:spcPct val="120000"/>
              </a:lnSpc>
              <a:buFont typeface="Arial"/>
              <a:buChar char="•"/>
            </a:pPr>
            <a:r>
              <a:rPr lang="en-US" dirty="0" smtClean="0"/>
              <a:t>Asks a lot of questions </a:t>
            </a:r>
          </a:p>
          <a:p>
            <a:pPr marL="457200" indent="-457200">
              <a:lnSpc>
                <a:spcPct val="120000"/>
              </a:lnSpc>
              <a:buFont typeface="Arial"/>
              <a:buChar char="•"/>
            </a:pPr>
            <a:r>
              <a:rPr lang="en-US" dirty="0" smtClean="0"/>
              <a:t>Can provide some of her medical history to providers on her own.</a:t>
            </a:r>
            <a:endParaRPr lang="en-US" dirty="0"/>
          </a:p>
          <a:p>
            <a:pPr marL="342900" indent="-342900">
              <a:lnSpc>
                <a:spcPct val="120000"/>
              </a:lnSpc>
              <a:buFont typeface="Arial"/>
              <a:buChar char="•"/>
            </a:pPr>
            <a:r>
              <a:rPr lang="en-US" dirty="0" smtClean="0"/>
              <a:t>Can learn to trust providers when she develops rapport with those involved in her care.  </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2284712320"/>
      </p:ext>
    </p:extLst>
  </p:cSld>
  <p:clrMapOvr>
    <a:masterClrMapping/>
  </p:clrMapOvr>
  <mc:AlternateContent xmlns:mc="http://schemas.openxmlformats.org/markup-compatibility/2006">
    <mc:Choice xmlns:p14="http://schemas.microsoft.com/office/powerpoint/2010/main" Requires="p14">
      <p:transition spd="slow" p14:dur="2000" advTm="57431"/>
    </mc:Choice>
    <mc:Fallback>
      <p:transition xmlns:p14="http://schemas.microsoft.com/office/powerpoint/2010/main" spd="slow" advTm="57431"/>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Patient Navigator’s Role</a:t>
            </a:r>
            <a:endParaRPr lang="en-US" dirty="0"/>
          </a:p>
        </p:txBody>
      </p:sp>
      <p:sp>
        <p:nvSpPr>
          <p:cNvPr id="3" name="Content Placeholder 2"/>
          <p:cNvSpPr>
            <a:spLocks noGrp="1"/>
          </p:cNvSpPr>
          <p:nvPr>
            <p:ph idx="1"/>
          </p:nvPr>
        </p:nvSpPr>
        <p:spPr>
          <a:xfrm>
            <a:off x="628650" y="1120548"/>
            <a:ext cx="7886700" cy="4351338"/>
          </a:xfrm>
        </p:spPr>
        <p:txBody>
          <a:bodyPr>
            <a:normAutofit/>
          </a:bodyPr>
          <a:lstStyle/>
          <a:p>
            <a:pPr marL="342900" indent="-342900">
              <a:buFont typeface="Arial"/>
              <a:buChar char="•"/>
            </a:pPr>
            <a:r>
              <a:rPr lang="en-US" sz="2800" dirty="0" smtClean="0"/>
              <a:t>PN built rapport with patient</a:t>
            </a:r>
          </a:p>
          <a:p>
            <a:pPr marL="342900" indent="-342900">
              <a:buFont typeface="Arial"/>
              <a:buChar char="•"/>
            </a:pPr>
            <a:r>
              <a:rPr lang="en-US" sz="2800" dirty="0" smtClean="0"/>
              <a:t>PN stressed the importance of going to specialty appointments</a:t>
            </a:r>
          </a:p>
          <a:p>
            <a:pPr marL="342900" indent="-342900">
              <a:buFont typeface="Arial"/>
              <a:buChar char="•"/>
            </a:pPr>
            <a:r>
              <a:rPr lang="en-US" sz="2800" dirty="0" smtClean="0"/>
              <a:t> Linked how her HIV management could affect the outcomes of other medical issues</a:t>
            </a:r>
          </a:p>
          <a:p>
            <a:pPr marL="342900" indent="-342900">
              <a:buFont typeface="Arial"/>
              <a:buChar char="•"/>
            </a:pPr>
            <a:r>
              <a:rPr lang="en-US" sz="2800" dirty="0" smtClean="0"/>
              <a:t>Logistics </a:t>
            </a:r>
          </a:p>
          <a:p>
            <a:pPr marL="1028700" lvl="1" indent="-342900">
              <a:buFont typeface="Arial"/>
              <a:buChar char="•"/>
            </a:pPr>
            <a:r>
              <a:rPr lang="en-US" sz="2800" dirty="0" smtClean="0"/>
              <a:t>Transportation</a:t>
            </a:r>
            <a:r>
              <a:rPr lang="en-US" sz="2800" dirty="0"/>
              <a:t> </a:t>
            </a:r>
            <a:r>
              <a:rPr lang="en-US" sz="2800" dirty="0" smtClean="0"/>
              <a:t>&amp; Insurance</a:t>
            </a:r>
            <a:endParaRPr lang="en-US" dirty="0"/>
          </a:p>
          <a:p>
            <a:pPr marL="342900" indent="-342900">
              <a:buFont typeface="Arial"/>
              <a:buChar char="•"/>
            </a:pPr>
            <a:r>
              <a:rPr lang="en-US" sz="2800" dirty="0" smtClean="0"/>
              <a:t>Bridging communication between medical providers and case workers involved in her care</a:t>
            </a:r>
          </a:p>
        </p:txBody>
      </p:sp>
    </p:spTree>
    <p:extLst>
      <p:ext uri="{BB962C8B-B14F-4D97-AF65-F5344CB8AC3E}">
        <p14:creationId xmlns:p14="http://schemas.microsoft.com/office/powerpoint/2010/main" val="1708964969"/>
      </p:ext>
    </p:extLst>
  </p:cSld>
  <p:clrMapOvr>
    <a:masterClrMapping/>
  </p:clrMapOvr>
  <mc:AlternateContent xmlns:mc="http://schemas.openxmlformats.org/markup-compatibility/2006">
    <mc:Choice xmlns:p14="http://schemas.microsoft.com/office/powerpoint/2010/main" Requires="p14">
      <p:transition spd="slow" p14:dur="2000" advTm="131279"/>
    </mc:Choice>
    <mc:Fallback>
      <p:transition xmlns:p14="http://schemas.microsoft.com/office/powerpoint/2010/main" spd="slow" advTm="131279"/>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Patient Navigator’s Role</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sz="3200" dirty="0" smtClean="0"/>
              <a:t>Contacted patient’s daughter for more active involvement in mother’s care.</a:t>
            </a:r>
          </a:p>
          <a:p>
            <a:endParaRPr lang="en-US" sz="3200" dirty="0"/>
          </a:p>
          <a:p>
            <a:pPr marL="342900" indent="-342900">
              <a:buFont typeface="Arial" panose="020B0604020202020204" pitchFamily="34" charset="0"/>
              <a:buChar char="•"/>
            </a:pPr>
            <a:r>
              <a:rPr lang="en-US" sz="3200" dirty="0" smtClean="0"/>
              <a:t>Active listening </a:t>
            </a:r>
            <a:endParaRPr lang="en-US" sz="3200" dirty="0" smtClean="0"/>
          </a:p>
          <a:p>
            <a:pPr marL="1028700" lvl="1" indent="-342900"/>
            <a:r>
              <a:rPr lang="en-US" sz="2800" dirty="0" smtClean="0"/>
              <a:t>Providing PCP about </a:t>
            </a:r>
            <a:r>
              <a:rPr lang="en-US" sz="2800" dirty="0" err="1" smtClean="0"/>
              <a:t>pt’s</a:t>
            </a:r>
            <a:r>
              <a:rPr lang="en-US" sz="2800" dirty="0" smtClean="0"/>
              <a:t> symptoms that may lead to specialty referral </a:t>
            </a:r>
          </a:p>
          <a:p>
            <a:endParaRPr lang="en-US" dirty="0"/>
          </a:p>
        </p:txBody>
      </p:sp>
    </p:spTree>
    <p:extLst>
      <p:ext uri="{BB962C8B-B14F-4D97-AF65-F5344CB8AC3E}">
        <p14:creationId xmlns:p14="http://schemas.microsoft.com/office/powerpoint/2010/main" val="2063416811"/>
      </p:ext>
    </p:extLst>
  </p:cSld>
  <p:clrMapOvr>
    <a:masterClrMapping/>
  </p:clrMapOvr>
  <mc:AlternateContent xmlns:mc="http://schemas.openxmlformats.org/markup-compatibility/2006">
    <mc:Choice xmlns:p14="http://schemas.microsoft.com/office/powerpoint/2010/main" Requires="p14">
      <p:transition spd="slow" p14:dur="2000" advTm="279"/>
    </mc:Choice>
    <mc:Fallback>
      <p:transition xmlns:p14="http://schemas.microsoft.com/office/powerpoint/2010/main" spd="slow" advTm="279"/>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829193"/>
          </a:xfrm>
        </p:spPr>
        <p:txBody>
          <a:bodyPr>
            <a:normAutofit fontScale="90000"/>
          </a:bodyPr>
          <a:lstStyle/>
          <a:p>
            <a:r>
              <a:rPr lang="en-US" dirty="0" smtClean="0"/>
              <a:t>Outcome: One Year Later</a:t>
            </a:r>
            <a:endParaRPr lang="en-US" dirty="0"/>
          </a:p>
        </p:txBody>
      </p:sp>
      <p:sp>
        <p:nvSpPr>
          <p:cNvPr id="3" name="Content Placeholder 2"/>
          <p:cNvSpPr>
            <a:spLocks noGrp="1"/>
          </p:cNvSpPr>
          <p:nvPr>
            <p:ph idx="1"/>
          </p:nvPr>
        </p:nvSpPr>
        <p:spPr>
          <a:xfrm>
            <a:off x="203200" y="829192"/>
            <a:ext cx="8312150" cy="4885807"/>
          </a:xfrm>
        </p:spPr>
        <p:txBody>
          <a:bodyPr>
            <a:normAutofit lnSpcReduction="10000"/>
          </a:bodyPr>
          <a:lstStyle/>
          <a:p>
            <a:pPr marL="342900" indent="-342900">
              <a:buFont typeface="Arial"/>
              <a:buChar char="•"/>
            </a:pPr>
            <a:r>
              <a:rPr lang="en-US" sz="3200" dirty="0" smtClean="0"/>
              <a:t>Patient W started to go to specialty appointments more regularly</a:t>
            </a:r>
          </a:p>
          <a:p>
            <a:endParaRPr lang="en-US" sz="3200" dirty="0" smtClean="0"/>
          </a:p>
          <a:p>
            <a:pPr marL="342900" indent="-342900">
              <a:buFont typeface="Arial"/>
              <a:buChar char="•"/>
            </a:pPr>
            <a:r>
              <a:rPr lang="en-US" sz="3200" dirty="0" smtClean="0"/>
              <a:t>Completed one of the two surgeries she needs.</a:t>
            </a:r>
          </a:p>
          <a:p>
            <a:pPr marL="1028700" lvl="1" indent="-342900">
              <a:buFont typeface="Arial"/>
              <a:buChar char="•"/>
            </a:pPr>
            <a:r>
              <a:rPr lang="en-US" sz="3200" dirty="0" smtClean="0"/>
              <a:t>PN was able help </a:t>
            </a:r>
            <a:r>
              <a:rPr lang="en-US" sz="3200" dirty="0" err="1" smtClean="0"/>
              <a:t>pt</a:t>
            </a:r>
            <a:r>
              <a:rPr lang="en-US" sz="3200" dirty="0" smtClean="0"/>
              <a:t> seek 2</a:t>
            </a:r>
            <a:r>
              <a:rPr lang="en-US" sz="3200" baseline="30000" dirty="0" smtClean="0"/>
              <a:t>nd</a:t>
            </a:r>
            <a:r>
              <a:rPr lang="en-US" sz="3200" dirty="0" smtClean="0"/>
              <a:t> option</a:t>
            </a:r>
            <a:endParaRPr lang="en-US" sz="3200" dirty="0"/>
          </a:p>
          <a:p>
            <a:pPr marL="1028700" lvl="1" indent="-342900">
              <a:buFont typeface="Arial"/>
              <a:buChar char="•"/>
            </a:pPr>
            <a:r>
              <a:rPr lang="en-US" sz="3200" dirty="0" smtClean="0"/>
              <a:t>Obtained pre-surgical clearances </a:t>
            </a:r>
          </a:p>
          <a:p>
            <a:pPr marL="1028700" lvl="1" indent="-342900">
              <a:buFont typeface="Arial"/>
              <a:buChar char="•"/>
            </a:pPr>
            <a:endParaRPr lang="en-US" sz="3200" dirty="0" smtClean="0"/>
          </a:p>
          <a:p>
            <a:pPr marL="342900" indent="-342900">
              <a:buFont typeface="Arial" panose="020B0604020202020204" pitchFamily="34" charset="0"/>
              <a:buChar char="•"/>
            </a:pPr>
            <a:r>
              <a:rPr lang="en-US" sz="3200" dirty="0" smtClean="0"/>
              <a:t>Patient W recovered from surgery at rehab center.</a:t>
            </a:r>
          </a:p>
          <a:p>
            <a:endParaRPr lang="en-US" sz="3200" dirty="0" smtClean="0"/>
          </a:p>
          <a:p>
            <a:endParaRPr lang="en-US" dirty="0"/>
          </a:p>
        </p:txBody>
      </p:sp>
    </p:spTree>
    <p:extLst>
      <p:ext uri="{BB962C8B-B14F-4D97-AF65-F5344CB8AC3E}">
        <p14:creationId xmlns:p14="http://schemas.microsoft.com/office/powerpoint/2010/main" val="2965011429"/>
      </p:ext>
    </p:extLst>
  </p:cSld>
  <p:clrMapOvr>
    <a:masterClrMapping/>
  </p:clrMapOvr>
  <mc:AlternateContent xmlns:mc="http://schemas.openxmlformats.org/markup-compatibility/2006">
    <mc:Choice xmlns:p14="http://schemas.microsoft.com/office/powerpoint/2010/main" Requires="p14">
      <p:transition spd="slow" p14:dur="2000" advTm="176"/>
    </mc:Choice>
    <mc:Fallback>
      <p:transition xmlns:p14="http://schemas.microsoft.com/office/powerpoint/2010/main" spd="slow" advTm="176"/>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QI PROJECT-Incomplete Cardiology Referrals:</a:t>
            </a:r>
            <a:r>
              <a:rPr lang="en-US" sz="3200" dirty="0"/>
              <a:t/>
            </a:r>
            <a:br>
              <a:rPr lang="en-US" sz="3200" dirty="0"/>
            </a:br>
            <a:r>
              <a:rPr lang="en-US" sz="3200" dirty="0"/>
              <a:t>1 in 5 CC </a:t>
            </a:r>
            <a:r>
              <a:rPr lang="en-US" sz="3200" dirty="0" smtClean="0"/>
              <a:t>pts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43441629"/>
              </p:ext>
            </p:extLst>
          </p:nvPr>
        </p:nvGraphicFramePr>
        <p:xfrm>
          <a:off x="628650" y="1330325"/>
          <a:ext cx="78867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3961193206"/>
              </p:ext>
            </p:extLst>
          </p:nvPr>
        </p:nvGraphicFramePr>
        <p:xfrm>
          <a:off x="628650" y="1485900"/>
          <a:ext cx="7727950" cy="401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62485383"/>
      </p:ext>
    </p:extLst>
  </p:cSld>
  <p:clrMapOvr>
    <a:masterClrMapping/>
  </p:clrMapOvr>
  <mc:AlternateContent xmlns:mc="http://schemas.openxmlformats.org/markup-compatibility/2006">
    <mc:Choice xmlns:p14="http://schemas.microsoft.com/office/powerpoint/2010/main" Requires="p14">
      <p:transition spd="slow" p14:dur="2000" advTm="27006"/>
    </mc:Choice>
    <mc:Fallback>
      <p:transition xmlns:p14="http://schemas.microsoft.com/office/powerpoint/2010/main" spd="slow" advTm="27006"/>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Interventions Implemented</a:t>
            </a:r>
            <a:endParaRPr lang="en-US" dirty="0"/>
          </a:p>
        </p:txBody>
      </p:sp>
      <p:sp>
        <p:nvSpPr>
          <p:cNvPr id="5" name="Content Placeholder 4"/>
          <p:cNvSpPr>
            <a:spLocks noGrp="1"/>
          </p:cNvSpPr>
          <p:nvPr>
            <p:ph idx="1"/>
          </p:nvPr>
        </p:nvSpPr>
        <p:spPr/>
        <p:txBody>
          <a:bodyPr>
            <a:normAutofit/>
          </a:bodyPr>
          <a:lstStyle/>
          <a:p>
            <a:pPr marL="571500" indent="-571500">
              <a:buFont typeface="Arial" panose="020B0604020202020204" pitchFamily="34" charset="0"/>
              <a:buChar char="•"/>
            </a:pPr>
            <a:r>
              <a:rPr lang="en-US" sz="3600" dirty="0" smtClean="0"/>
              <a:t>Case presentations</a:t>
            </a:r>
            <a:r>
              <a:rPr lang="en-US" sz="3600" dirty="0"/>
              <a:t> </a:t>
            </a:r>
            <a:r>
              <a:rPr lang="en-US" sz="3600" dirty="0" smtClean="0"/>
              <a:t>by Patient Navigators</a:t>
            </a:r>
            <a:endParaRPr lang="en-US" sz="3600" dirty="0"/>
          </a:p>
          <a:p>
            <a:pPr marL="571500" indent="-571500">
              <a:buFont typeface="Arial" panose="020B0604020202020204" pitchFamily="34" charset="0"/>
              <a:buChar char="•"/>
            </a:pPr>
            <a:r>
              <a:rPr lang="en-US" sz="3600" dirty="0" smtClean="0"/>
              <a:t>Education re: HIV and chronic disease management</a:t>
            </a:r>
          </a:p>
          <a:p>
            <a:pPr marL="571500" indent="-571500">
              <a:buFont typeface="Arial" panose="020B0604020202020204" pitchFamily="34" charset="0"/>
              <a:buChar char="•"/>
            </a:pPr>
            <a:r>
              <a:rPr lang="en-US" sz="3600" dirty="0" smtClean="0"/>
              <a:t>Improved Appointment Monitoring </a:t>
            </a:r>
          </a:p>
          <a:p>
            <a:pPr marL="571500" indent="-571500">
              <a:buFont typeface="Arial" panose="020B0604020202020204" pitchFamily="34" charset="0"/>
              <a:buChar char="•"/>
            </a:pPr>
            <a:r>
              <a:rPr lang="en-US" sz="3600" dirty="0" smtClean="0"/>
              <a:t>Exploring Structural </a:t>
            </a:r>
            <a:r>
              <a:rPr lang="en-US" sz="3600" dirty="0"/>
              <a:t>C</a:t>
            </a:r>
            <a:r>
              <a:rPr lang="en-US" sz="3600" dirty="0" smtClean="0"/>
              <a:t>auses of Medical Mistrust</a:t>
            </a:r>
          </a:p>
        </p:txBody>
      </p:sp>
    </p:spTree>
    <p:extLst>
      <p:ext uri="{BB962C8B-B14F-4D97-AF65-F5344CB8AC3E}">
        <p14:creationId xmlns:p14="http://schemas.microsoft.com/office/powerpoint/2010/main" val="3851049954"/>
      </p:ext>
    </p:extLst>
  </p:cSld>
  <p:clrMapOvr>
    <a:masterClrMapping/>
  </p:clrMapOvr>
  <mc:AlternateContent xmlns:mc="http://schemas.openxmlformats.org/markup-compatibility/2006">
    <mc:Choice xmlns:p14="http://schemas.microsoft.com/office/powerpoint/2010/main" Requires="p14">
      <p:transition spd="slow" p14:dur="2000" advTm="65577"/>
    </mc:Choice>
    <mc:Fallback>
      <p:transition xmlns:p14="http://schemas.microsoft.com/office/powerpoint/2010/main" spd="slow" advTm="65577"/>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Follow Up Data</a:t>
            </a:r>
            <a:endParaRPr lang="en-US" dirty="0"/>
          </a:p>
        </p:txBody>
      </p:sp>
      <p:pic>
        <p:nvPicPr>
          <p:cNvPr id="9" name="Content Placeholder 8"/>
          <p:cNvPicPr>
            <a:picLocks noGrp="1" noChangeAspect="1"/>
          </p:cNvPicPr>
          <p:nvPr>
            <p:ph idx="1"/>
          </p:nvPr>
        </p:nvPicPr>
        <p:blipFill>
          <a:blip r:embed="rId2"/>
          <a:stretch>
            <a:fillRect/>
          </a:stretch>
        </p:blipFill>
        <p:spPr>
          <a:xfrm>
            <a:off x="708445" y="1330325"/>
            <a:ext cx="7727109" cy="4351338"/>
          </a:xfrm>
          <a:prstGeom prst="rect">
            <a:avLst/>
          </a:prstGeom>
        </p:spPr>
      </p:pic>
    </p:spTree>
    <p:extLst>
      <p:ext uri="{BB962C8B-B14F-4D97-AF65-F5344CB8AC3E}">
        <p14:creationId xmlns:p14="http://schemas.microsoft.com/office/powerpoint/2010/main" val="642691548"/>
      </p:ext>
    </p:extLst>
  </p:cSld>
  <p:clrMapOvr>
    <a:masterClrMapping/>
  </p:clrMapOvr>
  <mc:AlternateContent xmlns:mc="http://schemas.openxmlformats.org/markup-compatibility/2006">
    <mc:Choice xmlns:p14="http://schemas.microsoft.com/office/powerpoint/2010/main" Requires="p14">
      <p:transition spd="slow" p14:dur="2000" advTm="35776"/>
    </mc:Choice>
    <mc:Fallback>
      <p:transition xmlns:p14="http://schemas.microsoft.com/office/powerpoint/2010/main" spd="slow" advTm="35776"/>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117" y="189032"/>
            <a:ext cx="7886700" cy="829193"/>
          </a:xfrm>
        </p:spPr>
        <p:txBody>
          <a:bodyPr>
            <a:normAutofit fontScale="90000"/>
          </a:bodyPr>
          <a:lstStyle/>
          <a:p>
            <a:r>
              <a:rPr lang="en-US" dirty="0" smtClean="0"/>
              <a:t>Lessons Learned </a:t>
            </a:r>
            <a:endParaRPr lang="en-US" dirty="0"/>
          </a:p>
        </p:txBody>
      </p:sp>
      <p:sp>
        <p:nvSpPr>
          <p:cNvPr id="3" name="Content Placeholder 2"/>
          <p:cNvSpPr>
            <a:spLocks noGrp="1"/>
          </p:cNvSpPr>
          <p:nvPr>
            <p:ph idx="1"/>
          </p:nvPr>
        </p:nvSpPr>
        <p:spPr>
          <a:xfrm>
            <a:off x="510117" y="1523999"/>
            <a:ext cx="7886700" cy="3906665"/>
          </a:xfrm>
        </p:spPr>
        <p:txBody>
          <a:bodyPr>
            <a:noAutofit/>
          </a:bodyPr>
          <a:lstStyle/>
          <a:p>
            <a:pPr marL="457200" indent="-457200">
              <a:buFont typeface="Arial"/>
              <a:buChar char="•"/>
            </a:pPr>
            <a:r>
              <a:rPr lang="en-US" sz="2800" dirty="0" smtClean="0"/>
              <a:t>Expediting specialty appointments involves     </a:t>
            </a:r>
            <a:r>
              <a:rPr lang="en-US" sz="2800" i="1" dirty="0" smtClean="0"/>
              <a:t>team-based care</a:t>
            </a:r>
            <a:r>
              <a:rPr lang="en-US" sz="2800" dirty="0" smtClean="0"/>
              <a:t>.</a:t>
            </a:r>
            <a:endParaRPr lang="en-US" sz="1600" dirty="0" smtClean="0"/>
          </a:p>
          <a:p>
            <a:pPr marL="457200" indent="-457200">
              <a:buFont typeface="Arial"/>
              <a:buChar char="•"/>
            </a:pPr>
            <a:r>
              <a:rPr lang="en-US" sz="2800" dirty="0"/>
              <a:t>The health care system is </a:t>
            </a:r>
            <a:r>
              <a:rPr lang="en-US" sz="2800" dirty="0" smtClean="0"/>
              <a:t>confusing.</a:t>
            </a:r>
            <a:endParaRPr lang="en-US" sz="2800" dirty="0"/>
          </a:p>
          <a:p>
            <a:pPr marL="457200" indent="-457200">
              <a:buFont typeface="Arial"/>
              <a:buChar char="•"/>
            </a:pPr>
            <a:r>
              <a:rPr lang="en-US" sz="2800" dirty="0" smtClean="0"/>
              <a:t>PN must evaluate patients’ abilities and needs</a:t>
            </a:r>
          </a:p>
          <a:p>
            <a:pPr marL="457200" indent="-457200">
              <a:buFont typeface="Arial"/>
              <a:buChar char="•"/>
            </a:pPr>
            <a:r>
              <a:rPr lang="en-US" sz="2800" dirty="0"/>
              <a:t>PN </a:t>
            </a:r>
            <a:r>
              <a:rPr lang="en-US" sz="2800" dirty="0" smtClean="0"/>
              <a:t>can help </a:t>
            </a:r>
            <a:r>
              <a:rPr lang="en-US" sz="2800" dirty="0" err="1"/>
              <a:t>pt’s</a:t>
            </a:r>
            <a:r>
              <a:rPr lang="en-US" sz="2800" dirty="0"/>
              <a:t> </a:t>
            </a:r>
            <a:r>
              <a:rPr lang="en-US" sz="2800" dirty="0" smtClean="0"/>
              <a:t>empower themselves in </a:t>
            </a:r>
            <a:r>
              <a:rPr lang="en-US" sz="2800" dirty="0"/>
              <a:t>managing own care </a:t>
            </a:r>
            <a:r>
              <a:rPr lang="en-US" sz="2800" dirty="0" smtClean="0"/>
              <a:t> </a:t>
            </a:r>
            <a:endParaRPr lang="en-US" sz="2800" dirty="0"/>
          </a:p>
          <a:p>
            <a:pPr marL="457200" indent="-457200">
              <a:buFont typeface="Arial"/>
              <a:buChar char="•"/>
            </a:pPr>
            <a:r>
              <a:rPr lang="en-US" sz="2800" dirty="0" smtClean="0"/>
              <a:t>Consistent </a:t>
            </a:r>
            <a:r>
              <a:rPr lang="en-US" sz="2800" dirty="0"/>
              <a:t>communication between medical provider improve patients’ continuity of care.</a:t>
            </a:r>
          </a:p>
          <a:p>
            <a:r>
              <a:rPr lang="en-US" sz="2800" dirty="0" smtClean="0"/>
              <a:t> </a:t>
            </a:r>
            <a:endParaRPr lang="en-US" sz="2800" dirty="0"/>
          </a:p>
        </p:txBody>
      </p:sp>
    </p:spTree>
    <p:extLst>
      <p:ext uri="{BB962C8B-B14F-4D97-AF65-F5344CB8AC3E}">
        <p14:creationId xmlns:p14="http://schemas.microsoft.com/office/powerpoint/2010/main" val="1744001750"/>
      </p:ext>
    </p:extLst>
  </p:cSld>
  <p:clrMapOvr>
    <a:masterClrMapping/>
  </p:clrMapOvr>
  <mc:AlternateContent xmlns:mc="http://schemas.openxmlformats.org/markup-compatibility/2006">
    <mc:Choice xmlns:p14="http://schemas.microsoft.com/office/powerpoint/2010/main" Requires="p14">
      <p:transition spd="slow" p14:dur="2000" advTm="100299"/>
    </mc:Choice>
    <mc:Fallback>
      <p:transition xmlns:p14="http://schemas.microsoft.com/office/powerpoint/2010/main" spd="slow" advTm="100299"/>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a:stretch>
            <a:fillRect/>
          </a:stretch>
        </p:blipFill>
        <p:spPr>
          <a:xfrm>
            <a:off x="3126" y="0"/>
            <a:ext cx="9140874" cy="5892799"/>
          </a:xfrm>
          <a:prstGeom prst="rect">
            <a:avLst/>
          </a:prstGeom>
        </p:spPr>
      </p:pic>
    </p:spTree>
    <p:extLst>
      <p:ext uri="{BB962C8B-B14F-4D97-AF65-F5344CB8AC3E}">
        <p14:creationId xmlns:p14="http://schemas.microsoft.com/office/powerpoint/2010/main" val="245824985"/>
      </p:ext>
    </p:extLst>
  </p:cSld>
  <p:clrMapOvr>
    <a:masterClrMapping/>
  </p:clrMapOvr>
  <mc:AlternateContent xmlns:mc="http://schemas.openxmlformats.org/markup-compatibility/2006">
    <mc:Choice xmlns:p14="http://schemas.microsoft.com/office/powerpoint/2010/main" Requires="p14">
      <p:transition spd="slow" p14:dur="2000" advTm="221"/>
    </mc:Choice>
    <mc:Fallback>
      <p:transition xmlns:p14="http://schemas.microsoft.com/office/powerpoint/2010/main" spd="slow" advTm="221"/>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r>
              <a:rPr lang="en-US" dirty="0"/>
              <a:t> </a:t>
            </a:r>
            <a:r>
              <a:rPr lang="en-US" dirty="0" smtClean="0"/>
              <a:t>			</a:t>
            </a:r>
            <a:endParaRPr lang="en-US" dirty="0"/>
          </a:p>
        </p:txBody>
      </p:sp>
      <p:sp>
        <p:nvSpPr>
          <p:cNvPr id="4" name="Rectangle 3"/>
          <p:cNvSpPr/>
          <p:nvPr/>
        </p:nvSpPr>
        <p:spPr>
          <a:xfrm>
            <a:off x="114300" y="1110246"/>
            <a:ext cx="8877300" cy="4455066"/>
          </a:xfrm>
          <a:prstGeom prst="rect">
            <a:avLst/>
          </a:prstGeom>
        </p:spPr>
        <p:txBody>
          <a:bodyPr wrap="square">
            <a:spAutoFit/>
          </a:bodyPr>
          <a:lstStyle/>
          <a:p>
            <a:r>
              <a:rPr lang="en-US" dirty="0" err="1" smtClean="0"/>
              <a:t>Boccara</a:t>
            </a:r>
            <a:r>
              <a:rPr lang="en-US" dirty="0"/>
              <a:t>, F., Lang, S., </a:t>
            </a:r>
            <a:r>
              <a:rPr lang="en-US" dirty="0" err="1"/>
              <a:t>Meuleman</a:t>
            </a:r>
            <a:r>
              <a:rPr lang="en-US" dirty="0"/>
              <a:t>, C., </a:t>
            </a:r>
            <a:r>
              <a:rPr lang="en-US" dirty="0" err="1"/>
              <a:t>Ederhy</a:t>
            </a:r>
            <a:r>
              <a:rPr lang="en-US" dirty="0"/>
              <a:t>, S., Mary-Krause, M., </a:t>
            </a:r>
            <a:r>
              <a:rPr lang="en-US" dirty="0" err="1"/>
              <a:t>Costagliola</a:t>
            </a:r>
            <a:r>
              <a:rPr lang="en-US" dirty="0"/>
              <a:t>, D. &amp; Cohen, A. 	(2013). HIV and coronary heart disease: time for a better understanding. Journal of the 	American College of Cardiology, 61(5), 511-523</a:t>
            </a:r>
          </a:p>
          <a:p>
            <a:r>
              <a:rPr lang="en-US" dirty="0" smtClean="0"/>
              <a:t>Freeman</a:t>
            </a:r>
            <a:r>
              <a:rPr lang="en-US" dirty="0"/>
              <a:t>, R., </a:t>
            </a:r>
            <a:r>
              <a:rPr lang="en-US" dirty="0" err="1"/>
              <a:t>Gwadz</a:t>
            </a:r>
            <a:r>
              <a:rPr lang="en-US" dirty="0"/>
              <a:t>, M. V., Silverman, E., </a:t>
            </a:r>
            <a:r>
              <a:rPr lang="en-US" dirty="0" err="1"/>
              <a:t>Kutnick</a:t>
            </a:r>
            <a:r>
              <a:rPr lang="en-US" dirty="0"/>
              <a:t>, A., Leonard, N. R., Ritchie, A. S., &amp; </a:t>
            </a:r>
            <a:r>
              <a:rPr lang="en-US" dirty="0" smtClean="0"/>
              <a:t>Martinez </a:t>
            </a:r>
            <a:r>
              <a:rPr lang="en-US" dirty="0"/>
              <a:t>	</a:t>
            </a:r>
            <a:r>
              <a:rPr lang="en-US" dirty="0" smtClean="0"/>
              <a:t>(2017</a:t>
            </a:r>
            <a:r>
              <a:rPr lang="en-US" dirty="0"/>
              <a:t>). Critical race </a:t>
            </a:r>
            <a:r>
              <a:rPr lang="en-US" dirty="0" smtClean="0"/>
              <a:t>theory </a:t>
            </a:r>
            <a:r>
              <a:rPr lang="en-US" dirty="0"/>
              <a:t>as a tool for understanding poor engagement along the HIV 	care continuum among African American/Black and Hispanic persons living with HIV in 	the United States: a qualitative exploration. International journal for equity in health, 	16(1), 54</a:t>
            </a:r>
            <a:r>
              <a:rPr lang="en-US" dirty="0" smtClean="0"/>
              <a:t>.</a:t>
            </a:r>
          </a:p>
          <a:p>
            <a:r>
              <a:rPr lang="en-US" dirty="0" smtClean="0"/>
              <a:t>Macias, S; Carmona, J; Estem, K. CARE </a:t>
            </a:r>
            <a:r>
              <a:rPr lang="en-US" dirty="0"/>
              <a:t>COORDINATION PROGRAM IMPLEMENTATION </a:t>
            </a:r>
            <a:r>
              <a:rPr lang="en-US" dirty="0" smtClean="0"/>
              <a:t>	MANUAL, NYC </a:t>
            </a:r>
            <a:r>
              <a:rPr lang="en-US" dirty="0"/>
              <a:t>DOHMH (2018) </a:t>
            </a:r>
            <a:r>
              <a:rPr lang="en-US" dirty="0" smtClean="0"/>
              <a:t>Bureau </a:t>
            </a:r>
            <a:r>
              <a:rPr lang="en-US" dirty="0"/>
              <a:t>of HIV/AIDS Prevention and Control </a:t>
            </a:r>
          </a:p>
          <a:p>
            <a:r>
              <a:rPr lang="en-US" dirty="0" err="1" smtClean="0"/>
              <a:t>Mehrotra</a:t>
            </a:r>
            <a:r>
              <a:rPr lang="en-US" dirty="0"/>
              <a:t>, A., Forrest, C. B., &amp; Lin, C. Y. (2011). Dropping the baton: specialty referrals in the 	United States. The Milbank quarterly, 89(1), 39-68.</a:t>
            </a:r>
          </a:p>
          <a:p>
            <a:r>
              <a:rPr lang="en-US" dirty="0" err="1" smtClean="0"/>
              <a:t>Neuhaus</a:t>
            </a:r>
            <a:r>
              <a:rPr lang="en-US" dirty="0"/>
              <a:t>, Jacqueline, et al. Risk of all-cause mortality associated with non-fatal AIDS and </a:t>
            </a:r>
            <a:r>
              <a:rPr lang="en-US" dirty="0" smtClean="0"/>
              <a:t>	serious </a:t>
            </a:r>
            <a:r>
              <a:rPr lang="en-US" dirty="0"/>
              <a:t>	non-AIDS events among adults infected with HIV. AIDS (London, England) 24.5 </a:t>
            </a:r>
            <a:r>
              <a:rPr lang="en-US" dirty="0" smtClean="0"/>
              <a:t>	(</a:t>
            </a:r>
            <a:r>
              <a:rPr lang="en-US" dirty="0"/>
              <a:t>2010): 69</a:t>
            </a:r>
          </a:p>
          <a:p>
            <a:r>
              <a:rPr lang="en-US" sz="1350" dirty="0"/>
              <a:t> </a:t>
            </a:r>
          </a:p>
        </p:txBody>
      </p:sp>
    </p:spTree>
    <p:extLst>
      <p:ext uri="{BB962C8B-B14F-4D97-AF65-F5344CB8AC3E}">
        <p14:creationId xmlns:p14="http://schemas.microsoft.com/office/powerpoint/2010/main" val="133644814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58685" y="698500"/>
            <a:ext cx="6705601" cy="518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p:nvCxnSpPr>
        <p:spPr>
          <a:xfrm>
            <a:off x="242888" y="781050"/>
            <a:ext cx="8658225" cy="0"/>
          </a:xfrm>
          <a:prstGeom prst="line">
            <a:avLst/>
          </a:prstGeom>
          <a:ln w="19050">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sp>
        <p:nvSpPr>
          <p:cNvPr id="36867" name="Slide Number Placeholder 1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28600" indent="-228600">
              <a:buFont typeface="+mj-lt"/>
              <a:buAutoNum type="arabicPeriod"/>
            </a:pPr>
            <a:endParaRPr lang="en-US" sz="1200" dirty="0">
              <a:solidFill>
                <a:srgbClr val="898989"/>
              </a:solidFill>
            </a:endParaRPr>
          </a:p>
        </p:txBody>
      </p:sp>
      <p:sp>
        <p:nvSpPr>
          <p:cNvPr id="36868" name="Text Box 3"/>
          <p:cNvSpPr txBox="1">
            <a:spLocks noChangeArrowheads="1"/>
          </p:cNvSpPr>
          <p:nvPr/>
        </p:nvSpPr>
        <p:spPr bwMode="auto">
          <a:xfrm>
            <a:off x="242888" y="174625"/>
            <a:ext cx="8658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b="1" dirty="0">
                <a:solidFill>
                  <a:srgbClr val="1F497D"/>
                </a:solidFill>
              </a:rPr>
              <a:t>Brooklyn Communities</a:t>
            </a:r>
          </a:p>
        </p:txBody>
      </p:sp>
      <p:sp>
        <p:nvSpPr>
          <p:cNvPr id="36869" name="TextBox 28"/>
          <p:cNvSpPr txBox="1">
            <a:spLocks noChangeArrowheads="1"/>
          </p:cNvSpPr>
          <p:nvPr/>
        </p:nvSpPr>
        <p:spPr bwMode="auto">
          <a:xfrm>
            <a:off x="1314450" y="6538913"/>
            <a:ext cx="70024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a:solidFill>
                  <a:schemeClr val="tx2"/>
                </a:solidFill>
              </a:rPr>
              <a:t>Source: United Hospital Fund</a:t>
            </a:r>
          </a:p>
        </p:txBody>
      </p:sp>
      <p:sp>
        <p:nvSpPr>
          <p:cNvPr id="36870" name="Rectangle 2"/>
          <p:cNvSpPr>
            <a:spLocks noChangeArrowheads="1"/>
          </p:cNvSpPr>
          <p:nvPr/>
        </p:nvSpPr>
        <p:spPr bwMode="auto">
          <a:xfrm>
            <a:off x="4100513" y="3097213"/>
            <a:ext cx="14287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solidFill>
                  <a:schemeClr val="bg1"/>
                </a:solidFill>
                <a:cs typeface="Arial" charset="0"/>
              </a:rPr>
              <a:t>Bedford Stuyvesant</a:t>
            </a:r>
          </a:p>
        </p:txBody>
      </p:sp>
      <p:sp>
        <p:nvSpPr>
          <p:cNvPr id="36871" name="Rectangle 3"/>
          <p:cNvSpPr>
            <a:spLocks noChangeArrowheads="1"/>
          </p:cNvSpPr>
          <p:nvPr/>
        </p:nvSpPr>
        <p:spPr bwMode="auto">
          <a:xfrm>
            <a:off x="2617788" y="4618038"/>
            <a:ext cx="1009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solidFill>
                  <a:srgbClr val="000000"/>
                </a:solidFill>
                <a:cs typeface="Arial" charset="0"/>
              </a:rPr>
              <a:t>Bensonhurst </a:t>
            </a:r>
          </a:p>
          <a:p>
            <a:r>
              <a:rPr lang="en-US" sz="1000" b="1">
                <a:solidFill>
                  <a:srgbClr val="000000"/>
                </a:solidFill>
                <a:cs typeface="Arial" charset="0"/>
              </a:rPr>
              <a:t>Bay Ridge</a:t>
            </a:r>
            <a:r>
              <a:rPr lang="en-US" sz="1000" b="1">
                <a:cs typeface="Arial" charset="0"/>
              </a:rPr>
              <a:t> </a:t>
            </a:r>
          </a:p>
        </p:txBody>
      </p:sp>
      <p:sp>
        <p:nvSpPr>
          <p:cNvPr id="36872" name="Rectangle 4"/>
          <p:cNvSpPr>
            <a:spLocks noChangeArrowheads="1"/>
          </p:cNvSpPr>
          <p:nvPr/>
        </p:nvSpPr>
        <p:spPr bwMode="auto">
          <a:xfrm>
            <a:off x="5048250" y="4027488"/>
            <a:ext cx="7270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000" b="1"/>
              <a:t>Canarsie</a:t>
            </a:r>
            <a:endParaRPr lang="en-US" sz="1000" b="1">
              <a:cs typeface="Arial" charset="0"/>
            </a:endParaRPr>
          </a:p>
        </p:txBody>
      </p:sp>
      <p:sp>
        <p:nvSpPr>
          <p:cNvPr id="36873" name="Rectangle 5"/>
          <p:cNvSpPr>
            <a:spLocks noChangeArrowheads="1"/>
          </p:cNvSpPr>
          <p:nvPr/>
        </p:nvSpPr>
        <p:spPr bwMode="auto">
          <a:xfrm>
            <a:off x="3765550" y="5029200"/>
            <a:ext cx="1241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solidFill>
                  <a:schemeClr val="bg1"/>
                </a:solidFill>
                <a:cs typeface="Arial" charset="0"/>
              </a:rPr>
              <a:t>Coney Island/</a:t>
            </a:r>
          </a:p>
          <a:p>
            <a:r>
              <a:rPr lang="en-US" sz="1000" b="1">
                <a:solidFill>
                  <a:schemeClr val="bg1"/>
                </a:solidFill>
                <a:cs typeface="Arial" charset="0"/>
              </a:rPr>
              <a:t>Sheepshead Bay </a:t>
            </a:r>
          </a:p>
        </p:txBody>
      </p:sp>
      <p:sp>
        <p:nvSpPr>
          <p:cNvPr id="36874" name="Rectangle 6"/>
          <p:cNvSpPr>
            <a:spLocks noChangeArrowheads="1"/>
          </p:cNvSpPr>
          <p:nvPr/>
        </p:nvSpPr>
        <p:spPr bwMode="auto">
          <a:xfrm>
            <a:off x="3305175" y="4356100"/>
            <a:ext cx="1066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solidFill>
                  <a:srgbClr val="000000"/>
                </a:solidFill>
                <a:cs typeface="Arial" charset="0"/>
              </a:rPr>
              <a:t>Borough Park</a:t>
            </a:r>
            <a:r>
              <a:rPr lang="en-US" sz="1000" b="1">
                <a:cs typeface="Arial" charset="0"/>
              </a:rPr>
              <a:t> </a:t>
            </a:r>
          </a:p>
        </p:txBody>
      </p:sp>
      <p:sp>
        <p:nvSpPr>
          <p:cNvPr id="36875" name="Rectangle 7"/>
          <p:cNvSpPr>
            <a:spLocks noChangeArrowheads="1"/>
          </p:cNvSpPr>
          <p:nvPr/>
        </p:nvSpPr>
        <p:spPr bwMode="auto">
          <a:xfrm>
            <a:off x="3092450" y="2808288"/>
            <a:ext cx="1071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000" b="1">
                <a:solidFill>
                  <a:schemeClr val="bg1"/>
                </a:solidFill>
                <a:cs typeface="Arial" charset="0"/>
              </a:rPr>
              <a:t>Downtown/</a:t>
            </a:r>
          </a:p>
          <a:p>
            <a:pPr algn="ctr"/>
            <a:r>
              <a:rPr lang="en-US" sz="1000" b="1">
                <a:solidFill>
                  <a:schemeClr val="bg1"/>
                </a:solidFill>
                <a:cs typeface="Arial" charset="0"/>
              </a:rPr>
              <a:t>Heights/Slope </a:t>
            </a:r>
          </a:p>
        </p:txBody>
      </p:sp>
      <p:sp>
        <p:nvSpPr>
          <p:cNvPr id="36876" name="Rectangle 8"/>
          <p:cNvSpPr>
            <a:spLocks noChangeArrowheads="1"/>
          </p:cNvSpPr>
          <p:nvPr/>
        </p:nvSpPr>
        <p:spPr bwMode="auto">
          <a:xfrm>
            <a:off x="4032250" y="3894138"/>
            <a:ext cx="1058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000" b="1">
                <a:solidFill>
                  <a:schemeClr val="bg1"/>
                </a:solidFill>
                <a:cs typeface="Arial" charset="0"/>
              </a:rPr>
              <a:t>East Flatbush/</a:t>
            </a:r>
          </a:p>
          <a:p>
            <a:pPr algn="ctr"/>
            <a:r>
              <a:rPr lang="en-US" sz="1000" b="1">
                <a:solidFill>
                  <a:schemeClr val="bg1"/>
                </a:solidFill>
                <a:cs typeface="Arial" charset="0"/>
              </a:rPr>
              <a:t>Flatbush </a:t>
            </a:r>
          </a:p>
        </p:txBody>
      </p:sp>
      <p:sp>
        <p:nvSpPr>
          <p:cNvPr id="36877" name="Rectangle 9"/>
          <p:cNvSpPr>
            <a:spLocks noChangeArrowheads="1"/>
          </p:cNvSpPr>
          <p:nvPr/>
        </p:nvSpPr>
        <p:spPr bwMode="auto">
          <a:xfrm>
            <a:off x="5411788" y="3249613"/>
            <a:ext cx="11064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cs typeface="Arial" charset="0"/>
              </a:rPr>
              <a:t>East New York </a:t>
            </a:r>
          </a:p>
        </p:txBody>
      </p:sp>
      <p:sp>
        <p:nvSpPr>
          <p:cNvPr id="36878" name="Rectangle 10"/>
          <p:cNvSpPr>
            <a:spLocks noChangeArrowheads="1"/>
          </p:cNvSpPr>
          <p:nvPr/>
        </p:nvSpPr>
        <p:spPr bwMode="auto">
          <a:xfrm>
            <a:off x="4100513" y="1865313"/>
            <a:ext cx="9032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solidFill>
                  <a:srgbClr val="000000"/>
                </a:solidFill>
                <a:cs typeface="Arial" charset="0"/>
              </a:rPr>
              <a:t>Greenpoint</a:t>
            </a:r>
            <a:r>
              <a:rPr lang="en-US" sz="1000" b="1">
                <a:cs typeface="Arial" charset="0"/>
              </a:rPr>
              <a:t> </a:t>
            </a:r>
          </a:p>
        </p:txBody>
      </p:sp>
      <p:sp>
        <p:nvSpPr>
          <p:cNvPr id="36879" name="Rectangle 12"/>
          <p:cNvSpPr>
            <a:spLocks noChangeArrowheads="1"/>
          </p:cNvSpPr>
          <p:nvPr/>
        </p:nvSpPr>
        <p:spPr bwMode="auto">
          <a:xfrm>
            <a:off x="2898775" y="3697288"/>
            <a:ext cx="9572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solidFill>
                  <a:schemeClr val="bg1"/>
                </a:solidFill>
                <a:cs typeface="Arial" charset="0"/>
              </a:rPr>
              <a:t>Sunset Park </a:t>
            </a:r>
          </a:p>
        </p:txBody>
      </p:sp>
      <p:sp>
        <p:nvSpPr>
          <p:cNvPr id="36880" name="Rectangle 13"/>
          <p:cNvSpPr>
            <a:spLocks noChangeArrowheads="1"/>
          </p:cNvSpPr>
          <p:nvPr/>
        </p:nvSpPr>
        <p:spPr bwMode="auto">
          <a:xfrm>
            <a:off x="4460875" y="2506663"/>
            <a:ext cx="1022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solidFill>
                  <a:schemeClr val="bg1"/>
                </a:solidFill>
                <a:cs typeface="Arial" charset="0"/>
              </a:rPr>
              <a:t>Williamsburg/</a:t>
            </a:r>
          </a:p>
          <a:p>
            <a:r>
              <a:rPr lang="en-US" sz="1000" b="1">
                <a:solidFill>
                  <a:schemeClr val="bg1"/>
                </a:solidFill>
                <a:cs typeface="Arial" charset="0"/>
              </a:rPr>
              <a:t>Bushwick </a:t>
            </a:r>
          </a:p>
        </p:txBody>
      </p:sp>
    </p:spTree>
    <p:extLst>
      <p:ext uri="{BB962C8B-B14F-4D97-AF65-F5344CB8AC3E}">
        <p14:creationId xmlns:p14="http://schemas.microsoft.com/office/powerpoint/2010/main" val="2653089946"/>
      </p:ext>
    </p:extLst>
  </p:cSld>
  <p:clrMapOvr>
    <a:masterClrMapping/>
  </p:clrMapOvr>
  <mc:AlternateContent xmlns:mc="http://schemas.openxmlformats.org/markup-compatibility/2006">
    <mc:Choice xmlns:p14="http://schemas.microsoft.com/office/powerpoint/2010/main" Requires="p14">
      <p:transition spd="slow" p14:dur="2000" advTm="21636"/>
    </mc:Choice>
    <mc:Fallback>
      <p:transition xmlns:p14="http://schemas.microsoft.com/office/powerpoint/2010/main" spd="slow" advTm="21636"/>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Community Setting</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1631" y="1330325"/>
            <a:ext cx="7540738" cy="4351338"/>
          </a:xfrm>
        </p:spPr>
      </p:pic>
    </p:spTree>
    <p:extLst>
      <p:ext uri="{BB962C8B-B14F-4D97-AF65-F5344CB8AC3E}">
        <p14:creationId xmlns:p14="http://schemas.microsoft.com/office/powerpoint/2010/main" val="3005983803"/>
      </p:ext>
    </p:extLst>
  </p:cSld>
  <p:clrMapOvr>
    <a:masterClrMapping/>
  </p:clrMapOvr>
  <mc:AlternateContent xmlns:mc="http://schemas.openxmlformats.org/markup-compatibility/2006">
    <mc:Choice xmlns:p14="http://schemas.microsoft.com/office/powerpoint/2010/main" Requires="p14">
      <p:transition spd="slow" p14:dur="2000" advTm="11291"/>
    </mc:Choice>
    <mc:Fallback>
      <p:transition xmlns:p14="http://schemas.microsoft.com/office/powerpoint/2010/main" spd="slow" advTm="11291"/>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809" y="114301"/>
            <a:ext cx="3221210" cy="1943100"/>
          </a:xfrm>
        </p:spPr>
        <p:txBody>
          <a:bodyPr>
            <a:normAutofit/>
          </a:bodyPr>
          <a:lstStyle/>
          <a:p>
            <a:r>
              <a:rPr lang="en-US" sz="4000" dirty="0" smtClean="0"/>
              <a:t>STAR Health Center</a:t>
            </a:r>
            <a:endParaRPr lang="en-US" sz="4000" dirty="0"/>
          </a:p>
        </p:txBody>
      </p:sp>
      <p:sp>
        <p:nvSpPr>
          <p:cNvPr id="9" name="Text Placeholder 8"/>
          <p:cNvSpPr>
            <a:spLocks noGrp="1"/>
          </p:cNvSpPr>
          <p:nvPr>
            <p:ph type="body" sz="half" idx="2"/>
          </p:nvPr>
        </p:nvSpPr>
        <p:spPr/>
        <p:txBody>
          <a:bodyPr/>
          <a:lstStyle/>
          <a:p>
            <a:r>
              <a:rPr lang="en-US" sz="2400" i="1" dirty="0" smtClean="0"/>
              <a:t>Primary care</a:t>
            </a:r>
          </a:p>
          <a:p>
            <a:r>
              <a:rPr lang="en-US" sz="2400" i="1" dirty="0" smtClean="0"/>
              <a:t>HIV treatment</a:t>
            </a:r>
          </a:p>
          <a:p>
            <a:r>
              <a:rPr lang="en-US" sz="2400" i="1" dirty="0" smtClean="0"/>
              <a:t>PEP/PrEP</a:t>
            </a:r>
          </a:p>
          <a:p>
            <a:r>
              <a:rPr lang="en-US" sz="2400" i="1" dirty="0" smtClean="0"/>
              <a:t>HCV screening/ treatment</a:t>
            </a:r>
          </a:p>
          <a:p>
            <a:r>
              <a:rPr lang="en-US" sz="2400" i="1" dirty="0" smtClean="0"/>
              <a:t>Behavioral Health</a:t>
            </a:r>
          </a:p>
          <a:p>
            <a:r>
              <a:rPr lang="en-US" sz="2400" i="1" dirty="0" smtClean="0"/>
              <a:t>Nutrition</a:t>
            </a:r>
          </a:p>
          <a:p>
            <a:r>
              <a:rPr lang="en-US" sz="2400" i="1" dirty="0" smtClean="0"/>
              <a:t>LGBTQ </a:t>
            </a:r>
            <a:r>
              <a:rPr lang="en-US" sz="2400" i="1" dirty="0"/>
              <a:t>Health </a:t>
            </a:r>
            <a:r>
              <a:rPr lang="en-US" sz="2400" i="1" dirty="0" smtClean="0"/>
              <a:t>Initiative</a:t>
            </a:r>
          </a:p>
          <a:p>
            <a:endParaRPr lang="en-US" i="1" dirty="0"/>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87788" y="1422292"/>
            <a:ext cx="4899025" cy="3740366"/>
          </a:xfrm>
          <a:prstGeom prst="rect">
            <a:avLst/>
          </a:prstGeom>
        </p:spPr>
      </p:pic>
    </p:spTree>
    <p:extLst>
      <p:ext uri="{BB962C8B-B14F-4D97-AF65-F5344CB8AC3E}">
        <p14:creationId xmlns:p14="http://schemas.microsoft.com/office/powerpoint/2010/main" val="2924840717"/>
      </p:ext>
    </p:extLst>
  </p:cSld>
  <p:clrMapOvr>
    <a:masterClrMapping/>
  </p:clrMapOvr>
  <mc:AlternateContent xmlns:mc="http://schemas.openxmlformats.org/markup-compatibility/2006">
    <mc:Choice xmlns:p14="http://schemas.microsoft.com/office/powerpoint/2010/main" Requires="p14">
      <p:transition spd="slow" p14:dur="2000" advTm="63963"/>
    </mc:Choice>
    <mc:Fallback>
      <p:transition xmlns:p14="http://schemas.microsoft.com/office/powerpoint/2010/main" spd="slow" advTm="63963"/>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6746"/>
            <a:ext cx="9144000" cy="5144508"/>
          </a:xfrm>
          <a:prstGeom prst="rect">
            <a:avLst/>
          </a:prstGeom>
        </p:spPr>
      </p:pic>
      <p:sp>
        <p:nvSpPr>
          <p:cNvPr id="6" name="Title 5"/>
          <p:cNvSpPr>
            <a:spLocks noGrp="1"/>
          </p:cNvSpPr>
          <p:nvPr>
            <p:ph type="title"/>
          </p:nvPr>
        </p:nvSpPr>
        <p:spPr>
          <a:xfrm>
            <a:off x="628650" y="281053"/>
            <a:ext cx="7886700" cy="575693"/>
          </a:xfrm>
        </p:spPr>
        <p:txBody>
          <a:bodyPr>
            <a:normAutofit fontScale="90000"/>
          </a:bodyPr>
          <a:lstStyle/>
          <a:p>
            <a:r>
              <a:rPr lang="en-US" dirty="0" smtClean="0"/>
              <a:t>RW-A </a:t>
            </a:r>
            <a:r>
              <a:rPr lang="en-US" dirty="0"/>
              <a:t>Care Coordination </a:t>
            </a:r>
            <a:r>
              <a:rPr lang="en-US" dirty="0" smtClean="0"/>
              <a:t> </a:t>
            </a:r>
            <a:endParaRPr lang="en-US" dirty="0"/>
          </a:p>
        </p:txBody>
      </p:sp>
    </p:spTree>
    <p:extLst>
      <p:ext uri="{BB962C8B-B14F-4D97-AF65-F5344CB8AC3E}">
        <p14:creationId xmlns:p14="http://schemas.microsoft.com/office/powerpoint/2010/main" val="3913512181"/>
      </p:ext>
    </p:extLst>
  </p:cSld>
  <p:clrMapOvr>
    <a:masterClrMapping/>
  </p:clrMapOvr>
  <p:transition xmlns:p14="http://schemas.microsoft.com/office/powerpoint/2010/main" advTm="42392"/>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Eligibility Criteria For Care Coordination</a:t>
            </a:r>
            <a:endParaRPr lang="en-US" sz="3600" dirty="0"/>
          </a:p>
        </p:txBody>
      </p:sp>
      <p:sp>
        <p:nvSpPr>
          <p:cNvPr id="3" name="Content Placeholder 2"/>
          <p:cNvSpPr>
            <a:spLocks noGrp="1"/>
          </p:cNvSpPr>
          <p:nvPr>
            <p:ph sz="half" idx="10"/>
          </p:nvPr>
        </p:nvSpPr>
        <p:spPr/>
        <p:txBody>
          <a:bodyPr>
            <a:noAutofit/>
          </a:bodyPr>
          <a:lstStyle/>
          <a:p>
            <a:pPr marL="342900" indent="-342900">
              <a:buFont typeface="Arial"/>
              <a:buChar char="•"/>
            </a:pPr>
            <a:r>
              <a:rPr lang="en-US" sz="2800" dirty="0" smtClean="0"/>
              <a:t>Newly diagnosed with HIV within past 12 months</a:t>
            </a:r>
          </a:p>
          <a:p>
            <a:pPr marL="342900" indent="-342900">
              <a:buFont typeface="Arial"/>
              <a:buChar char="•"/>
            </a:pPr>
            <a:r>
              <a:rPr lang="en-US" sz="2800" dirty="0" smtClean="0"/>
              <a:t>Unsuppressed viral load within past 12 months</a:t>
            </a:r>
          </a:p>
          <a:p>
            <a:pPr marL="342900" indent="-342900">
              <a:buFont typeface="Arial"/>
              <a:buChar char="•"/>
            </a:pPr>
            <a:r>
              <a:rPr lang="en-US" sz="2800" dirty="0" smtClean="0"/>
              <a:t>New to HIV care</a:t>
            </a:r>
          </a:p>
          <a:p>
            <a:pPr marL="342900" indent="-342900">
              <a:buFont typeface="Arial"/>
              <a:buChar char="•"/>
            </a:pPr>
            <a:r>
              <a:rPr lang="en-US" sz="2800" dirty="0" smtClean="0"/>
              <a:t>Out of care for </a:t>
            </a:r>
            <a:r>
              <a:rPr lang="en-US" sz="2800" dirty="0" smtClean="0"/>
              <a:t>at least 9 </a:t>
            </a:r>
            <a:r>
              <a:rPr lang="en-US" sz="2800" dirty="0" smtClean="0"/>
              <a:t>months</a:t>
            </a:r>
          </a:p>
          <a:p>
            <a:pPr marL="342900" indent="-342900">
              <a:buFont typeface="Arial"/>
              <a:buChar char="•"/>
            </a:pPr>
            <a:r>
              <a:rPr lang="en-US" sz="2800" dirty="0" smtClean="0"/>
              <a:t>Pregnant</a:t>
            </a:r>
          </a:p>
          <a:p>
            <a:pPr marL="342900" indent="-342900">
              <a:buFont typeface="Arial"/>
              <a:buChar char="•"/>
            </a:pPr>
            <a:r>
              <a:rPr lang="en-US" sz="2800" dirty="0" smtClean="0"/>
              <a:t>Change in ART regimen</a:t>
            </a:r>
          </a:p>
          <a:p>
            <a:pPr marL="342900" indent="-342900">
              <a:buFont typeface="Arial"/>
              <a:buChar char="•"/>
            </a:pPr>
            <a:r>
              <a:rPr lang="en-US" sz="2800" b="1" dirty="0" smtClean="0"/>
              <a:t>Other high risk for falling out of care </a:t>
            </a:r>
            <a:endParaRPr lang="en-US" sz="2800" b="1" dirty="0"/>
          </a:p>
        </p:txBody>
      </p:sp>
    </p:spTree>
    <p:extLst>
      <p:ext uri="{BB962C8B-B14F-4D97-AF65-F5344CB8AC3E}">
        <p14:creationId xmlns:p14="http://schemas.microsoft.com/office/powerpoint/2010/main" val="4031259511"/>
      </p:ext>
    </p:extLst>
  </p:cSld>
  <p:clrMapOvr>
    <a:masterClrMapping/>
  </p:clrMapOvr>
  <mc:AlternateContent xmlns:mc="http://schemas.openxmlformats.org/markup-compatibility/2006">
    <mc:Choice xmlns:p14="http://schemas.microsoft.com/office/powerpoint/2010/main" Requires="p14">
      <p:transition spd="slow" p14:dur="2000" advTm="39389"/>
    </mc:Choice>
    <mc:Fallback>
      <p:transition xmlns:p14="http://schemas.microsoft.com/office/powerpoint/2010/main" spd="slow" advTm="39389"/>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Clinical </a:t>
            </a:r>
            <a:r>
              <a:rPr lang="en-US" dirty="0"/>
              <a:t>issue</a:t>
            </a:r>
          </a:p>
        </p:txBody>
      </p:sp>
      <p:sp>
        <p:nvSpPr>
          <p:cNvPr id="3" name="Content Placeholder 2"/>
          <p:cNvSpPr>
            <a:spLocks noGrp="1"/>
          </p:cNvSpPr>
          <p:nvPr>
            <p:ph idx="1"/>
          </p:nvPr>
        </p:nvSpPr>
        <p:spPr/>
        <p:txBody>
          <a:bodyPr>
            <a:normAutofit/>
          </a:bodyPr>
          <a:lstStyle/>
          <a:p>
            <a:pPr marL="457200" indent="-457200">
              <a:buFont typeface="Arial"/>
              <a:buChar char="•"/>
            </a:pPr>
            <a:r>
              <a:rPr lang="en-US" sz="3200" dirty="0"/>
              <a:t>N</a:t>
            </a:r>
            <a:r>
              <a:rPr lang="en-US" sz="3200" dirty="0" smtClean="0"/>
              <a:t>on</a:t>
            </a:r>
            <a:r>
              <a:rPr lang="en-US" sz="3200" dirty="0"/>
              <a:t>-AIDS </a:t>
            </a:r>
            <a:r>
              <a:rPr lang="en-US" sz="3200" dirty="0" smtClean="0"/>
              <a:t>medical conditions occur more often </a:t>
            </a:r>
            <a:r>
              <a:rPr lang="en-US" sz="3200" dirty="0"/>
              <a:t>and are associated with a greater risk of death than AIDS </a:t>
            </a:r>
            <a:endParaRPr lang="en-US" sz="3200" dirty="0" smtClean="0"/>
          </a:p>
          <a:p>
            <a:endParaRPr lang="en-US" sz="3200" dirty="0"/>
          </a:p>
          <a:p>
            <a:pPr marL="457200" indent="-457200">
              <a:buFont typeface="Arial"/>
              <a:buChar char="•"/>
            </a:pPr>
            <a:r>
              <a:rPr lang="en-US" sz="3200" dirty="0" smtClean="0"/>
              <a:t>Close coordination </a:t>
            </a:r>
            <a:r>
              <a:rPr lang="en-US" sz="3200" dirty="0"/>
              <a:t>of specialty referrals </a:t>
            </a:r>
            <a:r>
              <a:rPr lang="en-US" sz="3200" dirty="0" smtClean="0"/>
              <a:t>is imperative to reduce </a:t>
            </a:r>
            <a:r>
              <a:rPr lang="en-US" sz="3200" dirty="0"/>
              <a:t>disparities in morbidity and mortality</a:t>
            </a:r>
          </a:p>
          <a:p>
            <a:endParaRPr lang="en-US" dirty="0"/>
          </a:p>
        </p:txBody>
      </p:sp>
    </p:spTree>
    <p:extLst>
      <p:ext uri="{BB962C8B-B14F-4D97-AF65-F5344CB8AC3E}">
        <p14:creationId xmlns:p14="http://schemas.microsoft.com/office/powerpoint/2010/main" val="37830446"/>
      </p:ext>
    </p:extLst>
  </p:cSld>
  <p:clrMapOvr>
    <a:masterClrMapping/>
  </p:clrMapOvr>
  <mc:AlternateContent xmlns:mc="http://schemas.openxmlformats.org/markup-compatibility/2006">
    <mc:Choice xmlns:p14="http://schemas.microsoft.com/office/powerpoint/2010/main" Requires="p14">
      <p:transition spd="slow" p14:dur="2000" advTm="22480"/>
    </mc:Choice>
    <mc:Fallback>
      <p:transition xmlns:p14="http://schemas.microsoft.com/office/powerpoint/2010/main" spd="slow" advTm="22480"/>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4398"/>
            <a:ext cx="7886700" cy="1113756"/>
          </a:xfrm>
        </p:spPr>
        <p:txBody>
          <a:bodyPr>
            <a:normAutofit fontScale="90000"/>
          </a:bodyPr>
          <a:lstStyle/>
          <a:p>
            <a:r>
              <a:rPr lang="en-US" dirty="0" smtClean="0"/>
              <a:t>Co-Morbidities In HIV Patients  </a:t>
            </a:r>
            <a:endParaRPr lang="en-US" dirty="0"/>
          </a:p>
        </p:txBody>
      </p:sp>
      <p:sp>
        <p:nvSpPr>
          <p:cNvPr id="3" name="Content Placeholder 2"/>
          <p:cNvSpPr>
            <a:spLocks noGrp="1"/>
          </p:cNvSpPr>
          <p:nvPr>
            <p:ph sz="half" idx="10"/>
          </p:nvPr>
        </p:nvSpPr>
        <p:spPr/>
        <p:txBody>
          <a:bodyPr/>
          <a:lstStyle/>
          <a:p>
            <a:endParaRPr lang="en-US" dirty="0" smtClean="0"/>
          </a:p>
          <a:p>
            <a:pPr marL="342900" indent="-342900">
              <a:buFont typeface="Arial"/>
              <a:buChar char="•"/>
            </a:pPr>
            <a:r>
              <a:rPr lang="en-US" dirty="0" smtClean="0"/>
              <a:t>Higher rates with PLWHIV</a:t>
            </a:r>
          </a:p>
          <a:p>
            <a:pPr marL="1028700" lvl="1" indent="-342900">
              <a:buFont typeface="Arial"/>
              <a:buChar char="•"/>
            </a:pPr>
            <a:r>
              <a:rPr lang="en-US" dirty="0" smtClean="0"/>
              <a:t>Cardiovascular disease</a:t>
            </a:r>
          </a:p>
          <a:p>
            <a:pPr marL="1028700" lvl="1" indent="-342900">
              <a:buFont typeface="Arial"/>
              <a:buChar char="•"/>
            </a:pPr>
            <a:r>
              <a:rPr lang="en-US" dirty="0" smtClean="0"/>
              <a:t>Kidney disease </a:t>
            </a:r>
          </a:p>
          <a:p>
            <a:pPr marL="1028700" lvl="1" indent="-342900">
              <a:buFont typeface="Arial"/>
              <a:buChar char="•"/>
            </a:pPr>
            <a:r>
              <a:rPr lang="en-US" dirty="0" smtClean="0"/>
              <a:t>Osteoporosis and fractures</a:t>
            </a:r>
          </a:p>
          <a:p>
            <a:pPr marL="1028700" lvl="1" indent="-342900">
              <a:buFont typeface="Arial"/>
              <a:buChar char="•"/>
            </a:pPr>
            <a:endParaRPr lang="en-US" dirty="0" smtClean="0"/>
          </a:p>
          <a:p>
            <a:pPr marL="342900" indent="-342900">
              <a:buFont typeface="Arial"/>
              <a:buChar char="•"/>
            </a:pPr>
            <a:r>
              <a:rPr lang="en-US" dirty="0" smtClean="0"/>
              <a:t>Similar rates with HIV-negative people</a:t>
            </a:r>
          </a:p>
          <a:p>
            <a:pPr marL="1028700" lvl="1" indent="-342900">
              <a:buFont typeface="Arial"/>
              <a:buChar char="•"/>
            </a:pPr>
            <a:r>
              <a:rPr lang="en-US" dirty="0" smtClean="0"/>
              <a:t>Hypertension</a:t>
            </a:r>
          </a:p>
          <a:p>
            <a:pPr marL="1028700" lvl="1" indent="-342900">
              <a:buFont typeface="Arial"/>
              <a:buChar char="•"/>
            </a:pPr>
            <a:r>
              <a:rPr lang="en-US" dirty="0" smtClean="0"/>
              <a:t>High Cholesterol </a:t>
            </a:r>
          </a:p>
          <a:p>
            <a:pPr marL="1028700" lvl="1" indent="-342900">
              <a:buFont typeface="Arial"/>
              <a:buChar char="•"/>
            </a:pPr>
            <a:r>
              <a:rPr lang="en-US" dirty="0" smtClean="0"/>
              <a:t>Endocrine disease </a:t>
            </a:r>
          </a:p>
          <a:p>
            <a:pPr marL="1485900" lvl="2" indent="-342900">
              <a:buFont typeface="Arial"/>
              <a:buChar char="•"/>
            </a:pPr>
            <a:r>
              <a:rPr lang="en-US" dirty="0" smtClean="0"/>
              <a:t>Diabetes </a:t>
            </a:r>
            <a:endParaRPr lang="en-US" dirty="0"/>
          </a:p>
          <a:p>
            <a:pPr lvl="1" indent="0">
              <a:buNone/>
            </a:pPr>
            <a:endParaRPr lang="en-US" dirty="0" smtClean="0"/>
          </a:p>
        </p:txBody>
      </p:sp>
    </p:spTree>
    <p:extLst>
      <p:ext uri="{BB962C8B-B14F-4D97-AF65-F5344CB8AC3E}">
        <p14:creationId xmlns:p14="http://schemas.microsoft.com/office/powerpoint/2010/main" val="2225191818"/>
      </p:ext>
    </p:extLst>
  </p:cSld>
  <p:clrMapOvr>
    <a:masterClrMapping/>
  </p:clrMapOvr>
  <mc:AlternateContent xmlns:mc="http://schemas.openxmlformats.org/markup-compatibility/2006">
    <mc:Choice xmlns:p14="http://schemas.microsoft.com/office/powerpoint/2010/main" Requires="p14">
      <p:transition spd="slow" p14:dur="2000" advTm="35304"/>
    </mc:Choice>
    <mc:Fallback>
      <p:transition xmlns:p14="http://schemas.microsoft.com/office/powerpoint/2010/main" spd="slow" advTm="35304"/>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RyanWhite_New_PowerPoint_CE_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RyanWhite_New_PowerPoint_CE_Template.pptx</Template>
  <TotalTime>13866</TotalTime>
  <Words>1359</Words>
  <Application>Microsoft Macintosh PowerPoint</Application>
  <PresentationFormat>On-screen Show (4:3)</PresentationFormat>
  <Paragraphs>270</Paragraphs>
  <Slides>29</Slides>
  <Notes>17</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RyanWhite_New_PowerPoint_CE_Template</vt:lpstr>
      <vt:lpstr>  </vt:lpstr>
      <vt:lpstr>STAR Program</vt:lpstr>
      <vt:lpstr>PowerPoint Presentation</vt:lpstr>
      <vt:lpstr>Community Setting</vt:lpstr>
      <vt:lpstr>STAR Health Center</vt:lpstr>
      <vt:lpstr>RW-A Care Coordination  </vt:lpstr>
      <vt:lpstr>Eligibility Criteria For Care Coordination</vt:lpstr>
      <vt:lpstr>Clinical issue</vt:lpstr>
      <vt:lpstr>Co-Morbidities In HIV Patients  </vt:lpstr>
      <vt:lpstr>“I am HIV Positive, Now What?”</vt:lpstr>
      <vt:lpstr>Patient Barriers</vt:lpstr>
      <vt:lpstr>Patient Barriers </vt:lpstr>
      <vt:lpstr>Provider Barriers</vt:lpstr>
      <vt:lpstr>Role of Patient Navigator </vt:lpstr>
      <vt:lpstr>How PNs Expedite Specialty Referrals: Holistic Approach </vt:lpstr>
      <vt:lpstr>PN Attributes in Expediting Specialty Appointments</vt:lpstr>
      <vt:lpstr>Honoring Autonomy…</vt:lpstr>
      <vt:lpstr>Case Study: Patient W</vt:lpstr>
      <vt:lpstr>Challenges</vt:lpstr>
      <vt:lpstr>Patient W’s Strengths</vt:lpstr>
      <vt:lpstr>Patient Navigator’s Role</vt:lpstr>
      <vt:lpstr>Patient Navigator’s Role</vt:lpstr>
      <vt:lpstr>Outcome: One Year Later</vt:lpstr>
      <vt:lpstr>QI PROJECT-Incomplete Cardiology Referrals: 1 in 5 CC pts</vt:lpstr>
      <vt:lpstr>Interventions Implemented</vt:lpstr>
      <vt:lpstr>Follow Up Data</vt:lpstr>
      <vt:lpstr>Lessons Learned </vt:lpstr>
      <vt:lpstr>PowerPoint Presentation</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 Navigator-Specialty Appointments</dc:title>
  <dc:creator>Vanesa Lauradin</dc:creator>
  <cp:lastModifiedBy>Vanesa Lauradin</cp:lastModifiedBy>
  <cp:revision>227</cp:revision>
  <cp:lastPrinted>2018-10-14T18:23:19Z</cp:lastPrinted>
  <dcterms:created xsi:type="dcterms:W3CDTF">2018-10-03T16:03:41Z</dcterms:created>
  <dcterms:modified xsi:type="dcterms:W3CDTF">2018-12-12T17:19:40Z</dcterms:modified>
</cp:coreProperties>
</file>