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77" r:id="rId1"/>
  </p:sldMasterIdLst>
  <p:notesMasterIdLst>
    <p:notesMasterId r:id="rId36"/>
  </p:notesMasterIdLst>
  <p:handoutMasterIdLst>
    <p:handoutMasterId r:id="rId37"/>
  </p:handoutMasterIdLst>
  <p:sldIdLst>
    <p:sldId id="422" r:id="rId2"/>
    <p:sldId id="423" r:id="rId3"/>
    <p:sldId id="424" r:id="rId4"/>
    <p:sldId id="425" r:id="rId5"/>
    <p:sldId id="426" r:id="rId6"/>
    <p:sldId id="427" r:id="rId7"/>
    <p:sldId id="428" r:id="rId8"/>
    <p:sldId id="429" r:id="rId9"/>
    <p:sldId id="430" r:id="rId10"/>
    <p:sldId id="431" r:id="rId11"/>
    <p:sldId id="432" r:id="rId12"/>
    <p:sldId id="433" r:id="rId13"/>
    <p:sldId id="434" r:id="rId14"/>
    <p:sldId id="435" r:id="rId15"/>
    <p:sldId id="436" r:id="rId16"/>
    <p:sldId id="437" r:id="rId17"/>
    <p:sldId id="456" r:id="rId18"/>
    <p:sldId id="439" r:id="rId19"/>
    <p:sldId id="440" r:id="rId20"/>
    <p:sldId id="441" r:id="rId21"/>
    <p:sldId id="442" r:id="rId22"/>
    <p:sldId id="443" r:id="rId23"/>
    <p:sldId id="444" r:id="rId24"/>
    <p:sldId id="445" r:id="rId25"/>
    <p:sldId id="446" r:id="rId26"/>
    <p:sldId id="447" r:id="rId27"/>
    <p:sldId id="448" r:id="rId28"/>
    <p:sldId id="453" r:id="rId29"/>
    <p:sldId id="457" r:id="rId30"/>
    <p:sldId id="458" r:id="rId31"/>
    <p:sldId id="454" r:id="rId32"/>
    <p:sldId id="455" r:id="rId33"/>
    <p:sldId id="459" r:id="rId34"/>
    <p:sldId id="450" r:id="rId35"/>
  </p:sldIdLst>
  <p:sldSz cx="9144000" cy="6858000" type="screen4x3"/>
  <p:notesSz cx="7315200" cy="9601200"/>
  <p:defaultTextStyle>
    <a:defPPr>
      <a:defRPr lang="en-US"/>
    </a:defPPr>
    <a:lvl1pPr algn="l" rtl="0" fontAlgn="base">
      <a:spcBef>
        <a:spcPct val="0"/>
      </a:spcBef>
      <a:spcAft>
        <a:spcPct val="0"/>
      </a:spcAft>
      <a:defRPr sz="4000" b="1" kern="1200">
        <a:solidFill>
          <a:srgbClr val="400080"/>
        </a:solidFill>
        <a:latin typeface="Arial" pitchFamily="34" charset="0"/>
        <a:ea typeface="ＭＳ Ｐゴシック" pitchFamily="34" charset="-128"/>
        <a:cs typeface="+mn-cs"/>
      </a:defRPr>
    </a:lvl1pPr>
    <a:lvl2pPr marL="457200" algn="l" rtl="0" fontAlgn="base">
      <a:spcBef>
        <a:spcPct val="0"/>
      </a:spcBef>
      <a:spcAft>
        <a:spcPct val="0"/>
      </a:spcAft>
      <a:defRPr sz="4000" b="1" kern="1200">
        <a:solidFill>
          <a:srgbClr val="400080"/>
        </a:solidFill>
        <a:latin typeface="Arial" pitchFamily="34" charset="0"/>
        <a:ea typeface="ＭＳ Ｐゴシック" pitchFamily="34" charset="-128"/>
        <a:cs typeface="+mn-cs"/>
      </a:defRPr>
    </a:lvl2pPr>
    <a:lvl3pPr marL="914400" algn="l" rtl="0" fontAlgn="base">
      <a:spcBef>
        <a:spcPct val="0"/>
      </a:spcBef>
      <a:spcAft>
        <a:spcPct val="0"/>
      </a:spcAft>
      <a:defRPr sz="4000" b="1" kern="1200">
        <a:solidFill>
          <a:srgbClr val="400080"/>
        </a:solidFill>
        <a:latin typeface="Arial" pitchFamily="34" charset="0"/>
        <a:ea typeface="ＭＳ Ｐゴシック" pitchFamily="34" charset="-128"/>
        <a:cs typeface="+mn-cs"/>
      </a:defRPr>
    </a:lvl3pPr>
    <a:lvl4pPr marL="1371600" algn="l" rtl="0" fontAlgn="base">
      <a:spcBef>
        <a:spcPct val="0"/>
      </a:spcBef>
      <a:spcAft>
        <a:spcPct val="0"/>
      </a:spcAft>
      <a:defRPr sz="4000" b="1" kern="1200">
        <a:solidFill>
          <a:srgbClr val="400080"/>
        </a:solidFill>
        <a:latin typeface="Arial" pitchFamily="34" charset="0"/>
        <a:ea typeface="ＭＳ Ｐゴシック" pitchFamily="34" charset="-128"/>
        <a:cs typeface="+mn-cs"/>
      </a:defRPr>
    </a:lvl4pPr>
    <a:lvl5pPr marL="1828800" algn="l" rtl="0" fontAlgn="base">
      <a:spcBef>
        <a:spcPct val="0"/>
      </a:spcBef>
      <a:spcAft>
        <a:spcPct val="0"/>
      </a:spcAft>
      <a:defRPr sz="4000" b="1" kern="1200">
        <a:solidFill>
          <a:srgbClr val="400080"/>
        </a:solidFill>
        <a:latin typeface="Arial" pitchFamily="34" charset="0"/>
        <a:ea typeface="ＭＳ Ｐゴシック" pitchFamily="34" charset="-128"/>
        <a:cs typeface="+mn-cs"/>
      </a:defRPr>
    </a:lvl5pPr>
    <a:lvl6pPr marL="2286000" algn="l" defTabSz="914400" rtl="0" eaLnBrk="1" latinLnBrk="0" hangingPunct="1">
      <a:defRPr sz="4000" b="1" kern="1200">
        <a:solidFill>
          <a:srgbClr val="400080"/>
        </a:solidFill>
        <a:latin typeface="Arial" pitchFamily="34" charset="0"/>
        <a:ea typeface="ＭＳ Ｐゴシック" pitchFamily="34" charset="-128"/>
        <a:cs typeface="+mn-cs"/>
      </a:defRPr>
    </a:lvl6pPr>
    <a:lvl7pPr marL="2743200" algn="l" defTabSz="914400" rtl="0" eaLnBrk="1" latinLnBrk="0" hangingPunct="1">
      <a:defRPr sz="4000" b="1" kern="1200">
        <a:solidFill>
          <a:srgbClr val="400080"/>
        </a:solidFill>
        <a:latin typeface="Arial" pitchFamily="34" charset="0"/>
        <a:ea typeface="ＭＳ Ｐゴシック" pitchFamily="34" charset="-128"/>
        <a:cs typeface="+mn-cs"/>
      </a:defRPr>
    </a:lvl7pPr>
    <a:lvl8pPr marL="3200400" algn="l" defTabSz="914400" rtl="0" eaLnBrk="1" latinLnBrk="0" hangingPunct="1">
      <a:defRPr sz="4000" b="1" kern="1200">
        <a:solidFill>
          <a:srgbClr val="400080"/>
        </a:solidFill>
        <a:latin typeface="Arial" pitchFamily="34" charset="0"/>
        <a:ea typeface="ＭＳ Ｐゴシック" pitchFamily="34" charset="-128"/>
        <a:cs typeface="+mn-cs"/>
      </a:defRPr>
    </a:lvl8pPr>
    <a:lvl9pPr marL="3657600" algn="l" defTabSz="914400" rtl="0" eaLnBrk="1" latinLnBrk="0" hangingPunct="1">
      <a:defRPr sz="4000" b="1" kern="1200">
        <a:solidFill>
          <a:srgbClr val="400080"/>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27"/>
    <a:srgbClr val="387EBC"/>
    <a:srgbClr val="6600CC"/>
    <a:srgbClr val="000099"/>
    <a:srgbClr val="7B7EBC"/>
    <a:srgbClr val="FBB040"/>
    <a:srgbClr val="57CBF5"/>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5620"/>
    <p:restoredTop sz="79032" autoAdjust="0"/>
  </p:normalViewPr>
  <p:slideViewPr>
    <p:cSldViewPr>
      <p:cViewPr varScale="1">
        <p:scale>
          <a:sx n="104" d="100"/>
          <a:sy n="104" d="100"/>
        </p:scale>
        <p:origin x="-23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ngrid\AppData\Local\Microsoft\Windows\Temporary%20Internet%20Files\Content.IE5\810BS0RY\grant%20funing%20-%20public%20and%20private%20sources%201%20-%201-%20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ngrid\AppData\Local\Microsoft\Windows\Temporary%20Internet%20Files\Content.IE5\810BS0RY\grant%20funing%20-%20public%20and%20private%20sources%201%20-%201-%201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ngridfl.000\AppData\Local\Microsoft\Windows\Temporary%20Internet%20Files\Content.Outlook\J7NUEF6V\grant%20funding%20-%20public%20%20private%20sources%20FY2010%20update%201-1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ngridfl.000\AppData\Local\Microsoft\Windows\Temporary%20Internet%20Files\Content.Outlook\J7NUEF6V\grant%20funding%20-%20public%20%20private%20sources%20FY2010%20update%201-1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ngrid\AppData\Local\Microsoft\Windows\Temporary%20Internet%20Files\Content.IE5\810BS0RY\grant%20funing%20-%20public%20and%20private%20sources%201%20-%201-%201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ngridfl.000\AppData\Local\Microsoft\Windows\Temporary%20Internet%20Files\Content.Outlook\J7NUEF6V\grant%20funding%20-%20public%20%20private%20sources%20FY2010%20update%201-10.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ngrid\AppData\Local\Microsoft\Windows\Temporary%20Internet%20Files\Content.IE5\810BS0RY\grant%20funing%20-%20public%20and%20private%20sources%201%20-%201-%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val>
            <c:numRef>
              <c:f>Sheet2!$B$1:$B$3</c:f>
              <c:numCache>
                <c:formatCode>"$"#,##0_);[Red]\("$"#,##0\)</c:formatCode>
                <c:ptCount val="3"/>
                <c:pt idx="0" formatCode="General">
                  <c:v>4.428584E6</c:v>
                </c:pt>
                <c:pt idx="1">
                  <c:v>285661.0</c:v>
                </c:pt>
                <c:pt idx="2" formatCode="General">
                  <c:v>39000.0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val>
            <c:numRef>
              <c:f>Sheet2!$B$1:$B$3</c:f>
              <c:numCache>
                <c:formatCode>"$"#,##0_);[Red]\("$"#,##0\)</c:formatCode>
                <c:ptCount val="3"/>
                <c:pt idx="0" formatCode="General">
                  <c:v>4.428584E6</c:v>
                </c:pt>
                <c:pt idx="1">
                  <c:v>285661.0</c:v>
                </c:pt>
                <c:pt idx="2" formatCode="General">
                  <c:v>39000.0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876640419947"/>
          <c:y val="0.0942761274158912"/>
          <c:w val="0.53888888888889"/>
          <c:h val="0.898148148148148"/>
        </c:manualLayout>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val>
            <c:numRef>
              <c:f>Sheet1!$B$2:$B$11</c:f>
              <c:numCache>
                <c:formatCode>General</c:formatCode>
                <c:ptCount val="10"/>
                <c:pt idx="0" formatCode="&quot;$&quot;#,##0_);[Red]\(&quot;$&quot;#,##0\)">
                  <c:v>3.368783E6</c:v>
                </c:pt>
                <c:pt idx="7" formatCode="&quot;$&quot;#,##0_);[Red]\(&quot;$&quot;#,##0\)">
                  <c:v>590248.0</c:v>
                </c:pt>
                <c:pt idx="9">
                  <c:v>6576.0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6176727909"/>
          <c:y val="0.0"/>
          <c:w val="0.636111111111112"/>
          <c:h val="1.0"/>
        </c:manualLayout>
      </c:layout>
      <c:pieChart>
        <c:varyColors val="1"/>
        <c:ser>
          <c:idx val="0"/>
          <c:order val="0"/>
          <c:explosion val="25"/>
          <c:cat>
            <c:strRef>
              <c:f>Sheet2!$A$9:$A$11</c:f>
              <c:strCache>
                <c:ptCount val="3"/>
                <c:pt idx="0">
                  <c:v>Federal</c:v>
                </c:pt>
                <c:pt idx="1">
                  <c:v>State</c:v>
                </c:pt>
                <c:pt idx="2">
                  <c:v>City/Local</c:v>
                </c:pt>
              </c:strCache>
            </c:strRef>
          </c:cat>
          <c:val>
            <c:numRef>
              <c:f>Sheet2!$B$9:$B$11</c:f>
              <c:numCache>
                <c:formatCode>General</c:formatCode>
                <c:ptCount val="3"/>
                <c:pt idx="0">
                  <c:v>1.131169E6</c:v>
                </c:pt>
                <c:pt idx="1">
                  <c:v>401632.0</c:v>
                </c:pt>
                <c:pt idx="2">
                  <c:v>2.895783E6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val>
            <c:numRef>
              <c:f>Sheet1!$E$4:$E$6</c:f>
              <c:numCache>
                <c:formatCode>0.00%</c:formatCode>
                <c:ptCount val="3"/>
                <c:pt idx="0">
                  <c:v>0.807248789844879</c:v>
                </c:pt>
                <c:pt idx="1">
                  <c:v>0.0615795080894197</c:v>
                </c:pt>
                <c:pt idx="2">
                  <c:v>0.0995412883525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6176727909"/>
          <c:y val="0.0"/>
          <c:w val="0.636111111111112"/>
          <c:h val="1.0"/>
        </c:manualLayout>
      </c:layout>
      <c:pieChart>
        <c:varyColors val="1"/>
        <c:ser>
          <c:idx val="0"/>
          <c:order val="0"/>
          <c:explosion val="25"/>
          <c:cat>
            <c:strRef>
              <c:f>Sheet2!$A$9:$A$11</c:f>
              <c:strCache>
                <c:ptCount val="3"/>
                <c:pt idx="0">
                  <c:v>Federal</c:v>
                </c:pt>
                <c:pt idx="1">
                  <c:v>State</c:v>
                </c:pt>
                <c:pt idx="2">
                  <c:v>City/Local</c:v>
                </c:pt>
              </c:strCache>
            </c:strRef>
          </c:cat>
          <c:val>
            <c:numRef>
              <c:f>Sheet2!$B$9:$B$11</c:f>
              <c:numCache>
                <c:formatCode>General</c:formatCode>
                <c:ptCount val="3"/>
                <c:pt idx="0">
                  <c:v>1.131169E6</c:v>
                </c:pt>
                <c:pt idx="1">
                  <c:v>401632.0</c:v>
                </c:pt>
                <c:pt idx="2">
                  <c:v>2.895783E6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7537" tIns="48771" rIns="97537" bIns="48771" numCol="1" anchor="t" anchorCtr="0" compatLnSpc="1">
            <a:prstTxWarp prst="textNoShape">
              <a:avLst/>
            </a:prstTxWarp>
          </a:bodyPr>
          <a:lstStyle>
            <a:lvl1pPr algn="l" defTabSz="975577" eaLnBrk="1" hangingPunct="1">
              <a:defRPr sz="1200" b="0">
                <a:solidFill>
                  <a:schemeClr val="tx1"/>
                </a:solidFill>
                <a:effectLst/>
                <a:latin typeface="Arial" charset="0"/>
                <a:ea typeface="ＭＳ Ｐゴシック" pitchFamily="93" charset="-128"/>
                <a:cs typeface="+mn-cs"/>
              </a:defRPr>
            </a:lvl1pPr>
          </a:lstStyle>
          <a:p>
            <a:pPr>
              <a:defRPr/>
            </a:pPr>
            <a:endParaRPr lang="en-US"/>
          </a:p>
        </p:txBody>
      </p:sp>
      <p:sp>
        <p:nvSpPr>
          <p:cNvPr id="15360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7537" tIns="48771" rIns="97537" bIns="48771" numCol="1" anchor="t" anchorCtr="0" compatLnSpc="1">
            <a:prstTxWarp prst="textNoShape">
              <a:avLst/>
            </a:prstTxWarp>
          </a:bodyPr>
          <a:lstStyle>
            <a:lvl1pPr algn="r" defTabSz="974725">
              <a:defRPr sz="1200" b="0">
                <a:solidFill>
                  <a:schemeClr val="tx1"/>
                </a:solidFill>
              </a:defRPr>
            </a:lvl1pPr>
          </a:lstStyle>
          <a:p>
            <a:fld id="{1515AA88-E7A5-494B-A736-C179E2CFA9DD}" type="datetime1">
              <a:rPr lang="en-US"/>
              <a:pPr/>
              <a:t>10/15/12</a:t>
            </a:fld>
            <a:endParaRPr lang="en-US"/>
          </a:p>
        </p:txBody>
      </p:sp>
      <p:sp>
        <p:nvSpPr>
          <p:cNvPr id="15360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7537" tIns="48771" rIns="97537" bIns="48771" numCol="1" anchor="b" anchorCtr="0" compatLnSpc="1">
            <a:prstTxWarp prst="textNoShape">
              <a:avLst/>
            </a:prstTxWarp>
          </a:bodyPr>
          <a:lstStyle>
            <a:lvl1pPr algn="l" defTabSz="975577" eaLnBrk="1" hangingPunct="1">
              <a:defRPr sz="1200" b="0">
                <a:solidFill>
                  <a:schemeClr val="tx1"/>
                </a:solidFill>
                <a:effectLst/>
                <a:latin typeface="Arial" charset="0"/>
                <a:ea typeface="ＭＳ Ｐゴシック" pitchFamily="93" charset="-128"/>
                <a:cs typeface="+mn-cs"/>
              </a:defRPr>
            </a:lvl1pPr>
          </a:lstStyle>
          <a:p>
            <a:pPr>
              <a:defRPr/>
            </a:pPr>
            <a:endParaRPr lang="en-US"/>
          </a:p>
        </p:txBody>
      </p:sp>
      <p:sp>
        <p:nvSpPr>
          <p:cNvPr id="15360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7537" tIns="48771" rIns="97537" bIns="48771" numCol="1" anchor="b" anchorCtr="0" compatLnSpc="1">
            <a:prstTxWarp prst="textNoShape">
              <a:avLst/>
            </a:prstTxWarp>
          </a:bodyPr>
          <a:lstStyle>
            <a:lvl1pPr algn="r" defTabSz="974725">
              <a:defRPr sz="1200" b="0">
                <a:solidFill>
                  <a:schemeClr val="tx1"/>
                </a:solidFill>
              </a:defRPr>
            </a:lvl1pPr>
          </a:lstStyle>
          <a:p>
            <a:fld id="{74068BF4-2E17-47A2-BEDD-BBE3881C585D}" type="slidenum">
              <a:rPr lang="en-US"/>
              <a:pPr/>
              <a:t>‹#›</a:t>
            </a:fld>
            <a:endParaRPr lang="en-US"/>
          </a:p>
        </p:txBody>
      </p:sp>
    </p:spTree>
    <p:extLst>
      <p:ext uri="{BB962C8B-B14F-4D97-AF65-F5344CB8AC3E}">
        <p14:creationId xmlns:p14="http://schemas.microsoft.com/office/powerpoint/2010/main" val="970528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7537" tIns="48771" rIns="97537" bIns="48771" numCol="1" anchor="t" anchorCtr="0" compatLnSpc="1">
            <a:prstTxWarp prst="textNoShape">
              <a:avLst/>
            </a:prstTxWarp>
          </a:bodyPr>
          <a:lstStyle>
            <a:lvl1pPr algn="l" defTabSz="975577" eaLnBrk="1" hangingPunct="1">
              <a:defRPr sz="1200" b="0">
                <a:solidFill>
                  <a:schemeClr val="tx1"/>
                </a:solidFill>
                <a:effectLst/>
                <a:latin typeface="Arial" charset="0"/>
                <a:ea typeface="ＭＳ Ｐゴシック" pitchFamily="93" charset="-128"/>
                <a:cs typeface="+mn-cs"/>
              </a:defRPr>
            </a:lvl1pPr>
          </a:lstStyle>
          <a:p>
            <a:pPr>
              <a:defRPr/>
            </a:pPr>
            <a:endParaRPr lang="en-US"/>
          </a:p>
        </p:txBody>
      </p:sp>
      <p:sp>
        <p:nvSpPr>
          <p:cNvPr id="512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7537" tIns="48771" rIns="97537" bIns="48771" numCol="1" anchor="t" anchorCtr="0" compatLnSpc="1">
            <a:prstTxWarp prst="textNoShape">
              <a:avLst/>
            </a:prstTxWarp>
          </a:bodyPr>
          <a:lstStyle>
            <a:lvl1pPr algn="r" defTabSz="974725">
              <a:defRPr sz="1200" b="0">
                <a:solidFill>
                  <a:schemeClr val="tx1"/>
                </a:solidFill>
              </a:defRPr>
            </a:lvl1pPr>
          </a:lstStyle>
          <a:p>
            <a:fld id="{CA594A08-6605-465E-BDE5-DA0635AB01BE}" type="datetime1">
              <a:rPr lang="en-US"/>
              <a:pPr/>
              <a:t>10/15/12</a:t>
            </a:fld>
            <a:endParaRPr lang="en-US"/>
          </a:p>
        </p:txBody>
      </p:sp>
      <p:sp>
        <p:nvSpPr>
          <p:cNvPr id="14340" name="Rectangle 4"/>
          <p:cNvSpPr>
            <a:spLocks noGrp="1" noRot="1" noChangeAspect="1" noChangeArrowheads="1" noTextEdit="1"/>
          </p:cNvSpPr>
          <p:nvPr>
            <p:ph type="sldImg" idx="2"/>
          </p:nvPr>
        </p:nvSpPr>
        <p:spPr bwMode="auto">
          <a:xfrm>
            <a:off x="1260475" y="719138"/>
            <a:ext cx="4797425" cy="359886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7537" tIns="48771" rIns="97537" bIns="487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7537" tIns="48771" rIns="97537" bIns="48771" numCol="1" anchor="b" anchorCtr="0" compatLnSpc="1">
            <a:prstTxWarp prst="textNoShape">
              <a:avLst/>
            </a:prstTxWarp>
          </a:bodyPr>
          <a:lstStyle>
            <a:lvl1pPr algn="l" defTabSz="975577" eaLnBrk="1" hangingPunct="1">
              <a:defRPr sz="1200" b="0">
                <a:solidFill>
                  <a:schemeClr val="tx1"/>
                </a:solidFill>
                <a:effectLst/>
                <a:latin typeface="Arial" charset="0"/>
                <a:ea typeface="ＭＳ Ｐゴシック" pitchFamily="93"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7537" tIns="48771" rIns="97537" bIns="48771" numCol="1" anchor="b" anchorCtr="0" compatLnSpc="1">
            <a:prstTxWarp prst="textNoShape">
              <a:avLst/>
            </a:prstTxWarp>
          </a:bodyPr>
          <a:lstStyle>
            <a:lvl1pPr algn="r" defTabSz="974725">
              <a:defRPr sz="1200" b="0">
                <a:solidFill>
                  <a:schemeClr val="tx1"/>
                </a:solidFill>
              </a:defRPr>
            </a:lvl1pPr>
          </a:lstStyle>
          <a:p>
            <a:fld id="{D396AD96-02C8-467B-B021-0A69C225A1E1}" type="slidenum">
              <a:rPr lang="en-US"/>
              <a:pPr/>
              <a:t>‹#›</a:t>
            </a:fld>
            <a:endParaRPr lang="en-US"/>
          </a:p>
        </p:txBody>
      </p:sp>
    </p:spTree>
    <p:extLst>
      <p:ext uri="{BB962C8B-B14F-4D97-AF65-F5344CB8AC3E}">
        <p14:creationId xmlns:p14="http://schemas.microsoft.com/office/powerpoint/2010/main" val="183778281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Each organization should</a:t>
            </a:r>
            <a:r>
              <a:rPr lang="en-US" baseline="0" dirty="0" smtClean="0"/>
              <a:t> spend time looking at their own sources of revenue and determine vulnerabilities due to reliance in a single area or on a single source.</a:t>
            </a:r>
            <a:endParaRPr lang="en-US" dirty="0" smtClean="0"/>
          </a:p>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Distribute worksheet</a:t>
            </a:r>
          </a:p>
          <a:p>
            <a:r>
              <a:rPr lang="en-US" dirty="0" smtClean="0"/>
              <a:t>Take 10</a:t>
            </a:r>
            <a:r>
              <a:rPr lang="en-US" baseline="0" dirty="0" smtClean="0"/>
              <a:t> minutes to complete the worksheet and we will use 10 – 15 </a:t>
            </a:r>
            <a:r>
              <a:rPr lang="en-US" baseline="0" dirty="0" err="1" smtClean="0"/>
              <a:t>mins</a:t>
            </a:r>
            <a:r>
              <a:rPr lang="en-US" baseline="0" dirty="0" smtClean="0"/>
              <a:t> for discussion</a:t>
            </a:r>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few ways to build alternative income and generate revenue include expanding on your current sources of revenue, applying for additional government grants and building on your internal strengths.</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consideration</a:t>
            </a:r>
            <a:r>
              <a:rPr lang="en-US" baseline="0" dirty="0" smtClean="0"/>
              <a:t> for agencies that are currently heavily reliant on Ryan White funding will be the implementation of the Affordable Care Act (ACA) and its impact on your current revenue.  There are still many unknowns related to Ryan White funding and what will be consumed within Health Care Reform.  If you are reliant primarily on Ryan White funding have you determined how your health center will be impacted by ACA?  Are you involved in the discussions to learn more? </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other funding streams</a:t>
            </a:r>
            <a:r>
              <a:rPr lang="en-US" baseline="0" dirty="0" smtClean="0"/>
              <a:t> that you may want to consider. Every health center should be properly implementing Medicaid Billing and reducing the number of disallowances.  Third party billing is important for patients with other health insurance besides Medicaid.  </a:t>
            </a:r>
          </a:p>
          <a:p>
            <a:endParaRPr lang="en-US" baseline="0" dirty="0" smtClean="0"/>
          </a:p>
          <a:p>
            <a:r>
              <a:rPr lang="en-US" baseline="0" dirty="0" smtClean="0"/>
              <a:t>Are there fee for service opportunities in your agencies? For example, one organization that provides mental health counseling partnered with a for-profit corporation in their area to provide counseling to their staff on a fee for service basis. They are using an existing service and providing it on a fee for service basis to ensure they can continue to sustain the service for persons living with HIV.</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a health center or AIDS Service Organization or another community based organization  do you apply for foundation funding? If not, why not? If so, are there additional foundations that may be a fit given the scope of your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Have your board members added your organization to their estate plans? This can be another source of revenue for your agency beyond the life of the donor.</a:t>
            </a:r>
          </a:p>
          <a:p>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to sites such as </a:t>
            </a:r>
            <a:r>
              <a:rPr lang="en-US" baseline="0" dirty="0" err="1" smtClean="0"/>
              <a:t>Guidestar</a:t>
            </a:r>
            <a:r>
              <a:rPr lang="en-US" baseline="0" dirty="0" smtClean="0"/>
              <a:t> to see what government funding other organizations are receiving and determine if you could apply to that funder in the future. If so, begin to build relationships by asking for information meetings with the program officers to learn more about their funding priorities.  Begin to think about the RFA before its released to ensure you are collecting the necessary data to demonstrate your outcomes.  For example, could you apply directly to the CDC for funding instead of through your local DOH.</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Utilizing</a:t>
            </a:r>
            <a:r>
              <a:rPr lang="en-US" baseline="0" dirty="0" smtClean="0"/>
              <a:t> internal strengths of staff may allow the agency to expand services. For instance if you have nutritionists and primary care physicians on staff can you bill for nutrition counseling? Can nutritionists be used to develop educational curriculums for persons with co-morbidities such as heart disease, hypertension, diabetes, etc.</a:t>
            </a:r>
          </a:p>
          <a:p>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 – what other ways</a:t>
            </a:r>
            <a:r>
              <a:rPr lang="en-US" baseline="0" dirty="0" smtClean="0"/>
              <a:t> can you generate revenue in your agency</a:t>
            </a:r>
          </a:p>
          <a:p>
            <a:r>
              <a:rPr lang="en-US" baseline="0" dirty="0" smtClean="0"/>
              <a:t>Have you considered becoming a 340 b pharmacy</a:t>
            </a:r>
          </a:p>
          <a:p>
            <a:r>
              <a:rPr lang="en-US" baseline="0" dirty="0" smtClean="0"/>
              <a:t>-Difference in the VA pricing and insurance pricing comes to the organization</a:t>
            </a:r>
          </a:p>
          <a:p>
            <a:r>
              <a:rPr lang="en-US" baseline="0" dirty="0" smtClean="0"/>
              <a:t>-Some pharmacies are run by the organization but issue of managing inventory</a:t>
            </a:r>
          </a:p>
          <a:p>
            <a:endParaRPr lang="en-US" baseline="0" dirty="0" smtClean="0"/>
          </a:p>
          <a:p>
            <a:r>
              <a:rPr lang="en-US" baseline="0" dirty="0" smtClean="0"/>
              <a:t>Billing for family members</a:t>
            </a:r>
          </a:p>
          <a:p>
            <a:r>
              <a:rPr lang="en-US" baseline="0" dirty="0" smtClean="0"/>
              <a:t>Increase billing for HIV providers, some double book or triple book</a:t>
            </a:r>
          </a:p>
          <a:p>
            <a:r>
              <a:rPr lang="en-US" baseline="0" dirty="0" smtClean="0"/>
              <a:t>Become a LGBT clinic</a:t>
            </a:r>
          </a:p>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Internal</a:t>
            </a:r>
            <a:r>
              <a:rPr lang="en-US" baseline="0" dirty="0" smtClean="0"/>
              <a:t> stakeholders are a key component to organization sustainability and revenue generation. </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board of directors should take an active role</a:t>
            </a:r>
            <a:r>
              <a:rPr lang="en-US" baseline="0" dirty="0" smtClean="0"/>
              <a:t> in connecting the organization to foundations and funders. They should also be active in sustainability planning for the agency and programs overall.  The board should play a key role in determining sustainability for key programs and also making decisions on which programs will end or can end after funding ends based on agency priorities.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board members can have access to foundations and corporations that may fund your work. </a:t>
            </a:r>
            <a:endParaRPr lang="en-US" dirty="0" smtClean="0"/>
          </a:p>
          <a:p>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Sustainability</a:t>
            </a:r>
            <a:r>
              <a:rPr lang="en-US" baseline="0" dirty="0" smtClean="0"/>
              <a:t> in a non-profit is important to consider from an organization perspective and a program perspective. Some programs may not be sustainable beyond the current contract year(s) so planning must be done to determine how to transition staff and resources once the contract ends.  As well an agency must determine the impact to the organization if a program is not sustainable. </a:t>
            </a:r>
            <a:endParaRPr lang="en-US" dirty="0" smtClean="0"/>
          </a:p>
          <a:p>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Executive Director should be</a:t>
            </a:r>
            <a:r>
              <a:rPr lang="en-US" baseline="0" dirty="0" smtClean="0"/>
              <a:t> m</a:t>
            </a:r>
            <a:r>
              <a:rPr lang="en-US" dirty="0" smtClean="0"/>
              <a:t>eeting with other agencies to determine</a:t>
            </a:r>
            <a:r>
              <a:rPr lang="en-US" baseline="0" dirty="0" smtClean="0"/>
              <a:t> how they have diversified revenue streams.</a:t>
            </a:r>
          </a:p>
          <a:p>
            <a:endParaRPr lang="en-US" baseline="0" dirty="0" smtClean="0"/>
          </a:p>
          <a:p>
            <a:r>
              <a:rPr lang="en-US" baseline="0" dirty="0" smtClean="0"/>
              <a:t>The ED should introduce the agency to other possible funders and be key in working with the development team to identify prospects.  </a:t>
            </a:r>
          </a:p>
          <a:p>
            <a:endParaRPr lang="en-US" baseline="0" dirty="0" smtClean="0"/>
          </a:p>
          <a:p>
            <a:r>
              <a:rPr lang="en-US" baseline="0" dirty="0" smtClean="0"/>
              <a:t>The ED should also be analyzing current trends and data to determine sustainability plans.</a:t>
            </a:r>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Management and line staff are a critical component of sustainability.  They have responsibility</a:t>
            </a:r>
            <a:r>
              <a:rPr lang="en-US" baseline="0" dirty="0" smtClean="0"/>
              <a:t> for ensuring current program goals are being met in order to apply for future funding.  They also have responsibility for collecting data to demonstrate outcomes which are key for sustainability, the ability to demonstrate WHY someone should fund your agency and services.</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considerations: succession</a:t>
            </a:r>
            <a:r>
              <a:rPr lang="en-US" baseline="0" dirty="0" smtClean="0"/>
              <a:t> planning for leadership sustainability for not only the CEO/ED but also for program managers; consider strategic alliances with organizations you work well with and whose services complement your own (i.e. their clients could benefit from your services </a:t>
            </a:r>
            <a:r>
              <a:rPr lang="en-US" baseline="0" dirty="0" err="1" smtClean="0"/>
              <a:t>vs</a:t>
            </a:r>
            <a:r>
              <a:rPr lang="en-US" baseline="0" dirty="0" smtClean="0"/>
              <a:t> competing services); mergers and acquisitions if organizations have similar missions or complementary missions and can reduce costs or to maintain/sustain services for your constituents.</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Housing Works is a non-profit located in Brooklyn whose</a:t>
            </a:r>
            <a:r>
              <a:rPr lang="en-US" baseline="0" dirty="0" smtClean="0"/>
              <a:t> mission focuses on homelessness and HIV/AIDS and advocacy.  They offer supportive HIV services and in the last 5 years has added medical and dental care through the addition of an on-site clinic.</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Housing</a:t>
            </a:r>
            <a:r>
              <a:rPr lang="en-US" baseline="0" dirty="0" smtClean="0"/>
              <a:t> Works began opening thrift shops using items that were donated to sell.  Through their job training program they are able to train HIV+ persons to work in the thrift shops.  Hence providing job opportunities to the clients they train, a very attractive program for any funder.  Additionally they have opened a bookstore café and The Works Catering. The Works Catering is staffed with clients that have received additional training in food safety and service.  These entities allow Housing Works to have revenue to do the work they are passionate about, advocacy for housing for persons living with HIV.  An area that is often unfunded and hard to find funders is now fully supported through non-restricted funds from these entrepreneurial businesses.  You can check them out at housingworks.org.</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 thoughts:</a:t>
            </a:r>
          </a:p>
          <a:p>
            <a:r>
              <a:rPr lang="en-US" dirty="0" smtClean="0"/>
              <a:t> </a:t>
            </a:r>
          </a:p>
          <a:p>
            <a:r>
              <a:rPr lang="en-US" dirty="0" smtClean="0"/>
              <a:t>Longevity</a:t>
            </a:r>
          </a:p>
          <a:p>
            <a:r>
              <a:rPr lang="en-US" dirty="0" smtClean="0"/>
              <a:t>Organizational</a:t>
            </a:r>
            <a:r>
              <a:rPr lang="en-US" baseline="0" dirty="0" smtClean="0"/>
              <a:t> relevance</a:t>
            </a:r>
          </a:p>
          <a:p>
            <a:r>
              <a:rPr lang="en-US" baseline="0" dirty="0" smtClean="0"/>
              <a:t>Funding for the long term</a:t>
            </a:r>
          </a:p>
          <a:p>
            <a:r>
              <a:rPr lang="en-US" baseline="0" dirty="0" smtClean="0"/>
              <a:t>Flexibility of the organization</a:t>
            </a:r>
          </a:p>
          <a:p>
            <a:r>
              <a:rPr lang="en-US" baseline="0" dirty="0" smtClean="0"/>
              <a:t>Leveraging resources</a:t>
            </a:r>
            <a:endParaRPr lang="en-US" dirty="0"/>
          </a:p>
        </p:txBody>
      </p:sp>
      <p:sp>
        <p:nvSpPr>
          <p:cNvPr id="4" name="Date Placeholder 3"/>
          <p:cNvSpPr>
            <a:spLocks noGrp="1"/>
          </p:cNvSpPr>
          <p:nvPr>
            <p:ph type="dt" idx="10"/>
          </p:nvPr>
        </p:nvSpPr>
        <p:spPr/>
        <p:txBody>
          <a:bodyPr/>
          <a:lstStyle/>
          <a:p>
            <a:fld id="{CA594A08-6605-465E-BDE5-DA0635AB01BE}" type="datetime1">
              <a:rPr lang="en-US" smtClean="0"/>
              <a:pPr/>
              <a:t>10/15/12</a:t>
            </a:fld>
            <a:endParaRPr lang="en-US"/>
          </a:p>
        </p:txBody>
      </p:sp>
      <p:sp>
        <p:nvSpPr>
          <p:cNvPr id="5" name="Slide Number Placeholder 4"/>
          <p:cNvSpPr>
            <a:spLocks noGrp="1"/>
          </p:cNvSpPr>
          <p:nvPr>
            <p:ph type="sldNum" sz="quarter" idx="11"/>
          </p:nvPr>
        </p:nvSpPr>
        <p:spPr/>
        <p:txBody>
          <a:bodyPr/>
          <a:lstStyle/>
          <a:p>
            <a:fld id="{D396AD96-02C8-467B-B021-0A69C225A1E1}"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most Americans ~ 95% of their personal income comes from their job and about 5% from investments (i.e. interest dividend, capital gain, etc).</a:t>
            </a:r>
          </a:p>
          <a:p>
            <a:r>
              <a:rPr lang="en-US" baseline="0" dirty="0" smtClean="0"/>
              <a:t>What happens when your job goes away? You lose most of your revenue and are unable to sustain the same quality of life.  </a:t>
            </a:r>
          </a:p>
          <a:p>
            <a:endParaRPr lang="en-US" baseline="0" dirty="0" smtClean="0"/>
          </a:p>
          <a:p>
            <a:r>
              <a:rPr lang="en-US" baseline="0" dirty="0" smtClean="0"/>
              <a:t>Same thing happens in a company or non-profit which relies on one primary stream of revenue. If that revenue source goes away you are unable to sustain services for your constituents.  </a:t>
            </a:r>
          </a:p>
        </p:txBody>
      </p:sp>
      <p:sp>
        <p:nvSpPr>
          <p:cNvPr id="4" name="Slide Number Placeholder 3"/>
          <p:cNvSpPr>
            <a:spLocks noGrp="1"/>
          </p:cNvSpPr>
          <p:nvPr>
            <p:ph type="sldNum" sz="quarter" idx="10"/>
          </p:nvPr>
        </p:nvSpPr>
        <p:spPr/>
        <p:txBody>
          <a:bodyPr/>
          <a:lstStyle/>
          <a:p>
            <a:fld id="{D3EFD3C4-4BAC-4688-9218-565CFE1BB8ED}"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we are going to explore in</a:t>
            </a:r>
            <a:r>
              <a:rPr lang="en-US" baseline="0" dirty="0" smtClean="0"/>
              <a:t> this training as these are questions that you need to ask yourself and often don’t have time to think strategically about sustainability and income diversification.  If you lost your Ryan White grant or it was reduced how will you maintain your programs and services? Where will your clients get services? </a:t>
            </a:r>
            <a:endParaRPr lang="en-US" dirty="0" smtClean="0"/>
          </a:p>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can</a:t>
            </a:r>
            <a:r>
              <a:rPr lang="en-US" baseline="0" dirty="0" smtClean="0"/>
              <a:t> include:</a:t>
            </a:r>
          </a:p>
          <a:p>
            <a:r>
              <a:rPr lang="en-US" baseline="0" dirty="0" smtClean="0"/>
              <a:t>Ryan White</a:t>
            </a:r>
          </a:p>
          <a:p>
            <a:r>
              <a:rPr lang="en-US" baseline="0" dirty="0" smtClean="0"/>
              <a:t>CDC</a:t>
            </a:r>
          </a:p>
          <a:p>
            <a:r>
              <a:rPr lang="en-US" baseline="0" dirty="0" smtClean="0"/>
              <a:t>SAMHSA</a:t>
            </a:r>
          </a:p>
          <a:p>
            <a:r>
              <a:rPr lang="en-US" baseline="0" dirty="0" smtClean="0"/>
              <a:t>OMH</a:t>
            </a:r>
          </a:p>
          <a:p>
            <a:r>
              <a:rPr lang="en-US" baseline="0" dirty="0" smtClean="0"/>
              <a:t>OWH</a:t>
            </a:r>
          </a:p>
          <a:p>
            <a:endParaRPr lang="en-US" baseline="0" dirty="0" smtClean="0"/>
          </a:p>
          <a:p>
            <a:r>
              <a:rPr lang="en-US" baseline="0" dirty="0" smtClean="0"/>
              <a:t>State can include Medicaid billing or your State Department of Health (DOH), Regional Federal Offices</a:t>
            </a:r>
          </a:p>
          <a:p>
            <a:endParaRPr lang="en-US" baseline="0" dirty="0" smtClean="0"/>
          </a:p>
          <a:p>
            <a:r>
              <a:rPr lang="en-US" baseline="0" dirty="0" smtClean="0"/>
              <a:t>Local can include funds from elected officials, City DOH</a:t>
            </a:r>
          </a:p>
          <a:p>
            <a:endParaRPr lang="en-US" dirty="0" smtClean="0"/>
          </a:p>
          <a:p>
            <a:r>
              <a:rPr lang="en-US" dirty="0" smtClean="0"/>
              <a:t>Which do you have?</a:t>
            </a:r>
          </a:p>
          <a:p>
            <a:endParaRPr lang="en-US" dirty="0" smtClean="0"/>
          </a:p>
          <a:p>
            <a:r>
              <a:rPr lang="en-US" dirty="0" smtClean="0"/>
              <a:t>Private</a:t>
            </a:r>
            <a:r>
              <a:rPr lang="en-US" baseline="0" dirty="0" smtClean="0"/>
              <a:t> funding includes foundations which can be important sources of revenue if you have internal resources to identify prospects and write proposals.  Often you can find foundations with an interest in your particular geographic area or your functional area such as medical care, treatment, persons with HIV, etc.</a:t>
            </a:r>
          </a:p>
          <a:p>
            <a:r>
              <a:rPr lang="en-US" baseline="0" dirty="0" smtClean="0"/>
              <a:t>Individual giving is the largest source of all giving in the U.S. Individual giving can come through direct mail appeals, personal solicitations, house parties or other efforts focused on generating interest from individual donors.  This can also include solicitations to family trusts.</a:t>
            </a:r>
          </a:p>
          <a:p>
            <a:r>
              <a:rPr lang="en-US" baseline="0" dirty="0" smtClean="0"/>
              <a:t>Special events are often resource intensive but can bring a higher level of visibility to your organization.</a:t>
            </a:r>
          </a:p>
          <a:p>
            <a:r>
              <a:rPr lang="en-US" baseline="0" dirty="0" smtClean="0"/>
              <a:t>Endowments can be a great resource if you have identified wealthy donors who can give a large donation. The endowment may be specified for a particular program or for general operating support. Your organization would receive the dividends of the endowment annually and the board could decide if you needed to draw down on the principal of the endowment for special projects or needs.</a:t>
            </a:r>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your current sources of revenue and  how do they breakdown?</a:t>
            </a:r>
          </a:p>
          <a:p>
            <a:r>
              <a:rPr lang="en-US" dirty="0" smtClean="0"/>
              <a:t>This can apply to a program you</a:t>
            </a:r>
            <a:r>
              <a:rPr lang="en-US" baseline="0" dirty="0" smtClean="0"/>
              <a:t> are running or to your agency if you are a senior level manager at your agency</a:t>
            </a:r>
          </a:p>
          <a:p>
            <a:r>
              <a:rPr lang="en-US" baseline="0" dirty="0" smtClean="0"/>
              <a:t>What happens when your grant ends if its for a particular program?</a:t>
            </a:r>
          </a:p>
          <a:p>
            <a:r>
              <a:rPr lang="en-US" dirty="0" smtClean="0"/>
              <a:t>Many</a:t>
            </a:r>
            <a:r>
              <a:rPr lang="en-US" baseline="0" dirty="0" smtClean="0"/>
              <a:t> agencies are heavily reliant on government funding. </a:t>
            </a:r>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we look at two</a:t>
            </a:r>
            <a:r>
              <a:rPr lang="en-US" baseline="0" dirty="0" smtClean="0"/>
              <a:t> periods of time to determine how our funding has shifted. This particular agency initially wanted to reduce their reliance on government funding and focus on individual giving. However, due to the recession that didn’t happen. You can see that the government funding actually increased by 8% and private funding decreased by 12%.  In this case they lost one of their major private foundation donors due to a realignment of the funders priorities.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further analysis showed that city  and local funding decreased</a:t>
            </a:r>
            <a:r>
              <a:rPr lang="en-US" baseline="0" dirty="0" smtClean="0"/>
              <a:t> as percent of the total funding while federal funding increased by 16%.  State funding also increased. What this particular agency did was to seek out federal funding that the were not receiving and similar agencies were receiving. So they applied for CDC and SAMHSA grants to enhance their service portfolio and funding portfolio.   Given that federal grants were traditionally 5 years instead of 1 -3 this helped the agency with sustainability over a longer period of time. Often you have to seek out additional funding to supplement or enhance your services and to sustain your programs and services. </a:t>
            </a:r>
            <a:endParaRPr lang="en-US" dirty="0" smtClean="0"/>
          </a:p>
          <a:p>
            <a:endParaRPr lang="en-US" dirty="0"/>
          </a:p>
        </p:txBody>
      </p:sp>
      <p:sp>
        <p:nvSpPr>
          <p:cNvPr id="4" name="Slide Number Placeholder 3"/>
          <p:cNvSpPr>
            <a:spLocks noGrp="1"/>
          </p:cNvSpPr>
          <p:nvPr>
            <p:ph type="sldNum" sz="quarter" idx="10"/>
          </p:nvPr>
        </p:nvSpPr>
        <p:spPr/>
        <p:txBody>
          <a:bodyPr/>
          <a:lstStyle/>
          <a:p>
            <a:fld id="{D3EFD3C4-4BAC-4688-9218-565CFE1BB8E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ealthHIV PPT 2_1.jpg"/>
          <p:cNvPicPr>
            <a:picLocks noChangeAspect="1"/>
          </p:cNvPicPr>
          <p:nvPr/>
        </p:nvPicPr>
        <p:blipFill>
          <a:blip r:embed="rId2" cstate="print"/>
          <a:srcRect/>
          <a:stretch>
            <a:fillRect/>
          </a:stretch>
        </p:blipFill>
        <p:spPr bwMode="auto">
          <a:xfrm>
            <a:off x="0" y="-1371600"/>
            <a:ext cx="9144000" cy="6858000"/>
          </a:xfrm>
          <a:prstGeom prst="rect">
            <a:avLst/>
          </a:prstGeom>
          <a:noFill/>
          <a:ln w="9525">
            <a:noFill/>
            <a:miter lim="800000"/>
            <a:headEnd/>
            <a:tailEnd/>
          </a:ln>
        </p:spPr>
      </p:pic>
      <p:sp>
        <p:nvSpPr>
          <p:cNvPr id="2" name="Title 1"/>
          <p:cNvSpPr>
            <a:spLocks noGrp="1"/>
          </p:cNvSpPr>
          <p:nvPr>
            <p:ph type="ctrTitle"/>
          </p:nvPr>
        </p:nvSpPr>
        <p:spPr>
          <a:xfrm>
            <a:off x="762000" y="3276601"/>
            <a:ext cx="7772400" cy="1143000"/>
          </a:xfrm>
        </p:spPr>
        <p:txBody>
          <a:bodyPr/>
          <a:lstStyle>
            <a:lvl1pPr>
              <a:defRPr b="0"/>
            </a:lvl1pPr>
          </a:lstStyle>
          <a:p>
            <a:r>
              <a:rPr lang="en-US" smtClean="0"/>
              <a:t>Click to edit Master title style</a:t>
            </a:r>
            <a:endParaRPr lang="en-US" dirty="0"/>
          </a:p>
        </p:txBody>
      </p:sp>
      <p:sp>
        <p:nvSpPr>
          <p:cNvPr id="3" name="Subtitle 2"/>
          <p:cNvSpPr>
            <a:spLocks noGrp="1"/>
          </p:cNvSpPr>
          <p:nvPr>
            <p:ph type="subTitle" idx="1"/>
          </p:nvPr>
        </p:nvSpPr>
        <p:spPr>
          <a:xfrm>
            <a:off x="1295400" y="4953000"/>
            <a:ext cx="6400800" cy="838200"/>
          </a:xfrm>
        </p:spPr>
        <p:txBody>
          <a:bodyPr/>
          <a:lstStyle>
            <a:lvl1pPr marL="0" indent="0" algn="ctr">
              <a:buNone/>
              <a:defRPr b="0">
                <a:solidFill>
                  <a:srgbClr val="AABD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AFB13F14-495C-49EF-BE2F-D5E60E78D636}" type="datetimeFigureOut">
              <a:rPr lang="en-US"/>
              <a:pPr/>
              <a:t>10/15/12</a:t>
            </a:fld>
            <a:endParaRPr lang="en-U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CAB5E20B-560E-4B79-BB9B-6CE1BC696039}" type="datetime1">
              <a:rPr lang="en-US"/>
              <a:pPr/>
              <a:t>10/15/12</a:t>
            </a:fld>
            <a:endParaRPr lang="en-US"/>
          </a:p>
        </p:txBody>
      </p:sp>
      <p:sp>
        <p:nvSpPr>
          <p:cNvPr id="7" name="Slide Number Placeholder 5"/>
          <p:cNvSpPr>
            <a:spLocks noGrp="1"/>
          </p:cNvSpPr>
          <p:nvPr>
            <p:ph type="sldNum" sz="quarter" idx="12"/>
          </p:nvPr>
        </p:nvSpPr>
        <p:spPr/>
        <p:txBody>
          <a:bodyPr/>
          <a:lstStyle>
            <a:lvl1pPr>
              <a:defRPr/>
            </a:lvl1pPr>
          </a:lstStyle>
          <a:p>
            <a:fld id="{230AEF70-F226-416C-8B3A-D5252C98C2B5}" type="slidenum">
              <a:rPr lang="en-US"/>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0F2733-9086-499F-8736-89C3B40518C4}" type="datetimeFigureOut">
              <a:rPr lang="en-US"/>
              <a:pPr/>
              <a:t>10/15/12</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46601A99-40FC-43EB-BA75-8CA8D529A9AB}" type="datetime1">
              <a:rPr lang="en-US"/>
              <a:pPr/>
              <a:t>10/15/12</a:t>
            </a:fld>
            <a:endParaRPr lang="en-US"/>
          </a:p>
        </p:txBody>
      </p:sp>
      <p:sp>
        <p:nvSpPr>
          <p:cNvPr id="6" name="Slide Number Placeholder 5"/>
          <p:cNvSpPr>
            <a:spLocks noGrp="1"/>
          </p:cNvSpPr>
          <p:nvPr>
            <p:ph type="sldNum" sz="quarter" idx="12"/>
          </p:nvPr>
        </p:nvSpPr>
        <p:spPr/>
        <p:txBody>
          <a:bodyPr/>
          <a:lstStyle>
            <a:lvl1pPr>
              <a:defRPr/>
            </a:lvl1pPr>
          </a:lstStyle>
          <a:p>
            <a:fld id="{D657F1B4-1BC0-467F-A6E6-9F0B615C1969}" type="slidenum">
              <a:rPr lang="en-US"/>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CECDD7-AB07-40DE-939A-2C74CA4A6B8F}" type="datetimeFigureOut">
              <a:rPr lang="en-US"/>
              <a:pPr/>
              <a:t>10/15/12</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52657045-2FD1-4DF4-8241-301A24111AD0}" type="datetime1">
              <a:rPr lang="en-US"/>
              <a:pPr/>
              <a:t>10/15/12</a:t>
            </a:fld>
            <a:endParaRPr lang="en-US"/>
          </a:p>
        </p:txBody>
      </p:sp>
      <p:sp>
        <p:nvSpPr>
          <p:cNvPr id="6" name="Slide Number Placeholder 5"/>
          <p:cNvSpPr>
            <a:spLocks noGrp="1"/>
          </p:cNvSpPr>
          <p:nvPr>
            <p:ph type="sldNum" sz="quarter" idx="12"/>
          </p:nvPr>
        </p:nvSpPr>
        <p:spPr/>
        <p:txBody>
          <a:bodyPr/>
          <a:lstStyle>
            <a:lvl1pPr>
              <a:defRPr/>
            </a:lvl1pPr>
          </a:lstStyle>
          <a:p>
            <a:fld id="{1CB23CBE-D6B7-4576-B10C-1280FB707E3A}" type="slidenum">
              <a:rPr lang="en-US"/>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scene3d>
              <a:camera prst="orthographicFront"/>
              <a:lightRig rig="soft" dir="t"/>
            </a:scene3d>
            <a:sp3d prstMaterial="matte">
              <a:bevelB w="38100" h="38100"/>
            </a:sp3d>
          </a:bodyPr>
          <a:lstStyle>
            <a:lvl1pPr>
              <a:defRPr b="0">
                <a:solidFill>
                  <a:srgbClr val="387EBC"/>
                </a:solidFill>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305800" cy="5029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0100E5F-2740-4925-9F30-B11F6B7D376C}" type="datetimeFigureOut">
              <a:rPr lang="en-US"/>
              <a:pPr/>
              <a:t>10/15/12</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E461D297-E457-4638-AE40-753BEA94466C}" type="datetime1">
              <a:rPr lang="en-US"/>
              <a:pPr/>
              <a:t>10/15/12</a:t>
            </a:fld>
            <a:endParaRPr lang="en-US"/>
          </a:p>
        </p:txBody>
      </p:sp>
      <p:sp>
        <p:nvSpPr>
          <p:cNvPr id="6" name="Slide Number Placeholder 5"/>
          <p:cNvSpPr>
            <a:spLocks noGrp="1"/>
          </p:cNvSpPr>
          <p:nvPr>
            <p:ph type="sldNum" sz="quarter" idx="12"/>
          </p:nvPr>
        </p:nvSpPr>
        <p:spPr>
          <a:xfrm>
            <a:off x="6705600" y="6492875"/>
            <a:ext cx="2133600" cy="365125"/>
          </a:xfrm>
        </p:spPr>
        <p:txBody>
          <a:bodyPr/>
          <a:lstStyle>
            <a:lvl1pPr>
              <a:defRPr/>
            </a:lvl1pPr>
          </a:lstStyle>
          <a:p>
            <a:fld id="{3BF26BA8-5564-4741-A54E-A423B3BD42F0}" type="slidenum">
              <a:rPr lang="en-US"/>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2766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524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3CA851B-F543-4986-BF79-0BB365381078}" type="datetimeFigureOut">
              <a:rPr lang="en-US"/>
              <a:pPr/>
              <a:t>10/15/12</a:t>
            </a:fld>
            <a:endParaRPr 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B9132791-327B-4E5D-8AE9-7CBF5C06EB97}" type="datetime1">
              <a:rPr lang="en-US"/>
              <a:pPr/>
              <a:t>10/15/12</a:t>
            </a:fld>
            <a:endParaRPr lang="en-US"/>
          </a:p>
        </p:txBody>
      </p:sp>
      <p:sp>
        <p:nvSpPr>
          <p:cNvPr id="6" name="Slide Number Placeholder 5"/>
          <p:cNvSpPr>
            <a:spLocks noGrp="1"/>
          </p:cNvSpPr>
          <p:nvPr>
            <p:ph type="sldNum" sz="quarter" idx="12"/>
          </p:nvPr>
        </p:nvSpPr>
        <p:spPr>
          <a:xfrm>
            <a:off x="6248400" y="5562600"/>
            <a:ext cx="2133600" cy="365125"/>
          </a:xfrm>
        </p:spPr>
        <p:txBody>
          <a:bodyPr/>
          <a:lstStyle>
            <a:lvl1pPr>
              <a:defRPr/>
            </a:lvl1pPr>
          </a:lstStyle>
          <a:p>
            <a:fld id="{3C0CA1B0-AE33-40D8-83D4-1EDE9218F68D}" type="slidenum">
              <a:rPr lang="en-US"/>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D05753E-571E-4DF6-B026-DE1F08AF6FD8}" type="datetimeFigureOut">
              <a:rPr lang="en-US"/>
              <a:pPr/>
              <a:t>10/15/12</a:t>
            </a:fld>
            <a:endParaRPr lang="en-U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A3BA7133-17CB-467F-ACC0-14D66EABFAE6}" type="datetime1">
              <a:rPr lang="en-US"/>
              <a:pPr/>
              <a:t>10/15/12</a:t>
            </a:fld>
            <a:endParaRPr lang="en-US"/>
          </a:p>
        </p:txBody>
      </p:sp>
      <p:sp>
        <p:nvSpPr>
          <p:cNvPr id="7" name="Slide Number Placeholder 5"/>
          <p:cNvSpPr>
            <a:spLocks noGrp="1"/>
          </p:cNvSpPr>
          <p:nvPr>
            <p:ph type="sldNum" sz="quarter" idx="12"/>
          </p:nvPr>
        </p:nvSpPr>
        <p:spPr/>
        <p:txBody>
          <a:bodyPr/>
          <a:lstStyle>
            <a:lvl1pPr>
              <a:defRPr/>
            </a:lvl1pPr>
          </a:lstStyle>
          <a:p>
            <a:fld id="{6D62997D-97BB-43E8-BD60-6F8C30F3C2D7}" type="slidenum">
              <a:rPr lang="en-US"/>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BF7C5CD-C29E-4F0B-AD4B-65957F6B2010}" type="datetimeFigureOut">
              <a:rPr lang="en-US"/>
              <a:pPr/>
              <a:t>10/15/12</a:t>
            </a:fld>
            <a:endParaRPr lang="en-US"/>
          </a:p>
        </p:txBody>
      </p:sp>
      <p:sp>
        <p:nvSpPr>
          <p:cNvPr id="8"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BF81D1BE-DDD2-4D12-93BF-91D5B72C84D6}" type="datetime1">
              <a:rPr lang="en-US"/>
              <a:pPr/>
              <a:t>10/15/12</a:t>
            </a:fld>
            <a:endParaRPr lang="en-US"/>
          </a:p>
        </p:txBody>
      </p:sp>
      <p:sp>
        <p:nvSpPr>
          <p:cNvPr id="9" name="Slide Number Placeholder 5"/>
          <p:cNvSpPr>
            <a:spLocks noGrp="1"/>
          </p:cNvSpPr>
          <p:nvPr>
            <p:ph type="sldNum" sz="quarter" idx="12"/>
          </p:nvPr>
        </p:nvSpPr>
        <p:spPr/>
        <p:txBody>
          <a:bodyPr/>
          <a:lstStyle>
            <a:lvl1pPr>
              <a:defRPr/>
            </a:lvl1pPr>
          </a:lstStyle>
          <a:p>
            <a:fld id="{E15643A3-AF1F-4E33-9DC3-C7ABBD0A6DB0}" type="slidenum">
              <a:rPr lang="en-US"/>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4D74DF5E-B9C5-4A87-B838-98E12E25BE54}" type="datetimeFigureOut">
              <a:rPr lang="en-US"/>
              <a:pPr/>
              <a:t>10/15/12</a:t>
            </a:fld>
            <a:endParaRPr lang="en-US"/>
          </a:p>
        </p:txBody>
      </p:sp>
      <p:sp>
        <p:nvSpPr>
          <p:cNvPr id="4"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F641AD65-DBD5-42A5-82F3-85FBC9C77F77}" type="datetime1">
              <a:rPr lang="en-US"/>
              <a:pPr/>
              <a:t>10/15/12</a:t>
            </a:fld>
            <a:endParaRPr lang="en-US"/>
          </a:p>
        </p:txBody>
      </p:sp>
      <p:sp>
        <p:nvSpPr>
          <p:cNvPr id="5" name="Slide Number Placeholder 5"/>
          <p:cNvSpPr>
            <a:spLocks noGrp="1"/>
          </p:cNvSpPr>
          <p:nvPr>
            <p:ph type="sldNum" sz="quarter" idx="12"/>
          </p:nvPr>
        </p:nvSpPr>
        <p:spPr/>
        <p:txBody>
          <a:bodyPr/>
          <a:lstStyle>
            <a:lvl1pPr>
              <a:defRPr/>
            </a:lvl1pPr>
          </a:lstStyle>
          <a:p>
            <a:fld id="{BACA800A-F7F7-4C72-BB17-E84C69051100}" type="slidenum">
              <a:rPr lang="en-US"/>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8EB7E84-95CA-4979-A882-38A50A1891DC}" type="datetimeFigureOut">
              <a:rPr lang="en-US"/>
              <a:pPr/>
              <a:t>10/15/12</a:t>
            </a:fld>
            <a:endParaRPr lang="en-US"/>
          </a:p>
        </p:txBody>
      </p:sp>
      <p:sp>
        <p:nvSpPr>
          <p:cNvPr id="3"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FD427A47-8520-46D8-9E90-DFBF4BBF5C41}" type="datetime1">
              <a:rPr lang="en-US"/>
              <a:pPr/>
              <a:t>10/15/12</a:t>
            </a:fld>
            <a:endParaRPr lang="en-US"/>
          </a:p>
        </p:txBody>
      </p:sp>
      <p:sp>
        <p:nvSpPr>
          <p:cNvPr id="4" name="Slide Number Placeholder 5"/>
          <p:cNvSpPr>
            <a:spLocks noGrp="1"/>
          </p:cNvSpPr>
          <p:nvPr>
            <p:ph type="sldNum" sz="quarter" idx="12"/>
          </p:nvPr>
        </p:nvSpPr>
        <p:spPr/>
        <p:txBody>
          <a:bodyPr/>
          <a:lstStyle>
            <a:lvl1pPr>
              <a:defRPr/>
            </a:lvl1pPr>
          </a:lstStyle>
          <a:p>
            <a:fld id="{32B65477-720E-4AC0-A860-1CD2CAF19E54}" type="slidenum">
              <a:rPr lang="en-US"/>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78948C4-591E-4331-A3BA-24E959300E15}" type="datetimeFigureOut">
              <a:rPr lang="en-US"/>
              <a:pPr/>
              <a:t>10/15/12</a:t>
            </a:fld>
            <a:endParaRPr lang="en-U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6E11ADFB-F63E-488F-8EEF-A9DF0BBC0DB4}" type="datetime1">
              <a:rPr lang="en-US"/>
              <a:pPr/>
              <a:t>10/15/12</a:t>
            </a:fld>
            <a:endParaRPr lang="en-US"/>
          </a:p>
        </p:txBody>
      </p:sp>
      <p:sp>
        <p:nvSpPr>
          <p:cNvPr id="7" name="Slide Number Placeholder 5"/>
          <p:cNvSpPr>
            <a:spLocks noGrp="1"/>
          </p:cNvSpPr>
          <p:nvPr>
            <p:ph type="sldNum" sz="quarter" idx="12"/>
          </p:nvPr>
        </p:nvSpPr>
        <p:spPr/>
        <p:txBody>
          <a:bodyPr/>
          <a:lstStyle>
            <a:lvl1pPr>
              <a:defRPr/>
            </a:lvl1pPr>
          </a:lstStyle>
          <a:p>
            <a:fld id="{02B2558B-D91C-4690-AE28-E78AC13CF7AB}" type="slidenum">
              <a:rPr lang="en-US"/>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D30D02D-1C39-495A-AB3F-B5EB3E0E4D69}" type="datetimeFigureOut">
              <a:rPr lang="en-US"/>
              <a:pPr/>
              <a:t>10/15/12</a:t>
            </a:fld>
            <a:endParaRPr lang="en-U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C61DB13D-2F83-43EB-A74E-9EDCA49EBC07}" type="datetime1">
              <a:rPr lang="en-US"/>
              <a:pPr/>
              <a:t>10/15/12</a:t>
            </a:fld>
            <a:endParaRPr lang="en-US"/>
          </a:p>
        </p:txBody>
      </p:sp>
      <p:sp>
        <p:nvSpPr>
          <p:cNvPr id="7" name="Slide Number Placeholder 5"/>
          <p:cNvSpPr>
            <a:spLocks noGrp="1"/>
          </p:cNvSpPr>
          <p:nvPr>
            <p:ph type="sldNum" sz="quarter" idx="12"/>
          </p:nvPr>
        </p:nvSpPr>
        <p:spPr/>
        <p:txBody>
          <a:bodyPr/>
          <a:lstStyle>
            <a:lvl1pPr>
              <a:defRPr/>
            </a:lvl1pPr>
          </a:lstStyle>
          <a:p>
            <a:fld id="{1AE0EB7F-C8F9-451B-9DAF-7CEA6338920F}" type="slidenum">
              <a:rPr lang="en-US"/>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HealthHIV PPT 2_3.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066800"/>
            <a:ext cx="83820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94670A41-87BE-49B6-B632-BCD59AF0CDB4}" type="datetimeFigureOut">
              <a:rPr lang="en-US"/>
              <a:pPr/>
              <a:t>10/15/12</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705600" y="6477000"/>
            <a:ext cx="2209800" cy="3810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08ABC89-6A95-4DD9-AAF5-9ACC7568A0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rgbClr val="387EBC"/>
          </a:solidFill>
          <a:latin typeface="+mj-lt"/>
          <a:ea typeface="ＭＳ Ｐゴシック" charset="0"/>
          <a:cs typeface="+mj-cs"/>
        </a:defRPr>
      </a:lvl1pPr>
      <a:lvl2pPr algn="ctr" rtl="0" eaLnBrk="0" fontAlgn="base" hangingPunct="0">
        <a:spcBef>
          <a:spcPct val="0"/>
        </a:spcBef>
        <a:spcAft>
          <a:spcPct val="0"/>
        </a:spcAft>
        <a:defRPr sz="4400">
          <a:solidFill>
            <a:srgbClr val="387EBC"/>
          </a:solidFill>
          <a:latin typeface="Calibri" pitchFamily="34" charset="0"/>
          <a:ea typeface="ＭＳ Ｐゴシック" charset="0"/>
        </a:defRPr>
      </a:lvl2pPr>
      <a:lvl3pPr algn="ctr" rtl="0" eaLnBrk="0" fontAlgn="base" hangingPunct="0">
        <a:spcBef>
          <a:spcPct val="0"/>
        </a:spcBef>
        <a:spcAft>
          <a:spcPct val="0"/>
        </a:spcAft>
        <a:defRPr sz="4400">
          <a:solidFill>
            <a:srgbClr val="387EBC"/>
          </a:solidFill>
          <a:latin typeface="Calibri" pitchFamily="34" charset="0"/>
          <a:ea typeface="ＭＳ Ｐゴシック" charset="0"/>
        </a:defRPr>
      </a:lvl3pPr>
      <a:lvl4pPr algn="ctr" rtl="0" eaLnBrk="0" fontAlgn="base" hangingPunct="0">
        <a:spcBef>
          <a:spcPct val="0"/>
        </a:spcBef>
        <a:spcAft>
          <a:spcPct val="0"/>
        </a:spcAft>
        <a:defRPr sz="4400">
          <a:solidFill>
            <a:srgbClr val="387EBC"/>
          </a:solidFill>
          <a:latin typeface="Calibri" pitchFamily="34" charset="0"/>
          <a:ea typeface="ＭＳ Ｐゴシック" charset="0"/>
        </a:defRPr>
      </a:lvl4pPr>
      <a:lvl5pPr algn="ctr" rtl="0" eaLnBrk="0" fontAlgn="base" hangingPunct="0">
        <a:spcBef>
          <a:spcPct val="0"/>
        </a:spcBef>
        <a:spcAft>
          <a:spcPct val="0"/>
        </a:spcAft>
        <a:defRPr sz="4400">
          <a:solidFill>
            <a:srgbClr val="387EBC"/>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floyd@irishouse.org" TargetMode="External"/><Relationship Id="rId4" Type="http://schemas.openxmlformats.org/officeDocument/2006/relationships/image" Target="../media/image4.gif"/><Relationship Id="rId5" Type="http://schemas.openxmlformats.org/officeDocument/2006/relationships/hyperlink" Target="http://www.facebook.com/pages/Iris-House-A-Center-for-Women-and-Their-Families/106191339421033" TargetMode="External"/><Relationship Id="rId6" Type="http://schemas.openxmlformats.org/officeDocument/2006/relationships/image" Target="../media/image5.gif"/><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Sustainability &amp; Revenue Generation for Nonprofit Organizations</a:t>
            </a:r>
            <a:endParaRPr lang="en-US" dirty="0"/>
          </a:p>
        </p:txBody>
      </p:sp>
      <p:sp>
        <p:nvSpPr>
          <p:cNvPr id="3" name="Subtitle 2"/>
          <p:cNvSpPr>
            <a:spLocks noGrp="1"/>
          </p:cNvSpPr>
          <p:nvPr>
            <p:ph type="subTitle" idx="1"/>
          </p:nvPr>
        </p:nvSpPr>
        <p:spPr>
          <a:xfrm>
            <a:off x="1371600" y="4495800"/>
            <a:ext cx="6400800" cy="1600200"/>
          </a:xfrm>
        </p:spPr>
        <p:txBody>
          <a:bodyPr>
            <a:normAutofit fontScale="92500" lnSpcReduction="10000"/>
          </a:bodyPr>
          <a:lstStyle/>
          <a:p>
            <a:r>
              <a:rPr lang="en-US" dirty="0" smtClean="0"/>
              <a:t>Presented By:</a:t>
            </a:r>
          </a:p>
          <a:p>
            <a:r>
              <a:rPr lang="en-US" dirty="0" smtClean="0"/>
              <a:t>Ingrid Floyd, M.B.A.</a:t>
            </a:r>
          </a:p>
          <a:p>
            <a:r>
              <a:rPr lang="en-US" dirty="0" smtClean="0"/>
              <a:t>November 29, 2012</a:t>
            </a:r>
          </a:p>
          <a:p>
            <a:endParaRPr lang="en-US" dirty="0" smtClean="0"/>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Sustainability &amp; Income Diversification</a:t>
            </a:r>
            <a:endParaRPr lang="en-US" dirty="0"/>
          </a:p>
        </p:txBody>
      </p:sp>
      <p:sp>
        <p:nvSpPr>
          <p:cNvPr id="3" name="Content Placeholder 2"/>
          <p:cNvSpPr>
            <a:spLocks noGrp="1"/>
          </p:cNvSpPr>
          <p:nvPr>
            <p:ph idx="1"/>
          </p:nvPr>
        </p:nvSpPr>
        <p:spPr/>
        <p:txBody>
          <a:bodyPr/>
          <a:lstStyle/>
          <a:p>
            <a:pPr>
              <a:buNone/>
            </a:pPr>
            <a:r>
              <a:rPr lang="en-US" dirty="0" smtClean="0"/>
              <a:t>Why are they important? </a:t>
            </a:r>
          </a:p>
          <a:p>
            <a:pPr>
              <a:buFontTx/>
              <a:buChar char="-"/>
            </a:pPr>
            <a:r>
              <a:rPr lang="en-US" dirty="0" smtClean="0"/>
              <a:t>What happens when funding gets re-directed, reduced or re-solicited? </a:t>
            </a:r>
          </a:p>
          <a:p>
            <a:pPr>
              <a:buFontTx/>
              <a:buChar char="-"/>
            </a:pPr>
            <a:r>
              <a:rPr lang="en-US" dirty="0" smtClean="0"/>
              <a:t>How do you maintain services to your constituents?</a:t>
            </a:r>
          </a:p>
          <a:p>
            <a:pPr>
              <a:buFontTx/>
              <a:buChar char="-"/>
            </a:pPr>
            <a:r>
              <a:rPr lang="en-US" dirty="0" smtClean="0"/>
              <a:t>How do you maintain core operations?</a:t>
            </a:r>
          </a:p>
          <a:p>
            <a:pPr>
              <a:buFontTx/>
              <a:buChar char="-"/>
            </a:pPr>
            <a:r>
              <a:rPr lang="en-US" dirty="0" smtClean="0"/>
              <a:t>If you lost one of your larger grants today how will you sustain the services and your agency?</a:t>
            </a:r>
            <a:endParaRPr lang="en-US" dirty="0"/>
          </a:p>
        </p:txBody>
      </p:sp>
    </p:spTree>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Types of Funding</a:t>
            </a:r>
            <a:endParaRPr lang="en-US" dirty="0"/>
          </a:p>
        </p:txBody>
      </p:sp>
      <p:sp>
        <p:nvSpPr>
          <p:cNvPr id="3" name="Content Placeholder 2"/>
          <p:cNvSpPr>
            <a:spLocks noGrp="1"/>
          </p:cNvSpPr>
          <p:nvPr>
            <p:ph idx="1"/>
          </p:nvPr>
        </p:nvSpPr>
        <p:spPr/>
        <p:txBody>
          <a:bodyPr/>
          <a:lstStyle/>
          <a:p>
            <a:r>
              <a:rPr lang="en-US" dirty="0" smtClean="0"/>
              <a:t>Government</a:t>
            </a:r>
          </a:p>
          <a:p>
            <a:pPr lvl="1"/>
            <a:r>
              <a:rPr lang="en-US" dirty="0" smtClean="0"/>
              <a:t>Federal</a:t>
            </a:r>
          </a:p>
          <a:p>
            <a:pPr lvl="1"/>
            <a:r>
              <a:rPr lang="en-US" dirty="0" smtClean="0"/>
              <a:t>State </a:t>
            </a:r>
          </a:p>
          <a:p>
            <a:pPr lvl="1"/>
            <a:r>
              <a:rPr lang="en-US" dirty="0" smtClean="0"/>
              <a:t>Local</a:t>
            </a:r>
          </a:p>
          <a:p>
            <a:r>
              <a:rPr lang="en-US" dirty="0" smtClean="0"/>
              <a:t>Private</a:t>
            </a:r>
          </a:p>
          <a:p>
            <a:pPr lvl="1"/>
            <a:r>
              <a:rPr lang="en-US" dirty="0" smtClean="0"/>
              <a:t>Foundations</a:t>
            </a:r>
          </a:p>
          <a:p>
            <a:pPr lvl="1"/>
            <a:r>
              <a:rPr lang="en-US" dirty="0" smtClean="0"/>
              <a:t>Individual Giving</a:t>
            </a:r>
          </a:p>
          <a:p>
            <a:pPr lvl="1"/>
            <a:r>
              <a:rPr lang="en-US" dirty="0" smtClean="0"/>
              <a:t>Special Events</a:t>
            </a:r>
          </a:p>
          <a:p>
            <a:pPr lvl="1"/>
            <a:r>
              <a:rPr lang="en-US" dirty="0" smtClean="0"/>
              <a:t>Endowments</a:t>
            </a:r>
          </a:p>
          <a:p>
            <a:pPr lvl="1"/>
            <a:endParaRPr lang="en-US" dirty="0"/>
          </a:p>
        </p:txBody>
      </p:sp>
    </p:spTree>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Revenue Demonstration</a:t>
            </a:r>
            <a:endParaRPr lang="en-US" dirty="0"/>
          </a:p>
        </p:txBody>
      </p:sp>
      <p:sp>
        <p:nvSpPr>
          <p:cNvPr id="3" name="Content Placeholder 2"/>
          <p:cNvSpPr>
            <a:spLocks noGrp="1"/>
          </p:cNvSpPr>
          <p:nvPr>
            <p:ph idx="1"/>
          </p:nvPr>
        </p:nvSpPr>
        <p:spPr/>
        <p:txBody>
          <a:bodyPr/>
          <a:lstStyle/>
          <a:p>
            <a:pPr marL="0" indent="0" algn="ctr">
              <a:buNone/>
            </a:pPr>
            <a:r>
              <a:rPr lang="en-US" dirty="0" smtClean="0"/>
              <a:t>What are your current sources of revenue and what is the breakdown? </a:t>
            </a:r>
          </a:p>
          <a:p>
            <a:pPr>
              <a:buNone/>
            </a:pPr>
            <a:endParaRPr lang="en-US" dirty="0" smtClean="0"/>
          </a:p>
          <a:p>
            <a:pPr>
              <a:buNone/>
            </a:pPr>
            <a:endParaRPr lang="en-US" dirty="0" smtClean="0"/>
          </a:p>
          <a:p>
            <a:pPr>
              <a:buNone/>
            </a:pPr>
            <a:endParaRPr lang="en-US" dirty="0" smtClean="0"/>
          </a:p>
        </p:txBody>
      </p:sp>
      <p:graphicFrame>
        <p:nvGraphicFramePr>
          <p:cNvPr id="4" name="Chart 3"/>
          <p:cNvGraphicFramePr/>
          <p:nvPr/>
        </p:nvGraphicFramePr>
        <p:xfrm>
          <a:off x="381000" y="2286000"/>
          <a:ext cx="8153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581400" y="5029200"/>
            <a:ext cx="1909165" cy="707886"/>
          </a:xfrm>
          <a:prstGeom prst="rect">
            <a:avLst/>
          </a:prstGeom>
          <a:noFill/>
        </p:spPr>
        <p:txBody>
          <a:bodyPr wrap="square" rtlCol="0">
            <a:spAutoFit/>
          </a:bodyPr>
          <a:lstStyle/>
          <a:p>
            <a:pPr algn="ctr"/>
            <a:r>
              <a:rPr lang="en-US" sz="2000" b="1" dirty="0" smtClean="0">
                <a:solidFill>
                  <a:schemeClr val="accent2">
                    <a:lumMod val="50000"/>
                  </a:schemeClr>
                </a:solidFill>
              </a:rPr>
              <a:t>Government</a:t>
            </a:r>
          </a:p>
          <a:p>
            <a:pPr algn="ctr"/>
            <a:r>
              <a:rPr lang="en-US" sz="2000" b="1" dirty="0" smtClean="0">
                <a:solidFill>
                  <a:schemeClr val="accent2">
                    <a:lumMod val="50000"/>
                  </a:schemeClr>
                </a:solidFill>
              </a:rPr>
              <a:t>Funding 93%</a:t>
            </a:r>
            <a:endParaRPr lang="en-US" sz="2000" b="1" dirty="0">
              <a:solidFill>
                <a:schemeClr val="accent2">
                  <a:lumMod val="50000"/>
                </a:schemeClr>
              </a:solidFill>
            </a:endParaRPr>
          </a:p>
        </p:txBody>
      </p:sp>
      <p:sp>
        <p:nvSpPr>
          <p:cNvPr id="7" name="TextBox 6"/>
          <p:cNvSpPr txBox="1"/>
          <p:nvPr/>
        </p:nvSpPr>
        <p:spPr>
          <a:xfrm>
            <a:off x="1524000" y="2952690"/>
            <a:ext cx="2286000" cy="707886"/>
          </a:xfrm>
          <a:prstGeom prst="rect">
            <a:avLst/>
          </a:prstGeom>
          <a:noFill/>
        </p:spPr>
        <p:txBody>
          <a:bodyPr wrap="square" rtlCol="0">
            <a:spAutoFit/>
          </a:bodyPr>
          <a:lstStyle/>
          <a:p>
            <a:r>
              <a:rPr lang="en-US" sz="2000" b="1" dirty="0" smtClean="0">
                <a:solidFill>
                  <a:schemeClr val="accent2">
                    <a:lumMod val="50000"/>
                  </a:schemeClr>
                </a:solidFill>
              </a:rPr>
              <a:t>Private Funding 6%</a:t>
            </a:r>
            <a:endParaRPr lang="en-US" sz="2000" b="1" dirty="0">
              <a:solidFill>
                <a:schemeClr val="accent2">
                  <a:lumMod val="50000"/>
                </a:schemeClr>
              </a:solidFill>
            </a:endParaRPr>
          </a:p>
        </p:txBody>
      </p:sp>
      <p:sp>
        <p:nvSpPr>
          <p:cNvPr id="8" name="TextBox 7"/>
          <p:cNvSpPr txBox="1"/>
          <p:nvPr/>
        </p:nvSpPr>
        <p:spPr>
          <a:xfrm>
            <a:off x="4794716" y="2438400"/>
            <a:ext cx="2520484" cy="707886"/>
          </a:xfrm>
          <a:prstGeom prst="rect">
            <a:avLst/>
          </a:prstGeom>
          <a:noFill/>
        </p:spPr>
        <p:txBody>
          <a:bodyPr wrap="square" rtlCol="0">
            <a:spAutoFit/>
          </a:bodyPr>
          <a:lstStyle/>
          <a:p>
            <a:r>
              <a:rPr lang="en-US" sz="2000" b="1" dirty="0" smtClean="0">
                <a:solidFill>
                  <a:schemeClr val="accent2">
                    <a:lumMod val="50000"/>
                  </a:schemeClr>
                </a:solidFill>
              </a:rPr>
              <a:t>Individual Giving </a:t>
            </a:r>
          </a:p>
          <a:p>
            <a:r>
              <a:rPr lang="en-US" sz="2000" b="1" dirty="0" smtClean="0">
                <a:solidFill>
                  <a:schemeClr val="accent2">
                    <a:lumMod val="50000"/>
                  </a:schemeClr>
                </a:solidFill>
              </a:rPr>
              <a:t>less than 1%</a:t>
            </a:r>
            <a:endParaRPr lang="en-US" sz="2000" b="1" dirty="0">
              <a:solidFill>
                <a:schemeClr val="accent2">
                  <a:lumMod val="50000"/>
                </a:schemeClr>
              </a:solidFill>
            </a:endParaRPr>
          </a:p>
        </p:txBody>
      </p:sp>
      <p:sp>
        <p:nvSpPr>
          <p:cNvPr id="10" name="TextBox 9"/>
          <p:cNvSpPr txBox="1"/>
          <p:nvPr/>
        </p:nvSpPr>
        <p:spPr>
          <a:xfrm>
            <a:off x="2835432" y="6096000"/>
            <a:ext cx="3031968" cy="400110"/>
          </a:xfrm>
          <a:prstGeom prst="rect">
            <a:avLst/>
          </a:prstGeom>
          <a:noFill/>
        </p:spPr>
        <p:txBody>
          <a:bodyPr wrap="square" rtlCol="0">
            <a:spAutoFit/>
          </a:bodyPr>
          <a:lstStyle/>
          <a:p>
            <a:pPr algn="ctr"/>
            <a:r>
              <a:rPr lang="en-US" sz="2000" b="1" dirty="0" smtClean="0">
                <a:solidFill>
                  <a:schemeClr val="accent2">
                    <a:lumMod val="50000"/>
                  </a:schemeClr>
                </a:solidFill>
              </a:rPr>
              <a:t>Total Agency Funding</a:t>
            </a:r>
            <a:endParaRPr lang="en-US" sz="2000" b="1" dirty="0">
              <a:solidFill>
                <a:schemeClr val="accent2">
                  <a:lumMod val="50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Revenue Demonstration</a:t>
            </a:r>
            <a:endParaRPr lang="en-US" dirty="0"/>
          </a:p>
        </p:txBody>
      </p:sp>
      <p:sp>
        <p:nvSpPr>
          <p:cNvPr id="3" name="Content Placeholder 2"/>
          <p:cNvSpPr>
            <a:spLocks noGrp="1"/>
          </p:cNvSpPr>
          <p:nvPr>
            <p:ph idx="1"/>
          </p:nvPr>
        </p:nvSpPr>
        <p:spPr/>
        <p:txBody>
          <a:bodyPr/>
          <a:lstStyle/>
          <a:p>
            <a:pPr marL="0" indent="0" algn="ctr">
              <a:buNone/>
            </a:pPr>
            <a:r>
              <a:rPr lang="en-US" dirty="0" smtClean="0"/>
              <a:t>Total Funding Comparison 2009 to 2012</a:t>
            </a:r>
          </a:p>
          <a:p>
            <a:pPr>
              <a:buNone/>
            </a:pPr>
            <a:endParaRPr lang="en-US" dirty="0" smtClean="0"/>
          </a:p>
          <a:p>
            <a:pPr>
              <a:buNone/>
            </a:pPr>
            <a:endParaRPr lang="en-US" dirty="0" smtClean="0"/>
          </a:p>
          <a:p>
            <a:pPr>
              <a:buNone/>
            </a:pPr>
            <a:endParaRPr lang="en-US" dirty="0" smtClean="0"/>
          </a:p>
        </p:txBody>
      </p:sp>
      <p:graphicFrame>
        <p:nvGraphicFramePr>
          <p:cNvPr id="4" name="Chart 3"/>
          <p:cNvGraphicFramePr/>
          <p:nvPr/>
        </p:nvGraphicFramePr>
        <p:xfrm>
          <a:off x="3505200" y="2590800"/>
          <a:ext cx="70104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24600" y="4724400"/>
            <a:ext cx="1641525" cy="646331"/>
          </a:xfrm>
          <a:prstGeom prst="rect">
            <a:avLst/>
          </a:prstGeom>
          <a:noFill/>
        </p:spPr>
        <p:txBody>
          <a:bodyPr wrap="square" rtlCol="0">
            <a:spAutoFit/>
          </a:bodyPr>
          <a:lstStyle/>
          <a:p>
            <a:pPr algn="ctr"/>
            <a:r>
              <a:rPr lang="en-US" sz="1800" b="1" dirty="0" smtClean="0">
                <a:solidFill>
                  <a:schemeClr val="accent2">
                    <a:lumMod val="50000"/>
                  </a:schemeClr>
                </a:solidFill>
              </a:rPr>
              <a:t>Government</a:t>
            </a:r>
          </a:p>
          <a:p>
            <a:pPr algn="ctr"/>
            <a:r>
              <a:rPr lang="en-US" sz="1800" b="1" dirty="0" smtClean="0">
                <a:solidFill>
                  <a:schemeClr val="accent2">
                    <a:lumMod val="50000"/>
                  </a:schemeClr>
                </a:solidFill>
              </a:rPr>
              <a:t>Funding 93%</a:t>
            </a:r>
            <a:endParaRPr lang="en-US" sz="1800" b="1" dirty="0">
              <a:solidFill>
                <a:schemeClr val="accent2">
                  <a:lumMod val="50000"/>
                </a:schemeClr>
              </a:solidFill>
            </a:endParaRPr>
          </a:p>
        </p:txBody>
      </p:sp>
      <p:sp>
        <p:nvSpPr>
          <p:cNvPr id="7" name="TextBox 6"/>
          <p:cNvSpPr txBox="1"/>
          <p:nvPr/>
        </p:nvSpPr>
        <p:spPr>
          <a:xfrm>
            <a:off x="4663867" y="2952690"/>
            <a:ext cx="2117933" cy="646331"/>
          </a:xfrm>
          <a:prstGeom prst="rect">
            <a:avLst/>
          </a:prstGeom>
          <a:noFill/>
        </p:spPr>
        <p:txBody>
          <a:bodyPr wrap="square" rtlCol="0">
            <a:spAutoFit/>
          </a:bodyPr>
          <a:lstStyle/>
          <a:p>
            <a:r>
              <a:rPr lang="en-US" sz="1800" b="1" dirty="0" smtClean="0">
                <a:solidFill>
                  <a:schemeClr val="accent2">
                    <a:lumMod val="50000"/>
                  </a:schemeClr>
                </a:solidFill>
              </a:rPr>
              <a:t>Private Funding 6%</a:t>
            </a:r>
            <a:endParaRPr lang="en-US" sz="1800" b="1" dirty="0">
              <a:solidFill>
                <a:schemeClr val="accent2">
                  <a:lumMod val="50000"/>
                </a:schemeClr>
              </a:solidFill>
            </a:endParaRPr>
          </a:p>
        </p:txBody>
      </p:sp>
      <p:sp>
        <p:nvSpPr>
          <p:cNvPr id="8" name="TextBox 7"/>
          <p:cNvSpPr txBox="1"/>
          <p:nvPr/>
        </p:nvSpPr>
        <p:spPr>
          <a:xfrm>
            <a:off x="6982738" y="2667000"/>
            <a:ext cx="2167145" cy="646331"/>
          </a:xfrm>
          <a:prstGeom prst="rect">
            <a:avLst/>
          </a:prstGeom>
          <a:noFill/>
        </p:spPr>
        <p:txBody>
          <a:bodyPr wrap="square" rtlCol="0">
            <a:spAutoFit/>
          </a:bodyPr>
          <a:lstStyle/>
          <a:p>
            <a:r>
              <a:rPr lang="en-US" sz="1800" b="1" dirty="0" smtClean="0">
                <a:solidFill>
                  <a:schemeClr val="accent2">
                    <a:lumMod val="50000"/>
                  </a:schemeClr>
                </a:solidFill>
              </a:rPr>
              <a:t>Individual Giving </a:t>
            </a:r>
          </a:p>
          <a:p>
            <a:r>
              <a:rPr lang="en-US" sz="1800" b="1" dirty="0" smtClean="0">
                <a:solidFill>
                  <a:schemeClr val="accent2">
                    <a:lumMod val="50000"/>
                  </a:schemeClr>
                </a:solidFill>
              </a:rPr>
              <a:t>less than 1%</a:t>
            </a:r>
            <a:endParaRPr lang="en-US" sz="1800" b="1" dirty="0">
              <a:solidFill>
                <a:schemeClr val="accent2">
                  <a:lumMod val="50000"/>
                </a:schemeClr>
              </a:solidFill>
            </a:endParaRPr>
          </a:p>
        </p:txBody>
      </p:sp>
      <p:sp>
        <p:nvSpPr>
          <p:cNvPr id="10" name="TextBox 9"/>
          <p:cNvSpPr txBox="1"/>
          <p:nvPr/>
        </p:nvSpPr>
        <p:spPr>
          <a:xfrm>
            <a:off x="3260474" y="6096000"/>
            <a:ext cx="2606926" cy="707886"/>
          </a:xfrm>
          <a:prstGeom prst="rect">
            <a:avLst/>
          </a:prstGeom>
          <a:noFill/>
        </p:spPr>
        <p:txBody>
          <a:bodyPr wrap="square" rtlCol="0">
            <a:spAutoFit/>
          </a:bodyPr>
          <a:lstStyle/>
          <a:p>
            <a:pPr algn="ctr"/>
            <a:r>
              <a:rPr lang="en-US" sz="2000" b="1" dirty="0" smtClean="0">
                <a:solidFill>
                  <a:schemeClr val="accent2">
                    <a:lumMod val="50000"/>
                  </a:schemeClr>
                </a:solidFill>
              </a:rPr>
              <a:t>Total Agency Funding</a:t>
            </a:r>
            <a:endParaRPr lang="en-US" sz="2000" b="1" dirty="0">
              <a:solidFill>
                <a:schemeClr val="accent2">
                  <a:lumMod val="50000"/>
                </a:schemeClr>
              </a:solidFill>
            </a:endParaRPr>
          </a:p>
        </p:txBody>
      </p:sp>
      <p:graphicFrame>
        <p:nvGraphicFramePr>
          <p:cNvPr id="9" name="Chart 8"/>
          <p:cNvGraphicFramePr/>
          <p:nvPr/>
        </p:nvGraphicFramePr>
        <p:xfrm>
          <a:off x="0" y="2514600"/>
          <a:ext cx="5715000" cy="3352800"/>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19"/>
          <p:cNvGrpSpPr/>
          <p:nvPr/>
        </p:nvGrpSpPr>
        <p:grpSpPr>
          <a:xfrm>
            <a:off x="-228600" y="2667000"/>
            <a:ext cx="5410200" cy="3276600"/>
            <a:chOff x="76200" y="2590800"/>
            <a:chExt cx="5410200" cy="3276600"/>
          </a:xfrm>
        </p:grpSpPr>
        <p:graphicFrame>
          <p:nvGraphicFramePr>
            <p:cNvPr id="13" name="Chart 12"/>
            <p:cNvGraphicFramePr/>
            <p:nvPr/>
          </p:nvGraphicFramePr>
          <p:xfrm>
            <a:off x="76200" y="2590800"/>
            <a:ext cx="54102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853867" y="2971800"/>
              <a:ext cx="2117933" cy="646331"/>
            </a:xfrm>
            <a:prstGeom prst="rect">
              <a:avLst/>
            </a:prstGeom>
            <a:noFill/>
          </p:spPr>
          <p:txBody>
            <a:bodyPr wrap="square" rtlCol="0">
              <a:spAutoFit/>
            </a:bodyPr>
            <a:lstStyle/>
            <a:p>
              <a:r>
                <a:rPr lang="en-US" sz="1800" b="1" dirty="0" smtClean="0">
                  <a:solidFill>
                    <a:schemeClr val="accent2">
                      <a:lumMod val="50000"/>
                    </a:schemeClr>
                  </a:solidFill>
                </a:rPr>
                <a:t>Private </a:t>
              </a:r>
            </a:p>
            <a:p>
              <a:r>
                <a:rPr lang="en-US" sz="1800" b="1" dirty="0" smtClean="0">
                  <a:solidFill>
                    <a:schemeClr val="accent2">
                      <a:lumMod val="50000"/>
                    </a:schemeClr>
                  </a:solidFill>
                </a:rPr>
                <a:t>Funding 18%</a:t>
              </a:r>
              <a:endParaRPr lang="en-US" sz="1800" b="1" dirty="0">
                <a:solidFill>
                  <a:schemeClr val="accent2">
                    <a:lumMod val="50000"/>
                  </a:schemeClr>
                </a:solidFill>
              </a:endParaRPr>
            </a:p>
          </p:txBody>
        </p:sp>
        <p:sp>
          <p:nvSpPr>
            <p:cNvPr id="14" name="TextBox 13"/>
            <p:cNvSpPr txBox="1"/>
            <p:nvPr/>
          </p:nvSpPr>
          <p:spPr>
            <a:xfrm>
              <a:off x="2209800" y="4648200"/>
              <a:ext cx="1641525" cy="646331"/>
            </a:xfrm>
            <a:prstGeom prst="rect">
              <a:avLst/>
            </a:prstGeom>
            <a:noFill/>
          </p:spPr>
          <p:txBody>
            <a:bodyPr wrap="square" rtlCol="0">
              <a:spAutoFit/>
            </a:bodyPr>
            <a:lstStyle/>
            <a:p>
              <a:pPr algn="ctr"/>
              <a:r>
                <a:rPr lang="en-US" sz="1800" b="1" dirty="0" smtClean="0">
                  <a:solidFill>
                    <a:schemeClr val="accent2">
                      <a:lumMod val="50000"/>
                    </a:schemeClr>
                  </a:solidFill>
                </a:rPr>
                <a:t>Government</a:t>
              </a:r>
            </a:p>
            <a:p>
              <a:pPr algn="ctr"/>
              <a:r>
                <a:rPr lang="en-US" sz="1800" b="1" dirty="0" smtClean="0">
                  <a:solidFill>
                    <a:schemeClr val="accent2">
                      <a:lumMod val="50000"/>
                    </a:schemeClr>
                  </a:solidFill>
                </a:rPr>
                <a:t>Funding 85%</a:t>
              </a:r>
              <a:endParaRPr lang="en-US" sz="1800" b="1" dirty="0">
                <a:solidFill>
                  <a:schemeClr val="accent2">
                    <a:lumMod val="50000"/>
                  </a:schemeClr>
                </a:solidFill>
              </a:endParaRPr>
            </a:p>
          </p:txBody>
        </p:sp>
        <p:sp>
          <p:nvSpPr>
            <p:cNvPr id="15" name="TextBox 14"/>
            <p:cNvSpPr txBox="1"/>
            <p:nvPr/>
          </p:nvSpPr>
          <p:spPr>
            <a:xfrm>
              <a:off x="2895600" y="2667000"/>
              <a:ext cx="2167145" cy="646331"/>
            </a:xfrm>
            <a:prstGeom prst="rect">
              <a:avLst/>
            </a:prstGeom>
            <a:noFill/>
          </p:spPr>
          <p:txBody>
            <a:bodyPr wrap="square" rtlCol="0">
              <a:spAutoFit/>
            </a:bodyPr>
            <a:lstStyle/>
            <a:p>
              <a:r>
                <a:rPr lang="en-US" sz="1800" b="1" dirty="0" smtClean="0">
                  <a:solidFill>
                    <a:schemeClr val="accent2">
                      <a:lumMod val="50000"/>
                    </a:schemeClr>
                  </a:solidFill>
                </a:rPr>
                <a:t>Individual Giving </a:t>
              </a:r>
            </a:p>
            <a:p>
              <a:r>
                <a:rPr lang="en-US" sz="1800" b="1" dirty="0" smtClean="0">
                  <a:solidFill>
                    <a:schemeClr val="accent2">
                      <a:lumMod val="50000"/>
                    </a:schemeClr>
                  </a:solidFill>
                </a:rPr>
                <a:t>less than 1%</a:t>
              </a:r>
              <a:endParaRPr lang="en-US" sz="1800" b="1" dirty="0">
                <a:solidFill>
                  <a:schemeClr val="accent2">
                    <a:lumMod val="50000"/>
                  </a:schemeClr>
                </a:solidFill>
              </a:endParaRPr>
            </a:p>
          </p:txBody>
        </p:sp>
      </p:grpSp>
      <p:cxnSp>
        <p:nvCxnSpPr>
          <p:cNvPr id="17" name="Straight Connector 16"/>
          <p:cNvCxnSpPr/>
          <p:nvPr/>
        </p:nvCxnSpPr>
        <p:spPr>
          <a:xfrm>
            <a:off x="4495800" y="3200400"/>
            <a:ext cx="0" cy="25908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23433" y="5867400"/>
            <a:ext cx="906135" cy="461665"/>
          </a:xfrm>
          <a:prstGeom prst="rect">
            <a:avLst/>
          </a:prstGeom>
          <a:noFill/>
        </p:spPr>
        <p:txBody>
          <a:bodyPr wrap="square" rtlCol="0">
            <a:spAutoFit/>
          </a:bodyPr>
          <a:lstStyle/>
          <a:p>
            <a:r>
              <a:rPr lang="en-US" sz="2400" dirty="0" smtClean="0"/>
              <a:t>2009</a:t>
            </a:r>
            <a:endParaRPr lang="en-US" sz="2400" dirty="0"/>
          </a:p>
        </p:txBody>
      </p:sp>
      <p:sp>
        <p:nvSpPr>
          <p:cNvPr id="19" name="TextBox 18"/>
          <p:cNvSpPr txBox="1"/>
          <p:nvPr/>
        </p:nvSpPr>
        <p:spPr>
          <a:xfrm>
            <a:off x="6684029" y="5791200"/>
            <a:ext cx="870751" cy="461665"/>
          </a:xfrm>
          <a:prstGeom prst="rect">
            <a:avLst/>
          </a:prstGeom>
          <a:noFill/>
        </p:spPr>
        <p:txBody>
          <a:bodyPr wrap="none" rtlCol="0">
            <a:spAutoFit/>
          </a:bodyPr>
          <a:lstStyle/>
          <a:p>
            <a:r>
              <a:rPr lang="en-US" sz="2400" dirty="0" smtClean="0"/>
              <a:t>2012</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Revenue Demonstration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Comparison of diversification from 2009 to 2012</a:t>
            </a:r>
          </a:p>
        </p:txBody>
      </p:sp>
      <p:sp>
        <p:nvSpPr>
          <p:cNvPr id="11" name="TextBox 10"/>
          <p:cNvSpPr txBox="1"/>
          <p:nvPr/>
        </p:nvSpPr>
        <p:spPr>
          <a:xfrm>
            <a:off x="1676400" y="6031468"/>
            <a:ext cx="5862656" cy="400110"/>
          </a:xfrm>
          <a:prstGeom prst="rect">
            <a:avLst/>
          </a:prstGeom>
          <a:noFill/>
        </p:spPr>
        <p:txBody>
          <a:bodyPr wrap="square" rtlCol="0">
            <a:spAutoFit/>
          </a:bodyPr>
          <a:lstStyle/>
          <a:p>
            <a:pPr algn="ctr"/>
            <a:r>
              <a:rPr lang="en-US" sz="2000" b="1" dirty="0" smtClean="0">
                <a:solidFill>
                  <a:schemeClr val="accent2">
                    <a:lumMod val="50000"/>
                  </a:schemeClr>
                </a:solidFill>
              </a:rPr>
              <a:t>Government Funding Breakdown</a:t>
            </a:r>
            <a:endParaRPr lang="en-US" sz="2000" b="1" dirty="0">
              <a:solidFill>
                <a:schemeClr val="accent2">
                  <a:lumMod val="50000"/>
                </a:schemeClr>
              </a:solidFill>
            </a:endParaRPr>
          </a:p>
        </p:txBody>
      </p:sp>
      <p:grpSp>
        <p:nvGrpSpPr>
          <p:cNvPr id="4" name="Group 18"/>
          <p:cNvGrpSpPr/>
          <p:nvPr/>
        </p:nvGrpSpPr>
        <p:grpSpPr>
          <a:xfrm>
            <a:off x="4572000" y="2286000"/>
            <a:ext cx="4855952" cy="3429000"/>
            <a:chOff x="4572000" y="3048000"/>
            <a:chExt cx="4694087" cy="3276600"/>
          </a:xfrm>
        </p:grpSpPr>
        <p:graphicFrame>
          <p:nvGraphicFramePr>
            <p:cNvPr id="9" name="Chart 8"/>
            <p:cNvGraphicFramePr/>
            <p:nvPr/>
          </p:nvGraphicFramePr>
          <p:xfrm>
            <a:off x="4572000" y="3048000"/>
            <a:ext cx="40386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92089" y="4800600"/>
              <a:ext cx="2556511" cy="617605"/>
            </a:xfrm>
            <a:prstGeom prst="rect">
              <a:avLst/>
            </a:prstGeom>
            <a:noFill/>
          </p:spPr>
          <p:txBody>
            <a:bodyPr wrap="square" rtlCol="0">
              <a:spAutoFit/>
            </a:bodyPr>
            <a:lstStyle/>
            <a:p>
              <a:r>
                <a:rPr lang="en-US" sz="1800" b="1" dirty="0" smtClean="0">
                  <a:solidFill>
                    <a:schemeClr val="accent2">
                      <a:lumMod val="50000"/>
                    </a:schemeClr>
                  </a:solidFill>
                </a:rPr>
                <a:t>City/Local</a:t>
              </a:r>
            </a:p>
            <a:p>
              <a:r>
                <a:rPr lang="en-US" sz="1800" b="1" dirty="0" smtClean="0">
                  <a:solidFill>
                    <a:schemeClr val="accent2">
                      <a:lumMod val="50000"/>
                    </a:schemeClr>
                  </a:solidFill>
                </a:rPr>
                <a:t>Funding  65%</a:t>
              </a:r>
              <a:endParaRPr lang="en-US" sz="1800" b="1" dirty="0">
                <a:solidFill>
                  <a:schemeClr val="accent2">
                    <a:lumMod val="50000"/>
                  </a:schemeClr>
                </a:solidFill>
              </a:endParaRPr>
            </a:p>
          </p:txBody>
        </p:sp>
        <p:sp>
          <p:nvSpPr>
            <p:cNvPr id="13" name="TextBox 12"/>
            <p:cNvSpPr txBox="1"/>
            <p:nvPr/>
          </p:nvSpPr>
          <p:spPr>
            <a:xfrm>
              <a:off x="7485458" y="3484880"/>
              <a:ext cx="1653462" cy="617605"/>
            </a:xfrm>
            <a:prstGeom prst="rect">
              <a:avLst/>
            </a:prstGeom>
            <a:noFill/>
          </p:spPr>
          <p:txBody>
            <a:bodyPr wrap="square" rtlCol="0">
              <a:spAutoFit/>
            </a:bodyPr>
            <a:lstStyle/>
            <a:p>
              <a:r>
                <a:rPr lang="en-US" sz="1800" b="1" dirty="0" smtClean="0">
                  <a:solidFill>
                    <a:schemeClr val="accent2">
                      <a:lumMod val="50000"/>
                    </a:schemeClr>
                  </a:solidFill>
                </a:rPr>
                <a:t>Federal </a:t>
              </a:r>
            </a:p>
            <a:p>
              <a:r>
                <a:rPr lang="en-US" sz="1800" b="1" dirty="0" smtClean="0">
                  <a:solidFill>
                    <a:schemeClr val="accent2">
                      <a:lumMod val="50000"/>
                    </a:schemeClr>
                  </a:solidFill>
                </a:rPr>
                <a:t>Funding 26%</a:t>
              </a:r>
              <a:endParaRPr lang="en-US" sz="1800" b="1" dirty="0">
                <a:solidFill>
                  <a:schemeClr val="accent2">
                    <a:lumMod val="50000"/>
                  </a:schemeClr>
                </a:solidFill>
              </a:endParaRPr>
            </a:p>
          </p:txBody>
        </p:sp>
        <p:sp>
          <p:nvSpPr>
            <p:cNvPr id="14" name="TextBox 13"/>
            <p:cNvSpPr txBox="1"/>
            <p:nvPr/>
          </p:nvSpPr>
          <p:spPr>
            <a:xfrm>
              <a:off x="7371080" y="5305213"/>
              <a:ext cx="1895007" cy="617605"/>
            </a:xfrm>
            <a:prstGeom prst="rect">
              <a:avLst/>
            </a:prstGeom>
            <a:noFill/>
          </p:spPr>
          <p:txBody>
            <a:bodyPr wrap="square" rtlCol="0">
              <a:spAutoFit/>
            </a:bodyPr>
            <a:lstStyle/>
            <a:p>
              <a:r>
                <a:rPr lang="en-US" sz="1800" b="1" dirty="0" smtClean="0">
                  <a:solidFill>
                    <a:schemeClr val="accent2">
                      <a:lumMod val="50000"/>
                    </a:schemeClr>
                  </a:solidFill>
                </a:rPr>
                <a:t>State Funding 9%</a:t>
              </a:r>
              <a:endParaRPr lang="en-US" sz="1800" b="1" dirty="0">
                <a:solidFill>
                  <a:schemeClr val="accent2">
                    <a:lumMod val="50000"/>
                  </a:schemeClr>
                </a:solidFill>
              </a:endParaRPr>
            </a:p>
          </p:txBody>
        </p:sp>
      </p:grpSp>
      <p:sp>
        <p:nvSpPr>
          <p:cNvPr id="15" name="TextBox 14"/>
          <p:cNvSpPr txBox="1"/>
          <p:nvPr/>
        </p:nvSpPr>
        <p:spPr>
          <a:xfrm>
            <a:off x="6596661" y="5486400"/>
            <a:ext cx="806631" cy="461665"/>
          </a:xfrm>
          <a:prstGeom prst="rect">
            <a:avLst/>
          </a:prstGeom>
          <a:noFill/>
        </p:spPr>
        <p:txBody>
          <a:bodyPr wrap="none" rtlCol="0">
            <a:spAutoFit/>
          </a:bodyPr>
          <a:lstStyle/>
          <a:p>
            <a:r>
              <a:rPr lang="en-US" sz="2400" dirty="0" smtClean="0"/>
              <a:t>2012</a:t>
            </a:r>
            <a:endParaRPr lang="en-US" sz="2400" dirty="0"/>
          </a:p>
        </p:txBody>
      </p:sp>
      <p:grpSp>
        <p:nvGrpSpPr>
          <p:cNvPr id="5" name="Group 19"/>
          <p:cNvGrpSpPr/>
          <p:nvPr/>
        </p:nvGrpSpPr>
        <p:grpSpPr>
          <a:xfrm>
            <a:off x="0" y="2438400"/>
            <a:ext cx="4876800" cy="2971800"/>
            <a:chOff x="0" y="3048000"/>
            <a:chExt cx="4876800" cy="2971800"/>
          </a:xfrm>
        </p:grpSpPr>
        <p:graphicFrame>
          <p:nvGraphicFramePr>
            <p:cNvPr id="10" name="Chart 9"/>
            <p:cNvGraphicFramePr/>
            <p:nvPr/>
          </p:nvGraphicFramePr>
          <p:xfrm>
            <a:off x="0" y="3048000"/>
            <a:ext cx="48768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1863089" y="4916269"/>
              <a:ext cx="2556511" cy="646331"/>
            </a:xfrm>
            <a:prstGeom prst="rect">
              <a:avLst/>
            </a:prstGeom>
            <a:noFill/>
          </p:spPr>
          <p:txBody>
            <a:bodyPr wrap="square" rtlCol="0">
              <a:spAutoFit/>
            </a:bodyPr>
            <a:lstStyle/>
            <a:p>
              <a:r>
                <a:rPr lang="en-US" sz="1800" b="1" dirty="0" smtClean="0">
                  <a:solidFill>
                    <a:schemeClr val="accent2">
                      <a:lumMod val="50000"/>
                    </a:schemeClr>
                  </a:solidFill>
                </a:rPr>
                <a:t>City/Local</a:t>
              </a:r>
            </a:p>
            <a:p>
              <a:r>
                <a:rPr lang="en-US" sz="1800" b="1" dirty="0" smtClean="0">
                  <a:solidFill>
                    <a:schemeClr val="accent2">
                      <a:lumMod val="50000"/>
                    </a:schemeClr>
                  </a:solidFill>
                </a:rPr>
                <a:t>Funding  81%</a:t>
              </a:r>
              <a:endParaRPr lang="en-US" sz="1800" b="1" dirty="0">
                <a:solidFill>
                  <a:schemeClr val="accent2">
                    <a:lumMod val="50000"/>
                  </a:schemeClr>
                </a:solidFill>
              </a:endParaRPr>
            </a:p>
          </p:txBody>
        </p:sp>
        <p:sp>
          <p:nvSpPr>
            <p:cNvPr id="17" name="TextBox 16"/>
            <p:cNvSpPr txBox="1"/>
            <p:nvPr/>
          </p:nvSpPr>
          <p:spPr>
            <a:xfrm>
              <a:off x="2413078" y="3124200"/>
              <a:ext cx="2463722" cy="646331"/>
            </a:xfrm>
            <a:prstGeom prst="rect">
              <a:avLst/>
            </a:prstGeom>
            <a:noFill/>
          </p:spPr>
          <p:txBody>
            <a:bodyPr wrap="square" rtlCol="0">
              <a:spAutoFit/>
            </a:bodyPr>
            <a:lstStyle/>
            <a:p>
              <a:r>
                <a:rPr lang="en-US" sz="1800" b="1" dirty="0" smtClean="0">
                  <a:solidFill>
                    <a:schemeClr val="accent2">
                      <a:lumMod val="50000"/>
                    </a:schemeClr>
                  </a:solidFill>
                </a:rPr>
                <a:t>Federal </a:t>
              </a:r>
            </a:p>
            <a:p>
              <a:r>
                <a:rPr lang="en-US" sz="1800" b="1" dirty="0" smtClean="0">
                  <a:solidFill>
                    <a:schemeClr val="accent2">
                      <a:lumMod val="50000"/>
                    </a:schemeClr>
                  </a:solidFill>
                </a:rPr>
                <a:t>Funding 10%</a:t>
              </a:r>
              <a:endParaRPr lang="en-US" sz="1800" b="1" dirty="0">
                <a:solidFill>
                  <a:schemeClr val="accent2">
                    <a:lumMod val="50000"/>
                  </a:schemeClr>
                </a:solidFill>
              </a:endParaRPr>
            </a:p>
          </p:txBody>
        </p:sp>
        <p:sp>
          <p:nvSpPr>
            <p:cNvPr id="18" name="TextBox 17"/>
            <p:cNvSpPr txBox="1"/>
            <p:nvPr/>
          </p:nvSpPr>
          <p:spPr>
            <a:xfrm>
              <a:off x="0" y="3276600"/>
              <a:ext cx="1895007" cy="646331"/>
            </a:xfrm>
            <a:prstGeom prst="rect">
              <a:avLst/>
            </a:prstGeom>
            <a:noFill/>
          </p:spPr>
          <p:txBody>
            <a:bodyPr wrap="square" rtlCol="0">
              <a:spAutoFit/>
            </a:bodyPr>
            <a:lstStyle/>
            <a:p>
              <a:r>
                <a:rPr lang="en-US" sz="1800" b="1" dirty="0" smtClean="0">
                  <a:solidFill>
                    <a:schemeClr val="accent2">
                      <a:lumMod val="50000"/>
                    </a:schemeClr>
                  </a:solidFill>
                </a:rPr>
                <a:t>State Funding </a:t>
              </a:r>
            </a:p>
            <a:p>
              <a:r>
                <a:rPr lang="en-US" sz="1800" b="1" dirty="0" smtClean="0">
                  <a:solidFill>
                    <a:schemeClr val="accent2">
                      <a:lumMod val="50000"/>
                    </a:schemeClr>
                  </a:solidFill>
                </a:rPr>
                <a:t>6%</a:t>
              </a:r>
              <a:endParaRPr lang="en-US" sz="1800" b="1" dirty="0">
                <a:solidFill>
                  <a:schemeClr val="accent2">
                    <a:lumMod val="50000"/>
                  </a:schemeClr>
                </a:solidFill>
              </a:endParaRPr>
            </a:p>
          </p:txBody>
        </p:sp>
      </p:grpSp>
      <p:sp>
        <p:nvSpPr>
          <p:cNvPr id="21" name="TextBox 20"/>
          <p:cNvSpPr txBox="1"/>
          <p:nvPr/>
        </p:nvSpPr>
        <p:spPr>
          <a:xfrm>
            <a:off x="2035085" y="5486400"/>
            <a:ext cx="806631" cy="461665"/>
          </a:xfrm>
          <a:prstGeom prst="rect">
            <a:avLst/>
          </a:prstGeom>
          <a:noFill/>
        </p:spPr>
        <p:txBody>
          <a:bodyPr wrap="none" rtlCol="0">
            <a:spAutoFit/>
          </a:bodyPr>
          <a:lstStyle/>
          <a:p>
            <a:r>
              <a:rPr lang="en-US" sz="2400" dirty="0" smtClean="0"/>
              <a:t>2009</a:t>
            </a:r>
            <a:endParaRPr lang="en-US" sz="2400" dirty="0"/>
          </a:p>
        </p:txBody>
      </p:sp>
      <p:cxnSp>
        <p:nvCxnSpPr>
          <p:cNvPr id="22" name="Straight Connector 21"/>
          <p:cNvCxnSpPr/>
          <p:nvPr/>
        </p:nvCxnSpPr>
        <p:spPr>
          <a:xfrm>
            <a:off x="4495800" y="3048000"/>
            <a:ext cx="0" cy="2590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Revenue Demonstration</a:t>
            </a:r>
            <a:endParaRPr lang="en-US" dirty="0"/>
          </a:p>
        </p:txBody>
      </p:sp>
      <p:sp>
        <p:nvSpPr>
          <p:cNvPr id="3" name="Content Placeholder 2"/>
          <p:cNvSpPr>
            <a:spLocks noGrp="1"/>
          </p:cNvSpPr>
          <p:nvPr>
            <p:ph idx="1"/>
          </p:nvPr>
        </p:nvSpPr>
        <p:spPr/>
        <p:txBody>
          <a:bodyPr/>
          <a:lstStyle/>
          <a:p>
            <a:pPr marL="0" indent="0" algn="ctr">
              <a:buNone/>
            </a:pPr>
            <a:r>
              <a:rPr lang="en-US" dirty="0" smtClean="0"/>
              <a:t>What are your current sources of revenue and what is the breakdown? </a:t>
            </a:r>
          </a:p>
          <a:p>
            <a:pPr>
              <a:buNone/>
            </a:pPr>
            <a:endParaRPr lang="en-US" dirty="0" smtClean="0"/>
          </a:p>
          <a:p>
            <a:pPr>
              <a:buNone/>
            </a:pPr>
            <a:endParaRPr lang="en-US" dirty="0" smtClean="0"/>
          </a:p>
          <a:p>
            <a:pPr>
              <a:buNone/>
            </a:pPr>
            <a:endParaRPr lang="en-US" dirty="0" smtClean="0"/>
          </a:p>
        </p:txBody>
      </p:sp>
      <p:graphicFrame>
        <p:nvGraphicFramePr>
          <p:cNvPr id="9" name="Chart 8"/>
          <p:cNvGraphicFramePr/>
          <p:nvPr/>
        </p:nvGraphicFramePr>
        <p:xfrm>
          <a:off x="457200" y="2438400"/>
          <a:ext cx="8153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676400" y="6031468"/>
            <a:ext cx="5862656" cy="400110"/>
          </a:xfrm>
          <a:prstGeom prst="rect">
            <a:avLst/>
          </a:prstGeom>
          <a:noFill/>
        </p:spPr>
        <p:txBody>
          <a:bodyPr wrap="square" rtlCol="0">
            <a:spAutoFit/>
          </a:bodyPr>
          <a:lstStyle/>
          <a:p>
            <a:pPr algn="ctr"/>
            <a:r>
              <a:rPr lang="en-US" sz="2000" b="1" dirty="0" smtClean="0">
                <a:solidFill>
                  <a:schemeClr val="accent2">
                    <a:lumMod val="50000"/>
                  </a:schemeClr>
                </a:solidFill>
              </a:rPr>
              <a:t>Government Funding Breakdown</a:t>
            </a:r>
            <a:endParaRPr lang="en-US" sz="2000" b="1" dirty="0">
              <a:solidFill>
                <a:schemeClr val="accent2">
                  <a:lumMod val="50000"/>
                </a:schemeClr>
              </a:solidFill>
            </a:endParaRPr>
          </a:p>
        </p:txBody>
      </p:sp>
      <p:sp>
        <p:nvSpPr>
          <p:cNvPr id="12" name="TextBox 11"/>
          <p:cNvSpPr txBox="1"/>
          <p:nvPr/>
        </p:nvSpPr>
        <p:spPr>
          <a:xfrm>
            <a:off x="2362200" y="4419600"/>
            <a:ext cx="2556511" cy="646331"/>
          </a:xfrm>
          <a:prstGeom prst="rect">
            <a:avLst/>
          </a:prstGeom>
          <a:noFill/>
        </p:spPr>
        <p:txBody>
          <a:bodyPr wrap="square" rtlCol="0">
            <a:spAutoFit/>
          </a:bodyPr>
          <a:lstStyle/>
          <a:p>
            <a:r>
              <a:rPr lang="en-US" sz="1800" b="1" dirty="0" smtClean="0">
                <a:solidFill>
                  <a:schemeClr val="accent2">
                    <a:lumMod val="50000"/>
                  </a:schemeClr>
                </a:solidFill>
              </a:rPr>
              <a:t>City/Local</a:t>
            </a:r>
          </a:p>
          <a:p>
            <a:r>
              <a:rPr lang="en-US" sz="1800" b="1" dirty="0" smtClean="0">
                <a:solidFill>
                  <a:schemeClr val="accent2">
                    <a:lumMod val="50000"/>
                  </a:schemeClr>
                </a:solidFill>
              </a:rPr>
              <a:t>Funding  65%</a:t>
            </a:r>
            <a:endParaRPr lang="en-US" sz="1800" b="1" dirty="0">
              <a:solidFill>
                <a:schemeClr val="accent2">
                  <a:lumMod val="50000"/>
                </a:schemeClr>
              </a:solidFill>
            </a:endParaRPr>
          </a:p>
        </p:txBody>
      </p:sp>
      <p:sp>
        <p:nvSpPr>
          <p:cNvPr id="13" name="TextBox 12"/>
          <p:cNvSpPr txBox="1"/>
          <p:nvPr/>
        </p:nvSpPr>
        <p:spPr>
          <a:xfrm>
            <a:off x="4648200" y="3048000"/>
            <a:ext cx="2463722" cy="646331"/>
          </a:xfrm>
          <a:prstGeom prst="rect">
            <a:avLst/>
          </a:prstGeom>
          <a:noFill/>
        </p:spPr>
        <p:txBody>
          <a:bodyPr wrap="square" rtlCol="0">
            <a:spAutoFit/>
          </a:bodyPr>
          <a:lstStyle/>
          <a:p>
            <a:r>
              <a:rPr lang="en-US" sz="1800" b="1" dirty="0" smtClean="0">
                <a:solidFill>
                  <a:schemeClr val="accent2">
                    <a:lumMod val="50000"/>
                  </a:schemeClr>
                </a:solidFill>
              </a:rPr>
              <a:t>Federal </a:t>
            </a:r>
          </a:p>
          <a:p>
            <a:r>
              <a:rPr lang="en-US" sz="1800" b="1" dirty="0" smtClean="0">
                <a:solidFill>
                  <a:schemeClr val="accent2">
                    <a:lumMod val="50000"/>
                  </a:schemeClr>
                </a:solidFill>
              </a:rPr>
              <a:t>Funding 26%</a:t>
            </a:r>
            <a:endParaRPr lang="en-US" sz="1800" b="1" dirty="0">
              <a:solidFill>
                <a:schemeClr val="accent2">
                  <a:lumMod val="50000"/>
                </a:schemeClr>
              </a:solidFill>
            </a:endParaRPr>
          </a:p>
        </p:txBody>
      </p:sp>
      <p:sp>
        <p:nvSpPr>
          <p:cNvPr id="14" name="TextBox 13"/>
          <p:cNvSpPr txBox="1"/>
          <p:nvPr/>
        </p:nvSpPr>
        <p:spPr>
          <a:xfrm>
            <a:off x="4953000" y="4572000"/>
            <a:ext cx="3876207" cy="369332"/>
          </a:xfrm>
          <a:prstGeom prst="rect">
            <a:avLst/>
          </a:prstGeom>
          <a:noFill/>
        </p:spPr>
        <p:txBody>
          <a:bodyPr wrap="square" rtlCol="0">
            <a:spAutoFit/>
          </a:bodyPr>
          <a:lstStyle/>
          <a:p>
            <a:r>
              <a:rPr lang="en-US" sz="1800" b="1" dirty="0" smtClean="0">
                <a:solidFill>
                  <a:schemeClr val="accent2">
                    <a:lumMod val="50000"/>
                  </a:schemeClr>
                </a:solidFill>
              </a:rPr>
              <a:t>State Funding 9%</a:t>
            </a:r>
            <a:endParaRPr lang="en-US" sz="1800" b="1" dirty="0">
              <a:solidFill>
                <a:schemeClr val="accent2">
                  <a:lumMod val="50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Consider your current sources of revenue, either for your specific program or for your agency</a:t>
            </a:r>
          </a:p>
          <a:p>
            <a:r>
              <a:rPr lang="en-US" dirty="0" smtClean="0"/>
              <a:t>Complete the organizational profile worksheet</a:t>
            </a:r>
          </a:p>
          <a:p>
            <a:r>
              <a:rPr lang="en-US" dirty="0" smtClean="0"/>
              <a:t>Prepare to discuss your income diversification</a:t>
            </a:r>
          </a:p>
          <a:p>
            <a:pPr>
              <a:buNone/>
            </a:pPr>
            <a:endParaRPr lang="en-US" dirty="0"/>
          </a:p>
        </p:txBody>
      </p:sp>
      <p:sp>
        <p:nvSpPr>
          <p:cNvPr id="3" name="Title 2"/>
          <p:cNvSpPr>
            <a:spLocks noGrp="1"/>
          </p:cNvSpPr>
          <p:nvPr>
            <p:ph type="title"/>
          </p:nvPr>
        </p:nvSpPr>
        <p:spPr/>
        <p:txBody>
          <a:bodyPr>
            <a:noAutofit/>
          </a:bodyPr>
          <a:lstStyle/>
          <a:p>
            <a:r>
              <a:rPr lang="en-US" sz="4000" dirty="0" smtClean="0"/>
              <a:t>Organizational Financial Profile Activity</a:t>
            </a:r>
            <a:endParaRPr lang="en-US" sz="4000" dirty="0"/>
          </a:p>
        </p:txBody>
      </p:sp>
    </p:spTree>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Revenue Generation</a:t>
            </a:r>
            <a:endParaRPr lang="en-US" dirty="0"/>
          </a:p>
        </p:txBody>
      </p:sp>
      <p:sp>
        <p:nvSpPr>
          <p:cNvPr id="3" name="Content Placeholder 2"/>
          <p:cNvSpPr>
            <a:spLocks noGrp="1"/>
          </p:cNvSpPr>
          <p:nvPr>
            <p:ph idx="1"/>
          </p:nvPr>
        </p:nvSpPr>
        <p:spPr/>
        <p:txBody>
          <a:bodyPr/>
          <a:lstStyle/>
          <a:p>
            <a:pPr indent="-55563" algn="ctr">
              <a:buNone/>
            </a:pPr>
            <a:endParaRPr lang="en-US" sz="4000" dirty="0" smtClean="0"/>
          </a:p>
          <a:p>
            <a:pPr indent="-55563" algn="ctr">
              <a:buNone/>
            </a:pPr>
            <a:r>
              <a:rPr lang="en-US" sz="4000" dirty="0" smtClean="0"/>
              <a:t>The next section of the training will focus on ways you can build alternative income and generate revenue.</a:t>
            </a:r>
            <a:endParaRPr lang="en-US" sz="4000" dirty="0"/>
          </a:p>
        </p:txBody>
      </p:sp>
      <p:sp>
        <p:nvSpPr>
          <p:cNvPr id="4" name="Slide Number Placeholder 3"/>
          <p:cNvSpPr>
            <a:spLocks noGrp="1"/>
          </p:cNvSpPr>
          <p:nvPr>
            <p:ph type="sldNum" sz="quarter" idx="12"/>
          </p:nvPr>
        </p:nvSpPr>
        <p:spPr/>
        <p:txBody>
          <a:bodyPr/>
          <a:lstStyle/>
          <a:p>
            <a:fld id="{3BF26BA8-5564-4741-A54E-A423B3BD42F0}" type="slidenum">
              <a:rPr lang="en-US" smtClean="0"/>
              <a:pPr/>
              <a:t>17</a:t>
            </a:fld>
            <a:endParaRPr lang="en-US"/>
          </a:p>
        </p:txBody>
      </p:sp>
    </p:spTree>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a:bodyPr>
          <a:lstStyle/>
          <a:p>
            <a:r>
              <a:rPr lang="en-US" sz="3600" dirty="0" smtClean="0"/>
              <a:t>Build Alternative Income &amp; Generate Revenue</a:t>
            </a:r>
            <a:endParaRPr lang="en-US" sz="3600" dirty="0"/>
          </a:p>
        </p:txBody>
      </p:sp>
      <p:sp>
        <p:nvSpPr>
          <p:cNvPr id="3" name="Content Placeholder 2"/>
          <p:cNvSpPr>
            <a:spLocks noGrp="1"/>
          </p:cNvSpPr>
          <p:nvPr>
            <p:ph idx="1"/>
          </p:nvPr>
        </p:nvSpPr>
        <p:spPr/>
        <p:txBody>
          <a:bodyPr/>
          <a:lstStyle/>
          <a:p>
            <a:r>
              <a:rPr lang="en-US" sz="3600" i="1" dirty="0" smtClean="0"/>
              <a:t>Expand </a:t>
            </a:r>
            <a:r>
              <a:rPr lang="en-US" dirty="0" smtClean="0"/>
              <a:t>your sources of revenue</a:t>
            </a:r>
          </a:p>
          <a:p>
            <a:r>
              <a:rPr lang="en-US" i="1" dirty="0" smtClean="0"/>
              <a:t>Apply</a:t>
            </a:r>
            <a:r>
              <a:rPr lang="en-US" dirty="0" smtClean="0"/>
              <a:t> for additional government funding from other agencies</a:t>
            </a:r>
          </a:p>
          <a:p>
            <a:r>
              <a:rPr lang="en-US" i="1" dirty="0" smtClean="0"/>
              <a:t>Build</a:t>
            </a:r>
            <a:r>
              <a:rPr lang="en-US" dirty="0" smtClean="0"/>
              <a:t> on your internal strengths</a:t>
            </a:r>
            <a:endParaRPr lang="en-US" dirty="0"/>
          </a:p>
        </p:txBody>
      </p:sp>
    </p:spTree>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ACA on Ryan White Funding</a:t>
            </a:r>
            <a:endParaRPr lang="en-US" dirty="0"/>
          </a:p>
        </p:txBody>
      </p:sp>
      <p:sp>
        <p:nvSpPr>
          <p:cNvPr id="3" name="Content Placeholder 2"/>
          <p:cNvSpPr>
            <a:spLocks noGrp="1"/>
          </p:cNvSpPr>
          <p:nvPr>
            <p:ph idx="1"/>
          </p:nvPr>
        </p:nvSpPr>
        <p:spPr/>
        <p:txBody>
          <a:bodyPr/>
          <a:lstStyle/>
          <a:p>
            <a:r>
              <a:rPr lang="en-US" dirty="0" smtClean="0"/>
              <a:t>Will Ryan White funding be consumed within the Affordable Care Act (ACA)?</a:t>
            </a:r>
          </a:p>
          <a:p>
            <a:r>
              <a:rPr lang="en-US" dirty="0" smtClean="0"/>
              <a:t>What funding will be available after ACA is implemented?</a:t>
            </a:r>
          </a:p>
          <a:p>
            <a:r>
              <a:rPr lang="en-US" dirty="0" smtClean="0"/>
              <a:t>How will your health center and its services be impacted by the ACA? </a:t>
            </a:r>
          </a:p>
          <a:p>
            <a:endParaRPr lang="en-US" dirty="0"/>
          </a:p>
        </p:txBody>
      </p:sp>
    </p:spTree>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Introductions</a:t>
            </a:r>
          </a:p>
          <a:p>
            <a:r>
              <a:rPr lang="en-US" dirty="0" smtClean="0"/>
              <a:t>Training Goals and Objectives</a:t>
            </a:r>
          </a:p>
          <a:p>
            <a:r>
              <a:rPr lang="en-US" dirty="0" smtClean="0"/>
              <a:t>Definitions of Sustainability</a:t>
            </a:r>
          </a:p>
          <a:p>
            <a:r>
              <a:rPr lang="en-US" dirty="0" smtClean="0"/>
              <a:t>What is Income Diversification</a:t>
            </a:r>
          </a:p>
          <a:p>
            <a:r>
              <a:rPr lang="en-US" dirty="0" smtClean="0"/>
              <a:t>Why is it Important?</a:t>
            </a:r>
          </a:p>
          <a:p>
            <a:r>
              <a:rPr lang="en-US" dirty="0" smtClean="0"/>
              <a:t>Types of Revenue/Funding</a:t>
            </a:r>
          </a:p>
          <a:p>
            <a:r>
              <a:rPr lang="en-US" dirty="0" smtClean="0"/>
              <a:t>Examining Your Current Source of Revenue</a:t>
            </a:r>
          </a:p>
          <a:p>
            <a:r>
              <a:rPr lang="en-US" dirty="0" smtClean="0"/>
              <a:t>Calculating Revenue Source Percentages to Examine Sustainability</a:t>
            </a:r>
          </a:p>
          <a:p>
            <a:pPr>
              <a:buNone/>
            </a:pPr>
            <a:endParaRPr lang="en-US" dirty="0"/>
          </a:p>
        </p:txBody>
      </p:sp>
    </p:spTree>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Your Sources of Revenue</a:t>
            </a:r>
            <a:endParaRPr lang="en-US" dirty="0"/>
          </a:p>
        </p:txBody>
      </p:sp>
      <p:sp>
        <p:nvSpPr>
          <p:cNvPr id="3" name="Content Placeholder 2"/>
          <p:cNvSpPr>
            <a:spLocks noGrp="1"/>
          </p:cNvSpPr>
          <p:nvPr>
            <p:ph idx="1"/>
          </p:nvPr>
        </p:nvSpPr>
        <p:spPr/>
        <p:txBody>
          <a:bodyPr/>
          <a:lstStyle/>
          <a:p>
            <a:r>
              <a:rPr lang="en-US" dirty="0" smtClean="0"/>
              <a:t>If you are currently reliant on primarily Ryan White funding determine other funding streams that may be appropriate</a:t>
            </a:r>
          </a:p>
          <a:p>
            <a:pPr lvl="1"/>
            <a:r>
              <a:rPr lang="en-US" dirty="0" smtClean="0"/>
              <a:t>Medicaid Billing</a:t>
            </a:r>
          </a:p>
          <a:p>
            <a:pPr lvl="1"/>
            <a:r>
              <a:rPr lang="en-US" dirty="0" smtClean="0"/>
              <a:t>Third Party Billing</a:t>
            </a:r>
          </a:p>
          <a:p>
            <a:pPr lvl="1"/>
            <a:r>
              <a:rPr lang="en-US" dirty="0" smtClean="0"/>
              <a:t>Fee for Service</a:t>
            </a:r>
          </a:p>
          <a:p>
            <a:pPr lvl="1"/>
            <a:r>
              <a:rPr lang="en-US" dirty="0" smtClean="0"/>
              <a:t>Foundations</a:t>
            </a:r>
          </a:p>
          <a:p>
            <a:pPr lvl="1"/>
            <a:r>
              <a:rPr lang="en-US" dirty="0" smtClean="0"/>
              <a:t>Endowments</a:t>
            </a:r>
          </a:p>
          <a:p>
            <a:pPr lvl="1"/>
            <a:r>
              <a:rPr lang="en-US" dirty="0" smtClean="0"/>
              <a:t>Estate Plans</a:t>
            </a:r>
            <a:endParaRPr lang="en-US" dirty="0"/>
          </a:p>
        </p:txBody>
      </p:sp>
    </p:spTree>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Apply for Additional Government Funding</a:t>
            </a:r>
            <a:endParaRPr lang="en-US" sz="3600" dirty="0"/>
          </a:p>
        </p:txBody>
      </p:sp>
      <p:sp>
        <p:nvSpPr>
          <p:cNvPr id="3" name="Content Placeholder 2"/>
          <p:cNvSpPr>
            <a:spLocks noGrp="1"/>
          </p:cNvSpPr>
          <p:nvPr>
            <p:ph idx="1"/>
          </p:nvPr>
        </p:nvSpPr>
        <p:spPr/>
        <p:txBody>
          <a:bodyPr/>
          <a:lstStyle/>
          <a:p>
            <a:r>
              <a:rPr lang="en-US" dirty="0" smtClean="0"/>
              <a:t>Determine which other federal or state agencies have funding for your programs</a:t>
            </a:r>
          </a:p>
          <a:p>
            <a:r>
              <a:rPr lang="en-US" dirty="0" smtClean="0"/>
              <a:t>Begin to build relationships with government program officers</a:t>
            </a:r>
          </a:p>
          <a:p>
            <a:r>
              <a:rPr lang="en-US" dirty="0" smtClean="0"/>
              <a:t>Be prepared to apply when Requests for Applications (RFAs) are released</a:t>
            </a:r>
          </a:p>
          <a:p>
            <a:r>
              <a:rPr lang="en-US" dirty="0" smtClean="0"/>
              <a:t>Collect appropriate data to demonstrate your outcomes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on Your Internal Strengths</a:t>
            </a:r>
            <a:endParaRPr lang="en-US" dirty="0"/>
          </a:p>
        </p:txBody>
      </p:sp>
      <p:sp>
        <p:nvSpPr>
          <p:cNvPr id="3" name="Content Placeholder 2"/>
          <p:cNvSpPr>
            <a:spLocks noGrp="1"/>
          </p:cNvSpPr>
          <p:nvPr>
            <p:ph idx="1"/>
          </p:nvPr>
        </p:nvSpPr>
        <p:spPr/>
        <p:txBody>
          <a:bodyPr/>
          <a:lstStyle/>
          <a:p>
            <a:r>
              <a:rPr lang="en-US" dirty="0" smtClean="0"/>
              <a:t>What expertise does the agency have or the staff? </a:t>
            </a:r>
          </a:p>
          <a:p>
            <a:r>
              <a:rPr lang="en-US" dirty="0" smtClean="0"/>
              <a:t>What expertise exists beyond HIV services? </a:t>
            </a:r>
          </a:p>
          <a:p>
            <a:r>
              <a:rPr lang="en-US" dirty="0" smtClean="0"/>
              <a:t>Can you demonstrate the expertise?</a:t>
            </a:r>
          </a:p>
          <a:p>
            <a:r>
              <a:rPr lang="en-US" dirty="0" smtClean="0"/>
              <a:t>Which funders may be interested in funding you to do work related to that area of expertise? </a:t>
            </a:r>
          </a:p>
          <a:p>
            <a:endParaRPr lang="en-US" dirty="0" smtClean="0"/>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on Your Internal Strengths</a:t>
            </a:r>
            <a:endParaRPr lang="en-US" dirty="0"/>
          </a:p>
        </p:txBody>
      </p:sp>
      <p:sp>
        <p:nvSpPr>
          <p:cNvPr id="3" name="Content Placeholder 2"/>
          <p:cNvSpPr>
            <a:spLocks noGrp="1"/>
          </p:cNvSpPr>
          <p:nvPr>
            <p:ph idx="1"/>
          </p:nvPr>
        </p:nvSpPr>
        <p:spPr/>
        <p:txBody>
          <a:bodyPr/>
          <a:lstStyle/>
          <a:p>
            <a:pPr marL="0" indent="0" algn="ctr">
              <a:buNone/>
            </a:pPr>
            <a:endParaRPr lang="en-US" sz="4000" dirty="0" smtClean="0"/>
          </a:p>
          <a:p>
            <a:pPr marL="0" indent="0" algn="ctr">
              <a:buNone/>
            </a:pPr>
            <a:endParaRPr lang="en-US" sz="4000" dirty="0" smtClean="0"/>
          </a:p>
          <a:p>
            <a:pPr marL="0" indent="0" algn="ctr">
              <a:buNone/>
            </a:pPr>
            <a:r>
              <a:rPr lang="en-US" sz="4000" dirty="0" smtClean="0"/>
              <a:t>Are there other revenue generation opportunities in your organization? </a:t>
            </a:r>
          </a:p>
          <a:p>
            <a:endParaRPr lang="en-US" dirty="0" smtClean="0"/>
          </a:p>
          <a:p>
            <a:endParaRPr lang="en-US" dirty="0" smtClean="0"/>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Involve Internal Stakeholders</a:t>
            </a:r>
            <a:endParaRPr lang="en-US" dirty="0"/>
          </a:p>
        </p:txBody>
      </p:sp>
      <p:sp>
        <p:nvSpPr>
          <p:cNvPr id="3" name="Content Placeholder 2"/>
          <p:cNvSpPr>
            <a:spLocks noGrp="1"/>
          </p:cNvSpPr>
          <p:nvPr>
            <p:ph idx="1"/>
          </p:nvPr>
        </p:nvSpPr>
        <p:spPr/>
        <p:txBody>
          <a:bodyPr/>
          <a:lstStyle/>
          <a:p>
            <a:r>
              <a:rPr lang="en-US" dirty="0" smtClean="0"/>
              <a:t>Board of Directors </a:t>
            </a:r>
          </a:p>
          <a:p>
            <a:r>
              <a:rPr lang="en-US" dirty="0" smtClean="0"/>
              <a:t>Executive Director</a:t>
            </a:r>
          </a:p>
          <a:p>
            <a:r>
              <a:rPr lang="en-US" dirty="0" smtClean="0"/>
              <a:t>Management</a:t>
            </a:r>
          </a:p>
          <a:p>
            <a:r>
              <a:rPr lang="en-US" dirty="0" smtClean="0"/>
              <a:t>Direct Service Staff</a:t>
            </a:r>
          </a:p>
          <a:p>
            <a:r>
              <a:rPr lang="en-US" dirty="0" smtClean="0"/>
              <a:t>Constituents</a:t>
            </a:r>
          </a:p>
          <a:p>
            <a:endParaRPr lang="en-US" dirty="0" smtClean="0"/>
          </a:p>
          <a:p>
            <a:endParaRPr lang="en-US" dirty="0" smtClean="0"/>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sp>
        <p:nvSpPr>
          <p:cNvPr id="3" name="Content Placeholder 2"/>
          <p:cNvSpPr>
            <a:spLocks noGrp="1"/>
          </p:cNvSpPr>
          <p:nvPr>
            <p:ph idx="1"/>
          </p:nvPr>
        </p:nvSpPr>
        <p:spPr/>
        <p:txBody>
          <a:bodyPr/>
          <a:lstStyle/>
          <a:p>
            <a:pPr>
              <a:buNone/>
            </a:pPr>
            <a:r>
              <a:rPr lang="en-US" dirty="0" smtClean="0"/>
              <a:t>The Board of Directors has a direct role in ensuring the sustainability of an organization.</a:t>
            </a:r>
          </a:p>
          <a:p>
            <a:pPr>
              <a:buNone/>
            </a:pPr>
            <a:r>
              <a:rPr lang="en-US" dirty="0" smtClean="0"/>
              <a:t>The Board should be </a:t>
            </a:r>
          </a:p>
          <a:p>
            <a:r>
              <a:rPr lang="en-US" dirty="0" smtClean="0"/>
              <a:t>connecting the organization to external resources</a:t>
            </a:r>
          </a:p>
          <a:p>
            <a:r>
              <a:rPr lang="en-US" dirty="0" smtClean="0"/>
              <a:t>developing plans for sustainability of the organization</a:t>
            </a:r>
          </a:p>
          <a:p>
            <a:r>
              <a:rPr lang="en-US" dirty="0" smtClean="0"/>
              <a:t>examining sources of revenue and reliability of agency on single sources of revenue</a:t>
            </a:r>
          </a:p>
          <a:p>
            <a:pPr>
              <a:buNone/>
            </a:pPr>
            <a:endParaRPr lang="en-US" dirty="0" smtClean="0"/>
          </a:p>
        </p:txBody>
      </p:sp>
    </p:spTree>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Director</a:t>
            </a:r>
            <a:endParaRPr lang="en-US" dirty="0"/>
          </a:p>
        </p:txBody>
      </p:sp>
      <p:sp>
        <p:nvSpPr>
          <p:cNvPr id="3" name="Content Placeholder 2"/>
          <p:cNvSpPr>
            <a:spLocks noGrp="1"/>
          </p:cNvSpPr>
          <p:nvPr>
            <p:ph idx="1"/>
          </p:nvPr>
        </p:nvSpPr>
        <p:spPr/>
        <p:txBody>
          <a:bodyPr>
            <a:noAutofit/>
          </a:bodyPr>
          <a:lstStyle/>
          <a:p>
            <a:pPr>
              <a:buNone/>
            </a:pPr>
            <a:r>
              <a:rPr lang="en-US" dirty="0" smtClean="0"/>
              <a:t>The Executive Director has a direct role in ensuring the sustainability of an organization.</a:t>
            </a:r>
          </a:p>
          <a:p>
            <a:pPr>
              <a:buNone/>
            </a:pPr>
            <a:r>
              <a:rPr lang="en-US" dirty="0" smtClean="0"/>
              <a:t>The Executive Director should be </a:t>
            </a:r>
          </a:p>
          <a:p>
            <a:r>
              <a:rPr lang="en-US" sz="3000" dirty="0" smtClean="0"/>
              <a:t>determining opportunities to expand revenue sources</a:t>
            </a:r>
          </a:p>
          <a:p>
            <a:r>
              <a:rPr lang="en-US" sz="3000" dirty="0" smtClean="0"/>
              <a:t>introducing the organization to prospective funders</a:t>
            </a:r>
          </a:p>
          <a:p>
            <a:r>
              <a:rPr lang="en-US" sz="3000" dirty="0" smtClean="0"/>
              <a:t>analyzing internal opportunities and use of resources and skills</a:t>
            </a:r>
          </a:p>
          <a:p>
            <a:r>
              <a:rPr lang="en-US" sz="3000" dirty="0" smtClean="0"/>
              <a:t>working collaboratively with the Board and the staff</a:t>
            </a:r>
          </a:p>
          <a:p>
            <a:endParaRPr lang="en-US" dirty="0" smtClean="0"/>
          </a:p>
          <a:p>
            <a:pPr>
              <a:buNone/>
            </a:pP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&amp; Line Staff</a:t>
            </a:r>
            <a:endParaRPr lang="en-US" dirty="0"/>
          </a:p>
        </p:txBody>
      </p:sp>
      <p:sp>
        <p:nvSpPr>
          <p:cNvPr id="3" name="Content Placeholder 2"/>
          <p:cNvSpPr>
            <a:spLocks noGrp="1"/>
          </p:cNvSpPr>
          <p:nvPr>
            <p:ph idx="1"/>
          </p:nvPr>
        </p:nvSpPr>
        <p:spPr/>
        <p:txBody>
          <a:bodyPr/>
          <a:lstStyle/>
          <a:p>
            <a:pPr>
              <a:buNone/>
            </a:pPr>
            <a:r>
              <a:rPr lang="en-US" dirty="0" smtClean="0"/>
              <a:t>The Management &amp; Line Staff can ensure sustainability by</a:t>
            </a:r>
          </a:p>
          <a:p>
            <a:r>
              <a:rPr lang="en-US" dirty="0" smtClean="0"/>
              <a:t>Meeting service delivery goals and objectives </a:t>
            </a:r>
          </a:p>
          <a:p>
            <a:r>
              <a:rPr lang="en-US" dirty="0" smtClean="0"/>
              <a:t>Data collection efforts to demonstrate outcomes and program accomplishments</a:t>
            </a:r>
          </a:p>
          <a:p>
            <a:r>
              <a:rPr lang="en-US" dirty="0" smtClean="0"/>
              <a:t>Ensuring quantifiable and qualitative outcomes are documented</a:t>
            </a:r>
          </a:p>
          <a:p>
            <a:endParaRPr lang="en-US" dirty="0" smtClean="0"/>
          </a:p>
          <a:p>
            <a:endParaRPr lang="en-US" dirty="0" smtClean="0"/>
          </a:p>
          <a:p>
            <a:pPr>
              <a:buNone/>
            </a:pP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838200"/>
          </a:xfrm>
        </p:spPr>
        <p:txBody>
          <a:bodyPr>
            <a:normAutofit fontScale="90000"/>
          </a:bodyPr>
          <a:lstStyle/>
          <a:p>
            <a:r>
              <a:rPr lang="en-US" dirty="0" smtClean="0"/>
              <a:t>Additional Sustainability Considerations</a:t>
            </a:r>
            <a:endParaRPr lang="en-US" dirty="0"/>
          </a:p>
        </p:txBody>
      </p:sp>
      <p:sp>
        <p:nvSpPr>
          <p:cNvPr id="3" name="Content Placeholder 2"/>
          <p:cNvSpPr>
            <a:spLocks noGrp="1"/>
          </p:cNvSpPr>
          <p:nvPr>
            <p:ph idx="1"/>
          </p:nvPr>
        </p:nvSpPr>
        <p:spPr/>
        <p:txBody>
          <a:bodyPr/>
          <a:lstStyle/>
          <a:p>
            <a:r>
              <a:rPr lang="en-US" dirty="0" smtClean="0"/>
              <a:t>Leadership Sustainability</a:t>
            </a:r>
          </a:p>
          <a:p>
            <a:r>
              <a:rPr lang="en-US" dirty="0" smtClean="0"/>
              <a:t>Strategic Alliances</a:t>
            </a:r>
          </a:p>
          <a:p>
            <a:r>
              <a:rPr lang="en-US" dirty="0" smtClean="0"/>
              <a:t>Mergers</a:t>
            </a:r>
          </a:p>
          <a:p>
            <a:r>
              <a:rPr lang="en-US" dirty="0" smtClean="0"/>
              <a:t>Acquisitions</a:t>
            </a:r>
          </a:p>
        </p:txBody>
      </p:sp>
    </p:spTree>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4000" dirty="0" smtClean="0"/>
              <a:t>A Great Example of Income Diversification</a:t>
            </a:r>
            <a:endParaRPr lang="en-US" sz="4000" dirty="0"/>
          </a:p>
        </p:txBody>
      </p:sp>
      <p:sp>
        <p:nvSpPr>
          <p:cNvPr id="4" name="Slide Number Placeholder 3"/>
          <p:cNvSpPr>
            <a:spLocks noGrp="1"/>
          </p:cNvSpPr>
          <p:nvPr>
            <p:ph type="sldNum" sz="quarter" idx="12"/>
          </p:nvPr>
        </p:nvSpPr>
        <p:spPr/>
        <p:txBody>
          <a:bodyPr/>
          <a:lstStyle/>
          <a:p>
            <a:fld id="{3BF26BA8-5564-4741-A54E-A423B3BD42F0}" type="slidenum">
              <a:rPr lang="en-US" smtClean="0"/>
              <a:pPr/>
              <a:t>29</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2667000" y="1066800"/>
            <a:ext cx="6172200" cy="3289430"/>
          </a:xfrm>
          <a:prstGeom prst="rect">
            <a:avLst/>
          </a:prstGeom>
          <a:noFill/>
          <a:ln w="9525">
            <a:noFill/>
            <a:miter lim="800000"/>
            <a:headEnd/>
            <a:tailEnd/>
          </a:ln>
        </p:spPr>
      </p:pic>
      <p:sp>
        <p:nvSpPr>
          <p:cNvPr id="6" name="TextBox 5"/>
          <p:cNvSpPr txBox="1"/>
          <p:nvPr/>
        </p:nvSpPr>
        <p:spPr>
          <a:xfrm>
            <a:off x="228600" y="1371600"/>
            <a:ext cx="2362200" cy="4062651"/>
          </a:xfrm>
          <a:prstGeom prst="rect">
            <a:avLst/>
          </a:prstGeom>
          <a:noFill/>
        </p:spPr>
        <p:txBody>
          <a:bodyPr wrap="square" rtlCol="0">
            <a:spAutoFit/>
          </a:bodyPr>
          <a:lstStyle/>
          <a:p>
            <a:r>
              <a:rPr lang="en-US" sz="2000" dirty="0" smtClean="0"/>
              <a:t>Housing Works</a:t>
            </a:r>
          </a:p>
          <a:p>
            <a:r>
              <a:rPr lang="en-US" sz="2000" dirty="0" smtClean="0"/>
              <a:t>Brooklyn, NY</a:t>
            </a:r>
          </a:p>
          <a:p>
            <a:endParaRPr lang="en-US" sz="2000" dirty="0" smtClean="0"/>
          </a:p>
          <a:p>
            <a:r>
              <a:rPr lang="en-US" sz="1600" dirty="0" smtClean="0"/>
              <a:t>Services:</a:t>
            </a:r>
          </a:p>
          <a:p>
            <a:r>
              <a:rPr lang="en-US" sz="1600" dirty="0" smtClean="0"/>
              <a:t>Advocacy</a:t>
            </a:r>
          </a:p>
          <a:p>
            <a:r>
              <a:rPr lang="en-US" sz="1600" dirty="0" smtClean="0"/>
              <a:t>Medical and Dental</a:t>
            </a:r>
          </a:p>
          <a:p>
            <a:r>
              <a:rPr lang="en-US" sz="1600" dirty="0" smtClean="0"/>
              <a:t>Housing</a:t>
            </a:r>
          </a:p>
          <a:p>
            <a:r>
              <a:rPr lang="en-US" sz="1600" dirty="0" smtClean="0"/>
              <a:t>Case Management</a:t>
            </a:r>
          </a:p>
          <a:p>
            <a:r>
              <a:rPr lang="en-US" sz="1600" dirty="0" smtClean="0"/>
              <a:t>Adult Day Health Care</a:t>
            </a:r>
          </a:p>
          <a:p>
            <a:r>
              <a:rPr lang="en-US" sz="1600" dirty="0" smtClean="0"/>
              <a:t>Legal Support</a:t>
            </a:r>
          </a:p>
          <a:p>
            <a:r>
              <a:rPr lang="en-US" sz="1600" dirty="0" smtClean="0"/>
              <a:t>Job Training</a:t>
            </a:r>
          </a:p>
          <a:p>
            <a:r>
              <a:rPr lang="en-US" sz="1600" dirty="0" smtClean="0"/>
              <a:t>Substance Use</a:t>
            </a:r>
          </a:p>
          <a:p>
            <a:r>
              <a:rPr lang="en-US" sz="1600" dirty="0" smtClean="0"/>
              <a:t>Mental Health</a:t>
            </a:r>
          </a:p>
          <a:p>
            <a:endParaRPr lang="en-US" sz="1800" dirty="0" smtClean="0"/>
          </a:p>
          <a:p>
            <a:endParaRPr lang="en-US" sz="2000" dirty="0"/>
          </a:p>
        </p:txBody>
      </p:sp>
      <p:sp>
        <p:nvSpPr>
          <p:cNvPr id="8" name="Rectangle 7"/>
          <p:cNvSpPr/>
          <p:nvPr/>
        </p:nvSpPr>
        <p:spPr>
          <a:xfrm>
            <a:off x="152400" y="4953000"/>
            <a:ext cx="8763000" cy="1631216"/>
          </a:xfrm>
          <a:prstGeom prst="rect">
            <a:avLst/>
          </a:prstGeom>
        </p:spPr>
        <p:txBody>
          <a:bodyPr wrap="square">
            <a:spAutoFit/>
          </a:bodyPr>
          <a:lstStyle/>
          <a:p>
            <a:r>
              <a:rPr lang="en-US" sz="2000" dirty="0" smtClean="0"/>
              <a:t>MISSION: Housing Works is a healing community of people living with and affected by HIV/AIDS. Our mission is to end the dual crises of homelessness and AIDS through relentless advocacy, the provision of lifesaving services, and entrepreneurial businesses that sustain our efforts.</a:t>
            </a:r>
            <a:endParaRPr lang="en-US"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 </a:t>
            </a:r>
            <a:r>
              <a:rPr lang="en-US" i="1" dirty="0" smtClean="0"/>
              <a:t>(cont.)</a:t>
            </a:r>
            <a:endParaRPr lang="en-US" i="1" dirty="0"/>
          </a:p>
        </p:txBody>
      </p:sp>
      <p:sp>
        <p:nvSpPr>
          <p:cNvPr id="3" name="Content Placeholder 2"/>
          <p:cNvSpPr>
            <a:spLocks noGrp="1"/>
          </p:cNvSpPr>
          <p:nvPr>
            <p:ph idx="1"/>
          </p:nvPr>
        </p:nvSpPr>
        <p:spPr/>
        <p:txBody>
          <a:bodyPr/>
          <a:lstStyle/>
          <a:p>
            <a:r>
              <a:rPr lang="en-US" dirty="0" smtClean="0"/>
              <a:t>Methods to Diversify</a:t>
            </a:r>
          </a:p>
          <a:p>
            <a:r>
              <a:rPr lang="en-US" dirty="0" smtClean="0"/>
              <a:t>Internal Stakeholder Involvement</a:t>
            </a:r>
          </a:p>
          <a:p>
            <a:r>
              <a:rPr lang="en-US" dirty="0" smtClean="0"/>
              <a:t>Case Studies</a:t>
            </a:r>
          </a:p>
          <a:p>
            <a:r>
              <a:rPr lang="en-US" dirty="0" smtClean="0"/>
              <a:t>Question &amp; Answer</a:t>
            </a:r>
          </a:p>
          <a:p>
            <a:endParaRPr lang="en-US" dirty="0"/>
          </a:p>
        </p:txBody>
      </p:sp>
    </p:spTree>
  </p:cSld>
  <p:clrMapOvr>
    <a:masterClrMapping/>
  </p:clrMapOvr>
  <p:transition xmlns:p14="http://schemas.microsoft.com/office/powerpoint/2010/mai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4000" dirty="0" smtClean="0"/>
              <a:t>A Great Example of Income Diversification</a:t>
            </a:r>
            <a:endParaRPr lang="en-US" sz="4000" dirty="0"/>
          </a:p>
        </p:txBody>
      </p:sp>
      <p:sp>
        <p:nvSpPr>
          <p:cNvPr id="4" name="Slide Number Placeholder 3"/>
          <p:cNvSpPr>
            <a:spLocks noGrp="1"/>
          </p:cNvSpPr>
          <p:nvPr>
            <p:ph type="sldNum" sz="quarter" idx="12"/>
          </p:nvPr>
        </p:nvSpPr>
        <p:spPr/>
        <p:txBody>
          <a:bodyPr/>
          <a:lstStyle/>
          <a:p>
            <a:fld id="{3BF26BA8-5564-4741-A54E-A423B3BD42F0}" type="slidenum">
              <a:rPr lang="en-US" smtClean="0"/>
              <a:pPr/>
              <a:t>30</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2667000" y="1066800"/>
            <a:ext cx="6172200" cy="3289430"/>
          </a:xfrm>
          <a:prstGeom prst="rect">
            <a:avLst/>
          </a:prstGeom>
          <a:noFill/>
          <a:ln w="9525">
            <a:noFill/>
            <a:miter lim="800000"/>
            <a:headEnd/>
            <a:tailEnd/>
          </a:ln>
        </p:spPr>
      </p:pic>
      <p:sp>
        <p:nvSpPr>
          <p:cNvPr id="6" name="TextBox 5"/>
          <p:cNvSpPr txBox="1"/>
          <p:nvPr/>
        </p:nvSpPr>
        <p:spPr>
          <a:xfrm>
            <a:off x="228600" y="1371600"/>
            <a:ext cx="2362200" cy="3539430"/>
          </a:xfrm>
          <a:prstGeom prst="rect">
            <a:avLst/>
          </a:prstGeom>
          <a:noFill/>
        </p:spPr>
        <p:txBody>
          <a:bodyPr wrap="square" rtlCol="0">
            <a:spAutoFit/>
          </a:bodyPr>
          <a:lstStyle/>
          <a:p>
            <a:r>
              <a:rPr lang="en-US" sz="2000" dirty="0" smtClean="0"/>
              <a:t>Housing Works</a:t>
            </a:r>
          </a:p>
          <a:p>
            <a:r>
              <a:rPr lang="en-US" sz="2000" dirty="0" smtClean="0"/>
              <a:t>Brooklyn, NY</a:t>
            </a:r>
          </a:p>
          <a:p>
            <a:endParaRPr lang="en-US" sz="2000" dirty="0" smtClean="0"/>
          </a:p>
          <a:p>
            <a:r>
              <a:rPr lang="en-US" sz="1800" dirty="0" smtClean="0"/>
              <a:t>Entrepreneurial Businesses:</a:t>
            </a:r>
          </a:p>
          <a:p>
            <a:endParaRPr lang="en-US" sz="1800" dirty="0" smtClean="0"/>
          </a:p>
          <a:p>
            <a:r>
              <a:rPr lang="en-US" sz="1800" dirty="0" smtClean="0"/>
              <a:t>Bookstore Café</a:t>
            </a:r>
          </a:p>
          <a:p>
            <a:r>
              <a:rPr lang="en-US" sz="1800" dirty="0" smtClean="0"/>
              <a:t>12 Thrift Shops</a:t>
            </a:r>
          </a:p>
          <a:p>
            <a:r>
              <a:rPr lang="en-US" sz="1800" dirty="0" smtClean="0"/>
              <a:t>The Works Catering</a:t>
            </a:r>
          </a:p>
          <a:p>
            <a:endParaRPr lang="en-US" sz="1800" dirty="0" smtClean="0"/>
          </a:p>
          <a:p>
            <a:endParaRPr lang="en-US" sz="1800" dirty="0" smtClean="0"/>
          </a:p>
          <a:p>
            <a:endParaRPr lang="en-US" sz="2000" dirty="0"/>
          </a:p>
        </p:txBody>
      </p:sp>
      <p:sp>
        <p:nvSpPr>
          <p:cNvPr id="7" name="TextBox 6"/>
          <p:cNvSpPr txBox="1"/>
          <p:nvPr/>
        </p:nvSpPr>
        <p:spPr>
          <a:xfrm>
            <a:off x="304800" y="4495800"/>
            <a:ext cx="8534400" cy="2000548"/>
          </a:xfrm>
          <a:prstGeom prst="rect">
            <a:avLst/>
          </a:prstGeom>
          <a:noFill/>
        </p:spPr>
        <p:txBody>
          <a:bodyPr wrap="square" rtlCol="0">
            <a:spAutoFit/>
          </a:bodyPr>
          <a:lstStyle/>
          <a:p>
            <a:r>
              <a:rPr lang="en-US" sz="2000" dirty="0" smtClean="0"/>
              <a:t>Housing Works has diversified its income in such a way that builds on their mission, increases their revenues and employs their clientele. </a:t>
            </a:r>
          </a:p>
          <a:p>
            <a:pPr algn="ctr"/>
            <a:r>
              <a:rPr lang="en-US" sz="2000" dirty="0" smtClean="0"/>
              <a:t>Revenue Change:</a:t>
            </a:r>
          </a:p>
          <a:p>
            <a:pPr algn="ctr"/>
            <a:r>
              <a:rPr lang="en-US" sz="2000" dirty="0" smtClean="0"/>
              <a:t>FY ending 2006: $39, 469, 947 		FY ending 2011: $51, 680, 295 		</a:t>
            </a:r>
            <a:r>
              <a:rPr lang="en-US" sz="2400" dirty="0" smtClean="0"/>
              <a:t>31% increase in revenue</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Need to analyze current funding streams for sustainability</a:t>
            </a:r>
          </a:p>
          <a:p>
            <a:r>
              <a:rPr lang="en-US" dirty="0" smtClean="0"/>
              <a:t>Determine opportunities to expand services, funding sources or to diversify</a:t>
            </a:r>
          </a:p>
          <a:p>
            <a:r>
              <a:rPr lang="en-US" dirty="0" smtClean="0"/>
              <a:t>Engage your stakeholders (i.e. board, staff, and constituents)</a:t>
            </a:r>
          </a:p>
          <a:p>
            <a:r>
              <a:rPr lang="en-US" dirty="0" smtClean="0"/>
              <a:t>Ensure an open line of communication between fiscal and administration</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ransition xmlns:p14="http://schemas.microsoft.com/office/powerpoint/2010/mai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7772400" cy="1143000"/>
          </a:xfrm>
        </p:spPr>
        <p:txBody>
          <a:bodyPr/>
          <a:lstStyle/>
          <a:p>
            <a:r>
              <a:rPr lang="en-US" dirty="0" smtClean="0"/>
              <a:t>Questions &amp; Answers?</a:t>
            </a:r>
            <a:endParaRPr lang="en-US" dirty="0"/>
          </a:p>
        </p:txBody>
      </p:sp>
      <p:sp>
        <p:nvSpPr>
          <p:cNvPr id="3" name="Subtitle 2"/>
          <p:cNvSpPr>
            <a:spLocks noGrp="1"/>
          </p:cNvSpPr>
          <p:nvPr>
            <p:ph type="subTitle" idx="1"/>
          </p:nvPr>
        </p:nvSpPr>
        <p:spPr>
          <a:xfrm>
            <a:off x="1371600" y="3886200"/>
            <a:ext cx="6400800" cy="2590800"/>
          </a:xfrm>
        </p:spPr>
        <p:txBody>
          <a:bodyPr>
            <a:normAutofit fontScale="70000" lnSpcReduction="20000"/>
          </a:bodyPr>
          <a:lstStyle/>
          <a:p>
            <a:r>
              <a:rPr lang="en-US" dirty="0" smtClean="0"/>
              <a:t>Ingrid Floyd</a:t>
            </a:r>
          </a:p>
          <a:p>
            <a:r>
              <a:rPr lang="en-US" dirty="0" smtClean="0"/>
              <a:t>Executive Director</a:t>
            </a:r>
          </a:p>
          <a:p>
            <a:r>
              <a:rPr lang="en-US" dirty="0" smtClean="0"/>
              <a:t>Iris House</a:t>
            </a:r>
          </a:p>
          <a:p>
            <a:r>
              <a:rPr lang="en-US" dirty="0" smtClean="0">
                <a:hlinkClick r:id="rId3"/>
              </a:rPr>
              <a:t>ifloyd@irishouse.org</a:t>
            </a:r>
            <a:endParaRPr lang="en-US" dirty="0" smtClean="0"/>
          </a:p>
          <a:p>
            <a:r>
              <a:rPr lang="en-US" dirty="0" smtClean="0"/>
              <a:t>646-548-0100 *238</a:t>
            </a:r>
          </a:p>
          <a:p>
            <a:r>
              <a:rPr lang="en-US" dirty="0" smtClean="0"/>
              <a:t>Twitter: @IngridFloyd1 or @</a:t>
            </a:r>
            <a:r>
              <a:rPr lang="en-US" dirty="0" err="1" smtClean="0"/>
              <a:t>IrisHouse</a:t>
            </a:r>
            <a:endParaRPr lang="en-US" dirty="0" smtClean="0"/>
          </a:p>
          <a:p>
            <a:r>
              <a:rPr lang="en-US" dirty="0" smtClean="0"/>
              <a:t>Iris House A Center for Women and Families</a:t>
            </a:r>
          </a:p>
          <a:p>
            <a:endParaRPr lang="en-US" dirty="0"/>
          </a:p>
        </p:txBody>
      </p:sp>
      <p:pic>
        <p:nvPicPr>
          <p:cNvPr id="4" name="Picture 3" descr="Logo with org name - JPEG.gif"/>
          <p:cNvPicPr>
            <a:picLocks noChangeAspect="1"/>
          </p:cNvPicPr>
          <p:nvPr/>
        </p:nvPicPr>
        <p:blipFill>
          <a:blip r:embed="rId4" cstate="print"/>
          <a:stretch>
            <a:fillRect/>
          </a:stretch>
        </p:blipFill>
        <p:spPr>
          <a:xfrm>
            <a:off x="7924800" y="5486400"/>
            <a:ext cx="1026268" cy="1143000"/>
          </a:xfrm>
          <a:prstGeom prst="rect">
            <a:avLst/>
          </a:prstGeom>
        </p:spPr>
      </p:pic>
      <p:pic>
        <p:nvPicPr>
          <p:cNvPr id="5" name="Picture 4" descr="cid:image005.gif@01CC7232.0F7E04B0">
            <a:hlinkClick r:id="rId5"/>
          </p:cNvPr>
          <p:cNvPicPr/>
          <p:nvPr/>
        </p:nvPicPr>
        <p:blipFill>
          <a:blip r:embed="rId6" cstate="print"/>
          <a:srcRect/>
          <a:stretch>
            <a:fillRect/>
          </a:stretch>
        </p:blipFill>
        <p:spPr bwMode="auto">
          <a:xfrm>
            <a:off x="1447800" y="5867400"/>
            <a:ext cx="533400" cy="381000"/>
          </a:xfrm>
          <a:prstGeom prst="rect">
            <a:avLst/>
          </a:prstGeom>
          <a:noFill/>
          <a:ln w="9525">
            <a:noFill/>
            <a:miter lim="800000"/>
            <a:headEnd/>
            <a:tailEnd/>
          </a:ln>
        </p:spPr>
      </p:pic>
      <p:pic>
        <p:nvPicPr>
          <p:cNvPr id="6" name="Picture 5" descr="images.jpg"/>
          <p:cNvPicPr>
            <a:picLocks noChangeAspect="1"/>
          </p:cNvPicPr>
          <p:nvPr/>
        </p:nvPicPr>
        <p:blipFill>
          <a:blip r:embed="rId7" cstate="print"/>
          <a:stretch>
            <a:fillRect/>
          </a:stretch>
        </p:blipFill>
        <p:spPr>
          <a:xfrm>
            <a:off x="1905000" y="5410200"/>
            <a:ext cx="457200" cy="4572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Permitting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BF26BA8-5564-4741-A54E-A423B3BD42F0}" type="slidenum">
              <a:rPr lang="en-US" smtClean="0"/>
              <a:pPr/>
              <a:t>33</a:t>
            </a:fld>
            <a:endParaRPr lang="en-US"/>
          </a:p>
        </p:txBody>
      </p:sp>
    </p:spTree>
  </p:cSld>
  <p:clrMapOvr>
    <a:masterClrMapping/>
  </p:clrMapOvr>
  <p:transition xmlns:p14="http://schemas.microsoft.com/office/powerpoint/2010/mai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Funding Activity (15 </a:t>
            </a:r>
            <a:r>
              <a:rPr lang="en-US" dirty="0" err="1" smtClean="0"/>
              <a:t>mins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Mid-City Health Center Case Study</a:t>
            </a:r>
          </a:p>
          <a:p>
            <a:pPr lvl="1"/>
            <a:r>
              <a:rPr lang="en-US" dirty="0" smtClean="0"/>
              <a:t>Read the case study</a:t>
            </a:r>
          </a:p>
          <a:p>
            <a:pPr lvl="1"/>
            <a:r>
              <a:rPr lang="en-US" dirty="0" smtClean="0"/>
              <a:t>Analyze the funding sources and operations of Mid-City Health Center</a:t>
            </a:r>
          </a:p>
          <a:p>
            <a:pPr lvl="1">
              <a:buNone/>
            </a:pPr>
            <a:r>
              <a:rPr lang="en-US" dirty="0" smtClean="0"/>
              <a:t>Consider</a:t>
            </a:r>
          </a:p>
          <a:p>
            <a:pPr lvl="1"/>
            <a:r>
              <a:rPr lang="en-US" dirty="0" smtClean="0"/>
              <a:t>Have they demonstrated sustainability?</a:t>
            </a:r>
          </a:p>
          <a:p>
            <a:pPr lvl="1"/>
            <a:r>
              <a:rPr lang="en-US" dirty="0" smtClean="0"/>
              <a:t>What are some considerations for the health center?</a:t>
            </a:r>
          </a:p>
          <a:p>
            <a:pPr lvl="1"/>
            <a:r>
              <a:rPr lang="en-US" dirty="0" smtClean="0"/>
              <a:t>What are ways they can diversify funding or generate revenue?</a:t>
            </a:r>
          </a:p>
          <a:p>
            <a:pPr lvl="1"/>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Goal</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endParaRPr lang="en-US" dirty="0"/>
          </a:p>
          <a:p>
            <a:pPr marL="0" indent="0" algn="ctr">
              <a:buNone/>
            </a:pPr>
            <a:r>
              <a:rPr lang="en-US" sz="4800" dirty="0" smtClean="0"/>
              <a:t>Educate participants on ways to sustain programmatic services and operations</a:t>
            </a:r>
          </a:p>
          <a:p>
            <a:pPr marL="0" indent="0">
              <a:buNone/>
            </a:pPr>
            <a:endParaRPr lang="en-US" dirty="0"/>
          </a:p>
          <a:p>
            <a:pPr marL="0" indent="0"/>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a:buNone/>
            </a:pPr>
            <a:r>
              <a:rPr lang="en-US" sz="4000" dirty="0" smtClean="0"/>
              <a:t>By the end of this training participants will:</a:t>
            </a:r>
          </a:p>
          <a:p>
            <a:pPr lvl="0">
              <a:buNone/>
            </a:pPr>
            <a:endParaRPr lang="en-US" sz="4000" dirty="0" smtClean="0"/>
          </a:p>
          <a:p>
            <a:pPr lvl="0">
              <a:spcAft>
                <a:spcPts val="600"/>
              </a:spcAft>
            </a:pPr>
            <a:r>
              <a:rPr lang="en-US" sz="4000" dirty="0" smtClean="0"/>
              <a:t>Define </a:t>
            </a:r>
            <a:r>
              <a:rPr lang="en-US" sz="4000" dirty="0"/>
              <a:t>and fully understand the importance of sustainability and income diversification</a:t>
            </a:r>
          </a:p>
          <a:p>
            <a:pPr lvl="0">
              <a:spcAft>
                <a:spcPts val="600"/>
              </a:spcAft>
            </a:pPr>
            <a:r>
              <a:rPr lang="en-US" sz="4000" dirty="0"/>
              <a:t>Examine the sources of revenue for their specific organization</a:t>
            </a:r>
          </a:p>
          <a:p>
            <a:pPr lvl="0">
              <a:spcAft>
                <a:spcPts val="600"/>
              </a:spcAft>
            </a:pPr>
            <a:r>
              <a:rPr lang="en-US" sz="4000" dirty="0" smtClean="0"/>
              <a:t>Identify </a:t>
            </a:r>
            <a:r>
              <a:rPr lang="en-US" sz="4000" dirty="0"/>
              <a:t>additional sources of revenue generation for income diversification</a:t>
            </a:r>
          </a:p>
          <a:p>
            <a:pPr lvl="0">
              <a:spcAft>
                <a:spcPts val="600"/>
              </a:spcAft>
            </a:pPr>
            <a:r>
              <a:rPr lang="en-US" sz="4000" dirty="0"/>
              <a:t>Examine a case study of a non-profit with a diversified revenue base</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5400" dirty="0" smtClean="0"/>
              <a:t>Who is in the room? </a:t>
            </a:r>
            <a:endParaRPr lang="en-US" sz="5400" dirty="0"/>
          </a:p>
        </p:txBody>
      </p:sp>
      <p:sp>
        <p:nvSpPr>
          <p:cNvPr id="3" name="Title 2"/>
          <p:cNvSpPr>
            <a:spLocks noGrp="1"/>
          </p:cNvSpPr>
          <p:nvPr>
            <p:ph type="title"/>
          </p:nvPr>
        </p:nvSpPr>
        <p:spPr/>
        <p:txBody>
          <a:bodyPr/>
          <a:lstStyle/>
          <a:p>
            <a:r>
              <a:rPr lang="en-US" dirty="0" smtClean="0"/>
              <a:t>Introductions</a:t>
            </a:r>
            <a:endParaRPr lang="en-US" dirty="0"/>
          </a:p>
        </p:txBody>
      </p:sp>
    </p:spTree>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Sustainability?</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Sustainability (</a:t>
            </a:r>
            <a:r>
              <a:rPr lang="en-US" i="1" dirty="0" smtClean="0"/>
              <a:t>noun</a:t>
            </a:r>
            <a:r>
              <a:rPr lang="en-US" dirty="0" smtClean="0"/>
              <a:t>)</a:t>
            </a:r>
          </a:p>
          <a:p>
            <a:pPr marL="0" indent="0">
              <a:buNone/>
            </a:pPr>
            <a:endParaRPr lang="en-US" dirty="0" smtClean="0"/>
          </a:p>
          <a:p>
            <a:pPr marL="0" indent="0">
              <a:buNone/>
            </a:pPr>
            <a:r>
              <a:rPr lang="en-US" dirty="0" smtClean="0"/>
              <a:t>The ability to be sustained, supported, upheld or confirmed.</a:t>
            </a:r>
            <a:endParaRPr lang="en-US" dirty="0"/>
          </a:p>
        </p:txBody>
      </p:sp>
    </p:spTree>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4400" dirty="0" smtClean="0"/>
          </a:p>
          <a:p>
            <a:pPr algn="ctr">
              <a:buNone/>
            </a:pPr>
            <a:r>
              <a:rPr lang="en-US" sz="7200" dirty="0" smtClean="0"/>
              <a:t>When you think about sustainability? </a:t>
            </a:r>
            <a:endParaRPr lang="en-US" sz="7200" dirty="0"/>
          </a:p>
        </p:txBody>
      </p:sp>
      <p:sp>
        <p:nvSpPr>
          <p:cNvPr id="3" name="Title 2"/>
          <p:cNvSpPr>
            <a:spLocks noGrp="1"/>
          </p:cNvSpPr>
          <p:nvPr>
            <p:ph type="title"/>
          </p:nvPr>
        </p:nvSpPr>
        <p:spPr/>
        <p:txBody>
          <a:bodyPr/>
          <a:lstStyle/>
          <a:p>
            <a:r>
              <a:rPr lang="en-US" dirty="0" smtClean="0"/>
              <a:t>What comes to mind… </a:t>
            </a:r>
            <a:endParaRPr lang="en-US" dirty="0"/>
          </a:p>
        </p:txBody>
      </p:sp>
    </p:spTree>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Income Diversification?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Income diversification</a:t>
            </a:r>
          </a:p>
          <a:p>
            <a:pPr>
              <a:buNone/>
            </a:pPr>
            <a:endParaRPr lang="en-US" dirty="0" smtClean="0"/>
          </a:p>
          <a:p>
            <a:pPr marL="0" indent="0"/>
            <a:r>
              <a:rPr lang="en-US" dirty="0" smtClean="0"/>
              <a:t>Having diverse income streams to reduce reliability on one source of revenue</a:t>
            </a:r>
          </a:p>
          <a:p>
            <a:pPr marL="0" indent="0">
              <a:buNone/>
            </a:pPr>
            <a:endParaRPr lang="en-US" dirty="0" smtClean="0"/>
          </a:p>
          <a:p>
            <a:pPr marL="0" indent="0"/>
            <a:r>
              <a:rPr lang="en-US" dirty="0" smtClean="0"/>
              <a:t>Normally thought about as it relates to personal income</a:t>
            </a:r>
            <a:endParaRPr lang="en-US" dirty="0"/>
          </a:p>
        </p:txBody>
      </p:sp>
    </p:spTree>
  </p:cSld>
  <p:clrMapOvr>
    <a:masterClrMapping/>
  </p:clrMapOvr>
  <p:transition xmlns:p14="http://schemas.microsoft.com/office/powerpoint/2010/main">
    <p:fade/>
  </p:transition>
</p:sld>
</file>

<file path=ppt/theme/theme1.xml><?xml version="1.0" encoding="utf-8"?>
<a:theme xmlns:a="http://schemas.openxmlformats.org/drawingml/2006/main" name="HealthHIV Template 10-19-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HealthHIV Template 10-19-09</Template>
  <TotalTime>6199</TotalTime>
  <Words>2948</Words>
  <Application>Microsoft Macintosh PowerPoint</Application>
  <PresentationFormat>On-screen Show (4:3)</PresentationFormat>
  <Paragraphs>348</Paragraphs>
  <Slides>34</Slides>
  <Notes>26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HealthHIV Template 10-19-09</vt:lpstr>
      <vt:lpstr>Sustainability &amp; Revenue Generation for Nonprofit Organizations</vt:lpstr>
      <vt:lpstr>Workshop Agenda</vt:lpstr>
      <vt:lpstr>Workshop Agenda (cont.)</vt:lpstr>
      <vt:lpstr>Training Goal</vt:lpstr>
      <vt:lpstr>Training Objectives</vt:lpstr>
      <vt:lpstr>Introductions</vt:lpstr>
      <vt:lpstr>What is Sustainability?</vt:lpstr>
      <vt:lpstr>What comes to mind… </vt:lpstr>
      <vt:lpstr>What is Income Diversification?</vt:lpstr>
      <vt:lpstr>Sustainability &amp; Income Diversification</vt:lpstr>
      <vt:lpstr>Various Types of Funding</vt:lpstr>
      <vt:lpstr>Sources of Revenue Demonstration</vt:lpstr>
      <vt:lpstr>Sources of Revenue Demonstration</vt:lpstr>
      <vt:lpstr>Sources of Revenue Demonstration</vt:lpstr>
      <vt:lpstr>Sources of Revenue Demonstration</vt:lpstr>
      <vt:lpstr>Organizational Financial Profile Activity</vt:lpstr>
      <vt:lpstr>Revenue Generation</vt:lpstr>
      <vt:lpstr>Build Alternative Income &amp; Generate Revenue</vt:lpstr>
      <vt:lpstr>Impact of ACA on Ryan White Funding</vt:lpstr>
      <vt:lpstr>Expand Your Sources of Revenue</vt:lpstr>
      <vt:lpstr>Apply for Additional Government Funding</vt:lpstr>
      <vt:lpstr>Build on Your Internal Strengths</vt:lpstr>
      <vt:lpstr>Build on Your Internal Strengths</vt:lpstr>
      <vt:lpstr>Involve Internal Stakeholders</vt:lpstr>
      <vt:lpstr>Board of Directors</vt:lpstr>
      <vt:lpstr>Executive Director</vt:lpstr>
      <vt:lpstr>Management &amp; Line Staff</vt:lpstr>
      <vt:lpstr>Additional Sustainability Considerations</vt:lpstr>
      <vt:lpstr>A Great Example of Income Diversification</vt:lpstr>
      <vt:lpstr>A Great Example of Income Diversification</vt:lpstr>
      <vt:lpstr>Summary</vt:lpstr>
      <vt:lpstr>Questions &amp; Answers?</vt:lpstr>
      <vt:lpstr>Time Permitting</vt:lpstr>
      <vt:lpstr>Sources of Funding Activity (15 mins)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Sharron Tendai</cp:lastModifiedBy>
  <cp:revision>194</cp:revision>
  <dcterms:created xsi:type="dcterms:W3CDTF">2010-01-30T17:14:07Z</dcterms:created>
  <dcterms:modified xsi:type="dcterms:W3CDTF">2012-10-15T15:30:32Z</dcterms:modified>
</cp:coreProperties>
</file>