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03" r:id="rId2"/>
    <p:sldId id="298" r:id="rId3"/>
    <p:sldId id="304" r:id="rId4"/>
    <p:sldId id="260" r:id="rId5"/>
    <p:sldId id="266" r:id="rId6"/>
    <p:sldId id="267" r:id="rId7"/>
    <p:sldId id="268" r:id="rId8"/>
    <p:sldId id="269" r:id="rId9"/>
    <p:sldId id="270" r:id="rId10"/>
    <p:sldId id="289" r:id="rId11"/>
    <p:sldId id="271" r:id="rId12"/>
    <p:sldId id="297" r:id="rId13"/>
    <p:sldId id="272" r:id="rId14"/>
    <p:sldId id="273" r:id="rId15"/>
    <p:sldId id="276" r:id="rId16"/>
    <p:sldId id="295" r:id="rId17"/>
    <p:sldId id="283" r:id="rId18"/>
    <p:sldId id="279" r:id="rId19"/>
    <p:sldId id="294" r:id="rId20"/>
    <p:sldId id="278" r:id="rId21"/>
    <p:sldId id="309" r:id="rId22"/>
    <p:sldId id="311" r:id="rId23"/>
    <p:sldId id="305" r:id="rId24"/>
    <p:sldId id="307"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C6096"/>
    <a:srgbClr val="6D91C5"/>
    <a:srgbClr val="ACC0D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61" autoAdjust="0"/>
    <p:restoredTop sz="85790" autoAdjust="0"/>
  </p:normalViewPr>
  <p:slideViewPr>
    <p:cSldViewPr snapToGrid="0">
      <p:cViewPr>
        <p:scale>
          <a:sx n="70" d="100"/>
          <a:sy n="70" d="100"/>
        </p:scale>
        <p:origin x="-1086" y="-8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136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2011 Annual Ryan White HIV/AIDS Program Regional Data Training</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3B1426-0CD3-4E1A-8F98-F9BD56E70D5A}" type="datetimeFigureOut">
              <a:rPr lang="en-US" smtClean="0"/>
              <a:pPr/>
              <a:t>10/25/2012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377DC6-7289-4F31-B72F-A8D4C30C5923}" type="slidenum">
              <a:rPr lang="en-US" smtClean="0"/>
              <a:pPr/>
              <a:t>‹#›</a:t>
            </a:fld>
            <a:endParaRPr lang="en-US"/>
          </a:p>
        </p:txBody>
      </p:sp>
    </p:spTree>
    <p:extLst>
      <p:ext uri="{BB962C8B-B14F-4D97-AF65-F5344CB8AC3E}">
        <p14:creationId xmlns:p14="http://schemas.microsoft.com/office/powerpoint/2010/main" xmlns="" val="58004723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2011 Annual Ryan White HIV/AIDS Program Regional Data Training</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9182F-BB21-4E1E-A74E-EA23CDB2CF0B}" type="datetimeFigureOut">
              <a:rPr lang="en-US" smtClean="0"/>
              <a:pPr/>
              <a:t>10/25/2012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495D8-C4BC-467B-A17A-6460D1970E75}" type="slidenum">
              <a:rPr lang="en-US" smtClean="0"/>
              <a:pPr/>
              <a:t>‹#›</a:t>
            </a:fld>
            <a:endParaRPr lang="en-US"/>
          </a:p>
        </p:txBody>
      </p:sp>
    </p:spTree>
    <p:extLst>
      <p:ext uri="{BB962C8B-B14F-4D97-AF65-F5344CB8AC3E}">
        <p14:creationId xmlns:p14="http://schemas.microsoft.com/office/powerpoint/2010/main" xmlns="" val="244248884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197058" name="Picture 2" descr="ba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525" y="0"/>
            <a:ext cx="4286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197059" name="Line 3"/>
          <p:cNvSpPr>
            <a:spLocks noChangeShapeType="1"/>
          </p:cNvSpPr>
          <p:nvPr userDrawn="1"/>
        </p:nvSpPr>
        <p:spPr bwMode="auto">
          <a:xfrm>
            <a:off x="-1" y="6400800"/>
            <a:ext cx="9144000" cy="0"/>
          </a:xfrm>
          <a:prstGeom prst="line">
            <a:avLst/>
          </a:prstGeom>
          <a:noFill/>
          <a:ln w="5080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20" name="Text Placeholder 2"/>
          <p:cNvSpPr>
            <a:spLocks noGrp="1"/>
          </p:cNvSpPr>
          <p:nvPr>
            <p:ph type="body" idx="1" hasCustomPrompt="1"/>
          </p:nvPr>
        </p:nvSpPr>
        <p:spPr>
          <a:xfrm>
            <a:off x="757016" y="1382617"/>
            <a:ext cx="7964487" cy="1360583"/>
          </a:xfrm>
        </p:spPr>
        <p:txBody>
          <a:bodyPr anchor="b"/>
          <a:lstStyle>
            <a:lvl1pPr marL="0" indent="0" algn="ctr">
              <a:buNone/>
              <a:defRPr sz="2000" cap="all" baseline="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title style</a:t>
            </a:r>
          </a:p>
        </p:txBody>
      </p:sp>
      <p:sp>
        <p:nvSpPr>
          <p:cNvPr id="4" name="TextBox 3"/>
          <p:cNvSpPr txBox="1"/>
          <p:nvPr userDrawn="1"/>
        </p:nvSpPr>
        <p:spPr>
          <a:xfrm>
            <a:off x="590550" y="185098"/>
            <a:ext cx="5638800" cy="523220"/>
          </a:xfrm>
          <a:prstGeom prst="rect">
            <a:avLst/>
          </a:prstGeom>
          <a:noFill/>
        </p:spPr>
        <p:txBody>
          <a:bodyPr wrap="square" rtlCol="0">
            <a:spAutoFit/>
          </a:bodyPr>
          <a:lstStyle/>
          <a:p>
            <a:r>
              <a:rPr lang="en-US" sz="1400" b="1" cap="all" dirty="0" smtClean="0">
                <a:solidFill>
                  <a:srgbClr val="6D91C5"/>
                </a:solidFill>
                <a:latin typeface="Arial" pitchFamily="34" charset="0"/>
                <a:cs typeface="Arial" pitchFamily="34" charset="0"/>
              </a:rPr>
              <a:t>2011 Annual </a:t>
            </a:r>
            <a:r>
              <a:rPr lang="en-US" sz="1400" b="1" cap="all" baseline="0" dirty="0" smtClean="0">
                <a:solidFill>
                  <a:srgbClr val="6D91C5"/>
                </a:solidFill>
                <a:latin typeface="Arial" pitchFamily="34" charset="0"/>
                <a:cs typeface="Arial" pitchFamily="34" charset="0"/>
              </a:rPr>
              <a:t>Ryan White HIV/AIDS Program</a:t>
            </a:r>
          </a:p>
          <a:p>
            <a:r>
              <a:rPr lang="en-US" sz="1400" b="1" cap="all" baseline="0" dirty="0" smtClean="0">
                <a:solidFill>
                  <a:srgbClr val="6D91C5"/>
                </a:solidFill>
                <a:latin typeface="Arial" pitchFamily="34" charset="0"/>
                <a:cs typeface="Arial" pitchFamily="34" charset="0"/>
              </a:rPr>
              <a:t>Regional Data Training</a:t>
            </a:r>
            <a:endParaRPr lang="en-US" sz="1400" b="1" cap="all" dirty="0">
              <a:solidFill>
                <a:srgbClr val="6D91C5"/>
              </a:solidFill>
              <a:latin typeface="Arial" pitchFamily="34" charset="0"/>
              <a:cs typeface="Arial" pitchFamily="34" charset="0"/>
            </a:endParaRPr>
          </a:p>
        </p:txBody>
      </p:sp>
      <p:sp>
        <p:nvSpPr>
          <p:cNvPr id="5" name="Rectangle 4"/>
          <p:cNvSpPr/>
          <p:nvPr userDrawn="1"/>
        </p:nvSpPr>
        <p:spPr bwMode="auto">
          <a:xfrm>
            <a:off x="7486650" y="5810250"/>
            <a:ext cx="1333500" cy="828675"/>
          </a:xfrm>
          <a:prstGeom prst="rect">
            <a:avLst/>
          </a:prstGeom>
          <a:solidFill>
            <a:schemeClr val="bg1"/>
          </a:solidFill>
          <a:ln w="190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grpSp>
        <p:nvGrpSpPr>
          <p:cNvPr id="14" name="Group 13"/>
          <p:cNvGrpSpPr/>
          <p:nvPr userDrawn="1"/>
        </p:nvGrpSpPr>
        <p:grpSpPr>
          <a:xfrm>
            <a:off x="215233" y="226280"/>
            <a:ext cx="434274" cy="423021"/>
            <a:chOff x="215233" y="226280"/>
            <a:chExt cx="434274" cy="423021"/>
          </a:xfrm>
        </p:grpSpPr>
        <p:sp>
          <p:nvSpPr>
            <p:cNvPr id="24" name="Rectangle 23"/>
            <p:cNvSpPr/>
            <p:nvPr userDrawn="1"/>
          </p:nvSpPr>
          <p:spPr bwMode="auto">
            <a:xfrm>
              <a:off x="215233" y="230522"/>
              <a:ext cx="338017" cy="41877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25" name="Picture 2" descr="bar"/>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3020" r="59302" b="92354"/>
            <a:stretch/>
          </p:blipFill>
          <p:spPr bwMode="auto">
            <a:xfrm>
              <a:off x="416918" y="226280"/>
              <a:ext cx="232589" cy="42302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 name="Picture Placeholder 2"/>
          <p:cNvSpPr>
            <a:spLocks noGrp="1"/>
          </p:cNvSpPr>
          <p:nvPr>
            <p:ph type="pic" sz="quarter" idx="10" hasCustomPrompt="1"/>
          </p:nvPr>
        </p:nvSpPr>
        <p:spPr>
          <a:xfrm>
            <a:off x="7547071" y="5861050"/>
            <a:ext cx="1211262" cy="727075"/>
          </a:xfrm>
        </p:spPr>
        <p:txBody>
          <a:bodyPr anchor="ctr"/>
          <a:lstStyle>
            <a:lvl1pPr marL="0" indent="0" algn="ctr">
              <a:buNone/>
              <a:defRPr sz="1000"/>
            </a:lvl1pPr>
          </a:lstStyle>
          <a:p>
            <a:r>
              <a:rPr lang="en-US" dirty="0" smtClean="0"/>
              <a:t>Insert Logo</a:t>
            </a:r>
            <a:endParaRPr lang="en-US" dirty="0"/>
          </a:p>
        </p:txBody>
      </p:sp>
      <p:sp>
        <p:nvSpPr>
          <p:cNvPr id="6" name="Title 5"/>
          <p:cNvSpPr>
            <a:spLocks noGrp="1"/>
          </p:cNvSpPr>
          <p:nvPr>
            <p:ph type="title"/>
          </p:nvPr>
        </p:nvSpPr>
        <p:spPr>
          <a:xfrm>
            <a:off x="629222" y="2941504"/>
            <a:ext cx="8220075" cy="1839817"/>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lang="en-US" sz="4000" cap="all" dirty="0"/>
            </a:lvl1pPr>
          </a:lstStyle>
          <a:p>
            <a:pPr lvl="0" algn="ctr"/>
            <a:r>
              <a:rPr lang="en-US" dirty="0" smtClean="0"/>
              <a:t>Click to edit Master title style</a:t>
            </a:r>
            <a:endParaRPr lang="en-US" dirty="0"/>
          </a:p>
        </p:txBody>
      </p:sp>
    </p:spTree>
    <p:extLst>
      <p:ext uri="{BB962C8B-B14F-4D97-AF65-F5344CB8AC3E}">
        <p14:creationId xmlns:p14="http://schemas.microsoft.com/office/powerpoint/2010/main" xmlns="" val="16356527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197058" name="Picture 2" descr="ba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525" y="0"/>
            <a:ext cx="4286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197059" name="Line 3"/>
          <p:cNvSpPr>
            <a:spLocks noChangeShapeType="1"/>
          </p:cNvSpPr>
          <p:nvPr userDrawn="1"/>
        </p:nvSpPr>
        <p:spPr bwMode="auto">
          <a:xfrm>
            <a:off x="-1" y="6400800"/>
            <a:ext cx="9144000" cy="0"/>
          </a:xfrm>
          <a:prstGeom prst="line">
            <a:avLst/>
          </a:prstGeom>
          <a:noFill/>
          <a:ln w="5080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9" name="Title 1"/>
          <p:cNvSpPr>
            <a:spLocks noGrp="1"/>
          </p:cNvSpPr>
          <p:nvPr>
            <p:ph type="title"/>
          </p:nvPr>
        </p:nvSpPr>
        <p:spPr>
          <a:xfrm>
            <a:off x="758297" y="2957690"/>
            <a:ext cx="7964487" cy="1817510"/>
          </a:xfrm>
        </p:spPr>
        <p:txBody>
          <a:bodyPr/>
          <a:lstStyle>
            <a:lvl1pPr algn="ctr">
              <a:defRPr sz="4000" b="1" cap="all"/>
            </a:lvl1pPr>
          </a:lstStyle>
          <a:p>
            <a:r>
              <a:rPr lang="en-US" dirty="0" smtClean="0"/>
              <a:t>Click to edit Master title style</a:t>
            </a:r>
            <a:endParaRPr lang="en-US" dirty="0"/>
          </a:p>
        </p:txBody>
      </p:sp>
      <p:sp>
        <p:nvSpPr>
          <p:cNvPr id="20" name="Text Placeholder 2"/>
          <p:cNvSpPr>
            <a:spLocks noGrp="1"/>
          </p:cNvSpPr>
          <p:nvPr>
            <p:ph type="body" idx="1" hasCustomPrompt="1"/>
          </p:nvPr>
        </p:nvSpPr>
        <p:spPr>
          <a:xfrm>
            <a:off x="758297" y="1371600"/>
            <a:ext cx="7964487" cy="1382889"/>
          </a:xfrm>
        </p:spPr>
        <p:txBody>
          <a:bodyPr anchor="b"/>
          <a:lstStyle>
            <a:lvl1pPr marL="0" indent="0" algn="ctr">
              <a:buNone/>
              <a:defRPr sz="2000" cap="all" baseline="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title style</a:t>
            </a:r>
          </a:p>
        </p:txBody>
      </p:sp>
      <p:sp>
        <p:nvSpPr>
          <p:cNvPr id="4" name="TextBox 3"/>
          <p:cNvSpPr txBox="1"/>
          <p:nvPr userDrawn="1"/>
        </p:nvSpPr>
        <p:spPr>
          <a:xfrm>
            <a:off x="590550" y="185098"/>
            <a:ext cx="5638800" cy="523220"/>
          </a:xfrm>
          <a:prstGeom prst="rect">
            <a:avLst/>
          </a:prstGeom>
          <a:noFill/>
        </p:spPr>
        <p:txBody>
          <a:bodyPr wrap="square" rtlCol="0">
            <a:spAutoFit/>
          </a:bodyPr>
          <a:lstStyle/>
          <a:p>
            <a:r>
              <a:rPr lang="en-US" sz="1400" b="1" cap="all" dirty="0" smtClean="0">
                <a:solidFill>
                  <a:srgbClr val="6D91C5"/>
                </a:solidFill>
                <a:latin typeface="Arial" pitchFamily="34" charset="0"/>
                <a:cs typeface="Arial" pitchFamily="34" charset="0"/>
              </a:rPr>
              <a:t>2011 Annual </a:t>
            </a:r>
            <a:r>
              <a:rPr lang="en-US" sz="1400" b="1" cap="all" baseline="0" dirty="0" smtClean="0">
                <a:solidFill>
                  <a:srgbClr val="6D91C5"/>
                </a:solidFill>
                <a:latin typeface="Arial" pitchFamily="34" charset="0"/>
                <a:cs typeface="Arial" pitchFamily="34" charset="0"/>
              </a:rPr>
              <a:t>Ryan White HIV/AIDS Program</a:t>
            </a:r>
          </a:p>
          <a:p>
            <a:r>
              <a:rPr lang="en-US" sz="1400" b="1" cap="all" baseline="0" dirty="0" smtClean="0">
                <a:solidFill>
                  <a:srgbClr val="6D91C5"/>
                </a:solidFill>
                <a:latin typeface="Arial" pitchFamily="34" charset="0"/>
                <a:cs typeface="Arial" pitchFamily="34" charset="0"/>
              </a:rPr>
              <a:t>Regional Data Training</a:t>
            </a:r>
            <a:endParaRPr lang="en-US" sz="1400" b="1" cap="all" dirty="0">
              <a:solidFill>
                <a:srgbClr val="6D91C5"/>
              </a:solidFill>
              <a:latin typeface="Arial" pitchFamily="34" charset="0"/>
              <a:cs typeface="Arial" pitchFamily="34" charset="0"/>
            </a:endParaRPr>
          </a:p>
        </p:txBody>
      </p:sp>
      <p:sp>
        <p:nvSpPr>
          <p:cNvPr id="5" name="Rectangle 4"/>
          <p:cNvSpPr/>
          <p:nvPr userDrawn="1"/>
        </p:nvSpPr>
        <p:spPr bwMode="auto">
          <a:xfrm>
            <a:off x="6852492" y="5810250"/>
            <a:ext cx="1967657" cy="828675"/>
          </a:xfrm>
          <a:prstGeom prst="rect">
            <a:avLst/>
          </a:prstGeom>
          <a:solidFill>
            <a:schemeClr val="bg1"/>
          </a:solidFill>
          <a:ln w="190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grpSp>
        <p:nvGrpSpPr>
          <p:cNvPr id="14" name="Group 13"/>
          <p:cNvGrpSpPr/>
          <p:nvPr userDrawn="1"/>
        </p:nvGrpSpPr>
        <p:grpSpPr>
          <a:xfrm>
            <a:off x="215233" y="226280"/>
            <a:ext cx="434274" cy="423021"/>
            <a:chOff x="215233" y="226280"/>
            <a:chExt cx="434274" cy="423021"/>
          </a:xfrm>
        </p:grpSpPr>
        <p:sp>
          <p:nvSpPr>
            <p:cNvPr id="24" name="Rectangle 23"/>
            <p:cNvSpPr/>
            <p:nvPr userDrawn="1"/>
          </p:nvSpPr>
          <p:spPr bwMode="auto">
            <a:xfrm>
              <a:off x="215233" y="230522"/>
              <a:ext cx="338017" cy="41877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25" name="Picture 2" descr="bar"/>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3020" r="59302" b="92354"/>
            <a:stretch/>
          </p:blipFill>
          <p:spPr bwMode="auto">
            <a:xfrm>
              <a:off x="416918" y="226280"/>
              <a:ext cx="232589" cy="42302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7" name="Picture Placeholder 2"/>
          <p:cNvSpPr>
            <a:spLocks noGrp="1"/>
          </p:cNvSpPr>
          <p:nvPr>
            <p:ph type="pic" sz="quarter" idx="11" hasCustomPrompt="1"/>
          </p:nvPr>
        </p:nvSpPr>
        <p:spPr>
          <a:xfrm>
            <a:off x="6919109" y="5861050"/>
            <a:ext cx="880833" cy="727075"/>
          </a:xfrm>
        </p:spPr>
        <p:txBody>
          <a:bodyPr anchor="ctr"/>
          <a:lstStyle>
            <a:lvl1pPr marL="0" indent="0" algn="ctr">
              <a:buNone/>
              <a:defRPr sz="1000"/>
            </a:lvl1pPr>
          </a:lstStyle>
          <a:p>
            <a:r>
              <a:rPr lang="en-US" dirty="0" smtClean="0"/>
              <a:t>Insert Logo</a:t>
            </a:r>
            <a:endParaRPr lang="en-US" dirty="0"/>
          </a:p>
        </p:txBody>
      </p:sp>
      <p:sp>
        <p:nvSpPr>
          <p:cNvPr id="18" name="Picture Placeholder 2"/>
          <p:cNvSpPr>
            <a:spLocks noGrp="1"/>
          </p:cNvSpPr>
          <p:nvPr>
            <p:ph type="pic" sz="quarter" idx="12" hasCustomPrompt="1"/>
          </p:nvPr>
        </p:nvSpPr>
        <p:spPr>
          <a:xfrm>
            <a:off x="7877577" y="5861050"/>
            <a:ext cx="880833" cy="727075"/>
          </a:xfrm>
        </p:spPr>
        <p:txBody>
          <a:bodyPr anchor="ctr"/>
          <a:lstStyle>
            <a:lvl1pPr marL="0" indent="0" algn="ctr">
              <a:buNone/>
              <a:defRPr sz="1000"/>
            </a:lvl1pPr>
          </a:lstStyle>
          <a:p>
            <a:r>
              <a:rPr lang="en-US" dirty="0" smtClean="0"/>
              <a:t>Insert Logo</a:t>
            </a:r>
            <a:endParaRPr lang="en-US" dirty="0"/>
          </a:p>
        </p:txBody>
      </p:sp>
    </p:spTree>
    <p:extLst>
      <p:ext uri="{BB962C8B-B14F-4D97-AF65-F5344CB8AC3E}">
        <p14:creationId xmlns:p14="http://schemas.microsoft.com/office/powerpoint/2010/main" xmlns="" val="37023727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1197058" name="Picture 2" descr="ba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525" y="0"/>
            <a:ext cx="4286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197059" name="Line 3"/>
          <p:cNvSpPr>
            <a:spLocks noChangeShapeType="1"/>
          </p:cNvSpPr>
          <p:nvPr userDrawn="1"/>
        </p:nvSpPr>
        <p:spPr bwMode="auto">
          <a:xfrm>
            <a:off x="-1" y="6400800"/>
            <a:ext cx="9144000" cy="0"/>
          </a:xfrm>
          <a:prstGeom prst="line">
            <a:avLst/>
          </a:prstGeom>
          <a:noFill/>
          <a:ln w="50800">
            <a:solidFill>
              <a:schemeClr val="tx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9" name="Title 1"/>
          <p:cNvSpPr>
            <a:spLocks noGrp="1"/>
          </p:cNvSpPr>
          <p:nvPr>
            <p:ph type="title"/>
          </p:nvPr>
        </p:nvSpPr>
        <p:spPr>
          <a:xfrm>
            <a:off x="758297" y="2957690"/>
            <a:ext cx="7964487" cy="1817510"/>
          </a:xfrm>
        </p:spPr>
        <p:txBody>
          <a:bodyPr/>
          <a:lstStyle>
            <a:lvl1pPr algn="ctr">
              <a:defRPr sz="4000" b="1" cap="all"/>
            </a:lvl1pPr>
          </a:lstStyle>
          <a:p>
            <a:r>
              <a:rPr lang="en-US" dirty="0" smtClean="0"/>
              <a:t>Click to edit Master title style</a:t>
            </a:r>
            <a:endParaRPr lang="en-US" dirty="0"/>
          </a:p>
        </p:txBody>
      </p:sp>
      <p:sp>
        <p:nvSpPr>
          <p:cNvPr id="20" name="Text Placeholder 2"/>
          <p:cNvSpPr>
            <a:spLocks noGrp="1"/>
          </p:cNvSpPr>
          <p:nvPr>
            <p:ph type="body" idx="1" hasCustomPrompt="1"/>
          </p:nvPr>
        </p:nvSpPr>
        <p:spPr>
          <a:xfrm>
            <a:off x="758297" y="1371600"/>
            <a:ext cx="7964487" cy="1382889"/>
          </a:xfrm>
        </p:spPr>
        <p:txBody>
          <a:bodyPr anchor="b"/>
          <a:lstStyle>
            <a:lvl1pPr marL="0" indent="0" algn="ctr">
              <a:buNone/>
              <a:defRPr sz="2000" cap="all" baseline="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title style</a:t>
            </a:r>
          </a:p>
        </p:txBody>
      </p:sp>
      <p:sp>
        <p:nvSpPr>
          <p:cNvPr id="4" name="TextBox 3"/>
          <p:cNvSpPr txBox="1"/>
          <p:nvPr userDrawn="1"/>
        </p:nvSpPr>
        <p:spPr>
          <a:xfrm>
            <a:off x="590550" y="185098"/>
            <a:ext cx="5638800" cy="523220"/>
          </a:xfrm>
          <a:prstGeom prst="rect">
            <a:avLst/>
          </a:prstGeom>
          <a:noFill/>
        </p:spPr>
        <p:txBody>
          <a:bodyPr wrap="square" rtlCol="0">
            <a:spAutoFit/>
          </a:bodyPr>
          <a:lstStyle/>
          <a:p>
            <a:r>
              <a:rPr lang="en-US" sz="1400" b="1" cap="all" dirty="0" smtClean="0">
                <a:solidFill>
                  <a:srgbClr val="6D91C5"/>
                </a:solidFill>
                <a:latin typeface="Arial" pitchFamily="34" charset="0"/>
                <a:cs typeface="Arial" pitchFamily="34" charset="0"/>
              </a:rPr>
              <a:t>2011 Annual </a:t>
            </a:r>
            <a:r>
              <a:rPr lang="en-US" sz="1400" b="1" cap="all" baseline="0" dirty="0" smtClean="0">
                <a:solidFill>
                  <a:srgbClr val="6D91C5"/>
                </a:solidFill>
                <a:latin typeface="Arial" pitchFamily="34" charset="0"/>
                <a:cs typeface="Arial" pitchFamily="34" charset="0"/>
              </a:rPr>
              <a:t>Ryan White HIV/AIDS Program</a:t>
            </a:r>
          </a:p>
          <a:p>
            <a:r>
              <a:rPr lang="en-US" sz="1400" b="1" cap="all" baseline="0" dirty="0" smtClean="0">
                <a:solidFill>
                  <a:srgbClr val="6D91C5"/>
                </a:solidFill>
                <a:latin typeface="Arial" pitchFamily="34" charset="0"/>
                <a:cs typeface="Arial" pitchFamily="34" charset="0"/>
              </a:rPr>
              <a:t>Regional Data Training</a:t>
            </a:r>
            <a:endParaRPr lang="en-US" sz="1400" b="1" cap="all" dirty="0">
              <a:solidFill>
                <a:srgbClr val="6D91C5"/>
              </a:solidFill>
              <a:latin typeface="Arial" pitchFamily="34" charset="0"/>
              <a:cs typeface="Arial" pitchFamily="34" charset="0"/>
            </a:endParaRPr>
          </a:p>
        </p:txBody>
      </p:sp>
      <p:sp>
        <p:nvSpPr>
          <p:cNvPr id="5" name="Rectangle 4"/>
          <p:cNvSpPr/>
          <p:nvPr userDrawn="1"/>
        </p:nvSpPr>
        <p:spPr bwMode="auto">
          <a:xfrm>
            <a:off x="5915378" y="5810250"/>
            <a:ext cx="2904772" cy="828675"/>
          </a:xfrm>
          <a:prstGeom prst="rect">
            <a:avLst/>
          </a:prstGeom>
          <a:solidFill>
            <a:schemeClr val="bg1"/>
          </a:solidFill>
          <a:ln w="190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grpSp>
        <p:nvGrpSpPr>
          <p:cNvPr id="14" name="Group 13"/>
          <p:cNvGrpSpPr/>
          <p:nvPr userDrawn="1"/>
        </p:nvGrpSpPr>
        <p:grpSpPr>
          <a:xfrm>
            <a:off x="215233" y="226280"/>
            <a:ext cx="434274" cy="423021"/>
            <a:chOff x="215233" y="226280"/>
            <a:chExt cx="434274" cy="423021"/>
          </a:xfrm>
        </p:grpSpPr>
        <p:sp>
          <p:nvSpPr>
            <p:cNvPr id="24" name="Rectangle 23"/>
            <p:cNvSpPr/>
            <p:nvPr userDrawn="1"/>
          </p:nvSpPr>
          <p:spPr bwMode="auto">
            <a:xfrm>
              <a:off x="215233" y="230522"/>
              <a:ext cx="338017" cy="41877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25" name="Picture 2" descr="bar"/>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3020" r="59302" b="92354"/>
            <a:stretch/>
          </p:blipFill>
          <p:spPr bwMode="auto">
            <a:xfrm>
              <a:off x="416918" y="226280"/>
              <a:ext cx="232589" cy="42302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5" name="Picture Placeholder 2"/>
          <p:cNvSpPr>
            <a:spLocks noGrp="1"/>
          </p:cNvSpPr>
          <p:nvPr>
            <p:ph type="pic" sz="quarter" idx="10" hasCustomPrompt="1"/>
          </p:nvPr>
        </p:nvSpPr>
        <p:spPr>
          <a:xfrm>
            <a:off x="5971659" y="5861050"/>
            <a:ext cx="880833" cy="727075"/>
          </a:xfrm>
        </p:spPr>
        <p:txBody>
          <a:bodyPr anchor="ctr"/>
          <a:lstStyle>
            <a:lvl1pPr marL="0" indent="0" algn="ctr">
              <a:buNone/>
              <a:defRPr sz="1000"/>
            </a:lvl1pPr>
          </a:lstStyle>
          <a:p>
            <a:r>
              <a:rPr lang="en-US" dirty="0" smtClean="0"/>
              <a:t>Insert Logo</a:t>
            </a:r>
            <a:endParaRPr lang="en-US" dirty="0"/>
          </a:p>
        </p:txBody>
      </p:sp>
      <p:sp>
        <p:nvSpPr>
          <p:cNvPr id="17" name="Picture Placeholder 2"/>
          <p:cNvSpPr>
            <a:spLocks noGrp="1"/>
          </p:cNvSpPr>
          <p:nvPr>
            <p:ph type="pic" sz="quarter" idx="11" hasCustomPrompt="1"/>
          </p:nvPr>
        </p:nvSpPr>
        <p:spPr>
          <a:xfrm>
            <a:off x="6930126" y="5861050"/>
            <a:ext cx="880833" cy="727075"/>
          </a:xfrm>
        </p:spPr>
        <p:txBody>
          <a:bodyPr anchor="ctr"/>
          <a:lstStyle>
            <a:lvl1pPr marL="0" indent="0" algn="ctr">
              <a:buNone/>
              <a:defRPr sz="1000"/>
            </a:lvl1pPr>
          </a:lstStyle>
          <a:p>
            <a:r>
              <a:rPr lang="en-US" dirty="0" smtClean="0"/>
              <a:t>Insert Logo</a:t>
            </a:r>
            <a:endParaRPr lang="en-US" dirty="0"/>
          </a:p>
        </p:txBody>
      </p:sp>
      <p:sp>
        <p:nvSpPr>
          <p:cNvPr id="18" name="Picture Placeholder 2"/>
          <p:cNvSpPr>
            <a:spLocks noGrp="1"/>
          </p:cNvSpPr>
          <p:nvPr>
            <p:ph type="pic" sz="quarter" idx="12" hasCustomPrompt="1"/>
          </p:nvPr>
        </p:nvSpPr>
        <p:spPr>
          <a:xfrm>
            <a:off x="7888594" y="5861050"/>
            <a:ext cx="880833" cy="727075"/>
          </a:xfrm>
        </p:spPr>
        <p:txBody>
          <a:bodyPr anchor="ctr"/>
          <a:lstStyle>
            <a:lvl1pPr marL="0" indent="0" algn="ctr">
              <a:buNone/>
              <a:defRPr sz="1000"/>
            </a:lvl1pPr>
          </a:lstStyle>
          <a:p>
            <a:r>
              <a:rPr lang="en-US" dirty="0" smtClean="0"/>
              <a:t>Insert Logo</a:t>
            </a:r>
            <a:endParaRPr lang="en-US" dirty="0"/>
          </a:p>
        </p:txBody>
      </p:sp>
    </p:spTree>
    <p:extLst>
      <p:ext uri="{BB962C8B-B14F-4D97-AF65-F5344CB8AC3E}">
        <p14:creationId xmlns:p14="http://schemas.microsoft.com/office/powerpoint/2010/main" xmlns="" val="41497122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4" y="349956"/>
            <a:ext cx="8220075" cy="1117600"/>
          </a:xfrm>
        </p:spPr>
        <p:txBody>
          <a:bodyPr/>
          <a:lstStyle>
            <a:lvl1pPr>
              <a:defRPr sz="3600"/>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0" y="6540500"/>
            <a:ext cx="406400" cy="292100"/>
          </a:xfrm>
        </p:spPr>
        <p:txBody>
          <a:bodyPr/>
          <a:lstStyle>
            <a:lvl1pPr algn="ctr">
              <a:defRPr sz="1100"/>
            </a:lvl1pPr>
          </a:lstStyle>
          <a:p>
            <a:fld id="{ED70ED62-8382-46EA-8C46-9504A750DDBC}" type="slidenum">
              <a:rPr lang="en-US" smtClean="0">
                <a:solidFill>
                  <a:srgbClr val="FFFFFF"/>
                </a:solidFill>
              </a:rPr>
              <a:pPr/>
              <a:t>‹#›</a:t>
            </a:fld>
            <a:endParaRPr lang="en-US" dirty="0">
              <a:solidFill>
                <a:srgbClr val="FFFFFF"/>
              </a:solidFill>
            </a:endParaRPr>
          </a:p>
        </p:txBody>
      </p:sp>
      <p:sp>
        <p:nvSpPr>
          <p:cNvPr id="7" name="Content Placeholder 6"/>
          <p:cNvSpPr>
            <a:spLocks noGrp="1"/>
          </p:cNvSpPr>
          <p:nvPr>
            <p:ph sz="quarter" idx="12"/>
          </p:nvPr>
        </p:nvSpPr>
        <p:spPr>
          <a:xfrm>
            <a:off x="722313" y="1693863"/>
            <a:ext cx="7891462" cy="4278312"/>
          </a:xfrm>
        </p:spPr>
        <p:txBody>
          <a:bodyPr/>
          <a:lstStyle>
            <a:lvl1pPr>
              <a:spcBef>
                <a:spcPts val="1200"/>
              </a:spcBef>
              <a:defRPr sz="2800"/>
            </a:lvl1pPr>
            <a:lvl2pPr>
              <a:spcBef>
                <a:spcPts val="1200"/>
              </a:spcBef>
              <a:defRPr sz="2600"/>
            </a:lvl2pPr>
            <a:lvl3pPr>
              <a:spcBef>
                <a:spcPts val="1200"/>
              </a:spcBef>
              <a:defRPr sz="2400"/>
            </a:lvl3pPr>
            <a:lvl4pPr>
              <a:spcBef>
                <a:spcPts val="1200"/>
              </a:spcBef>
              <a:defRPr sz="2400"/>
            </a:lvl4pPr>
            <a:lvl5pPr>
              <a:spcBef>
                <a:spcPts val="1200"/>
              </a:spcBef>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3959044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4" y="349955"/>
            <a:ext cx="8220075" cy="1106311"/>
          </a:xfrm>
        </p:spPr>
        <p:txBody>
          <a:bodyPr/>
          <a:lstStyle>
            <a:lvl1pPr>
              <a:defRPr sz="3600"/>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0" y="6540500"/>
            <a:ext cx="406400" cy="292100"/>
          </a:xfrm>
        </p:spPr>
        <p:txBody>
          <a:bodyPr/>
          <a:lstStyle>
            <a:lvl1pPr algn="ctr">
              <a:defRPr sz="1100"/>
            </a:lvl1pPr>
          </a:lstStyle>
          <a:p>
            <a:fld id="{ED70ED62-8382-46EA-8C46-9504A750DDBC}" type="slidenum">
              <a:rPr lang="en-US" smtClean="0">
                <a:solidFill>
                  <a:srgbClr val="FFFFFF"/>
                </a:solidFill>
              </a:rPr>
              <a:pPr/>
              <a:t>‹#›</a:t>
            </a:fld>
            <a:endParaRPr lang="en-US" dirty="0">
              <a:solidFill>
                <a:srgbClr val="FFFFFF"/>
              </a:solidFill>
            </a:endParaRPr>
          </a:p>
        </p:txBody>
      </p:sp>
      <p:sp>
        <p:nvSpPr>
          <p:cNvPr id="7" name="Content Placeholder 6"/>
          <p:cNvSpPr>
            <a:spLocks noGrp="1"/>
          </p:cNvSpPr>
          <p:nvPr>
            <p:ph sz="quarter" idx="12"/>
          </p:nvPr>
        </p:nvSpPr>
        <p:spPr>
          <a:xfrm>
            <a:off x="722313" y="1693863"/>
            <a:ext cx="7891462" cy="4278312"/>
          </a:xfrm>
        </p:spPr>
        <p:txBody>
          <a:bodyPr/>
          <a:lstStyle>
            <a:lvl1pPr>
              <a:spcBef>
                <a:spcPts val="1200"/>
              </a:spcBef>
              <a:defRPr sz="2800"/>
            </a:lvl1pPr>
            <a:lvl2pPr>
              <a:spcBef>
                <a:spcPts val="1200"/>
              </a:spcBef>
              <a:defRPr sz="2600"/>
            </a:lvl2pPr>
            <a:lvl3pPr>
              <a:spcBef>
                <a:spcPts val="1200"/>
              </a:spcBef>
              <a:defRPr sz="2400"/>
            </a:lvl3pPr>
            <a:lvl4pPr>
              <a:spcBef>
                <a:spcPts val="1200"/>
              </a:spcBef>
              <a:defRPr sz="2400"/>
            </a:lvl4pPr>
            <a:lvl5pPr>
              <a:spcBef>
                <a:spcPts val="1200"/>
              </a:spcBef>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2393371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
        <p:nvSpPr>
          <p:cNvPr id="3" name="Content Placeholder 2"/>
          <p:cNvSpPr>
            <a:spLocks noGrp="1"/>
          </p:cNvSpPr>
          <p:nvPr>
            <p:ph sz="half" idx="1"/>
          </p:nvPr>
        </p:nvSpPr>
        <p:spPr>
          <a:xfrm>
            <a:off x="699910" y="1703388"/>
            <a:ext cx="3973689" cy="426720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z="2800" noProof="0" dirty="0" smtClean="0"/>
            </a:lvl1pPr>
            <a:lvl2pPr>
              <a:defRPr lang="en-US" sz="2600" noProof="0" dirty="0" smtClean="0"/>
            </a:lvl2pPr>
            <a:lvl3pPr>
              <a:defRPr lang="en-US" noProof="0" dirty="0" smtClean="0"/>
            </a:lvl3pPr>
            <a:lvl4pPr>
              <a:defRPr lang="en-US" sz="2400" noProof="0" dirty="0" smtClean="0"/>
            </a:lvl4pPr>
            <a:lvl5pPr>
              <a:defRPr lang="en-US" sz="2400" noProof="0" dirty="0"/>
            </a:lvl5pPr>
          </a:lstStyle>
          <a:p>
            <a:pPr lvl="0">
              <a:spcBef>
                <a:spcPts val="1200"/>
              </a:spcBef>
            </a:pPr>
            <a:r>
              <a:rPr kumimoji="0" lang="en-US" sz="3200" b="0" i="0" u="none" strike="noStrike" kern="0" cap="none" spc="0" normalizeH="0" baseline="0" noProof="0" dirty="0" smtClean="0">
                <a:ln>
                  <a:noFill/>
                </a:ln>
                <a:solidFill>
                  <a:srgbClr val="000000"/>
                </a:solidFill>
                <a:effectLst/>
                <a:uLnTx/>
                <a:uFillTx/>
                <a:latin typeface="Arial" pitchFamily="34" charset="0"/>
                <a:ea typeface="+mn-ea"/>
                <a:cs typeface="Arial" pitchFamily="34" charset="0"/>
              </a:rPr>
              <a:t>Click to edit Master text styles</a:t>
            </a:r>
          </a:p>
          <a:p>
            <a:pPr lvl="1"/>
            <a:r>
              <a:rPr kumimoji="0" lang="en-US" sz="2800" b="0" i="0" u="none" strike="noStrike" kern="0" cap="none" spc="0" normalizeH="0" baseline="0" noProof="0" dirty="0" smtClean="0">
                <a:ln>
                  <a:noFill/>
                </a:ln>
                <a:solidFill>
                  <a:srgbClr val="000000"/>
                </a:solidFill>
                <a:effectLst/>
                <a:uLnTx/>
                <a:uFillTx/>
                <a:latin typeface="Arial" pitchFamily="34" charset="0"/>
                <a:cs typeface="Arial" pitchFamily="34" charset="0"/>
              </a:rPr>
              <a:t>Second level</a:t>
            </a:r>
          </a:p>
          <a:p>
            <a:pPr lvl="2"/>
            <a:r>
              <a:rPr kumimoji="0" lang="en-US" sz="2400" b="0" i="0" u="none" strike="noStrike" kern="0" cap="none" spc="0" normalizeH="0" baseline="0" noProof="0" dirty="0" smtClean="0">
                <a:ln>
                  <a:noFill/>
                </a:ln>
                <a:solidFill>
                  <a:srgbClr val="000000"/>
                </a:solidFill>
                <a:effectLst/>
                <a:uLnTx/>
                <a:uFillTx/>
                <a:latin typeface="Arial" pitchFamily="34" charset="0"/>
                <a:cs typeface="Arial" pitchFamily="34" charset="0"/>
              </a:rPr>
              <a:t>Third level</a:t>
            </a:r>
          </a:p>
          <a:p>
            <a:pPr lvl="3"/>
            <a:r>
              <a:rPr kumimoji="0" lang="en-US" sz="2000" b="0" i="0" u="none" strike="noStrike" kern="0" cap="none" spc="0" normalizeH="0" baseline="0" noProof="0" dirty="0" smtClean="0">
                <a:ln>
                  <a:noFill/>
                </a:ln>
                <a:solidFill>
                  <a:srgbClr val="000000"/>
                </a:solidFill>
                <a:effectLst/>
                <a:uLnTx/>
                <a:uFillTx/>
                <a:latin typeface="Arial" charset="0"/>
              </a:rPr>
              <a:t>Fourth level</a:t>
            </a:r>
          </a:p>
          <a:p>
            <a:pPr lvl="4"/>
            <a:r>
              <a:rPr kumimoji="0" lang="en-US" sz="1800" b="0" i="0" u="none" strike="noStrike" kern="0" cap="none" spc="0" normalizeH="0" baseline="0" noProof="0" dirty="0" smtClean="0">
                <a:ln>
                  <a:noFill/>
                </a:ln>
                <a:solidFill>
                  <a:srgbClr val="000000"/>
                </a:solidFill>
                <a:effectLst/>
                <a:uLnTx/>
                <a:uFillTx/>
                <a:latin typeface="Arial" charset="0"/>
              </a:rPr>
              <a:t>Fifth level</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4" name="Content Placeholder 3"/>
          <p:cNvSpPr>
            <a:spLocks noGrp="1"/>
          </p:cNvSpPr>
          <p:nvPr>
            <p:ph sz="half" idx="2"/>
          </p:nvPr>
        </p:nvSpPr>
        <p:spPr>
          <a:xfrm>
            <a:off x="4826000" y="1703388"/>
            <a:ext cx="4057650" cy="4267200"/>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lang="en-US" b="0" i="0" u="none" strike="noStrike" kern="0" cap="none" spc="0" normalizeH="0" baseline="0" noProof="0" dirty="0" smtClean="0">
                <a:ln>
                  <a:noFill/>
                </a:ln>
                <a:solidFill>
                  <a:srgbClr val="000000"/>
                </a:solidFill>
                <a:effectLst/>
                <a:uLnTx/>
                <a:uFillTx/>
              </a:defRPr>
            </a:lvl1pPr>
            <a:lvl2pPr>
              <a:defRPr kumimoji="0" lang="en-US" b="0" i="0" u="none" strike="noStrike" kern="0" cap="none" spc="0" normalizeH="0" baseline="0" noProof="0" dirty="0" smtClean="0">
                <a:ln>
                  <a:noFill/>
                </a:ln>
                <a:solidFill>
                  <a:srgbClr val="000000"/>
                </a:solidFill>
                <a:effectLst/>
                <a:uLnTx/>
                <a:uFillTx/>
              </a:defRPr>
            </a:lvl2pPr>
            <a:lvl3pPr>
              <a:defRPr kumimoji="0" lang="en-US" b="0" i="0" u="none" strike="noStrike" kern="0" cap="none" spc="0" normalizeH="0" baseline="0" noProof="0" dirty="0" smtClean="0">
                <a:ln>
                  <a:noFill/>
                </a:ln>
                <a:solidFill>
                  <a:srgbClr val="000000"/>
                </a:solidFill>
                <a:effectLst/>
                <a:uLnTx/>
                <a:uFillTx/>
              </a:defRPr>
            </a:lvl3pPr>
            <a:lvl4pPr>
              <a:defRPr kumimoji="0" lang="en-US" b="0" i="0" u="none" strike="noStrike" kern="0" cap="none" spc="0" normalizeH="0" baseline="0" noProof="0" dirty="0" smtClean="0">
                <a:ln>
                  <a:noFill/>
                </a:ln>
                <a:solidFill>
                  <a:srgbClr val="000000"/>
                </a:solidFill>
                <a:effectLst/>
                <a:uLnTx/>
                <a:uFillTx/>
              </a:defRPr>
            </a:lvl4pPr>
            <a:lvl5pPr>
              <a:defRPr kumimoji="0" lang="en-US" b="0" i="0" u="none" strike="noStrike" kern="0" cap="none" spc="0" normalizeH="0" baseline="0" noProof="0" dirty="0">
                <a:ln>
                  <a:noFill/>
                </a:ln>
                <a:solidFill>
                  <a:srgbClr val="000000"/>
                </a:solidFill>
                <a:effectLst/>
                <a:uLnTx/>
                <a:uFillTx/>
              </a:defRPr>
            </a:lvl5pPr>
          </a:lstStyle>
          <a:p>
            <a:pPr lvl="0">
              <a:spcBef>
                <a:spcPts val="1200"/>
              </a:spcBef>
            </a:pPr>
            <a:r>
              <a:rPr kumimoji="0" lang="en-US" sz="3200" b="0" i="0" u="none" strike="noStrike" kern="0" cap="none" spc="0" normalizeH="0" baseline="0" noProof="0" dirty="0" smtClean="0">
                <a:ln>
                  <a:noFill/>
                </a:ln>
                <a:solidFill>
                  <a:srgbClr val="000000"/>
                </a:solidFill>
                <a:effectLst/>
                <a:uLnTx/>
                <a:uFillTx/>
                <a:latin typeface="Arial" pitchFamily="34" charset="0"/>
                <a:ea typeface="+mn-ea"/>
                <a:cs typeface="Arial" pitchFamily="34" charset="0"/>
              </a:rPr>
              <a:t>Click to edit Master text styles</a:t>
            </a:r>
          </a:p>
          <a:p>
            <a:pPr lvl="1"/>
            <a:r>
              <a:rPr kumimoji="0" lang="en-US" sz="2800" b="0" i="0" u="none" strike="noStrike" kern="0" cap="none" spc="0" normalizeH="0" baseline="0" noProof="0" dirty="0" smtClean="0">
                <a:ln>
                  <a:noFill/>
                </a:ln>
                <a:solidFill>
                  <a:srgbClr val="000000"/>
                </a:solidFill>
                <a:effectLst/>
                <a:uLnTx/>
                <a:uFillTx/>
                <a:latin typeface="Arial" pitchFamily="34" charset="0"/>
                <a:cs typeface="Arial" pitchFamily="34" charset="0"/>
              </a:rPr>
              <a:t>Second level</a:t>
            </a:r>
          </a:p>
          <a:p>
            <a:pPr lvl="2"/>
            <a:r>
              <a:rPr kumimoji="0" lang="en-US" sz="2400" b="0" i="0" u="none" strike="noStrike" kern="0" cap="none" spc="0" normalizeH="0" baseline="0" noProof="0" dirty="0" smtClean="0">
                <a:ln>
                  <a:noFill/>
                </a:ln>
                <a:solidFill>
                  <a:srgbClr val="000000"/>
                </a:solidFill>
                <a:effectLst/>
                <a:uLnTx/>
                <a:uFillTx/>
                <a:latin typeface="Arial" pitchFamily="34" charset="0"/>
                <a:cs typeface="Arial" pitchFamily="34" charset="0"/>
              </a:rPr>
              <a:t>Third level</a:t>
            </a:r>
          </a:p>
          <a:p>
            <a:pPr lvl="3"/>
            <a:r>
              <a:rPr kumimoji="0" lang="en-US" sz="2000" b="0" i="0" u="none" strike="noStrike" kern="0" cap="none" spc="0" normalizeH="0" baseline="0" noProof="0" dirty="0" smtClean="0">
                <a:ln>
                  <a:noFill/>
                </a:ln>
                <a:solidFill>
                  <a:srgbClr val="000000"/>
                </a:solidFill>
                <a:effectLst/>
                <a:uLnTx/>
                <a:uFillTx/>
                <a:latin typeface="Arial" charset="0"/>
              </a:rPr>
              <a:t>Fourth level</a:t>
            </a:r>
          </a:p>
          <a:p>
            <a:pPr lvl="4"/>
            <a:r>
              <a:rPr kumimoji="0" lang="en-US" sz="1800" b="0" i="0" u="none" strike="noStrike" kern="0" cap="none" spc="0" normalizeH="0" baseline="0" noProof="0" dirty="0" smtClean="0">
                <a:ln>
                  <a:noFill/>
                </a:ln>
                <a:solidFill>
                  <a:srgbClr val="000000"/>
                </a:solidFill>
                <a:effectLst/>
                <a:uLnTx/>
                <a:uFillTx/>
                <a:latin typeface="Arial" charset="0"/>
              </a:rPr>
              <a:t>Fifth level</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5" name="Slide Number Placeholder 4"/>
          <p:cNvSpPr>
            <a:spLocks noGrp="1"/>
          </p:cNvSpPr>
          <p:nvPr>
            <p:ph type="sldNum" sz="quarter" idx="10"/>
          </p:nvPr>
        </p:nvSpPr>
        <p:spPr/>
        <p:txBody>
          <a:bodyPr/>
          <a:lstStyle>
            <a:lvl1pPr>
              <a:defRPr/>
            </a:lvl1pPr>
          </a:lstStyle>
          <a:p>
            <a:fld id="{FB44DBF8-7FE8-4D7C-84B6-AC3B1AE7EE8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268838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FB37034-F134-4554-85D9-074569C3AC7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xmlns="" val="16768978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96034" name="Picture 2" descr="bar"/>
          <p:cNvPicPr>
            <a:picLocks noChangeAspect="1" noChangeArrowheads="1"/>
          </p:cNvPicPr>
          <p:nvPr userDrawn="1"/>
        </p:nvPicPr>
        <p:blipFill>
          <a:blip r:embed="rId9" cstate="print">
            <a:extLst>
              <a:ext uri="{28A0092B-C50C-407E-A947-70E740481C1C}">
                <a14:useLocalDpi xmlns:a14="http://schemas.microsoft.com/office/drawing/2010/main" xmlns="" val="0"/>
              </a:ext>
            </a:extLst>
          </a:blip>
          <a:srcRect/>
          <a:stretch>
            <a:fillRect/>
          </a:stretch>
        </p:blipFill>
        <p:spPr bwMode="auto">
          <a:xfrm>
            <a:off x="-11289" y="0"/>
            <a:ext cx="428625"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196035" name="Rectangle 3"/>
          <p:cNvSpPr>
            <a:spLocks noGrp="1" noChangeArrowheads="1"/>
          </p:cNvSpPr>
          <p:nvPr>
            <p:ph type="title"/>
          </p:nvPr>
        </p:nvSpPr>
        <p:spPr bwMode="auto">
          <a:xfrm>
            <a:off x="695324" y="349955"/>
            <a:ext cx="8220075" cy="1106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96036" name="Rectangle 4"/>
          <p:cNvSpPr>
            <a:spLocks noGrp="1" noChangeArrowheads="1"/>
          </p:cNvSpPr>
          <p:nvPr>
            <p:ph type="body" idx="1"/>
          </p:nvPr>
        </p:nvSpPr>
        <p:spPr bwMode="auto">
          <a:xfrm>
            <a:off x="731838" y="1919110"/>
            <a:ext cx="7883525" cy="44252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96037" name="Rectangle 5"/>
          <p:cNvSpPr>
            <a:spLocks noGrp="1" noChangeArrowheads="1"/>
          </p:cNvSpPr>
          <p:nvPr>
            <p:ph type="sldNum" sz="quarter" idx="4"/>
          </p:nvPr>
        </p:nvSpPr>
        <p:spPr bwMode="auto">
          <a:xfrm>
            <a:off x="0" y="6540500"/>
            <a:ext cx="417689" cy="292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chemeClr val="bg1"/>
                </a:solidFill>
                <a:latin typeface="Arial" charset="0"/>
              </a:defRPr>
            </a:lvl1pPr>
          </a:lstStyle>
          <a:p>
            <a:pPr eaLnBrk="0" fontAlgn="base" hangingPunct="0">
              <a:spcBef>
                <a:spcPct val="0"/>
              </a:spcBef>
              <a:spcAft>
                <a:spcPct val="0"/>
              </a:spcAft>
            </a:pPr>
            <a:fld id="{E571FE36-8DB1-4E0E-9AA3-C28730DE2C66}" type="slidenum">
              <a:rPr lang="en-US" smtClean="0">
                <a:solidFill>
                  <a:srgbClr val="FFFFFF"/>
                </a:solidFill>
              </a:rPr>
              <a:pPr eaLnBrk="0" fontAlgn="base" hangingPunct="0">
                <a:spcBef>
                  <a:spcPct val="0"/>
                </a:spcBef>
                <a:spcAft>
                  <a:spcPct val="0"/>
                </a:spcAft>
              </a:pPr>
              <a:t>‹#›</a:t>
            </a:fld>
            <a:endParaRPr lang="en-US" dirty="0">
              <a:solidFill>
                <a:srgbClr val="FFFFFF"/>
              </a:solidFill>
            </a:endParaRPr>
          </a:p>
        </p:txBody>
      </p:sp>
      <p:grpSp>
        <p:nvGrpSpPr>
          <p:cNvPr id="5" name="Group 4"/>
          <p:cNvGrpSpPr/>
          <p:nvPr userDrawn="1"/>
        </p:nvGrpSpPr>
        <p:grpSpPr>
          <a:xfrm>
            <a:off x="215233" y="304799"/>
            <a:ext cx="434274" cy="1117601"/>
            <a:chOff x="215233" y="276226"/>
            <a:chExt cx="434274" cy="814907"/>
          </a:xfrm>
        </p:grpSpPr>
        <p:sp>
          <p:nvSpPr>
            <p:cNvPr id="7" name="Rectangle 6"/>
            <p:cNvSpPr/>
            <p:nvPr userDrawn="1"/>
          </p:nvSpPr>
          <p:spPr bwMode="auto">
            <a:xfrm>
              <a:off x="215233" y="290514"/>
              <a:ext cx="218915" cy="80061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10" name="Picture 2" descr="bar"/>
            <p:cNvPicPr>
              <a:picLocks noChangeAspect="1" noChangeArrowheads="1"/>
            </p:cNvPicPr>
            <p:nvPr userDrawn="1"/>
          </p:nvPicPr>
          <p:blipFill rotWithShape="1">
            <a:blip r:embed="rId9" cstate="print">
              <a:extLst>
                <a:ext uri="{28A0092B-C50C-407E-A947-70E740481C1C}">
                  <a14:useLocalDpi xmlns:a14="http://schemas.microsoft.com/office/drawing/2010/main" xmlns="" val="0"/>
                </a:ext>
              </a:extLst>
            </a:blip>
            <a:srcRect t="3020" r="59302" b="88074"/>
            <a:stretch/>
          </p:blipFill>
          <p:spPr bwMode="auto">
            <a:xfrm>
              <a:off x="416918" y="276226"/>
              <a:ext cx="232589" cy="814388"/>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196038" name="Line 6"/>
          <p:cNvSpPr>
            <a:spLocks noChangeShapeType="1"/>
          </p:cNvSpPr>
          <p:nvPr userDrawn="1"/>
        </p:nvSpPr>
        <p:spPr bwMode="auto">
          <a:xfrm>
            <a:off x="0" y="310094"/>
            <a:ext cx="9144000" cy="7620"/>
          </a:xfrm>
          <a:prstGeom prst="line">
            <a:avLst/>
          </a:prstGeom>
          <a:noFill/>
          <a:ln w="50800">
            <a:solidFill>
              <a:srgbClr val="3C609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pitchFamily="18" charset="0"/>
            </a:endParaRPr>
          </a:p>
        </p:txBody>
      </p:sp>
    </p:spTree>
    <p:extLst>
      <p:ext uri="{BB962C8B-B14F-4D97-AF65-F5344CB8AC3E}">
        <p14:creationId xmlns:p14="http://schemas.microsoft.com/office/powerpoint/2010/main" xmlns="" val="1146363464"/>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74" r:id="rId3"/>
    <p:sldLayoutId id="2147483662" r:id="rId4"/>
    <p:sldLayoutId id="2147483673" r:id="rId5"/>
    <p:sldLayoutId id="2147483664" r:id="rId6"/>
    <p:sldLayoutId id="2147483667" r:id="rId7"/>
  </p:sldLayoutIdLst>
  <p:timing>
    <p:tnLst>
      <p:par>
        <p:cTn id="1" dur="indefinite" restart="never" nodeType="tmRoot"/>
      </p:par>
    </p:tnLst>
  </p:timing>
  <p:hf hdr="0" ftr="0" dt="0"/>
  <p:txStyles>
    <p:titleStyle>
      <a:lvl1pPr algn="l" rtl="0" fontAlgn="base">
        <a:lnSpc>
          <a:spcPts val="3700"/>
        </a:lnSpc>
        <a:spcBef>
          <a:spcPct val="0"/>
        </a:spcBef>
        <a:spcAft>
          <a:spcPct val="0"/>
        </a:spcAft>
        <a:defRPr lang="en-US" sz="3600" b="1" smtClean="0">
          <a:solidFill>
            <a:schemeClr val="tx2"/>
          </a:solidFill>
          <a:latin typeface="Arial" pitchFamily="34" charset="0"/>
          <a:ea typeface="+mj-ea"/>
          <a:cs typeface="Arial" pitchFamily="34" charset="0"/>
        </a:defRPr>
      </a:lvl1pPr>
      <a:lvl2pPr algn="ctr" rtl="0" fontAlgn="base">
        <a:spcBef>
          <a:spcPct val="0"/>
        </a:spcBef>
        <a:spcAft>
          <a:spcPct val="0"/>
        </a:spcAft>
        <a:defRPr sz="3000" b="1">
          <a:solidFill>
            <a:schemeClr val="tx2"/>
          </a:solidFill>
          <a:latin typeface="Arial Narrow" pitchFamily="34" charset="0"/>
        </a:defRPr>
      </a:lvl2pPr>
      <a:lvl3pPr algn="ctr" rtl="0" fontAlgn="base">
        <a:spcBef>
          <a:spcPct val="0"/>
        </a:spcBef>
        <a:spcAft>
          <a:spcPct val="0"/>
        </a:spcAft>
        <a:defRPr sz="3000" b="1">
          <a:solidFill>
            <a:schemeClr val="tx2"/>
          </a:solidFill>
          <a:latin typeface="Arial Narrow" pitchFamily="34" charset="0"/>
        </a:defRPr>
      </a:lvl3pPr>
      <a:lvl4pPr algn="ctr" rtl="0" fontAlgn="base">
        <a:spcBef>
          <a:spcPct val="0"/>
        </a:spcBef>
        <a:spcAft>
          <a:spcPct val="0"/>
        </a:spcAft>
        <a:defRPr sz="3000" b="1">
          <a:solidFill>
            <a:schemeClr val="tx2"/>
          </a:solidFill>
          <a:latin typeface="Arial Narrow" pitchFamily="34" charset="0"/>
        </a:defRPr>
      </a:lvl4pPr>
      <a:lvl5pPr algn="ctr" rtl="0" fontAlgn="base">
        <a:spcBef>
          <a:spcPct val="0"/>
        </a:spcBef>
        <a:spcAft>
          <a:spcPct val="0"/>
        </a:spcAft>
        <a:defRPr sz="3000" b="1">
          <a:solidFill>
            <a:schemeClr val="tx2"/>
          </a:solidFill>
          <a:latin typeface="Arial Narrow" pitchFamily="34" charset="0"/>
        </a:defRPr>
      </a:lvl5pPr>
      <a:lvl6pPr marL="457200" algn="ctr" rtl="0" fontAlgn="base">
        <a:spcBef>
          <a:spcPct val="0"/>
        </a:spcBef>
        <a:spcAft>
          <a:spcPct val="0"/>
        </a:spcAft>
        <a:defRPr sz="3000" b="1">
          <a:solidFill>
            <a:schemeClr val="tx2"/>
          </a:solidFill>
          <a:latin typeface="Arial Narrow" pitchFamily="34" charset="0"/>
        </a:defRPr>
      </a:lvl6pPr>
      <a:lvl7pPr marL="914400" algn="ctr" rtl="0" fontAlgn="base">
        <a:spcBef>
          <a:spcPct val="0"/>
        </a:spcBef>
        <a:spcAft>
          <a:spcPct val="0"/>
        </a:spcAft>
        <a:defRPr sz="3000" b="1">
          <a:solidFill>
            <a:schemeClr val="tx2"/>
          </a:solidFill>
          <a:latin typeface="Arial Narrow" pitchFamily="34" charset="0"/>
        </a:defRPr>
      </a:lvl7pPr>
      <a:lvl8pPr marL="1371600" algn="ctr" rtl="0" fontAlgn="base">
        <a:spcBef>
          <a:spcPct val="0"/>
        </a:spcBef>
        <a:spcAft>
          <a:spcPct val="0"/>
        </a:spcAft>
        <a:defRPr sz="3000" b="1">
          <a:solidFill>
            <a:schemeClr val="tx2"/>
          </a:solidFill>
          <a:latin typeface="Arial Narrow" pitchFamily="34" charset="0"/>
        </a:defRPr>
      </a:lvl8pPr>
      <a:lvl9pPr marL="1828800" algn="ctr" rtl="0" fontAlgn="base">
        <a:spcBef>
          <a:spcPct val="0"/>
        </a:spcBef>
        <a:spcAft>
          <a:spcPct val="0"/>
        </a:spcAft>
        <a:defRPr sz="3000" b="1">
          <a:solidFill>
            <a:schemeClr val="tx2"/>
          </a:solidFill>
          <a:latin typeface="Arial Narrow" pitchFamily="34" charset="0"/>
        </a:defRPr>
      </a:lvl9pPr>
    </p:titleStyle>
    <p:bodyStyle>
      <a:lvl1pPr marL="342900" indent="-342900" algn="l" rtl="0" fontAlgn="base">
        <a:spcBef>
          <a:spcPct val="50000"/>
        </a:spcBef>
        <a:spcAft>
          <a:spcPct val="0"/>
        </a:spcAft>
        <a:buClr>
          <a:srgbClr val="6D91C5"/>
        </a:buClr>
        <a:buFont typeface="Wingdings" pitchFamily="2" charset="2"/>
        <a:buChar char="§"/>
        <a:defRPr lang="en-US" sz="3200" dirty="0" smtClean="0">
          <a:solidFill>
            <a:schemeClr val="tx1"/>
          </a:solidFill>
          <a:latin typeface="Arial" pitchFamily="34" charset="0"/>
          <a:ea typeface="+mn-ea"/>
          <a:cs typeface="Arial" pitchFamily="34" charset="0"/>
        </a:defRPr>
      </a:lvl1pPr>
      <a:lvl2pPr marL="800100" indent="-328613" algn="l" rtl="0" fontAlgn="base">
        <a:spcBef>
          <a:spcPts val="1200"/>
        </a:spcBef>
        <a:spcAft>
          <a:spcPct val="0"/>
        </a:spcAft>
        <a:buClr>
          <a:srgbClr val="3C6096"/>
        </a:buClr>
        <a:buFont typeface="Arial" charset="0"/>
        <a:buChar char="–"/>
        <a:defRPr lang="en-US" sz="2800" dirty="0" smtClean="0">
          <a:solidFill>
            <a:schemeClr val="tx1"/>
          </a:solidFill>
          <a:latin typeface="Arial" pitchFamily="34" charset="0"/>
          <a:cs typeface="Arial" pitchFamily="34" charset="0"/>
        </a:defRPr>
      </a:lvl2pPr>
      <a:lvl3pPr marL="1200150" indent="-290513" algn="l" rtl="0" fontAlgn="base">
        <a:spcBef>
          <a:spcPts val="1200"/>
        </a:spcBef>
        <a:spcAft>
          <a:spcPct val="0"/>
        </a:spcAft>
        <a:buClrTx/>
        <a:buSzPct val="125000"/>
        <a:buFont typeface="Arial" pitchFamily="34" charset="0"/>
        <a:buChar char="•"/>
        <a:defRPr lang="en-US" sz="2400" dirty="0" smtClean="0">
          <a:solidFill>
            <a:schemeClr val="tx1"/>
          </a:solidFill>
          <a:latin typeface="Arial" pitchFamily="34" charset="0"/>
          <a:cs typeface="Arial" pitchFamily="34" charset="0"/>
        </a:defRPr>
      </a:lvl3pPr>
      <a:lvl4pPr marL="1485900" indent="-179388" algn="l" rtl="0" fontAlgn="base">
        <a:spcBef>
          <a:spcPts val="1200"/>
        </a:spcBef>
        <a:spcAft>
          <a:spcPct val="0"/>
        </a:spcAft>
        <a:buClrTx/>
        <a:buFont typeface="Arial" pitchFamily="34" charset="0"/>
        <a:buChar char="̶"/>
        <a:defRPr sz="2000">
          <a:solidFill>
            <a:schemeClr val="tx1"/>
          </a:solidFill>
          <a:latin typeface="Arial" charset="0"/>
        </a:defRPr>
      </a:lvl4pPr>
      <a:lvl5pPr marL="1885950" indent="-190500" algn="l" rtl="0" fontAlgn="base">
        <a:spcBef>
          <a:spcPts val="1200"/>
        </a:spcBef>
        <a:spcAft>
          <a:spcPct val="0"/>
        </a:spcAft>
        <a:buClrTx/>
        <a:buFont typeface="Wingdings" pitchFamily="2" charset="2"/>
        <a:buChar char="§"/>
        <a:defRPr sz="1800">
          <a:solidFill>
            <a:schemeClr val="tx1"/>
          </a:solidFill>
          <a:latin typeface="Arial" charset="0"/>
        </a:defRPr>
      </a:lvl5pPr>
      <a:lvl6pPr marL="2551113" indent="-398463" algn="l" rtl="0" fontAlgn="base">
        <a:spcBef>
          <a:spcPct val="25000"/>
        </a:spcBef>
        <a:spcAft>
          <a:spcPct val="0"/>
        </a:spcAft>
        <a:buClr>
          <a:schemeClr val="accent2"/>
        </a:buClr>
        <a:buFont typeface="Wingdings" pitchFamily="2" charset="2"/>
        <a:buChar char="n"/>
        <a:defRPr sz="2800">
          <a:solidFill>
            <a:schemeClr val="tx1"/>
          </a:solidFill>
          <a:latin typeface="Arial" charset="0"/>
        </a:defRPr>
      </a:lvl6pPr>
      <a:lvl7pPr marL="3008313" indent="-398463" algn="l" rtl="0" fontAlgn="base">
        <a:spcBef>
          <a:spcPct val="25000"/>
        </a:spcBef>
        <a:spcAft>
          <a:spcPct val="0"/>
        </a:spcAft>
        <a:buClr>
          <a:schemeClr val="accent2"/>
        </a:buClr>
        <a:buFont typeface="Wingdings" pitchFamily="2" charset="2"/>
        <a:buChar char="n"/>
        <a:defRPr sz="2800">
          <a:solidFill>
            <a:schemeClr val="tx1"/>
          </a:solidFill>
          <a:latin typeface="Arial" charset="0"/>
        </a:defRPr>
      </a:lvl7pPr>
      <a:lvl8pPr marL="3465513" indent="-398463" algn="l" rtl="0" fontAlgn="base">
        <a:spcBef>
          <a:spcPct val="25000"/>
        </a:spcBef>
        <a:spcAft>
          <a:spcPct val="0"/>
        </a:spcAft>
        <a:buClr>
          <a:schemeClr val="accent2"/>
        </a:buClr>
        <a:buFont typeface="Wingdings" pitchFamily="2" charset="2"/>
        <a:buChar char="n"/>
        <a:defRPr sz="2800">
          <a:solidFill>
            <a:schemeClr val="tx1"/>
          </a:solidFill>
          <a:latin typeface="Arial" charset="0"/>
        </a:defRPr>
      </a:lvl8pPr>
      <a:lvl9pPr marL="3922713" indent="-398463" algn="l" rtl="0" fontAlgn="base">
        <a:spcBef>
          <a:spcPct val="25000"/>
        </a:spcBef>
        <a:spcAft>
          <a:spcPct val="0"/>
        </a:spcAft>
        <a:buClr>
          <a:schemeClr val="accent2"/>
        </a:buClr>
        <a:buFont typeface="Wingdings" pitchFamily="2" charset="2"/>
        <a:buChar char="n"/>
        <a:defRPr sz="28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careacttarget.org/category/topics/data-reporting" TargetMode="External"/><Relationship Id="rId2" Type="http://schemas.openxmlformats.org/officeDocument/2006/relationships/hyperlink" Target="mailto:ryanwhitedatasupport.wrma@csrincorporated.com" TargetMode="External"/><Relationship Id="rId1" Type="http://schemas.openxmlformats.org/officeDocument/2006/relationships/slideLayout" Target="../slideLayouts/slideLayout4.xml"/><Relationship Id="rId5" Type="http://schemas.openxmlformats.org/officeDocument/2006/relationships/hyperlink" Target="mailto:CallCenter@HRSA.gov" TargetMode="External"/><Relationship Id="rId4" Type="http://schemas.openxmlformats.org/officeDocument/2006/relationships/hyperlink" Target="mailto:Data.TA@CAIglobal.org"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a:t>
            </a:fld>
            <a:endParaRPr lang="en-US" dirty="0">
              <a:solidFill>
                <a:srgbClr val="FFFFFF"/>
              </a:solidFill>
            </a:endParaRPr>
          </a:p>
        </p:txBody>
      </p:sp>
      <p:sp>
        <p:nvSpPr>
          <p:cNvPr id="17" name="Rectangle 16"/>
          <p:cNvSpPr/>
          <p:nvPr/>
        </p:nvSpPr>
        <p:spPr>
          <a:xfrm>
            <a:off x="1050879" y="982638"/>
            <a:ext cx="7492620" cy="5663089"/>
          </a:xfrm>
          <a:prstGeom prst="rect">
            <a:avLst/>
          </a:prstGeom>
        </p:spPr>
        <p:txBody>
          <a:bodyPr wrap="square">
            <a:spAutoFit/>
          </a:bodyPr>
          <a:lstStyle/>
          <a:p>
            <a:pPr algn="ctr"/>
            <a:r>
              <a:rPr lang="en-US" sz="5400" b="1" dirty="0" smtClean="0">
                <a:solidFill>
                  <a:srgbClr val="3C6096"/>
                </a:solidFill>
                <a:latin typeface="+mj-lt"/>
              </a:rPr>
              <a:t>HIV/AIDS Bureau</a:t>
            </a:r>
          </a:p>
          <a:p>
            <a:pPr algn="ctr"/>
            <a:endParaRPr lang="en-US" sz="4400" dirty="0" smtClean="0">
              <a:latin typeface="+mj-lt"/>
            </a:endParaRPr>
          </a:p>
          <a:p>
            <a:pPr algn="ctr"/>
            <a:r>
              <a:rPr lang="en-US" sz="4400" b="1" dirty="0" smtClean="0">
                <a:latin typeface="+mj-lt"/>
              </a:rPr>
              <a:t>The Grantee Toolbox</a:t>
            </a:r>
            <a:br>
              <a:rPr lang="en-US" sz="4400" b="1" dirty="0" smtClean="0">
                <a:latin typeface="+mj-lt"/>
              </a:rPr>
            </a:br>
            <a:endParaRPr lang="en-US" sz="4400" b="1" dirty="0" smtClean="0">
              <a:latin typeface="+mj-lt"/>
            </a:endParaRPr>
          </a:p>
          <a:p>
            <a:pPr algn="ctr"/>
            <a:r>
              <a:rPr lang="en-US" sz="4400" dirty="0" smtClean="0">
                <a:solidFill>
                  <a:srgbClr val="3C6096"/>
                </a:solidFill>
                <a:latin typeface="+mj-lt"/>
              </a:rPr>
              <a:t>Debbie Isenberg</a:t>
            </a:r>
          </a:p>
          <a:p>
            <a:pPr algn="ctr"/>
            <a:r>
              <a:rPr lang="en-US" sz="4400" dirty="0" smtClean="0">
                <a:solidFill>
                  <a:srgbClr val="3C6096"/>
                </a:solidFill>
                <a:latin typeface="+mj-lt"/>
              </a:rPr>
              <a:t>Elisa Peet</a:t>
            </a:r>
            <a:r>
              <a:rPr lang="en-US" sz="4400" dirty="0" smtClean="0">
                <a:solidFill>
                  <a:schemeClr val="accent2">
                    <a:lumMod val="60000"/>
                    <a:lumOff val="40000"/>
                  </a:schemeClr>
                </a:solidFill>
                <a:latin typeface="+mj-lt"/>
              </a:rPr>
              <a:t/>
            </a:r>
            <a:br>
              <a:rPr lang="en-US" sz="4400" dirty="0" smtClean="0">
                <a:solidFill>
                  <a:schemeClr val="accent2">
                    <a:lumMod val="60000"/>
                    <a:lumOff val="40000"/>
                  </a:schemeClr>
                </a:solidFill>
                <a:latin typeface="+mj-lt"/>
              </a:rPr>
            </a:br>
            <a:r>
              <a:rPr lang="en-US" sz="4400" dirty="0" smtClean="0">
                <a:solidFill>
                  <a:schemeClr val="accent2">
                    <a:lumMod val="60000"/>
                    <a:lumOff val="40000"/>
                  </a:schemeClr>
                </a:solidFill>
                <a:latin typeface="+mj-lt"/>
              </a:rPr>
              <a:t/>
            </a:r>
            <a:br>
              <a:rPr lang="en-US" sz="4400" dirty="0" smtClean="0">
                <a:solidFill>
                  <a:schemeClr val="accent2">
                    <a:lumMod val="60000"/>
                    <a:lumOff val="40000"/>
                  </a:schemeClr>
                </a:solidFill>
                <a:latin typeface="+mj-lt"/>
              </a:rPr>
            </a:br>
            <a:endParaRPr lang="en-US" sz="4400" dirty="0">
              <a:latin typeface="+mj-lt"/>
            </a:endParaRPr>
          </a:p>
        </p:txBody>
      </p:sp>
      <p:pic>
        <p:nvPicPr>
          <p:cNvPr id="18" name="Picture Placeholder 5" descr="SAIC_logo.jpg"/>
          <p:cNvPicPr>
            <a:picLocks noChangeAspect="1"/>
          </p:cNvPicPr>
          <p:nvPr/>
        </p:nvPicPr>
        <p:blipFill>
          <a:blip r:embed="rId2" cstate="print"/>
          <a:srcRect l="8352" r="8352"/>
          <a:stretch>
            <a:fillRect/>
          </a:stretch>
        </p:blipFill>
        <p:spPr bwMode="auto">
          <a:xfrm>
            <a:off x="7547071" y="5861050"/>
            <a:ext cx="1211262" cy="727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10</a:t>
            </a:fld>
            <a:endParaRPr lang="en-US" dirty="0">
              <a:solidFill>
                <a:srgbClr val="FFFFFF"/>
              </a:solidFill>
            </a:endParaRPr>
          </a:p>
        </p:txBody>
      </p:sp>
      <p:sp>
        <p:nvSpPr>
          <p:cNvPr id="4" name="Content Placeholder 3"/>
          <p:cNvSpPr>
            <a:spLocks noGrp="1"/>
          </p:cNvSpPr>
          <p:nvPr>
            <p:ph sz="quarter" idx="12"/>
          </p:nvPr>
        </p:nvSpPr>
        <p:spPr>
          <a:xfrm>
            <a:off x="722313" y="1487607"/>
            <a:ext cx="7891462" cy="4307148"/>
          </a:xfrm>
        </p:spPr>
        <p:txBody>
          <a:bodyPr/>
          <a:lstStyle/>
          <a:p>
            <a:r>
              <a:rPr lang="en-US" sz="2400" dirty="0" smtClean="0"/>
              <a:t>Provider reports can be accessed in two ways:</a:t>
            </a:r>
          </a:p>
          <a:p>
            <a:pPr lvl="1"/>
            <a:r>
              <a:rPr lang="en-US" sz="2200" dirty="0" smtClean="0"/>
              <a:t>Search for the provider report using the “Search Provider Reports” link under the left-side menu in the Workflow Inbox</a:t>
            </a:r>
          </a:p>
          <a:p>
            <a:pPr lvl="1"/>
            <a:r>
              <a:rPr lang="en-US" sz="2200" dirty="0" smtClean="0"/>
              <a:t>Print the report from within the actual provider report.</a:t>
            </a:r>
          </a:p>
          <a:p>
            <a:r>
              <a:rPr lang="en-US" sz="2400" dirty="0" smtClean="0"/>
              <a:t>Client Data Completeness Report can only be accessed through the search function</a:t>
            </a:r>
          </a:p>
          <a:p>
            <a:endParaRPr lang="en-US" sz="2400" dirty="0" smtClean="0"/>
          </a:p>
          <a:p>
            <a:endParaRPr lang="en-US" dirty="0"/>
          </a:p>
        </p:txBody>
      </p:sp>
      <p:sp>
        <p:nvSpPr>
          <p:cNvPr id="6" name="Title 1"/>
          <p:cNvSpPr>
            <a:spLocks noGrp="1"/>
          </p:cNvSpPr>
          <p:nvPr>
            <p:ph type="title"/>
          </p:nvPr>
        </p:nvSpPr>
        <p:spPr>
          <a:xfrm>
            <a:off x="695324" y="349956"/>
            <a:ext cx="8220075" cy="1117600"/>
          </a:xfrm>
        </p:spPr>
        <p:txBody>
          <a:bodyPr/>
          <a:lstStyle/>
          <a:p>
            <a:r>
              <a:rPr lang="en-US" dirty="0" smtClean="0"/>
              <a:t>Reports Available to Providers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11</a:t>
            </a:fld>
            <a:endParaRPr lang="en-US" dirty="0">
              <a:solidFill>
                <a:srgbClr val="FFFFFF"/>
              </a:solidFill>
            </a:endParaRPr>
          </a:p>
        </p:txBody>
      </p:sp>
      <p:sp>
        <p:nvSpPr>
          <p:cNvPr id="4" name="Content Placeholder 3"/>
          <p:cNvSpPr>
            <a:spLocks noGrp="1"/>
          </p:cNvSpPr>
          <p:nvPr>
            <p:ph sz="quarter" idx="12"/>
          </p:nvPr>
        </p:nvSpPr>
        <p:spPr>
          <a:xfrm>
            <a:off x="722313" y="1473960"/>
            <a:ext cx="7891462" cy="4675637"/>
          </a:xfrm>
        </p:spPr>
        <p:txBody>
          <a:bodyPr/>
          <a:lstStyle/>
          <a:p>
            <a:r>
              <a:rPr lang="en-US" sz="2400" dirty="0" smtClean="0"/>
              <a:t>PDF version of the online provider report</a:t>
            </a:r>
          </a:p>
          <a:p>
            <a:r>
              <a:rPr lang="en-US" sz="2400" dirty="0" smtClean="0"/>
              <a:t>Doesn’t include client-level data</a:t>
            </a:r>
          </a:p>
          <a:p>
            <a:r>
              <a:rPr lang="en-US" sz="2400" dirty="0" smtClean="0"/>
              <a:t>Useful in seeing the other grantees that fund your provider and the services they fund them for</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12</a:t>
            </a:fld>
            <a:endParaRPr lang="en-US" dirty="0">
              <a:solidFill>
                <a:srgbClr val="FFFFFF"/>
              </a:solidFill>
            </a:endParaRPr>
          </a:p>
        </p:txBody>
      </p:sp>
      <p:pic>
        <p:nvPicPr>
          <p:cNvPr id="1026" name="Picture 2"/>
          <p:cNvPicPr>
            <a:picLocks noGrp="1" noChangeAspect="1" noChangeArrowheads="1"/>
          </p:cNvPicPr>
          <p:nvPr>
            <p:ph sz="quarter" idx="12"/>
          </p:nvPr>
        </p:nvPicPr>
        <p:blipFill>
          <a:blip r:embed="rId2" cstate="print"/>
          <a:srcRect b="12780"/>
          <a:stretch>
            <a:fillRect/>
          </a:stretch>
        </p:blipFill>
        <p:spPr bwMode="auto">
          <a:xfrm>
            <a:off x="488597" y="1433015"/>
            <a:ext cx="8655404" cy="5158854"/>
          </a:xfrm>
          <a:prstGeom prst="rect">
            <a:avLst/>
          </a:prstGeom>
          <a:noFill/>
          <a:ln w="9525">
            <a:noFill/>
            <a:miter lim="800000"/>
            <a:headEnd/>
            <a:tailEnd/>
          </a:ln>
        </p:spPr>
      </p:pic>
      <p:sp>
        <p:nvSpPr>
          <p:cNvPr id="7" name="Title 1"/>
          <p:cNvSpPr>
            <a:spLocks noGrp="1"/>
          </p:cNvSpPr>
          <p:nvPr>
            <p:ph type="title"/>
          </p:nvPr>
        </p:nvSpPr>
        <p:spPr>
          <a:xfrm>
            <a:off x="695324" y="349956"/>
            <a:ext cx="8220075" cy="1117600"/>
          </a:xfrm>
        </p:spPr>
        <p:txBody>
          <a:bodyPr/>
          <a:lstStyle/>
          <a:p>
            <a:r>
              <a:rPr lang="en-US" dirty="0" smtClean="0"/>
              <a:t>Provider Report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13</a:t>
            </a:fld>
            <a:endParaRPr lang="en-US" dirty="0">
              <a:solidFill>
                <a:srgbClr val="FFFFFF"/>
              </a:solidFill>
            </a:endParaRPr>
          </a:p>
        </p:txBody>
      </p:sp>
      <p:sp>
        <p:nvSpPr>
          <p:cNvPr id="4" name="Content Placeholder 3"/>
          <p:cNvSpPr>
            <a:spLocks noGrp="1"/>
          </p:cNvSpPr>
          <p:nvPr>
            <p:ph sz="quarter" idx="12"/>
          </p:nvPr>
        </p:nvSpPr>
        <p:spPr>
          <a:xfrm>
            <a:off x="722313" y="1460312"/>
            <a:ext cx="7891462" cy="4593751"/>
          </a:xfrm>
        </p:spPr>
        <p:txBody>
          <a:bodyPr/>
          <a:lstStyle/>
          <a:p>
            <a:r>
              <a:rPr lang="en-US" sz="2400" dirty="0" smtClean="0"/>
              <a:t>Generated in HTML format </a:t>
            </a:r>
          </a:p>
          <a:p>
            <a:r>
              <a:rPr lang="en-US" sz="2400" dirty="0" smtClean="0"/>
              <a:t>Displays all the validation messages for the provider report</a:t>
            </a:r>
          </a:p>
          <a:p>
            <a:r>
              <a:rPr lang="en-US" sz="2400" b="1" dirty="0" smtClean="0"/>
              <a:t>Errors </a:t>
            </a:r>
            <a:r>
              <a:rPr lang="en-US" sz="2400" dirty="0" smtClean="0"/>
              <a:t>must be fixed in order to submit the provider report</a:t>
            </a:r>
          </a:p>
          <a:p>
            <a:r>
              <a:rPr lang="en-US" sz="2400" b="1" dirty="0" smtClean="0"/>
              <a:t>Warnings</a:t>
            </a:r>
            <a:r>
              <a:rPr lang="en-US" sz="2400" dirty="0" smtClean="0"/>
              <a:t> will not prevent users from submitting, but if they can’t be resolved, a warning comment is required</a:t>
            </a:r>
          </a:p>
          <a:p>
            <a:r>
              <a:rPr lang="en-US" sz="2400" b="1" dirty="0" smtClean="0"/>
              <a:t>Alerts</a:t>
            </a:r>
            <a:r>
              <a:rPr lang="en-US" sz="2400" dirty="0" smtClean="0"/>
              <a:t> will not prevent users from submitting, and no comment is required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Upload Confirmation Report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14</a:t>
            </a:fld>
            <a:endParaRPr lang="en-US" dirty="0">
              <a:solidFill>
                <a:srgbClr val="FFFFFF"/>
              </a:solidFill>
            </a:endParaRPr>
          </a:p>
        </p:txBody>
      </p:sp>
      <p:sp>
        <p:nvSpPr>
          <p:cNvPr id="4" name="Content Placeholder 3"/>
          <p:cNvSpPr>
            <a:spLocks noGrp="1"/>
          </p:cNvSpPr>
          <p:nvPr>
            <p:ph sz="quarter" idx="12"/>
          </p:nvPr>
        </p:nvSpPr>
        <p:spPr>
          <a:xfrm>
            <a:off x="722313" y="1487608"/>
            <a:ext cx="7891462" cy="4607399"/>
          </a:xfrm>
        </p:spPr>
        <p:txBody>
          <a:bodyPr/>
          <a:lstStyle/>
          <a:p>
            <a:r>
              <a:rPr lang="en-US" sz="2400" dirty="0" smtClean="0"/>
              <a:t>Generated in a PDF version</a:t>
            </a:r>
          </a:p>
          <a:p>
            <a:r>
              <a:rPr lang="en-US" sz="2400" dirty="0" smtClean="0"/>
              <a:t>Shows the aggregate client data that are in the system associated with a provider’s report</a:t>
            </a:r>
          </a:p>
          <a:p>
            <a:r>
              <a:rPr lang="en-US" sz="2400" dirty="0" smtClean="0"/>
              <a:t>Can be used to cross-check the numbers you expected based on your XML upload </a:t>
            </a:r>
          </a:p>
          <a:p>
            <a:r>
              <a:rPr lang="en-US" sz="2400" dirty="0" smtClean="0"/>
              <a:t>Displays number of clients by gender, race, ethnicity, service visits by category, etc.</a:t>
            </a:r>
          </a:p>
          <a:p>
            <a:r>
              <a:rPr lang="en-US" sz="2400" dirty="0" smtClean="0"/>
              <a:t>Only available once the client-level data has been uploaded to the provider report</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Crosswalk Report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15</a:t>
            </a:fld>
            <a:endParaRPr lang="en-US" dirty="0">
              <a:solidFill>
                <a:srgbClr val="FFFFFF"/>
              </a:solidFill>
            </a:endParaRPr>
          </a:p>
        </p:txBody>
      </p:sp>
      <p:sp>
        <p:nvSpPr>
          <p:cNvPr id="4" name="Content Placeholder 3"/>
          <p:cNvSpPr>
            <a:spLocks noGrp="1"/>
          </p:cNvSpPr>
          <p:nvPr>
            <p:ph sz="quarter" idx="12"/>
          </p:nvPr>
        </p:nvSpPr>
        <p:spPr>
          <a:xfrm>
            <a:off x="708665" y="1446663"/>
            <a:ext cx="7891462" cy="4621047"/>
          </a:xfrm>
        </p:spPr>
        <p:txBody>
          <a:bodyPr/>
          <a:lstStyle/>
          <a:p>
            <a:r>
              <a:rPr lang="en-US" sz="2400" dirty="0" smtClean="0"/>
              <a:t>Available in HTML format</a:t>
            </a:r>
          </a:p>
          <a:p>
            <a:r>
              <a:rPr lang="en-US" sz="2400" dirty="0" smtClean="0"/>
              <a:t>Compares the services selected as funded, services selected as delivered, services included in the XML upload, and whether a validation message is triggered</a:t>
            </a:r>
          </a:p>
          <a:p>
            <a:r>
              <a:rPr lang="en-US" sz="2400" dirty="0" smtClean="0"/>
              <a:t>Generated by Services or by Contracts.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16</a:t>
            </a:fld>
            <a:endParaRPr lang="en-US" dirty="0">
              <a:solidFill>
                <a:srgbClr val="FFFFFF"/>
              </a:solidFill>
            </a:endParaRPr>
          </a:p>
        </p:txBody>
      </p:sp>
      <p:pic>
        <p:nvPicPr>
          <p:cNvPr id="1026" name="Picture 2"/>
          <p:cNvPicPr>
            <a:picLocks noGrp="1" noChangeAspect="1" noChangeArrowheads="1"/>
          </p:cNvPicPr>
          <p:nvPr>
            <p:ph sz="quarter" idx="12"/>
          </p:nvPr>
        </p:nvPicPr>
        <p:blipFill>
          <a:blip r:embed="rId2" cstate="print"/>
          <a:srcRect/>
          <a:stretch>
            <a:fillRect/>
          </a:stretch>
        </p:blipFill>
        <p:spPr bwMode="auto">
          <a:xfrm>
            <a:off x="484777" y="1663137"/>
            <a:ext cx="8416417" cy="225376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85563" y="3878736"/>
            <a:ext cx="8468558" cy="2303700"/>
          </a:xfrm>
          <a:prstGeom prst="rect">
            <a:avLst/>
          </a:prstGeom>
          <a:noFill/>
          <a:ln w="9525">
            <a:noFill/>
            <a:miter lim="800000"/>
            <a:headEnd/>
            <a:tailEnd/>
          </a:ln>
        </p:spPr>
      </p:pic>
      <p:sp>
        <p:nvSpPr>
          <p:cNvPr id="7" name="Title 1"/>
          <p:cNvSpPr>
            <a:spLocks noGrp="1"/>
          </p:cNvSpPr>
          <p:nvPr>
            <p:ph type="title"/>
          </p:nvPr>
        </p:nvSpPr>
        <p:spPr>
          <a:xfrm>
            <a:off x="695324" y="349956"/>
            <a:ext cx="8220075" cy="1117600"/>
          </a:xfrm>
        </p:spPr>
        <p:txBody>
          <a:bodyPr/>
          <a:lstStyle/>
          <a:p>
            <a:r>
              <a:rPr lang="en-US" dirty="0" smtClean="0"/>
              <a:t>Services Crosswalk Report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Comments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17</a:t>
            </a:fld>
            <a:endParaRPr lang="en-US" dirty="0">
              <a:solidFill>
                <a:srgbClr val="FFFFFF"/>
              </a:solidFill>
            </a:endParaRPr>
          </a:p>
        </p:txBody>
      </p:sp>
      <p:sp>
        <p:nvSpPr>
          <p:cNvPr id="4" name="Content Placeholder 3"/>
          <p:cNvSpPr>
            <a:spLocks noGrp="1"/>
          </p:cNvSpPr>
          <p:nvPr>
            <p:ph sz="quarter" idx="12"/>
          </p:nvPr>
        </p:nvSpPr>
        <p:spPr>
          <a:xfrm>
            <a:off x="722313" y="1433018"/>
            <a:ext cx="7891462" cy="4702933"/>
          </a:xfrm>
        </p:spPr>
        <p:txBody>
          <a:bodyPr/>
          <a:lstStyle/>
          <a:p>
            <a:r>
              <a:rPr lang="en-US" sz="2400" dirty="0" smtClean="0"/>
              <a:t>Generated in HTML format </a:t>
            </a:r>
          </a:p>
          <a:p>
            <a:r>
              <a:rPr lang="en-US" sz="2400" dirty="0" smtClean="0"/>
              <a:t>Displays</a:t>
            </a:r>
          </a:p>
          <a:p>
            <a:pPr lvl="1"/>
            <a:r>
              <a:rPr lang="en-US" sz="2400" dirty="0" smtClean="0"/>
              <a:t>the date a comment was entered</a:t>
            </a:r>
          </a:p>
          <a:p>
            <a:pPr lvl="1"/>
            <a:r>
              <a:rPr lang="en-US" sz="2400" dirty="0" smtClean="0"/>
              <a:t>the name of the user that entered the comment</a:t>
            </a:r>
          </a:p>
          <a:p>
            <a:pPr lvl="1"/>
            <a:r>
              <a:rPr lang="en-US" sz="2400" dirty="0" smtClean="0"/>
              <a:t>the comment title</a:t>
            </a:r>
          </a:p>
          <a:p>
            <a:pPr lvl="1"/>
            <a:r>
              <a:rPr lang="en-US" sz="2400" dirty="0" smtClean="0"/>
              <a:t>the actual comment in a table</a:t>
            </a:r>
          </a:p>
          <a:p>
            <a:r>
              <a:rPr lang="en-US" sz="2400" dirty="0" smtClean="0"/>
              <a:t>Because comments can be read by other organizations associated with the provider report or HRSA staff, please be clear.</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Workflow History</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18</a:t>
            </a:fld>
            <a:endParaRPr lang="en-US" dirty="0">
              <a:solidFill>
                <a:srgbClr val="FFFFFF"/>
              </a:solidFill>
            </a:endParaRPr>
          </a:p>
        </p:txBody>
      </p:sp>
      <p:sp>
        <p:nvSpPr>
          <p:cNvPr id="4" name="Content Placeholder 3"/>
          <p:cNvSpPr>
            <a:spLocks noGrp="1"/>
          </p:cNvSpPr>
          <p:nvPr>
            <p:ph sz="quarter" idx="12"/>
          </p:nvPr>
        </p:nvSpPr>
        <p:spPr>
          <a:xfrm>
            <a:off x="722313" y="1433015"/>
            <a:ext cx="7891462" cy="4566456"/>
          </a:xfrm>
        </p:spPr>
        <p:txBody>
          <a:bodyPr/>
          <a:lstStyle/>
          <a:p>
            <a:r>
              <a:rPr lang="en-US" sz="2400" dirty="0" smtClean="0"/>
              <a:t>Generated in HTML format.</a:t>
            </a:r>
          </a:p>
          <a:p>
            <a:r>
              <a:rPr lang="en-US" sz="2400" dirty="0" smtClean="0"/>
              <a:t>Provider Report Workflow History shows</a:t>
            </a:r>
          </a:p>
          <a:p>
            <a:pPr lvl="1"/>
            <a:r>
              <a:rPr lang="en-US" sz="2400" dirty="0" smtClean="0"/>
              <a:t> the description of an action</a:t>
            </a:r>
          </a:p>
          <a:p>
            <a:pPr lvl="1"/>
            <a:r>
              <a:rPr lang="en-US" sz="2400" dirty="0" smtClean="0"/>
              <a:t>the user that took the action</a:t>
            </a:r>
          </a:p>
          <a:p>
            <a:pPr lvl="1"/>
            <a:r>
              <a:rPr lang="en-US" sz="2400" dirty="0" smtClean="0"/>
              <a:t>when the action occurred</a:t>
            </a:r>
          </a:p>
          <a:p>
            <a:r>
              <a:rPr lang="en-US" sz="2400" dirty="0" smtClean="0"/>
              <a:t>Examples of actions are</a:t>
            </a:r>
          </a:p>
          <a:p>
            <a:pPr lvl="1"/>
            <a:r>
              <a:rPr lang="en-US" sz="2400" dirty="0" smtClean="0"/>
              <a:t>A report is started</a:t>
            </a:r>
          </a:p>
          <a:p>
            <a:pPr lvl="1"/>
            <a:r>
              <a:rPr lang="en-US" sz="2400" dirty="0" smtClean="0"/>
              <a:t>CLD is uploaded or cleared</a:t>
            </a:r>
          </a:p>
          <a:p>
            <a:pPr lvl="1"/>
            <a:r>
              <a:rPr lang="en-US" sz="2400" dirty="0" smtClean="0"/>
              <a:t>A report is submitted</a:t>
            </a:r>
          </a:p>
          <a:p>
            <a:pPr lvl="1"/>
            <a:r>
              <a:rPr lang="en-US" sz="2400" dirty="0" smtClean="0"/>
              <a:t>A report is accepted/returned for changes, etc.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8FB37034-F134-4554-85D9-074569C3AC7D}" type="slidenum">
              <a:rPr lang="en-US" smtClean="0">
                <a:solidFill>
                  <a:srgbClr val="FFFFFF"/>
                </a:solidFill>
              </a:rPr>
              <a:pPr/>
              <a:t>19</a:t>
            </a:fld>
            <a:endParaRPr lang="en-US">
              <a:solidFill>
                <a:srgbClr val="FFFFFF"/>
              </a:solidFill>
            </a:endParaRPr>
          </a:p>
        </p:txBody>
      </p:sp>
      <p:pic>
        <p:nvPicPr>
          <p:cNvPr id="1026" name="Picture 2"/>
          <p:cNvPicPr>
            <a:picLocks noChangeAspect="1" noChangeArrowheads="1"/>
          </p:cNvPicPr>
          <p:nvPr/>
        </p:nvPicPr>
        <p:blipFill>
          <a:blip r:embed="rId2" cstate="print"/>
          <a:srcRect/>
          <a:stretch>
            <a:fillRect/>
          </a:stretch>
        </p:blipFill>
        <p:spPr bwMode="auto">
          <a:xfrm>
            <a:off x="655092" y="1600584"/>
            <a:ext cx="8202300" cy="5039048"/>
          </a:xfrm>
          <a:prstGeom prst="rect">
            <a:avLst/>
          </a:prstGeom>
          <a:noFill/>
          <a:ln w="9525">
            <a:solidFill>
              <a:srgbClr val="6D91C5"/>
            </a:solidFill>
            <a:miter lim="800000"/>
            <a:headEnd/>
            <a:tailEnd/>
          </a:ln>
        </p:spPr>
      </p:pic>
      <p:sp>
        <p:nvSpPr>
          <p:cNvPr id="4" name="Title 1"/>
          <p:cNvSpPr txBox="1">
            <a:spLocks/>
          </p:cNvSpPr>
          <p:nvPr/>
        </p:nvSpPr>
        <p:spPr>
          <a:xfrm>
            <a:off x="695324" y="641445"/>
            <a:ext cx="8220075" cy="812462"/>
          </a:xfrm>
          <a:prstGeom prst="rect">
            <a:avLst/>
          </a:prstGeom>
        </p:spPr>
        <p:txBody>
          <a:bodyPr/>
          <a:lstStyle/>
          <a:p>
            <a:pPr marL="0" marR="0" lvl="0" indent="0" algn="l" defTabSz="914400" rtl="0" eaLnBrk="1" fontAlgn="base" latinLnBrk="0" hangingPunct="1">
              <a:lnSpc>
                <a:spcPts val="37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uLnTx/>
                <a:uFillTx/>
                <a:latin typeface="Arial" pitchFamily="34" charset="0"/>
                <a:ea typeface="+mj-ea"/>
                <a:cs typeface="Arial" pitchFamily="34" charset="0"/>
              </a:rPr>
              <a:t>Exercise</a:t>
            </a:r>
            <a:endParaRPr kumimoji="0" lang="en-US" sz="36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pic>
        <p:nvPicPr>
          <p:cNvPr id="7" name="Picture 6"/>
          <p:cNvPicPr>
            <a:picLocks noChangeAspect="1" noChangeArrowheads="1"/>
          </p:cNvPicPr>
          <p:nvPr/>
        </p:nvPicPr>
        <p:blipFill>
          <a:blip r:embed="rId3" cstate="print"/>
          <a:srcRect/>
          <a:stretch>
            <a:fillRect/>
          </a:stretch>
        </p:blipFill>
        <p:spPr bwMode="auto">
          <a:xfrm>
            <a:off x="8084163" y="6154357"/>
            <a:ext cx="400050" cy="390525"/>
          </a:xfrm>
          <a:prstGeom prst="rect">
            <a:avLst/>
          </a:prstGeom>
          <a:noFill/>
          <a:ln w="9525">
            <a:noFill/>
            <a:miter lim="800000"/>
            <a:headEnd/>
            <a:tailEnd/>
          </a:ln>
        </p:spPr>
      </p:pic>
      <p:pic>
        <p:nvPicPr>
          <p:cNvPr id="8" name="Picture 6"/>
          <p:cNvPicPr>
            <a:picLocks noChangeAspect="1" noChangeArrowheads="1"/>
          </p:cNvPicPr>
          <p:nvPr/>
        </p:nvPicPr>
        <p:blipFill>
          <a:blip r:embed="rId3" cstate="print"/>
          <a:srcRect/>
          <a:stretch>
            <a:fillRect/>
          </a:stretch>
        </p:blipFill>
        <p:spPr bwMode="auto">
          <a:xfrm>
            <a:off x="4592613" y="6156633"/>
            <a:ext cx="400050" cy="390525"/>
          </a:xfrm>
          <a:prstGeom prst="rect">
            <a:avLst/>
          </a:prstGeom>
          <a:noFill/>
          <a:ln w="9525">
            <a:noFill/>
            <a:miter lim="800000"/>
            <a:headEnd/>
            <a:tailEnd/>
          </a:ln>
        </p:spPr>
      </p:pic>
      <p:sp>
        <p:nvSpPr>
          <p:cNvPr id="10" name="TextBox 9"/>
          <p:cNvSpPr txBox="1"/>
          <p:nvPr/>
        </p:nvSpPr>
        <p:spPr>
          <a:xfrm>
            <a:off x="4410498" y="6116476"/>
            <a:ext cx="900753" cy="382137"/>
          </a:xfrm>
          <a:prstGeom prst="rect">
            <a:avLst/>
          </a:prstGeom>
          <a:noFill/>
        </p:spPr>
        <p:txBody>
          <a:bodyPr wrap="square" rtlCol="0">
            <a:spAutoFit/>
          </a:bodyPr>
          <a:lstStyle/>
          <a:p>
            <a:r>
              <a:rPr lang="en-US" b="1" dirty="0" smtClean="0"/>
              <a:t>Review</a:t>
            </a:r>
            <a:endParaRPr lang="en-US" b="1" dirty="0"/>
          </a:p>
        </p:txBody>
      </p:sp>
      <p:sp>
        <p:nvSpPr>
          <p:cNvPr id="12" name="TextBox 11"/>
          <p:cNvSpPr txBox="1"/>
          <p:nvPr/>
        </p:nvSpPr>
        <p:spPr>
          <a:xfrm>
            <a:off x="7904325" y="6130132"/>
            <a:ext cx="805218" cy="369332"/>
          </a:xfrm>
          <a:prstGeom prst="rect">
            <a:avLst/>
          </a:prstGeom>
          <a:noFill/>
        </p:spPr>
        <p:txBody>
          <a:bodyPr wrap="square" rtlCol="0">
            <a:spAutoFit/>
          </a:bodyPr>
          <a:lstStyle/>
          <a:p>
            <a:r>
              <a:rPr lang="en-US" b="1" dirty="0" smtClean="0"/>
              <a:t>1 of 2</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pPr/>
              <a:t>2</a:t>
            </a:fld>
            <a:endParaRPr lang="en-US" dirty="0"/>
          </a:p>
        </p:txBody>
      </p:sp>
      <p:sp>
        <p:nvSpPr>
          <p:cNvPr id="7" name="Content Placeholder 6"/>
          <p:cNvSpPr>
            <a:spLocks noGrp="1"/>
          </p:cNvSpPr>
          <p:nvPr>
            <p:ph sz="quarter" idx="12"/>
          </p:nvPr>
        </p:nvSpPr>
        <p:spPr>
          <a:xfrm>
            <a:off x="722313" y="1569496"/>
            <a:ext cx="7891462" cy="4580103"/>
          </a:xfrm>
        </p:spPr>
        <p:txBody>
          <a:bodyPr/>
          <a:lstStyle/>
          <a:p>
            <a:r>
              <a:rPr lang="en-US" sz="2400" dirty="0" smtClean="0"/>
              <a:t>This continuing education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pPr lvl="1"/>
            <a:r>
              <a:rPr lang="en-US" sz="2400" dirty="0" smtClean="0"/>
              <a:t>Commercial support was not received for this activity.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 val="353773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Take Home</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20</a:t>
            </a:fld>
            <a:endParaRPr lang="en-US" dirty="0">
              <a:solidFill>
                <a:srgbClr val="FFFFFF"/>
              </a:solidFill>
            </a:endParaRPr>
          </a:p>
        </p:txBody>
      </p:sp>
      <p:sp>
        <p:nvSpPr>
          <p:cNvPr id="4" name="Content Placeholder 3"/>
          <p:cNvSpPr>
            <a:spLocks noGrp="1"/>
          </p:cNvSpPr>
          <p:nvPr>
            <p:ph sz="quarter" idx="12"/>
          </p:nvPr>
        </p:nvSpPr>
        <p:spPr>
          <a:xfrm>
            <a:off x="722313" y="1487607"/>
            <a:ext cx="7891462" cy="4593751"/>
          </a:xfrm>
        </p:spPr>
        <p:txBody>
          <a:bodyPr/>
          <a:lstStyle/>
          <a:p>
            <a:r>
              <a:rPr lang="en-US" sz="2400" dirty="0" smtClean="0"/>
              <a:t>There are many reports available for grantees which can show you different view of the information in your online reports.</a:t>
            </a:r>
          </a:p>
          <a:p>
            <a:r>
              <a:rPr lang="en-US" sz="2400" dirty="0" smtClean="0"/>
              <a:t>There are many reports available for providers which can show you different view of the information in your online reports.</a:t>
            </a:r>
          </a:p>
          <a:p>
            <a:r>
              <a:rPr lang="en-US" sz="2400" dirty="0" smtClean="0"/>
              <a:t>These reports are the tools available to you to review your providers’ data.</a:t>
            </a:r>
          </a:p>
          <a:p>
            <a:r>
              <a:rPr lang="en-US" sz="2400" dirty="0" smtClean="0"/>
              <a:t>HAB expects you to use these reports.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21</a:t>
            </a:fld>
            <a:endParaRPr lang="en-US" dirty="0">
              <a:solidFill>
                <a:srgbClr val="FFFFFF"/>
              </a:solidFill>
            </a:endParaRPr>
          </a:p>
        </p:txBody>
      </p:sp>
      <p:sp>
        <p:nvSpPr>
          <p:cNvPr id="17" name="Rectangle 16"/>
          <p:cNvSpPr/>
          <p:nvPr/>
        </p:nvSpPr>
        <p:spPr>
          <a:xfrm>
            <a:off x="1050879" y="982638"/>
            <a:ext cx="7492620" cy="2431435"/>
          </a:xfrm>
          <a:prstGeom prst="rect">
            <a:avLst/>
          </a:prstGeom>
        </p:spPr>
        <p:txBody>
          <a:bodyPr wrap="square">
            <a:spAutoFit/>
          </a:bodyPr>
          <a:lstStyle/>
          <a:p>
            <a:pPr algn="ctr"/>
            <a:r>
              <a:rPr lang="en-US" sz="5400" b="1" dirty="0" smtClean="0">
                <a:solidFill>
                  <a:srgbClr val="3C6096"/>
                </a:solidFill>
                <a:latin typeface="+mj-lt"/>
              </a:rPr>
              <a:t>How to Use the Tools in the RSR System (Part 2)</a:t>
            </a:r>
            <a:endParaRPr lang="en-US" sz="5400" b="1" dirty="0" smtClean="0">
              <a:solidFill>
                <a:srgbClr val="3C6096"/>
              </a:solidFill>
              <a:latin typeface="+mj-lt"/>
            </a:endParaRPr>
          </a:p>
          <a:p>
            <a:pPr algn="ctr"/>
            <a:endParaRPr lang="en-US" sz="4400" dirty="0" smtClean="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pPr/>
              <a:t>22</a:t>
            </a:fld>
            <a:endParaRPr lang="en-US" dirty="0"/>
          </a:p>
        </p:txBody>
      </p:sp>
      <p:sp>
        <p:nvSpPr>
          <p:cNvPr id="7" name="Content Placeholder 6"/>
          <p:cNvSpPr>
            <a:spLocks noGrp="1"/>
          </p:cNvSpPr>
          <p:nvPr>
            <p:ph sz="quarter" idx="12"/>
          </p:nvPr>
        </p:nvSpPr>
        <p:spPr>
          <a:xfrm>
            <a:off x="722313" y="1569496"/>
            <a:ext cx="7891462" cy="4580103"/>
          </a:xfrm>
        </p:spPr>
        <p:txBody>
          <a:bodyPr/>
          <a:lstStyle/>
          <a:p>
            <a:r>
              <a:rPr lang="en-US" sz="2400" dirty="0" smtClean="0"/>
              <a:t>Upon completion of this presentation, you should be able to:</a:t>
            </a:r>
            <a:endParaRPr lang="en-US" sz="2400" dirty="0"/>
          </a:p>
          <a:p>
            <a:pPr lvl="1"/>
            <a:r>
              <a:rPr lang="en-US" sz="2400" dirty="0" smtClean="0"/>
              <a:t>Identify ways you can use the reports during RSR reporting.</a:t>
            </a:r>
          </a:p>
          <a:p>
            <a:pPr lvl="1"/>
            <a:r>
              <a:rPr lang="en-US" sz="2400" dirty="0" smtClean="0"/>
              <a:t>Identify ways that the reports can help you plan for </a:t>
            </a:r>
            <a:r>
              <a:rPr lang="en-US" sz="2400" dirty="0" smtClean="0"/>
              <a:t>RSR reporting.</a:t>
            </a:r>
            <a:endParaRPr lang="en-US" sz="2400" dirty="0" smtClean="0"/>
          </a:p>
          <a:p>
            <a:pPr lvl="1"/>
            <a:endParaRPr lang="en-US" dirty="0" smtClean="0"/>
          </a:p>
          <a:p>
            <a:pPr lvl="1"/>
            <a:endParaRPr lang="en-US" dirty="0"/>
          </a:p>
        </p:txBody>
      </p:sp>
    </p:spTree>
    <p:extLst>
      <p:ext uri="{BB962C8B-B14F-4D97-AF65-F5344CB8AC3E}">
        <p14:creationId xmlns:p14="http://schemas.microsoft.com/office/powerpoint/2010/main" xmlns="" val="353773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Recourses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23</a:t>
            </a:fld>
            <a:endParaRPr lang="en-US" dirty="0">
              <a:solidFill>
                <a:srgbClr val="FFFFFF"/>
              </a:solidFill>
            </a:endParaRPr>
          </a:p>
        </p:txBody>
      </p:sp>
      <p:sp>
        <p:nvSpPr>
          <p:cNvPr id="4" name="Content Placeholder 3"/>
          <p:cNvSpPr>
            <a:spLocks noGrp="1"/>
          </p:cNvSpPr>
          <p:nvPr>
            <p:ph sz="quarter" idx="12"/>
          </p:nvPr>
        </p:nvSpPr>
        <p:spPr>
          <a:xfrm>
            <a:off x="750627" y="1487607"/>
            <a:ext cx="8188657" cy="4593751"/>
          </a:xfrm>
        </p:spPr>
        <p:txBody>
          <a:bodyPr/>
          <a:lstStyle/>
          <a:p>
            <a:pPr>
              <a:spcBef>
                <a:spcPts val="0"/>
              </a:spcBef>
            </a:pPr>
            <a:r>
              <a:rPr lang="en-US" sz="2400" dirty="0" smtClean="0"/>
              <a:t>Ryan White HIV/AIDS Program Data Support</a:t>
            </a:r>
          </a:p>
          <a:p>
            <a:pPr lvl="1">
              <a:spcBef>
                <a:spcPts val="0"/>
              </a:spcBef>
            </a:pPr>
            <a:r>
              <a:rPr lang="en-US" sz="2400" dirty="0" smtClean="0"/>
              <a:t>888.640.9356: M-F 9 am to 5:30 pm ET</a:t>
            </a:r>
          </a:p>
          <a:p>
            <a:pPr lvl="1">
              <a:spcBef>
                <a:spcPts val="0"/>
              </a:spcBef>
            </a:pPr>
            <a:r>
              <a:rPr lang="en-US" sz="2400" dirty="0" smtClean="0">
                <a:hlinkClick r:id="rId2"/>
              </a:rPr>
              <a:t>ryanwhitedatasupport.wrma@csrincorporated.com</a:t>
            </a:r>
            <a:r>
              <a:rPr lang="en-US" sz="2400" dirty="0" smtClean="0"/>
              <a:t> </a:t>
            </a:r>
          </a:p>
          <a:p>
            <a:pPr>
              <a:spcBef>
                <a:spcPts val="0"/>
              </a:spcBef>
            </a:pPr>
            <a:r>
              <a:rPr lang="en-US" sz="2400" dirty="0" smtClean="0"/>
              <a:t>TARGET Center website</a:t>
            </a:r>
          </a:p>
          <a:p>
            <a:pPr lvl="1">
              <a:spcBef>
                <a:spcPts val="0"/>
              </a:spcBef>
            </a:pPr>
            <a:r>
              <a:rPr lang="en-US" sz="2400" dirty="0" smtClean="0">
                <a:hlinkClick r:id="rId3"/>
              </a:rPr>
              <a:t>www.careacttarget.org/category/topics/data-reporting</a:t>
            </a:r>
            <a:r>
              <a:rPr lang="en-US" sz="2400" dirty="0" smtClean="0"/>
              <a:t> </a:t>
            </a:r>
          </a:p>
          <a:p>
            <a:pPr>
              <a:spcBef>
                <a:spcPts val="0"/>
              </a:spcBef>
            </a:pPr>
            <a:r>
              <a:rPr lang="en-US" sz="2400" dirty="0" smtClean="0"/>
              <a:t>DART Team</a:t>
            </a:r>
          </a:p>
          <a:p>
            <a:pPr lvl="1">
              <a:spcBef>
                <a:spcPts val="0"/>
              </a:spcBef>
            </a:pPr>
            <a:r>
              <a:rPr lang="en-US" sz="2400" dirty="0" smtClean="0">
                <a:hlinkClick r:id="rId4"/>
              </a:rPr>
              <a:t>Data.TA@CAIglobal.org</a:t>
            </a:r>
            <a:r>
              <a:rPr lang="en-US" sz="2400" dirty="0" smtClean="0"/>
              <a:t> </a:t>
            </a:r>
          </a:p>
          <a:p>
            <a:pPr>
              <a:spcBef>
                <a:spcPts val="0"/>
              </a:spcBef>
            </a:pPr>
            <a:r>
              <a:rPr lang="en-US" sz="2400" dirty="0" smtClean="0"/>
              <a:t>HRSA Call Center</a:t>
            </a:r>
          </a:p>
          <a:p>
            <a:pPr lvl="1">
              <a:spcBef>
                <a:spcPts val="0"/>
              </a:spcBef>
            </a:pPr>
            <a:r>
              <a:rPr lang="en-US" sz="2400" dirty="0" smtClean="0"/>
              <a:t>877.464.4772: M-F 9 am to 5:30 pm ET</a:t>
            </a:r>
          </a:p>
          <a:p>
            <a:pPr lvl="1">
              <a:spcBef>
                <a:spcPts val="0"/>
              </a:spcBef>
            </a:pPr>
            <a:r>
              <a:rPr lang="en-US" sz="2400" dirty="0" smtClean="0">
                <a:hlinkClick r:id="rId5"/>
              </a:rPr>
              <a:t>CallCenter@HRSA.gov</a:t>
            </a:r>
            <a:r>
              <a:rPr lang="en-US" sz="2400" dirty="0" smtClean="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24</a:t>
            </a:fld>
            <a:endParaRPr lang="en-US" dirty="0">
              <a:solidFill>
                <a:srgbClr val="FFFFFF"/>
              </a:solidFill>
            </a:endParaRPr>
          </a:p>
        </p:txBody>
      </p:sp>
      <p:sp>
        <p:nvSpPr>
          <p:cNvPr id="4" name="Content Placeholder 3"/>
          <p:cNvSpPr>
            <a:spLocks noGrp="1"/>
          </p:cNvSpPr>
          <p:nvPr>
            <p:ph sz="quarter" idx="12"/>
          </p:nvPr>
        </p:nvSpPr>
        <p:spPr>
          <a:xfrm>
            <a:off x="722313" y="1487607"/>
            <a:ext cx="7891462" cy="4593751"/>
          </a:xfrm>
        </p:spPr>
        <p:txBody>
          <a:bodyPr/>
          <a:lstStyle/>
          <a:p>
            <a:r>
              <a:rPr lang="en-US" sz="2400" dirty="0" smtClean="0"/>
              <a:t>If you would like to receive continuing education credit for this activity, please visit</a:t>
            </a:r>
          </a:p>
          <a:p>
            <a:pPr>
              <a:buNone/>
            </a:pPr>
            <a:r>
              <a:rPr lang="en-US" sz="2400" dirty="0" smtClean="0"/>
              <a:t/>
            </a:r>
            <a:br>
              <a:rPr lang="en-US" sz="2400" dirty="0" smtClean="0"/>
            </a:br>
            <a:r>
              <a:rPr lang="en-US" sz="2400" dirty="0" smtClean="0">
                <a:hlinkClick r:id="rId2"/>
              </a:rPr>
              <a:t>http://www.pesgce.com/RyanWhite2012</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25</a:t>
            </a:fld>
            <a:endParaRPr lang="en-US" dirty="0">
              <a:solidFill>
                <a:srgbClr val="FFFFFF"/>
              </a:solidFill>
            </a:endParaRPr>
          </a:p>
        </p:txBody>
      </p:sp>
      <p:sp>
        <p:nvSpPr>
          <p:cNvPr id="17" name="Rectangle 16"/>
          <p:cNvSpPr/>
          <p:nvPr/>
        </p:nvSpPr>
        <p:spPr>
          <a:xfrm>
            <a:off x="1050879" y="982638"/>
            <a:ext cx="7492620" cy="1692771"/>
          </a:xfrm>
          <a:prstGeom prst="rect">
            <a:avLst/>
          </a:prstGeom>
        </p:spPr>
        <p:txBody>
          <a:bodyPr wrap="square">
            <a:spAutoFit/>
          </a:bodyPr>
          <a:lstStyle/>
          <a:p>
            <a:pPr algn="ctr"/>
            <a:r>
              <a:rPr lang="en-US" sz="6000" b="1" dirty="0" smtClean="0">
                <a:solidFill>
                  <a:srgbClr val="3C6096"/>
                </a:solidFill>
                <a:latin typeface="+mj-lt"/>
              </a:rPr>
              <a:t>Questions?</a:t>
            </a:r>
          </a:p>
          <a:p>
            <a:pPr algn="ctr"/>
            <a:endParaRPr lang="en-US" sz="4400" dirty="0" smtClean="0">
              <a:latin typeface="+mj-lt"/>
            </a:endParaRPr>
          </a:p>
        </p:txBody>
      </p:sp>
      <p:pic>
        <p:nvPicPr>
          <p:cNvPr id="18" name="Picture Placeholder 5" descr="SAIC_logo.jpg"/>
          <p:cNvPicPr>
            <a:picLocks noChangeAspect="1"/>
          </p:cNvPicPr>
          <p:nvPr/>
        </p:nvPicPr>
        <p:blipFill>
          <a:blip r:embed="rId2" cstate="print"/>
          <a:srcRect l="8352" r="8352"/>
          <a:stretch>
            <a:fillRect/>
          </a:stretch>
        </p:blipFill>
        <p:spPr bwMode="auto">
          <a:xfrm>
            <a:off x="7547071" y="5861050"/>
            <a:ext cx="1211262" cy="727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pPr/>
              <a:t>3</a:t>
            </a:fld>
            <a:endParaRPr lang="en-US" dirty="0"/>
          </a:p>
        </p:txBody>
      </p:sp>
      <p:sp>
        <p:nvSpPr>
          <p:cNvPr id="7" name="Content Placeholder 6"/>
          <p:cNvSpPr>
            <a:spLocks noGrp="1"/>
          </p:cNvSpPr>
          <p:nvPr>
            <p:ph sz="quarter" idx="12"/>
          </p:nvPr>
        </p:nvSpPr>
        <p:spPr>
          <a:xfrm>
            <a:off x="708665" y="1569496"/>
            <a:ext cx="7891462" cy="4580103"/>
          </a:xfrm>
        </p:spPr>
        <p:txBody>
          <a:bodyPr/>
          <a:lstStyle/>
          <a:p>
            <a:r>
              <a:rPr lang="en-US" sz="2400" dirty="0" smtClean="0"/>
              <a:t>Debbie Isenberg, MPH, CHES</a:t>
            </a:r>
          </a:p>
          <a:p>
            <a:pPr lvl="1"/>
            <a:r>
              <a:rPr lang="en-US" sz="2400" dirty="0" smtClean="0"/>
              <a:t>Has no financial interest or relationships to disclose.</a:t>
            </a:r>
          </a:p>
          <a:p>
            <a:r>
              <a:rPr lang="en-US" sz="2400" dirty="0" smtClean="0"/>
              <a:t>Elisa Peet</a:t>
            </a:r>
          </a:p>
          <a:p>
            <a:pPr lvl="1"/>
            <a:r>
              <a:rPr lang="en-US" sz="2400" dirty="0" smtClean="0"/>
              <a:t>Has no financial interest or relationships to disclose</a:t>
            </a:r>
          </a:p>
          <a:p>
            <a:pPr lvl="1"/>
            <a:endParaRPr lang="en-US" dirty="0" smtClean="0"/>
          </a:p>
          <a:p>
            <a:pPr lvl="1"/>
            <a:endParaRPr lang="en-US" dirty="0"/>
          </a:p>
        </p:txBody>
      </p:sp>
    </p:spTree>
    <p:extLst>
      <p:ext uri="{BB962C8B-B14F-4D97-AF65-F5344CB8AC3E}">
        <p14:creationId xmlns:p14="http://schemas.microsoft.com/office/powerpoint/2010/main" xmlns="" val="353773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pPr/>
              <a:t>4</a:t>
            </a:fld>
            <a:endParaRPr lang="en-US" dirty="0"/>
          </a:p>
        </p:txBody>
      </p:sp>
      <p:sp>
        <p:nvSpPr>
          <p:cNvPr id="7" name="Content Placeholder 6"/>
          <p:cNvSpPr>
            <a:spLocks noGrp="1"/>
          </p:cNvSpPr>
          <p:nvPr>
            <p:ph sz="quarter" idx="12"/>
          </p:nvPr>
        </p:nvSpPr>
        <p:spPr>
          <a:xfrm>
            <a:off x="722313" y="1569496"/>
            <a:ext cx="7891462" cy="4580103"/>
          </a:xfrm>
        </p:spPr>
        <p:txBody>
          <a:bodyPr/>
          <a:lstStyle/>
          <a:p>
            <a:r>
              <a:rPr lang="en-US" sz="2400" dirty="0" smtClean="0"/>
              <a:t>Upon completion of this presentation, you should be able to:</a:t>
            </a:r>
            <a:endParaRPr lang="en-US" sz="2400" dirty="0"/>
          </a:p>
          <a:p>
            <a:pPr lvl="1"/>
            <a:r>
              <a:rPr lang="en-US" sz="2400" dirty="0" smtClean="0"/>
              <a:t>Locate and understand the reports available to Grantees in the RSR.</a:t>
            </a:r>
          </a:p>
          <a:p>
            <a:pPr lvl="1"/>
            <a:r>
              <a:rPr lang="en-US" sz="2400" dirty="0" smtClean="0"/>
              <a:t>Locate and understand the reports available to Providers in the RSR.</a:t>
            </a:r>
          </a:p>
          <a:p>
            <a:pPr lvl="1"/>
            <a:endParaRPr lang="en-US" dirty="0" smtClean="0"/>
          </a:p>
          <a:p>
            <a:pPr lvl="1"/>
            <a:endParaRPr lang="en-US" dirty="0"/>
          </a:p>
        </p:txBody>
      </p:sp>
    </p:spTree>
    <p:extLst>
      <p:ext uri="{BB962C8B-B14F-4D97-AF65-F5344CB8AC3E}">
        <p14:creationId xmlns:p14="http://schemas.microsoft.com/office/powerpoint/2010/main" xmlns="" val="35377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Available to Grantees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5</a:t>
            </a:fld>
            <a:endParaRPr lang="en-US" dirty="0">
              <a:solidFill>
                <a:srgbClr val="FFFFFF"/>
              </a:solidFill>
            </a:endParaRPr>
          </a:p>
        </p:txBody>
      </p:sp>
      <p:sp>
        <p:nvSpPr>
          <p:cNvPr id="4" name="Content Placeholder 3"/>
          <p:cNvSpPr>
            <a:spLocks noGrp="1"/>
          </p:cNvSpPr>
          <p:nvPr>
            <p:ph sz="quarter" idx="12"/>
          </p:nvPr>
        </p:nvSpPr>
        <p:spPr>
          <a:xfrm>
            <a:off x="722313" y="1542199"/>
            <a:ext cx="7891462" cy="4539159"/>
          </a:xfrm>
        </p:spPr>
        <p:txBody>
          <a:bodyPr/>
          <a:lstStyle/>
          <a:p>
            <a:r>
              <a:rPr lang="en-US" sz="2400" dirty="0" smtClean="0"/>
              <a:t>RSR Grantee Report</a:t>
            </a:r>
          </a:p>
          <a:p>
            <a:r>
              <a:rPr lang="en-US" sz="2400" dirty="0" smtClean="0"/>
              <a:t>RSR Client Data Completeness Report – by Data Element</a:t>
            </a:r>
          </a:p>
          <a:p>
            <a:r>
              <a:rPr lang="en-US" sz="2400" dirty="0" smtClean="0"/>
              <a:t>RSR Client Data Completeness Report – by Provider (available to both grantees and providers)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Grantee Report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6</a:t>
            </a:fld>
            <a:endParaRPr lang="en-US" dirty="0">
              <a:solidFill>
                <a:srgbClr val="FFFFFF"/>
              </a:solidFill>
            </a:endParaRPr>
          </a:p>
        </p:txBody>
      </p:sp>
      <p:sp>
        <p:nvSpPr>
          <p:cNvPr id="4" name="Content Placeholder 3"/>
          <p:cNvSpPr>
            <a:spLocks noGrp="1"/>
          </p:cNvSpPr>
          <p:nvPr>
            <p:ph sz="quarter" idx="12"/>
          </p:nvPr>
        </p:nvSpPr>
        <p:spPr>
          <a:xfrm>
            <a:off x="722313" y="1514904"/>
            <a:ext cx="7891462" cy="4607399"/>
          </a:xfrm>
        </p:spPr>
        <p:txBody>
          <a:bodyPr/>
          <a:lstStyle/>
          <a:p>
            <a:r>
              <a:rPr lang="en-US" sz="2400" dirty="0" smtClean="0"/>
              <a:t>PDF version of the online grantee report</a:t>
            </a:r>
          </a:p>
          <a:p>
            <a:r>
              <a:rPr lang="en-US" sz="2400" dirty="0" smtClean="0"/>
              <a:t>To download this report</a:t>
            </a:r>
          </a:p>
          <a:p>
            <a:pPr lvl="1"/>
            <a:r>
              <a:rPr lang="en-US" sz="2400" dirty="0" smtClean="0"/>
              <a:t>Search for the grantee report and download from the Print Package</a:t>
            </a:r>
          </a:p>
          <a:p>
            <a:pPr lvl="1"/>
            <a:r>
              <a:rPr lang="en-US" sz="2400" dirty="0" smtClean="0"/>
              <a:t>Click “Print” inside the grantee report under the left-side menu</a:t>
            </a:r>
          </a:p>
          <a:p>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Data Completeness Report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7</a:t>
            </a:fld>
            <a:endParaRPr lang="en-US" dirty="0">
              <a:solidFill>
                <a:srgbClr val="FFFFFF"/>
              </a:solidFill>
            </a:endParaRPr>
          </a:p>
        </p:txBody>
      </p:sp>
      <p:sp>
        <p:nvSpPr>
          <p:cNvPr id="4" name="Content Placeholder 3"/>
          <p:cNvSpPr>
            <a:spLocks noGrp="1"/>
          </p:cNvSpPr>
          <p:nvPr>
            <p:ph sz="quarter" idx="12"/>
          </p:nvPr>
        </p:nvSpPr>
        <p:spPr>
          <a:xfrm>
            <a:off x="722313" y="1514904"/>
            <a:ext cx="7891462" cy="4593751"/>
          </a:xfrm>
        </p:spPr>
        <p:txBody>
          <a:bodyPr/>
          <a:lstStyle/>
          <a:p>
            <a:r>
              <a:rPr lang="en-US" sz="2400" dirty="0" smtClean="0"/>
              <a:t>Provides feedback to </a:t>
            </a:r>
            <a:r>
              <a:rPr lang="en-US" sz="2400" b="1" dirty="0" smtClean="0"/>
              <a:t>grantees</a:t>
            </a:r>
            <a:r>
              <a:rPr lang="en-US" sz="2400" dirty="0" smtClean="0"/>
              <a:t> and </a:t>
            </a:r>
            <a:r>
              <a:rPr lang="en-US" sz="2400" b="1" dirty="0" smtClean="0"/>
              <a:t>providers</a:t>
            </a:r>
            <a:r>
              <a:rPr lang="en-US" sz="2400" dirty="0" smtClean="0"/>
              <a:t> on data quality, not quality of care.</a:t>
            </a:r>
          </a:p>
          <a:p>
            <a:r>
              <a:rPr lang="en-US" sz="2400" dirty="0" smtClean="0"/>
              <a:t>Two report options: 	</a:t>
            </a:r>
          </a:p>
          <a:p>
            <a:pPr lvl="1"/>
            <a:r>
              <a:rPr lang="en-US" sz="2200" dirty="0" smtClean="0"/>
              <a:t>By provider</a:t>
            </a:r>
          </a:p>
          <a:p>
            <a:pPr lvl="1"/>
            <a:r>
              <a:rPr lang="en-US" sz="2200" dirty="0" smtClean="0"/>
              <a:t>By data element.</a:t>
            </a:r>
          </a:p>
          <a:p>
            <a:r>
              <a:rPr lang="en-US" sz="2400" dirty="0" smtClean="0"/>
              <a:t>Available in PDF or Excel format.</a:t>
            </a:r>
          </a:p>
          <a:p>
            <a:r>
              <a:rPr lang="en-US" sz="2400" dirty="0" smtClean="0"/>
              <a:t>To download this report</a:t>
            </a:r>
          </a:p>
          <a:p>
            <a:pPr lvl="1"/>
            <a:r>
              <a:rPr lang="en-US" sz="2400" dirty="0" smtClean="0"/>
              <a:t>Search for the grantee report and download from the Print Package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Data Completeness Report (continued)</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8</a:t>
            </a:fld>
            <a:endParaRPr lang="en-US" dirty="0">
              <a:solidFill>
                <a:srgbClr val="FFFFFF"/>
              </a:solidFill>
            </a:endParaRPr>
          </a:p>
        </p:txBody>
      </p:sp>
      <p:sp>
        <p:nvSpPr>
          <p:cNvPr id="4" name="Content Placeholder 3"/>
          <p:cNvSpPr>
            <a:spLocks noGrp="1"/>
          </p:cNvSpPr>
          <p:nvPr>
            <p:ph sz="quarter" idx="12"/>
          </p:nvPr>
        </p:nvSpPr>
        <p:spPr>
          <a:xfrm>
            <a:off x="722313" y="1542197"/>
            <a:ext cx="7891462" cy="4429978"/>
          </a:xfrm>
        </p:spPr>
        <p:txBody>
          <a:bodyPr/>
          <a:lstStyle/>
          <a:p>
            <a:r>
              <a:rPr lang="en-US" sz="2400" dirty="0" smtClean="0"/>
              <a:t>For each data element, the Completeness Report contains:</a:t>
            </a:r>
          </a:p>
          <a:p>
            <a:pPr lvl="1"/>
            <a:r>
              <a:rPr lang="en-US" sz="2400" dirty="0" smtClean="0"/>
              <a:t>Number of clients for whom you reported the data element</a:t>
            </a:r>
          </a:p>
          <a:p>
            <a:pPr lvl="1"/>
            <a:r>
              <a:rPr lang="en-US" sz="2400" dirty="0" smtClean="0"/>
              <a:t>Number of clients for whom the element was required</a:t>
            </a:r>
          </a:p>
          <a:p>
            <a:pPr lvl="1"/>
            <a:r>
              <a:rPr lang="en-US" sz="2400" dirty="0" smtClean="0"/>
              <a:t>Number of client records for which the element was required but missing</a:t>
            </a:r>
          </a:p>
          <a:p>
            <a:pPr lvl="1"/>
            <a:r>
              <a:rPr lang="en-US" sz="2400" dirty="0" smtClean="0"/>
              <a:t>Number of client records for which the element was required and was reported as “Unknown”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Available to Providers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9</a:t>
            </a:fld>
            <a:endParaRPr lang="en-US" dirty="0">
              <a:solidFill>
                <a:srgbClr val="FFFFFF"/>
              </a:solidFill>
            </a:endParaRPr>
          </a:p>
        </p:txBody>
      </p:sp>
      <p:sp>
        <p:nvSpPr>
          <p:cNvPr id="4" name="Content Placeholder 3"/>
          <p:cNvSpPr>
            <a:spLocks noGrp="1"/>
          </p:cNvSpPr>
          <p:nvPr>
            <p:ph sz="quarter" idx="12"/>
          </p:nvPr>
        </p:nvSpPr>
        <p:spPr>
          <a:xfrm>
            <a:off x="722313" y="1487607"/>
            <a:ext cx="7891462" cy="4307148"/>
          </a:xfrm>
        </p:spPr>
        <p:txBody>
          <a:bodyPr/>
          <a:lstStyle/>
          <a:p>
            <a:r>
              <a:rPr lang="en-US" sz="2400" dirty="0" smtClean="0"/>
              <a:t>RSR Provider Report</a:t>
            </a:r>
          </a:p>
          <a:p>
            <a:r>
              <a:rPr lang="en-US" sz="2400" dirty="0" smtClean="0"/>
              <a:t>RSR Provider Report Validation</a:t>
            </a:r>
          </a:p>
          <a:p>
            <a:r>
              <a:rPr lang="en-US" sz="2400" dirty="0" smtClean="0"/>
              <a:t>RSR Client Upload Confirmation Report</a:t>
            </a:r>
          </a:p>
          <a:p>
            <a:r>
              <a:rPr lang="en-US" sz="2400" dirty="0" smtClean="0"/>
              <a:t>RSR Client Data Completeness Report (available to both grantees and providers)</a:t>
            </a:r>
          </a:p>
          <a:p>
            <a:r>
              <a:rPr lang="en-US" sz="2400" dirty="0" smtClean="0"/>
              <a:t>RSR Services Crosswalk Report – by Service or by Contract</a:t>
            </a:r>
          </a:p>
          <a:p>
            <a:r>
              <a:rPr lang="en-US" sz="2400" dirty="0" smtClean="0"/>
              <a:t>RSR Provider Report Comments</a:t>
            </a:r>
          </a:p>
          <a:p>
            <a:r>
              <a:rPr lang="en-US" sz="2400" dirty="0" smtClean="0"/>
              <a:t>RSR Provider Report Workflow History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rofile">
  <a:themeElements>
    <a:clrScheme name="1_Profile 2">
      <a:dk1>
        <a:srgbClr val="000000"/>
      </a:dk1>
      <a:lt1>
        <a:srgbClr val="FFFFFF"/>
      </a:lt1>
      <a:dk2>
        <a:srgbClr val="3C6096"/>
      </a:dk2>
      <a:lt2>
        <a:srgbClr val="B2B2B2"/>
      </a:lt2>
      <a:accent1>
        <a:srgbClr val="FF5050"/>
      </a:accent1>
      <a:accent2>
        <a:srgbClr val="FFCC66"/>
      </a:accent2>
      <a:accent3>
        <a:srgbClr val="FFFFFF"/>
      </a:accent3>
      <a:accent4>
        <a:srgbClr val="000000"/>
      </a:accent4>
      <a:accent5>
        <a:srgbClr val="FFB3B3"/>
      </a:accent5>
      <a:accent6>
        <a:srgbClr val="E7B95C"/>
      </a:accent6>
      <a:hlink>
        <a:srgbClr val="4C78B8"/>
      </a:hlink>
      <a:folHlink>
        <a:srgbClr val="339933"/>
      </a:folHlink>
    </a:clrScheme>
    <a:fontScheme name="1_Profil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Profile 1">
        <a:dk1>
          <a:srgbClr val="000000"/>
        </a:dk1>
        <a:lt1>
          <a:srgbClr val="FFFFFF"/>
        </a:lt1>
        <a:dk2>
          <a:srgbClr val="003366"/>
        </a:dk2>
        <a:lt2>
          <a:srgbClr val="FFFFCC"/>
        </a:lt2>
        <a:accent1>
          <a:srgbClr val="FF5050"/>
        </a:accent1>
        <a:accent2>
          <a:srgbClr val="FFFF66"/>
        </a:accent2>
        <a:accent3>
          <a:srgbClr val="AAADB8"/>
        </a:accent3>
        <a:accent4>
          <a:srgbClr val="DADADA"/>
        </a:accent4>
        <a:accent5>
          <a:srgbClr val="FFB3B3"/>
        </a:accent5>
        <a:accent6>
          <a:srgbClr val="E7E75C"/>
        </a:accent6>
        <a:hlink>
          <a:srgbClr val="6699FF"/>
        </a:hlink>
        <a:folHlink>
          <a:srgbClr val="00CC00"/>
        </a:folHlink>
      </a:clrScheme>
      <a:clrMap bg1="dk2" tx1="lt1" bg2="dk1" tx2="lt2" accent1="accent1" accent2="accent2" accent3="accent3" accent4="accent4" accent5="accent5" accent6="accent6" hlink="hlink" folHlink="folHlink"/>
    </a:extraClrScheme>
    <a:extraClrScheme>
      <a:clrScheme name="1_Profile 2">
        <a:dk1>
          <a:srgbClr val="000000"/>
        </a:dk1>
        <a:lt1>
          <a:srgbClr val="FFFFFF"/>
        </a:lt1>
        <a:dk2>
          <a:srgbClr val="3C6096"/>
        </a:dk2>
        <a:lt2>
          <a:srgbClr val="B2B2B2"/>
        </a:lt2>
        <a:accent1>
          <a:srgbClr val="FF5050"/>
        </a:accent1>
        <a:accent2>
          <a:srgbClr val="FFCC66"/>
        </a:accent2>
        <a:accent3>
          <a:srgbClr val="FFFFFF"/>
        </a:accent3>
        <a:accent4>
          <a:srgbClr val="000000"/>
        </a:accent4>
        <a:accent5>
          <a:srgbClr val="FFB3B3"/>
        </a:accent5>
        <a:accent6>
          <a:srgbClr val="E7B95C"/>
        </a:accent6>
        <a:hlink>
          <a:srgbClr val="4C78B8"/>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TotalTime>
  <Words>910</Words>
  <Application>Microsoft Office PowerPoint</Application>
  <PresentationFormat>On-screen Show (4:3)</PresentationFormat>
  <Paragraphs>148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1_Profile</vt:lpstr>
      <vt:lpstr>Slide 1</vt:lpstr>
      <vt:lpstr>Disclosures</vt:lpstr>
      <vt:lpstr>Disclosures</vt:lpstr>
      <vt:lpstr>Learning Objectives</vt:lpstr>
      <vt:lpstr>Reports Available to Grantees</vt:lpstr>
      <vt:lpstr>Grantee Report</vt:lpstr>
      <vt:lpstr>Client Data Completeness Report</vt:lpstr>
      <vt:lpstr>Client Data Completeness Report (continued)</vt:lpstr>
      <vt:lpstr>Reports Available to Providers</vt:lpstr>
      <vt:lpstr>Reports Available to Providers</vt:lpstr>
      <vt:lpstr>Provider Report</vt:lpstr>
      <vt:lpstr>Provider Report</vt:lpstr>
      <vt:lpstr>Provider Report Validation</vt:lpstr>
      <vt:lpstr>Client Upload Confirmation Report</vt:lpstr>
      <vt:lpstr>Services Crosswalk Report</vt:lpstr>
      <vt:lpstr>Services Crosswalk Report</vt:lpstr>
      <vt:lpstr>Provider Report Comments</vt:lpstr>
      <vt:lpstr>Provider Report Workflow History</vt:lpstr>
      <vt:lpstr>Slide 19</vt:lpstr>
      <vt:lpstr>Key Points to Take Home</vt:lpstr>
      <vt:lpstr>Slide 21</vt:lpstr>
      <vt:lpstr>Learning Objectives</vt:lpstr>
      <vt:lpstr>Recourses</vt:lpstr>
      <vt:lpstr>Obtaining CME/CE Credit</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 1</dc:title>
  <dc:creator>Jackson Hittle, Maria</dc:creator>
  <cp:lastModifiedBy>Elisa Peet</cp:lastModifiedBy>
  <cp:revision>118</cp:revision>
  <dcterms:created xsi:type="dcterms:W3CDTF">2011-10-21T21:26:12Z</dcterms:created>
  <dcterms:modified xsi:type="dcterms:W3CDTF">2012-10-25T13:10:59Z</dcterms:modified>
</cp:coreProperties>
</file>