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303" r:id="rId2"/>
    <p:sldId id="308" r:id="rId3"/>
    <p:sldId id="257" r:id="rId4"/>
    <p:sldId id="273" r:id="rId5"/>
    <p:sldId id="280" r:id="rId6"/>
    <p:sldId id="347" r:id="rId7"/>
    <p:sldId id="393" r:id="rId8"/>
    <p:sldId id="281" r:id="rId9"/>
    <p:sldId id="359" r:id="rId10"/>
    <p:sldId id="258" r:id="rId11"/>
    <p:sldId id="272" r:id="rId12"/>
    <p:sldId id="349" r:id="rId13"/>
    <p:sldId id="351" r:id="rId14"/>
    <p:sldId id="352" r:id="rId15"/>
    <p:sldId id="350" r:id="rId16"/>
    <p:sldId id="277" r:id="rId17"/>
    <p:sldId id="309" r:id="rId18"/>
    <p:sldId id="310" r:id="rId19"/>
    <p:sldId id="389" r:id="rId20"/>
    <p:sldId id="382" r:id="rId21"/>
    <p:sldId id="282" r:id="rId22"/>
    <p:sldId id="380" r:id="rId23"/>
    <p:sldId id="295" r:id="rId24"/>
    <p:sldId id="366" r:id="rId25"/>
    <p:sldId id="320" r:id="rId26"/>
    <p:sldId id="392" r:id="rId27"/>
    <p:sldId id="367" r:id="rId28"/>
    <p:sldId id="391" r:id="rId29"/>
    <p:sldId id="394" r:id="rId30"/>
    <p:sldId id="384" r:id="rId31"/>
    <p:sldId id="314" r:id="rId32"/>
    <p:sldId id="304" r:id="rId33"/>
    <p:sldId id="315" r:id="rId34"/>
    <p:sldId id="305" r:id="rId35"/>
    <p:sldId id="361" r:id="rId36"/>
    <p:sldId id="269" r:id="rId37"/>
    <p:sldId id="395" r:id="rId38"/>
    <p:sldId id="386" r:id="rId39"/>
    <p:sldId id="353" r:id="rId40"/>
    <p:sldId id="330" r:id="rId41"/>
    <p:sldId id="331" r:id="rId42"/>
    <p:sldId id="332" r:id="rId43"/>
    <p:sldId id="333" r:id="rId44"/>
    <p:sldId id="334" r:id="rId45"/>
    <p:sldId id="335" r:id="rId46"/>
    <p:sldId id="336" r:id="rId47"/>
    <p:sldId id="338" r:id="rId48"/>
    <p:sldId id="339" r:id="rId49"/>
    <p:sldId id="340" r:id="rId50"/>
    <p:sldId id="341" r:id="rId51"/>
    <p:sldId id="342" r:id="rId52"/>
    <p:sldId id="343" r:id="rId53"/>
    <p:sldId id="344" r:id="rId54"/>
    <p:sldId id="345" r:id="rId55"/>
    <p:sldId id="371" r:id="rId56"/>
    <p:sldId id="388"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2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05" autoAdjust="0"/>
    <p:restoredTop sz="88777" autoAdjust="0"/>
  </p:normalViewPr>
  <p:slideViewPr>
    <p:cSldViewPr>
      <p:cViewPr>
        <p:scale>
          <a:sx n="75" d="100"/>
          <a:sy n="75" d="100"/>
        </p:scale>
        <p:origin x="-888" y="108"/>
      </p:cViewPr>
      <p:guideLst>
        <p:guide orient="horz" pos="1872"/>
        <p:guide pos="2928"/>
      </p:guideLst>
    </p:cSldViewPr>
  </p:slideViewPr>
  <p:notesTextViewPr>
    <p:cViewPr>
      <p:scale>
        <a:sx n="1" d="1"/>
        <a:sy n="1" d="1"/>
      </p:scale>
      <p:origin x="0" y="0"/>
    </p:cViewPr>
  </p:notesTextViewPr>
  <p:sorterViewPr>
    <p:cViewPr>
      <p:scale>
        <a:sx n="100" d="100"/>
        <a:sy n="100" d="100"/>
      </p:scale>
      <p:origin x="0" y="11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EE3710-0BC1-4CAF-8806-81E18887EE5D}" type="datetimeFigureOut">
              <a:rPr lang="en-US" smtClean="0"/>
              <a:t>11/28/2012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AA90BD-C890-4656-BE36-2DBA14EDE051}" type="slidenum">
              <a:rPr lang="en-US" smtClean="0"/>
              <a:t>‹#›</a:t>
            </a:fld>
            <a:endParaRPr lang="en-US"/>
          </a:p>
        </p:txBody>
      </p:sp>
    </p:spTree>
    <p:extLst>
      <p:ext uri="{BB962C8B-B14F-4D97-AF65-F5344CB8AC3E}">
        <p14:creationId xmlns:p14="http://schemas.microsoft.com/office/powerpoint/2010/main" val="1811040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D5B47B-DC02-4713-AC60-74ED44E5CAC9}" type="slidenum">
              <a:rPr lang="en-US"/>
              <a:pPr/>
              <a:t>1</a:t>
            </a:fld>
            <a:endParaRPr lang="en-US"/>
          </a:p>
        </p:txBody>
      </p:sp>
      <p:sp>
        <p:nvSpPr>
          <p:cNvPr id="19087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908739" name="Rectangle 3"/>
          <p:cNvSpPr>
            <a:spLocks noGrp="1" noChangeArrowheads="1"/>
          </p:cNvSpPr>
          <p:nvPr>
            <p:ph type="body" idx="1"/>
          </p:nvPr>
        </p:nvSpPr>
        <p:spPr bwMode="auto">
          <a:xfrm>
            <a:off x="914711" y="4344108"/>
            <a:ext cx="5028579" cy="4114643"/>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797E616E-BC6A-4992-B007-A7F92113F8A2}" type="slidenum">
              <a:rPr lang="en-US" sz="1200"/>
              <a:pPr eaLnBrk="1" hangingPunct="1"/>
              <a:t>14</a:t>
            </a:fld>
            <a:endParaRPr lang="en-US" sz="1200"/>
          </a:p>
        </p:txBody>
      </p:sp>
      <p:sp>
        <p:nvSpPr>
          <p:cNvPr id="102403" name="Rectangle 2"/>
          <p:cNvSpPr>
            <a:spLocks noGrp="1" noRot="1" noChangeAspect="1" noChangeArrowheads="1" noTextEdit="1"/>
          </p:cNvSpPr>
          <p:nvPr>
            <p:ph type="sldImg"/>
          </p:nvPr>
        </p:nvSpPr>
        <p:spPr>
          <a:xfrm>
            <a:off x="1127125" y="665163"/>
            <a:ext cx="4646613" cy="3484562"/>
          </a:xfrm>
          <a:ln/>
        </p:spPr>
      </p:sp>
      <p:sp>
        <p:nvSpPr>
          <p:cNvPr id="102404" name="Rectangle 3"/>
          <p:cNvSpPr>
            <a:spLocks noGrp="1" noChangeArrowheads="1"/>
          </p:cNvSpPr>
          <p:nvPr>
            <p:ph type="body" idx="1"/>
          </p:nvPr>
        </p:nvSpPr>
        <p:spPr>
          <a:xfrm>
            <a:off x="881063" y="4370388"/>
            <a:ext cx="5065712" cy="407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 a separate survey, 154 ED providers reported they saw an average of 13 patients with suspected STDs per week.</a:t>
            </a:r>
          </a:p>
          <a:p>
            <a:pPr eaLnBrk="1" hangingPunct="1"/>
            <a:r>
              <a:rPr lang="en-US" smtClean="0"/>
              <a:t>Only 10% said they always recommended an HIV test for these patients.</a:t>
            </a:r>
          </a:p>
          <a:p>
            <a:pPr eaLnBrk="1" hangingPunct="1"/>
            <a:endParaRPr lang="en-US" smtClean="0"/>
          </a:p>
          <a:p>
            <a:pPr eaLnBrk="1" hangingPunct="1"/>
            <a:r>
              <a:rPr lang="en-US" smtClean="0"/>
              <a:t>Their reasons for not testing for HIV:</a:t>
            </a:r>
          </a:p>
          <a:p>
            <a:pPr eaLnBrk="1" hangingPunct="1"/>
            <a:r>
              <a:rPr lang="en-US" smtClean="0"/>
              <a:t>51% said they were concerned about follow-up (to provide HIV test results)</a:t>
            </a:r>
          </a:p>
          <a:p>
            <a:pPr eaLnBrk="1" hangingPunct="1"/>
            <a:r>
              <a:rPr lang="en-US" smtClean="0"/>
              <a:t>45% reported they were not “certified” to provide HIV counseling</a:t>
            </a:r>
          </a:p>
          <a:p>
            <a:pPr eaLnBrk="1" hangingPunct="1"/>
            <a:r>
              <a:rPr lang="en-US" smtClean="0"/>
              <a:t>19% said that the process of HIV testing (including separate informed consent and pre-test counseling) was too time-consuming.</a:t>
            </a:r>
          </a:p>
          <a:p>
            <a:pPr eaLnBrk="1" hangingPunct="1"/>
            <a:endParaRPr lang="en-US" smtClean="0"/>
          </a:p>
          <a:p>
            <a:pPr eaLnBrk="1" hangingPunct="1"/>
            <a:r>
              <a:rPr lang="en-US" smtClean="0"/>
              <a:t>Interestingly, 27% said that HIV testing was not available in their institutions.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B72ADAD6-CE89-4B06-848E-DC1DD1305CEC}" type="slidenum">
              <a:rPr lang="en-US" sz="1200"/>
              <a:pPr eaLnBrk="1" hangingPunct="1"/>
              <a:t>15</a:t>
            </a:fld>
            <a:endParaRPr lang="en-US" sz="1200"/>
          </a:p>
        </p:txBody>
      </p:sp>
      <p:sp>
        <p:nvSpPr>
          <p:cNvPr id="100355" name="Rectangle 2"/>
          <p:cNvSpPr>
            <a:spLocks noGrp="1" noRot="1" noChangeAspect="1" noChangeArrowheads="1" noTextEdit="1"/>
          </p:cNvSpPr>
          <p:nvPr>
            <p:ph type="sldImg"/>
          </p:nvPr>
        </p:nvSpPr>
        <p:spPr>
          <a:xfrm>
            <a:off x="1127125" y="665163"/>
            <a:ext cx="4646613" cy="3484562"/>
          </a:xfrm>
          <a:ln/>
        </p:spPr>
      </p:sp>
      <p:sp>
        <p:nvSpPr>
          <p:cNvPr id="100356" name="Rectangle 3"/>
          <p:cNvSpPr>
            <a:spLocks noGrp="1" noChangeArrowheads="1"/>
          </p:cNvSpPr>
          <p:nvPr>
            <p:ph type="body" idx="1"/>
          </p:nvPr>
        </p:nvSpPr>
        <p:spPr>
          <a:xfrm>
            <a:off x="881063" y="4370388"/>
            <a:ext cx="5065712" cy="407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With respect to testing based on risk assessment, these figures come from a study of routine screening with rapid HIV tests in the Emergency Department of the Stroger (Cook County) Hospital in Chicago.  </a:t>
            </a:r>
          </a:p>
          <a:p>
            <a:pPr eaLnBrk="1" hangingPunct="1"/>
            <a:endParaRPr lang="en-US" smtClean="0"/>
          </a:p>
          <a:p>
            <a:pPr eaLnBrk="1" hangingPunct="1"/>
            <a:r>
              <a:rPr lang="en-US" smtClean="0"/>
              <a:t>Nearly 2/3 of patients who were offered routine screening accepted testing.</a:t>
            </a:r>
          </a:p>
          <a:p>
            <a:pPr eaLnBrk="1" hangingPunct="1"/>
            <a:endParaRPr lang="en-US" smtClean="0"/>
          </a:p>
          <a:p>
            <a:pPr eaLnBrk="1" hangingPunct="1"/>
            <a:r>
              <a:rPr lang="en-US" smtClean="0"/>
              <a:t>Of those who tested positive for HIV, more than half (57%) had never been tested for HIV before, and 51% reported no specific risk factor for HIV.  </a:t>
            </a:r>
          </a:p>
          <a:p>
            <a:pPr eaLnBrk="1" hangingPunct="1"/>
            <a:endParaRPr lang="en-US" smtClean="0"/>
          </a:p>
          <a:p>
            <a:pPr eaLnBrk="1" hangingPunct="1"/>
            <a:r>
              <a:rPr lang="en-US" smtClean="0"/>
              <a:t>Thus, testing based on risk factors would have missed half those persons who did not know they were infected with HIV.</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02C48C-5C64-4FBA-8A2D-CE13CD057F5A}" type="slidenum">
              <a:rPr lang="en-US"/>
              <a:pPr/>
              <a:t>16</a:t>
            </a:fld>
            <a:endParaRPr 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40F2AD-01FC-4575-903A-F504FA01B80D}" type="slidenum">
              <a:rPr lang="en-US"/>
              <a:pPr/>
              <a:t>19</a:t>
            </a:fld>
            <a:endParaRPr lang="en-US"/>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Placeholder 2"/>
          <p:cNvSpPr>
            <a:spLocks noGrp="1" noRot="1" noChangeAspect="1"/>
          </p:cNvSpPr>
          <p:nvPr>
            <p:ph type="sldImg"/>
          </p:nvPr>
        </p:nvSpPr>
        <p:spPr bwMode="auto">
          <a:noFill/>
          <a:ln>
            <a:solidFill>
              <a:srgbClr val="000000"/>
            </a:solidFill>
            <a:miter lim="800000"/>
            <a:headEnd/>
            <a:tailEnd/>
          </a:ln>
        </p:spPr>
      </p:sp>
      <p:sp>
        <p:nvSpPr>
          <p:cNvPr id="163843"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Placeholder 2"/>
          <p:cNvSpPr>
            <a:spLocks noGrp="1" noRot="1" noChangeAspect="1"/>
          </p:cNvSpPr>
          <p:nvPr>
            <p:ph type="sldImg"/>
          </p:nvPr>
        </p:nvSpPr>
        <p:spPr bwMode="auto">
          <a:noFill/>
          <a:ln>
            <a:solidFill>
              <a:srgbClr val="000000"/>
            </a:solidFill>
            <a:miter lim="800000"/>
            <a:headEnd/>
            <a:tailEnd/>
          </a:ln>
        </p:spPr>
      </p:sp>
      <p:sp>
        <p:nvSpPr>
          <p:cNvPr id="165891"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Placeholder 2"/>
          <p:cNvSpPr>
            <a:spLocks noGrp="1" noRot="1" noChangeAspect="1"/>
          </p:cNvSpPr>
          <p:nvPr>
            <p:ph type="sldImg"/>
          </p:nvPr>
        </p:nvSpPr>
        <p:spPr bwMode="auto">
          <a:noFill/>
          <a:ln>
            <a:solidFill>
              <a:srgbClr val="000000"/>
            </a:solidFill>
            <a:miter lim="800000"/>
            <a:headEnd/>
            <a:tailEnd/>
          </a:ln>
        </p:spPr>
      </p:sp>
      <p:sp>
        <p:nvSpPr>
          <p:cNvPr id="161795"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Placeholder 2"/>
          <p:cNvSpPr>
            <a:spLocks noGrp="1" noRot="1" noChangeAspect="1"/>
          </p:cNvSpPr>
          <p:nvPr>
            <p:ph type="sldImg"/>
          </p:nvPr>
        </p:nvSpPr>
        <p:spPr bwMode="auto">
          <a:noFill/>
          <a:ln>
            <a:solidFill>
              <a:srgbClr val="000000"/>
            </a:solidFill>
            <a:miter lim="800000"/>
            <a:headEnd/>
            <a:tailEnd/>
          </a:ln>
        </p:spPr>
      </p:sp>
      <p:sp>
        <p:nvSpPr>
          <p:cNvPr id="157699"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4B1E21-1F99-491B-84E2-925A38BF7AE9}" type="slidenum">
              <a:rPr lang="en-US"/>
              <a:pPr/>
              <a:t>36</a:t>
            </a:fld>
            <a:endParaRPr lang="en-US"/>
          </a:p>
        </p:txBody>
      </p:sp>
      <p:sp>
        <p:nvSpPr>
          <p:cNvPr id="20992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99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First phase is assessment.</a:t>
            </a:r>
          </a:p>
        </p:txBody>
      </p:sp>
      <p:sp>
        <p:nvSpPr>
          <p:cNvPr id="4" name="Slide Number Placeholder 3"/>
          <p:cNvSpPr>
            <a:spLocks noGrp="1"/>
          </p:cNvSpPr>
          <p:nvPr>
            <p:ph type="sldNum" sz="quarter" idx="5"/>
          </p:nvPr>
        </p:nvSpPr>
        <p:spPr/>
        <p:txBody>
          <a:bodyPr/>
          <a:lstStyle/>
          <a:p>
            <a:pPr>
              <a:defRPr/>
            </a:pPr>
            <a:fld id="{E389B333-F9D3-4EFE-AEE9-871B77B411B7}" type="slidenum">
              <a:rPr lang="en-US" smtClean="0"/>
              <a:pPr>
                <a:defRPr/>
              </a:pPr>
              <a:t>41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478744-721B-4189-AA88-3CE89ECB39A0}" type="slidenum">
              <a:rPr lang="en-US"/>
              <a:pPr/>
              <a:t>3</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dirty="0"/>
              <a:t>"the science and art of preventing disease, prolonging life and promoting health through the organized efforts and informed choices of society, organizations, public and private, communities and individuals." (1920, C.E.A. Winslow)</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Determine your organization’s capacity to implement routine testing. Utilize a readiness questionnaire, OAPP has developed a self-assessment questionnaire.</a:t>
            </a:r>
          </a:p>
          <a:p>
            <a:endParaRPr lang="en-US" smtClean="0"/>
          </a:p>
          <a:p>
            <a:r>
              <a:rPr lang="en-US" smtClean="0"/>
              <a:t>Who will be involved in routine testing program, obtain “buy-in” from these key personnel. Exec. Dir., Med. Dir., Finance Dir., Lab Dir., providers, nurses, medical assistants, registration staff, IT staff.</a:t>
            </a:r>
          </a:p>
        </p:txBody>
      </p:sp>
      <p:sp>
        <p:nvSpPr>
          <p:cNvPr id="4" name="Slide Number Placeholder 3"/>
          <p:cNvSpPr>
            <a:spLocks noGrp="1"/>
          </p:cNvSpPr>
          <p:nvPr>
            <p:ph type="sldNum" sz="quarter" idx="5"/>
          </p:nvPr>
        </p:nvSpPr>
        <p:spPr/>
        <p:txBody>
          <a:bodyPr/>
          <a:lstStyle/>
          <a:p>
            <a:pPr>
              <a:defRPr/>
            </a:pPr>
            <a:fld id="{5D39B0E8-7FF7-4B9C-AF83-291470E72CBC}" type="slidenum">
              <a:rPr lang="en-US" smtClean="0"/>
              <a:pPr>
                <a:defRPr/>
              </a:pPr>
              <a:t>42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Should have a provider-level director of the testing program. Need a program coordinator. Need buy-in from nurse managers, registration supervisor, MA supervisor.</a:t>
            </a:r>
          </a:p>
        </p:txBody>
      </p:sp>
      <p:sp>
        <p:nvSpPr>
          <p:cNvPr id="4" name="Slide Number Placeholder 3"/>
          <p:cNvSpPr>
            <a:spLocks noGrp="1"/>
          </p:cNvSpPr>
          <p:nvPr>
            <p:ph type="sldNum" sz="quarter" idx="5"/>
          </p:nvPr>
        </p:nvSpPr>
        <p:spPr/>
        <p:txBody>
          <a:bodyPr/>
          <a:lstStyle/>
          <a:p>
            <a:pPr>
              <a:defRPr/>
            </a:pPr>
            <a:fld id="{06726751-4F96-49B1-AC07-A5353E7AAD59}" type="slidenum">
              <a:rPr lang="en-US" smtClean="0"/>
              <a:pPr>
                <a:defRPr/>
              </a:pPr>
              <a:t>43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Second phase is planning.</a:t>
            </a:r>
          </a:p>
        </p:txBody>
      </p:sp>
      <p:sp>
        <p:nvSpPr>
          <p:cNvPr id="4" name="Slide Number Placeholder 3"/>
          <p:cNvSpPr>
            <a:spLocks noGrp="1"/>
          </p:cNvSpPr>
          <p:nvPr>
            <p:ph type="sldNum" sz="quarter" idx="5"/>
          </p:nvPr>
        </p:nvSpPr>
        <p:spPr/>
        <p:txBody>
          <a:bodyPr/>
          <a:lstStyle/>
          <a:p>
            <a:pPr>
              <a:defRPr/>
            </a:pPr>
            <a:fld id="{49522B4A-C4B3-4B60-8998-0FE485003D98}" type="slidenum">
              <a:rPr lang="en-US" smtClean="0"/>
              <a:pPr>
                <a:defRPr/>
              </a:pPr>
              <a:t>44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If standard; oral or blood draw. If rapid; which rapid test kit to use.</a:t>
            </a:r>
          </a:p>
          <a:p>
            <a:endParaRPr lang="en-US" smtClean="0"/>
          </a:p>
          <a:p>
            <a:r>
              <a:rPr lang="en-US" smtClean="0"/>
              <a:t>Define opt-out and opt-in will be discussed later.</a:t>
            </a:r>
          </a:p>
          <a:p>
            <a:endParaRPr lang="en-US" smtClean="0"/>
          </a:p>
          <a:p>
            <a:r>
              <a:rPr lang="en-US" smtClean="0"/>
              <a:t>Data collection form, lab slip or lab form, opt-out or patient declination form, HIV brochures, other documents.</a:t>
            </a:r>
          </a:p>
        </p:txBody>
      </p:sp>
      <p:sp>
        <p:nvSpPr>
          <p:cNvPr id="4" name="Slide Number Placeholder 3"/>
          <p:cNvSpPr>
            <a:spLocks noGrp="1"/>
          </p:cNvSpPr>
          <p:nvPr>
            <p:ph type="sldNum" sz="quarter" idx="5"/>
          </p:nvPr>
        </p:nvSpPr>
        <p:spPr/>
        <p:txBody>
          <a:bodyPr/>
          <a:lstStyle/>
          <a:p>
            <a:pPr>
              <a:defRPr/>
            </a:pPr>
            <a:fld id="{0DC95BDD-4164-4C14-8072-7854B0D525C3}" type="slidenum">
              <a:rPr lang="en-US" smtClean="0"/>
              <a:pPr>
                <a:defRPr/>
              </a:pPr>
              <a:t>45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A documented clinic flow plan may include these components.</a:t>
            </a:r>
          </a:p>
        </p:txBody>
      </p:sp>
      <p:sp>
        <p:nvSpPr>
          <p:cNvPr id="4" name="Slide Number Placeholder 3"/>
          <p:cNvSpPr>
            <a:spLocks noGrp="1"/>
          </p:cNvSpPr>
          <p:nvPr>
            <p:ph type="sldNum" sz="quarter" idx="5"/>
          </p:nvPr>
        </p:nvSpPr>
        <p:spPr/>
        <p:txBody>
          <a:bodyPr/>
          <a:lstStyle/>
          <a:p>
            <a:pPr>
              <a:defRPr/>
            </a:pPr>
            <a:fld id="{977ACC5B-23E3-41E4-A028-11E3F4EBE91B}" type="slidenum">
              <a:rPr lang="en-US" smtClean="0"/>
              <a:pPr>
                <a:defRPr/>
              </a:pPr>
              <a:t>46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Concerns that need to be addressed in the planning phase. Additional duties placed on the clinic staff. Extra time for documentation.</a:t>
            </a:r>
          </a:p>
          <a:p>
            <a:endParaRPr lang="en-US" smtClean="0"/>
          </a:p>
          <a:p>
            <a:r>
              <a:rPr lang="en-US" smtClean="0"/>
              <a:t>So many tests, so few positives.</a:t>
            </a:r>
          </a:p>
          <a:p>
            <a:endParaRPr lang="en-US" smtClean="0"/>
          </a:p>
          <a:p>
            <a:r>
              <a:rPr lang="en-US" smtClean="0"/>
              <a:t>H1N1 vaccines</a:t>
            </a:r>
          </a:p>
        </p:txBody>
      </p:sp>
      <p:sp>
        <p:nvSpPr>
          <p:cNvPr id="4" name="Slide Number Placeholder 3"/>
          <p:cNvSpPr>
            <a:spLocks noGrp="1"/>
          </p:cNvSpPr>
          <p:nvPr>
            <p:ph type="sldNum" sz="quarter" idx="5"/>
          </p:nvPr>
        </p:nvSpPr>
        <p:spPr/>
        <p:txBody>
          <a:bodyPr/>
          <a:lstStyle/>
          <a:p>
            <a:pPr>
              <a:defRPr/>
            </a:pPr>
            <a:fld id="{FDB43856-B4EC-4BBD-9C52-C6A96529C707}" type="slidenum">
              <a:rPr lang="en-US" smtClean="0"/>
              <a:pPr>
                <a:defRPr/>
              </a:pPr>
              <a:t>47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Most important question is who is going to perform the test. </a:t>
            </a:r>
          </a:p>
        </p:txBody>
      </p:sp>
      <p:sp>
        <p:nvSpPr>
          <p:cNvPr id="4" name="Slide Number Placeholder 3"/>
          <p:cNvSpPr>
            <a:spLocks noGrp="1"/>
          </p:cNvSpPr>
          <p:nvPr>
            <p:ph type="sldNum" sz="quarter" idx="5"/>
          </p:nvPr>
        </p:nvSpPr>
        <p:spPr/>
        <p:txBody>
          <a:bodyPr/>
          <a:lstStyle/>
          <a:p>
            <a:pPr>
              <a:defRPr/>
            </a:pPr>
            <a:fld id="{104E8F4F-74D1-4D2B-A9D2-D3E1C6379414}" type="slidenum">
              <a:rPr lang="en-US" smtClean="0"/>
              <a:pPr>
                <a:defRPr/>
              </a:pPr>
              <a:t>48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Discuss CPT codes.</a:t>
            </a:r>
          </a:p>
          <a:p>
            <a:endParaRPr lang="en-US" smtClean="0"/>
          </a:p>
          <a:p>
            <a:r>
              <a:rPr lang="en-US" smtClean="0"/>
              <a:t>Rapid testing vs. conventional testing and maintaining CDC’s recommendation of routine testing.</a:t>
            </a:r>
          </a:p>
          <a:p>
            <a:endParaRPr lang="en-US" smtClean="0"/>
          </a:p>
          <a:p>
            <a:r>
              <a:rPr lang="en-US" smtClean="0"/>
              <a:t>Partnerships are crucial. Labs who provide confirmatory testing, OAPP for TA and HIV services and treatment providers.</a:t>
            </a:r>
          </a:p>
        </p:txBody>
      </p:sp>
      <p:sp>
        <p:nvSpPr>
          <p:cNvPr id="4" name="Slide Number Placeholder 3"/>
          <p:cNvSpPr>
            <a:spLocks noGrp="1"/>
          </p:cNvSpPr>
          <p:nvPr>
            <p:ph type="sldNum" sz="quarter" idx="5"/>
          </p:nvPr>
        </p:nvSpPr>
        <p:spPr/>
        <p:txBody>
          <a:bodyPr/>
          <a:lstStyle/>
          <a:p>
            <a:pPr>
              <a:defRPr/>
            </a:pPr>
            <a:fld id="{245DE591-986A-487B-805C-B6FFD9D63950}" type="slidenum">
              <a:rPr lang="en-US" smtClean="0"/>
              <a:pPr>
                <a:defRPr/>
              </a:pPr>
              <a:t>49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Third phase of the implementation process.</a:t>
            </a:r>
          </a:p>
        </p:txBody>
      </p:sp>
      <p:sp>
        <p:nvSpPr>
          <p:cNvPr id="4" name="Slide Number Placeholder 3"/>
          <p:cNvSpPr>
            <a:spLocks noGrp="1"/>
          </p:cNvSpPr>
          <p:nvPr>
            <p:ph type="sldNum" sz="quarter" idx="5"/>
          </p:nvPr>
        </p:nvSpPr>
        <p:spPr/>
        <p:txBody>
          <a:bodyPr/>
          <a:lstStyle/>
          <a:p>
            <a:pPr>
              <a:defRPr/>
            </a:pPr>
            <a:fld id="{1817BE4D-4E64-4D65-A1A1-A0CA7B0976A3}" type="slidenum">
              <a:rPr lang="en-US" smtClean="0"/>
              <a:pPr>
                <a:defRPr/>
              </a:pPr>
              <a:t>50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Program coordinator needs to be free of other duties to closely monitor testing progress for at least the first week. Test collection and other quality assurance activities need to be closely monitored during this period.</a:t>
            </a:r>
          </a:p>
        </p:txBody>
      </p:sp>
      <p:sp>
        <p:nvSpPr>
          <p:cNvPr id="4" name="Slide Number Placeholder 3"/>
          <p:cNvSpPr>
            <a:spLocks noGrp="1"/>
          </p:cNvSpPr>
          <p:nvPr>
            <p:ph type="sldNum" sz="quarter" idx="5"/>
          </p:nvPr>
        </p:nvSpPr>
        <p:spPr/>
        <p:txBody>
          <a:bodyPr/>
          <a:lstStyle/>
          <a:p>
            <a:pPr>
              <a:defRPr/>
            </a:pPr>
            <a:fld id="{0DD75E80-F8E7-49BC-93C6-52E8EA38D4A5}" type="slidenum">
              <a:rPr lang="en-US" smtClean="0"/>
              <a:pPr>
                <a:defRPr/>
              </a:pPr>
              <a:t>51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CD62A7-57AC-471B-ABC9-273FC8AD6A5F}" type="slidenum">
              <a:rPr lang="en-US"/>
              <a:pPr/>
              <a:t>4</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r>
              <a:rPr lang="en-US" dirty="0"/>
              <a:t>Screening:  assessment of pre-clinical disease in individual patients by a clinician using special tests or standardized examinations in order to identify individuals needing special intervention.</a:t>
            </a:r>
          </a:p>
          <a:p>
            <a:r>
              <a:rPr lang="en-US" dirty="0"/>
              <a:t>Population Screening:  the presumptive identification of unrecognized disease or defect by the application of tests, examinations, or other procedures which can be applied rapidly to sort out apparently well persons who probably have a disease from those who probably do not.</a:t>
            </a:r>
          </a:p>
          <a:p>
            <a:r>
              <a:rPr lang="en-US" dirty="0"/>
              <a:t>A Good Screening Test:  </a:t>
            </a:r>
          </a:p>
          <a:p>
            <a:r>
              <a:rPr lang="en-US" dirty="0"/>
              <a:t>1) </a:t>
            </a:r>
            <a:r>
              <a:rPr lang="en-US" b="1" dirty="0"/>
              <a:t>Valid</a:t>
            </a:r>
            <a:r>
              <a:rPr lang="en-US" dirty="0"/>
              <a:t>: provides a good preliminary indication of which individuals actually have </a:t>
            </a:r>
            <a:r>
              <a:rPr lang="en-US" dirty="0" err="1"/>
              <a:t>dz</a:t>
            </a:r>
            <a:r>
              <a:rPr lang="en-US" dirty="0"/>
              <a:t> &amp; which do not.</a:t>
            </a:r>
          </a:p>
          <a:p>
            <a:r>
              <a:rPr lang="en-US" dirty="0"/>
              <a:t>– Sensitivity: ability of test to ID those who have the </a:t>
            </a:r>
            <a:r>
              <a:rPr lang="en-US" dirty="0" err="1"/>
              <a:t>dz</a:t>
            </a:r>
            <a:endParaRPr lang="en-US" dirty="0"/>
          </a:p>
          <a:p>
            <a:r>
              <a:rPr lang="en-US" dirty="0"/>
              <a:t>– Specificity: ability of test to ID correctly those who do not have the </a:t>
            </a:r>
            <a:r>
              <a:rPr lang="en-US" dirty="0" err="1"/>
              <a:t>dz</a:t>
            </a:r>
            <a:endParaRPr lang="en-US" dirty="0"/>
          </a:p>
          <a:p>
            <a:r>
              <a:rPr lang="en-US" dirty="0"/>
              <a:t>2) </a:t>
            </a:r>
            <a:r>
              <a:rPr lang="en-US" b="1" dirty="0"/>
              <a:t>Reliable</a:t>
            </a:r>
            <a:r>
              <a:rPr lang="en-US" dirty="0"/>
              <a:t>: consistent results when test repeated on same individual.</a:t>
            </a:r>
          </a:p>
          <a:p>
            <a:r>
              <a:rPr lang="en-US" dirty="0"/>
              <a:t>3) </a:t>
            </a:r>
            <a:r>
              <a:rPr lang="en-US" b="1" dirty="0"/>
              <a:t>Sufficient yield</a:t>
            </a:r>
            <a:r>
              <a:rPr lang="en-US" dirty="0"/>
              <a:t>: of previously unrecognized </a:t>
            </a:r>
            <a:r>
              <a:rPr lang="en-US" dirty="0" err="1"/>
              <a:t>dz</a:t>
            </a:r>
            <a:r>
              <a:rPr lang="en-US" dirty="0"/>
              <a:t> which is brought to </a:t>
            </a:r>
            <a:r>
              <a:rPr lang="en-US" dirty="0" err="1"/>
              <a:t>tx</a:t>
            </a:r>
            <a:r>
              <a:rPr lang="en-US" dirty="0"/>
              <a:t> as result of the screening.</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The 4</a:t>
            </a:r>
            <a:r>
              <a:rPr lang="en-US" baseline="30000" smtClean="0"/>
              <a:t>th</a:t>
            </a:r>
            <a:r>
              <a:rPr lang="en-US" smtClean="0"/>
              <a:t> and last phase of the routine testing process is monitoring.</a:t>
            </a:r>
          </a:p>
        </p:txBody>
      </p:sp>
      <p:sp>
        <p:nvSpPr>
          <p:cNvPr id="4" name="Slide Number Placeholder 3"/>
          <p:cNvSpPr>
            <a:spLocks noGrp="1"/>
          </p:cNvSpPr>
          <p:nvPr>
            <p:ph type="sldNum" sz="quarter" idx="5"/>
          </p:nvPr>
        </p:nvSpPr>
        <p:spPr/>
        <p:txBody>
          <a:bodyPr/>
          <a:lstStyle/>
          <a:p>
            <a:pPr>
              <a:defRPr/>
            </a:pPr>
            <a:fld id="{E4353BDE-70A7-4B07-ABCC-4F50FAFAEE4B}" type="slidenum">
              <a:rPr lang="en-US" smtClean="0"/>
              <a:pPr>
                <a:defRPr/>
              </a:pPr>
              <a:t>52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Monitoring the testing program is an on-going process. </a:t>
            </a:r>
          </a:p>
        </p:txBody>
      </p:sp>
      <p:sp>
        <p:nvSpPr>
          <p:cNvPr id="4" name="Slide Number Placeholder 3"/>
          <p:cNvSpPr>
            <a:spLocks noGrp="1"/>
          </p:cNvSpPr>
          <p:nvPr>
            <p:ph type="sldNum" sz="quarter" idx="5"/>
          </p:nvPr>
        </p:nvSpPr>
        <p:spPr/>
        <p:txBody>
          <a:bodyPr/>
          <a:lstStyle/>
          <a:p>
            <a:pPr>
              <a:defRPr/>
            </a:pPr>
            <a:fld id="{6E5781E6-C679-43D6-832E-76B2C6DE259D}" type="slidenum">
              <a:rPr lang="en-US" smtClean="0"/>
              <a:pPr>
                <a:defRPr/>
              </a:pPr>
              <a:t>53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Make changes to the written clinic flow as well as the physical flow and continue the testing process.</a:t>
            </a:r>
          </a:p>
        </p:txBody>
      </p:sp>
      <p:sp>
        <p:nvSpPr>
          <p:cNvPr id="4" name="Slide Number Placeholder 3"/>
          <p:cNvSpPr>
            <a:spLocks noGrp="1"/>
          </p:cNvSpPr>
          <p:nvPr>
            <p:ph type="sldNum" sz="quarter" idx="5"/>
          </p:nvPr>
        </p:nvSpPr>
        <p:spPr/>
        <p:txBody>
          <a:bodyPr/>
          <a:lstStyle/>
          <a:p>
            <a:pPr>
              <a:defRPr/>
            </a:pPr>
            <a:fld id="{20F0F1E4-D9AE-4D2B-8E17-147CF7C8E5E0}" type="slidenum">
              <a:rPr lang="en-US" smtClean="0"/>
              <a:pPr>
                <a:defRPr/>
              </a:pPr>
              <a:t>54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D5206F-4305-49EE-A6DE-36FDB0304F82}" type="slidenum">
              <a:rPr lang="en-US"/>
              <a:pPr/>
              <a:t>5</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Placeholder 2"/>
          <p:cNvSpPr>
            <a:spLocks noGrp="1" noRot="1" noChangeAspect="1"/>
          </p:cNvSpPr>
          <p:nvPr>
            <p:ph type="sldImg"/>
          </p:nvPr>
        </p:nvSpPr>
        <p:spPr bwMode="auto">
          <a:noFill/>
          <a:ln>
            <a:solidFill>
              <a:srgbClr val="000000"/>
            </a:solidFill>
            <a:miter lim="800000"/>
            <a:headEnd/>
            <a:tailEnd/>
          </a:ln>
        </p:spPr>
      </p:sp>
      <p:sp>
        <p:nvSpPr>
          <p:cNvPr id="119811"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803D7F-C64E-4062-9004-A1EB08FA391D}" type="slidenum">
              <a:rPr lang="en-US"/>
              <a:pPr/>
              <a:t>10</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3CBC07-E498-4EFE-9642-9B69368F4861}" type="slidenum">
              <a:rPr lang="en-US"/>
              <a:pPr/>
              <a:t>11</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r>
              <a:rPr lang="en-US">
                <a:solidFill>
                  <a:srgbClr val="000000"/>
                </a:solidFill>
              </a:rPr>
              <a:t>Example: 5 minutes/patient, for 50Kscreened patients per year in 1 facility = 4,167 hours/year diverted from other activities</a:t>
            </a:r>
          </a:p>
          <a:p>
            <a:endParaRPr lang="en-US"/>
          </a:p>
          <a:p>
            <a:r>
              <a:rPr lang="en-US"/>
              <a:t>Kelen GD. Public Health Initiatives in the Emergency Department: Not So Good for the Public Health?.  Acad Emerg Med.  Vol 15 (2), pp194–197, Feb 2008.</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6557EEC0-F0E4-4A0C-B026-5CE01270BFE9}" type="slidenum">
              <a:rPr lang="en-US" sz="1200"/>
              <a:pPr eaLnBrk="1" hangingPunct="1"/>
              <a:t>12</a:t>
            </a:fld>
            <a:endParaRPr lang="en-US" sz="1200"/>
          </a:p>
        </p:txBody>
      </p:sp>
      <p:sp>
        <p:nvSpPr>
          <p:cNvPr id="99331" name="Rectangle 2"/>
          <p:cNvSpPr>
            <a:spLocks noGrp="1" noRot="1" noChangeAspect="1" noChangeArrowheads="1" noTextEdit="1"/>
          </p:cNvSpPr>
          <p:nvPr>
            <p:ph type="sldImg"/>
          </p:nvPr>
        </p:nvSpPr>
        <p:spPr>
          <a:xfrm>
            <a:off x="1127125" y="665163"/>
            <a:ext cx="4646613" cy="3484562"/>
          </a:xfrm>
          <a:ln/>
        </p:spPr>
      </p:sp>
      <p:sp>
        <p:nvSpPr>
          <p:cNvPr id="99332" name="Rectangle 3"/>
          <p:cNvSpPr>
            <a:spLocks noGrp="1" noChangeArrowheads="1"/>
          </p:cNvSpPr>
          <p:nvPr>
            <p:ph type="body" idx="1"/>
          </p:nvPr>
        </p:nvSpPr>
        <p:spPr>
          <a:xfrm>
            <a:off x="881063" y="4370388"/>
            <a:ext cx="5065712" cy="407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Emergency Departments represent 10% of all ambulatory care visits in the United States.</a:t>
            </a:r>
          </a:p>
          <a:p>
            <a:pPr eaLnBrk="1" hangingPunct="1"/>
            <a:endParaRPr lang="en-US" smtClean="0"/>
          </a:p>
          <a:p>
            <a:pPr eaLnBrk="1" hangingPunct="1"/>
            <a:r>
              <a:rPr lang="en-US" smtClean="0"/>
              <a:t>In 2000 through 2002, there were over 100 million visits to Emergency Departments each year.</a:t>
            </a:r>
          </a:p>
          <a:p>
            <a:pPr eaLnBrk="1" hangingPunct="1"/>
            <a:r>
              <a:rPr lang="en-US" smtClean="0"/>
              <a:t>Of these, persons in the sexually active age group (15-64) accounted for nearly 70 million visits a year.</a:t>
            </a:r>
          </a:p>
          <a:p>
            <a:pPr eaLnBrk="1" hangingPunct="1"/>
            <a:endParaRPr lang="en-US" smtClean="0"/>
          </a:p>
          <a:p>
            <a:pPr eaLnBrk="1" hangingPunct="1"/>
            <a:r>
              <a:rPr lang="en-US" smtClean="0"/>
              <a:t>Despite recommendations for routine testing, EDs reported that only about 200,000 HIV tests were ordered – and the number seems to be going down.  Of course, not all of these represent high-prevalence emergency departments, but HIV tests were performed in less than ½ of 1% of these acute-care visits.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BFF1A4F7-813B-43B9-8A14-8AC19EC30875}" type="slidenum">
              <a:rPr lang="en-US" sz="1200"/>
              <a:pPr eaLnBrk="1" hangingPunct="1"/>
              <a:t>13</a:t>
            </a:fld>
            <a:endParaRPr lang="en-US" sz="1200"/>
          </a:p>
        </p:txBody>
      </p:sp>
      <p:sp>
        <p:nvSpPr>
          <p:cNvPr id="101379" name="Rectangle 2"/>
          <p:cNvSpPr>
            <a:spLocks noGrp="1" noRot="1" noChangeAspect="1" noChangeArrowheads="1" noTextEdit="1"/>
          </p:cNvSpPr>
          <p:nvPr>
            <p:ph type="sldImg"/>
          </p:nvPr>
        </p:nvSpPr>
        <p:spPr>
          <a:xfrm>
            <a:off x="1127125" y="665163"/>
            <a:ext cx="4646613" cy="3484562"/>
          </a:xfrm>
          <a:ln/>
        </p:spPr>
      </p:sp>
      <p:sp>
        <p:nvSpPr>
          <p:cNvPr id="101380" name="Rectangle 3"/>
          <p:cNvSpPr>
            <a:spLocks noGrp="1" noChangeArrowheads="1"/>
          </p:cNvSpPr>
          <p:nvPr>
            <p:ph type="body" idx="1"/>
          </p:nvPr>
        </p:nvSpPr>
        <p:spPr>
          <a:xfrm>
            <a:off x="881063" y="4370388"/>
            <a:ext cx="5065712" cy="407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What about testing for persons being treated for STDs?</a:t>
            </a:r>
          </a:p>
          <a:p>
            <a:pPr eaLnBrk="1" hangingPunct="1"/>
            <a:endParaRPr lang="en-US" smtClean="0"/>
          </a:p>
          <a:p>
            <a:pPr eaLnBrk="1" hangingPunct="1"/>
            <a:r>
              <a:rPr lang="en-US" smtClean="0"/>
              <a:t>In this survey of 95 academic emergency departments, for patients with suspected STDs,</a:t>
            </a:r>
          </a:p>
          <a:p>
            <a:pPr eaLnBrk="1" hangingPunct="1"/>
            <a:r>
              <a:rPr lang="en-US" smtClean="0"/>
              <a:t>93% of the institutions reported they routinely screened for gonorrhea</a:t>
            </a:r>
          </a:p>
          <a:p>
            <a:pPr eaLnBrk="1" hangingPunct="1"/>
            <a:r>
              <a:rPr lang="en-US" smtClean="0"/>
              <a:t>88% screened for chlamydia</a:t>
            </a:r>
          </a:p>
          <a:p>
            <a:pPr eaLnBrk="1" hangingPunct="1"/>
            <a:r>
              <a:rPr lang="en-US" smtClean="0"/>
              <a:t>58% screened for syphilis</a:t>
            </a:r>
          </a:p>
          <a:p>
            <a:pPr eaLnBrk="1" hangingPunct="1"/>
            <a:endParaRPr lang="en-US" smtClean="0"/>
          </a:p>
          <a:p>
            <a:pPr eaLnBrk="1" hangingPunct="1"/>
            <a:r>
              <a:rPr lang="en-US" smtClean="0"/>
              <a:t>And only 3% of these academic Emergency Departments screened for HIV.</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5AC4B-D203-4F4E-B566-97FC7D27ED74}"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0CF0E-BC7D-49A9-A6C6-4D8267B40E99}" type="slidenum">
              <a:rPr lang="en-US" smtClean="0"/>
              <a:t>‹#›</a:t>
            </a:fld>
            <a:endParaRPr lang="en-US"/>
          </a:p>
        </p:txBody>
      </p:sp>
    </p:spTree>
    <p:extLst>
      <p:ext uri="{BB962C8B-B14F-4D97-AF65-F5344CB8AC3E}">
        <p14:creationId xmlns:p14="http://schemas.microsoft.com/office/powerpoint/2010/main" val="150466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5AC4B-D203-4F4E-B566-97FC7D27ED74}"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0CF0E-BC7D-49A9-A6C6-4D8267B40E99}" type="slidenum">
              <a:rPr lang="en-US" smtClean="0"/>
              <a:t>‹#›</a:t>
            </a:fld>
            <a:endParaRPr lang="en-US"/>
          </a:p>
        </p:txBody>
      </p:sp>
    </p:spTree>
    <p:extLst>
      <p:ext uri="{BB962C8B-B14F-4D97-AF65-F5344CB8AC3E}">
        <p14:creationId xmlns:p14="http://schemas.microsoft.com/office/powerpoint/2010/main" val="2910386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5AC4B-D203-4F4E-B566-97FC7D27ED74}"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0CF0E-BC7D-49A9-A6C6-4D8267B40E99}" type="slidenum">
              <a:rPr lang="en-US" smtClean="0"/>
              <a:t>‹#›</a:t>
            </a:fld>
            <a:endParaRPr lang="en-US"/>
          </a:p>
        </p:txBody>
      </p:sp>
    </p:spTree>
    <p:extLst>
      <p:ext uri="{BB962C8B-B14F-4D97-AF65-F5344CB8AC3E}">
        <p14:creationId xmlns:p14="http://schemas.microsoft.com/office/powerpoint/2010/main" val="3723325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FFC7BEE6-5CEB-4A2C-8F41-34FD5CC52253}" type="slidenum">
              <a:rPr lang="en-US"/>
              <a:pPr/>
              <a:t>‹#›</a:t>
            </a:fld>
            <a:endParaRPr lang="en-US"/>
          </a:p>
        </p:txBody>
      </p:sp>
    </p:spTree>
    <p:extLst>
      <p:ext uri="{BB962C8B-B14F-4D97-AF65-F5344CB8AC3E}">
        <p14:creationId xmlns:p14="http://schemas.microsoft.com/office/powerpoint/2010/main" val="2252643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8FB6BA-2F73-4171-90C5-42D24285A4D3}" type="slidenum">
              <a:rPr lang="en-US"/>
              <a:pPr>
                <a:defRPr/>
              </a:pPr>
              <a:t>‹#›</a:t>
            </a:fld>
            <a:endParaRPr lang="en-US"/>
          </a:p>
        </p:txBody>
      </p:sp>
    </p:spTree>
    <p:extLst>
      <p:ext uri="{BB962C8B-B14F-4D97-AF65-F5344CB8AC3E}">
        <p14:creationId xmlns:p14="http://schemas.microsoft.com/office/powerpoint/2010/main" val="861178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5AC4B-D203-4F4E-B566-97FC7D27ED74}"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0CF0E-BC7D-49A9-A6C6-4D8267B40E99}" type="slidenum">
              <a:rPr lang="en-US" smtClean="0"/>
              <a:t>‹#›</a:t>
            </a:fld>
            <a:endParaRPr lang="en-US"/>
          </a:p>
        </p:txBody>
      </p:sp>
    </p:spTree>
    <p:extLst>
      <p:ext uri="{BB962C8B-B14F-4D97-AF65-F5344CB8AC3E}">
        <p14:creationId xmlns:p14="http://schemas.microsoft.com/office/powerpoint/2010/main" val="3969481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5AC4B-D203-4F4E-B566-97FC7D27ED74}"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0CF0E-BC7D-49A9-A6C6-4D8267B40E99}" type="slidenum">
              <a:rPr lang="en-US" smtClean="0"/>
              <a:t>‹#›</a:t>
            </a:fld>
            <a:endParaRPr lang="en-US"/>
          </a:p>
        </p:txBody>
      </p:sp>
    </p:spTree>
    <p:extLst>
      <p:ext uri="{BB962C8B-B14F-4D97-AF65-F5344CB8AC3E}">
        <p14:creationId xmlns:p14="http://schemas.microsoft.com/office/powerpoint/2010/main" val="118822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5AC4B-D203-4F4E-B566-97FC7D27ED74}" type="datetimeFigureOut">
              <a:rPr lang="en-US" smtClean="0"/>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0CF0E-BC7D-49A9-A6C6-4D8267B40E99}" type="slidenum">
              <a:rPr lang="en-US" smtClean="0"/>
              <a:t>‹#›</a:t>
            </a:fld>
            <a:endParaRPr lang="en-US"/>
          </a:p>
        </p:txBody>
      </p:sp>
    </p:spTree>
    <p:extLst>
      <p:ext uri="{BB962C8B-B14F-4D97-AF65-F5344CB8AC3E}">
        <p14:creationId xmlns:p14="http://schemas.microsoft.com/office/powerpoint/2010/main" val="1726285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5AC4B-D203-4F4E-B566-97FC7D27ED74}" type="datetimeFigureOut">
              <a:rPr lang="en-US" smtClean="0"/>
              <a:t>11/28/2012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50CF0E-BC7D-49A9-A6C6-4D8267B40E99}" type="slidenum">
              <a:rPr lang="en-US" smtClean="0"/>
              <a:t>‹#›</a:t>
            </a:fld>
            <a:endParaRPr lang="en-US"/>
          </a:p>
        </p:txBody>
      </p:sp>
    </p:spTree>
    <p:extLst>
      <p:ext uri="{BB962C8B-B14F-4D97-AF65-F5344CB8AC3E}">
        <p14:creationId xmlns:p14="http://schemas.microsoft.com/office/powerpoint/2010/main" val="333160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5AC4B-D203-4F4E-B566-97FC7D27ED74}" type="datetimeFigureOut">
              <a:rPr lang="en-US" smtClean="0"/>
              <a:t>11/28/2012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50CF0E-BC7D-49A9-A6C6-4D8267B40E99}" type="slidenum">
              <a:rPr lang="en-US" smtClean="0"/>
              <a:t>‹#›</a:t>
            </a:fld>
            <a:endParaRPr lang="en-US"/>
          </a:p>
        </p:txBody>
      </p:sp>
    </p:spTree>
    <p:extLst>
      <p:ext uri="{BB962C8B-B14F-4D97-AF65-F5344CB8AC3E}">
        <p14:creationId xmlns:p14="http://schemas.microsoft.com/office/powerpoint/2010/main" val="1452686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5AC4B-D203-4F4E-B566-97FC7D27ED74}" type="datetimeFigureOut">
              <a:rPr lang="en-US" smtClean="0"/>
              <a:t>11/28/2012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50CF0E-BC7D-49A9-A6C6-4D8267B40E99}" type="slidenum">
              <a:rPr lang="en-US" smtClean="0"/>
              <a:t>‹#›</a:t>
            </a:fld>
            <a:endParaRPr lang="en-US"/>
          </a:p>
        </p:txBody>
      </p:sp>
    </p:spTree>
    <p:extLst>
      <p:ext uri="{BB962C8B-B14F-4D97-AF65-F5344CB8AC3E}">
        <p14:creationId xmlns:p14="http://schemas.microsoft.com/office/powerpoint/2010/main" val="980506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5AC4B-D203-4F4E-B566-97FC7D27ED74}" type="datetimeFigureOut">
              <a:rPr lang="en-US" smtClean="0"/>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0CF0E-BC7D-49A9-A6C6-4D8267B40E99}" type="slidenum">
              <a:rPr lang="en-US" smtClean="0"/>
              <a:t>‹#›</a:t>
            </a:fld>
            <a:endParaRPr lang="en-US"/>
          </a:p>
        </p:txBody>
      </p:sp>
    </p:spTree>
    <p:extLst>
      <p:ext uri="{BB962C8B-B14F-4D97-AF65-F5344CB8AC3E}">
        <p14:creationId xmlns:p14="http://schemas.microsoft.com/office/powerpoint/2010/main" val="4286785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5AC4B-D203-4F4E-B566-97FC7D27ED74}" type="datetimeFigureOut">
              <a:rPr lang="en-US" smtClean="0"/>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0CF0E-BC7D-49A9-A6C6-4D8267B40E99}" type="slidenum">
              <a:rPr lang="en-US" smtClean="0"/>
              <a:t>‹#›</a:t>
            </a:fld>
            <a:endParaRPr lang="en-US"/>
          </a:p>
        </p:txBody>
      </p:sp>
    </p:spTree>
    <p:extLst>
      <p:ext uri="{BB962C8B-B14F-4D97-AF65-F5344CB8AC3E}">
        <p14:creationId xmlns:p14="http://schemas.microsoft.com/office/powerpoint/2010/main" val="1266679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5AC4B-D203-4F4E-B566-97FC7D27ED74}" type="datetimeFigureOut">
              <a:rPr lang="en-US" smtClean="0"/>
              <a:t>11/28/2012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0CF0E-BC7D-49A9-A6C6-4D8267B40E99}" type="slidenum">
              <a:rPr lang="en-US" smtClean="0"/>
              <a:t>‹#›</a:t>
            </a:fld>
            <a:endParaRPr lang="en-US"/>
          </a:p>
        </p:txBody>
      </p:sp>
    </p:spTree>
    <p:extLst>
      <p:ext uri="{BB962C8B-B14F-4D97-AF65-F5344CB8AC3E}">
        <p14:creationId xmlns:p14="http://schemas.microsoft.com/office/powerpoint/2010/main" val="31787419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7714" name="Rectangle 2"/>
          <p:cNvSpPr>
            <a:spLocks noGrp="1" noChangeArrowheads="1"/>
          </p:cNvSpPr>
          <p:nvPr>
            <p:ph type="subTitle" idx="1"/>
          </p:nvPr>
        </p:nvSpPr>
        <p:spPr>
          <a:xfrm>
            <a:off x="3721100" y="2667000"/>
            <a:ext cx="5029200" cy="2332038"/>
          </a:xfrm>
          <a:noFill/>
          <a:ln>
            <a:noFill/>
          </a:ln>
        </p:spPr>
        <p:style>
          <a:lnRef idx="2">
            <a:schemeClr val="accent5"/>
          </a:lnRef>
          <a:fillRef idx="1">
            <a:schemeClr val="lt1"/>
          </a:fillRef>
          <a:effectRef idx="0">
            <a:schemeClr val="accent5"/>
          </a:effectRef>
          <a:fontRef idx="minor">
            <a:schemeClr val="dk1"/>
          </a:fontRef>
        </p:style>
        <p:txBody>
          <a:bodyPr lIns="92075" tIns="46038" rIns="92075" bIns="46038">
            <a:normAutofit fontScale="25000" lnSpcReduction="20000"/>
          </a:bodyPr>
          <a:lstStyle/>
          <a:p>
            <a:pPr marL="342900" indent="-342900">
              <a:lnSpc>
                <a:spcPct val="75000"/>
              </a:lnSpc>
            </a:pPr>
            <a:r>
              <a:rPr lang="en-US" sz="5600" b="1" dirty="0" smtClean="0">
                <a:latin typeface="+mj-lt"/>
              </a:rPr>
              <a:t> </a:t>
            </a:r>
          </a:p>
          <a:p>
            <a:r>
              <a:rPr lang="en-US" sz="7200" b="1" u="sng" dirty="0">
                <a:latin typeface="+mj-lt"/>
              </a:rPr>
              <a:t>USC </a:t>
            </a:r>
            <a:r>
              <a:rPr lang="en-US" sz="7200" b="1" u="sng" dirty="0" smtClean="0">
                <a:latin typeface="+mj-lt"/>
              </a:rPr>
              <a:t>PAETC</a:t>
            </a:r>
          </a:p>
          <a:p>
            <a:r>
              <a:rPr lang="en-US" sz="7200" b="1" dirty="0" smtClean="0">
                <a:latin typeface="+mj-lt"/>
              </a:rPr>
              <a:t>Kathleen </a:t>
            </a:r>
            <a:r>
              <a:rPr lang="en-US" sz="7200" b="1" dirty="0">
                <a:latin typeface="+mj-lt"/>
              </a:rPr>
              <a:t>Jacobson, </a:t>
            </a:r>
            <a:r>
              <a:rPr lang="en-US" sz="7200" b="1" dirty="0" smtClean="0">
                <a:latin typeface="+mj-lt"/>
              </a:rPr>
              <a:t>MD</a:t>
            </a:r>
          </a:p>
          <a:p>
            <a:endParaRPr lang="en-US" sz="7200" b="1" dirty="0">
              <a:latin typeface="+mj-lt"/>
            </a:endParaRPr>
          </a:p>
          <a:p>
            <a:r>
              <a:rPr lang="en-US" sz="7200" b="1" u="sng" dirty="0" smtClean="0">
                <a:latin typeface="+mj-lt"/>
              </a:rPr>
              <a:t>LAC+USC ED Faculty</a:t>
            </a:r>
          </a:p>
          <a:p>
            <a:r>
              <a:rPr lang="en-US" sz="7200" b="1" dirty="0" err="1" smtClean="0">
                <a:latin typeface="+mj-lt"/>
              </a:rPr>
              <a:t>Shira</a:t>
            </a:r>
            <a:r>
              <a:rPr lang="en-US" sz="7200" b="1" dirty="0" smtClean="0">
                <a:latin typeface="+mj-lt"/>
              </a:rPr>
              <a:t> </a:t>
            </a:r>
            <a:r>
              <a:rPr lang="en-US" sz="7200" b="1" dirty="0">
                <a:latin typeface="+mj-lt"/>
              </a:rPr>
              <a:t>Schlesinger, MD MPH</a:t>
            </a:r>
          </a:p>
          <a:p>
            <a:r>
              <a:rPr lang="en-US" sz="7200" b="1" dirty="0" err="1">
                <a:latin typeface="+mj-lt"/>
              </a:rPr>
              <a:t>Nico</a:t>
            </a:r>
            <a:r>
              <a:rPr lang="en-US" sz="7200" b="1" dirty="0">
                <a:latin typeface="+mj-lt"/>
              </a:rPr>
              <a:t> </a:t>
            </a:r>
            <a:r>
              <a:rPr lang="en-US" sz="7200" b="1" dirty="0" smtClean="0">
                <a:latin typeface="+mj-lt"/>
              </a:rPr>
              <a:t>Forget, MD</a:t>
            </a:r>
            <a:endParaRPr lang="en-US" sz="7200" b="1" dirty="0">
              <a:latin typeface="+mj-lt"/>
            </a:endParaRPr>
          </a:p>
          <a:p>
            <a:r>
              <a:rPr lang="en-US" sz="7200" b="1" dirty="0">
                <a:latin typeface="+mj-lt"/>
              </a:rPr>
              <a:t>Kim Newton, MD</a:t>
            </a:r>
          </a:p>
          <a:p>
            <a:r>
              <a:rPr lang="en-US" sz="7200" b="1" dirty="0">
                <a:latin typeface="+mj-lt"/>
              </a:rPr>
              <a:t>Mike </a:t>
            </a:r>
            <a:r>
              <a:rPr lang="en-US" sz="7200" b="1" dirty="0" err="1">
                <a:latin typeface="+mj-lt"/>
              </a:rPr>
              <a:t>Menchine</a:t>
            </a:r>
            <a:r>
              <a:rPr lang="en-US" sz="7200" b="1" dirty="0">
                <a:latin typeface="+mj-lt"/>
              </a:rPr>
              <a:t>, MD MPH</a:t>
            </a:r>
          </a:p>
          <a:p>
            <a:r>
              <a:rPr lang="en-US" sz="7200" b="1" dirty="0">
                <a:latin typeface="+mj-lt"/>
              </a:rPr>
              <a:t>Sanjay </a:t>
            </a:r>
            <a:r>
              <a:rPr lang="en-US" sz="7200" b="1" dirty="0" err="1">
                <a:latin typeface="+mj-lt"/>
              </a:rPr>
              <a:t>Arora</a:t>
            </a:r>
            <a:r>
              <a:rPr lang="en-US" sz="7200" b="1" dirty="0">
                <a:latin typeface="+mj-lt"/>
              </a:rPr>
              <a:t>, </a:t>
            </a:r>
            <a:r>
              <a:rPr lang="en-US" sz="7200" b="1" dirty="0" smtClean="0">
                <a:latin typeface="+mj-lt"/>
              </a:rPr>
              <a:t>MD</a:t>
            </a:r>
          </a:p>
          <a:p>
            <a:endParaRPr lang="en-US" sz="7200" b="1" dirty="0" smtClean="0">
              <a:latin typeface="+mj-lt"/>
            </a:endParaRPr>
          </a:p>
          <a:p>
            <a:r>
              <a:rPr lang="en-US" sz="7200" b="1" u="sng" dirty="0" smtClean="0">
                <a:latin typeface="+mj-lt"/>
              </a:rPr>
              <a:t>LAC Division of HIV and STD Programs</a:t>
            </a:r>
            <a:endParaRPr lang="en-US" sz="7200" b="1" u="sng" dirty="0">
              <a:latin typeface="+mj-lt"/>
            </a:endParaRPr>
          </a:p>
          <a:p>
            <a:r>
              <a:rPr lang="en-US" sz="7200" b="1" dirty="0" err="1" smtClean="0">
                <a:latin typeface="+mj-lt"/>
              </a:rPr>
              <a:t>Sonali</a:t>
            </a:r>
            <a:r>
              <a:rPr lang="en-US" sz="7200" b="1" dirty="0" smtClean="0">
                <a:latin typeface="+mj-lt"/>
              </a:rPr>
              <a:t> </a:t>
            </a:r>
            <a:r>
              <a:rPr lang="en-US" sz="7200" b="1" dirty="0" err="1">
                <a:latin typeface="+mj-lt"/>
              </a:rPr>
              <a:t>Kulkarni</a:t>
            </a:r>
            <a:r>
              <a:rPr lang="en-US" sz="7200" b="1" dirty="0">
                <a:latin typeface="+mj-lt"/>
              </a:rPr>
              <a:t>, MD, MPH </a:t>
            </a:r>
          </a:p>
          <a:p>
            <a:endParaRPr lang="en-US" sz="5400" b="1" dirty="0" smtClean="0"/>
          </a:p>
          <a:p>
            <a:endParaRPr lang="en-US" sz="5400" dirty="0">
              <a:effectLst>
                <a:outerShdw blurRad="38100" dist="38100" dir="2700000" algn="tl">
                  <a:srgbClr val="000000"/>
                </a:outerShdw>
              </a:effectLst>
            </a:endParaRPr>
          </a:p>
          <a:p>
            <a:pPr marL="342900" indent="-342900">
              <a:lnSpc>
                <a:spcPct val="75000"/>
              </a:lnSpc>
            </a:pPr>
            <a:endParaRPr lang="en-US" sz="5100" b="1" dirty="0"/>
          </a:p>
        </p:txBody>
      </p:sp>
      <p:sp>
        <p:nvSpPr>
          <p:cNvPr id="1907715" name="Rectangle 3"/>
          <p:cNvSpPr>
            <a:spLocks noChangeArrowheads="1"/>
          </p:cNvSpPr>
          <p:nvPr/>
        </p:nvSpPr>
        <p:spPr bwMode="auto">
          <a:xfrm>
            <a:off x="3733800" y="3733800"/>
            <a:ext cx="9144000" cy="0"/>
          </a:xfrm>
          <a:prstGeom prst="rect">
            <a:avLst/>
          </a:prstGeom>
          <a:noFill/>
          <a:ln>
            <a:noFill/>
          </a:ln>
          <a:effectLst/>
          <a:extLst>
            <a:ext uri="{909E8E84-426E-40DD-AFC4-6F175D3DCCD1}">
              <a14:hiddenFill xmlns:a14="http://schemas.microsoft.com/office/drawing/2010/main">
                <a:gradFill rotWithShape="0">
                  <a:gsLst>
                    <a:gs pos="0">
                      <a:srgbClr val="0000FF"/>
                    </a:gs>
                    <a:gs pos="100000">
                      <a:srgbClr val="0000FF">
                        <a:gamma/>
                        <a:shade val="26275"/>
                        <a:invGamma/>
                      </a:srgbClr>
                    </a:gs>
                  </a:gsLst>
                  <a:lin ang="5400000" scaled="1"/>
                </a:gradFill>
              </a14:hiddenFill>
            </a:ext>
            <a:ext uri="{91240B29-F687-4F45-9708-019B960494DF}">
              <a14:hiddenLine xmlns:a14="http://schemas.microsoft.com/office/drawing/2010/main" w="38100">
                <a:solidFill>
                  <a:srgbClr val="FF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907716" name="Object 4"/>
          <p:cNvGraphicFramePr>
            <a:graphicFrameLocks noChangeAspect="1"/>
          </p:cNvGraphicFramePr>
          <p:nvPr>
            <p:extLst>
              <p:ext uri="{D42A27DB-BD31-4B8C-83A1-F6EECF244321}">
                <p14:modId xmlns:p14="http://schemas.microsoft.com/office/powerpoint/2010/main" val="834037087"/>
              </p:ext>
            </p:extLst>
          </p:nvPr>
        </p:nvGraphicFramePr>
        <p:xfrm>
          <a:off x="1066800" y="2895600"/>
          <a:ext cx="2667000" cy="3048000"/>
        </p:xfrm>
        <a:graphic>
          <a:graphicData uri="http://schemas.openxmlformats.org/presentationml/2006/ole">
            <mc:AlternateContent xmlns:mc="http://schemas.openxmlformats.org/markup-compatibility/2006">
              <mc:Choice xmlns:v="urn:schemas-microsoft-com:vml" Requires="v">
                <p:oleObj spid="_x0000_s3176" name="Image Document" r:id="rId4" imgW="6569413" imgH="4007796" progId="Imaging.Document">
                  <p:embed/>
                </p:oleObj>
              </mc:Choice>
              <mc:Fallback>
                <p:oleObj name="Image Document" r:id="rId4" imgW="6569413" imgH="4007796" progId="Imaging.Document">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895600"/>
                        <a:ext cx="2667000" cy="3048000"/>
                      </a:xfrm>
                      <a:prstGeom prst="rect">
                        <a:avLst/>
                      </a:prstGeom>
                      <a:noFill/>
                      <a:extLst/>
                    </p:spPr>
                  </p:pic>
                </p:oleObj>
              </mc:Fallback>
            </mc:AlternateContent>
          </a:graphicData>
        </a:graphic>
      </p:graphicFrame>
      <p:sp>
        <p:nvSpPr>
          <p:cNvPr id="1907718" name="Line 6"/>
          <p:cNvSpPr>
            <a:spLocks noChangeShapeType="1"/>
          </p:cNvSpPr>
          <p:nvPr/>
        </p:nvSpPr>
        <p:spPr bwMode="auto">
          <a:xfrm>
            <a:off x="685800" y="2590800"/>
            <a:ext cx="7772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907719" name="Rectangle 7"/>
          <p:cNvSpPr>
            <a:spLocks noGrp="1" noChangeArrowheads="1"/>
          </p:cNvSpPr>
          <p:nvPr>
            <p:ph type="ctrTitle"/>
          </p:nvPr>
        </p:nvSpPr>
        <p:spPr>
          <a:xfrm>
            <a:off x="609600" y="609600"/>
            <a:ext cx="8153400" cy="2133600"/>
          </a:xfrm>
        </p:spPr>
        <p:txBody>
          <a:bodyPr>
            <a:normAutofit fontScale="90000"/>
          </a:bodyPr>
          <a:lstStyle/>
          <a:p>
            <a:r>
              <a:rPr lang="en-US" b="1" dirty="0" smtClean="0">
                <a:solidFill>
                  <a:srgbClr val="FFFF00"/>
                </a:solidFill>
                <a:effectLst>
                  <a:outerShdw blurRad="38100" dist="38100" dir="2700000" algn="tl">
                    <a:srgbClr val="000000">
                      <a:alpha val="43137"/>
                    </a:srgbClr>
                  </a:outerShdw>
                </a:effectLst>
              </a:rPr>
              <a:t>The Quest to Test: How to Implement HIV Testing in Your Facility</a:t>
            </a:r>
            <a:br>
              <a:rPr lang="en-US" b="1" dirty="0" smtClean="0">
                <a:solidFill>
                  <a:srgbClr val="FFFF00"/>
                </a:solidFill>
                <a:effectLst>
                  <a:outerShdw blurRad="38100" dist="38100" dir="2700000" algn="tl">
                    <a:srgbClr val="000000">
                      <a:alpha val="43137"/>
                    </a:srgbClr>
                  </a:outerShdw>
                </a:effectLst>
              </a:rPr>
            </a:br>
            <a:r>
              <a:rPr lang="en-US" sz="3600" b="1" dirty="0" smtClean="0">
                <a:solidFill>
                  <a:srgbClr val="FFFF00"/>
                </a:solidFill>
                <a:effectLst>
                  <a:outerShdw blurRad="38100" dist="38100" dir="2700000" algn="tl">
                    <a:srgbClr val="000000">
                      <a:alpha val="43137"/>
                    </a:srgbClr>
                  </a:outerShdw>
                </a:effectLst>
              </a:rPr>
              <a:t>A Multidisciplinary Team Approach</a:t>
            </a:r>
            <a:endParaRPr lang="en-US" sz="36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682522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57200"/>
            <a:ext cx="8229600" cy="1143000"/>
          </a:xfrm>
        </p:spPr>
        <p:txBody>
          <a:bodyPr>
            <a:noAutofit/>
          </a:bodyPr>
          <a:lstStyle/>
          <a:p>
            <a:r>
              <a:rPr kumimoji="0" lang="en-US" sz="5400" b="1" dirty="0">
                <a:solidFill>
                  <a:srgbClr val="FFFF00"/>
                </a:solidFill>
                <a:effectLst>
                  <a:outerShdw blurRad="38100" dist="38100" dir="2700000" algn="tl">
                    <a:srgbClr val="000000"/>
                  </a:outerShdw>
                </a:effectLst>
              </a:rPr>
              <a:t>Emergency </a:t>
            </a:r>
            <a:r>
              <a:rPr kumimoji="0" lang="en-US" sz="5400" b="1" dirty="0" smtClean="0">
                <a:solidFill>
                  <a:srgbClr val="FFFF00"/>
                </a:solidFill>
                <a:effectLst>
                  <a:outerShdw blurRad="38100" dist="38100" dir="2700000" algn="tl">
                    <a:srgbClr val="000000"/>
                  </a:outerShdw>
                </a:effectLst>
              </a:rPr>
              <a:t>Medicine</a:t>
            </a:r>
            <a:r>
              <a:rPr kumimoji="0" lang="en-US" sz="5400" b="1" dirty="0" smtClean="0">
                <a:effectLst>
                  <a:outerShdw blurRad="38100" dist="38100" dir="2700000" algn="tl">
                    <a:srgbClr val="000000"/>
                  </a:outerShdw>
                </a:effectLst>
              </a:rPr>
              <a:t/>
            </a:r>
            <a:br>
              <a:rPr kumimoji="0" lang="en-US" sz="5400" b="1" dirty="0" smtClean="0">
                <a:effectLst>
                  <a:outerShdw blurRad="38100" dist="38100" dir="2700000" algn="tl">
                    <a:srgbClr val="000000"/>
                  </a:outerShdw>
                </a:effectLst>
              </a:rPr>
            </a:br>
            <a:endParaRPr kumimoji="0" lang="en-US" sz="2400" b="1" dirty="0">
              <a:effectLst>
                <a:outerShdw blurRad="38100" dist="38100" dir="2700000" algn="tl">
                  <a:srgbClr val="000000"/>
                </a:outerShdw>
              </a:effectLst>
            </a:endParaRPr>
          </a:p>
        </p:txBody>
      </p:sp>
      <p:sp>
        <p:nvSpPr>
          <p:cNvPr id="6147" name="Rectangle 3"/>
          <p:cNvSpPr>
            <a:spLocks noGrp="1" noChangeArrowheads="1"/>
          </p:cNvSpPr>
          <p:nvPr>
            <p:ph type="body" idx="1"/>
          </p:nvPr>
        </p:nvSpPr>
        <p:spPr>
          <a:xfrm>
            <a:off x="381000" y="1752600"/>
            <a:ext cx="8229600" cy="2667000"/>
          </a:xfrm>
        </p:spPr>
        <p:txBody>
          <a:bodyPr/>
          <a:lstStyle/>
          <a:p>
            <a:pPr>
              <a:lnSpc>
                <a:spcPct val="90000"/>
              </a:lnSpc>
            </a:pPr>
            <a:r>
              <a:rPr kumimoji="0" lang="en-US" sz="2800" dirty="0"/>
              <a:t>“… prevention, diagnosis and management of </a:t>
            </a:r>
            <a:r>
              <a:rPr kumimoji="0" lang="en-US" sz="2800" u="sng" dirty="0"/>
              <a:t>acute and urgent </a:t>
            </a:r>
            <a:r>
              <a:rPr kumimoji="0" lang="en-US" sz="2800" dirty="0"/>
              <a:t>aspects of illness and injury….”</a:t>
            </a:r>
          </a:p>
          <a:p>
            <a:pPr>
              <a:lnSpc>
                <a:spcPct val="90000"/>
              </a:lnSpc>
            </a:pPr>
            <a:endParaRPr kumimoji="0" lang="en-US" sz="2800" dirty="0"/>
          </a:p>
          <a:p>
            <a:pPr>
              <a:lnSpc>
                <a:spcPct val="90000"/>
              </a:lnSpc>
            </a:pPr>
            <a:r>
              <a:rPr kumimoji="0" lang="en-US" sz="2800" dirty="0"/>
              <a:t>“focuses on the immediate decision making and </a:t>
            </a:r>
            <a:r>
              <a:rPr kumimoji="0" lang="en-US" sz="2800" u="sng" dirty="0"/>
              <a:t>action necessary to prevent death or </a:t>
            </a:r>
            <a:r>
              <a:rPr kumimoji="0" lang="en-US" sz="2800" dirty="0"/>
              <a:t>any further </a:t>
            </a:r>
            <a:r>
              <a:rPr kumimoji="0" lang="en-US" sz="2800" u="sng" dirty="0"/>
              <a:t>disability</a:t>
            </a:r>
            <a:r>
              <a:rPr kumimoji="0" lang="en-US" sz="2800" dirty="0"/>
              <a:t>.”</a:t>
            </a:r>
          </a:p>
        </p:txBody>
      </p:sp>
      <p:sp>
        <p:nvSpPr>
          <p:cNvPr id="6148" name="Text Box 4"/>
          <p:cNvSpPr txBox="1">
            <a:spLocks noChangeArrowheads="1"/>
          </p:cNvSpPr>
          <p:nvPr/>
        </p:nvSpPr>
        <p:spPr bwMode="auto">
          <a:xfrm>
            <a:off x="228600" y="6172200"/>
            <a:ext cx="81534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nSpc>
                <a:spcPct val="80000"/>
              </a:lnSpc>
              <a:spcBef>
                <a:spcPct val="50000"/>
              </a:spcBef>
            </a:pPr>
            <a:r>
              <a:rPr lang="en-US" sz="1200" i="1">
                <a:effectLst>
                  <a:outerShdw blurRad="38100" dist="38100" dir="2700000" algn="tl">
                    <a:srgbClr val="000000"/>
                  </a:outerShdw>
                </a:effectLst>
                <a:latin typeface="Helvetica" pitchFamily="80" charset="0"/>
              </a:rPr>
              <a:t>International Federation of Emergency Medicine</a:t>
            </a:r>
          </a:p>
          <a:p>
            <a:pPr>
              <a:lnSpc>
                <a:spcPct val="80000"/>
              </a:lnSpc>
              <a:spcBef>
                <a:spcPct val="50000"/>
              </a:spcBef>
            </a:pPr>
            <a:r>
              <a:rPr lang="en-US" sz="1200" i="1">
                <a:effectLst>
                  <a:outerShdw blurRad="38100" dist="38100" dir="2700000" algn="tl">
                    <a:srgbClr val="000000"/>
                  </a:outerShdw>
                </a:effectLst>
                <a:latin typeface="Helvetica" pitchFamily="80" charset="0"/>
              </a:rPr>
              <a:t>ABMS</a:t>
            </a:r>
            <a:endParaRPr lang="en-US" sz="1600">
              <a:latin typeface="Helvetica" pitchFamily="80" charset="0"/>
            </a:endParaRPr>
          </a:p>
        </p:txBody>
      </p:sp>
      <p:pic>
        <p:nvPicPr>
          <p:cNvPr id="6149" name="Picture 5" descr="emergencypi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4438" y="4419600"/>
            <a:ext cx="3281362" cy="2182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2518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81000" y="533400"/>
            <a:ext cx="8458200" cy="1143000"/>
          </a:xfrm>
        </p:spPr>
        <p:txBody>
          <a:bodyPr>
            <a:noAutofit/>
          </a:bodyPr>
          <a:lstStyle/>
          <a:p>
            <a:r>
              <a:rPr kumimoji="0" lang="en-US" b="1" dirty="0">
                <a:solidFill>
                  <a:srgbClr val="FFFF00"/>
                </a:solidFill>
                <a:effectLst>
                  <a:outerShdw blurRad="38100" dist="38100" dir="2700000" algn="tl">
                    <a:srgbClr val="000000">
                      <a:alpha val="43137"/>
                    </a:srgbClr>
                  </a:outerShdw>
                </a:effectLst>
              </a:rPr>
              <a:t>Costs of Public Health ED </a:t>
            </a:r>
            <a:r>
              <a:rPr kumimoji="0" lang="en-US" b="1" dirty="0" smtClean="0">
                <a:solidFill>
                  <a:srgbClr val="FFFF00"/>
                </a:solidFill>
                <a:effectLst>
                  <a:outerShdw blurRad="38100" dist="38100" dir="2700000" algn="tl">
                    <a:srgbClr val="000000">
                      <a:alpha val="43137"/>
                    </a:srgbClr>
                  </a:outerShdw>
                </a:effectLst>
              </a:rPr>
              <a:t>Programs</a:t>
            </a:r>
            <a:endParaRPr kumimoji="0" lang="en-US" sz="1800" b="1" dirty="0">
              <a:solidFill>
                <a:srgbClr val="FFFF00"/>
              </a:solidFill>
              <a:effectLst>
                <a:outerShdw blurRad="38100" dist="38100" dir="2700000" algn="tl">
                  <a:srgbClr val="000000">
                    <a:alpha val="43137"/>
                  </a:srgbClr>
                </a:outerShdw>
              </a:effectLst>
            </a:endParaRPr>
          </a:p>
        </p:txBody>
      </p:sp>
      <p:sp>
        <p:nvSpPr>
          <p:cNvPr id="61443" name="Rectangle 3"/>
          <p:cNvSpPr>
            <a:spLocks noGrp="1" noChangeArrowheads="1"/>
          </p:cNvSpPr>
          <p:nvPr>
            <p:ph type="body" idx="1"/>
          </p:nvPr>
        </p:nvSpPr>
        <p:spPr>
          <a:xfrm>
            <a:off x="457200" y="1981200"/>
            <a:ext cx="8229600" cy="4114800"/>
          </a:xfrm>
        </p:spPr>
        <p:txBody>
          <a:bodyPr/>
          <a:lstStyle/>
          <a:p>
            <a:pPr>
              <a:lnSpc>
                <a:spcPct val="90000"/>
              </a:lnSpc>
            </a:pPr>
            <a:r>
              <a:rPr lang="en-US" dirty="0">
                <a:latin typeface="Arial" charset="0"/>
              </a:rPr>
              <a:t>Minutes per patient </a:t>
            </a:r>
            <a:r>
              <a:rPr lang="en-US" dirty="0" smtClean="0">
                <a:latin typeface="Arial" charset="0"/>
              </a:rPr>
              <a:t>= thousands </a:t>
            </a:r>
            <a:r>
              <a:rPr lang="en-US" dirty="0">
                <a:latin typeface="Arial" charset="0"/>
              </a:rPr>
              <a:t>of hours of diverted patient care</a:t>
            </a:r>
          </a:p>
          <a:p>
            <a:pPr>
              <a:lnSpc>
                <a:spcPct val="90000"/>
              </a:lnSpc>
            </a:pPr>
            <a:r>
              <a:rPr lang="en-US" dirty="0">
                <a:latin typeface="Arial" charset="0"/>
              </a:rPr>
              <a:t>Few EDs, if any, have down time available to undertake nonessential tasks or to incorporate new programs</a:t>
            </a:r>
          </a:p>
          <a:p>
            <a:pPr>
              <a:lnSpc>
                <a:spcPct val="90000"/>
              </a:lnSpc>
            </a:pPr>
            <a:r>
              <a:rPr lang="en-US" dirty="0">
                <a:latin typeface="Arial" charset="0"/>
              </a:rPr>
              <a:t>Infused resources for parallel-run programs better used for improving ED care</a:t>
            </a:r>
          </a:p>
        </p:txBody>
      </p:sp>
      <p:sp>
        <p:nvSpPr>
          <p:cNvPr id="61444" name="Text Box 4"/>
          <p:cNvSpPr txBox="1">
            <a:spLocks noChangeArrowheads="1"/>
          </p:cNvSpPr>
          <p:nvPr/>
        </p:nvSpPr>
        <p:spPr bwMode="auto">
          <a:xfrm>
            <a:off x="152400" y="6096000"/>
            <a:ext cx="8229600" cy="5847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sz="1600" dirty="0" err="1">
                <a:effectLst>
                  <a:outerShdw blurRad="38100" dist="38100" dir="2700000" algn="tl">
                    <a:srgbClr val="000000"/>
                  </a:outerShdw>
                </a:effectLst>
                <a:latin typeface="Helvetica" pitchFamily="80" charset="0"/>
              </a:rPr>
              <a:t>Kelen</a:t>
            </a:r>
            <a:r>
              <a:rPr lang="en-US" sz="1600" dirty="0">
                <a:effectLst>
                  <a:outerShdw blurRad="38100" dist="38100" dir="2700000" algn="tl">
                    <a:srgbClr val="000000"/>
                  </a:outerShdw>
                </a:effectLst>
                <a:latin typeface="Helvetica" pitchFamily="80" charset="0"/>
              </a:rPr>
              <a:t> GD. Public Health Initiatives in the ED: Not So Good for the Public Health?.  </a:t>
            </a:r>
            <a:r>
              <a:rPr lang="en-US" sz="1600" dirty="0" err="1">
                <a:effectLst>
                  <a:outerShdw blurRad="38100" dist="38100" dir="2700000" algn="tl">
                    <a:srgbClr val="000000"/>
                  </a:outerShdw>
                </a:effectLst>
                <a:latin typeface="Helvetica" pitchFamily="80" charset="0"/>
              </a:rPr>
              <a:t>Acad</a:t>
            </a:r>
            <a:r>
              <a:rPr lang="en-US" sz="1600" dirty="0">
                <a:effectLst>
                  <a:outerShdw blurRad="38100" dist="38100" dir="2700000" algn="tl">
                    <a:srgbClr val="000000"/>
                  </a:outerShdw>
                </a:effectLst>
                <a:latin typeface="Helvetica" pitchFamily="80" charset="0"/>
              </a:rPr>
              <a:t> </a:t>
            </a:r>
            <a:r>
              <a:rPr lang="en-US" sz="1600" dirty="0" err="1">
                <a:effectLst>
                  <a:outerShdw blurRad="38100" dist="38100" dir="2700000" algn="tl">
                    <a:srgbClr val="000000"/>
                  </a:outerShdw>
                </a:effectLst>
                <a:latin typeface="Helvetica" pitchFamily="80" charset="0"/>
              </a:rPr>
              <a:t>Emerg</a:t>
            </a:r>
            <a:r>
              <a:rPr lang="en-US" sz="1600" dirty="0">
                <a:effectLst>
                  <a:outerShdw blurRad="38100" dist="38100" dir="2700000" algn="tl">
                    <a:srgbClr val="000000"/>
                  </a:outerShdw>
                </a:effectLst>
                <a:latin typeface="Helvetica" pitchFamily="80" charset="0"/>
              </a:rPr>
              <a:t> Med.  </a:t>
            </a:r>
            <a:r>
              <a:rPr lang="en-US" sz="1600" dirty="0" err="1">
                <a:effectLst>
                  <a:outerShdw blurRad="38100" dist="38100" dir="2700000" algn="tl">
                    <a:srgbClr val="000000"/>
                  </a:outerShdw>
                </a:effectLst>
                <a:latin typeface="Helvetica" pitchFamily="80" charset="0"/>
              </a:rPr>
              <a:t>Vol</a:t>
            </a:r>
            <a:r>
              <a:rPr lang="en-US" sz="1600" dirty="0">
                <a:effectLst>
                  <a:outerShdw blurRad="38100" dist="38100" dir="2700000" algn="tl">
                    <a:srgbClr val="000000"/>
                  </a:outerShdw>
                </a:effectLst>
                <a:latin typeface="Helvetica" pitchFamily="80" charset="0"/>
              </a:rPr>
              <a:t> 15 (2), pp194–197, Feb 2008.</a:t>
            </a:r>
          </a:p>
        </p:txBody>
      </p:sp>
    </p:spTree>
    <p:extLst>
      <p:ext uri="{BB962C8B-B14F-4D97-AF65-F5344CB8AC3E}">
        <p14:creationId xmlns:p14="http://schemas.microsoft.com/office/powerpoint/2010/main" val="1652326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3" descr="Emergency Departments represent 10% of all ambulatory care visits in the United States.&#10;&#10;In 2000 through 2002, there were over 100 million visits to Emergency Departments each year.&#10;Of these, persons in the sexually active age group (15-64) accounted for nearly 70 million visits a year.&#10;&#10;Despite recommendations for routine testing, EDs reported that only about 200,000 HIV tests were ordered – and the number seems to be going down.  Of course, not all of these represent high-prevalence emergency departments, but HIV tests were performed in less than ½ of 1% of these acute-care visits.&#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0921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8" descr="What about testing for persons being treated for STDs?&#10;&#10;In this survey of 95 academic emergency departments, for patients with suspected STDs,&#10;93% of the institutions reported they routinely screened for gonorrhea&#10;88% screened for chlamydia&#10;58% screened for syphilis&#10;&#10;And only 3% of these academic Emergency Departments screened for HIV.&#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7092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8" descr="In a separate survey, 154 ED providers reported they saw an average of 13 patients with suspected STDs per week.&#10;Only 10% said they always recommended an HIV test for these patients.&#10;&#10;Their reasons for not testing for HIV:&#10;51% said they were concerned about follow-up (to provide HIV test results)&#10;45% reported they were not “certified” to provide HIV counseling&#10;19% said that the process of HIV testing (including separate informed consent and pre-test counseling) was too time-consuming.&#10;&#10;Interestingly, 27% said that HIV testing was not available in their institutions.&#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1201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39" descr="With respect to testing based on risk assessment, these figures come from a study of routine screening with rapid HIV tests in the Emergency Department of the Stroger (Cook County) Hospital in Chicago.  &#10;&#10;Nearly 2/3 of patients who were offered routine screening accepted testing.&#10;&#10;Of those who tested positive for HIV, more than half (57%) had never been tested for HIV before, and 51% reported no specific risk factor for HIV.  &#10;&#10;Thus, testing based on risk factors would have missed half those persons who did not know they were infected with HIV.&#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748623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ctrTitle"/>
          </p:nvPr>
        </p:nvSpPr>
        <p:spPr>
          <a:xfrm>
            <a:off x="76200" y="2438400"/>
            <a:ext cx="8915400" cy="1905000"/>
          </a:xfrm>
        </p:spPr>
        <p:txBody>
          <a:bodyPr/>
          <a:lstStyle/>
          <a:p>
            <a:r>
              <a:rPr lang="en-US" sz="7200" b="1" i="1" dirty="0">
                <a:solidFill>
                  <a:srgbClr val="FF0000"/>
                </a:solidFill>
                <a:effectLst>
                  <a:outerShdw blurRad="38100" dist="38100" dir="2700000" algn="tl">
                    <a:srgbClr val="000000"/>
                  </a:outerShdw>
                </a:effectLst>
                <a:latin typeface="Helvetica" pitchFamily="80" charset="0"/>
              </a:rPr>
              <a:t>HIV in L.A. County</a:t>
            </a:r>
            <a:endParaRPr lang="en-US" sz="6600" b="1" i="1" dirty="0">
              <a:solidFill>
                <a:srgbClr val="FF0000"/>
              </a:solidFill>
              <a:effectLst>
                <a:outerShdw blurRad="38100" dist="38100" dir="2700000" algn="tl">
                  <a:srgbClr val="000000"/>
                </a:outerShdw>
              </a:effectLst>
              <a:latin typeface="Helvetica" pitchFamily="80" charset="0"/>
            </a:endParaRPr>
          </a:p>
        </p:txBody>
      </p:sp>
      <p:pic>
        <p:nvPicPr>
          <p:cNvPr id="210948" name="Picture 4" descr="LosAnge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41763"/>
            <a:ext cx="3886200" cy="2916237"/>
          </a:xfrm>
          <a:prstGeom prst="rect">
            <a:avLst/>
          </a:prstGeom>
          <a:noFill/>
          <a:extLst>
            <a:ext uri="{909E8E84-426E-40DD-AFC4-6F175D3DCCD1}">
              <a14:hiddenFill xmlns:a14="http://schemas.microsoft.com/office/drawing/2010/main">
                <a:solidFill>
                  <a:srgbClr val="FFFFFF"/>
                </a:solidFill>
              </a14:hiddenFill>
            </a:ext>
          </a:extLst>
        </p:spPr>
      </p:pic>
      <p:pic>
        <p:nvPicPr>
          <p:cNvPr id="210949" name="Picture 5" descr="LA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0"/>
            <a:ext cx="3886200" cy="2895600"/>
          </a:xfrm>
          <a:prstGeom prst="rect">
            <a:avLst/>
          </a:prstGeom>
          <a:noFill/>
          <a:extLst>
            <a:ext uri="{909E8E84-426E-40DD-AFC4-6F175D3DCCD1}">
              <a14:hiddenFill xmlns:a14="http://schemas.microsoft.com/office/drawing/2010/main">
                <a:solidFill>
                  <a:srgbClr val="FFFFFF"/>
                </a:solidFill>
              </a14:hiddenFill>
            </a:ext>
          </a:extLst>
        </p:spPr>
      </p:pic>
      <p:pic>
        <p:nvPicPr>
          <p:cNvPr id="210951" name="Picture 7" descr="LA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948113"/>
            <a:ext cx="3886200" cy="2909887"/>
          </a:xfrm>
          <a:prstGeom prst="rect">
            <a:avLst/>
          </a:prstGeom>
          <a:noFill/>
          <a:extLst>
            <a:ext uri="{909E8E84-426E-40DD-AFC4-6F175D3DCCD1}">
              <a14:hiddenFill xmlns:a14="http://schemas.microsoft.com/office/drawing/2010/main">
                <a:solidFill>
                  <a:srgbClr val="FFFFFF"/>
                </a:solidFill>
              </a14:hiddenFill>
            </a:ext>
          </a:extLst>
        </p:spPr>
      </p:pic>
      <p:pic>
        <p:nvPicPr>
          <p:cNvPr id="210952" name="Picture 8" descr="LA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3810000" cy="2854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6319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p:txBody>
          <a:bodyPr/>
          <a:lstStyle/>
          <a:p>
            <a:endParaRPr lang="en-US" smtClean="0">
              <a:ea typeface="ＭＳ Ｐゴシック" pitchFamily="34" charset="-128"/>
            </a:endParaRPr>
          </a:p>
        </p:txBody>
      </p:sp>
      <p:pic>
        <p:nvPicPr>
          <p:cNvPr id="235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72" y="381000"/>
            <a:ext cx="9203528" cy="602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2293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p:txBody>
          <a:bodyPr/>
          <a:lstStyle/>
          <a:p>
            <a:endParaRPr lang="en-US" smtClean="0">
              <a:ea typeface="ＭＳ Ｐゴシック" pitchFamily="34" charset="-128"/>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457200"/>
            <a:ext cx="891540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8431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US" b="1" dirty="0">
                <a:solidFill>
                  <a:srgbClr val="FFFF00"/>
                </a:solidFill>
                <a:effectLst>
                  <a:outerShdw blurRad="38100" dist="38100" dir="2700000" algn="tl">
                    <a:srgbClr val="000000"/>
                  </a:outerShdw>
                </a:effectLst>
              </a:rPr>
              <a:t>LAC+USC ED Population</a:t>
            </a:r>
          </a:p>
        </p:txBody>
      </p:sp>
      <p:sp>
        <p:nvSpPr>
          <p:cNvPr id="189443" name="Rectangle 3"/>
          <p:cNvSpPr>
            <a:spLocks noGrp="1" noChangeArrowheads="1"/>
          </p:cNvSpPr>
          <p:nvPr>
            <p:ph type="body" idx="1"/>
          </p:nvPr>
        </p:nvSpPr>
        <p:spPr/>
        <p:txBody>
          <a:bodyPr>
            <a:noAutofit/>
          </a:bodyPr>
          <a:lstStyle/>
          <a:p>
            <a:r>
              <a:rPr lang="en-US" dirty="0" smtClean="0"/>
              <a:t>One of the largest ED’s in the country</a:t>
            </a:r>
            <a:endParaRPr lang="en-US" dirty="0"/>
          </a:p>
          <a:p>
            <a:r>
              <a:rPr lang="en-US" dirty="0" smtClean="0"/>
              <a:t>Over </a:t>
            </a:r>
            <a:r>
              <a:rPr lang="en-US" dirty="0"/>
              <a:t>170,000 patients per year</a:t>
            </a:r>
          </a:p>
          <a:p>
            <a:pPr lvl="1"/>
            <a:r>
              <a:rPr lang="en-US" dirty="0"/>
              <a:t>42% of visits are by women </a:t>
            </a:r>
          </a:p>
          <a:p>
            <a:pPr lvl="1"/>
            <a:r>
              <a:rPr lang="en-US" dirty="0"/>
              <a:t>65% Hispanic/Latino</a:t>
            </a:r>
          </a:p>
          <a:p>
            <a:pPr lvl="1"/>
            <a:r>
              <a:rPr lang="en-US" dirty="0"/>
              <a:t>15% African American</a:t>
            </a:r>
          </a:p>
          <a:p>
            <a:pPr lvl="1"/>
            <a:r>
              <a:rPr lang="en-US" dirty="0"/>
              <a:t>5.4% </a:t>
            </a:r>
            <a:r>
              <a:rPr lang="en-US" dirty="0" smtClean="0"/>
              <a:t>Asian</a:t>
            </a:r>
            <a:endParaRPr lang="en-US" dirty="0"/>
          </a:p>
          <a:p>
            <a:r>
              <a:rPr lang="en-US" dirty="0"/>
              <a:t>80% report household income &lt; $</a:t>
            </a:r>
            <a:r>
              <a:rPr lang="en-US" dirty="0" smtClean="0"/>
              <a:t>20,000</a:t>
            </a:r>
            <a:endParaRPr lang="en-US" dirty="0"/>
          </a:p>
          <a:p>
            <a:r>
              <a:rPr lang="en-US" dirty="0"/>
              <a:t>ED as primary/sole source of care</a:t>
            </a:r>
          </a:p>
        </p:txBody>
      </p:sp>
      <p:pic>
        <p:nvPicPr>
          <p:cNvPr id="189445" name="Picture 5" descr="LACUS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2484437"/>
            <a:ext cx="2143125" cy="1858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7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900" b="1" dirty="0" smtClean="0">
                <a:solidFill>
                  <a:srgbClr val="FFFF00"/>
                </a:solidFill>
                <a:effectLst>
                  <a:outerShdw blurRad="38100" dist="38100" dir="2700000" algn="tl">
                    <a:srgbClr val="000000">
                      <a:alpha val="43137"/>
                    </a:srgbClr>
                  </a:outerShdw>
                </a:effectLst>
              </a:rPr>
              <a:t>Objectives</a:t>
            </a:r>
            <a:endParaRPr lang="en-US" sz="4900"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525963"/>
          </a:xfrm>
        </p:spPr>
        <p:txBody>
          <a:bodyPr>
            <a:normAutofit/>
          </a:bodyPr>
          <a:lstStyle/>
          <a:p>
            <a:pPr>
              <a:defRPr/>
            </a:pPr>
            <a:r>
              <a:rPr lang="en-US" dirty="0" smtClean="0"/>
              <a:t>Review rationale for routine HIV testing in healthcare settings</a:t>
            </a:r>
          </a:p>
          <a:p>
            <a:pPr>
              <a:defRPr/>
            </a:pPr>
            <a:r>
              <a:rPr lang="en-US" dirty="0" smtClean="0"/>
              <a:t>Describe implementation process and lessons learned in testing program in LAC-USC Emergency Department</a:t>
            </a:r>
          </a:p>
          <a:p>
            <a:pPr>
              <a:defRPr/>
            </a:pPr>
            <a:r>
              <a:rPr lang="en-US" dirty="0" smtClean="0"/>
              <a:t>Identify strategies for successful implementation of HIV testing in any healthcare setting</a:t>
            </a:r>
          </a:p>
          <a:p>
            <a:endParaRPr lang="en-US" dirty="0"/>
          </a:p>
        </p:txBody>
      </p:sp>
    </p:spTree>
    <p:extLst>
      <p:ext uri="{BB962C8B-B14F-4D97-AF65-F5344CB8AC3E}">
        <p14:creationId xmlns:p14="http://schemas.microsoft.com/office/powerpoint/2010/main" val="2815728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Implementation Challenges</a:t>
            </a:r>
            <a:endParaRPr lang="en-US" b="1" dirty="0">
              <a:solidFill>
                <a:srgbClr val="FFFF00"/>
              </a:solidFill>
            </a:endParaRPr>
          </a:p>
        </p:txBody>
      </p:sp>
      <p:sp>
        <p:nvSpPr>
          <p:cNvPr id="3" name="Content Placeholder 2"/>
          <p:cNvSpPr>
            <a:spLocks noGrp="1"/>
          </p:cNvSpPr>
          <p:nvPr>
            <p:ph idx="1"/>
          </p:nvPr>
        </p:nvSpPr>
        <p:spPr/>
        <p:txBody>
          <a:bodyPr>
            <a:normAutofit fontScale="92500"/>
          </a:bodyPr>
          <a:lstStyle/>
          <a:p>
            <a:r>
              <a:rPr lang="en-US" dirty="0" smtClean="0"/>
              <a:t>Making HIV Matter to Facility</a:t>
            </a:r>
          </a:p>
          <a:p>
            <a:pPr lvl="1"/>
            <a:r>
              <a:rPr lang="en-US" dirty="0" smtClean="0"/>
              <a:t>Identify a Champion </a:t>
            </a:r>
          </a:p>
          <a:p>
            <a:pPr lvl="1"/>
            <a:r>
              <a:rPr lang="en-US" dirty="0" smtClean="0"/>
              <a:t>“Train the Trainer”(Champion) </a:t>
            </a:r>
          </a:p>
          <a:p>
            <a:pPr lvl="1"/>
            <a:r>
              <a:rPr lang="en-US" dirty="0" smtClean="0"/>
              <a:t>Get HIV on Grand Rounds/Medical Staff meetings</a:t>
            </a:r>
          </a:p>
          <a:p>
            <a:pPr lvl="1"/>
            <a:r>
              <a:rPr lang="en-US" dirty="0" smtClean="0"/>
              <a:t>Anticipate debate</a:t>
            </a:r>
          </a:p>
          <a:p>
            <a:pPr lvl="1"/>
            <a:r>
              <a:rPr lang="en-US" dirty="0" smtClean="0"/>
              <a:t>Arm yourself with data</a:t>
            </a:r>
          </a:p>
          <a:p>
            <a:pPr lvl="2"/>
            <a:r>
              <a:rPr lang="en-US" dirty="0" smtClean="0"/>
              <a:t>Treatment as Prevention (then Donnell, now HPTN 052)</a:t>
            </a:r>
            <a:r>
              <a:rPr lang="en-US" dirty="0" smtClean="0"/>
              <a:t> </a:t>
            </a:r>
            <a:endParaRPr lang="en-US" dirty="0" smtClean="0"/>
          </a:p>
          <a:p>
            <a:pPr lvl="2"/>
            <a:r>
              <a:rPr lang="en-US" dirty="0" smtClean="0"/>
              <a:t>Decreased risky behavior post HIV+</a:t>
            </a:r>
          </a:p>
          <a:p>
            <a:pPr lvl="1"/>
            <a:r>
              <a:rPr lang="en-US" dirty="0" smtClean="0"/>
              <a:t>Getting the test </a:t>
            </a:r>
            <a:endParaRPr lang="en-US" dirty="0" smtClean="0"/>
          </a:p>
          <a:p>
            <a:pPr lvl="1"/>
            <a:endParaRPr lang="en-US" dirty="0" smtClean="0"/>
          </a:p>
          <a:p>
            <a:pPr marL="0" indent="0">
              <a:buNone/>
            </a:pPr>
            <a:endParaRPr lang="en-US" b="1" dirty="0" smtClean="0"/>
          </a:p>
          <a:p>
            <a:endParaRPr lang="en-US" dirty="0" smtClean="0"/>
          </a:p>
          <a:p>
            <a:endParaRPr lang="en-US" dirty="0"/>
          </a:p>
        </p:txBody>
      </p:sp>
    </p:spTree>
    <p:extLst>
      <p:ext uri="{BB962C8B-B14F-4D97-AF65-F5344CB8AC3E}">
        <p14:creationId xmlns:p14="http://schemas.microsoft.com/office/powerpoint/2010/main" val="35022447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a:scene3d>
              <a:camera prst="orthographicFront"/>
              <a:lightRig rig="threePt" dir="t"/>
            </a:scene3d>
            <a:sp3d extrusionH="57150">
              <a:bevelT w="38100" h="38100" prst="relaxedInset"/>
            </a:sp3d>
          </a:bodyPr>
          <a:lstStyle/>
          <a:p>
            <a:endParaRPr lang="en-US" sz="5400" dirty="0" smtClean="0"/>
          </a:p>
          <a:p>
            <a:pPr marL="0" indent="0" algn="ctr">
              <a:buNone/>
            </a:pPr>
            <a:r>
              <a:rPr lang="en-US" sz="4800" b="1" dirty="0" smtClean="0">
                <a:solidFill>
                  <a:srgbClr val="FFFF00"/>
                </a:solidFill>
                <a:effectLst>
                  <a:outerShdw blurRad="38100" dist="38100" dir="2700000" algn="tl">
                    <a:srgbClr val="000000">
                      <a:alpha val="43137"/>
                    </a:srgbClr>
                  </a:outerShdw>
                </a:effectLst>
                <a:latin typeface="+mj-lt"/>
              </a:rPr>
              <a:t>Maybe this isn’t going be as easy as it sounds!!!</a:t>
            </a:r>
            <a:endParaRPr lang="en-US" sz="4800" b="1" dirty="0">
              <a:solidFill>
                <a:srgbClr val="FFFF00"/>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4964715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Buy In from Key Personnel</a:t>
            </a:r>
            <a:endParaRPr lang="en-US" b="1"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sz="4600" dirty="0" smtClean="0"/>
              <a:t>Develop a working group </a:t>
            </a:r>
          </a:p>
          <a:p>
            <a:pPr lvl="1"/>
            <a:r>
              <a:rPr lang="en-US" sz="3100" b="1" dirty="0" smtClean="0"/>
              <a:t>Medical Directors  and/or Dept. Chairs</a:t>
            </a:r>
          </a:p>
          <a:p>
            <a:pPr lvl="2"/>
            <a:r>
              <a:rPr lang="en-US" sz="2600" b="1" dirty="0" smtClean="0"/>
              <a:t>Assure support for positive patients</a:t>
            </a:r>
          </a:p>
          <a:p>
            <a:pPr marL="457200" lvl="1" indent="0">
              <a:buNone/>
            </a:pPr>
            <a:endParaRPr lang="en-US" b="1" dirty="0" smtClean="0"/>
          </a:p>
          <a:p>
            <a:pPr lvl="1"/>
            <a:r>
              <a:rPr lang="en-US" sz="3100" b="1" dirty="0" smtClean="0"/>
              <a:t>Nursing Directors</a:t>
            </a:r>
          </a:p>
          <a:p>
            <a:pPr marL="457200" lvl="1" indent="0">
              <a:buNone/>
            </a:pPr>
            <a:endParaRPr lang="en-US" b="1" dirty="0" smtClean="0"/>
          </a:p>
          <a:p>
            <a:pPr lvl="1"/>
            <a:r>
              <a:rPr lang="en-US" sz="3100" b="1" dirty="0"/>
              <a:t>L</a:t>
            </a:r>
            <a:r>
              <a:rPr lang="en-US" sz="3100" b="1" dirty="0" smtClean="0"/>
              <a:t>aboratory </a:t>
            </a:r>
            <a:r>
              <a:rPr lang="en-US" sz="3100" b="1" dirty="0"/>
              <a:t>D</a:t>
            </a:r>
            <a:r>
              <a:rPr lang="en-US" sz="3100" b="1" dirty="0" smtClean="0"/>
              <a:t>irector </a:t>
            </a:r>
          </a:p>
          <a:p>
            <a:pPr lvl="2"/>
            <a:r>
              <a:rPr lang="en-US" sz="2600" b="1" dirty="0" smtClean="0"/>
              <a:t>You are practicing under their CLIA license</a:t>
            </a:r>
          </a:p>
          <a:p>
            <a:pPr marL="457200" lvl="1" indent="0">
              <a:buNone/>
            </a:pPr>
            <a:endParaRPr lang="en-US" b="1" dirty="0" smtClean="0"/>
          </a:p>
          <a:p>
            <a:pPr lvl="1"/>
            <a:r>
              <a:rPr lang="en-US" sz="3100" b="1" dirty="0" smtClean="0"/>
              <a:t>HIV Clinic </a:t>
            </a:r>
          </a:p>
          <a:p>
            <a:pPr lvl="2"/>
            <a:r>
              <a:rPr lang="en-US" b="1" dirty="0" smtClean="0"/>
              <a:t>Medical Directors </a:t>
            </a:r>
          </a:p>
          <a:p>
            <a:pPr lvl="2"/>
            <a:r>
              <a:rPr lang="en-US" b="1" dirty="0" smtClean="0"/>
              <a:t>Nursing </a:t>
            </a:r>
            <a:r>
              <a:rPr lang="en-US" b="1" dirty="0"/>
              <a:t>D</a:t>
            </a:r>
            <a:r>
              <a:rPr lang="en-US" b="1" dirty="0" smtClean="0"/>
              <a:t>irectors</a:t>
            </a:r>
          </a:p>
          <a:p>
            <a:pPr lvl="3"/>
            <a:r>
              <a:rPr lang="en-US" sz="2600" b="1" dirty="0" smtClean="0"/>
              <a:t>Assure responsibility for patients (no dumping)</a:t>
            </a:r>
          </a:p>
          <a:p>
            <a:pPr marL="457200" lvl="1" indent="0">
              <a:buNone/>
            </a:pPr>
            <a:endParaRPr lang="en-US" b="1" dirty="0" smtClean="0"/>
          </a:p>
        </p:txBody>
      </p:sp>
    </p:spTree>
    <p:extLst>
      <p:ext uri="{BB962C8B-B14F-4D97-AF65-F5344CB8AC3E}">
        <p14:creationId xmlns:p14="http://schemas.microsoft.com/office/powerpoint/2010/main" val="42686719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effectLst>
                  <a:outerShdw blurRad="38100" dist="38100" dir="2700000" algn="tl">
                    <a:srgbClr val="000000">
                      <a:alpha val="43137"/>
                    </a:srgbClr>
                  </a:outerShdw>
                </a:effectLst>
              </a:rPr>
              <a:t>Funding</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a:t>Wait a minute…Who will pay </a:t>
            </a:r>
            <a:r>
              <a:rPr lang="en-US" dirty="0" smtClean="0"/>
              <a:t>for the tests??</a:t>
            </a:r>
          </a:p>
          <a:p>
            <a:pPr marL="0" indent="0">
              <a:buNone/>
            </a:pPr>
            <a:endParaRPr lang="en-US" dirty="0"/>
          </a:p>
          <a:p>
            <a:r>
              <a:rPr lang="en-US" dirty="0" smtClean="0"/>
              <a:t>Be prepared to write  proposals/letters</a:t>
            </a:r>
          </a:p>
          <a:p>
            <a:pPr lvl="1"/>
            <a:r>
              <a:rPr lang="en-US" dirty="0" smtClean="0"/>
              <a:t>Insurance Companies</a:t>
            </a:r>
          </a:p>
          <a:p>
            <a:pPr lvl="1"/>
            <a:r>
              <a:rPr lang="en-US" dirty="0" smtClean="0"/>
              <a:t>Division of HIV and STD Programs (PHD)</a:t>
            </a:r>
          </a:p>
          <a:p>
            <a:pPr lvl="1"/>
            <a:r>
              <a:rPr lang="en-US" dirty="0" smtClean="0"/>
              <a:t>Private Sector </a:t>
            </a:r>
          </a:p>
          <a:p>
            <a:pPr lvl="1"/>
            <a:r>
              <a:rPr lang="en-US" dirty="0" smtClean="0"/>
              <a:t>HIV Focus</a:t>
            </a:r>
          </a:p>
          <a:p>
            <a:pPr lvl="1"/>
            <a:r>
              <a:rPr lang="en-US" dirty="0" smtClean="0"/>
              <a:t>CDC</a:t>
            </a:r>
          </a:p>
          <a:p>
            <a:pPr lvl="1"/>
            <a:r>
              <a:rPr lang="en-US" dirty="0" smtClean="0"/>
              <a:t>NIH</a:t>
            </a:r>
          </a:p>
          <a:p>
            <a:pPr marL="457200" lvl="1" indent="0">
              <a:buNone/>
            </a:pPr>
            <a:endParaRPr lang="en-US" dirty="0" smtClean="0"/>
          </a:p>
        </p:txBody>
      </p:sp>
    </p:spTree>
    <p:extLst>
      <p:ext uri="{BB962C8B-B14F-4D97-AF65-F5344CB8AC3E}">
        <p14:creationId xmlns:p14="http://schemas.microsoft.com/office/powerpoint/2010/main" val="2344635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p:cNvSpPr>
          <p:nvPr>
            <p:ph type="title"/>
          </p:nvPr>
        </p:nvSpPr>
        <p:spPr/>
        <p:txBody>
          <a:bodyPr/>
          <a:lstStyle/>
          <a:p>
            <a:r>
              <a:rPr lang="en-US" b="1" dirty="0" smtClean="0">
                <a:solidFill>
                  <a:srgbClr val="FFFF00"/>
                </a:solidFill>
                <a:effectLst>
                  <a:outerShdw blurRad="38100" dist="38100" dir="2700000" algn="tl">
                    <a:srgbClr val="000000">
                      <a:alpha val="43137"/>
                    </a:srgbClr>
                  </a:outerShdw>
                </a:effectLst>
              </a:rPr>
              <a:t>Testing / Scripting / Disclosure</a:t>
            </a:r>
            <a:endParaRPr lang="en-US" b="1" dirty="0">
              <a:solidFill>
                <a:srgbClr val="FFFF00"/>
              </a:solidFill>
              <a:effectLst>
                <a:outerShdw blurRad="38100" dist="38100" dir="2700000" algn="tl">
                  <a:srgbClr val="000000">
                    <a:alpha val="43137"/>
                  </a:srgbClr>
                </a:outerShdw>
              </a:effectLst>
            </a:endParaRPr>
          </a:p>
        </p:txBody>
      </p:sp>
      <p:sp>
        <p:nvSpPr>
          <p:cNvPr id="153603" name="Rectangle 3"/>
          <p:cNvSpPr>
            <a:spLocks noGrp="1"/>
          </p:cNvSpPr>
          <p:nvPr>
            <p:ph type="body" idx="1"/>
          </p:nvPr>
        </p:nvSpPr>
        <p:spPr/>
        <p:txBody>
          <a:bodyPr>
            <a:normAutofit fontScale="92500" lnSpcReduction="10000"/>
          </a:bodyPr>
          <a:lstStyle/>
          <a:p>
            <a:r>
              <a:rPr lang="en-US" dirty="0" smtClean="0"/>
              <a:t>Develop a Testing Protocol </a:t>
            </a:r>
          </a:p>
          <a:p>
            <a:r>
              <a:rPr lang="en-US" dirty="0" smtClean="0"/>
              <a:t>Consent Issues</a:t>
            </a:r>
          </a:p>
          <a:p>
            <a:pPr lvl="1"/>
            <a:r>
              <a:rPr lang="en-US" dirty="0" smtClean="0"/>
              <a:t>State Laws may apply</a:t>
            </a:r>
          </a:p>
          <a:p>
            <a:pPr lvl="1"/>
            <a:r>
              <a:rPr lang="en-US" dirty="0" smtClean="0"/>
              <a:t>Be aware hospital policy may differ from state laws </a:t>
            </a:r>
            <a:endParaRPr lang="en-US" dirty="0"/>
          </a:p>
          <a:p>
            <a:r>
              <a:rPr lang="en-US" dirty="0"/>
              <a:t>Scripting for </a:t>
            </a:r>
            <a:r>
              <a:rPr lang="en-US" dirty="0" smtClean="0"/>
              <a:t>testers </a:t>
            </a:r>
          </a:p>
          <a:p>
            <a:r>
              <a:rPr lang="en-US" dirty="0" smtClean="0"/>
              <a:t>Patient Education forms </a:t>
            </a:r>
            <a:endParaRPr lang="en-US" dirty="0"/>
          </a:p>
          <a:p>
            <a:r>
              <a:rPr lang="en-US" dirty="0"/>
              <a:t>Disclosure </a:t>
            </a:r>
          </a:p>
          <a:p>
            <a:pPr lvl="1"/>
            <a:r>
              <a:rPr lang="en-US" dirty="0" smtClean="0"/>
              <a:t>Many Providers are uncomfortable</a:t>
            </a:r>
          </a:p>
          <a:p>
            <a:pPr lvl="1"/>
            <a:r>
              <a:rPr lang="en-US" dirty="0" smtClean="0"/>
              <a:t>Further Reassurance  of back-up for positives</a:t>
            </a:r>
            <a:endParaRPr lang="en-US" dirty="0"/>
          </a:p>
          <a:p>
            <a:pPr lvl="1"/>
            <a:endParaRPr lang="en-US" dirty="0"/>
          </a:p>
          <a:p>
            <a:endParaRPr lang="en-US" dirty="0"/>
          </a:p>
        </p:txBody>
      </p:sp>
    </p:spTree>
    <p:extLst>
      <p:ext uri="{BB962C8B-B14F-4D97-AF65-F5344CB8AC3E}">
        <p14:creationId xmlns:p14="http://schemas.microsoft.com/office/powerpoint/2010/main" val="2507386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effectLst>
                  <a:outerShdw blurRad="38100" dist="38100" dir="2700000" algn="tl">
                    <a:srgbClr val="000000">
                      <a:alpha val="43137"/>
                    </a:srgbClr>
                  </a:outerShdw>
                </a:effectLst>
              </a:rPr>
              <a:t>Script for Testing</a:t>
            </a:r>
            <a:br>
              <a:rPr lang="en-US" b="1" dirty="0" smtClean="0">
                <a:solidFill>
                  <a:srgbClr val="FFFF00"/>
                </a:solidFill>
                <a:effectLst>
                  <a:outerShdw blurRad="38100" dist="38100" dir="2700000" algn="tl">
                    <a:srgbClr val="000000">
                      <a:alpha val="43137"/>
                    </a:srgbClr>
                  </a:outerShdw>
                </a:effectLst>
              </a:rPr>
            </a:br>
            <a:r>
              <a:rPr lang="en-US" sz="2200" b="1" dirty="0" smtClean="0">
                <a:solidFill>
                  <a:srgbClr val="FFFF00"/>
                </a:solidFill>
                <a:effectLst>
                  <a:outerShdw blurRad="38100" dist="38100" dir="2700000" algn="tl">
                    <a:srgbClr val="000000">
                      <a:alpha val="43137"/>
                    </a:srgbClr>
                  </a:outerShdw>
                </a:effectLst>
              </a:rPr>
              <a:t>(LAC- Division of HIV and STD Prevention)</a:t>
            </a:r>
            <a:endParaRPr lang="en-US" sz="2200"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798637"/>
            <a:ext cx="8305800" cy="4525963"/>
          </a:xfrm>
        </p:spPr>
        <p:txBody>
          <a:bodyPr>
            <a:noAutofit/>
          </a:bodyPr>
          <a:lstStyle/>
          <a:p>
            <a:pPr marL="0" indent="0">
              <a:buNone/>
            </a:pPr>
            <a:r>
              <a:rPr lang="en-US" sz="2800" b="1" i="1" dirty="0" smtClean="0"/>
              <a:t>Registration Staff Script</a:t>
            </a:r>
          </a:p>
          <a:p>
            <a:r>
              <a:rPr lang="en-US" sz="2000" i="1" dirty="0" smtClean="0"/>
              <a:t>“During </a:t>
            </a:r>
            <a:r>
              <a:rPr lang="en-US" sz="2000" i="1" dirty="0"/>
              <a:t>today’s health visit you will receive some routine tests including an HIV test.” “If you decide not to take this test, let the medical assistant (or your nurse or doctor) know</a:t>
            </a:r>
            <a:r>
              <a:rPr lang="en-US" sz="2000" i="1" dirty="0" smtClean="0"/>
              <a:t>.”</a:t>
            </a:r>
          </a:p>
          <a:p>
            <a:r>
              <a:rPr lang="en-US" sz="2000" i="1" dirty="0"/>
              <a:t>“Durante la </a:t>
            </a:r>
            <a:r>
              <a:rPr lang="en-US" sz="2000" i="1" dirty="0" err="1"/>
              <a:t>visita</a:t>
            </a:r>
            <a:r>
              <a:rPr lang="en-US" sz="2000" i="1" dirty="0"/>
              <a:t> de </a:t>
            </a:r>
            <a:r>
              <a:rPr lang="en-US" sz="2000" i="1" dirty="0" err="1"/>
              <a:t>salud</a:t>
            </a:r>
            <a:r>
              <a:rPr lang="en-US" sz="2000" i="1" dirty="0"/>
              <a:t> de hoy </a:t>
            </a:r>
            <a:r>
              <a:rPr lang="en-US" sz="2000" i="1" dirty="0" err="1"/>
              <a:t>usted</a:t>
            </a:r>
            <a:r>
              <a:rPr lang="en-US" sz="2000" i="1" dirty="0"/>
              <a:t> </a:t>
            </a:r>
            <a:r>
              <a:rPr lang="en-US" sz="2000" i="1" dirty="0" err="1"/>
              <a:t>recibirá</a:t>
            </a:r>
            <a:r>
              <a:rPr lang="en-US" sz="2000" i="1" dirty="0"/>
              <a:t> </a:t>
            </a:r>
            <a:r>
              <a:rPr lang="en-US" sz="2000" i="1" dirty="0" err="1"/>
              <a:t>unas</a:t>
            </a:r>
            <a:r>
              <a:rPr lang="en-US" sz="2000" i="1" dirty="0"/>
              <a:t> </a:t>
            </a:r>
            <a:r>
              <a:rPr lang="en-US" sz="2000" i="1" dirty="0" err="1"/>
              <a:t>pruebas</a:t>
            </a:r>
            <a:r>
              <a:rPr lang="en-US" sz="2000" i="1" dirty="0"/>
              <a:t> de </a:t>
            </a:r>
            <a:r>
              <a:rPr lang="en-US" sz="2000" i="1" dirty="0" err="1"/>
              <a:t>rutina</a:t>
            </a:r>
            <a:r>
              <a:rPr lang="en-US" sz="2000" i="1" dirty="0"/>
              <a:t>, </a:t>
            </a:r>
            <a:r>
              <a:rPr lang="en-US" sz="2000" i="1" dirty="0" err="1"/>
              <a:t>incluida</a:t>
            </a:r>
            <a:r>
              <a:rPr lang="en-US" sz="2000" i="1" dirty="0"/>
              <a:t> </a:t>
            </a:r>
            <a:r>
              <a:rPr lang="en-US" sz="2000" i="1" dirty="0" err="1"/>
              <a:t>una</a:t>
            </a:r>
            <a:r>
              <a:rPr lang="en-US" sz="2000" i="1" dirty="0"/>
              <a:t> </a:t>
            </a:r>
            <a:r>
              <a:rPr lang="en-US" sz="2000" i="1" dirty="0" err="1"/>
              <a:t>prueba</a:t>
            </a:r>
            <a:r>
              <a:rPr lang="en-US" sz="2000" i="1" dirty="0"/>
              <a:t>  del VIH.” “Si </a:t>
            </a:r>
            <a:r>
              <a:rPr lang="en-US" sz="2000" i="1" dirty="0" err="1"/>
              <a:t>usted</a:t>
            </a:r>
            <a:r>
              <a:rPr lang="en-US" sz="2000" i="1" dirty="0"/>
              <a:t> decide no </a:t>
            </a:r>
            <a:r>
              <a:rPr lang="en-US" sz="2000" i="1" dirty="0" err="1"/>
              <a:t>tomar</a:t>
            </a:r>
            <a:r>
              <a:rPr lang="en-US" sz="2000" i="1" dirty="0"/>
              <a:t> </a:t>
            </a:r>
            <a:r>
              <a:rPr lang="en-US" sz="2000" i="1" dirty="0" err="1"/>
              <a:t>esta</a:t>
            </a:r>
            <a:r>
              <a:rPr lang="en-US" sz="2000" i="1" dirty="0"/>
              <a:t> </a:t>
            </a:r>
            <a:r>
              <a:rPr lang="en-US" sz="2000" i="1" dirty="0" err="1"/>
              <a:t>prueba</a:t>
            </a:r>
            <a:r>
              <a:rPr lang="en-US" sz="2000" i="1" dirty="0"/>
              <a:t>, </a:t>
            </a:r>
            <a:r>
              <a:rPr lang="en-US" sz="2000" i="1" dirty="0" err="1"/>
              <a:t>dejele</a:t>
            </a:r>
            <a:r>
              <a:rPr lang="en-US" sz="2000" i="1" dirty="0"/>
              <a:t> saber </a:t>
            </a:r>
            <a:r>
              <a:rPr lang="en-US" sz="2000" i="1" dirty="0" err="1"/>
              <a:t>ala</a:t>
            </a:r>
            <a:r>
              <a:rPr lang="en-US" sz="2000" i="1" dirty="0"/>
              <a:t> </a:t>
            </a:r>
            <a:r>
              <a:rPr lang="en-US" sz="2000" i="1" dirty="0" err="1"/>
              <a:t>enfermera</a:t>
            </a:r>
            <a:r>
              <a:rPr lang="en-US" sz="2000" i="1" dirty="0" smtClean="0"/>
              <a:t>.”</a:t>
            </a:r>
          </a:p>
          <a:p>
            <a:pPr marL="0" indent="0">
              <a:buNone/>
            </a:pPr>
            <a:endParaRPr lang="en-US" sz="2000" i="1" dirty="0" smtClean="0"/>
          </a:p>
          <a:p>
            <a:pPr marL="0" indent="0">
              <a:buNone/>
            </a:pPr>
            <a:r>
              <a:rPr lang="en-US" sz="2800" b="1" i="1" dirty="0" smtClean="0"/>
              <a:t>Tester Script</a:t>
            </a:r>
          </a:p>
          <a:p>
            <a:r>
              <a:rPr lang="en-US" sz="2000" i="1" dirty="0" smtClean="0"/>
              <a:t>“Hello</a:t>
            </a:r>
            <a:r>
              <a:rPr lang="en-US" sz="2000" i="1" dirty="0"/>
              <a:t>, today’s visit includes an HIV test.” “The result will be ready in 20 minutes and the doctor will give you the results</a:t>
            </a:r>
            <a:r>
              <a:rPr lang="en-US" sz="2000" i="1" dirty="0" smtClean="0"/>
              <a:t>.”</a:t>
            </a:r>
          </a:p>
          <a:p>
            <a:r>
              <a:rPr lang="en-US" sz="2000" i="1" dirty="0"/>
              <a:t>“</a:t>
            </a:r>
            <a:r>
              <a:rPr lang="en-US" sz="2000" i="1" dirty="0" err="1"/>
              <a:t>Hola</a:t>
            </a:r>
            <a:r>
              <a:rPr lang="en-US" sz="2000" i="1" dirty="0"/>
              <a:t>, la </a:t>
            </a:r>
            <a:r>
              <a:rPr lang="en-US" sz="2000" i="1" dirty="0" err="1"/>
              <a:t>visita</a:t>
            </a:r>
            <a:r>
              <a:rPr lang="en-US" sz="2000" i="1" dirty="0"/>
              <a:t> de hoy </a:t>
            </a:r>
            <a:r>
              <a:rPr lang="en-US" sz="2000" i="1" dirty="0" err="1"/>
              <a:t>incluye</a:t>
            </a:r>
            <a:r>
              <a:rPr lang="en-US" sz="2000" i="1" dirty="0"/>
              <a:t> </a:t>
            </a:r>
            <a:r>
              <a:rPr lang="en-US" sz="2000" i="1" dirty="0" err="1"/>
              <a:t>una</a:t>
            </a:r>
            <a:r>
              <a:rPr lang="en-US" sz="2000" i="1" dirty="0"/>
              <a:t> </a:t>
            </a:r>
            <a:r>
              <a:rPr lang="en-US" sz="2000" i="1" dirty="0" err="1"/>
              <a:t>prueba</a:t>
            </a:r>
            <a:r>
              <a:rPr lang="en-US" sz="2000" i="1" dirty="0"/>
              <a:t> el del VIH.” “Los </a:t>
            </a:r>
            <a:r>
              <a:rPr lang="en-US" sz="2000" i="1" dirty="0" err="1"/>
              <a:t>resultados</a:t>
            </a:r>
            <a:r>
              <a:rPr lang="en-US" sz="2000" i="1" dirty="0"/>
              <a:t> </a:t>
            </a:r>
            <a:r>
              <a:rPr lang="en-US" sz="2000" i="1" dirty="0" err="1"/>
              <a:t>estarán</a:t>
            </a:r>
            <a:r>
              <a:rPr lang="en-US" sz="2000" i="1" dirty="0"/>
              <a:t> </a:t>
            </a:r>
            <a:r>
              <a:rPr lang="en-US" sz="2000" i="1" dirty="0" err="1"/>
              <a:t>listos</a:t>
            </a:r>
            <a:r>
              <a:rPr lang="en-US" sz="2000" i="1" dirty="0"/>
              <a:t> en 20 </a:t>
            </a:r>
            <a:r>
              <a:rPr lang="en-US" sz="2000" i="1" dirty="0" err="1"/>
              <a:t>minutos</a:t>
            </a:r>
            <a:r>
              <a:rPr lang="en-US" sz="2000" i="1" dirty="0"/>
              <a:t> y el doctor le </a:t>
            </a:r>
            <a:r>
              <a:rPr lang="en-US" sz="2000" i="1" dirty="0" err="1"/>
              <a:t>dará</a:t>
            </a:r>
            <a:r>
              <a:rPr lang="en-US" sz="2000" i="1" dirty="0"/>
              <a:t> los </a:t>
            </a:r>
            <a:r>
              <a:rPr lang="en-US" sz="2000" i="1" dirty="0" err="1"/>
              <a:t>resultados</a:t>
            </a:r>
            <a:r>
              <a:rPr lang="en-US" sz="2000" i="1" dirty="0" smtClean="0"/>
              <a:t>.”</a:t>
            </a:r>
            <a:endParaRPr lang="en-US" sz="2000" dirty="0"/>
          </a:p>
        </p:txBody>
      </p:sp>
    </p:spTree>
    <p:extLst>
      <p:ext uri="{BB962C8B-B14F-4D97-AF65-F5344CB8AC3E}">
        <p14:creationId xmlns:p14="http://schemas.microsoft.com/office/powerpoint/2010/main" val="38584945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b="1" dirty="0" smtClean="0">
                <a:solidFill>
                  <a:srgbClr val="FFFF00"/>
                </a:solidFill>
              </a:rPr>
              <a:t>PATIENT EDUCATION </a:t>
            </a:r>
            <a:r>
              <a:rPr lang="en-US" sz="1600" dirty="0" smtClean="0"/>
              <a:t>The </a:t>
            </a:r>
            <a:r>
              <a:rPr lang="en-US" sz="1600" b="1" dirty="0"/>
              <a:t>Centers for Disease Control and Prevention (CDC) </a:t>
            </a:r>
            <a:r>
              <a:rPr lang="en-US" sz="1600" dirty="0"/>
              <a:t>says that HIV testing should be a part of routine healthcare. [Name of hospital or clinic] follows this advice when you have your vital signs (blood pressure, pulse, temperature and respirations) taken an oral (mouth) swab specimen will also be taken for a rapid HIV test. If you have questions about this test, please ask your medical assistant, nurse or doctor.</a:t>
            </a:r>
          </a:p>
        </p:txBody>
      </p:sp>
      <p:sp>
        <p:nvSpPr>
          <p:cNvPr id="3" name="Content Placeholder 2"/>
          <p:cNvSpPr>
            <a:spLocks noGrp="1"/>
          </p:cNvSpPr>
          <p:nvPr>
            <p:ph idx="1"/>
          </p:nvPr>
        </p:nvSpPr>
        <p:spPr/>
        <p:txBody>
          <a:bodyPr>
            <a:normAutofit fontScale="40000" lnSpcReduction="20000"/>
          </a:bodyPr>
          <a:lstStyle/>
          <a:p>
            <a:r>
              <a:rPr lang="en-US" b="1" i="1" dirty="0"/>
              <a:t>Why am I having an HIV test?</a:t>
            </a:r>
            <a:endParaRPr lang="en-US" dirty="0"/>
          </a:p>
          <a:p>
            <a:r>
              <a:rPr lang="en-US" dirty="0"/>
              <a:t>[Name of hospital or clinic] has made rapid HIV testing a standard, routine test for our patients in order to give you the best care we can.</a:t>
            </a:r>
          </a:p>
          <a:p>
            <a:r>
              <a:rPr lang="en-US" dirty="0"/>
              <a:t> </a:t>
            </a:r>
          </a:p>
          <a:p>
            <a:r>
              <a:rPr lang="en-US" b="1" i="1" dirty="0"/>
              <a:t>What does the rapid HIV test tell me?</a:t>
            </a:r>
            <a:endParaRPr lang="en-US" dirty="0"/>
          </a:p>
          <a:p>
            <a:r>
              <a:rPr lang="en-US" b="1" i="1" dirty="0"/>
              <a:t> </a:t>
            </a:r>
            <a:r>
              <a:rPr lang="en-US" dirty="0"/>
              <a:t>The Rapid HIV test tells whether you have HIV. The test can detect antibodies, which the body makes to fight the virus, as early as two weeks after a person has been exposed, but it could take longer for some.</a:t>
            </a:r>
          </a:p>
          <a:p>
            <a:r>
              <a:rPr lang="en-US" dirty="0"/>
              <a:t> </a:t>
            </a:r>
          </a:p>
          <a:p>
            <a:r>
              <a:rPr lang="en-US" b="1" i="1" dirty="0"/>
              <a:t>What if my rapid HIV test is positive?</a:t>
            </a:r>
            <a:endParaRPr lang="en-US" dirty="0"/>
          </a:p>
          <a:p>
            <a:r>
              <a:rPr lang="en-US" dirty="0"/>
              <a:t>A positive result means it is very likely that you have HIV. We will then do a second test to confirm the diagnosis. That second test result will take a few days. If it is confirmed that you have HIV we will [your clinic’s linkage to care].</a:t>
            </a:r>
          </a:p>
          <a:p>
            <a:r>
              <a:rPr lang="en-US" dirty="0"/>
              <a:t> </a:t>
            </a:r>
          </a:p>
          <a:p>
            <a:r>
              <a:rPr lang="en-US" b="1" i="1" dirty="0"/>
              <a:t>What if my rapid HIV test is negative?</a:t>
            </a:r>
            <a:endParaRPr lang="en-US" dirty="0"/>
          </a:p>
          <a:p>
            <a:r>
              <a:rPr lang="en-US" dirty="0"/>
              <a:t>A negative rapid test result usually indicates that you do </a:t>
            </a:r>
            <a:r>
              <a:rPr lang="en-US" b="1" dirty="0"/>
              <a:t>not</a:t>
            </a:r>
            <a:r>
              <a:rPr lang="en-US" dirty="0"/>
              <a:t> have HIV. If you still have sex without condoms or share drug needles with others, you should be retested in six months. We have [health educators, HIV counselors, HIV physician] here to answer any questions or give you information on being safe and staying healthy.</a:t>
            </a:r>
          </a:p>
          <a:p>
            <a:r>
              <a:rPr lang="en-US" dirty="0"/>
              <a:t> </a:t>
            </a:r>
          </a:p>
          <a:p>
            <a:r>
              <a:rPr lang="en-US" b="1" i="1" dirty="0"/>
              <a:t>What if I do not want to have a rapid HIV test?</a:t>
            </a:r>
            <a:endParaRPr lang="en-US" dirty="0"/>
          </a:p>
          <a:p>
            <a:r>
              <a:rPr lang="en-US" dirty="0"/>
              <a:t>If for some reason you do not want to have a rapid HIV test, please complete the section below and give this paper to a staff member.</a:t>
            </a:r>
          </a:p>
          <a:p>
            <a:endParaRPr lang="en-US" dirty="0"/>
          </a:p>
        </p:txBody>
      </p:sp>
    </p:spTree>
    <p:extLst>
      <p:ext uri="{BB962C8B-B14F-4D97-AF65-F5344CB8AC3E}">
        <p14:creationId xmlns:p14="http://schemas.microsoft.com/office/powerpoint/2010/main" val="258836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p:cNvSpPr>
          <p:nvPr>
            <p:ph type="title"/>
          </p:nvPr>
        </p:nvSpPr>
        <p:spPr/>
        <p:txBody>
          <a:bodyPr/>
          <a:lstStyle/>
          <a:p>
            <a:r>
              <a:rPr lang="en-US" b="1" dirty="0">
                <a:solidFill>
                  <a:srgbClr val="FFFF00"/>
                </a:solidFill>
                <a:effectLst>
                  <a:outerShdw blurRad="38100" dist="38100" dir="2700000" algn="tl">
                    <a:srgbClr val="000000">
                      <a:alpha val="43137"/>
                    </a:srgbClr>
                  </a:outerShdw>
                </a:effectLst>
              </a:rPr>
              <a:t>Linkage to Care</a:t>
            </a:r>
          </a:p>
        </p:txBody>
      </p:sp>
      <p:sp>
        <p:nvSpPr>
          <p:cNvPr id="155651" name="Rectangle 3"/>
          <p:cNvSpPr>
            <a:spLocks noGrp="1"/>
          </p:cNvSpPr>
          <p:nvPr>
            <p:ph type="body" idx="1"/>
          </p:nvPr>
        </p:nvSpPr>
        <p:spPr/>
        <p:txBody>
          <a:bodyPr/>
          <a:lstStyle/>
          <a:p>
            <a:pPr>
              <a:lnSpc>
                <a:spcPct val="90000"/>
              </a:lnSpc>
            </a:pPr>
            <a:r>
              <a:rPr lang="en-US" dirty="0"/>
              <a:t>Essential piece of the </a:t>
            </a:r>
            <a:r>
              <a:rPr lang="en-US" dirty="0" smtClean="0"/>
              <a:t>process</a:t>
            </a:r>
          </a:p>
          <a:p>
            <a:pPr>
              <a:lnSpc>
                <a:spcPct val="90000"/>
              </a:lnSpc>
            </a:pPr>
            <a:endParaRPr lang="en-US" dirty="0" smtClean="0"/>
          </a:p>
          <a:p>
            <a:pPr>
              <a:lnSpc>
                <a:spcPct val="90000"/>
              </a:lnSpc>
            </a:pPr>
            <a:r>
              <a:rPr lang="en-US" dirty="0" smtClean="0"/>
              <a:t>All parties have a responsibility</a:t>
            </a:r>
          </a:p>
          <a:p>
            <a:pPr marL="0" indent="0">
              <a:lnSpc>
                <a:spcPct val="90000"/>
              </a:lnSpc>
              <a:buNone/>
            </a:pPr>
            <a:endParaRPr lang="en-US" dirty="0"/>
          </a:p>
          <a:p>
            <a:pPr>
              <a:lnSpc>
                <a:spcPct val="90000"/>
              </a:lnSpc>
            </a:pPr>
            <a:r>
              <a:rPr lang="en-US" dirty="0"/>
              <a:t>How to do it</a:t>
            </a:r>
          </a:p>
          <a:p>
            <a:pPr lvl="1">
              <a:lnSpc>
                <a:spcPct val="90000"/>
              </a:lnSpc>
            </a:pPr>
            <a:r>
              <a:rPr lang="en-US" sz="3200" dirty="0"/>
              <a:t>Prior Planning</a:t>
            </a:r>
          </a:p>
          <a:p>
            <a:pPr lvl="1">
              <a:lnSpc>
                <a:spcPct val="90000"/>
              </a:lnSpc>
            </a:pPr>
            <a:r>
              <a:rPr lang="en-US" sz="3200" dirty="0"/>
              <a:t>Tight </a:t>
            </a:r>
            <a:r>
              <a:rPr lang="en-US" sz="3200" dirty="0" smtClean="0"/>
              <a:t>System</a:t>
            </a:r>
            <a:endParaRPr lang="en-US" sz="3200" dirty="0"/>
          </a:p>
          <a:p>
            <a:pPr lvl="1">
              <a:lnSpc>
                <a:spcPct val="90000"/>
              </a:lnSpc>
            </a:pPr>
            <a:r>
              <a:rPr lang="en-US" sz="3200" dirty="0"/>
              <a:t>Close tracking </a:t>
            </a:r>
          </a:p>
          <a:p>
            <a:pPr marL="457200" lvl="1" indent="0">
              <a:lnSpc>
                <a:spcPct val="90000"/>
              </a:lnSpc>
              <a:buNone/>
            </a:pPr>
            <a:endParaRPr lang="en-US" sz="2400" dirty="0"/>
          </a:p>
          <a:p>
            <a:pPr>
              <a:lnSpc>
                <a:spcPct val="90000"/>
              </a:lnSpc>
            </a:pPr>
            <a:endParaRPr lang="en-US" sz="2800" dirty="0"/>
          </a:p>
          <a:p>
            <a:pPr>
              <a:lnSpc>
                <a:spcPct val="90000"/>
              </a:lnSpc>
            </a:pPr>
            <a:endParaRPr lang="en-US" sz="2800" dirty="0"/>
          </a:p>
        </p:txBody>
      </p:sp>
    </p:spTree>
    <p:extLst>
      <p:ext uri="{BB962C8B-B14F-4D97-AF65-F5344CB8AC3E}">
        <p14:creationId xmlns:p14="http://schemas.microsoft.com/office/powerpoint/2010/main" val="447944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p:cNvSpPr>
          <p:nvPr>
            <p:ph type="title"/>
          </p:nvPr>
        </p:nvSpPr>
        <p:spPr/>
        <p:txBody>
          <a:bodyPr>
            <a:normAutofit fontScale="90000"/>
          </a:bodyPr>
          <a:lstStyle/>
          <a:p>
            <a:r>
              <a:rPr lang="en-US" b="1" dirty="0" smtClean="0">
                <a:solidFill>
                  <a:srgbClr val="FFFF00"/>
                </a:solidFill>
                <a:effectLst>
                  <a:outerShdw blurRad="38100" dist="38100" dir="2700000" algn="tl">
                    <a:srgbClr val="000000">
                      <a:alpha val="43137"/>
                    </a:srgbClr>
                  </a:outerShdw>
                </a:effectLst>
              </a:rPr>
              <a:t> Staff Education (before, during, after) </a:t>
            </a:r>
            <a:endParaRPr lang="en-US" b="1" dirty="0">
              <a:solidFill>
                <a:srgbClr val="FFFF00"/>
              </a:solidFill>
              <a:effectLst>
                <a:outerShdw blurRad="38100" dist="38100" dir="2700000" algn="tl">
                  <a:srgbClr val="000000">
                    <a:alpha val="43137"/>
                  </a:srgbClr>
                </a:outerShdw>
              </a:effectLst>
            </a:endParaRPr>
          </a:p>
        </p:txBody>
      </p:sp>
      <p:sp>
        <p:nvSpPr>
          <p:cNvPr id="151555" name="Rectangle 3"/>
          <p:cNvSpPr>
            <a:spLocks noGrp="1"/>
          </p:cNvSpPr>
          <p:nvPr>
            <p:ph type="body" idx="1"/>
          </p:nvPr>
        </p:nvSpPr>
        <p:spPr/>
        <p:txBody>
          <a:bodyPr>
            <a:normAutofit fontScale="92500" lnSpcReduction="10000"/>
          </a:bodyPr>
          <a:lstStyle/>
          <a:p>
            <a:r>
              <a:rPr lang="en-US" sz="2800" dirty="0" smtClean="0"/>
              <a:t>Medical Staff or Grand Rounds Presentations </a:t>
            </a:r>
            <a:endParaRPr lang="en-US" sz="2800" dirty="0"/>
          </a:p>
          <a:p>
            <a:r>
              <a:rPr lang="en-US" sz="2800" dirty="0"/>
              <a:t>Highlight HIV clinical indicators </a:t>
            </a:r>
            <a:r>
              <a:rPr lang="en-US" sz="2800" dirty="0" smtClean="0"/>
              <a:t>commonly </a:t>
            </a:r>
            <a:r>
              <a:rPr lang="en-US" sz="2800" dirty="0"/>
              <a:t>overlooked </a:t>
            </a:r>
          </a:p>
          <a:p>
            <a:pPr lvl="1"/>
            <a:r>
              <a:rPr lang="en-US" sz="2400" dirty="0" smtClean="0"/>
              <a:t>Zoster</a:t>
            </a:r>
          </a:p>
          <a:p>
            <a:pPr lvl="1"/>
            <a:r>
              <a:rPr lang="en-US" sz="2400" dirty="0" smtClean="0"/>
              <a:t>ITP</a:t>
            </a:r>
          </a:p>
          <a:p>
            <a:pPr lvl="1"/>
            <a:r>
              <a:rPr lang="en-US" sz="2400" dirty="0" smtClean="0"/>
              <a:t>Oral Hairy Leukoplakia</a:t>
            </a:r>
          </a:p>
          <a:p>
            <a:pPr lvl="1"/>
            <a:r>
              <a:rPr lang="en-US" sz="2400" dirty="0" smtClean="0"/>
              <a:t>Recurrent </a:t>
            </a:r>
            <a:r>
              <a:rPr lang="en-US" sz="2400" dirty="0"/>
              <a:t>Y</a:t>
            </a:r>
            <a:r>
              <a:rPr lang="en-US" sz="2400" dirty="0" smtClean="0"/>
              <a:t>east </a:t>
            </a:r>
            <a:r>
              <a:rPr lang="en-US" sz="2400" dirty="0"/>
              <a:t>I</a:t>
            </a:r>
            <a:r>
              <a:rPr lang="en-US" sz="2400" dirty="0" smtClean="0"/>
              <a:t>nfections </a:t>
            </a:r>
            <a:r>
              <a:rPr lang="en-US" sz="2400" dirty="0"/>
              <a:t>in </a:t>
            </a:r>
            <a:r>
              <a:rPr lang="en-US" sz="2400" dirty="0" smtClean="0"/>
              <a:t>women</a:t>
            </a:r>
          </a:p>
          <a:p>
            <a:pPr lvl="1"/>
            <a:r>
              <a:rPr lang="en-US" sz="2400" dirty="0" smtClean="0"/>
              <a:t>Acute HIV presentations </a:t>
            </a:r>
            <a:endParaRPr lang="en-US" sz="2400" dirty="0"/>
          </a:p>
          <a:p>
            <a:pPr marL="0" indent="0">
              <a:buNone/>
            </a:pPr>
            <a:endParaRPr lang="en-US" sz="2800" dirty="0"/>
          </a:p>
          <a:p>
            <a:r>
              <a:rPr lang="en-US" sz="2800" dirty="0" smtClean="0"/>
              <a:t>Still Expect Controversy</a:t>
            </a:r>
          </a:p>
          <a:p>
            <a:pPr marL="0" indent="0">
              <a:buNone/>
            </a:pPr>
            <a:endParaRPr lang="en-US" sz="2800" dirty="0" smtClean="0"/>
          </a:p>
          <a:p>
            <a:r>
              <a:rPr lang="en-US" sz="2800" dirty="0" smtClean="0"/>
              <a:t>Develop a </a:t>
            </a:r>
            <a:r>
              <a:rPr lang="en-US" sz="2800" dirty="0"/>
              <a:t>seamless </a:t>
            </a:r>
            <a:r>
              <a:rPr lang="en-US" sz="2800" dirty="0" smtClean="0"/>
              <a:t>program for minimal disruption</a:t>
            </a:r>
            <a:endParaRPr lang="en-US" sz="2800" dirty="0"/>
          </a:p>
        </p:txBody>
      </p:sp>
    </p:spTree>
    <p:extLst>
      <p:ext uri="{BB962C8B-B14F-4D97-AF65-F5344CB8AC3E}">
        <p14:creationId xmlns:p14="http://schemas.microsoft.com/office/powerpoint/2010/main" val="29792814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133600"/>
            <a:ext cx="8001000" cy="1323439"/>
          </a:xfrm>
          <a:prstGeom prst="rect">
            <a:avLst/>
          </a:prstGeom>
          <a:noFill/>
        </p:spPr>
        <p:txBody>
          <a:bodyPr wrap="square" rtlCol="0">
            <a:spAutoFit/>
          </a:bodyPr>
          <a:lstStyle/>
          <a:p>
            <a:r>
              <a:rPr lang="en-US" sz="4000" dirty="0" smtClean="0"/>
              <a:t>“Perfection is the enemy of the good”</a:t>
            </a:r>
            <a:endParaRPr lang="en-US" sz="4000" dirty="0"/>
          </a:p>
        </p:txBody>
      </p:sp>
    </p:spTree>
    <p:extLst>
      <p:ext uri="{BB962C8B-B14F-4D97-AF65-F5344CB8AC3E}">
        <p14:creationId xmlns:p14="http://schemas.microsoft.com/office/powerpoint/2010/main" val="2537491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304800"/>
            <a:ext cx="7343775" cy="942975"/>
          </a:xfrm>
        </p:spPr>
        <p:txBody>
          <a:bodyPr>
            <a:normAutofit/>
          </a:bodyPr>
          <a:lstStyle/>
          <a:p>
            <a:r>
              <a:rPr kumimoji="0" lang="en-US" b="1" dirty="0">
                <a:solidFill>
                  <a:srgbClr val="FFFF00"/>
                </a:solidFill>
                <a:effectLst>
                  <a:outerShdw blurRad="38100" dist="38100" dir="2700000" algn="tl">
                    <a:srgbClr val="000000"/>
                  </a:outerShdw>
                </a:effectLst>
              </a:rPr>
              <a:t>Public </a:t>
            </a:r>
            <a:r>
              <a:rPr kumimoji="0" lang="en-US" b="1" dirty="0" smtClean="0">
                <a:solidFill>
                  <a:srgbClr val="FFFF00"/>
                </a:solidFill>
                <a:effectLst>
                  <a:outerShdw blurRad="38100" dist="38100" dir="2700000" algn="tl">
                    <a:srgbClr val="000000"/>
                  </a:outerShdw>
                </a:effectLst>
              </a:rPr>
              <a:t>Health and HIV </a:t>
            </a:r>
            <a:endParaRPr kumimoji="0" lang="en-US" sz="1600" b="1" dirty="0">
              <a:solidFill>
                <a:srgbClr val="FFFF00"/>
              </a:solidFill>
              <a:effectLst>
                <a:outerShdw blurRad="38100" dist="38100" dir="2700000" algn="tl">
                  <a:srgbClr val="000000"/>
                </a:outerShdw>
              </a:effectLst>
            </a:endParaRPr>
          </a:p>
        </p:txBody>
      </p:sp>
      <p:sp>
        <p:nvSpPr>
          <p:cNvPr id="5124" name="Rectangle 4"/>
          <p:cNvSpPr>
            <a:spLocks noGrp="1" noChangeArrowheads="1"/>
          </p:cNvSpPr>
          <p:nvPr>
            <p:ph type="body" sz="half" idx="3"/>
          </p:nvPr>
        </p:nvSpPr>
        <p:spPr>
          <a:xfrm>
            <a:off x="2819400" y="1600199"/>
            <a:ext cx="5867400" cy="4891881"/>
          </a:xfrm>
        </p:spPr>
        <p:txBody>
          <a:bodyPr>
            <a:normAutofit/>
          </a:bodyPr>
          <a:lstStyle/>
          <a:p>
            <a:r>
              <a:rPr kumimoji="0" lang="en-US" sz="2800" dirty="0"/>
              <a:t>"preventing disease, prolonging life and promoting health through </a:t>
            </a:r>
            <a:r>
              <a:rPr kumimoji="0" lang="en-US" sz="2800" u="sng" dirty="0"/>
              <a:t>organized efforts </a:t>
            </a:r>
            <a:r>
              <a:rPr kumimoji="0" lang="en-US" sz="2800" dirty="0"/>
              <a:t>" </a:t>
            </a:r>
            <a:r>
              <a:rPr lang="en-US" sz="1400" dirty="0" smtClean="0"/>
              <a:t>1920 CEA Winslow</a:t>
            </a:r>
          </a:p>
          <a:p>
            <a:endParaRPr lang="en-US" sz="1400" dirty="0"/>
          </a:p>
          <a:p>
            <a:endParaRPr lang="en-US" sz="1400" dirty="0" smtClean="0"/>
          </a:p>
          <a:p>
            <a:endParaRPr lang="en-US" sz="1400" dirty="0"/>
          </a:p>
          <a:p>
            <a:endParaRPr lang="en-US" sz="1400" dirty="0" smtClean="0"/>
          </a:p>
          <a:p>
            <a:endParaRPr lang="en-US" sz="1400" dirty="0" smtClean="0"/>
          </a:p>
          <a:p>
            <a:endParaRPr kumimoji="0" lang="en-US" sz="1400" dirty="0">
              <a:effectLst>
                <a:outerShdw blurRad="38100" dist="38100" dir="2700000" algn="tl">
                  <a:srgbClr val="000000"/>
                </a:outerShdw>
              </a:effectLst>
            </a:endParaRPr>
          </a:p>
          <a:p>
            <a:endParaRPr kumimoji="0" lang="en-US" sz="1400" dirty="0">
              <a:effectLst>
                <a:outerShdw blurRad="38100" dist="38100" dir="2700000" algn="tl">
                  <a:srgbClr val="000000"/>
                </a:outerShdw>
              </a:effectLst>
            </a:endParaRPr>
          </a:p>
        </p:txBody>
      </p:sp>
      <p:pic>
        <p:nvPicPr>
          <p:cNvPr id="5129" name="Picture 9" descr="images"/>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533400" y="1600200"/>
            <a:ext cx="1989138" cy="2667000"/>
          </a:xfrm>
        </p:spPr>
      </p:pic>
      <p:sp>
        <p:nvSpPr>
          <p:cNvPr id="5131" name="Rectangle 11"/>
          <p:cNvSpPr>
            <a:spLocks noChangeArrowheads="1"/>
          </p:cNvSpPr>
          <p:nvPr/>
        </p:nvSpPr>
        <p:spPr bwMode="auto">
          <a:xfrm>
            <a:off x="3348038" y="2095500"/>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endParaRPr lang="en-US"/>
          </a:p>
        </p:txBody>
      </p:sp>
      <p:sp>
        <p:nvSpPr>
          <p:cNvPr id="2" name="Content Placeholder 1"/>
          <p:cNvSpPr>
            <a:spLocks noGrp="1"/>
          </p:cNvSpPr>
          <p:nvPr>
            <p:ph sz="quarter" idx="2"/>
          </p:nvPr>
        </p:nvSpPr>
        <p:spPr>
          <a:xfrm>
            <a:off x="228600" y="4114800"/>
            <a:ext cx="4267200" cy="1981200"/>
          </a:xfrm>
        </p:spPr>
        <p:txBody>
          <a:bodyPr/>
          <a:lstStyle/>
          <a:p>
            <a:endParaRPr lang="en-US" dirty="0" smtClean="0"/>
          </a:p>
          <a:p>
            <a:r>
              <a:rPr lang="en-US" sz="1400" dirty="0" smtClean="0"/>
              <a:t>Dr.  John Snow </a:t>
            </a:r>
            <a:r>
              <a:rPr lang="en-US" sz="1400" dirty="0"/>
              <a:t> </a:t>
            </a:r>
            <a:r>
              <a:rPr lang="en-US" sz="1400" dirty="0" smtClean="0"/>
              <a:t>(Wikipedia)</a:t>
            </a:r>
            <a:endParaRPr lang="en-US" sz="1400" dirty="0"/>
          </a:p>
        </p:txBody>
      </p:sp>
    </p:spTree>
    <p:extLst>
      <p:ext uri="{BB962C8B-B14F-4D97-AF65-F5344CB8AC3E}">
        <p14:creationId xmlns:p14="http://schemas.microsoft.com/office/powerpoint/2010/main" val="20774902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5"/>
          <p:cNvSpPr txBox="1">
            <a:spLocks noChangeArrowheads="1"/>
          </p:cNvSpPr>
          <p:nvPr/>
        </p:nvSpPr>
        <p:spPr bwMode="auto">
          <a:xfrm>
            <a:off x="3504960" y="928688"/>
            <a:ext cx="1112762" cy="272005"/>
          </a:xfrm>
          <a:prstGeom prst="rect">
            <a:avLst/>
          </a:prstGeom>
          <a:solidFill>
            <a:srgbClr val="3366FF"/>
          </a:solidFill>
          <a:ln w="25400">
            <a:solidFill>
              <a:srgbClr val="3366FF"/>
            </a:solidFill>
            <a:miter lim="800000"/>
            <a:headEnd/>
            <a:tailEnd/>
          </a:ln>
        </p:spPr>
        <p:txBody>
          <a:bodyPr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algn="ctr" eaLnBrk="1" hangingPunct="1"/>
            <a:r>
              <a:rPr lang="en-US" sz="1200" dirty="0">
                <a:solidFill>
                  <a:schemeClr val="bg1"/>
                </a:solidFill>
                <a:latin typeface="+mj-lt"/>
                <a:cs typeface="Times" charset="0"/>
              </a:rPr>
              <a:t>Unknown HIV</a:t>
            </a:r>
          </a:p>
        </p:txBody>
      </p:sp>
      <p:sp>
        <p:nvSpPr>
          <p:cNvPr id="6" name="TextBox 7"/>
          <p:cNvSpPr txBox="1">
            <a:spLocks noChangeArrowheads="1"/>
          </p:cNvSpPr>
          <p:nvPr/>
        </p:nvSpPr>
        <p:spPr bwMode="auto">
          <a:xfrm>
            <a:off x="168745" y="228600"/>
            <a:ext cx="3601168" cy="272005"/>
          </a:xfrm>
          <a:prstGeom prst="rect">
            <a:avLst/>
          </a:prstGeom>
          <a:solidFill>
            <a:schemeClr val="tx1"/>
          </a:solidFill>
          <a:ln w="25400">
            <a:solidFill>
              <a:schemeClr val="tx1"/>
            </a:solidFill>
            <a:miter lim="800000"/>
            <a:headEnd/>
            <a:tailEnd/>
          </a:ln>
        </p:spPr>
        <p:txBody>
          <a:bodyPr wrap="square"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algn="ctr" eaLnBrk="1" hangingPunct="1"/>
            <a:r>
              <a:rPr lang="en-US" sz="1200" dirty="0">
                <a:solidFill>
                  <a:schemeClr val="bg1"/>
                </a:solidFill>
                <a:latin typeface="+mj-lt"/>
                <a:cs typeface="Times" charset="0"/>
              </a:rPr>
              <a:t>Patient triaged to North or East Pod</a:t>
            </a:r>
          </a:p>
        </p:txBody>
      </p:sp>
      <p:sp>
        <p:nvSpPr>
          <p:cNvPr id="7" name="TextBox 8"/>
          <p:cNvSpPr txBox="1">
            <a:spLocks noChangeArrowheads="1"/>
          </p:cNvSpPr>
          <p:nvPr/>
        </p:nvSpPr>
        <p:spPr bwMode="auto">
          <a:xfrm>
            <a:off x="202960" y="6356730"/>
            <a:ext cx="8684017" cy="272005"/>
          </a:xfrm>
          <a:prstGeom prst="rect">
            <a:avLst/>
          </a:prstGeom>
          <a:solidFill>
            <a:srgbClr val="FF5243"/>
          </a:solidFill>
          <a:ln w="25400">
            <a:solidFill>
              <a:srgbClr val="FF5243"/>
            </a:solidFill>
            <a:miter lim="800000"/>
            <a:headEnd/>
            <a:tailEnd/>
          </a:ln>
        </p:spPr>
        <p:txBody>
          <a:bodyPr wrap="square"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algn="ctr" eaLnBrk="1" hangingPunct="1"/>
            <a:r>
              <a:rPr lang="en-US" sz="1200" dirty="0">
                <a:solidFill>
                  <a:schemeClr val="bg1"/>
                </a:solidFill>
                <a:latin typeface="+mj-lt"/>
                <a:cs typeface="Times" charset="0"/>
              </a:rPr>
              <a:t>No Further HIV-specific Management, Continue with Routine Care</a:t>
            </a:r>
          </a:p>
        </p:txBody>
      </p:sp>
      <p:sp>
        <p:nvSpPr>
          <p:cNvPr id="8" name="TextBox 9"/>
          <p:cNvSpPr txBox="1">
            <a:spLocks noChangeArrowheads="1"/>
          </p:cNvSpPr>
          <p:nvPr/>
        </p:nvSpPr>
        <p:spPr bwMode="auto">
          <a:xfrm>
            <a:off x="4775556" y="152400"/>
            <a:ext cx="1555750" cy="456671"/>
          </a:xfrm>
          <a:prstGeom prst="rect">
            <a:avLst/>
          </a:prstGeom>
          <a:solidFill>
            <a:srgbClr val="FFFFFF"/>
          </a:solidFill>
          <a:ln w="25400">
            <a:solidFill>
              <a:schemeClr val="tx1"/>
            </a:solidFill>
            <a:miter lim="800000"/>
            <a:headEnd/>
            <a:tailEnd/>
          </a:ln>
        </p:spPr>
        <p:txBody>
          <a:bodyPr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algn="ctr" eaLnBrk="1" hangingPunct="1"/>
            <a:r>
              <a:rPr lang="en-US" sz="1200" dirty="0">
                <a:solidFill>
                  <a:schemeClr val="bg1"/>
                </a:solidFill>
                <a:latin typeface="+mj-lt"/>
                <a:cs typeface="Times" charset="0"/>
              </a:rPr>
              <a:t>HIV Status </a:t>
            </a:r>
            <a:r>
              <a:rPr lang="en-US" sz="1200" dirty="0" smtClean="0">
                <a:solidFill>
                  <a:schemeClr val="bg1"/>
                </a:solidFill>
                <a:latin typeface="+mj-lt"/>
                <a:cs typeface="Times" charset="0"/>
              </a:rPr>
              <a:t>Requested by Testing Assistant </a:t>
            </a:r>
            <a:endParaRPr lang="en-US" sz="1200" dirty="0">
              <a:solidFill>
                <a:schemeClr val="bg1"/>
              </a:solidFill>
              <a:latin typeface="+mj-lt"/>
              <a:cs typeface="Times" charset="0"/>
            </a:endParaRPr>
          </a:p>
        </p:txBody>
      </p:sp>
      <p:sp>
        <p:nvSpPr>
          <p:cNvPr id="9" name="TextBox 10"/>
          <p:cNvSpPr txBox="1">
            <a:spLocks noChangeArrowheads="1"/>
          </p:cNvSpPr>
          <p:nvPr/>
        </p:nvSpPr>
        <p:spPr bwMode="auto">
          <a:xfrm>
            <a:off x="1472960" y="1285875"/>
            <a:ext cx="1112762" cy="456671"/>
          </a:xfrm>
          <a:prstGeom prst="rect">
            <a:avLst/>
          </a:prstGeom>
          <a:solidFill>
            <a:srgbClr val="3366FF"/>
          </a:solidFill>
          <a:ln w="25400">
            <a:solidFill>
              <a:srgbClr val="3366FF"/>
            </a:solidFill>
            <a:miter lim="800000"/>
            <a:headEnd/>
            <a:tailEnd/>
          </a:ln>
        </p:spPr>
        <p:txBody>
          <a:bodyPr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algn="ctr" eaLnBrk="1" hangingPunct="1"/>
            <a:r>
              <a:rPr lang="en-US" sz="1200" dirty="0">
                <a:solidFill>
                  <a:schemeClr val="bg1"/>
                </a:solidFill>
                <a:latin typeface="+mj-lt"/>
                <a:cs typeface="Times" charset="0"/>
              </a:rPr>
              <a:t>Patient offered HIV test by TA</a:t>
            </a:r>
          </a:p>
        </p:txBody>
      </p:sp>
      <p:sp>
        <p:nvSpPr>
          <p:cNvPr id="10" name="TextBox 11"/>
          <p:cNvSpPr txBox="1">
            <a:spLocks noChangeArrowheads="1"/>
          </p:cNvSpPr>
          <p:nvPr/>
        </p:nvSpPr>
        <p:spPr bwMode="auto">
          <a:xfrm>
            <a:off x="184452" y="3164086"/>
            <a:ext cx="1227667" cy="456671"/>
          </a:xfrm>
          <a:prstGeom prst="rect">
            <a:avLst/>
          </a:prstGeom>
          <a:solidFill>
            <a:srgbClr val="FF0000"/>
          </a:solidFill>
          <a:ln w="25400">
            <a:solidFill>
              <a:srgbClr val="FF0000"/>
            </a:solidFill>
            <a:miter lim="800000"/>
            <a:headEnd/>
            <a:tailEnd/>
          </a:ln>
        </p:spPr>
        <p:txBody>
          <a:bodyPr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algn="ctr" eaLnBrk="1" hangingPunct="1"/>
            <a:r>
              <a:rPr lang="en-US" sz="1200" dirty="0">
                <a:solidFill>
                  <a:schemeClr val="bg1"/>
                </a:solidFill>
                <a:latin typeface="+mj-lt"/>
                <a:cs typeface="Times" charset="0"/>
              </a:rPr>
              <a:t>RA Notes Reason for Decline </a:t>
            </a:r>
          </a:p>
        </p:txBody>
      </p:sp>
      <p:sp>
        <p:nvSpPr>
          <p:cNvPr id="11" name="TextBox 12"/>
          <p:cNvSpPr txBox="1">
            <a:spLocks noChangeArrowheads="1"/>
          </p:cNvSpPr>
          <p:nvPr/>
        </p:nvSpPr>
        <p:spPr bwMode="auto">
          <a:xfrm>
            <a:off x="184452" y="2357438"/>
            <a:ext cx="1227667" cy="272005"/>
          </a:xfrm>
          <a:prstGeom prst="rect">
            <a:avLst/>
          </a:prstGeom>
          <a:solidFill>
            <a:srgbClr val="FF0000"/>
          </a:solidFill>
          <a:ln w="25400">
            <a:solidFill>
              <a:srgbClr val="FF0000"/>
            </a:solidFill>
            <a:miter lim="800000"/>
            <a:headEnd/>
            <a:tailEnd/>
          </a:ln>
        </p:spPr>
        <p:txBody>
          <a:bodyPr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algn="ctr" eaLnBrk="1" hangingPunct="1"/>
            <a:r>
              <a:rPr lang="en-US" sz="1200" dirty="0">
                <a:solidFill>
                  <a:schemeClr val="bg1"/>
                </a:solidFill>
                <a:latin typeface="+mj-lt"/>
                <a:cs typeface="Times" charset="0"/>
              </a:rPr>
              <a:t>Patient Declines </a:t>
            </a:r>
          </a:p>
        </p:txBody>
      </p:sp>
      <p:sp>
        <p:nvSpPr>
          <p:cNvPr id="12" name="TextBox 14"/>
          <p:cNvSpPr txBox="1">
            <a:spLocks noChangeArrowheads="1"/>
          </p:cNvSpPr>
          <p:nvPr/>
        </p:nvSpPr>
        <p:spPr bwMode="auto">
          <a:xfrm>
            <a:off x="3193508" y="1637110"/>
            <a:ext cx="1112762" cy="272005"/>
          </a:xfrm>
          <a:prstGeom prst="rect">
            <a:avLst/>
          </a:prstGeom>
          <a:solidFill>
            <a:srgbClr val="3366FF"/>
          </a:solidFill>
          <a:ln w="25400">
            <a:solidFill>
              <a:srgbClr val="3366FF"/>
            </a:solidFill>
            <a:miter lim="800000"/>
            <a:headEnd/>
            <a:tailEnd/>
          </a:ln>
        </p:spPr>
        <p:txBody>
          <a:bodyPr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algn="ctr" eaLnBrk="1" hangingPunct="1"/>
            <a:r>
              <a:rPr lang="en-US" sz="1200" dirty="0">
                <a:solidFill>
                  <a:schemeClr val="bg1"/>
                </a:solidFill>
                <a:latin typeface="+mj-lt"/>
                <a:cs typeface="Times" charset="0"/>
              </a:rPr>
              <a:t>Patient Accepts</a:t>
            </a:r>
          </a:p>
        </p:txBody>
      </p:sp>
      <p:sp>
        <p:nvSpPr>
          <p:cNvPr id="13" name="TextBox 15"/>
          <p:cNvSpPr txBox="1">
            <a:spLocks noChangeArrowheads="1"/>
          </p:cNvSpPr>
          <p:nvPr/>
        </p:nvSpPr>
        <p:spPr bwMode="auto">
          <a:xfrm>
            <a:off x="2556396" y="2419946"/>
            <a:ext cx="1652512" cy="456671"/>
          </a:xfrm>
          <a:prstGeom prst="rect">
            <a:avLst/>
          </a:prstGeom>
          <a:solidFill>
            <a:srgbClr val="CCFFCC"/>
          </a:solidFill>
          <a:ln w="25400">
            <a:solidFill>
              <a:schemeClr val="tx1"/>
            </a:solidFill>
            <a:miter lim="800000"/>
            <a:headEnd/>
            <a:tailEnd/>
          </a:ln>
        </p:spPr>
        <p:txBody>
          <a:bodyPr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algn="ctr" eaLnBrk="1" hangingPunct="1"/>
            <a:r>
              <a:rPr lang="en-US" sz="1200" b="1" dirty="0">
                <a:solidFill>
                  <a:schemeClr val="bg1"/>
                </a:solidFill>
                <a:latin typeface="+mj-lt"/>
                <a:cs typeface="Times" charset="0"/>
              </a:rPr>
              <a:t>Rapid HIV Screening Test Performed </a:t>
            </a:r>
          </a:p>
        </p:txBody>
      </p:sp>
      <p:sp>
        <p:nvSpPr>
          <p:cNvPr id="14" name="TextBox 16"/>
          <p:cNvSpPr txBox="1">
            <a:spLocks noChangeArrowheads="1"/>
          </p:cNvSpPr>
          <p:nvPr/>
        </p:nvSpPr>
        <p:spPr bwMode="auto">
          <a:xfrm>
            <a:off x="1676399" y="3964782"/>
            <a:ext cx="1552441" cy="1195334"/>
          </a:xfrm>
          <a:prstGeom prst="rect">
            <a:avLst/>
          </a:prstGeom>
          <a:solidFill>
            <a:srgbClr val="FF0000"/>
          </a:solidFill>
          <a:ln w="25400">
            <a:solidFill>
              <a:srgbClr val="FF0000"/>
            </a:solidFill>
            <a:miter lim="800000"/>
            <a:headEnd/>
            <a:tailEnd/>
          </a:ln>
        </p:spPr>
        <p:txBody>
          <a:bodyPr wrap="square"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eaLnBrk="1" hangingPunct="1">
              <a:buFont typeface="Arial" charset="0"/>
              <a:buChar char="•"/>
            </a:pPr>
            <a:r>
              <a:rPr lang="en-US" sz="1200" dirty="0">
                <a:solidFill>
                  <a:schemeClr val="bg1"/>
                </a:solidFill>
                <a:latin typeface="+mj-lt"/>
                <a:cs typeface="Times" charset="0"/>
              </a:rPr>
              <a:t>Result documented in </a:t>
            </a:r>
            <a:r>
              <a:rPr lang="en-US" sz="1200" dirty="0" err="1">
                <a:solidFill>
                  <a:schemeClr val="bg1"/>
                </a:solidFill>
                <a:latin typeface="+mj-lt"/>
                <a:cs typeface="Times" charset="0"/>
              </a:rPr>
              <a:t>Sunquest</a:t>
            </a:r>
            <a:r>
              <a:rPr lang="en-US" sz="1200" dirty="0">
                <a:solidFill>
                  <a:schemeClr val="bg1"/>
                </a:solidFill>
                <a:latin typeface="+mj-lt"/>
                <a:cs typeface="Times" charset="0"/>
              </a:rPr>
              <a:t> lab system</a:t>
            </a:r>
          </a:p>
          <a:p>
            <a:pPr eaLnBrk="1" hangingPunct="1">
              <a:buFont typeface="Arial" charset="0"/>
              <a:buChar char="•"/>
            </a:pPr>
            <a:r>
              <a:rPr lang="en-US" sz="1200" dirty="0">
                <a:solidFill>
                  <a:schemeClr val="bg1"/>
                </a:solidFill>
                <a:latin typeface="+mj-lt"/>
                <a:cs typeface="Times" charset="0"/>
              </a:rPr>
              <a:t>TA informs patient of negative result</a:t>
            </a:r>
          </a:p>
          <a:p>
            <a:pPr eaLnBrk="1" hangingPunct="1">
              <a:buFont typeface="Arial" charset="0"/>
              <a:buChar char="•"/>
            </a:pPr>
            <a:r>
              <a:rPr lang="en-US" sz="1200" dirty="0">
                <a:solidFill>
                  <a:schemeClr val="bg1"/>
                </a:solidFill>
                <a:latin typeface="+mj-lt"/>
                <a:cs typeface="Times" charset="0"/>
              </a:rPr>
              <a:t>Patient given results copy </a:t>
            </a:r>
          </a:p>
        </p:txBody>
      </p:sp>
      <p:sp>
        <p:nvSpPr>
          <p:cNvPr id="15" name="TextBox 17"/>
          <p:cNvSpPr txBox="1">
            <a:spLocks noChangeArrowheads="1"/>
          </p:cNvSpPr>
          <p:nvPr/>
        </p:nvSpPr>
        <p:spPr bwMode="auto">
          <a:xfrm>
            <a:off x="1717721" y="3189640"/>
            <a:ext cx="1449916" cy="272005"/>
          </a:xfrm>
          <a:prstGeom prst="rect">
            <a:avLst/>
          </a:prstGeom>
          <a:solidFill>
            <a:srgbClr val="FF0000"/>
          </a:solidFill>
          <a:ln w="25400">
            <a:solidFill>
              <a:srgbClr val="FF0000"/>
            </a:solidFill>
            <a:miter lim="800000"/>
            <a:headEnd/>
            <a:tailEnd/>
          </a:ln>
        </p:spPr>
        <p:txBody>
          <a:bodyPr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algn="ctr" eaLnBrk="1" hangingPunct="1"/>
            <a:r>
              <a:rPr lang="en-US" sz="1200" dirty="0">
                <a:solidFill>
                  <a:schemeClr val="bg1"/>
                </a:solidFill>
                <a:latin typeface="+mj-lt"/>
                <a:cs typeface="Times" charset="0"/>
              </a:rPr>
              <a:t>Negative Screen</a:t>
            </a:r>
          </a:p>
        </p:txBody>
      </p:sp>
      <p:sp>
        <p:nvSpPr>
          <p:cNvPr id="16" name="TextBox 18"/>
          <p:cNvSpPr txBox="1">
            <a:spLocks noChangeArrowheads="1"/>
          </p:cNvSpPr>
          <p:nvPr/>
        </p:nvSpPr>
        <p:spPr bwMode="auto">
          <a:xfrm>
            <a:off x="3744530" y="3190876"/>
            <a:ext cx="1480082" cy="272005"/>
          </a:xfrm>
          <a:prstGeom prst="rect">
            <a:avLst/>
          </a:prstGeom>
          <a:solidFill>
            <a:schemeClr val="accent2"/>
          </a:solidFill>
          <a:ln w="25400">
            <a:solidFill>
              <a:srgbClr val="008000"/>
            </a:solidFill>
            <a:miter lim="800000"/>
            <a:headEnd/>
            <a:tailEnd/>
          </a:ln>
        </p:spPr>
        <p:txBody>
          <a:bodyPr wrap="square"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algn="ctr" eaLnBrk="1" hangingPunct="1"/>
            <a:r>
              <a:rPr lang="en-US" sz="1200" dirty="0">
                <a:solidFill>
                  <a:schemeClr val="bg1"/>
                </a:solidFill>
                <a:latin typeface="+mj-lt"/>
                <a:cs typeface="Times" charset="0"/>
              </a:rPr>
              <a:t>Positive Screen</a:t>
            </a:r>
          </a:p>
        </p:txBody>
      </p:sp>
      <p:sp>
        <p:nvSpPr>
          <p:cNvPr id="17" name="TextBox 23"/>
          <p:cNvSpPr txBox="1">
            <a:spLocks noChangeArrowheads="1"/>
          </p:cNvSpPr>
          <p:nvPr/>
        </p:nvSpPr>
        <p:spPr bwMode="auto">
          <a:xfrm>
            <a:off x="3429000" y="3657600"/>
            <a:ext cx="1905000" cy="2487996"/>
          </a:xfrm>
          <a:prstGeom prst="rect">
            <a:avLst/>
          </a:prstGeom>
          <a:solidFill>
            <a:schemeClr val="accent1">
              <a:lumMod val="40000"/>
              <a:lumOff val="60000"/>
            </a:schemeClr>
          </a:solidFill>
          <a:ln w="25400">
            <a:solidFill>
              <a:srgbClr val="008000"/>
            </a:solidFill>
            <a:miter lim="800000"/>
            <a:headEnd/>
            <a:tailEnd/>
          </a:ln>
        </p:spPr>
        <p:txBody>
          <a:bodyPr wrap="square"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marL="162175" indent="-162175">
              <a:buFont typeface="Arial"/>
              <a:buChar char="•"/>
            </a:pPr>
            <a:r>
              <a:rPr lang="en-US" sz="1200" dirty="0">
                <a:solidFill>
                  <a:schemeClr val="bg1"/>
                </a:solidFill>
                <a:latin typeface="+mj-lt"/>
                <a:cs typeface="Times" charset="0"/>
              </a:rPr>
              <a:t>Blood sent to lab for repeat rapid test  </a:t>
            </a:r>
          </a:p>
          <a:p>
            <a:pPr marL="162175" indent="-162175">
              <a:buFont typeface="Arial"/>
              <a:buChar char="•"/>
            </a:pPr>
            <a:r>
              <a:rPr lang="en-US" sz="1200" dirty="0">
                <a:solidFill>
                  <a:schemeClr val="bg1"/>
                </a:solidFill>
                <a:latin typeface="+mj-lt"/>
                <a:cs typeface="Times" charset="0"/>
              </a:rPr>
              <a:t>-Result documented in </a:t>
            </a:r>
            <a:r>
              <a:rPr lang="en-US" sz="1200" dirty="0" err="1">
                <a:solidFill>
                  <a:schemeClr val="bg1"/>
                </a:solidFill>
                <a:latin typeface="+mj-lt"/>
                <a:cs typeface="Times" charset="0"/>
              </a:rPr>
              <a:t>Sunquest</a:t>
            </a:r>
            <a:r>
              <a:rPr lang="en-US" sz="1200" dirty="0">
                <a:solidFill>
                  <a:schemeClr val="bg1"/>
                </a:solidFill>
                <a:latin typeface="+mj-lt"/>
                <a:cs typeface="Times" charset="0"/>
              </a:rPr>
              <a:t> lab system</a:t>
            </a:r>
          </a:p>
          <a:p>
            <a:pPr marL="162175" indent="-162175">
              <a:buFont typeface="Arial"/>
              <a:buChar char="•"/>
            </a:pPr>
            <a:r>
              <a:rPr lang="en-US" sz="1200" dirty="0">
                <a:solidFill>
                  <a:schemeClr val="bg1"/>
                </a:solidFill>
                <a:latin typeface="+mj-lt"/>
                <a:cs typeface="Times" charset="0"/>
              </a:rPr>
              <a:t>TA informs treating  ED MD</a:t>
            </a:r>
          </a:p>
          <a:p>
            <a:pPr marL="162175" indent="-162175">
              <a:buFont typeface="Arial"/>
              <a:buChar char="•"/>
            </a:pPr>
            <a:r>
              <a:rPr lang="en-US" sz="1200" dirty="0">
                <a:solidFill>
                  <a:schemeClr val="bg1"/>
                </a:solidFill>
                <a:latin typeface="+mj-lt"/>
                <a:cs typeface="Times" charset="0"/>
              </a:rPr>
              <a:t>MD Discloses result to patient</a:t>
            </a:r>
          </a:p>
          <a:p>
            <a:pPr marL="162175" indent="-162175">
              <a:buFont typeface="Arial"/>
              <a:buChar char="•"/>
            </a:pPr>
            <a:r>
              <a:rPr lang="en-US" sz="1200" dirty="0">
                <a:solidFill>
                  <a:schemeClr val="bg1"/>
                </a:solidFill>
                <a:latin typeface="+mj-lt"/>
                <a:cs typeface="Times" charset="0"/>
              </a:rPr>
              <a:t>HIV Fellow visits patient in ED</a:t>
            </a:r>
          </a:p>
          <a:p>
            <a:pPr marL="162175" indent="-162175">
              <a:buFont typeface="Arial"/>
              <a:buChar char="•"/>
            </a:pPr>
            <a:r>
              <a:rPr lang="en-US" sz="1200" dirty="0">
                <a:solidFill>
                  <a:schemeClr val="bg1"/>
                </a:solidFill>
                <a:latin typeface="+mj-lt"/>
                <a:cs typeface="Times" charset="0"/>
              </a:rPr>
              <a:t>Copy of results given </a:t>
            </a:r>
          </a:p>
          <a:p>
            <a:pPr marL="162175" indent="-162175">
              <a:buFont typeface="Arial"/>
              <a:buChar char="•"/>
            </a:pPr>
            <a:r>
              <a:rPr lang="en-US" sz="1200" dirty="0">
                <a:solidFill>
                  <a:schemeClr val="bg1"/>
                </a:solidFill>
                <a:latin typeface="+mj-lt"/>
                <a:cs typeface="Times" charset="0"/>
              </a:rPr>
              <a:t>Confirmatory Western Blot, CD4 and HIV Viral Load drawn in ED</a:t>
            </a:r>
          </a:p>
        </p:txBody>
      </p:sp>
      <p:cxnSp>
        <p:nvCxnSpPr>
          <p:cNvPr id="19" name="Straight Arrow Connector 18"/>
          <p:cNvCxnSpPr>
            <a:cxnSpLocks noChangeShapeType="1"/>
            <a:stCxn id="6" idx="3"/>
            <a:endCxn id="8" idx="1"/>
          </p:cNvCxnSpPr>
          <p:nvPr/>
        </p:nvCxnSpPr>
        <p:spPr bwMode="auto">
          <a:xfrm>
            <a:off x="3769913" y="364603"/>
            <a:ext cx="1005643" cy="16133"/>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0" name="Straight Arrow Connector 19"/>
          <p:cNvCxnSpPr>
            <a:cxnSpLocks noChangeShapeType="1"/>
          </p:cNvCxnSpPr>
          <p:nvPr/>
        </p:nvCxnSpPr>
        <p:spPr bwMode="auto">
          <a:xfrm>
            <a:off x="4267200" y="6172200"/>
            <a:ext cx="0" cy="228600"/>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1" name="Straight Arrow Connector 20"/>
          <p:cNvCxnSpPr>
            <a:cxnSpLocks noChangeShapeType="1"/>
          </p:cNvCxnSpPr>
          <p:nvPr/>
        </p:nvCxnSpPr>
        <p:spPr bwMode="auto">
          <a:xfrm>
            <a:off x="6324600" y="457200"/>
            <a:ext cx="584563" cy="403158"/>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2" name="Straight Arrow Connector 21"/>
          <p:cNvCxnSpPr>
            <a:cxnSpLocks noChangeShapeType="1"/>
            <a:stCxn id="12" idx="2"/>
            <a:endCxn id="13" idx="0"/>
          </p:cNvCxnSpPr>
          <p:nvPr/>
        </p:nvCxnSpPr>
        <p:spPr bwMode="auto">
          <a:xfrm flipH="1">
            <a:off x="3382652" y="1909115"/>
            <a:ext cx="367237" cy="510831"/>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3" name="Straight Arrow Connector 22"/>
          <p:cNvCxnSpPr>
            <a:cxnSpLocks noChangeShapeType="1"/>
            <a:stCxn id="5" idx="1"/>
          </p:cNvCxnSpPr>
          <p:nvPr/>
        </p:nvCxnSpPr>
        <p:spPr bwMode="auto">
          <a:xfrm flipH="1">
            <a:off x="2561532" y="1064691"/>
            <a:ext cx="943428" cy="221184"/>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4" name="Straight Arrow Connector 23"/>
          <p:cNvCxnSpPr>
            <a:cxnSpLocks noChangeShapeType="1"/>
            <a:endCxn id="16" idx="0"/>
          </p:cNvCxnSpPr>
          <p:nvPr/>
        </p:nvCxnSpPr>
        <p:spPr bwMode="auto">
          <a:xfrm>
            <a:off x="3832744" y="2845259"/>
            <a:ext cx="651827" cy="34561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5" name="Straight Arrow Connector 24"/>
          <p:cNvCxnSpPr>
            <a:cxnSpLocks noChangeShapeType="1"/>
            <a:stCxn id="9" idx="1"/>
            <a:endCxn id="11" idx="0"/>
          </p:cNvCxnSpPr>
          <p:nvPr/>
        </p:nvCxnSpPr>
        <p:spPr bwMode="auto">
          <a:xfrm flipH="1">
            <a:off x="798286" y="1514211"/>
            <a:ext cx="674674" cy="84322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6" name="Straight Arrow Connector 25"/>
          <p:cNvCxnSpPr>
            <a:cxnSpLocks noChangeShapeType="1"/>
            <a:endCxn id="36" idx="1"/>
          </p:cNvCxnSpPr>
          <p:nvPr/>
        </p:nvCxnSpPr>
        <p:spPr bwMode="auto">
          <a:xfrm flipV="1">
            <a:off x="5334000" y="3518006"/>
            <a:ext cx="547023" cy="90159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7" name="Straight Arrow Connector 26"/>
          <p:cNvCxnSpPr>
            <a:cxnSpLocks noChangeShapeType="1"/>
            <a:endCxn id="15" idx="0"/>
          </p:cNvCxnSpPr>
          <p:nvPr/>
        </p:nvCxnSpPr>
        <p:spPr bwMode="auto">
          <a:xfrm flipH="1">
            <a:off x="2442679" y="2845258"/>
            <a:ext cx="463296" cy="344382"/>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8" name="Straight Arrow Connector 27"/>
          <p:cNvCxnSpPr>
            <a:cxnSpLocks noChangeShapeType="1"/>
            <a:endCxn id="10" idx="2"/>
          </p:cNvCxnSpPr>
          <p:nvPr/>
        </p:nvCxnSpPr>
        <p:spPr bwMode="auto">
          <a:xfrm flipH="1" flipV="1">
            <a:off x="798286" y="3620757"/>
            <a:ext cx="516" cy="2719223"/>
          </a:xfrm>
          <a:prstGeom prst="straightConnector1">
            <a:avLst/>
          </a:prstGeom>
          <a:noFill/>
          <a:ln w="25400">
            <a:solidFill>
              <a:schemeClr val="tx1"/>
            </a:solidFill>
            <a:round/>
            <a:headEnd type="stealth" w="lg" len="med"/>
            <a:tailEnd type="none"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9" name="Straight Arrow Connector 28"/>
          <p:cNvCxnSpPr>
            <a:cxnSpLocks noChangeShapeType="1"/>
            <a:stCxn id="9" idx="3"/>
            <a:endCxn id="12" idx="1"/>
          </p:cNvCxnSpPr>
          <p:nvPr/>
        </p:nvCxnSpPr>
        <p:spPr bwMode="auto">
          <a:xfrm>
            <a:off x="2585722" y="1514211"/>
            <a:ext cx="607786" cy="258902"/>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0" name="Straight Arrow Connector 29"/>
          <p:cNvCxnSpPr>
            <a:cxnSpLocks noChangeShapeType="1"/>
            <a:stCxn id="16" idx="2"/>
            <a:endCxn id="17" idx="0"/>
          </p:cNvCxnSpPr>
          <p:nvPr/>
        </p:nvCxnSpPr>
        <p:spPr bwMode="auto">
          <a:xfrm flipH="1">
            <a:off x="4381500" y="3462881"/>
            <a:ext cx="103071" cy="194719"/>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1" name="Straight Arrow Connector 30"/>
          <p:cNvCxnSpPr>
            <a:cxnSpLocks noChangeShapeType="1"/>
            <a:stCxn id="15" idx="2"/>
            <a:endCxn id="14" idx="0"/>
          </p:cNvCxnSpPr>
          <p:nvPr/>
        </p:nvCxnSpPr>
        <p:spPr bwMode="auto">
          <a:xfrm>
            <a:off x="2442679" y="3461645"/>
            <a:ext cx="9941" cy="50313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2" name="Straight Arrow Connector 31"/>
          <p:cNvCxnSpPr>
            <a:cxnSpLocks noChangeShapeType="1"/>
            <a:stCxn id="14" idx="2"/>
          </p:cNvCxnSpPr>
          <p:nvPr/>
        </p:nvCxnSpPr>
        <p:spPr bwMode="auto">
          <a:xfrm flipH="1">
            <a:off x="2434736" y="5160116"/>
            <a:ext cx="17884" cy="1179862"/>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5" name="TextBox 20"/>
          <p:cNvSpPr txBox="1">
            <a:spLocks noChangeArrowheads="1"/>
          </p:cNvSpPr>
          <p:nvPr/>
        </p:nvSpPr>
        <p:spPr bwMode="auto">
          <a:xfrm>
            <a:off x="5958779" y="4778688"/>
            <a:ext cx="1628167" cy="1380000"/>
          </a:xfrm>
          <a:prstGeom prst="rect">
            <a:avLst/>
          </a:prstGeom>
          <a:solidFill>
            <a:schemeClr val="accent2"/>
          </a:solidFill>
          <a:ln w="25400">
            <a:solidFill>
              <a:srgbClr val="008000"/>
            </a:solidFill>
            <a:miter lim="800000"/>
            <a:headEnd/>
            <a:tailEnd/>
          </a:ln>
        </p:spPr>
        <p:txBody>
          <a:bodyPr wrap="square"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marL="162175" indent="-162175">
              <a:buFont typeface="Arial"/>
              <a:buChar char="•"/>
            </a:pPr>
            <a:r>
              <a:rPr lang="en-US" sz="1200" dirty="0">
                <a:solidFill>
                  <a:schemeClr val="bg1"/>
                </a:solidFill>
                <a:latin typeface="+mj-lt"/>
                <a:cs typeface="Calibri"/>
              </a:rPr>
              <a:t>Rand Schrader follow up at 2 weeks</a:t>
            </a:r>
          </a:p>
          <a:p>
            <a:pPr marL="162175" indent="-162175">
              <a:buFont typeface="Arial"/>
              <a:buChar char="•"/>
            </a:pPr>
            <a:r>
              <a:rPr lang="en-US" sz="1200" dirty="0">
                <a:solidFill>
                  <a:schemeClr val="bg1"/>
                </a:solidFill>
                <a:latin typeface="+mj-lt"/>
                <a:cs typeface="Calibri"/>
              </a:rPr>
              <a:t>Fellow &amp; Rand Schrader staff track for linkage</a:t>
            </a:r>
          </a:p>
          <a:p>
            <a:pPr marL="162175" indent="-162175">
              <a:buFont typeface="Arial"/>
              <a:buChar char="•"/>
            </a:pPr>
            <a:r>
              <a:rPr lang="en-US" sz="1200" dirty="0">
                <a:solidFill>
                  <a:schemeClr val="bg1"/>
                </a:solidFill>
                <a:latin typeface="+mj-lt"/>
                <a:cs typeface="Calibri"/>
              </a:rPr>
              <a:t>Document linkage to care</a:t>
            </a:r>
          </a:p>
        </p:txBody>
      </p:sp>
      <p:sp>
        <p:nvSpPr>
          <p:cNvPr id="36" name="TextBox 32"/>
          <p:cNvSpPr txBox="1">
            <a:spLocks noChangeArrowheads="1"/>
          </p:cNvSpPr>
          <p:nvPr/>
        </p:nvSpPr>
        <p:spPr bwMode="auto">
          <a:xfrm>
            <a:off x="5881023" y="2458674"/>
            <a:ext cx="1731090" cy="2118664"/>
          </a:xfrm>
          <a:prstGeom prst="rect">
            <a:avLst/>
          </a:prstGeom>
          <a:solidFill>
            <a:schemeClr val="accent2"/>
          </a:solidFill>
          <a:ln w="25400">
            <a:solidFill>
              <a:srgbClr val="008000"/>
            </a:solidFill>
            <a:miter lim="800000"/>
            <a:headEnd/>
            <a:tailEnd/>
          </a:ln>
        </p:spPr>
        <p:txBody>
          <a:bodyPr wrap="square"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marL="162175" indent="-162175">
              <a:buFont typeface="Arial"/>
              <a:buChar char="•"/>
            </a:pPr>
            <a:r>
              <a:rPr lang="en-US" sz="1200" dirty="0">
                <a:solidFill>
                  <a:schemeClr val="bg1"/>
                </a:solidFill>
                <a:latin typeface="+mj-lt"/>
                <a:cs typeface="Times" charset="0"/>
              </a:rPr>
              <a:t>Follow up </a:t>
            </a:r>
            <a:r>
              <a:rPr lang="en-US" sz="1200" dirty="0" err="1">
                <a:solidFill>
                  <a:schemeClr val="bg1"/>
                </a:solidFill>
                <a:latin typeface="+mj-lt"/>
                <a:cs typeface="Times" charset="0"/>
              </a:rPr>
              <a:t>appt</a:t>
            </a:r>
            <a:r>
              <a:rPr lang="en-US" sz="1200" dirty="0">
                <a:solidFill>
                  <a:schemeClr val="bg1"/>
                </a:solidFill>
                <a:latin typeface="+mj-lt"/>
                <a:cs typeface="Times" charset="0"/>
              </a:rPr>
              <a:t> with Rand Schrader arranged for 5-7 days (New </a:t>
            </a:r>
            <a:r>
              <a:rPr lang="en-US" sz="1200" dirty="0" err="1">
                <a:solidFill>
                  <a:schemeClr val="bg1"/>
                </a:solidFill>
                <a:latin typeface="+mj-lt"/>
                <a:cs typeface="Times" charset="0"/>
              </a:rPr>
              <a:t>Dx</a:t>
            </a:r>
            <a:r>
              <a:rPr lang="en-US" sz="1200" dirty="0">
                <a:solidFill>
                  <a:schemeClr val="bg1"/>
                </a:solidFill>
                <a:latin typeface="+mj-lt"/>
                <a:cs typeface="Times" charset="0"/>
              </a:rPr>
              <a:t>) </a:t>
            </a:r>
            <a:r>
              <a:rPr lang="en-US" sz="1200" b="1" dirty="0">
                <a:solidFill>
                  <a:schemeClr val="bg1"/>
                </a:solidFill>
                <a:latin typeface="+mj-lt"/>
                <a:cs typeface="Times" charset="0"/>
              </a:rPr>
              <a:t>or</a:t>
            </a:r>
            <a:r>
              <a:rPr lang="en-US" sz="1200" dirty="0">
                <a:solidFill>
                  <a:schemeClr val="bg1"/>
                </a:solidFill>
                <a:latin typeface="+mj-lt"/>
                <a:cs typeface="Times" charset="0"/>
              </a:rPr>
              <a:t> 5-14 days (Known HIV+)</a:t>
            </a:r>
          </a:p>
          <a:p>
            <a:pPr marL="162175" indent="-162175">
              <a:buFont typeface="Arial"/>
              <a:buChar char="•"/>
            </a:pPr>
            <a:r>
              <a:rPr lang="en-US" sz="1200" dirty="0">
                <a:solidFill>
                  <a:schemeClr val="bg1"/>
                </a:solidFill>
                <a:latin typeface="+mj-lt"/>
                <a:cs typeface="Times" charset="0"/>
              </a:rPr>
              <a:t>Barrier survey offered (Known HIV+)</a:t>
            </a:r>
          </a:p>
          <a:p>
            <a:pPr marL="162175" indent="-162175">
              <a:buFont typeface="Arial"/>
              <a:buChar char="•"/>
            </a:pPr>
            <a:r>
              <a:rPr lang="en-US" sz="1200" dirty="0">
                <a:solidFill>
                  <a:schemeClr val="bg1"/>
                </a:solidFill>
                <a:latin typeface="+mj-lt"/>
                <a:cs typeface="Times" charset="0"/>
              </a:rPr>
              <a:t>HIV Fellow notified &amp; sees patient in ED if possible</a:t>
            </a:r>
          </a:p>
          <a:p>
            <a:pPr marL="162175" indent="-162175">
              <a:buFont typeface="Arial"/>
              <a:buChar char="•"/>
            </a:pPr>
            <a:r>
              <a:rPr lang="en-US" sz="1200" dirty="0">
                <a:solidFill>
                  <a:schemeClr val="bg1"/>
                </a:solidFill>
                <a:latin typeface="+mj-lt"/>
                <a:cs typeface="Times" charset="0"/>
              </a:rPr>
              <a:t>Rand Schrader Clinic personnel notified</a:t>
            </a:r>
          </a:p>
        </p:txBody>
      </p:sp>
      <p:cxnSp>
        <p:nvCxnSpPr>
          <p:cNvPr id="38" name="Straight Arrow Connector 38"/>
          <p:cNvCxnSpPr>
            <a:cxnSpLocks noChangeShapeType="1"/>
            <a:stCxn id="11" idx="2"/>
            <a:endCxn id="10" idx="0"/>
          </p:cNvCxnSpPr>
          <p:nvPr/>
        </p:nvCxnSpPr>
        <p:spPr bwMode="auto">
          <a:xfrm>
            <a:off x="798286" y="2629443"/>
            <a:ext cx="0" cy="534643"/>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9" name="TextBox 4"/>
          <p:cNvSpPr txBox="1">
            <a:spLocks noChangeArrowheads="1"/>
          </p:cNvSpPr>
          <p:nvPr/>
        </p:nvSpPr>
        <p:spPr bwMode="auto">
          <a:xfrm>
            <a:off x="6674056" y="930039"/>
            <a:ext cx="1011465" cy="272005"/>
          </a:xfrm>
          <a:prstGeom prst="rect">
            <a:avLst/>
          </a:prstGeom>
          <a:solidFill>
            <a:schemeClr val="accent2"/>
          </a:solidFill>
          <a:ln w="25400">
            <a:solidFill>
              <a:srgbClr val="008000"/>
            </a:solidFill>
            <a:miter lim="800000"/>
            <a:headEnd/>
            <a:tailEnd/>
          </a:ln>
        </p:spPr>
        <p:txBody>
          <a:bodyPr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algn="ctr" eaLnBrk="1" hangingPunct="1"/>
            <a:r>
              <a:rPr lang="en-US" sz="1200" dirty="0">
                <a:solidFill>
                  <a:schemeClr val="bg1"/>
                </a:solidFill>
                <a:latin typeface="+mj-lt"/>
                <a:cs typeface="Times" charset="0"/>
              </a:rPr>
              <a:t>Known HIV +</a:t>
            </a:r>
          </a:p>
        </p:txBody>
      </p:sp>
      <p:sp>
        <p:nvSpPr>
          <p:cNvPr id="40" name="TextBox 6"/>
          <p:cNvSpPr txBox="1">
            <a:spLocks noChangeArrowheads="1"/>
          </p:cNvSpPr>
          <p:nvPr/>
        </p:nvSpPr>
        <p:spPr bwMode="auto">
          <a:xfrm>
            <a:off x="7634071" y="1659699"/>
            <a:ext cx="1241237" cy="456671"/>
          </a:xfrm>
          <a:prstGeom prst="rect">
            <a:avLst/>
          </a:prstGeom>
          <a:solidFill>
            <a:srgbClr val="FF0000"/>
          </a:solidFill>
          <a:ln w="25400">
            <a:solidFill>
              <a:srgbClr val="FF0000"/>
            </a:solidFill>
            <a:miter lim="800000"/>
            <a:headEnd/>
            <a:tailEnd/>
          </a:ln>
        </p:spPr>
        <p:txBody>
          <a:bodyPr wrap="square"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algn="ctr" eaLnBrk="1" hangingPunct="1"/>
            <a:r>
              <a:rPr lang="en-US" sz="1200" dirty="0">
                <a:solidFill>
                  <a:schemeClr val="bg1"/>
                </a:solidFill>
                <a:latin typeface="+mj-lt"/>
                <a:cs typeface="Times" charset="0"/>
              </a:rPr>
              <a:t>In HIV Care </a:t>
            </a:r>
          </a:p>
          <a:p>
            <a:pPr algn="ctr" eaLnBrk="1" hangingPunct="1"/>
            <a:r>
              <a:rPr lang="en-US" sz="1200" dirty="0">
                <a:solidFill>
                  <a:schemeClr val="bg1"/>
                </a:solidFill>
                <a:latin typeface="+mj-lt"/>
                <a:cs typeface="Times" charset="0"/>
              </a:rPr>
              <a:t>(visit within 6 </a:t>
            </a:r>
            <a:r>
              <a:rPr lang="en-US" sz="1200" dirty="0" err="1">
                <a:solidFill>
                  <a:schemeClr val="bg1"/>
                </a:solidFill>
                <a:latin typeface="+mj-lt"/>
                <a:cs typeface="Times" charset="0"/>
              </a:rPr>
              <a:t>mos</a:t>
            </a:r>
            <a:r>
              <a:rPr lang="en-US" sz="1200" dirty="0">
                <a:solidFill>
                  <a:schemeClr val="bg1"/>
                </a:solidFill>
                <a:latin typeface="+mj-lt"/>
                <a:cs typeface="Times" charset="0"/>
              </a:rPr>
              <a:t>)</a:t>
            </a:r>
          </a:p>
        </p:txBody>
      </p:sp>
      <p:sp>
        <p:nvSpPr>
          <p:cNvPr id="41" name="TextBox 13"/>
          <p:cNvSpPr txBox="1">
            <a:spLocks noChangeArrowheads="1"/>
          </p:cNvSpPr>
          <p:nvPr/>
        </p:nvSpPr>
        <p:spPr bwMode="auto">
          <a:xfrm>
            <a:off x="6018083" y="1644236"/>
            <a:ext cx="1456972" cy="456671"/>
          </a:xfrm>
          <a:prstGeom prst="rect">
            <a:avLst/>
          </a:prstGeom>
          <a:solidFill>
            <a:schemeClr val="accent2"/>
          </a:solidFill>
          <a:ln w="25400">
            <a:solidFill>
              <a:srgbClr val="008000"/>
            </a:solidFill>
            <a:miter lim="800000"/>
            <a:headEnd/>
            <a:tailEnd/>
          </a:ln>
        </p:spPr>
        <p:txBody>
          <a:bodyPr wrap="square" lIns="0" tIns="43247" rIns="0" bIns="43247">
            <a:spAutoFit/>
          </a:bodyPr>
          <a:lstStyle>
            <a:lvl1pPr defTabSz="457200">
              <a:defRPr sz="2400">
                <a:solidFill>
                  <a:schemeClr val="tx1"/>
                </a:solidFill>
                <a:latin typeface="Arial" charset="0"/>
                <a:ea typeface="ＭＳ Ｐゴシック" pitchFamily="80" charset="-128"/>
              </a:defRPr>
            </a:lvl1pPr>
            <a:lvl2pPr marL="37931725" indent="-37474525" defTabSz="457200">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pPr algn="ctr" eaLnBrk="1" hangingPunct="1"/>
            <a:r>
              <a:rPr lang="en-US" sz="1200" dirty="0">
                <a:solidFill>
                  <a:schemeClr val="bg1"/>
                </a:solidFill>
                <a:latin typeface="+mj-lt"/>
                <a:cs typeface="Times" charset="0"/>
              </a:rPr>
              <a:t>Out of HIV Care </a:t>
            </a:r>
          </a:p>
          <a:p>
            <a:pPr algn="ctr" eaLnBrk="1" hangingPunct="1"/>
            <a:r>
              <a:rPr lang="en-US" sz="1200" dirty="0">
                <a:solidFill>
                  <a:schemeClr val="bg1"/>
                </a:solidFill>
                <a:latin typeface="+mj-lt"/>
                <a:cs typeface="Times" charset="0"/>
              </a:rPr>
              <a:t>(no visit in past 6 </a:t>
            </a:r>
            <a:r>
              <a:rPr lang="en-US" sz="1200" dirty="0" err="1">
                <a:solidFill>
                  <a:schemeClr val="bg1"/>
                </a:solidFill>
                <a:latin typeface="+mj-lt"/>
                <a:cs typeface="Times" charset="0"/>
              </a:rPr>
              <a:t>mos</a:t>
            </a:r>
            <a:r>
              <a:rPr lang="en-US" sz="1200" dirty="0">
                <a:solidFill>
                  <a:schemeClr val="bg1"/>
                </a:solidFill>
                <a:latin typeface="+mj-lt"/>
                <a:cs typeface="Times" charset="0"/>
              </a:rPr>
              <a:t>)</a:t>
            </a:r>
          </a:p>
        </p:txBody>
      </p:sp>
      <p:cxnSp>
        <p:nvCxnSpPr>
          <p:cNvPr id="44" name="Straight Arrow Connector 43"/>
          <p:cNvCxnSpPr>
            <a:cxnSpLocks noChangeShapeType="1"/>
            <a:endCxn id="40" idx="0"/>
          </p:cNvCxnSpPr>
          <p:nvPr/>
        </p:nvCxnSpPr>
        <p:spPr bwMode="auto">
          <a:xfrm>
            <a:off x="7767083" y="1332277"/>
            <a:ext cx="487607" cy="327422"/>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6" name="Straight Arrow Connector 45"/>
          <p:cNvCxnSpPr>
            <a:cxnSpLocks noChangeShapeType="1"/>
          </p:cNvCxnSpPr>
          <p:nvPr/>
        </p:nvCxnSpPr>
        <p:spPr bwMode="auto">
          <a:xfrm flipH="1">
            <a:off x="6570930" y="1265632"/>
            <a:ext cx="435429" cy="351234"/>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8" name="Straight Arrow Connector 47"/>
          <p:cNvCxnSpPr>
            <a:cxnSpLocks noChangeShapeType="1"/>
          </p:cNvCxnSpPr>
          <p:nvPr/>
        </p:nvCxnSpPr>
        <p:spPr bwMode="auto">
          <a:xfrm flipH="1">
            <a:off x="8325216" y="2133600"/>
            <a:ext cx="56784" cy="4190914"/>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7" name="Straight Connector 96"/>
          <p:cNvCxnSpPr>
            <a:stCxn id="36" idx="2"/>
            <a:endCxn id="35" idx="0"/>
          </p:cNvCxnSpPr>
          <p:nvPr/>
        </p:nvCxnSpPr>
        <p:spPr>
          <a:xfrm>
            <a:off x="6746568" y="4577338"/>
            <a:ext cx="26295" cy="201350"/>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6772863" y="6234888"/>
            <a:ext cx="8937" cy="89712"/>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cxnSp>
        <p:nvCxnSpPr>
          <p:cNvPr id="109" name="Straight Connector 108"/>
          <p:cNvCxnSpPr>
            <a:stCxn id="41" idx="2"/>
            <a:endCxn id="36" idx="0"/>
          </p:cNvCxnSpPr>
          <p:nvPr/>
        </p:nvCxnSpPr>
        <p:spPr>
          <a:xfrm flipH="1">
            <a:off x="6746568" y="2100907"/>
            <a:ext cx="1" cy="357767"/>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cxnSp>
        <p:nvCxnSpPr>
          <p:cNvPr id="137" name="Straight Arrow Connector 136"/>
          <p:cNvCxnSpPr>
            <a:cxnSpLocks noChangeShapeType="1"/>
          </p:cNvCxnSpPr>
          <p:nvPr/>
        </p:nvCxnSpPr>
        <p:spPr bwMode="auto">
          <a:xfrm flipH="1">
            <a:off x="4365171" y="539994"/>
            <a:ext cx="435429" cy="351234"/>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0003548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rgbClr val="FFFF00"/>
                </a:solidFill>
                <a:effectLst>
                  <a:outerShdw blurRad="38100" dist="38100" dir="2700000" algn="tl">
                    <a:srgbClr val="000000">
                      <a:alpha val="43137"/>
                    </a:srgbClr>
                  </a:outerShdw>
                </a:effectLst>
              </a:rPr>
              <a:t>18 Months of Testing at LAC+USC</a:t>
            </a:r>
            <a:endParaRPr lang="en-US" b="1" dirty="0">
              <a:solidFill>
                <a:srgbClr val="FFFF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8786151"/>
              </p:ext>
            </p:extLst>
          </p:nvPr>
        </p:nvGraphicFramePr>
        <p:xfrm>
          <a:off x="1143000" y="1143000"/>
          <a:ext cx="6934200" cy="5488901"/>
        </p:xfrm>
        <a:graphic>
          <a:graphicData uri="http://schemas.openxmlformats.org/drawingml/2006/table">
            <a:tbl>
              <a:tblPr firstRow="1" bandRow="1">
                <a:tableStyleId>{5C22544A-7EE6-4342-B048-85BDC9FD1C3A}</a:tableStyleId>
              </a:tblPr>
              <a:tblGrid>
                <a:gridCol w="5029200"/>
                <a:gridCol w="1905000"/>
              </a:tblGrid>
              <a:tr h="6225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0000"/>
                          </a:solidFill>
                        </a:rPr>
                        <a:t>Patients Approached </a:t>
                      </a:r>
                    </a:p>
                    <a:p>
                      <a:endParaRPr lang="en-US" sz="2000" dirty="0">
                        <a:solidFill>
                          <a:srgbClr val="000000"/>
                        </a:solidFill>
                      </a:endParaRPr>
                    </a:p>
                  </a:txBody>
                  <a:tcPr/>
                </a:tc>
                <a:tc>
                  <a:txBody>
                    <a:bodyPr/>
                    <a:lstStyle/>
                    <a:p>
                      <a:r>
                        <a:rPr lang="en-US" sz="2000" dirty="0" smtClean="0">
                          <a:solidFill>
                            <a:srgbClr val="000000"/>
                          </a:solidFill>
                        </a:rPr>
                        <a:t>N=14,869</a:t>
                      </a:r>
                      <a:endParaRPr lang="en-US" sz="2000" dirty="0">
                        <a:solidFill>
                          <a:srgbClr val="000000"/>
                        </a:solidFill>
                      </a:endParaRPr>
                    </a:p>
                  </a:txBody>
                  <a:tcPr/>
                </a:tc>
              </a:tr>
              <a:tr h="6225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Patients Tested</a:t>
                      </a:r>
                      <a:endParaRPr lang="en-US" sz="2000" dirty="0"/>
                    </a:p>
                  </a:txBody>
                  <a:tcPr/>
                </a:tc>
                <a:tc>
                  <a:txBody>
                    <a:bodyPr/>
                    <a:lstStyle/>
                    <a:p>
                      <a:r>
                        <a:rPr lang="en-US" sz="2000" dirty="0" smtClean="0">
                          <a:solidFill>
                            <a:srgbClr val="000000"/>
                          </a:solidFill>
                        </a:rPr>
                        <a:t>N=</a:t>
                      </a:r>
                      <a:r>
                        <a:rPr lang="en-US" sz="2000" b="1" dirty="0" smtClean="0"/>
                        <a:t>10,376</a:t>
                      </a:r>
                      <a:endParaRPr lang="en-US" sz="2000" b="1" dirty="0"/>
                    </a:p>
                  </a:txBody>
                  <a:tcPr/>
                </a:tc>
              </a:tr>
              <a:tr h="1434607">
                <a:tc>
                  <a:txBody>
                    <a:bodyPr/>
                    <a:lstStyle/>
                    <a:p>
                      <a:r>
                        <a:rPr lang="en-US" sz="2000" b="1" dirty="0" smtClean="0"/>
                        <a:t>Opt-In Rate</a:t>
                      </a:r>
                      <a:r>
                        <a:rPr lang="en-US" sz="2000" b="1" baseline="0" dirty="0" smtClean="0"/>
                        <a:t> on Eligible patients </a:t>
                      </a:r>
                    </a:p>
                    <a:p>
                      <a:r>
                        <a:rPr lang="en-US" sz="2000" b="1" baseline="0" dirty="0" smtClean="0"/>
                        <a:t>         -no AMS</a:t>
                      </a:r>
                    </a:p>
                    <a:p>
                      <a:r>
                        <a:rPr lang="en-US" sz="2000" b="1" baseline="0" dirty="0" smtClean="0"/>
                        <a:t>         -English or Spanish speaking</a:t>
                      </a:r>
                    </a:p>
                    <a:p>
                      <a:r>
                        <a:rPr lang="en-US" sz="2000" b="1" baseline="0" dirty="0" smtClean="0"/>
                        <a:t>         -no test in last 3 months</a:t>
                      </a:r>
                    </a:p>
                    <a:p>
                      <a:r>
                        <a:rPr lang="en-US" sz="2000" b="1" baseline="0" dirty="0" smtClean="0"/>
                        <a:t>         -no previous diagnosis of HIV</a:t>
                      </a:r>
                    </a:p>
                  </a:txBody>
                  <a:tcPr/>
                </a:tc>
                <a:tc>
                  <a:txBody>
                    <a:bodyPr/>
                    <a:lstStyle/>
                    <a:p>
                      <a:r>
                        <a:rPr lang="en-US" sz="2000" b="1" smtClean="0"/>
                        <a:t>89%</a:t>
                      </a:r>
                      <a:endParaRPr lang="en-US" sz="2000" b="1" dirty="0"/>
                    </a:p>
                  </a:txBody>
                  <a:tcPr/>
                </a:tc>
              </a:tr>
              <a:tr h="411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Preliminary positive</a:t>
                      </a:r>
                    </a:p>
                  </a:txBody>
                  <a:tcPr/>
                </a:tc>
                <a:tc>
                  <a:txBody>
                    <a:bodyPr/>
                    <a:lstStyle/>
                    <a:p>
                      <a:r>
                        <a:rPr lang="en-US" sz="2000" dirty="0" smtClean="0">
                          <a:solidFill>
                            <a:srgbClr val="000000"/>
                          </a:solidFill>
                        </a:rPr>
                        <a:t>N=</a:t>
                      </a:r>
                      <a:r>
                        <a:rPr lang="en-US" sz="2000" b="1" dirty="0" smtClean="0"/>
                        <a:t>71</a:t>
                      </a:r>
                      <a:endParaRPr lang="en-US" sz="2000" b="1" dirty="0"/>
                    </a:p>
                  </a:txBody>
                  <a:tcPr/>
                </a:tc>
              </a:tr>
              <a:tr h="6225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False</a:t>
                      </a:r>
                      <a:r>
                        <a:rPr lang="en-US" sz="2000" b="1" baseline="0" dirty="0" smtClean="0"/>
                        <a:t> Positive</a:t>
                      </a:r>
                      <a:endParaRPr lang="en-US" sz="2000" dirty="0"/>
                    </a:p>
                  </a:txBody>
                  <a:tcPr/>
                </a:tc>
                <a:tc>
                  <a:txBody>
                    <a:bodyPr/>
                    <a:lstStyle/>
                    <a:p>
                      <a:r>
                        <a:rPr lang="en-US" sz="2000" dirty="0" smtClean="0">
                          <a:solidFill>
                            <a:srgbClr val="000000"/>
                          </a:solidFill>
                        </a:rPr>
                        <a:t>N=</a:t>
                      </a:r>
                      <a:r>
                        <a:rPr lang="en-US" sz="2000" b="1" dirty="0" smtClean="0"/>
                        <a:t>20</a:t>
                      </a:r>
                      <a:endParaRPr lang="en-US" sz="2000" b="1" dirty="0"/>
                    </a:p>
                  </a:txBody>
                  <a:tcPr/>
                </a:tc>
              </a:tr>
              <a:tr h="8932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Confirmed Newly Diagnosed HIV positive</a:t>
                      </a:r>
                      <a:endParaRPr lang="en-US" sz="2000" dirty="0"/>
                    </a:p>
                  </a:txBody>
                  <a:tcPr/>
                </a:tc>
                <a:tc>
                  <a:txBody>
                    <a:bodyPr/>
                    <a:lstStyle/>
                    <a:p>
                      <a:r>
                        <a:rPr lang="en-US" sz="2000" dirty="0" smtClean="0">
                          <a:solidFill>
                            <a:srgbClr val="000000"/>
                          </a:solidFill>
                        </a:rPr>
                        <a:t>N=</a:t>
                      </a:r>
                      <a:r>
                        <a:rPr lang="en-US" sz="2000" b="1" dirty="0" smtClean="0"/>
                        <a:t>51</a:t>
                      </a:r>
                      <a:endParaRPr lang="en-US" sz="2000" b="1" dirty="0"/>
                    </a:p>
                  </a:txBody>
                  <a:tcPr/>
                </a:tc>
              </a:tr>
              <a:tr h="6225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t>Linked to Care</a:t>
                      </a:r>
                    </a:p>
                  </a:txBody>
                  <a:tcPr/>
                </a:tc>
                <a:tc>
                  <a:txBody>
                    <a:bodyPr/>
                    <a:lstStyle/>
                    <a:p>
                      <a:r>
                        <a:rPr lang="en-US" sz="2000" b="1" dirty="0" smtClean="0"/>
                        <a:t>94%</a:t>
                      </a:r>
                      <a:endParaRPr lang="en-US" sz="2000" b="1" dirty="0"/>
                    </a:p>
                  </a:txBody>
                  <a:tcPr/>
                </a:tc>
              </a:tr>
            </a:tbl>
          </a:graphicData>
        </a:graphic>
      </p:graphicFrame>
    </p:spTree>
    <p:extLst>
      <p:ext uri="{BB962C8B-B14F-4D97-AF65-F5344CB8AC3E}">
        <p14:creationId xmlns:p14="http://schemas.microsoft.com/office/powerpoint/2010/main" val="29142063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effectLst>
                  <a:outerShdw blurRad="38100" dist="38100" dir="2700000" algn="tl">
                    <a:srgbClr val="000000">
                      <a:alpha val="43137"/>
                    </a:srgbClr>
                  </a:outerShdw>
                </a:effectLst>
              </a:rPr>
              <a:t>LOL- what does this mean?? </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Laugh Out Loud </a:t>
            </a:r>
          </a:p>
          <a:p>
            <a:r>
              <a:rPr lang="en-US" dirty="0" smtClean="0"/>
              <a:t>Lots of Love </a:t>
            </a:r>
          </a:p>
          <a:p>
            <a:r>
              <a:rPr lang="en-US" dirty="0" smtClean="0"/>
              <a:t>Little Old Lady </a:t>
            </a:r>
          </a:p>
          <a:p>
            <a:r>
              <a:rPr lang="en-US" dirty="0" smtClean="0"/>
              <a:t>LOL New Meaning = </a:t>
            </a:r>
            <a:r>
              <a:rPr lang="en-US" u="sng" dirty="0" smtClean="0"/>
              <a:t>Lost Out in Linkage </a:t>
            </a:r>
          </a:p>
          <a:p>
            <a:pPr lvl="1"/>
            <a:r>
              <a:rPr lang="en-US" dirty="0" smtClean="0"/>
              <a:t>25% nationally according to Gardner</a:t>
            </a:r>
          </a:p>
          <a:p>
            <a:pPr lvl="1"/>
            <a:r>
              <a:rPr lang="en-US" dirty="0" smtClean="0">
                <a:solidFill>
                  <a:srgbClr val="FFFF00"/>
                </a:solidFill>
                <a:effectLst>
                  <a:outerShdw blurRad="38100" dist="38100" dir="2700000" algn="tl">
                    <a:srgbClr val="000000">
                      <a:alpha val="43137"/>
                    </a:srgbClr>
                  </a:outerShdw>
                </a:effectLst>
              </a:rPr>
              <a:t>&lt;</a:t>
            </a:r>
            <a:r>
              <a:rPr lang="en-US" dirty="0">
                <a:solidFill>
                  <a:srgbClr val="FFFF00"/>
                </a:solidFill>
                <a:effectLst>
                  <a:outerShdw blurRad="38100" dist="38100" dir="2700000" algn="tl">
                    <a:srgbClr val="000000">
                      <a:alpha val="43137"/>
                    </a:srgbClr>
                  </a:outerShdw>
                </a:effectLst>
              </a:rPr>
              <a:t>6</a:t>
            </a:r>
            <a:r>
              <a:rPr lang="en-US" dirty="0" smtClean="0">
                <a:solidFill>
                  <a:srgbClr val="FFFF00"/>
                </a:solidFill>
                <a:effectLst>
                  <a:outerShdw blurRad="38100" dist="38100" dir="2700000" algn="tl">
                    <a:srgbClr val="000000">
                      <a:alpha val="43137"/>
                    </a:srgbClr>
                  </a:outerShdw>
                </a:effectLst>
              </a:rPr>
              <a:t> %  at LAC + USC ED Testing Program</a:t>
            </a:r>
            <a:endParaRPr lang="en-US"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56334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effectLst>
                  <a:outerShdw blurRad="38100" dist="38100" dir="2700000" algn="tl">
                    <a:srgbClr val="000000">
                      <a:alpha val="43137"/>
                    </a:srgbClr>
                  </a:outerShdw>
                </a:effectLst>
              </a:rPr>
              <a:t>Unexpected Findings</a:t>
            </a:r>
            <a:endParaRPr lang="en-US" b="1" dirty="0">
              <a:solidFill>
                <a:srgbClr val="FFFF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9481908"/>
              </p:ext>
            </p:extLst>
          </p:nvPr>
        </p:nvGraphicFramePr>
        <p:xfrm>
          <a:off x="381000" y="2209800"/>
          <a:ext cx="8229600" cy="2819399"/>
        </p:xfrm>
        <a:graphic>
          <a:graphicData uri="http://schemas.openxmlformats.org/drawingml/2006/table">
            <a:tbl>
              <a:tblPr firstRow="1" bandRow="1">
                <a:tableStyleId>{5C22544A-7EE6-4342-B048-85BDC9FD1C3A}</a:tableStyleId>
              </a:tblPr>
              <a:tblGrid>
                <a:gridCol w="5715000"/>
                <a:gridCol w="2514600"/>
              </a:tblGrid>
              <a:tr h="914399">
                <a:tc>
                  <a:txBody>
                    <a:bodyPr/>
                    <a:lstStyle/>
                    <a:p>
                      <a:r>
                        <a:rPr lang="en-US" sz="3200" b="1" dirty="0" smtClean="0">
                          <a:solidFill>
                            <a:schemeClr val="bg1"/>
                          </a:solidFill>
                        </a:rPr>
                        <a:t>Out</a:t>
                      </a:r>
                      <a:r>
                        <a:rPr lang="en-US" sz="3200" b="1" baseline="0" dirty="0" smtClean="0">
                          <a:solidFill>
                            <a:schemeClr val="bg1"/>
                          </a:solidFill>
                        </a:rPr>
                        <a:t> of Care</a:t>
                      </a:r>
                      <a:endParaRPr lang="en-US" sz="3200" b="1" dirty="0">
                        <a:solidFill>
                          <a:schemeClr val="bg1"/>
                        </a:solidFill>
                      </a:endParaRPr>
                    </a:p>
                  </a:txBody>
                  <a:tcPr/>
                </a:tc>
                <a:tc>
                  <a:txBody>
                    <a:bodyPr/>
                    <a:lstStyle/>
                    <a:p>
                      <a:r>
                        <a:rPr lang="en-US" sz="3200" b="1" dirty="0" smtClean="0">
                          <a:solidFill>
                            <a:schemeClr val="bg1"/>
                          </a:solidFill>
                        </a:rPr>
                        <a:t>N=125</a:t>
                      </a:r>
                      <a:endParaRPr lang="en-US" sz="3200" b="1" dirty="0">
                        <a:solidFill>
                          <a:schemeClr val="bg1"/>
                        </a:solidFill>
                      </a:endParaRPr>
                    </a:p>
                  </a:txBody>
                  <a:tcPr/>
                </a:tc>
              </a:tr>
              <a:tr h="990600">
                <a:tc>
                  <a:txBody>
                    <a:bodyPr/>
                    <a:lstStyle/>
                    <a:p>
                      <a:r>
                        <a:rPr lang="en-US" sz="3200" b="1" dirty="0" smtClean="0"/>
                        <a:t>Re-linked to Care</a:t>
                      </a:r>
                      <a:endParaRPr lang="en-US" sz="3200" b="1" dirty="0"/>
                    </a:p>
                  </a:txBody>
                  <a:tcPr/>
                </a:tc>
                <a:tc>
                  <a:txBody>
                    <a:bodyPr/>
                    <a:lstStyle/>
                    <a:p>
                      <a:r>
                        <a:rPr lang="en-US" sz="3200" b="1" dirty="0" smtClean="0"/>
                        <a:t>N=75</a:t>
                      </a:r>
                      <a:endParaRPr lang="en-US" sz="3200" b="1" dirty="0"/>
                    </a:p>
                  </a:txBody>
                  <a:tcPr/>
                </a:tc>
              </a:tr>
              <a:tr h="914400">
                <a:tc>
                  <a:txBody>
                    <a:bodyPr/>
                    <a:lstStyle/>
                    <a:p>
                      <a:r>
                        <a:rPr lang="en-US" sz="3200" b="1" dirty="0" smtClean="0"/>
                        <a:t>Re-linkage Rate</a:t>
                      </a:r>
                      <a:endParaRPr lang="en-US" sz="3200" b="1" dirty="0"/>
                    </a:p>
                  </a:txBody>
                  <a:tcPr/>
                </a:tc>
                <a:tc>
                  <a:txBody>
                    <a:bodyPr/>
                    <a:lstStyle/>
                    <a:p>
                      <a:r>
                        <a:rPr lang="en-US" sz="3200" b="1" dirty="0" smtClean="0"/>
                        <a:t>54%</a:t>
                      </a:r>
                      <a:endParaRPr lang="en-US" sz="3200" b="1" dirty="0"/>
                    </a:p>
                  </a:txBody>
                  <a:tcPr/>
                </a:tc>
              </a:tr>
            </a:tbl>
          </a:graphicData>
        </a:graphic>
      </p:graphicFrame>
    </p:spTree>
    <p:extLst>
      <p:ext uri="{BB962C8B-B14F-4D97-AF65-F5344CB8AC3E}">
        <p14:creationId xmlns:p14="http://schemas.microsoft.com/office/powerpoint/2010/main" val="9143681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effectLst>
                  <a:outerShdw blurRad="38100" dist="38100" dir="2700000" algn="tl">
                    <a:srgbClr val="000000">
                      <a:alpha val="43137"/>
                    </a:srgbClr>
                  </a:outerShdw>
                </a:effectLst>
              </a:rPr>
              <a:t>LAC-USC Successful Linkage</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smtClean="0"/>
              <a:t>Key Elements</a:t>
            </a:r>
          </a:p>
          <a:p>
            <a:pPr lvl="1"/>
            <a:r>
              <a:rPr lang="en-US" sz="3200" dirty="0" smtClean="0"/>
              <a:t>Prior Planning </a:t>
            </a:r>
          </a:p>
          <a:p>
            <a:pPr lvl="1"/>
            <a:r>
              <a:rPr lang="en-US" sz="3200" dirty="0" smtClean="0"/>
              <a:t>Stakeholder Involvement</a:t>
            </a:r>
          </a:p>
          <a:p>
            <a:pPr lvl="1"/>
            <a:r>
              <a:rPr lang="en-US" sz="3200" dirty="0" smtClean="0"/>
              <a:t>Seamless System</a:t>
            </a:r>
          </a:p>
          <a:p>
            <a:pPr lvl="1"/>
            <a:r>
              <a:rPr lang="en-US" sz="3200" dirty="0" smtClean="0"/>
              <a:t>HIV Provider visits at time of diagnosis</a:t>
            </a:r>
          </a:p>
          <a:p>
            <a:pPr lvl="1"/>
            <a:r>
              <a:rPr lang="en-US" sz="3200" dirty="0" smtClean="0"/>
              <a:t>Close tracking </a:t>
            </a:r>
          </a:p>
          <a:p>
            <a:pPr lvl="1"/>
            <a:r>
              <a:rPr lang="en-US" sz="3200" dirty="0" smtClean="0"/>
              <a:t>Many phone calls</a:t>
            </a:r>
            <a:endParaRPr lang="en-US" sz="3200" dirty="0"/>
          </a:p>
        </p:txBody>
      </p:sp>
    </p:spTree>
    <p:extLst>
      <p:ext uri="{BB962C8B-B14F-4D97-AF65-F5344CB8AC3E}">
        <p14:creationId xmlns:p14="http://schemas.microsoft.com/office/powerpoint/2010/main" val="32055178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p:cNvSpPr>
            <a:spLocks noGrp="1"/>
          </p:cNvSpPr>
          <p:nvPr>
            <p:ph type="title"/>
          </p:nvPr>
        </p:nvSpPr>
        <p:spPr/>
        <p:txBody>
          <a:bodyPr>
            <a:normAutofit/>
          </a:bodyPr>
          <a:lstStyle/>
          <a:p>
            <a:r>
              <a:rPr lang="en-US" sz="4000" b="1" dirty="0" smtClean="0">
                <a:solidFill>
                  <a:srgbClr val="FFFF00"/>
                </a:solidFill>
                <a:effectLst>
                  <a:outerShdw blurRad="38100" dist="38100" dir="2700000" algn="tl">
                    <a:srgbClr val="000000">
                      <a:alpha val="43137"/>
                    </a:srgbClr>
                  </a:outerShdw>
                </a:effectLst>
                <a:latin typeface="Arial" pitchFamily="84" charset="0"/>
              </a:rPr>
              <a:t>Key components</a:t>
            </a:r>
            <a:endParaRPr lang="en-US" sz="1800" b="1" dirty="0">
              <a:solidFill>
                <a:srgbClr val="FFFF00"/>
              </a:solidFill>
              <a:effectLst>
                <a:outerShdw blurRad="38100" dist="38100" dir="2700000" algn="tl">
                  <a:srgbClr val="000000">
                    <a:alpha val="43137"/>
                  </a:srgbClr>
                </a:outerShdw>
              </a:effectLst>
              <a:latin typeface="Arial" pitchFamily="84" charset="0"/>
            </a:endParaRPr>
          </a:p>
        </p:txBody>
      </p:sp>
      <p:sp>
        <p:nvSpPr>
          <p:cNvPr id="145412" name="Rectangle 4"/>
          <p:cNvSpPr>
            <a:spLocks noGrp="1"/>
          </p:cNvSpPr>
          <p:nvPr>
            <p:ph type="body" idx="1"/>
          </p:nvPr>
        </p:nvSpPr>
        <p:spPr>
          <a:xfrm>
            <a:off x="533400" y="1371600"/>
            <a:ext cx="8229600" cy="5059363"/>
          </a:xfrm>
          <a:noFill/>
        </p:spPr>
        <p:txBody>
          <a:bodyPr/>
          <a:lstStyle/>
          <a:p>
            <a:pPr>
              <a:lnSpc>
                <a:spcPct val="90000"/>
              </a:lnSpc>
            </a:pPr>
            <a:r>
              <a:rPr lang="en-US" dirty="0"/>
              <a:t>Project leader/Comprehensive team</a:t>
            </a:r>
          </a:p>
          <a:p>
            <a:pPr>
              <a:lnSpc>
                <a:spcPct val="90000"/>
              </a:lnSpc>
            </a:pPr>
            <a:r>
              <a:rPr lang="en-US" dirty="0"/>
              <a:t>Demographics/</a:t>
            </a:r>
            <a:r>
              <a:rPr lang="en-US" dirty="0" err="1"/>
              <a:t>prevalance</a:t>
            </a:r>
            <a:endParaRPr lang="en-US" dirty="0"/>
          </a:p>
          <a:p>
            <a:pPr>
              <a:lnSpc>
                <a:spcPct val="90000"/>
              </a:lnSpc>
            </a:pPr>
            <a:r>
              <a:rPr lang="en-US" dirty="0"/>
              <a:t>Buy-in from key personnel </a:t>
            </a:r>
          </a:p>
          <a:p>
            <a:pPr>
              <a:lnSpc>
                <a:spcPct val="90000"/>
              </a:lnSpc>
            </a:pPr>
            <a:r>
              <a:rPr lang="en-US" dirty="0"/>
              <a:t>Education</a:t>
            </a:r>
          </a:p>
          <a:p>
            <a:pPr>
              <a:lnSpc>
                <a:spcPct val="90000"/>
              </a:lnSpc>
            </a:pPr>
            <a:r>
              <a:rPr lang="en-US" dirty="0"/>
              <a:t>Funding</a:t>
            </a:r>
          </a:p>
          <a:p>
            <a:pPr>
              <a:lnSpc>
                <a:spcPct val="90000"/>
              </a:lnSpc>
            </a:pPr>
            <a:r>
              <a:rPr lang="en-US" dirty="0"/>
              <a:t>Consents/Opt-Out</a:t>
            </a:r>
          </a:p>
          <a:p>
            <a:pPr>
              <a:lnSpc>
                <a:spcPct val="90000"/>
              </a:lnSpc>
            </a:pPr>
            <a:r>
              <a:rPr lang="en-US" dirty="0"/>
              <a:t>Testing/Scripting/Disclosure</a:t>
            </a:r>
          </a:p>
          <a:p>
            <a:pPr>
              <a:lnSpc>
                <a:spcPct val="90000"/>
              </a:lnSpc>
            </a:pPr>
            <a:r>
              <a:rPr lang="en-US" dirty="0"/>
              <a:t>Linkage to </a:t>
            </a:r>
            <a:r>
              <a:rPr lang="en-US" dirty="0" smtClean="0"/>
              <a:t>care</a:t>
            </a:r>
            <a:endParaRPr lang="en-US" dirty="0"/>
          </a:p>
        </p:txBody>
      </p:sp>
    </p:spTree>
    <p:extLst>
      <p:ext uri="{BB962C8B-B14F-4D97-AF65-F5344CB8AC3E}">
        <p14:creationId xmlns:p14="http://schemas.microsoft.com/office/powerpoint/2010/main" val="30061527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381000" y="228600"/>
            <a:ext cx="8458200" cy="1143000"/>
          </a:xfrm>
        </p:spPr>
        <p:txBody>
          <a:bodyPr>
            <a:normAutofit fontScale="90000"/>
          </a:bodyPr>
          <a:lstStyle/>
          <a:p>
            <a:r>
              <a:rPr kumimoji="0" lang="en-US" b="1" dirty="0">
                <a:solidFill>
                  <a:srgbClr val="FFFF00"/>
                </a:solidFill>
              </a:rPr>
              <a:t>A Partnership of Immense Proportions</a:t>
            </a:r>
          </a:p>
        </p:txBody>
      </p:sp>
      <p:sp>
        <p:nvSpPr>
          <p:cNvPr id="208899" name="Rectangle 3"/>
          <p:cNvSpPr>
            <a:spLocks noGrp="1" noChangeArrowheads="1"/>
          </p:cNvSpPr>
          <p:nvPr>
            <p:ph type="body" idx="1"/>
          </p:nvPr>
        </p:nvSpPr>
        <p:spPr>
          <a:xfrm>
            <a:off x="381000" y="1447800"/>
            <a:ext cx="8458200" cy="5257800"/>
          </a:xfrm>
        </p:spPr>
        <p:txBody>
          <a:bodyPr>
            <a:normAutofit fontScale="70000" lnSpcReduction="20000"/>
          </a:bodyPr>
          <a:lstStyle/>
          <a:p>
            <a:r>
              <a:rPr lang="en-US" sz="2800" b="1" dirty="0"/>
              <a:t>Division of HIV and STD </a:t>
            </a:r>
            <a:r>
              <a:rPr lang="en-US" sz="2800" b="1" dirty="0" smtClean="0"/>
              <a:t>Prevention</a:t>
            </a:r>
          </a:p>
          <a:p>
            <a:pPr lvl="1"/>
            <a:r>
              <a:rPr lang="en-US" sz="2400" dirty="0" err="1" smtClean="0"/>
              <a:t>Sonali</a:t>
            </a:r>
            <a:r>
              <a:rPr lang="en-US" sz="2400" dirty="0" smtClean="0"/>
              <a:t> </a:t>
            </a:r>
            <a:r>
              <a:rPr lang="en-US" sz="2400" dirty="0" err="1" smtClean="0"/>
              <a:t>Kulkarni</a:t>
            </a:r>
            <a:r>
              <a:rPr lang="en-US" sz="2400" dirty="0" smtClean="0"/>
              <a:t> MD, MPH</a:t>
            </a:r>
          </a:p>
          <a:p>
            <a:pPr lvl="1"/>
            <a:r>
              <a:rPr lang="en-US" sz="2400" dirty="0" smtClean="0"/>
              <a:t>Sophia </a:t>
            </a:r>
            <a:r>
              <a:rPr lang="en-US" sz="2400" dirty="0" err="1" smtClean="0"/>
              <a:t>Rumanes</a:t>
            </a:r>
            <a:r>
              <a:rPr lang="en-US" sz="2400" dirty="0" smtClean="0"/>
              <a:t> MPH  </a:t>
            </a:r>
            <a:endParaRPr lang="en-US" sz="2400" dirty="0"/>
          </a:p>
          <a:p>
            <a:r>
              <a:rPr kumimoji="0" lang="en-US" sz="2800" b="1" dirty="0" smtClean="0"/>
              <a:t>LAC+USC </a:t>
            </a:r>
            <a:r>
              <a:rPr kumimoji="0" lang="en-US" sz="2800" b="1" dirty="0"/>
              <a:t>Emergency Department</a:t>
            </a:r>
          </a:p>
          <a:p>
            <a:pPr lvl="1"/>
            <a:r>
              <a:rPr kumimoji="0" lang="en-US" sz="2400" dirty="0"/>
              <a:t>Kim Newton </a:t>
            </a:r>
            <a:r>
              <a:rPr kumimoji="0" lang="en-US" sz="2400" dirty="0" smtClean="0"/>
              <a:t>MD  </a:t>
            </a:r>
            <a:endParaRPr kumimoji="0" lang="en-US" sz="2400" dirty="0"/>
          </a:p>
          <a:p>
            <a:pPr lvl="1"/>
            <a:r>
              <a:rPr kumimoji="0" lang="en-US" sz="2400" dirty="0"/>
              <a:t>Mike </a:t>
            </a:r>
            <a:r>
              <a:rPr kumimoji="0" lang="en-US" sz="2400" dirty="0" err="1" smtClean="0"/>
              <a:t>Menchine</a:t>
            </a:r>
            <a:r>
              <a:rPr kumimoji="0" lang="en-US" sz="2400" dirty="0" smtClean="0"/>
              <a:t> MD, MPH</a:t>
            </a:r>
            <a:endParaRPr kumimoji="0" lang="en-US" sz="2400" dirty="0"/>
          </a:p>
          <a:p>
            <a:pPr lvl="1"/>
            <a:r>
              <a:rPr kumimoji="0" lang="en-US" sz="2400" dirty="0"/>
              <a:t>Sanjay </a:t>
            </a:r>
            <a:r>
              <a:rPr kumimoji="0" lang="en-US" sz="2400" dirty="0" err="1" smtClean="0"/>
              <a:t>Arora</a:t>
            </a:r>
            <a:r>
              <a:rPr kumimoji="0" lang="en-US" sz="2400" dirty="0" smtClean="0"/>
              <a:t> MD</a:t>
            </a:r>
            <a:endParaRPr kumimoji="0" lang="en-US" sz="2400" dirty="0"/>
          </a:p>
          <a:p>
            <a:pPr lvl="1"/>
            <a:r>
              <a:rPr kumimoji="0" lang="en-US" sz="2400" dirty="0" err="1"/>
              <a:t>Shira</a:t>
            </a:r>
            <a:r>
              <a:rPr kumimoji="0" lang="en-US" sz="2400" dirty="0"/>
              <a:t> </a:t>
            </a:r>
            <a:r>
              <a:rPr kumimoji="0" lang="en-US" sz="2400" dirty="0" smtClean="0"/>
              <a:t>Schlesinger MD, MPH,   </a:t>
            </a:r>
            <a:r>
              <a:rPr kumimoji="0" lang="en-US" sz="2400" dirty="0" err="1" smtClean="0"/>
              <a:t>Nico</a:t>
            </a:r>
            <a:r>
              <a:rPr kumimoji="0" lang="en-US" sz="2400" dirty="0" smtClean="0"/>
              <a:t> Forget MD</a:t>
            </a:r>
            <a:endParaRPr kumimoji="0" lang="en-US" sz="2400" dirty="0"/>
          </a:p>
          <a:p>
            <a:r>
              <a:rPr lang="en-US" sz="2800" b="1" dirty="0"/>
              <a:t>USC PAETC</a:t>
            </a:r>
          </a:p>
          <a:p>
            <a:pPr lvl="1"/>
            <a:r>
              <a:rPr lang="en-US" sz="2400" dirty="0"/>
              <a:t>Kathleen Jacobson MD</a:t>
            </a:r>
          </a:p>
          <a:p>
            <a:pPr lvl="1"/>
            <a:r>
              <a:rPr lang="en-US" sz="2400" dirty="0"/>
              <a:t>HIV Fellows- K Liao MD, C </a:t>
            </a:r>
            <a:r>
              <a:rPr lang="en-US" sz="2400" dirty="0" err="1"/>
              <a:t>Takayama</a:t>
            </a:r>
            <a:r>
              <a:rPr lang="en-US" sz="2400" dirty="0"/>
              <a:t> MD, G </a:t>
            </a:r>
            <a:r>
              <a:rPr lang="en-US" sz="2400" dirty="0" err="1"/>
              <a:t>Youn</a:t>
            </a:r>
            <a:r>
              <a:rPr lang="en-US" sz="2400" dirty="0"/>
              <a:t> MD</a:t>
            </a:r>
          </a:p>
          <a:p>
            <a:pPr lvl="1"/>
            <a:r>
              <a:rPr lang="en-US" sz="2400" dirty="0"/>
              <a:t>Jerry Gates PhD</a:t>
            </a:r>
          </a:p>
          <a:p>
            <a:pPr lvl="1"/>
            <a:r>
              <a:rPr lang="en-US" sz="2400" dirty="0"/>
              <a:t>Lilia Espinoza PhD, MPH</a:t>
            </a:r>
          </a:p>
          <a:p>
            <a:r>
              <a:rPr kumimoji="0" lang="en-US" sz="2800" b="1" dirty="0" smtClean="0"/>
              <a:t>Rand </a:t>
            </a:r>
            <a:r>
              <a:rPr kumimoji="0" lang="en-US" sz="2800" b="1" dirty="0"/>
              <a:t>Schrader (5P21) Clinic</a:t>
            </a:r>
          </a:p>
          <a:p>
            <a:pPr lvl="1"/>
            <a:r>
              <a:rPr lang="en-US" sz="2400" dirty="0" smtClean="0"/>
              <a:t>Joe </a:t>
            </a:r>
            <a:r>
              <a:rPr lang="en-US" sz="2400" dirty="0" err="1" smtClean="0"/>
              <a:t>Cadden</a:t>
            </a:r>
            <a:r>
              <a:rPr lang="en-US" sz="2400" dirty="0" smtClean="0"/>
              <a:t> MD</a:t>
            </a:r>
            <a:endParaRPr kumimoji="0" lang="en-US" sz="2400" dirty="0"/>
          </a:p>
          <a:p>
            <a:pPr lvl="1"/>
            <a:r>
              <a:rPr kumimoji="0" lang="en-US" sz="2400" dirty="0"/>
              <a:t>Stella </a:t>
            </a:r>
            <a:r>
              <a:rPr kumimoji="0" lang="en-US" sz="2400" dirty="0" err="1" smtClean="0"/>
              <a:t>Quan</a:t>
            </a:r>
            <a:endParaRPr kumimoji="0" lang="en-US" sz="2800" dirty="0"/>
          </a:p>
          <a:p>
            <a:r>
              <a:rPr kumimoji="0" lang="en-US" sz="2800" b="1" dirty="0"/>
              <a:t>Centers for Disease </a:t>
            </a:r>
            <a:r>
              <a:rPr kumimoji="0" lang="en-US" sz="2800" b="1" dirty="0" smtClean="0"/>
              <a:t>Control</a:t>
            </a:r>
          </a:p>
          <a:p>
            <a:r>
              <a:rPr lang="en-US" sz="2800" b="1" dirty="0" smtClean="0"/>
              <a:t>HIV Focus </a:t>
            </a:r>
            <a:endParaRPr kumimoji="0" lang="en-US" sz="2800" b="1" dirty="0"/>
          </a:p>
        </p:txBody>
      </p:sp>
    </p:spTree>
    <p:extLst>
      <p:ext uri="{BB962C8B-B14F-4D97-AF65-F5344CB8AC3E}">
        <p14:creationId xmlns:p14="http://schemas.microsoft.com/office/powerpoint/2010/main" val="5480503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Next Step…</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t>Complete re-design </a:t>
            </a:r>
          </a:p>
          <a:p>
            <a:r>
              <a:rPr lang="en-US" dirty="0" smtClean="0"/>
              <a:t>In series rather than in parallel</a:t>
            </a:r>
          </a:p>
          <a:p>
            <a:r>
              <a:rPr lang="en-US" dirty="0" smtClean="0"/>
              <a:t>Lab-based testing </a:t>
            </a:r>
          </a:p>
          <a:p>
            <a:r>
              <a:rPr lang="en-US" dirty="0" smtClean="0"/>
              <a:t>Increased burden on nursing / lab</a:t>
            </a:r>
          </a:p>
          <a:p>
            <a:endParaRPr lang="en-US" dirty="0"/>
          </a:p>
          <a:p>
            <a:r>
              <a:rPr lang="en-US" dirty="0" smtClean="0"/>
              <a:t>But the culture has begun to change… </a:t>
            </a:r>
            <a:endParaRPr lang="en-US" dirty="0"/>
          </a:p>
        </p:txBody>
      </p:sp>
    </p:spTree>
    <p:extLst>
      <p:ext uri="{BB962C8B-B14F-4D97-AF65-F5344CB8AC3E}">
        <p14:creationId xmlns:p14="http://schemas.microsoft.com/office/powerpoint/2010/main" val="39029066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solidFill>
                  <a:srgbClr val="FFFF00"/>
                </a:solidFill>
              </a:rPr>
              <a:t>Questions?</a:t>
            </a:r>
            <a:endParaRPr lang="en-US" b="1" dirty="0">
              <a:solidFill>
                <a:srgbClr val="FFFF00"/>
              </a:solidFill>
            </a:endParaRPr>
          </a:p>
        </p:txBody>
      </p:sp>
      <p:sp>
        <p:nvSpPr>
          <p:cNvPr id="4" name="Content Placeholder 3"/>
          <p:cNvSpPr>
            <a:spLocks noGrp="1"/>
          </p:cNvSpPr>
          <p:nvPr>
            <p:ph idx="1"/>
          </p:nvPr>
        </p:nvSpPr>
        <p:spPr/>
        <p:txBody>
          <a:bodyPr/>
          <a:lstStyle/>
          <a:p>
            <a:pPr marL="0" indent="0">
              <a:buNone/>
            </a:pPr>
            <a:r>
              <a:rPr lang="en-US" dirty="0" smtClean="0"/>
              <a:t> </a:t>
            </a:r>
          </a:p>
        </p:txBody>
      </p:sp>
    </p:spTree>
    <p:extLst>
      <p:ext uri="{BB962C8B-B14F-4D97-AF65-F5344CB8AC3E}">
        <p14:creationId xmlns:p14="http://schemas.microsoft.com/office/powerpoint/2010/main" val="8821004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effectLst>
                  <a:outerShdw blurRad="38100" dist="38100" dir="2700000" algn="tl">
                    <a:srgbClr val="000000">
                      <a:alpha val="43137"/>
                    </a:srgbClr>
                  </a:outerShdw>
                </a:effectLst>
              </a:rPr>
              <a:t>Case </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CHC is a community health center located in an area of your city where over 50 new HIV cases were identified last year. </a:t>
            </a:r>
          </a:p>
          <a:p>
            <a:r>
              <a:rPr lang="en-US" dirty="0" smtClean="0"/>
              <a:t>You have a meeting with CHC’s medical director today to discuss the possibility of implementing HIV testing there. </a:t>
            </a:r>
          </a:p>
          <a:p>
            <a:r>
              <a:rPr lang="en-US" dirty="0" smtClean="0"/>
              <a:t>What is your approach?  </a:t>
            </a:r>
            <a:endParaRPr lang="en-US" dirty="0"/>
          </a:p>
        </p:txBody>
      </p:sp>
    </p:spTree>
    <p:extLst>
      <p:ext uri="{BB962C8B-B14F-4D97-AF65-F5344CB8AC3E}">
        <p14:creationId xmlns:p14="http://schemas.microsoft.com/office/powerpoint/2010/main" val="3471296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normAutofit/>
          </a:bodyPr>
          <a:lstStyle/>
          <a:p>
            <a:r>
              <a:rPr lang="en-US" b="1" dirty="0">
                <a:solidFill>
                  <a:srgbClr val="FFFF00"/>
                </a:solidFill>
                <a:effectLst>
                  <a:outerShdw blurRad="38100" dist="38100" dir="2700000" algn="tl">
                    <a:srgbClr val="000000">
                      <a:alpha val="43137"/>
                    </a:srgbClr>
                  </a:outerShdw>
                </a:effectLst>
              </a:rPr>
              <a:t>WHO </a:t>
            </a:r>
            <a:r>
              <a:rPr lang="en-US" b="1" dirty="0" smtClean="0">
                <a:solidFill>
                  <a:srgbClr val="FFFF00"/>
                </a:solidFill>
                <a:effectLst>
                  <a:outerShdw blurRad="38100" dist="38100" dir="2700000" algn="tl">
                    <a:srgbClr val="000000">
                      <a:alpha val="43137"/>
                    </a:srgbClr>
                  </a:outerShdw>
                </a:effectLst>
              </a:rPr>
              <a:t>Screening Test Criteria </a:t>
            </a:r>
            <a:endParaRPr lang="en-US" sz="1800" b="1" dirty="0">
              <a:solidFill>
                <a:srgbClr val="FFFF00"/>
              </a:solidFill>
              <a:effectLst>
                <a:outerShdw blurRad="38100" dist="38100" dir="2700000" algn="tl">
                  <a:srgbClr val="000000">
                    <a:alpha val="43137"/>
                  </a:srgbClr>
                </a:outerShdw>
              </a:effectLst>
            </a:endParaRPr>
          </a:p>
        </p:txBody>
      </p:sp>
      <p:sp>
        <p:nvSpPr>
          <p:cNvPr id="192515" name="Rectangle 3"/>
          <p:cNvSpPr>
            <a:spLocks noGrp="1" noChangeArrowheads="1"/>
          </p:cNvSpPr>
          <p:nvPr>
            <p:ph type="body" idx="1"/>
          </p:nvPr>
        </p:nvSpPr>
        <p:spPr>
          <a:xfrm>
            <a:off x="457200" y="1752600"/>
            <a:ext cx="8382000" cy="4876800"/>
          </a:xfrm>
        </p:spPr>
        <p:txBody>
          <a:bodyPr>
            <a:normAutofit/>
          </a:bodyPr>
          <a:lstStyle/>
          <a:p>
            <a:r>
              <a:rPr lang="en-US" sz="2400" dirty="0"/>
              <a:t>I</a:t>
            </a:r>
            <a:r>
              <a:rPr lang="en-US" sz="2400" dirty="0" smtClean="0"/>
              <a:t>mportant </a:t>
            </a:r>
            <a:r>
              <a:rPr lang="en-US" sz="2400" dirty="0"/>
              <a:t>health problem for individual </a:t>
            </a:r>
            <a:r>
              <a:rPr lang="en-US" sz="2400" dirty="0" smtClean="0"/>
              <a:t>&amp;community</a:t>
            </a:r>
            <a:endParaRPr lang="en-US" sz="2400" dirty="0"/>
          </a:p>
          <a:p>
            <a:r>
              <a:rPr lang="en-US" sz="2400" dirty="0"/>
              <a:t>Natural history of disease understood</a:t>
            </a:r>
          </a:p>
          <a:p>
            <a:r>
              <a:rPr lang="en-US" sz="2400" dirty="0"/>
              <a:t>Latent or early symptomatic stage</a:t>
            </a:r>
          </a:p>
          <a:p>
            <a:r>
              <a:rPr lang="en-US" sz="2400" dirty="0"/>
              <a:t>Acceptable screening test </a:t>
            </a:r>
          </a:p>
          <a:p>
            <a:r>
              <a:rPr lang="en-US" sz="2400" dirty="0"/>
              <a:t>Treatment exists &amp; more beneficial if started earlier</a:t>
            </a:r>
          </a:p>
          <a:p>
            <a:r>
              <a:rPr lang="en-US" sz="2400" dirty="0"/>
              <a:t>Facilities for diagnosis and treatment available</a:t>
            </a:r>
          </a:p>
          <a:p>
            <a:r>
              <a:rPr lang="en-US" sz="2400" dirty="0"/>
              <a:t>Agreed policy on whom to treat</a:t>
            </a:r>
          </a:p>
          <a:p>
            <a:r>
              <a:rPr lang="en-US" sz="2400" dirty="0"/>
              <a:t>Cost economically balanced </a:t>
            </a:r>
            <a:r>
              <a:rPr lang="en-US" sz="2400" dirty="0" smtClean="0"/>
              <a:t>vs. other </a:t>
            </a:r>
            <a:r>
              <a:rPr lang="en-US" sz="2400" dirty="0"/>
              <a:t>medical expenditures</a:t>
            </a:r>
          </a:p>
          <a:p>
            <a:r>
              <a:rPr lang="en-US" sz="2400" dirty="0"/>
              <a:t>Continuing process</a:t>
            </a:r>
          </a:p>
        </p:txBody>
      </p:sp>
    </p:spTree>
    <p:extLst>
      <p:ext uri="{BB962C8B-B14F-4D97-AF65-F5344CB8AC3E}">
        <p14:creationId xmlns:p14="http://schemas.microsoft.com/office/powerpoint/2010/main" val="36557263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457200"/>
            <a:ext cx="8229600" cy="1143000"/>
          </a:xfrm>
        </p:spPr>
        <p:txBody>
          <a:bodyPr>
            <a:normAutofit fontScale="90000"/>
          </a:bodyPr>
          <a:lstStyle/>
          <a:p>
            <a:r>
              <a:rPr lang="en-US" sz="4200" b="1" dirty="0" smtClean="0">
                <a:solidFill>
                  <a:srgbClr val="FFFF00"/>
                </a:solidFill>
                <a:effectLst>
                  <a:outerShdw blurRad="38100" dist="38100" dir="2700000" algn="tl">
                    <a:srgbClr val="000000">
                      <a:alpha val="43137"/>
                    </a:srgbClr>
                  </a:outerShdw>
                </a:effectLst>
              </a:rPr>
              <a:t>How do I get routine HIV testing established?</a:t>
            </a:r>
          </a:p>
        </p:txBody>
      </p:sp>
      <p:sp>
        <p:nvSpPr>
          <p:cNvPr id="17411" name="Content Placeholder 2"/>
          <p:cNvSpPr>
            <a:spLocks noGrp="1"/>
          </p:cNvSpPr>
          <p:nvPr>
            <p:ph idx="1"/>
          </p:nvPr>
        </p:nvSpPr>
        <p:spPr>
          <a:xfrm>
            <a:off x="457200" y="2133600"/>
            <a:ext cx="8229600" cy="3276600"/>
          </a:xfrm>
        </p:spPr>
        <p:txBody>
          <a:bodyPr/>
          <a:lstStyle/>
          <a:p>
            <a:r>
              <a:rPr lang="en-US" sz="2800" smtClean="0"/>
              <a:t>Phase I     Assessment</a:t>
            </a:r>
          </a:p>
          <a:p>
            <a:r>
              <a:rPr lang="en-US" sz="2800" smtClean="0"/>
              <a:t>Phase II    Planning</a:t>
            </a:r>
          </a:p>
          <a:p>
            <a:r>
              <a:rPr lang="en-US" sz="2800" smtClean="0"/>
              <a:t>Phase III   Implementation</a:t>
            </a:r>
          </a:p>
          <a:p>
            <a:r>
              <a:rPr lang="en-US" sz="2800" smtClean="0"/>
              <a:t>Phase IV   Monitoring</a:t>
            </a:r>
          </a:p>
        </p:txBody>
      </p:sp>
    </p:spTree>
    <p:extLst>
      <p:ext uri="{BB962C8B-B14F-4D97-AF65-F5344CB8AC3E}">
        <p14:creationId xmlns:p14="http://schemas.microsoft.com/office/powerpoint/2010/main" val="6234597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362200"/>
            <a:ext cx="8229600" cy="1143000"/>
          </a:xfrm>
        </p:spPr>
        <p:txBody>
          <a:bodyPr/>
          <a:lstStyle/>
          <a:p>
            <a:r>
              <a:rPr lang="en-US" sz="4200" dirty="0" smtClean="0">
                <a:solidFill>
                  <a:srgbClr val="FFFF00"/>
                </a:solidFill>
              </a:rPr>
              <a:t>Phase I:  ASSESSMENT</a:t>
            </a:r>
          </a:p>
        </p:txBody>
      </p:sp>
    </p:spTree>
    <p:extLst>
      <p:ext uri="{BB962C8B-B14F-4D97-AF65-F5344CB8AC3E}">
        <p14:creationId xmlns:p14="http://schemas.microsoft.com/office/powerpoint/2010/main" val="34653156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4200" b="1" dirty="0" smtClean="0">
                <a:solidFill>
                  <a:srgbClr val="FFFF00"/>
                </a:solidFill>
                <a:effectLst>
                  <a:outerShdw blurRad="38100" dist="38100" dir="2700000" algn="tl">
                    <a:srgbClr val="000000">
                      <a:alpha val="43137"/>
                    </a:srgbClr>
                  </a:outerShdw>
                </a:effectLst>
              </a:rPr>
              <a:t>Assess Readiness</a:t>
            </a:r>
          </a:p>
        </p:txBody>
      </p:sp>
      <p:sp>
        <p:nvSpPr>
          <p:cNvPr id="19459" name="Content Placeholder 2"/>
          <p:cNvSpPr>
            <a:spLocks noGrp="1"/>
          </p:cNvSpPr>
          <p:nvPr>
            <p:ph idx="1"/>
          </p:nvPr>
        </p:nvSpPr>
        <p:spPr>
          <a:xfrm>
            <a:off x="381000" y="1600200"/>
            <a:ext cx="8458200" cy="4525963"/>
          </a:xfrm>
        </p:spPr>
        <p:txBody>
          <a:bodyPr/>
          <a:lstStyle/>
          <a:p>
            <a:r>
              <a:rPr lang="en-US" sz="2400" dirty="0" smtClean="0"/>
              <a:t>Engage key stakeholders</a:t>
            </a:r>
          </a:p>
          <a:p>
            <a:pPr lvl="1"/>
            <a:r>
              <a:rPr lang="en-US" sz="2400" dirty="0" smtClean="0"/>
              <a:t>Leadership, Clinical Staff, Administrative Staff </a:t>
            </a:r>
          </a:p>
          <a:p>
            <a:r>
              <a:rPr lang="en-US" sz="2400" dirty="0" smtClean="0"/>
              <a:t>Legal requirements</a:t>
            </a:r>
          </a:p>
          <a:p>
            <a:pPr lvl="1"/>
            <a:r>
              <a:rPr lang="en-US" sz="2400" dirty="0" smtClean="0"/>
              <a:t>Consent form, CLIA waiver</a:t>
            </a:r>
          </a:p>
          <a:p>
            <a:r>
              <a:rPr lang="en-US" sz="2400" dirty="0" smtClean="0"/>
              <a:t>Point of care vs. laboratory testing</a:t>
            </a:r>
          </a:p>
          <a:p>
            <a:r>
              <a:rPr lang="en-US" sz="2400" dirty="0" smtClean="0"/>
              <a:t>Adequate physical space for testing?</a:t>
            </a:r>
          </a:p>
          <a:p>
            <a:r>
              <a:rPr lang="en-US" sz="2400" dirty="0" smtClean="0"/>
              <a:t>Who will perform tests?</a:t>
            </a:r>
          </a:p>
          <a:p>
            <a:r>
              <a:rPr lang="en-US" sz="2400" dirty="0" smtClean="0"/>
              <a:t>Documentation of tests/results</a:t>
            </a:r>
          </a:p>
          <a:p>
            <a:r>
              <a:rPr lang="en-US" sz="2400" dirty="0" smtClean="0"/>
              <a:t>Capacity to link HIV + patients to care and treatment</a:t>
            </a:r>
          </a:p>
        </p:txBody>
      </p:sp>
    </p:spTree>
    <p:extLst>
      <p:ext uri="{BB962C8B-B14F-4D97-AF65-F5344CB8AC3E}">
        <p14:creationId xmlns:p14="http://schemas.microsoft.com/office/powerpoint/2010/main" val="21333352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4200" b="1" dirty="0" smtClean="0">
                <a:solidFill>
                  <a:srgbClr val="FFFF00"/>
                </a:solidFill>
                <a:effectLst>
                  <a:outerShdw blurRad="38100" dist="38100" dir="2700000" algn="tl">
                    <a:srgbClr val="000000">
                      <a:alpha val="43137"/>
                    </a:srgbClr>
                  </a:outerShdw>
                </a:effectLst>
              </a:rPr>
              <a:t>Make the Case</a:t>
            </a:r>
          </a:p>
        </p:txBody>
      </p:sp>
      <p:sp>
        <p:nvSpPr>
          <p:cNvPr id="20483" name="Content Placeholder 2"/>
          <p:cNvSpPr>
            <a:spLocks noGrp="1"/>
          </p:cNvSpPr>
          <p:nvPr>
            <p:ph idx="1"/>
          </p:nvPr>
        </p:nvSpPr>
        <p:spPr>
          <a:xfrm>
            <a:off x="457200" y="1524000"/>
            <a:ext cx="8229600" cy="4525963"/>
          </a:xfrm>
        </p:spPr>
        <p:txBody>
          <a:bodyPr>
            <a:normAutofit/>
          </a:bodyPr>
          <a:lstStyle/>
          <a:p>
            <a:r>
              <a:rPr lang="en-US" sz="2800" dirty="0" smtClean="0"/>
              <a:t>Who will champion HIV testing?</a:t>
            </a:r>
          </a:p>
          <a:p>
            <a:r>
              <a:rPr lang="en-US" sz="2800" dirty="0" smtClean="0"/>
              <a:t>Who needs to be informed and to buy in?</a:t>
            </a:r>
          </a:p>
          <a:p>
            <a:r>
              <a:rPr lang="en-US" sz="2800" dirty="0" smtClean="0"/>
              <a:t>Who has resources or important perspectives?</a:t>
            </a:r>
          </a:p>
          <a:p>
            <a:r>
              <a:rPr lang="en-US" sz="2800" dirty="0" smtClean="0"/>
              <a:t>Who needs to be involved in program design and decision making? </a:t>
            </a:r>
          </a:p>
          <a:p>
            <a:pPr lvl="1"/>
            <a:r>
              <a:rPr lang="en-US" sz="2400" dirty="0" smtClean="0"/>
              <a:t>Have they been contacted? </a:t>
            </a:r>
          </a:p>
          <a:p>
            <a:pPr lvl="1"/>
            <a:r>
              <a:rPr lang="en-US" sz="2400" dirty="0" smtClean="0"/>
              <a:t>Do they have specific expectations about the program ? </a:t>
            </a:r>
          </a:p>
          <a:p>
            <a:pPr lvl="1"/>
            <a:r>
              <a:rPr lang="en-US" sz="2400" dirty="0" smtClean="0"/>
              <a:t>What are their concerns? </a:t>
            </a:r>
          </a:p>
        </p:txBody>
      </p:sp>
    </p:spTree>
    <p:extLst>
      <p:ext uri="{BB962C8B-B14F-4D97-AF65-F5344CB8AC3E}">
        <p14:creationId xmlns:p14="http://schemas.microsoft.com/office/powerpoint/2010/main" val="9632553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438400"/>
            <a:ext cx="8229600" cy="1143000"/>
          </a:xfrm>
        </p:spPr>
        <p:txBody>
          <a:bodyPr/>
          <a:lstStyle/>
          <a:p>
            <a:r>
              <a:rPr lang="en-US" sz="4200" b="1" dirty="0" smtClean="0">
                <a:solidFill>
                  <a:srgbClr val="FFFF00"/>
                </a:solidFill>
                <a:effectLst>
                  <a:outerShdw blurRad="38100" dist="38100" dir="2700000" algn="tl">
                    <a:srgbClr val="000000">
                      <a:alpha val="43137"/>
                    </a:srgbClr>
                  </a:outerShdw>
                </a:effectLst>
              </a:rPr>
              <a:t>Phase II:  PLANNING</a:t>
            </a:r>
          </a:p>
        </p:txBody>
      </p:sp>
    </p:spTree>
    <p:extLst>
      <p:ext uri="{BB962C8B-B14F-4D97-AF65-F5344CB8AC3E}">
        <p14:creationId xmlns:p14="http://schemas.microsoft.com/office/powerpoint/2010/main" val="11420052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4200" b="1" dirty="0" smtClean="0">
                <a:solidFill>
                  <a:srgbClr val="FFFF00"/>
                </a:solidFill>
                <a:effectLst>
                  <a:outerShdw blurRad="38100" dist="38100" dir="2700000" algn="tl">
                    <a:srgbClr val="000000">
                      <a:alpha val="43137"/>
                    </a:srgbClr>
                  </a:outerShdw>
                </a:effectLst>
              </a:rPr>
              <a:t>Choose your approach</a:t>
            </a:r>
          </a:p>
        </p:txBody>
      </p:sp>
      <p:sp>
        <p:nvSpPr>
          <p:cNvPr id="22531" name="Content Placeholder 2"/>
          <p:cNvSpPr>
            <a:spLocks noGrp="1"/>
          </p:cNvSpPr>
          <p:nvPr>
            <p:ph idx="1"/>
          </p:nvPr>
        </p:nvSpPr>
        <p:spPr>
          <a:xfrm>
            <a:off x="457200" y="1524000"/>
            <a:ext cx="8229600" cy="4953000"/>
          </a:xfrm>
        </p:spPr>
        <p:txBody>
          <a:bodyPr/>
          <a:lstStyle/>
          <a:p>
            <a:r>
              <a:rPr lang="en-US" sz="2800" dirty="0" smtClean="0"/>
              <a:t>Determine type of testing -- </a:t>
            </a:r>
            <a:r>
              <a:rPr lang="en-US" sz="2800" i="1" dirty="0" smtClean="0"/>
              <a:t>rapid vs. standard</a:t>
            </a:r>
          </a:p>
          <a:p>
            <a:r>
              <a:rPr lang="en-US" sz="2800" i="1" dirty="0" smtClean="0"/>
              <a:t>Opt-out vs. opt-in </a:t>
            </a:r>
            <a:r>
              <a:rPr lang="en-US" sz="2800" dirty="0" smtClean="0"/>
              <a:t>testing</a:t>
            </a:r>
          </a:p>
          <a:p>
            <a:r>
              <a:rPr lang="en-US" sz="2800" dirty="0" smtClean="0"/>
              <a:t>Documentation</a:t>
            </a:r>
          </a:p>
          <a:p>
            <a:r>
              <a:rPr lang="en-US" sz="2800" dirty="0" smtClean="0"/>
              <a:t>Incorporate testing into clinic flow w/ minimal disruption</a:t>
            </a:r>
          </a:p>
          <a:p>
            <a:r>
              <a:rPr lang="en-US" sz="2800" dirty="0" smtClean="0"/>
              <a:t>Develop a linkage to care and treatment plan</a:t>
            </a:r>
          </a:p>
          <a:p>
            <a:r>
              <a:rPr lang="en-US" sz="2800" dirty="0" smtClean="0"/>
              <a:t>Document clinic flow plan</a:t>
            </a:r>
          </a:p>
          <a:p>
            <a:r>
              <a:rPr lang="en-US" sz="2800" dirty="0" smtClean="0"/>
              <a:t>Select a date for implementation</a:t>
            </a:r>
          </a:p>
          <a:p>
            <a:endParaRPr lang="en-US" sz="2800" dirty="0" smtClean="0"/>
          </a:p>
        </p:txBody>
      </p:sp>
    </p:spTree>
    <p:extLst>
      <p:ext uri="{BB962C8B-B14F-4D97-AF65-F5344CB8AC3E}">
        <p14:creationId xmlns:p14="http://schemas.microsoft.com/office/powerpoint/2010/main" val="33374038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4200" b="1" dirty="0" smtClean="0">
                <a:solidFill>
                  <a:srgbClr val="FFFF00"/>
                </a:solidFill>
                <a:effectLst>
                  <a:outerShdw blurRad="38100" dist="38100" dir="2700000" algn="tl">
                    <a:srgbClr val="000000">
                      <a:alpha val="43137"/>
                    </a:srgbClr>
                  </a:outerShdw>
                </a:effectLst>
              </a:rPr>
              <a:t>Clinic Flow Plan Components</a:t>
            </a:r>
          </a:p>
        </p:txBody>
      </p:sp>
      <p:sp>
        <p:nvSpPr>
          <p:cNvPr id="23555" name="Content Placeholder 2"/>
          <p:cNvSpPr>
            <a:spLocks noGrp="1"/>
          </p:cNvSpPr>
          <p:nvPr>
            <p:ph idx="1"/>
          </p:nvPr>
        </p:nvSpPr>
        <p:spPr>
          <a:xfrm>
            <a:off x="457200" y="1524000"/>
            <a:ext cx="8229600" cy="4525963"/>
          </a:xfrm>
        </p:spPr>
        <p:txBody>
          <a:bodyPr>
            <a:noAutofit/>
          </a:bodyPr>
          <a:lstStyle/>
          <a:p>
            <a:r>
              <a:rPr lang="en-US" sz="2800" dirty="0" smtClean="0"/>
              <a:t>Registration</a:t>
            </a:r>
          </a:p>
          <a:p>
            <a:r>
              <a:rPr lang="en-US" sz="2800" dirty="0" smtClean="0"/>
              <a:t>Triage</a:t>
            </a:r>
          </a:p>
          <a:p>
            <a:r>
              <a:rPr lang="en-US" sz="2800" dirty="0" smtClean="0"/>
              <a:t>Laboratory</a:t>
            </a:r>
          </a:p>
          <a:p>
            <a:r>
              <a:rPr lang="en-US" sz="2800" dirty="0" smtClean="0"/>
              <a:t>Waiting room</a:t>
            </a:r>
          </a:p>
          <a:p>
            <a:r>
              <a:rPr lang="en-US" sz="2800" dirty="0" smtClean="0"/>
              <a:t>Treatment room</a:t>
            </a:r>
          </a:p>
          <a:p>
            <a:r>
              <a:rPr lang="en-US" sz="2800" dirty="0" smtClean="0"/>
              <a:t>Disclosure of results</a:t>
            </a:r>
          </a:p>
          <a:p>
            <a:r>
              <a:rPr lang="en-US" sz="2800" dirty="0" smtClean="0"/>
              <a:t>Confirmatory specimen for preliminary positives</a:t>
            </a:r>
          </a:p>
          <a:p>
            <a:pPr lvl="1"/>
            <a:r>
              <a:rPr lang="en-US" sz="2400" dirty="0"/>
              <a:t>Return appt. for confirmatory results (if </a:t>
            </a:r>
            <a:r>
              <a:rPr lang="en-US" sz="2400" dirty="0" smtClean="0"/>
              <a:t>necessary)</a:t>
            </a:r>
          </a:p>
          <a:p>
            <a:r>
              <a:rPr lang="en-US" sz="2800" dirty="0" smtClean="0"/>
              <a:t>Linkage </a:t>
            </a:r>
            <a:r>
              <a:rPr lang="en-US" sz="2800" dirty="0"/>
              <a:t>to care and </a:t>
            </a:r>
            <a:r>
              <a:rPr lang="en-US" sz="2800" dirty="0" smtClean="0"/>
              <a:t>treatment</a:t>
            </a:r>
            <a:endParaRPr lang="en-US" sz="2800" dirty="0"/>
          </a:p>
        </p:txBody>
      </p:sp>
    </p:spTree>
    <p:extLst>
      <p:ext uri="{BB962C8B-B14F-4D97-AF65-F5344CB8AC3E}">
        <p14:creationId xmlns:p14="http://schemas.microsoft.com/office/powerpoint/2010/main" val="30655320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4800" y="304800"/>
            <a:ext cx="8229600" cy="1143000"/>
          </a:xfrm>
        </p:spPr>
        <p:txBody>
          <a:bodyPr/>
          <a:lstStyle/>
          <a:p>
            <a:r>
              <a:rPr lang="en-US" sz="4200" b="1" dirty="0" smtClean="0">
                <a:solidFill>
                  <a:srgbClr val="FFFF00"/>
                </a:solidFill>
                <a:effectLst>
                  <a:outerShdw blurRad="38100" dist="38100" dir="2700000" algn="tl">
                    <a:srgbClr val="000000">
                      <a:alpha val="43137"/>
                    </a:srgbClr>
                  </a:outerShdw>
                </a:effectLst>
              </a:rPr>
              <a:t>Possible Clinic Staff Concerns</a:t>
            </a:r>
          </a:p>
        </p:txBody>
      </p:sp>
      <p:sp>
        <p:nvSpPr>
          <p:cNvPr id="25603" name="Content Placeholder 2"/>
          <p:cNvSpPr>
            <a:spLocks noGrp="1"/>
          </p:cNvSpPr>
          <p:nvPr>
            <p:ph idx="1"/>
          </p:nvPr>
        </p:nvSpPr>
        <p:spPr>
          <a:xfrm>
            <a:off x="228600" y="1676400"/>
            <a:ext cx="8686800" cy="4495800"/>
          </a:xfrm>
        </p:spPr>
        <p:txBody>
          <a:bodyPr/>
          <a:lstStyle/>
          <a:p>
            <a:r>
              <a:rPr lang="en-US" sz="2800" dirty="0" smtClean="0"/>
              <a:t>Concerns about patient flow and documentation </a:t>
            </a:r>
          </a:p>
          <a:p>
            <a:r>
              <a:rPr lang="en-US" sz="2800" dirty="0" smtClean="0"/>
              <a:t>Little awareness of the need for HIV testing</a:t>
            </a:r>
          </a:p>
          <a:p>
            <a:r>
              <a:rPr lang="en-US" sz="2800" dirty="0" smtClean="0"/>
              <a:t>Difficulty in demonstrating direct clinical benefit</a:t>
            </a:r>
          </a:p>
          <a:p>
            <a:r>
              <a:rPr lang="en-US" sz="2800" dirty="0" smtClean="0"/>
              <a:t>Competing priorities in treating patients' chief complaint, or </a:t>
            </a:r>
          </a:p>
          <a:p>
            <a:r>
              <a:rPr lang="en-US" sz="2800" dirty="0" smtClean="0"/>
              <a:t>Other public health issues may be more pressing for individual patients</a:t>
            </a:r>
          </a:p>
        </p:txBody>
      </p:sp>
    </p:spTree>
    <p:extLst>
      <p:ext uri="{BB962C8B-B14F-4D97-AF65-F5344CB8AC3E}">
        <p14:creationId xmlns:p14="http://schemas.microsoft.com/office/powerpoint/2010/main" val="39806772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0"/>
            <a:ext cx="8229600" cy="1143000"/>
          </a:xfrm>
        </p:spPr>
        <p:txBody>
          <a:bodyPr/>
          <a:lstStyle/>
          <a:p>
            <a:r>
              <a:rPr lang="en-US" sz="4200" b="1" dirty="0" smtClean="0">
                <a:solidFill>
                  <a:srgbClr val="FFFF00"/>
                </a:solidFill>
                <a:effectLst>
                  <a:outerShdw blurRad="38100" dist="38100" dir="2700000" algn="tl">
                    <a:srgbClr val="000000">
                      <a:alpha val="43137"/>
                    </a:srgbClr>
                  </a:outerShdw>
                </a:effectLst>
              </a:rPr>
              <a:t>What is needed?</a:t>
            </a:r>
          </a:p>
        </p:txBody>
      </p:sp>
      <p:sp>
        <p:nvSpPr>
          <p:cNvPr id="26627" name="Content Placeholder 2"/>
          <p:cNvSpPr>
            <a:spLocks noGrp="1"/>
          </p:cNvSpPr>
          <p:nvPr>
            <p:ph idx="1"/>
          </p:nvPr>
        </p:nvSpPr>
        <p:spPr>
          <a:xfrm>
            <a:off x="457200" y="1143000"/>
            <a:ext cx="8229600" cy="5181600"/>
          </a:xfrm>
        </p:spPr>
        <p:txBody>
          <a:bodyPr/>
          <a:lstStyle/>
          <a:p>
            <a:r>
              <a:rPr lang="en-US" sz="2800" dirty="0" smtClean="0"/>
              <a:t>Clearly defined staff roles</a:t>
            </a:r>
          </a:p>
          <a:p>
            <a:r>
              <a:rPr lang="en-US" sz="2800" dirty="0" smtClean="0"/>
              <a:t>Staff dedicated to testing?</a:t>
            </a:r>
          </a:p>
          <a:p>
            <a:r>
              <a:rPr lang="en-US" sz="2800" dirty="0" smtClean="0"/>
              <a:t>Oversight by a project manager / program coordinator</a:t>
            </a:r>
          </a:p>
          <a:p>
            <a:r>
              <a:rPr lang="en-US" sz="2800" dirty="0" smtClean="0"/>
              <a:t>Consistent funding source</a:t>
            </a:r>
          </a:p>
          <a:p>
            <a:r>
              <a:rPr lang="en-US" sz="2800" dirty="0" smtClean="0"/>
              <a:t>Testing coordinated with other duties</a:t>
            </a:r>
          </a:p>
          <a:p>
            <a:r>
              <a:rPr lang="en-US" sz="2800" dirty="0" smtClean="0"/>
              <a:t>Testing as part of SOP</a:t>
            </a:r>
          </a:p>
          <a:p>
            <a:r>
              <a:rPr lang="en-US" sz="2800" dirty="0" smtClean="0"/>
              <a:t>All staff oriented to testing program</a:t>
            </a:r>
          </a:p>
          <a:p>
            <a:r>
              <a:rPr lang="en-US" sz="2800" dirty="0" smtClean="0"/>
              <a:t>Training on test device</a:t>
            </a:r>
          </a:p>
        </p:txBody>
      </p:sp>
    </p:spTree>
    <p:extLst>
      <p:ext uri="{BB962C8B-B14F-4D97-AF65-F5344CB8AC3E}">
        <p14:creationId xmlns:p14="http://schemas.microsoft.com/office/powerpoint/2010/main" val="38177012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z="4200" b="1" dirty="0" smtClean="0">
                <a:solidFill>
                  <a:srgbClr val="FFFF00"/>
                </a:solidFill>
                <a:effectLst>
                  <a:outerShdw blurRad="38100" dist="38100" dir="2700000" algn="tl">
                    <a:srgbClr val="000000">
                      <a:alpha val="43137"/>
                    </a:srgbClr>
                  </a:outerShdw>
                </a:effectLst>
              </a:rPr>
              <a:t>Sustainability</a:t>
            </a:r>
          </a:p>
        </p:txBody>
      </p:sp>
      <p:sp>
        <p:nvSpPr>
          <p:cNvPr id="27651" name="Content Placeholder 2"/>
          <p:cNvSpPr>
            <a:spLocks noGrp="1"/>
          </p:cNvSpPr>
          <p:nvPr>
            <p:ph idx="1"/>
          </p:nvPr>
        </p:nvSpPr>
        <p:spPr/>
        <p:txBody>
          <a:bodyPr/>
          <a:lstStyle/>
          <a:p>
            <a:r>
              <a:rPr lang="en-US" sz="2800" dirty="0" smtClean="0"/>
              <a:t>Funding is stable</a:t>
            </a:r>
          </a:p>
          <a:p>
            <a:r>
              <a:rPr lang="en-US" sz="2800" dirty="0" smtClean="0"/>
              <a:t>Program is cost efficient</a:t>
            </a:r>
          </a:p>
          <a:p>
            <a:r>
              <a:rPr lang="en-US" sz="2800" dirty="0" smtClean="0"/>
              <a:t>Partnerships formed w/ labs, Public Health, and HIV care providers</a:t>
            </a:r>
          </a:p>
          <a:p>
            <a:endParaRPr lang="en-US" sz="2800" dirty="0" smtClean="0"/>
          </a:p>
          <a:p>
            <a:endParaRPr lang="en-US" sz="2800" dirty="0" smtClean="0"/>
          </a:p>
        </p:txBody>
      </p:sp>
    </p:spTree>
    <p:extLst>
      <p:ext uri="{BB962C8B-B14F-4D97-AF65-F5344CB8AC3E}">
        <p14:creationId xmlns:p14="http://schemas.microsoft.com/office/powerpoint/2010/main" val="199342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457200"/>
            <a:ext cx="8229600" cy="1143000"/>
          </a:xfrm>
        </p:spPr>
        <p:txBody>
          <a:bodyPr/>
          <a:lstStyle/>
          <a:p>
            <a:r>
              <a:rPr kumimoji="0" lang="en-US" b="1" dirty="0">
                <a:solidFill>
                  <a:srgbClr val="FFFF00"/>
                </a:solidFill>
                <a:effectLst>
                  <a:outerShdw blurRad="38100" dist="38100" dir="2700000" algn="tl">
                    <a:srgbClr val="000000">
                      <a:alpha val="43137"/>
                    </a:srgbClr>
                  </a:outerShdw>
                </a:effectLst>
              </a:rPr>
              <a:t>2006 CDC Recommendations</a:t>
            </a:r>
          </a:p>
        </p:txBody>
      </p:sp>
      <p:sp>
        <p:nvSpPr>
          <p:cNvPr id="18435" name="Rectangle 3"/>
          <p:cNvSpPr>
            <a:spLocks noGrp="1" noChangeArrowheads="1"/>
          </p:cNvSpPr>
          <p:nvPr>
            <p:ph type="body" idx="1"/>
          </p:nvPr>
        </p:nvSpPr>
        <p:spPr>
          <a:xfrm>
            <a:off x="533400" y="1752600"/>
            <a:ext cx="8001000" cy="4419600"/>
          </a:xfrm>
        </p:spPr>
        <p:txBody>
          <a:bodyPr>
            <a:normAutofit fontScale="92500" lnSpcReduction="10000"/>
          </a:bodyPr>
          <a:lstStyle/>
          <a:p>
            <a:r>
              <a:rPr lang="en-US" sz="2800" dirty="0">
                <a:solidFill>
                  <a:srgbClr val="FFFF00"/>
                </a:solidFill>
              </a:rPr>
              <a:t>Routine, voluntary HIV screening for all persons </a:t>
            </a:r>
            <a:r>
              <a:rPr lang="en-US" sz="2800" dirty="0" smtClean="0">
                <a:solidFill>
                  <a:srgbClr val="FFFF00"/>
                </a:solidFill>
              </a:rPr>
              <a:t>13-64 </a:t>
            </a:r>
            <a:r>
              <a:rPr lang="en-US" sz="2800" dirty="0">
                <a:solidFill>
                  <a:srgbClr val="FFFF00"/>
                </a:solidFill>
              </a:rPr>
              <a:t>in health care settings, not based on risk</a:t>
            </a:r>
          </a:p>
          <a:p>
            <a:r>
              <a:rPr kumimoji="0" lang="en-US" sz="2800" dirty="0" smtClean="0"/>
              <a:t>Repeat HIV screening of persons with known risk at least annually</a:t>
            </a:r>
          </a:p>
          <a:p>
            <a:r>
              <a:rPr lang="en-US" sz="2800" dirty="0" smtClean="0">
                <a:solidFill>
                  <a:srgbClr val="FFFF00"/>
                </a:solidFill>
              </a:rPr>
              <a:t>Opt-out HIV screening </a:t>
            </a:r>
            <a:r>
              <a:rPr lang="en-US" sz="2800" dirty="0" smtClean="0"/>
              <a:t>with opportunity to ask questions &amp; option to decline</a:t>
            </a:r>
          </a:p>
          <a:p>
            <a:r>
              <a:rPr kumimoji="0" lang="en-US" sz="2800" dirty="0" smtClean="0"/>
              <a:t>Include HIV consent with medical consent for care: separate signed informed consent not recommended</a:t>
            </a:r>
          </a:p>
          <a:p>
            <a:r>
              <a:rPr lang="en-US" sz="2800" dirty="0" smtClean="0"/>
              <a:t>Communicate test results in same manner as other diagnostic tests</a:t>
            </a:r>
          </a:p>
          <a:p>
            <a:r>
              <a:rPr lang="en-US" sz="2800" dirty="0" smtClean="0">
                <a:solidFill>
                  <a:srgbClr val="FFFF00"/>
                </a:solidFill>
              </a:rPr>
              <a:t>Prevention counseling not required</a:t>
            </a:r>
          </a:p>
        </p:txBody>
      </p:sp>
    </p:spTree>
    <p:extLst>
      <p:ext uri="{BB962C8B-B14F-4D97-AF65-F5344CB8AC3E}">
        <p14:creationId xmlns:p14="http://schemas.microsoft.com/office/powerpoint/2010/main" val="18139950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590800"/>
            <a:ext cx="8229600" cy="1143000"/>
          </a:xfrm>
        </p:spPr>
        <p:txBody>
          <a:bodyPr/>
          <a:lstStyle/>
          <a:p>
            <a:r>
              <a:rPr lang="en-US" sz="4200" dirty="0" smtClean="0">
                <a:solidFill>
                  <a:srgbClr val="FFFF00"/>
                </a:solidFill>
              </a:rPr>
              <a:t>Phase III:  IMPLEMENTATION</a:t>
            </a:r>
          </a:p>
        </p:txBody>
      </p:sp>
    </p:spTree>
    <p:extLst>
      <p:ext uri="{BB962C8B-B14F-4D97-AF65-F5344CB8AC3E}">
        <p14:creationId xmlns:p14="http://schemas.microsoft.com/office/powerpoint/2010/main" val="1947812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z="4200" b="1" dirty="0" smtClean="0">
                <a:solidFill>
                  <a:srgbClr val="FFFF00"/>
                </a:solidFill>
                <a:effectLst>
                  <a:outerShdw blurRad="38100" dist="38100" dir="2700000" algn="tl">
                    <a:srgbClr val="000000">
                      <a:alpha val="43137"/>
                    </a:srgbClr>
                  </a:outerShdw>
                </a:effectLst>
              </a:rPr>
              <a:t>Implementation process</a:t>
            </a:r>
          </a:p>
        </p:txBody>
      </p:sp>
      <p:sp>
        <p:nvSpPr>
          <p:cNvPr id="29699" name="Content Placeholder 2"/>
          <p:cNvSpPr>
            <a:spLocks noGrp="1"/>
          </p:cNvSpPr>
          <p:nvPr>
            <p:ph idx="1"/>
          </p:nvPr>
        </p:nvSpPr>
        <p:spPr/>
        <p:txBody>
          <a:bodyPr/>
          <a:lstStyle/>
          <a:p>
            <a:r>
              <a:rPr lang="en-US" sz="2800" dirty="0" smtClean="0"/>
              <a:t>In-service all staff regarding implementation date</a:t>
            </a:r>
          </a:p>
          <a:p>
            <a:r>
              <a:rPr lang="en-US" sz="2800" dirty="0" smtClean="0"/>
              <a:t>Conduct a walk-through with testing staff</a:t>
            </a:r>
          </a:p>
          <a:p>
            <a:r>
              <a:rPr lang="en-US" sz="2800" dirty="0" smtClean="0"/>
              <a:t>Have all documents in place</a:t>
            </a:r>
          </a:p>
          <a:p>
            <a:r>
              <a:rPr lang="en-US" sz="2800" dirty="0" smtClean="0"/>
              <a:t>All team members need to know their function</a:t>
            </a:r>
          </a:p>
          <a:p>
            <a:r>
              <a:rPr lang="en-US" sz="2800" dirty="0" smtClean="0"/>
              <a:t>Project manager/program coordinator needs to be available to monitor process for first few days</a:t>
            </a:r>
          </a:p>
          <a:p>
            <a:endParaRPr lang="en-US" sz="2800" dirty="0" smtClean="0"/>
          </a:p>
        </p:txBody>
      </p:sp>
    </p:spTree>
    <p:extLst>
      <p:ext uri="{BB962C8B-B14F-4D97-AF65-F5344CB8AC3E}">
        <p14:creationId xmlns:p14="http://schemas.microsoft.com/office/powerpoint/2010/main" val="30952430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533400" y="2514600"/>
            <a:ext cx="8229600" cy="1143000"/>
          </a:xfrm>
        </p:spPr>
        <p:txBody>
          <a:bodyPr/>
          <a:lstStyle/>
          <a:p>
            <a:r>
              <a:rPr lang="en-US" sz="4200" dirty="0" smtClean="0">
                <a:solidFill>
                  <a:srgbClr val="FFFF00"/>
                </a:solidFill>
              </a:rPr>
              <a:t>Phase IV:  MONITORING</a:t>
            </a:r>
          </a:p>
        </p:txBody>
      </p:sp>
    </p:spTree>
    <p:extLst>
      <p:ext uri="{BB962C8B-B14F-4D97-AF65-F5344CB8AC3E}">
        <p14:creationId xmlns:p14="http://schemas.microsoft.com/office/powerpoint/2010/main" val="25308137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z="4200" b="1" dirty="0" smtClean="0">
                <a:solidFill>
                  <a:srgbClr val="FFFF00"/>
                </a:solidFill>
                <a:effectLst>
                  <a:outerShdw blurRad="38100" dist="38100" dir="2700000" algn="tl">
                    <a:srgbClr val="000000">
                      <a:alpha val="43137"/>
                    </a:srgbClr>
                  </a:outerShdw>
                </a:effectLst>
              </a:rPr>
              <a:t>Evaluate / Reassess</a:t>
            </a:r>
          </a:p>
        </p:txBody>
      </p:sp>
      <p:sp>
        <p:nvSpPr>
          <p:cNvPr id="31747" name="Content Placeholder 2"/>
          <p:cNvSpPr>
            <a:spLocks noGrp="1"/>
          </p:cNvSpPr>
          <p:nvPr>
            <p:ph idx="1"/>
          </p:nvPr>
        </p:nvSpPr>
        <p:spPr/>
        <p:txBody>
          <a:bodyPr>
            <a:normAutofit/>
          </a:bodyPr>
          <a:lstStyle/>
          <a:p>
            <a:r>
              <a:rPr lang="en-US" dirty="0" smtClean="0"/>
              <a:t>Program coordinator and/or DPH Quality Assurance to monitor and offer suggestions on improvement</a:t>
            </a:r>
          </a:p>
          <a:p>
            <a:r>
              <a:rPr lang="en-US" dirty="0" smtClean="0"/>
              <a:t>Make changes as needed</a:t>
            </a:r>
          </a:p>
          <a:p>
            <a:r>
              <a:rPr lang="en-US" dirty="0" smtClean="0"/>
              <a:t>Update clinic flow procedural guide</a:t>
            </a:r>
          </a:p>
        </p:txBody>
      </p:sp>
    </p:spTree>
    <p:extLst>
      <p:ext uri="{BB962C8B-B14F-4D97-AF65-F5344CB8AC3E}">
        <p14:creationId xmlns:p14="http://schemas.microsoft.com/office/powerpoint/2010/main" val="31443550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z="4200" b="1" dirty="0" smtClean="0">
                <a:solidFill>
                  <a:srgbClr val="FFFF00"/>
                </a:solidFill>
                <a:effectLst>
                  <a:outerShdw blurRad="38100" dist="38100" dir="2700000" algn="tl">
                    <a:srgbClr val="000000">
                      <a:alpha val="43137"/>
                    </a:srgbClr>
                  </a:outerShdw>
                </a:effectLst>
              </a:rPr>
              <a:t>Re-implement</a:t>
            </a:r>
          </a:p>
        </p:txBody>
      </p:sp>
      <p:sp>
        <p:nvSpPr>
          <p:cNvPr id="32771" name="Content Placeholder 2"/>
          <p:cNvSpPr>
            <a:spLocks noGrp="1"/>
          </p:cNvSpPr>
          <p:nvPr>
            <p:ph idx="1"/>
          </p:nvPr>
        </p:nvSpPr>
        <p:spPr/>
        <p:txBody>
          <a:bodyPr/>
          <a:lstStyle/>
          <a:p>
            <a:r>
              <a:rPr lang="en-US" sz="2800" dirty="0"/>
              <a:t>C</a:t>
            </a:r>
            <a:r>
              <a:rPr lang="en-US" sz="2800" dirty="0" smtClean="0"/>
              <a:t>ontinue to provide routine HIV </a:t>
            </a:r>
            <a:r>
              <a:rPr lang="en-US" sz="2800" dirty="0"/>
              <a:t>testing </a:t>
            </a:r>
            <a:r>
              <a:rPr lang="en-US" sz="2800" dirty="0" smtClean="0"/>
              <a:t>with </a:t>
            </a:r>
            <a:r>
              <a:rPr lang="en-US" sz="2800" dirty="0"/>
              <a:t>necessary changes </a:t>
            </a:r>
            <a:endParaRPr lang="en-US" sz="2800" dirty="0" smtClean="0"/>
          </a:p>
          <a:p>
            <a:r>
              <a:rPr lang="en-US" sz="2800" dirty="0" smtClean="0"/>
              <a:t>Continue monitoring phase throughout program</a:t>
            </a:r>
          </a:p>
        </p:txBody>
      </p:sp>
    </p:spTree>
    <p:extLst>
      <p:ext uri="{BB962C8B-B14F-4D97-AF65-F5344CB8AC3E}">
        <p14:creationId xmlns:p14="http://schemas.microsoft.com/office/powerpoint/2010/main" val="41210219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Text Box 3"/>
          <p:cNvSpPr txBox="1">
            <a:spLocks noChangeArrowheads="1"/>
          </p:cNvSpPr>
          <p:nvPr/>
        </p:nvSpPr>
        <p:spPr bwMode="auto">
          <a:xfrm>
            <a:off x="2955925" y="2368550"/>
            <a:ext cx="3755515" cy="1015663"/>
          </a:xfrm>
          <a:prstGeom prst="rect">
            <a:avLst/>
          </a:prstGeom>
          <a:noFill/>
          <a:ln w="9525">
            <a:noFill/>
            <a:miter lim="800000"/>
            <a:headEnd/>
            <a:tailEnd/>
          </a:ln>
        </p:spPr>
        <p:txBody>
          <a:bodyPr wrap="none">
            <a:prstTxWarp prst="textNoShape">
              <a:avLst/>
            </a:prstTxWarp>
            <a:spAutoFit/>
          </a:bodyPr>
          <a:lstStyle/>
          <a:p>
            <a:r>
              <a:rPr lang="en-US" sz="6000" b="1" dirty="0">
                <a:solidFill>
                  <a:srgbClr val="FFFF00"/>
                </a:solidFill>
                <a:effectLst>
                  <a:outerShdw blurRad="38100" dist="38100" dir="2700000" algn="tl">
                    <a:srgbClr val="000000">
                      <a:alpha val="43137"/>
                    </a:srgbClr>
                  </a:outerShdw>
                </a:effectLst>
                <a:latin typeface="+mj-lt"/>
              </a:rPr>
              <a:t>Questions?</a:t>
            </a:r>
          </a:p>
        </p:txBody>
      </p:sp>
    </p:spTree>
    <p:extLst>
      <p:ext uri="{BB962C8B-B14F-4D97-AF65-F5344CB8AC3E}">
        <p14:creationId xmlns:p14="http://schemas.microsoft.com/office/powerpoint/2010/main" val="15673068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effectLst>
                  <a:outerShdw blurRad="38100" dist="38100" dir="2700000" algn="tl">
                    <a:srgbClr val="000000">
                      <a:alpha val="43137"/>
                    </a:srgbClr>
                  </a:outerShdw>
                </a:effectLst>
              </a:rPr>
              <a:t>Thank You!</a:t>
            </a:r>
            <a:endParaRPr lang="en-US"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2435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effectLst>
                  <a:outerShdw blurRad="38100" dist="38100" dir="2700000" algn="tl">
                    <a:srgbClr val="000000">
                      <a:alpha val="43137"/>
                    </a:srgbClr>
                  </a:outerShdw>
                </a:effectLst>
              </a:rPr>
              <a:t>Cost Effectiveness</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70037"/>
            <a:ext cx="8229600" cy="4525963"/>
          </a:xfrm>
        </p:spPr>
        <p:txBody>
          <a:bodyPr>
            <a:normAutofit fontScale="92500" lnSpcReduction="20000"/>
          </a:bodyPr>
          <a:lstStyle/>
          <a:p>
            <a:r>
              <a:rPr lang="en-US" dirty="0" smtClean="0"/>
              <a:t>Cost effectiveness of routine HIV screening in health care settings, even in relatively low prevalence populations, is similar to that of commonly accepted interventions, and such programs should be expanded.  </a:t>
            </a:r>
          </a:p>
          <a:p>
            <a:pPr lvl="2">
              <a:lnSpc>
                <a:spcPct val="130000"/>
              </a:lnSpc>
            </a:pPr>
            <a:r>
              <a:rPr lang="en-US" sz="3000" i="1" dirty="0" smtClean="0"/>
              <a:t>1% HIV prevalence:  $15,078 per QALY</a:t>
            </a:r>
          </a:p>
          <a:p>
            <a:pPr lvl="2">
              <a:lnSpc>
                <a:spcPct val="130000"/>
              </a:lnSpc>
            </a:pPr>
            <a:r>
              <a:rPr lang="en-US" sz="3000" dirty="0" smtClean="0"/>
              <a:t>&gt; 0.05% prevalence: &lt; $50,000 per QALY</a:t>
            </a:r>
          </a:p>
          <a:p>
            <a:pPr marL="457200" lvl="1" indent="0">
              <a:buNone/>
            </a:pPr>
            <a:endParaRPr lang="en-US" dirty="0" smtClean="0"/>
          </a:p>
          <a:p>
            <a:pPr marL="457200" lvl="1" indent="0">
              <a:buNone/>
            </a:pPr>
            <a:endParaRPr lang="en-US" sz="2200" dirty="0" smtClean="0"/>
          </a:p>
          <a:p>
            <a:pPr marL="57150" indent="0">
              <a:buNone/>
            </a:pPr>
            <a:r>
              <a:rPr lang="en-US" sz="1900" dirty="0"/>
              <a:t>Sanders G, et al. </a:t>
            </a:r>
            <a:r>
              <a:rPr lang="en-US" sz="1900" dirty="0" smtClean="0"/>
              <a:t>Cost </a:t>
            </a:r>
            <a:r>
              <a:rPr lang="en-US" sz="1900" dirty="0"/>
              <a:t>effectiveness of screening for HIV in the era of HAART. </a:t>
            </a:r>
            <a:r>
              <a:rPr lang="en-US" sz="1900" i="1" dirty="0" smtClean="0"/>
              <a:t>NEJM</a:t>
            </a:r>
            <a:r>
              <a:rPr lang="en-US" sz="1900" dirty="0" smtClean="0"/>
              <a:t> </a:t>
            </a:r>
            <a:r>
              <a:rPr lang="en-US" sz="1900" dirty="0"/>
              <a:t>2005 </a:t>
            </a:r>
          </a:p>
          <a:p>
            <a:pPr lvl="1"/>
            <a:endParaRPr lang="en-US" dirty="0"/>
          </a:p>
        </p:txBody>
      </p:sp>
    </p:spTree>
    <p:extLst>
      <p:ext uri="{BB962C8B-B14F-4D97-AF65-F5344CB8AC3E}">
        <p14:creationId xmlns:p14="http://schemas.microsoft.com/office/powerpoint/2010/main" val="2839092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Routine Testing</a:t>
            </a:r>
            <a:endParaRPr lang="en-US" b="1" dirty="0">
              <a:solidFill>
                <a:srgbClr val="FFFF00"/>
              </a:solidFill>
            </a:endParaRPr>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a:lnSpc>
                <a:spcPct val="90000"/>
              </a:lnSpc>
            </a:pPr>
            <a:r>
              <a:rPr lang="en-US" dirty="0" smtClean="0"/>
              <a:t>LA County DPH has been implementing routine testing since 2006</a:t>
            </a:r>
          </a:p>
          <a:p>
            <a:pPr lvl="1">
              <a:lnSpc>
                <a:spcPct val="90000"/>
              </a:lnSpc>
            </a:pPr>
            <a:r>
              <a:rPr lang="en-US" dirty="0" smtClean="0"/>
              <a:t>Primary care centers vs. urgent care</a:t>
            </a:r>
          </a:p>
          <a:p>
            <a:pPr lvl="1">
              <a:lnSpc>
                <a:spcPct val="90000"/>
              </a:lnSpc>
            </a:pPr>
            <a:endParaRPr lang="en-US" dirty="0"/>
          </a:p>
          <a:p>
            <a:pPr>
              <a:lnSpc>
                <a:spcPct val="90000"/>
              </a:lnSpc>
            </a:pPr>
            <a:r>
              <a:rPr lang="en-US" dirty="0" smtClean="0"/>
              <a:t>ED </a:t>
            </a:r>
            <a:r>
              <a:rPr lang="en-US" dirty="0"/>
              <a:t>as a primary  source of care for </a:t>
            </a:r>
            <a:r>
              <a:rPr lang="en-US" dirty="0" smtClean="0"/>
              <a:t>patients</a:t>
            </a:r>
          </a:p>
          <a:p>
            <a:pPr>
              <a:lnSpc>
                <a:spcPct val="90000"/>
              </a:lnSpc>
            </a:pPr>
            <a:endParaRPr lang="en-US" dirty="0"/>
          </a:p>
          <a:p>
            <a:pPr>
              <a:lnSpc>
                <a:spcPct val="90000"/>
              </a:lnSpc>
            </a:pPr>
            <a:r>
              <a:rPr lang="en-US" dirty="0"/>
              <a:t>Rapid HIV Testing in the ED before admission, compared to after admission, led to </a:t>
            </a:r>
            <a:r>
              <a:rPr lang="en-US" dirty="0">
                <a:solidFill>
                  <a:srgbClr val="FFFF00"/>
                </a:solidFill>
              </a:rPr>
              <a:t>shorter</a:t>
            </a:r>
            <a:r>
              <a:rPr lang="en-US" dirty="0"/>
              <a:t> </a:t>
            </a:r>
            <a:r>
              <a:rPr lang="en-US" dirty="0">
                <a:solidFill>
                  <a:srgbClr val="FFFF00"/>
                </a:solidFill>
              </a:rPr>
              <a:t>hospital stays</a:t>
            </a:r>
            <a:r>
              <a:rPr lang="en-US" dirty="0"/>
              <a:t>, increased the number of patients aware of their HIV status before discharge, and </a:t>
            </a:r>
            <a:r>
              <a:rPr lang="en-US" dirty="0">
                <a:solidFill>
                  <a:srgbClr val="FFFF00"/>
                </a:solidFill>
              </a:rPr>
              <a:t>improved entry into outpatient </a:t>
            </a:r>
            <a:r>
              <a:rPr lang="en-US" dirty="0" smtClean="0">
                <a:solidFill>
                  <a:srgbClr val="FFFF00"/>
                </a:solidFill>
              </a:rPr>
              <a:t>care. </a:t>
            </a:r>
            <a:r>
              <a:rPr lang="en-US" dirty="0">
                <a:solidFill>
                  <a:srgbClr val="FFFF00"/>
                </a:solidFill>
              </a:rPr>
              <a:t> </a:t>
            </a:r>
            <a:r>
              <a:rPr lang="en-US" dirty="0" smtClean="0">
                <a:solidFill>
                  <a:srgbClr val="FFFF00"/>
                </a:solidFill>
              </a:rPr>
              <a:t> </a:t>
            </a:r>
            <a:r>
              <a:rPr lang="en-US" sz="1600" i="1" dirty="0" smtClean="0"/>
              <a:t>CDC 2006 MMWR HIV Testing. </a:t>
            </a:r>
            <a:endParaRPr lang="en-US" sz="1600" i="1" dirty="0"/>
          </a:p>
          <a:p>
            <a:endParaRPr lang="en-US" dirty="0"/>
          </a:p>
        </p:txBody>
      </p:sp>
    </p:spTree>
    <p:extLst>
      <p:ext uri="{BB962C8B-B14F-4D97-AF65-F5344CB8AC3E}">
        <p14:creationId xmlns:p14="http://schemas.microsoft.com/office/powerpoint/2010/main" val="3473671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229600" cy="4525963"/>
          </a:xfrm>
        </p:spPr>
        <p:txBody>
          <a:bodyPr>
            <a:normAutofit/>
            <a:scene3d>
              <a:camera prst="orthographicFront"/>
              <a:lightRig rig="threePt" dir="t"/>
            </a:scene3d>
            <a:sp3d extrusionH="57150">
              <a:bevelT w="38100" h="38100" prst="relaxedInset"/>
            </a:sp3d>
          </a:bodyPr>
          <a:lstStyle/>
          <a:p>
            <a:endParaRPr lang="en-US" sz="6000" dirty="0">
              <a:solidFill>
                <a:schemeClr val="accent5"/>
              </a:solidFill>
            </a:endParaRPr>
          </a:p>
          <a:p>
            <a:pPr marL="0" indent="0">
              <a:buNone/>
            </a:pPr>
            <a:r>
              <a:rPr lang="en-US" sz="4800" b="1" dirty="0" smtClean="0">
                <a:ln w="1905"/>
                <a:solidFill>
                  <a:srgbClr val="FFFF00"/>
                </a:solidFill>
                <a:effectLst>
                  <a:outerShdw blurRad="38100" dist="38100" dir="2700000" algn="tl">
                    <a:srgbClr val="000000">
                      <a:alpha val="43137"/>
                    </a:srgbClr>
                  </a:outerShdw>
                </a:effectLst>
                <a:latin typeface="+mj-lt"/>
              </a:rPr>
              <a:t>So this should be easy, right???</a:t>
            </a:r>
            <a:endParaRPr lang="en-US" sz="4800" b="1" dirty="0">
              <a:ln w="1905"/>
              <a:solidFill>
                <a:srgbClr val="FFFF00"/>
              </a:solidFill>
              <a:effectLst>
                <a:outerShdw blurRad="38100" dist="38100" dir="2700000" algn="tl">
                  <a:srgbClr val="000000">
                    <a:alpha val="43137"/>
                  </a:srgbClr>
                </a:outerShdw>
              </a:effectLst>
              <a:latin typeface="+mj-lt"/>
            </a:endParaRPr>
          </a:p>
        </p:txBody>
      </p:sp>
      <p:sp>
        <p:nvSpPr>
          <p:cNvPr id="4" name="Title 1"/>
          <p:cNvSpPr>
            <a:spLocks noGrp="1"/>
          </p:cNvSpPr>
          <p:nvPr>
            <p:ph type="title"/>
          </p:nvPr>
        </p:nvSpPr>
        <p:spPr>
          <a:xfrm>
            <a:off x="457200" y="274638"/>
            <a:ext cx="8229600" cy="1143000"/>
          </a:xfrm>
        </p:spPr>
        <p:txBody>
          <a:bodyPr/>
          <a:lstStyle/>
          <a:p>
            <a:endParaRPr lang="en-US"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8493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p:txBody>
          <a:bodyPr>
            <a:normAutofit/>
            <a:scene3d>
              <a:camera prst="orthographicFront"/>
              <a:lightRig rig="threePt" dir="t"/>
            </a:scene3d>
            <a:sp3d extrusionH="57150">
              <a:bevelT h="25400" prst="softRound"/>
            </a:sp3d>
          </a:bodyPr>
          <a:lstStyle/>
          <a:p>
            <a:pPr marL="0" indent="0" algn="ctr">
              <a:buNone/>
            </a:pPr>
            <a:r>
              <a:rPr lang="en-US" sz="4400" b="1" dirty="0" smtClean="0">
                <a:solidFill>
                  <a:srgbClr val="FFFF00"/>
                </a:solidFill>
                <a:effectLst>
                  <a:outerShdw blurRad="38100" dist="38100" dir="2700000" algn="tl">
                    <a:srgbClr val="000000">
                      <a:alpha val="43137"/>
                    </a:srgbClr>
                  </a:outerShdw>
                </a:effectLst>
                <a:latin typeface="+mj-lt"/>
              </a:rPr>
              <a:t>How do you make HIV matter </a:t>
            </a:r>
          </a:p>
          <a:p>
            <a:pPr marL="0" indent="0" algn="ctr">
              <a:buNone/>
            </a:pPr>
            <a:r>
              <a:rPr lang="en-US" sz="4400" b="1" dirty="0" smtClean="0">
                <a:solidFill>
                  <a:srgbClr val="FFFF00"/>
                </a:solidFill>
                <a:effectLst>
                  <a:outerShdw blurRad="38100" dist="38100" dir="2700000" algn="tl">
                    <a:srgbClr val="000000">
                      <a:alpha val="43137"/>
                    </a:srgbClr>
                  </a:outerShdw>
                </a:effectLst>
                <a:latin typeface="+mj-lt"/>
              </a:rPr>
              <a:t>in an Emergency Department?</a:t>
            </a:r>
          </a:p>
        </p:txBody>
      </p:sp>
    </p:spTree>
    <p:extLst>
      <p:ext uri="{BB962C8B-B14F-4D97-AF65-F5344CB8AC3E}">
        <p14:creationId xmlns:p14="http://schemas.microsoft.com/office/powerpoint/2010/main" val="2005666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3697</TotalTime>
  <Words>3035</Words>
  <Application>Microsoft Office PowerPoint</Application>
  <PresentationFormat>On-screen Show (4:3)</PresentationFormat>
  <Paragraphs>469</Paragraphs>
  <Slides>56</Slides>
  <Notes>32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8" baseType="lpstr">
      <vt:lpstr>Office Theme</vt:lpstr>
      <vt:lpstr>Image Document</vt:lpstr>
      <vt:lpstr>The Quest to Test: How to Implement HIV Testing in Your Facility A Multidisciplinary Team Approach</vt:lpstr>
      <vt:lpstr>Objectives</vt:lpstr>
      <vt:lpstr>Public Health and HIV </vt:lpstr>
      <vt:lpstr>WHO Screening Test Criteria </vt:lpstr>
      <vt:lpstr>2006 CDC Recommendations</vt:lpstr>
      <vt:lpstr>Cost Effectiveness</vt:lpstr>
      <vt:lpstr>Routine Testing</vt:lpstr>
      <vt:lpstr>PowerPoint Presentation</vt:lpstr>
      <vt:lpstr>PowerPoint Presentation</vt:lpstr>
      <vt:lpstr>Emergency Medicine </vt:lpstr>
      <vt:lpstr>Costs of Public Health ED Programs</vt:lpstr>
      <vt:lpstr>PowerPoint Presentation</vt:lpstr>
      <vt:lpstr>PowerPoint Presentation</vt:lpstr>
      <vt:lpstr>PowerPoint Presentation</vt:lpstr>
      <vt:lpstr>PowerPoint Presentation</vt:lpstr>
      <vt:lpstr>HIV in L.A. County</vt:lpstr>
      <vt:lpstr>PowerPoint Presentation</vt:lpstr>
      <vt:lpstr>PowerPoint Presentation</vt:lpstr>
      <vt:lpstr>LAC+USC ED Population</vt:lpstr>
      <vt:lpstr>Implementation Challenges</vt:lpstr>
      <vt:lpstr>PowerPoint Presentation</vt:lpstr>
      <vt:lpstr>Buy In from Key Personnel</vt:lpstr>
      <vt:lpstr>Funding</vt:lpstr>
      <vt:lpstr>Testing / Scripting / Disclosure</vt:lpstr>
      <vt:lpstr>Script for Testing (LAC- Division of HIV and STD Prevention)</vt:lpstr>
      <vt:lpstr>PATIENT EDUCATION The Centers for Disease Control and Prevention (CDC) says that HIV testing should be a part of routine healthcare. [Name of hospital or clinic] follows this advice when you have your vital signs (blood pressure, pulse, temperature and respirations) taken an oral (mouth) swab specimen will also be taken for a rapid HIV test. If you have questions about this test, please ask your medical assistant, nurse or doctor.</vt:lpstr>
      <vt:lpstr>Linkage to Care</vt:lpstr>
      <vt:lpstr> Staff Education (before, during, after) </vt:lpstr>
      <vt:lpstr>PowerPoint Presentation</vt:lpstr>
      <vt:lpstr>PowerPoint Presentation</vt:lpstr>
      <vt:lpstr>18 Months of Testing at LAC+USC</vt:lpstr>
      <vt:lpstr>LOL- what does this mean?? </vt:lpstr>
      <vt:lpstr>Unexpected Findings</vt:lpstr>
      <vt:lpstr>LAC-USC Successful Linkage</vt:lpstr>
      <vt:lpstr>Key components</vt:lpstr>
      <vt:lpstr>A Partnership of Immense Proportions</vt:lpstr>
      <vt:lpstr>Next Step…</vt:lpstr>
      <vt:lpstr>Questions?</vt:lpstr>
      <vt:lpstr>Case </vt:lpstr>
      <vt:lpstr>How do I get routine HIV testing established?</vt:lpstr>
      <vt:lpstr>Phase I:  ASSESSMENT</vt:lpstr>
      <vt:lpstr>Assess Readiness</vt:lpstr>
      <vt:lpstr>Make the Case</vt:lpstr>
      <vt:lpstr>Phase II:  PLANNING</vt:lpstr>
      <vt:lpstr>Choose your approach</vt:lpstr>
      <vt:lpstr>Clinic Flow Plan Components</vt:lpstr>
      <vt:lpstr>Possible Clinic Staff Concerns</vt:lpstr>
      <vt:lpstr>What is needed?</vt:lpstr>
      <vt:lpstr>Sustainability</vt:lpstr>
      <vt:lpstr>Phase III:  IMPLEMENTATION</vt:lpstr>
      <vt:lpstr>Implementation process</vt:lpstr>
      <vt:lpstr>Phase IV:  MONITORING</vt:lpstr>
      <vt:lpstr>Evaluate / Reassess</vt:lpstr>
      <vt:lpstr>Re-implement</vt:lpstr>
      <vt:lpstr>PowerPoint Presentation</vt:lpstr>
      <vt:lpstr>Thank You!</vt:lpstr>
    </vt:vector>
  </TitlesOfParts>
  <Company>USC Health Science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127</cp:revision>
  <dcterms:created xsi:type="dcterms:W3CDTF">2011-07-23T18:44:19Z</dcterms:created>
  <dcterms:modified xsi:type="dcterms:W3CDTF">2012-11-29T04:57:09Z</dcterms:modified>
</cp:coreProperties>
</file>