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7" r:id="rId3"/>
    <p:sldId id="278" r:id="rId4"/>
    <p:sldId id="273" r:id="rId5"/>
    <p:sldId id="274" r:id="rId6"/>
    <p:sldId id="275" r:id="rId7"/>
    <p:sldId id="276" r:id="rId8"/>
    <p:sldId id="264" r:id="rId9"/>
    <p:sldId id="265" r:id="rId10"/>
    <p:sldId id="261" r:id="rId11"/>
    <p:sldId id="270" r:id="rId12"/>
    <p:sldId id="262" r:id="rId13"/>
    <p:sldId id="263" r:id="rId14"/>
    <p:sldId id="268" r:id="rId15"/>
    <p:sldId id="271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E2DE-3156-4988-AED4-810892992EC3}" type="datetimeFigureOut">
              <a:rPr lang="en-US" smtClean="0"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4E56-35CB-4221-9987-9E420D513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051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E2DE-3156-4988-AED4-810892992EC3}" type="datetimeFigureOut">
              <a:rPr lang="en-US" smtClean="0"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4E56-35CB-4221-9987-9E420D513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96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E2DE-3156-4988-AED4-810892992EC3}" type="datetimeFigureOut">
              <a:rPr lang="en-US" smtClean="0"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4E56-35CB-4221-9987-9E420D513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65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E2DE-3156-4988-AED4-810892992EC3}" type="datetimeFigureOut">
              <a:rPr lang="en-US" smtClean="0"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4E56-35CB-4221-9987-9E420D513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5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E2DE-3156-4988-AED4-810892992EC3}" type="datetimeFigureOut">
              <a:rPr lang="en-US" smtClean="0"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4E56-35CB-4221-9987-9E420D513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29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E2DE-3156-4988-AED4-810892992EC3}" type="datetimeFigureOut">
              <a:rPr lang="en-US" smtClean="0"/>
              <a:t>11/20/2012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4E56-35CB-4221-9987-9E420D513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89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E2DE-3156-4988-AED4-810892992EC3}" type="datetimeFigureOut">
              <a:rPr lang="en-US" smtClean="0"/>
              <a:t>11/20/2012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4E56-35CB-4221-9987-9E420D513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90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E2DE-3156-4988-AED4-810892992EC3}" type="datetimeFigureOut">
              <a:rPr lang="en-US" smtClean="0"/>
              <a:t>11/20/2012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4E56-35CB-4221-9987-9E420D513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54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E2DE-3156-4988-AED4-810892992EC3}" type="datetimeFigureOut">
              <a:rPr lang="en-US" smtClean="0"/>
              <a:t>11/20/2012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4E56-35CB-4221-9987-9E420D513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37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E2DE-3156-4988-AED4-810892992EC3}" type="datetimeFigureOut">
              <a:rPr lang="en-US" smtClean="0"/>
              <a:t>11/20/2012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4E56-35CB-4221-9987-9E420D513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12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E2DE-3156-4988-AED4-810892992EC3}" type="datetimeFigureOut">
              <a:rPr lang="en-US" smtClean="0"/>
              <a:t>11/20/2012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4E56-35CB-4221-9987-9E420D513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11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1E2DE-3156-4988-AED4-810892992EC3}" type="datetimeFigureOut">
              <a:rPr lang="en-US" smtClean="0"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94E56-35CB-4221-9987-9E420D513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521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685800" y="2286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Family Medicine Residency of Idaho</a:t>
            </a:r>
            <a:br>
              <a:rPr lang="en-US" dirty="0" smtClean="0"/>
            </a:br>
            <a:r>
              <a:rPr lang="en-US" dirty="0"/>
              <a:t>HIV Training Track</a:t>
            </a:r>
            <a:br>
              <a:rPr lang="en-US" dirty="0"/>
            </a:br>
            <a:endParaRPr lang="en-US" dirty="0"/>
          </a:p>
        </p:txBody>
      </p:sp>
      <p:pic>
        <p:nvPicPr>
          <p:cNvPr id="3074" name="Picture 2" descr="\\fmricluster1fs\users\clayroscoe\Desktop\FMRI_Homepa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960" y="4511356"/>
            <a:ext cx="2667000" cy="1247775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61242"/>
            <a:ext cx="2247900" cy="1447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861242"/>
            <a:ext cx="2243138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" y="3235007"/>
            <a:ext cx="20955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 descr="Redfish Lake at the base of the Sawtooth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38" y="3276600"/>
            <a:ext cx="19050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054" y="685800"/>
            <a:ext cx="646747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58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 smtClean="0"/>
              <a:t>FMRI HIV </a:t>
            </a:r>
            <a:r>
              <a:rPr lang="en-US" sz="3200" b="1" i="1" dirty="0"/>
              <a:t>Training Track : </a:t>
            </a:r>
            <a:r>
              <a:rPr lang="en-US" sz="3200" b="1" i="1" dirty="0" smtClean="0"/>
              <a:t/>
            </a:r>
            <a:br>
              <a:rPr lang="en-US" sz="3200" b="1" i="1" dirty="0" smtClean="0"/>
            </a:br>
            <a:r>
              <a:rPr lang="en-US" sz="3200" b="1" i="1" dirty="0" smtClean="0"/>
              <a:t>Web-based </a:t>
            </a:r>
            <a:r>
              <a:rPr lang="en-US" sz="3200" b="1" i="1" dirty="0" smtClean="0"/>
              <a:t>Curriculum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5 </a:t>
            </a:r>
            <a:r>
              <a:rPr lang="en-US" dirty="0" smtClean="0"/>
              <a:t>Modules</a:t>
            </a:r>
            <a:endParaRPr lang="en-US" dirty="0" smtClean="0"/>
          </a:p>
          <a:p>
            <a:pPr lvl="2">
              <a:buFontTx/>
              <a:buChar char="-"/>
            </a:pPr>
            <a:r>
              <a:rPr lang="en-US" dirty="0" smtClean="0"/>
              <a:t>various topics covered in lessons</a:t>
            </a:r>
          </a:p>
          <a:p>
            <a:pPr lvl="2">
              <a:buFontTx/>
              <a:buChar char="-"/>
            </a:pPr>
            <a:r>
              <a:rPr lang="en-US" dirty="0" smtClean="0"/>
              <a:t>core concepts</a:t>
            </a:r>
          </a:p>
          <a:p>
            <a:pPr lvl="2">
              <a:buFontTx/>
              <a:buChar char="-"/>
            </a:pPr>
            <a:r>
              <a:rPr lang="en-US" dirty="0" smtClean="0"/>
              <a:t>activities</a:t>
            </a:r>
          </a:p>
          <a:p>
            <a:pPr lvl="2">
              <a:buFontTx/>
              <a:buChar char="-"/>
            </a:pPr>
            <a:r>
              <a:rPr lang="en-US" dirty="0" smtClean="0"/>
              <a:t>reference links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ost </a:t>
            </a:r>
            <a:r>
              <a:rPr lang="en-US" dirty="0"/>
              <a:t>l</a:t>
            </a:r>
            <a:r>
              <a:rPr lang="en-US" dirty="0" smtClean="0"/>
              <a:t>esson </a:t>
            </a:r>
            <a:r>
              <a:rPr lang="en-US" dirty="0" smtClean="0"/>
              <a:t>quizzes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ost module </a:t>
            </a:r>
            <a:r>
              <a:rPr lang="en-US" dirty="0" smtClean="0"/>
              <a:t>assessment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Progress tracker function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37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/>
              <a:t>FMRI HIV Training Track : Web-based </a:t>
            </a:r>
            <a:r>
              <a:rPr lang="en-US" sz="3200" b="1" i="1" dirty="0" smtClean="0"/>
              <a:t>Curriculum Example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MODULE B: Basic HIV Clinical </a:t>
            </a:r>
            <a:r>
              <a:rPr lang="en-US" b="1" dirty="0" smtClean="0"/>
              <a:t>Care</a:t>
            </a:r>
            <a:endParaRPr lang="en-US" dirty="0"/>
          </a:p>
          <a:p>
            <a:pPr marL="457200" lvl="1" indent="0">
              <a:buNone/>
            </a:pPr>
            <a:r>
              <a:rPr lang="en-US" sz="1800" dirty="0" smtClean="0"/>
              <a:t>Lesson </a:t>
            </a:r>
            <a:r>
              <a:rPr lang="en-US" sz="1800" dirty="0"/>
              <a:t>1.    Initial Evaluation and Routine Lab </a:t>
            </a:r>
            <a:r>
              <a:rPr lang="en-US" sz="1800" dirty="0" smtClean="0"/>
              <a:t>Monitoring</a:t>
            </a:r>
          </a:p>
          <a:p>
            <a:pPr marL="457200" lvl="1" indent="0">
              <a:buNone/>
            </a:pPr>
            <a:r>
              <a:rPr lang="en-US" sz="1800" dirty="0" smtClean="0"/>
              <a:t>Lesson </a:t>
            </a:r>
            <a:r>
              <a:rPr lang="en-US" sz="1800" dirty="0"/>
              <a:t>2.    Virology, Pathogenesis, and Natural History </a:t>
            </a:r>
            <a:endParaRPr lang="en-US" sz="1800" dirty="0" smtClean="0"/>
          </a:p>
          <a:p>
            <a:pPr marL="457200" lvl="1" indent="0">
              <a:buNone/>
            </a:pPr>
            <a:r>
              <a:rPr lang="en-US" sz="1800" dirty="0" smtClean="0"/>
              <a:t>Lesson </a:t>
            </a:r>
            <a:r>
              <a:rPr lang="en-US" sz="1800" dirty="0"/>
              <a:t>2.    CDC Case </a:t>
            </a:r>
            <a:r>
              <a:rPr lang="en-US" sz="1800" dirty="0" smtClean="0"/>
              <a:t>Definition</a:t>
            </a:r>
          </a:p>
          <a:p>
            <a:pPr marL="457200" lvl="1" indent="0">
              <a:buNone/>
            </a:pPr>
            <a:r>
              <a:rPr lang="en-US" sz="1800" dirty="0" smtClean="0"/>
              <a:t>Lesson </a:t>
            </a:r>
            <a:r>
              <a:rPr lang="en-US" sz="1800" dirty="0"/>
              <a:t>3.    Recognizing Common Clinical </a:t>
            </a:r>
            <a:r>
              <a:rPr lang="en-US" sz="1800" dirty="0" smtClean="0"/>
              <a:t>Manifestations</a:t>
            </a:r>
          </a:p>
          <a:p>
            <a:pPr marL="457200" lvl="1" indent="0">
              <a:buNone/>
            </a:pPr>
            <a:r>
              <a:rPr lang="en-US" sz="1800" dirty="0" smtClean="0"/>
              <a:t>Lesson </a:t>
            </a:r>
            <a:r>
              <a:rPr lang="en-US" sz="1800" dirty="0"/>
              <a:t>4.    Prevention of Opportunistic Infections (</a:t>
            </a:r>
            <a:r>
              <a:rPr lang="en-US" sz="1800" dirty="0" smtClean="0"/>
              <a:t>Basic)</a:t>
            </a:r>
          </a:p>
          <a:p>
            <a:pPr marL="457200" lvl="1" indent="0">
              <a:buNone/>
            </a:pPr>
            <a:r>
              <a:rPr lang="en-US" sz="1800" dirty="0" smtClean="0"/>
              <a:t>Lesson </a:t>
            </a:r>
            <a:r>
              <a:rPr lang="en-US" sz="1800" dirty="0"/>
              <a:t>5.    </a:t>
            </a:r>
            <a:r>
              <a:rPr lang="en-US" sz="1800" dirty="0" smtClean="0"/>
              <a:t>Immunizations</a:t>
            </a:r>
          </a:p>
          <a:p>
            <a:pPr marL="457200" lvl="1" indent="0">
              <a:buNone/>
            </a:pPr>
            <a:r>
              <a:rPr lang="en-US" sz="1800" dirty="0" smtClean="0"/>
              <a:t>Lesson </a:t>
            </a:r>
            <a:r>
              <a:rPr lang="en-US" sz="1800" dirty="0"/>
              <a:t>6.    Initiating Antiretroviral </a:t>
            </a:r>
            <a:r>
              <a:rPr lang="en-US" sz="1800" dirty="0" smtClean="0"/>
              <a:t>Therapy</a:t>
            </a:r>
          </a:p>
          <a:p>
            <a:pPr marL="457200" lvl="1" indent="0">
              <a:buNone/>
            </a:pPr>
            <a:r>
              <a:rPr lang="en-US" sz="1800" dirty="0" smtClean="0"/>
              <a:t>Lesson </a:t>
            </a:r>
            <a:r>
              <a:rPr lang="en-US" sz="1800" dirty="0"/>
              <a:t>7.    Primary Care Issues, Common </a:t>
            </a:r>
            <a:r>
              <a:rPr lang="en-US" sz="1800" dirty="0" err="1"/>
              <a:t>Syndromic</a:t>
            </a:r>
            <a:r>
              <a:rPr lang="en-US" sz="1800" dirty="0"/>
              <a:t> Presentations with </a:t>
            </a:r>
            <a:r>
              <a:rPr lang="en-US" sz="1800" dirty="0" smtClean="0"/>
              <a:t>HIV</a:t>
            </a:r>
          </a:p>
          <a:p>
            <a:pPr marL="457200" lvl="1" indent="0">
              <a:buNone/>
            </a:pPr>
            <a:r>
              <a:rPr lang="en-US" sz="1800" dirty="0" smtClean="0"/>
              <a:t>Lesson </a:t>
            </a:r>
            <a:r>
              <a:rPr lang="en-US" sz="1800" dirty="0"/>
              <a:t>8.    Management of Sexually Transmitted </a:t>
            </a:r>
            <a:r>
              <a:rPr lang="en-US" sz="1800" dirty="0" smtClean="0"/>
              <a:t>Diseases</a:t>
            </a:r>
          </a:p>
          <a:p>
            <a:pPr marL="457200" lvl="1" indent="0">
              <a:buNone/>
            </a:pPr>
            <a:r>
              <a:rPr lang="en-US" sz="1800" dirty="0" smtClean="0"/>
              <a:t>Lesson </a:t>
            </a:r>
            <a:r>
              <a:rPr lang="en-US" sz="1800" dirty="0"/>
              <a:t>9.    Retention in Care</a:t>
            </a:r>
          </a:p>
        </p:txBody>
      </p:sp>
    </p:spTree>
    <p:extLst>
      <p:ext uri="{BB962C8B-B14F-4D97-AF65-F5344CB8AC3E}">
        <p14:creationId xmlns:p14="http://schemas.microsoft.com/office/powerpoint/2010/main" val="143395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 smtClean="0"/>
              <a:t>FMRI HIV </a:t>
            </a:r>
            <a:r>
              <a:rPr lang="en-US" sz="3200" b="1" i="1" dirty="0"/>
              <a:t>Training Track : </a:t>
            </a:r>
            <a:r>
              <a:rPr lang="en-US" sz="3200" b="1" i="1" dirty="0" smtClean="0"/>
              <a:t/>
            </a:r>
            <a:br>
              <a:rPr lang="en-US" sz="3200" b="1" i="1" dirty="0" smtClean="0"/>
            </a:br>
            <a:r>
              <a:rPr lang="en-US" sz="3200" b="1" i="1" dirty="0" smtClean="0"/>
              <a:t>Local </a:t>
            </a:r>
            <a:r>
              <a:rPr lang="en-US" sz="3200" b="1" i="1" dirty="0"/>
              <a:t>web-based learning </a:t>
            </a:r>
            <a:r>
              <a:rPr lang="en-US" sz="3200" b="1" i="1" dirty="0" smtClean="0"/>
              <a:t>community</a:t>
            </a:r>
            <a:endParaRPr lang="en-US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Links </a:t>
            </a:r>
            <a:r>
              <a:rPr lang="en-US" dirty="0"/>
              <a:t>to online educational </a:t>
            </a:r>
            <a:r>
              <a:rPr lang="en-US" dirty="0" smtClean="0"/>
              <a:t>resources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Announcements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Recent </a:t>
            </a:r>
            <a:r>
              <a:rPr lang="en-US" dirty="0"/>
              <a:t>scientific journal article </a:t>
            </a:r>
            <a:r>
              <a:rPr lang="en-US" dirty="0" smtClean="0"/>
              <a:t>web-board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Local </a:t>
            </a:r>
            <a:r>
              <a:rPr lang="en-US" dirty="0"/>
              <a:t>HIV events </a:t>
            </a:r>
            <a:r>
              <a:rPr lang="en-US" dirty="0" smtClean="0"/>
              <a:t>calendar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HIV-positive </a:t>
            </a:r>
            <a:r>
              <a:rPr lang="en-US" dirty="0"/>
              <a:t>patient tracking </a:t>
            </a:r>
            <a:r>
              <a:rPr lang="en-US" dirty="0" smtClean="0"/>
              <a:t>tool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82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 smtClean="0"/>
              <a:t>Screenshot</a:t>
            </a:r>
            <a:br>
              <a:rPr lang="en-US" sz="3200" b="1" i="1" dirty="0" smtClean="0"/>
            </a:br>
            <a:r>
              <a:rPr lang="en-US" sz="3200" b="1" i="1" dirty="0" smtClean="0"/>
              <a:t>HIV Learning Community</a:t>
            </a:r>
            <a:endParaRPr lang="en-US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912646" cy="501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87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i="1" dirty="0" smtClean="0"/>
              <a:t>FMRI HIV </a:t>
            </a:r>
            <a:r>
              <a:rPr lang="en-US" sz="3200" b="1" i="1" dirty="0"/>
              <a:t>Training Track : </a:t>
            </a:r>
            <a:r>
              <a:rPr lang="en-US" sz="3200" b="1" i="1" dirty="0" smtClean="0"/>
              <a:t/>
            </a:r>
            <a:br>
              <a:rPr lang="en-US" sz="3200" b="1" i="1" dirty="0" smtClean="0"/>
            </a:br>
            <a:r>
              <a:rPr lang="en-US" sz="3200" b="1" i="1" dirty="0" smtClean="0"/>
              <a:t>Curriculum Development, Additional Elements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Inpatient </a:t>
            </a:r>
            <a:r>
              <a:rPr lang="en-US" dirty="0" smtClean="0"/>
              <a:t>core competencies for HIV+ admissions</a:t>
            </a:r>
            <a:endParaRPr lang="en-US" dirty="0" smtClean="0"/>
          </a:p>
          <a:p>
            <a:r>
              <a:rPr lang="en-US" dirty="0" smtClean="0"/>
              <a:t>Didactic schedule</a:t>
            </a:r>
          </a:p>
          <a:p>
            <a:pPr lvl="1"/>
            <a:r>
              <a:rPr lang="en-US" dirty="0" smtClean="0"/>
              <a:t>Weekly ECHO teleconference participation (mini-topic, cases)</a:t>
            </a:r>
          </a:p>
          <a:p>
            <a:pPr lvl="1"/>
            <a:r>
              <a:rPr lang="en-US" dirty="0" smtClean="0"/>
              <a:t>Monthly journal club led by HIV primary care fellow</a:t>
            </a:r>
          </a:p>
          <a:p>
            <a:pPr lvl="1"/>
            <a:r>
              <a:rPr lang="en-US" dirty="0"/>
              <a:t>Three annual HIV </a:t>
            </a:r>
            <a:r>
              <a:rPr lang="en-US" dirty="0" smtClean="0"/>
              <a:t>quarter-day </a:t>
            </a:r>
            <a:r>
              <a:rPr lang="en-US" dirty="0" smtClean="0"/>
              <a:t>conferences</a:t>
            </a:r>
          </a:p>
          <a:p>
            <a:pPr lvl="1"/>
            <a:r>
              <a:rPr lang="en-US" dirty="0" smtClean="0"/>
              <a:t>Mini library, reading list</a:t>
            </a:r>
          </a:p>
          <a:p>
            <a:r>
              <a:rPr lang="en-US" dirty="0" smtClean="0"/>
              <a:t>Patient care</a:t>
            </a:r>
          </a:p>
          <a:p>
            <a:pPr lvl="1"/>
            <a:r>
              <a:rPr lang="en-US" dirty="0" smtClean="0"/>
              <a:t>10 </a:t>
            </a:r>
            <a:r>
              <a:rPr lang="en-US" dirty="0" smtClean="0"/>
              <a:t>patients empanelled in </a:t>
            </a:r>
            <a:r>
              <a:rPr lang="en-US" dirty="0" smtClean="0"/>
              <a:t>each training track resident FM </a:t>
            </a:r>
            <a:r>
              <a:rPr lang="en-US" dirty="0" smtClean="0"/>
              <a:t>continuity </a:t>
            </a:r>
            <a:r>
              <a:rPr lang="en-US" dirty="0" smtClean="0"/>
              <a:t>clinic x2 years</a:t>
            </a:r>
            <a:endParaRPr lang="en-US" dirty="0" smtClean="0"/>
          </a:p>
          <a:p>
            <a:r>
              <a:rPr lang="en-US" dirty="0" smtClean="0"/>
              <a:t>Routine c</a:t>
            </a:r>
            <a:r>
              <a:rPr lang="en-US" dirty="0" smtClean="0"/>
              <a:t>linic </a:t>
            </a:r>
            <a:r>
              <a:rPr lang="en-US" dirty="0" err="1" smtClean="0"/>
              <a:t>preceptoring</a:t>
            </a:r>
            <a:r>
              <a:rPr lang="en-US" dirty="0" smtClean="0"/>
              <a:t> by HIV, FM and ID faculty</a:t>
            </a:r>
          </a:p>
          <a:p>
            <a:r>
              <a:rPr lang="en-US" dirty="0" smtClean="0"/>
              <a:t>Rotate </a:t>
            </a:r>
            <a:r>
              <a:rPr lang="en-US" dirty="0" smtClean="0"/>
              <a:t>with local pediatric ID physicians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63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" y="-15240"/>
            <a:ext cx="9428480" cy="7025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99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 smtClean="0"/>
              <a:t>FMRI HIV </a:t>
            </a:r>
            <a:r>
              <a:rPr lang="en-US" sz="3200" b="1" i="1" dirty="0"/>
              <a:t>Training Track : </a:t>
            </a:r>
            <a:r>
              <a:rPr lang="en-US" sz="3200" b="1" i="1" dirty="0" smtClean="0"/>
              <a:t>Evaluation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Immediate </a:t>
            </a:r>
            <a:r>
              <a:rPr lang="en-US" dirty="0" smtClean="0"/>
              <a:t>preceptor feedback </a:t>
            </a:r>
            <a:r>
              <a:rPr lang="en-US" dirty="0"/>
              <a:t>is given on each patient presentation by </a:t>
            </a:r>
            <a:r>
              <a:rPr lang="en-US" dirty="0" smtClean="0"/>
              <a:t>FM/HIV faculty. </a:t>
            </a:r>
          </a:p>
          <a:p>
            <a:r>
              <a:rPr lang="en-US" dirty="0" smtClean="0"/>
              <a:t>Clinical and inpatient core competencies reviewed, learned, demonstrated, and checked off. </a:t>
            </a:r>
            <a:endParaRPr lang="en-US" dirty="0" smtClean="0"/>
          </a:p>
          <a:p>
            <a:r>
              <a:rPr lang="en-US" dirty="0" smtClean="0"/>
              <a:t>Continuous tracking of step-wise completion of HIV curriculum modules.</a:t>
            </a:r>
            <a:endParaRPr lang="en-US" dirty="0"/>
          </a:p>
          <a:p>
            <a:pPr lvl="0"/>
            <a:r>
              <a:rPr lang="en-US" dirty="0" smtClean="0"/>
              <a:t>Bi-annual evaluations by t</a:t>
            </a:r>
            <a:r>
              <a:rPr lang="en-US" dirty="0" smtClean="0"/>
              <a:t>he </a:t>
            </a:r>
            <a:r>
              <a:rPr lang="en-US" dirty="0"/>
              <a:t>HIV training Track Director </a:t>
            </a:r>
            <a:r>
              <a:rPr lang="en-US" dirty="0" smtClean="0"/>
              <a:t>and </a:t>
            </a:r>
            <a:r>
              <a:rPr lang="en-US" dirty="0" smtClean="0"/>
              <a:t>HIV care </a:t>
            </a:r>
            <a:r>
              <a:rPr lang="en-US" dirty="0" smtClean="0"/>
              <a:t>team </a:t>
            </a:r>
            <a:r>
              <a:rPr lang="en-US" dirty="0"/>
              <a:t>(nurses, pharmacists, social workers</a:t>
            </a:r>
            <a:r>
              <a:rPr lang="en-US" dirty="0" smtClean="0"/>
              <a:t>). </a:t>
            </a:r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71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FMRI Program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Established 1975</a:t>
            </a:r>
          </a:p>
          <a:p>
            <a:r>
              <a:rPr lang="en-US" dirty="0" smtClean="0"/>
              <a:t>16-11-11, 43 family medicine residents  total</a:t>
            </a:r>
          </a:p>
          <a:p>
            <a:r>
              <a:rPr lang="en-US" dirty="0" smtClean="0"/>
              <a:t>ACGME accredited</a:t>
            </a:r>
          </a:p>
          <a:p>
            <a:r>
              <a:rPr lang="en-US" dirty="0" smtClean="0"/>
              <a:t>Strong</a:t>
            </a:r>
            <a:r>
              <a:rPr lang="en-US" dirty="0"/>
              <a:t> emphasis in medicine, obstetrics, pediatrics, emergency medicine, and surgical </a:t>
            </a:r>
            <a:r>
              <a:rPr lang="en-US" dirty="0" smtClean="0"/>
              <a:t>procedures</a:t>
            </a:r>
          </a:p>
          <a:p>
            <a:r>
              <a:rPr lang="en-US" dirty="0"/>
              <a:t>5</a:t>
            </a:r>
            <a:r>
              <a:rPr lang="en-US" dirty="0" smtClean="0"/>
              <a:t> clinic sites</a:t>
            </a:r>
          </a:p>
          <a:p>
            <a:r>
              <a:rPr lang="en-US" dirty="0" smtClean="0"/>
              <a:t>2 rural training tracks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88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Wellness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Ryan White Title C</a:t>
            </a:r>
          </a:p>
          <a:p>
            <a:r>
              <a:rPr lang="en-US" dirty="0" smtClean="0"/>
              <a:t>~550 patients from Idaho, Oregon, Nevada</a:t>
            </a:r>
          </a:p>
          <a:p>
            <a:r>
              <a:rPr lang="en-US" dirty="0" smtClean="0"/>
              <a:t>Multidisciplinary care provider team </a:t>
            </a:r>
          </a:p>
          <a:p>
            <a:r>
              <a:rPr lang="en-US" dirty="0" smtClean="0"/>
              <a:t>FQHC, 340b pharmacy</a:t>
            </a:r>
          </a:p>
          <a:p>
            <a:r>
              <a:rPr lang="en-US" dirty="0" smtClean="0"/>
              <a:t>Comprehensive HIV-positive primary care, case management, behavioral health services</a:t>
            </a:r>
          </a:p>
          <a:p>
            <a:r>
              <a:rPr lang="en-US" dirty="0" smtClean="0"/>
              <a:t>Outreach clinic in Twin Falls, ID</a:t>
            </a:r>
          </a:p>
          <a:p>
            <a:r>
              <a:rPr lang="en-US" dirty="0" smtClean="0"/>
              <a:t>Physician team manage all inpatient admissions</a:t>
            </a:r>
          </a:p>
          <a:p>
            <a:r>
              <a:rPr lang="en-US" dirty="0" smtClean="0"/>
              <a:t>HIV Primary Care Fellowship</a:t>
            </a:r>
          </a:p>
          <a:p>
            <a:r>
              <a:rPr lang="en-US" dirty="0" smtClean="0"/>
              <a:t>FMRI = Ryan White Grantee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36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fmricluster1fs\users\clayroscoe\Desktop\Chart_All Residents_Q1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7623175" cy="571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44069" y="1644134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39.5%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95600" y="2514600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30.2%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38600" y="3200400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23.3%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4661647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7.0%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24600" y="5105400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2.3%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1752600"/>
            <a:ext cx="229447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ALL Residents 2011-12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43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fmricluster1fs\users\clayroscoe\Desktop\Chart_all residents_Q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7623176" cy="571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76800" y="1757082"/>
            <a:ext cx="229447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ALL Residents 2011-12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3599" y="1905000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47.6%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1776" y="2779059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33.3%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19600" y="4038600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14.3%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4572000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4.8%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08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fmricluster1fs\users\clayroscoe\Desktop\Chart_R1s_Q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623175" cy="571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00800" y="1788942"/>
            <a:ext cx="103746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R1s 2012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3600" y="4865636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6.3%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2158274"/>
            <a:ext cx="1142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37.5%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04774" y="2150123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37.5%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3810000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18.8%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89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fmricluster1fs\users\clayroscoe\Desktop\Chart_R1s_Q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623175" cy="571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85585" y="2158274"/>
            <a:ext cx="103746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R1s 2012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7400" y="3352800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25.0%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76600" y="1905000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43.8%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19600" y="3722132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18.8%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06314" y="4267200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12.5%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58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i="1" dirty="0"/>
              <a:t>HIV Training Track </a:t>
            </a:r>
            <a:r>
              <a:rPr lang="en-US" sz="3200" b="1" i="1" dirty="0" smtClean="0"/>
              <a:t>: Program </a:t>
            </a:r>
            <a:r>
              <a:rPr lang="en-US" sz="3200" b="1" i="1" dirty="0"/>
              <a:t>Development</a:t>
            </a:r>
            <a:r>
              <a:rPr lang="en-US" sz="3200" b="1" i="1" dirty="0" smtClean="0"/>
              <a:t/>
            </a:r>
            <a:br>
              <a:rPr lang="en-US" sz="3200" b="1" i="1" dirty="0" smtClean="0"/>
            </a:br>
            <a:r>
              <a:rPr lang="en-US" sz="3200" b="1" i="1" dirty="0" smtClean="0"/>
              <a:t>Family Medicine Residency of Idaho (FMRI)</a:t>
            </a:r>
            <a:endParaRPr lang="en-US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Goals </a:t>
            </a:r>
            <a:r>
              <a:rPr lang="en-US" sz="2400" dirty="0" smtClean="0"/>
              <a:t>and </a:t>
            </a:r>
            <a:r>
              <a:rPr lang="en-US" sz="2400" dirty="0" smtClean="0"/>
              <a:t>Objectives</a:t>
            </a:r>
            <a:endParaRPr lang="en-US" sz="2400" dirty="0" smtClean="0"/>
          </a:p>
          <a:p>
            <a:r>
              <a:rPr lang="en-US" sz="2400" dirty="0" smtClean="0"/>
              <a:t>Comprehensive, web-based HIV curriculum, </a:t>
            </a:r>
            <a:r>
              <a:rPr lang="en-US" sz="2400" dirty="0" smtClean="0"/>
              <a:t>being developed </a:t>
            </a:r>
            <a:r>
              <a:rPr lang="en-US" sz="2400" dirty="0" smtClean="0"/>
              <a:t>in collaboration with NW AETC and University of Washington SOM</a:t>
            </a:r>
            <a:endParaRPr lang="en-US" sz="2400" dirty="0"/>
          </a:p>
          <a:p>
            <a:r>
              <a:rPr lang="en-US" sz="2400" dirty="0"/>
              <a:t>I</a:t>
            </a:r>
            <a:r>
              <a:rPr lang="en-US" sz="2400" dirty="0" smtClean="0"/>
              <a:t>npatient core HIV competencies</a:t>
            </a:r>
          </a:p>
          <a:p>
            <a:r>
              <a:rPr lang="en-US" sz="2400" dirty="0" smtClean="0"/>
              <a:t>Continuous </a:t>
            </a:r>
            <a:r>
              <a:rPr lang="en-US" sz="2400" dirty="0" smtClean="0"/>
              <a:t>HIV didactic </a:t>
            </a:r>
            <a:r>
              <a:rPr lang="en-US" sz="2400" dirty="0" smtClean="0"/>
              <a:t>schedule</a:t>
            </a:r>
          </a:p>
          <a:p>
            <a:r>
              <a:rPr lang="en-US" sz="2400" dirty="0" smtClean="0"/>
              <a:t>Structured patient care – HIV-positive patients are empanelled in FM resident continuity clinic</a:t>
            </a:r>
          </a:p>
          <a:p>
            <a:r>
              <a:rPr lang="en-US" sz="2400" dirty="0" smtClean="0"/>
              <a:t>Regular c</a:t>
            </a:r>
            <a:r>
              <a:rPr lang="en-US" sz="2400" dirty="0" smtClean="0"/>
              <a:t>linical </a:t>
            </a:r>
            <a:r>
              <a:rPr lang="en-US" sz="2400" dirty="0" err="1" smtClean="0"/>
              <a:t>preceptoring</a:t>
            </a:r>
            <a:r>
              <a:rPr lang="en-US" sz="2400" dirty="0" smtClean="0"/>
              <a:t> by FM, HIV and ID faculty</a:t>
            </a:r>
          </a:p>
          <a:p>
            <a:r>
              <a:rPr lang="en-US" sz="2400" dirty="0"/>
              <a:t>L</a:t>
            </a:r>
            <a:r>
              <a:rPr lang="en-US" sz="2400" dirty="0" smtClean="0"/>
              <a:t>ocal </a:t>
            </a:r>
            <a:r>
              <a:rPr lang="en-US" sz="2400" dirty="0"/>
              <a:t>web-based HIV learning community website</a:t>
            </a:r>
          </a:p>
          <a:p>
            <a:r>
              <a:rPr lang="en-US" sz="2400" dirty="0" smtClean="0"/>
              <a:t>Participation in weekly HIV ECHO teleconference project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651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 smtClean="0"/>
              <a:t>FMRI HIV Training Track : Goals and Objectives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51816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dirty="0" smtClean="0"/>
              <a:t>Goals:</a:t>
            </a:r>
          </a:p>
          <a:p>
            <a:pPr lvl="1"/>
            <a:r>
              <a:rPr lang="en-US" dirty="0" smtClean="0"/>
              <a:t>Provide </a:t>
            </a:r>
            <a:r>
              <a:rPr lang="en-US" dirty="0"/>
              <a:t>systematic clinical and didactic training in HIV primary prevention, secondary prevention, post and pre exposure prophylaxis</a:t>
            </a:r>
            <a:r>
              <a:rPr lang="en-US" dirty="0" smtClean="0"/>
              <a:t>, </a:t>
            </a:r>
            <a:r>
              <a:rPr lang="en-US" dirty="0"/>
              <a:t>HIV diagnosis and management both in the inpatient and outpatient </a:t>
            </a:r>
            <a:r>
              <a:rPr lang="en-US" dirty="0" smtClean="0"/>
              <a:t>setting.</a:t>
            </a:r>
            <a:endParaRPr lang="en-US" dirty="0"/>
          </a:p>
          <a:p>
            <a:pPr lvl="1"/>
            <a:r>
              <a:rPr lang="en-US" dirty="0"/>
              <a:t>Provide training in updated, state of the art  </a:t>
            </a:r>
            <a:r>
              <a:rPr lang="en-US" dirty="0" smtClean="0"/>
              <a:t>HIV-positive primary care.</a:t>
            </a:r>
            <a:endParaRPr lang="en-US" dirty="0"/>
          </a:p>
          <a:p>
            <a:pPr lvl="1"/>
            <a:r>
              <a:rPr lang="en-US" dirty="0" smtClean="0"/>
              <a:t>Cultivate </a:t>
            </a:r>
            <a:r>
              <a:rPr lang="en-US" dirty="0"/>
              <a:t>the experience of collaborating with a multidisciplinary team involving social work, </a:t>
            </a:r>
            <a:r>
              <a:rPr lang="en-US" dirty="0" smtClean="0"/>
              <a:t>nutrition, behavioral health specialists, pharmacists and infectious disease and HIV specialists </a:t>
            </a:r>
            <a:r>
              <a:rPr lang="en-US" dirty="0"/>
              <a:t>in order to provide comprehensive health care uniquely essential to the HIV population.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Objectives (display competency in the following):</a:t>
            </a:r>
            <a:endParaRPr lang="en-US" dirty="0" smtClean="0"/>
          </a:p>
          <a:p>
            <a:pPr lvl="1"/>
            <a:r>
              <a:rPr lang="en-US" dirty="0" smtClean="0"/>
              <a:t>Testing</a:t>
            </a:r>
            <a:r>
              <a:rPr lang="en-US" dirty="0"/>
              <a:t>, lab monitoring, and transmission of HIV </a:t>
            </a:r>
            <a:r>
              <a:rPr lang="en-US" dirty="0" smtClean="0"/>
              <a:t>infection</a:t>
            </a:r>
          </a:p>
          <a:p>
            <a:pPr lvl="1"/>
            <a:r>
              <a:rPr lang="en-US" dirty="0" smtClean="0"/>
              <a:t>Pathophysiology </a:t>
            </a:r>
            <a:r>
              <a:rPr lang="en-US" dirty="0"/>
              <a:t>and natural history of HIV infection </a:t>
            </a:r>
            <a:endParaRPr lang="en-US" dirty="0" smtClean="0"/>
          </a:p>
          <a:p>
            <a:pPr lvl="1"/>
            <a:r>
              <a:rPr lang="en-US" dirty="0" smtClean="0"/>
              <a:t>Management of c</a:t>
            </a:r>
            <a:r>
              <a:rPr lang="en-US" dirty="0" smtClean="0"/>
              <a:t>omprehensive anti-retroviral therapy</a:t>
            </a:r>
            <a:endParaRPr lang="en-US" dirty="0"/>
          </a:p>
          <a:p>
            <a:pPr lvl="1"/>
            <a:r>
              <a:rPr lang="en-US" dirty="0" smtClean="0"/>
              <a:t>Management of OIs</a:t>
            </a:r>
            <a:endParaRPr lang="en-US" dirty="0"/>
          </a:p>
          <a:p>
            <a:pPr lvl="1"/>
            <a:r>
              <a:rPr lang="en-US" dirty="0" smtClean="0"/>
              <a:t>HIV </a:t>
            </a:r>
            <a:r>
              <a:rPr lang="en-US" dirty="0"/>
              <a:t>disease progression, </a:t>
            </a:r>
            <a:r>
              <a:rPr lang="en-US" dirty="0" smtClean="0"/>
              <a:t>suppression</a:t>
            </a:r>
          </a:p>
          <a:p>
            <a:pPr lvl="1"/>
            <a:r>
              <a:rPr lang="en-US" dirty="0" smtClean="0"/>
              <a:t>Evaluation of ARV r</a:t>
            </a:r>
            <a:r>
              <a:rPr lang="en-US" dirty="0" smtClean="0"/>
              <a:t>esistance</a:t>
            </a:r>
            <a:endParaRPr lang="en-US" dirty="0"/>
          </a:p>
          <a:p>
            <a:pPr lvl="1"/>
            <a:r>
              <a:rPr lang="en-US" dirty="0" smtClean="0"/>
              <a:t>Adverse </a:t>
            </a:r>
            <a:r>
              <a:rPr lang="en-US" dirty="0" smtClean="0"/>
              <a:t>reactions </a:t>
            </a:r>
            <a:r>
              <a:rPr lang="en-US" dirty="0"/>
              <a:t>to medications, and drug interactions </a:t>
            </a:r>
            <a:endParaRPr lang="en-US" dirty="0" smtClean="0"/>
          </a:p>
          <a:p>
            <a:pPr lvl="1"/>
            <a:r>
              <a:rPr lang="en-US" dirty="0" smtClean="0"/>
              <a:t>Issues </a:t>
            </a:r>
            <a:r>
              <a:rPr lang="en-US" dirty="0"/>
              <a:t>of confidentiality </a:t>
            </a:r>
            <a:endParaRPr lang="en-US" dirty="0" smtClean="0"/>
          </a:p>
          <a:p>
            <a:pPr lvl="1"/>
            <a:r>
              <a:rPr lang="en-US" dirty="0" smtClean="0"/>
              <a:t>Social </a:t>
            </a:r>
            <a:r>
              <a:rPr lang="en-US" dirty="0"/>
              <a:t>and financial issues related to HIV infected </a:t>
            </a:r>
            <a:r>
              <a:rPr lang="en-US" dirty="0" smtClean="0"/>
              <a:t>individuals</a:t>
            </a:r>
          </a:p>
          <a:p>
            <a:pPr lvl="1"/>
            <a:r>
              <a:rPr lang="en-US" dirty="0" smtClean="0"/>
              <a:t>Metabolic </a:t>
            </a:r>
            <a:r>
              <a:rPr lang="en-US" dirty="0"/>
              <a:t>complications of HIV infection/treatment </a:t>
            </a:r>
            <a:endParaRPr lang="en-US" dirty="0" smtClean="0"/>
          </a:p>
          <a:p>
            <a:pPr lvl="1"/>
            <a:r>
              <a:rPr lang="en-US" dirty="0" smtClean="0"/>
              <a:t>HIV-positive </a:t>
            </a:r>
            <a:r>
              <a:rPr lang="en-US" dirty="0" smtClean="0"/>
              <a:t>behavioral </a:t>
            </a:r>
            <a:r>
              <a:rPr lang="en-US" dirty="0" smtClean="0"/>
              <a:t>health</a:t>
            </a:r>
          </a:p>
          <a:p>
            <a:pPr lvl="1"/>
            <a:r>
              <a:rPr lang="en-US" dirty="0" smtClean="0"/>
              <a:t>PMTCT</a:t>
            </a:r>
            <a:r>
              <a:rPr lang="en-US" dirty="0" smtClean="0"/>
              <a:t>, HIV-positive women’s </a:t>
            </a:r>
            <a:r>
              <a:rPr lang="en-US" dirty="0" smtClean="0"/>
              <a:t>health</a:t>
            </a:r>
          </a:p>
          <a:p>
            <a:pPr lvl="1"/>
            <a:r>
              <a:rPr lang="en-US" dirty="0" smtClean="0"/>
              <a:t>HIV-positive </a:t>
            </a:r>
            <a:r>
              <a:rPr lang="en-US" dirty="0" smtClean="0"/>
              <a:t>pediatric </a:t>
            </a:r>
            <a:r>
              <a:rPr lang="en-US" dirty="0" smtClean="0"/>
              <a:t>care, etc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82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523</Words>
  <Application>Microsoft Office PowerPoint</Application>
  <PresentationFormat>On-screen Show (4:3)</PresentationFormat>
  <Paragraphs>113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Family Medicine Residency of Idaho HIV Training Track </vt:lpstr>
      <vt:lpstr>FMRI Program Background</vt:lpstr>
      <vt:lpstr>Wellness Center</vt:lpstr>
      <vt:lpstr>PowerPoint Presentation</vt:lpstr>
      <vt:lpstr>PowerPoint Presentation</vt:lpstr>
      <vt:lpstr>PowerPoint Presentation</vt:lpstr>
      <vt:lpstr>PowerPoint Presentation</vt:lpstr>
      <vt:lpstr>HIV Training Track : Program Development Family Medicine Residency of Idaho (FMRI)</vt:lpstr>
      <vt:lpstr>FMRI HIV Training Track : Goals and Objectives</vt:lpstr>
      <vt:lpstr>FMRI HIV Training Track :  Web-based Curriculum</vt:lpstr>
      <vt:lpstr>FMRI HIV Training Track : Web-based Curriculum Example</vt:lpstr>
      <vt:lpstr>FMRI HIV Training Track :  Local web-based learning community</vt:lpstr>
      <vt:lpstr>Screenshot HIV Learning Community</vt:lpstr>
      <vt:lpstr>FMRI HIV Training Track :  Curriculum Development, Additional Elements</vt:lpstr>
      <vt:lpstr>PowerPoint Presentation</vt:lpstr>
      <vt:lpstr>FMRI HIV Training Track : Evaluation</vt:lpstr>
    </vt:vector>
  </TitlesOfParts>
  <Company>FMRIdaho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Clay Roscoe MD</dc:creator>
  <cp:lastModifiedBy>Clay Roscoe MD</cp:lastModifiedBy>
  <cp:revision>21</cp:revision>
  <dcterms:created xsi:type="dcterms:W3CDTF">2012-11-12T04:56:35Z</dcterms:created>
  <dcterms:modified xsi:type="dcterms:W3CDTF">2012-11-20T23:44:23Z</dcterms:modified>
</cp:coreProperties>
</file>