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1" r:id="rId3"/>
    <p:sldId id="278" r:id="rId4"/>
    <p:sldId id="280" r:id="rId5"/>
    <p:sldId id="310" r:id="rId6"/>
    <p:sldId id="313" r:id="rId7"/>
    <p:sldId id="284" r:id="rId8"/>
    <p:sldId id="321" r:id="rId9"/>
    <p:sldId id="322" r:id="rId10"/>
    <p:sldId id="290" r:id="rId11"/>
    <p:sldId id="285" r:id="rId12"/>
    <p:sldId id="295" r:id="rId13"/>
    <p:sldId id="288" r:id="rId14"/>
    <p:sldId id="286" r:id="rId15"/>
    <p:sldId id="301" r:id="rId16"/>
    <p:sldId id="320" r:id="rId17"/>
    <p:sldId id="314" r:id="rId18"/>
    <p:sldId id="306" r:id="rId19"/>
    <p:sldId id="308" r:id="rId20"/>
    <p:sldId id="319" r:id="rId21"/>
    <p:sldId id="318" r:id="rId22"/>
    <p:sldId id="309" r:id="rId23"/>
    <p:sldId id="298" r:id="rId24"/>
    <p:sldId id="299" r:id="rId25"/>
    <p:sldId id="315" r:id="rId26"/>
    <p:sldId id="311" r:id="rId27"/>
    <p:sldId id="317" r:id="rId28"/>
    <p:sldId id="324" r:id="rId29"/>
    <p:sldId id="325" r:id="rId30"/>
    <p:sldId id="316" r:id="rId31"/>
    <p:sldId id="270" r:id="rId32"/>
    <p:sldId id="303" r:id="rId33"/>
    <p:sldId id="29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33"/>
    <a:srgbClr val="FFFF99"/>
    <a:srgbClr val="FF0000"/>
    <a:srgbClr val="CCFFFF"/>
    <a:srgbClr val="99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3" d="100"/>
          <a:sy n="43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1CF62F-1056-4B64-85B6-50E026D543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1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4B241-3DD3-4DAC-BD3D-54769B23BA79}" type="slidenum">
              <a:rPr lang="en-US"/>
              <a:pPr/>
              <a:t>3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18 and 19 years with Siouxland Community Health Center in Sioux City Iowa on the Northwestern border-bordering Nebraska and South Dakota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55E6A-6838-4A88-A996-FB964B9FA7E0}" type="slidenum">
              <a:rPr lang="en-US"/>
              <a:pPr/>
              <a:t>14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give us guidance and direction—a purpose</a:t>
            </a:r>
          </a:p>
          <a:p>
            <a:r>
              <a:rPr lang="en-US"/>
              <a:t>Funding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B310D-3D9E-4CA1-8758-108B909BB1F0}" type="slidenum">
              <a:rPr lang="en-US"/>
              <a:pPr/>
              <a:t>23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Process wasn’t always easy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ACE4E-EC17-41F6-855A-3DEBC69E4B23}" type="slidenum">
              <a:rPr lang="en-US"/>
              <a:pPr/>
              <a:t>24</a:t>
            </a:fld>
            <a:endParaRPr 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Sometimes we were in the dark, sometimes it felt like we were up against a brick wall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DD54A-6DE7-45DD-A349-F6A95D176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778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47B99-A4DB-47E4-B0AA-321400071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71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01B3-FBBF-42C3-957B-15306C8A7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728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89578-D5F6-4580-BAAA-BDBCB4743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2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9C5CB-28D5-4B1D-841C-78B10C8FA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072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4A79B-C3D9-4980-AE1C-1697E9C3B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250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F32FF-3BD6-4502-8901-A7A210FD36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598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001D9-7EE1-4465-ACE4-802F700F56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590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331DB-8D9C-4E30-8A5A-F63945CE26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359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30AA4-9427-4354-89E0-E49EC5DB1E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521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3C2C-F5A2-42A2-BA50-AA8246340C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482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39EECE-85C1-43D3-B3AA-5EF817006D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shop.personalizedcause.com/content/181234/images/pins/redyellow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knownbuzz.com/wp-content/uploads/2011/08/Yellow-Brick-Road-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shop.personalizedcause.com/content/181234/images/pins/redyellow.png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shop.personalizedcause.com/content/181234/images/pins/redyellow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shop.personalizedcause.com/content/181234/images/pins/redyellow.png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shop.personalizedcause.com/content/181234/images/pins/redyellow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hop.personalizedcause.com/content/181234/images/pins/redyellow.pn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shop.personalizedcause.com/content/181234/images/pins/redyellow.png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shop.personalizedcause.com/content/181234/images/pins/redyellow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personalizedcause.com/content/181234/images/pins/redyellow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shop.personalizedcause.com/content/181234/images/pins/redyellow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oramio.com/photo/104989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personalizedcause.com/content/181234/images/pins/redyellow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facebook.com/pages/Positive-People-at-SCHC/10816497588504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langholz@slandchc.com" TargetMode="External"/><Relationship Id="rId5" Type="http://schemas.openxmlformats.org/officeDocument/2006/relationships/hyperlink" Target="mailto:dpeterson@slandchc.com" TargetMode="Externa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op.personalizedcause.com/content/181234/images/pins/redyellow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dc.gov/hiv/resources/factsheets/hepatiti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shop.personalizedcause.com/content/181234/images/pins/redyellow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hop.personalizedcause.com/content/181234/images/pins/redyellow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yellow_brick_roa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38200" y="4876800"/>
            <a:ext cx="6553200" cy="146526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Darla Peterson, BS, HIV/HCV Program Manager</a:t>
            </a:r>
          </a:p>
          <a:p>
            <a:r>
              <a:rPr lang="en-US"/>
              <a:t>Teri Griep-Langholz, RN, HIV/HCV Program Nurse Case Manager</a:t>
            </a:r>
          </a:p>
          <a:p>
            <a:r>
              <a:rPr lang="en-US"/>
              <a:t>Siouxland Community Health Center</a:t>
            </a:r>
          </a:p>
          <a:p>
            <a:r>
              <a:rPr lang="en-US"/>
              <a:t>Sioux City, IA 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19400"/>
            <a:ext cx="6400800" cy="1752600"/>
          </a:xfrm>
          <a:solidFill>
            <a:srgbClr val="FF0000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Beyond the Yellow Brick Road—Incorporating HCV into HIV Treatment Model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5910263"/>
            <a:ext cx="2943225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498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yellow_brick_roa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876800"/>
            <a:ext cx="4343400" cy="6858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There was a path </a:t>
            </a:r>
          </a:p>
        </p:txBody>
      </p:sp>
      <p:pic>
        <p:nvPicPr>
          <p:cNvPr id="46086" name="Picture 6" descr="th?id=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10540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redyello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1878">
            <a:off x="4876800" y="19050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yellow_brick_roa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001000" cy="4297363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Planning 2005 and 2006</a:t>
            </a:r>
          </a:p>
          <a:p>
            <a:pPr>
              <a:lnSpc>
                <a:spcPct val="90000"/>
              </a:lnSpc>
            </a:pPr>
            <a:r>
              <a:rPr lang="en-US"/>
              <a:t>Conversations with pharmaceutical reps </a:t>
            </a:r>
          </a:p>
          <a:p>
            <a:pPr>
              <a:lnSpc>
                <a:spcPct val="90000"/>
              </a:lnSpc>
            </a:pPr>
            <a:r>
              <a:rPr lang="en-US"/>
              <a:t>Accessed free testing kits to begin testing for HCV</a:t>
            </a:r>
          </a:p>
          <a:p>
            <a:pPr>
              <a:lnSpc>
                <a:spcPct val="90000"/>
              </a:lnSpc>
            </a:pPr>
            <a:r>
              <a:rPr lang="en-US"/>
              <a:t>Received funding for HCV testing through state health department</a:t>
            </a:r>
          </a:p>
          <a:p>
            <a:pPr>
              <a:lnSpc>
                <a:spcPct val="90000"/>
              </a:lnSpc>
            </a:pPr>
            <a:r>
              <a:rPr lang="en-US"/>
              <a:t>Started finding positives—10% of those we tested in the first two years.</a:t>
            </a:r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304800"/>
            <a:ext cx="29432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81000" y="304800"/>
            <a:ext cx="5486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Years Spent on the Yellow Brick Road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228600" y="1524000"/>
            <a:ext cx="8001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HCV Statewide Plan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Planning 2005 and 2006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Conversations with pharmaceutical reps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Accessed free testing kits to begin testing for HCV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Received funding for HCV testing through state health department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/>
              <a:t>Started finding positives—10% of those we tested in the first two years.</a:t>
            </a:r>
          </a:p>
        </p:txBody>
      </p:sp>
      <p:pic>
        <p:nvPicPr>
          <p:cNvPr id="32782" name="Picture 14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5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6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7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8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19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533400"/>
            <a:ext cx="1752600" cy="963613"/>
          </a:xfrm>
        </p:spPr>
      </p:pic>
      <p:pic>
        <p:nvPicPr>
          <p:cNvPr id="51204" name="Picture 4" descr="yellow_brick_roa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14125415-brick-under-construction-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redyello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4338">
            <a:off x="4330700" y="3124200"/>
            <a:ext cx="5889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yellow_brick_roa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705600" cy="838200"/>
          </a:xfrm>
          <a:solidFill>
            <a:srgbClr val="FFFF99"/>
          </a:solidFill>
        </p:spPr>
        <p:txBody>
          <a:bodyPr/>
          <a:lstStyle/>
          <a:p>
            <a:r>
              <a:rPr lang="en-US" sz="3200"/>
              <a:t>Steps on the Road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Assessed community-what resources, what services, gaps</a:t>
            </a:r>
          </a:p>
          <a:p>
            <a:pPr>
              <a:lnSpc>
                <a:spcPct val="90000"/>
              </a:lnSpc>
            </a:pPr>
            <a:r>
              <a:rPr lang="en-US" sz="2400"/>
              <a:t>How many are co-infected?</a:t>
            </a:r>
          </a:p>
          <a:p>
            <a:pPr>
              <a:lnSpc>
                <a:spcPct val="90000"/>
              </a:lnSpc>
            </a:pPr>
            <a:r>
              <a:rPr lang="en-US" sz="2400"/>
              <a:t>Which elements are already in place?</a:t>
            </a:r>
          </a:p>
          <a:p>
            <a:pPr>
              <a:lnSpc>
                <a:spcPct val="90000"/>
              </a:lnSpc>
            </a:pPr>
            <a:r>
              <a:rPr lang="en-US" sz="2400"/>
              <a:t>Brought in experts</a:t>
            </a:r>
          </a:p>
          <a:p>
            <a:pPr>
              <a:lnSpc>
                <a:spcPct val="90000"/>
              </a:lnSpc>
            </a:pPr>
            <a:r>
              <a:rPr lang="en-US" sz="2400"/>
              <a:t>Established a team—a champion</a:t>
            </a:r>
          </a:p>
          <a:p>
            <a:pPr>
              <a:lnSpc>
                <a:spcPct val="90000"/>
              </a:lnSpc>
            </a:pPr>
            <a:r>
              <a:rPr lang="en-US" sz="2400"/>
              <a:t>Evaluated readiness</a:t>
            </a:r>
          </a:p>
          <a:p>
            <a:pPr>
              <a:lnSpc>
                <a:spcPct val="90000"/>
              </a:lnSpc>
            </a:pPr>
            <a:r>
              <a:rPr lang="en-US" sz="2400"/>
              <a:t>Protocols in place</a:t>
            </a:r>
          </a:p>
          <a:p>
            <a:pPr>
              <a:lnSpc>
                <a:spcPct val="90000"/>
              </a:lnSpc>
            </a:pPr>
            <a:r>
              <a:rPr lang="en-US" sz="2400"/>
              <a:t>Researched new medications</a:t>
            </a:r>
          </a:p>
          <a:p>
            <a:pPr>
              <a:lnSpc>
                <a:spcPct val="90000"/>
              </a:lnSpc>
            </a:pPr>
            <a:r>
              <a:rPr lang="en-US" sz="2400"/>
              <a:t>Payment for uninsured patients? Can we survive?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371600" y="838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4039" name="Picture 7" descr="yellow-brick-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92400"/>
            <a:ext cx="2819400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04800"/>
            <a:ext cx="6705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Steps on the Road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Assessed community-what resources, what services, gaps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How many are co-infected?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Which elements are already in place?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Brought in experts-boot camp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Established a team—a champion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Evaluated readiness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Protocols in place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Researched new medications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Payment for uninsured patients? Can we survive?</a:t>
            </a:r>
          </a:p>
        </p:txBody>
      </p:sp>
      <p:pic>
        <p:nvPicPr>
          <p:cNvPr id="44042" name="Picture 10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4476">
            <a:off x="457200" y="51054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7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8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yellow_brick_roa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Rectangle 9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5486400" cy="685800"/>
          </a:xfrm>
          <a:solidFill>
            <a:schemeClr val="bg1"/>
          </a:solidFill>
        </p:spPr>
        <p:txBody>
          <a:bodyPr/>
          <a:lstStyle/>
          <a:p>
            <a:r>
              <a:rPr lang="en-US" sz="4000"/>
              <a:t>SPNS grant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3800" name="Picture 8" descr="yellow-brick-r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2400"/>
            <a:ext cx="29432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4" name="Picture 12" descr="redyellow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695">
            <a:off x="4267200" y="3505200"/>
            <a:ext cx="4079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85800" y="1143000"/>
            <a:ext cx="7467600" cy="5006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</a:t>
            </a:r>
            <a:r>
              <a:rPr lang="en-US" sz="2800"/>
              <a:t>The Special Projects of National Significance  </a:t>
            </a:r>
          </a:p>
          <a:p>
            <a:pPr>
              <a:spcBef>
                <a:spcPct val="50000"/>
              </a:spcBef>
            </a:pPr>
            <a:r>
              <a:rPr lang="en-US" sz="2800"/>
              <a:t>  (SPNS) Program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 Innovative models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 Increase access to HCV treatment for HIV positive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  Evaluate the effectiveness of HCV treatment models in HIV primary care settings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/>
              <a:t> Share best practices with Ryan White grantees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53340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What is a SPNS Grant</a:t>
            </a:r>
          </a:p>
        </p:txBody>
      </p:sp>
      <p:pic>
        <p:nvPicPr>
          <p:cNvPr id="61449" name="Picture 9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1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2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13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14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/>
              <a:t>SPNS work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sz="2400"/>
              <a:t>Chose model--Integrated HCV treatment w/o designated HCV co-infection clinic</a:t>
            </a:r>
          </a:p>
          <a:p>
            <a:pPr>
              <a:lnSpc>
                <a:spcPct val="105000"/>
              </a:lnSpc>
            </a:pPr>
            <a:r>
              <a:rPr lang="en-US" sz="2400"/>
              <a:t>Identified a team</a:t>
            </a:r>
          </a:p>
          <a:p>
            <a:pPr>
              <a:lnSpc>
                <a:spcPct val="105000"/>
              </a:lnSpc>
            </a:pPr>
            <a:r>
              <a:rPr lang="en-US" sz="2400"/>
              <a:t>Monthly Conference calls</a:t>
            </a:r>
          </a:p>
          <a:p>
            <a:pPr>
              <a:lnSpc>
                <a:spcPct val="105000"/>
              </a:lnSpc>
            </a:pPr>
            <a:r>
              <a:rPr lang="en-US" sz="2400"/>
              <a:t>Presentation of case study</a:t>
            </a:r>
          </a:p>
          <a:p>
            <a:pPr>
              <a:lnSpc>
                <a:spcPct val="105000"/>
              </a:lnSpc>
            </a:pPr>
            <a:r>
              <a:rPr lang="en-US" sz="2400"/>
              <a:t>IRB approval</a:t>
            </a:r>
          </a:p>
          <a:p>
            <a:pPr>
              <a:lnSpc>
                <a:spcPct val="105000"/>
              </a:lnSpc>
            </a:pPr>
            <a:r>
              <a:rPr lang="en-US" sz="2400"/>
              <a:t>Evaluation-data, site visit</a:t>
            </a:r>
          </a:p>
          <a:p>
            <a:pPr>
              <a:lnSpc>
                <a:spcPct val="105000"/>
              </a:lnSpc>
            </a:pPr>
            <a:r>
              <a:rPr lang="en-US" sz="2400"/>
              <a:t>Weekly meetings with doctor</a:t>
            </a:r>
          </a:p>
          <a:p>
            <a:pPr>
              <a:lnSpc>
                <a:spcPct val="105000"/>
              </a:lnSpc>
            </a:pPr>
            <a:r>
              <a:rPr lang="en-US" sz="2400"/>
              <a:t>Rural project-surveys</a:t>
            </a:r>
          </a:p>
          <a:p>
            <a:pPr>
              <a:lnSpc>
                <a:spcPct val="105000"/>
              </a:lnSpc>
            </a:pPr>
            <a:r>
              <a:rPr lang="en-US" sz="2400"/>
              <a:t>Support group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83972" name="Picture 4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8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9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0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1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2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What are the names of the protease inhibitors for HCV</a:t>
            </a:r>
          </a:p>
          <a:p>
            <a:pPr>
              <a:lnSpc>
                <a:spcPct val="90000"/>
              </a:lnSpc>
            </a:pPr>
            <a:r>
              <a:rPr lang="en-US" sz="2800"/>
              <a:t>Is there a cure for HCV?</a:t>
            </a:r>
          </a:p>
          <a:p>
            <a:pPr>
              <a:lnSpc>
                <a:spcPct val="90000"/>
              </a:lnSpc>
            </a:pPr>
            <a:r>
              <a:rPr lang="en-US" sz="2800"/>
              <a:t>What group of people are being asked to test now for HCV?</a:t>
            </a:r>
          </a:p>
          <a:p>
            <a:pPr>
              <a:lnSpc>
                <a:spcPct val="90000"/>
              </a:lnSpc>
            </a:pPr>
            <a:r>
              <a:rPr lang="en-US" sz="2800"/>
              <a:t>Is there a vaccine?</a:t>
            </a:r>
          </a:p>
          <a:p>
            <a:pPr>
              <a:lnSpc>
                <a:spcPct val="90000"/>
              </a:lnSpc>
            </a:pPr>
            <a:r>
              <a:rPr lang="en-US" sz="2800"/>
              <a:t>What genotype is most likely to be successful with treatment?</a:t>
            </a:r>
          </a:p>
          <a:p>
            <a:pPr>
              <a:lnSpc>
                <a:spcPct val="90000"/>
              </a:lnSpc>
            </a:pPr>
            <a:r>
              <a:rPr lang="en-US" sz="2800"/>
              <a:t>What percentage of people clear the virus on their own?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76804" name="Picture 4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9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34000" cy="1173162"/>
          </a:xfrm>
          <a:solidFill>
            <a:srgbClr val="FFFF99"/>
          </a:solidFill>
        </p:spPr>
        <p:txBody>
          <a:bodyPr/>
          <a:lstStyle/>
          <a:p>
            <a:r>
              <a:rPr lang="en-US" sz="4000"/>
              <a:t>New players in the game!!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6705600" cy="3687763"/>
          </a:xfrm>
          <a:solidFill>
            <a:srgbClr val="FFFF99"/>
          </a:solidFill>
        </p:spPr>
        <p:txBody>
          <a:bodyPr/>
          <a:lstStyle/>
          <a:p>
            <a:r>
              <a:rPr lang="en-US"/>
              <a:t>Incivik (Telaprevir)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Victrellis (Boceprevir):</a:t>
            </a:r>
          </a:p>
          <a:p>
            <a:endParaRPr lang="en-US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85800" y="838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8615" name="Picture 7" descr="inciv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2133600" cy="120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1828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2400"/>
            <a:ext cx="29432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8" name="Picture 10" descr="redyello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Picture 11" descr="redyello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34000" cy="944562"/>
          </a:xfrm>
          <a:solidFill>
            <a:srgbClr val="FFFF99"/>
          </a:solidFill>
        </p:spPr>
        <p:txBody>
          <a:bodyPr/>
          <a:lstStyle/>
          <a:p>
            <a:r>
              <a:rPr lang="en-US"/>
              <a:t>Issues!!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Accessing patient assistance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Prior authorization nightmares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-1371600" y="838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0663" name="Picture 7" descr="3351075_f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1944688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2400"/>
            <a:ext cx="29432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5" name="Picture 9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0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5867400" cy="792163"/>
          </a:xfrm>
          <a:solidFill>
            <a:srgbClr val="CCFFFF"/>
          </a:solidFill>
        </p:spPr>
        <p:txBody>
          <a:bodyPr/>
          <a:lstStyle/>
          <a:p>
            <a:r>
              <a:rPr lang="en-US" sz="3200"/>
              <a:t>Learning Objectives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7162800" cy="2971800"/>
          </a:xfrm>
          <a:solidFill>
            <a:srgbClr val="CCFFFF"/>
          </a:solidFill>
        </p:spPr>
        <p:txBody>
          <a:bodyPr/>
          <a:lstStyle/>
          <a:p>
            <a:r>
              <a:rPr lang="en-US"/>
              <a:t>Why we incorporated HCV into the model of care </a:t>
            </a:r>
          </a:p>
          <a:p>
            <a:r>
              <a:rPr lang="en-US"/>
              <a:t>How we went about it</a:t>
            </a:r>
          </a:p>
          <a:p>
            <a:r>
              <a:rPr lang="en-US"/>
              <a:t>Lessons learned from six years of planning and one year of treatment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838200" y="457200"/>
            <a:ext cx="5867400" cy="7921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Learning Objectives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524000" y="1981200"/>
            <a:ext cx="7162800" cy="297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Why we incorporated HCV into the model of care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How we went about it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Lessons learned from six years of planning and one year of treatment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838200" y="457200"/>
            <a:ext cx="5867400" cy="7921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Learning Objectives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990600" y="1981200"/>
            <a:ext cx="7696200" cy="3200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Why we incorporated HCV into the model of care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Process from six years of planning to implementation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/>
              <a:t>Lessons learned from one year of treatment</a:t>
            </a:r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2400"/>
            <a:ext cx="29432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6" name="Picture 14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/>
              <a:t>Ground Zero Patient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/>
              <a:t>Treatment experienced</a:t>
            </a:r>
          </a:p>
          <a:p>
            <a:r>
              <a:rPr lang="en-US"/>
              <a:t>Treated through Infectious disease</a:t>
            </a:r>
          </a:p>
          <a:p>
            <a:r>
              <a:rPr lang="en-US"/>
              <a:t>Treatment stopped early</a:t>
            </a:r>
          </a:p>
          <a:p>
            <a:r>
              <a:rPr lang="en-US"/>
              <a:t>My education</a:t>
            </a:r>
          </a:p>
          <a:p>
            <a:r>
              <a:rPr lang="en-US"/>
              <a:t>Steps along the way</a:t>
            </a:r>
          </a:p>
          <a:p>
            <a:r>
              <a:rPr lang="en-US"/>
              <a:t>Where he is now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82948" name="Picture 4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8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FF99"/>
          </a:solidFill>
        </p:spPr>
        <p:txBody>
          <a:bodyPr/>
          <a:lstStyle/>
          <a:p>
            <a:r>
              <a:rPr lang="en-US"/>
              <a:t>You name it, we’ve seen it!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Thrombocytopenia</a:t>
            </a:r>
          </a:p>
          <a:p>
            <a:pPr>
              <a:lnSpc>
                <a:spcPct val="90000"/>
              </a:lnSpc>
            </a:pPr>
            <a:r>
              <a:rPr lang="en-US" sz="2800"/>
              <a:t>Anemia</a:t>
            </a:r>
          </a:p>
          <a:p>
            <a:pPr>
              <a:lnSpc>
                <a:spcPct val="90000"/>
              </a:lnSpc>
            </a:pPr>
            <a:r>
              <a:rPr lang="en-US" sz="2800"/>
              <a:t>Rash, dry itchy skin</a:t>
            </a:r>
          </a:p>
          <a:p>
            <a:pPr>
              <a:lnSpc>
                <a:spcPct val="90000"/>
              </a:lnSpc>
            </a:pPr>
            <a:r>
              <a:rPr lang="en-US" sz="2800"/>
              <a:t>Glossitis</a:t>
            </a:r>
          </a:p>
          <a:p>
            <a:pPr>
              <a:lnSpc>
                <a:spcPct val="90000"/>
              </a:lnSpc>
            </a:pPr>
            <a:r>
              <a:rPr lang="en-US" sz="2800"/>
              <a:t>Nausea or flu-like symptoms</a:t>
            </a:r>
          </a:p>
          <a:p>
            <a:pPr>
              <a:lnSpc>
                <a:spcPct val="90000"/>
              </a:lnSpc>
            </a:pPr>
            <a:r>
              <a:rPr lang="en-US" sz="2800"/>
              <a:t>Insomnia</a:t>
            </a:r>
          </a:p>
          <a:p>
            <a:pPr>
              <a:lnSpc>
                <a:spcPct val="90000"/>
              </a:lnSpc>
            </a:pPr>
            <a:r>
              <a:rPr lang="en-US" sz="2800"/>
              <a:t>Anal rectal pain and burning</a:t>
            </a:r>
          </a:p>
          <a:p>
            <a:pPr>
              <a:lnSpc>
                <a:spcPct val="90000"/>
              </a:lnSpc>
            </a:pPr>
            <a:r>
              <a:rPr lang="en-US" sz="2800"/>
              <a:t>Worsening asthma</a:t>
            </a:r>
          </a:p>
          <a:p>
            <a:pPr>
              <a:lnSpc>
                <a:spcPct val="90000"/>
              </a:lnSpc>
            </a:pPr>
            <a:r>
              <a:rPr lang="en-US" sz="2800"/>
              <a:t>Unspecified pain or body aches</a:t>
            </a:r>
          </a:p>
          <a:p>
            <a:pPr>
              <a:lnSpc>
                <a:spcPct val="90000"/>
              </a:lnSpc>
            </a:pPr>
            <a:r>
              <a:rPr lang="en-US" sz="2800"/>
              <a:t>Worsening anxiety</a:t>
            </a:r>
          </a:p>
          <a:p>
            <a:pPr>
              <a:lnSpc>
                <a:spcPct val="90000"/>
              </a:lnSpc>
            </a:pPr>
            <a:r>
              <a:rPr lang="en-US" sz="2800"/>
              <a:t>Injection site reaction</a:t>
            </a:r>
          </a:p>
        </p:txBody>
      </p:sp>
      <p:pic>
        <p:nvPicPr>
          <p:cNvPr id="81924" name="Picture 4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9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10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1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317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36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3" name="Picture 13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16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200400"/>
            <a:ext cx="2270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34000" cy="944562"/>
          </a:xfrm>
          <a:solidFill>
            <a:srgbClr val="FFFF99"/>
          </a:solidFill>
        </p:spPr>
        <p:txBody>
          <a:bodyPr/>
          <a:lstStyle/>
          <a:p>
            <a:r>
              <a:rPr lang="en-US"/>
              <a:t>Patient obstacles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6400800" cy="3581400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Reviewing other possibilities for treatment…can they wait?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Three HCV+ died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One became ill with cancer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One lives 2 ½ hrs driving distance and has no support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Blazing trail</a:t>
            </a:r>
          </a:p>
          <a:p>
            <a:pPr>
              <a:lnSpc>
                <a:spcPct val="80000"/>
              </a:lnSpc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1800"/>
              <a:t>Substance abuse, mental health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371600" y="838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1687" name="Picture 7" descr="obsta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0055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2400"/>
            <a:ext cx="29432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9" name="Picture 9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10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1" name="Picture 11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2" name="Picture 12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3" name="Picture 13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14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533400"/>
            <a:ext cx="1752600" cy="963613"/>
          </a:xfrm>
        </p:spPr>
      </p:pic>
      <p:pic>
        <p:nvPicPr>
          <p:cNvPr id="57348" name="Picture 4" descr="yellow_brick_roa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429000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52400" y="838200"/>
            <a:ext cx="79248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Sometimes we didn’t know what direction to take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yellow_brick_road-1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600200"/>
            <a:ext cx="9144000" cy="845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" name="Picture 5" descr="Follow-the-Yellow-Brick-R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brick-wall-road-show-backdrop-system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276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/>
              <a:t>Steps on the path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/>
              <a:t>Mono-infected</a:t>
            </a:r>
          </a:p>
          <a:p>
            <a:r>
              <a:rPr lang="en-US"/>
              <a:t>Case manager training</a:t>
            </a:r>
          </a:p>
          <a:p>
            <a:r>
              <a:rPr lang="en-US"/>
              <a:t>Nurse training for the mono-infected</a:t>
            </a:r>
          </a:p>
          <a:p>
            <a:r>
              <a:rPr lang="en-US"/>
              <a:t>Continue educations for providers</a:t>
            </a:r>
          </a:p>
          <a:p>
            <a:r>
              <a:rPr lang="en-US"/>
              <a:t>Enthusiasm among providers and patients</a:t>
            </a:r>
          </a:p>
        </p:txBody>
      </p:sp>
      <p:pic>
        <p:nvPicPr>
          <p:cNvPr id="78852" name="Picture 4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5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6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Picture 7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8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are some of the factors that influence treatment of HCV?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/>
              <a:t>  What are some questions the patient should ask the doctor?</a:t>
            </a:r>
          </a:p>
          <a:p>
            <a:pPr>
              <a:buFontTx/>
              <a:buNone/>
            </a:pPr>
            <a:r>
              <a:rPr lang="en-US" sz="4000"/>
              <a:t>  In what ways are you already doing some of the work?</a:t>
            </a:r>
          </a:p>
        </p:txBody>
      </p:sp>
      <p:pic>
        <p:nvPicPr>
          <p:cNvPr id="73732" name="Picture 4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/>
              <a:t>Forms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r>
              <a:rPr lang="en-US"/>
              <a:t>Lab monitoring sheet</a:t>
            </a:r>
          </a:p>
          <a:p>
            <a:r>
              <a:rPr lang="en-US"/>
              <a:t>Side effect monitoring sheet</a:t>
            </a:r>
          </a:p>
          <a:p>
            <a:r>
              <a:rPr lang="en-US"/>
              <a:t>Doctor reminder sheet</a:t>
            </a:r>
          </a:p>
          <a:p>
            <a:r>
              <a:rPr lang="en-US"/>
              <a:t>Treatment referral protocol checklist</a:t>
            </a:r>
          </a:p>
          <a:p>
            <a:r>
              <a:rPr lang="en-US"/>
              <a:t>Treatment agreement</a:t>
            </a:r>
          </a:p>
          <a:p>
            <a:r>
              <a:rPr lang="en-US"/>
              <a:t>Assessment for treatment readiness</a:t>
            </a:r>
          </a:p>
          <a:p>
            <a:r>
              <a:rPr lang="en-US"/>
              <a:t>Treatment reminder sheet for charts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80901" name="Picture 5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6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7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4" name="Picture 8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10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7" name="Picture 11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229600" cy="5668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</p:spPr>
        <p:txBody>
          <a:bodyPr/>
          <a:lstStyle/>
          <a:p>
            <a:r>
              <a:rPr lang="en-US"/>
              <a:t>Sioux City photo</a:t>
            </a:r>
          </a:p>
          <a:p>
            <a:r>
              <a:rPr lang="en-US"/>
              <a:t>SCHC photo</a:t>
            </a:r>
          </a:p>
          <a:p>
            <a:r>
              <a:rPr lang="en-US"/>
              <a:t>How long been with SCHC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371600" y="838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295400" y="91440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/>
          </a:p>
        </p:txBody>
      </p:sp>
      <p:pic>
        <p:nvPicPr>
          <p:cNvPr id="25612" name="Picture 12" descr="104989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5486400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59436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15" name="Picture 15" descr="17719866-f188-11de-bea1-001cc4c002e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73380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219200" y="6172200"/>
            <a:ext cx="1981200" cy="366713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Sioux City, Iowa  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 rot="-2254577">
            <a:off x="7162800" y="533400"/>
            <a:ext cx="17160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Who are we?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Start with a small number of patients</a:t>
            </a:r>
          </a:p>
          <a:p>
            <a:pPr>
              <a:lnSpc>
                <a:spcPct val="90000"/>
              </a:lnSpc>
            </a:pPr>
            <a:r>
              <a:rPr lang="en-US"/>
              <a:t>Plan and continue to evaluate</a:t>
            </a:r>
          </a:p>
          <a:p>
            <a:pPr>
              <a:lnSpc>
                <a:spcPct val="90000"/>
              </a:lnSpc>
            </a:pPr>
            <a:r>
              <a:rPr lang="en-US"/>
              <a:t>You can’t do it alone</a:t>
            </a:r>
          </a:p>
          <a:p>
            <a:pPr>
              <a:lnSpc>
                <a:spcPct val="90000"/>
              </a:lnSpc>
            </a:pPr>
            <a:r>
              <a:rPr lang="en-US"/>
              <a:t>Education is crucial</a:t>
            </a:r>
          </a:p>
          <a:p>
            <a:pPr>
              <a:lnSpc>
                <a:spcPct val="90000"/>
              </a:lnSpc>
            </a:pPr>
            <a:r>
              <a:rPr lang="en-US"/>
              <a:t>Evaluation of patients, including mental health assessments, education</a:t>
            </a:r>
          </a:p>
          <a:p>
            <a:pPr>
              <a:lnSpc>
                <a:spcPct val="90000"/>
              </a:lnSpc>
            </a:pPr>
            <a:r>
              <a:rPr lang="en-US"/>
              <a:t>Knowledge for managing side effects</a:t>
            </a:r>
          </a:p>
          <a:p>
            <a:pPr>
              <a:lnSpc>
                <a:spcPct val="90000"/>
              </a:lnSpc>
            </a:pPr>
            <a:r>
              <a:rPr lang="en-US"/>
              <a:t>Time—CM, home visit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79876" name="Picture 4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6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9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0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Picture 11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229600" cy="1143000"/>
          </a:xfrm>
          <a:solidFill>
            <a:srgbClr val="FFFF99"/>
          </a:solidFill>
        </p:spPr>
        <p:txBody>
          <a:bodyPr/>
          <a:lstStyle/>
          <a:p>
            <a:r>
              <a:rPr lang="en-US"/>
              <a:t>The Game Changers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14400" y="1752600"/>
            <a:ext cx="7467600" cy="35067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Affordable Care Act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RW reauthorization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High Impact Prevention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Adapt to the changes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3200"/>
          </a:p>
        </p:txBody>
      </p:sp>
      <p:pic>
        <p:nvPicPr>
          <p:cNvPr id="16394" name="Picture 10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5029200"/>
            <a:ext cx="5000625" cy="1609725"/>
          </a:xfrm>
          <a:noFill/>
          <a:ln/>
        </p:spPr>
      </p:pic>
      <p:pic>
        <p:nvPicPr>
          <p:cNvPr id="16395" name="Picture 11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533400"/>
            <a:ext cx="1752600" cy="963613"/>
          </a:xfrm>
        </p:spPr>
      </p:pic>
      <p:pic>
        <p:nvPicPr>
          <p:cNvPr id="63492" name="Picture 4" descr="yellow_brick_roa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448175" cy="386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2400"/>
            <a:ext cx="29432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2667000" y="1143000"/>
            <a:ext cx="38100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Questions?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533400"/>
            <a:ext cx="1752600" cy="963613"/>
          </a:xfrm>
        </p:spPr>
      </p:pic>
      <p:pic>
        <p:nvPicPr>
          <p:cNvPr id="49156" name="Picture 4" descr="yellow_brick_roa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 descr="Elton_John_Goodbye_Yellow_Brick_R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562475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447800" y="4978400"/>
            <a:ext cx="6172200" cy="187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Questions? Darla 712-202-1027; Teri 712-202-1020</a:t>
            </a:r>
          </a:p>
          <a:p>
            <a:pPr>
              <a:spcBef>
                <a:spcPct val="50000"/>
              </a:spcBef>
            </a:pPr>
            <a:r>
              <a:rPr lang="en-US">
                <a:hlinkClick r:id="rId5"/>
              </a:rPr>
              <a:t>dpeterson@slandchc.com</a:t>
            </a:r>
            <a:r>
              <a:rPr lang="en-US"/>
              <a:t>; </a:t>
            </a:r>
            <a:r>
              <a:rPr lang="en-US">
                <a:hlinkClick r:id="rId6"/>
              </a:rPr>
              <a:t>tlangholz@slandchc.com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>
                <a:hlinkClick r:id="rId7"/>
              </a:rPr>
              <a:t>https://www.facebook.com/pages/Positive-People-at-SCHC/108164975885041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3962400" cy="685800"/>
          </a:xfrm>
          <a:solidFill>
            <a:srgbClr val="FFFF99"/>
          </a:solidFill>
        </p:spPr>
        <p:txBody>
          <a:bodyPr/>
          <a:lstStyle/>
          <a:p>
            <a:r>
              <a:rPr lang="en-US" sz="3600"/>
              <a:t>One Stop Shop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/>
              <a:t>Part C</a:t>
            </a:r>
          </a:p>
          <a:p>
            <a:r>
              <a:rPr lang="en-US"/>
              <a:t>SPNS-HCV treatment dually diagnosed</a:t>
            </a:r>
          </a:p>
          <a:p>
            <a:r>
              <a:rPr lang="en-US"/>
              <a:t>HOPWA</a:t>
            </a:r>
          </a:p>
          <a:p>
            <a:r>
              <a:rPr lang="en-US"/>
              <a:t>Part B</a:t>
            </a:r>
          </a:p>
          <a:p>
            <a:r>
              <a:rPr lang="en-US"/>
              <a:t>CDC intervention CLEAR</a:t>
            </a:r>
          </a:p>
          <a:p>
            <a:r>
              <a:rPr lang="en-US"/>
              <a:t>Treatment</a:t>
            </a:r>
          </a:p>
          <a:p>
            <a:r>
              <a:rPr lang="en-US"/>
              <a:t>Counseling, Testing, Referral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2400"/>
            <a:ext cx="29432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10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redyell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/>
              <a:t>Community Health Center?</a:t>
            </a:r>
          </a:p>
          <a:p>
            <a:r>
              <a:rPr lang="en-US"/>
              <a:t>Providing HCV care?</a:t>
            </a:r>
          </a:p>
          <a:p>
            <a:r>
              <a:rPr lang="en-US"/>
              <a:t>Providers, mid-levels, physicians?</a:t>
            </a:r>
          </a:p>
          <a:p>
            <a:r>
              <a:rPr lang="en-US"/>
              <a:t>Nurses?</a:t>
            </a:r>
          </a:p>
          <a:p>
            <a:r>
              <a:rPr lang="en-US"/>
              <a:t>Executive directors?</a:t>
            </a:r>
          </a:p>
        </p:txBody>
      </p:sp>
      <p:pic>
        <p:nvPicPr>
          <p:cNvPr id="72708" name="Picture 4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7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QUIZ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percent of people with HIV have hepatitis C?</a:t>
            </a:r>
          </a:p>
        </p:txBody>
      </p:sp>
      <p:pic>
        <p:nvPicPr>
          <p:cNvPr id="75780" name="Picture 4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4724400" cy="533400"/>
          </a:xfrm>
          <a:solidFill>
            <a:schemeClr val="bg1"/>
          </a:solidFill>
        </p:spPr>
        <p:txBody>
          <a:bodyPr/>
          <a:lstStyle/>
          <a:p>
            <a:r>
              <a:rPr lang="en-US" sz="3200"/>
              <a:t>HIV/HCV Co-infection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About 25% of individuals infected with HIV in the US are also infected with HCV, and an estimated 10% of individuals infected with HIV are coinfected with HBV. </a:t>
            </a:r>
          </a:p>
          <a:p>
            <a:pPr>
              <a:lnSpc>
                <a:spcPct val="90000"/>
              </a:lnSpc>
            </a:pPr>
            <a:r>
              <a:rPr lang="en-US" sz="2400"/>
              <a:t>About 80% of injection drug users (IDUs) with HIV infection also have HCV. </a:t>
            </a:r>
            <a:br>
              <a:rPr lang="en-US" sz="2400"/>
            </a:b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HIV co-infection more than triples the risk for liver disease, liver failure, and liver-related death from HCV.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Chronic HCV is often "silent," and many persons can have the infection for 20 to 30 years without having symptoms or feeling sick. </a:t>
            </a:r>
            <a:r>
              <a:rPr lang="en-US" sz="1600">
                <a:hlinkClick r:id="rId2"/>
              </a:rPr>
              <a:t>http://www.cdc.gov/hiv/resources/factsheets/hepatitis.htm</a:t>
            </a:r>
            <a:endParaRPr lang="en-US" sz="1600"/>
          </a:p>
          <a:p>
            <a:pPr>
              <a:lnSpc>
                <a:spcPct val="90000"/>
              </a:lnSpc>
            </a:pPr>
            <a:endParaRPr lang="en-US" sz="160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85800" y="533400"/>
            <a:ext cx="472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HIV/HCV Co-infection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457200" y="1600200"/>
            <a:ext cx="8382000" cy="4876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About 25% of individuals infected with HIV in the US are also infected with HCV, and an estimated 10% of individuals infected with HIV are coinfected with HBV.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About 80% of injection drug users (IDUs) with HIV infection also have HCV. </a:t>
            </a:r>
            <a:br>
              <a:rPr lang="en-US" sz="2400"/>
            </a:br>
            <a:endParaRPr lang="en-US" sz="24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HIV co-infection more than triples the risk for liver disease, liver failure, and liver-related death from HCV.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Chronic HCV is often "silent," and many persons can have the infection for 20 to 30 years without having symptoms or feeling sick. </a:t>
            </a:r>
            <a:r>
              <a:rPr lang="en-US" sz="1600">
                <a:hlinkClick r:id="rId2"/>
              </a:rPr>
              <a:t>http://www.cdc.gov/hiv/resources/factsheets/hepatitis.htm</a:t>
            </a:r>
            <a:endParaRPr lang="en-US" sz="16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600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685800" y="533400"/>
            <a:ext cx="47244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chemeClr val="tx2"/>
                </a:solidFill>
              </a:rPr>
              <a:t>HIV/HCV Co-infection</a:t>
            </a:r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2400"/>
            <a:ext cx="29432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8" name="Picture 14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5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7" descr="redyello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 sz="4000"/>
              <a:t>Why in the World Would We Want to Start Another Program?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pPr>
              <a:buFontTx/>
              <a:buNone/>
            </a:pPr>
            <a:endParaRPr lang="en-US" sz="2800"/>
          </a:p>
          <a:p>
            <a:r>
              <a:rPr lang="en-US" sz="2800"/>
              <a:t>CDC 1.8% of US population HCV+</a:t>
            </a:r>
          </a:p>
          <a:p>
            <a:r>
              <a:rPr lang="en-US" sz="2800"/>
              <a:t>Infection due to HCV accounts for 20% of hepatitis in the US</a:t>
            </a:r>
          </a:p>
          <a:p>
            <a:r>
              <a:rPr lang="en-US" sz="2800"/>
              <a:t>8,000-10,000 HCV related deaths each year</a:t>
            </a:r>
          </a:p>
          <a:p>
            <a:r>
              <a:rPr lang="en-US" sz="2800"/>
              <a:t>At least 1/3 of PLWHA in this country have HCV and 90% of them have chronic hepatitis</a:t>
            </a:r>
          </a:p>
          <a:p>
            <a:r>
              <a:rPr lang="en-US" sz="2800"/>
              <a:t>Liver disease is leading cause of non-AIDS related death</a:t>
            </a:r>
          </a:p>
        </p:txBody>
      </p:sp>
      <p:pic>
        <p:nvPicPr>
          <p:cNvPr id="84996" name="Picture 4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2270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270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7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7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 sz="4000"/>
              <a:t>Why in the world would we want to do this?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/>
              <a:t>Timing and treatment tied to HIV care</a:t>
            </a:r>
          </a:p>
          <a:p>
            <a:r>
              <a:rPr lang="en-US"/>
              <a:t>Same trusted team</a:t>
            </a:r>
          </a:p>
          <a:p>
            <a:r>
              <a:rPr lang="en-US"/>
              <a:t>Infrastructure in place</a:t>
            </a:r>
          </a:p>
          <a:p>
            <a:r>
              <a:rPr lang="en-US"/>
              <a:t>Experience with adherence support</a:t>
            </a:r>
          </a:p>
          <a:p>
            <a:r>
              <a:rPr lang="en-US"/>
              <a:t>Experience managing complex treatment decisions</a:t>
            </a:r>
          </a:p>
          <a:p>
            <a:endParaRPr lang="en-US"/>
          </a:p>
        </p:txBody>
      </p:sp>
      <p:pic>
        <p:nvPicPr>
          <p:cNvPr id="86020" name="Picture 4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7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 descr="redyello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1071</Words>
  <Application>Microsoft Office PowerPoint</Application>
  <PresentationFormat>On-screen Show (4:3)</PresentationFormat>
  <Paragraphs>212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Arial</vt:lpstr>
      <vt:lpstr>Default Design</vt:lpstr>
      <vt:lpstr>PowerPoint Presentation</vt:lpstr>
      <vt:lpstr>Learning Objectives</vt:lpstr>
      <vt:lpstr>PowerPoint Presentation</vt:lpstr>
      <vt:lpstr>One Stop Shop</vt:lpstr>
      <vt:lpstr>Poll</vt:lpstr>
      <vt:lpstr>QUIZ</vt:lpstr>
      <vt:lpstr>HIV/HCV Co-infection</vt:lpstr>
      <vt:lpstr>Why in the World Would We Want to Start Another Program?</vt:lpstr>
      <vt:lpstr>Why in the world would we want to do this?</vt:lpstr>
      <vt:lpstr>PowerPoint Presentation</vt:lpstr>
      <vt:lpstr>PowerPoint Presentation</vt:lpstr>
      <vt:lpstr>PowerPoint Presentation</vt:lpstr>
      <vt:lpstr>Steps on the Road</vt:lpstr>
      <vt:lpstr>SPNS grant</vt:lpstr>
      <vt:lpstr>PowerPoint Presentation</vt:lpstr>
      <vt:lpstr>SPNS work</vt:lpstr>
      <vt:lpstr>QUIZ</vt:lpstr>
      <vt:lpstr>New players in the game!!</vt:lpstr>
      <vt:lpstr>Issues!!</vt:lpstr>
      <vt:lpstr>Ground Zero Patient</vt:lpstr>
      <vt:lpstr>You name it, we’ve seen it!</vt:lpstr>
      <vt:lpstr>Patient obstacles</vt:lpstr>
      <vt:lpstr>PowerPoint Presentation</vt:lpstr>
      <vt:lpstr>PowerPoint Presentation</vt:lpstr>
      <vt:lpstr>Steps on the path</vt:lpstr>
      <vt:lpstr>What are some of the factors that influence treatment of HCV?</vt:lpstr>
      <vt:lpstr>Forms</vt:lpstr>
      <vt:lpstr>PowerPoint Presentation</vt:lpstr>
      <vt:lpstr>PowerPoint Presentation</vt:lpstr>
      <vt:lpstr>Lessons Learned</vt:lpstr>
      <vt:lpstr>The Game Changers</vt:lpstr>
      <vt:lpstr>PowerPoint Presentation</vt:lpstr>
      <vt:lpstr>PowerPoint Presentation</vt:lpstr>
    </vt:vector>
  </TitlesOfParts>
  <Company>Siouxland Community Health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darlap</dc:creator>
  <cp:lastModifiedBy>Nicole Mandel</cp:lastModifiedBy>
  <cp:revision>16</cp:revision>
  <dcterms:created xsi:type="dcterms:W3CDTF">2012-09-25T16:23:08Z</dcterms:created>
  <dcterms:modified xsi:type="dcterms:W3CDTF">2012-12-02T18:46:09Z</dcterms:modified>
</cp:coreProperties>
</file>