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920" r:id="rId2"/>
  </p:sldMasterIdLst>
  <p:notesMasterIdLst>
    <p:notesMasterId r:id="rId113"/>
  </p:notesMasterIdLst>
  <p:sldIdLst>
    <p:sldId id="256" r:id="rId3"/>
    <p:sldId id="527" r:id="rId4"/>
    <p:sldId id="528" r:id="rId5"/>
    <p:sldId id="668" r:id="rId6"/>
    <p:sldId id="728" r:id="rId7"/>
    <p:sldId id="525" r:id="rId8"/>
    <p:sldId id="523" r:id="rId9"/>
    <p:sldId id="730" r:id="rId10"/>
    <p:sldId id="671" r:id="rId11"/>
    <p:sldId id="733" r:id="rId12"/>
    <p:sldId id="734" r:id="rId13"/>
    <p:sldId id="751" r:id="rId14"/>
    <p:sldId id="755" r:id="rId15"/>
    <p:sldId id="758" r:id="rId16"/>
    <p:sldId id="759" r:id="rId17"/>
    <p:sldId id="760" r:id="rId18"/>
    <p:sldId id="764" r:id="rId19"/>
    <p:sldId id="765" r:id="rId20"/>
    <p:sldId id="766" r:id="rId21"/>
    <p:sldId id="767" r:id="rId22"/>
    <p:sldId id="529" r:id="rId23"/>
    <p:sldId id="593" r:id="rId24"/>
    <p:sldId id="583" r:id="rId25"/>
    <p:sldId id="584" r:id="rId26"/>
    <p:sldId id="585" r:id="rId27"/>
    <p:sldId id="586" r:id="rId28"/>
    <p:sldId id="587" r:id="rId29"/>
    <p:sldId id="591" r:id="rId30"/>
    <p:sldId id="548" r:id="rId31"/>
    <p:sldId id="549" r:id="rId32"/>
    <p:sldId id="550" r:id="rId33"/>
    <p:sldId id="551" r:id="rId34"/>
    <p:sldId id="669" r:id="rId35"/>
    <p:sldId id="554" r:id="rId36"/>
    <p:sldId id="555" r:id="rId37"/>
    <p:sldId id="556" r:id="rId38"/>
    <p:sldId id="557" r:id="rId39"/>
    <p:sldId id="561" r:id="rId40"/>
    <p:sldId id="879" r:id="rId41"/>
    <p:sldId id="595" r:id="rId42"/>
    <p:sldId id="596" r:id="rId43"/>
    <p:sldId id="597" r:id="rId44"/>
    <p:sldId id="865" r:id="rId45"/>
    <p:sldId id="866" r:id="rId46"/>
    <p:sldId id="867" r:id="rId47"/>
    <p:sldId id="874" r:id="rId48"/>
    <p:sldId id="875" r:id="rId49"/>
    <p:sldId id="877" r:id="rId50"/>
    <p:sldId id="598" r:id="rId51"/>
    <p:sldId id="599" r:id="rId52"/>
    <p:sldId id="869" r:id="rId53"/>
    <p:sldId id="601" r:id="rId54"/>
    <p:sldId id="602" r:id="rId55"/>
    <p:sldId id="603" r:id="rId56"/>
    <p:sldId id="604" r:id="rId57"/>
    <p:sldId id="605" r:id="rId58"/>
    <p:sldId id="606" r:id="rId59"/>
    <p:sldId id="607" r:id="rId60"/>
    <p:sldId id="562" r:id="rId61"/>
    <p:sldId id="574" r:id="rId62"/>
    <p:sldId id="575" r:id="rId63"/>
    <p:sldId id="576" r:id="rId64"/>
    <p:sldId id="577" r:id="rId65"/>
    <p:sldId id="580" r:id="rId66"/>
    <p:sldId id="581" r:id="rId67"/>
    <p:sldId id="582" r:id="rId68"/>
    <p:sldId id="532" r:id="rId69"/>
    <p:sldId id="363" r:id="rId70"/>
    <p:sldId id="538" r:id="rId71"/>
    <p:sldId id="544" r:id="rId72"/>
    <p:sldId id="545" r:id="rId73"/>
    <p:sldId id="394" r:id="rId74"/>
    <p:sldId id="880" r:id="rId75"/>
    <p:sldId id="518" r:id="rId76"/>
    <p:sldId id="383" r:id="rId77"/>
    <p:sldId id="543" r:id="rId78"/>
    <p:sldId id="657" r:id="rId79"/>
    <p:sldId id="659" r:id="rId80"/>
    <p:sldId id="661" r:id="rId81"/>
    <p:sldId id="628" r:id="rId82"/>
    <p:sldId id="629" r:id="rId83"/>
    <p:sldId id="630" r:id="rId84"/>
    <p:sldId id="631" r:id="rId85"/>
    <p:sldId id="632" r:id="rId86"/>
    <p:sldId id="633" r:id="rId87"/>
    <p:sldId id="637" r:id="rId88"/>
    <p:sldId id="638" r:id="rId89"/>
    <p:sldId id="639" r:id="rId90"/>
    <p:sldId id="640" r:id="rId91"/>
    <p:sldId id="641" r:id="rId92"/>
    <p:sldId id="881" r:id="rId93"/>
    <p:sldId id="882" r:id="rId94"/>
    <p:sldId id="883" r:id="rId95"/>
    <p:sldId id="884" r:id="rId96"/>
    <p:sldId id="885" r:id="rId97"/>
    <p:sldId id="886" r:id="rId98"/>
    <p:sldId id="887" r:id="rId99"/>
    <p:sldId id="888" r:id="rId100"/>
    <p:sldId id="889" r:id="rId101"/>
    <p:sldId id="890" r:id="rId102"/>
    <p:sldId id="891" r:id="rId103"/>
    <p:sldId id="892" r:id="rId104"/>
    <p:sldId id="893" r:id="rId105"/>
    <p:sldId id="894" r:id="rId106"/>
    <p:sldId id="895" r:id="rId107"/>
    <p:sldId id="896" r:id="rId108"/>
    <p:sldId id="897" r:id="rId109"/>
    <p:sldId id="898" r:id="rId110"/>
    <p:sldId id="899" r:id="rId111"/>
    <p:sldId id="900" r:id="rId11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576" autoAdjust="0"/>
  </p:normalViewPr>
  <p:slideViewPr>
    <p:cSldViewPr showGuides="1">
      <p:cViewPr>
        <p:scale>
          <a:sx n="77" d="100"/>
          <a:sy n="77" d="100"/>
        </p:scale>
        <p:origin x="-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40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397FEB-B651-4AA8-90B3-212132BB4F11}" type="doc">
      <dgm:prSet loTypeId="urn:microsoft.com/office/officeart/2005/8/layout/radial1" loCatId="relationship" qsTypeId="urn:microsoft.com/office/officeart/2005/8/quickstyle/simple1" qsCatId="simple" csTypeId="urn:microsoft.com/office/officeart/2005/8/colors/accent1_2" csCatId="accent1"/>
      <dgm:spPr/>
    </dgm:pt>
    <dgm:pt modelId="{AE5DAAF7-1405-47B2-B769-4B5625C71C1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pitchFamily="34" charset="0"/>
              <a:cs typeface="Arial" pitchFamily="34" charset="0"/>
            </a:rPr>
            <a:t>Case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1"/>
              </a:solidFill>
              <a:effectLst/>
              <a:latin typeface="Arial" pitchFamily="34" charset="0"/>
              <a:cs typeface="Arial" pitchFamily="34" charset="0"/>
            </a:rPr>
            <a:t>Manager</a:t>
          </a:r>
          <a:endParaRPr kumimoji="0" lang="en-US" b="1" i="0" u="none" strike="noStrike" cap="none" normalizeH="0" baseline="0" smtClean="0">
            <a:ln>
              <a:noFill/>
            </a:ln>
            <a:solidFill>
              <a:schemeClr val="tx1"/>
            </a:solidFill>
            <a:effectLst/>
            <a:latin typeface="Arial" pitchFamily="34" charset="0"/>
            <a:cs typeface="Arial" pitchFamily="34" charset="0"/>
          </a:endParaRPr>
        </a:p>
      </dgm:t>
    </dgm:pt>
    <dgm:pt modelId="{E97C7A9A-9FC6-4B5C-A8CD-303B39805C46}" type="parTrans" cxnId="{562233DB-BBBC-4549-8B21-26BF72BF4D47}">
      <dgm:prSet/>
      <dgm:spPr/>
    </dgm:pt>
    <dgm:pt modelId="{1CC59784-A85A-4768-A7D7-D5860221D8C6}" type="sibTrans" cxnId="{562233DB-BBBC-4549-8B21-26BF72BF4D47}">
      <dgm:prSet/>
      <dgm:spPr/>
    </dgm:pt>
    <dgm:pt modelId="{0B31C3BD-7488-4B5D-985C-91BB71A0548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pitchFamily="34" charset="0"/>
              <a:cs typeface="Arial" pitchFamily="34" charset="0"/>
            </a:rPr>
            <a:t>Discharge Plan</a:t>
          </a:r>
          <a:endParaRPr kumimoji="0" lang="en-US" b="0" i="0" u="none" strike="noStrike" cap="none" normalizeH="0" baseline="0" smtClean="0">
            <a:ln>
              <a:noFill/>
            </a:ln>
            <a:solidFill>
              <a:schemeClr val="tx1"/>
            </a:solidFill>
            <a:effectLst/>
            <a:latin typeface="Arial" pitchFamily="34" charset="0"/>
            <a:cs typeface="Arial" pitchFamily="34" charset="0"/>
          </a:endParaRPr>
        </a:p>
      </dgm:t>
    </dgm:pt>
    <dgm:pt modelId="{5CCE0E2C-AE59-4742-B101-7574EA651949}" type="parTrans" cxnId="{E0ACC226-05AB-4B02-B5FC-1467539178C6}">
      <dgm:prSet/>
      <dgm:spPr/>
      <dgm:t>
        <a:bodyPr/>
        <a:lstStyle/>
        <a:p>
          <a:endParaRPr lang="en-US"/>
        </a:p>
      </dgm:t>
    </dgm:pt>
    <dgm:pt modelId="{27A847DD-0C5F-4328-888E-E61826BD9366}" type="sibTrans" cxnId="{E0ACC226-05AB-4B02-B5FC-1467539178C6}">
      <dgm:prSet/>
      <dgm:spPr/>
    </dgm:pt>
    <dgm:pt modelId="{E6E489E4-4E6A-461B-B91E-8967945EF14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pitchFamily="34" charset="0"/>
              <a:cs typeface="Arial" pitchFamily="34" charset="0"/>
            </a:rPr>
            <a:t>Food</a:t>
          </a:r>
          <a:endParaRPr kumimoji="0" lang="en-US" b="0" i="0" u="none" strike="noStrike" cap="none" normalizeH="0" baseline="0" smtClean="0">
            <a:ln>
              <a:noFill/>
            </a:ln>
            <a:solidFill>
              <a:schemeClr val="tx1"/>
            </a:solidFill>
            <a:effectLst/>
            <a:latin typeface="Arial" pitchFamily="34" charset="0"/>
            <a:cs typeface="Arial" pitchFamily="34" charset="0"/>
          </a:endParaRPr>
        </a:p>
      </dgm:t>
    </dgm:pt>
    <dgm:pt modelId="{8685C33B-C867-4B21-B149-FE4576087C26}" type="parTrans" cxnId="{88E6E33B-08CD-4367-83E0-E3EBEC07C6DB}">
      <dgm:prSet/>
      <dgm:spPr/>
      <dgm:t>
        <a:bodyPr/>
        <a:lstStyle/>
        <a:p>
          <a:endParaRPr lang="en-US"/>
        </a:p>
      </dgm:t>
    </dgm:pt>
    <dgm:pt modelId="{CA513C34-7762-4340-87B9-EB582D0FA24E}" type="sibTrans" cxnId="{88E6E33B-08CD-4367-83E0-E3EBEC07C6DB}">
      <dgm:prSet/>
      <dgm:spPr/>
    </dgm:pt>
    <dgm:pt modelId="{FE83CCC7-54FC-4AD2-816B-8D864F59259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pitchFamily="34" charset="0"/>
              <a:cs typeface="Arial" pitchFamily="34" charset="0"/>
            </a:rPr>
            <a:t>ID</a:t>
          </a:r>
          <a:endParaRPr kumimoji="0" lang="en-US" b="0" i="0" u="none" strike="noStrike" cap="none" normalizeH="0" baseline="0" smtClean="0">
            <a:ln>
              <a:noFill/>
            </a:ln>
            <a:solidFill>
              <a:schemeClr val="tx1"/>
            </a:solidFill>
            <a:effectLst/>
            <a:latin typeface="Arial" pitchFamily="34" charset="0"/>
            <a:cs typeface="Arial" pitchFamily="34" charset="0"/>
          </a:endParaRPr>
        </a:p>
      </dgm:t>
    </dgm:pt>
    <dgm:pt modelId="{223299F0-1676-4BD1-87CD-1FA3FB03ED33}" type="parTrans" cxnId="{2F8B9399-1477-415B-B90D-7F4B3DFDBEC7}">
      <dgm:prSet/>
      <dgm:spPr/>
      <dgm:t>
        <a:bodyPr/>
        <a:lstStyle/>
        <a:p>
          <a:endParaRPr lang="en-US"/>
        </a:p>
      </dgm:t>
    </dgm:pt>
    <dgm:pt modelId="{249FFC08-EDC4-4A48-9C53-9737C99E0EFC}" type="sibTrans" cxnId="{2F8B9399-1477-415B-B90D-7F4B3DFDBEC7}">
      <dgm:prSet/>
      <dgm:spPr/>
    </dgm:pt>
    <dgm:pt modelId="{9033DB95-435C-4BE0-80F2-3C8117492ED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pitchFamily="34" charset="0"/>
              <a:cs typeface="Arial" pitchFamily="34" charset="0"/>
            </a:rPr>
            <a:t>Housing</a:t>
          </a:r>
          <a:endParaRPr kumimoji="0" lang="en-US" b="0" i="0" u="none" strike="noStrike" cap="none" normalizeH="0" baseline="0" smtClean="0">
            <a:ln>
              <a:noFill/>
            </a:ln>
            <a:solidFill>
              <a:schemeClr val="tx1"/>
            </a:solidFill>
            <a:effectLst/>
            <a:latin typeface="Arial" pitchFamily="34" charset="0"/>
            <a:cs typeface="Arial" pitchFamily="34" charset="0"/>
          </a:endParaRPr>
        </a:p>
      </dgm:t>
    </dgm:pt>
    <dgm:pt modelId="{053B1A88-1961-4049-84CA-2DCDC31B23F3}" type="parTrans" cxnId="{54275411-C11A-4D54-8C48-F6719775EBFF}">
      <dgm:prSet/>
      <dgm:spPr/>
      <dgm:t>
        <a:bodyPr/>
        <a:lstStyle/>
        <a:p>
          <a:endParaRPr lang="en-US"/>
        </a:p>
      </dgm:t>
    </dgm:pt>
    <dgm:pt modelId="{1C933E45-218F-4207-B33E-7704315BDA48}" type="sibTrans" cxnId="{54275411-C11A-4D54-8C48-F6719775EBFF}">
      <dgm:prSet/>
      <dgm:spPr/>
    </dgm:pt>
    <dgm:pt modelId="{FE100ACD-3317-40EE-A2D1-A03BC698500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pitchFamily="34" charset="0"/>
              <a:cs typeface="Arial" pitchFamily="34" charset="0"/>
            </a:rPr>
            <a:t>Transport</a:t>
          </a:r>
          <a:endParaRPr kumimoji="0" lang="en-US" b="0" i="0" u="none" strike="noStrike" cap="none" normalizeH="0" baseline="0" smtClean="0">
            <a:ln>
              <a:noFill/>
            </a:ln>
            <a:solidFill>
              <a:schemeClr val="tx1"/>
            </a:solidFill>
            <a:effectLst/>
            <a:latin typeface="Arial" pitchFamily="34" charset="0"/>
            <a:cs typeface="Arial" pitchFamily="34" charset="0"/>
          </a:endParaRPr>
        </a:p>
      </dgm:t>
    </dgm:pt>
    <dgm:pt modelId="{66258419-D4F6-4C2B-9B06-68A92B8CB140}" type="parTrans" cxnId="{4A741876-19C1-40FD-80AD-96BF546B38D5}">
      <dgm:prSet/>
      <dgm:spPr/>
      <dgm:t>
        <a:bodyPr/>
        <a:lstStyle/>
        <a:p>
          <a:endParaRPr lang="en-US"/>
        </a:p>
      </dgm:t>
    </dgm:pt>
    <dgm:pt modelId="{50E3C28C-E9C9-4123-BC18-17261D147724}" type="sibTrans" cxnId="{4A741876-19C1-40FD-80AD-96BF546B38D5}">
      <dgm:prSet/>
      <dgm:spPr/>
    </dgm:pt>
    <dgm:pt modelId="{2CED9D70-D43A-4BB1-ABD8-B6E210513E5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pitchFamily="34" charset="0"/>
              <a:cs typeface="Arial" pitchFamily="34" charset="0"/>
            </a:rPr>
            <a:t>Medical Care</a:t>
          </a:r>
          <a:endParaRPr kumimoji="0" lang="en-US" b="0" i="0" u="none" strike="noStrike" cap="none" normalizeH="0" baseline="0" smtClean="0">
            <a:ln>
              <a:noFill/>
            </a:ln>
            <a:solidFill>
              <a:schemeClr val="tx1"/>
            </a:solidFill>
            <a:effectLst/>
            <a:latin typeface="Arial" pitchFamily="34" charset="0"/>
            <a:cs typeface="Arial" pitchFamily="34" charset="0"/>
          </a:endParaRPr>
        </a:p>
      </dgm:t>
    </dgm:pt>
    <dgm:pt modelId="{0E6F5659-A580-49B4-BF2D-3829E2771C49}" type="parTrans" cxnId="{ECB530A9-F890-4931-8992-2395B74359CC}">
      <dgm:prSet/>
      <dgm:spPr/>
      <dgm:t>
        <a:bodyPr/>
        <a:lstStyle/>
        <a:p>
          <a:endParaRPr lang="en-US"/>
        </a:p>
      </dgm:t>
    </dgm:pt>
    <dgm:pt modelId="{1D19ED24-73BE-472F-AB55-723C68129048}" type="sibTrans" cxnId="{ECB530A9-F890-4931-8992-2395B74359CC}">
      <dgm:prSet/>
      <dgm:spPr/>
    </dgm:pt>
    <dgm:pt modelId="{6E37B1BB-8DCD-4112-8E9A-32000D93D1C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pitchFamily="34" charset="0"/>
              <a:cs typeface="Arial" pitchFamily="34" charset="0"/>
            </a:rPr>
            <a:t>SA/MH</a:t>
          </a:r>
          <a:endParaRPr kumimoji="0" lang="en-US" b="0" i="0" u="none" strike="noStrike" cap="none" normalizeH="0" baseline="0" smtClean="0">
            <a:ln>
              <a:noFill/>
            </a:ln>
            <a:solidFill>
              <a:schemeClr val="tx1"/>
            </a:solidFill>
            <a:effectLst/>
            <a:latin typeface="Arial" pitchFamily="34" charset="0"/>
            <a:cs typeface="Arial" pitchFamily="34" charset="0"/>
          </a:endParaRPr>
        </a:p>
      </dgm:t>
    </dgm:pt>
    <dgm:pt modelId="{D57742A8-F663-413F-B333-92B3CE42BBA6}" type="parTrans" cxnId="{6E585808-BBCA-42D8-80F0-FFD1772D7B83}">
      <dgm:prSet/>
      <dgm:spPr/>
      <dgm:t>
        <a:bodyPr/>
        <a:lstStyle/>
        <a:p>
          <a:endParaRPr lang="en-US"/>
        </a:p>
      </dgm:t>
    </dgm:pt>
    <dgm:pt modelId="{22D67204-A2A2-4AF8-8297-94A8E67C471B}" type="sibTrans" cxnId="{6E585808-BBCA-42D8-80F0-FFD1772D7B83}">
      <dgm:prSet/>
      <dgm:spPr/>
    </dgm:pt>
    <dgm:pt modelId="{3B8AB38D-0542-41D1-8CE1-5A6616F78391}" type="pres">
      <dgm:prSet presAssocID="{43397FEB-B651-4AA8-90B3-212132BB4F11}" presName="cycle" presStyleCnt="0">
        <dgm:presLayoutVars>
          <dgm:chMax val="1"/>
          <dgm:dir/>
          <dgm:animLvl val="ctr"/>
          <dgm:resizeHandles val="exact"/>
        </dgm:presLayoutVars>
      </dgm:prSet>
      <dgm:spPr/>
    </dgm:pt>
    <dgm:pt modelId="{04429036-7C91-46E6-A145-F599643515E6}" type="pres">
      <dgm:prSet presAssocID="{AE5DAAF7-1405-47B2-B769-4B5625C71C18}" presName="centerShape" presStyleLbl="node0" presStyleIdx="0" presStyleCnt="1"/>
      <dgm:spPr/>
    </dgm:pt>
    <dgm:pt modelId="{995C2BA5-A82B-4432-BCB0-2F2008ED596C}" type="pres">
      <dgm:prSet presAssocID="{5CCE0E2C-AE59-4742-B101-7574EA651949}" presName="Name9" presStyleLbl="parChTrans1D2" presStyleIdx="0" presStyleCnt="7"/>
      <dgm:spPr/>
    </dgm:pt>
    <dgm:pt modelId="{3EFF465C-1232-43B8-9A56-39BE2BA4BE8D}" type="pres">
      <dgm:prSet presAssocID="{5CCE0E2C-AE59-4742-B101-7574EA651949}" presName="connTx" presStyleLbl="parChTrans1D2" presStyleIdx="0" presStyleCnt="7"/>
      <dgm:spPr/>
    </dgm:pt>
    <dgm:pt modelId="{67E08640-1E3F-4823-8253-48549E4D5D5A}" type="pres">
      <dgm:prSet presAssocID="{0B31C3BD-7488-4B5D-985C-91BB71A05482}" presName="node" presStyleLbl="node1" presStyleIdx="0" presStyleCnt="7">
        <dgm:presLayoutVars>
          <dgm:bulletEnabled val="1"/>
        </dgm:presLayoutVars>
      </dgm:prSet>
      <dgm:spPr/>
    </dgm:pt>
    <dgm:pt modelId="{784E8D36-44A0-4C1E-AE2C-3D73E8BFF9B0}" type="pres">
      <dgm:prSet presAssocID="{8685C33B-C867-4B21-B149-FE4576087C26}" presName="Name9" presStyleLbl="parChTrans1D2" presStyleIdx="1" presStyleCnt="7"/>
      <dgm:spPr/>
    </dgm:pt>
    <dgm:pt modelId="{9B563C68-2294-4CF6-86CB-6902FD680B7A}" type="pres">
      <dgm:prSet presAssocID="{8685C33B-C867-4B21-B149-FE4576087C26}" presName="connTx" presStyleLbl="parChTrans1D2" presStyleIdx="1" presStyleCnt="7"/>
      <dgm:spPr/>
    </dgm:pt>
    <dgm:pt modelId="{40D94226-3D77-4783-81BC-0A194AC5AF6F}" type="pres">
      <dgm:prSet presAssocID="{E6E489E4-4E6A-461B-B91E-8967945EF144}" presName="node" presStyleLbl="node1" presStyleIdx="1" presStyleCnt="7">
        <dgm:presLayoutVars>
          <dgm:bulletEnabled val="1"/>
        </dgm:presLayoutVars>
      </dgm:prSet>
      <dgm:spPr/>
    </dgm:pt>
    <dgm:pt modelId="{C5FE6185-2B05-496B-BA48-AF26069DC91D}" type="pres">
      <dgm:prSet presAssocID="{223299F0-1676-4BD1-87CD-1FA3FB03ED33}" presName="Name9" presStyleLbl="parChTrans1D2" presStyleIdx="2" presStyleCnt="7"/>
      <dgm:spPr/>
    </dgm:pt>
    <dgm:pt modelId="{7D833CCA-15AA-4C6A-B80D-4699DE7299C6}" type="pres">
      <dgm:prSet presAssocID="{223299F0-1676-4BD1-87CD-1FA3FB03ED33}" presName="connTx" presStyleLbl="parChTrans1D2" presStyleIdx="2" presStyleCnt="7"/>
      <dgm:spPr/>
    </dgm:pt>
    <dgm:pt modelId="{74A30090-8A6C-498C-B85F-2D714A56760F}" type="pres">
      <dgm:prSet presAssocID="{FE83CCC7-54FC-4AD2-816B-8D864F59259F}" presName="node" presStyleLbl="node1" presStyleIdx="2" presStyleCnt="7">
        <dgm:presLayoutVars>
          <dgm:bulletEnabled val="1"/>
        </dgm:presLayoutVars>
      </dgm:prSet>
      <dgm:spPr/>
    </dgm:pt>
    <dgm:pt modelId="{98C02654-936A-4744-B6F6-86B2A715A4A1}" type="pres">
      <dgm:prSet presAssocID="{053B1A88-1961-4049-84CA-2DCDC31B23F3}" presName="Name9" presStyleLbl="parChTrans1D2" presStyleIdx="3" presStyleCnt="7"/>
      <dgm:spPr/>
    </dgm:pt>
    <dgm:pt modelId="{9A7103DE-1114-4B9F-8291-2E6331DB5252}" type="pres">
      <dgm:prSet presAssocID="{053B1A88-1961-4049-84CA-2DCDC31B23F3}" presName="connTx" presStyleLbl="parChTrans1D2" presStyleIdx="3" presStyleCnt="7"/>
      <dgm:spPr/>
    </dgm:pt>
    <dgm:pt modelId="{7CF7E427-F2BC-41A3-8251-3B60E5A70F5A}" type="pres">
      <dgm:prSet presAssocID="{9033DB95-435C-4BE0-80F2-3C8117492ED0}" presName="node" presStyleLbl="node1" presStyleIdx="3" presStyleCnt="7">
        <dgm:presLayoutVars>
          <dgm:bulletEnabled val="1"/>
        </dgm:presLayoutVars>
      </dgm:prSet>
      <dgm:spPr/>
    </dgm:pt>
    <dgm:pt modelId="{04436DE4-0B68-44ED-9EBA-435EB920659F}" type="pres">
      <dgm:prSet presAssocID="{66258419-D4F6-4C2B-9B06-68A92B8CB140}" presName="Name9" presStyleLbl="parChTrans1D2" presStyleIdx="4" presStyleCnt="7"/>
      <dgm:spPr/>
    </dgm:pt>
    <dgm:pt modelId="{FA172596-D56A-44A5-8798-98528E848025}" type="pres">
      <dgm:prSet presAssocID="{66258419-D4F6-4C2B-9B06-68A92B8CB140}" presName="connTx" presStyleLbl="parChTrans1D2" presStyleIdx="4" presStyleCnt="7"/>
      <dgm:spPr/>
    </dgm:pt>
    <dgm:pt modelId="{D5E19A86-3137-40DE-802E-6AF67468B907}" type="pres">
      <dgm:prSet presAssocID="{FE100ACD-3317-40EE-A2D1-A03BC698500D}" presName="node" presStyleLbl="node1" presStyleIdx="4" presStyleCnt="7">
        <dgm:presLayoutVars>
          <dgm:bulletEnabled val="1"/>
        </dgm:presLayoutVars>
      </dgm:prSet>
      <dgm:spPr/>
    </dgm:pt>
    <dgm:pt modelId="{6B64ED93-BC6D-461C-A034-21282330D6E0}" type="pres">
      <dgm:prSet presAssocID="{0E6F5659-A580-49B4-BF2D-3829E2771C49}" presName="Name9" presStyleLbl="parChTrans1D2" presStyleIdx="5" presStyleCnt="7"/>
      <dgm:spPr/>
    </dgm:pt>
    <dgm:pt modelId="{B1ACA10B-F906-4042-9CAA-3E36D694136C}" type="pres">
      <dgm:prSet presAssocID="{0E6F5659-A580-49B4-BF2D-3829E2771C49}" presName="connTx" presStyleLbl="parChTrans1D2" presStyleIdx="5" presStyleCnt="7"/>
      <dgm:spPr/>
    </dgm:pt>
    <dgm:pt modelId="{6A3D07DF-264A-4FFE-BBC2-C2C00DA4A340}" type="pres">
      <dgm:prSet presAssocID="{2CED9D70-D43A-4BB1-ABD8-B6E210513E57}" presName="node" presStyleLbl="node1" presStyleIdx="5" presStyleCnt="7">
        <dgm:presLayoutVars>
          <dgm:bulletEnabled val="1"/>
        </dgm:presLayoutVars>
      </dgm:prSet>
      <dgm:spPr/>
    </dgm:pt>
    <dgm:pt modelId="{64D019BA-CD3F-4A89-84EA-00ED6024E65D}" type="pres">
      <dgm:prSet presAssocID="{D57742A8-F663-413F-B333-92B3CE42BBA6}" presName="Name9" presStyleLbl="parChTrans1D2" presStyleIdx="6" presStyleCnt="7"/>
      <dgm:spPr/>
    </dgm:pt>
    <dgm:pt modelId="{22CEA0CD-9F99-4A47-B149-FCE7FDEBB6C7}" type="pres">
      <dgm:prSet presAssocID="{D57742A8-F663-413F-B333-92B3CE42BBA6}" presName="connTx" presStyleLbl="parChTrans1D2" presStyleIdx="6" presStyleCnt="7"/>
      <dgm:spPr/>
    </dgm:pt>
    <dgm:pt modelId="{37E9DBE5-A935-4F32-9069-F637EB0A2D53}" type="pres">
      <dgm:prSet presAssocID="{6E37B1BB-8DCD-4112-8E9A-32000D93D1C0}" presName="node" presStyleLbl="node1" presStyleIdx="6" presStyleCnt="7">
        <dgm:presLayoutVars>
          <dgm:bulletEnabled val="1"/>
        </dgm:presLayoutVars>
      </dgm:prSet>
      <dgm:spPr/>
    </dgm:pt>
  </dgm:ptLst>
  <dgm:cxnLst>
    <dgm:cxn modelId="{620AA3C8-FD6A-4A7C-99C1-655D0B8B3C1F}" type="presOf" srcId="{D57742A8-F663-413F-B333-92B3CE42BBA6}" destId="{22CEA0CD-9F99-4A47-B149-FCE7FDEBB6C7}" srcOrd="1" destOrd="0" presId="urn:microsoft.com/office/officeart/2005/8/layout/radial1"/>
    <dgm:cxn modelId="{CE665428-1212-4350-966B-28A1D6A92208}" type="presOf" srcId="{053B1A88-1961-4049-84CA-2DCDC31B23F3}" destId="{9A7103DE-1114-4B9F-8291-2E6331DB5252}" srcOrd="1" destOrd="0" presId="urn:microsoft.com/office/officeart/2005/8/layout/radial1"/>
    <dgm:cxn modelId="{88E6E33B-08CD-4367-83E0-E3EBEC07C6DB}" srcId="{AE5DAAF7-1405-47B2-B769-4B5625C71C18}" destId="{E6E489E4-4E6A-461B-B91E-8967945EF144}" srcOrd="1" destOrd="0" parTransId="{8685C33B-C867-4B21-B149-FE4576087C26}" sibTransId="{CA513C34-7762-4340-87B9-EB582D0FA24E}"/>
    <dgm:cxn modelId="{6F4061D9-D9C8-47F1-88B6-16345964C031}" type="presOf" srcId="{6E37B1BB-8DCD-4112-8E9A-32000D93D1C0}" destId="{37E9DBE5-A935-4F32-9069-F637EB0A2D53}" srcOrd="0" destOrd="0" presId="urn:microsoft.com/office/officeart/2005/8/layout/radial1"/>
    <dgm:cxn modelId="{95B03898-5D2A-45C7-963B-FC5586C0D5F8}" type="presOf" srcId="{5CCE0E2C-AE59-4742-B101-7574EA651949}" destId="{3EFF465C-1232-43B8-9A56-39BE2BA4BE8D}" srcOrd="1" destOrd="0" presId="urn:microsoft.com/office/officeart/2005/8/layout/radial1"/>
    <dgm:cxn modelId="{228F66BB-18BE-4012-8BCE-3A521C708BDF}" type="presOf" srcId="{0B31C3BD-7488-4B5D-985C-91BB71A05482}" destId="{67E08640-1E3F-4823-8253-48549E4D5D5A}" srcOrd="0" destOrd="0" presId="urn:microsoft.com/office/officeart/2005/8/layout/radial1"/>
    <dgm:cxn modelId="{E0ACC226-05AB-4B02-B5FC-1467539178C6}" srcId="{AE5DAAF7-1405-47B2-B769-4B5625C71C18}" destId="{0B31C3BD-7488-4B5D-985C-91BB71A05482}" srcOrd="0" destOrd="0" parTransId="{5CCE0E2C-AE59-4742-B101-7574EA651949}" sibTransId="{27A847DD-0C5F-4328-888E-E61826BD9366}"/>
    <dgm:cxn modelId="{F05D7DB8-29BF-43A5-AE29-A99EF99E5F02}" type="presOf" srcId="{8685C33B-C867-4B21-B149-FE4576087C26}" destId="{9B563C68-2294-4CF6-86CB-6902FD680B7A}" srcOrd="1" destOrd="0" presId="urn:microsoft.com/office/officeart/2005/8/layout/radial1"/>
    <dgm:cxn modelId="{68BD1768-1998-4A02-9755-5706941CFC44}" type="presOf" srcId="{FE100ACD-3317-40EE-A2D1-A03BC698500D}" destId="{D5E19A86-3137-40DE-802E-6AF67468B907}" srcOrd="0" destOrd="0" presId="urn:microsoft.com/office/officeart/2005/8/layout/radial1"/>
    <dgm:cxn modelId="{EB50A3A1-4042-4511-A599-0669F3E69281}" type="presOf" srcId="{2CED9D70-D43A-4BB1-ABD8-B6E210513E57}" destId="{6A3D07DF-264A-4FFE-BBC2-C2C00DA4A340}" srcOrd="0" destOrd="0" presId="urn:microsoft.com/office/officeart/2005/8/layout/radial1"/>
    <dgm:cxn modelId="{5699F74A-4116-4A95-9FA0-178DE9D3C406}" type="presOf" srcId="{43397FEB-B651-4AA8-90B3-212132BB4F11}" destId="{3B8AB38D-0542-41D1-8CE1-5A6616F78391}" srcOrd="0" destOrd="0" presId="urn:microsoft.com/office/officeart/2005/8/layout/radial1"/>
    <dgm:cxn modelId="{25DB2D74-A808-4979-82D6-A501AEC592AA}" type="presOf" srcId="{0E6F5659-A580-49B4-BF2D-3829E2771C49}" destId="{B1ACA10B-F906-4042-9CAA-3E36D694136C}" srcOrd="1" destOrd="0" presId="urn:microsoft.com/office/officeart/2005/8/layout/radial1"/>
    <dgm:cxn modelId="{D4DE7C79-DEDE-434E-8FC0-D51D6C423B4A}" type="presOf" srcId="{223299F0-1676-4BD1-87CD-1FA3FB03ED33}" destId="{C5FE6185-2B05-496B-BA48-AF26069DC91D}" srcOrd="0" destOrd="0" presId="urn:microsoft.com/office/officeart/2005/8/layout/radial1"/>
    <dgm:cxn modelId="{54275411-C11A-4D54-8C48-F6719775EBFF}" srcId="{AE5DAAF7-1405-47B2-B769-4B5625C71C18}" destId="{9033DB95-435C-4BE0-80F2-3C8117492ED0}" srcOrd="3" destOrd="0" parTransId="{053B1A88-1961-4049-84CA-2DCDC31B23F3}" sibTransId="{1C933E45-218F-4207-B33E-7704315BDA48}"/>
    <dgm:cxn modelId="{2F8B9399-1477-415B-B90D-7F4B3DFDBEC7}" srcId="{AE5DAAF7-1405-47B2-B769-4B5625C71C18}" destId="{FE83CCC7-54FC-4AD2-816B-8D864F59259F}" srcOrd="2" destOrd="0" parTransId="{223299F0-1676-4BD1-87CD-1FA3FB03ED33}" sibTransId="{249FFC08-EDC4-4A48-9C53-9737C99E0EFC}"/>
    <dgm:cxn modelId="{66FEED85-95E9-4984-B310-B0A4C626FDD1}" type="presOf" srcId="{8685C33B-C867-4B21-B149-FE4576087C26}" destId="{784E8D36-44A0-4C1E-AE2C-3D73E8BFF9B0}" srcOrd="0" destOrd="0" presId="urn:microsoft.com/office/officeart/2005/8/layout/radial1"/>
    <dgm:cxn modelId="{2FFC386C-BA1D-411A-9B55-C60F05661C1F}" type="presOf" srcId="{053B1A88-1961-4049-84CA-2DCDC31B23F3}" destId="{98C02654-936A-4744-B6F6-86B2A715A4A1}" srcOrd="0" destOrd="0" presId="urn:microsoft.com/office/officeart/2005/8/layout/radial1"/>
    <dgm:cxn modelId="{2C313A1C-6D07-4530-B0C7-C5E14A7675BB}" type="presOf" srcId="{66258419-D4F6-4C2B-9B06-68A92B8CB140}" destId="{FA172596-D56A-44A5-8798-98528E848025}" srcOrd="1" destOrd="0" presId="urn:microsoft.com/office/officeart/2005/8/layout/radial1"/>
    <dgm:cxn modelId="{4A741876-19C1-40FD-80AD-96BF546B38D5}" srcId="{AE5DAAF7-1405-47B2-B769-4B5625C71C18}" destId="{FE100ACD-3317-40EE-A2D1-A03BC698500D}" srcOrd="4" destOrd="0" parTransId="{66258419-D4F6-4C2B-9B06-68A92B8CB140}" sibTransId="{50E3C28C-E9C9-4123-BC18-17261D147724}"/>
    <dgm:cxn modelId="{DB809665-CAF1-4406-A187-7B204DA2891D}" type="presOf" srcId="{0E6F5659-A580-49B4-BF2D-3829E2771C49}" destId="{6B64ED93-BC6D-461C-A034-21282330D6E0}" srcOrd="0" destOrd="0" presId="urn:microsoft.com/office/officeart/2005/8/layout/radial1"/>
    <dgm:cxn modelId="{524E418C-455E-49FD-BE1A-4764A97BA315}" type="presOf" srcId="{E6E489E4-4E6A-461B-B91E-8967945EF144}" destId="{40D94226-3D77-4783-81BC-0A194AC5AF6F}" srcOrd="0" destOrd="0" presId="urn:microsoft.com/office/officeart/2005/8/layout/radial1"/>
    <dgm:cxn modelId="{562233DB-BBBC-4549-8B21-26BF72BF4D47}" srcId="{43397FEB-B651-4AA8-90B3-212132BB4F11}" destId="{AE5DAAF7-1405-47B2-B769-4B5625C71C18}" srcOrd="0" destOrd="0" parTransId="{E97C7A9A-9FC6-4B5C-A8CD-303B39805C46}" sibTransId="{1CC59784-A85A-4768-A7D7-D5860221D8C6}"/>
    <dgm:cxn modelId="{59773612-E1DB-4BCF-A6FF-5F90CE6C99BA}" type="presOf" srcId="{66258419-D4F6-4C2B-9B06-68A92B8CB140}" destId="{04436DE4-0B68-44ED-9EBA-435EB920659F}" srcOrd="0" destOrd="0" presId="urn:microsoft.com/office/officeart/2005/8/layout/radial1"/>
    <dgm:cxn modelId="{F01A2CD3-B7C2-47D4-B593-5F399A7C167D}" type="presOf" srcId="{FE83CCC7-54FC-4AD2-816B-8D864F59259F}" destId="{74A30090-8A6C-498C-B85F-2D714A56760F}" srcOrd="0" destOrd="0" presId="urn:microsoft.com/office/officeart/2005/8/layout/radial1"/>
    <dgm:cxn modelId="{40D10694-4C13-47FF-80FE-B416CBF76E7E}" type="presOf" srcId="{5CCE0E2C-AE59-4742-B101-7574EA651949}" destId="{995C2BA5-A82B-4432-BCB0-2F2008ED596C}" srcOrd="0" destOrd="0" presId="urn:microsoft.com/office/officeart/2005/8/layout/radial1"/>
    <dgm:cxn modelId="{AA570D1F-EA3E-4FDE-A9FD-969A0EF4DC26}" type="presOf" srcId="{223299F0-1676-4BD1-87CD-1FA3FB03ED33}" destId="{7D833CCA-15AA-4C6A-B80D-4699DE7299C6}" srcOrd="1" destOrd="0" presId="urn:microsoft.com/office/officeart/2005/8/layout/radial1"/>
    <dgm:cxn modelId="{DCBCA704-1A83-4C14-9367-3B1492CDF754}" type="presOf" srcId="{AE5DAAF7-1405-47B2-B769-4B5625C71C18}" destId="{04429036-7C91-46E6-A145-F599643515E6}" srcOrd="0" destOrd="0" presId="urn:microsoft.com/office/officeart/2005/8/layout/radial1"/>
    <dgm:cxn modelId="{ECB530A9-F890-4931-8992-2395B74359CC}" srcId="{AE5DAAF7-1405-47B2-B769-4B5625C71C18}" destId="{2CED9D70-D43A-4BB1-ABD8-B6E210513E57}" srcOrd="5" destOrd="0" parTransId="{0E6F5659-A580-49B4-BF2D-3829E2771C49}" sibTransId="{1D19ED24-73BE-472F-AB55-723C68129048}"/>
    <dgm:cxn modelId="{776374EB-305C-4A08-B521-14254CA1664C}" type="presOf" srcId="{9033DB95-435C-4BE0-80F2-3C8117492ED0}" destId="{7CF7E427-F2BC-41A3-8251-3B60E5A70F5A}" srcOrd="0" destOrd="0" presId="urn:microsoft.com/office/officeart/2005/8/layout/radial1"/>
    <dgm:cxn modelId="{C87D7E8E-4D76-46D5-9385-CAFE7B485A1A}" type="presOf" srcId="{D57742A8-F663-413F-B333-92B3CE42BBA6}" destId="{64D019BA-CD3F-4A89-84EA-00ED6024E65D}" srcOrd="0" destOrd="0" presId="urn:microsoft.com/office/officeart/2005/8/layout/radial1"/>
    <dgm:cxn modelId="{6E585808-BBCA-42D8-80F0-FFD1772D7B83}" srcId="{AE5DAAF7-1405-47B2-B769-4B5625C71C18}" destId="{6E37B1BB-8DCD-4112-8E9A-32000D93D1C0}" srcOrd="6" destOrd="0" parTransId="{D57742A8-F663-413F-B333-92B3CE42BBA6}" sibTransId="{22D67204-A2A2-4AF8-8297-94A8E67C471B}"/>
    <dgm:cxn modelId="{30B63A99-F4E2-495C-AC3C-683BB8516567}" type="presParOf" srcId="{3B8AB38D-0542-41D1-8CE1-5A6616F78391}" destId="{04429036-7C91-46E6-A145-F599643515E6}" srcOrd="0" destOrd="0" presId="urn:microsoft.com/office/officeart/2005/8/layout/radial1"/>
    <dgm:cxn modelId="{71A1CF07-8662-4EE1-BDE5-88133E7D7E3A}" type="presParOf" srcId="{3B8AB38D-0542-41D1-8CE1-5A6616F78391}" destId="{995C2BA5-A82B-4432-BCB0-2F2008ED596C}" srcOrd="1" destOrd="0" presId="urn:microsoft.com/office/officeart/2005/8/layout/radial1"/>
    <dgm:cxn modelId="{C3C8D841-28FE-4F66-A94D-9DD373C0CDF8}" type="presParOf" srcId="{995C2BA5-A82B-4432-BCB0-2F2008ED596C}" destId="{3EFF465C-1232-43B8-9A56-39BE2BA4BE8D}" srcOrd="0" destOrd="0" presId="urn:microsoft.com/office/officeart/2005/8/layout/radial1"/>
    <dgm:cxn modelId="{17A87C26-2A61-4DDE-B7E9-D2D6049BA3EC}" type="presParOf" srcId="{3B8AB38D-0542-41D1-8CE1-5A6616F78391}" destId="{67E08640-1E3F-4823-8253-48549E4D5D5A}" srcOrd="2" destOrd="0" presId="urn:microsoft.com/office/officeart/2005/8/layout/radial1"/>
    <dgm:cxn modelId="{B8AFAF82-57F5-458F-82DB-D4C8F0494F92}" type="presParOf" srcId="{3B8AB38D-0542-41D1-8CE1-5A6616F78391}" destId="{784E8D36-44A0-4C1E-AE2C-3D73E8BFF9B0}" srcOrd="3" destOrd="0" presId="urn:microsoft.com/office/officeart/2005/8/layout/radial1"/>
    <dgm:cxn modelId="{7D3A78DD-DDA6-4714-8A05-EAA7F18E6B65}" type="presParOf" srcId="{784E8D36-44A0-4C1E-AE2C-3D73E8BFF9B0}" destId="{9B563C68-2294-4CF6-86CB-6902FD680B7A}" srcOrd="0" destOrd="0" presId="urn:microsoft.com/office/officeart/2005/8/layout/radial1"/>
    <dgm:cxn modelId="{40691235-59AD-43FE-AA8B-1AF60146D5BA}" type="presParOf" srcId="{3B8AB38D-0542-41D1-8CE1-5A6616F78391}" destId="{40D94226-3D77-4783-81BC-0A194AC5AF6F}" srcOrd="4" destOrd="0" presId="urn:microsoft.com/office/officeart/2005/8/layout/radial1"/>
    <dgm:cxn modelId="{9D98519C-7868-41E2-8F5F-EA70523AF34B}" type="presParOf" srcId="{3B8AB38D-0542-41D1-8CE1-5A6616F78391}" destId="{C5FE6185-2B05-496B-BA48-AF26069DC91D}" srcOrd="5" destOrd="0" presId="urn:microsoft.com/office/officeart/2005/8/layout/radial1"/>
    <dgm:cxn modelId="{78B741CB-99A5-4D8D-AE8D-980E3C85E5A1}" type="presParOf" srcId="{C5FE6185-2B05-496B-BA48-AF26069DC91D}" destId="{7D833CCA-15AA-4C6A-B80D-4699DE7299C6}" srcOrd="0" destOrd="0" presId="urn:microsoft.com/office/officeart/2005/8/layout/radial1"/>
    <dgm:cxn modelId="{ACA0E0AD-E867-488A-865C-40D9AF2631E0}" type="presParOf" srcId="{3B8AB38D-0542-41D1-8CE1-5A6616F78391}" destId="{74A30090-8A6C-498C-B85F-2D714A56760F}" srcOrd="6" destOrd="0" presId="urn:microsoft.com/office/officeart/2005/8/layout/radial1"/>
    <dgm:cxn modelId="{26FDA09A-C7C2-4D2C-863F-73EF07579A98}" type="presParOf" srcId="{3B8AB38D-0542-41D1-8CE1-5A6616F78391}" destId="{98C02654-936A-4744-B6F6-86B2A715A4A1}" srcOrd="7" destOrd="0" presId="urn:microsoft.com/office/officeart/2005/8/layout/radial1"/>
    <dgm:cxn modelId="{A7CEC596-63ED-4A2B-853F-3A8F6E6916FF}" type="presParOf" srcId="{98C02654-936A-4744-B6F6-86B2A715A4A1}" destId="{9A7103DE-1114-4B9F-8291-2E6331DB5252}" srcOrd="0" destOrd="0" presId="urn:microsoft.com/office/officeart/2005/8/layout/radial1"/>
    <dgm:cxn modelId="{F3E2CFD1-81E9-42C8-92C3-03CCC632C206}" type="presParOf" srcId="{3B8AB38D-0542-41D1-8CE1-5A6616F78391}" destId="{7CF7E427-F2BC-41A3-8251-3B60E5A70F5A}" srcOrd="8" destOrd="0" presId="urn:microsoft.com/office/officeart/2005/8/layout/radial1"/>
    <dgm:cxn modelId="{8E71F29E-B4C7-40CA-8D45-E18F92995A9C}" type="presParOf" srcId="{3B8AB38D-0542-41D1-8CE1-5A6616F78391}" destId="{04436DE4-0B68-44ED-9EBA-435EB920659F}" srcOrd="9" destOrd="0" presId="urn:microsoft.com/office/officeart/2005/8/layout/radial1"/>
    <dgm:cxn modelId="{913968D2-7B50-4FD4-9D85-FA37D30D34BE}" type="presParOf" srcId="{04436DE4-0B68-44ED-9EBA-435EB920659F}" destId="{FA172596-D56A-44A5-8798-98528E848025}" srcOrd="0" destOrd="0" presId="urn:microsoft.com/office/officeart/2005/8/layout/radial1"/>
    <dgm:cxn modelId="{657A65CB-FF5A-485F-B4A7-AAB48A0108BD}" type="presParOf" srcId="{3B8AB38D-0542-41D1-8CE1-5A6616F78391}" destId="{D5E19A86-3137-40DE-802E-6AF67468B907}" srcOrd="10" destOrd="0" presId="urn:microsoft.com/office/officeart/2005/8/layout/radial1"/>
    <dgm:cxn modelId="{66FBA542-A729-4E22-ADE0-53CB04EE325C}" type="presParOf" srcId="{3B8AB38D-0542-41D1-8CE1-5A6616F78391}" destId="{6B64ED93-BC6D-461C-A034-21282330D6E0}" srcOrd="11" destOrd="0" presId="urn:microsoft.com/office/officeart/2005/8/layout/radial1"/>
    <dgm:cxn modelId="{10DF18CE-F88E-433C-B7B3-3C1C4CC79DF4}" type="presParOf" srcId="{6B64ED93-BC6D-461C-A034-21282330D6E0}" destId="{B1ACA10B-F906-4042-9CAA-3E36D694136C}" srcOrd="0" destOrd="0" presId="urn:microsoft.com/office/officeart/2005/8/layout/radial1"/>
    <dgm:cxn modelId="{40582C93-B4C8-41BF-A240-B874953AFD61}" type="presParOf" srcId="{3B8AB38D-0542-41D1-8CE1-5A6616F78391}" destId="{6A3D07DF-264A-4FFE-BBC2-C2C00DA4A340}" srcOrd="12" destOrd="0" presId="urn:microsoft.com/office/officeart/2005/8/layout/radial1"/>
    <dgm:cxn modelId="{D8A34205-AFCA-4EC7-AC80-C203666C04C5}" type="presParOf" srcId="{3B8AB38D-0542-41D1-8CE1-5A6616F78391}" destId="{64D019BA-CD3F-4A89-84EA-00ED6024E65D}" srcOrd="13" destOrd="0" presId="urn:microsoft.com/office/officeart/2005/8/layout/radial1"/>
    <dgm:cxn modelId="{B5B98C89-E74C-4E90-AF0E-8AC8D8FA376C}" type="presParOf" srcId="{64D019BA-CD3F-4A89-84EA-00ED6024E65D}" destId="{22CEA0CD-9F99-4A47-B149-FCE7FDEBB6C7}" srcOrd="0" destOrd="0" presId="urn:microsoft.com/office/officeart/2005/8/layout/radial1"/>
    <dgm:cxn modelId="{93E1D741-8BB1-4E6D-B639-BD74C33A94EE}" type="presParOf" srcId="{3B8AB38D-0542-41D1-8CE1-5A6616F78391}" destId="{37E9DBE5-A935-4F32-9069-F637EB0A2D53}"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7651"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22884" name="Rectangle 4"/>
          <p:cNvSpPr>
            <a:spLocks noRo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653"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7655"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atin typeface="Arial" charset="0"/>
              </a:defRPr>
            </a:lvl1pPr>
          </a:lstStyle>
          <a:p>
            <a:pPr>
              <a:defRPr/>
            </a:pPr>
            <a:fld id="{21F3F82E-8502-43E3-B7FC-32123A91BB9C}" type="slidenum">
              <a:rPr lang="en-US"/>
              <a:pPr>
                <a:defRPr/>
              </a:pPr>
              <a:t>‹#›</a:t>
            </a:fld>
            <a:endParaRPr lang="en-US"/>
          </a:p>
        </p:txBody>
      </p:sp>
    </p:spTree>
    <p:extLst>
      <p:ext uri="{BB962C8B-B14F-4D97-AF65-F5344CB8AC3E}">
        <p14:creationId xmlns:p14="http://schemas.microsoft.com/office/powerpoint/2010/main" val="7895403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16F7FA8-A62A-43AA-A9F3-527798164362}" type="slidenum">
              <a:rPr lang="en-US" smtClean="0"/>
              <a:pPr/>
              <a:t>1</a:t>
            </a:fld>
            <a:endParaRPr lang="en-US" smtClean="0"/>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15AE5DC-29A4-4932-95DE-64247CA2950F}" type="slidenum">
              <a:rPr lang="en-US" smtClean="0"/>
              <a:pPr/>
              <a:t>16</a:t>
            </a:fld>
            <a:endParaRPr lang="en-US"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C1839AB-CF09-41FD-B356-6BECE40A8F99}" type="slidenum">
              <a:rPr lang="en-US" smtClean="0"/>
              <a:pPr/>
              <a:t>17</a:t>
            </a:fld>
            <a:endParaRPr lang="en-US" smtClean="0"/>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F844989-812B-4018-8FD6-A1DBA3A04DE3}" type="slidenum">
              <a:rPr lang="en-US" smtClean="0"/>
              <a:pPr/>
              <a:t>18</a:t>
            </a:fld>
            <a:endParaRPr lang="en-US" smtClean="0"/>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B6AEE4C-6E38-4563-9303-F64211F87BC0}" type="slidenum">
              <a:rPr lang="en-US" smtClean="0"/>
              <a:pPr/>
              <a:t>20</a:t>
            </a:fld>
            <a:endParaRPr lang="en-US" smtClean="0"/>
          </a:p>
        </p:txBody>
      </p:sp>
      <p:sp>
        <p:nvSpPr>
          <p:cNvPr id="136195" name="Rectangle 2"/>
          <p:cNvSpPr>
            <a:spLocks noRot="1" noChangeArrowheads="1" noTextEdit="1"/>
          </p:cNvSpPr>
          <p:nvPr>
            <p:ph type="sldImg"/>
          </p:nvPr>
        </p:nvSpPr>
        <p:spPr>
          <a:ln/>
        </p:spPr>
      </p:sp>
      <p:sp>
        <p:nvSpPr>
          <p:cNvPr id="136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08E3B20-8167-4C5B-A3B0-59C96C5544A6}" type="slidenum">
              <a:rPr lang="en-US" smtClean="0"/>
              <a:pPr/>
              <a:t>23</a:t>
            </a:fld>
            <a:endParaRPr lang="en-US"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A97E56C-8F42-49A8-AD37-36E0BC9508F0}" type="slidenum">
              <a:rPr lang="en-US" smtClean="0"/>
              <a:pPr/>
              <a:t>24</a:t>
            </a:fld>
            <a:endParaRPr lang="en-US" smtClean="0"/>
          </a:p>
        </p:txBody>
      </p:sp>
      <p:sp>
        <p:nvSpPr>
          <p:cNvPr id="138243" name="Rectangle 2"/>
          <p:cNvSpPr>
            <a:spLocks noRo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257E7EF-3500-4268-83BF-F1A290F89938}" type="slidenum">
              <a:rPr lang="en-US" smtClean="0"/>
              <a:pPr/>
              <a:t>25</a:t>
            </a:fld>
            <a:endParaRPr lang="en-US"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31AAA72-D0F4-4046-A389-ADC06A7DA1FF}" type="slidenum">
              <a:rPr lang="en-US" smtClean="0"/>
              <a:pPr/>
              <a:t>26</a:t>
            </a:fld>
            <a:endParaRPr lang="en-US" smtClean="0"/>
          </a:p>
        </p:txBody>
      </p:sp>
      <p:sp>
        <p:nvSpPr>
          <p:cNvPr id="140291" name="Rectangle 2"/>
          <p:cNvSpPr>
            <a:spLocks noRo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6A5138C-6DF8-4867-95C8-AC92FB02B772}" type="slidenum">
              <a:rPr lang="en-US" smtClean="0"/>
              <a:pPr/>
              <a:t>27</a:t>
            </a:fld>
            <a:endParaRPr lang="en-US" smtClean="0"/>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D6C7BD7-9D1D-4B13-AFF7-1BA5FCD87686}" type="slidenum">
              <a:rPr lang="en-US" smtClean="0"/>
              <a:pPr/>
              <a:t>28</a:t>
            </a:fld>
            <a:endParaRPr lang="en-US" smtClean="0"/>
          </a:p>
        </p:txBody>
      </p:sp>
      <p:sp>
        <p:nvSpPr>
          <p:cNvPr id="142339" name="Rectangle 2"/>
          <p:cNvSpPr>
            <a:spLocks noRo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249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88B57A1-3772-480A-919C-7882DBEDD4A6}" type="slidenum">
              <a:rPr lang="en-US" smtClean="0">
                <a:cs typeface="Arial" pitchFamily="34" charset="0"/>
              </a:rPr>
              <a:pPr/>
              <a:t>3</a:t>
            </a:fld>
            <a:endParaRPr lang="en-US"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104F2B9-E689-49FD-B1D4-69633ADA3C34}" type="slidenum">
              <a:rPr lang="en-US" smtClean="0"/>
              <a:pPr/>
              <a:t>41</a:t>
            </a:fld>
            <a:endParaRPr lang="en-US" smtClean="0"/>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4A71D20-CADF-4B1B-AFD1-BF795CF3E8D2}" type="slidenum">
              <a:rPr lang="en-US" smtClean="0"/>
              <a:pPr/>
              <a:t>49</a:t>
            </a:fld>
            <a:endParaRPr lang="en-US" smtClean="0"/>
          </a:p>
        </p:txBody>
      </p:sp>
      <p:sp>
        <p:nvSpPr>
          <p:cNvPr id="144387" name="Rectangle 2"/>
          <p:cNvSpPr>
            <a:spLocks noRo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15BEF8E-290E-4C8B-B93B-657B1B646C11}" type="slidenum">
              <a:rPr lang="en-US" smtClean="0"/>
              <a:pPr/>
              <a:t>50</a:t>
            </a:fld>
            <a:endParaRPr lang="en-US"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6B8A380-53BC-4019-BAFF-006C732CF4FE}" type="slidenum">
              <a:rPr lang="en-US" smtClean="0"/>
              <a:pPr/>
              <a:t>51</a:t>
            </a:fld>
            <a:endParaRPr lang="en-US" smtClean="0"/>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endParaRPr lang="hu-HU"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E50D290-B06B-4EA9-8A33-BC6B1FBF4745}" type="slidenum">
              <a:rPr lang="en-US" smtClean="0"/>
              <a:pPr/>
              <a:t>52</a:t>
            </a:fld>
            <a:endParaRPr lang="en-US" smtClean="0"/>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3432E9A-C19E-4126-9FB9-D4EBDDFDDD61}" type="slidenum">
              <a:rPr lang="en-US" smtClean="0"/>
              <a:pPr/>
              <a:t>53</a:t>
            </a:fld>
            <a:endParaRPr lang="en-US" smtClean="0"/>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8290B2E-081C-4A88-9C12-52E3E879A7A6}" type="slidenum">
              <a:rPr lang="en-US" smtClean="0"/>
              <a:pPr/>
              <a:t>54</a:t>
            </a:fld>
            <a:endParaRPr lang="en-US"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F665605-D468-48BB-B9A3-30664BF2CD72}" type="slidenum">
              <a:rPr lang="en-US" smtClean="0"/>
              <a:pPr/>
              <a:t>55</a:t>
            </a:fld>
            <a:endParaRPr lang="en-US" smtClean="0"/>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F52E557-EBEE-458F-BCA9-C42316F97331}" type="slidenum">
              <a:rPr lang="en-US" smtClean="0"/>
              <a:pPr/>
              <a:t>56</a:t>
            </a:fld>
            <a:endParaRPr lang="en-US"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AE7E825-CAF0-472F-9784-A085FF838752}" type="slidenum">
              <a:rPr lang="en-US" smtClean="0"/>
              <a:pPr/>
              <a:t>58</a:t>
            </a:fld>
            <a:endParaRPr lang="en-US" smtClean="0"/>
          </a:p>
        </p:txBody>
      </p:sp>
      <p:sp>
        <p:nvSpPr>
          <p:cNvPr id="152579"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497811A-26FD-4E60-A37A-749FB68F6232}" type="slidenum">
              <a:rPr lang="en-US" sz="1200"/>
              <a:pPr algn="r" eaLnBrk="1" hangingPunct="1"/>
              <a:t>58</a:t>
            </a:fld>
            <a:endParaRPr lang="en-US" sz="1200"/>
          </a:p>
        </p:txBody>
      </p:sp>
      <p:sp>
        <p:nvSpPr>
          <p:cNvPr id="152580" name="Rectangle 2"/>
          <p:cNvSpPr>
            <a:spLocks noRot="1" noChangeArrowheads="1" noTextEdit="1"/>
          </p:cNvSpPr>
          <p:nvPr>
            <p:ph type="sldImg"/>
          </p:nvPr>
        </p:nvSpPr>
        <p:spPr>
          <a:ln/>
        </p:spPr>
      </p:sp>
      <p:sp>
        <p:nvSpPr>
          <p:cNvPr id="152581"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9FC5E0B-3EA0-44DB-A123-9BE10260C37E}" type="slidenum">
              <a:rPr lang="en-US" smtClean="0"/>
              <a:pPr/>
              <a:t>9</a:t>
            </a:fld>
            <a:endParaRPr lang="en-US" smtClean="0"/>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675BC7A-72BF-4A85-BEC6-3B1855214D54}" type="slidenum">
              <a:rPr lang="en-US" smtClean="0"/>
              <a:pPr/>
              <a:t>68</a:t>
            </a:fld>
            <a:endParaRPr lang="en-US" smtClean="0"/>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48B804F-2B87-4234-A8EF-CD329A145535}" type="slidenum">
              <a:rPr lang="en-US" smtClean="0">
                <a:cs typeface="Arial" pitchFamily="34" charset="0"/>
              </a:rPr>
              <a:pPr/>
              <a:t>69</a:t>
            </a:fld>
            <a:endParaRPr lang="en-US" smtClean="0">
              <a:cs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05F9652-5930-43AB-92AE-92BAFD2DB5E1}" type="slidenum">
              <a:rPr lang="en-US" smtClean="0"/>
              <a:pPr/>
              <a:t>72</a:t>
            </a:fld>
            <a:endParaRPr lang="en-US"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9B728C2-4D38-4F65-BE88-3FD36B1DF8C1}" type="slidenum">
              <a:rPr lang="en-US" smtClean="0"/>
              <a:pPr/>
              <a:t>75</a:t>
            </a:fld>
            <a:endParaRPr lang="en-US" smtClean="0"/>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hu-HU"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4760419-4D24-4C77-AB2A-7EBAD1CE9F55}" type="slidenum">
              <a:rPr lang="en-US" smtClean="0"/>
              <a:pPr/>
              <a:t>86</a:t>
            </a:fld>
            <a:endParaRPr lang="en-US" smtClean="0"/>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4478EA6-E46C-4B1B-8088-21C2831FEFAC}" type="slidenum">
              <a:rPr lang="en-US" smtClean="0"/>
              <a:pPr/>
              <a:t>87</a:t>
            </a:fld>
            <a:endParaRPr lang="en-US" smtClean="0"/>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1F148B5-771A-4B89-8A14-CC9455024FFA}" type="slidenum">
              <a:rPr lang="en-US" smtClean="0"/>
              <a:pPr/>
              <a:t>89</a:t>
            </a:fld>
            <a:endParaRPr 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88CC400-4201-4C35-B42F-63674037BD17}" type="slidenum">
              <a:rPr lang="en-US" smtClean="0"/>
              <a:pPr/>
              <a:t>90</a:t>
            </a:fld>
            <a:endParaRPr lang="en-US" smtClean="0"/>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p:spPr>
        <p:txBody>
          <a:bodyPr/>
          <a:lstStyle/>
          <a:p>
            <a:r>
              <a:rPr lang="en-US" smtClean="0">
                <a:latin typeface="Arial" pitchFamily="34" charset="0"/>
              </a:rPr>
              <a:t>35632618</a:t>
            </a:r>
          </a:p>
        </p:txBody>
      </p:sp>
      <p:sp>
        <p:nvSpPr>
          <p:cNvPr id="161796"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8F03653-18F4-4240-8BB9-8E2FF06B7172}" type="slidenum">
              <a:rPr lang="en-US" smtClean="0"/>
              <a:pPr/>
              <a:t>98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7E3E78B-B5DD-4927-8404-43F66F91556E}" type="slidenum">
              <a:rPr lang="en-US" smtClean="0"/>
              <a:pPr/>
              <a:t>10</a:t>
            </a:fld>
            <a:endParaRPr 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862D220-FBB6-46CA-9BC0-CC512B926C4D}" type="slidenum">
              <a:rPr lang="en-US" smtClean="0"/>
              <a:pPr/>
              <a:t>11</a:t>
            </a:fld>
            <a:endParaRPr lang="en-US" smtClean="0"/>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71137F8-5A5E-437D-A0E6-490840B6964F}" type="slidenum">
              <a:rPr lang="en-US" smtClean="0"/>
              <a:pPr/>
              <a:t>12</a:t>
            </a:fld>
            <a:endParaRPr lang="en-US"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7B55BB4-C20C-4A36-ACB4-E4D58669A692}" type="slidenum">
              <a:rPr lang="en-US" smtClean="0"/>
              <a:pPr/>
              <a:t>13</a:t>
            </a:fld>
            <a:endParaRPr lang="en-US" smtClean="0"/>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232C12E-B61E-4AD6-92DF-DB35C9477AC9}" type="slidenum">
              <a:rPr lang="en-US" smtClean="0"/>
              <a:pPr/>
              <a:t>14</a:t>
            </a:fld>
            <a:endParaRPr lang="en-US"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8AAC224-E85F-4DE7-A826-FA1B59B35430}" type="slidenum">
              <a:rPr lang="en-US" smtClean="0"/>
              <a:pPr/>
              <a:t>15</a:t>
            </a:fld>
            <a:endParaRPr lang="en-US" smtClean="0"/>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8"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latin typeface="Arial" charset="0"/>
              </a:endParaRPr>
            </a:p>
          </p:txBody>
        </p:sp>
        <p:sp>
          <p:nvSpPr>
            <p:cNvPr id="10"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13"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15"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17"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562F0EB8-8C82-4A32-ADC1-858151D86539}" type="slidenum">
              <a:rPr lang="en-US"/>
              <a:pPr>
                <a:defRPr/>
              </a:pPr>
              <a:t>‹#›</a:t>
            </a:fld>
            <a:endParaRPr lang="en-US"/>
          </a:p>
        </p:txBody>
      </p:sp>
    </p:spTree>
    <p:extLst>
      <p:ext uri="{BB962C8B-B14F-4D97-AF65-F5344CB8AC3E}">
        <p14:creationId xmlns:p14="http://schemas.microsoft.com/office/powerpoint/2010/main" val="2749566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77857EF-E28C-4F30-85AD-3E218D9E395C}" type="slidenum">
              <a:rPr lang="en-US"/>
              <a:pPr>
                <a:defRPr/>
              </a:pPr>
              <a:t>‹#›</a:t>
            </a:fld>
            <a:endParaRPr lang="en-US"/>
          </a:p>
        </p:txBody>
      </p:sp>
    </p:spTree>
    <p:extLst>
      <p:ext uri="{BB962C8B-B14F-4D97-AF65-F5344CB8AC3E}">
        <p14:creationId xmlns:p14="http://schemas.microsoft.com/office/powerpoint/2010/main" val="2750655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5F54839-AAC9-41F5-A8AC-5F069D115317}" type="slidenum">
              <a:rPr lang="en-US"/>
              <a:pPr>
                <a:defRPr/>
              </a:pPr>
              <a:t>‹#›</a:t>
            </a:fld>
            <a:endParaRPr lang="en-US"/>
          </a:p>
        </p:txBody>
      </p:sp>
    </p:spTree>
    <p:extLst>
      <p:ext uri="{BB962C8B-B14F-4D97-AF65-F5344CB8AC3E}">
        <p14:creationId xmlns:p14="http://schemas.microsoft.com/office/powerpoint/2010/main" val="428046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CDD746F2-FB1B-4341-B02A-23AB9E3A11D3}" type="slidenum">
              <a:rPr lang="en-US"/>
              <a:pPr>
                <a:defRPr/>
              </a:pPr>
              <a:t>‹#›</a:t>
            </a:fld>
            <a:endParaRPr lang="en-US"/>
          </a:p>
        </p:txBody>
      </p:sp>
    </p:spTree>
    <p:extLst>
      <p:ext uri="{BB962C8B-B14F-4D97-AF65-F5344CB8AC3E}">
        <p14:creationId xmlns:p14="http://schemas.microsoft.com/office/powerpoint/2010/main" val="29128795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52395A10-479F-4D8C-85A9-B7AFF4E50A8E}" type="slidenum">
              <a:rPr lang="en-US"/>
              <a:pPr>
                <a:defRPr/>
              </a:pPr>
              <a:t>‹#›</a:t>
            </a:fld>
            <a:endParaRPr lang="en-US"/>
          </a:p>
        </p:txBody>
      </p:sp>
    </p:spTree>
    <p:extLst>
      <p:ext uri="{BB962C8B-B14F-4D97-AF65-F5344CB8AC3E}">
        <p14:creationId xmlns:p14="http://schemas.microsoft.com/office/powerpoint/2010/main" val="361605630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02F7357D-73EC-4272-BB65-37FF55ED6208}" type="slidenum">
              <a:rPr lang="en-US"/>
              <a:pPr>
                <a:defRPr/>
              </a:pPr>
              <a:t>‹#›</a:t>
            </a:fld>
            <a:endParaRPr lang="en-US"/>
          </a:p>
        </p:txBody>
      </p:sp>
    </p:spTree>
    <p:extLst>
      <p:ext uri="{BB962C8B-B14F-4D97-AF65-F5344CB8AC3E}">
        <p14:creationId xmlns:p14="http://schemas.microsoft.com/office/powerpoint/2010/main" val="64667264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429AA09-8CDA-4091-956B-39F509E2F1A9}" type="slidenum">
              <a:rPr lang="en-US"/>
              <a:pPr>
                <a:defRPr/>
              </a:pPr>
              <a:t>‹#›</a:t>
            </a:fld>
            <a:endParaRPr lang="en-US"/>
          </a:p>
        </p:txBody>
      </p:sp>
    </p:spTree>
    <p:extLst>
      <p:ext uri="{BB962C8B-B14F-4D97-AF65-F5344CB8AC3E}">
        <p14:creationId xmlns:p14="http://schemas.microsoft.com/office/powerpoint/2010/main" val="3632646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F46ED62B-AABC-48FC-A1C8-5CE4C25505AD}" type="slidenum">
              <a:rPr lang="en-US"/>
              <a:pPr>
                <a:defRPr/>
              </a:pPr>
              <a:t>‹#›</a:t>
            </a:fld>
            <a:endParaRPr lang="en-US"/>
          </a:p>
        </p:txBody>
      </p:sp>
    </p:spTree>
    <p:extLst>
      <p:ext uri="{BB962C8B-B14F-4D97-AF65-F5344CB8AC3E}">
        <p14:creationId xmlns:p14="http://schemas.microsoft.com/office/powerpoint/2010/main" val="347960630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69A163B-57B2-4FBA-A60B-B8CD4C8BFBD2}" type="slidenum">
              <a:rPr lang="en-US"/>
              <a:pPr>
                <a:defRPr/>
              </a:pPr>
              <a:t>‹#›</a:t>
            </a:fld>
            <a:endParaRPr lang="en-US"/>
          </a:p>
        </p:txBody>
      </p:sp>
    </p:spTree>
    <p:extLst>
      <p:ext uri="{BB962C8B-B14F-4D97-AF65-F5344CB8AC3E}">
        <p14:creationId xmlns:p14="http://schemas.microsoft.com/office/powerpoint/2010/main" val="3129063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B3DABC35-2C78-481E-825A-359F032F4710}" type="slidenum">
              <a:rPr lang="en-US"/>
              <a:pPr>
                <a:defRPr/>
              </a:pPr>
              <a:t>‹#›</a:t>
            </a:fld>
            <a:endParaRPr lang="en-US"/>
          </a:p>
        </p:txBody>
      </p:sp>
    </p:spTree>
    <p:extLst>
      <p:ext uri="{BB962C8B-B14F-4D97-AF65-F5344CB8AC3E}">
        <p14:creationId xmlns:p14="http://schemas.microsoft.com/office/powerpoint/2010/main" val="485060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F2991EBD-306D-494D-B2CD-0368BEF55C16}" type="slidenum">
              <a:rPr lang="en-US"/>
              <a:pPr>
                <a:defRPr/>
              </a:pPr>
              <a:t>‹#›</a:t>
            </a:fld>
            <a:endParaRPr lang="en-US"/>
          </a:p>
        </p:txBody>
      </p:sp>
    </p:spTree>
    <p:extLst>
      <p:ext uri="{BB962C8B-B14F-4D97-AF65-F5344CB8AC3E}">
        <p14:creationId xmlns:p14="http://schemas.microsoft.com/office/powerpoint/2010/main" val="3191408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33A7FE7-E1A8-4132-A4FA-6C50DB4EDC0B}" type="slidenum">
              <a:rPr lang="en-US"/>
              <a:pPr>
                <a:defRPr/>
              </a:pPr>
              <a:t>‹#›</a:t>
            </a:fld>
            <a:endParaRPr lang="en-US"/>
          </a:p>
        </p:txBody>
      </p:sp>
    </p:spTree>
    <p:extLst>
      <p:ext uri="{BB962C8B-B14F-4D97-AF65-F5344CB8AC3E}">
        <p14:creationId xmlns:p14="http://schemas.microsoft.com/office/powerpoint/2010/main" val="4093102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D9B55B0-EF59-43B7-AD6C-6E77B74EF666}" type="slidenum">
              <a:rPr lang="en-US"/>
              <a:pPr>
                <a:defRPr/>
              </a:pPr>
              <a:t>‹#›</a:t>
            </a:fld>
            <a:endParaRPr lang="en-US"/>
          </a:p>
        </p:txBody>
      </p:sp>
    </p:spTree>
    <p:extLst>
      <p:ext uri="{BB962C8B-B14F-4D97-AF65-F5344CB8AC3E}">
        <p14:creationId xmlns:p14="http://schemas.microsoft.com/office/powerpoint/2010/main" val="1357621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8012A9B7-FAB8-46B1-AD23-4FAFB7A09BEE}" type="slidenum">
              <a:rPr lang="en-US"/>
              <a:pPr>
                <a:defRPr/>
              </a:pPr>
              <a:t>‹#›</a:t>
            </a:fld>
            <a:endParaRPr lang="en-US"/>
          </a:p>
        </p:txBody>
      </p:sp>
    </p:spTree>
    <p:extLst>
      <p:ext uri="{BB962C8B-B14F-4D97-AF65-F5344CB8AC3E}">
        <p14:creationId xmlns:p14="http://schemas.microsoft.com/office/powerpoint/2010/main" val="4015344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439D1DB4-094B-4F1E-92DC-3B2B3FD4047D}" type="slidenum">
              <a:rPr lang="en-US"/>
              <a:pPr>
                <a:defRPr/>
              </a:pPr>
              <a:t>‹#›</a:t>
            </a:fld>
            <a:endParaRPr lang="en-US"/>
          </a:p>
        </p:txBody>
      </p:sp>
    </p:spTree>
    <p:extLst>
      <p:ext uri="{BB962C8B-B14F-4D97-AF65-F5344CB8AC3E}">
        <p14:creationId xmlns:p14="http://schemas.microsoft.com/office/powerpoint/2010/main" val="3211660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4D2E005-042D-4C10-A071-23ACD1C7D638}" type="slidenum">
              <a:rPr lang="en-US"/>
              <a:pPr>
                <a:defRPr/>
              </a:pPr>
              <a:t>‹#›</a:t>
            </a:fld>
            <a:endParaRPr lang="en-US"/>
          </a:p>
        </p:txBody>
      </p:sp>
    </p:spTree>
    <p:extLst>
      <p:ext uri="{BB962C8B-B14F-4D97-AF65-F5344CB8AC3E}">
        <p14:creationId xmlns:p14="http://schemas.microsoft.com/office/powerpoint/2010/main" val="2757948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320610B-25E5-42D9-BC12-8AFF62298E77}" type="slidenum">
              <a:rPr lang="en-US"/>
              <a:pPr>
                <a:defRPr/>
              </a:pPr>
              <a:t>‹#›</a:t>
            </a:fld>
            <a:endParaRPr lang="en-US"/>
          </a:p>
        </p:txBody>
      </p:sp>
    </p:spTree>
    <p:extLst>
      <p:ext uri="{BB962C8B-B14F-4D97-AF65-F5344CB8AC3E}">
        <p14:creationId xmlns:p14="http://schemas.microsoft.com/office/powerpoint/2010/main" val="2101861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9668742-D428-4E70-80B3-DEE14B5BE460}" type="slidenum">
              <a:rPr lang="en-US"/>
              <a:pPr>
                <a:defRPr/>
              </a:pPr>
              <a:t>‹#›</a:t>
            </a:fld>
            <a:endParaRPr lang="en-US"/>
          </a:p>
        </p:txBody>
      </p:sp>
    </p:spTree>
    <p:extLst>
      <p:ext uri="{BB962C8B-B14F-4D97-AF65-F5344CB8AC3E}">
        <p14:creationId xmlns:p14="http://schemas.microsoft.com/office/powerpoint/2010/main" val="299849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87652A9-D2BD-479A-9795-DC63B31FEA07}" type="slidenum">
              <a:rPr lang="en-US"/>
              <a:pPr>
                <a:defRPr/>
              </a:pPr>
              <a:t>‹#›</a:t>
            </a:fld>
            <a:endParaRPr lang="en-US"/>
          </a:p>
        </p:txBody>
      </p:sp>
    </p:spTree>
    <p:extLst>
      <p:ext uri="{BB962C8B-B14F-4D97-AF65-F5344CB8AC3E}">
        <p14:creationId xmlns:p14="http://schemas.microsoft.com/office/powerpoint/2010/main" val="1879692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A5436B5-E9A8-4D66-85A6-12EF49614BF8}" type="slidenum">
              <a:rPr lang="en-US"/>
              <a:pPr>
                <a:defRPr/>
              </a:pPr>
              <a:t>‹#›</a:t>
            </a:fld>
            <a:endParaRPr lang="en-US"/>
          </a:p>
        </p:txBody>
      </p:sp>
    </p:spTree>
    <p:extLst>
      <p:ext uri="{BB962C8B-B14F-4D97-AF65-F5344CB8AC3E}">
        <p14:creationId xmlns:p14="http://schemas.microsoft.com/office/powerpoint/2010/main" val="1020647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CB0309D-AA91-48F4-8B7B-DF5EE476B7D4}" type="slidenum">
              <a:rPr lang="en-US"/>
              <a:pPr>
                <a:defRPr/>
              </a:pPr>
              <a:t>‹#›</a:t>
            </a:fld>
            <a:endParaRPr lang="en-US"/>
          </a:p>
        </p:txBody>
      </p:sp>
    </p:spTree>
    <p:extLst>
      <p:ext uri="{BB962C8B-B14F-4D97-AF65-F5344CB8AC3E}">
        <p14:creationId xmlns:p14="http://schemas.microsoft.com/office/powerpoint/2010/main" val="2335300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8BA7432C-E830-485A-9E55-87DEC35910EE}" type="slidenum">
              <a:rPr lang="en-US"/>
              <a:pPr>
                <a:defRPr/>
              </a:pPr>
              <a:t>‹#›</a:t>
            </a:fld>
            <a:endParaRPr lang="en-US"/>
          </a:p>
        </p:txBody>
      </p:sp>
    </p:spTree>
    <p:extLst>
      <p:ext uri="{BB962C8B-B14F-4D97-AF65-F5344CB8AC3E}">
        <p14:creationId xmlns:p14="http://schemas.microsoft.com/office/powerpoint/2010/main" val="402383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D7DFA5-89DB-4504-94E8-901138DC20D4}" type="slidenum">
              <a:rPr lang="en-US"/>
              <a:pPr>
                <a:defRPr/>
              </a:pPr>
              <a:t>‹#›</a:t>
            </a:fld>
            <a:endParaRPr lang="en-US"/>
          </a:p>
        </p:txBody>
      </p:sp>
    </p:spTree>
    <p:extLst>
      <p:ext uri="{BB962C8B-B14F-4D97-AF65-F5344CB8AC3E}">
        <p14:creationId xmlns:p14="http://schemas.microsoft.com/office/powerpoint/2010/main" val="364566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8C7F31B-280E-48C6-8F85-10C9211FD2C1}" type="slidenum">
              <a:rPr lang="en-US"/>
              <a:pPr>
                <a:defRPr/>
              </a:pPr>
              <a:t>‹#›</a:t>
            </a:fld>
            <a:endParaRPr lang="en-US"/>
          </a:p>
        </p:txBody>
      </p:sp>
    </p:spTree>
    <p:extLst>
      <p:ext uri="{BB962C8B-B14F-4D97-AF65-F5344CB8AC3E}">
        <p14:creationId xmlns:p14="http://schemas.microsoft.com/office/powerpoint/2010/main" val="418699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059"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latin typeface="Arial" charset="0"/>
              </a:endParaRPr>
            </a:p>
          </p:txBody>
        </p:sp>
        <p:sp>
          <p:nvSpPr>
            <p:cNvPr id="2061"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2"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064"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066"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068"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latin typeface="Arial" charset="0"/>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a:defRPr/>
            </a:pPr>
            <a:endParaRPr lang="en-US"/>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a:defRPr/>
            </a:pPr>
            <a:endParaRPr lang="en-US"/>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841E4D01-09C3-401F-9B03-0623463FDF2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87"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8" r:id="rId12"/>
    <p:sldLayoutId id="214748398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p>
        </p:txBody>
      </p:sp>
      <p:sp>
        <p:nvSpPr>
          <p:cNvPr id="3076" name="Title Placeholder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3077" name="Text Placeholder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latin typeface="Arial" charset="0"/>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latin typeface="Arial" charset="0"/>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49945220-B239-41FB-A12A-4969E7A265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0" r:id="rId1"/>
    <p:sldLayoutId id="2147483980" r:id="rId2"/>
    <p:sldLayoutId id="2147483991" r:id="rId3"/>
    <p:sldLayoutId id="2147483981" r:id="rId4"/>
    <p:sldLayoutId id="2147483982" r:id="rId5"/>
    <p:sldLayoutId id="2147483983" r:id="rId6"/>
    <p:sldLayoutId id="2147483984" r:id="rId7"/>
    <p:sldLayoutId id="2147483992" r:id="rId8"/>
    <p:sldLayoutId id="2147483993" r:id="rId9"/>
    <p:sldLayoutId id="2147483985" r:id="rId10"/>
    <p:sldLayoutId id="2147483986"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upload.wikimedia.org/wikipedia/commons/6/67/US_incarceration_timeline-clean-fixed-timescale.svg" TargetMode="Externa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wm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34.png"/><Relationship Id="rId4" Type="http://schemas.openxmlformats.org/officeDocument/2006/relationships/oleObject" Target="../embeddings/Microsoft_Excel_Chart2.xls"/></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35.png"/><Relationship Id="rId5" Type="http://schemas.openxmlformats.org/officeDocument/2006/relationships/oleObject" Target="../embeddings/Microsoft_Excel_Chart3.xls"/><Relationship Id="rId4" Type="http://schemas.openxmlformats.org/officeDocument/2006/relationships/oleObject" Target="../embeddings/oleObject3.bin"/></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2514600"/>
            <a:ext cx="8229600" cy="1600200"/>
          </a:xfrm>
        </p:spPr>
        <p:txBody>
          <a:bodyPr/>
          <a:lstStyle/>
          <a:p>
            <a:pPr eaLnBrk="1" hangingPunct="1">
              <a:lnSpc>
                <a:spcPct val="80000"/>
              </a:lnSpc>
              <a:defRPr/>
            </a:pPr>
            <a:r>
              <a:rPr lang="en-US" sz="3200" dirty="0" smtClean="0"/>
              <a:t/>
            </a:r>
            <a:br>
              <a:rPr lang="en-US" sz="3200" dirty="0" smtClean="0"/>
            </a:br>
            <a:r>
              <a:rPr lang="en-US" sz="3200" dirty="0"/>
              <a:t/>
            </a:r>
            <a:br>
              <a:rPr lang="en-US" sz="3200" dirty="0"/>
            </a:br>
            <a:r>
              <a:rPr lang="en-US" sz="3200" dirty="0" smtClean="0"/>
              <a:t>“</a:t>
            </a:r>
            <a:r>
              <a:rPr lang="en-US" sz="3200" dirty="0"/>
              <a:t>Access and Retention:  County Jails and State Prisons Releasing HIV Positive Ex-offenders to </a:t>
            </a:r>
            <a:r>
              <a:rPr lang="en-US" sz="3200" dirty="0" smtClean="0"/>
              <a:t>HRSA </a:t>
            </a:r>
            <a:r>
              <a:rPr lang="en-US" sz="3200" dirty="0"/>
              <a:t>Grantees</a:t>
            </a:r>
            <a:r>
              <a:rPr lang="en-US" sz="3200" dirty="0" smtClean="0"/>
              <a:t>”</a:t>
            </a:r>
            <a:br>
              <a:rPr lang="en-US" sz="3200" dirty="0" smtClean="0"/>
            </a:br>
            <a:r>
              <a:rPr lang="en-US" sz="3200" dirty="0"/>
              <a:t/>
            </a:r>
            <a:br>
              <a:rPr lang="en-US" sz="3200" dirty="0"/>
            </a:br>
            <a:r>
              <a:rPr lang="en-US" sz="2000" dirty="0" smtClean="0"/>
              <a:t>Ryan </a:t>
            </a:r>
            <a:r>
              <a:rPr lang="en-US" sz="2000" dirty="0"/>
              <a:t>White </a:t>
            </a:r>
            <a:r>
              <a:rPr lang="en-US" sz="2000" dirty="0" smtClean="0"/>
              <a:t>All Titles Meeting</a:t>
            </a:r>
            <a:r>
              <a:rPr lang="en-US" sz="2000" dirty="0"/>
              <a:t/>
            </a:r>
            <a:br>
              <a:rPr lang="en-US" sz="2000" dirty="0"/>
            </a:br>
            <a:r>
              <a:rPr lang="en-US" sz="2000" dirty="0" smtClean="0"/>
              <a:t>November 27</a:t>
            </a:r>
            <a:r>
              <a:rPr lang="en-US" sz="2000" baseline="30000" dirty="0" smtClean="0"/>
              <a:t>th</a:t>
            </a:r>
            <a:r>
              <a:rPr lang="en-US" sz="2000" dirty="0" smtClean="0"/>
              <a:t> – 29th, </a:t>
            </a:r>
            <a:r>
              <a:rPr lang="en-US" sz="2000" dirty="0"/>
              <a:t>2012</a:t>
            </a:r>
            <a:br>
              <a:rPr lang="en-US" sz="2000" dirty="0"/>
            </a:br>
            <a:r>
              <a:rPr lang="en-US" sz="2000" dirty="0" smtClean="0"/>
              <a:t>Washington DC</a:t>
            </a:r>
            <a:r>
              <a:rPr lang="en-US" sz="2000" dirty="0"/>
              <a:t/>
            </a:r>
            <a:br>
              <a:rPr lang="en-US" sz="2000" dirty="0"/>
            </a:br>
            <a:r>
              <a:rPr lang="en-US" sz="3200" dirty="0"/>
              <a:t/>
            </a:r>
            <a:br>
              <a:rPr lang="en-US" sz="3200" dirty="0"/>
            </a:br>
            <a:r>
              <a:rPr lang="en-US" sz="2000" dirty="0" smtClean="0"/>
              <a:t>Howell I. Strauss, DMD, Ann Ferguson, MSN and Fungisai Nota, PhD.</a:t>
            </a:r>
            <a:br>
              <a:rPr lang="en-US" sz="2000" dirty="0" smtClean="0"/>
            </a:br>
            <a:r>
              <a:rPr lang="en-US" sz="2000" dirty="0" smtClean="0"/>
              <a:t>AIDS Care Group</a:t>
            </a:r>
            <a:br>
              <a:rPr lang="en-US" sz="2000" dirty="0" smtClean="0"/>
            </a:br>
            <a:r>
              <a:rPr lang="en-US" sz="2000" dirty="0"/>
              <a:t>Chester, PA</a:t>
            </a:r>
            <a:r>
              <a:rPr lang="en-US" sz="3200" dirty="0"/>
              <a:t/>
            </a:r>
            <a:br>
              <a:rPr lang="en-US" sz="3200" dirty="0"/>
            </a:br>
            <a:endParaRPr lang="en-US" sz="32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Rot="1" noChangeArrowheads="1"/>
          </p:cNvSpPr>
          <p:nvPr>
            <p:ph type="title"/>
          </p:nvPr>
        </p:nvSpPr>
        <p:spPr>
          <a:xfrm>
            <a:off x="457200" y="685800"/>
            <a:ext cx="8229600" cy="1752600"/>
          </a:xfrm>
        </p:spPr>
        <p:txBody>
          <a:bodyPr/>
          <a:lstStyle/>
          <a:p>
            <a:pPr eaLnBrk="1" hangingPunct="1">
              <a:defRPr/>
            </a:pPr>
            <a:r>
              <a:rPr lang="en-US" sz="2800" i="1" dirty="0"/>
              <a:t>S</a:t>
            </a:r>
            <a:r>
              <a:rPr lang="en-US" sz="2800" i="1" dirty="0" smtClean="0"/>
              <a:t>ocial and medical </a:t>
            </a:r>
            <a:r>
              <a:rPr lang="en-US" sz="2800" i="1" dirty="0"/>
              <a:t>f</a:t>
            </a:r>
            <a:r>
              <a:rPr lang="en-US" sz="2800" i="1" dirty="0" smtClean="0"/>
              <a:t>actors affecting </a:t>
            </a:r>
            <a:r>
              <a:rPr lang="en-US" sz="2800" i="1" dirty="0"/>
              <a:t>i</a:t>
            </a:r>
            <a:r>
              <a:rPr lang="en-US" sz="2800" i="1" dirty="0" smtClean="0"/>
              <a:t>ndividual and community health are very prominent in the ex-offender population.  </a:t>
            </a:r>
          </a:p>
        </p:txBody>
      </p:sp>
      <p:sp>
        <p:nvSpPr>
          <p:cNvPr id="1238019" name="Rectangle 3"/>
          <p:cNvSpPr>
            <a:spLocks noGrp="1" noRot="1" noChangeArrowheads="1"/>
          </p:cNvSpPr>
          <p:nvPr>
            <p:ph type="body" idx="1"/>
          </p:nvPr>
        </p:nvSpPr>
        <p:spPr>
          <a:xfrm>
            <a:off x="457200" y="2743200"/>
            <a:ext cx="8229600" cy="3387725"/>
          </a:xfrm>
        </p:spPr>
        <p:txBody>
          <a:bodyPr/>
          <a:lstStyle/>
          <a:p>
            <a:pPr eaLnBrk="1" hangingPunct="1">
              <a:buFont typeface="Wingdings" pitchFamily="2" charset="2"/>
              <a:buNone/>
              <a:defRPr/>
            </a:pPr>
            <a:r>
              <a:rPr lang="en-US" sz="2800" dirty="0" smtClean="0"/>
              <a:t>There is poverty, joblessness, homelessness, and despair.</a:t>
            </a:r>
          </a:p>
          <a:p>
            <a:pPr eaLnBrk="1" hangingPunct="1">
              <a:buFont typeface="Wingdings" pitchFamily="2" charset="2"/>
              <a:buNone/>
              <a:defRPr/>
            </a:pPr>
            <a:r>
              <a:rPr lang="en-US" sz="2800" dirty="0" smtClean="0"/>
              <a:t>Clients found to be living with HIV disease can also present with substance abuse behaviors and/or mental health conditions.</a:t>
            </a:r>
          </a:p>
        </p:txBody>
      </p:sp>
    </p:spTree>
  </p:cSld>
  <p:clrMapOvr>
    <a:masterClrMapping/>
  </p:clrMapOvr>
  <p:transition spd="slow" advTm="4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sz="3200" smtClean="0">
                <a:latin typeface="Garamond" pitchFamily="18" charset="0"/>
              </a:rPr>
              <a:t>HIV &amp; Costs of Prisons</a:t>
            </a:r>
          </a:p>
        </p:txBody>
      </p:sp>
      <p:graphicFrame>
        <p:nvGraphicFramePr>
          <p:cNvPr id="5" name="Content Placeholder 4"/>
          <p:cNvGraphicFramePr>
            <a:graphicFrameLocks noGrp="1"/>
          </p:cNvGraphicFramePr>
          <p:nvPr>
            <p:ph sz="quarter" idx="1"/>
          </p:nvPr>
        </p:nvGraphicFramePr>
        <p:xfrm>
          <a:off x="533400" y="1600200"/>
          <a:ext cx="7620000" cy="4578350"/>
        </p:xfrm>
        <a:graphic>
          <a:graphicData uri="http://schemas.openxmlformats.org/drawingml/2006/table">
            <a:tbl>
              <a:tblPr>
                <a:tableStyleId>{5C22544A-7EE6-4342-B048-85BDC9FD1C3A}</a:tableStyleId>
              </a:tblPr>
              <a:tblGrid>
                <a:gridCol w="2879446"/>
                <a:gridCol w="1580185"/>
                <a:gridCol w="1580185"/>
                <a:gridCol w="1580185"/>
              </a:tblGrid>
              <a:tr h="263031">
                <a:tc gridSpan="4">
                  <a:txBody>
                    <a:bodyPr/>
                    <a:lstStyle/>
                    <a:p>
                      <a:pPr algn="l" rtl="0" fontAlgn="ctr"/>
                      <a:r>
                        <a:rPr lang="en-US" sz="1200" b="1" u="none" strike="noStrike" dirty="0">
                          <a:effectLst/>
                          <a:latin typeface="Garamond" pitchFamily="18" charset="0"/>
                        </a:rPr>
                        <a:t>Table 1: Model parameter assumptions: target population and service costs</a:t>
                      </a:r>
                      <a:endParaRPr lang="en-US" sz="1200" b="1" i="0" u="none" strike="noStrike" dirty="0">
                        <a:solidFill>
                          <a:srgbClr val="000000"/>
                        </a:solidFill>
                        <a:effectLst/>
                        <a:latin typeface="Garamond" pitchFamily="18" charset="0"/>
                      </a:endParaRPr>
                    </a:p>
                  </a:txBody>
                  <a:tcPr marL="9070" marR="9070" marT="907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344660">
                <a:tc>
                  <a:txBody>
                    <a:bodyPr/>
                    <a:lstStyle/>
                    <a:p>
                      <a:pPr algn="l" rtl="0" fontAlgn="ctr"/>
                      <a:r>
                        <a:rPr lang="en-US" sz="1200" b="1" u="none" strike="noStrike">
                          <a:effectLst/>
                          <a:latin typeface="Garamond" pitchFamily="18" charset="0"/>
                        </a:rPr>
                        <a:t>Parameter (label)</a:t>
                      </a:r>
                      <a:endParaRPr lang="en-US" sz="1200" b="1" i="0" u="none" strike="noStrike">
                        <a:solidFill>
                          <a:srgbClr val="000000"/>
                        </a:solidFill>
                        <a:effectLst/>
                        <a:latin typeface="Garamond" pitchFamily="18" charset="0"/>
                      </a:endParaRPr>
                    </a:p>
                  </a:txBody>
                  <a:tcPr marL="9070" marR="9070" marT="9070" marB="0" anchor="ctr"/>
                </a:tc>
                <a:tc>
                  <a:txBody>
                    <a:bodyPr/>
                    <a:lstStyle/>
                    <a:p>
                      <a:pPr algn="ctr" rtl="0" fontAlgn="ctr"/>
                      <a:r>
                        <a:rPr lang="en-US" sz="1200" b="1" u="none" strike="noStrike">
                          <a:effectLst/>
                          <a:latin typeface="Garamond" pitchFamily="18" charset="0"/>
                        </a:rPr>
                        <a:t>United States</a:t>
                      </a:r>
                      <a:endParaRPr lang="en-US" sz="1200" b="1" i="0" u="none" strike="noStrike">
                        <a:solidFill>
                          <a:srgbClr val="000000"/>
                        </a:solidFill>
                        <a:effectLst/>
                        <a:latin typeface="Garamond" pitchFamily="18" charset="0"/>
                      </a:endParaRPr>
                    </a:p>
                  </a:txBody>
                  <a:tcPr marL="9070" marR="9070" marT="9070" marB="0" anchor="ctr"/>
                </a:tc>
                <a:tc>
                  <a:txBody>
                    <a:bodyPr/>
                    <a:lstStyle/>
                    <a:p>
                      <a:pPr algn="ctr" rtl="0" fontAlgn="ctr"/>
                      <a:r>
                        <a:rPr lang="en-US" sz="1200" b="1" u="none" strike="noStrike">
                          <a:effectLst/>
                          <a:latin typeface="Garamond" pitchFamily="18" charset="0"/>
                        </a:rPr>
                        <a:t>Pennsylvania</a:t>
                      </a:r>
                      <a:endParaRPr lang="en-US" sz="1200" b="1" i="0" u="none" strike="noStrike">
                        <a:solidFill>
                          <a:srgbClr val="000000"/>
                        </a:solidFill>
                        <a:effectLst/>
                        <a:latin typeface="Garamond" pitchFamily="18" charset="0"/>
                      </a:endParaRPr>
                    </a:p>
                  </a:txBody>
                  <a:tcPr marL="9070" marR="9070" marT="9070" marB="0" anchor="ctr"/>
                </a:tc>
                <a:tc>
                  <a:txBody>
                    <a:bodyPr/>
                    <a:lstStyle/>
                    <a:p>
                      <a:pPr algn="ctr" rtl="0" fontAlgn="ctr"/>
                      <a:r>
                        <a:rPr lang="en-US" sz="1200" b="1" u="none" strike="noStrike" dirty="0">
                          <a:effectLst/>
                          <a:latin typeface="Garamond" pitchFamily="18" charset="0"/>
                        </a:rPr>
                        <a:t>References</a:t>
                      </a:r>
                      <a:endParaRPr lang="en-US" sz="1200" b="1" i="0" u="none" strike="noStrike" dirty="0">
                        <a:solidFill>
                          <a:srgbClr val="000000"/>
                        </a:solidFill>
                        <a:effectLst/>
                        <a:latin typeface="Garamond" pitchFamily="18" charset="0"/>
                      </a:endParaRPr>
                    </a:p>
                  </a:txBody>
                  <a:tcPr marL="9070" marR="9070" marT="9070" marB="0" anchor="ctr"/>
                </a:tc>
              </a:tr>
              <a:tr h="357359">
                <a:tc>
                  <a:txBody>
                    <a:bodyPr/>
                    <a:lstStyle/>
                    <a:p>
                      <a:pPr algn="l" rtl="0" fontAlgn="ctr"/>
                      <a:r>
                        <a:rPr lang="en-US" sz="1200" u="none" strike="noStrike">
                          <a:effectLst/>
                          <a:latin typeface="Garamond" pitchFamily="18" charset="0"/>
                        </a:rPr>
                        <a:t>Number of people in state and federal prisons</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2,300,000</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dirty="0" smtClean="0">
                          <a:effectLst/>
                          <a:latin typeface="Garamond" pitchFamily="18" charset="0"/>
                        </a:rPr>
                        <a:t>51,400</a:t>
                      </a:r>
                      <a:endParaRPr lang="en-US" sz="1200" b="0" i="0" u="none" strike="noStrike" dirty="0">
                        <a:solidFill>
                          <a:srgbClr val="000000"/>
                        </a:solidFill>
                        <a:effectLst/>
                        <a:latin typeface="Garamond" pitchFamily="18" charset="0"/>
                      </a:endParaRPr>
                    </a:p>
                  </a:txBody>
                  <a:tcPr marL="9070" marR="9070" marT="9070" marB="0" anchor="ctr"/>
                </a:tc>
                <a:tc>
                  <a:txBody>
                    <a:bodyPr/>
                    <a:lstStyle/>
                    <a:p>
                      <a:pPr algn="ctr" rtl="0" fontAlgn="ctr"/>
                      <a:r>
                        <a:rPr lang="en-US" sz="1200" u="none" strike="noStrike">
                          <a:effectLst/>
                          <a:latin typeface="Garamond" pitchFamily="18" charset="0"/>
                        </a:rPr>
                        <a:t>1, 2</a:t>
                      </a:r>
                      <a:endParaRPr lang="en-US" sz="1200" b="0" i="0" u="none" strike="noStrike">
                        <a:solidFill>
                          <a:srgbClr val="000000"/>
                        </a:solidFill>
                        <a:effectLst/>
                        <a:latin typeface="Garamond" pitchFamily="18" charset="0"/>
                      </a:endParaRPr>
                    </a:p>
                  </a:txBody>
                  <a:tcPr marL="9070" marR="9070" marT="9070" marB="0" anchor="ctr"/>
                </a:tc>
              </a:tr>
              <a:tr h="357359">
                <a:tc>
                  <a:txBody>
                    <a:bodyPr/>
                    <a:lstStyle/>
                    <a:p>
                      <a:pPr algn="l" rtl="0" fontAlgn="ctr"/>
                      <a:r>
                        <a:rPr lang="en-US" sz="1200" u="none" strike="noStrike">
                          <a:effectLst/>
                          <a:latin typeface="Garamond" pitchFamily="18" charset="0"/>
                        </a:rPr>
                        <a:t>% of prison population HIV positive</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1.80%</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1.80%</a:t>
                      </a:r>
                      <a:endParaRPr lang="en-US" sz="1200" b="0" i="0" u="none" strike="noStrike">
                        <a:solidFill>
                          <a:srgbClr val="000000"/>
                        </a:solidFill>
                        <a:effectLst/>
                        <a:latin typeface="Garamond" pitchFamily="18" charset="0"/>
                      </a:endParaRPr>
                    </a:p>
                  </a:txBody>
                  <a:tcPr marL="9070" marR="9070" marT="9070" marB="0" anchor="ctr"/>
                </a:tc>
                <a:tc>
                  <a:txBody>
                    <a:bodyPr/>
                    <a:lstStyle/>
                    <a:p>
                      <a:pPr algn="ctr" rtl="0" fontAlgn="ctr"/>
                      <a:r>
                        <a:rPr lang="en-US" sz="1200" u="none" strike="noStrike">
                          <a:effectLst/>
                          <a:latin typeface="Garamond" pitchFamily="18" charset="0"/>
                        </a:rPr>
                        <a:t>3</a:t>
                      </a:r>
                      <a:endParaRPr lang="en-US" sz="1200" b="0" i="0" u="none" strike="noStrike">
                        <a:solidFill>
                          <a:srgbClr val="000000"/>
                        </a:solidFill>
                        <a:effectLst/>
                        <a:latin typeface="Garamond" pitchFamily="18" charset="0"/>
                      </a:endParaRPr>
                    </a:p>
                  </a:txBody>
                  <a:tcPr marL="9070" marR="9070" marT="9070" marB="0" anchor="ctr"/>
                </a:tc>
              </a:tr>
              <a:tr h="357359">
                <a:tc>
                  <a:txBody>
                    <a:bodyPr/>
                    <a:lstStyle/>
                    <a:p>
                      <a:pPr algn="l" rtl="0" fontAlgn="ctr"/>
                      <a:r>
                        <a:rPr lang="en-US" sz="1200" u="none" strike="noStrike">
                          <a:effectLst/>
                          <a:latin typeface="Garamond" pitchFamily="18" charset="0"/>
                        </a:rPr>
                        <a:t>Number of HIV positive patients in prisons</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41,400</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918</a:t>
                      </a:r>
                      <a:endParaRPr lang="en-US" sz="1200" b="0" i="0" u="none" strike="noStrike">
                        <a:solidFill>
                          <a:srgbClr val="000000"/>
                        </a:solidFill>
                        <a:effectLst/>
                        <a:latin typeface="Garamond" pitchFamily="18" charset="0"/>
                      </a:endParaRPr>
                    </a:p>
                  </a:txBody>
                  <a:tcPr marL="9070" marR="9070" marT="9070" marB="0" anchor="ctr"/>
                </a:tc>
                <a:tc>
                  <a:txBody>
                    <a:bodyPr/>
                    <a:lstStyle/>
                    <a:p>
                      <a:pPr algn="ctr" rtl="0" fontAlgn="ctr"/>
                      <a:r>
                        <a:rPr lang="en-US" sz="1200" u="none" strike="noStrike">
                          <a:effectLst/>
                          <a:latin typeface="Garamond" pitchFamily="18" charset="0"/>
                        </a:rPr>
                        <a:t>Estimated</a:t>
                      </a:r>
                      <a:endParaRPr lang="en-US" sz="1200" b="0" i="0" u="none" strike="noStrike">
                        <a:solidFill>
                          <a:srgbClr val="000000"/>
                        </a:solidFill>
                        <a:effectLst/>
                        <a:latin typeface="Garamond" pitchFamily="18" charset="0"/>
                      </a:endParaRPr>
                    </a:p>
                  </a:txBody>
                  <a:tcPr marL="9070" marR="9070" marT="9070" marB="0" anchor="ctr"/>
                </a:tc>
              </a:tr>
              <a:tr h="357359">
                <a:tc>
                  <a:txBody>
                    <a:bodyPr/>
                    <a:lstStyle/>
                    <a:p>
                      <a:pPr algn="l" rtl="0" fontAlgn="ctr"/>
                      <a:r>
                        <a:rPr lang="en-US" sz="1200" u="none" strike="noStrike">
                          <a:effectLst/>
                          <a:latin typeface="Garamond" pitchFamily="18" charset="0"/>
                        </a:rPr>
                        <a:t>Average cost of housing a prisoner per year</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$28,800 </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dirty="0" smtClean="0">
                          <a:effectLst/>
                          <a:latin typeface="Garamond" pitchFamily="18" charset="0"/>
                        </a:rPr>
                        <a:t>$32,000</a:t>
                      </a:r>
                      <a:endParaRPr lang="en-US" sz="1200" b="0" i="0" u="none" strike="noStrike" dirty="0">
                        <a:solidFill>
                          <a:srgbClr val="000000"/>
                        </a:solidFill>
                        <a:effectLst/>
                        <a:latin typeface="Garamond" pitchFamily="18" charset="0"/>
                      </a:endParaRPr>
                    </a:p>
                  </a:txBody>
                  <a:tcPr marL="9070" marR="9070" marT="9070" marB="0" anchor="ctr"/>
                </a:tc>
                <a:tc>
                  <a:txBody>
                    <a:bodyPr/>
                    <a:lstStyle/>
                    <a:p>
                      <a:pPr algn="ctr" rtl="0" fontAlgn="ctr"/>
                      <a:r>
                        <a:rPr lang="en-US" sz="1200" b="0" i="0" u="none" strike="noStrike" dirty="0" smtClean="0">
                          <a:solidFill>
                            <a:schemeClr val="dk1"/>
                          </a:solidFill>
                          <a:effectLst/>
                          <a:latin typeface="Garamond" pitchFamily="18" charset="0"/>
                        </a:rPr>
                        <a:t>Vera</a:t>
                      </a:r>
                      <a:r>
                        <a:rPr lang="en-US" sz="1200" b="0" i="0" u="none" strike="noStrike" baseline="0" dirty="0" smtClean="0">
                          <a:solidFill>
                            <a:schemeClr val="dk1"/>
                          </a:solidFill>
                          <a:effectLst/>
                          <a:latin typeface="Garamond" pitchFamily="18" charset="0"/>
                        </a:rPr>
                        <a:t> (6)</a:t>
                      </a:r>
                      <a:endParaRPr lang="en-US" sz="1200" b="0" i="0" u="none" strike="noStrike" dirty="0">
                        <a:solidFill>
                          <a:srgbClr val="000000"/>
                        </a:solidFill>
                        <a:effectLst/>
                        <a:latin typeface="Garamond" pitchFamily="18" charset="0"/>
                      </a:endParaRPr>
                    </a:p>
                  </a:txBody>
                  <a:tcPr marL="9070" marR="9070" marT="9070" marB="0" anchor="ctr"/>
                </a:tc>
              </a:tr>
              <a:tr h="357359">
                <a:tc>
                  <a:txBody>
                    <a:bodyPr/>
                    <a:lstStyle/>
                    <a:p>
                      <a:pPr algn="l" rtl="0" fontAlgn="ctr"/>
                      <a:r>
                        <a:rPr lang="en-US" sz="1200" u="none" strike="noStrike">
                          <a:effectLst/>
                          <a:latin typeface="Garamond" pitchFamily="18" charset="0"/>
                        </a:rPr>
                        <a:t>Annual costs for HIV medication per year</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$24,000 </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$24,000 </a:t>
                      </a:r>
                      <a:endParaRPr lang="en-US" sz="1200" b="0" i="0" u="none" strike="noStrike">
                        <a:solidFill>
                          <a:srgbClr val="000000"/>
                        </a:solidFill>
                        <a:effectLst/>
                        <a:latin typeface="Garamond" pitchFamily="18" charset="0"/>
                      </a:endParaRPr>
                    </a:p>
                  </a:txBody>
                  <a:tcPr marL="9070" marR="9070" marT="9070" marB="0" anchor="ctr"/>
                </a:tc>
                <a:tc>
                  <a:txBody>
                    <a:bodyPr/>
                    <a:lstStyle/>
                    <a:p>
                      <a:pPr algn="l" fontAlgn="b"/>
                      <a:r>
                        <a:rPr lang="en-US" sz="1200" u="none" strike="noStrike">
                          <a:effectLst/>
                          <a:latin typeface="Garamond" pitchFamily="18" charset="0"/>
                        </a:rPr>
                        <a:t> </a:t>
                      </a:r>
                      <a:endParaRPr lang="en-US" sz="1200" b="0" i="0" u="none" strike="noStrike">
                        <a:solidFill>
                          <a:srgbClr val="000000"/>
                        </a:solidFill>
                        <a:effectLst/>
                        <a:latin typeface="Garamond" pitchFamily="18" charset="0"/>
                      </a:endParaRPr>
                    </a:p>
                  </a:txBody>
                  <a:tcPr marL="9070" marR="9070" marT="9070" marB="0" anchor="b"/>
                </a:tc>
              </a:tr>
              <a:tr h="357359">
                <a:tc>
                  <a:txBody>
                    <a:bodyPr/>
                    <a:lstStyle/>
                    <a:p>
                      <a:pPr algn="l" rtl="0" fontAlgn="ctr"/>
                      <a:r>
                        <a:rPr lang="en-US" sz="1200" u="none" strike="noStrike">
                          <a:effectLst/>
                          <a:latin typeface="Garamond" pitchFamily="18" charset="0"/>
                        </a:rPr>
                        <a:t>Annual cost of housing a mentally ill prisoner</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$51,000 </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$51,000 </a:t>
                      </a:r>
                      <a:endParaRPr lang="en-US" sz="1200" b="0" i="0" u="none" strike="noStrike">
                        <a:solidFill>
                          <a:srgbClr val="000000"/>
                        </a:solidFill>
                        <a:effectLst/>
                        <a:latin typeface="Garamond" pitchFamily="18" charset="0"/>
                      </a:endParaRPr>
                    </a:p>
                  </a:txBody>
                  <a:tcPr marL="9070" marR="9070" marT="9070" marB="0" anchor="ctr"/>
                </a:tc>
                <a:tc>
                  <a:txBody>
                    <a:bodyPr/>
                    <a:lstStyle/>
                    <a:p>
                      <a:pPr algn="l" fontAlgn="b"/>
                      <a:r>
                        <a:rPr lang="en-US" sz="1200" u="none" strike="noStrike">
                          <a:effectLst/>
                          <a:latin typeface="Garamond" pitchFamily="18" charset="0"/>
                        </a:rPr>
                        <a:t> </a:t>
                      </a:r>
                      <a:endParaRPr lang="en-US" sz="1200" b="0" i="0" u="none" strike="noStrike">
                        <a:solidFill>
                          <a:srgbClr val="000000"/>
                        </a:solidFill>
                        <a:effectLst/>
                        <a:latin typeface="Garamond" pitchFamily="18" charset="0"/>
                      </a:endParaRPr>
                    </a:p>
                  </a:txBody>
                  <a:tcPr marL="9070" marR="9070" marT="9070" marB="0" anchor="b"/>
                </a:tc>
              </a:tr>
              <a:tr h="374830">
                <a:tc>
                  <a:txBody>
                    <a:bodyPr/>
                    <a:lstStyle/>
                    <a:p>
                      <a:pPr algn="l" rtl="0" fontAlgn="ctr"/>
                      <a:r>
                        <a:rPr lang="en-US" sz="1200" u="none" strike="noStrike">
                          <a:effectLst/>
                          <a:latin typeface="Garamond" pitchFamily="18" charset="0"/>
                        </a:rPr>
                        <a:t>Average number of ER visits/year/HIV positive prisoner</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2</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2</a:t>
                      </a:r>
                      <a:endParaRPr lang="en-US" sz="1200" b="0" i="0" u="none" strike="noStrike">
                        <a:solidFill>
                          <a:srgbClr val="000000"/>
                        </a:solidFill>
                        <a:effectLst/>
                        <a:latin typeface="Garamond" pitchFamily="18" charset="0"/>
                      </a:endParaRPr>
                    </a:p>
                  </a:txBody>
                  <a:tcPr marL="9070" marR="9070" marT="9070" marB="0" anchor="ctr"/>
                </a:tc>
                <a:tc>
                  <a:txBody>
                    <a:bodyPr/>
                    <a:lstStyle/>
                    <a:p>
                      <a:pPr algn="l" fontAlgn="b"/>
                      <a:r>
                        <a:rPr lang="en-US" sz="1200" u="none" strike="noStrike">
                          <a:effectLst/>
                          <a:latin typeface="Garamond" pitchFamily="18" charset="0"/>
                        </a:rPr>
                        <a:t> </a:t>
                      </a:r>
                      <a:endParaRPr lang="en-US" sz="1200" b="0" i="0" u="none" strike="noStrike">
                        <a:solidFill>
                          <a:srgbClr val="000000"/>
                        </a:solidFill>
                        <a:effectLst/>
                        <a:latin typeface="Garamond" pitchFamily="18" charset="0"/>
                      </a:endParaRPr>
                    </a:p>
                  </a:txBody>
                  <a:tcPr marL="9070" marR="9070" marT="9070" marB="0" anchor="b"/>
                </a:tc>
              </a:tr>
              <a:tr h="344660">
                <a:tc>
                  <a:txBody>
                    <a:bodyPr/>
                    <a:lstStyle/>
                    <a:p>
                      <a:pPr algn="l" rtl="0" fontAlgn="ctr"/>
                      <a:r>
                        <a:rPr lang="en-US" sz="1200" u="none" strike="noStrike">
                          <a:effectLst/>
                          <a:latin typeface="Garamond" pitchFamily="18" charset="0"/>
                        </a:rPr>
                        <a:t>Average rate of recidivism</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60%</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60%</a:t>
                      </a:r>
                      <a:endParaRPr lang="en-US" sz="1200" b="0" i="0" u="none" strike="noStrike">
                        <a:solidFill>
                          <a:srgbClr val="000000"/>
                        </a:solidFill>
                        <a:effectLst/>
                        <a:latin typeface="Garamond" pitchFamily="18" charset="0"/>
                      </a:endParaRPr>
                    </a:p>
                  </a:txBody>
                  <a:tcPr marL="9070" marR="9070" marT="9070" marB="0" anchor="ctr"/>
                </a:tc>
                <a:tc>
                  <a:txBody>
                    <a:bodyPr/>
                    <a:lstStyle/>
                    <a:p>
                      <a:pPr algn="l" fontAlgn="b"/>
                      <a:r>
                        <a:rPr lang="en-US" sz="1200" u="none" strike="noStrike">
                          <a:effectLst/>
                          <a:latin typeface="Garamond" pitchFamily="18" charset="0"/>
                        </a:rPr>
                        <a:t> </a:t>
                      </a:r>
                      <a:endParaRPr lang="en-US" sz="1200" b="0" i="0" u="none" strike="noStrike">
                        <a:solidFill>
                          <a:srgbClr val="000000"/>
                        </a:solidFill>
                        <a:effectLst/>
                        <a:latin typeface="Garamond" pitchFamily="18" charset="0"/>
                      </a:endParaRPr>
                    </a:p>
                  </a:txBody>
                  <a:tcPr marL="9070" marR="9070" marT="9070" marB="0" anchor="b"/>
                </a:tc>
              </a:tr>
              <a:tr h="374830">
                <a:tc>
                  <a:txBody>
                    <a:bodyPr/>
                    <a:lstStyle/>
                    <a:p>
                      <a:pPr algn="l" rtl="0" fontAlgn="ctr"/>
                      <a:r>
                        <a:rPr lang="en-US" sz="1200" u="none" strike="noStrike">
                          <a:effectLst/>
                          <a:latin typeface="Garamond" pitchFamily="18" charset="0"/>
                        </a:rPr>
                        <a:t>Confirmed AIDS cases in state and federal prisons</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5,674</a:t>
                      </a:r>
                      <a:endParaRPr lang="en-US" sz="1200" b="0" i="0" u="none" strike="noStrike">
                        <a:solidFill>
                          <a:srgbClr val="000000"/>
                        </a:solidFill>
                        <a:effectLst/>
                        <a:latin typeface="Garamond" pitchFamily="18" charset="0"/>
                      </a:endParaRPr>
                    </a:p>
                  </a:txBody>
                  <a:tcPr marL="9070" marR="9070" marT="9070" marB="0" anchor="ctr"/>
                </a:tc>
                <a:tc>
                  <a:txBody>
                    <a:bodyPr/>
                    <a:lstStyle/>
                    <a:p>
                      <a:pPr algn="l" fontAlgn="b"/>
                      <a:r>
                        <a:rPr lang="en-US" sz="1200" u="none" strike="noStrike">
                          <a:effectLst/>
                          <a:latin typeface="Garamond" pitchFamily="18" charset="0"/>
                        </a:rPr>
                        <a:t> </a:t>
                      </a:r>
                      <a:endParaRPr lang="en-US" sz="1200" b="0" i="0" u="none" strike="noStrike">
                        <a:solidFill>
                          <a:srgbClr val="000000"/>
                        </a:solidFill>
                        <a:effectLst/>
                        <a:latin typeface="Garamond" pitchFamily="18" charset="0"/>
                      </a:endParaRPr>
                    </a:p>
                  </a:txBody>
                  <a:tcPr marL="9070" marR="9070" marT="9070" marB="0" anchor="b"/>
                </a:tc>
                <a:tc>
                  <a:txBody>
                    <a:bodyPr/>
                    <a:lstStyle/>
                    <a:p>
                      <a:pPr algn="ctr" rtl="0" fontAlgn="ctr"/>
                      <a:r>
                        <a:rPr lang="en-US" sz="1200" u="none" strike="noStrike">
                          <a:effectLst/>
                          <a:latin typeface="Garamond" pitchFamily="18" charset="0"/>
                        </a:rPr>
                        <a:t>4</a:t>
                      </a:r>
                      <a:endParaRPr lang="en-US" sz="1200" b="0" i="0" u="none" strike="noStrike">
                        <a:solidFill>
                          <a:srgbClr val="000000"/>
                        </a:solidFill>
                        <a:effectLst/>
                        <a:latin typeface="Garamond" pitchFamily="18" charset="0"/>
                      </a:endParaRPr>
                    </a:p>
                  </a:txBody>
                  <a:tcPr marL="9070" marR="9070" marT="9070" marB="0" anchor="ctr"/>
                </a:tc>
              </a:tr>
              <a:tr h="357359">
                <a:tc>
                  <a:txBody>
                    <a:bodyPr/>
                    <a:lstStyle/>
                    <a:p>
                      <a:pPr algn="l" rtl="0" fontAlgn="ctr"/>
                      <a:r>
                        <a:rPr lang="en-US" sz="1200" u="none" strike="noStrike">
                          <a:effectLst/>
                          <a:latin typeface="Garamond" pitchFamily="18" charset="0"/>
                        </a:rPr>
                        <a:t>Number of AIDS-related deaths in prisons</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167</a:t>
                      </a:r>
                      <a:endParaRPr lang="en-US" sz="1200" b="0" i="0" u="none" strike="noStrike">
                        <a:solidFill>
                          <a:srgbClr val="000000"/>
                        </a:solidFill>
                        <a:effectLst/>
                        <a:latin typeface="Garamond" pitchFamily="18" charset="0"/>
                      </a:endParaRPr>
                    </a:p>
                  </a:txBody>
                  <a:tcPr marL="9070" marR="9070" marT="9070" marB="0" anchor="ctr"/>
                </a:tc>
                <a:tc>
                  <a:txBody>
                    <a:bodyPr/>
                    <a:lstStyle/>
                    <a:p>
                      <a:pPr algn="l" fontAlgn="b"/>
                      <a:r>
                        <a:rPr lang="en-US" sz="1200" u="none" strike="noStrike">
                          <a:effectLst/>
                          <a:latin typeface="Garamond" pitchFamily="18" charset="0"/>
                        </a:rPr>
                        <a:t> </a:t>
                      </a:r>
                      <a:endParaRPr lang="en-US" sz="1200" b="0" i="0" u="none" strike="noStrike">
                        <a:solidFill>
                          <a:srgbClr val="000000"/>
                        </a:solidFill>
                        <a:effectLst/>
                        <a:latin typeface="Garamond" pitchFamily="18" charset="0"/>
                      </a:endParaRPr>
                    </a:p>
                  </a:txBody>
                  <a:tcPr marL="9070" marR="9070" marT="9070" marB="0" anchor="b"/>
                </a:tc>
                <a:tc>
                  <a:txBody>
                    <a:bodyPr/>
                    <a:lstStyle/>
                    <a:p>
                      <a:pPr algn="ctr" rtl="0" fontAlgn="ctr"/>
                      <a:r>
                        <a:rPr lang="en-US" sz="1200" u="none" strike="noStrike">
                          <a:effectLst/>
                          <a:latin typeface="Garamond" pitchFamily="18" charset="0"/>
                        </a:rPr>
                        <a:t>4</a:t>
                      </a:r>
                      <a:endParaRPr lang="en-US" sz="1200" b="0" i="0" u="none" strike="noStrike">
                        <a:solidFill>
                          <a:srgbClr val="000000"/>
                        </a:solidFill>
                        <a:effectLst/>
                        <a:latin typeface="Garamond" pitchFamily="18" charset="0"/>
                      </a:endParaRPr>
                    </a:p>
                  </a:txBody>
                  <a:tcPr marL="9070" marR="9070" marT="9070" marB="0" anchor="ctr"/>
                </a:tc>
              </a:tr>
              <a:tr h="374830">
                <a:tc>
                  <a:txBody>
                    <a:bodyPr/>
                    <a:lstStyle/>
                    <a:p>
                      <a:pPr algn="l" rtl="0" fontAlgn="ctr"/>
                      <a:r>
                        <a:rPr lang="en-US" sz="1200" u="none" strike="noStrike">
                          <a:effectLst/>
                          <a:latin typeface="Garamond" pitchFamily="18" charset="0"/>
                        </a:rPr>
                        <a:t>AIDS-related deaths as % of total deaths in prison</a:t>
                      </a:r>
                      <a:endParaRPr lang="en-US" sz="1200" b="0" i="0" u="none" strike="noStrike">
                        <a:solidFill>
                          <a:srgbClr val="000000"/>
                        </a:solidFill>
                        <a:effectLst/>
                        <a:latin typeface="Garamond" pitchFamily="18" charset="0"/>
                      </a:endParaRPr>
                    </a:p>
                  </a:txBody>
                  <a:tcPr marL="9070" marR="9070" marT="9070" marB="0" anchor="ctr"/>
                </a:tc>
                <a:tc>
                  <a:txBody>
                    <a:bodyPr/>
                    <a:lstStyle/>
                    <a:p>
                      <a:pPr algn="r" rtl="0" fontAlgn="ctr"/>
                      <a:r>
                        <a:rPr lang="en-US" sz="1200" u="none" strike="noStrike">
                          <a:effectLst/>
                          <a:latin typeface="Garamond" pitchFamily="18" charset="0"/>
                        </a:rPr>
                        <a:t>4.60%</a:t>
                      </a:r>
                      <a:endParaRPr lang="en-US" sz="1200" b="0" i="0" u="none" strike="noStrike">
                        <a:solidFill>
                          <a:srgbClr val="000000"/>
                        </a:solidFill>
                        <a:effectLst/>
                        <a:latin typeface="Garamond" pitchFamily="18" charset="0"/>
                      </a:endParaRPr>
                    </a:p>
                  </a:txBody>
                  <a:tcPr marL="9070" marR="9070" marT="9070" marB="0" anchor="ctr"/>
                </a:tc>
                <a:tc>
                  <a:txBody>
                    <a:bodyPr/>
                    <a:lstStyle/>
                    <a:p>
                      <a:pPr algn="l" rtl="0" fontAlgn="ctr"/>
                      <a:r>
                        <a:rPr lang="en-US" sz="1200" u="none" strike="noStrike">
                          <a:effectLst/>
                          <a:latin typeface="Garamond" pitchFamily="18" charset="0"/>
                        </a:rPr>
                        <a:t> </a:t>
                      </a:r>
                      <a:endParaRPr lang="en-US" sz="1200" b="0" i="0" u="none" strike="noStrike">
                        <a:solidFill>
                          <a:srgbClr val="000000"/>
                        </a:solidFill>
                        <a:effectLst/>
                        <a:latin typeface="Garamond" pitchFamily="18" charset="0"/>
                      </a:endParaRPr>
                    </a:p>
                  </a:txBody>
                  <a:tcPr marL="9070" marR="9070" marT="9070" marB="0" anchor="ctr"/>
                </a:tc>
                <a:tc>
                  <a:txBody>
                    <a:bodyPr/>
                    <a:lstStyle/>
                    <a:p>
                      <a:pPr algn="l" fontAlgn="b"/>
                      <a:r>
                        <a:rPr lang="en-US" sz="1200" u="none" strike="noStrike" dirty="0">
                          <a:effectLst/>
                          <a:latin typeface="Garamond" pitchFamily="18" charset="0"/>
                        </a:rPr>
                        <a:t> </a:t>
                      </a:r>
                      <a:endParaRPr lang="en-US" sz="1200" b="0" i="0" u="none" strike="noStrike" dirty="0">
                        <a:solidFill>
                          <a:srgbClr val="000000"/>
                        </a:solidFill>
                        <a:effectLst/>
                        <a:latin typeface="Garamond" pitchFamily="18" charset="0"/>
                      </a:endParaRPr>
                    </a:p>
                  </a:txBody>
                  <a:tcPr marL="9070" marR="9070" marT="9070" marB="0" anchor="b"/>
                </a:tc>
              </a:tr>
            </a:tbl>
          </a:graphicData>
        </a:graphic>
      </p:graphicFrame>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sz="3200" smtClean="0">
                <a:latin typeface="Garamond" pitchFamily="18" charset="0"/>
              </a:rPr>
              <a:t>Central Question</a:t>
            </a:r>
          </a:p>
        </p:txBody>
      </p:sp>
      <p:sp>
        <p:nvSpPr>
          <p:cNvPr id="3" name="Content Placeholder 2"/>
          <p:cNvSpPr>
            <a:spLocks noGrp="1"/>
          </p:cNvSpPr>
          <p:nvPr>
            <p:ph sz="quarter" idx="1"/>
          </p:nvPr>
        </p:nvSpPr>
        <p:spPr/>
        <p:txBody>
          <a:bodyPr>
            <a:normAutofit/>
          </a:bodyPr>
          <a:lstStyle/>
          <a:p>
            <a:pPr marL="274320" indent="-274320" eaLnBrk="1" fontAlgn="auto" hangingPunct="1">
              <a:spcBef>
                <a:spcPts val="580"/>
              </a:spcBef>
              <a:spcAft>
                <a:spcPts val="0"/>
              </a:spcAft>
              <a:buFont typeface="Wingdings 2"/>
              <a:buChar char=""/>
              <a:defRPr/>
            </a:pPr>
            <a:endParaRPr lang="en-US" dirty="0" smtClean="0"/>
          </a:p>
          <a:p>
            <a:pPr marL="274320" indent="-274320" eaLnBrk="1" fontAlgn="auto" hangingPunct="1">
              <a:spcBef>
                <a:spcPts val="580"/>
              </a:spcBef>
              <a:spcAft>
                <a:spcPts val="0"/>
              </a:spcAft>
              <a:buFont typeface="Wingdings 2"/>
              <a:buChar char=""/>
              <a:defRPr/>
            </a:pPr>
            <a:endParaRPr lang="en-US" dirty="0" smtClean="0">
              <a:latin typeface="Garamond" pitchFamily="18" charset="0"/>
            </a:endParaRPr>
          </a:p>
          <a:p>
            <a:pPr marL="274320" indent="-274320" eaLnBrk="1" fontAlgn="auto" hangingPunct="1">
              <a:spcBef>
                <a:spcPts val="580"/>
              </a:spcBef>
              <a:spcAft>
                <a:spcPts val="0"/>
              </a:spcAft>
              <a:buFont typeface="Wingdings 2"/>
              <a:buChar char=""/>
              <a:defRPr/>
            </a:pPr>
            <a:endParaRPr lang="en-US" dirty="0">
              <a:latin typeface="Garamond" pitchFamily="18" charset="0"/>
            </a:endParaRPr>
          </a:p>
          <a:p>
            <a:pPr marL="274320" indent="-274320" eaLnBrk="1" fontAlgn="auto" hangingPunct="1">
              <a:spcBef>
                <a:spcPts val="580"/>
              </a:spcBef>
              <a:spcAft>
                <a:spcPts val="0"/>
              </a:spcAft>
              <a:buFont typeface="Wingdings 2"/>
              <a:buChar char=""/>
              <a:defRPr/>
            </a:pPr>
            <a:r>
              <a:rPr lang="en-US" sz="2800" dirty="0" smtClean="0">
                <a:latin typeface="Garamond" pitchFamily="18" charset="0"/>
              </a:rPr>
              <a:t>How to reduce prison costs while keeping ex-offenders linked to HIV care?</a:t>
            </a:r>
            <a:endParaRPr lang="en-US" sz="2800" dirty="0">
              <a:latin typeface="Garamond" pitchFamily="18" charset="0"/>
            </a:endParaRPr>
          </a:p>
          <a:p>
            <a:pPr marL="0" indent="0" eaLnBrk="1" fontAlgn="auto" hangingPunct="1">
              <a:spcBef>
                <a:spcPts val="580"/>
              </a:spcBef>
              <a:spcAft>
                <a:spcPts val="0"/>
              </a:spcAft>
              <a:buFont typeface="Wingdings 2"/>
              <a:buNone/>
              <a:defRPr/>
            </a:pPr>
            <a:endParaRPr lang="en-US" dirty="0">
              <a:latin typeface="Garamond" pitchFamily="18" charset="0"/>
            </a:endParaRPr>
          </a:p>
        </p:txBody>
      </p:sp>
    </p:spTree>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sz="quarter" idx="1"/>
          </p:nvPr>
        </p:nvSpPr>
        <p:spPr/>
        <p:txBody>
          <a:bodyPr>
            <a:normAutofit/>
          </a:bodyPr>
          <a:lstStyle/>
          <a:p>
            <a:pPr marL="274320" indent="-274320" eaLnBrk="1" fontAlgn="auto" hangingPunct="1">
              <a:spcBef>
                <a:spcPts val="580"/>
              </a:spcBef>
              <a:spcAft>
                <a:spcPts val="0"/>
              </a:spcAft>
              <a:buFont typeface="Wingdings 2"/>
              <a:buChar char=""/>
              <a:defRPr/>
            </a:pPr>
            <a:endParaRPr lang="en-US" dirty="0" smtClean="0"/>
          </a:p>
          <a:p>
            <a:pPr marL="274320" indent="-274320" eaLnBrk="1" fontAlgn="auto" hangingPunct="1">
              <a:spcBef>
                <a:spcPts val="580"/>
              </a:spcBef>
              <a:spcAft>
                <a:spcPts val="0"/>
              </a:spcAft>
              <a:buFont typeface="Wingdings 2"/>
              <a:buChar char=""/>
              <a:defRPr/>
            </a:pPr>
            <a:endParaRPr lang="en-US" dirty="0"/>
          </a:p>
          <a:p>
            <a:pPr marL="0" indent="0" algn="ctr" eaLnBrk="1" fontAlgn="auto" hangingPunct="1">
              <a:spcBef>
                <a:spcPts val="580"/>
              </a:spcBef>
              <a:spcAft>
                <a:spcPts val="0"/>
              </a:spcAft>
              <a:buFont typeface="Wingdings 2"/>
              <a:buNone/>
              <a:defRPr/>
            </a:pPr>
            <a:r>
              <a:rPr lang="en-US" sz="3200" b="1" dirty="0" smtClean="0">
                <a:latin typeface="Garamond" pitchFamily="18" charset="0"/>
              </a:rPr>
              <a:t>Introducing Primary Care Medical Homes (PCMHs) for Ex-offenders Living with HIV</a:t>
            </a:r>
            <a:endParaRPr lang="en-US" sz="3200" b="1" dirty="0">
              <a:latin typeface="Garamond" pitchFamily="18" charset="0"/>
            </a:endParaRPr>
          </a:p>
        </p:txBody>
      </p:sp>
    </p:spTree>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US" sz="3200" smtClean="0">
                <a:latin typeface="Garamond" pitchFamily="18" charset="0"/>
              </a:rPr>
              <a:t>PCMHs Core Principles</a:t>
            </a:r>
          </a:p>
        </p:txBody>
      </p:sp>
      <p:sp>
        <p:nvSpPr>
          <p:cNvPr id="3" name="Content Placeholder 2"/>
          <p:cNvSpPr>
            <a:spLocks noGrp="1"/>
          </p:cNvSpPr>
          <p:nvPr>
            <p:ph sz="quarter" idx="1"/>
          </p:nvPr>
        </p:nvSpPr>
        <p:spPr/>
        <p:txBody>
          <a:bodyPr>
            <a:normAutofit fontScale="85000" lnSpcReduction="10000"/>
          </a:bodyPr>
          <a:lstStyle/>
          <a:p>
            <a:pPr marL="274320" indent="-274320" eaLnBrk="1" fontAlgn="auto" hangingPunct="1">
              <a:spcBef>
                <a:spcPts val="580"/>
              </a:spcBef>
              <a:spcAft>
                <a:spcPts val="0"/>
              </a:spcAft>
              <a:buFont typeface="Wingdings 2"/>
              <a:buChar char=""/>
              <a:defRPr/>
            </a:pPr>
            <a:r>
              <a:rPr lang="en-US" dirty="0" smtClean="0">
                <a:latin typeface="Garamond" pitchFamily="18" charset="0"/>
              </a:rPr>
              <a:t>PCMH is an approach to providing comprehensive primary care and core wrap-around services.</a:t>
            </a:r>
          </a:p>
          <a:p>
            <a:pPr marL="0" indent="0" eaLnBrk="1" fontAlgn="auto" hangingPunct="1">
              <a:spcBef>
                <a:spcPts val="580"/>
              </a:spcBef>
              <a:spcAft>
                <a:spcPts val="0"/>
              </a:spcAft>
              <a:buFont typeface="Wingdings 2"/>
              <a:buNone/>
              <a:defRPr/>
            </a:pPr>
            <a:r>
              <a:rPr lang="en-US" dirty="0" smtClean="0">
                <a:latin typeface="Garamond" pitchFamily="18" charset="0"/>
              </a:rPr>
              <a:t>Principles:</a:t>
            </a:r>
          </a:p>
          <a:p>
            <a:pPr marL="514350" indent="-514350" eaLnBrk="1" fontAlgn="auto" hangingPunct="1">
              <a:spcBef>
                <a:spcPts val="580"/>
              </a:spcBef>
              <a:spcAft>
                <a:spcPts val="0"/>
              </a:spcAft>
              <a:buFont typeface="Wingdings 2"/>
              <a:buAutoNum type="romanLcParenR"/>
              <a:defRPr/>
            </a:pPr>
            <a:r>
              <a:rPr lang="en-US" dirty="0" smtClean="0">
                <a:latin typeface="Garamond" pitchFamily="18" charset="0"/>
              </a:rPr>
              <a:t>Each patient has an ongoing relationship with a personal physician trained to provide 1</a:t>
            </a:r>
            <a:r>
              <a:rPr lang="en-US" baseline="30000" dirty="0" smtClean="0">
                <a:latin typeface="Garamond" pitchFamily="18" charset="0"/>
              </a:rPr>
              <a:t>st</a:t>
            </a:r>
            <a:r>
              <a:rPr lang="en-US" dirty="0" smtClean="0">
                <a:latin typeface="Garamond" pitchFamily="18" charset="0"/>
              </a:rPr>
              <a:t> contact, continuous and comprehensive care.</a:t>
            </a:r>
          </a:p>
          <a:p>
            <a:pPr marL="514350" indent="-514350" eaLnBrk="1" fontAlgn="auto" hangingPunct="1">
              <a:spcBef>
                <a:spcPts val="580"/>
              </a:spcBef>
              <a:spcAft>
                <a:spcPts val="0"/>
              </a:spcAft>
              <a:buFont typeface="Wingdings 2"/>
              <a:buAutoNum type="romanLcParenR"/>
              <a:defRPr/>
            </a:pPr>
            <a:r>
              <a:rPr lang="en-US" dirty="0" smtClean="0">
                <a:latin typeface="Garamond" pitchFamily="18" charset="0"/>
              </a:rPr>
              <a:t>Whole person orientation – chronic care, preventive services, etc.</a:t>
            </a:r>
          </a:p>
          <a:p>
            <a:pPr marL="514350" indent="-514350" eaLnBrk="1" fontAlgn="auto" hangingPunct="1">
              <a:spcBef>
                <a:spcPts val="580"/>
              </a:spcBef>
              <a:spcAft>
                <a:spcPts val="0"/>
              </a:spcAft>
              <a:buFont typeface="Wingdings 2"/>
              <a:buAutoNum type="romanLcParenR"/>
              <a:defRPr/>
            </a:pPr>
            <a:r>
              <a:rPr lang="en-US" dirty="0" smtClean="0">
                <a:latin typeface="Garamond" pitchFamily="18" charset="0"/>
              </a:rPr>
              <a:t>Care is coordinated and integrated across all elements of the complex health care system.</a:t>
            </a:r>
          </a:p>
          <a:p>
            <a:pPr marL="514350" indent="-514350" eaLnBrk="1" fontAlgn="auto" hangingPunct="1">
              <a:spcBef>
                <a:spcPts val="580"/>
              </a:spcBef>
              <a:spcAft>
                <a:spcPts val="0"/>
              </a:spcAft>
              <a:buFont typeface="Wingdings 2"/>
              <a:buAutoNum type="romanLcParenR"/>
              <a:defRPr/>
            </a:pPr>
            <a:r>
              <a:rPr lang="en-US" dirty="0" smtClean="0">
                <a:latin typeface="Garamond" pitchFamily="18" charset="0"/>
              </a:rPr>
              <a:t>Quality and safety are hallmarks of PCMHs.</a:t>
            </a:r>
          </a:p>
          <a:p>
            <a:pPr marL="514350" indent="-514350" eaLnBrk="1" fontAlgn="auto" hangingPunct="1">
              <a:spcBef>
                <a:spcPts val="580"/>
              </a:spcBef>
              <a:spcAft>
                <a:spcPts val="0"/>
              </a:spcAft>
              <a:buFont typeface="Wingdings 2"/>
              <a:buAutoNum type="romanLcParenR"/>
              <a:defRPr/>
            </a:pPr>
            <a:r>
              <a:rPr lang="en-US" dirty="0" smtClean="0">
                <a:latin typeface="Garamond" pitchFamily="18" charset="0"/>
              </a:rPr>
              <a:t>Enhanced access to care is available through systems such as open scheduling, expanded hours and new options for communication.</a:t>
            </a:r>
            <a:endParaRPr lang="en-US" dirty="0">
              <a:latin typeface="Garamond" pitchFamily="18" charset="0"/>
            </a:endParaRPr>
          </a:p>
        </p:txBody>
      </p:sp>
    </p:spTree>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n-US" sz="3200" smtClean="0">
                <a:latin typeface="Garamond" pitchFamily="18" charset="0"/>
              </a:rPr>
              <a:t>Social Services to be Provided in Ex-Offenders PCMHs</a:t>
            </a:r>
          </a:p>
        </p:txBody>
      </p:sp>
      <p:sp>
        <p:nvSpPr>
          <p:cNvPr id="3" name="Content Placeholder 2"/>
          <p:cNvSpPr>
            <a:spLocks noGrp="1"/>
          </p:cNvSpPr>
          <p:nvPr>
            <p:ph sz="quarter" idx="1"/>
          </p:nvPr>
        </p:nvSpPr>
        <p:spPr/>
        <p:txBody>
          <a:bodyPr>
            <a:normAutofit/>
          </a:bodyPr>
          <a:lstStyle/>
          <a:p>
            <a:pPr marL="274320" indent="-274320" eaLnBrk="1" fontAlgn="auto" hangingPunct="1">
              <a:spcBef>
                <a:spcPts val="1200"/>
              </a:spcBef>
              <a:spcAft>
                <a:spcPts val="0"/>
              </a:spcAft>
              <a:buFont typeface="Wingdings 2"/>
              <a:buChar char=""/>
              <a:defRPr/>
            </a:pPr>
            <a:r>
              <a:rPr lang="en-US" sz="2000" dirty="0" smtClean="0">
                <a:latin typeface="Garamond" pitchFamily="18" charset="0"/>
              </a:rPr>
              <a:t>Transportation</a:t>
            </a:r>
          </a:p>
          <a:p>
            <a:pPr marL="274320" indent="-274320" eaLnBrk="1" fontAlgn="auto" hangingPunct="1">
              <a:spcBef>
                <a:spcPts val="1200"/>
              </a:spcBef>
              <a:spcAft>
                <a:spcPts val="0"/>
              </a:spcAft>
              <a:buFont typeface="Wingdings 2"/>
              <a:buChar char=""/>
              <a:defRPr/>
            </a:pPr>
            <a:r>
              <a:rPr lang="en-US" sz="2000" dirty="0" smtClean="0">
                <a:latin typeface="Garamond" pitchFamily="18" charset="0"/>
              </a:rPr>
              <a:t>Disease Education  (Baker et al. 2003)</a:t>
            </a:r>
          </a:p>
          <a:p>
            <a:pPr marL="274320" indent="-274320" eaLnBrk="1" fontAlgn="auto" hangingPunct="1">
              <a:spcBef>
                <a:spcPts val="1200"/>
              </a:spcBef>
              <a:spcAft>
                <a:spcPts val="0"/>
              </a:spcAft>
              <a:buFont typeface="Wingdings 2"/>
              <a:buChar char=""/>
              <a:defRPr/>
            </a:pPr>
            <a:r>
              <a:rPr lang="en-US" sz="2000" dirty="0" smtClean="0">
                <a:latin typeface="Garamond" pitchFamily="18" charset="0"/>
              </a:rPr>
              <a:t>Housing Counseling (Arno et al., 1996 and Cunningham et al., 2007)</a:t>
            </a:r>
          </a:p>
          <a:p>
            <a:pPr marL="274320" indent="-274320" eaLnBrk="1" fontAlgn="auto" hangingPunct="1">
              <a:spcBef>
                <a:spcPts val="1200"/>
              </a:spcBef>
              <a:spcAft>
                <a:spcPts val="0"/>
              </a:spcAft>
              <a:buFont typeface="Wingdings 2"/>
              <a:buChar char=""/>
              <a:defRPr/>
            </a:pPr>
            <a:r>
              <a:rPr lang="en-US" sz="2000" dirty="0" smtClean="0">
                <a:latin typeface="Garamond" pitchFamily="18" charset="0"/>
              </a:rPr>
              <a:t>Psychiatric Care</a:t>
            </a:r>
          </a:p>
          <a:p>
            <a:pPr marL="274320" indent="-274320" eaLnBrk="1" fontAlgn="auto" hangingPunct="1">
              <a:spcBef>
                <a:spcPts val="1200"/>
              </a:spcBef>
              <a:spcAft>
                <a:spcPts val="0"/>
              </a:spcAft>
              <a:buFont typeface="Wingdings 2"/>
              <a:buChar char=""/>
              <a:defRPr/>
            </a:pPr>
            <a:r>
              <a:rPr lang="en-US" sz="2000" dirty="0" smtClean="0">
                <a:latin typeface="Garamond" pitchFamily="18" charset="0"/>
              </a:rPr>
              <a:t>Job search assistance</a:t>
            </a:r>
          </a:p>
          <a:p>
            <a:pPr marL="274320" indent="-274320" eaLnBrk="1" fontAlgn="auto" hangingPunct="1">
              <a:spcBef>
                <a:spcPts val="1200"/>
              </a:spcBef>
              <a:spcAft>
                <a:spcPts val="0"/>
              </a:spcAft>
              <a:buFont typeface="Wingdings 2"/>
              <a:buChar char=""/>
              <a:defRPr/>
            </a:pPr>
            <a:r>
              <a:rPr lang="en-US" sz="2000" dirty="0" smtClean="0">
                <a:latin typeface="Garamond" pitchFamily="18" charset="0"/>
              </a:rPr>
              <a:t>Vocational  skills training</a:t>
            </a:r>
          </a:p>
          <a:p>
            <a:pPr marL="274320" indent="-274320" eaLnBrk="1" fontAlgn="auto" hangingPunct="1">
              <a:spcBef>
                <a:spcPts val="1200"/>
              </a:spcBef>
              <a:spcAft>
                <a:spcPts val="0"/>
              </a:spcAft>
              <a:buFont typeface="Wingdings 2"/>
              <a:buChar char=""/>
              <a:defRPr/>
            </a:pPr>
            <a:r>
              <a:rPr lang="en-US" sz="2000" dirty="0" smtClean="0">
                <a:latin typeface="Garamond" pitchFamily="18" charset="0"/>
              </a:rPr>
              <a:t>Access to food banks</a:t>
            </a:r>
          </a:p>
          <a:p>
            <a:pPr marL="274320" indent="-274320" eaLnBrk="1" fontAlgn="auto" hangingPunct="1">
              <a:spcBef>
                <a:spcPts val="1200"/>
              </a:spcBef>
              <a:spcAft>
                <a:spcPts val="0"/>
              </a:spcAft>
              <a:buFont typeface="Wingdings 2"/>
              <a:buChar char=""/>
              <a:defRPr/>
            </a:pPr>
            <a:r>
              <a:rPr lang="en-US" sz="2000" dirty="0" smtClean="0">
                <a:latin typeface="Garamond" pitchFamily="18" charset="0"/>
              </a:rPr>
              <a:t>Clothing assistance</a:t>
            </a:r>
          </a:p>
          <a:p>
            <a:pPr marL="0" indent="0" eaLnBrk="1" fontAlgn="auto" hangingPunct="1">
              <a:spcBef>
                <a:spcPts val="580"/>
              </a:spcBef>
              <a:spcAft>
                <a:spcPts val="0"/>
              </a:spcAft>
              <a:buFont typeface="Wingdings 2"/>
              <a:buNone/>
              <a:defRPr/>
            </a:pPr>
            <a:endParaRPr lang="en-US" sz="2000" dirty="0">
              <a:latin typeface="Garamond" pitchFamily="18" charset="0"/>
            </a:endParaRPr>
          </a:p>
        </p:txBody>
      </p:sp>
    </p:spTree>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r>
              <a:rPr lang="en-US" sz="3200" smtClean="0">
                <a:latin typeface="Garamond" pitchFamily="18" charset="0"/>
              </a:rPr>
              <a:t>Logic Model PCMH for Ex-Offenders</a:t>
            </a:r>
          </a:p>
        </p:txBody>
      </p:sp>
      <p:graphicFrame>
        <p:nvGraphicFramePr>
          <p:cNvPr id="7" name="Content Placeholder 6"/>
          <p:cNvGraphicFramePr>
            <a:graphicFrameLocks noGrp="1"/>
          </p:cNvGraphicFramePr>
          <p:nvPr>
            <p:ph sz="quarter" idx="1"/>
          </p:nvPr>
        </p:nvGraphicFramePr>
        <p:xfrm>
          <a:off x="609600" y="1752600"/>
          <a:ext cx="7619997" cy="4190998"/>
        </p:xfrm>
        <a:graphic>
          <a:graphicData uri="http://schemas.openxmlformats.org/drawingml/2006/table">
            <a:tbl>
              <a:tblPr>
                <a:tableStyleId>{5C22544A-7EE6-4342-B048-85BDC9FD1C3A}</a:tableStyleId>
              </a:tblPr>
              <a:tblGrid>
                <a:gridCol w="294971"/>
                <a:gridCol w="543229"/>
                <a:gridCol w="1103673"/>
                <a:gridCol w="1085059"/>
                <a:gridCol w="1085059"/>
                <a:gridCol w="1085059"/>
                <a:gridCol w="1085059"/>
                <a:gridCol w="1085059"/>
                <a:gridCol w="252829"/>
              </a:tblGrid>
              <a:tr h="196070">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r>
              <a:tr h="196070">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245087">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dirty="0">
                          <a:effectLst/>
                        </a:rPr>
                        <a:t> </a:t>
                      </a:r>
                      <a:endParaRPr lang="en-US" sz="1100" b="0" i="0" u="none" strike="noStrike" dirty="0">
                        <a:solidFill>
                          <a:srgbClr val="000000"/>
                        </a:solidFill>
                        <a:effectLst/>
                        <a:latin typeface="Calibri"/>
                      </a:endParaRPr>
                    </a:p>
                  </a:txBody>
                  <a:tcPr marL="0" marR="0" marT="0" marB="0">
                    <a:solidFill>
                      <a:srgbClr val="92D050"/>
                    </a:solidFill>
                  </a:tcPr>
                </a:tc>
                <a:tc rowSpan="2" gridSpan="3">
                  <a:txBody>
                    <a:bodyPr/>
                    <a:lstStyle/>
                    <a:p>
                      <a:pPr algn="ctr" fontAlgn="b"/>
                      <a:r>
                        <a:rPr lang="en-US" sz="900" b="1" u="none" strike="noStrike" dirty="0">
                          <a:effectLst/>
                          <a:latin typeface="Garamond" pitchFamily="18" charset="0"/>
                        </a:rPr>
                        <a:t>INTRODUCE </a:t>
                      </a:r>
                      <a:r>
                        <a:rPr lang="en-US" sz="900" b="1" u="none" strike="noStrike" dirty="0" smtClean="0">
                          <a:effectLst/>
                          <a:latin typeface="Garamond" pitchFamily="18" charset="0"/>
                        </a:rPr>
                        <a:t>LOW</a:t>
                      </a:r>
                      <a:r>
                        <a:rPr lang="en-US" sz="900" b="1" u="none" strike="noStrike" baseline="0" dirty="0" smtClean="0">
                          <a:effectLst/>
                          <a:latin typeface="Garamond" pitchFamily="18" charset="0"/>
                        </a:rPr>
                        <a:t> RISK </a:t>
                      </a:r>
                      <a:r>
                        <a:rPr lang="en-US" sz="900" b="1" u="none" strike="noStrike" dirty="0" smtClean="0">
                          <a:effectLst/>
                          <a:latin typeface="Garamond" pitchFamily="18" charset="0"/>
                        </a:rPr>
                        <a:t>PRISONERS </a:t>
                      </a:r>
                      <a:r>
                        <a:rPr lang="en-US" sz="900" b="1" u="none" strike="noStrike" dirty="0">
                          <a:effectLst/>
                          <a:latin typeface="Garamond" pitchFamily="18" charset="0"/>
                        </a:rPr>
                        <a:t>LIVING WITH HIV TO DCCS &amp; COMMUNITY MEDICAL CARE PROVIDERS</a:t>
                      </a:r>
                      <a:endParaRPr lang="en-US" sz="900" b="1" i="0" u="none" strike="noStrike" dirty="0">
                        <a:solidFill>
                          <a:srgbClr val="000000"/>
                        </a:solidFill>
                        <a:effectLst/>
                        <a:latin typeface="Garamond" pitchFamily="18" charset="0"/>
                      </a:endParaRPr>
                    </a:p>
                  </a:txBody>
                  <a:tcPr marL="0" marR="0" marT="0" marB="0" anchor="b">
                    <a:noFill/>
                  </a:tcPr>
                </a:tc>
                <a:tc rowSpan="2" hMerge="1">
                  <a:txBody>
                    <a:bodyPr/>
                    <a:lstStyle/>
                    <a:p>
                      <a:endParaRPr lang="en-US"/>
                    </a:p>
                  </a:txBody>
                  <a:tcPr/>
                </a:tc>
                <a:tc rowSpan="2" hMerge="1">
                  <a:txBody>
                    <a:bodyPr/>
                    <a:lstStyle/>
                    <a:p>
                      <a:endParaRPr lang="en-US"/>
                    </a:p>
                  </a:txBody>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96070">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rgbClr val="92D050"/>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96070">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245087">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rowSpan="2" gridSpan="3">
                  <a:txBody>
                    <a:bodyPr/>
                    <a:lstStyle/>
                    <a:p>
                      <a:pPr algn="ctr" fontAlgn="ctr"/>
                      <a:r>
                        <a:rPr lang="en-US" sz="900" b="1" u="none" strike="noStrike" dirty="0">
                          <a:effectLst/>
                          <a:latin typeface="Garamond" pitchFamily="18" charset="0"/>
                        </a:rPr>
                        <a:t>EARLY RELEASE OF LOW-RISK OFFENDERS LIVING WITH HIV IS CORDINATED WITH MEDICAL HOMES</a:t>
                      </a:r>
                      <a:endParaRPr lang="en-US" sz="900" b="1" i="0" u="none" strike="noStrike" dirty="0">
                        <a:solidFill>
                          <a:srgbClr val="000000"/>
                        </a:solidFill>
                        <a:effectLst/>
                        <a:latin typeface="Garamond" pitchFamily="18" charset="0"/>
                      </a:endParaRPr>
                    </a:p>
                  </a:txBody>
                  <a:tcPr marL="0" marR="0" marT="0" marB="0" anchor="ctr">
                    <a:noFill/>
                  </a:tcPr>
                </a:tc>
                <a:tc rowSpan="2" hMerge="1">
                  <a:txBody>
                    <a:bodyPr/>
                    <a:lstStyle/>
                    <a:p>
                      <a:endParaRPr lang="en-US"/>
                    </a:p>
                  </a:txBody>
                  <a:tcPr/>
                </a:tc>
                <a:tc rowSpan="2" hMerge="1">
                  <a:txBody>
                    <a:bodyPr/>
                    <a:lstStyle/>
                    <a:p>
                      <a:endParaRPr lang="en-US"/>
                    </a:p>
                  </a:txBody>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257342">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rowSpan="5">
                  <a:txBody>
                    <a:bodyPr/>
                    <a:lstStyle/>
                    <a:p>
                      <a:pPr algn="ctr" fontAlgn="ctr"/>
                      <a:r>
                        <a:rPr lang="en-US" sz="1050" b="1" u="none" strike="noStrike" dirty="0">
                          <a:effectLst/>
                          <a:latin typeface="Garamond" pitchFamily="18" charset="0"/>
                        </a:rPr>
                        <a:t>TIME</a:t>
                      </a:r>
                      <a:endParaRPr lang="en-US" sz="1050" b="1" i="0" u="none" strike="noStrike" dirty="0">
                        <a:solidFill>
                          <a:srgbClr val="000000"/>
                        </a:solidFill>
                        <a:effectLst/>
                        <a:latin typeface="Garamond" pitchFamily="18" charset="0"/>
                      </a:endParaRPr>
                    </a:p>
                  </a:txBody>
                  <a:tcPr marL="0" marR="0" marT="0" marB="0" vert="vert270" anchor="ctr">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96070">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vMerge="1">
                  <a:txBody>
                    <a:bodyPr/>
                    <a:lstStyle/>
                    <a:p>
                      <a:endParaRPr lang="en-US"/>
                    </a:p>
                  </a:txBody>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83816">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vMerge="1">
                  <a:txBody>
                    <a:bodyPr/>
                    <a:lstStyle/>
                    <a:p>
                      <a:endParaRPr lang="en-US"/>
                    </a:p>
                  </a:txBody>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rowSpan="4" gridSpan="3">
                  <a:txBody>
                    <a:bodyPr/>
                    <a:lstStyle/>
                    <a:p>
                      <a:pPr algn="ctr" fontAlgn="ctr"/>
                      <a:r>
                        <a:rPr lang="en-US" sz="900" b="1" u="none" strike="noStrike" dirty="0">
                          <a:effectLst/>
                          <a:latin typeface="Garamond" pitchFamily="18" charset="0"/>
                        </a:rPr>
                        <a:t>APPROXIMATELY ONE YEAR BEFORE THE OFFICIAL RELEASE, HIV POSITIVE </a:t>
                      </a:r>
                      <a:r>
                        <a:rPr lang="en-US" sz="900" b="1" u="none" strike="noStrike" dirty="0" smtClean="0">
                          <a:effectLst/>
                          <a:latin typeface="Garamond" pitchFamily="18" charset="0"/>
                        </a:rPr>
                        <a:t>LOW</a:t>
                      </a:r>
                      <a:r>
                        <a:rPr lang="en-US" sz="900" b="1" u="none" strike="noStrike" baseline="0" dirty="0" smtClean="0">
                          <a:effectLst/>
                          <a:latin typeface="Garamond" pitchFamily="18" charset="0"/>
                        </a:rPr>
                        <a:t> RISK</a:t>
                      </a:r>
                      <a:r>
                        <a:rPr lang="en-US" sz="900" b="1" u="none" strike="noStrike" dirty="0" smtClean="0">
                          <a:effectLst/>
                          <a:latin typeface="Garamond" pitchFamily="18" charset="0"/>
                        </a:rPr>
                        <a:t> </a:t>
                      </a:r>
                      <a:r>
                        <a:rPr lang="en-US" sz="900" b="1" u="none" strike="noStrike" dirty="0">
                          <a:effectLst/>
                          <a:latin typeface="Garamond" pitchFamily="18" charset="0"/>
                        </a:rPr>
                        <a:t>EX-OFFENDERS ARE RELEASED INTO MEDICAL HOMES</a:t>
                      </a:r>
                      <a:endParaRPr lang="en-US" sz="900" b="1" i="0" u="none" strike="noStrike" dirty="0">
                        <a:solidFill>
                          <a:srgbClr val="000000"/>
                        </a:solidFill>
                        <a:effectLst/>
                        <a:latin typeface="Garamond" pitchFamily="18" charset="0"/>
                      </a:endParaRPr>
                    </a:p>
                  </a:txBody>
                  <a:tcPr marL="0" marR="0" marT="0" marB="0" anchor="ctr">
                    <a:noFill/>
                  </a:tcPr>
                </a:tc>
                <a:tc rowSpan="4" hMerge="1">
                  <a:txBody>
                    <a:bodyPr/>
                    <a:lstStyle/>
                    <a:p>
                      <a:endParaRPr lang="en-US"/>
                    </a:p>
                  </a:txBody>
                  <a:tcPr/>
                </a:tc>
                <a:tc rowSpan="4" hMerge="1">
                  <a:txBody>
                    <a:bodyPr/>
                    <a:lstStyle/>
                    <a:p>
                      <a:endParaRPr lang="en-US"/>
                    </a:p>
                  </a:txBody>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83816">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vMerge="1">
                  <a:txBody>
                    <a:bodyPr/>
                    <a:lstStyle/>
                    <a:p>
                      <a:endParaRPr lang="en-US"/>
                    </a:p>
                  </a:txBody>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83816">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vMerge="1">
                  <a:txBody>
                    <a:bodyPr/>
                    <a:lstStyle/>
                    <a:p>
                      <a:endParaRPr lang="en-US"/>
                    </a:p>
                  </a:txBody>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96070">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96070">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83816">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rowSpan="3" gridSpan="3">
                  <a:txBody>
                    <a:bodyPr/>
                    <a:lstStyle/>
                    <a:p>
                      <a:pPr algn="ctr" fontAlgn="ctr"/>
                      <a:r>
                        <a:rPr lang="en-US" sz="900" b="1" u="none" strike="noStrike" dirty="0">
                          <a:effectLst/>
                          <a:latin typeface="Garamond" pitchFamily="18" charset="0"/>
                        </a:rPr>
                        <a:t>IN PCMHs EX-OFFENDERS RECEIVE COMPREHENSIVE MEDICAL CARE PLUS WRAP AROUND SERVICES</a:t>
                      </a:r>
                      <a:endParaRPr lang="en-US" sz="900" b="1" i="0" u="none" strike="noStrike" dirty="0">
                        <a:solidFill>
                          <a:srgbClr val="000000"/>
                        </a:solidFill>
                        <a:effectLst/>
                        <a:latin typeface="Garamond" pitchFamily="18" charset="0"/>
                      </a:endParaRPr>
                    </a:p>
                  </a:txBody>
                  <a:tcPr marL="0" marR="0" marT="0" marB="0" anchor="ctr">
                    <a:noFill/>
                  </a:tcPr>
                </a:tc>
                <a:tc rowSpan="3" hMerge="1">
                  <a:txBody>
                    <a:bodyPr/>
                    <a:lstStyle/>
                    <a:p>
                      <a:endParaRPr lang="en-US"/>
                    </a:p>
                  </a:txBody>
                  <a:tcPr/>
                </a:tc>
                <a:tc rowSpan="3" hMerge="1">
                  <a:txBody>
                    <a:bodyPr/>
                    <a:lstStyle/>
                    <a:p>
                      <a:endParaRPr lang="en-US"/>
                    </a:p>
                  </a:txBody>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83816">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96070">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r>
              <a:tr h="196070">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83816">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rowSpan="2" gridSpan="3">
                  <a:txBody>
                    <a:bodyPr/>
                    <a:lstStyle/>
                    <a:p>
                      <a:pPr algn="ctr" fontAlgn="ctr"/>
                      <a:r>
                        <a:rPr lang="en-US" sz="900" b="1" u="none" strike="noStrike" dirty="0">
                          <a:effectLst/>
                          <a:latin typeface="Garamond" pitchFamily="18" charset="0"/>
                        </a:rPr>
                        <a:t>EX-OFFENDERS BECOME INDEPENDENT BUT REMAINED LINKED TO THEIR MEDICAL PROVIDERS</a:t>
                      </a:r>
                      <a:endParaRPr lang="en-US" sz="900" b="1" i="0" u="none" strike="noStrike" dirty="0">
                        <a:solidFill>
                          <a:srgbClr val="000000"/>
                        </a:solidFill>
                        <a:effectLst/>
                        <a:latin typeface="Garamond" pitchFamily="18" charset="0"/>
                      </a:endParaRPr>
                    </a:p>
                  </a:txBody>
                  <a:tcPr marL="0" marR="0" marT="0" marB="0" anchor="ctr">
                    <a:noFill/>
                  </a:tcPr>
                </a:tc>
                <a:tc rowSpan="2" hMerge="1">
                  <a:txBody>
                    <a:bodyPr/>
                    <a:lstStyle/>
                    <a:p>
                      <a:endParaRPr lang="en-US"/>
                    </a:p>
                  </a:txBody>
                  <a:tcPr/>
                </a:tc>
                <a:tc rowSpan="2" hMerge="1">
                  <a:txBody>
                    <a:bodyPr/>
                    <a:lstStyle/>
                    <a:p>
                      <a:endParaRPr lang="en-US"/>
                    </a:p>
                  </a:txBody>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96070">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rgbClr val="92D050"/>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rgbClr val="92D050"/>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96070">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a:effectLst/>
                        </a:rPr>
                        <a:t> </a:t>
                      </a:r>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r h="183816">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c>
                  <a:txBody>
                    <a:bodyPr/>
                    <a:lstStyle/>
                    <a:p>
                      <a:pPr algn="l" fontAlgn="b"/>
                      <a:endParaRPr lang="en-US" sz="800" b="0" i="0" u="none" strike="noStrike" dirty="0">
                        <a:solidFill>
                          <a:srgbClr val="000000"/>
                        </a:solidFill>
                        <a:effectLst/>
                        <a:latin typeface="Garamond"/>
                      </a:endParaRPr>
                    </a:p>
                  </a:txBody>
                  <a:tcPr marL="0" marR="0" marT="0" marB="0" anchor="b">
                    <a:solidFill>
                      <a:schemeClr val="accent1"/>
                    </a:solidFill>
                  </a:tcPr>
                </a:tc>
              </a:tr>
            </a:tbl>
          </a:graphicData>
        </a:graphic>
      </p:graphicFrame>
      <p:cxnSp>
        <p:nvCxnSpPr>
          <p:cNvPr id="8" name="Straight Arrow Connector 7"/>
          <p:cNvCxnSpPr/>
          <p:nvPr/>
        </p:nvCxnSpPr>
        <p:spPr>
          <a:xfrm>
            <a:off x="1295400" y="2514600"/>
            <a:ext cx="0" cy="2378075"/>
          </a:xfrm>
          <a:prstGeom prst="straightConnector1">
            <a:avLst/>
          </a:prstGeom>
          <a:ln w="28575">
            <a:solidFill>
              <a:sysClr val="windowText" lastClr="0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eaLnBrk="1" hangingPunct="1"/>
            <a:r>
              <a:rPr lang="en-US" sz="2400" b="1" smtClean="0">
                <a:latin typeface="Garamond" pitchFamily="18" charset="0"/>
              </a:rPr>
              <a:t>Simmulated PA Cost savings</a:t>
            </a:r>
          </a:p>
        </p:txBody>
      </p:sp>
      <p:sp>
        <p:nvSpPr>
          <p:cNvPr id="3" name="Content Placeholder 2"/>
          <p:cNvSpPr>
            <a:spLocks noGrp="1"/>
          </p:cNvSpPr>
          <p:nvPr>
            <p:ph sz="quarter" idx="1"/>
          </p:nvPr>
        </p:nvSpPr>
        <p:spPr/>
        <p:txBody>
          <a:bodyPr>
            <a:normAutofit lnSpcReduction="10000"/>
          </a:bodyPr>
          <a:lstStyle/>
          <a:p>
            <a:pPr marL="274320" indent="-274320" eaLnBrk="1" fontAlgn="auto" hangingPunct="1">
              <a:spcBef>
                <a:spcPts val="580"/>
              </a:spcBef>
              <a:spcAft>
                <a:spcPts val="0"/>
              </a:spcAft>
              <a:buFont typeface="Wingdings 2"/>
              <a:buNone/>
              <a:defRPr/>
            </a:pPr>
            <a:r>
              <a:rPr lang="en-US" sz="2000" dirty="0" smtClean="0">
                <a:solidFill>
                  <a:srgbClr val="FF0000"/>
                </a:solidFill>
                <a:latin typeface="Garamond" pitchFamily="18" charset="0"/>
              </a:rPr>
              <a:t>A - $29, 376,000</a:t>
            </a:r>
            <a:r>
              <a:rPr lang="en-US" sz="2000" dirty="0" smtClean="0">
                <a:latin typeface="Garamond" pitchFamily="18" charset="0"/>
              </a:rPr>
              <a:t> – Savings from releasing the 918 patients a year early </a:t>
            </a:r>
            <a:r>
              <a:rPr lang="en-US" sz="1800" dirty="0" smtClean="0">
                <a:solidFill>
                  <a:schemeClr val="tx2"/>
                </a:solidFill>
                <a:latin typeface="Garamond" pitchFamily="18" charset="0"/>
              </a:rPr>
              <a:t>(918 * $32,000)</a:t>
            </a:r>
            <a:endParaRPr lang="en-US" sz="2000" dirty="0" smtClean="0">
              <a:latin typeface="Garamond" pitchFamily="18" charset="0"/>
            </a:endParaRPr>
          </a:p>
          <a:p>
            <a:pPr marL="274320" indent="-274320" eaLnBrk="1" fontAlgn="auto" hangingPunct="1">
              <a:spcBef>
                <a:spcPts val="580"/>
              </a:spcBef>
              <a:spcAft>
                <a:spcPts val="0"/>
              </a:spcAft>
              <a:buFont typeface="Wingdings 2"/>
              <a:buNone/>
              <a:defRPr/>
            </a:pPr>
            <a:endParaRPr lang="en-US" sz="1000" dirty="0" smtClean="0">
              <a:solidFill>
                <a:srgbClr val="FF0000"/>
              </a:solidFill>
              <a:latin typeface="Garamond" pitchFamily="18" charset="0"/>
            </a:endParaRPr>
          </a:p>
          <a:p>
            <a:pPr marL="274320" indent="-274320" eaLnBrk="1" fontAlgn="auto" hangingPunct="1">
              <a:spcBef>
                <a:spcPts val="580"/>
              </a:spcBef>
              <a:spcAft>
                <a:spcPts val="0"/>
              </a:spcAft>
              <a:buFont typeface="Wingdings 2"/>
              <a:buNone/>
              <a:defRPr/>
            </a:pPr>
            <a:r>
              <a:rPr lang="en-US" sz="2000" dirty="0" smtClean="0">
                <a:solidFill>
                  <a:srgbClr val="FF0000"/>
                </a:solidFill>
                <a:latin typeface="Garamond" pitchFamily="18" charset="0"/>
              </a:rPr>
              <a:t>B - $22,032,000 </a:t>
            </a:r>
            <a:r>
              <a:rPr lang="en-US" sz="2000" dirty="0" smtClean="0">
                <a:latin typeface="Garamond" pitchFamily="18" charset="0"/>
              </a:rPr>
              <a:t>– Savings from HIV/AIDS medications </a:t>
            </a:r>
            <a:r>
              <a:rPr lang="en-US" sz="1800" dirty="0" smtClean="0">
                <a:latin typeface="Garamond" pitchFamily="18" charset="0"/>
              </a:rPr>
              <a:t>(918 * $24,000)</a:t>
            </a:r>
            <a:endParaRPr lang="en-US" sz="2000" dirty="0" smtClean="0">
              <a:latin typeface="Garamond" pitchFamily="18" charset="0"/>
            </a:endParaRPr>
          </a:p>
          <a:p>
            <a:pPr marL="274320" indent="-274320" eaLnBrk="1" fontAlgn="auto" hangingPunct="1">
              <a:spcBef>
                <a:spcPts val="580"/>
              </a:spcBef>
              <a:spcAft>
                <a:spcPts val="0"/>
              </a:spcAft>
              <a:buFont typeface="Wingdings 2"/>
              <a:buNone/>
              <a:defRPr/>
            </a:pPr>
            <a:endParaRPr lang="en-US" sz="1000" dirty="0" smtClean="0">
              <a:solidFill>
                <a:srgbClr val="FF0000"/>
              </a:solidFill>
              <a:latin typeface="Garamond" pitchFamily="18" charset="0"/>
            </a:endParaRPr>
          </a:p>
          <a:p>
            <a:pPr marL="274320" indent="-274320" eaLnBrk="1" fontAlgn="auto" hangingPunct="1">
              <a:spcBef>
                <a:spcPts val="580"/>
              </a:spcBef>
              <a:spcAft>
                <a:spcPts val="0"/>
              </a:spcAft>
              <a:buFont typeface="Wingdings 2"/>
              <a:buNone/>
              <a:defRPr/>
            </a:pPr>
            <a:r>
              <a:rPr lang="en-US" sz="2000" dirty="0" smtClean="0">
                <a:solidFill>
                  <a:srgbClr val="FF0000"/>
                </a:solidFill>
                <a:latin typeface="Garamond" pitchFamily="18" charset="0"/>
              </a:rPr>
              <a:t>C - $2,937,600 </a:t>
            </a:r>
            <a:r>
              <a:rPr lang="en-US" sz="2000" dirty="0" smtClean="0">
                <a:latin typeface="Garamond" pitchFamily="18" charset="0"/>
              </a:rPr>
              <a:t>- From prevented emergency room visits </a:t>
            </a:r>
            <a:r>
              <a:rPr lang="en-US" sz="1800" dirty="0" smtClean="0">
                <a:latin typeface="Garamond" pitchFamily="18" charset="0"/>
              </a:rPr>
              <a:t>(2 visits * 918 * $1,600)</a:t>
            </a:r>
            <a:endParaRPr lang="en-US" sz="2000" dirty="0" smtClean="0">
              <a:latin typeface="Garamond" pitchFamily="18" charset="0"/>
            </a:endParaRPr>
          </a:p>
          <a:p>
            <a:pPr marL="274320" indent="-274320" eaLnBrk="1" fontAlgn="auto" hangingPunct="1">
              <a:spcBef>
                <a:spcPts val="580"/>
              </a:spcBef>
              <a:spcAft>
                <a:spcPts val="0"/>
              </a:spcAft>
              <a:buFont typeface="Wingdings 2"/>
              <a:buNone/>
              <a:defRPr/>
            </a:pPr>
            <a:endParaRPr lang="en-US" sz="1000" dirty="0" smtClean="0">
              <a:latin typeface="Garamond" pitchFamily="18" charset="0"/>
            </a:endParaRPr>
          </a:p>
          <a:p>
            <a:pPr marL="274320" indent="-274320" eaLnBrk="1" fontAlgn="auto" hangingPunct="1">
              <a:spcBef>
                <a:spcPts val="580"/>
              </a:spcBef>
              <a:spcAft>
                <a:spcPts val="0"/>
              </a:spcAft>
              <a:buFont typeface="Wingdings 2"/>
              <a:buNone/>
              <a:defRPr/>
            </a:pPr>
            <a:r>
              <a:rPr lang="en-US" sz="2000" dirty="0" smtClean="0">
                <a:solidFill>
                  <a:srgbClr val="FF0000"/>
                </a:solidFill>
                <a:latin typeface="Garamond" pitchFamily="18" charset="0"/>
              </a:rPr>
              <a:t>D - $17,625,600 </a:t>
            </a:r>
            <a:r>
              <a:rPr lang="en-US" sz="2000" dirty="0" smtClean="0">
                <a:latin typeface="Garamond" pitchFamily="18" charset="0"/>
              </a:rPr>
              <a:t>- From prevented recidivism in the future</a:t>
            </a:r>
            <a:endParaRPr lang="en-US" sz="2000" dirty="0" smtClean="0">
              <a:solidFill>
                <a:srgbClr val="FF0000"/>
              </a:solidFill>
              <a:latin typeface="Garamond" pitchFamily="18" charset="0"/>
            </a:endParaRPr>
          </a:p>
          <a:p>
            <a:pPr marL="274320" indent="-274320" eaLnBrk="1" fontAlgn="auto" hangingPunct="1">
              <a:spcBef>
                <a:spcPts val="580"/>
              </a:spcBef>
              <a:spcAft>
                <a:spcPts val="0"/>
              </a:spcAft>
              <a:buFont typeface="Wingdings 2"/>
              <a:buNone/>
              <a:defRPr/>
            </a:pPr>
            <a:endParaRPr lang="en-US" sz="1000" dirty="0" smtClean="0">
              <a:solidFill>
                <a:srgbClr val="FF0000"/>
              </a:solidFill>
              <a:latin typeface="Garamond" pitchFamily="18" charset="0"/>
            </a:endParaRPr>
          </a:p>
          <a:p>
            <a:pPr marL="274320" indent="-274320" eaLnBrk="1" fontAlgn="auto" hangingPunct="1">
              <a:spcBef>
                <a:spcPts val="580"/>
              </a:spcBef>
              <a:spcAft>
                <a:spcPts val="0"/>
              </a:spcAft>
              <a:buFont typeface="Wingdings 2"/>
              <a:buNone/>
              <a:defRPr/>
            </a:pPr>
            <a:r>
              <a:rPr lang="en-US" sz="2000" dirty="0" smtClean="0">
                <a:solidFill>
                  <a:srgbClr val="FF0000"/>
                </a:solidFill>
                <a:latin typeface="Garamond" pitchFamily="18" charset="0"/>
              </a:rPr>
              <a:t>A+B+C = </a:t>
            </a:r>
            <a:r>
              <a:rPr lang="en-US" sz="2000" b="1" dirty="0" smtClean="0">
                <a:solidFill>
                  <a:srgbClr val="FF0000"/>
                </a:solidFill>
                <a:latin typeface="Garamond" pitchFamily="18" charset="0"/>
              </a:rPr>
              <a:t>$54,345,600 </a:t>
            </a:r>
            <a:r>
              <a:rPr lang="en-US" sz="2000" dirty="0" smtClean="0">
                <a:latin typeface="Garamond" pitchFamily="18" charset="0"/>
              </a:rPr>
              <a:t>Direct annual cost savings to the PA state prisons for releasing target inmates into the    medical homes</a:t>
            </a:r>
          </a:p>
          <a:p>
            <a:pPr marL="274320" indent="-274320" eaLnBrk="1" fontAlgn="auto" hangingPunct="1">
              <a:spcBef>
                <a:spcPts val="580"/>
              </a:spcBef>
              <a:spcAft>
                <a:spcPts val="0"/>
              </a:spcAft>
              <a:buFont typeface="Wingdings 2"/>
              <a:buNone/>
              <a:defRPr/>
            </a:pPr>
            <a:endParaRPr lang="en-US" sz="1000" dirty="0" smtClean="0">
              <a:solidFill>
                <a:srgbClr val="FF0000"/>
              </a:solidFill>
              <a:latin typeface="Garamond" pitchFamily="18" charset="0"/>
            </a:endParaRPr>
          </a:p>
          <a:p>
            <a:pPr marL="274320" indent="-274320" eaLnBrk="1" fontAlgn="auto" hangingPunct="1">
              <a:spcBef>
                <a:spcPts val="580"/>
              </a:spcBef>
              <a:spcAft>
                <a:spcPts val="0"/>
              </a:spcAft>
              <a:buFont typeface="Wingdings 2"/>
              <a:buNone/>
              <a:defRPr/>
            </a:pPr>
            <a:r>
              <a:rPr lang="en-US" sz="2000" dirty="0" smtClean="0">
                <a:solidFill>
                  <a:srgbClr val="FF0000"/>
                </a:solidFill>
                <a:latin typeface="Garamond" pitchFamily="18" charset="0"/>
              </a:rPr>
              <a:t>A+B+C+D = </a:t>
            </a:r>
            <a:r>
              <a:rPr lang="en-US" sz="2000" b="1" dirty="0" smtClean="0">
                <a:solidFill>
                  <a:srgbClr val="FF0000"/>
                </a:solidFill>
                <a:latin typeface="Garamond" pitchFamily="18" charset="0"/>
              </a:rPr>
              <a:t>$71,971,200  </a:t>
            </a:r>
            <a:r>
              <a:rPr lang="en-US" sz="2000" dirty="0" smtClean="0">
                <a:latin typeface="Garamond" pitchFamily="18" charset="0"/>
              </a:rPr>
              <a:t>Total savings (This includes prevented ER visits and recidivism)</a:t>
            </a:r>
            <a:endParaRPr lang="en-US" sz="2000" dirty="0">
              <a:solidFill>
                <a:srgbClr val="FF0000"/>
              </a:solidFill>
              <a:latin typeface="Garamond" pitchFamily="18" charset="0"/>
            </a:endParaRPr>
          </a:p>
        </p:txBody>
      </p:sp>
    </p:spTree>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sz="2400" b="1" smtClean="0">
                <a:latin typeface="Garamond" pitchFamily="18" charset="0"/>
              </a:rPr>
              <a:t>Net Savings &amp; Medical Homes Sustainability</a:t>
            </a:r>
          </a:p>
        </p:txBody>
      </p:sp>
      <p:sp>
        <p:nvSpPr>
          <p:cNvPr id="118787" name="Content Placeholder 2"/>
          <p:cNvSpPr>
            <a:spLocks noGrp="1"/>
          </p:cNvSpPr>
          <p:nvPr>
            <p:ph sz="quarter" idx="1"/>
          </p:nvPr>
        </p:nvSpPr>
        <p:spPr/>
        <p:txBody>
          <a:bodyPr/>
          <a:lstStyle/>
          <a:p>
            <a:pPr eaLnBrk="1" hangingPunct="1">
              <a:buFont typeface="Wingdings" pitchFamily="2" charset="2"/>
              <a:buChar char="q"/>
            </a:pPr>
            <a:r>
              <a:rPr lang="en-US" sz="2000" smtClean="0">
                <a:latin typeface="Garamond" pitchFamily="18" charset="0"/>
              </a:rPr>
              <a:t>Medical homes will cost an estimated </a:t>
            </a:r>
            <a:r>
              <a:rPr lang="en-US" sz="2000" smtClean="0">
                <a:solidFill>
                  <a:srgbClr val="FF0000"/>
                </a:solidFill>
                <a:latin typeface="Garamond" pitchFamily="18" charset="0"/>
              </a:rPr>
              <a:t>$10,000</a:t>
            </a:r>
            <a:r>
              <a:rPr lang="en-US" sz="2000" smtClean="0">
                <a:latin typeface="Garamond" pitchFamily="18" charset="0"/>
              </a:rPr>
              <a:t> per patient per year</a:t>
            </a:r>
          </a:p>
          <a:p>
            <a:pPr eaLnBrk="1" hangingPunct="1">
              <a:buFont typeface="Wingdings" pitchFamily="2" charset="2"/>
              <a:buChar char="q"/>
            </a:pPr>
            <a:endParaRPr lang="en-US" sz="2000" smtClean="0">
              <a:latin typeface="Garamond" pitchFamily="18" charset="0"/>
            </a:endParaRPr>
          </a:p>
          <a:p>
            <a:pPr eaLnBrk="1" hangingPunct="1">
              <a:buFont typeface="Wingdings" pitchFamily="2" charset="2"/>
              <a:buChar char="q"/>
            </a:pPr>
            <a:r>
              <a:rPr lang="en-US" sz="2000" smtClean="0">
                <a:latin typeface="Garamond" pitchFamily="18" charset="0"/>
              </a:rPr>
              <a:t>For the 918 State of PA target population it will cost medical homes: </a:t>
            </a:r>
            <a:r>
              <a:rPr lang="en-US" sz="2000" smtClean="0">
                <a:solidFill>
                  <a:srgbClr val="FF0000"/>
                </a:solidFill>
                <a:latin typeface="Garamond" pitchFamily="18" charset="0"/>
              </a:rPr>
              <a:t>$9,180,000 </a:t>
            </a:r>
            <a:r>
              <a:rPr lang="en-US" sz="2000" smtClean="0">
                <a:latin typeface="Garamond" pitchFamily="18" charset="0"/>
              </a:rPr>
              <a:t>compared to the </a:t>
            </a:r>
            <a:r>
              <a:rPr lang="en-US" sz="2000" smtClean="0">
                <a:solidFill>
                  <a:srgbClr val="FF0000"/>
                </a:solidFill>
                <a:latin typeface="Garamond" pitchFamily="18" charset="0"/>
              </a:rPr>
              <a:t>$29,376,000 </a:t>
            </a:r>
            <a:r>
              <a:rPr lang="en-US" sz="2000" smtClean="0">
                <a:latin typeface="Garamond" pitchFamily="18" charset="0"/>
              </a:rPr>
              <a:t>for keeping them in prisons.</a:t>
            </a:r>
          </a:p>
          <a:p>
            <a:pPr eaLnBrk="1" hangingPunct="1">
              <a:buFont typeface="Wingdings" pitchFamily="2" charset="2"/>
              <a:buChar char="q"/>
            </a:pPr>
            <a:endParaRPr lang="en-US" sz="2000" smtClean="0">
              <a:latin typeface="Garamond" pitchFamily="18" charset="0"/>
            </a:endParaRPr>
          </a:p>
          <a:p>
            <a:pPr eaLnBrk="1" hangingPunct="1">
              <a:buFont typeface="Wingdings" pitchFamily="2" charset="2"/>
              <a:buChar char="q"/>
            </a:pPr>
            <a:r>
              <a:rPr lang="en-US" sz="2000" smtClean="0">
                <a:latin typeface="Garamond" pitchFamily="18" charset="0"/>
              </a:rPr>
              <a:t>States can use 33% of their direct housing savings to finance medical homes and they will still have more than $20 million annually in savings. </a:t>
            </a:r>
          </a:p>
        </p:txBody>
      </p:sp>
    </p:spTree>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pPr eaLnBrk="1" hangingPunct="1"/>
            <a:r>
              <a:rPr lang="en-US" sz="3200" smtClean="0">
                <a:latin typeface="Garamond" pitchFamily="18" charset="0"/>
              </a:rPr>
              <a:t>Results from AIDS Care Group – SPNS Jails Grant</a:t>
            </a:r>
          </a:p>
        </p:txBody>
      </p:sp>
      <p:sp>
        <p:nvSpPr>
          <p:cNvPr id="119811" name="Content Placeholder 2"/>
          <p:cNvSpPr>
            <a:spLocks noGrp="1"/>
          </p:cNvSpPr>
          <p:nvPr>
            <p:ph sz="quarter" idx="1"/>
          </p:nvPr>
        </p:nvSpPr>
        <p:spPr/>
        <p:txBody>
          <a:bodyPr/>
          <a:lstStyle/>
          <a:p>
            <a:pPr eaLnBrk="1" hangingPunct="1"/>
            <a:r>
              <a:rPr lang="en-US" smtClean="0"/>
              <a:t>N = 	88		Male = 65</a:t>
            </a:r>
          </a:p>
          <a:p>
            <a:pPr eaLnBrk="1" hangingPunct="1"/>
            <a:endParaRPr lang="en-US" smtClean="0"/>
          </a:p>
          <a:p>
            <a:pPr eaLnBrk="1" hangingPunct="1"/>
            <a:r>
              <a:rPr lang="en-US" smtClean="0"/>
              <a:t>Client without problems with Probation (66%) /Parole (13%) 1 yr = 79%</a:t>
            </a:r>
          </a:p>
          <a:p>
            <a:pPr eaLnBrk="1" hangingPunct="1"/>
            <a:r>
              <a:rPr lang="en-US" smtClean="0"/>
              <a:t>Compliance to HIV primary care appointment = 95%</a:t>
            </a:r>
          </a:p>
          <a:p>
            <a:pPr eaLnBrk="1" hangingPunct="1"/>
            <a:r>
              <a:rPr lang="en-US" smtClean="0"/>
              <a:t>Compliance to non-HIV medical care appointment = 90%</a:t>
            </a:r>
          </a:p>
          <a:p>
            <a:pPr eaLnBrk="1" hangingPunct="1"/>
            <a:r>
              <a:rPr lang="en-US" smtClean="0"/>
              <a:t>Compliance to substance abuse services appointment = 100%</a:t>
            </a:r>
          </a:p>
          <a:p>
            <a:pPr eaLnBrk="1" hangingPunct="1"/>
            <a:r>
              <a:rPr lang="en-US" smtClean="0"/>
              <a:t>Housing insecurity mitigated at 1 year = 39.2%</a:t>
            </a:r>
          </a:p>
          <a:p>
            <a:pPr eaLnBrk="1" hangingPunct="1"/>
            <a:endParaRPr lang="en-US" smtClean="0"/>
          </a:p>
          <a:p>
            <a:pPr eaLnBrk="1" hangingPunct="1"/>
            <a:endParaRPr lang="en-US" smtClean="0"/>
          </a:p>
          <a:p>
            <a:pPr eaLnBrk="1" hangingPunct="1"/>
            <a:endParaRPr lang="en-US" smtClean="0"/>
          </a:p>
        </p:txBody>
      </p:sp>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sz="2800" smtClean="0">
                <a:latin typeface="Garamond" pitchFamily="18" charset="0"/>
              </a:rPr>
              <a:t>Changes in last 30 days use of (from base line to 6 months follow up):</a:t>
            </a:r>
          </a:p>
        </p:txBody>
      </p:sp>
      <p:sp>
        <p:nvSpPr>
          <p:cNvPr id="3" name="Content Placeholder 2"/>
          <p:cNvSpPr>
            <a:spLocks noGrp="1"/>
          </p:cNvSpPr>
          <p:nvPr>
            <p:ph sz="quarter" idx="1"/>
          </p:nvPr>
        </p:nvSpPr>
        <p:spPr/>
        <p:txBody>
          <a:bodyPr>
            <a:normAutofit/>
          </a:bodyPr>
          <a:lstStyle/>
          <a:p>
            <a:pPr marL="274320" indent="-274320" eaLnBrk="1" fontAlgn="auto" hangingPunct="1">
              <a:spcBef>
                <a:spcPts val="580"/>
              </a:spcBef>
              <a:spcAft>
                <a:spcPts val="0"/>
              </a:spcAft>
              <a:buFont typeface="Wingdings 2"/>
              <a:buChar char=""/>
              <a:defRPr/>
            </a:pPr>
            <a:r>
              <a:rPr lang="en-US" b="1" dirty="0">
                <a:latin typeface="Garamond" pitchFamily="18" charset="0"/>
              </a:rPr>
              <a:t>No Alcohol</a:t>
            </a:r>
            <a:r>
              <a:rPr lang="en-US" dirty="0">
                <a:latin typeface="Garamond" pitchFamily="18" charset="0"/>
              </a:rPr>
              <a:t>: increase from 38% to 52%</a:t>
            </a:r>
          </a:p>
          <a:p>
            <a:pPr marL="274320" indent="-274320" eaLnBrk="1" fontAlgn="auto" hangingPunct="1">
              <a:spcBef>
                <a:spcPts val="580"/>
              </a:spcBef>
              <a:spcAft>
                <a:spcPts val="0"/>
              </a:spcAft>
              <a:buFont typeface="Wingdings 2"/>
              <a:buChar char=""/>
              <a:defRPr/>
            </a:pPr>
            <a:r>
              <a:rPr lang="en-US" b="1" dirty="0">
                <a:latin typeface="Garamond" pitchFamily="18" charset="0"/>
              </a:rPr>
              <a:t>No Heroin</a:t>
            </a:r>
            <a:r>
              <a:rPr lang="en-US" dirty="0">
                <a:latin typeface="Garamond" pitchFamily="18" charset="0"/>
              </a:rPr>
              <a:t>: increase from 72% to 95%</a:t>
            </a:r>
          </a:p>
          <a:p>
            <a:pPr marL="274320" indent="-274320" eaLnBrk="1" fontAlgn="auto" hangingPunct="1">
              <a:spcBef>
                <a:spcPts val="580"/>
              </a:spcBef>
              <a:spcAft>
                <a:spcPts val="0"/>
              </a:spcAft>
              <a:buFont typeface="Wingdings 2"/>
              <a:buChar char=""/>
              <a:defRPr/>
            </a:pPr>
            <a:r>
              <a:rPr lang="en-US" b="1" dirty="0">
                <a:latin typeface="Garamond" pitchFamily="18" charset="0"/>
              </a:rPr>
              <a:t>No Methadone</a:t>
            </a:r>
            <a:r>
              <a:rPr lang="en-US" dirty="0">
                <a:latin typeface="Garamond" pitchFamily="18" charset="0"/>
              </a:rPr>
              <a:t>: decrease from 98% to 95%</a:t>
            </a:r>
          </a:p>
          <a:p>
            <a:pPr marL="274320" indent="-274320" eaLnBrk="1" fontAlgn="auto" hangingPunct="1">
              <a:spcBef>
                <a:spcPts val="580"/>
              </a:spcBef>
              <a:spcAft>
                <a:spcPts val="0"/>
              </a:spcAft>
              <a:buFont typeface="Wingdings 2"/>
              <a:buChar char=""/>
              <a:defRPr/>
            </a:pPr>
            <a:r>
              <a:rPr lang="en-US" b="1" dirty="0">
                <a:latin typeface="Garamond" pitchFamily="18" charset="0"/>
              </a:rPr>
              <a:t>No other Opiates</a:t>
            </a:r>
            <a:r>
              <a:rPr lang="en-US" dirty="0">
                <a:latin typeface="Garamond" pitchFamily="18" charset="0"/>
              </a:rPr>
              <a:t>: increase from 88% to 99%</a:t>
            </a:r>
          </a:p>
          <a:p>
            <a:pPr marL="274320" indent="-274320" eaLnBrk="1" fontAlgn="auto" hangingPunct="1">
              <a:spcBef>
                <a:spcPts val="580"/>
              </a:spcBef>
              <a:spcAft>
                <a:spcPts val="0"/>
              </a:spcAft>
              <a:buFont typeface="Wingdings 2"/>
              <a:buChar char=""/>
              <a:defRPr/>
            </a:pPr>
            <a:r>
              <a:rPr lang="en-US" b="1" dirty="0">
                <a:latin typeface="Garamond" pitchFamily="18" charset="0"/>
              </a:rPr>
              <a:t>No Sedatives/Hypnotics</a:t>
            </a:r>
            <a:r>
              <a:rPr lang="en-US" dirty="0">
                <a:latin typeface="Garamond" pitchFamily="18" charset="0"/>
              </a:rPr>
              <a:t>: increase 83% to 92%</a:t>
            </a:r>
          </a:p>
          <a:p>
            <a:pPr marL="274320" indent="-274320" eaLnBrk="1" fontAlgn="auto" hangingPunct="1">
              <a:spcBef>
                <a:spcPts val="580"/>
              </a:spcBef>
              <a:spcAft>
                <a:spcPts val="0"/>
              </a:spcAft>
              <a:buFont typeface="Wingdings 2"/>
              <a:buChar char=""/>
              <a:defRPr/>
            </a:pPr>
            <a:r>
              <a:rPr lang="en-US" b="1" dirty="0">
                <a:latin typeface="Garamond" pitchFamily="18" charset="0"/>
              </a:rPr>
              <a:t>No Cocaine</a:t>
            </a:r>
            <a:r>
              <a:rPr lang="en-US" dirty="0">
                <a:latin typeface="Garamond" pitchFamily="18" charset="0"/>
              </a:rPr>
              <a:t>: increase from 40% to 70%</a:t>
            </a:r>
          </a:p>
          <a:p>
            <a:pPr marL="274320" indent="-274320" eaLnBrk="1" fontAlgn="auto" hangingPunct="1">
              <a:spcBef>
                <a:spcPts val="580"/>
              </a:spcBef>
              <a:spcAft>
                <a:spcPts val="0"/>
              </a:spcAft>
              <a:buFont typeface="Wingdings 2"/>
              <a:buChar char=""/>
              <a:defRPr/>
            </a:pPr>
            <a:r>
              <a:rPr lang="en-US" b="1" dirty="0">
                <a:latin typeface="Garamond" pitchFamily="18" charset="0"/>
              </a:rPr>
              <a:t>No Amphetamines</a:t>
            </a:r>
            <a:r>
              <a:rPr lang="en-US" dirty="0">
                <a:latin typeface="Garamond" pitchFamily="18" charset="0"/>
              </a:rPr>
              <a:t>: decrease from 95% to 64%</a:t>
            </a:r>
          </a:p>
          <a:p>
            <a:pPr marL="274320" indent="-274320" eaLnBrk="1" fontAlgn="auto" hangingPunct="1">
              <a:spcBef>
                <a:spcPts val="580"/>
              </a:spcBef>
              <a:spcAft>
                <a:spcPts val="0"/>
              </a:spcAft>
              <a:buFont typeface="Wingdings 2"/>
              <a:buChar char=""/>
              <a:defRPr/>
            </a:pPr>
            <a:r>
              <a:rPr lang="en-US" b="1" dirty="0">
                <a:latin typeface="Garamond" pitchFamily="18" charset="0"/>
              </a:rPr>
              <a:t>No Cannabis</a:t>
            </a:r>
            <a:r>
              <a:rPr lang="en-US" dirty="0">
                <a:latin typeface="Garamond" pitchFamily="18" charset="0"/>
              </a:rPr>
              <a:t>: increase from 75% to 97%</a:t>
            </a:r>
          </a:p>
          <a:p>
            <a:pPr marL="0" indent="0" eaLnBrk="1" fontAlgn="auto" hangingPunct="1">
              <a:spcBef>
                <a:spcPts val="580"/>
              </a:spcBef>
              <a:spcAft>
                <a:spcPts val="0"/>
              </a:spcAft>
              <a:buFont typeface="Wingdings 2"/>
              <a:buNone/>
              <a:defRPr/>
            </a:pPr>
            <a:endParaRPr lang="en-US" dirty="0"/>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Rectangle 2"/>
          <p:cNvSpPr>
            <a:spLocks noGrp="1" noRot="1" noChangeArrowheads="1"/>
          </p:cNvSpPr>
          <p:nvPr>
            <p:ph type="title"/>
          </p:nvPr>
        </p:nvSpPr>
        <p:spPr/>
        <p:txBody>
          <a:bodyPr/>
          <a:lstStyle/>
          <a:p>
            <a:pPr eaLnBrk="1" hangingPunct="1">
              <a:defRPr/>
            </a:pPr>
            <a:r>
              <a:rPr lang="en-US" dirty="0" smtClean="0"/>
              <a:t>Within the AIDS Care Group</a:t>
            </a:r>
          </a:p>
        </p:txBody>
      </p:sp>
      <p:sp>
        <p:nvSpPr>
          <p:cNvPr id="1227779" name="Rectangle 3"/>
          <p:cNvSpPr>
            <a:spLocks noGrp="1" noRot="1" noChangeArrowheads="1"/>
          </p:cNvSpPr>
          <p:nvPr>
            <p:ph type="body" idx="1"/>
          </p:nvPr>
        </p:nvSpPr>
        <p:spPr/>
        <p:txBody>
          <a:bodyPr/>
          <a:lstStyle/>
          <a:p>
            <a:pPr eaLnBrk="1" hangingPunct="1">
              <a:defRPr/>
            </a:pPr>
            <a:r>
              <a:rPr lang="en-US" dirty="0" smtClean="0"/>
              <a:t>40% of clients have an incarceration history.</a:t>
            </a:r>
          </a:p>
          <a:p>
            <a:pPr eaLnBrk="1" hangingPunct="1">
              <a:defRPr/>
            </a:pPr>
            <a:r>
              <a:rPr lang="en-US" dirty="0" smtClean="0"/>
              <a:t>35% have hepatitis C.</a:t>
            </a:r>
          </a:p>
          <a:p>
            <a:pPr eaLnBrk="1" hangingPunct="1">
              <a:defRPr/>
            </a:pPr>
            <a:r>
              <a:rPr lang="en-US" dirty="0"/>
              <a:t>20% of the clients seen for medical care and services do not have clean, safe, or affordable housing.</a:t>
            </a:r>
          </a:p>
          <a:p>
            <a:pPr eaLnBrk="1" hangingPunct="1">
              <a:defRPr/>
            </a:pPr>
            <a:endParaRPr lang="en-US" dirty="0" smtClean="0"/>
          </a:p>
        </p:txBody>
      </p:sp>
    </p:spTree>
  </p:cSld>
  <p:clrMapOvr>
    <a:masterClrMapping/>
  </p:clrMapOvr>
  <p:transition spd="slow" advTm="4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eaLnBrk="1" hangingPunct="1"/>
            <a:r>
              <a:rPr lang="en-US" sz="3200" smtClean="0">
                <a:latin typeface="Garamond" pitchFamily="18" charset="0"/>
              </a:rPr>
              <a:t>Concluding Remarks</a:t>
            </a:r>
          </a:p>
        </p:txBody>
      </p:sp>
      <p:sp>
        <p:nvSpPr>
          <p:cNvPr id="121859" name="Content Placeholder 2"/>
          <p:cNvSpPr>
            <a:spLocks noGrp="1"/>
          </p:cNvSpPr>
          <p:nvPr>
            <p:ph sz="quarter" idx="1"/>
          </p:nvPr>
        </p:nvSpPr>
        <p:spPr/>
        <p:txBody>
          <a:bodyPr/>
          <a:lstStyle/>
          <a:p>
            <a:pPr eaLnBrk="1" hangingPunct="1"/>
            <a:r>
              <a:rPr lang="en-US" smtClean="0">
                <a:latin typeface="Garamond" pitchFamily="18" charset="0"/>
              </a:rPr>
              <a:t>In the HIV/AIDS response, our ultimate measures of success are infections prevented, lives improved for those living with HIV, deaths averted, and the cost-effectiveness of our programs in achieving those goals – Primary Care Medical Homes for ex-offenders move us closer to achieving those goals.</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162" name="Rectangle 2"/>
          <p:cNvSpPr>
            <a:spLocks noGrp="1" noRot="1" noChangeArrowheads="1"/>
          </p:cNvSpPr>
          <p:nvPr>
            <p:ph type="title"/>
          </p:nvPr>
        </p:nvSpPr>
        <p:spPr/>
        <p:txBody>
          <a:bodyPr/>
          <a:lstStyle/>
          <a:p>
            <a:pPr eaLnBrk="1" hangingPunct="1">
              <a:defRPr/>
            </a:pPr>
            <a:r>
              <a:rPr lang="en-US" smtClean="0"/>
              <a:t>The Hook is Food</a:t>
            </a:r>
          </a:p>
        </p:txBody>
      </p:sp>
      <p:sp>
        <p:nvSpPr>
          <p:cNvPr id="1244163" name="Rectangle 3"/>
          <p:cNvSpPr>
            <a:spLocks noGrp="1" noRot="1" noChangeArrowheads="1"/>
          </p:cNvSpPr>
          <p:nvPr>
            <p:ph type="body" idx="1"/>
          </p:nvPr>
        </p:nvSpPr>
        <p:spPr/>
        <p:txBody>
          <a:bodyPr/>
          <a:lstStyle/>
          <a:p>
            <a:pPr eaLnBrk="1" hangingPunct="1">
              <a:defRPr/>
            </a:pPr>
            <a:r>
              <a:rPr lang="en-US" smtClean="0"/>
              <a:t>Poverty and hunger are pervasive in Chester’s central business district.</a:t>
            </a:r>
          </a:p>
          <a:p>
            <a:pPr eaLnBrk="1" hangingPunct="1">
              <a:defRPr/>
            </a:pPr>
            <a:r>
              <a:rPr lang="en-US" smtClean="0"/>
              <a:t>Without a poster advertising the opening of the Drop-in-Center, the knowledge of a morning breakfast center became instantly well-known.</a:t>
            </a:r>
          </a:p>
          <a:p>
            <a:pPr eaLnBrk="1" hangingPunct="1">
              <a:defRPr/>
            </a:pPr>
            <a:r>
              <a:rPr lang="en-US" smtClean="0"/>
              <a:t>Clients came to expect that food and an educator were on-site.</a:t>
            </a:r>
          </a:p>
        </p:txBody>
      </p:sp>
    </p:spTree>
  </p:cSld>
  <p:clrMapOvr>
    <a:masterClrMapping/>
  </p:clrMapOvr>
  <p:transition spd="slow" advTm="4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trauss canon 2-10-07 0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23850"/>
            <a:ext cx="83058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oats for client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457200"/>
            <a:ext cx="7162800" cy="5381625"/>
          </a:xfrm>
        </p:spPr>
      </p:pic>
    </p:spTree>
  </p:cSld>
  <p:clrMapOvr>
    <a:masterClrMapping/>
  </p:clrMapOvr>
  <p:transition spd="slow" advTm="4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3" name="Rectangle 3"/>
          <p:cNvSpPr>
            <a:spLocks noGrp="1" noRot="1" noChangeArrowheads="1"/>
          </p:cNvSpPr>
          <p:nvPr>
            <p:ph type="body" idx="1"/>
          </p:nvPr>
        </p:nvSpPr>
        <p:spPr/>
        <p:txBody>
          <a:bodyPr/>
          <a:lstStyle/>
          <a:p>
            <a:pPr eaLnBrk="1" hangingPunct="1">
              <a:defRPr/>
            </a:pPr>
            <a:r>
              <a:rPr lang="en-US" dirty="0" smtClean="0"/>
              <a:t>Transportation was added as </a:t>
            </a:r>
            <a:r>
              <a:rPr lang="en-US" smtClean="0"/>
              <a:t>a service </a:t>
            </a:r>
            <a:r>
              <a:rPr lang="en-US" dirty="0" smtClean="0"/>
              <a:t>in 1999.</a:t>
            </a:r>
          </a:p>
          <a:p>
            <a:pPr eaLnBrk="1" hangingPunct="1">
              <a:defRPr/>
            </a:pPr>
            <a:r>
              <a:rPr lang="en-US" dirty="0" smtClean="0"/>
              <a:t>As a resistor to care, transportation was listed in the top three by clients.</a:t>
            </a:r>
          </a:p>
          <a:p>
            <a:pPr eaLnBrk="1" hangingPunct="1">
              <a:defRPr/>
            </a:pPr>
            <a:r>
              <a:rPr lang="en-US" dirty="0" smtClean="0"/>
              <a:t>AIDS Care Group staff found vehicles and programs to support transportation services.</a:t>
            </a:r>
          </a:p>
          <a:p>
            <a:pPr eaLnBrk="1" hangingPunct="1">
              <a:defRPr/>
            </a:pPr>
            <a:r>
              <a:rPr lang="en-US" dirty="0" smtClean="0"/>
              <a:t>Our motto became “We’ll come and get you”.</a:t>
            </a:r>
          </a:p>
        </p:txBody>
      </p:sp>
    </p:spTree>
  </p:cSld>
  <p:clrMapOvr>
    <a:masterClrMapping/>
  </p:clrMapOvr>
  <p:transition spd="slow" advTm="4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Ralph Mos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52400"/>
            <a:ext cx="6478588" cy="7848600"/>
          </a:xfrm>
          <a:prstGeom prst="rect">
            <a:avLst/>
          </a:prstGeom>
          <a:solidFill>
            <a:schemeClr val="accent1"/>
          </a:solidFill>
          <a:ln w="9525">
            <a:solidFill>
              <a:schemeClr val="tx1"/>
            </a:solidFill>
            <a:miter lim="800000"/>
            <a:headEnd/>
            <a:tailEnd/>
          </a:ln>
        </p:spPr>
      </p:pic>
    </p:spTree>
  </p:cSld>
  <p:clrMapOvr>
    <a:masterClrMapping/>
  </p:clrMapOvr>
  <p:transition spd="slow" advTm="4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2" name="Rectangle 2"/>
          <p:cNvSpPr>
            <a:spLocks noGrp="1" noRot="1" noChangeArrowheads="1"/>
          </p:cNvSpPr>
          <p:nvPr>
            <p:ph type="title"/>
          </p:nvPr>
        </p:nvSpPr>
        <p:spPr/>
        <p:txBody>
          <a:bodyPr/>
          <a:lstStyle/>
          <a:p>
            <a:pPr eaLnBrk="1" hangingPunct="1">
              <a:defRPr/>
            </a:pPr>
            <a:r>
              <a:rPr lang="en-US" smtClean="0"/>
              <a:t>Clinical Care </a:t>
            </a:r>
          </a:p>
        </p:txBody>
      </p:sp>
      <p:sp>
        <p:nvSpPr>
          <p:cNvPr id="1264643" name="Rectangle 3"/>
          <p:cNvSpPr>
            <a:spLocks noGrp="1" noRot="1" noChangeArrowheads="1"/>
          </p:cNvSpPr>
          <p:nvPr>
            <p:ph type="body" idx="1"/>
          </p:nvPr>
        </p:nvSpPr>
        <p:spPr/>
        <p:txBody>
          <a:bodyPr/>
          <a:lstStyle/>
          <a:p>
            <a:pPr eaLnBrk="1" hangingPunct="1">
              <a:defRPr/>
            </a:pPr>
            <a:r>
              <a:rPr lang="en-US" smtClean="0"/>
              <a:t>The AIDS Care Group was meant to be a clinically-based organization.</a:t>
            </a:r>
          </a:p>
          <a:p>
            <a:pPr eaLnBrk="1" hangingPunct="1">
              <a:defRPr/>
            </a:pPr>
            <a:r>
              <a:rPr lang="en-US" smtClean="0"/>
              <a:t>It is now a clinical and social-services based organization where the clinical care division is busy due to efforts through outreach to keep clients linked to their providers. </a:t>
            </a:r>
          </a:p>
        </p:txBody>
      </p:sp>
    </p:spTree>
  </p:cSld>
  <p:clrMapOvr>
    <a:masterClrMapping/>
  </p:clrMapOvr>
  <p:transition spd="slow" advTm="4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he start"/>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457200"/>
            <a:ext cx="8763000" cy="5464175"/>
          </a:xfrm>
        </p:spPr>
      </p:pic>
    </p:spTree>
  </p:cSld>
  <p:clrMapOvr>
    <a:masterClrMapping/>
  </p:clrMapOvr>
  <p:transition spd="slow" advTm="4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Font typeface="Wingdings" pitchFamily="2" charset="2"/>
              <a:buNone/>
              <a:defRPr/>
            </a:pPr>
            <a:r>
              <a:rPr lang="en-US" i="1" dirty="0" smtClean="0"/>
              <a:t>Increase Access to Care and Improve Health Outcomes for People Living with HIV:</a:t>
            </a:r>
          </a:p>
          <a:p>
            <a:pPr lvl="1">
              <a:defRPr/>
            </a:pPr>
            <a:r>
              <a:rPr lang="en-US" dirty="0" smtClean="0"/>
              <a:t>Establish a seamless system to immediately link people to continuous and coordinated quality care when they learn they are infected with HIV.</a:t>
            </a:r>
          </a:p>
          <a:p>
            <a:pPr lvl="1">
              <a:defRPr/>
            </a:pPr>
            <a:r>
              <a:rPr lang="en-US" dirty="0" smtClean="0"/>
              <a:t>Take deliberate steps to increase the number and diversity of available providers of clinical care and related services for people living with HIV.</a:t>
            </a:r>
          </a:p>
          <a:p>
            <a:pPr lvl="1">
              <a:defRPr/>
            </a:pPr>
            <a:r>
              <a:rPr lang="en-US" dirty="0" smtClean="0"/>
              <a:t>Support people living with HIV with co-occurring health conditions and those who have challenges meeting their basic needs, such as housing.</a:t>
            </a:r>
            <a:endParaRPr lang="en-US" dirty="0"/>
          </a:p>
        </p:txBody>
      </p:sp>
    </p:spTree>
  </p:cSld>
  <p:clrMapOvr>
    <a:masterClrMapping/>
  </p:clrMapOvr>
  <p:transition advTm="4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5486400" cy="566738"/>
          </a:xfrm>
        </p:spPr>
        <p:txBody>
          <a:bodyPr>
            <a:normAutofit/>
          </a:bodyPr>
          <a:lstStyle/>
          <a:p>
            <a:pPr>
              <a:defRPr/>
            </a:pPr>
            <a:r>
              <a:rPr lang="en-US" sz="2400" dirty="0" smtClean="0">
                <a:latin typeface="Garamond" pitchFamily="18" charset="0"/>
              </a:rPr>
              <a:t>Context of the problem </a:t>
            </a:r>
            <a:endParaRPr lang="en-US" sz="2400" dirty="0">
              <a:latin typeface="Garamond" pitchFamily="18" charset="0"/>
            </a:endParaRPr>
          </a:p>
        </p:txBody>
      </p:sp>
      <p:sp>
        <p:nvSpPr>
          <p:cNvPr id="4" name="Text Placeholder 3"/>
          <p:cNvSpPr>
            <a:spLocks noGrp="1"/>
          </p:cNvSpPr>
          <p:nvPr>
            <p:ph type="body" sz="half" idx="2"/>
          </p:nvPr>
        </p:nvSpPr>
        <p:spPr>
          <a:xfrm>
            <a:off x="457200" y="5410200"/>
            <a:ext cx="8382000" cy="990600"/>
          </a:xfrm>
        </p:spPr>
        <p:txBody>
          <a:bodyPr/>
          <a:lstStyle/>
          <a:p>
            <a:pPr>
              <a:defRPr/>
            </a:pPr>
            <a:r>
              <a:rPr lang="en-US" sz="2400" dirty="0" smtClean="0">
                <a:latin typeface="Garamond" pitchFamily="18" charset="0"/>
              </a:rPr>
              <a:t>The US general population increased by 2.8 times from 1920 to 2006.  In the same time period the prison population increased 24 times.  </a:t>
            </a:r>
          </a:p>
          <a:p>
            <a:pPr>
              <a:defRPr/>
            </a:pPr>
            <a:endParaRPr lang="en-US" dirty="0"/>
          </a:p>
        </p:txBody>
      </p:sp>
      <p:pic>
        <p:nvPicPr>
          <p:cNvPr id="12292" name="Picture 4" descr="File:US incarceration timeline-clean-fixed-timescale.svg">
            <a:hlinkClick r:id="rId2"/>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468" b="468"/>
          <a:stretch>
            <a:fillRect/>
          </a:stretch>
        </p:blipFill>
        <p:spPr>
          <a:xfrm>
            <a:off x="1176338" y="990600"/>
            <a:ext cx="6672262" cy="427037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oatesville Dental crew"/>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52400"/>
            <a:ext cx="8077200" cy="6056313"/>
          </a:xfr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4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Jails/prisons are in the business of SECURITY with lock downs and life behind bars.</a:t>
            </a:r>
          </a:p>
          <a:p>
            <a:pPr>
              <a:defRPr/>
            </a:pPr>
            <a:endParaRPr lang="en-US" dirty="0"/>
          </a:p>
          <a:p>
            <a:pPr>
              <a:defRPr/>
            </a:pPr>
            <a:r>
              <a:rPr lang="en-US" dirty="0"/>
              <a:t>As clinicians in ambulatory settings we are in the business of health; and we tell patients, “go home to heal.”</a:t>
            </a:r>
          </a:p>
          <a:p>
            <a:pPr>
              <a:defRPr/>
            </a:pPr>
            <a:endParaRPr lang="en-US" dirty="0" smtClean="0"/>
          </a:p>
          <a:p>
            <a:pPr marL="0" indent="0">
              <a:buFont typeface="Wingdings" pitchFamily="2" charset="2"/>
              <a:buNone/>
              <a:defRPr/>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mtClean="0"/>
              <a:t>Model of case management</a:t>
            </a:r>
          </a:p>
        </p:txBody>
      </p:sp>
      <p:sp>
        <p:nvSpPr>
          <p:cNvPr id="6147" name="Rectangle 3"/>
          <p:cNvSpPr>
            <a:spLocks noGrp="1" noChangeArrowheads="1"/>
          </p:cNvSpPr>
          <p:nvPr>
            <p:ph type="body" idx="1"/>
          </p:nvPr>
        </p:nvSpPr>
        <p:spPr/>
        <p:txBody>
          <a:bodyPr/>
          <a:lstStyle/>
          <a:p>
            <a:pPr eaLnBrk="1" hangingPunct="1">
              <a:defRPr/>
            </a:pPr>
            <a:r>
              <a:rPr lang="en-US" dirty="0" smtClean="0"/>
              <a:t>Short-term and intensive</a:t>
            </a:r>
          </a:p>
          <a:p>
            <a:pPr eaLnBrk="1" hangingPunct="1">
              <a:defRPr/>
            </a:pPr>
            <a:r>
              <a:rPr lang="en-US" dirty="0" smtClean="0"/>
              <a:t>Emphasis wherever possible on pre-discharge planning</a:t>
            </a:r>
          </a:p>
          <a:p>
            <a:pPr eaLnBrk="1" hangingPunct="1">
              <a:defRPr/>
            </a:pPr>
            <a:r>
              <a:rPr lang="en-US" dirty="0" smtClean="0"/>
              <a:t>Global sense of purpose, not just linkages into clinical care</a:t>
            </a:r>
          </a:p>
          <a:p>
            <a:pPr eaLnBrk="1" hangingPunct="1">
              <a:defRPr/>
            </a:pPr>
            <a:r>
              <a:rPr lang="en-US" dirty="0" smtClean="0"/>
              <a:t>Assessing and meeting client needs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a:defRPr/>
            </a:pPr>
            <a:endParaRPr lang="en-US"/>
          </a:p>
        </p:txBody>
      </p:sp>
      <p:sp>
        <p:nvSpPr>
          <p:cNvPr id="275459" name="Rectangle 3"/>
          <p:cNvSpPr>
            <a:spLocks noGrp="1" noChangeArrowheads="1"/>
          </p:cNvSpPr>
          <p:nvPr>
            <p:ph idx="1"/>
          </p:nvPr>
        </p:nvSpPr>
        <p:spPr/>
        <p:txBody>
          <a:bodyPr/>
          <a:lstStyle/>
          <a:p>
            <a:pPr>
              <a:defRPr/>
            </a:pPr>
            <a:endParaRPr lang="en-US"/>
          </a:p>
        </p:txBody>
      </p:sp>
      <p:pic>
        <p:nvPicPr>
          <p:cNvPr id="33796" name="Picture 4" descr="Howell and Dauphim Coun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86200"/>
            <a:ext cx="195072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auphin County Toys R 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body" idx="1"/>
          </p:nvPr>
        </p:nvSpPr>
        <p:spPr/>
        <p:txBody>
          <a:bodyPr/>
          <a:lstStyle/>
          <a:p>
            <a:pPr>
              <a:buFont typeface="Wingdings" pitchFamily="2" charset="2"/>
              <a:buNone/>
              <a:defRPr/>
            </a:pPr>
            <a:r>
              <a:rPr lang="en-US"/>
              <a:t>Did you see that?  The Dauphin County prison shares a parking lot with “</a:t>
            </a:r>
            <a:r>
              <a:rPr lang="en-US" i="1"/>
              <a:t>Toys R Us”.</a:t>
            </a:r>
            <a:endParaRPr lang="en-US"/>
          </a:p>
        </p:txBody>
      </p:sp>
    </p:spTree>
  </p:cSld>
  <p:clrMapOvr>
    <a:masterClrMapping/>
  </p:clrMapOvr>
  <p:transition advTm="4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defRPr/>
            </a:pPr>
            <a:endParaRPr lang="en-US"/>
          </a:p>
        </p:txBody>
      </p:sp>
      <p:sp>
        <p:nvSpPr>
          <p:cNvPr id="46083" name="Rectangle 3"/>
          <p:cNvSpPr>
            <a:spLocks noGrp="1" noChangeArrowheads="1"/>
          </p:cNvSpPr>
          <p:nvPr>
            <p:ph type="body" idx="1"/>
          </p:nvPr>
        </p:nvSpPr>
        <p:spPr/>
        <p:txBody>
          <a:bodyPr/>
          <a:lstStyle/>
          <a:p>
            <a:pPr>
              <a:defRPr/>
            </a:pPr>
            <a:endParaRPr lang="en-US"/>
          </a:p>
        </p:txBody>
      </p:sp>
      <p:pic>
        <p:nvPicPr>
          <p:cNvPr id="36868" name="Picture 4" descr="1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471488"/>
            <a:ext cx="10404476"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defRPr/>
            </a:pPr>
            <a:endParaRPr lang="en-US"/>
          </a:p>
        </p:txBody>
      </p:sp>
      <p:sp>
        <p:nvSpPr>
          <p:cNvPr id="39939" name="Rectangle 3"/>
          <p:cNvSpPr>
            <a:spLocks noGrp="1" noChangeArrowheads="1"/>
          </p:cNvSpPr>
          <p:nvPr>
            <p:ph type="body" idx="1"/>
          </p:nvPr>
        </p:nvSpPr>
        <p:spPr/>
        <p:txBody>
          <a:bodyPr/>
          <a:lstStyle/>
          <a:p>
            <a:pPr>
              <a:defRPr/>
            </a:pPr>
            <a:endParaRPr lang="en-US"/>
          </a:p>
        </p:txBody>
      </p:sp>
      <p:pic>
        <p:nvPicPr>
          <p:cNvPr id="37892" name="Picture 4" descr="1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471488"/>
            <a:ext cx="10404476"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defRPr/>
            </a:pPr>
            <a:endParaRPr lang="en-US"/>
          </a:p>
        </p:txBody>
      </p:sp>
      <p:sp>
        <p:nvSpPr>
          <p:cNvPr id="146435" name="Rectangle 3"/>
          <p:cNvSpPr>
            <a:spLocks noGrp="1" noChangeArrowheads="1"/>
          </p:cNvSpPr>
          <p:nvPr>
            <p:ph type="body" idx="1"/>
          </p:nvPr>
        </p:nvSpPr>
        <p:spPr/>
        <p:txBody>
          <a:bodyPr/>
          <a:lstStyle/>
          <a:p>
            <a:pPr>
              <a:defRPr/>
            </a:pPr>
            <a:endParaRPr lang="en-US"/>
          </a:p>
        </p:txBody>
      </p:sp>
      <p:pic>
        <p:nvPicPr>
          <p:cNvPr id="38916" name="Picture 4" descr="dadsc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3"/>
          <p:cNvSpPr>
            <a:spLocks noGrp="1" noChangeArrowheads="1"/>
          </p:cNvSpPr>
          <p:nvPr>
            <p:ph type="body" idx="1"/>
          </p:nvPr>
        </p:nvSpPr>
        <p:spPr/>
        <p:txBody>
          <a:bodyPr/>
          <a:lstStyle/>
          <a:p>
            <a:pPr eaLnBrk="1" hangingPunct="1">
              <a:defRPr/>
            </a:pPr>
            <a:r>
              <a:rPr lang="en-US" sz="3600" dirty="0" smtClean="0"/>
              <a:t>The outcomes of self-care include quality of life, adherence, and better attainment of signs of improving biomarkers such as CD4, viral load, and cognitive status.</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Chart 4"/>
          <p:cNvGraphicFramePr>
            <a:graphicFrameLocks/>
          </p:cNvGraphicFramePr>
          <p:nvPr/>
        </p:nvGraphicFramePr>
        <p:xfrm>
          <a:off x="-50800" y="685800"/>
          <a:ext cx="9169400" cy="6223000"/>
        </p:xfrm>
        <a:graphic>
          <a:graphicData uri="http://schemas.openxmlformats.org/presentationml/2006/ole">
            <mc:AlternateContent xmlns:mc="http://schemas.openxmlformats.org/markup-compatibility/2006">
              <mc:Choice xmlns:v="urn:schemas-microsoft-com:vml" Requires="v">
                <p:oleObj spid="_x0000_s13316" r:id="rId5" imgW="9169179" imgH="6218459" progId="Excel.Chart.8">
                  <p:embed/>
                </p:oleObj>
              </mc:Choice>
              <mc:Fallback>
                <p:oleObj r:id="rId5" imgW="9169179" imgH="6218459" progId="Excel.Chart.8">
                  <p:embed/>
                  <p:pic>
                    <p:nvPicPr>
                      <p:cNvPr id="0" name="Chart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685800"/>
                        <a:ext cx="91694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5" name="TextBox 3"/>
          <p:cNvSpPr txBox="1">
            <a:spLocks noChangeArrowheads="1"/>
          </p:cNvSpPr>
          <p:nvPr/>
        </p:nvSpPr>
        <p:spPr bwMode="auto">
          <a:xfrm>
            <a:off x="914400" y="152400"/>
            <a:ext cx="7772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cs typeface="Arial" pitchFamily="34" charset="0"/>
              </a:rPr>
              <a:t>Major DECLINE in the Implementation Cascade</a:t>
            </a:r>
          </a:p>
        </p:txBody>
      </p:sp>
    </p:spTree>
  </p:cSld>
  <p:clrMapOvr>
    <a:masterClrMapping/>
  </p:clrMapOvr>
  <p:transition spd="slow" advTm="4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3"/>
          <p:cNvSpPr>
            <a:spLocks noGrp="1" noChangeArrowheads="1"/>
          </p:cNvSpPr>
          <p:nvPr>
            <p:ph type="body" idx="1"/>
          </p:nvPr>
        </p:nvSpPr>
        <p:spPr>
          <a:xfrm>
            <a:off x="457200" y="762000"/>
            <a:ext cx="8229600" cy="5368925"/>
          </a:xfrm>
        </p:spPr>
        <p:txBody>
          <a:bodyPr/>
          <a:lstStyle/>
          <a:p>
            <a:pPr eaLnBrk="1" hangingPunct="1">
              <a:buFont typeface="Wingdings" pitchFamily="2" charset="2"/>
              <a:buNone/>
              <a:defRPr/>
            </a:pPr>
            <a:r>
              <a:rPr lang="en-US" dirty="0" smtClean="0"/>
              <a:t>   Self-care, by definition, is a multidimensional concept that refers to the knowledge, attitudes, and behaviors that clients develop, nurture, or perform to manage a health problem or enhance a health attribute.  Instrumental in this model are three identified components:  the patient, the provider, and the structural setting (i.e. the home).</a:t>
            </a: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381000" y="1143000"/>
            <a:ext cx="8458200" cy="527050"/>
          </a:xfrm>
        </p:spPr>
        <p:txBody>
          <a:bodyPr/>
          <a:lstStyle/>
          <a:p>
            <a:pPr eaLnBrk="1" hangingPunct="1">
              <a:defRPr/>
            </a:pPr>
            <a:r>
              <a:rPr lang="en-US" sz="3600" dirty="0" smtClean="0"/>
              <a:t>(Client) (Customer) (Consumer) (Patient) as central to the strategic plan to link persons to care</a:t>
            </a:r>
          </a:p>
        </p:txBody>
      </p:sp>
      <p:sp>
        <p:nvSpPr>
          <p:cNvPr id="224259" name="Rectangle 3"/>
          <p:cNvSpPr>
            <a:spLocks noGrp="1" noChangeArrowheads="1"/>
          </p:cNvSpPr>
          <p:nvPr>
            <p:ph type="body" idx="1"/>
          </p:nvPr>
        </p:nvSpPr>
        <p:spPr>
          <a:xfrm>
            <a:off x="533400" y="2743200"/>
            <a:ext cx="8080375" cy="2686050"/>
          </a:xfrm>
        </p:spPr>
        <p:txBody>
          <a:bodyPr/>
          <a:lstStyle/>
          <a:p>
            <a:pPr eaLnBrk="1" hangingPunct="1">
              <a:defRPr/>
            </a:pPr>
            <a:r>
              <a:rPr lang="en-US" dirty="0" smtClean="0"/>
              <a:t>Who are our </a:t>
            </a:r>
            <a:r>
              <a:rPr lang="en-US" b="1" dirty="0" smtClean="0"/>
              <a:t>clients</a:t>
            </a:r>
            <a:r>
              <a:rPr lang="en-US" dirty="0" smtClean="0"/>
              <a:t>?</a:t>
            </a:r>
          </a:p>
          <a:p>
            <a:pPr eaLnBrk="1" hangingPunct="1">
              <a:defRPr/>
            </a:pPr>
            <a:r>
              <a:rPr lang="en-US" dirty="0" smtClean="0"/>
              <a:t>What do our </a:t>
            </a:r>
            <a:r>
              <a:rPr lang="en-US" b="1" dirty="0" smtClean="0"/>
              <a:t>customers</a:t>
            </a:r>
            <a:r>
              <a:rPr lang="en-US" dirty="0" smtClean="0"/>
              <a:t> want?</a:t>
            </a:r>
          </a:p>
          <a:p>
            <a:pPr eaLnBrk="1" hangingPunct="1">
              <a:defRPr/>
            </a:pPr>
            <a:r>
              <a:rPr lang="en-US" dirty="0" smtClean="0"/>
              <a:t>What do our </a:t>
            </a:r>
            <a:r>
              <a:rPr lang="en-US" b="1" dirty="0" smtClean="0"/>
              <a:t>consumers</a:t>
            </a:r>
            <a:r>
              <a:rPr lang="en-US" dirty="0" smtClean="0"/>
              <a:t> think about us?</a:t>
            </a:r>
          </a:p>
          <a:p>
            <a:pPr eaLnBrk="1" hangingPunct="1">
              <a:defRPr/>
            </a:pPr>
            <a:r>
              <a:rPr lang="en-US" dirty="0" smtClean="0"/>
              <a:t>What should our </a:t>
            </a:r>
            <a:r>
              <a:rPr lang="en-US" b="1" dirty="0" smtClean="0"/>
              <a:t>patients</a:t>
            </a:r>
            <a:r>
              <a:rPr lang="en-US" dirty="0" smtClean="0"/>
              <a:t> think about us?</a:t>
            </a:r>
          </a:p>
          <a:p>
            <a:pPr eaLnBrk="1" hangingPunct="1">
              <a:defRPr/>
            </a:pPr>
            <a:r>
              <a:rPr lang="en-US" dirty="0" smtClean="0"/>
              <a:t>How do we get there? </a:t>
            </a:r>
          </a:p>
        </p:txBody>
      </p:sp>
      <p:sp>
        <p:nvSpPr>
          <p:cNvPr id="41988" name="Text Box 4"/>
          <p:cNvSpPr txBox="1">
            <a:spLocks noChangeArrowheads="1"/>
          </p:cNvSpPr>
          <p:nvPr/>
        </p:nvSpPr>
        <p:spPr bwMode="auto">
          <a:xfrm>
            <a:off x="8959850" y="6488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endParaRPr lang="en-US" b="1"/>
          </a:p>
        </p:txBody>
      </p:sp>
      <p:sp>
        <p:nvSpPr>
          <p:cNvPr id="41989" name="Text Box 5"/>
          <p:cNvSpPr txBox="1">
            <a:spLocks noChangeArrowheads="1"/>
          </p:cNvSpPr>
          <p:nvPr/>
        </p:nvSpPr>
        <p:spPr bwMode="auto">
          <a:xfrm>
            <a:off x="0" y="63976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1200" b="1"/>
          </a:p>
          <a:p>
            <a:pPr eaLnBrk="1" hangingPunct="1"/>
            <a:endParaRPr lang="en-US" sz="1200" b="1"/>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u="sng" smtClean="0"/>
              <a:t>The Patient</a:t>
            </a:r>
          </a:p>
        </p:txBody>
      </p:sp>
      <p:sp>
        <p:nvSpPr>
          <p:cNvPr id="16387" name="Rectangle 3"/>
          <p:cNvSpPr>
            <a:spLocks noGrp="1" noChangeArrowheads="1"/>
          </p:cNvSpPr>
          <p:nvPr>
            <p:ph type="body" idx="1"/>
          </p:nvPr>
        </p:nvSpPr>
        <p:spPr/>
        <p:txBody>
          <a:bodyPr/>
          <a:lstStyle/>
          <a:p>
            <a:pPr eaLnBrk="1" hangingPunct="1">
              <a:lnSpc>
                <a:spcPct val="80000"/>
              </a:lnSpc>
              <a:defRPr/>
            </a:pPr>
            <a:r>
              <a:rPr lang="en-US" sz="2400" dirty="0" smtClean="0"/>
              <a:t>HIV/AIDS epidemic continues to grow among traditionally underserved and hard to reach communities.</a:t>
            </a:r>
          </a:p>
          <a:p>
            <a:pPr eaLnBrk="1" hangingPunct="1">
              <a:lnSpc>
                <a:spcPct val="80000"/>
              </a:lnSpc>
              <a:defRPr/>
            </a:pPr>
            <a:r>
              <a:rPr lang="en-US" sz="2400" dirty="0" smtClean="0"/>
              <a:t>Communities of color, women  and substance users are an increasing part of the HIV/AIDS epidemic.</a:t>
            </a:r>
          </a:p>
          <a:p>
            <a:pPr eaLnBrk="1" hangingPunct="1">
              <a:lnSpc>
                <a:spcPct val="80000"/>
              </a:lnSpc>
              <a:defRPr/>
            </a:pPr>
            <a:r>
              <a:rPr lang="en-US" sz="2400" dirty="0" smtClean="0"/>
              <a:t>Nationally, and particularly through CARE Act programs, we are taking care of people whom society has traditionally ignored: ex-offenders, the homeless, women who are dependent on welfare, people with substance abuse problems, and other disenfranchised communities that have been affected with HIV/AIDS.</a:t>
            </a:r>
          </a:p>
          <a:p>
            <a:pPr eaLnBrk="1" hangingPunct="1">
              <a:lnSpc>
                <a:spcPct val="80000"/>
              </a:lnSpc>
              <a:defRPr/>
            </a:pPr>
            <a:r>
              <a:rPr lang="en-US" sz="2400" dirty="0" smtClean="0"/>
              <a:t>Patients enter into care with multiple co-morbid conditions.</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Uninsured Individuals by </a:t>
            </a:r>
            <a:r>
              <a:rPr lang="en-US" dirty="0"/>
              <a:t>H</a:t>
            </a:r>
            <a:r>
              <a:rPr lang="en-US" dirty="0" smtClean="0"/>
              <a:t>ousehold Income</a:t>
            </a:r>
            <a:endParaRPr lang="en-US" dirty="0"/>
          </a:p>
        </p:txBody>
      </p:sp>
      <p:pic>
        <p:nvPicPr>
          <p:cNvPr id="44035"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295400" y="1527175"/>
            <a:ext cx="6553200" cy="45720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457200" y="544513"/>
            <a:ext cx="8229600" cy="606425"/>
          </a:xfrm>
        </p:spPr>
        <p:txBody>
          <a:bodyPr/>
          <a:lstStyle/>
          <a:p>
            <a:pPr eaLnBrk="1" hangingPunct="1">
              <a:defRPr/>
            </a:pPr>
            <a:r>
              <a:rPr lang="en-US" smtClean="0"/>
              <a:t>Multiple “Customers”</a:t>
            </a:r>
          </a:p>
        </p:txBody>
      </p:sp>
      <p:sp>
        <p:nvSpPr>
          <p:cNvPr id="227331" name="Rectangle 3"/>
          <p:cNvSpPr>
            <a:spLocks noGrp="1" noChangeArrowheads="1"/>
          </p:cNvSpPr>
          <p:nvPr>
            <p:ph type="body" idx="1"/>
          </p:nvPr>
        </p:nvSpPr>
        <p:spPr/>
        <p:txBody>
          <a:bodyPr/>
          <a:lstStyle/>
          <a:p>
            <a:pPr eaLnBrk="1" hangingPunct="1">
              <a:defRPr/>
            </a:pPr>
            <a:r>
              <a:rPr lang="en-US" dirty="0" smtClean="0"/>
              <a:t>This makes the job even tougher</a:t>
            </a:r>
          </a:p>
          <a:p>
            <a:pPr eaLnBrk="1" hangingPunct="1">
              <a:defRPr/>
            </a:pPr>
            <a:r>
              <a:rPr lang="en-US" sz="3300" b="1" dirty="0" smtClean="0"/>
              <a:t>For instance, of all uninsured patients</a:t>
            </a:r>
          </a:p>
          <a:p>
            <a:pPr lvl="1" eaLnBrk="1" hangingPunct="1">
              <a:defRPr/>
            </a:pPr>
            <a:r>
              <a:rPr lang="en-US" sz="3200" dirty="0" smtClean="0"/>
              <a:t>11% are substance abusers</a:t>
            </a:r>
          </a:p>
          <a:p>
            <a:pPr lvl="1" eaLnBrk="1" hangingPunct="1">
              <a:defRPr/>
            </a:pPr>
            <a:r>
              <a:rPr lang="en-US" sz="3200" dirty="0" smtClean="0"/>
              <a:t>5%  are homeless</a:t>
            </a:r>
          </a:p>
          <a:p>
            <a:pPr lvl="1" eaLnBrk="1" hangingPunct="1">
              <a:defRPr/>
            </a:pPr>
            <a:r>
              <a:rPr lang="en-US" sz="3200" dirty="0" smtClean="0"/>
              <a:t>2.5% are HIV positive</a:t>
            </a:r>
          </a:p>
        </p:txBody>
      </p:sp>
      <p:sp>
        <p:nvSpPr>
          <p:cNvPr id="45060" name="Text Box 4"/>
          <p:cNvSpPr txBox="1">
            <a:spLocks noChangeArrowheads="1"/>
          </p:cNvSpPr>
          <p:nvPr/>
        </p:nvSpPr>
        <p:spPr bwMode="auto">
          <a:xfrm>
            <a:off x="8959850" y="648811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endParaRPr lang="en-US" b="1"/>
          </a:p>
          <a:p>
            <a:pPr algn="r" eaLnBrk="1" hangingPunct="1"/>
            <a:endParaRPr lang="en-US" b="1"/>
          </a:p>
        </p:txBody>
      </p:sp>
      <p:sp>
        <p:nvSpPr>
          <p:cNvPr id="45061" name="Text Box 5"/>
          <p:cNvSpPr txBox="1">
            <a:spLocks noChangeArrowheads="1"/>
          </p:cNvSpPr>
          <p:nvPr/>
        </p:nvSpPr>
        <p:spPr bwMode="auto">
          <a:xfrm>
            <a:off x="0" y="6397625"/>
            <a:ext cx="2449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b="1"/>
              <a:t>Johnson &amp; Johnson  / UCLA </a:t>
            </a:r>
          </a:p>
          <a:p>
            <a:pPr eaLnBrk="1" hangingPunct="1"/>
            <a:r>
              <a:rPr lang="en-US" sz="1200" b="1"/>
              <a:t>Health Care Executive Program</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defRPr/>
            </a:pPr>
            <a:r>
              <a:rPr lang="en-US" sz="4000" dirty="0" smtClean="0"/>
              <a:t/>
            </a:r>
            <a:br>
              <a:rPr lang="en-US" sz="4000" dirty="0" smtClean="0"/>
            </a:br>
            <a:r>
              <a:rPr lang="en-US" sz="4000" dirty="0" smtClean="0"/>
              <a:t>“Census: Poverty rose by million”</a:t>
            </a:r>
            <a:br>
              <a:rPr lang="en-US" sz="4000" dirty="0" smtClean="0"/>
            </a:br>
            <a:endParaRPr lang="en-US" sz="4000" dirty="0" smtClean="0"/>
          </a:p>
        </p:txBody>
      </p:sp>
      <p:sp>
        <p:nvSpPr>
          <p:cNvPr id="218115" name="Rectangle 3"/>
          <p:cNvSpPr>
            <a:spLocks noGrp="1" noChangeArrowheads="1"/>
          </p:cNvSpPr>
          <p:nvPr>
            <p:ph type="body" idx="1"/>
          </p:nvPr>
        </p:nvSpPr>
        <p:spPr/>
        <p:txBody>
          <a:bodyPr/>
          <a:lstStyle/>
          <a:p>
            <a:pPr eaLnBrk="1" hangingPunct="1">
              <a:defRPr/>
            </a:pPr>
            <a:r>
              <a:rPr lang="en-US" sz="2800" dirty="0" smtClean="0"/>
              <a:t>Washington:  The number of Americans in poverty and without health insurance each rose by more than 1 million in 2003, the Census Bureau reported Thursday.  The number of Americans in poverty rose by 1.3 million to 35.9 million, or one in eight people </a:t>
            </a:r>
            <a:r>
              <a:rPr lang="en-US" sz="1600" i="1" dirty="0" smtClean="0"/>
              <a:t>(USA Today, August 2004).  </a:t>
            </a:r>
            <a:r>
              <a:rPr lang="en-US" sz="2800" i="1" dirty="0" smtClean="0"/>
              <a:t>By 2010 the number of Americans living in poverty had grown to 46.2 million.  </a:t>
            </a:r>
            <a:endParaRPr lang="en-US" sz="1600" i="1" dirty="0" smtClean="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p:cNvSpPr>
            <a:spLocks noGrp="1" noChangeArrowheads="1"/>
          </p:cNvSpPr>
          <p:nvPr>
            <p:ph type="body" idx="1"/>
          </p:nvPr>
        </p:nvSpPr>
        <p:spPr/>
        <p:txBody>
          <a:bodyPr/>
          <a:lstStyle/>
          <a:p>
            <a:pPr eaLnBrk="1" hangingPunct="1">
              <a:buFont typeface="Wingdings" pitchFamily="2" charset="2"/>
              <a:buNone/>
              <a:defRPr/>
            </a:pPr>
            <a:r>
              <a:rPr lang="en-US" sz="3600" smtClean="0"/>
              <a:t>  Current health care delivery systems have aimed at expecting patients to manage their long term illness through self-care on an outpatient basis or at home.</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defRPr/>
            </a:pPr>
            <a:r>
              <a:rPr lang="en-US" smtClean="0"/>
              <a:t>“A death sentence no more”</a:t>
            </a:r>
            <a:br>
              <a:rPr lang="en-US" smtClean="0"/>
            </a:br>
            <a:r>
              <a:rPr lang="en-US" sz="1800" smtClean="0"/>
              <a:t>Jane Eisner, The Philadelphia Inquirer, Sunday, September 5, 2004</a:t>
            </a:r>
          </a:p>
        </p:txBody>
      </p:sp>
      <p:sp>
        <p:nvSpPr>
          <p:cNvPr id="236547" name="Rectangle 3"/>
          <p:cNvSpPr>
            <a:spLocks noGrp="1" noChangeArrowheads="1"/>
          </p:cNvSpPr>
          <p:nvPr>
            <p:ph type="body" idx="1"/>
          </p:nvPr>
        </p:nvSpPr>
        <p:spPr/>
        <p:txBody>
          <a:bodyPr/>
          <a:lstStyle/>
          <a:p>
            <a:pPr eaLnBrk="1" hangingPunct="1">
              <a:buFont typeface="Wingdings" pitchFamily="2" charset="2"/>
              <a:buNone/>
              <a:defRPr/>
            </a:pPr>
            <a:r>
              <a:rPr lang="en-US" sz="2800" dirty="0" smtClean="0"/>
              <a:t>	Many fatal diseases have become treatable conditions that people can live with for years.  But the progress brings ethical and social challenges.  Diseases such as diabetes, cancer, Alzheimer’s, and AIDS will no longer be considered an immediate death sentence.  </a:t>
            </a:r>
          </a:p>
          <a:p>
            <a:pPr>
              <a:defRPr/>
            </a:pPr>
            <a:r>
              <a:rPr lang="en-US" sz="2800" dirty="0"/>
              <a:t>Today, a 22 year old male living with HIV is expected to live an additional 57 years; to have a life expectancy of 77 years</a:t>
            </a:r>
          </a:p>
          <a:p>
            <a:pPr marL="0" indent="0">
              <a:buFont typeface="Wingdings" pitchFamily="2" charset="2"/>
              <a:buNone/>
              <a:defRPr/>
            </a:pPr>
            <a:r>
              <a:rPr lang="en-US" dirty="0"/>
              <a:t>   </a:t>
            </a:r>
            <a:r>
              <a:rPr lang="en-US" sz="1800" dirty="0"/>
              <a:t>(Anthony </a:t>
            </a:r>
            <a:r>
              <a:rPr lang="en-US" sz="1800" dirty="0" err="1"/>
              <a:t>Fauci</a:t>
            </a:r>
            <a:r>
              <a:rPr lang="en-US" sz="1800" dirty="0"/>
              <a:t>, MD at the IAC 2012)</a:t>
            </a:r>
          </a:p>
          <a:p>
            <a:pPr eaLnBrk="1" hangingPunct="1">
              <a:buFont typeface="Wingdings" pitchFamily="2" charset="2"/>
              <a:buNone/>
              <a:defRPr/>
            </a:pPr>
            <a:endParaRPr lang="en-US" dirty="0" smtClean="0"/>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ChangeArrowheads="1"/>
          </p:cNvSpPr>
          <p:nvPr>
            <p:ph type="body" idx="1"/>
          </p:nvPr>
        </p:nvSpPr>
        <p:spPr/>
        <p:txBody>
          <a:bodyPr/>
          <a:lstStyle/>
          <a:p>
            <a:pPr eaLnBrk="1" hangingPunct="1">
              <a:defRPr/>
            </a:pPr>
            <a:r>
              <a:rPr lang="en-US" sz="2800" smtClean="0"/>
              <a:t>Surprisingly, not much is being done to improve the socioeconomic dimension of self-care such as the settings, outside of the outpatient setting.  Housing is not usually a “provided service” in the outpatient setting.  </a:t>
            </a:r>
          </a:p>
          <a:p>
            <a:pPr eaLnBrk="1" hangingPunct="1">
              <a:defRPr/>
            </a:pPr>
            <a:r>
              <a:rPr lang="en-US" sz="2800" smtClean="0"/>
              <a:t>As a result, patients are empowered with great knowledge and skills, but left to go back on the streets – facing a multiplicity of setting problems such as food or housing instability.  </a:t>
            </a:r>
          </a:p>
        </p:txBody>
      </p:sp>
      <p:sp>
        <p:nvSpPr>
          <p:cNvPr id="196612" name="Rectangle 4"/>
          <p:cNvSpPr>
            <a:spLocks noGrp="1" noChangeArrowheads="1"/>
          </p:cNvSpPr>
          <p:nvPr>
            <p:ph type="title"/>
          </p:nvPr>
        </p:nvSpPr>
        <p:spPr/>
        <p:txBody>
          <a:bodyPr/>
          <a:lstStyle/>
          <a:p>
            <a:pPr eaLnBrk="1" hangingPunct="1">
              <a:defRPr/>
            </a:pPr>
            <a:r>
              <a:rPr lang="en-US" u="sng" dirty="0" smtClean="0"/>
              <a:t>Structural Issues - The Setting</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460500"/>
          </a:xfrm>
        </p:spPr>
        <p:txBody>
          <a:bodyPr/>
          <a:lstStyle/>
          <a:p>
            <a:pPr>
              <a:defRPr/>
            </a:pPr>
            <a:r>
              <a:rPr lang="en-US" sz="2400" i="1" dirty="0"/>
              <a:t>National HIV/AIDS Strategy of the United </a:t>
            </a:r>
            <a:r>
              <a:rPr lang="en-US" sz="2400" i="1" dirty="0" smtClean="0"/>
              <a:t>States-2010</a:t>
            </a:r>
            <a:br>
              <a:rPr lang="en-US" sz="2400" i="1" dirty="0" smtClean="0"/>
            </a:br>
            <a:r>
              <a:rPr lang="en-US" sz="2400" i="1" dirty="0" smtClean="0"/>
              <a:t>2007-Initiative by the Special Projects of National Significance</a:t>
            </a:r>
            <a:endParaRPr lang="en-US" sz="2400" dirty="0"/>
          </a:p>
        </p:txBody>
      </p:sp>
      <p:sp>
        <p:nvSpPr>
          <p:cNvPr id="3" name="Content Placeholder 2"/>
          <p:cNvSpPr>
            <a:spLocks noGrp="1"/>
          </p:cNvSpPr>
          <p:nvPr>
            <p:ph idx="1"/>
          </p:nvPr>
        </p:nvSpPr>
        <p:spPr>
          <a:xfrm>
            <a:off x="457200" y="1828800"/>
            <a:ext cx="8229600" cy="4191000"/>
          </a:xfrm>
        </p:spPr>
        <p:txBody>
          <a:bodyPr/>
          <a:lstStyle/>
          <a:p>
            <a:pPr>
              <a:defRPr/>
            </a:pPr>
            <a:r>
              <a:rPr lang="en-US" sz="2800" dirty="0" smtClean="0"/>
              <a:t>Social Determinants of Health</a:t>
            </a:r>
          </a:p>
          <a:p>
            <a:pPr>
              <a:defRPr/>
            </a:pPr>
            <a:r>
              <a:rPr lang="en-US" sz="2800" dirty="0" smtClean="0"/>
              <a:t>Poverty</a:t>
            </a:r>
          </a:p>
          <a:p>
            <a:pPr>
              <a:defRPr/>
            </a:pPr>
            <a:r>
              <a:rPr lang="en-US" sz="2800" dirty="0" smtClean="0"/>
              <a:t>Crime</a:t>
            </a:r>
          </a:p>
          <a:p>
            <a:pPr>
              <a:defRPr/>
            </a:pPr>
            <a:r>
              <a:rPr lang="en-US" sz="2800" dirty="0" smtClean="0"/>
              <a:t>Housing, food, and employment insecurities</a:t>
            </a:r>
          </a:p>
          <a:p>
            <a:pPr>
              <a:defRPr/>
            </a:pPr>
            <a:r>
              <a:rPr lang="en-US" sz="2800" dirty="0" smtClean="0"/>
              <a:t>Threats of substance abuse</a:t>
            </a:r>
          </a:p>
          <a:p>
            <a:pPr>
              <a:defRPr/>
            </a:pPr>
            <a:r>
              <a:rPr lang="en-US" sz="2800" dirty="0" smtClean="0"/>
              <a:t>Structural, provider, and client inputs regarding access to health care and health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Counties in PA</a:t>
            </a:r>
            <a:endParaRPr lang="en-US" dirty="0"/>
          </a:p>
        </p:txBody>
      </p:sp>
      <p:pic>
        <p:nvPicPr>
          <p:cNvPr id="14339"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838200" y="1717675"/>
            <a:ext cx="7288213" cy="4302125"/>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defRPr/>
            </a:pPr>
            <a:r>
              <a:rPr lang="en-US" smtClean="0"/>
              <a:t>The Simple Description</a:t>
            </a:r>
            <a:endParaRPr lang="hu-HU" smtClean="0"/>
          </a:p>
        </p:txBody>
      </p:sp>
      <p:sp>
        <p:nvSpPr>
          <p:cNvPr id="270339" name="Rectangle 3"/>
          <p:cNvSpPr>
            <a:spLocks noGrp="1" noChangeArrowheads="1"/>
          </p:cNvSpPr>
          <p:nvPr>
            <p:ph type="body" idx="1"/>
          </p:nvPr>
        </p:nvSpPr>
        <p:spPr/>
        <p:txBody>
          <a:bodyPr/>
          <a:lstStyle/>
          <a:p>
            <a:pPr eaLnBrk="1" hangingPunct="1">
              <a:defRPr/>
            </a:pPr>
            <a:r>
              <a:rPr lang="en-US" smtClean="0"/>
              <a:t>Hands-on</a:t>
            </a:r>
          </a:p>
          <a:p>
            <a:pPr eaLnBrk="1" hangingPunct="1">
              <a:defRPr/>
            </a:pPr>
            <a:r>
              <a:rPr lang="en-US" smtClean="0"/>
              <a:t>Service Oriented</a:t>
            </a:r>
          </a:p>
          <a:p>
            <a:pPr eaLnBrk="1" hangingPunct="1">
              <a:defRPr/>
            </a:pPr>
            <a:r>
              <a:rPr lang="en-US" smtClean="0"/>
              <a:t>Small Scale</a:t>
            </a:r>
          </a:p>
          <a:p>
            <a:pPr eaLnBrk="1" hangingPunct="1">
              <a:defRPr/>
            </a:pPr>
            <a:r>
              <a:rPr lang="en-US" smtClean="0"/>
              <a:t>Dependent on Intensive Medical and Social Service Case Management</a:t>
            </a:r>
            <a:endParaRPr lang="hu-HU"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sz="4000" smtClean="0"/>
              <a:t>Complicated Description</a:t>
            </a:r>
          </a:p>
        </p:txBody>
      </p:sp>
      <p:sp>
        <p:nvSpPr>
          <p:cNvPr id="5123" name="Rectangle 3"/>
          <p:cNvSpPr>
            <a:spLocks noGrp="1" noChangeArrowheads="1"/>
          </p:cNvSpPr>
          <p:nvPr>
            <p:ph type="body" idx="1"/>
          </p:nvPr>
        </p:nvSpPr>
        <p:spPr/>
        <p:txBody>
          <a:bodyPr/>
          <a:lstStyle/>
          <a:p>
            <a:pPr eaLnBrk="1" hangingPunct="1">
              <a:lnSpc>
                <a:spcPct val="90000"/>
              </a:lnSpc>
              <a:defRPr/>
            </a:pPr>
            <a:r>
              <a:rPr lang="en-US" sz="2400" dirty="0" smtClean="0"/>
              <a:t> Services targeted five Pennsylvania county jails.</a:t>
            </a:r>
          </a:p>
          <a:p>
            <a:pPr eaLnBrk="1" hangingPunct="1">
              <a:lnSpc>
                <a:spcPct val="90000"/>
              </a:lnSpc>
              <a:defRPr/>
            </a:pPr>
            <a:r>
              <a:rPr lang="en-US" sz="2400" dirty="0" smtClean="0"/>
              <a:t> Prisoners are ideally identified before release to effectively plan for and carry out comprehensive discharge and reintegration services. </a:t>
            </a:r>
          </a:p>
          <a:p>
            <a:pPr eaLnBrk="1" hangingPunct="1">
              <a:lnSpc>
                <a:spcPct val="90000"/>
              </a:lnSpc>
              <a:defRPr/>
            </a:pPr>
            <a:r>
              <a:rPr lang="en-US" sz="2400" dirty="0" smtClean="0"/>
              <a:t>Prisoners are also identified after discharge through linkages with probation and parole.</a:t>
            </a:r>
          </a:p>
          <a:p>
            <a:pPr eaLnBrk="1" hangingPunct="1">
              <a:lnSpc>
                <a:spcPct val="90000"/>
              </a:lnSpc>
              <a:defRPr/>
            </a:pPr>
            <a:r>
              <a:rPr lang="en-US" sz="2400" dirty="0" smtClean="0"/>
              <a:t>Once identified, staff utilize psychosocial, substance abuse, and psychiatric assessments; intensive case management; transportation, food, and shelter assistance; and phone cards during the reintegration process to help insure adherence to HIV medical care and reduce recidivism.</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3"/>
          <p:cNvSpPr>
            <a:spLocks noGrp="1" noChangeArrowheads="1"/>
          </p:cNvSpPr>
          <p:nvPr>
            <p:ph type="body" idx="1"/>
          </p:nvPr>
        </p:nvSpPr>
        <p:spPr/>
        <p:txBody>
          <a:bodyPr/>
          <a:lstStyle/>
          <a:p>
            <a:pPr eaLnBrk="1" hangingPunct="1">
              <a:defRPr/>
            </a:pPr>
            <a:r>
              <a:rPr lang="en-US" dirty="0" smtClean="0"/>
              <a:t>Linking re-entry clients into an adherent medical care program was the principal emphasis of the five-year SPNS project.</a:t>
            </a:r>
          </a:p>
          <a:p>
            <a:pPr eaLnBrk="1" hangingPunct="1">
              <a:defRPr/>
            </a:pPr>
            <a:r>
              <a:rPr lang="en-US" dirty="0" smtClean="0"/>
              <a:t>However, the structural and provider conditions surrounding the patients became the emphatic issues which had to be addressed.</a:t>
            </a:r>
            <a:endParaRPr lang="hu-HU"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defRPr/>
            </a:pPr>
            <a:r>
              <a:rPr lang="en-US"/>
              <a:t>From the Point of Discharge</a:t>
            </a:r>
          </a:p>
        </p:txBody>
      </p:sp>
      <p:sp>
        <p:nvSpPr>
          <p:cNvPr id="22531" name="Rectangle 3"/>
          <p:cNvSpPr>
            <a:spLocks noGrp="1" noChangeArrowheads="1"/>
          </p:cNvSpPr>
          <p:nvPr>
            <p:ph type="body" idx="1"/>
          </p:nvPr>
        </p:nvSpPr>
        <p:spPr/>
        <p:txBody>
          <a:bodyPr/>
          <a:lstStyle/>
          <a:p>
            <a:pPr>
              <a:lnSpc>
                <a:spcPct val="90000"/>
              </a:lnSpc>
              <a:defRPr/>
            </a:pPr>
            <a:r>
              <a:rPr lang="en-US"/>
              <a:t>In an ideal world discharge planning and reintegration programs for inmates from county jails would be structured and comprehensive.</a:t>
            </a:r>
          </a:p>
          <a:p>
            <a:pPr>
              <a:lnSpc>
                <a:spcPct val="90000"/>
              </a:lnSpc>
              <a:defRPr/>
            </a:pPr>
            <a:endParaRPr lang="en-US"/>
          </a:p>
          <a:p>
            <a:pPr>
              <a:lnSpc>
                <a:spcPct val="90000"/>
              </a:lnSpc>
              <a:defRPr/>
            </a:pPr>
            <a:r>
              <a:rPr lang="en-US"/>
              <a:t>However, structured discharge and reintegration planning from county jails is very often lacking in reality.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r>
              <a:rPr lang="en-US"/>
              <a:t>Your clients are living with HIV</a:t>
            </a:r>
          </a:p>
        </p:txBody>
      </p:sp>
      <p:sp>
        <p:nvSpPr>
          <p:cNvPr id="8195" name="Rectangle 3"/>
          <p:cNvSpPr>
            <a:spLocks noGrp="1" noChangeArrowheads="1"/>
          </p:cNvSpPr>
          <p:nvPr>
            <p:ph type="body" idx="1"/>
          </p:nvPr>
        </p:nvSpPr>
        <p:spPr/>
        <p:txBody>
          <a:bodyPr/>
          <a:lstStyle/>
          <a:p>
            <a:pPr>
              <a:defRPr/>
            </a:pPr>
            <a:r>
              <a:rPr lang="en-US"/>
              <a:t>Now what are you going to do to link them into durable medical care????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en-US"/>
              <a:t>Reality check:</a:t>
            </a:r>
          </a:p>
        </p:txBody>
      </p:sp>
      <p:sp>
        <p:nvSpPr>
          <p:cNvPr id="9219" name="Rectangle 3"/>
          <p:cNvSpPr>
            <a:spLocks noGrp="1" noChangeArrowheads="1"/>
          </p:cNvSpPr>
          <p:nvPr>
            <p:ph type="body" idx="1"/>
          </p:nvPr>
        </p:nvSpPr>
        <p:spPr/>
        <p:txBody>
          <a:bodyPr/>
          <a:lstStyle/>
          <a:p>
            <a:pPr>
              <a:lnSpc>
                <a:spcPct val="90000"/>
              </a:lnSpc>
              <a:defRPr/>
            </a:pPr>
            <a:r>
              <a:rPr lang="en-US" sz="2800" dirty="0"/>
              <a:t>No Identification</a:t>
            </a:r>
          </a:p>
          <a:p>
            <a:pPr>
              <a:lnSpc>
                <a:spcPct val="90000"/>
              </a:lnSpc>
              <a:defRPr/>
            </a:pPr>
            <a:r>
              <a:rPr lang="en-US" sz="2800" dirty="0"/>
              <a:t>No birth certificate</a:t>
            </a:r>
          </a:p>
          <a:p>
            <a:pPr>
              <a:lnSpc>
                <a:spcPct val="90000"/>
              </a:lnSpc>
              <a:defRPr/>
            </a:pPr>
            <a:r>
              <a:rPr lang="en-US" sz="2800" dirty="0"/>
              <a:t>No insurance</a:t>
            </a:r>
          </a:p>
          <a:p>
            <a:pPr>
              <a:lnSpc>
                <a:spcPct val="90000"/>
              </a:lnSpc>
              <a:defRPr/>
            </a:pPr>
            <a:r>
              <a:rPr lang="en-US" sz="2800" dirty="0"/>
              <a:t>No housing</a:t>
            </a:r>
          </a:p>
          <a:p>
            <a:pPr>
              <a:lnSpc>
                <a:spcPct val="90000"/>
              </a:lnSpc>
              <a:defRPr/>
            </a:pPr>
            <a:endParaRPr lang="en-US" sz="2800" dirty="0"/>
          </a:p>
          <a:p>
            <a:pPr>
              <a:lnSpc>
                <a:spcPct val="90000"/>
              </a:lnSpc>
              <a:defRPr/>
            </a:pPr>
            <a:r>
              <a:rPr lang="en-US" sz="2800" dirty="0"/>
              <a:t>Where do you start with relapse prevention facing protracted obstacles like these</a:t>
            </a:r>
            <a:r>
              <a:rPr lang="en-US" sz="2800" dirty="0" smtClean="0"/>
              <a:t>?</a:t>
            </a:r>
          </a:p>
          <a:p>
            <a:pPr>
              <a:lnSpc>
                <a:spcPct val="90000"/>
              </a:lnSpc>
              <a:defRPr/>
            </a:pPr>
            <a:r>
              <a:rPr lang="en-US" sz="2800" dirty="0" smtClean="0"/>
              <a:t>How do you certify them for Ryan White Services?</a:t>
            </a:r>
            <a:endParaRPr lang="en-US" sz="2800" dirty="0"/>
          </a:p>
          <a:p>
            <a:pPr>
              <a:lnSpc>
                <a:spcPct val="90000"/>
              </a:lnSpc>
              <a:defRPr/>
            </a:pP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defRPr/>
            </a:pPr>
            <a:r>
              <a:rPr lang="en-US" sz="4000" dirty="0"/>
              <a:t>Facing the Reality of County Jail Discharge and Reintegration </a:t>
            </a:r>
            <a:r>
              <a:rPr lang="en-US" sz="4000" dirty="0" smtClean="0"/>
              <a:t>Issues</a:t>
            </a:r>
            <a:endParaRPr lang="en-US" sz="4000" dirty="0"/>
          </a:p>
        </p:txBody>
      </p:sp>
      <p:sp>
        <p:nvSpPr>
          <p:cNvPr id="23555" name="Rectangle 3"/>
          <p:cNvSpPr>
            <a:spLocks noGrp="1" noChangeArrowheads="1"/>
          </p:cNvSpPr>
          <p:nvPr>
            <p:ph type="body" idx="1"/>
          </p:nvPr>
        </p:nvSpPr>
        <p:spPr>
          <a:xfrm>
            <a:off x="457200" y="2057400"/>
            <a:ext cx="8229600" cy="4149725"/>
          </a:xfrm>
        </p:spPr>
        <p:txBody>
          <a:bodyPr/>
          <a:lstStyle/>
          <a:p>
            <a:pPr>
              <a:lnSpc>
                <a:spcPct val="90000"/>
              </a:lnSpc>
              <a:defRPr/>
            </a:pPr>
            <a:r>
              <a:rPr lang="en-US" dirty="0"/>
              <a:t>Prisoners are discharged on a random basis.</a:t>
            </a:r>
          </a:p>
          <a:p>
            <a:pPr>
              <a:lnSpc>
                <a:spcPct val="90000"/>
              </a:lnSpc>
              <a:defRPr/>
            </a:pPr>
            <a:r>
              <a:rPr lang="en-US" dirty="0"/>
              <a:t>Prior jail-based work is often just a thing of the past at the point of discharge.</a:t>
            </a:r>
          </a:p>
          <a:p>
            <a:pPr>
              <a:lnSpc>
                <a:spcPct val="90000"/>
              </a:lnSpc>
              <a:defRPr/>
            </a:pPr>
            <a:r>
              <a:rPr lang="en-US" dirty="0"/>
              <a:t>Discharge to deployed case management services is a possible solution that helps to take into account the NEW needs of an OLD prisoner.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2"/>
          <p:cNvSpPr>
            <a:spLocks noGrp="1" noChangeArrowheads="1"/>
          </p:cNvSpPr>
          <p:nvPr>
            <p:ph type="title" idx="4294967295"/>
          </p:nvPr>
        </p:nvSpPr>
        <p:spPr/>
        <p:txBody>
          <a:bodyPr/>
          <a:lstStyle/>
          <a:p>
            <a:pPr>
              <a:defRPr/>
            </a:pPr>
            <a:r>
              <a:rPr lang="en-US"/>
              <a:t>Discharge to Streets!!</a:t>
            </a:r>
          </a:p>
        </p:txBody>
      </p:sp>
      <p:graphicFrame>
        <p:nvGraphicFramePr>
          <p:cNvPr id="2" name="Diagram 1"/>
          <p:cNvGraphicFramePr/>
          <p:nvPr/>
        </p:nvGraphicFramePr>
        <p:xfrm>
          <a:off x="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44" name="Picture 21" descr="j027888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0" y="0"/>
            <a:ext cx="20955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p:txBody>
          <a:bodyPr/>
          <a:lstStyle/>
          <a:p>
            <a:pPr algn="ctr">
              <a:buFontTx/>
              <a:buNone/>
              <a:defRPr/>
            </a:pPr>
            <a:r>
              <a:rPr lang="en-US" dirty="0"/>
              <a:t>Our work in linking clients into care; and retaining clients in a comprehensive and adherent HIV clinical program, is only as good as </a:t>
            </a:r>
            <a:r>
              <a:rPr lang="en-US" dirty="0" smtClean="0"/>
              <a:t>the </a:t>
            </a:r>
            <a:r>
              <a:rPr lang="en-US" dirty="0"/>
              <a:t>weakest link</a:t>
            </a:r>
            <a:r>
              <a:rPr lang="en-US" dirty="0" smtClean="0"/>
              <a:t>.</a:t>
            </a:r>
          </a:p>
          <a:p>
            <a:pPr algn="ctr">
              <a:buFontTx/>
              <a:buNone/>
              <a:defRPr/>
            </a:pPr>
            <a:endParaRPr lang="en-US" smtClean="0"/>
          </a:p>
          <a:p>
            <a:pPr algn="ctr">
              <a:buFontTx/>
              <a:buNone/>
              <a:defRPr/>
            </a:pPr>
            <a:r>
              <a:rPr lang="en-US" smtClean="0"/>
              <a:t>So </a:t>
            </a:r>
            <a:r>
              <a:rPr lang="en-US" dirty="0" smtClean="0"/>
              <a:t>What?</a:t>
            </a:r>
          </a:p>
          <a:p>
            <a:pPr algn="ctr">
              <a:buFont typeface="Wingdings" pitchFamily="2" charset="2"/>
              <a:buNone/>
              <a:defRPr/>
            </a:pPr>
            <a:r>
              <a:rPr lang="en-US" dirty="0"/>
              <a:t>Is the presence of case management the solution to client needs?</a:t>
            </a:r>
          </a:p>
          <a:p>
            <a:pPr algn="ctr">
              <a:buFontTx/>
              <a:buNone/>
              <a:defRPr/>
            </a:pPr>
            <a:endParaRPr lang="en-US" dirty="0"/>
          </a:p>
          <a:p>
            <a:pPr marL="0" indent="0">
              <a:buFont typeface="Wingdings" pitchFamily="2" charset="2"/>
              <a:buNone/>
              <a:defRPr/>
            </a:pP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pPr eaLnBrk="1" hangingPunct="1">
              <a:defRPr/>
            </a:pPr>
            <a:r>
              <a:rPr lang="en-US" smtClean="0"/>
              <a:t>Juggling Needs</a:t>
            </a:r>
          </a:p>
        </p:txBody>
      </p:sp>
      <p:sp>
        <p:nvSpPr>
          <p:cNvPr id="225283" name="Rectangle 3"/>
          <p:cNvSpPr>
            <a:spLocks noGrp="1" noChangeArrowheads="1"/>
          </p:cNvSpPr>
          <p:nvPr>
            <p:ph type="body" idx="1"/>
          </p:nvPr>
        </p:nvSpPr>
        <p:spPr/>
        <p:txBody>
          <a:bodyPr/>
          <a:lstStyle/>
          <a:p>
            <a:pPr eaLnBrk="1" hangingPunct="1">
              <a:defRPr/>
            </a:pPr>
            <a:r>
              <a:rPr lang="en-US" smtClean="0"/>
              <a:t>Client needs</a:t>
            </a:r>
          </a:p>
          <a:p>
            <a:pPr eaLnBrk="1" hangingPunct="1">
              <a:defRPr/>
            </a:pPr>
            <a:endParaRPr lang="en-US" smtClean="0"/>
          </a:p>
          <a:p>
            <a:pPr eaLnBrk="1" hangingPunct="1">
              <a:defRPr/>
            </a:pPr>
            <a:r>
              <a:rPr lang="en-US" smtClean="0"/>
              <a:t>Provider needs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endParaRPr lang="en-US"/>
          </a:p>
        </p:txBody>
      </p:sp>
      <p:pic>
        <p:nvPicPr>
          <p:cNvPr id="15363"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90550" y="1600200"/>
            <a:ext cx="7962900" cy="4525963"/>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eaLnBrk="1" hangingPunct="1">
              <a:defRPr/>
            </a:pPr>
            <a:r>
              <a:rPr lang="en-US" sz="4000" smtClean="0"/>
              <a:t>Formal and Learned Provider View of Client Needs</a:t>
            </a:r>
          </a:p>
        </p:txBody>
      </p:sp>
      <p:sp>
        <p:nvSpPr>
          <p:cNvPr id="268291" name="Rectangle 3"/>
          <p:cNvSpPr>
            <a:spLocks noGrp="1" noChangeArrowheads="1"/>
          </p:cNvSpPr>
          <p:nvPr>
            <p:ph type="body" idx="1"/>
          </p:nvPr>
        </p:nvSpPr>
        <p:spPr/>
        <p:txBody>
          <a:bodyPr/>
          <a:lstStyle/>
          <a:p>
            <a:pPr eaLnBrk="1" hangingPunct="1">
              <a:lnSpc>
                <a:spcPct val="90000"/>
              </a:lnSpc>
              <a:buFont typeface="Wingdings" pitchFamily="2" charset="2"/>
              <a:buNone/>
              <a:defRPr/>
            </a:pPr>
            <a:endParaRPr lang="en-US" smtClean="0"/>
          </a:p>
          <a:p>
            <a:pPr eaLnBrk="1" hangingPunct="1">
              <a:lnSpc>
                <a:spcPct val="90000"/>
              </a:lnSpc>
              <a:defRPr/>
            </a:pPr>
            <a:r>
              <a:rPr lang="en-US" smtClean="0"/>
              <a:t>1. Housing</a:t>
            </a:r>
          </a:p>
          <a:p>
            <a:pPr eaLnBrk="1" hangingPunct="1">
              <a:lnSpc>
                <a:spcPct val="90000"/>
              </a:lnSpc>
              <a:defRPr/>
            </a:pPr>
            <a:r>
              <a:rPr lang="en-US" smtClean="0"/>
              <a:t>2. Transportation</a:t>
            </a:r>
          </a:p>
          <a:p>
            <a:pPr eaLnBrk="1" hangingPunct="1">
              <a:lnSpc>
                <a:spcPct val="90000"/>
              </a:lnSpc>
              <a:defRPr/>
            </a:pPr>
            <a:r>
              <a:rPr lang="en-US" smtClean="0"/>
              <a:t>3. Food</a:t>
            </a:r>
          </a:p>
          <a:p>
            <a:pPr eaLnBrk="1" hangingPunct="1">
              <a:lnSpc>
                <a:spcPct val="90000"/>
              </a:lnSpc>
              <a:defRPr/>
            </a:pPr>
            <a:r>
              <a:rPr lang="en-US" smtClean="0"/>
              <a:t>4. Medical care</a:t>
            </a:r>
          </a:p>
          <a:p>
            <a:pPr eaLnBrk="1" hangingPunct="1">
              <a:lnSpc>
                <a:spcPct val="90000"/>
              </a:lnSpc>
              <a:defRPr/>
            </a:pPr>
            <a:r>
              <a:rPr lang="en-US" smtClean="0"/>
              <a:t>5. Clothing</a:t>
            </a:r>
          </a:p>
          <a:p>
            <a:pPr eaLnBrk="1" hangingPunct="1">
              <a:lnSpc>
                <a:spcPct val="90000"/>
              </a:lnSpc>
              <a:defRPr/>
            </a:pPr>
            <a:r>
              <a:rPr lang="en-US" smtClean="0"/>
              <a:t>6. Identification</a:t>
            </a:r>
          </a:p>
          <a:p>
            <a:pPr eaLnBrk="1" hangingPunct="1">
              <a:lnSpc>
                <a:spcPct val="90000"/>
              </a:lnSpc>
              <a:defRPr/>
            </a:pPr>
            <a:r>
              <a:rPr lang="en-US" smtClean="0"/>
              <a:t>7. Benefits</a:t>
            </a:r>
          </a:p>
          <a:p>
            <a:pPr eaLnBrk="1" hangingPunct="1">
              <a:lnSpc>
                <a:spcPct val="90000"/>
              </a:lnSpc>
              <a:buFont typeface="Wingdings" pitchFamily="2" charset="2"/>
              <a:buNone/>
              <a:defRPr/>
            </a:pPr>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defRPr/>
            </a:pPr>
            <a:r>
              <a:rPr lang="en-US" sz="4000"/>
              <a:t>CLIENT NEEDS – as perceived by the client</a:t>
            </a:r>
          </a:p>
        </p:txBody>
      </p:sp>
      <p:sp>
        <p:nvSpPr>
          <p:cNvPr id="20483" name="Rectangle 3"/>
          <p:cNvSpPr>
            <a:spLocks noGrp="1" noChangeArrowheads="1"/>
          </p:cNvSpPr>
          <p:nvPr>
            <p:ph type="body" idx="1"/>
          </p:nvPr>
        </p:nvSpPr>
        <p:spPr/>
        <p:txBody>
          <a:bodyPr/>
          <a:lstStyle/>
          <a:p>
            <a:pPr>
              <a:lnSpc>
                <a:spcPct val="80000"/>
              </a:lnSpc>
              <a:defRPr/>
            </a:pPr>
            <a:r>
              <a:rPr lang="en-US" sz="2400"/>
              <a:t>SEX</a:t>
            </a:r>
          </a:p>
          <a:p>
            <a:pPr>
              <a:lnSpc>
                <a:spcPct val="80000"/>
              </a:lnSpc>
              <a:defRPr/>
            </a:pPr>
            <a:r>
              <a:rPr lang="en-US" sz="2400"/>
              <a:t>Cigarettes</a:t>
            </a:r>
          </a:p>
          <a:p>
            <a:pPr>
              <a:lnSpc>
                <a:spcPct val="80000"/>
              </a:lnSpc>
              <a:defRPr/>
            </a:pPr>
            <a:r>
              <a:rPr lang="en-US" sz="2400"/>
              <a:t>Drugs – or old behaviors</a:t>
            </a:r>
          </a:p>
          <a:p>
            <a:pPr>
              <a:lnSpc>
                <a:spcPct val="80000"/>
              </a:lnSpc>
              <a:defRPr/>
            </a:pPr>
            <a:r>
              <a:rPr lang="en-US" sz="2400"/>
              <a:t>Food</a:t>
            </a:r>
          </a:p>
          <a:p>
            <a:pPr>
              <a:lnSpc>
                <a:spcPct val="80000"/>
              </a:lnSpc>
              <a:defRPr/>
            </a:pPr>
            <a:r>
              <a:rPr lang="en-US" sz="2400"/>
              <a:t>Housing</a:t>
            </a:r>
          </a:p>
          <a:p>
            <a:pPr>
              <a:lnSpc>
                <a:spcPct val="80000"/>
              </a:lnSpc>
              <a:defRPr/>
            </a:pPr>
            <a:r>
              <a:rPr lang="en-US" sz="2400"/>
              <a:t>Transportation</a:t>
            </a:r>
          </a:p>
          <a:p>
            <a:pPr>
              <a:lnSpc>
                <a:spcPct val="80000"/>
              </a:lnSpc>
              <a:defRPr/>
            </a:pPr>
            <a:r>
              <a:rPr lang="en-US" sz="2400"/>
              <a:t>SEX</a:t>
            </a:r>
          </a:p>
          <a:p>
            <a:pPr>
              <a:lnSpc>
                <a:spcPct val="80000"/>
              </a:lnSpc>
              <a:defRPr/>
            </a:pPr>
            <a:r>
              <a:rPr lang="en-US" sz="2400"/>
              <a:t>Phone</a:t>
            </a:r>
          </a:p>
          <a:p>
            <a:pPr>
              <a:lnSpc>
                <a:spcPct val="80000"/>
              </a:lnSpc>
              <a:defRPr/>
            </a:pPr>
            <a:r>
              <a:rPr lang="en-US" sz="2400"/>
              <a:t>SEX</a:t>
            </a:r>
          </a:p>
          <a:p>
            <a:pPr>
              <a:lnSpc>
                <a:spcPct val="80000"/>
              </a:lnSpc>
              <a:defRPr/>
            </a:pPr>
            <a:r>
              <a:rPr lang="en-US" sz="2400"/>
              <a:t>Identification</a:t>
            </a:r>
          </a:p>
          <a:p>
            <a:pPr>
              <a:lnSpc>
                <a:spcPct val="80000"/>
              </a:lnSpc>
              <a:defRPr/>
            </a:pPr>
            <a:r>
              <a:rPr lang="en-US" sz="2400"/>
              <a:t>Benefits</a:t>
            </a:r>
          </a:p>
          <a:p>
            <a:pPr>
              <a:lnSpc>
                <a:spcPct val="80000"/>
              </a:lnSpc>
              <a:defRPr/>
            </a:pPr>
            <a:r>
              <a:rPr lang="en-US" sz="2400"/>
              <a:t>Medical care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Rectangle 3"/>
          <p:cNvSpPr>
            <a:spLocks noGrp="1" noChangeArrowheads="1"/>
          </p:cNvSpPr>
          <p:nvPr>
            <p:ph type="body" idx="1"/>
          </p:nvPr>
        </p:nvSpPr>
        <p:spPr/>
        <p:txBody>
          <a:bodyPr/>
          <a:lstStyle/>
          <a:p>
            <a:pPr algn="ctr" eaLnBrk="1" hangingPunct="1">
              <a:buFont typeface="Wingdings" pitchFamily="2" charset="2"/>
              <a:buNone/>
              <a:defRPr/>
            </a:pPr>
            <a:r>
              <a:rPr lang="en-US" smtClean="0"/>
              <a:t>BALANCING NEEDS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3"/>
          <p:cNvSpPr>
            <a:spLocks noGrp="1" noChangeArrowheads="1"/>
          </p:cNvSpPr>
          <p:nvPr>
            <p:ph type="body" idx="1"/>
          </p:nvPr>
        </p:nvSpPr>
        <p:spPr>
          <a:xfrm>
            <a:off x="457200" y="990600"/>
            <a:ext cx="8229600" cy="5140325"/>
          </a:xfrm>
        </p:spPr>
        <p:txBody>
          <a:bodyPr/>
          <a:lstStyle/>
          <a:p>
            <a:pPr eaLnBrk="1" hangingPunct="1">
              <a:lnSpc>
                <a:spcPct val="90000"/>
              </a:lnSpc>
              <a:defRPr/>
            </a:pPr>
            <a:r>
              <a:rPr lang="en-US" dirty="0" smtClean="0"/>
              <a:t>Develop relationships that keep clients linked into social services</a:t>
            </a:r>
          </a:p>
          <a:p>
            <a:pPr eaLnBrk="1" hangingPunct="1">
              <a:lnSpc>
                <a:spcPct val="90000"/>
              </a:lnSpc>
              <a:defRPr/>
            </a:pPr>
            <a:r>
              <a:rPr lang="en-US" dirty="0" smtClean="0"/>
              <a:t>Meet people on their turf, drive them to appointments of all types (medical, SSI, court appearances)</a:t>
            </a:r>
          </a:p>
          <a:p>
            <a:pPr eaLnBrk="1" hangingPunct="1">
              <a:lnSpc>
                <a:spcPct val="90000"/>
              </a:lnSpc>
              <a:defRPr/>
            </a:pPr>
            <a:r>
              <a:rPr lang="en-US" dirty="0" smtClean="0"/>
              <a:t>Address acute needs with great intensity and then transition clients into a more chronic model when it’s appropriate</a:t>
            </a:r>
          </a:p>
          <a:p>
            <a:pPr eaLnBrk="1" hangingPunct="1">
              <a:lnSpc>
                <a:spcPct val="90000"/>
              </a:lnSpc>
              <a:defRPr/>
            </a:pPr>
            <a:r>
              <a:rPr lang="en-US" dirty="0" smtClean="0"/>
              <a:t>Be creative and persevere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defRPr/>
            </a:pPr>
            <a:r>
              <a:rPr lang="en-US" sz="4000" smtClean="0"/>
              <a:t>Expected Challenges</a:t>
            </a:r>
          </a:p>
        </p:txBody>
      </p:sp>
      <p:sp>
        <p:nvSpPr>
          <p:cNvPr id="245763" name="Rectangle 3"/>
          <p:cNvSpPr>
            <a:spLocks noGrp="1" noChangeArrowheads="1"/>
          </p:cNvSpPr>
          <p:nvPr>
            <p:ph type="body" idx="1"/>
          </p:nvPr>
        </p:nvSpPr>
        <p:spPr/>
        <p:txBody>
          <a:bodyPr/>
          <a:lstStyle/>
          <a:p>
            <a:pPr eaLnBrk="1" hangingPunct="1">
              <a:buFont typeface="Wingdings" pitchFamily="2" charset="2"/>
              <a:buNone/>
              <a:defRPr/>
            </a:pPr>
            <a:endParaRPr lang="en-US" smtClean="0"/>
          </a:p>
          <a:p>
            <a:pPr lvl="1" eaLnBrk="1" hangingPunct="1">
              <a:defRPr/>
            </a:pPr>
            <a:r>
              <a:rPr lang="en-US" smtClean="0"/>
              <a:t>Jails’ cultures, subcultures, and politics</a:t>
            </a:r>
          </a:p>
          <a:p>
            <a:pPr lvl="1" eaLnBrk="1" hangingPunct="1">
              <a:defRPr/>
            </a:pPr>
            <a:r>
              <a:rPr lang="en-US" smtClean="0"/>
              <a:t>Disease stigma</a:t>
            </a:r>
          </a:p>
          <a:p>
            <a:pPr lvl="1" eaLnBrk="1" hangingPunct="1">
              <a:defRPr/>
            </a:pPr>
            <a:r>
              <a:rPr lang="en-US" smtClean="0"/>
              <a:t>Poverty, discrimination, addiction and surviving the streets in the communities to which inmates return</a:t>
            </a:r>
          </a:p>
          <a:p>
            <a:pPr lvl="1" eaLnBrk="1" hangingPunct="1">
              <a:defRPr/>
            </a:pPr>
            <a:r>
              <a:rPr lang="en-US" smtClean="0"/>
              <a:t>Surviving the low priority given to discharge planning for those living with HIV disease</a:t>
            </a:r>
          </a:p>
          <a:p>
            <a:pPr lvl="1" eaLnBrk="1" hangingPunct="1">
              <a:buFontTx/>
              <a:buNone/>
              <a:defRPr/>
            </a:pPr>
            <a:endParaRPr lang="en-US" smtClean="0"/>
          </a:p>
          <a:p>
            <a:pPr eaLnBrk="1" hangingPunct="1">
              <a:defRPr/>
            </a:pPr>
            <a:endParaRPr 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defRPr/>
            </a:pPr>
            <a:r>
              <a:rPr lang="en-US" smtClean="0"/>
              <a:t>Addressing the challenges</a:t>
            </a:r>
          </a:p>
        </p:txBody>
      </p:sp>
      <p:sp>
        <p:nvSpPr>
          <p:cNvPr id="247811" name="Rectangle 3"/>
          <p:cNvSpPr>
            <a:spLocks noGrp="1" noChangeArrowheads="1"/>
          </p:cNvSpPr>
          <p:nvPr>
            <p:ph type="body" idx="1"/>
          </p:nvPr>
        </p:nvSpPr>
        <p:spPr/>
        <p:txBody>
          <a:bodyPr/>
          <a:lstStyle/>
          <a:p>
            <a:pPr eaLnBrk="1" hangingPunct="1">
              <a:buFont typeface="Wingdings" pitchFamily="2" charset="2"/>
              <a:buNone/>
              <a:defRPr/>
            </a:pPr>
            <a:endParaRPr lang="en-US" smtClean="0"/>
          </a:p>
          <a:p>
            <a:pPr lvl="1" eaLnBrk="1" hangingPunct="1">
              <a:defRPr/>
            </a:pPr>
            <a:r>
              <a:rPr lang="en-US" smtClean="0"/>
              <a:t>Identify barriers unique to each client</a:t>
            </a:r>
          </a:p>
          <a:p>
            <a:pPr lvl="1" eaLnBrk="1" hangingPunct="1">
              <a:defRPr/>
            </a:pPr>
            <a:r>
              <a:rPr lang="en-US" smtClean="0"/>
              <a:t>Use multiple service providers capable of addressing barriers</a:t>
            </a:r>
          </a:p>
          <a:p>
            <a:pPr lvl="1" eaLnBrk="1" hangingPunct="1">
              <a:defRPr/>
            </a:pPr>
            <a:r>
              <a:rPr lang="en-US" smtClean="0"/>
              <a:t>Link care through deployed case management to help insure the development and continuity of success with the reintegration process</a:t>
            </a:r>
          </a:p>
          <a:p>
            <a:pPr lvl="1" eaLnBrk="1" hangingPunct="1">
              <a:defRPr/>
            </a:pPr>
            <a:r>
              <a:rPr lang="en-US" smtClean="0"/>
              <a:t>Keep it real</a:t>
            </a:r>
          </a:p>
          <a:p>
            <a:pPr eaLnBrk="1" hangingPunct="1">
              <a:defRPr/>
            </a:pPr>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defRPr/>
            </a:pPr>
            <a:r>
              <a:rPr lang="en-US" smtClean="0"/>
              <a:t>Discharge Team</a:t>
            </a:r>
          </a:p>
        </p:txBody>
      </p:sp>
      <p:sp>
        <p:nvSpPr>
          <p:cNvPr id="249859" name="Rectangle 3"/>
          <p:cNvSpPr>
            <a:spLocks noGrp="1" noChangeArrowheads="1"/>
          </p:cNvSpPr>
          <p:nvPr>
            <p:ph type="body" idx="1"/>
          </p:nvPr>
        </p:nvSpPr>
        <p:spPr/>
        <p:txBody>
          <a:bodyPr/>
          <a:lstStyle/>
          <a:p>
            <a:pPr eaLnBrk="1" hangingPunct="1">
              <a:defRPr/>
            </a:pPr>
            <a:r>
              <a:rPr lang="en-US" dirty="0" smtClean="0"/>
              <a:t>Jail liaison</a:t>
            </a:r>
          </a:p>
          <a:p>
            <a:pPr eaLnBrk="1" hangingPunct="1">
              <a:defRPr/>
            </a:pPr>
            <a:r>
              <a:rPr lang="en-US" dirty="0" smtClean="0"/>
              <a:t>Case managers</a:t>
            </a:r>
          </a:p>
          <a:p>
            <a:pPr eaLnBrk="1" hangingPunct="1">
              <a:defRPr/>
            </a:pPr>
            <a:r>
              <a:rPr lang="en-US" dirty="0" smtClean="0"/>
              <a:t>Housing specialists</a:t>
            </a:r>
          </a:p>
          <a:p>
            <a:pPr eaLnBrk="1" hangingPunct="1">
              <a:defRPr/>
            </a:pPr>
            <a:r>
              <a:rPr lang="en-US" dirty="0" smtClean="0"/>
              <a:t>Drivers</a:t>
            </a:r>
          </a:p>
          <a:p>
            <a:pPr eaLnBrk="1" hangingPunct="1">
              <a:defRPr/>
            </a:pPr>
            <a:r>
              <a:rPr lang="en-US" dirty="0" smtClean="0"/>
              <a:t>Medical team</a:t>
            </a:r>
          </a:p>
          <a:p>
            <a:pPr eaLnBrk="1" hangingPunct="1">
              <a:defRPr/>
            </a:pPr>
            <a:r>
              <a:rPr lang="en-US" dirty="0" smtClean="0"/>
              <a:t>A supportive administration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defRPr/>
            </a:pPr>
            <a:r>
              <a:rPr lang="en-US" sz="4000" smtClean="0"/>
              <a:t>Developing and Sustaining a  Program</a:t>
            </a:r>
            <a:endParaRPr lang="hu-HU" sz="4000" smtClean="0"/>
          </a:p>
        </p:txBody>
      </p:sp>
      <p:sp>
        <p:nvSpPr>
          <p:cNvPr id="192515" name="Rectangle 3"/>
          <p:cNvSpPr>
            <a:spLocks noGrp="1" noChangeArrowheads="1"/>
          </p:cNvSpPr>
          <p:nvPr>
            <p:ph type="body" idx="1"/>
          </p:nvPr>
        </p:nvSpPr>
        <p:spPr>
          <a:xfrm>
            <a:off x="457200" y="2057400"/>
            <a:ext cx="8229600" cy="4530725"/>
          </a:xfrm>
        </p:spPr>
        <p:txBody>
          <a:bodyPr/>
          <a:lstStyle/>
          <a:p>
            <a:pPr eaLnBrk="1" hangingPunct="1">
              <a:defRPr/>
            </a:pPr>
            <a:r>
              <a:rPr lang="en-US" smtClean="0"/>
              <a:t>Historical development of services</a:t>
            </a:r>
          </a:p>
          <a:p>
            <a:pPr eaLnBrk="1" hangingPunct="1">
              <a:defRPr/>
            </a:pPr>
            <a:r>
              <a:rPr lang="en-US" smtClean="0"/>
              <a:t>Transitional phase to expand, improve, and evaluate service delivery system</a:t>
            </a:r>
            <a:endParaRPr lang="hu-HU"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Rectangle 2"/>
          <p:cNvSpPr>
            <a:spLocks noGrp="1" noRot="1" noChangeArrowheads="1"/>
          </p:cNvSpPr>
          <p:nvPr>
            <p:ph type="title" idx="4294967295"/>
          </p:nvPr>
        </p:nvSpPr>
        <p:spPr/>
        <p:txBody>
          <a:bodyPr/>
          <a:lstStyle/>
          <a:p>
            <a:pPr eaLnBrk="1" hangingPunct="1">
              <a:defRPr/>
            </a:pPr>
            <a:r>
              <a:rPr lang="en-US" dirty="0" smtClean="0"/>
              <a:t>Know Your Community</a:t>
            </a:r>
            <a:endParaRPr lang="hu-HU" dirty="0" smtClean="0"/>
          </a:p>
        </p:txBody>
      </p:sp>
      <p:sp>
        <p:nvSpPr>
          <p:cNvPr id="1225731" name="Rectangle 3"/>
          <p:cNvSpPr>
            <a:spLocks noGrp="1" noRot="1" noChangeArrowheads="1"/>
          </p:cNvSpPr>
          <p:nvPr>
            <p:ph type="body" idx="4294967295"/>
          </p:nvPr>
        </p:nvSpPr>
        <p:spPr/>
        <p:txBody>
          <a:bodyPr/>
          <a:lstStyle/>
          <a:p>
            <a:pPr eaLnBrk="1" hangingPunct="1">
              <a:defRPr/>
            </a:pPr>
            <a:r>
              <a:rPr lang="en-US" sz="2800" dirty="0" smtClean="0"/>
              <a:t>Chester is the third poorest city of its size in the nation; the city with the highest crime rate in its county; and the county with the third highest incidence rate of HIV disease in the state.</a:t>
            </a:r>
          </a:p>
          <a:p>
            <a:pPr eaLnBrk="1" hangingPunct="1">
              <a:defRPr/>
            </a:pPr>
            <a:r>
              <a:rPr lang="en-US" sz="2800" i="1" dirty="0" smtClean="0"/>
              <a:t>Know your Target Population</a:t>
            </a:r>
            <a:endParaRPr lang="en-US" sz="2800" i="1" dirty="0"/>
          </a:p>
          <a:p>
            <a:pPr eaLnBrk="1" hangingPunct="1">
              <a:defRPr/>
            </a:pPr>
            <a:r>
              <a:rPr lang="en-US" sz="2800" dirty="0"/>
              <a:t>20% of the clients seen for medical care and services do not have clean, safe, or affordable housing.</a:t>
            </a:r>
          </a:p>
          <a:p>
            <a:pPr eaLnBrk="1" hangingPunct="1">
              <a:defRPr/>
            </a:pPr>
            <a:r>
              <a:rPr lang="en-US" sz="2800" dirty="0"/>
              <a:t>40% have had an incarceration history.</a:t>
            </a:r>
          </a:p>
          <a:p>
            <a:pPr eaLnBrk="1" hangingPunct="1">
              <a:defRPr/>
            </a:pPr>
            <a:endParaRPr lang="en-US" sz="2800" dirty="0" smtClean="0"/>
          </a:p>
        </p:txBody>
      </p:sp>
    </p:spTree>
  </p:cSld>
  <p:clrMapOvr>
    <a:masterClrMapping/>
  </p:clrMapOvr>
  <p:transition advTm="4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p:cNvSpPr>
            <a:spLocks noGrp="1" noChangeArrowheads="1"/>
          </p:cNvSpPr>
          <p:nvPr>
            <p:ph type="body" idx="1"/>
          </p:nvPr>
        </p:nvSpPr>
        <p:spPr/>
        <p:txBody>
          <a:bodyPr/>
          <a:lstStyle/>
          <a:p>
            <a:pPr eaLnBrk="1" hangingPunct="1">
              <a:defRPr/>
            </a:pPr>
            <a:r>
              <a:rPr lang="en-US" sz="3600" dirty="0" smtClean="0"/>
              <a:t>With most of the ex-offenders living with HIV/AIDS also  homeless or vulnerable to homelessness, to what extent are they able to take better care of themselves under the self-care program?</a:t>
            </a:r>
          </a:p>
          <a:p>
            <a:pPr eaLnBrk="1" hangingPunct="1">
              <a:buFont typeface="Wingdings" pitchFamily="2" charset="2"/>
              <a:buNone/>
              <a:defRPr/>
            </a:pPr>
            <a:endParaRPr lang="en-US" sz="3600" dirty="0" smtClean="0"/>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460500"/>
          </a:xfrm>
        </p:spPr>
        <p:txBody>
          <a:bodyPr/>
          <a:lstStyle/>
          <a:p>
            <a:pPr>
              <a:defRPr/>
            </a:pPr>
            <a:r>
              <a:rPr lang="en-US" sz="3600" dirty="0" smtClean="0"/>
              <a:t>“Discharge to the Streets: Re-integrating the HIV+ Prisoner”</a:t>
            </a:r>
            <a:br>
              <a:rPr lang="en-US" sz="3600" dirty="0" smtClean="0"/>
            </a:br>
            <a:endParaRPr lang="en-US" sz="3600" dirty="0"/>
          </a:p>
        </p:txBody>
      </p:sp>
      <p:sp>
        <p:nvSpPr>
          <p:cNvPr id="3" name="Content Placeholder 2"/>
          <p:cNvSpPr>
            <a:spLocks noGrp="1"/>
          </p:cNvSpPr>
          <p:nvPr>
            <p:ph idx="1"/>
          </p:nvPr>
        </p:nvSpPr>
        <p:spPr>
          <a:xfrm>
            <a:off x="457200" y="1828800"/>
            <a:ext cx="8229600" cy="4191000"/>
          </a:xfrm>
        </p:spPr>
        <p:txBody>
          <a:bodyPr/>
          <a:lstStyle/>
          <a:p>
            <a:pPr>
              <a:defRPr/>
            </a:pPr>
            <a:r>
              <a:rPr lang="en-US" sz="2400" dirty="0" smtClean="0"/>
              <a:t>Into places no one should go, but to which over 100,000 persons reside; the Pennsylvania county and state jail and prison systems contain populations living with and at-risk for HIV disease.  </a:t>
            </a:r>
          </a:p>
          <a:p>
            <a:pPr>
              <a:defRPr/>
            </a:pPr>
            <a:r>
              <a:rPr lang="en-US" sz="2400" dirty="0" smtClean="0"/>
              <a:t>The State prison system has over 700 persons living with HIV/AIDS.</a:t>
            </a:r>
          </a:p>
          <a:p>
            <a:pPr>
              <a:defRPr/>
            </a:pPr>
            <a:r>
              <a:rPr lang="en-US" sz="2400" dirty="0" smtClean="0"/>
              <a:t>The 67 county and municipal jails hold as many living with HIV/AIDS.  </a:t>
            </a:r>
          </a:p>
          <a:p>
            <a:pPr>
              <a:defRPr/>
            </a:pPr>
            <a:r>
              <a:rPr lang="en-US" sz="2400" dirty="0" smtClean="0"/>
              <a:t>90% are discharged.  For those who are uninsured, this is where we come in.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u="sng" smtClean="0"/>
              <a:t>AIDS Patients’ Dilemma</a:t>
            </a:r>
          </a:p>
        </p:txBody>
      </p:sp>
      <p:sp>
        <p:nvSpPr>
          <p:cNvPr id="27651" name="Rectangle 3"/>
          <p:cNvSpPr>
            <a:spLocks noGrp="1" noChangeArrowheads="1"/>
          </p:cNvSpPr>
          <p:nvPr>
            <p:ph type="body" idx="1"/>
          </p:nvPr>
        </p:nvSpPr>
        <p:spPr/>
        <p:txBody>
          <a:bodyPr/>
          <a:lstStyle/>
          <a:p>
            <a:pPr eaLnBrk="1" hangingPunct="1">
              <a:lnSpc>
                <a:spcPct val="90000"/>
              </a:lnSpc>
              <a:defRPr/>
            </a:pPr>
            <a:r>
              <a:rPr lang="en-US" sz="2400" dirty="0" smtClean="0"/>
              <a:t>Inflation affecting rents and value of homes exceeds whatever income source is available to low-income populations and promotes homelessness.  (“The rich get rich and the poor get poorer”)</a:t>
            </a:r>
          </a:p>
          <a:p>
            <a:pPr eaLnBrk="1" hangingPunct="1">
              <a:lnSpc>
                <a:spcPct val="90000"/>
              </a:lnSpc>
              <a:defRPr/>
            </a:pPr>
            <a:r>
              <a:rPr lang="en-US" sz="2400" dirty="0" smtClean="0"/>
              <a:t>Low income and medically compromised populations need the help of organizations to change the playing field: lock rents low enough and reduce discrimination in the housing setting so the poor can have access to clean, safe, and affordable housing.  </a:t>
            </a:r>
          </a:p>
          <a:p>
            <a:pPr eaLnBrk="1" hangingPunct="1">
              <a:lnSpc>
                <a:spcPct val="90000"/>
              </a:lnSpc>
              <a:defRPr/>
            </a:pPr>
            <a:r>
              <a:rPr lang="en-US" sz="2400" dirty="0" smtClean="0"/>
              <a:t>Improve the self-care paradigm with a strengthened triad of patient, provider, and structure.  </a:t>
            </a: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u="sng" smtClean="0"/>
              <a:t>Low-Income Housing</a:t>
            </a:r>
          </a:p>
        </p:txBody>
      </p:sp>
      <p:sp>
        <p:nvSpPr>
          <p:cNvPr id="30724" name="Rectangle 4"/>
          <p:cNvSpPr>
            <a:spLocks noGrp="1" noChangeArrowheads="1"/>
          </p:cNvSpPr>
          <p:nvPr>
            <p:ph type="body" sz="half" idx="1"/>
          </p:nvPr>
        </p:nvSpPr>
        <p:spPr/>
        <p:txBody>
          <a:bodyPr/>
          <a:lstStyle/>
          <a:p>
            <a:pPr eaLnBrk="1" hangingPunct="1">
              <a:defRPr/>
            </a:pPr>
            <a:r>
              <a:rPr lang="en-US" sz="2800" smtClean="0"/>
              <a:t>In Chester some beautiful low-income housing has been built.</a:t>
            </a:r>
          </a:p>
          <a:p>
            <a:pPr eaLnBrk="1" hangingPunct="1">
              <a:defRPr/>
            </a:pPr>
            <a:r>
              <a:rPr lang="en-US" sz="2800" smtClean="0"/>
              <a:t>However, the number of these units is scarce and have been made available to the best-off of the poor.  </a:t>
            </a:r>
          </a:p>
        </p:txBody>
      </p:sp>
      <p:pic>
        <p:nvPicPr>
          <p:cNvPr id="71684" name="Picture 6"/>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572000" y="1676400"/>
            <a:ext cx="4038600" cy="4114800"/>
          </a:xfr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7813"/>
            <a:ext cx="7802563" cy="5848350"/>
          </a:xfrm>
        </p:spPr>
      </p:pic>
      <p:sp>
        <p:nvSpPr>
          <p:cNvPr id="72707" name="Text Box 6"/>
          <p:cNvSpPr txBox="1">
            <a:spLocks noChangeArrowheads="1"/>
          </p:cNvSpPr>
          <p:nvPr/>
        </p:nvSpPr>
        <p:spPr bwMode="auto">
          <a:xfrm>
            <a:off x="1600200" y="6172200"/>
            <a:ext cx="548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These houses sit across the street from the Wellington Ridge homes on the previous slide. </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en-US" sz="4000" u="sng" smtClean="0"/>
              <a:t>Poverty and HIV/AIDS in Chester</a:t>
            </a:r>
          </a:p>
        </p:txBody>
      </p:sp>
      <p:sp>
        <p:nvSpPr>
          <p:cNvPr id="78851" name="Rectangle 3"/>
          <p:cNvSpPr>
            <a:spLocks noGrp="1" noChangeArrowheads="1"/>
          </p:cNvSpPr>
          <p:nvPr>
            <p:ph type="body" idx="1"/>
          </p:nvPr>
        </p:nvSpPr>
        <p:spPr/>
        <p:txBody>
          <a:bodyPr/>
          <a:lstStyle/>
          <a:p>
            <a:pPr eaLnBrk="1" hangingPunct="1">
              <a:buFont typeface="Wingdings" pitchFamily="2" charset="2"/>
              <a:buNone/>
              <a:defRPr/>
            </a:pPr>
            <a:endParaRPr lang="en-US" sz="2800" smtClean="0"/>
          </a:p>
          <a:p>
            <a:pPr eaLnBrk="1" hangingPunct="1">
              <a:defRPr/>
            </a:pPr>
            <a:r>
              <a:rPr lang="en-US" sz="2800" smtClean="0"/>
              <a:t>The richest among the poor make up to $9,600 from social security and other federal benefits.  This is half of the national and local poverty level.  </a:t>
            </a:r>
          </a:p>
          <a:p>
            <a:pPr eaLnBrk="1" hangingPunct="1">
              <a:defRPr/>
            </a:pPr>
            <a:r>
              <a:rPr lang="en-US" sz="2800" smtClean="0"/>
              <a:t>As a result, most social security recipients seeing this as their sole income are forced to juggle income; casting out food, clothing, medications, child-care, or housing.  </a:t>
            </a:r>
          </a:p>
          <a:p>
            <a:pPr eaLnBrk="1" hangingPunct="1">
              <a:defRPr/>
            </a:pPr>
            <a:endParaRPr lang="en-US" sz="2800" smtClean="0"/>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sz="4000" u="sng" smtClean="0"/>
              <a:t>The need for safe, clean and affordable housing</a:t>
            </a:r>
          </a:p>
        </p:txBody>
      </p:sp>
      <p:sp>
        <p:nvSpPr>
          <p:cNvPr id="79875" name="Rectangle 3"/>
          <p:cNvSpPr>
            <a:spLocks noGrp="1" noChangeArrowheads="1"/>
          </p:cNvSpPr>
          <p:nvPr>
            <p:ph type="body" idx="1"/>
          </p:nvPr>
        </p:nvSpPr>
        <p:spPr/>
        <p:txBody>
          <a:bodyPr/>
          <a:lstStyle/>
          <a:p>
            <a:pPr eaLnBrk="1" hangingPunct="1">
              <a:lnSpc>
                <a:spcPct val="90000"/>
              </a:lnSpc>
              <a:defRPr/>
            </a:pPr>
            <a:r>
              <a:rPr lang="en-US" sz="2800" smtClean="0"/>
              <a:t>While bactrim and atovaquone are available through every ADAP to AIDS patients, clean, safe and affordable housing is </a:t>
            </a:r>
            <a:r>
              <a:rPr lang="en-US" sz="2800" b="1" smtClean="0"/>
              <a:t>NOT</a:t>
            </a:r>
            <a:r>
              <a:rPr lang="en-US" sz="2800" smtClean="0"/>
              <a:t>.</a:t>
            </a:r>
          </a:p>
          <a:p>
            <a:pPr eaLnBrk="1" hangingPunct="1">
              <a:lnSpc>
                <a:spcPct val="90000"/>
              </a:lnSpc>
              <a:defRPr/>
            </a:pPr>
            <a:r>
              <a:rPr lang="en-US" sz="2800" smtClean="0"/>
              <a:t>While the therapeutics of HIV disease are required as a standard of care, housing is </a:t>
            </a:r>
            <a:r>
              <a:rPr lang="en-US" sz="2800" b="1" smtClean="0"/>
              <a:t>NOT</a:t>
            </a:r>
            <a:r>
              <a:rPr lang="en-US" sz="2800" smtClean="0"/>
              <a:t>.</a:t>
            </a:r>
          </a:p>
          <a:p>
            <a:pPr eaLnBrk="1" hangingPunct="1">
              <a:lnSpc>
                <a:spcPct val="90000"/>
              </a:lnSpc>
              <a:defRPr/>
            </a:pPr>
            <a:r>
              <a:rPr lang="en-US" sz="2800" smtClean="0"/>
              <a:t>With the AIDS epidemic in the U.S. rapidly approaching an epidemiologic profile akin to third-world nations, it is appropriate to undertake the efforts needed to identify ways to remove barriers to housing needs of AIDS patients.</a:t>
            </a: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defRPr/>
            </a:pPr>
            <a:r>
              <a:rPr lang="en-US" sz="4000" u="sng" smtClean="0"/>
              <a:t>Health Care Providers and Housing</a:t>
            </a:r>
          </a:p>
        </p:txBody>
      </p:sp>
      <p:sp>
        <p:nvSpPr>
          <p:cNvPr id="86019" name="Rectangle 3"/>
          <p:cNvSpPr>
            <a:spLocks noGrp="1" noChangeArrowheads="1"/>
          </p:cNvSpPr>
          <p:nvPr>
            <p:ph type="body" idx="1"/>
          </p:nvPr>
        </p:nvSpPr>
        <p:spPr/>
        <p:txBody>
          <a:bodyPr/>
          <a:lstStyle/>
          <a:p>
            <a:pPr eaLnBrk="1" hangingPunct="1">
              <a:defRPr/>
            </a:pPr>
            <a:r>
              <a:rPr lang="en-US" smtClean="0"/>
              <a:t>Housing is the major missing element among services provided to AIDS patients.</a:t>
            </a:r>
          </a:p>
          <a:p>
            <a:pPr eaLnBrk="1" hangingPunct="1">
              <a:defRPr/>
            </a:pPr>
            <a:r>
              <a:rPr lang="en-US" smtClean="0"/>
              <a:t>Housing is a key element to the quality of life and in adherence to medical treatment plans.</a:t>
            </a:r>
          </a:p>
          <a:p>
            <a:pPr eaLnBrk="1" hangingPunct="1">
              <a:buFont typeface="Wingdings" pitchFamily="2" charset="2"/>
              <a:buNone/>
              <a:defRPr/>
            </a:pPr>
            <a:endParaRPr lang="en-US" smtClean="0"/>
          </a:p>
          <a:p>
            <a:pPr eaLnBrk="1" hangingPunct="1">
              <a:defRPr/>
            </a:pPr>
            <a:endParaRPr lang="en-US" smtClean="0"/>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r>
              <a:rPr lang="en-US" sz="4000" u="sng" smtClean="0"/>
              <a:t>Public Housing and HOPWA falling short</a:t>
            </a:r>
          </a:p>
        </p:txBody>
      </p:sp>
      <p:sp>
        <p:nvSpPr>
          <p:cNvPr id="87043" name="Rectangle 3"/>
          <p:cNvSpPr>
            <a:spLocks noGrp="1" noChangeArrowheads="1"/>
          </p:cNvSpPr>
          <p:nvPr>
            <p:ph type="body" idx="1"/>
          </p:nvPr>
        </p:nvSpPr>
        <p:spPr/>
        <p:txBody>
          <a:bodyPr/>
          <a:lstStyle/>
          <a:p>
            <a:pPr eaLnBrk="1" hangingPunct="1">
              <a:lnSpc>
                <a:spcPct val="90000"/>
              </a:lnSpc>
              <a:defRPr/>
            </a:pPr>
            <a:r>
              <a:rPr lang="en-US" sz="2800" smtClean="0"/>
              <a:t>In Delaware County, the waiting list for public housing is over 18 months long.</a:t>
            </a:r>
          </a:p>
          <a:p>
            <a:pPr eaLnBrk="1" hangingPunct="1">
              <a:lnSpc>
                <a:spcPct val="90000"/>
              </a:lnSpc>
              <a:defRPr/>
            </a:pPr>
            <a:r>
              <a:rPr lang="en-US" sz="2800" smtClean="0"/>
              <a:t>The limitations in HOPWA funding and its eligibility requirements allow only a handful of AIDS-diagnosed individuals to access housing each year.</a:t>
            </a:r>
          </a:p>
          <a:p>
            <a:pPr eaLnBrk="1" hangingPunct="1">
              <a:lnSpc>
                <a:spcPct val="90000"/>
              </a:lnSpc>
              <a:defRPr/>
            </a:pPr>
            <a:r>
              <a:rPr lang="en-US" sz="2800" smtClean="0"/>
              <a:t>Clients in the lowest levels of the low-income range and those with an HIV diagnosis without AIDS are in desperate need for clean, safe, and affordable housing.</a:t>
            </a: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381000" y="685800"/>
            <a:ext cx="8229600" cy="228600"/>
          </a:xfrm>
        </p:spPr>
        <p:txBody>
          <a:bodyPr/>
          <a:lstStyle/>
          <a:p>
            <a:pPr eaLnBrk="1" hangingPunct="1">
              <a:defRPr/>
            </a:pPr>
            <a:r>
              <a:rPr lang="en-US" sz="2800" dirty="0" smtClean="0"/>
              <a:t>Housing, incarceration, mental illness, and substance abuse are inextricably tied</a:t>
            </a:r>
          </a:p>
        </p:txBody>
      </p:sp>
      <p:sp>
        <p:nvSpPr>
          <p:cNvPr id="27651" name="Content Placeholder 2"/>
          <p:cNvSpPr>
            <a:spLocks noGrp="1"/>
          </p:cNvSpPr>
          <p:nvPr>
            <p:ph idx="4294967295"/>
          </p:nvPr>
        </p:nvSpPr>
        <p:spPr>
          <a:xfrm>
            <a:off x="457200" y="1371600"/>
            <a:ext cx="8229600" cy="4419600"/>
          </a:xfrm>
        </p:spPr>
        <p:txBody>
          <a:bodyPr/>
          <a:lstStyle/>
          <a:p>
            <a:pPr eaLnBrk="1" hangingPunct="1">
              <a:defRPr/>
            </a:pPr>
            <a:r>
              <a:rPr lang="en-US" sz="2400" dirty="0" smtClean="0"/>
              <a:t>115 </a:t>
            </a:r>
            <a:r>
              <a:rPr lang="en-US" sz="2400" dirty="0"/>
              <a:t>p</a:t>
            </a:r>
            <a:r>
              <a:rPr lang="en-US" sz="2400" dirty="0" smtClean="0"/>
              <a:t>articipants enrolled in the local study.</a:t>
            </a:r>
          </a:p>
          <a:p>
            <a:pPr eaLnBrk="1" hangingPunct="1">
              <a:defRPr/>
            </a:pPr>
            <a:r>
              <a:rPr lang="en-US" sz="2400" dirty="0" smtClean="0"/>
              <a:t>Among a cohort of 33 enrolled participants, who were homeless and received housing counseling through HOPWA.</a:t>
            </a:r>
          </a:p>
          <a:p>
            <a:pPr eaLnBrk="1" hangingPunct="1">
              <a:defRPr/>
            </a:pPr>
            <a:r>
              <a:rPr lang="en-US" sz="2400" dirty="0" smtClean="0"/>
              <a:t>There was an AIDS diagnosis in 100%.</a:t>
            </a:r>
          </a:p>
          <a:p>
            <a:pPr eaLnBrk="1" hangingPunct="1">
              <a:defRPr/>
            </a:pPr>
            <a:r>
              <a:rPr lang="en-US" sz="2400" dirty="0" smtClean="0"/>
              <a:t>26 (78.8%) were males.</a:t>
            </a:r>
          </a:p>
          <a:p>
            <a:pPr eaLnBrk="1" hangingPunct="1">
              <a:defRPr/>
            </a:pPr>
            <a:r>
              <a:rPr lang="en-US" sz="2400" dirty="0" smtClean="0"/>
              <a:t>7 (21.2%) were females.</a:t>
            </a:r>
          </a:p>
          <a:p>
            <a:pPr eaLnBrk="1" hangingPunct="1">
              <a:defRPr/>
            </a:pPr>
            <a:r>
              <a:rPr lang="en-US" sz="2400" dirty="0" smtClean="0"/>
              <a:t>African Americans: 19 (58%); Latino: 2 (6%); Caucasian: 12 (36%)</a:t>
            </a:r>
          </a:p>
          <a:p>
            <a:pPr eaLnBrk="1" hangingPunct="1">
              <a:defRPr/>
            </a:pPr>
            <a:r>
              <a:rPr lang="en-US" sz="2400" dirty="0" smtClean="0"/>
              <a:t>If male; then 73% chance of also having MI/SA</a:t>
            </a:r>
          </a:p>
          <a:p>
            <a:pPr eaLnBrk="1" hangingPunct="1">
              <a:defRPr/>
            </a:pPr>
            <a:r>
              <a:rPr lang="en-US" sz="2400" dirty="0" smtClean="0"/>
              <a:t>If female; then 100% chance of also having MI/SA</a:t>
            </a:r>
          </a:p>
          <a:p>
            <a:pPr eaLnBrk="1" hangingPunct="1">
              <a:defRPr/>
            </a:pPr>
            <a:endParaRPr lang="en-US" sz="2800" dirty="0" smtClean="0"/>
          </a:p>
          <a:p>
            <a:pPr eaLnBrk="1" hangingPunct="1">
              <a:defRPr/>
            </a:pPr>
            <a:endParaRPr lang="en-US" sz="2800"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defRPr/>
            </a:pPr>
            <a:r>
              <a:rPr lang="en-US" smtClean="0"/>
              <a:t>Discharge Planning</a:t>
            </a:r>
          </a:p>
        </p:txBody>
      </p:sp>
      <p:sp>
        <p:nvSpPr>
          <p:cNvPr id="223235" name="Rectangle 3"/>
          <p:cNvSpPr>
            <a:spLocks noGrp="1" noChangeArrowheads="1"/>
          </p:cNvSpPr>
          <p:nvPr>
            <p:ph type="body" idx="1"/>
          </p:nvPr>
        </p:nvSpPr>
        <p:spPr/>
        <p:txBody>
          <a:bodyPr/>
          <a:lstStyle/>
          <a:p>
            <a:pPr eaLnBrk="1" hangingPunct="1">
              <a:defRPr/>
            </a:pPr>
            <a:r>
              <a:rPr lang="en-US" smtClean="0"/>
              <a:t>Ideal world: done on-site during incarceration</a:t>
            </a:r>
          </a:p>
          <a:p>
            <a:pPr eaLnBrk="1" hangingPunct="1">
              <a:defRPr/>
            </a:pPr>
            <a:endParaRPr lang="en-US" smtClean="0"/>
          </a:p>
          <a:p>
            <a:pPr eaLnBrk="1" hangingPunct="1">
              <a:defRPr/>
            </a:pPr>
            <a:r>
              <a:rPr lang="en-US" smtClean="0"/>
              <a:t>Real world: Referrals after release, walk-ins, blind phone calls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pPr eaLnBrk="1" hangingPunct="1">
              <a:defRPr/>
            </a:pPr>
            <a:r>
              <a:rPr lang="en-US" sz="4000" smtClean="0"/>
              <a:t>Sustainability</a:t>
            </a:r>
            <a:br>
              <a:rPr lang="en-US" sz="4000" smtClean="0"/>
            </a:br>
            <a:endParaRPr lang="en-US" sz="4000" smtClean="0"/>
          </a:p>
        </p:txBody>
      </p:sp>
      <p:sp>
        <p:nvSpPr>
          <p:cNvPr id="262147" name="Rectangle 3"/>
          <p:cNvSpPr>
            <a:spLocks noGrp="1" noChangeArrowheads="1"/>
          </p:cNvSpPr>
          <p:nvPr>
            <p:ph type="body" idx="1"/>
          </p:nvPr>
        </p:nvSpPr>
        <p:spPr>
          <a:xfrm>
            <a:off x="457200" y="990600"/>
            <a:ext cx="8229600" cy="5029200"/>
          </a:xfrm>
        </p:spPr>
        <p:txBody>
          <a:bodyPr/>
          <a:lstStyle/>
          <a:p>
            <a:pPr eaLnBrk="1" hangingPunct="1">
              <a:buClr>
                <a:srgbClr val="FF0000"/>
              </a:buClr>
              <a:buFont typeface="Wingdings" pitchFamily="2" charset="2"/>
              <a:buChar char="q"/>
              <a:defRPr/>
            </a:pPr>
            <a:r>
              <a:rPr lang="en-US" sz="2800" dirty="0" smtClean="0"/>
              <a:t>Go through the doors that have been opened. Work beyond structural issues.</a:t>
            </a:r>
          </a:p>
          <a:p>
            <a:pPr eaLnBrk="1" hangingPunct="1">
              <a:buClr>
                <a:srgbClr val="FF0000"/>
              </a:buClr>
              <a:buFont typeface="Wingdings" pitchFamily="2" charset="2"/>
              <a:buChar char="q"/>
              <a:defRPr/>
            </a:pPr>
            <a:r>
              <a:rPr lang="en-US" sz="2800" dirty="0" smtClean="0"/>
              <a:t>Help agency staff </a:t>
            </a:r>
            <a:r>
              <a:rPr lang="en-US" sz="2800" dirty="0"/>
              <a:t> </a:t>
            </a:r>
            <a:r>
              <a:rPr lang="en-US" sz="2800" dirty="0" smtClean="0"/>
              <a:t>to become  fluent in “jails” and “prisons.”</a:t>
            </a:r>
          </a:p>
          <a:p>
            <a:pPr marL="0" indent="0" eaLnBrk="1" hangingPunct="1">
              <a:buFont typeface="Wingdings" pitchFamily="2" charset="2"/>
              <a:buNone/>
              <a:defRPr/>
            </a:pP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4294967295"/>
          </p:nvPr>
        </p:nvSpPr>
        <p:spPr>
          <a:xfrm>
            <a:off x="457200" y="762000"/>
            <a:ext cx="8229600" cy="5029200"/>
          </a:xfrm>
        </p:spPr>
        <p:txBody>
          <a:bodyPr/>
          <a:lstStyle/>
          <a:p>
            <a:pPr eaLnBrk="1" hangingPunct="1">
              <a:defRPr/>
            </a:pPr>
            <a:r>
              <a:rPr lang="en-US" sz="4800" dirty="0" smtClean="0"/>
              <a:t>If,</a:t>
            </a:r>
            <a:r>
              <a:rPr lang="en-US" dirty="0" smtClean="0"/>
              <a:t> the ultimate goals of working with recently-released ex-offenders living with HIV are timely linkage to health care and improved health outcomes in PLWHA;</a:t>
            </a:r>
          </a:p>
          <a:p>
            <a:pPr eaLnBrk="1" hangingPunct="1">
              <a:defRPr/>
            </a:pPr>
            <a:r>
              <a:rPr lang="en-US" sz="4800" dirty="0" smtClean="0"/>
              <a:t>Then,</a:t>
            </a:r>
            <a:r>
              <a:rPr lang="en-US" dirty="0" smtClean="0"/>
              <a:t> any and all factors (including medical and non-medical or social issues) that are barriers to the achievement of goals should all get equal weight and attention.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808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0"/>
            <a:ext cx="8534400" cy="70866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819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700" y="-228600"/>
            <a:ext cx="9220200" cy="691515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body" idx="1"/>
          </p:nvPr>
        </p:nvSpPr>
        <p:spPr/>
        <p:txBody>
          <a:bodyPr/>
          <a:lstStyle/>
          <a:p>
            <a:pPr eaLnBrk="1" hangingPunct="1">
              <a:buFont typeface="Wingdings" pitchFamily="2" charset="2"/>
              <a:buNone/>
              <a:defRPr/>
            </a:pPr>
            <a:r>
              <a:rPr lang="en-US" dirty="0" smtClean="0"/>
              <a:t>As a result of a unique project, we hope to meet many new clients and help in their re-entry into community life.  Our job is to provide medical care and services, while bringing out the best in their spirit and creativity.  </a:t>
            </a:r>
          </a:p>
        </p:txBody>
      </p:sp>
    </p:spTree>
  </p:cSld>
  <p:clrMapOvr>
    <a:masterClrMapping/>
  </p:clrMapOvr>
  <p:transition advTm="4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body" idx="1"/>
          </p:nvPr>
        </p:nvSpPr>
        <p:spPr/>
        <p:txBody>
          <a:bodyPr/>
          <a:lstStyle/>
          <a:p>
            <a:pPr eaLnBrk="1" hangingPunct="1">
              <a:lnSpc>
                <a:spcPct val="90000"/>
              </a:lnSpc>
              <a:buFont typeface="Wingdings" pitchFamily="2" charset="2"/>
              <a:buNone/>
              <a:defRPr/>
            </a:pPr>
            <a:r>
              <a:rPr lang="en-US" smtClean="0"/>
              <a:t>	</a:t>
            </a:r>
            <a:r>
              <a:rPr lang="en-US" sz="4800" smtClean="0"/>
              <a:t>“America works best when the poor achieve their dreams.”</a:t>
            </a:r>
          </a:p>
          <a:p>
            <a:pPr eaLnBrk="1" hangingPunct="1">
              <a:lnSpc>
                <a:spcPct val="90000"/>
              </a:lnSpc>
              <a:defRPr/>
            </a:pPr>
            <a:endParaRPr lang="en-US" sz="4800" smtClean="0"/>
          </a:p>
          <a:p>
            <a:pPr eaLnBrk="1" hangingPunct="1">
              <a:lnSpc>
                <a:spcPct val="90000"/>
              </a:lnSpc>
              <a:defRPr/>
            </a:pPr>
            <a:endParaRPr lang="en-US" smtClean="0"/>
          </a:p>
          <a:p>
            <a:pPr algn="r" eaLnBrk="1" hangingPunct="1">
              <a:lnSpc>
                <a:spcPct val="90000"/>
              </a:lnSpc>
              <a:buFont typeface="Wingdings" pitchFamily="2" charset="2"/>
              <a:buNone/>
              <a:defRPr/>
            </a:pPr>
            <a:r>
              <a:rPr lang="en-US" sz="1600" smtClean="0"/>
              <a:t>Former President Bill Clinton,</a:t>
            </a:r>
          </a:p>
          <a:p>
            <a:pPr algn="r" eaLnBrk="1" hangingPunct="1">
              <a:lnSpc>
                <a:spcPct val="90000"/>
              </a:lnSpc>
              <a:buFont typeface="Wingdings" pitchFamily="2" charset="2"/>
              <a:buNone/>
              <a:defRPr/>
            </a:pPr>
            <a:r>
              <a:rPr lang="en-US" sz="1600" smtClean="0"/>
              <a:t>Democratic National Convention</a:t>
            </a:r>
          </a:p>
          <a:p>
            <a:pPr algn="r" eaLnBrk="1" hangingPunct="1">
              <a:lnSpc>
                <a:spcPct val="90000"/>
              </a:lnSpc>
              <a:buFont typeface="Wingdings" pitchFamily="2" charset="2"/>
              <a:buNone/>
              <a:defRPr/>
            </a:pPr>
            <a:r>
              <a:rPr lang="en-US" sz="1600" smtClean="0"/>
              <a:t>July 2004</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a:xfrm>
            <a:off x="457200" y="762000"/>
            <a:ext cx="8229600" cy="5368925"/>
          </a:xfrm>
        </p:spPr>
        <p:txBody>
          <a:bodyPr/>
          <a:lstStyle/>
          <a:p>
            <a:pPr eaLnBrk="1" hangingPunct="1">
              <a:buFont typeface="Wingdings" pitchFamily="2" charset="2"/>
              <a:buNone/>
              <a:defRPr/>
            </a:pPr>
            <a:r>
              <a:rPr lang="en-US" sz="4000" dirty="0" smtClean="0"/>
              <a:t>	One goal of the AIDS Care Group, in addressing HIV/AIDS medical care and social services, is to help translate the dream of patients to acquire clean, safe and affordable housing into actual demand</a:t>
            </a:r>
            <a:r>
              <a:rPr lang="en-US" dirty="0" smtClean="0"/>
              <a:t>.</a:t>
            </a: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eaLnBrk="1" hangingPunct="1">
              <a:defRPr/>
            </a:pPr>
            <a:endParaRPr lang="hu-HU" smtClean="0"/>
          </a:p>
        </p:txBody>
      </p:sp>
      <p:sp>
        <p:nvSpPr>
          <p:cNvPr id="264195" name="Rectangle 3"/>
          <p:cNvSpPr>
            <a:spLocks noGrp="1" noChangeArrowheads="1"/>
          </p:cNvSpPr>
          <p:nvPr>
            <p:ph type="body" idx="1"/>
          </p:nvPr>
        </p:nvSpPr>
        <p:spPr/>
        <p:txBody>
          <a:bodyPr/>
          <a:lstStyle/>
          <a:p>
            <a:pPr eaLnBrk="1" hangingPunct="1">
              <a:defRPr/>
            </a:pPr>
            <a:endParaRPr lang="hu-HU" smtClean="0"/>
          </a:p>
        </p:txBody>
      </p:sp>
      <p:pic>
        <p:nvPicPr>
          <p:cNvPr id="86020" name="Picture 4" descr="DSCF00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228600"/>
            <a:ext cx="53149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870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0988" y="1600200"/>
            <a:ext cx="6042025" cy="4530725"/>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880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0988" y="1600200"/>
            <a:ext cx="6042025" cy="4530725"/>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890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0988" y="1600200"/>
            <a:ext cx="6042025" cy="4530725"/>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9011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842963"/>
            <a:ext cx="4533900" cy="6048375"/>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i="1" dirty="0" smtClean="0"/>
              <a:t>From the new National HIV/AIDS Strategy:</a:t>
            </a:r>
            <a:endParaRPr lang="en-US" i="1" dirty="0"/>
          </a:p>
        </p:txBody>
      </p:sp>
      <p:sp>
        <p:nvSpPr>
          <p:cNvPr id="3" name="Content Placeholder 2"/>
          <p:cNvSpPr>
            <a:spLocks noGrp="1"/>
          </p:cNvSpPr>
          <p:nvPr>
            <p:ph idx="1"/>
          </p:nvPr>
        </p:nvSpPr>
        <p:spPr/>
        <p:txBody>
          <a:bodyPr/>
          <a:lstStyle/>
          <a:p>
            <a:pPr>
              <a:defRPr/>
            </a:pPr>
            <a:r>
              <a:rPr lang="en-US" dirty="0" smtClean="0"/>
              <a:t>The United States will become a place where new HIV infections are rare and when they do occur, every person, regardless of age, gender, race/ethnicity, sexual orientation, gender identity or socio-economic circumstance, will have unfettered access to high quality, life-extending care, free from stigma and discrimination.</a:t>
            </a:r>
            <a:endParaRPr lang="en-US" dirty="0"/>
          </a:p>
        </p:txBody>
      </p:sp>
    </p:spTree>
  </p:cSld>
  <p:clrMapOvr>
    <a:masterClrMapping/>
  </p:clrMapOvr>
  <p:transition spd="slow" advTm="4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Dr. Jonathan Mann in addressing the HIV epidemic in developing nations asked, “Do we need more doctors, nurses, and clinics?  Or, do we need to address other basic societal issues, such as human rights and issues surrounding poverty.”  </a:t>
            </a:r>
            <a:r>
              <a:rPr lang="en-US" sz="2000" dirty="0" smtClean="0"/>
              <a:t>(Johns Hopkins Clinical Care Conference, March 1997)</a:t>
            </a:r>
            <a:endParaRPr lang="en-US" sz="2000" dirty="0"/>
          </a:p>
        </p:txBody>
      </p:sp>
    </p:spTree>
  </p:cSld>
  <p:clrMapOvr>
    <a:masterClrMapping/>
  </p:clrMapOvr>
  <p:transition spd="slow" advTm="4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marL="0" indent="0">
              <a:buFont typeface="Wingdings" pitchFamily="2" charset="2"/>
              <a:buNone/>
              <a:defRPr/>
            </a:pPr>
            <a:r>
              <a:rPr lang="en-US" dirty="0" smtClean="0"/>
              <a:t>Since 1997, over the next 15 years:</a:t>
            </a:r>
          </a:p>
          <a:p>
            <a:pPr>
              <a:defRPr/>
            </a:pPr>
            <a:r>
              <a:rPr lang="en-US" dirty="0" smtClean="0"/>
              <a:t>The gaps between rich and poor, privileged and needy, and insiders and outsiders have grown into chasms. </a:t>
            </a:r>
            <a:endParaRPr lang="en-US" dirty="0"/>
          </a:p>
        </p:txBody>
      </p:sp>
    </p:spTree>
  </p:cSld>
  <p:clrMapOvr>
    <a:masterClrMapping/>
  </p:clrMapOvr>
  <p:transition spd="slow" advTm="4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One in five children in our country is living in poverty.</a:t>
            </a:r>
          </a:p>
          <a:p>
            <a:pPr>
              <a:defRPr/>
            </a:pPr>
            <a:r>
              <a:rPr lang="en-US" dirty="0" smtClean="0"/>
              <a:t>There are fewer jobs and there are more abandoned homes.</a:t>
            </a:r>
          </a:p>
          <a:p>
            <a:pPr>
              <a:defRPr/>
            </a:pPr>
            <a:r>
              <a:rPr lang="en-US" dirty="0" smtClean="0"/>
              <a:t>There is more food insecurity.</a:t>
            </a:r>
          </a:p>
          <a:p>
            <a:pPr>
              <a:defRPr/>
            </a:pPr>
            <a:r>
              <a:rPr lang="en-US" dirty="0" smtClean="0"/>
              <a:t>There are more teen-age pregnancies.</a:t>
            </a:r>
            <a:endParaRPr lang="en-US" dirty="0"/>
          </a:p>
        </p:txBody>
      </p:sp>
    </p:spTree>
  </p:cSld>
  <p:clrMapOvr>
    <a:masterClrMapping/>
  </p:clrMapOvr>
  <p:transition spd="slow" advTm="4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STDs are the leading infectious diseases.</a:t>
            </a:r>
          </a:p>
          <a:p>
            <a:pPr>
              <a:defRPr/>
            </a:pPr>
            <a:r>
              <a:rPr lang="en-US" dirty="0" smtClean="0"/>
              <a:t>There is more substance abuse, and the criminal justice system is one of the best growth industries in America.</a:t>
            </a:r>
            <a:endParaRPr lang="en-US" dirty="0"/>
          </a:p>
        </p:txBody>
      </p:sp>
    </p:spTree>
  </p:cSld>
  <p:clrMapOvr>
    <a:masterClrMapping/>
  </p:clrMapOvr>
  <p:transition spd="slow" advTm="4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Through our clinical diligence, there are fewer opportunistic infections.</a:t>
            </a:r>
          </a:p>
          <a:p>
            <a:pPr>
              <a:defRPr/>
            </a:pPr>
            <a:r>
              <a:rPr lang="en-US" dirty="0" smtClean="0"/>
              <a:t>But, there is more hepatitis C.</a:t>
            </a:r>
            <a:endParaRPr lang="en-US" dirty="0"/>
          </a:p>
        </p:txBody>
      </p:sp>
    </p:spTree>
  </p:cSld>
  <p:clrMapOvr>
    <a:masterClrMapping/>
  </p:clrMapOvr>
  <p:transition spd="slow" advTm="4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sz="2800" dirty="0" smtClean="0"/>
              <a:t>These issues which could set the stage for another wave of HIV in our cities, and  now more than 15 years since discussions of societal determinants of health were discussed by Dr. Mann, have come to be the presenting problems as we embark on our efforts to implement a </a:t>
            </a:r>
            <a:r>
              <a:rPr lang="en-US" sz="2800" i="1" dirty="0" smtClean="0"/>
              <a:t>National HIV/AIDS Strategy - </a:t>
            </a:r>
            <a:r>
              <a:rPr lang="en-US" sz="2800" dirty="0" smtClean="0"/>
              <a:t>with one goal to reduce new infections by 25% over the next 4 years.  </a:t>
            </a:r>
            <a:endParaRPr lang="en-US" sz="2800" dirty="0"/>
          </a:p>
        </p:txBody>
      </p:sp>
    </p:spTree>
  </p:cSld>
  <p:clrMapOvr>
    <a:masterClrMapping/>
  </p:clrMapOvr>
  <p:transition spd="slow" advTm="4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Rot="1" noChangeArrowheads="1"/>
          </p:cNvSpPr>
          <p:nvPr>
            <p:ph type="title"/>
          </p:nvPr>
        </p:nvSpPr>
        <p:spPr/>
        <p:txBody>
          <a:bodyPr/>
          <a:lstStyle/>
          <a:p>
            <a:pPr eaLnBrk="1" hangingPunct="1">
              <a:defRPr/>
            </a:pPr>
            <a:endParaRPr lang="en-US" dirty="0" smtClean="0"/>
          </a:p>
        </p:txBody>
      </p:sp>
      <p:sp>
        <p:nvSpPr>
          <p:cNvPr id="1379331" name="Rectangle 3"/>
          <p:cNvSpPr>
            <a:spLocks noGrp="1" noRot="1" noChangeArrowheads="1"/>
          </p:cNvSpPr>
          <p:nvPr>
            <p:ph type="body" idx="1"/>
          </p:nvPr>
        </p:nvSpPr>
        <p:spPr/>
        <p:txBody>
          <a:bodyPr/>
          <a:lstStyle/>
          <a:p>
            <a:pPr eaLnBrk="1" hangingPunct="1">
              <a:defRPr/>
            </a:pPr>
            <a:r>
              <a:rPr lang="en-US" dirty="0" smtClean="0"/>
              <a:t>Perhaps current methods and new and as yet undiscovered efforts by our collaborating HRSA grantees, in regards to the </a:t>
            </a:r>
            <a:r>
              <a:rPr lang="en-US" i="1" dirty="0" smtClean="0"/>
              <a:t>National HIV/AIDS Strategy</a:t>
            </a:r>
            <a:r>
              <a:rPr lang="en-US" dirty="0" smtClean="0"/>
              <a:t>, will provide us with more and better clues on how to address people and their behaviors to help individuals and communities strive to better health.</a:t>
            </a:r>
          </a:p>
        </p:txBody>
      </p:sp>
    </p:spTree>
  </p:cSld>
  <p:clrMapOvr>
    <a:masterClrMapping/>
  </p:clrMapOvr>
  <p:transition spd="slow" advTm="4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78" name="Rectangle 2"/>
          <p:cNvSpPr>
            <a:spLocks noGrp="1" noRot="1" noChangeArrowheads="1"/>
          </p:cNvSpPr>
          <p:nvPr>
            <p:ph type="title"/>
          </p:nvPr>
        </p:nvSpPr>
        <p:spPr/>
        <p:txBody>
          <a:bodyPr/>
          <a:lstStyle/>
          <a:p>
            <a:pPr eaLnBrk="1" hangingPunct="1">
              <a:defRPr/>
            </a:pPr>
            <a:endParaRPr lang="en-US" dirty="0" smtClean="0"/>
          </a:p>
        </p:txBody>
      </p:sp>
      <p:sp>
        <p:nvSpPr>
          <p:cNvPr id="1381379" name="Rectangle 3"/>
          <p:cNvSpPr>
            <a:spLocks noGrp="1" noRot="1" noChangeArrowheads="1"/>
          </p:cNvSpPr>
          <p:nvPr>
            <p:ph type="body" idx="1"/>
          </p:nvPr>
        </p:nvSpPr>
        <p:spPr/>
        <p:txBody>
          <a:bodyPr/>
          <a:lstStyle/>
          <a:p>
            <a:pPr eaLnBrk="1" hangingPunct="1">
              <a:defRPr/>
            </a:pPr>
            <a:r>
              <a:rPr lang="en-US" sz="2800" dirty="0" smtClean="0"/>
              <a:t>Until those answers are found, we must recommit to the work we are doing and to honor those who have suffered.</a:t>
            </a:r>
          </a:p>
          <a:p>
            <a:pPr eaLnBrk="1" hangingPunct="1">
              <a:defRPr/>
            </a:pPr>
            <a:r>
              <a:rPr lang="en-US" sz="2800" dirty="0" smtClean="0"/>
              <a:t>If our work is felt to be sincere, clients may trust our efforts and perhaps let themselves progress to the full range of services we can provide.</a:t>
            </a:r>
          </a:p>
        </p:txBody>
      </p:sp>
    </p:spTree>
  </p:cSld>
  <p:clrMapOvr>
    <a:masterClrMapping/>
  </p:clrMapOvr>
  <p:transition spd="slow" advTm="4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dirty="0" smtClean="0"/>
              <a:t>And if we can trust our patients – we can interpret their needs with appropriate action.</a:t>
            </a:r>
          </a:p>
          <a:p>
            <a:pPr>
              <a:defRPr/>
            </a:pPr>
            <a:endParaRPr lang="en-US" dirty="0"/>
          </a:p>
        </p:txBody>
      </p:sp>
    </p:spTree>
  </p:cSld>
  <p:clrMapOvr>
    <a:masterClrMapping/>
  </p:clrMapOvr>
  <p:transition spd="slow" advTm="4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78" name="Rectangle 2"/>
          <p:cNvSpPr>
            <a:spLocks noGrp="1" noRot="1" noChangeArrowheads="1"/>
          </p:cNvSpPr>
          <p:nvPr>
            <p:ph type="title"/>
          </p:nvPr>
        </p:nvSpPr>
        <p:spPr/>
        <p:txBody>
          <a:bodyPr/>
          <a:lstStyle/>
          <a:p>
            <a:pPr eaLnBrk="1" hangingPunct="1">
              <a:defRPr/>
            </a:pPr>
            <a:endParaRPr lang="en-US" dirty="0" smtClean="0"/>
          </a:p>
        </p:txBody>
      </p:sp>
      <p:sp>
        <p:nvSpPr>
          <p:cNvPr id="1381379" name="Rectangle 3"/>
          <p:cNvSpPr>
            <a:spLocks noGrp="1" noRot="1" noChangeArrowheads="1"/>
          </p:cNvSpPr>
          <p:nvPr>
            <p:ph type="body" idx="1"/>
          </p:nvPr>
        </p:nvSpPr>
        <p:spPr/>
        <p:txBody>
          <a:bodyPr/>
          <a:lstStyle/>
          <a:p>
            <a:pPr eaLnBrk="1" hangingPunct="1">
              <a:defRPr/>
            </a:pPr>
            <a:r>
              <a:rPr lang="en-US" sz="2800" dirty="0" smtClean="0"/>
              <a:t>This work of ours is meant to improve the health of individuals, families, and communities.</a:t>
            </a:r>
          </a:p>
          <a:p>
            <a:pPr eaLnBrk="1" hangingPunct="1">
              <a:defRPr/>
            </a:pPr>
            <a:r>
              <a:rPr lang="en-US" sz="2800" dirty="0" smtClean="0"/>
              <a:t>It is our campaign.</a:t>
            </a:r>
          </a:p>
        </p:txBody>
      </p:sp>
    </p:spTree>
  </p:cSld>
  <p:clrMapOvr>
    <a:masterClrMapping/>
  </p:clrMapOvr>
  <p:transition spd="slow" advTm="4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Grp="1" noRot="1" noChangeArrowheads="1"/>
          </p:cNvSpPr>
          <p:nvPr>
            <p:ph type="title"/>
          </p:nvPr>
        </p:nvSpPr>
        <p:spPr/>
        <p:txBody>
          <a:bodyPr/>
          <a:lstStyle/>
          <a:p>
            <a:pPr eaLnBrk="1" hangingPunct="1">
              <a:defRPr/>
            </a:pPr>
            <a:endParaRPr lang="en-US" dirty="0" smtClean="0"/>
          </a:p>
        </p:txBody>
      </p:sp>
      <p:sp>
        <p:nvSpPr>
          <p:cNvPr id="918531" name="Rectangle 3"/>
          <p:cNvSpPr>
            <a:spLocks noGrp="1" noRot="1" noChangeArrowheads="1"/>
          </p:cNvSpPr>
          <p:nvPr>
            <p:ph type="body" idx="1"/>
          </p:nvPr>
        </p:nvSpPr>
        <p:spPr/>
        <p:txBody>
          <a:bodyPr/>
          <a:lstStyle/>
          <a:p>
            <a:pPr eaLnBrk="1" hangingPunct="1">
              <a:defRPr/>
            </a:pPr>
            <a:endParaRPr lang="en-US" dirty="0" smtClean="0"/>
          </a:p>
        </p:txBody>
      </p:sp>
      <p:pic>
        <p:nvPicPr>
          <p:cNvPr id="19460" name="Picture 4" descr="Homeless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471488"/>
            <a:ext cx="10404476"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186" name="Rectangle 2"/>
          <p:cNvSpPr>
            <a:spLocks noGrp="1" noRot="1" noChangeArrowheads="1"/>
          </p:cNvSpPr>
          <p:nvPr>
            <p:ph type="title"/>
          </p:nvPr>
        </p:nvSpPr>
        <p:spPr/>
        <p:txBody>
          <a:bodyPr/>
          <a:lstStyle/>
          <a:p>
            <a:pPr eaLnBrk="1" hangingPunct="1">
              <a:defRPr/>
            </a:pPr>
            <a:endParaRPr lang="en-US" dirty="0" smtClean="0"/>
          </a:p>
        </p:txBody>
      </p:sp>
      <p:pic>
        <p:nvPicPr>
          <p:cNvPr id="101379" name="Picture 3" descr="march"/>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990600"/>
            <a:ext cx="7027863" cy="93726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4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609600" y="2438400"/>
            <a:ext cx="8077200" cy="2362200"/>
          </a:xfrm>
        </p:spPr>
        <p:txBody>
          <a:bodyPr/>
          <a:lstStyle/>
          <a:p>
            <a:pPr algn="ctr" eaLnBrk="1" hangingPunct="1"/>
            <a:r>
              <a:rPr lang="en-US" smtClean="0">
                <a:latin typeface="Garamond" pitchFamily="18" charset="0"/>
              </a:rPr>
              <a:t>ECONOMICS OF HIV/AIDS IN PRISONS AND THE PRIMARY CARE MEDICAL HOMES MODEL</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1676400"/>
            <a:ext cx="6600825" cy="4419600"/>
          </a:xfrm>
          <a:prstGeom prst="rect">
            <a:avLst/>
          </a:prstGeom>
          <a:noFill/>
          <a:ln w="9525">
            <a:solidFill>
              <a:schemeClr val="accent1">
                <a:alpha val="96861"/>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3427" name="Title 2"/>
          <p:cNvSpPr>
            <a:spLocks noGrp="1"/>
          </p:cNvSpPr>
          <p:nvPr>
            <p:ph type="title"/>
          </p:nvPr>
        </p:nvSpPr>
        <p:spPr/>
        <p:txBody>
          <a:bodyPr/>
          <a:lstStyle/>
          <a:p>
            <a:pPr eaLnBrk="1" hangingPunct="1"/>
            <a:r>
              <a:rPr lang="en-US" sz="3200" smtClean="0">
                <a:latin typeface="Garamond" pitchFamily="18" charset="0"/>
              </a:rPr>
              <a:t>Context of the Problem</a:t>
            </a:r>
          </a:p>
        </p:txBody>
      </p:sp>
      <p:sp>
        <p:nvSpPr>
          <p:cNvPr id="4" name="Content Placeholder 3"/>
          <p:cNvSpPr>
            <a:spLocks noGrp="1"/>
          </p:cNvSpPr>
          <p:nvPr>
            <p:ph sz="quarter" idx="1"/>
          </p:nvPr>
        </p:nvSpPr>
        <p:spPr>
          <a:xfrm>
            <a:off x="457200" y="1600200"/>
            <a:ext cx="8229600" cy="5257800"/>
          </a:xfrm>
        </p:spPr>
        <p:txBody>
          <a:bodyPr>
            <a:normAutofit fontScale="92500" lnSpcReduction="10000"/>
          </a:bodyPr>
          <a:lstStyle/>
          <a:p>
            <a:pPr marL="274320" indent="-274320" eaLnBrk="1" fontAlgn="auto" hangingPunct="1">
              <a:spcBef>
                <a:spcPts val="580"/>
              </a:spcBef>
              <a:spcAft>
                <a:spcPts val="0"/>
              </a:spcAft>
              <a:buFont typeface="Wingdings 2"/>
              <a:buChar char=""/>
              <a:defRPr/>
            </a:pPr>
            <a:endParaRPr lang="en-US" dirty="0" smtClean="0"/>
          </a:p>
          <a:p>
            <a:pPr marL="274320" indent="-274320" eaLnBrk="1" fontAlgn="auto" hangingPunct="1">
              <a:spcBef>
                <a:spcPts val="580"/>
              </a:spcBef>
              <a:spcAft>
                <a:spcPts val="0"/>
              </a:spcAft>
              <a:buFont typeface="Wingdings 2"/>
              <a:buChar char=""/>
              <a:defRPr/>
            </a:pPr>
            <a:endParaRPr lang="en-US" dirty="0"/>
          </a:p>
          <a:p>
            <a:pPr marL="274320" indent="-274320" eaLnBrk="1" fontAlgn="auto" hangingPunct="1">
              <a:spcBef>
                <a:spcPts val="580"/>
              </a:spcBef>
              <a:spcAft>
                <a:spcPts val="0"/>
              </a:spcAft>
              <a:buFont typeface="Wingdings 2"/>
              <a:buChar char=""/>
              <a:defRPr/>
            </a:pPr>
            <a:endParaRPr lang="en-US" dirty="0" smtClean="0"/>
          </a:p>
          <a:p>
            <a:pPr marL="274320" indent="-274320" eaLnBrk="1" fontAlgn="auto" hangingPunct="1">
              <a:spcBef>
                <a:spcPts val="580"/>
              </a:spcBef>
              <a:spcAft>
                <a:spcPts val="0"/>
              </a:spcAft>
              <a:buFont typeface="Wingdings 2"/>
              <a:buChar char=""/>
              <a:defRPr/>
            </a:pPr>
            <a:endParaRPr lang="en-US" dirty="0"/>
          </a:p>
          <a:p>
            <a:pPr marL="274320" indent="-274320" eaLnBrk="1" fontAlgn="auto" hangingPunct="1">
              <a:spcBef>
                <a:spcPts val="580"/>
              </a:spcBef>
              <a:spcAft>
                <a:spcPts val="0"/>
              </a:spcAft>
              <a:buFont typeface="Wingdings 2"/>
              <a:buChar char=""/>
              <a:defRPr/>
            </a:pPr>
            <a:endParaRPr lang="en-US" dirty="0" smtClean="0"/>
          </a:p>
          <a:p>
            <a:pPr marL="274320" indent="-274320" eaLnBrk="1" fontAlgn="auto" hangingPunct="1">
              <a:spcBef>
                <a:spcPts val="580"/>
              </a:spcBef>
              <a:spcAft>
                <a:spcPts val="0"/>
              </a:spcAft>
              <a:buFont typeface="Wingdings 2"/>
              <a:buChar char=""/>
              <a:defRPr/>
            </a:pPr>
            <a:endParaRPr lang="en-US" dirty="0"/>
          </a:p>
          <a:p>
            <a:pPr marL="274320" indent="-274320" eaLnBrk="1" fontAlgn="auto" hangingPunct="1">
              <a:spcBef>
                <a:spcPts val="580"/>
              </a:spcBef>
              <a:spcAft>
                <a:spcPts val="0"/>
              </a:spcAft>
              <a:buFont typeface="Wingdings 2"/>
              <a:buChar char=""/>
              <a:defRPr/>
            </a:pPr>
            <a:endParaRPr lang="en-US" dirty="0" smtClean="0"/>
          </a:p>
          <a:p>
            <a:pPr marL="274320" indent="-274320" eaLnBrk="1" fontAlgn="auto" hangingPunct="1">
              <a:spcBef>
                <a:spcPts val="580"/>
              </a:spcBef>
              <a:spcAft>
                <a:spcPts val="0"/>
              </a:spcAft>
              <a:buFont typeface="Wingdings 2"/>
              <a:buChar char=""/>
              <a:defRPr/>
            </a:pPr>
            <a:endParaRPr lang="en-US" dirty="0"/>
          </a:p>
          <a:p>
            <a:pPr marL="274320" indent="-274320" eaLnBrk="1" fontAlgn="auto" hangingPunct="1">
              <a:spcBef>
                <a:spcPts val="580"/>
              </a:spcBef>
              <a:spcAft>
                <a:spcPts val="0"/>
              </a:spcAft>
              <a:buFont typeface="Wingdings 2"/>
              <a:buChar char=""/>
              <a:defRPr/>
            </a:pPr>
            <a:endParaRPr lang="en-US" dirty="0" smtClean="0"/>
          </a:p>
          <a:p>
            <a:pPr marL="274320" indent="-274320" eaLnBrk="1" fontAlgn="auto" hangingPunct="1">
              <a:spcBef>
                <a:spcPts val="580"/>
              </a:spcBef>
              <a:spcAft>
                <a:spcPts val="0"/>
              </a:spcAft>
              <a:buFont typeface="Wingdings 2"/>
              <a:buChar char=""/>
              <a:defRPr/>
            </a:pPr>
            <a:endParaRPr lang="en-US" dirty="0"/>
          </a:p>
          <a:p>
            <a:pPr marL="274320" indent="-274320" eaLnBrk="1" fontAlgn="auto" hangingPunct="1">
              <a:spcBef>
                <a:spcPts val="580"/>
              </a:spcBef>
              <a:spcAft>
                <a:spcPts val="0"/>
              </a:spcAft>
              <a:buFont typeface="Wingdings 2"/>
              <a:buChar char=""/>
              <a:defRPr/>
            </a:pPr>
            <a:endParaRPr lang="en-US" sz="1800" dirty="0" smtClean="0">
              <a:latin typeface="Garamond" pitchFamily="18" charset="0"/>
            </a:endParaRPr>
          </a:p>
          <a:p>
            <a:pPr marL="274320" indent="-274320" eaLnBrk="1" fontAlgn="auto" hangingPunct="1">
              <a:spcBef>
                <a:spcPts val="580"/>
              </a:spcBef>
              <a:spcAft>
                <a:spcPts val="0"/>
              </a:spcAft>
              <a:buFont typeface="Wingdings 2"/>
              <a:buChar char=""/>
              <a:defRPr/>
            </a:pPr>
            <a:endParaRPr lang="en-US" sz="1800" dirty="0">
              <a:latin typeface="Garamond" pitchFamily="18" charset="0"/>
            </a:endParaRPr>
          </a:p>
          <a:p>
            <a:pPr marL="274320" indent="-274320" eaLnBrk="1" fontAlgn="auto" hangingPunct="1">
              <a:spcBef>
                <a:spcPts val="580"/>
              </a:spcBef>
              <a:spcAft>
                <a:spcPts val="0"/>
              </a:spcAft>
              <a:buFont typeface="Wingdings 2"/>
              <a:buChar char=""/>
              <a:defRPr/>
            </a:pPr>
            <a:r>
              <a:rPr lang="en-US" sz="1800" dirty="0" smtClean="0">
                <a:latin typeface="Garamond" pitchFamily="18" charset="0"/>
              </a:rPr>
              <a:t>Between 1920 and 2006, the general U.S. population increased 2.8 times but the prisons population increased more than 20 times.</a:t>
            </a:r>
            <a:endParaRPr lang="en-US" sz="1800" dirty="0">
              <a:latin typeface="Garamond" pitchFamily="18" charset="0"/>
            </a:endParaRP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en-US" sz="2400" smtClean="0">
                <a:latin typeface="Garamond" pitchFamily="18" charset="0"/>
              </a:rPr>
              <a:t>Overcrowded Prisons – A Public Health Risk</a:t>
            </a:r>
          </a:p>
        </p:txBody>
      </p:sp>
      <p:sp>
        <p:nvSpPr>
          <p:cNvPr id="104451" name="Content Placeholder 2"/>
          <p:cNvSpPr>
            <a:spLocks noGrp="1"/>
          </p:cNvSpPr>
          <p:nvPr>
            <p:ph sz="quarter" idx="1"/>
          </p:nvPr>
        </p:nvSpPr>
        <p:spPr>
          <a:xfrm>
            <a:off x="457200" y="1600200"/>
            <a:ext cx="8229600" cy="5029200"/>
          </a:xfrm>
        </p:spPr>
        <p:txBody>
          <a:bodyPr/>
          <a:lstStyle/>
          <a:p>
            <a:pPr marL="0" indent="0" eaLnBrk="1" hangingPunct="1">
              <a:buFont typeface="Wingdings 2" pitchFamily="18" charset="2"/>
              <a:buNone/>
            </a:pPr>
            <a:endParaRPr lang="en-US" smtClean="0"/>
          </a:p>
          <a:p>
            <a:pPr marL="0" indent="0" eaLnBrk="1" hangingPunct="1">
              <a:buFont typeface="Wingdings 2" pitchFamily="18" charset="2"/>
              <a:buNone/>
            </a:pPr>
            <a:endParaRPr lang="en-US" smtClean="0"/>
          </a:p>
          <a:p>
            <a:pPr marL="0" indent="0" eaLnBrk="1" hangingPunct="1">
              <a:buFont typeface="Wingdings 2" pitchFamily="18" charset="2"/>
              <a:buNone/>
            </a:pPr>
            <a:endParaRPr lang="en-US" smtClean="0"/>
          </a:p>
          <a:p>
            <a:pPr marL="0" indent="0" eaLnBrk="1" hangingPunct="1">
              <a:buFont typeface="Wingdings 2" pitchFamily="18" charset="2"/>
              <a:buNone/>
            </a:pPr>
            <a:endParaRPr lang="en-US" smtClean="0"/>
          </a:p>
          <a:p>
            <a:pPr marL="0" indent="0" eaLnBrk="1" hangingPunct="1">
              <a:buFont typeface="Wingdings 2" pitchFamily="18" charset="2"/>
              <a:buNone/>
            </a:pPr>
            <a:endParaRPr lang="en-US" smtClean="0"/>
          </a:p>
          <a:p>
            <a:pPr marL="0" indent="0" eaLnBrk="1" hangingPunct="1">
              <a:buFont typeface="Wingdings 2" pitchFamily="18" charset="2"/>
              <a:buNone/>
            </a:pPr>
            <a:endParaRPr lang="en-US" smtClean="0"/>
          </a:p>
          <a:p>
            <a:pPr marL="0" indent="0" eaLnBrk="1" hangingPunct="1">
              <a:buFont typeface="Wingdings 2" pitchFamily="18" charset="2"/>
              <a:buNone/>
            </a:pPr>
            <a:endParaRPr lang="en-US" smtClean="0"/>
          </a:p>
          <a:p>
            <a:pPr marL="0" indent="0" eaLnBrk="1" hangingPunct="1">
              <a:buFont typeface="Wingdings 2" pitchFamily="18" charset="2"/>
              <a:buNone/>
            </a:pPr>
            <a:endParaRPr lang="en-US" smtClean="0"/>
          </a:p>
          <a:p>
            <a:pPr marL="0" indent="0" eaLnBrk="1" hangingPunct="1">
              <a:buFont typeface="Wingdings 2" pitchFamily="18" charset="2"/>
              <a:buNone/>
            </a:pPr>
            <a:endParaRPr lang="en-US" smtClean="0"/>
          </a:p>
          <a:p>
            <a:pPr marL="0" indent="0" eaLnBrk="1" hangingPunct="1">
              <a:buFont typeface="Wingdings 2" pitchFamily="18" charset="2"/>
              <a:buNone/>
            </a:pPr>
            <a:endParaRPr lang="en-US" smtClean="0"/>
          </a:p>
          <a:p>
            <a:pPr marL="0" indent="0" eaLnBrk="1" hangingPunct="1">
              <a:buFont typeface="Wingdings 2" pitchFamily="18" charset="2"/>
              <a:buNone/>
            </a:pPr>
            <a:endParaRPr lang="en-US" smtClean="0"/>
          </a:p>
        </p:txBody>
      </p:sp>
      <p:pic>
        <p:nvPicPr>
          <p:cNvPr id="104452" name="Picture 2" descr="http://whadawethink.com/wp-content/uploads/2011/05/prison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64770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US" sz="3200" smtClean="0">
                <a:latin typeface="Garamond" pitchFamily="18" charset="0"/>
              </a:rPr>
              <a:t>Positive Externalities of Jails and Prisons</a:t>
            </a:r>
          </a:p>
        </p:txBody>
      </p:sp>
      <p:sp>
        <p:nvSpPr>
          <p:cNvPr id="105475" name="Content Placeholder 2"/>
          <p:cNvSpPr>
            <a:spLocks noGrp="1"/>
          </p:cNvSpPr>
          <p:nvPr>
            <p:ph sz="quarter" idx="1"/>
          </p:nvPr>
        </p:nvSpPr>
        <p:spPr/>
        <p:txBody>
          <a:bodyPr/>
          <a:lstStyle/>
          <a:p>
            <a:pPr eaLnBrk="1" hangingPunct="1"/>
            <a:r>
              <a:rPr lang="en-US" smtClean="0">
                <a:latin typeface="Garamond" pitchFamily="18" charset="0"/>
              </a:rPr>
              <a:t>More HIV tests to hard to reach population</a:t>
            </a:r>
          </a:p>
          <a:p>
            <a:pPr eaLnBrk="1" hangingPunct="1"/>
            <a:r>
              <a:rPr lang="en-US" smtClean="0">
                <a:latin typeface="Garamond" pitchFamily="18" charset="0"/>
              </a:rPr>
              <a:t>More linkages to care and treatment; improved access to ART among prisoners living with HIV</a:t>
            </a:r>
          </a:p>
          <a:p>
            <a:pPr eaLnBrk="1" hangingPunct="1"/>
            <a:r>
              <a:rPr lang="en-US" smtClean="0">
                <a:latin typeface="Garamond" pitchFamily="18" charset="0"/>
              </a:rPr>
              <a:t>Better adherence to medication due to the structured housing and healthcare. </a:t>
            </a:r>
          </a:p>
          <a:p>
            <a:pPr eaLnBrk="1" hangingPunct="1"/>
            <a:r>
              <a:rPr lang="en-US" smtClean="0">
                <a:latin typeface="Garamond" pitchFamily="18" charset="0"/>
              </a:rPr>
              <a:t>Eight amendment of the U.S. Constitution: For 51,000 incarcerated in PA, their jailors are their healthcare providers.</a:t>
            </a:r>
          </a:p>
          <a:p>
            <a:pPr eaLnBrk="1" hangingPunct="1"/>
            <a:endParaRPr lang="en-US" smtClean="0">
              <a:latin typeface="Garamond" pitchFamily="18" charset="0"/>
            </a:endParaRPr>
          </a:p>
          <a:p>
            <a:pPr eaLnBrk="1" hangingPunct="1"/>
            <a:r>
              <a:rPr lang="en-US" smtClean="0">
                <a:latin typeface="Garamond" pitchFamily="18" charset="0"/>
              </a:rPr>
              <a:t>What happens after release?</a:t>
            </a:r>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sz="2800" smtClean="0">
                <a:latin typeface="Garamond" pitchFamily="18" charset="0"/>
              </a:rPr>
              <a:t>Prisoner Release and the Gardner Cascade</a:t>
            </a:r>
          </a:p>
        </p:txBody>
      </p:sp>
      <p:graphicFrame>
        <p:nvGraphicFramePr>
          <p:cNvPr id="106499" name="Content Placeholder 3"/>
          <p:cNvGraphicFramePr>
            <a:graphicFrameLocks noGrp="1"/>
          </p:cNvGraphicFramePr>
          <p:nvPr>
            <p:ph sz="quarter" idx="1"/>
          </p:nvPr>
        </p:nvGraphicFramePr>
        <p:xfrm>
          <a:off x="482600" y="1549400"/>
          <a:ext cx="8178800" cy="4445000"/>
        </p:xfrm>
        <a:graphic>
          <a:graphicData uri="http://schemas.openxmlformats.org/presentationml/2006/ole">
            <mc:AlternateContent xmlns:mc="http://schemas.openxmlformats.org/markup-compatibility/2006">
              <mc:Choice xmlns:v="urn:schemas-microsoft-com:vml" Requires="v">
                <p:oleObj spid="_x0000_s106500" r:id="rId4" imgW="8181541" imgH="4444369" progId="Excel.Chart.8">
                  <p:embed/>
                </p:oleObj>
              </mc:Choice>
              <mc:Fallback>
                <p:oleObj r:id="rId4" imgW="8181541" imgH="4444369"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549400"/>
                        <a:ext cx="81788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cu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sz="2800" smtClean="0">
                <a:latin typeface="Garamond" pitchFamily="18" charset="0"/>
              </a:rPr>
              <a:t>Ex-offenders Going Against the Gardner Cascade</a:t>
            </a:r>
          </a:p>
        </p:txBody>
      </p:sp>
      <p:sp>
        <p:nvSpPr>
          <p:cNvPr id="107523" name="Content Placeholder 2"/>
          <p:cNvSpPr>
            <a:spLocks noGrp="1"/>
          </p:cNvSpPr>
          <p:nvPr>
            <p:ph sz="quarter" idx="1"/>
          </p:nvPr>
        </p:nvSpPr>
        <p:spPr/>
        <p:txBody>
          <a:bodyPr/>
          <a:lstStyle/>
          <a:p>
            <a:pPr eaLnBrk="1" hangingPunct="1"/>
            <a:r>
              <a:rPr lang="en-US" smtClean="0">
                <a:latin typeface="Garamond" pitchFamily="18" charset="0"/>
              </a:rPr>
              <a:t>Upon release from prison, most ex-offenders are not linked to care outside prison.</a:t>
            </a:r>
          </a:p>
          <a:p>
            <a:pPr eaLnBrk="1" hangingPunct="1"/>
            <a:r>
              <a:rPr lang="en-US" smtClean="0">
                <a:latin typeface="Garamond" pitchFamily="18" charset="0"/>
              </a:rPr>
              <a:t>Outside prisons ex-offenders are no longer retained in HIV care; no longer have access to life saving ARTs; and their viral loads will increase, posing danger to their sexual companions in communities they return.</a:t>
            </a:r>
          </a:p>
          <a:p>
            <a:pPr eaLnBrk="1" hangingPunct="1"/>
            <a:r>
              <a:rPr lang="en-US" smtClean="0">
                <a:latin typeface="Garamond" pitchFamily="18" charset="0"/>
              </a:rPr>
              <a:t>Unless ex-offenders are properly linked to care outside prison, the investment in health care they received while in prisons will only provide short-term benefits with long-term unintended detrimental effects.</a:t>
            </a:r>
          </a:p>
        </p:txBody>
      </p:sp>
    </p:spTree>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pPr eaLnBrk="1" fontAlgn="auto" hangingPunct="1">
              <a:spcAft>
                <a:spcPts val="0"/>
              </a:spcAft>
              <a:defRPr/>
            </a:pPr>
            <a:r>
              <a:rPr lang="en-US" sz="2400" b="1" dirty="0" smtClean="0">
                <a:latin typeface="Garamond" pitchFamily="18" charset="0"/>
              </a:rPr>
              <a:t/>
            </a:r>
            <a:br>
              <a:rPr lang="en-US" sz="2400" b="1" dirty="0" smtClean="0">
                <a:latin typeface="Garamond" pitchFamily="18" charset="0"/>
              </a:rPr>
            </a:br>
            <a:r>
              <a:rPr lang="en-US" sz="2400" b="1" dirty="0">
                <a:latin typeface="Garamond" pitchFamily="18" charset="0"/>
              </a:rPr>
              <a:t/>
            </a:r>
            <a:br>
              <a:rPr lang="en-US" sz="2400" b="1" dirty="0">
                <a:latin typeface="Garamond" pitchFamily="18" charset="0"/>
              </a:rPr>
            </a:br>
            <a:r>
              <a:rPr lang="en-US" sz="2700" b="1" dirty="0" smtClean="0">
                <a:latin typeface="Garamond" pitchFamily="18" charset="0"/>
              </a:rPr>
              <a:t>Context of the problem – public health crisis in prisons</a:t>
            </a:r>
            <a:r>
              <a:rPr lang="en-US" sz="2400" b="1" dirty="0" smtClean="0">
                <a:latin typeface="Garamond" pitchFamily="18" charset="0"/>
              </a:rPr>
              <a:t/>
            </a:r>
            <a:br>
              <a:rPr lang="en-US" sz="2400" b="1" dirty="0" smtClean="0">
                <a:latin typeface="Garamond" pitchFamily="18" charset="0"/>
              </a:rPr>
            </a:br>
            <a:r>
              <a:rPr lang="en-US" sz="2400" b="1" dirty="0">
                <a:latin typeface="Garamond" pitchFamily="18" charset="0"/>
              </a:rPr>
              <a:t/>
            </a:r>
            <a:br>
              <a:rPr lang="en-US" sz="2400" b="1" dirty="0">
                <a:latin typeface="Garamond" pitchFamily="18" charset="0"/>
              </a:rPr>
            </a:br>
            <a:r>
              <a:rPr lang="en-US" sz="2000" dirty="0" smtClean="0">
                <a:latin typeface="Garamond" pitchFamily="18" charset="0"/>
              </a:rPr>
              <a:t>2010 Statistics</a:t>
            </a:r>
            <a:r>
              <a:rPr lang="en-US" sz="2400" dirty="0" smtClean="0">
                <a:latin typeface="Garamond" pitchFamily="18" charset="0"/>
              </a:rPr>
              <a:t/>
            </a:r>
            <a:br>
              <a:rPr lang="en-US" sz="2400" dirty="0" smtClean="0">
                <a:latin typeface="Garamond" pitchFamily="18" charset="0"/>
              </a:rPr>
            </a:br>
            <a:r>
              <a:rPr lang="en-US" sz="2400" b="1" dirty="0" smtClean="0">
                <a:latin typeface="Garamond" pitchFamily="18" charset="0"/>
              </a:rPr>
              <a:t/>
            </a:r>
            <a:br>
              <a:rPr lang="en-US" sz="2400" b="1" dirty="0" smtClean="0">
                <a:latin typeface="Garamond" pitchFamily="18" charset="0"/>
              </a:rPr>
            </a:br>
            <a:r>
              <a:rPr lang="en-US" sz="2400" b="1" dirty="0">
                <a:latin typeface="Garamond" pitchFamily="18" charset="0"/>
              </a:rPr>
              <a:t/>
            </a:r>
            <a:br>
              <a:rPr lang="en-US" sz="2400" b="1" dirty="0">
                <a:latin typeface="Garamond" pitchFamily="18" charset="0"/>
              </a:rPr>
            </a:br>
            <a:endParaRPr lang="en-US" sz="2400" b="1" dirty="0">
              <a:latin typeface="Garamond" pitchFamily="18" charset="0"/>
            </a:endParaRPr>
          </a:p>
        </p:txBody>
      </p:sp>
      <p:graphicFrame>
        <p:nvGraphicFramePr>
          <p:cNvPr id="4" name="Content Placeholder 3"/>
          <p:cNvGraphicFramePr>
            <a:graphicFrameLocks noGrp="1"/>
          </p:cNvGraphicFramePr>
          <p:nvPr>
            <p:ph sz="quarter" idx="1"/>
          </p:nvPr>
        </p:nvGraphicFramePr>
        <p:xfrm>
          <a:off x="1219200" y="1905000"/>
          <a:ext cx="6934200" cy="4648200"/>
        </p:xfrm>
        <a:graphic>
          <a:graphicData uri="http://schemas.openxmlformats.org/drawingml/2006/table">
            <a:tbl>
              <a:tblPr firstRow="1" bandRow="1">
                <a:tableStyleId>{5C22544A-7EE6-4342-B048-85BDC9FD1C3A}</a:tableStyleId>
              </a:tblPr>
              <a:tblGrid>
                <a:gridCol w="3467100"/>
                <a:gridCol w="3467100"/>
              </a:tblGrid>
              <a:tr h="774700">
                <a:tc>
                  <a:txBody>
                    <a:bodyPr/>
                    <a:lstStyle/>
                    <a:p>
                      <a:pPr algn="ctr"/>
                      <a:r>
                        <a:rPr lang="en-US" sz="2000" dirty="0" smtClean="0">
                          <a:latin typeface="Garamond" pitchFamily="18" charset="0"/>
                        </a:rPr>
                        <a:t>Health Condition</a:t>
                      </a:r>
                      <a:endParaRPr lang="en-US" sz="2000" dirty="0">
                        <a:latin typeface="Garamond" pitchFamily="18" charset="0"/>
                      </a:endParaRPr>
                    </a:p>
                  </a:txBody>
                  <a:tcPr/>
                </a:tc>
                <a:tc>
                  <a:txBody>
                    <a:bodyPr/>
                    <a:lstStyle/>
                    <a:p>
                      <a:pPr algn="ctr"/>
                      <a:r>
                        <a:rPr lang="en-US" sz="2000" dirty="0" smtClean="0">
                          <a:latin typeface="Garamond" pitchFamily="18" charset="0"/>
                        </a:rPr>
                        <a:t>Affected Population</a:t>
                      </a:r>
                      <a:endParaRPr lang="en-US" sz="2000" dirty="0">
                        <a:latin typeface="Garamond" pitchFamily="18" charset="0"/>
                      </a:endParaRPr>
                    </a:p>
                  </a:txBody>
                  <a:tcPr/>
                </a:tc>
              </a:tr>
              <a:tr h="774700">
                <a:tc>
                  <a:txBody>
                    <a:bodyPr/>
                    <a:lstStyle/>
                    <a:p>
                      <a:pPr algn="ctr"/>
                      <a:r>
                        <a:rPr lang="en-US" sz="2000" dirty="0" smtClean="0">
                          <a:latin typeface="Garamond" pitchFamily="18" charset="0"/>
                        </a:rPr>
                        <a:t>HIV/AIDS</a:t>
                      </a:r>
                      <a:endParaRPr lang="en-US" sz="2000" dirty="0">
                        <a:latin typeface="Garamond" pitchFamily="18" charset="0"/>
                      </a:endParaRPr>
                    </a:p>
                  </a:txBody>
                  <a:tcPr/>
                </a:tc>
                <a:tc>
                  <a:txBody>
                    <a:bodyPr/>
                    <a:lstStyle/>
                    <a:p>
                      <a:pPr algn="ctr"/>
                      <a:r>
                        <a:rPr lang="en-US" sz="2000" dirty="0" smtClean="0">
                          <a:latin typeface="Garamond" pitchFamily="18" charset="0"/>
                        </a:rPr>
                        <a:t>1.6% of male inmates and 2.1%</a:t>
                      </a:r>
                      <a:r>
                        <a:rPr lang="en-US" sz="2000" baseline="0" dirty="0" smtClean="0">
                          <a:latin typeface="Garamond" pitchFamily="18" charset="0"/>
                        </a:rPr>
                        <a:t> of female inmates</a:t>
                      </a:r>
                      <a:endParaRPr lang="en-US" sz="2000" dirty="0">
                        <a:latin typeface="Garamond" pitchFamily="18" charset="0"/>
                      </a:endParaRPr>
                    </a:p>
                  </a:txBody>
                  <a:tcPr/>
                </a:tc>
              </a:tr>
              <a:tr h="774700">
                <a:tc>
                  <a:txBody>
                    <a:bodyPr/>
                    <a:lstStyle/>
                    <a:p>
                      <a:pPr algn="ctr"/>
                      <a:r>
                        <a:rPr lang="en-US" sz="2000" dirty="0" smtClean="0">
                          <a:latin typeface="Garamond" pitchFamily="18" charset="0"/>
                        </a:rPr>
                        <a:t>Hepatitis</a:t>
                      </a:r>
                      <a:r>
                        <a:rPr lang="en-US" sz="2000" baseline="0" dirty="0" smtClean="0">
                          <a:latin typeface="Garamond" pitchFamily="18" charset="0"/>
                        </a:rPr>
                        <a:t> C</a:t>
                      </a:r>
                      <a:endParaRPr lang="en-US" sz="2000" dirty="0">
                        <a:latin typeface="Garamond" pitchFamily="18" charset="0"/>
                      </a:endParaRPr>
                    </a:p>
                  </a:txBody>
                  <a:tcPr/>
                </a:tc>
                <a:tc>
                  <a:txBody>
                    <a:bodyPr/>
                    <a:lstStyle/>
                    <a:p>
                      <a:pPr algn="ctr"/>
                      <a:r>
                        <a:rPr lang="en-US" sz="2000" dirty="0" smtClean="0">
                          <a:latin typeface="Garamond" pitchFamily="18" charset="0"/>
                        </a:rPr>
                        <a:t>40% </a:t>
                      </a:r>
                      <a:endParaRPr lang="en-US" sz="2000" dirty="0">
                        <a:latin typeface="Garamond" pitchFamily="18" charset="0"/>
                      </a:endParaRPr>
                    </a:p>
                  </a:txBody>
                  <a:tcPr/>
                </a:tc>
              </a:tr>
              <a:tr h="774700">
                <a:tc>
                  <a:txBody>
                    <a:bodyPr/>
                    <a:lstStyle/>
                    <a:p>
                      <a:pPr algn="ctr"/>
                      <a:r>
                        <a:rPr lang="en-US" sz="2000" dirty="0" smtClean="0">
                          <a:latin typeface="Garamond" pitchFamily="18" charset="0"/>
                        </a:rPr>
                        <a:t>Syphilis</a:t>
                      </a:r>
                      <a:endParaRPr lang="en-US" sz="2000" dirty="0">
                        <a:latin typeface="Garamond" pitchFamily="18" charset="0"/>
                      </a:endParaRPr>
                    </a:p>
                  </a:txBody>
                  <a:tcPr/>
                </a:tc>
                <a:tc>
                  <a:txBody>
                    <a:bodyPr/>
                    <a:lstStyle/>
                    <a:p>
                      <a:pPr algn="ctr"/>
                      <a:r>
                        <a:rPr lang="en-US" sz="2000" dirty="0" smtClean="0">
                          <a:latin typeface="Garamond" pitchFamily="18" charset="0"/>
                        </a:rPr>
                        <a:t>2.6 – 4.3%</a:t>
                      </a:r>
                      <a:endParaRPr lang="en-US" sz="2000" dirty="0">
                        <a:latin typeface="Garamond" pitchFamily="18" charset="0"/>
                      </a:endParaRPr>
                    </a:p>
                  </a:txBody>
                  <a:tcPr/>
                </a:tc>
              </a:tr>
              <a:tr h="774700">
                <a:tc>
                  <a:txBody>
                    <a:bodyPr/>
                    <a:lstStyle/>
                    <a:p>
                      <a:pPr algn="ctr"/>
                      <a:r>
                        <a:rPr lang="en-US" sz="2000" dirty="0" smtClean="0">
                          <a:latin typeface="Garamond" pitchFamily="18" charset="0"/>
                        </a:rPr>
                        <a:t>Gonorrhea</a:t>
                      </a:r>
                      <a:endParaRPr lang="en-US" sz="2000" dirty="0">
                        <a:latin typeface="Garamond" pitchFamily="18" charset="0"/>
                      </a:endParaRPr>
                    </a:p>
                  </a:txBody>
                  <a:tcPr/>
                </a:tc>
                <a:tc>
                  <a:txBody>
                    <a:bodyPr/>
                    <a:lstStyle/>
                    <a:p>
                      <a:pPr algn="ctr"/>
                      <a:r>
                        <a:rPr lang="en-US" sz="2000" dirty="0" smtClean="0">
                          <a:latin typeface="Garamond" pitchFamily="18" charset="0"/>
                        </a:rPr>
                        <a:t>1%</a:t>
                      </a:r>
                      <a:endParaRPr lang="en-US" sz="2000" dirty="0">
                        <a:latin typeface="Garamond" pitchFamily="18" charset="0"/>
                      </a:endParaRPr>
                    </a:p>
                  </a:txBody>
                  <a:tcPr/>
                </a:tc>
              </a:tr>
              <a:tr h="774700">
                <a:tc>
                  <a:txBody>
                    <a:bodyPr/>
                    <a:lstStyle/>
                    <a:p>
                      <a:pPr algn="ctr"/>
                      <a:r>
                        <a:rPr lang="en-US" sz="2000" dirty="0" smtClean="0">
                          <a:latin typeface="Garamond" pitchFamily="18" charset="0"/>
                        </a:rPr>
                        <a:t>Mental illness</a:t>
                      </a:r>
                      <a:endParaRPr lang="en-US" sz="2000" dirty="0">
                        <a:latin typeface="Garamond" pitchFamily="18" charset="0"/>
                      </a:endParaRPr>
                    </a:p>
                  </a:txBody>
                  <a:tcPr/>
                </a:tc>
                <a:tc>
                  <a:txBody>
                    <a:bodyPr/>
                    <a:lstStyle/>
                    <a:p>
                      <a:pPr algn="ctr"/>
                      <a:r>
                        <a:rPr lang="en-US" sz="2000" dirty="0" smtClean="0">
                          <a:latin typeface="Garamond" pitchFamily="18" charset="0"/>
                        </a:rPr>
                        <a:t>16%</a:t>
                      </a:r>
                      <a:endParaRPr lang="en-US" sz="2000" dirty="0">
                        <a:latin typeface="Garamond" pitchFamily="18" charset="0"/>
                      </a:endParaRPr>
                    </a:p>
                  </a:txBody>
                  <a:tcPr/>
                </a:tc>
              </a:tr>
            </a:tbl>
          </a:graphicData>
        </a:graphic>
      </p:graphicFrame>
    </p:spTree>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US" sz="3200" smtClean="0">
                <a:latin typeface="Garamond" pitchFamily="18" charset="0"/>
              </a:rPr>
              <a:t>Increasing Costs of Prisons in U.S.</a:t>
            </a:r>
          </a:p>
        </p:txBody>
      </p:sp>
      <p:graphicFrame>
        <p:nvGraphicFramePr>
          <p:cNvPr id="109571" name="Content Placeholder 3"/>
          <p:cNvGraphicFramePr>
            <a:graphicFrameLocks noGrp="1"/>
          </p:cNvGraphicFramePr>
          <p:nvPr>
            <p:ph sz="quarter"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109572" r:id="rId5" imgW="8327858" imgH="4627265" progId="Excel.Chart.8">
                  <p:embed/>
                </p:oleObj>
              </mc:Choice>
              <mc:Fallback>
                <p:oleObj r:id="rId5" imgW="8327858" imgH="4627265" progId="Excel.Chart.8">
                  <p:embed/>
                  <p:pic>
                    <p:nvPicPr>
                      <p:cNvPr id="0" name="Content Placeholder 3"/>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sz="2400" b="1" smtClean="0">
                <a:latin typeface="Garamond" pitchFamily="18" charset="0"/>
              </a:rPr>
              <a:t>Prison Costs</a:t>
            </a:r>
          </a:p>
        </p:txBody>
      </p:sp>
      <p:sp>
        <p:nvSpPr>
          <p:cNvPr id="110595" name="Content Placeholder 2"/>
          <p:cNvSpPr>
            <a:spLocks noGrp="1"/>
          </p:cNvSpPr>
          <p:nvPr>
            <p:ph sz="quarter" idx="1"/>
          </p:nvPr>
        </p:nvSpPr>
        <p:spPr/>
        <p:txBody>
          <a:bodyPr/>
          <a:lstStyle/>
          <a:p>
            <a:pPr eaLnBrk="1" hangingPunct="1">
              <a:buFont typeface="Wingdings" pitchFamily="2" charset="2"/>
              <a:buChar char="q"/>
            </a:pPr>
            <a:r>
              <a:rPr lang="en-US" sz="2000" smtClean="0">
                <a:latin typeface="Garamond" pitchFamily="18" charset="0"/>
              </a:rPr>
              <a:t>The U.S. spends more than $66 billion annually housing state and federal inmates.</a:t>
            </a:r>
          </a:p>
          <a:p>
            <a:pPr eaLnBrk="1" hangingPunct="1">
              <a:buFont typeface="Wingdings" pitchFamily="2" charset="2"/>
              <a:buChar char="q"/>
            </a:pPr>
            <a:r>
              <a:rPr lang="en-US" sz="2000" smtClean="0">
                <a:latin typeface="Garamond" pitchFamily="18" charset="0"/>
              </a:rPr>
              <a:t>More than $528 million is spent on ARV medications for prisoners living with HIV/AIDS</a:t>
            </a:r>
          </a:p>
          <a:p>
            <a:pPr eaLnBrk="1" hangingPunct="1">
              <a:buFont typeface="Wingdings" pitchFamily="2" charset="2"/>
              <a:buChar char="q"/>
            </a:pPr>
            <a:r>
              <a:rPr lang="en-US" sz="2000" smtClean="0">
                <a:latin typeface="Garamond" pitchFamily="18" charset="0"/>
              </a:rPr>
              <a:t>State of Pennsylvania alone spends over $1.6 billion housing its 51,000 prisoners and at least $20 million on ARV medications for its roughly 900 inmates living with HIV/AIDS.</a:t>
            </a:r>
          </a:p>
          <a:p>
            <a:pPr eaLnBrk="1" hangingPunct="1">
              <a:buFont typeface="Wingdings" pitchFamily="2" charset="2"/>
              <a:buChar char="q"/>
            </a:pPr>
            <a:r>
              <a:rPr lang="en-US" sz="2000" smtClean="0">
                <a:latin typeface="Garamond" pitchFamily="18" charset="0"/>
              </a:rPr>
              <a:t>New York spending about $60,000 per inmate annually (Fact Sheet, January 2012)</a:t>
            </a:r>
          </a:p>
          <a:p>
            <a:pPr eaLnBrk="1" hangingPunct="1">
              <a:buFont typeface="Wingdings 2" pitchFamily="18" charset="2"/>
              <a:buNone/>
            </a:pPr>
            <a:endParaRPr lang="en-US" sz="2000" smtClean="0">
              <a:latin typeface="Garamond" pitchFamily="18" charset="0"/>
            </a:endParaRPr>
          </a:p>
        </p:txBody>
      </p:sp>
    </p:spTree>
  </p:cSld>
  <p:clrMapOvr>
    <a:masterClrMapping/>
  </p:clrMapOvr>
  <p:transition spd="slow"/>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1079</TotalTime>
  <Words>3937</Words>
  <Application>Microsoft Office PowerPoint</Application>
  <PresentationFormat>On-screen Show (4:3)</PresentationFormat>
  <Paragraphs>509</Paragraphs>
  <Slides>110</Slides>
  <Notes>38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110</vt:i4>
      </vt:variant>
    </vt:vector>
  </HeadingPairs>
  <TitlesOfParts>
    <vt:vector size="119" baseType="lpstr">
      <vt:lpstr>Arial</vt:lpstr>
      <vt:lpstr>Wingdings</vt:lpstr>
      <vt:lpstr>Franklin Gothic Book</vt:lpstr>
      <vt:lpstr>Perpetua</vt:lpstr>
      <vt:lpstr>Wingdings 2</vt:lpstr>
      <vt:lpstr>Garamond</vt:lpstr>
      <vt:lpstr>Beam</vt:lpstr>
      <vt:lpstr>Equity</vt:lpstr>
      <vt:lpstr>Microsoft Excel Chart</vt:lpstr>
      <vt:lpstr>  “Access and Retention:  County Jails and State Prisons Releasing HIV Positive Ex-offenders to HRSA Grantees”  Ryan White All Titles Meeting November 27th – 29th, 2012 Washington DC  Howell I. Strauss, DMD, Ann Ferguson, MSN and Fungisai Nota, PhD. AIDS Care Group Chester, PA </vt:lpstr>
      <vt:lpstr>Context of the problem </vt:lpstr>
      <vt:lpstr>PowerPoint Presentation</vt:lpstr>
      <vt:lpstr>Counties in PA</vt:lpstr>
      <vt:lpstr>PowerPoint Presentation</vt:lpstr>
      <vt:lpstr>“Discharge to the Streets: Re-integrating the HIV+ Prisoner” </vt:lpstr>
      <vt:lpstr>PowerPoint Presentation</vt:lpstr>
      <vt:lpstr>From the new National HIV/AIDS Strategy:</vt:lpstr>
      <vt:lpstr>PowerPoint Presentation</vt:lpstr>
      <vt:lpstr>Social and medical factors affecting individual and community health are very prominent in the ex-offender population.  </vt:lpstr>
      <vt:lpstr>Within the AIDS Care Group</vt:lpstr>
      <vt:lpstr>The Hook is Food</vt:lpstr>
      <vt:lpstr>PowerPoint Presentation</vt:lpstr>
      <vt:lpstr>PowerPoint Presentation</vt:lpstr>
      <vt:lpstr>PowerPoint Presentation</vt:lpstr>
      <vt:lpstr>PowerPoint Presentation</vt:lpstr>
      <vt:lpstr>Clinical Care </vt:lpstr>
      <vt:lpstr>PowerPoint Presentation</vt:lpstr>
      <vt:lpstr>PowerPoint Presentation</vt:lpstr>
      <vt:lpstr>PowerPoint Presentation</vt:lpstr>
      <vt:lpstr>PowerPoint Presentation</vt:lpstr>
      <vt:lpstr>Model of case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(Client) (Customer) (Consumer) (Patient) as central to the strategic plan to link persons to care</vt:lpstr>
      <vt:lpstr>The Patient</vt:lpstr>
      <vt:lpstr>Uninsured Individuals by Household Income</vt:lpstr>
      <vt:lpstr>Multiple “Customers”</vt:lpstr>
      <vt:lpstr> “Census: Poverty rose by million” </vt:lpstr>
      <vt:lpstr>PowerPoint Presentation</vt:lpstr>
      <vt:lpstr>“A death sentence no more” Jane Eisner, The Philadelphia Inquirer, Sunday, September 5, 2004</vt:lpstr>
      <vt:lpstr>Structural Issues - The Setting</vt:lpstr>
      <vt:lpstr>National HIV/AIDS Strategy of the United States-2010 2007-Initiative by the Special Projects of National Significance</vt:lpstr>
      <vt:lpstr>The Simple Description</vt:lpstr>
      <vt:lpstr>Complicated Description</vt:lpstr>
      <vt:lpstr>PowerPoint Presentation</vt:lpstr>
      <vt:lpstr>From the Point of Discharge</vt:lpstr>
      <vt:lpstr>Your clients are living with HIV</vt:lpstr>
      <vt:lpstr>Reality check:</vt:lpstr>
      <vt:lpstr>Facing the Reality of County Jail Discharge and Reintegration Issues</vt:lpstr>
      <vt:lpstr>Discharge to Streets!!</vt:lpstr>
      <vt:lpstr>PowerPoint Presentation</vt:lpstr>
      <vt:lpstr>Juggling Needs</vt:lpstr>
      <vt:lpstr>Formal and Learned Provider View of Client Needs</vt:lpstr>
      <vt:lpstr>CLIENT NEEDS – as perceived by the client</vt:lpstr>
      <vt:lpstr>PowerPoint Presentation</vt:lpstr>
      <vt:lpstr>PowerPoint Presentation</vt:lpstr>
      <vt:lpstr>Expected Challenges</vt:lpstr>
      <vt:lpstr>Addressing the challenges</vt:lpstr>
      <vt:lpstr>Discharge Team</vt:lpstr>
      <vt:lpstr>Developing and Sustaining a  Program</vt:lpstr>
      <vt:lpstr>Know Your Community</vt:lpstr>
      <vt:lpstr>PowerPoint Presentation</vt:lpstr>
      <vt:lpstr>AIDS Patients’ Dilemma</vt:lpstr>
      <vt:lpstr>Low-Income Housing</vt:lpstr>
      <vt:lpstr>PowerPoint Presentation</vt:lpstr>
      <vt:lpstr>Poverty and HIV/AIDS in Chester</vt:lpstr>
      <vt:lpstr>The need for safe, clean and affordable housing</vt:lpstr>
      <vt:lpstr>Health Care Providers and Housing</vt:lpstr>
      <vt:lpstr>Public Housing and HOPWA falling short</vt:lpstr>
      <vt:lpstr>Housing, incarceration, mental illness, and substance abuse are inextricably tied</vt:lpstr>
      <vt:lpstr>Discharge Planning</vt:lpstr>
      <vt:lpstr>Sustainability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ECONOMICS OF HIV/AIDS IN PRISONS AND THE PRIMARY CARE MEDICAL HOMES MODEL</vt:lpstr>
      <vt:lpstr>Context of the Problem</vt:lpstr>
      <vt:lpstr>Overcrowded Prisons – A Public Health Risk</vt:lpstr>
      <vt:lpstr>Positive Externalities of Jails and Prisons</vt:lpstr>
      <vt:lpstr>Prisoner Release and the Gardner Cascade</vt:lpstr>
      <vt:lpstr>Ex-offenders Going Against the Gardner Cascade</vt:lpstr>
      <vt:lpstr>  Context of the problem – public health crisis in prisons  2010 Statistics   </vt:lpstr>
      <vt:lpstr>Increasing Costs of Prisons in U.S.</vt:lpstr>
      <vt:lpstr>Prison Costs</vt:lpstr>
      <vt:lpstr>HIV &amp; Costs of Prisons</vt:lpstr>
      <vt:lpstr>Central Question</vt:lpstr>
      <vt:lpstr>PowerPoint Presentation</vt:lpstr>
      <vt:lpstr>PCMHs Core Principles</vt:lpstr>
      <vt:lpstr>Social Services to be Provided in Ex-Offenders PCMHs</vt:lpstr>
      <vt:lpstr>Logic Model PCMH for Ex-Offenders</vt:lpstr>
      <vt:lpstr>Simmulated PA Cost savings</vt:lpstr>
      <vt:lpstr>Net Savings &amp; Medical Homes Sustainability</vt:lpstr>
      <vt:lpstr>Results from AIDS Care Group – SPNS Jails Grant</vt:lpstr>
      <vt:lpstr>Changes in last 30 days use of (from base line to 6 months follow up):</vt:lpstr>
      <vt:lpstr>Concluding Remarks</vt:lpstr>
    </vt:vector>
  </TitlesOfParts>
  <Company>Emory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 Name Here Site PI Here</dc:title>
  <dc:creator>Rollin School Public Health</dc:creator>
  <cp:lastModifiedBy>Nicole Mandel</cp:lastModifiedBy>
  <cp:revision>118</cp:revision>
  <cp:lastPrinted>2012-08-19T22:46:43Z</cp:lastPrinted>
  <dcterms:created xsi:type="dcterms:W3CDTF">2007-08-09T16:21:12Z</dcterms:created>
  <dcterms:modified xsi:type="dcterms:W3CDTF">2012-12-02T18:44:40Z</dcterms:modified>
</cp:coreProperties>
</file>