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  <p:sldMasterId id="2147483960" r:id="rId3"/>
    <p:sldMasterId id="2147483972" r:id="rId4"/>
  </p:sldMasterIdLst>
  <p:notesMasterIdLst>
    <p:notesMasterId r:id="rId71"/>
  </p:notesMasterIdLst>
  <p:handoutMasterIdLst>
    <p:handoutMasterId r:id="rId72"/>
  </p:handoutMasterIdLst>
  <p:sldIdLst>
    <p:sldId id="266" r:id="rId5"/>
    <p:sldId id="352" r:id="rId6"/>
    <p:sldId id="257" r:id="rId7"/>
    <p:sldId id="281" r:id="rId8"/>
    <p:sldId id="307" r:id="rId9"/>
    <p:sldId id="278" r:id="rId10"/>
    <p:sldId id="308" r:id="rId11"/>
    <p:sldId id="305" r:id="rId12"/>
    <p:sldId id="309" r:id="rId13"/>
    <p:sldId id="265" r:id="rId14"/>
    <p:sldId id="323" r:id="rId15"/>
    <p:sldId id="287" r:id="rId16"/>
    <p:sldId id="310" r:id="rId17"/>
    <p:sldId id="311" r:id="rId18"/>
    <p:sldId id="313" r:id="rId19"/>
    <p:sldId id="324" r:id="rId20"/>
    <p:sldId id="345" r:id="rId21"/>
    <p:sldId id="342" r:id="rId22"/>
    <p:sldId id="297" r:id="rId23"/>
    <p:sldId id="325" r:id="rId24"/>
    <p:sldId id="333" r:id="rId25"/>
    <p:sldId id="347" r:id="rId26"/>
    <p:sldId id="354" r:id="rId27"/>
    <p:sldId id="348" r:id="rId28"/>
    <p:sldId id="343" r:id="rId29"/>
    <p:sldId id="335" r:id="rId30"/>
    <p:sldId id="336" r:id="rId31"/>
    <p:sldId id="346" r:id="rId32"/>
    <p:sldId id="338" r:id="rId33"/>
    <p:sldId id="337" r:id="rId34"/>
    <p:sldId id="318" r:id="rId35"/>
    <p:sldId id="319" r:id="rId36"/>
    <p:sldId id="330" r:id="rId37"/>
    <p:sldId id="293" r:id="rId38"/>
    <p:sldId id="288" r:id="rId39"/>
    <p:sldId id="351" r:id="rId40"/>
    <p:sldId id="267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dget Verrette" initials="B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D0F"/>
    <a:srgbClr val="0033CC"/>
    <a:srgbClr val="FF9933"/>
    <a:srgbClr val="FF9900"/>
    <a:srgbClr val="FBA305"/>
    <a:srgbClr val="FAA100"/>
    <a:srgbClr val="A9D507"/>
    <a:srgbClr val="86D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586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dget\Desktop\USCA%20Charts%20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dget\AppData\Local\Microsoft\Windows\Temporary%20Internet%20Files\Content.Outlook\ANBOFURX\Historical%20ADAP%20Growth%20Chart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dget\Documents\ADAP\ADAP%20growth%201996-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Word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Bridget\Desktop\Current\HIV%20Cascade%20v_3%20dat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explosion val="8"/>
          </c:dPt>
          <c:dPt>
            <c:idx val="2"/>
            <c:bubble3D val="0"/>
            <c:explosion val="7"/>
          </c:dPt>
          <c:dPt>
            <c:idx val="5"/>
            <c:bubble3D val="0"/>
            <c:spPr>
              <a:solidFill>
                <a:schemeClr val="tx2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855765692839802E-2"/>
                  <c:y val="4.396197045491842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Sheet1!$A$2:$A$8</c:f>
              <c:strCache>
                <c:ptCount val="7"/>
                <c:pt idx="0">
                  <c:v>Other Mandatory</c:v>
                </c:pt>
                <c:pt idx="1">
                  <c:v>Non-Defense Discretionary</c:v>
                </c:pt>
                <c:pt idx="2">
                  <c:v>Defense</c:v>
                </c:pt>
                <c:pt idx="3">
                  <c:v>Social Security</c:v>
                </c:pt>
                <c:pt idx="4">
                  <c:v>Medicare</c:v>
                </c:pt>
                <c:pt idx="5">
                  <c:v>Medicaid</c:v>
                </c:pt>
                <c:pt idx="6">
                  <c:v>Interest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670</c:v>
                </c:pt>
                <c:pt idx="1">
                  <c:v>610</c:v>
                </c:pt>
                <c:pt idx="2">
                  <c:v>709</c:v>
                </c:pt>
                <c:pt idx="3">
                  <c:v>773</c:v>
                </c:pt>
                <c:pt idx="4">
                  <c:v>478</c:v>
                </c:pt>
                <c:pt idx="5">
                  <c:v>255</c:v>
                </c:pt>
                <c:pt idx="6">
                  <c:v>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Sheet1!$B$1:$B$3</c:f>
              <c:strCache>
                <c:ptCount val="1"/>
                <c:pt idx="0">
                  <c:v>Table 7.1—FEDERAL DEBT AT THE END OF YEAR: 1940–2016 In Millions of Dollars Gross Federal Debt</c:v>
                </c:pt>
              </c:strCache>
            </c:strRef>
          </c:tx>
          <c:cat>
            <c:strRef>
              <c:f>Sheet1!$A$4:$A$12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 estimate</c:v>
                </c:pt>
                <c:pt idx="6">
                  <c:v>2014 estimate</c:v>
                </c:pt>
                <c:pt idx="7">
                  <c:v>2015 estimate</c:v>
                </c:pt>
                <c:pt idx="8">
                  <c:v>2016 estimate</c:v>
                </c:pt>
              </c:strCache>
            </c:strRef>
          </c:cat>
          <c:val>
            <c:numRef>
              <c:f>Sheet1!$B$4:$B$12</c:f>
              <c:numCache>
                <c:formatCode>#,##0</c:formatCode>
                <c:ptCount val="9"/>
                <c:pt idx="0">
                  <c:v>9986082</c:v>
                </c:pt>
                <c:pt idx="1">
                  <c:v>11875851</c:v>
                </c:pt>
                <c:pt idx="2">
                  <c:v>13528807</c:v>
                </c:pt>
                <c:pt idx="3">
                  <c:v>14764222</c:v>
                </c:pt>
                <c:pt idx="4">
                  <c:v>16037794</c:v>
                </c:pt>
                <c:pt idx="5">
                  <c:v>17750484</c:v>
                </c:pt>
                <c:pt idx="6">
                  <c:v>18761182</c:v>
                </c:pt>
                <c:pt idx="7">
                  <c:v>19775536</c:v>
                </c:pt>
                <c:pt idx="8">
                  <c:v>20824996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720512"/>
        <c:axId val="90755072"/>
      </c:areaChart>
      <c:catAx>
        <c:axId val="90720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755072"/>
        <c:crosses val="autoZero"/>
        <c:auto val="1"/>
        <c:lblAlgn val="ctr"/>
        <c:lblOffset val="100"/>
        <c:noMultiLvlLbl val="0"/>
      </c:catAx>
      <c:valAx>
        <c:axId val="90755072"/>
        <c:scaling>
          <c:orientation val="minMax"/>
          <c:max val="30000000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720512"/>
        <c:crosses val="autoZero"/>
        <c:crossBetween val="midCat"/>
        <c:dispUnits>
          <c:builtInUnit val="millions"/>
        </c:dispUnits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90761856"/>
        <c:axId val="90771840"/>
      </c:areaChart>
      <c:catAx>
        <c:axId val="9076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771840"/>
        <c:crosses val="autoZero"/>
        <c:auto val="1"/>
        <c:lblAlgn val="ctr"/>
        <c:lblOffset val="100"/>
        <c:noMultiLvlLbl val="0"/>
      </c:catAx>
      <c:valAx>
        <c:axId val="90771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crossAx val="90761856"/>
        <c:crosses val="autoZero"/>
        <c:crossBetween val="midCat"/>
        <c:dispUnits>
          <c:builtInUnit val="millions"/>
        </c:dispUnits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Ryan White HIV/AIDS Program Appropriations History </a:t>
            </a:r>
            <a:endParaRPr lang="en-US" sz="1800" b="1" i="0" baseline="0" dirty="0" smtClean="0">
              <a:effectLst/>
            </a:endParaRPr>
          </a:p>
          <a:p>
            <a:pPr>
              <a:defRPr/>
            </a:pPr>
            <a:r>
              <a:rPr lang="en-US" sz="1800" b="1" i="0" baseline="0" dirty="0" smtClean="0">
                <a:effectLst/>
              </a:rPr>
              <a:t>(</a:t>
            </a:r>
            <a:r>
              <a:rPr lang="en-US" sz="1800" b="1" i="0" baseline="0" dirty="0">
                <a:effectLst/>
              </a:rPr>
              <a:t>In Millions) 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v>Funding</c:v>
          </c:tx>
          <c:cat>
            <c:numRef>
              <c:f>Sheet1!$A$3:$A$24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Sheet1!$A$3:$A$24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cat>
            <c:numRef>
              <c:f>Sheet1!$A$3:$A$24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Sheet1!$B$3:$B$24</c:f>
              <c:numCache>
                <c:formatCode>"$"#,##0_);[Red]\("$"#,##0\)</c:formatCode>
                <c:ptCount val="22"/>
                <c:pt idx="0">
                  <c:v>220553000</c:v>
                </c:pt>
                <c:pt idx="1">
                  <c:v>279086000</c:v>
                </c:pt>
                <c:pt idx="2">
                  <c:v>348013000</c:v>
                </c:pt>
                <c:pt idx="3">
                  <c:v>579365000</c:v>
                </c:pt>
                <c:pt idx="4">
                  <c:v>632965000</c:v>
                </c:pt>
                <c:pt idx="5">
                  <c:v>738465000</c:v>
                </c:pt>
                <c:pt idx="6">
                  <c:v>996252000</c:v>
                </c:pt>
                <c:pt idx="7">
                  <c:v>1150200000</c:v>
                </c:pt>
                <c:pt idx="8">
                  <c:v>1410851000</c:v>
                </c:pt>
                <c:pt idx="9">
                  <c:v>1594235000</c:v>
                </c:pt>
                <c:pt idx="10">
                  <c:v>1807609000</c:v>
                </c:pt>
                <c:pt idx="11">
                  <c:v>1910204000</c:v>
                </c:pt>
                <c:pt idx="12">
                  <c:v>2017966000</c:v>
                </c:pt>
                <c:pt idx="13">
                  <c:v>2004861000</c:v>
                </c:pt>
                <c:pt idx="14">
                  <c:v>2073296000</c:v>
                </c:pt>
                <c:pt idx="15">
                  <c:v>2062713000</c:v>
                </c:pt>
                <c:pt idx="16">
                  <c:v>2112795000</c:v>
                </c:pt>
                <c:pt idx="17">
                  <c:v>2141792000</c:v>
                </c:pt>
                <c:pt idx="18">
                  <c:v>2240000000</c:v>
                </c:pt>
                <c:pt idx="19">
                  <c:v>2290000000</c:v>
                </c:pt>
                <c:pt idx="20">
                  <c:v>2337000000</c:v>
                </c:pt>
                <c:pt idx="21">
                  <c:v>2342000000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07744"/>
        <c:axId val="92230016"/>
      </c:areaChart>
      <c:catAx>
        <c:axId val="9220774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2230016"/>
        <c:crosses val="autoZero"/>
        <c:auto val="1"/>
        <c:lblAlgn val="ctr"/>
        <c:lblOffset val="100"/>
        <c:tickLblSkip val="1"/>
        <c:noMultiLvlLbl val="0"/>
      </c:catAx>
      <c:valAx>
        <c:axId val="92230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Funding</a:t>
                </a:r>
              </a:p>
            </c:rich>
          </c:tx>
          <c:overlay val="0"/>
        </c:title>
        <c:numFmt formatCode="&quot;$&quot;#,##0" sourceLinked="0"/>
        <c:majorTickMark val="none"/>
        <c:minorTickMark val="none"/>
        <c:tickLblPos val="nextTo"/>
        <c:crossAx val="92207744"/>
        <c:crosses val="autoZero"/>
        <c:crossBetween val="midCat"/>
        <c:dispUnits>
          <c:builtInUnit val="millions"/>
        </c:dispUnits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r>
              <a:rPr lang="en-US" sz="3000" dirty="0">
                <a:solidFill>
                  <a:schemeClr val="tx1"/>
                </a:solidFill>
                <a:latin typeface="+mj-lt"/>
              </a:rPr>
              <a:t>Historical Growth of </a:t>
            </a: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Part </a:t>
            </a:r>
            <a:r>
              <a:rPr lang="en-US" sz="3000" dirty="0">
                <a:solidFill>
                  <a:schemeClr val="tx1"/>
                </a:solidFill>
                <a:latin typeface="+mj-lt"/>
              </a:rPr>
              <a:t>B </a:t>
            </a:r>
            <a:r>
              <a:rPr lang="en-US" sz="3000" dirty="0" smtClean="0">
                <a:solidFill>
                  <a:schemeClr val="tx1"/>
                </a:solidFill>
                <a:latin typeface="+mj-lt"/>
              </a:rPr>
              <a:t>Base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(In Millions)</a:t>
            </a:r>
          </a:p>
          <a:p>
            <a:pPr>
              <a:defRPr sz="2000" b="1" i="0" u="none" strike="noStrike" baseline="0">
                <a:solidFill>
                  <a:srgbClr val="000000"/>
                </a:solidFill>
                <a:latin typeface="+mj-lt"/>
                <a:ea typeface="Arial"/>
                <a:cs typeface="Arial"/>
              </a:defRPr>
            </a:pPr>
            <a:endParaRPr lang="en-US" sz="1400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566016204496174E-2"/>
          <c:y val="0.10668945987014782"/>
          <c:w val="0.89768964498166814"/>
          <c:h val="0.67803425887553537"/>
        </c:manualLayout>
      </c:layout>
      <c:barChart>
        <c:barDir val="col"/>
        <c:grouping val="clustered"/>
        <c:varyColors val="0"/>
        <c:ser>
          <c:idx val="0"/>
          <c:order val="0"/>
          <c:tx>
            <c:v>Part B Base</c:v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dLbls>
            <c:dLbl>
              <c:idx val="2"/>
              <c:layout>
                <c:manualLayout>
                  <c:x val="5.4673616840799702E-3"/>
                  <c:y val="8.35325615858468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(\$* #,##0_);_(\$* \(#,##0\);_(\$* &quot;-&quot;_);_(@_)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'[Historical ADAP Growth Chart.xls]historic growth'!$A$6:$A$18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'[Historical ADAP Growth Chart.xls]historic growth'!$C$6:$C$18</c:f>
              <c:numCache>
                <c:formatCode>"$"#,##0_);[Red]\("$"#,##0\)</c:formatCode>
                <c:ptCount val="13"/>
                <c:pt idx="0">
                  <c:v>296</c:v>
                </c:pt>
                <c:pt idx="1">
                  <c:v>322</c:v>
                </c:pt>
                <c:pt idx="2">
                  <c:v>338</c:v>
                </c:pt>
                <c:pt idx="3">
                  <c:v>339</c:v>
                </c:pt>
                <c:pt idx="4">
                  <c:v>337</c:v>
                </c:pt>
                <c:pt idx="5">
                  <c:v>334</c:v>
                </c:pt>
                <c:pt idx="6">
                  <c:v>331</c:v>
                </c:pt>
                <c:pt idx="7">
                  <c:v>405.9</c:v>
                </c:pt>
                <c:pt idx="8">
                  <c:v>400.9</c:v>
                </c:pt>
                <c:pt idx="9">
                  <c:v>408.8</c:v>
                </c:pt>
                <c:pt idx="10">
                  <c:v>418.8</c:v>
                </c:pt>
                <c:pt idx="11">
                  <c:v>418</c:v>
                </c:pt>
                <c:pt idx="12">
                  <c:v>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68416"/>
        <c:axId val="114872704"/>
      </c:barChart>
      <c:catAx>
        <c:axId val="114268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Fiscal Year</a:t>
                </a:r>
              </a:p>
            </c:rich>
          </c:tx>
          <c:layout>
            <c:manualLayout>
              <c:xMode val="edge"/>
              <c:yMode val="edge"/>
              <c:x val="0.45458355205599299"/>
              <c:y val="0.865254712479121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148727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4872704"/>
        <c:scaling>
          <c:orientation val="minMax"/>
        </c:scaling>
        <c:delete val="0"/>
        <c:axPos val="l"/>
        <c:numFmt formatCode="_(\$* #,##0_);_(\$* \(#,##0\);_(\$* &quot;-&quot;_);_(@_)" sourceLinked="0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11426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9525">
      <a:solidFill>
        <a:schemeClr val="bg2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>
                <a:solidFill>
                  <a:schemeClr val="bg1"/>
                </a:solidFill>
              </a:defRPr>
            </a:pPr>
            <a:r>
              <a:rPr lang="en-US" sz="2500" b="1">
                <a:solidFill>
                  <a:schemeClr val="bg1"/>
                </a:solidFill>
              </a:rPr>
              <a:t>Historical Growth of Federal ADAP Earmark</a:t>
            </a:r>
            <a:endParaRPr lang="en-US" sz="250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Sheet1!$A$1:$A$17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numCache>
            </c:numRef>
          </c:cat>
          <c:val>
            <c:numRef>
              <c:f>Sheet1!$B$1:$B$17</c:f>
              <c:numCache>
                <c:formatCode>"$"#,##0</c:formatCode>
                <c:ptCount val="17"/>
                <c:pt idx="0">
                  <c:v>52</c:v>
                </c:pt>
                <c:pt idx="1">
                  <c:v>167</c:v>
                </c:pt>
                <c:pt idx="2">
                  <c:v>286</c:v>
                </c:pt>
                <c:pt idx="3">
                  <c:v>461</c:v>
                </c:pt>
                <c:pt idx="4">
                  <c:v>528</c:v>
                </c:pt>
                <c:pt idx="5">
                  <c:v>571</c:v>
                </c:pt>
                <c:pt idx="6">
                  <c:v>620</c:v>
                </c:pt>
                <c:pt idx="7">
                  <c:v>714</c:v>
                </c:pt>
                <c:pt idx="8">
                  <c:v>749</c:v>
                </c:pt>
                <c:pt idx="9">
                  <c:v>787</c:v>
                </c:pt>
                <c:pt idx="10">
                  <c:v>789</c:v>
                </c:pt>
                <c:pt idx="11">
                  <c:v>790</c:v>
                </c:pt>
                <c:pt idx="12">
                  <c:v>794</c:v>
                </c:pt>
                <c:pt idx="13">
                  <c:v>815</c:v>
                </c:pt>
                <c:pt idx="14">
                  <c:v>860</c:v>
                </c:pt>
                <c:pt idx="15">
                  <c:v>885</c:v>
                </c:pt>
                <c:pt idx="16">
                  <c:v>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330880"/>
        <c:axId val="116332416"/>
      </c:barChart>
      <c:catAx>
        <c:axId val="1163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300" b="1">
                <a:solidFill>
                  <a:schemeClr val="bg1"/>
                </a:solidFill>
              </a:defRPr>
            </a:pPr>
            <a:endParaRPr lang="en-US"/>
          </a:p>
        </c:txPr>
        <c:crossAx val="116332416"/>
        <c:crosses val="autoZero"/>
        <c:auto val="1"/>
        <c:lblAlgn val="ctr"/>
        <c:lblOffset val="100"/>
        <c:noMultiLvlLbl val="0"/>
      </c:catAx>
      <c:valAx>
        <c:axId val="116332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r>
                  <a:rPr lang="en-US" sz="1000" b="1" i="0" baseline="0">
                    <a:solidFill>
                      <a:schemeClr val="bg1"/>
                    </a:solidFill>
                  </a:rPr>
                  <a:t>Millions of Dollars</a:t>
                </a:r>
                <a:endParaRPr lang="en-US" sz="100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300" b="1">
                <a:solidFill>
                  <a:schemeClr val="bg1"/>
                </a:solidFill>
              </a:defRPr>
            </a:pPr>
            <a:endParaRPr lang="en-US"/>
          </a:p>
        </c:txPr>
        <c:crossAx val="11633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700" dirty="0"/>
              <a:t>Ryan White Part </a:t>
            </a:r>
            <a:r>
              <a:rPr lang="en-US" sz="2700" dirty="0" smtClean="0"/>
              <a:t>D and Part</a:t>
            </a:r>
            <a:r>
              <a:rPr lang="en-US" sz="2700" baseline="0" dirty="0" smtClean="0"/>
              <a:t> </a:t>
            </a:r>
            <a:r>
              <a:rPr lang="en-US" sz="2700" dirty="0" smtClean="0"/>
              <a:t>F </a:t>
            </a:r>
            <a:r>
              <a:rPr lang="en-US" sz="2700" dirty="0"/>
              <a:t>Funding: </a:t>
            </a:r>
            <a:r>
              <a:rPr lang="en-US" sz="2700" dirty="0" smtClean="0"/>
              <a:t>2007-2012 </a:t>
            </a:r>
          </a:p>
          <a:p>
            <a:pPr>
              <a:defRPr/>
            </a:pPr>
            <a:r>
              <a:rPr lang="en-US" sz="2000" dirty="0" smtClean="0"/>
              <a:t>(In </a:t>
            </a:r>
            <a:r>
              <a:rPr lang="en-US" sz="2000" dirty="0"/>
              <a:t>Millions)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'[Chart 2 in Microsoft Word]Sheet1'!$A$13</c:f>
              <c:strCache>
                <c:ptCount val="1"/>
                <c:pt idx="0">
                  <c:v>Part D</c:v>
                </c:pt>
              </c:strCache>
            </c:strRef>
          </c:tx>
          <c:marker>
            <c:symbol val="diamond"/>
            <c:size val="14"/>
          </c:marker>
          <c:dLbls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Word]Sheet1'!$B$12:$G$12</c:f>
              <c:strCache>
                <c:ptCount val="6"/>
                <c:pt idx="0">
                  <c:v>FY2007</c:v>
                </c:pt>
                <c:pt idx="1">
                  <c:v>FY2008</c:v>
                </c:pt>
                <c:pt idx="2">
                  <c:v>FY2009</c:v>
                </c:pt>
                <c:pt idx="3">
                  <c:v>FY2010</c:v>
                </c:pt>
                <c:pt idx="4">
                  <c:v>FY2011</c:v>
                </c:pt>
                <c:pt idx="5">
                  <c:v>FY2012</c:v>
                </c:pt>
              </c:strCache>
            </c:strRef>
          </c:cat>
          <c:val>
            <c:numRef>
              <c:f>'[Chart 2 in Microsoft Word]Sheet1'!$B$13:$G$13</c:f>
              <c:numCache>
                <c:formatCode>"$"#,##0</c:formatCode>
                <c:ptCount val="6"/>
                <c:pt idx="0">
                  <c:v>71794000</c:v>
                </c:pt>
                <c:pt idx="1">
                  <c:v>73690000</c:v>
                </c:pt>
                <c:pt idx="2">
                  <c:v>76845000</c:v>
                </c:pt>
                <c:pt idx="3">
                  <c:v>72583000</c:v>
                </c:pt>
                <c:pt idx="4">
                  <c:v>77300000</c:v>
                </c:pt>
                <c:pt idx="5">
                  <c:v>77200000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2 in Microsoft Word]Sheet1'!$A$14</c:f>
              <c:strCache>
                <c:ptCount val="1"/>
                <c:pt idx="0">
                  <c:v>Part F:AETCs</c:v>
                </c:pt>
              </c:strCache>
            </c:strRef>
          </c:tx>
          <c:marker>
            <c:symbol val="square"/>
            <c:size val="14"/>
          </c:marker>
          <c:dLbls>
            <c:dLbl>
              <c:idx val="0"/>
              <c:layout>
                <c:manualLayout>
                  <c:x val="-3.3819448142984265E-2"/>
                  <c:y val="-5.8926408237431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375004306102836E-2"/>
                  <c:y val="-6.31999125109361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430559102204576E-2"/>
                  <c:y val="-6.1062992125984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041670061424984E-2"/>
                  <c:y val="-5.892623998923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819448142984265E-2"/>
                  <c:y val="-5.892623998923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Word]Sheet1'!$B$12:$G$12</c:f>
              <c:strCache>
                <c:ptCount val="6"/>
                <c:pt idx="0">
                  <c:v>FY2007</c:v>
                </c:pt>
                <c:pt idx="1">
                  <c:v>FY2008</c:v>
                </c:pt>
                <c:pt idx="2">
                  <c:v>FY2009</c:v>
                </c:pt>
                <c:pt idx="3">
                  <c:v>FY2010</c:v>
                </c:pt>
                <c:pt idx="4">
                  <c:v>FY2011</c:v>
                </c:pt>
                <c:pt idx="5">
                  <c:v>FY2012</c:v>
                </c:pt>
              </c:strCache>
            </c:strRef>
          </c:cat>
          <c:val>
            <c:numRef>
              <c:f>'[Chart 2 in Microsoft Word]Sheet1'!$B$14:$G$14</c:f>
              <c:numCache>
                <c:formatCode>"$"#,##0</c:formatCode>
                <c:ptCount val="6"/>
                <c:pt idx="0">
                  <c:v>34701000</c:v>
                </c:pt>
                <c:pt idx="1">
                  <c:v>34094000</c:v>
                </c:pt>
                <c:pt idx="2">
                  <c:v>34397000</c:v>
                </c:pt>
                <c:pt idx="3">
                  <c:v>36955000</c:v>
                </c:pt>
                <c:pt idx="4">
                  <c:v>34600000</c:v>
                </c:pt>
                <c:pt idx="5">
                  <c:v>34500000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2 in Microsoft Word]Sheet1'!$A$15</c:f>
              <c:strCache>
                <c:ptCount val="1"/>
                <c:pt idx="0">
                  <c:v>Part F: Dental</c:v>
                </c:pt>
              </c:strCache>
            </c:strRef>
          </c:tx>
          <c:marker>
            <c:symbol val="triangle"/>
            <c:size val="14"/>
          </c:marker>
          <c:dLbls>
            <c:spPr>
              <a:noFill/>
            </c:spPr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Word]Sheet1'!$B$12:$G$12</c:f>
              <c:strCache>
                <c:ptCount val="6"/>
                <c:pt idx="0">
                  <c:v>FY2007</c:v>
                </c:pt>
                <c:pt idx="1">
                  <c:v>FY2008</c:v>
                </c:pt>
                <c:pt idx="2">
                  <c:v>FY2009</c:v>
                </c:pt>
                <c:pt idx="3">
                  <c:v>FY2010</c:v>
                </c:pt>
                <c:pt idx="4">
                  <c:v>FY2011</c:v>
                </c:pt>
                <c:pt idx="5">
                  <c:v>FY2012</c:v>
                </c:pt>
              </c:strCache>
            </c:strRef>
          </c:cat>
          <c:val>
            <c:numRef>
              <c:f>'[Chart 2 in Microsoft Word]Sheet1'!$B$15:$G$15</c:f>
              <c:numCache>
                <c:formatCode>"$"#,##0</c:formatCode>
                <c:ptCount val="6"/>
                <c:pt idx="0">
                  <c:v>13086000</c:v>
                </c:pt>
                <c:pt idx="1">
                  <c:v>12857000</c:v>
                </c:pt>
                <c:pt idx="2">
                  <c:v>13429000</c:v>
                </c:pt>
                <c:pt idx="3">
                  <c:v>9222000</c:v>
                </c:pt>
                <c:pt idx="4">
                  <c:v>13500000</c:v>
                </c:pt>
                <c:pt idx="5">
                  <c:v>13500000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69600"/>
        <c:axId val="116571136"/>
      </c:lineChart>
      <c:catAx>
        <c:axId val="116569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116571136"/>
        <c:crosses val="autoZero"/>
        <c:auto val="1"/>
        <c:lblAlgn val="ctr"/>
        <c:lblOffset val="100"/>
        <c:noMultiLvlLbl val="0"/>
      </c:catAx>
      <c:valAx>
        <c:axId val="116571136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51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Funding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116569600"/>
        <c:crosses val="autoZero"/>
        <c:crossBetween val="between"/>
        <c:majorUnit val="20000000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4961776570622993"/>
          <c:y val="0.38557944679991923"/>
          <c:w val="0.14204890004909232"/>
          <c:h val="0.2463195706305942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862578143561163E-2"/>
          <c:y val="7.2728517630948314E-2"/>
          <c:w val="0.87725777833107377"/>
          <c:h val="0.852267488303092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Engaged</c:v>
                </c:pt>
              </c:strCache>
            </c:strRef>
          </c:tx>
          <c:spPr>
            <a:pattFill prst="pct5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82%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66%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Total HIV-infected</c:v>
                </c:pt>
                <c:pt idx="1">
                  <c:v>HIV-diagnosis</c:v>
                </c:pt>
                <c:pt idx="2">
                  <c:v>Linkage to HIV Care</c:v>
                </c:pt>
                <c:pt idx="3">
                  <c:v>Retainment in HIV care</c:v>
                </c:pt>
                <c:pt idx="4">
                  <c:v>Usage of ART</c:v>
                </c:pt>
                <c:pt idx="5">
                  <c:v>Viral Suppression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82</c:v>
                </c:pt>
                <c:pt idx="2">
                  <c:v>66</c:v>
                </c:pt>
                <c:pt idx="3">
                  <c:v>37</c:v>
                </c:pt>
                <c:pt idx="4">
                  <c:v>33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Unengaged</c:v>
                </c:pt>
              </c:strCache>
            </c:strRef>
          </c:tx>
          <c:spPr>
            <a:noFill/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2.8956837895061332E-3"/>
                  <c:y val="-1.449275362318840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Total HIV-infected</c:v>
                </c:pt>
                <c:pt idx="1">
                  <c:v>HIV-diagnosis</c:v>
                </c:pt>
                <c:pt idx="2">
                  <c:v>Linkage to HIV Care</c:v>
                </c:pt>
                <c:pt idx="3">
                  <c:v>Retainment in HIV care</c:v>
                </c:pt>
                <c:pt idx="4">
                  <c:v>Usage of ART</c:v>
                </c:pt>
                <c:pt idx="5">
                  <c:v>Viral Suppression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34</c:v>
                </c:pt>
                <c:pt idx="3">
                  <c:v>63</c:v>
                </c:pt>
                <c:pt idx="4">
                  <c:v>67</c:v>
                </c:pt>
                <c:pt idx="5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453184"/>
        <c:axId val="229459072"/>
      </c:barChart>
      <c:catAx>
        <c:axId val="22945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29459072"/>
        <c:crosses val="autoZero"/>
        <c:auto val="1"/>
        <c:lblAlgn val="ctr"/>
        <c:lblOffset val="100"/>
        <c:noMultiLvlLbl val="0"/>
      </c:catAx>
      <c:valAx>
        <c:axId val="2294590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22945318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 b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/>
            </a:pPr>
            <a:endParaRPr lang="en-US"/>
          </a:p>
        </c:txPr>
      </c:legendEntry>
      <c:layout>
        <c:manualLayout>
          <c:xMode val="edge"/>
          <c:yMode val="edge"/>
          <c:x val="0.89514626395229369"/>
          <c:y val="5.7971014492753624E-2"/>
          <c:w val="0.10302592115805463"/>
          <c:h val="0.13406652972726235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</cdr:x>
      <cdr:y>0.72222</cdr:y>
    </cdr:from>
    <cdr:to>
      <cdr:x>1</cdr:x>
      <cdr:y>0.91919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29400" y="3962400"/>
          <a:ext cx="2209800" cy="1080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Discretionary Spending</a:t>
          </a:r>
          <a:endParaRPr lang="en-US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0.23121</cdr:y>
    </cdr:from>
    <cdr:to>
      <cdr:x>0.2069</cdr:x>
      <cdr:y>0.38273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1268511"/>
          <a:ext cx="1828800" cy="831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Mandatory</a:t>
          </a:r>
        </a:p>
        <a:p xmlns:a="http://schemas.openxmlformats.org/drawingml/2006/main">
          <a:r>
            <a:rPr lang="en-US" sz="2800" b="1" dirty="0" smtClean="0">
              <a:solidFill>
                <a:schemeClr val="tx1"/>
              </a:solidFill>
            </a:rPr>
            <a:t>Spending</a:t>
          </a:r>
          <a:endParaRPr lang="en-US" sz="28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0.59202</cdr:x>
      <cdr:y>0.38617</cdr:y>
    </cdr:from>
    <cdr:to>
      <cdr:x>0.59202</cdr:x>
      <cdr:y>0.86427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4902496" y="1784866"/>
          <a:ext cx="0" cy="22098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0.20865</cdr:x>
      <cdr:y>0.16949</cdr:y>
    </cdr:from>
    <cdr:to>
      <cdr:x>0.53071</cdr:x>
      <cdr:y>0.37288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7792" y="762000"/>
          <a:ext cx="2667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September 4, 2012 </a:t>
          </a:r>
        </a:p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US Debt hits $16 trillion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0.47239</cdr:x>
      <cdr:y>0.32973</cdr:y>
    </cdr:from>
    <cdr:to>
      <cdr:x>0.56441</cdr:x>
      <cdr:y>0.41216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3911896" y="1524000"/>
          <a:ext cx="762000" cy="381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</cdr:x>
      <cdr:y>0.16454</cdr:y>
    </cdr:from>
    <cdr:to>
      <cdr:x>0.69167</cdr:x>
      <cdr:y>0.24352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400" y="952500"/>
          <a:ext cx="3124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solidFill>
                <a:schemeClr val="tx1"/>
              </a:solidFill>
            </a:rPr>
            <a:t>Total FY12 funding of $2.392 billion </a:t>
          </a:r>
          <a:endParaRPr lang="en-US" sz="15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0.35716</cdr:x>
      <cdr:y>0.68522</cdr:y>
    </cdr:from>
    <cdr:to>
      <cdr:x>0.4614</cdr:x>
      <cdr:y>0.74073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2876" y="3602736"/>
          <a:ext cx="914399" cy="291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</a:rPr>
            <a:t>757,812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0.50484</cdr:x>
      <cdr:y>0.81081</cdr:y>
    </cdr:from>
    <cdr:to>
      <cdr:x>0.60908</cdr:x>
      <cdr:y>0.86879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28276" y="4263098"/>
          <a:ext cx="914400" cy="30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</a:rPr>
            <a:t>424,834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0.65252</cdr:x>
      <cdr:y>0.8398</cdr:y>
    </cdr:from>
    <cdr:to>
      <cdr:x>0.75514</cdr:x>
      <cdr:y>0.89777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23676" y="4415498"/>
          <a:ext cx="900135" cy="30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</a:rPr>
            <a:t>378,906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0.8002</cdr:x>
      <cdr:y>0.85429</cdr:y>
    </cdr:from>
    <cdr:to>
      <cdr:x>0.91313</cdr:x>
      <cdr:y>0.91226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019076" y="4491698"/>
          <a:ext cx="990600" cy="30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</a:rPr>
            <a:t>287,050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0.05311</cdr:x>
      <cdr:y>0.5443</cdr:y>
    </cdr:from>
    <cdr:to>
      <cdr:x>0.17473</cdr:x>
      <cdr:y>0.6087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65876" y="2861846"/>
          <a:ext cx="1066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1,148,200</a:t>
          </a:r>
        </a:p>
      </cdr:txBody>
    </cdr:sp>
  </cdr:relSizeAnchor>
  <cdr:relSizeAnchor xmlns:cdr="http://schemas.openxmlformats.org/drawingml/2006/chartDrawing">
    <cdr:from>
      <cdr:x>0.35716</cdr:x>
      <cdr:y>0.2456</cdr:y>
    </cdr:from>
    <cdr:to>
      <cdr:x>0.47009</cdr:x>
      <cdr:y>0.30357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32876" y="1291298"/>
          <a:ext cx="990600" cy="30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390,388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0.50484</cdr:x>
      <cdr:y>0.37617</cdr:y>
    </cdr:from>
    <cdr:to>
      <cdr:x>0.60908</cdr:x>
      <cdr:y>0.43561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28276" y="1977801"/>
          <a:ext cx="914400" cy="3125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723,366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0.65252</cdr:x>
      <cdr:y>0.39714</cdr:y>
    </cdr:from>
    <cdr:to>
      <cdr:x>0.75676</cdr:x>
      <cdr:y>0.45511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23676" y="2088083"/>
          <a:ext cx="914400" cy="30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769,294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3F08DF-6C6A-47C0-9798-C38FB247226A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BBAF47-4179-43C5-B548-6E60B4460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1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5B4D74-8741-40A9-8428-09283F014DC2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188EAA-F73C-4147-882B-CFAE291B3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5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senate.gov/democratic/index.cfm/files/serve?File_id=d57a6a35-3d59-460b-a962-a88c502b9fd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hitehouse.gov/sites/default/files/side_by_side_040312.pdf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senate.gov/democratic/index.cfm/files/serve?File_id=d57a6a35-3d59-460b-a962-a88c502b9fd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ab.hrsa.gov/livinghistory/legislation/funding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senate.gov/democratic/index.cfm/chartlibrary?ContentRecord_id=4b566ec5-6a88-4a9c-b17f-029b06b135f9&amp;ContentType_id=3b6d9d9f-626d-42ac-8b07-4012cc1f13ca&amp;Group_id=09b22c0a-0c73-4536-a8e3-2ebf78883aa6&amp;MonthDisplay=5&amp;YearDisplay=201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.gov/fdsys/pkg/BUDGET-2013-TAB/pdf/BUDGET-2013-TAB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o.gov/sites/default/files/cbofiles/attachments/FiscalRestraint_0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2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http://budget.senate.gov/democratic/index.cfm/files/serve?File_id=d57a6a35-3d59-460b-a962-a88c502b9fd3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Ryan proposed</a:t>
            </a:r>
            <a:r>
              <a:rPr lang="en-US" baseline="0" dirty="0" smtClean="0"/>
              <a:t> $19 billion less than the BCA</a:t>
            </a:r>
          </a:p>
          <a:p>
            <a:endParaRPr lang="en-US" baseline="0" dirty="0" smtClean="0"/>
          </a:p>
          <a:p>
            <a:r>
              <a:rPr lang="en-US" dirty="0" smtClean="0">
                <a:hlinkClick r:id="rId4"/>
              </a:rPr>
              <a:t>http://www.whitehouse.gov/sites/default/files/side_by_side_040312.pdf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73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http://budget.senate.gov/democratic/index.cfm/files/serve?File_id=d57a6a35-3d59-460b-a962-a88c502b9fd3</a:t>
            </a:r>
            <a:endParaRPr lang="en-US" dirty="0" smtClean="0"/>
          </a:p>
          <a:p>
            <a:r>
              <a:rPr lang="en-US" dirty="0"/>
              <a:t> refers to legislation deemed to serve as an annual budget resolution for purposes of establishing enforceable budget levels for a budget cycle. A deeming resolution is used when the House and Senate are late in reaching final agreement on a budget resolution or fail to reach agreement altogether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4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1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45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http://hab.hrsa.gov/livinghistory/legislation/funding.htm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61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4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$114 million cut to other Parts of the Program from the House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52 Part A jurisdictions in 24 states, Puerto Rico, and the District of Columbia that receive Part A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1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8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no committee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0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1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$52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$167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$286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$461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$528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$571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$620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$714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$749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$787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$789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$790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$794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$815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$860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$885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$933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Incorporating</a:t>
            </a:r>
            <a:r>
              <a:rPr lang="en-US" baseline="0" dirty="0" smtClean="0"/>
              <a:t> the funding means other programs do not receive cuts.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3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SPNS</a:t>
            </a:r>
            <a:r>
              <a:rPr lang="en-US" b="1" baseline="0" dirty="0" smtClean="0">
                <a:solidFill>
                  <a:srgbClr val="FF0000"/>
                </a:solidFill>
              </a:rPr>
              <a:t> Flat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6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NEED HISTORY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9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0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0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5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5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7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27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MATH?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2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68D5-1BAD-427A-A34E-C6AFD3936619}" type="slidenum">
              <a:rPr 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BD0C9-6933-4AFE-9525-DE3AA634F59F}" type="slidenum">
              <a:rPr lang="en-US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82FD-E918-40DE-9B83-35060DC72614}" type="slidenum">
              <a:rPr lang="en-US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4F6560-362D-4A3F-A84B-B7C9C00864AC}" type="slidenum">
              <a:rPr lang="en-US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97EF0A-7467-4E94-9426-E7C6863F7B73}" type="slidenum">
              <a:rPr lang="en-US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http://www.whitehouse.gov/sites/default/files/omb/budget/fy2013/assets/budget.pdf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http://budget.senate.gov/democratic/index.cfm/chartlibrary?ContentRecord_id=4b566ec5-6a88-4a9c-b17f-029b06b135f9&amp;ContentType_id=3b6d9d9f-626d-42ac-8b07-4012cc1f13ca&amp;Group_id=09b22c0a-0c73-4536-a8e3-2ebf78883aa6&amp;MonthDisplay=5&amp;YearDisplay=2012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2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http://www.gpo.gov/fdsys/pkg/BUDGET-2013-TAB/pdf/BUDGET-2013-TAB.pdf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6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7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http://www.cbo.gov/sites/default/files/cbofiles/attachments/FiscalRestraint_0.pdf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“Taken together, CBO estimates, those policies will reduce the federal budget deficit by $607 billion, or 4.0 percent </a:t>
            </a:r>
          </a:p>
          <a:p>
            <a:r>
              <a:rPr lang="en-US" b="1" dirty="0" smtClean="0"/>
              <a:t>of gross domestic product (GDP), between fiscal years 2012 and 2013”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8EAA-F73C-4147-882B-CFAE291B39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9852603-F69F-4579-983F-E1B848204B62}" type="datetimeFigureOut">
              <a:rPr lang="en-US" smtClean="0"/>
              <a:pPr/>
              <a:t>10/23/2012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2387CC-589C-466B-9275-F8F3DAA3DBC3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38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31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03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24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61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2387CC-589C-466B-9275-F8F3DAA3DBC3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49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144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5235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1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85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EFB3F742-2FDE-4E42-B19B-AD33F9695F9C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solidFill>
                  <a:srgbClr val="EBDDC3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88A5B05A-CE58-4BAD-A695-0A92D92BF88F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6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49D09BA5-185E-4167-B432-8BA8970C25A2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4A73E94A-8E6A-4FC1-859B-7F54CC0A326C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20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55FA8D04-991F-4C02-B0EC-FB1F8F951C9E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F5B2F65E-FB06-4C8A-808D-63568A4A1540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8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8D639584-11EA-4639-A520-D42755C41BF6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DF07C89C-2F57-4115-8B20-39D726404003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A3DEC961-DCD0-47BE-8D22-B1DBAC40E0F7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877B9F91-3B85-408D-ABD7-EFE9B9C49501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2C4949C6-41B2-4E9D-816E-9D0BE624ED4E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DBDACB1A-4DA2-4C59-88B5-0A41691AFAE3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32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1B36E96E-7FEF-49F3-8D22-E01432C5199E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solidFill>
                  <a:srgbClr val="775F55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61655A89-BD91-41D2-97A0-B239BCFBC71F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41EE71DC-1881-4D8A-904B-79220D898018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98E3DE93-9C82-4461-A1E1-B0F1313544FB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50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573F2C36-66D0-4236-BB1A-9A0C1396FC17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sz="2800"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8CE586C6-3C8F-4BE4-95D8-9CC73C8E82F9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DD9C0790-2A92-40C1-843A-AC8340670832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BDB53BF0-752B-4FCD-AF91-A242A4E6FFA5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83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282262CA-8C12-4844-AE98-0335B7EBF001}" type="datetimeFigureOut">
              <a:rPr lang="en-US"/>
              <a:pPr>
                <a:buClr>
                  <a:srgbClr val="DD8047"/>
                </a:buClr>
                <a:defRPr/>
              </a:pPr>
              <a:t>10/23/2012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>
                <a:latin typeface="Times New Roman" pitchFamily="18" charset="0"/>
              </a:defRPr>
            </a:lvl1pPr>
          </a:lstStyle>
          <a:p>
            <a:pPr>
              <a:buClr>
                <a:srgbClr val="DD8047"/>
              </a:buClr>
              <a:defRPr/>
            </a:pPr>
            <a:fld id="{BBC57526-2633-4C53-A3E1-7D534F1A522A}" type="slidenum">
              <a:rPr lang="en-US"/>
              <a:pPr>
                <a:buClr>
                  <a:srgbClr val="DD8047"/>
                </a:buCl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49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971800"/>
            <a:ext cx="8305800" cy="1371600"/>
          </a:xfrm>
        </p:spPr>
        <p:txBody>
          <a:bodyPr/>
          <a:lstStyle>
            <a:lvl1pPr algn="l">
              <a:defRPr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343400"/>
            <a:ext cx="8305800" cy="1143000"/>
          </a:xfrm>
        </p:spPr>
        <p:txBody>
          <a:bodyPr/>
          <a:lstStyle>
            <a:lvl1pPr marL="0" indent="0" algn="l"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66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4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10600" cy="1500187"/>
          </a:xfrm>
        </p:spPr>
        <p:txBody>
          <a:bodyPr anchor="ctr"/>
          <a:lstStyle>
            <a:lvl1pPr marL="0" indent="0" algn="ctr">
              <a:buNone/>
              <a:defRPr sz="3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519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363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B060B71-6C26-421F-A323-6424FBF9FCA1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8F09C4-2415-42E0-9CB8-7AC8768CC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4E8359-091B-42DE-A0B6-EBFC84F9CC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9DC912-494B-4618-BF92-53CE96540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852603-F69F-4579-983F-E1B848204B62}" type="datetimeFigureOut">
              <a:rPr lang="en-US" smtClean="0">
                <a:solidFill>
                  <a:srgbClr val="775F55"/>
                </a:solidFill>
              </a:rPr>
              <a:pPr/>
              <a:t>10/23/2012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2387CC-589C-466B-9275-F8F3DAA3D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3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>
                <a:solidFill>
                  <a:srgbClr val="775F55"/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fld id="{A0FDBE5B-2C7B-4F63-B97A-CE60E14ABABD}" type="datetimeFigureOut">
              <a:rPr lang="en-US"/>
              <a:pPr>
                <a:defRPr/>
              </a:pPr>
              <a:t>10/23/2012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>
                <a:solidFill>
                  <a:srgbClr val="775F55"/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>
                <a:solidFill>
                  <a:srgbClr val="FFFFFF"/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fld id="{D4FED5F0-5A9A-4D49-9352-1B7C74462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8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457200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18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0070C0"/>
          </a:solidFill>
          <a:latin typeface="+mn-lt"/>
          <a:ea typeface="MS PGothic" pitchFamily="34" charset="-128"/>
          <a:cs typeface="+mn-cs"/>
        </a:defRPr>
      </a:lvl1pPr>
      <a:lvl2pPr marL="7985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F2683"/>
          </a:solidFill>
          <a:latin typeface="+mn-lt"/>
          <a:ea typeface="MS PGothic" pitchFamily="34" charset="-128"/>
        </a:defRPr>
      </a:lvl2pPr>
      <a:lvl3pPr marL="1262063" indent="-3476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70C0"/>
          </a:solidFill>
          <a:latin typeface="+mn-lt"/>
          <a:ea typeface="MS PGothic" pitchFamily="34" charset="-128"/>
        </a:defRPr>
      </a:lvl3pPr>
      <a:lvl4pPr marL="17129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F2683"/>
          </a:solidFill>
          <a:latin typeface="+mn-lt"/>
          <a:ea typeface="MS PGothic" pitchFamily="34" charset="-128"/>
        </a:defRPr>
      </a:lvl4pPr>
      <a:lvl5pPr marL="2176463" indent="-3476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70C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cdc.gov/hiv/surveillance/resources/reports/2010supp_vol17no3/pdf/hssr_vol_17_no_3.pdf" TargetMode="Externa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.xls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hyperlink" Target="http://www.advisory.com/Daily-Briefing/2012/07/18/The-Advisory-Board-Medicaid-map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hyperlink" Target="http://www.advisory.com/Daily-Briefing/2012/07/18/The-Advisory-Board-Medicaid-ma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Chart3.xls"/><Relationship Id="rId4" Type="http://schemas.openxmlformats.org/officeDocument/2006/relationships/oleObject" Target="../embeddings/oleObject3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Chart4.xls"/><Relationship Id="rId4" Type="http://schemas.openxmlformats.org/officeDocument/2006/relationships/oleObject" Target="../embeddings/oleObject4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Microsoft_Excel_Chart5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Microsoft_Excel_Chart6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monwealthfund.org/Publications/Issue-Briefs/2012/Feb/Income-Divide.aspx" TargetMode="External"/><Relationship Id="rId3" Type="http://schemas.openxmlformats.org/officeDocument/2006/relationships/hyperlink" Target="http://hab.hrsa.gov/stateprofiles/2010/states/us/Client-Characteristics.htm" TargetMode="External"/><Relationship Id="rId7" Type="http://schemas.openxmlformats.org/officeDocument/2006/relationships/hyperlink" Target="http://www.mass.gov/eohhs/docs/dph/aids/consumer-study-june-2011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mass.gov/eohhs/gov/departments/dph/" TargetMode="External"/><Relationship Id="rId5" Type="http://schemas.openxmlformats.org/officeDocument/2006/relationships/hyperlink" Target="http://www.advisory.com/Daily-Briefing/2012/07/18/The-Advisory-Board-Medicaid-map" TargetMode="External"/><Relationship Id="rId4" Type="http://schemas.openxmlformats.org/officeDocument/2006/relationships/hyperlink" Target="http://hab.hrsa.gov/data/files/2010progressrpt.pdf" TargetMode="External"/><Relationship Id="rId9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2228850"/>
          </a:xfrm>
          <a:effectLst>
            <a:softEdge rad="635000"/>
          </a:effectLst>
        </p:spPr>
        <p:txBody>
          <a:bodyPr>
            <a:noAutofit/>
          </a:bodyPr>
          <a:lstStyle/>
          <a:p>
            <a:pPr algn="ctr"/>
            <a:r>
              <a:rPr lang="en-US" sz="4200" b="1" cap="none" dirty="0" smtClean="0">
                <a:solidFill>
                  <a:schemeClr val="tx1"/>
                </a:solidFill>
                <a:latin typeface="Tw Cen MT" pitchFamily="34" charset="0"/>
              </a:rPr>
              <a:t>The AIDS Institute:</a:t>
            </a:r>
            <a:r>
              <a:rPr lang="en-US" cap="none" dirty="0" smtClean="0">
                <a:solidFill>
                  <a:schemeClr val="tx1"/>
                </a:solidFill>
                <a:latin typeface="Tw Cen MT" pitchFamily="34" charset="0"/>
              </a:rPr>
              <a:t/>
            </a:r>
            <a:br>
              <a:rPr lang="en-US" cap="none" dirty="0" smtClean="0">
                <a:solidFill>
                  <a:schemeClr val="tx1"/>
                </a:solidFill>
                <a:latin typeface="Tw Cen MT" pitchFamily="34" charset="0"/>
              </a:rPr>
            </a:br>
            <a:r>
              <a:rPr lang="en-US" cap="none" dirty="0">
                <a:solidFill>
                  <a:schemeClr val="tx1"/>
                </a:solidFill>
                <a:latin typeface="Tw Cen MT" pitchFamily="34" charset="0"/>
              </a:rPr>
              <a:t>Funding the Ryan White HIV/AIDS </a:t>
            </a:r>
            <a:r>
              <a:rPr lang="en-US" cap="none" dirty="0" smtClean="0">
                <a:solidFill>
                  <a:schemeClr val="tx1"/>
                </a:solidFill>
                <a:latin typeface="Tw Cen MT" pitchFamily="34" charset="0"/>
              </a:rPr>
              <a:t>Program-Today </a:t>
            </a:r>
            <a:r>
              <a:rPr lang="en-US" cap="none" dirty="0">
                <a:solidFill>
                  <a:schemeClr val="tx1"/>
                </a:solidFill>
                <a:latin typeface="Tw Cen MT" pitchFamily="34" charset="0"/>
              </a:rPr>
              <a:t>and Beyond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4495800"/>
            <a:ext cx="579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w Cen MT" pitchFamily="34" charset="0"/>
              </a:rPr>
              <a:t>Ryan White All Grantees Meeting</a:t>
            </a:r>
          </a:p>
          <a:p>
            <a:pPr algn="ctr"/>
            <a:r>
              <a:rPr lang="en-US" sz="2400" dirty="0" smtClean="0">
                <a:latin typeface="Tw Cen MT" pitchFamily="34" charset="0"/>
              </a:rPr>
              <a:t>Washington, DC</a:t>
            </a:r>
          </a:p>
          <a:p>
            <a:pPr algn="ctr"/>
            <a:r>
              <a:rPr lang="en-US" sz="2200" dirty="0" smtClean="0">
                <a:latin typeface="Tw Cen MT" pitchFamily="34" charset="0"/>
              </a:rPr>
              <a:t>November </a:t>
            </a:r>
            <a:r>
              <a:rPr lang="en-US" sz="2200" dirty="0">
                <a:latin typeface="Tw Cen MT" pitchFamily="34" charset="0"/>
              </a:rPr>
              <a:t>28, 2012</a:t>
            </a:r>
          </a:p>
          <a:p>
            <a:pPr algn="ctr"/>
            <a:endParaRPr lang="en-US" sz="2400" dirty="0">
              <a:latin typeface="Tw Cen MT" pitchFamily="34" charset="0"/>
            </a:endParaRPr>
          </a:p>
        </p:txBody>
      </p:sp>
      <p:pic>
        <p:nvPicPr>
          <p:cNvPr id="12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11674"/>
            <a:ext cx="762000" cy="7315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1000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The Fiscal Cliff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534400" cy="4762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SzPct val="90000"/>
            </a:pPr>
            <a:r>
              <a:rPr lang="en-US" sz="2200" dirty="0">
                <a:latin typeface="Tw Cen MT" pitchFamily="34" charset="0"/>
              </a:rPr>
              <a:t>End of 2012/Beginning of 2013:</a:t>
            </a:r>
            <a:endParaRPr lang="en-US" sz="2200" dirty="0" smtClean="0">
              <a:latin typeface="Tw Cen MT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SzPct val="90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Sequestration begins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SzPct val="90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Bush tax cuts expire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SzPct val="90000"/>
              <a:buFont typeface="Arial" pitchFamily="34" charset="0"/>
              <a:buChar char="•"/>
            </a:pPr>
            <a:r>
              <a:rPr lang="en-US" sz="2200" dirty="0"/>
              <a:t>Social Security payroll tax </a:t>
            </a:r>
            <a:r>
              <a:rPr lang="en-US" sz="2200" dirty="0" smtClean="0"/>
              <a:t>cuts expire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SzPct val="90000"/>
              <a:buFont typeface="Arial" pitchFamily="34" charset="0"/>
              <a:buChar char="•"/>
            </a:pPr>
            <a:r>
              <a:rPr lang="en-US" sz="2200" dirty="0"/>
              <a:t>Expiration of federal unemployment </a:t>
            </a:r>
            <a:r>
              <a:rPr lang="en-US" sz="2200" dirty="0" smtClean="0"/>
              <a:t>benefits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SzPct val="90000"/>
              <a:buFont typeface="Arial" pitchFamily="34" charset="0"/>
              <a:buChar char="•"/>
            </a:pPr>
            <a:r>
              <a:rPr lang="en-US" sz="2200" dirty="0" smtClean="0"/>
              <a:t>Medicare </a:t>
            </a:r>
            <a:r>
              <a:rPr lang="en-US" sz="2200" dirty="0"/>
              <a:t>payment rates for </a:t>
            </a:r>
            <a:r>
              <a:rPr lang="en-US" sz="2200" dirty="0" smtClean="0"/>
              <a:t>physician </a:t>
            </a:r>
            <a:r>
              <a:rPr lang="en-US" sz="2200" dirty="0"/>
              <a:t>services </a:t>
            </a:r>
            <a:r>
              <a:rPr lang="en-US" sz="2200" dirty="0" smtClean="0"/>
              <a:t>will be reduced (“doc fix”)</a:t>
            </a:r>
            <a:endParaRPr lang="en-US" sz="2200" dirty="0" smtClean="0">
              <a:latin typeface="Tw Cen MT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SzPct val="90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Debt ceiling to be reached</a:t>
            </a:r>
          </a:p>
          <a:p>
            <a:pPr>
              <a:spcAft>
                <a:spcPts val="1000"/>
              </a:spcAft>
              <a:buSzPct val="121000"/>
            </a:pPr>
            <a:r>
              <a:rPr lang="en-US" sz="2400" dirty="0" smtClean="0">
                <a:latin typeface="Tw Cen MT" pitchFamily="34" charset="0"/>
              </a:rPr>
              <a:t>The Congressional Budget Office estimates this would cut GDP by </a:t>
            </a:r>
            <a:r>
              <a:rPr lang="en-US" sz="2400" u="sng" dirty="0" smtClean="0">
                <a:latin typeface="Tw Cen MT" pitchFamily="34" charset="0"/>
              </a:rPr>
              <a:t>four percent</a:t>
            </a:r>
            <a:r>
              <a:rPr lang="en-US" sz="2400" dirty="0" smtClean="0">
                <a:latin typeface="Tw Cen MT" pitchFamily="34" charset="0"/>
              </a:rPr>
              <a:t> in 2013, causing a recession</a:t>
            </a:r>
          </a:p>
        </p:txBody>
      </p:sp>
      <p:pic>
        <p:nvPicPr>
          <p:cNvPr id="11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19200"/>
            <a:ext cx="819331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  <a:buSzPct val="121000"/>
            </a:pPr>
            <a:r>
              <a:rPr lang="en-US" sz="2400" dirty="0" smtClean="0">
                <a:latin typeface="Tw Cen MT" pitchFamily="34" charset="0"/>
              </a:rPr>
              <a:t>Split Government</a:t>
            </a:r>
            <a:endParaRPr lang="en-US" sz="2400" dirty="0">
              <a:latin typeface="Tw Cen MT" pitchFamily="34" charset="0"/>
            </a:endParaRP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SzPct val="121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Highly partisan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SzPct val="121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Few compromises</a:t>
            </a:r>
          </a:p>
          <a:p>
            <a:pPr marL="800100" lvl="1" indent="-342900"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SzPct val="121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Government gridlock</a:t>
            </a:r>
          </a:p>
          <a:p>
            <a:pPr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SzPct val="121000"/>
            </a:pPr>
            <a:r>
              <a:rPr lang="en-US" sz="2400" dirty="0" smtClean="0">
                <a:latin typeface="Tw Cen MT" pitchFamily="34" charset="0"/>
              </a:rPr>
              <a:t>Post-Election</a:t>
            </a:r>
            <a:endParaRPr lang="en-US" sz="2400" dirty="0">
              <a:latin typeface="Tw Cen MT" pitchFamily="34" charset="0"/>
            </a:endParaRP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SzPct val="121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Major </a:t>
            </a:r>
            <a:r>
              <a:rPr lang="en-US" sz="2200" dirty="0">
                <a:latin typeface="Tw Cen MT" pitchFamily="34" charset="0"/>
              </a:rPr>
              <a:t>decisions </a:t>
            </a:r>
            <a:r>
              <a:rPr lang="en-US" sz="2200" dirty="0" smtClean="0">
                <a:latin typeface="Tw Cen MT" pitchFamily="34" charset="0"/>
              </a:rPr>
              <a:t>being delayed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SzPct val="121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Deferring to lame-duck</a:t>
            </a:r>
          </a:p>
          <a:p>
            <a:pPr marL="1257300" lvl="2" indent="-342900">
              <a:spcAft>
                <a:spcPts val="1000"/>
              </a:spcAft>
              <a:buClr>
                <a:schemeClr val="accent2"/>
              </a:buClr>
              <a:buSzPct val="121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Short or long term decisions</a:t>
            </a:r>
          </a:p>
          <a:p>
            <a:pPr marL="1714500" lvl="3" indent="-342900">
              <a:spcAft>
                <a:spcPts val="1000"/>
              </a:spcAft>
              <a:buClr>
                <a:schemeClr val="accent2"/>
              </a:buClr>
              <a:buSzPct val="121000"/>
              <a:buFont typeface="Arial" pitchFamily="34" charset="0"/>
              <a:buChar char="•"/>
            </a:pPr>
            <a:r>
              <a:rPr lang="en-US" sz="2200" dirty="0" smtClean="0">
                <a:latin typeface="Tw Cen MT" pitchFamily="34" charset="0"/>
              </a:rPr>
              <a:t>Much depends on election results</a:t>
            </a:r>
            <a:endParaRPr lang="en-US" sz="2200" dirty="0">
              <a:latin typeface="Tw Cen M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The Current Environment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7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25851"/>
            <a:ext cx="762000" cy="731573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5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19100" y="2946221"/>
            <a:ext cx="8305800" cy="965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w Cen MT" pitchFamily="34" charset="0"/>
              </a:rPr>
              <a:t>The FY 2013 Budget</a:t>
            </a:r>
            <a:endParaRPr lang="en-US" sz="5000" dirty="0">
              <a:latin typeface="Tw Cen MT" pitchFamily="34" charset="0"/>
            </a:endParaRPr>
          </a:p>
        </p:txBody>
      </p:sp>
      <p:pic>
        <p:nvPicPr>
          <p:cNvPr id="14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1000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12" y="152400"/>
            <a:ext cx="9067800" cy="762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FY2013 Budget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3040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dirty="0" smtClean="0"/>
              <a:t>President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Released February 2012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$1.047 trillion in spending</a:t>
            </a:r>
          </a:p>
          <a:p>
            <a:pPr marL="1257300" lvl="2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In accordance with Budget Control Act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Raises individual taxes for top tier, lowers corporate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Structure of Medicaid unchanged</a:t>
            </a:r>
          </a:p>
          <a:p>
            <a:pPr marL="342900" indent="-342900">
              <a:buClr>
                <a:schemeClr val="accent2"/>
              </a:buClr>
              <a:buFont typeface="Arial" pitchFamily="34" charset="0"/>
              <a:buChar char="•"/>
            </a:pPr>
            <a:endParaRPr lang="en-US" sz="2200" dirty="0"/>
          </a:p>
          <a:p>
            <a:pPr>
              <a:buClr>
                <a:schemeClr val="accent2"/>
              </a:buClr>
            </a:pPr>
            <a:r>
              <a:rPr lang="en-US" sz="2400" dirty="0" smtClean="0"/>
              <a:t>House Republicans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Released </a:t>
            </a:r>
            <a:r>
              <a:rPr lang="en-US" sz="2200" dirty="0"/>
              <a:t>by Paul Ryan March 2012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/>
              <a:t>$1.028 trillion in spending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Lowers individual and corporate taxes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Turns Medicaid into block-grant, makes cuts</a:t>
            </a:r>
            <a:endParaRPr lang="en-US" sz="2200" dirty="0"/>
          </a:p>
        </p:txBody>
      </p:sp>
      <p:pic>
        <p:nvPicPr>
          <p:cNvPr id="6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3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" y="76200"/>
            <a:ext cx="9067800" cy="8382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>
                <a:solidFill>
                  <a:schemeClr val="tx1"/>
                </a:solidFill>
              </a:rPr>
              <a:t>FY2013 Budget</a:t>
            </a:r>
          </a:p>
        </p:txBody>
      </p:sp>
      <p:pic>
        <p:nvPicPr>
          <p:cNvPr id="8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251" y="1371600"/>
            <a:ext cx="8229600" cy="385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2400" dirty="0" smtClean="0"/>
              <a:t>Senate Democrats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In accordance with Budget Control Act numbers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$1.047 trillion in spending (matches President)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Decided through “deeming</a:t>
            </a:r>
            <a:r>
              <a:rPr lang="en-US" sz="2200" dirty="0"/>
              <a:t>” resolution </a:t>
            </a:r>
            <a:r>
              <a:rPr lang="en-US" sz="2200" dirty="0" smtClean="0"/>
              <a:t>March </a:t>
            </a:r>
            <a:r>
              <a:rPr lang="en-US" sz="2200" dirty="0"/>
              <a:t>2012</a:t>
            </a:r>
            <a:endParaRPr lang="en-US" sz="2200" dirty="0" smtClean="0"/>
          </a:p>
          <a:p>
            <a:pPr marL="342900" lvl="2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US" sz="2400" dirty="0">
              <a:ea typeface="Calibri"/>
              <a:cs typeface="Times New Roman"/>
            </a:endParaRPr>
          </a:p>
          <a:p>
            <a:pPr marL="0" lvl="2">
              <a:spcAft>
                <a:spcPts val="1000"/>
              </a:spcAft>
              <a:buClr>
                <a:schemeClr val="accent2"/>
              </a:buClr>
            </a:pPr>
            <a:r>
              <a:rPr lang="en-US" sz="2400" dirty="0" smtClean="0">
                <a:ea typeface="Calibri"/>
                <a:cs typeface="Times New Roman"/>
              </a:rPr>
              <a:t>No final budget agreed to by Congress</a:t>
            </a:r>
          </a:p>
          <a:p>
            <a:pPr marL="800100" lvl="3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>
                <a:ea typeface="Calibri"/>
                <a:cs typeface="Times New Roman"/>
              </a:rPr>
              <a:t>House and Senate proceeded with different budget caps</a:t>
            </a:r>
          </a:p>
          <a:p>
            <a:pPr marL="1257300" lvl="4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>
                <a:ea typeface="Calibri"/>
                <a:cs typeface="Times New Roman"/>
              </a:rPr>
              <a:t>Influences appropriation levels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"/>
            <a:ext cx="4953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Spending Allocations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74375"/>
              </p:ext>
            </p:extLst>
          </p:nvPr>
        </p:nvGraphicFramePr>
        <p:xfrm>
          <a:off x="0" y="990600"/>
          <a:ext cx="9144000" cy="410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116759">
                <a:tc>
                  <a:txBody>
                    <a:bodyPr/>
                    <a:lstStyle/>
                    <a:p>
                      <a:pPr algn="ctr"/>
                      <a:r>
                        <a:rPr lang="en-US" sz="3000" cap="none" dirty="0" smtClean="0">
                          <a:solidFill>
                            <a:schemeClr val="tx1"/>
                          </a:solidFill>
                        </a:rPr>
                        <a:t>Subcommittee </a:t>
                      </a:r>
                    </a:p>
                    <a:p>
                      <a:pPr algn="ctr"/>
                      <a:r>
                        <a:rPr lang="en-US" sz="3000" cap="none" dirty="0" smtClean="0">
                          <a:solidFill>
                            <a:schemeClr val="tx1"/>
                          </a:solidFill>
                        </a:rPr>
                        <a:t>Allocations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House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Senate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9710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Defense 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$519.2 b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$511.2 b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99710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Labor, HHS 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$150.0 b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chemeClr val="bg1"/>
                          </a:solidFill>
                        </a:rPr>
                        <a:t>$157.7 b</a:t>
                      </a:r>
                      <a:endParaRPr lang="en-US" sz="3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710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Total</a:t>
                      </a:r>
                      <a:endParaRPr lang="en-US" sz="30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$1.028 trillion</a:t>
                      </a:r>
                      <a:endParaRPr lang="en-US" sz="30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$1.047 trillion</a:t>
                      </a:r>
                      <a:endParaRPr lang="en-US" sz="30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5056" y="5259751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~$8 billion difference between Defense and Labor, HHS </a:t>
            </a:r>
            <a:endParaRPr lang="en-US" sz="3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2286000"/>
            <a:ext cx="6781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b="1" cap="none" dirty="0">
                <a:solidFill>
                  <a:schemeClr val="tx1"/>
                </a:solidFill>
              </a:rPr>
              <a:t>Ryan White </a:t>
            </a:r>
            <a:r>
              <a:rPr lang="en-US" sz="5000" b="1" cap="none" dirty="0" smtClean="0">
                <a:solidFill>
                  <a:schemeClr val="tx1"/>
                </a:solidFill>
              </a:rPr>
              <a:t>Program Appropriations</a:t>
            </a:r>
            <a:endParaRPr lang="en-US" sz="5000" b="1" cap="none" dirty="0">
              <a:solidFill>
                <a:schemeClr val="tx1"/>
              </a:solidFill>
            </a:endParaRPr>
          </a:p>
        </p:txBody>
      </p:sp>
      <p:pic>
        <p:nvPicPr>
          <p:cNvPr id="6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1000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920939"/>
              </p:ext>
            </p:extLst>
          </p:nvPr>
        </p:nvGraphicFramePr>
        <p:xfrm>
          <a:off x="0" y="152400"/>
          <a:ext cx="9144000" cy="578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7" name="Picture 2" descr="a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6324600" y="1219200"/>
            <a:ext cx="2438400" cy="152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Line 307"/>
          <p:cNvSpPr>
            <a:spLocks noChangeShapeType="1"/>
          </p:cNvSpPr>
          <p:nvPr/>
        </p:nvSpPr>
        <p:spPr bwMode="auto">
          <a:xfrm flipV="1">
            <a:off x="7162800" y="4800600"/>
            <a:ext cx="381000" cy="80960"/>
          </a:xfrm>
          <a:prstGeom prst="line">
            <a:avLst/>
          </a:prstGeom>
          <a:noFill/>
          <a:ln w="28575">
            <a:solidFill>
              <a:srgbClr val="CE99E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2" name="Line 307"/>
          <p:cNvSpPr>
            <a:spLocks noChangeShapeType="1"/>
          </p:cNvSpPr>
          <p:nvPr/>
        </p:nvSpPr>
        <p:spPr bwMode="auto">
          <a:xfrm flipV="1">
            <a:off x="7467600" y="4800600"/>
            <a:ext cx="381000" cy="4761"/>
          </a:xfrm>
          <a:prstGeom prst="line">
            <a:avLst/>
          </a:prstGeom>
          <a:noFill/>
          <a:ln w="28575">
            <a:solidFill>
              <a:srgbClr val="CE99E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7" name="Line 228"/>
          <p:cNvSpPr>
            <a:spLocks noChangeShapeType="1"/>
          </p:cNvSpPr>
          <p:nvPr/>
        </p:nvSpPr>
        <p:spPr bwMode="auto">
          <a:xfrm flipV="1">
            <a:off x="7543800" y="2895600"/>
            <a:ext cx="304800" cy="1"/>
          </a:xfrm>
          <a:prstGeom prst="line">
            <a:avLst/>
          </a:prstGeom>
          <a:noFill/>
          <a:ln w="301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152400"/>
            <a:ext cx="7766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Ryan White </a:t>
            </a:r>
            <a:r>
              <a:rPr lang="en-US" sz="4000" dirty="0" smtClean="0">
                <a:solidFill>
                  <a:prstClr val="white"/>
                </a:solidFill>
              </a:rPr>
              <a:t>Program Appropriations History 1991-2012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758825" y="5741988"/>
            <a:ext cx="58737" cy="15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758825" y="5318125"/>
            <a:ext cx="58737" cy="1588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22312" y="4883150"/>
            <a:ext cx="57150" cy="1588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22312" y="4457700"/>
            <a:ext cx="57150" cy="1588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722312" y="4022725"/>
            <a:ext cx="57150" cy="1588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722312" y="3598863"/>
            <a:ext cx="57150" cy="15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722312" y="3152775"/>
            <a:ext cx="57150" cy="1588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22312" y="2738438"/>
            <a:ext cx="57150" cy="15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22312" y="2303463"/>
            <a:ext cx="57150" cy="15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1079500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1435100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1800225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2155825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2511425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2867025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3232150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586163" y="5741988"/>
            <a:ext cx="1587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3941763" y="5741988"/>
            <a:ext cx="1587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V="1">
            <a:off x="4295775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V="1">
            <a:off x="4662488" y="5741988"/>
            <a:ext cx="1587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5016500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5372100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5727700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 flipV="1">
            <a:off x="6091238" y="5741988"/>
            <a:ext cx="1587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 flipV="1">
            <a:off x="6446838" y="5741988"/>
            <a:ext cx="1587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6802438" y="5741988"/>
            <a:ext cx="1587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Rectangle 200"/>
          <p:cNvSpPr>
            <a:spLocks noChangeArrowheads="1"/>
          </p:cNvSpPr>
          <p:nvPr/>
        </p:nvSpPr>
        <p:spPr bwMode="auto">
          <a:xfrm>
            <a:off x="452436" y="5627688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201"/>
          <p:cNvSpPr>
            <a:spLocks noChangeArrowheads="1"/>
          </p:cNvSpPr>
          <p:nvPr/>
        </p:nvSpPr>
        <p:spPr bwMode="auto">
          <a:xfrm>
            <a:off x="234949" y="5203825"/>
            <a:ext cx="4119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</a:t>
            </a:r>
            <a:r>
              <a:rPr lang="en-US" sz="1400" dirty="0">
                <a:solidFill>
                  <a:prstClr val="white"/>
                </a:solidFill>
              </a:rPr>
              <a:t>100</a:t>
            </a:r>
          </a:p>
        </p:txBody>
      </p:sp>
      <p:sp>
        <p:nvSpPr>
          <p:cNvPr id="37" name="Rectangle 202"/>
          <p:cNvSpPr>
            <a:spLocks noChangeArrowheads="1"/>
          </p:cNvSpPr>
          <p:nvPr/>
        </p:nvSpPr>
        <p:spPr bwMode="auto">
          <a:xfrm>
            <a:off x="234949" y="4768850"/>
            <a:ext cx="4119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</a:t>
            </a:r>
            <a:r>
              <a:rPr lang="en-US" sz="1400" dirty="0">
                <a:solidFill>
                  <a:prstClr val="white"/>
                </a:solidFill>
              </a:rPr>
              <a:t>200</a:t>
            </a:r>
          </a:p>
        </p:txBody>
      </p:sp>
      <p:sp>
        <p:nvSpPr>
          <p:cNvPr id="38" name="Rectangle 203"/>
          <p:cNvSpPr>
            <a:spLocks noChangeArrowheads="1"/>
          </p:cNvSpPr>
          <p:nvPr/>
        </p:nvSpPr>
        <p:spPr bwMode="auto">
          <a:xfrm>
            <a:off x="234949" y="4343400"/>
            <a:ext cx="4119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</a:t>
            </a:r>
            <a:r>
              <a:rPr lang="en-US" sz="1400" dirty="0">
                <a:solidFill>
                  <a:prstClr val="white"/>
                </a:solidFill>
              </a:rPr>
              <a:t>300</a:t>
            </a:r>
          </a:p>
        </p:txBody>
      </p:sp>
      <p:sp>
        <p:nvSpPr>
          <p:cNvPr id="39" name="Rectangle 204"/>
          <p:cNvSpPr>
            <a:spLocks noChangeArrowheads="1"/>
          </p:cNvSpPr>
          <p:nvPr/>
        </p:nvSpPr>
        <p:spPr bwMode="auto">
          <a:xfrm>
            <a:off x="234949" y="3908425"/>
            <a:ext cx="4119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</a:t>
            </a:r>
            <a:r>
              <a:rPr lang="en-US" sz="1400" dirty="0">
                <a:solidFill>
                  <a:prstClr val="white"/>
                </a:solidFill>
              </a:rPr>
              <a:t>400</a:t>
            </a:r>
          </a:p>
        </p:txBody>
      </p:sp>
      <p:sp>
        <p:nvSpPr>
          <p:cNvPr id="40" name="Rectangle 205"/>
          <p:cNvSpPr>
            <a:spLocks noChangeArrowheads="1"/>
          </p:cNvSpPr>
          <p:nvPr/>
        </p:nvSpPr>
        <p:spPr bwMode="auto">
          <a:xfrm>
            <a:off x="234949" y="3484563"/>
            <a:ext cx="4119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</a:t>
            </a:r>
            <a:r>
              <a:rPr lang="en-US" sz="1400" dirty="0">
                <a:solidFill>
                  <a:prstClr val="white"/>
                </a:solidFill>
              </a:rPr>
              <a:t>500</a:t>
            </a:r>
          </a:p>
        </p:txBody>
      </p:sp>
      <p:sp>
        <p:nvSpPr>
          <p:cNvPr id="41" name="Rectangle 206"/>
          <p:cNvSpPr>
            <a:spLocks noChangeArrowheads="1"/>
          </p:cNvSpPr>
          <p:nvPr/>
        </p:nvSpPr>
        <p:spPr bwMode="auto">
          <a:xfrm>
            <a:off x="234949" y="3049588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$600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 207"/>
          <p:cNvSpPr>
            <a:spLocks noChangeArrowheads="1"/>
          </p:cNvSpPr>
          <p:nvPr/>
        </p:nvSpPr>
        <p:spPr bwMode="auto">
          <a:xfrm>
            <a:off x="234949" y="2624138"/>
            <a:ext cx="4119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</a:t>
            </a:r>
            <a:r>
              <a:rPr lang="en-US" sz="1400" dirty="0">
                <a:solidFill>
                  <a:prstClr val="white"/>
                </a:solidFill>
              </a:rPr>
              <a:t>700</a:t>
            </a:r>
          </a:p>
        </p:txBody>
      </p:sp>
      <p:sp>
        <p:nvSpPr>
          <p:cNvPr id="43" name="Rectangle 209"/>
          <p:cNvSpPr>
            <a:spLocks noChangeArrowheads="1"/>
          </p:cNvSpPr>
          <p:nvPr/>
        </p:nvSpPr>
        <p:spPr bwMode="auto">
          <a:xfrm>
            <a:off x="234949" y="2189163"/>
            <a:ext cx="3975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$800</a:t>
            </a:r>
          </a:p>
        </p:txBody>
      </p:sp>
      <p:sp>
        <p:nvSpPr>
          <p:cNvPr id="44" name="Rectangle 210"/>
          <p:cNvSpPr>
            <a:spLocks noChangeArrowheads="1"/>
          </p:cNvSpPr>
          <p:nvPr/>
        </p:nvSpPr>
        <p:spPr bwMode="auto">
          <a:xfrm>
            <a:off x="234949" y="1765300"/>
            <a:ext cx="4119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$</a:t>
            </a:r>
            <a:r>
              <a:rPr lang="en-US" sz="1400" dirty="0">
                <a:solidFill>
                  <a:prstClr val="white"/>
                </a:solidFill>
              </a:rPr>
              <a:t>900</a:t>
            </a:r>
          </a:p>
        </p:txBody>
      </p:sp>
      <p:sp>
        <p:nvSpPr>
          <p:cNvPr id="45" name="Rectangle 211"/>
          <p:cNvSpPr>
            <a:spLocks noChangeArrowheads="1"/>
          </p:cNvSpPr>
          <p:nvPr/>
        </p:nvSpPr>
        <p:spPr bwMode="auto">
          <a:xfrm rot="18900000">
            <a:off x="541539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 212"/>
          <p:cNvSpPr>
            <a:spLocks noChangeArrowheads="1"/>
          </p:cNvSpPr>
          <p:nvPr/>
        </p:nvSpPr>
        <p:spPr bwMode="auto">
          <a:xfrm rot="18900000">
            <a:off x="896345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213"/>
          <p:cNvSpPr>
            <a:spLocks noChangeArrowheads="1"/>
          </p:cNvSpPr>
          <p:nvPr/>
        </p:nvSpPr>
        <p:spPr bwMode="auto">
          <a:xfrm rot="18900000">
            <a:off x="1261470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214"/>
          <p:cNvSpPr>
            <a:spLocks noChangeArrowheads="1"/>
          </p:cNvSpPr>
          <p:nvPr/>
        </p:nvSpPr>
        <p:spPr bwMode="auto">
          <a:xfrm rot="18900000">
            <a:off x="1617070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215"/>
          <p:cNvSpPr>
            <a:spLocks noChangeArrowheads="1"/>
          </p:cNvSpPr>
          <p:nvPr/>
        </p:nvSpPr>
        <p:spPr bwMode="auto">
          <a:xfrm rot="18900000">
            <a:off x="1971083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216"/>
          <p:cNvSpPr>
            <a:spLocks noChangeArrowheads="1"/>
          </p:cNvSpPr>
          <p:nvPr/>
        </p:nvSpPr>
        <p:spPr bwMode="auto">
          <a:xfrm rot="18900000">
            <a:off x="2326683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217"/>
          <p:cNvSpPr>
            <a:spLocks noChangeArrowheads="1"/>
          </p:cNvSpPr>
          <p:nvPr/>
        </p:nvSpPr>
        <p:spPr bwMode="auto">
          <a:xfrm rot="18900000">
            <a:off x="2691808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ectangle 218"/>
          <p:cNvSpPr>
            <a:spLocks noChangeArrowheads="1"/>
          </p:cNvSpPr>
          <p:nvPr/>
        </p:nvSpPr>
        <p:spPr bwMode="auto">
          <a:xfrm rot="18900000">
            <a:off x="3046614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219"/>
          <p:cNvSpPr>
            <a:spLocks noChangeArrowheads="1"/>
          </p:cNvSpPr>
          <p:nvPr/>
        </p:nvSpPr>
        <p:spPr bwMode="auto">
          <a:xfrm rot="18900000">
            <a:off x="3401420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1999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Rectangle 220"/>
          <p:cNvSpPr>
            <a:spLocks noChangeArrowheads="1"/>
          </p:cNvSpPr>
          <p:nvPr/>
        </p:nvSpPr>
        <p:spPr bwMode="auto">
          <a:xfrm rot="18900000">
            <a:off x="3757020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ectangle 221"/>
          <p:cNvSpPr>
            <a:spLocks noChangeArrowheads="1"/>
          </p:cNvSpPr>
          <p:nvPr/>
        </p:nvSpPr>
        <p:spPr bwMode="auto">
          <a:xfrm rot="18900000">
            <a:off x="4122145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Rectangle 222"/>
          <p:cNvSpPr>
            <a:spLocks noChangeArrowheads="1"/>
          </p:cNvSpPr>
          <p:nvPr/>
        </p:nvSpPr>
        <p:spPr bwMode="auto">
          <a:xfrm rot="18900000">
            <a:off x="4477745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223"/>
          <p:cNvSpPr>
            <a:spLocks noChangeArrowheads="1"/>
          </p:cNvSpPr>
          <p:nvPr/>
        </p:nvSpPr>
        <p:spPr bwMode="auto">
          <a:xfrm rot="18900000">
            <a:off x="4833345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Rectangle 224"/>
          <p:cNvSpPr>
            <a:spLocks noChangeArrowheads="1"/>
          </p:cNvSpPr>
          <p:nvPr/>
        </p:nvSpPr>
        <p:spPr bwMode="auto">
          <a:xfrm rot="18900000">
            <a:off x="5188945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225"/>
          <p:cNvSpPr>
            <a:spLocks noChangeArrowheads="1"/>
          </p:cNvSpPr>
          <p:nvPr/>
        </p:nvSpPr>
        <p:spPr bwMode="auto">
          <a:xfrm rot="18900000">
            <a:off x="5553277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226"/>
          <p:cNvSpPr>
            <a:spLocks noChangeArrowheads="1"/>
          </p:cNvSpPr>
          <p:nvPr/>
        </p:nvSpPr>
        <p:spPr bwMode="auto">
          <a:xfrm rot="18900000">
            <a:off x="5908083" y="599359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Rectangle 227"/>
          <p:cNvSpPr>
            <a:spLocks noChangeArrowheads="1"/>
          </p:cNvSpPr>
          <p:nvPr/>
        </p:nvSpPr>
        <p:spPr bwMode="auto">
          <a:xfrm rot="16200000">
            <a:off x="-177524" y="3948034"/>
            <a:ext cx="5995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Millions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Freeform 229"/>
          <p:cNvSpPr>
            <a:spLocks/>
          </p:cNvSpPr>
          <p:nvPr/>
        </p:nvSpPr>
        <p:spPr bwMode="auto">
          <a:xfrm>
            <a:off x="1219200" y="1828800"/>
            <a:ext cx="98425" cy="103187"/>
          </a:xfrm>
          <a:custGeom>
            <a:avLst/>
            <a:gdLst>
              <a:gd name="T0" fmla="*/ 78073256 w 62"/>
              <a:gd name="T1" fmla="*/ 0 h 65"/>
              <a:gd name="T2" fmla="*/ 156146511 w 62"/>
              <a:gd name="T3" fmla="*/ 80644596 h 65"/>
              <a:gd name="T4" fmla="*/ 78073256 w 62"/>
              <a:gd name="T5" fmla="*/ 163810129 h 65"/>
              <a:gd name="T6" fmla="*/ 0 w 62"/>
              <a:gd name="T7" fmla="*/ 80644596 h 65"/>
              <a:gd name="T8" fmla="*/ 78073256 w 62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5"/>
              <a:gd name="T17" fmla="*/ 62 w 62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5">
                <a:moveTo>
                  <a:pt x="31" y="0"/>
                </a:moveTo>
                <a:lnTo>
                  <a:pt x="62" y="32"/>
                </a:lnTo>
                <a:lnTo>
                  <a:pt x="31" y="65"/>
                </a:lnTo>
                <a:lnTo>
                  <a:pt x="0" y="32"/>
                </a:lnTo>
                <a:lnTo>
                  <a:pt x="31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" name="Rectangle 230"/>
          <p:cNvSpPr>
            <a:spLocks noChangeArrowheads="1"/>
          </p:cNvSpPr>
          <p:nvPr/>
        </p:nvSpPr>
        <p:spPr bwMode="auto">
          <a:xfrm>
            <a:off x="1371600" y="1752600"/>
            <a:ext cx="41652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Part 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Rectangle 232"/>
          <p:cNvSpPr>
            <a:spLocks noChangeArrowheads="1"/>
          </p:cNvSpPr>
          <p:nvPr/>
        </p:nvSpPr>
        <p:spPr bwMode="auto">
          <a:xfrm>
            <a:off x="1219200" y="2057400"/>
            <a:ext cx="88900" cy="93662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7" name="Rectangle 233"/>
          <p:cNvSpPr>
            <a:spLocks noChangeArrowheads="1"/>
          </p:cNvSpPr>
          <p:nvPr/>
        </p:nvSpPr>
        <p:spPr bwMode="auto">
          <a:xfrm>
            <a:off x="1371600" y="1981200"/>
            <a:ext cx="7658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Part B Base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Freeform 235"/>
          <p:cNvSpPr>
            <a:spLocks/>
          </p:cNvSpPr>
          <p:nvPr/>
        </p:nvSpPr>
        <p:spPr bwMode="auto">
          <a:xfrm>
            <a:off x="1219200" y="2286000"/>
            <a:ext cx="98425" cy="103188"/>
          </a:xfrm>
          <a:custGeom>
            <a:avLst/>
            <a:gdLst>
              <a:gd name="T0" fmla="*/ 78073256 w 62"/>
              <a:gd name="T1" fmla="*/ 0 h 65"/>
              <a:gd name="T2" fmla="*/ 156146511 w 62"/>
              <a:gd name="T3" fmla="*/ 163811716 h 65"/>
              <a:gd name="T4" fmla="*/ 0 w 62"/>
              <a:gd name="T5" fmla="*/ 163811716 h 65"/>
              <a:gd name="T6" fmla="*/ 78073256 w 62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65"/>
              <a:gd name="T14" fmla="*/ 62 w 62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65">
                <a:moveTo>
                  <a:pt x="31" y="0"/>
                </a:moveTo>
                <a:lnTo>
                  <a:pt x="62" y="65"/>
                </a:lnTo>
                <a:lnTo>
                  <a:pt x="0" y="65"/>
                </a:lnTo>
                <a:lnTo>
                  <a:pt x="31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" name="Rectangle 236"/>
          <p:cNvSpPr>
            <a:spLocks noChangeArrowheads="1"/>
          </p:cNvSpPr>
          <p:nvPr/>
        </p:nvSpPr>
        <p:spPr bwMode="auto">
          <a:xfrm>
            <a:off x="1371600" y="2209800"/>
            <a:ext cx="382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ADAP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Rectangle 238"/>
          <p:cNvSpPr>
            <a:spLocks noChangeArrowheads="1"/>
          </p:cNvSpPr>
          <p:nvPr/>
        </p:nvSpPr>
        <p:spPr bwMode="auto">
          <a:xfrm>
            <a:off x="1219200" y="2743200"/>
            <a:ext cx="107950" cy="1143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7" name="Rectangle 243"/>
          <p:cNvSpPr>
            <a:spLocks noChangeArrowheads="1"/>
          </p:cNvSpPr>
          <p:nvPr/>
        </p:nvSpPr>
        <p:spPr bwMode="auto">
          <a:xfrm>
            <a:off x="1371600" y="2438400"/>
            <a:ext cx="41652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Part 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>
            <a:off x="1219200" y="2514600"/>
            <a:ext cx="98425" cy="103187"/>
          </a:xfrm>
          <a:custGeom>
            <a:avLst/>
            <a:gdLst>
              <a:gd name="T0" fmla="*/ 78073256 w 62"/>
              <a:gd name="T1" fmla="*/ 0 h 65"/>
              <a:gd name="T2" fmla="*/ 156146511 w 62"/>
              <a:gd name="T3" fmla="*/ 83165533 h 65"/>
              <a:gd name="T4" fmla="*/ 78073256 w 62"/>
              <a:gd name="T5" fmla="*/ 163810129 h 65"/>
              <a:gd name="T6" fmla="*/ 0 w 62"/>
              <a:gd name="T7" fmla="*/ 83165533 h 65"/>
              <a:gd name="T8" fmla="*/ 78073256 w 62"/>
              <a:gd name="T9" fmla="*/ 0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65"/>
              <a:gd name="T17" fmla="*/ 62 w 62"/>
              <a:gd name="T18" fmla="*/ 65 h 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65">
                <a:moveTo>
                  <a:pt x="31" y="0"/>
                </a:moveTo>
                <a:lnTo>
                  <a:pt x="62" y="33"/>
                </a:lnTo>
                <a:lnTo>
                  <a:pt x="31" y="65"/>
                </a:lnTo>
                <a:lnTo>
                  <a:pt x="0" y="33"/>
                </a:lnTo>
                <a:lnTo>
                  <a:pt x="31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0" name="Rectangle 246"/>
          <p:cNvSpPr>
            <a:spLocks noChangeArrowheads="1"/>
          </p:cNvSpPr>
          <p:nvPr/>
        </p:nvSpPr>
        <p:spPr bwMode="auto">
          <a:xfrm>
            <a:off x="1371600" y="2667000"/>
            <a:ext cx="418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Part 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Oval 248"/>
          <p:cNvSpPr>
            <a:spLocks noChangeArrowheads="1"/>
          </p:cNvSpPr>
          <p:nvPr/>
        </p:nvSpPr>
        <p:spPr bwMode="auto">
          <a:xfrm>
            <a:off x="1219200" y="2971800"/>
            <a:ext cx="88900" cy="920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3" name="Rectangle 249"/>
          <p:cNvSpPr>
            <a:spLocks noChangeArrowheads="1"/>
          </p:cNvSpPr>
          <p:nvPr/>
        </p:nvSpPr>
        <p:spPr bwMode="auto">
          <a:xfrm>
            <a:off x="1371600" y="2895600"/>
            <a:ext cx="91185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Dental Reimb.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Freeform 251"/>
          <p:cNvSpPr>
            <a:spLocks/>
          </p:cNvSpPr>
          <p:nvPr/>
        </p:nvSpPr>
        <p:spPr bwMode="auto">
          <a:xfrm>
            <a:off x="1219200" y="3200400"/>
            <a:ext cx="98425" cy="103188"/>
          </a:xfrm>
          <a:custGeom>
            <a:avLst/>
            <a:gdLst>
              <a:gd name="T0" fmla="*/ 78073256 w 62"/>
              <a:gd name="T1" fmla="*/ 0 h 65"/>
              <a:gd name="T2" fmla="*/ 156146511 w 62"/>
              <a:gd name="T3" fmla="*/ 163811716 h 65"/>
              <a:gd name="T4" fmla="*/ 0 w 62"/>
              <a:gd name="T5" fmla="*/ 163811716 h 65"/>
              <a:gd name="T6" fmla="*/ 78073256 w 62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65"/>
              <a:gd name="T14" fmla="*/ 62 w 62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65">
                <a:moveTo>
                  <a:pt x="31" y="0"/>
                </a:moveTo>
                <a:lnTo>
                  <a:pt x="62" y="65"/>
                </a:lnTo>
                <a:lnTo>
                  <a:pt x="0" y="65"/>
                </a:lnTo>
                <a:lnTo>
                  <a:pt x="31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6" name="Rectangle 252"/>
          <p:cNvSpPr>
            <a:spLocks noChangeArrowheads="1"/>
          </p:cNvSpPr>
          <p:nvPr/>
        </p:nvSpPr>
        <p:spPr bwMode="auto">
          <a:xfrm>
            <a:off x="1371600" y="3124200"/>
            <a:ext cx="41017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AETCs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Rectangle 254"/>
          <p:cNvSpPr>
            <a:spLocks noChangeArrowheads="1"/>
          </p:cNvSpPr>
          <p:nvPr/>
        </p:nvSpPr>
        <p:spPr bwMode="auto">
          <a:xfrm rot="18900000">
            <a:off x="6297020" y="598724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Freeform 37"/>
          <p:cNvSpPr>
            <a:spLocks/>
          </p:cNvSpPr>
          <p:nvPr/>
        </p:nvSpPr>
        <p:spPr bwMode="auto">
          <a:xfrm>
            <a:off x="820737" y="3048000"/>
            <a:ext cx="5299075" cy="2320925"/>
          </a:xfrm>
          <a:custGeom>
            <a:avLst/>
            <a:gdLst>
              <a:gd name="T0" fmla="*/ 0 w 544"/>
              <a:gd name="T1" fmla="*/ 2147483647 h 224"/>
              <a:gd name="T2" fmla="*/ 2147483647 w 544"/>
              <a:gd name="T3" fmla="*/ 2147483647 h 224"/>
              <a:gd name="T4" fmla="*/ 2147483647 w 544"/>
              <a:gd name="T5" fmla="*/ 2147483647 h 224"/>
              <a:gd name="T6" fmla="*/ 2147483647 w 544"/>
              <a:gd name="T7" fmla="*/ 2147483647 h 224"/>
              <a:gd name="T8" fmla="*/ 2147483647 w 544"/>
              <a:gd name="T9" fmla="*/ 2147483647 h 224"/>
              <a:gd name="T10" fmla="*/ 2147483647 w 544"/>
              <a:gd name="T11" fmla="*/ 2147483647 h 224"/>
              <a:gd name="T12" fmla="*/ 2147483647 w 544"/>
              <a:gd name="T13" fmla="*/ 2147483647 h 224"/>
              <a:gd name="T14" fmla="*/ 2147483647 w 544"/>
              <a:gd name="T15" fmla="*/ 2147483647 h 224"/>
              <a:gd name="T16" fmla="*/ 2147483647 w 544"/>
              <a:gd name="T17" fmla="*/ 2147483647 h 224"/>
              <a:gd name="T18" fmla="*/ 2147483647 w 544"/>
              <a:gd name="T19" fmla="*/ 2147483647 h 224"/>
              <a:gd name="T20" fmla="*/ 2147483647 w 544"/>
              <a:gd name="T21" fmla="*/ 2147483647 h 224"/>
              <a:gd name="T22" fmla="*/ 2147483647 w 544"/>
              <a:gd name="T23" fmla="*/ 2147483647 h 224"/>
              <a:gd name="T24" fmla="*/ 2147483647 w 544"/>
              <a:gd name="T25" fmla="*/ 0 h 224"/>
              <a:gd name="T26" fmla="*/ 2147483647 w 544"/>
              <a:gd name="T27" fmla="*/ 2147483647 h 224"/>
              <a:gd name="T28" fmla="*/ 2147483647 w 544"/>
              <a:gd name="T29" fmla="*/ 2147483647 h 224"/>
              <a:gd name="T30" fmla="*/ 2147483647 w 544"/>
              <a:gd name="T31" fmla="*/ 2147483647 h 22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4"/>
              <a:gd name="T49" fmla="*/ 0 h 224"/>
              <a:gd name="T50" fmla="*/ 544 w 544"/>
              <a:gd name="T51" fmla="*/ 224 h 22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4" h="224">
                <a:moveTo>
                  <a:pt x="0" y="224"/>
                </a:moveTo>
                <a:lnTo>
                  <a:pt x="36" y="210"/>
                </a:lnTo>
                <a:lnTo>
                  <a:pt x="73" y="183"/>
                </a:lnTo>
                <a:lnTo>
                  <a:pt x="109" y="125"/>
                </a:lnTo>
                <a:lnTo>
                  <a:pt x="145" y="112"/>
                </a:lnTo>
                <a:lnTo>
                  <a:pt x="181" y="98"/>
                </a:lnTo>
                <a:lnTo>
                  <a:pt x="218" y="74"/>
                </a:lnTo>
                <a:lnTo>
                  <a:pt x="254" y="67"/>
                </a:lnTo>
                <a:lnTo>
                  <a:pt x="290" y="51"/>
                </a:lnTo>
                <a:lnTo>
                  <a:pt x="326" y="34"/>
                </a:lnTo>
                <a:lnTo>
                  <a:pt x="363" y="10"/>
                </a:lnTo>
                <a:lnTo>
                  <a:pt x="399" y="3"/>
                </a:lnTo>
                <a:lnTo>
                  <a:pt x="435" y="0"/>
                </a:lnTo>
                <a:lnTo>
                  <a:pt x="471" y="2"/>
                </a:lnTo>
                <a:lnTo>
                  <a:pt x="508" y="4"/>
                </a:lnTo>
                <a:lnTo>
                  <a:pt x="544" y="10"/>
                </a:lnTo>
              </a:path>
            </a:pathLst>
          </a:custGeom>
          <a:noFill/>
          <a:ln w="301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9" name="Freeform 44"/>
          <p:cNvSpPr>
            <a:spLocks/>
          </p:cNvSpPr>
          <p:nvPr/>
        </p:nvSpPr>
        <p:spPr bwMode="auto">
          <a:xfrm>
            <a:off x="725487" y="5307013"/>
            <a:ext cx="115888" cy="123825"/>
          </a:xfrm>
          <a:custGeom>
            <a:avLst/>
            <a:gdLst>
              <a:gd name="T0" fmla="*/ 91925793 w 74"/>
              <a:gd name="T1" fmla="*/ 0 h 78"/>
              <a:gd name="T2" fmla="*/ 183851587 w 74"/>
              <a:gd name="T3" fmla="*/ 98286874 h 78"/>
              <a:gd name="T4" fmla="*/ 91925793 w 74"/>
              <a:gd name="T5" fmla="*/ 196572160 h 78"/>
              <a:gd name="T6" fmla="*/ 0 w 74"/>
              <a:gd name="T7" fmla="*/ 98286874 h 78"/>
              <a:gd name="T8" fmla="*/ 91925793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0" name="Freeform 45"/>
          <p:cNvSpPr>
            <a:spLocks/>
          </p:cNvSpPr>
          <p:nvPr/>
        </p:nvSpPr>
        <p:spPr bwMode="auto">
          <a:xfrm>
            <a:off x="1079500" y="5162550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1" name="Freeform 46"/>
          <p:cNvSpPr>
            <a:spLocks/>
          </p:cNvSpPr>
          <p:nvPr/>
        </p:nvSpPr>
        <p:spPr bwMode="auto">
          <a:xfrm>
            <a:off x="1444625" y="4883150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" name="Freeform 47"/>
          <p:cNvSpPr>
            <a:spLocks/>
          </p:cNvSpPr>
          <p:nvPr/>
        </p:nvSpPr>
        <p:spPr bwMode="auto">
          <a:xfrm>
            <a:off x="1800225" y="4281488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3" name="Freeform 48"/>
          <p:cNvSpPr>
            <a:spLocks/>
          </p:cNvSpPr>
          <p:nvPr/>
        </p:nvSpPr>
        <p:spPr bwMode="auto">
          <a:xfrm>
            <a:off x="2154237" y="4146550"/>
            <a:ext cx="119063" cy="125413"/>
          </a:xfrm>
          <a:custGeom>
            <a:avLst/>
            <a:gdLst>
              <a:gd name="T0" fmla="*/ 95702825 w 75"/>
              <a:gd name="T1" fmla="*/ 0 h 79"/>
              <a:gd name="T2" fmla="*/ 188887866 w 75"/>
              <a:gd name="T3" fmla="*/ 100806638 h 79"/>
              <a:gd name="T4" fmla="*/ 95702825 w 75"/>
              <a:gd name="T5" fmla="*/ 199093904 h 79"/>
              <a:gd name="T6" fmla="*/ 0 w 75"/>
              <a:gd name="T7" fmla="*/ 100806638 h 79"/>
              <a:gd name="T8" fmla="*/ 95702825 w 75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9"/>
              <a:gd name="T17" fmla="*/ 75 w 7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9">
                <a:moveTo>
                  <a:pt x="38" y="0"/>
                </a:moveTo>
                <a:lnTo>
                  <a:pt x="75" y="40"/>
                </a:lnTo>
                <a:lnTo>
                  <a:pt x="38" y="79"/>
                </a:lnTo>
                <a:lnTo>
                  <a:pt x="0" y="40"/>
                </a:lnTo>
                <a:lnTo>
                  <a:pt x="38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" name="Freeform 49"/>
          <p:cNvSpPr>
            <a:spLocks/>
          </p:cNvSpPr>
          <p:nvPr/>
        </p:nvSpPr>
        <p:spPr bwMode="auto">
          <a:xfrm>
            <a:off x="2509837" y="4002088"/>
            <a:ext cx="119063" cy="123825"/>
          </a:xfrm>
          <a:custGeom>
            <a:avLst/>
            <a:gdLst>
              <a:gd name="T0" fmla="*/ 95702825 w 75"/>
              <a:gd name="T1" fmla="*/ 0 h 78"/>
              <a:gd name="T2" fmla="*/ 188887866 w 75"/>
              <a:gd name="T3" fmla="*/ 98286874 h 78"/>
              <a:gd name="T4" fmla="*/ 95702825 w 75"/>
              <a:gd name="T5" fmla="*/ 196572160 h 78"/>
              <a:gd name="T6" fmla="*/ 0 w 75"/>
              <a:gd name="T7" fmla="*/ 98286874 h 78"/>
              <a:gd name="T8" fmla="*/ 95702825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8" y="0"/>
                </a:moveTo>
                <a:lnTo>
                  <a:pt x="75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5" name="Freeform 50"/>
          <p:cNvSpPr>
            <a:spLocks/>
          </p:cNvSpPr>
          <p:nvPr/>
        </p:nvSpPr>
        <p:spPr bwMode="auto">
          <a:xfrm>
            <a:off x="2874962" y="3752850"/>
            <a:ext cx="119063" cy="125413"/>
          </a:xfrm>
          <a:custGeom>
            <a:avLst/>
            <a:gdLst>
              <a:gd name="T0" fmla="*/ 95702825 w 75"/>
              <a:gd name="T1" fmla="*/ 0 h 79"/>
              <a:gd name="T2" fmla="*/ 188887866 w 75"/>
              <a:gd name="T3" fmla="*/ 100806638 h 79"/>
              <a:gd name="T4" fmla="*/ 95702825 w 75"/>
              <a:gd name="T5" fmla="*/ 199093904 h 79"/>
              <a:gd name="T6" fmla="*/ 0 w 75"/>
              <a:gd name="T7" fmla="*/ 100806638 h 79"/>
              <a:gd name="T8" fmla="*/ 95702825 w 75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9"/>
              <a:gd name="T17" fmla="*/ 75 w 7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9">
                <a:moveTo>
                  <a:pt x="38" y="0"/>
                </a:moveTo>
                <a:lnTo>
                  <a:pt x="75" y="40"/>
                </a:lnTo>
                <a:lnTo>
                  <a:pt x="38" y="79"/>
                </a:lnTo>
                <a:lnTo>
                  <a:pt x="0" y="40"/>
                </a:lnTo>
                <a:lnTo>
                  <a:pt x="38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6" name="Freeform 51"/>
          <p:cNvSpPr>
            <a:spLocks/>
          </p:cNvSpPr>
          <p:nvPr/>
        </p:nvSpPr>
        <p:spPr bwMode="auto">
          <a:xfrm>
            <a:off x="3228975" y="3681413"/>
            <a:ext cx="119062" cy="123825"/>
          </a:xfrm>
          <a:custGeom>
            <a:avLst/>
            <a:gdLst>
              <a:gd name="T0" fmla="*/ 95702021 w 75"/>
              <a:gd name="T1" fmla="*/ 0 h 78"/>
              <a:gd name="T2" fmla="*/ 188886280 w 75"/>
              <a:gd name="T3" fmla="*/ 98286874 h 78"/>
              <a:gd name="T4" fmla="*/ 95702021 w 75"/>
              <a:gd name="T5" fmla="*/ 196572160 h 78"/>
              <a:gd name="T6" fmla="*/ 0 w 75"/>
              <a:gd name="T7" fmla="*/ 98286874 h 78"/>
              <a:gd name="T8" fmla="*/ 95702021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8" y="0"/>
                </a:moveTo>
                <a:lnTo>
                  <a:pt x="75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7" name="Freeform 52"/>
          <p:cNvSpPr>
            <a:spLocks/>
          </p:cNvSpPr>
          <p:nvPr/>
        </p:nvSpPr>
        <p:spPr bwMode="auto">
          <a:xfrm>
            <a:off x="3584575" y="3514725"/>
            <a:ext cx="119062" cy="125413"/>
          </a:xfrm>
          <a:custGeom>
            <a:avLst/>
            <a:gdLst>
              <a:gd name="T0" fmla="*/ 95702021 w 75"/>
              <a:gd name="T1" fmla="*/ 0 h 79"/>
              <a:gd name="T2" fmla="*/ 188886280 w 75"/>
              <a:gd name="T3" fmla="*/ 98287266 h 79"/>
              <a:gd name="T4" fmla="*/ 95702021 w 75"/>
              <a:gd name="T5" fmla="*/ 199093904 h 79"/>
              <a:gd name="T6" fmla="*/ 0 w 75"/>
              <a:gd name="T7" fmla="*/ 98287266 h 79"/>
              <a:gd name="T8" fmla="*/ 95702021 w 75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9"/>
              <a:gd name="T17" fmla="*/ 75 w 7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9">
                <a:moveTo>
                  <a:pt x="38" y="0"/>
                </a:moveTo>
                <a:lnTo>
                  <a:pt x="75" y="39"/>
                </a:lnTo>
                <a:lnTo>
                  <a:pt x="38" y="79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8" name="Freeform 53"/>
          <p:cNvSpPr>
            <a:spLocks/>
          </p:cNvSpPr>
          <p:nvPr/>
        </p:nvSpPr>
        <p:spPr bwMode="auto">
          <a:xfrm>
            <a:off x="3940175" y="3338513"/>
            <a:ext cx="119062" cy="125412"/>
          </a:xfrm>
          <a:custGeom>
            <a:avLst/>
            <a:gdLst>
              <a:gd name="T0" fmla="*/ 93184258 w 75"/>
              <a:gd name="T1" fmla="*/ 0 h 79"/>
              <a:gd name="T2" fmla="*/ 188886280 w 75"/>
              <a:gd name="T3" fmla="*/ 100805834 h 79"/>
              <a:gd name="T4" fmla="*/ 93184258 w 75"/>
              <a:gd name="T5" fmla="*/ 199092316 h 79"/>
              <a:gd name="T6" fmla="*/ 0 w 75"/>
              <a:gd name="T7" fmla="*/ 100805834 h 79"/>
              <a:gd name="T8" fmla="*/ 93184258 w 75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9"/>
              <a:gd name="T17" fmla="*/ 75 w 7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9">
                <a:moveTo>
                  <a:pt x="37" y="0"/>
                </a:moveTo>
                <a:lnTo>
                  <a:pt x="75" y="40"/>
                </a:lnTo>
                <a:lnTo>
                  <a:pt x="37" y="79"/>
                </a:lnTo>
                <a:lnTo>
                  <a:pt x="0" y="40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9" name="Freeform 54"/>
          <p:cNvSpPr>
            <a:spLocks/>
          </p:cNvSpPr>
          <p:nvPr/>
        </p:nvSpPr>
        <p:spPr bwMode="auto">
          <a:xfrm>
            <a:off x="4305300" y="3090863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98286874 h 78"/>
              <a:gd name="T4" fmla="*/ 93184258 w 75"/>
              <a:gd name="T5" fmla="*/ 196572160 h 78"/>
              <a:gd name="T6" fmla="*/ 0 w 75"/>
              <a:gd name="T7" fmla="*/ 98286874 h 78"/>
              <a:gd name="T8" fmla="*/ 93184258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Freeform 55"/>
          <p:cNvSpPr>
            <a:spLocks/>
          </p:cNvSpPr>
          <p:nvPr/>
        </p:nvSpPr>
        <p:spPr bwMode="auto">
          <a:xfrm>
            <a:off x="4660900" y="3017838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98286874 h 78"/>
              <a:gd name="T4" fmla="*/ 93184258 w 75"/>
              <a:gd name="T5" fmla="*/ 196572160 h 78"/>
              <a:gd name="T6" fmla="*/ 0 w 75"/>
              <a:gd name="T7" fmla="*/ 98286874 h 78"/>
              <a:gd name="T8" fmla="*/ 93184258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1" name="Freeform 56"/>
          <p:cNvSpPr>
            <a:spLocks/>
          </p:cNvSpPr>
          <p:nvPr/>
        </p:nvSpPr>
        <p:spPr bwMode="auto">
          <a:xfrm>
            <a:off x="5016500" y="2987675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98286874 h 78"/>
              <a:gd name="T4" fmla="*/ 93184258 w 75"/>
              <a:gd name="T5" fmla="*/ 196572160 h 78"/>
              <a:gd name="T6" fmla="*/ 0 w 75"/>
              <a:gd name="T7" fmla="*/ 98286874 h 78"/>
              <a:gd name="T8" fmla="*/ 93184258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" name="Freeform 57"/>
          <p:cNvSpPr>
            <a:spLocks/>
          </p:cNvSpPr>
          <p:nvPr/>
        </p:nvSpPr>
        <p:spPr bwMode="auto">
          <a:xfrm>
            <a:off x="5372100" y="3008313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" name="Freeform 58"/>
          <p:cNvSpPr>
            <a:spLocks/>
          </p:cNvSpPr>
          <p:nvPr/>
        </p:nvSpPr>
        <p:spPr bwMode="auto">
          <a:xfrm>
            <a:off x="5735637" y="3028950"/>
            <a:ext cx="119063" cy="123825"/>
          </a:xfrm>
          <a:custGeom>
            <a:avLst/>
            <a:gdLst>
              <a:gd name="T0" fmla="*/ 93185041 w 75"/>
              <a:gd name="T1" fmla="*/ 0 h 78"/>
              <a:gd name="T2" fmla="*/ 188887866 w 75"/>
              <a:gd name="T3" fmla="*/ 98286874 h 78"/>
              <a:gd name="T4" fmla="*/ 93185041 w 75"/>
              <a:gd name="T5" fmla="*/ 196572160 h 78"/>
              <a:gd name="T6" fmla="*/ 0 w 75"/>
              <a:gd name="T7" fmla="*/ 98286874 h 78"/>
              <a:gd name="T8" fmla="*/ 93185041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" name="Freeform 59"/>
          <p:cNvSpPr>
            <a:spLocks/>
          </p:cNvSpPr>
          <p:nvPr/>
        </p:nvSpPr>
        <p:spPr bwMode="auto">
          <a:xfrm>
            <a:off x="6091237" y="3090863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5" name="Freeform 38"/>
          <p:cNvSpPr>
            <a:spLocks/>
          </p:cNvSpPr>
          <p:nvPr/>
        </p:nvSpPr>
        <p:spPr bwMode="auto">
          <a:xfrm>
            <a:off x="820737" y="4230688"/>
            <a:ext cx="5367338" cy="1138237"/>
          </a:xfrm>
          <a:custGeom>
            <a:avLst/>
            <a:gdLst>
              <a:gd name="T0" fmla="*/ 0 w 544"/>
              <a:gd name="T1" fmla="*/ 2147483647 h 110"/>
              <a:gd name="T2" fmla="*/ 2147483647 w 544"/>
              <a:gd name="T3" fmla="*/ 2147483647 h 110"/>
              <a:gd name="T4" fmla="*/ 2147483647 w 544"/>
              <a:gd name="T5" fmla="*/ 2147483647 h 110"/>
              <a:gd name="T6" fmla="*/ 2147483647 w 544"/>
              <a:gd name="T7" fmla="*/ 2147483647 h 110"/>
              <a:gd name="T8" fmla="*/ 2147483647 w 544"/>
              <a:gd name="T9" fmla="*/ 2147483647 h 110"/>
              <a:gd name="T10" fmla="*/ 2147483647 w 544"/>
              <a:gd name="T11" fmla="*/ 2147483647 h 110"/>
              <a:gd name="T12" fmla="*/ 2147483647 w 544"/>
              <a:gd name="T13" fmla="*/ 2147483647 h 110"/>
              <a:gd name="T14" fmla="*/ 2147483647 w 544"/>
              <a:gd name="T15" fmla="*/ 2147483647 h 110"/>
              <a:gd name="T16" fmla="*/ 2147483647 w 544"/>
              <a:gd name="T17" fmla="*/ 2147483647 h 110"/>
              <a:gd name="T18" fmla="*/ 2147483647 w 544"/>
              <a:gd name="T19" fmla="*/ 2147483647 h 110"/>
              <a:gd name="T20" fmla="*/ 2147483647 w 544"/>
              <a:gd name="T21" fmla="*/ 2147483647 h 110"/>
              <a:gd name="T22" fmla="*/ 2147483647 w 544"/>
              <a:gd name="T23" fmla="*/ 2147483647 h 110"/>
              <a:gd name="T24" fmla="*/ 2147483647 w 544"/>
              <a:gd name="T25" fmla="*/ 0 h 110"/>
              <a:gd name="T26" fmla="*/ 2147483647 w 544"/>
              <a:gd name="T27" fmla="*/ 2147483647 h 110"/>
              <a:gd name="T28" fmla="*/ 2147483647 w 544"/>
              <a:gd name="T29" fmla="*/ 2147483647 h 110"/>
              <a:gd name="T30" fmla="*/ 2147483647 w 544"/>
              <a:gd name="T31" fmla="*/ 2147483647 h 1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4"/>
              <a:gd name="T49" fmla="*/ 0 h 110"/>
              <a:gd name="T50" fmla="*/ 544 w 544"/>
              <a:gd name="T51" fmla="*/ 110 h 1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4" h="110">
                <a:moveTo>
                  <a:pt x="0" y="110"/>
                </a:moveTo>
                <a:lnTo>
                  <a:pt x="36" y="101"/>
                </a:lnTo>
                <a:lnTo>
                  <a:pt x="73" y="98"/>
                </a:lnTo>
                <a:lnTo>
                  <a:pt x="109" y="70"/>
                </a:lnTo>
                <a:lnTo>
                  <a:pt x="145" y="64"/>
                </a:lnTo>
                <a:lnTo>
                  <a:pt x="181" y="59"/>
                </a:lnTo>
                <a:lnTo>
                  <a:pt x="218" y="42"/>
                </a:lnTo>
                <a:lnTo>
                  <a:pt x="254" y="39"/>
                </a:lnTo>
                <a:lnTo>
                  <a:pt x="290" y="31"/>
                </a:lnTo>
                <a:lnTo>
                  <a:pt x="326" y="23"/>
                </a:lnTo>
                <a:lnTo>
                  <a:pt x="363" y="13"/>
                </a:lnTo>
                <a:lnTo>
                  <a:pt x="399" y="6"/>
                </a:lnTo>
                <a:lnTo>
                  <a:pt x="435" y="0"/>
                </a:lnTo>
                <a:lnTo>
                  <a:pt x="471" y="1"/>
                </a:lnTo>
                <a:lnTo>
                  <a:pt x="508" y="2"/>
                </a:lnTo>
                <a:lnTo>
                  <a:pt x="544" y="9"/>
                </a:lnTo>
              </a:path>
            </a:pathLst>
          </a:custGeom>
          <a:noFill/>
          <a:ln w="301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6" name="Rectangle 60"/>
          <p:cNvSpPr>
            <a:spLocks noChangeArrowheads="1"/>
          </p:cNvSpPr>
          <p:nvPr/>
        </p:nvSpPr>
        <p:spPr bwMode="auto">
          <a:xfrm>
            <a:off x="725487" y="5307013"/>
            <a:ext cx="106363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Rectangle 61"/>
          <p:cNvSpPr>
            <a:spLocks noChangeArrowheads="1"/>
          </p:cNvSpPr>
          <p:nvPr/>
        </p:nvSpPr>
        <p:spPr bwMode="auto">
          <a:xfrm>
            <a:off x="1079500" y="5213350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8" name="Rectangle 62"/>
          <p:cNvSpPr>
            <a:spLocks noChangeArrowheads="1"/>
          </p:cNvSpPr>
          <p:nvPr/>
        </p:nvSpPr>
        <p:spPr bwMode="auto">
          <a:xfrm>
            <a:off x="1444625" y="5183188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9" name="Rectangle 63"/>
          <p:cNvSpPr>
            <a:spLocks noChangeArrowheads="1"/>
          </p:cNvSpPr>
          <p:nvPr/>
        </p:nvSpPr>
        <p:spPr bwMode="auto">
          <a:xfrm>
            <a:off x="1800225" y="4892675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0" name="Rectangle 64"/>
          <p:cNvSpPr>
            <a:spLocks noChangeArrowheads="1"/>
          </p:cNvSpPr>
          <p:nvPr/>
        </p:nvSpPr>
        <p:spPr bwMode="auto">
          <a:xfrm>
            <a:off x="2154237" y="4830763"/>
            <a:ext cx="109538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1" name="Rectangle 65"/>
          <p:cNvSpPr>
            <a:spLocks noChangeArrowheads="1"/>
          </p:cNvSpPr>
          <p:nvPr/>
        </p:nvSpPr>
        <p:spPr bwMode="auto">
          <a:xfrm>
            <a:off x="2509837" y="4778375"/>
            <a:ext cx="109538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2" name="Rectangle 66"/>
          <p:cNvSpPr>
            <a:spLocks noChangeArrowheads="1"/>
          </p:cNvSpPr>
          <p:nvPr/>
        </p:nvSpPr>
        <p:spPr bwMode="auto">
          <a:xfrm>
            <a:off x="2874962" y="4602163"/>
            <a:ext cx="109538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3" name="Rectangle 67"/>
          <p:cNvSpPr>
            <a:spLocks noChangeArrowheads="1"/>
          </p:cNvSpPr>
          <p:nvPr/>
        </p:nvSpPr>
        <p:spPr bwMode="auto">
          <a:xfrm>
            <a:off x="3228975" y="4572000"/>
            <a:ext cx="109537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4" name="Rectangle 68"/>
          <p:cNvSpPr>
            <a:spLocks noChangeArrowheads="1"/>
          </p:cNvSpPr>
          <p:nvPr/>
        </p:nvSpPr>
        <p:spPr bwMode="auto">
          <a:xfrm>
            <a:off x="3584575" y="4489450"/>
            <a:ext cx="109537" cy="112713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" name="Rectangle 69"/>
          <p:cNvSpPr>
            <a:spLocks noChangeArrowheads="1"/>
          </p:cNvSpPr>
          <p:nvPr/>
        </p:nvSpPr>
        <p:spPr bwMode="auto">
          <a:xfrm>
            <a:off x="3940175" y="4405313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6" name="Rectangle 70"/>
          <p:cNvSpPr>
            <a:spLocks noChangeArrowheads="1"/>
          </p:cNvSpPr>
          <p:nvPr/>
        </p:nvSpPr>
        <p:spPr bwMode="auto">
          <a:xfrm>
            <a:off x="4305300" y="4302125"/>
            <a:ext cx="109537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7" name="Rectangle 71"/>
          <p:cNvSpPr>
            <a:spLocks noChangeArrowheads="1"/>
          </p:cNvSpPr>
          <p:nvPr/>
        </p:nvSpPr>
        <p:spPr bwMode="auto">
          <a:xfrm>
            <a:off x="4660900" y="4230688"/>
            <a:ext cx="107950" cy="112712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8" name="Rectangle 72"/>
          <p:cNvSpPr>
            <a:spLocks noChangeArrowheads="1"/>
          </p:cNvSpPr>
          <p:nvPr/>
        </p:nvSpPr>
        <p:spPr bwMode="auto">
          <a:xfrm>
            <a:off x="5016500" y="4167188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9" name="Rectangle 73"/>
          <p:cNvSpPr>
            <a:spLocks noChangeArrowheads="1"/>
          </p:cNvSpPr>
          <p:nvPr/>
        </p:nvSpPr>
        <p:spPr bwMode="auto">
          <a:xfrm>
            <a:off x="5372100" y="4178300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0" name="Rectangle 74"/>
          <p:cNvSpPr>
            <a:spLocks noChangeArrowheads="1"/>
          </p:cNvSpPr>
          <p:nvPr/>
        </p:nvSpPr>
        <p:spPr bwMode="auto">
          <a:xfrm>
            <a:off x="5735637" y="4187825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" name="Rectangle 75"/>
          <p:cNvSpPr>
            <a:spLocks noChangeArrowheads="1"/>
          </p:cNvSpPr>
          <p:nvPr/>
        </p:nvSpPr>
        <p:spPr bwMode="auto">
          <a:xfrm>
            <a:off x="6091237" y="4260850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" name="Freeform 39"/>
          <p:cNvSpPr>
            <a:spLocks/>
          </p:cNvSpPr>
          <p:nvPr/>
        </p:nvSpPr>
        <p:spPr bwMode="auto">
          <a:xfrm>
            <a:off x="2617787" y="2371725"/>
            <a:ext cx="3544888" cy="3143250"/>
          </a:xfrm>
          <a:custGeom>
            <a:avLst/>
            <a:gdLst>
              <a:gd name="T0" fmla="*/ 0 w 363"/>
              <a:gd name="T1" fmla="*/ 2147483647 h 305"/>
              <a:gd name="T2" fmla="*/ 2147483647 w 363"/>
              <a:gd name="T3" fmla="*/ 2147483647 h 305"/>
              <a:gd name="T4" fmla="*/ 2147483647 w 363"/>
              <a:gd name="T5" fmla="*/ 2147483647 h 305"/>
              <a:gd name="T6" fmla="*/ 2147483647 w 363"/>
              <a:gd name="T7" fmla="*/ 2147483647 h 305"/>
              <a:gd name="T8" fmla="*/ 2147483647 w 363"/>
              <a:gd name="T9" fmla="*/ 2147483647 h 305"/>
              <a:gd name="T10" fmla="*/ 2147483647 w 363"/>
              <a:gd name="T11" fmla="*/ 2147483647 h 305"/>
              <a:gd name="T12" fmla="*/ 2147483647 w 363"/>
              <a:gd name="T13" fmla="*/ 2147483647 h 305"/>
              <a:gd name="T14" fmla="*/ 2147483647 w 363"/>
              <a:gd name="T15" fmla="*/ 2147483647 h 305"/>
              <a:gd name="T16" fmla="*/ 2147483647 w 363"/>
              <a:gd name="T17" fmla="*/ 2147483647 h 305"/>
              <a:gd name="T18" fmla="*/ 2147483647 w 363"/>
              <a:gd name="T19" fmla="*/ 2147483647 h 305"/>
              <a:gd name="T20" fmla="*/ 2147483647 w 363"/>
              <a:gd name="T21" fmla="*/ 0 h 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3"/>
              <a:gd name="T34" fmla="*/ 0 h 305"/>
              <a:gd name="T35" fmla="*/ 363 w 363"/>
              <a:gd name="T36" fmla="*/ 305 h 3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3" h="305">
                <a:moveTo>
                  <a:pt x="0" y="305"/>
                </a:moveTo>
                <a:lnTo>
                  <a:pt x="37" y="258"/>
                </a:lnTo>
                <a:lnTo>
                  <a:pt x="73" y="209"/>
                </a:lnTo>
                <a:lnTo>
                  <a:pt x="109" y="136"/>
                </a:lnTo>
                <a:lnTo>
                  <a:pt x="145" y="108"/>
                </a:lnTo>
                <a:lnTo>
                  <a:pt x="182" y="83"/>
                </a:lnTo>
                <a:lnTo>
                  <a:pt x="218" y="62"/>
                </a:lnTo>
                <a:lnTo>
                  <a:pt x="254" y="31"/>
                </a:lnTo>
                <a:lnTo>
                  <a:pt x="290" y="17"/>
                </a:lnTo>
                <a:lnTo>
                  <a:pt x="327" y="1"/>
                </a:lnTo>
                <a:lnTo>
                  <a:pt x="363" y="0"/>
                </a:lnTo>
              </a:path>
            </a:pathLst>
          </a:custGeom>
          <a:noFill/>
          <a:ln w="301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3" name="Freeform 76"/>
          <p:cNvSpPr>
            <a:spLocks/>
          </p:cNvSpPr>
          <p:nvPr/>
        </p:nvSpPr>
        <p:spPr bwMode="auto">
          <a:xfrm>
            <a:off x="2509837" y="5453063"/>
            <a:ext cx="119063" cy="123825"/>
          </a:xfrm>
          <a:custGeom>
            <a:avLst/>
            <a:gdLst>
              <a:gd name="T0" fmla="*/ 95702825 w 75"/>
              <a:gd name="T1" fmla="*/ 0 h 78"/>
              <a:gd name="T2" fmla="*/ 188887866 w 75"/>
              <a:gd name="T3" fmla="*/ 196572160 h 78"/>
              <a:gd name="T4" fmla="*/ 0 w 75"/>
              <a:gd name="T5" fmla="*/ 196572160 h 78"/>
              <a:gd name="T6" fmla="*/ 95702825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8" y="0"/>
                </a:moveTo>
                <a:lnTo>
                  <a:pt x="75" y="78"/>
                </a:lnTo>
                <a:lnTo>
                  <a:pt x="0" y="7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4" name="Freeform 77"/>
          <p:cNvSpPr>
            <a:spLocks/>
          </p:cNvSpPr>
          <p:nvPr/>
        </p:nvSpPr>
        <p:spPr bwMode="auto">
          <a:xfrm>
            <a:off x="2874962" y="4965700"/>
            <a:ext cx="119063" cy="123825"/>
          </a:xfrm>
          <a:custGeom>
            <a:avLst/>
            <a:gdLst>
              <a:gd name="T0" fmla="*/ 95702825 w 75"/>
              <a:gd name="T1" fmla="*/ 0 h 78"/>
              <a:gd name="T2" fmla="*/ 188887866 w 75"/>
              <a:gd name="T3" fmla="*/ 196572160 h 78"/>
              <a:gd name="T4" fmla="*/ 0 w 75"/>
              <a:gd name="T5" fmla="*/ 196572160 h 78"/>
              <a:gd name="T6" fmla="*/ 95702825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8" y="0"/>
                </a:moveTo>
                <a:lnTo>
                  <a:pt x="75" y="78"/>
                </a:lnTo>
                <a:lnTo>
                  <a:pt x="0" y="7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5" name="Freeform 78"/>
          <p:cNvSpPr>
            <a:spLocks/>
          </p:cNvSpPr>
          <p:nvPr/>
        </p:nvSpPr>
        <p:spPr bwMode="auto">
          <a:xfrm>
            <a:off x="3228975" y="4457700"/>
            <a:ext cx="119062" cy="123825"/>
          </a:xfrm>
          <a:custGeom>
            <a:avLst/>
            <a:gdLst>
              <a:gd name="T0" fmla="*/ 95702021 w 75"/>
              <a:gd name="T1" fmla="*/ 0 h 78"/>
              <a:gd name="T2" fmla="*/ 188886280 w 75"/>
              <a:gd name="T3" fmla="*/ 196572160 h 78"/>
              <a:gd name="T4" fmla="*/ 0 w 75"/>
              <a:gd name="T5" fmla="*/ 196572160 h 78"/>
              <a:gd name="T6" fmla="*/ 95702021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8" y="0"/>
                </a:moveTo>
                <a:lnTo>
                  <a:pt x="75" y="78"/>
                </a:lnTo>
                <a:lnTo>
                  <a:pt x="0" y="7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6" name="Freeform 79"/>
          <p:cNvSpPr>
            <a:spLocks/>
          </p:cNvSpPr>
          <p:nvPr/>
        </p:nvSpPr>
        <p:spPr bwMode="auto">
          <a:xfrm>
            <a:off x="3584575" y="3702050"/>
            <a:ext cx="119062" cy="123825"/>
          </a:xfrm>
          <a:custGeom>
            <a:avLst/>
            <a:gdLst>
              <a:gd name="T0" fmla="*/ 95702021 w 75"/>
              <a:gd name="T1" fmla="*/ 0 h 78"/>
              <a:gd name="T2" fmla="*/ 188886280 w 75"/>
              <a:gd name="T3" fmla="*/ 196572160 h 78"/>
              <a:gd name="T4" fmla="*/ 0 w 75"/>
              <a:gd name="T5" fmla="*/ 196572160 h 78"/>
              <a:gd name="T6" fmla="*/ 95702021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8" y="0"/>
                </a:moveTo>
                <a:lnTo>
                  <a:pt x="75" y="78"/>
                </a:lnTo>
                <a:lnTo>
                  <a:pt x="0" y="78"/>
                </a:lnTo>
                <a:lnTo>
                  <a:pt x="38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7" name="Freeform 80"/>
          <p:cNvSpPr>
            <a:spLocks/>
          </p:cNvSpPr>
          <p:nvPr/>
        </p:nvSpPr>
        <p:spPr bwMode="auto">
          <a:xfrm>
            <a:off x="3940175" y="3411538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196572160 h 78"/>
              <a:gd name="T4" fmla="*/ 0 w 75"/>
              <a:gd name="T5" fmla="*/ 196572160 h 78"/>
              <a:gd name="T6" fmla="*/ 93184258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7" y="0"/>
                </a:moveTo>
                <a:lnTo>
                  <a:pt x="75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8" name="Freeform 81"/>
          <p:cNvSpPr>
            <a:spLocks/>
          </p:cNvSpPr>
          <p:nvPr/>
        </p:nvSpPr>
        <p:spPr bwMode="auto">
          <a:xfrm>
            <a:off x="4305300" y="3152775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196572160 h 78"/>
              <a:gd name="T4" fmla="*/ 0 w 75"/>
              <a:gd name="T5" fmla="*/ 196572160 h 78"/>
              <a:gd name="T6" fmla="*/ 93184258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7" y="0"/>
                </a:moveTo>
                <a:lnTo>
                  <a:pt x="75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9" name="Freeform 82"/>
          <p:cNvSpPr>
            <a:spLocks/>
          </p:cNvSpPr>
          <p:nvPr/>
        </p:nvSpPr>
        <p:spPr bwMode="auto">
          <a:xfrm>
            <a:off x="4660900" y="2935288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196572160 h 78"/>
              <a:gd name="T4" fmla="*/ 0 w 75"/>
              <a:gd name="T5" fmla="*/ 196572160 h 78"/>
              <a:gd name="T6" fmla="*/ 93184258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7" y="0"/>
                </a:moveTo>
                <a:lnTo>
                  <a:pt x="75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0" name="Freeform 83"/>
          <p:cNvSpPr>
            <a:spLocks/>
          </p:cNvSpPr>
          <p:nvPr/>
        </p:nvSpPr>
        <p:spPr bwMode="auto">
          <a:xfrm>
            <a:off x="5016500" y="2614613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196572160 h 78"/>
              <a:gd name="T4" fmla="*/ 0 w 75"/>
              <a:gd name="T5" fmla="*/ 196572160 h 78"/>
              <a:gd name="T6" fmla="*/ 93184258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7" y="0"/>
                </a:moveTo>
                <a:lnTo>
                  <a:pt x="75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1" name="Freeform 84"/>
          <p:cNvSpPr>
            <a:spLocks/>
          </p:cNvSpPr>
          <p:nvPr/>
        </p:nvSpPr>
        <p:spPr bwMode="auto">
          <a:xfrm>
            <a:off x="5372100" y="2468563"/>
            <a:ext cx="117475" cy="125412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2316 h 79"/>
              <a:gd name="T4" fmla="*/ 0 w 74"/>
              <a:gd name="T5" fmla="*/ 199092316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2" name="Freeform 85"/>
          <p:cNvSpPr>
            <a:spLocks/>
          </p:cNvSpPr>
          <p:nvPr/>
        </p:nvSpPr>
        <p:spPr bwMode="auto">
          <a:xfrm>
            <a:off x="5735637" y="2303463"/>
            <a:ext cx="119063" cy="123825"/>
          </a:xfrm>
          <a:custGeom>
            <a:avLst/>
            <a:gdLst>
              <a:gd name="T0" fmla="*/ 93185041 w 75"/>
              <a:gd name="T1" fmla="*/ 0 h 78"/>
              <a:gd name="T2" fmla="*/ 188887866 w 75"/>
              <a:gd name="T3" fmla="*/ 196572160 h 78"/>
              <a:gd name="T4" fmla="*/ 0 w 75"/>
              <a:gd name="T5" fmla="*/ 196572160 h 78"/>
              <a:gd name="T6" fmla="*/ 93185041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7" y="0"/>
                </a:moveTo>
                <a:lnTo>
                  <a:pt x="75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3" name="Freeform 86"/>
          <p:cNvSpPr>
            <a:spLocks/>
          </p:cNvSpPr>
          <p:nvPr/>
        </p:nvSpPr>
        <p:spPr bwMode="auto">
          <a:xfrm>
            <a:off x="6091237" y="2292350"/>
            <a:ext cx="117475" cy="125413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3904 h 79"/>
              <a:gd name="T4" fmla="*/ 0 w 74"/>
              <a:gd name="T5" fmla="*/ 199093904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4" name="Freeform 40"/>
          <p:cNvSpPr>
            <a:spLocks/>
          </p:cNvSpPr>
          <p:nvPr/>
        </p:nvSpPr>
        <p:spPr bwMode="auto">
          <a:xfrm>
            <a:off x="746125" y="4883150"/>
            <a:ext cx="5365750" cy="661988"/>
          </a:xfrm>
          <a:custGeom>
            <a:avLst/>
            <a:gdLst>
              <a:gd name="T0" fmla="*/ 0 w 544"/>
              <a:gd name="T1" fmla="*/ 2147483647 h 64"/>
              <a:gd name="T2" fmla="*/ 2147483647 w 544"/>
              <a:gd name="T3" fmla="*/ 2147483647 h 64"/>
              <a:gd name="T4" fmla="*/ 2147483647 w 544"/>
              <a:gd name="T5" fmla="*/ 2147483647 h 64"/>
              <a:gd name="T6" fmla="*/ 2147483647 w 544"/>
              <a:gd name="T7" fmla="*/ 2147483647 h 64"/>
              <a:gd name="T8" fmla="*/ 2147483647 w 544"/>
              <a:gd name="T9" fmla="*/ 2147483647 h 64"/>
              <a:gd name="T10" fmla="*/ 2147483647 w 544"/>
              <a:gd name="T11" fmla="*/ 2147483647 h 64"/>
              <a:gd name="T12" fmla="*/ 2147483647 w 544"/>
              <a:gd name="T13" fmla="*/ 2147483647 h 64"/>
              <a:gd name="T14" fmla="*/ 2147483647 w 544"/>
              <a:gd name="T15" fmla="*/ 2147483647 h 64"/>
              <a:gd name="T16" fmla="*/ 2147483647 w 544"/>
              <a:gd name="T17" fmla="*/ 2147483647 h 64"/>
              <a:gd name="T18" fmla="*/ 2147483647 w 544"/>
              <a:gd name="T19" fmla="*/ 2147483647 h 64"/>
              <a:gd name="T20" fmla="*/ 2147483647 w 544"/>
              <a:gd name="T21" fmla="*/ 2147483647 h 64"/>
              <a:gd name="T22" fmla="*/ 2147483647 w 544"/>
              <a:gd name="T23" fmla="*/ 2147483647 h 64"/>
              <a:gd name="T24" fmla="*/ 2147483647 w 544"/>
              <a:gd name="T25" fmla="*/ 0 h 64"/>
              <a:gd name="T26" fmla="*/ 2147483647 w 544"/>
              <a:gd name="T27" fmla="*/ 0 h 64"/>
              <a:gd name="T28" fmla="*/ 2147483647 w 544"/>
              <a:gd name="T29" fmla="*/ 2147483647 h 64"/>
              <a:gd name="T30" fmla="*/ 2147483647 w 544"/>
              <a:gd name="T31" fmla="*/ 2147483647 h 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4"/>
              <a:gd name="T49" fmla="*/ 0 h 64"/>
              <a:gd name="T50" fmla="*/ 544 w 544"/>
              <a:gd name="T51" fmla="*/ 64 h 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4" h="64">
                <a:moveTo>
                  <a:pt x="0" y="64"/>
                </a:moveTo>
                <a:lnTo>
                  <a:pt x="36" y="62"/>
                </a:lnTo>
                <a:lnTo>
                  <a:pt x="73" y="63"/>
                </a:lnTo>
                <a:lnTo>
                  <a:pt x="109" y="63"/>
                </a:lnTo>
                <a:lnTo>
                  <a:pt x="145" y="61"/>
                </a:lnTo>
                <a:lnTo>
                  <a:pt x="181" y="59"/>
                </a:lnTo>
                <a:lnTo>
                  <a:pt x="218" y="54"/>
                </a:lnTo>
                <a:lnTo>
                  <a:pt x="254" y="51"/>
                </a:lnTo>
                <a:lnTo>
                  <a:pt x="290" y="44"/>
                </a:lnTo>
                <a:lnTo>
                  <a:pt x="326" y="26"/>
                </a:lnTo>
                <a:lnTo>
                  <a:pt x="363" y="6"/>
                </a:lnTo>
                <a:lnTo>
                  <a:pt x="399" y="3"/>
                </a:lnTo>
                <a:lnTo>
                  <a:pt x="435" y="0"/>
                </a:lnTo>
                <a:lnTo>
                  <a:pt x="471" y="0"/>
                </a:lnTo>
                <a:lnTo>
                  <a:pt x="508" y="1"/>
                </a:lnTo>
                <a:lnTo>
                  <a:pt x="544" y="3"/>
                </a:lnTo>
              </a:path>
            </a:pathLst>
          </a:custGeom>
          <a:noFill/>
          <a:ln w="30163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5" name="Rectangle 87"/>
          <p:cNvSpPr>
            <a:spLocks noChangeArrowheads="1"/>
          </p:cNvSpPr>
          <p:nvPr/>
        </p:nvSpPr>
        <p:spPr bwMode="auto">
          <a:xfrm>
            <a:off x="725487" y="5483225"/>
            <a:ext cx="127000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6" name="Line 88"/>
          <p:cNvSpPr>
            <a:spLocks noChangeShapeType="1"/>
          </p:cNvSpPr>
          <p:nvPr/>
        </p:nvSpPr>
        <p:spPr bwMode="auto">
          <a:xfrm flipH="1" flipV="1">
            <a:off x="762000" y="5483225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Line 89"/>
          <p:cNvSpPr>
            <a:spLocks noChangeShapeType="1"/>
          </p:cNvSpPr>
          <p:nvPr/>
        </p:nvSpPr>
        <p:spPr bwMode="auto">
          <a:xfrm>
            <a:off x="782637" y="5545138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8" name="Line 90"/>
          <p:cNvSpPr>
            <a:spLocks noChangeShapeType="1"/>
          </p:cNvSpPr>
          <p:nvPr/>
        </p:nvSpPr>
        <p:spPr bwMode="auto">
          <a:xfrm flipH="1">
            <a:off x="725487" y="5545138"/>
            <a:ext cx="57150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9" name="Line 91"/>
          <p:cNvSpPr>
            <a:spLocks noChangeShapeType="1"/>
          </p:cNvSpPr>
          <p:nvPr/>
        </p:nvSpPr>
        <p:spPr bwMode="auto">
          <a:xfrm flipV="1">
            <a:off x="782637" y="5483225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0" name="Rectangle 92"/>
          <p:cNvSpPr>
            <a:spLocks noChangeArrowheads="1"/>
          </p:cNvSpPr>
          <p:nvPr/>
        </p:nvSpPr>
        <p:spPr bwMode="auto">
          <a:xfrm>
            <a:off x="1079500" y="5462588"/>
            <a:ext cx="127000" cy="1349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1" name="Line 93"/>
          <p:cNvSpPr>
            <a:spLocks noChangeShapeType="1"/>
          </p:cNvSpPr>
          <p:nvPr/>
        </p:nvSpPr>
        <p:spPr bwMode="auto">
          <a:xfrm flipH="1" flipV="1">
            <a:off x="1117600" y="5462588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2" name="Line 94"/>
          <p:cNvSpPr>
            <a:spLocks noChangeShapeType="1"/>
          </p:cNvSpPr>
          <p:nvPr/>
        </p:nvSpPr>
        <p:spPr bwMode="auto">
          <a:xfrm>
            <a:off x="1138237" y="5524500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" name="Line 95"/>
          <p:cNvSpPr>
            <a:spLocks noChangeShapeType="1"/>
          </p:cNvSpPr>
          <p:nvPr/>
        </p:nvSpPr>
        <p:spPr bwMode="auto">
          <a:xfrm flipH="1">
            <a:off x="1117600" y="5524500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4" name="Line 96"/>
          <p:cNvSpPr>
            <a:spLocks noChangeShapeType="1"/>
          </p:cNvSpPr>
          <p:nvPr/>
        </p:nvSpPr>
        <p:spPr bwMode="auto">
          <a:xfrm flipV="1">
            <a:off x="1138237" y="5462588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5" name="Rectangle 97"/>
          <p:cNvSpPr>
            <a:spLocks noChangeArrowheads="1"/>
          </p:cNvSpPr>
          <p:nvPr/>
        </p:nvSpPr>
        <p:spPr bwMode="auto">
          <a:xfrm>
            <a:off x="1444625" y="5473700"/>
            <a:ext cx="128587" cy="1333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6" name="Line 98"/>
          <p:cNvSpPr>
            <a:spLocks noChangeShapeType="1"/>
          </p:cNvSpPr>
          <p:nvPr/>
        </p:nvSpPr>
        <p:spPr bwMode="auto">
          <a:xfrm flipH="1" flipV="1">
            <a:off x="1482725" y="5473700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7" name="Line 99"/>
          <p:cNvSpPr>
            <a:spLocks noChangeShapeType="1"/>
          </p:cNvSpPr>
          <p:nvPr/>
        </p:nvSpPr>
        <p:spPr bwMode="auto">
          <a:xfrm>
            <a:off x="1503362" y="5535613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8" name="Line 100"/>
          <p:cNvSpPr>
            <a:spLocks noChangeShapeType="1"/>
          </p:cNvSpPr>
          <p:nvPr/>
        </p:nvSpPr>
        <p:spPr bwMode="auto">
          <a:xfrm flipH="1">
            <a:off x="1482725" y="5535613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9" name="Line 101"/>
          <p:cNvSpPr>
            <a:spLocks noChangeShapeType="1"/>
          </p:cNvSpPr>
          <p:nvPr/>
        </p:nvSpPr>
        <p:spPr bwMode="auto">
          <a:xfrm flipV="1">
            <a:off x="1503362" y="5473700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0" name="Rectangle 102"/>
          <p:cNvSpPr>
            <a:spLocks noChangeArrowheads="1"/>
          </p:cNvSpPr>
          <p:nvPr/>
        </p:nvSpPr>
        <p:spPr bwMode="auto">
          <a:xfrm>
            <a:off x="1800225" y="5473700"/>
            <a:ext cx="127000" cy="1333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" name="Line 103"/>
          <p:cNvSpPr>
            <a:spLocks noChangeShapeType="1"/>
          </p:cNvSpPr>
          <p:nvPr/>
        </p:nvSpPr>
        <p:spPr bwMode="auto">
          <a:xfrm flipH="1" flipV="1">
            <a:off x="1800225" y="5473700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2" name="Line 104"/>
          <p:cNvSpPr>
            <a:spLocks noChangeShapeType="1"/>
          </p:cNvSpPr>
          <p:nvPr/>
        </p:nvSpPr>
        <p:spPr bwMode="auto">
          <a:xfrm>
            <a:off x="1858962" y="5535613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3" name="Line 105"/>
          <p:cNvSpPr>
            <a:spLocks noChangeShapeType="1"/>
          </p:cNvSpPr>
          <p:nvPr/>
        </p:nvSpPr>
        <p:spPr bwMode="auto">
          <a:xfrm flipH="1">
            <a:off x="1800225" y="5535613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4" name="Line 106"/>
          <p:cNvSpPr>
            <a:spLocks noChangeShapeType="1"/>
          </p:cNvSpPr>
          <p:nvPr/>
        </p:nvSpPr>
        <p:spPr bwMode="auto">
          <a:xfrm flipV="1">
            <a:off x="1858962" y="5473700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5" name="Rectangle 107"/>
          <p:cNvSpPr>
            <a:spLocks noChangeArrowheads="1"/>
          </p:cNvSpPr>
          <p:nvPr/>
        </p:nvSpPr>
        <p:spPr bwMode="auto">
          <a:xfrm>
            <a:off x="2154237" y="5453063"/>
            <a:ext cx="128588" cy="1333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6" name="Line 108"/>
          <p:cNvSpPr>
            <a:spLocks noChangeShapeType="1"/>
          </p:cNvSpPr>
          <p:nvPr/>
        </p:nvSpPr>
        <p:spPr bwMode="auto">
          <a:xfrm flipH="1" flipV="1">
            <a:off x="2192337" y="5453063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7" name="Line 109"/>
          <p:cNvSpPr>
            <a:spLocks noChangeShapeType="1"/>
          </p:cNvSpPr>
          <p:nvPr/>
        </p:nvSpPr>
        <p:spPr bwMode="auto">
          <a:xfrm>
            <a:off x="2214562" y="5514975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8" name="Line 110"/>
          <p:cNvSpPr>
            <a:spLocks noChangeShapeType="1"/>
          </p:cNvSpPr>
          <p:nvPr/>
        </p:nvSpPr>
        <p:spPr bwMode="auto">
          <a:xfrm flipH="1">
            <a:off x="2192337" y="5514975"/>
            <a:ext cx="60325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9" name="Line 111"/>
          <p:cNvSpPr>
            <a:spLocks noChangeShapeType="1"/>
          </p:cNvSpPr>
          <p:nvPr/>
        </p:nvSpPr>
        <p:spPr bwMode="auto">
          <a:xfrm flipV="1">
            <a:off x="2214562" y="5453063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0" name="Rectangle 112"/>
          <p:cNvSpPr>
            <a:spLocks noChangeArrowheads="1"/>
          </p:cNvSpPr>
          <p:nvPr/>
        </p:nvSpPr>
        <p:spPr bwMode="auto">
          <a:xfrm>
            <a:off x="2509837" y="5430838"/>
            <a:ext cx="128588" cy="1349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1" name="Line 113"/>
          <p:cNvSpPr>
            <a:spLocks noChangeShapeType="1"/>
          </p:cNvSpPr>
          <p:nvPr/>
        </p:nvSpPr>
        <p:spPr bwMode="auto">
          <a:xfrm flipH="1" flipV="1">
            <a:off x="2509837" y="5430838"/>
            <a:ext cx="60325" cy="635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2" name="Line 114"/>
          <p:cNvSpPr>
            <a:spLocks noChangeShapeType="1"/>
          </p:cNvSpPr>
          <p:nvPr/>
        </p:nvSpPr>
        <p:spPr bwMode="auto">
          <a:xfrm>
            <a:off x="2570162" y="5494338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" name="Line 115"/>
          <p:cNvSpPr>
            <a:spLocks noChangeShapeType="1"/>
          </p:cNvSpPr>
          <p:nvPr/>
        </p:nvSpPr>
        <p:spPr bwMode="auto">
          <a:xfrm flipH="1">
            <a:off x="2547937" y="5494338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4" name="Line 116"/>
          <p:cNvSpPr>
            <a:spLocks noChangeShapeType="1"/>
          </p:cNvSpPr>
          <p:nvPr/>
        </p:nvSpPr>
        <p:spPr bwMode="auto">
          <a:xfrm flipV="1">
            <a:off x="2608262" y="5430838"/>
            <a:ext cx="58738" cy="635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5" name="Rectangle 117"/>
          <p:cNvSpPr>
            <a:spLocks noChangeArrowheads="1"/>
          </p:cNvSpPr>
          <p:nvPr/>
        </p:nvSpPr>
        <p:spPr bwMode="auto">
          <a:xfrm>
            <a:off x="2874962" y="5380038"/>
            <a:ext cx="128588" cy="1349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6" name="Line 118"/>
          <p:cNvSpPr>
            <a:spLocks noChangeShapeType="1"/>
          </p:cNvSpPr>
          <p:nvPr/>
        </p:nvSpPr>
        <p:spPr bwMode="auto">
          <a:xfrm flipH="1" flipV="1">
            <a:off x="2874962" y="5380038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7" name="Line 119"/>
          <p:cNvSpPr>
            <a:spLocks noChangeShapeType="1"/>
          </p:cNvSpPr>
          <p:nvPr/>
        </p:nvSpPr>
        <p:spPr bwMode="auto">
          <a:xfrm>
            <a:off x="2935287" y="5441950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8" name="Line 120"/>
          <p:cNvSpPr>
            <a:spLocks noChangeShapeType="1"/>
          </p:cNvSpPr>
          <p:nvPr/>
        </p:nvSpPr>
        <p:spPr bwMode="auto">
          <a:xfrm flipH="1">
            <a:off x="2913062" y="5441950"/>
            <a:ext cx="60325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9" name="Line 121"/>
          <p:cNvSpPr>
            <a:spLocks noChangeShapeType="1"/>
          </p:cNvSpPr>
          <p:nvPr/>
        </p:nvSpPr>
        <p:spPr bwMode="auto">
          <a:xfrm flipV="1">
            <a:off x="2935287" y="5380038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0" name="Rectangle 122"/>
          <p:cNvSpPr>
            <a:spLocks noChangeArrowheads="1"/>
          </p:cNvSpPr>
          <p:nvPr/>
        </p:nvSpPr>
        <p:spPr bwMode="auto">
          <a:xfrm>
            <a:off x="3228975" y="5348288"/>
            <a:ext cx="128587" cy="1349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1" name="Line 123"/>
          <p:cNvSpPr>
            <a:spLocks noChangeShapeType="1"/>
          </p:cNvSpPr>
          <p:nvPr/>
        </p:nvSpPr>
        <p:spPr bwMode="auto">
          <a:xfrm flipH="1" flipV="1">
            <a:off x="3267075" y="5348288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2" name="Line 124"/>
          <p:cNvSpPr>
            <a:spLocks noChangeShapeType="1"/>
          </p:cNvSpPr>
          <p:nvPr/>
        </p:nvSpPr>
        <p:spPr bwMode="auto">
          <a:xfrm>
            <a:off x="3289300" y="5410200"/>
            <a:ext cx="58737" cy="635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3" name="Line 125"/>
          <p:cNvSpPr>
            <a:spLocks noChangeShapeType="1"/>
          </p:cNvSpPr>
          <p:nvPr/>
        </p:nvSpPr>
        <p:spPr bwMode="auto">
          <a:xfrm flipH="1">
            <a:off x="3228975" y="5410200"/>
            <a:ext cx="60325" cy="635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" name="Line 126"/>
          <p:cNvSpPr>
            <a:spLocks noChangeShapeType="1"/>
          </p:cNvSpPr>
          <p:nvPr/>
        </p:nvSpPr>
        <p:spPr bwMode="auto">
          <a:xfrm flipV="1">
            <a:off x="3251200" y="5348288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5" name="Rectangle 127"/>
          <p:cNvSpPr>
            <a:spLocks noChangeArrowheads="1"/>
          </p:cNvSpPr>
          <p:nvPr/>
        </p:nvSpPr>
        <p:spPr bwMode="auto">
          <a:xfrm>
            <a:off x="3584575" y="5276850"/>
            <a:ext cx="128587" cy="1333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6" name="Line 128"/>
          <p:cNvSpPr>
            <a:spLocks noChangeShapeType="1"/>
          </p:cNvSpPr>
          <p:nvPr/>
        </p:nvSpPr>
        <p:spPr bwMode="auto">
          <a:xfrm flipH="1" flipV="1">
            <a:off x="3584575" y="5276850"/>
            <a:ext cx="60325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7" name="Line 129"/>
          <p:cNvSpPr>
            <a:spLocks noChangeShapeType="1"/>
          </p:cNvSpPr>
          <p:nvPr/>
        </p:nvSpPr>
        <p:spPr bwMode="auto">
          <a:xfrm>
            <a:off x="3644900" y="5338763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8" name="Line 130"/>
          <p:cNvSpPr>
            <a:spLocks noChangeShapeType="1"/>
          </p:cNvSpPr>
          <p:nvPr/>
        </p:nvSpPr>
        <p:spPr bwMode="auto">
          <a:xfrm flipH="1">
            <a:off x="3584575" y="5338763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" name="Line 131"/>
          <p:cNvSpPr>
            <a:spLocks noChangeShapeType="1"/>
          </p:cNvSpPr>
          <p:nvPr/>
        </p:nvSpPr>
        <p:spPr bwMode="auto">
          <a:xfrm flipV="1">
            <a:off x="3644900" y="5276850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0" name="Rectangle 132"/>
          <p:cNvSpPr>
            <a:spLocks noChangeArrowheads="1"/>
          </p:cNvSpPr>
          <p:nvPr/>
        </p:nvSpPr>
        <p:spPr bwMode="auto">
          <a:xfrm>
            <a:off x="3940175" y="5089525"/>
            <a:ext cx="128587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1" name="Line 133"/>
          <p:cNvSpPr>
            <a:spLocks noChangeShapeType="1"/>
          </p:cNvSpPr>
          <p:nvPr/>
        </p:nvSpPr>
        <p:spPr bwMode="auto">
          <a:xfrm flipH="1" flipV="1">
            <a:off x="3940175" y="5089525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2" name="Line 134"/>
          <p:cNvSpPr>
            <a:spLocks noChangeShapeType="1"/>
          </p:cNvSpPr>
          <p:nvPr/>
        </p:nvSpPr>
        <p:spPr bwMode="auto">
          <a:xfrm>
            <a:off x="3998912" y="5151438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3" name="Line 135"/>
          <p:cNvSpPr>
            <a:spLocks noChangeShapeType="1"/>
          </p:cNvSpPr>
          <p:nvPr/>
        </p:nvSpPr>
        <p:spPr bwMode="auto">
          <a:xfrm flipH="1">
            <a:off x="3940175" y="5151438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4" name="Line 136"/>
          <p:cNvSpPr>
            <a:spLocks noChangeShapeType="1"/>
          </p:cNvSpPr>
          <p:nvPr/>
        </p:nvSpPr>
        <p:spPr bwMode="auto">
          <a:xfrm flipV="1">
            <a:off x="3998912" y="5089525"/>
            <a:ext cx="60325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5" name="Rectangle 137"/>
          <p:cNvSpPr>
            <a:spLocks noChangeArrowheads="1"/>
          </p:cNvSpPr>
          <p:nvPr/>
        </p:nvSpPr>
        <p:spPr bwMode="auto">
          <a:xfrm>
            <a:off x="4305300" y="4883150"/>
            <a:ext cx="128587" cy="1333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6" name="Line 138"/>
          <p:cNvSpPr>
            <a:spLocks noChangeShapeType="1"/>
          </p:cNvSpPr>
          <p:nvPr/>
        </p:nvSpPr>
        <p:spPr bwMode="auto">
          <a:xfrm flipH="1" flipV="1">
            <a:off x="4343400" y="4883150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7" name="Line 139"/>
          <p:cNvSpPr>
            <a:spLocks noChangeShapeType="1"/>
          </p:cNvSpPr>
          <p:nvPr/>
        </p:nvSpPr>
        <p:spPr bwMode="auto">
          <a:xfrm>
            <a:off x="4364037" y="4945063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8" name="Line 140"/>
          <p:cNvSpPr>
            <a:spLocks noChangeShapeType="1"/>
          </p:cNvSpPr>
          <p:nvPr/>
        </p:nvSpPr>
        <p:spPr bwMode="auto">
          <a:xfrm flipH="1">
            <a:off x="4305300" y="4945063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9" name="Line 141"/>
          <p:cNvSpPr>
            <a:spLocks noChangeShapeType="1"/>
          </p:cNvSpPr>
          <p:nvPr/>
        </p:nvSpPr>
        <p:spPr bwMode="auto">
          <a:xfrm flipV="1">
            <a:off x="4364037" y="4883150"/>
            <a:ext cx="60325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0" name="Rectangle 142"/>
          <p:cNvSpPr>
            <a:spLocks noChangeArrowheads="1"/>
          </p:cNvSpPr>
          <p:nvPr/>
        </p:nvSpPr>
        <p:spPr bwMode="auto">
          <a:xfrm>
            <a:off x="4660900" y="4851400"/>
            <a:ext cx="128587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1" name="Line 143"/>
          <p:cNvSpPr>
            <a:spLocks noChangeShapeType="1"/>
          </p:cNvSpPr>
          <p:nvPr/>
        </p:nvSpPr>
        <p:spPr bwMode="auto">
          <a:xfrm flipH="1" flipV="1">
            <a:off x="4699000" y="4851400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2" name="Line 144"/>
          <p:cNvSpPr>
            <a:spLocks noChangeShapeType="1"/>
          </p:cNvSpPr>
          <p:nvPr/>
        </p:nvSpPr>
        <p:spPr bwMode="auto">
          <a:xfrm>
            <a:off x="4719637" y="4913313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3" name="Line 145"/>
          <p:cNvSpPr>
            <a:spLocks noChangeShapeType="1"/>
          </p:cNvSpPr>
          <p:nvPr/>
        </p:nvSpPr>
        <p:spPr bwMode="auto">
          <a:xfrm flipH="1">
            <a:off x="4660900" y="4913313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4" name="Line 146"/>
          <p:cNvSpPr>
            <a:spLocks noChangeShapeType="1"/>
          </p:cNvSpPr>
          <p:nvPr/>
        </p:nvSpPr>
        <p:spPr bwMode="auto">
          <a:xfrm flipV="1">
            <a:off x="4719637" y="4851400"/>
            <a:ext cx="60325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5" name="Rectangle 147"/>
          <p:cNvSpPr>
            <a:spLocks noChangeArrowheads="1"/>
          </p:cNvSpPr>
          <p:nvPr/>
        </p:nvSpPr>
        <p:spPr bwMode="auto">
          <a:xfrm>
            <a:off x="5016500" y="4819650"/>
            <a:ext cx="128587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6" name="Line 148"/>
          <p:cNvSpPr>
            <a:spLocks noChangeShapeType="1"/>
          </p:cNvSpPr>
          <p:nvPr/>
        </p:nvSpPr>
        <p:spPr bwMode="auto">
          <a:xfrm flipH="1" flipV="1">
            <a:off x="5016500" y="4819650"/>
            <a:ext cx="58737" cy="635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7" name="Line 149"/>
          <p:cNvSpPr>
            <a:spLocks noChangeShapeType="1"/>
          </p:cNvSpPr>
          <p:nvPr/>
        </p:nvSpPr>
        <p:spPr bwMode="auto">
          <a:xfrm>
            <a:off x="5075237" y="4883150"/>
            <a:ext cx="60325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8" name="Line 150"/>
          <p:cNvSpPr>
            <a:spLocks noChangeShapeType="1"/>
          </p:cNvSpPr>
          <p:nvPr/>
        </p:nvSpPr>
        <p:spPr bwMode="auto">
          <a:xfrm flipH="1">
            <a:off x="5016500" y="4883150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9" name="Line 151"/>
          <p:cNvSpPr>
            <a:spLocks noChangeShapeType="1"/>
          </p:cNvSpPr>
          <p:nvPr/>
        </p:nvSpPr>
        <p:spPr bwMode="auto">
          <a:xfrm flipV="1">
            <a:off x="5075237" y="4819650"/>
            <a:ext cx="60325" cy="635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0" name="Rectangle 152"/>
          <p:cNvSpPr>
            <a:spLocks noChangeArrowheads="1"/>
          </p:cNvSpPr>
          <p:nvPr/>
        </p:nvSpPr>
        <p:spPr bwMode="auto">
          <a:xfrm>
            <a:off x="5372100" y="4819650"/>
            <a:ext cx="128587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1" name="Line 153"/>
          <p:cNvSpPr>
            <a:spLocks noChangeShapeType="1"/>
          </p:cNvSpPr>
          <p:nvPr/>
        </p:nvSpPr>
        <p:spPr bwMode="auto">
          <a:xfrm flipH="1" flipV="1">
            <a:off x="5410200" y="4819650"/>
            <a:ext cx="58737" cy="635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2" name="Line 154"/>
          <p:cNvSpPr>
            <a:spLocks noChangeShapeType="1"/>
          </p:cNvSpPr>
          <p:nvPr/>
        </p:nvSpPr>
        <p:spPr bwMode="auto">
          <a:xfrm>
            <a:off x="5430837" y="4883150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3" name="Line 155"/>
          <p:cNvSpPr>
            <a:spLocks noChangeShapeType="1"/>
          </p:cNvSpPr>
          <p:nvPr/>
        </p:nvSpPr>
        <p:spPr bwMode="auto">
          <a:xfrm flipH="1">
            <a:off x="5372100" y="4883150"/>
            <a:ext cx="58737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" name="Line 156"/>
          <p:cNvSpPr>
            <a:spLocks noChangeShapeType="1"/>
          </p:cNvSpPr>
          <p:nvPr/>
        </p:nvSpPr>
        <p:spPr bwMode="auto">
          <a:xfrm flipV="1">
            <a:off x="5430837" y="4819650"/>
            <a:ext cx="58738" cy="635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5" name="Rectangle 157"/>
          <p:cNvSpPr>
            <a:spLocks noChangeArrowheads="1"/>
          </p:cNvSpPr>
          <p:nvPr/>
        </p:nvSpPr>
        <p:spPr bwMode="auto">
          <a:xfrm>
            <a:off x="5735637" y="4830763"/>
            <a:ext cx="128588" cy="1349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6" name="Line 158"/>
          <p:cNvSpPr>
            <a:spLocks noChangeShapeType="1"/>
          </p:cNvSpPr>
          <p:nvPr/>
        </p:nvSpPr>
        <p:spPr bwMode="auto">
          <a:xfrm flipH="1" flipV="1">
            <a:off x="5773737" y="4830763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7" name="Line 159"/>
          <p:cNvSpPr>
            <a:spLocks noChangeShapeType="1"/>
          </p:cNvSpPr>
          <p:nvPr/>
        </p:nvSpPr>
        <p:spPr bwMode="auto">
          <a:xfrm>
            <a:off x="5794375" y="4892675"/>
            <a:ext cx="60325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8" name="Line 160"/>
          <p:cNvSpPr>
            <a:spLocks noChangeShapeType="1"/>
          </p:cNvSpPr>
          <p:nvPr/>
        </p:nvSpPr>
        <p:spPr bwMode="auto">
          <a:xfrm flipH="1">
            <a:off x="5735637" y="4892675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9" name="Line 161"/>
          <p:cNvSpPr>
            <a:spLocks noChangeShapeType="1"/>
          </p:cNvSpPr>
          <p:nvPr/>
        </p:nvSpPr>
        <p:spPr bwMode="auto">
          <a:xfrm flipV="1">
            <a:off x="5794375" y="4830763"/>
            <a:ext cx="60325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0" name="Rectangle 162"/>
          <p:cNvSpPr>
            <a:spLocks noChangeArrowheads="1"/>
          </p:cNvSpPr>
          <p:nvPr/>
        </p:nvSpPr>
        <p:spPr bwMode="auto">
          <a:xfrm>
            <a:off x="6091237" y="4851400"/>
            <a:ext cx="128588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1" name="Line 163"/>
          <p:cNvSpPr>
            <a:spLocks noChangeShapeType="1"/>
          </p:cNvSpPr>
          <p:nvPr/>
        </p:nvSpPr>
        <p:spPr bwMode="auto">
          <a:xfrm flipH="1" flipV="1">
            <a:off x="6129337" y="4851400"/>
            <a:ext cx="58738" cy="6191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2" name="Line 164"/>
          <p:cNvSpPr>
            <a:spLocks noChangeShapeType="1"/>
          </p:cNvSpPr>
          <p:nvPr/>
        </p:nvSpPr>
        <p:spPr bwMode="auto">
          <a:xfrm>
            <a:off x="6149975" y="4913313"/>
            <a:ext cx="58737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3" name="Line 165"/>
          <p:cNvSpPr>
            <a:spLocks noChangeShapeType="1"/>
          </p:cNvSpPr>
          <p:nvPr/>
        </p:nvSpPr>
        <p:spPr bwMode="auto">
          <a:xfrm flipH="1">
            <a:off x="6091237" y="4913313"/>
            <a:ext cx="58738" cy="6191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4" name="Freeform 41"/>
          <p:cNvSpPr>
            <a:spLocks/>
          </p:cNvSpPr>
          <p:nvPr/>
        </p:nvSpPr>
        <p:spPr bwMode="auto">
          <a:xfrm>
            <a:off x="1897062" y="5421313"/>
            <a:ext cx="4291013" cy="228600"/>
          </a:xfrm>
          <a:custGeom>
            <a:avLst/>
            <a:gdLst>
              <a:gd name="T0" fmla="*/ 0 w 435"/>
              <a:gd name="T1" fmla="*/ 2147483647 h 22"/>
              <a:gd name="T2" fmla="*/ 2147483647 w 435"/>
              <a:gd name="T3" fmla="*/ 2147483647 h 22"/>
              <a:gd name="T4" fmla="*/ 2147483647 w 435"/>
              <a:gd name="T5" fmla="*/ 2147483647 h 22"/>
              <a:gd name="T6" fmla="*/ 2147483647 w 435"/>
              <a:gd name="T7" fmla="*/ 2147483647 h 22"/>
              <a:gd name="T8" fmla="*/ 2147483647 w 435"/>
              <a:gd name="T9" fmla="*/ 2147483647 h 22"/>
              <a:gd name="T10" fmla="*/ 2147483647 w 435"/>
              <a:gd name="T11" fmla="*/ 2147483647 h 22"/>
              <a:gd name="T12" fmla="*/ 2147483647 w 435"/>
              <a:gd name="T13" fmla="*/ 2147483647 h 22"/>
              <a:gd name="T14" fmla="*/ 2147483647 w 435"/>
              <a:gd name="T15" fmla="*/ 2147483647 h 22"/>
              <a:gd name="T16" fmla="*/ 2147483647 w 435"/>
              <a:gd name="T17" fmla="*/ 2147483647 h 22"/>
              <a:gd name="T18" fmla="*/ 2147483647 w 435"/>
              <a:gd name="T19" fmla="*/ 0 h 22"/>
              <a:gd name="T20" fmla="*/ 2147483647 w 435"/>
              <a:gd name="T21" fmla="*/ 0 h 22"/>
              <a:gd name="T22" fmla="*/ 2147483647 w 435"/>
              <a:gd name="T23" fmla="*/ 2147483647 h 22"/>
              <a:gd name="T24" fmla="*/ 2147483647 w 435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5"/>
              <a:gd name="T40" fmla="*/ 0 h 22"/>
              <a:gd name="T41" fmla="*/ 435 w 435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5" h="22">
                <a:moveTo>
                  <a:pt x="0" y="22"/>
                </a:moveTo>
                <a:lnTo>
                  <a:pt x="36" y="20"/>
                </a:lnTo>
                <a:lnTo>
                  <a:pt x="72" y="19"/>
                </a:lnTo>
                <a:lnTo>
                  <a:pt x="109" y="16"/>
                </a:lnTo>
                <a:lnTo>
                  <a:pt x="145" y="14"/>
                </a:lnTo>
                <a:lnTo>
                  <a:pt x="181" y="12"/>
                </a:lnTo>
                <a:lnTo>
                  <a:pt x="217" y="10"/>
                </a:lnTo>
                <a:lnTo>
                  <a:pt x="254" y="4"/>
                </a:lnTo>
                <a:lnTo>
                  <a:pt x="290" y="2"/>
                </a:lnTo>
                <a:lnTo>
                  <a:pt x="326" y="0"/>
                </a:lnTo>
                <a:lnTo>
                  <a:pt x="362" y="0"/>
                </a:lnTo>
                <a:lnTo>
                  <a:pt x="399" y="1"/>
                </a:lnTo>
                <a:lnTo>
                  <a:pt x="435" y="1"/>
                </a:lnTo>
              </a:path>
            </a:pathLst>
          </a:custGeom>
          <a:noFill/>
          <a:ln w="30163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" name="Freeform 167"/>
          <p:cNvSpPr>
            <a:spLocks/>
          </p:cNvSpPr>
          <p:nvPr/>
        </p:nvSpPr>
        <p:spPr bwMode="auto">
          <a:xfrm>
            <a:off x="1800225" y="5586413"/>
            <a:ext cx="117475" cy="125412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00805834 h 79"/>
              <a:gd name="T4" fmla="*/ 93184649 w 74"/>
              <a:gd name="T5" fmla="*/ 199092316 h 79"/>
              <a:gd name="T6" fmla="*/ 0 w 74"/>
              <a:gd name="T7" fmla="*/ 100805834 h 79"/>
              <a:gd name="T8" fmla="*/ 93184649 w 7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"/>
              <a:gd name="T17" fmla="*/ 74 w 7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">
                <a:moveTo>
                  <a:pt x="37" y="0"/>
                </a:moveTo>
                <a:lnTo>
                  <a:pt x="74" y="40"/>
                </a:lnTo>
                <a:lnTo>
                  <a:pt x="37" y="79"/>
                </a:lnTo>
                <a:lnTo>
                  <a:pt x="0" y="40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6" name="Freeform 168"/>
          <p:cNvSpPr>
            <a:spLocks/>
          </p:cNvSpPr>
          <p:nvPr/>
        </p:nvSpPr>
        <p:spPr bwMode="auto">
          <a:xfrm>
            <a:off x="2154237" y="5565775"/>
            <a:ext cx="119063" cy="125413"/>
          </a:xfrm>
          <a:custGeom>
            <a:avLst/>
            <a:gdLst>
              <a:gd name="T0" fmla="*/ 95702825 w 75"/>
              <a:gd name="T1" fmla="*/ 0 h 79"/>
              <a:gd name="T2" fmla="*/ 188887866 w 75"/>
              <a:gd name="T3" fmla="*/ 98287266 h 79"/>
              <a:gd name="T4" fmla="*/ 95702825 w 75"/>
              <a:gd name="T5" fmla="*/ 199093904 h 79"/>
              <a:gd name="T6" fmla="*/ 0 w 75"/>
              <a:gd name="T7" fmla="*/ 98287266 h 79"/>
              <a:gd name="T8" fmla="*/ 95702825 w 75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9"/>
              <a:gd name="T17" fmla="*/ 75 w 7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9">
                <a:moveTo>
                  <a:pt x="38" y="0"/>
                </a:moveTo>
                <a:lnTo>
                  <a:pt x="75" y="39"/>
                </a:lnTo>
                <a:lnTo>
                  <a:pt x="38" y="79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7" name="Freeform 169"/>
          <p:cNvSpPr>
            <a:spLocks/>
          </p:cNvSpPr>
          <p:nvPr/>
        </p:nvSpPr>
        <p:spPr bwMode="auto">
          <a:xfrm>
            <a:off x="2509837" y="5556250"/>
            <a:ext cx="119063" cy="123825"/>
          </a:xfrm>
          <a:custGeom>
            <a:avLst/>
            <a:gdLst>
              <a:gd name="T0" fmla="*/ 95702825 w 75"/>
              <a:gd name="T1" fmla="*/ 0 h 78"/>
              <a:gd name="T2" fmla="*/ 188887866 w 75"/>
              <a:gd name="T3" fmla="*/ 98286874 h 78"/>
              <a:gd name="T4" fmla="*/ 95702825 w 75"/>
              <a:gd name="T5" fmla="*/ 196572160 h 78"/>
              <a:gd name="T6" fmla="*/ 0 w 75"/>
              <a:gd name="T7" fmla="*/ 98286874 h 78"/>
              <a:gd name="T8" fmla="*/ 95702825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8" y="0"/>
                </a:moveTo>
                <a:lnTo>
                  <a:pt x="75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8" name="Freeform 170"/>
          <p:cNvSpPr>
            <a:spLocks/>
          </p:cNvSpPr>
          <p:nvPr/>
        </p:nvSpPr>
        <p:spPr bwMode="auto">
          <a:xfrm>
            <a:off x="2874962" y="5524500"/>
            <a:ext cx="119063" cy="125413"/>
          </a:xfrm>
          <a:custGeom>
            <a:avLst/>
            <a:gdLst>
              <a:gd name="T0" fmla="*/ 95702825 w 75"/>
              <a:gd name="T1" fmla="*/ 0 h 79"/>
              <a:gd name="T2" fmla="*/ 188887866 w 75"/>
              <a:gd name="T3" fmla="*/ 98287266 h 79"/>
              <a:gd name="T4" fmla="*/ 95702825 w 75"/>
              <a:gd name="T5" fmla="*/ 199093904 h 79"/>
              <a:gd name="T6" fmla="*/ 0 w 75"/>
              <a:gd name="T7" fmla="*/ 98287266 h 79"/>
              <a:gd name="T8" fmla="*/ 95702825 w 75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9"/>
              <a:gd name="T17" fmla="*/ 75 w 7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9">
                <a:moveTo>
                  <a:pt x="38" y="0"/>
                </a:moveTo>
                <a:lnTo>
                  <a:pt x="75" y="39"/>
                </a:lnTo>
                <a:lnTo>
                  <a:pt x="38" y="79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9" name="Freeform 171"/>
          <p:cNvSpPr>
            <a:spLocks/>
          </p:cNvSpPr>
          <p:nvPr/>
        </p:nvSpPr>
        <p:spPr bwMode="auto">
          <a:xfrm>
            <a:off x="3228975" y="5503863"/>
            <a:ext cx="119062" cy="123825"/>
          </a:xfrm>
          <a:custGeom>
            <a:avLst/>
            <a:gdLst>
              <a:gd name="T0" fmla="*/ 95702021 w 75"/>
              <a:gd name="T1" fmla="*/ 0 h 78"/>
              <a:gd name="T2" fmla="*/ 188886280 w 75"/>
              <a:gd name="T3" fmla="*/ 98286874 h 78"/>
              <a:gd name="T4" fmla="*/ 95702021 w 75"/>
              <a:gd name="T5" fmla="*/ 196572160 h 78"/>
              <a:gd name="T6" fmla="*/ 0 w 75"/>
              <a:gd name="T7" fmla="*/ 98286874 h 78"/>
              <a:gd name="T8" fmla="*/ 95702021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8" y="0"/>
                </a:moveTo>
                <a:lnTo>
                  <a:pt x="75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" name="Freeform 172"/>
          <p:cNvSpPr>
            <a:spLocks/>
          </p:cNvSpPr>
          <p:nvPr/>
        </p:nvSpPr>
        <p:spPr bwMode="auto">
          <a:xfrm>
            <a:off x="3584575" y="5483225"/>
            <a:ext cx="119062" cy="123825"/>
          </a:xfrm>
          <a:custGeom>
            <a:avLst/>
            <a:gdLst>
              <a:gd name="T0" fmla="*/ 95702021 w 75"/>
              <a:gd name="T1" fmla="*/ 0 h 78"/>
              <a:gd name="T2" fmla="*/ 188886280 w 75"/>
              <a:gd name="T3" fmla="*/ 98286874 h 78"/>
              <a:gd name="T4" fmla="*/ 95702021 w 75"/>
              <a:gd name="T5" fmla="*/ 196572160 h 78"/>
              <a:gd name="T6" fmla="*/ 0 w 75"/>
              <a:gd name="T7" fmla="*/ 98286874 h 78"/>
              <a:gd name="T8" fmla="*/ 95702021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8" y="0"/>
                </a:moveTo>
                <a:lnTo>
                  <a:pt x="75" y="39"/>
                </a:lnTo>
                <a:lnTo>
                  <a:pt x="38" y="78"/>
                </a:lnTo>
                <a:lnTo>
                  <a:pt x="0" y="39"/>
                </a:lnTo>
                <a:lnTo>
                  <a:pt x="38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1" name="Freeform 173"/>
          <p:cNvSpPr>
            <a:spLocks/>
          </p:cNvSpPr>
          <p:nvPr/>
        </p:nvSpPr>
        <p:spPr bwMode="auto">
          <a:xfrm>
            <a:off x="3940175" y="5462588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98286874 h 78"/>
              <a:gd name="T4" fmla="*/ 93184258 w 75"/>
              <a:gd name="T5" fmla="*/ 196572160 h 78"/>
              <a:gd name="T6" fmla="*/ 0 w 75"/>
              <a:gd name="T7" fmla="*/ 98286874 h 78"/>
              <a:gd name="T8" fmla="*/ 93184258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2" name="Freeform 174"/>
          <p:cNvSpPr>
            <a:spLocks/>
          </p:cNvSpPr>
          <p:nvPr/>
        </p:nvSpPr>
        <p:spPr bwMode="auto">
          <a:xfrm>
            <a:off x="4305300" y="5400675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98286874 h 78"/>
              <a:gd name="T4" fmla="*/ 93184258 w 75"/>
              <a:gd name="T5" fmla="*/ 196572160 h 78"/>
              <a:gd name="T6" fmla="*/ 0 w 75"/>
              <a:gd name="T7" fmla="*/ 98286874 h 78"/>
              <a:gd name="T8" fmla="*/ 93184258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3" name="Freeform 175"/>
          <p:cNvSpPr>
            <a:spLocks/>
          </p:cNvSpPr>
          <p:nvPr/>
        </p:nvSpPr>
        <p:spPr bwMode="auto">
          <a:xfrm>
            <a:off x="4660900" y="5380038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98286874 h 78"/>
              <a:gd name="T4" fmla="*/ 93184258 w 75"/>
              <a:gd name="T5" fmla="*/ 196572160 h 78"/>
              <a:gd name="T6" fmla="*/ 0 w 75"/>
              <a:gd name="T7" fmla="*/ 98286874 h 78"/>
              <a:gd name="T8" fmla="*/ 93184258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4" name="Freeform 176"/>
          <p:cNvSpPr>
            <a:spLocks/>
          </p:cNvSpPr>
          <p:nvPr/>
        </p:nvSpPr>
        <p:spPr bwMode="auto">
          <a:xfrm>
            <a:off x="5016500" y="5359400"/>
            <a:ext cx="119062" cy="123825"/>
          </a:xfrm>
          <a:custGeom>
            <a:avLst/>
            <a:gdLst>
              <a:gd name="T0" fmla="*/ 93184258 w 75"/>
              <a:gd name="T1" fmla="*/ 0 h 78"/>
              <a:gd name="T2" fmla="*/ 188886280 w 75"/>
              <a:gd name="T3" fmla="*/ 98286874 h 78"/>
              <a:gd name="T4" fmla="*/ 93184258 w 75"/>
              <a:gd name="T5" fmla="*/ 196572160 h 78"/>
              <a:gd name="T6" fmla="*/ 0 w 75"/>
              <a:gd name="T7" fmla="*/ 98286874 h 78"/>
              <a:gd name="T8" fmla="*/ 93184258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5" name="Freeform 177"/>
          <p:cNvSpPr>
            <a:spLocks/>
          </p:cNvSpPr>
          <p:nvPr/>
        </p:nvSpPr>
        <p:spPr bwMode="auto">
          <a:xfrm>
            <a:off x="5372100" y="5359400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6" name="Freeform 178"/>
          <p:cNvSpPr>
            <a:spLocks/>
          </p:cNvSpPr>
          <p:nvPr/>
        </p:nvSpPr>
        <p:spPr bwMode="auto">
          <a:xfrm>
            <a:off x="5735637" y="5368925"/>
            <a:ext cx="119063" cy="125413"/>
          </a:xfrm>
          <a:custGeom>
            <a:avLst/>
            <a:gdLst>
              <a:gd name="T0" fmla="*/ 93185041 w 75"/>
              <a:gd name="T1" fmla="*/ 0 h 79"/>
              <a:gd name="T2" fmla="*/ 188887866 w 75"/>
              <a:gd name="T3" fmla="*/ 98287266 h 79"/>
              <a:gd name="T4" fmla="*/ 93185041 w 75"/>
              <a:gd name="T5" fmla="*/ 199093904 h 79"/>
              <a:gd name="T6" fmla="*/ 0 w 75"/>
              <a:gd name="T7" fmla="*/ 98287266 h 79"/>
              <a:gd name="T8" fmla="*/ 93185041 w 75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9"/>
              <a:gd name="T17" fmla="*/ 75 w 7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9">
                <a:moveTo>
                  <a:pt x="37" y="0"/>
                </a:moveTo>
                <a:lnTo>
                  <a:pt x="75" y="39"/>
                </a:lnTo>
                <a:lnTo>
                  <a:pt x="37" y="79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7" name="Freeform 179"/>
          <p:cNvSpPr>
            <a:spLocks/>
          </p:cNvSpPr>
          <p:nvPr/>
        </p:nvSpPr>
        <p:spPr bwMode="auto">
          <a:xfrm>
            <a:off x="6091237" y="5368925"/>
            <a:ext cx="117475" cy="125413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98287266 h 79"/>
              <a:gd name="T4" fmla="*/ 93184649 w 74"/>
              <a:gd name="T5" fmla="*/ 199093904 h 79"/>
              <a:gd name="T6" fmla="*/ 0 w 74"/>
              <a:gd name="T7" fmla="*/ 98287266 h 79"/>
              <a:gd name="T8" fmla="*/ 93184649 w 7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"/>
              <a:gd name="T17" fmla="*/ 74 w 7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">
                <a:moveTo>
                  <a:pt x="37" y="0"/>
                </a:moveTo>
                <a:lnTo>
                  <a:pt x="74" y="39"/>
                </a:lnTo>
                <a:lnTo>
                  <a:pt x="37" y="79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8" name="Freeform 42"/>
          <p:cNvSpPr>
            <a:spLocks/>
          </p:cNvSpPr>
          <p:nvPr/>
        </p:nvSpPr>
        <p:spPr bwMode="auto">
          <a:xfrm>
            <a:off x="2973387" y="5680075"/>
            <a:ext cx="3214688" cy="31750"/>
          </a:xfrm>
          <a:custGeom>
            <a:avLst/>
            <a:gdLst>
              <a:gd name="T0" fmla="*/ 0 w 326"/>
              <a:gd name="T1" fmla="*/ 2147483647 h 3"/>
              <a:gd name="T2" fmla="*/ 2147483647 w 326"/>
              <a:gd name="T3" fmla="*/ 2147483647 h 3"/>
              <a:gd name="T4" fmla="*/ 2147483647 w 326"/>
              <a:gd name="T5" fmla="*/ 2147483647 h 3"/>
              <a:gd name="T6" fmla="*/ 2147483647 w 326"/>
              <a:gd name="T7" fmla="*/ 2147483647 h 3"/>
              <a:gd name="T8" fmla="*/ 2147483647 w 326"/>
              <a:gd name="T9" fmla="*/ 2147483647 h 3"/>
              <a:gd name="T10" fmla="*/ 2147483647 w 326"/>
              <a:gd name="T11" fmla="*/ 0 h 3"/>
              <a:gd name="T12" fmla="*/ 2147483647 w 326"/>
              <a:gd name="T13" fmla="*/ 0 h 3"/>
              <a:gd name="T14" fmla="*/ 2147483647 w 326"/>
              <a:gd name="T15" fmla="*/ 0 h 3"/>
              <a:gd name="T16" fmla="*/ 2147483647 w 326"/>
              <a:gd name="T17" fmla="*/ 2147483647 h 3"/>
              <a:gd name="T18" fmla="*/ 2147483647 w 326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6"/>
              <a:gd name="T31" fmla="*/ 0 h 3"/>
              <a:gd name="T32" fmla="*/ 326 w 326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6" h="3">
                <a:moveTo>
                  <a:pt x="0" y="3"/>
                </a:moveTo>
                <a:lnTo>
                  <a:pt x="36" y="3"/>
                </a:lnTo>
                <a:lnTo>
                  <a:pt x="72" y="3"/>
                </a:lnTo>
                <a:lnTo>
                  <a:pt x="108" y="3"/>
                </a:lnTo>
                <a:lnTo>
                  <a:pt x="145" y="2"/>
                </a:lnTo>
                <a:lnTo>
                  <a:pt x="181" y="0"/>
                </a:lnTo>
                <a:lnTo>
                  <a:pt x="217" y="0"/>
                </a:lnTo>
                <a:lnTo>
                  <a:pt x="253" y="0"/>
                </a:lnTo>
                <a:lnTo>
                  <a:pt x="290" y="1"/>
                </a:lnTo>
                <a:lnTo>
                  <a:pt x="326" y="1"/>
                </a:lnTo>
              </a:path>
            </a:pathLst>
          </a:custGeom>
          <a:noFill/>
          <a:ln w="301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9" name="Oval 180"/>
          <p:cNvSpPr>
            <a:spLocks noChangeArrowheads="1"/>
          </p:cNvSpPr>
          <p:nvPr/>
        </p:nvSpPr>
        <p:spPr bwMode="auto">
          <a:xfrm>
            <a:off x="3175000" y="5649913"/>
            <a:ext cx="109538" cy="1127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0" name="Oval 181"/>
          <p:cNvSpPr>
            <a:spLocks noChangeArrowheads="1"/>
          </p:cNvSpPr>
          <p:nvPr/>
        </p:nvSpPr>
        <p:spPr bwMode="auto">
          <a:xfrm>
            <a:off x="3529013" y="5649913"/>
            <a:ext cx="109537" cy="1127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1" name="Oval 182"/>
          <p:cNvSpPr>
            <a:spLocks noChangeArrowheads="1"/>
          </p:cNvSpPr>
          <p:nvPr/>
        </p:nvSpPr>
        <p:spPr bwMode="auto">
          <a:xfrm>
            <a:off x="3884613" y="5649913"/>
            <a:ext cx="109537" cy="1127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2" name="Oval 183"/>
          <p:cNvSpPr>
            <a:spLocks noChangeArrowheads="1"/>
          </p:cNvSpPr>
          <p:nvPr/>
        </p:nvSpPr>
        <p:spPr bwMode="auto">
          <a:xfrm>
            <a:off x="4240213" y="5649913"/>
            <a:ext cx="107950" cy="1127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3" name="Oval 184"/>
          <p:cNvSpPr>
            <a:spLocks noChangeArrowheads="1"/>
          </p:cNvSpPr>
          <p:nvPr/>
        </p:nvSpPr>
        <p:spPr bwMode="auto">
          <a:xfrm>
            <a:off x="4605338" y="5638800"/>
            <a:ext cx="109537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4" name="Oval 185"/>
          <p:cNvSpPr>
            <a:spLocks noChangeArrowheads="1"/>
          </p:cNvSpPr>
          <p:nvPr/>
        </p:nvSpPr>
        <p:spPr bwMode="auto">
          <a:xfrm>
            <a:off x="4660900" y="5618163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5" name="Oval 186"/>
          <p:cNvSpPr>
            <a:spLocks noChangeArrowheads="1"/>
          </p:cNvSpPr>
          <p:nvPr/>
        </p:nvSpPr>
        <p:spPr bwMode="auto">
          <a:xfrm>
            <a:off x="5016500" y="5618163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6" name="Oval 187"/>
          <p:cNvSpPr>
            <a:spLocks noChangeArrowheads="1"/>
          </p:cNvSpPr>
          <p:nvPr/>
        </p:nvSpPr>
        <p:spPr bwMode="auto">
          <a:xfrm>
            <a:off x="5372100" y="5618163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7" name="Oval 188"/>
          <p:cNvSpPr>
            <a:spLocks noChangeArrowheads="1"/>
          </p:cNvSpPr>
          <p:nvPr/>
        </p:nvSpPr>
        <p:spPr bwMode="auto">
          <a:xfrm>
            <a:off x="5735637" y="5627688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8" name="Oval 189"/>
          <p:cNvSpPr>
            <a:spLocks noChangeArrowheads="1"/>
          </p:cNvSpPr>
          <p:nvPr/>
        </p:nvSpPr>
        <p:spPr bwMode="auto">
          <a:xfrm>
            <a:off x="6091237" y="5627688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9" name="Freeform 43"/>
          <p:cNvSpPr>
            <a:spLocks/>
          </p:cNvSpPr>
          <p:nvPr/>
        </p:nvSpPr>
        <p:spPr bwMode="auto">
          <a:xfrm>
            <a:off x="2973387" y="5586413"/>
            <a:ext cx="3214688" cy="84137"/>
          </a:xfrm>
          <a:custGeom>
            <a:avLst/>
            <a:gdLst>
              <a:gd name="T0" fmla="*/ 0 w 326"/>
              <a:gd name="T1" fmla="*/ 2147483647 h 8"/>
              <a:gd name="T2" fmla="*/ 2147483647 w 326"/>
              <a:gd name="T3" fmla="*/ 2147483647 h 8"/>
              <a:gd name="T4" fmla="*/ 2147483647 w 326"/>
              <a:gd name="T5" fmla="*/ 2147483647 h 8"/>
              <a:gd name="T6" fmla="*/ 2147483647 w 326"/>
              <a:gd name="T7" fmla="*/ 2147483647 h 8"/>
              <a:gd name="T8" fmla="*/ 2147483647 w 326"/>
              <a:gd name="T9" fmla="*/ 2147483647 h 8"/>
              <a:gd name="T10" fmla="*/ 2147483647 w 326"/>
              <a:gd name="T11" fmla="*/ 0 h 8"/>
              <a:gd name="T12" fmla="*/ 2147483647 w 326"/>
              <a:gd name="T13" fmla="*/ 0 h 8"/>
              <a:gd name="T14" fmla="*/ 2147483647 w 326"/>
              <a:gd name="T15" fmla="*/ 0 h 8"/>
              <a:gd name="T16" fmla="*/ 2147483647 w 326"/>
              <a:gd name="T17" fmla="*/ 0 h 8"/>
              <a:gd name="T18" fmla="*/ 2147483647 w 326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6"/>
              <a:gd name="T31" fmla="*/ 0 h 8"/>
              <a:gd name="T32" fmla="*/ 326 w 326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6" h="8">
                <a:moveTo>
                  <a:pt x="0" y="8"/>
                </a:moveTo>
                <a:lnTo>
                  <a:pt x="36" y="8"/>
                </a:lnTo>
                <a:lnTo>
                  <a:pt x="72" y="7"/>
                </a:lnTo>
                <a:lnTo>
                  <a:pt x="108" y="4"/>
                </a:lnTo>
                <a:lnTo>
                  <a:pt x="145" y="2"/>
                </a:lnTo>
                <a:lnTo>
                  <a:pt x="181" y="0"/>
                </a:lnTo>
                <a:lnTo>
                  <a:pt x="217" y="0"/>
                </a:lnTo>
                <a:lnTo>
                  <a:pt x="253" y="0"/>
                </a:lnTo>
                <a:lnTo>
                  <a:pt x="290" y="0"/>
                </a:lnTo>
                <a:lnTo>
                  <a:pt x="326" y="1"/>
                </a:lnTo>
              </a:path>
            </a:pathLst>
          </a:custGeom>
          <a:noFill/>
          <a:ln w="301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0" name="Freeform 190"/>
          <p:cNvSpPr>
            <a:spLocks/>
          </p:cNvSpPr>
          <p:nvPr/>
        </p:nvSpPr>
        <p:spPr bwMode="auto">
          <a:xfrm>
            <a:off x="2874962" y="5607050"/>
            <a:ext cx="119063" cy="125413"/>
          </a:xfrm>
          <a:custGeom>
            <a:avLst/>
            <a:gdLst>
              <a:gd name="T0" fmla="*/ 95702825 w 75"/>
              <a:gd name="T1" fmla="*/ 0 h 79"/>
              <a:gd name="T2" fmla="*/ 188887866 w 75"/>
              <a:gd name="T3" fmla="*/ 199093904 h 79"/>
              <a:gd name="T4" fmla="*/ 0 w 75"/>
              <a:gd name="T5" fmla="*/ 199093904 h 79"/>
              <a:gd name="T6" fmla="*/ 95702825 w 75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9"/>
              <a:gd name="T14" fmla="*/ 75 w 7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9">
                <a:moveTo>
                  <a:pt x="38" y="0"/>
                </a:moveTo>
                <a:lnTo>
                  <a:pt x="75" y="79"/>
                </a:lnTo>
                <a:lnTo>
                  <a:pt x="0" y="79"/>
                </a:lnTo>
                <a:lnTo>
                  <a:pt x="38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1" name="Freeform 191"/>
          <p:cNvSpPr>
            <a:spLocks/>
          </p:cNvSpPr>
          <p:nvPr/>
        </p:nvSpPr>
        <p:spPr bwMode="auto">
          <a:xfrm>
            <a:off x="3228975" y="5607050"/>
            <a:ext cx="119062" cy="125413"/>
          </a:xfrm>
          <a:custGeom>
            <a:avLst/>
            <a:gdLst>
              <a:gd name="T0" fmla="*/ 95702021 w 75"/>
              <a:gd name="T1" fmla="*/ 0 h 79"/>
              <a:gd name="T2" fmla="*/ 188886280 w 75"/>
              <a:gd name="T3" fmla="*/ 199093904 h 79"/>
              <a:gd name="T4" fmla="*/ 0 w 75"/>
              <a:gd name="T5" fmla="*/ 199093904 h 79"/>
              <a:gd name="T6" fmla="*/ 95702021 w 75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9"/>
              <a:gd name="T14" fmla="*/ 75 w 7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9">
                <a:moveTo>
                  <a:pt x="38" y="0"/>
                </a:moveTo>
                <a:lnTo>
                  <a:pt x="75" y="79"/>
                </a:lnTo>
                <a:lnTo>
                  <a:pt x="0" y="79"/>
                </a:lnTo>
                <a:lnTo>
                  <a:pt x="38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2" name="Freeform 192"/>
          <p:cNvSpPr>
            <a:spLocks/>
          </p:cNvSpPr>
          <p:nvPr/>
        </p:nvSpPr>
        <p:spPr bwMode="auto">
          <a:xfrm>
            <a:off x="3584575" y="5597525"/>
            <a:ext cx="119062" cy="123825"/>
          </a:xfrm>
          <a:custGeom>
            <a:avLst/>
            <a:gdLst>
              <a:gd name="T0" fmla="*/ 95702021 w 75"/>
              <a:gd name="T1" fmla="*/ 0 h 78"/>
              <a:gd name="T2" fmla="*/ 188886280 w 75"/>
              <a:gd name="T3" fmla="*/ 196572160 h 78"/>
              <a:gd name="T4" fmla="*/ 0 w 75"/>
              <a:gd name="T5" fmla="*/ 196572160 h 78"/>
              <a:gd name="T6" fmla="*/ 95702021 w 75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8"/>
              <a:gd name="T14" fmla="*/ 75 w 75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8">
                <a:moveTo>
                  <a:pt x="38" y="0"/>
                </a:moveTo>
                <a:lnTo>
                  <a:pt x="75" y="78"/>
                </a:lnTo>
                <a:lnTo>
                  <a:pt x="0" y="78"/>
                </a:lnTo>
                <a:lnTo>
                  <a:pt x="38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3" name="Freeform 193"/>
          <p:cNvSpPr>
            <a:spLocks/>
          </p:cNvSpPr>
          <p:nvPr/>
        </p:nvSpPr>
        <p:spPr bwMode="auto">
          <a:xfrm>
            <a:off x="3940175" y="5565775"/>
            <a:ext cx="119062" cy="125413"/>
          </a:xfrm>
          <a:custGeom>
            <a:avLst/>
            <a:gdLst>
              <a:gd name="T0" fmla="*/ 93184258 w 75"/>
              <a:gd name="T1" fmla="*/ 0 h 79"/>
              <a:gd name="T2" fmla="*/ 188886280 w 75"/>
              <a:gd name="T3" fmla="*/ 199093904 h 79"/>
              <a:gd name="T4" fmla="*/ 0 w 75"/>
              <a:gd name="T5" fmla="*/ 199093904 h 79"/>
              <a:gd name="T6" fmla="*/ 93184258 w 75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9"/>
              <a:gd name="T14" fmla="*/ 75 w 7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9">
                <a:moveTo>
                  <a:pt x="37" y="0"/>
                </a:moveTo>
                <a:lnTo>
                  <a:pt x="75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4" name="Freeform 194"/>
          <p:cNvSpPr>
            <a:spLocks/>
          </p:cNvSpPr>
          <p:nvPr/>
        </p:nvSpPr>
        <p:spPr bwMode="auto">
          <a:xfrm>
            <a:off x="4305300" y="5545138"/>
            <a:ext cx="119062" cy="125412"/>
          </a:xfrm>
          <a:custGeom>
            <a:avLst/>
            <a:gdLst>
              <a:gd name="T0" fmla="*/ 93184258 w 75"/>
              <a:gd name="T1" fmla="*/ 0 h 79"/>
              <a:gd name="T2" fmla="*/ 188886280 w 75"/>
              <a:gd name="T3" fmla="*/ 199092316 h 79"/>
              <a:gd name="T4" fmla="*/ 0 w 75"/>
              <a:gd name="T5" fmla="*/ 199092316 h 79"/>
              <a:gd name="T6" fmla="*/ 93184258 w 75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9"/>
              <a:gd name="T14" fmla="*/ 75 w 7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9">
                <a:moveTo>
                  <a:pt x="37" y="0"/>
                </a:moveTo>
                <a:lnTo>
                  <a:pt x="75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5" name="Freeform 195"/>
          <p:cNvSpPr>
            <a:spLocks/>
          </p:cNvSpPr>
          <p:nvPr/>
        </p:nvSpPr>
        <p:spPr bwMode="auto">
          <a:xfrm>
            <a:off x="4660900" y="5524500"/>
            <a:ext cx="119062" cy="125413"/>
          </a:xfrm>
          <a:custGeom>
            <a:avLst/>
            <a:gdLst>
              <a:gd name="T0" fmla="*/ 93184258 w 75"/>
              <a:gd name="T1" fmla="*/ 0 h 79"/>
              <a:gd name="T2" fmla="*/ 188886280 w 75"/>
              <a:gd name="T3" fmla="*/ 199093904 h 79"/>
              <a:gd name="T4" fmla="*/ 0 w 75"/>
              <a:gd name="T5" fmla="*/ 199093904 h 79"/>
              <a:gd name="T6" fmla="*/ 93184258 w 75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9"/>
              <a:gd name="T14" fmla="*/ 75 w 7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9">
                <a:moveTo>
                  <a:pt x="37" y="0"/>
                </a:moveTo>
                <a:lnTo>
                  <a:pt x="75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6" name="Freeform 196"/>
          <p:cNvSpPr>
            <a:spLocks/>
          </p:cNvSpPr>
          <p:nvPr/>
        </p:nvSpPr>
        <p:spPr bwMode="auto">
          <a:xfrm>
            <a:off x="5016500" y="5524500"/>
            <a:ext cx="119062" cy="125413"/>
          </a:xfrm>
          <a:custGeom>
            <a:avLst/>
            <a:gdLst>
              <a:gd name="T0" fmla="*/ 93184258 w 75"/>
              <a:gd name="T1" fmla="*/ 0 h 79"/>
              <a:gd name="T2" fmla="*/ 188886280 w 75"/>
              <a:gd name="T3" fmla="*/ 199093904 h 79"/>
              <a:gd name="T4" fmla="*/ 0 w 75"/>
              <a:gd name="T5" fmla="*/ 199093904 h 79"/>
              <a:gd name="T6" fmla="*/ 93184258 w 75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9"/>
              <a:gd name="T14" fmla="*/ 75 w 7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9">
                <a:moveTo>
                  <a:pt x="37" y="0"/>
                </a:moveTo>
                <a:lnTo>
                  <a:pt x="75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7" name="Freeform 197"/>
          <p:cNvSpPr>
            <a:spLocks/>
          </p:cNvSpPr>
          <p:nvPr/>
        </p:nvSpPr>
        <p:spPr bwMode="auto">
          <a:xfrm>
            <a:off x="5372100" y="5524500"/>
            <a:ext cx="117475" cy="125413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3904 h 79"/>
              <a:gd name="T4" fmla="*/ 0 w 74"/>
              <a:gd name="T5" fmla="*/ 199093904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8" name="Freeform 198"/>
          <p:cNvSpPr>
            <a:spLocks/>
          </p:cNvSpPr>
          <p:nvPr/>
        </p:nvSpPr>
        <p:spPr bwMode="auto">
          <a:xfrm>
            <a:off x="5735637" y="5524500"/>
            <a:ext cx="119063" cy="125413"/>
          </a:xfrm>
          <a:custGeom>
            <a:avLst/>
            <a:gdLst>
              <a:gd name="T0" fmla="*/ 93185041 w 75"/>
              <a:gd name="T1" fmla="*/ 0 h 79"/>
              <a:gd name="T2" fmla="*/ 188887866 w 75"/>
              <a:gd name="T3" fmla="*/ 199093904 h 79"/>
              <a:gd name="T4" fmla="*/ 0 w 75"/>
              <a:gd name="T5" fmla="*/ 199093904 h 79"/>
              <a:gd name="T6" fmla="*/ 93185041 w 75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9"/>
              <a:gd name="T14" fmla="*/ 75 w 7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9">
                <a:moveTo>
                  <a:pt x="37" y="0"/>
                </a:moveTo>
                <a:lnTo>
                  <a:pt x="75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9" name="Freeform 199"/>
          <p:cNvSpPr>
            <a:spLocks/>
          </p:cNvSpPr>
          <p:nvPr/>
        </p:nvSpPr>
        <p:spPr bwMode="auto">
          <a:xfrm>
            <a:off x="6091237" y="5535613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196572160 h 78"/>
              <a:gd name="T4" fmla="*/ 0 w 74"/>
              <a:gd name="T5" fmla="*/ 196572160 h 78"/>
              <a:gd name="T6" fmla="*/ 93184649 w 7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8"/>
              <a:gd name="T14" fmla="*/ 74 w 7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8">
                <a:moveTo>
                  <a:pt x="37" y="0"/>
                </a:moveTo>
                <a:lnTo>
                  <a:pt x="74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0" name="Oval 255"/>
          <p:cNvSpPr>
            <a:spLocks noChangeArrowheads="1"/>
          </p:cNvSpPr>
          <p:nvPr/>
        </p:nvSpPr>
        <p:spPr bwMode="auto">
          <a:xfrm>
            <a:off x="6446837" y="5627688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1" name="Freeform 258"/>
          <p:cNvSpPr>
            <a:spLocks/>
          </p:cNvSpPr>
          <p:nvPr/>
        </p:nvSpPr>
        <p:spPr bwMode="auto">
          <a:xfrm>
            <a:off x="6448425" y="5530850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196572160 h 78"/>
              <a:gd name="T4" fmla="*/ 0 w 74"/>
              <a:gd name="T5" fmla="*/ 196572160 h 78"/>
              <a:gd name="T6" fmla="*/ 93184649 w 7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8"/>
              <a:gd name="T14" fmla="*/ 74 w 7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8">
                <a:moveTo>
                  <a:pt x="37" y="0"/>
                </a:moveTo>
                <a:lnTo>
                  <a:pt x="74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2" name="Freeform 260"/>
          <p:cNvSpPr>
            <a:spLocks/>
          </p:cNvSpPr>
          <p:nvPr/>
        </p:nvSpPr>
        <p:spPr bwMode="auto">
          <a:xfrm>
            <a:off x="6443662" y="5370513"/>
            <a:ext cx="117475" cy="125412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98286482 h 79"/>
              <a:gd name="T4" fmla="*/ 93184649 w 74"/>
              <a:gd name="T5" fmla="*/ 199092316 h 79"/>
              <a:gd name="T6" fmla="*/ 0 w 74"/>
              <a:gd name="T7" fmla="*/ 98286482 h 79"/>
              <a:gd name="T8" fmla="*/ 93184649 w 7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"/>
              <a:gd name="T17" fmla="*/ 74 w 7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">
                <a:moveTo>
                  <a:pt x="37" y="0"/>
                </a:moveTo>
                <a:lnTo>
                  <a:pt x="74" y="39"/>
                </a:lnTo>
                <a:lnTo>
                  <a:pt x="37" y="79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3" name="Line 261"/>
          <p:cNvSpPr>
            <a:spLocks noChangeShapeType="1"/>
          </p:cNvSpPr>
          <p:nvPr/>
        </p:nvSpPr>
        <p:spPr bwMode="auto">
          <a:xfrm>
            <a:off x="6162675" y="4913313"/>
            <a:ext cx="363537" cy="0"/>
          </a:xfrm>
          <a:prstGeom prst="line">
            <a:avLst/>
          </a:prstGeom>
          <a:noFill/>
          <a:ln w="28575">
            <a:solidFill>
              <a:srgbClr val="CE99E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4" name="Rectangle 262"/>
          <p:cNvSpPr>
            <a:spLocks noChangeArrowheads="1"/>
          </p:cNvSpPr>
          <p:nvPr/>
        </p:nvSpPr>
        <p:spPr bwMode="auto">
          <a:xfrm>
            <a:off x="6448425" y="4843463"/>
            <a:ext cx="128587" cy="13493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5" name="Rectangle 264"/>
          <p:cNvSpPr>
            <a:spLocks noChangeArrowheads="1"/>
          </p:cNvSpPr>
          <p:nvPr/>
        </p:nvSpPr>
        <p:spPr bwMode="auto">
          <a:xfrm>
            <a:off x="6445250" y="3937000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6" name="Freeform 266"/>
          <p:cNvSpPr>
            <a:spLocks/>
          </p:cNvSpPr>
          <p:nvPr/>
        </p:nvSpPr>
        <p:spPr bwMode="auto">
          <a:xfrm>
            <a:off x="6457950" y="3090863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7" name="Line 267"/>
          <p:cNvSpPr>
            <a:spLocks noChangeShapeType="1"/>
          </p:cNvSpPr>
          <p:nvPr/>
        </p:nvSpPr>
        <p:spPr bwMode="auto">
          <a:xfrm>
            <a:off x="6186487" y="2363788"/>
            <a:ext cx="3635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8" name="Freeform 268"/>
          <p:cNvSpPr>
            <a:spLocks/>
          </p:cNvSpPr>
          <p:nvPr/>
        </p:nvSpPr>
        <p:spPr bwMode="auto">
          <a:xfrm>
            <a:off x="6453187" y="2290763"/>
            <a:ext cx="117475" cy="125412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2316 h 79"/>
              <a:gd name="T4" fmla="*/ 0 w 74"/>
              <a:gd name="T5" fmla="*/ 199092316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9" name="Text Box 295"/>
          <p:cNvSpPr txBox="1">
            <a:spLocks noChangeArrowheads="1"/>
          </p:cNvSpPr>
          <p:nvPr/>
        </p:nvSpPr>
        <p:spPr bwMode="auto">
          <a:xfrm>
            <a:off x="6095999" y="6611779"/>
            <a:ext cx="3048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prstClr val="white"/>
                </a:solidFill>
              </a:rPr>
              <a:t>Source: </a:t>
            </a:r>
            <a:r>
              <a:rPr lang="en-US" sz="1000" i="1" dirty="0">
                <a:solidFill>
                  <a:prstClr val="white"/>
                </a:solidFill>
              </a:rPr>
              <a:t>HRSA HIV/AIDS Bureau</a:t>
            </a:r>
            <a:r>
              <a:rPr lang="en-US" sz="1000" dirty="0">
                <a:solidFill>
                  <a:prstClr val="white"/>
                </a:solidFill>
              </a:rPr>
              <a:t>; </a:t>
            </a:r>
            <a:r>
              <a:rPr lang="en-US" sz="1000" dirty="0" smtClean="0">
                <a:solidFill>
                  <a:prstClr val="white"/>
                </a:solidFill>
              </a:rPr>
              <a:t> </a:t>
            </a:r>
            <a:r>
              <a:rPr lang="en-US" sz="1000" i="1" dirty="0" smtClean="0">
                <a:solidFill>
                  <a:prstClr val="white"/>
                </a:solidFill>
              </a:rPr>
              <a:t>The </a:t>
            </a:r>
            <a:r>
              <a:rPr lang="en-US" sz="1000" i="1" dirty="0">
                <a:solidFill>
                  <a:prstClr val="white"/>
                </a:solidFill>
              </a:rPr>
              <a:t>AIDS Institute</a:t>
            </a:r>
          </a:p>
        </p:txBody>
      </p:sp>
      <p:sp>
        <p:nvSpPr>
          <p:cNvPr id="260" name="Line 299"/>
          <p:cNvSpPr>
            <a:spLocks noChangeShapeType="1"/>
          </p:cNvSpPr>
          <p:nvPr/>
        </p:nvSpPr>
        <p:spPr bwMode="auto">
          <a:xfrm flipV="1">
            <a:off x="7143750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1" name="Rectangle 300"/>
          <p:cNvSpPr>
            <a:spLocks noChangeArrowheads="1"/>
          </p:cNvSpPr>
          <p:nvPr/>
        </p:nvSpPr>
        <p:spPr bwMode="auto">
          <a:xfrm rot="18900000">
            <a:off x="6651033" y="5987242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2008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2" name="Oval 302"/>
          <p:cNvSpPr>
            <a:spLocks noChangeArrowheads="1"/>
          </p:cNvSpPr>
          <p:nvPr/>
        </p:nvSpPr>
        <p:spPr bwMode="auto">
          <a:xfrm>
            <a:off x="6791325" y="5630863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3" name="Freeform 304"/>
          <p:cNvSpPr>
            <a:spLocks/>
          </p:cNvSpPr>
          <p:nvPr/>
        </p:nvSpPr>
        <p:spPr bwMode="auto">
          <a:xfrm>
            <a:off x="6784975" y="5527675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196572160 h 78"/>
              <a:gd name="T4" fmla="*/ 0 w 74"/>
              <a:gd name="T5" fmla="*/ 196572160 h 78"/>
              <a:gd name="T6" fmla="*/ 93184649 w 7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8"/>
              <a:gd name="T14" fmla="*/ 74 w 7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8">
                <a:moveTo>
                  <a:pt x="37" y="0"/>
                </a:moveTo>
                <a:lnTo>
                  <a:pt x="74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4" name="Freeform 306"/>
          <p:cNvSpPr>
            <a:spLocks/>
          </p:cNvSpPr>
          <p:nvPr/>
        </p:nvSpPr>
        <p:spPr bwMode="auto">
          <a:xfrm>
            <a:off x="6786562" y="5354638"/>
            <a:ext cx="117475" cy="125412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98286482 h 79"/>
              <a:gd name="T4" fmla="*/ 93184649 w 74"/>
              <a:gd name="T5" fmla="*/ 199092316 h 79"/>
              <a:gd name="T6" fmla="*/ 0 w 74"/>
              <a:gd name="T7" fmla="*/ 98286482 h 79"/>
              <a:gd name="T8" fmla="*/ 93184649 w 7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"/>
              <a:gd name="T17" fmla="*/ 74 w 7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">
                <a:moveTo>
                  <a:pt x="37" y="0"/>
                </a:moveTo>
                <a:lnTo>
                  <a:pt x="74" y="39"/>
                </a:lnTo>
                <a:lnTo>
                  <a:pt x="37" y="79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5" name="Line 307"/>
          <p:cNvSpPr>
            <a:spLocks noChangeShapeType="1"/>
          </p:cNvSpPr>
          <p:nvPr/>
        </p:nvSpPr>
        <p:spPr bwMode="auto">
          <a:xfrm flipV="1">
            <a:off x="6491287" y="4891088"/>
            <a:ext cx="360363" cy="22225"/>
          </a:xfrm>
          <a:prstGeom prst="line">
            <a:avLst/>
          </a:prstGeom>
          <a:noFill/>
          <a:ln w="28575">
            <a:solidFill>
              <a:srgbClr val="CE99E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" name="Rectangle 308"/>
          <p:cNvSpPr>
            <a:spLocks noChangeArrowheads="1"/>
          </p:cNvSpPr>
          <p:nvPr/>
        </p:nvSpPr>
        <p:spPr bwMode="auto">
          <a:xfrm>
            <a:off x="6777037" y="4822825"/>
            <a:ext cx="128588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7" name="Rectangle 310"/>
          <p:cNvSpPr>
            <a:spLocks noChangeArrowheads="1"/>
          </p:cNvSpPr>
          <p:nvPr/>
        </p:nvSpPr>
        <p:spPr bwMode="auto">
          <a:xfrm>
            <a:off x="6789737" y="3960813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8" name="Freeform 312"/>
          <p:cNvSpPr>
            <a:spLocks/>
          </p:cNvSpPr>
          <p:nvPr/>
        </p:nvSpPr>
        <p:spPr bwMode="auto">
          <a:xfrm>
            <a:off x="6784975" y="2990850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9" name="Freeform 314"/>
          <p:cNvSpPr>
            <a:spLocks/>
          </p:cNvSpPr>
          <p:nvPr/>
        </p:nvSpPr>
        <p:spPr bwMode="auto">
          <a:xfrm>
            <a:off x="6824662" y="2254250"/>
            <a:ext cx="117475" cy="125413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3904 h 79"/>
              <a:gd name="T4" fmla="*/ 0 w 74"/>
              <a:gd name="T5" fmla="*/ 199093904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1" name="Straight Connector 270"/>
          <p:cNvCxnSpPr/>
          <p:nvPr/>
        </p:nvCxnSpPr>
        <p:spPr>
          <a:xfrm flipV="1">
            <a:off x="6559550" y="2341563"/>
            <a:ext cx="323850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ectangle 300"/>
          <p:cNvSpPr>
            <a:spLocks noChangeArrowheads="1"/>
          </p:cNvSpPr>
          <p:nvPr/>
        </p:nvSpPr>
        <p:spPr bwMode="auto">
          <a:xfrm rot="18900000">
            <a:off x="6936783" y="5977716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</a:rPr>
              <a:t>2009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4" name="Oval 302"/>
          <p:cNvSpPr>
            <a:spLocks noChangeArrowheads="1"/>
          </p:cNvSpPr>
          <p:nvPr/>
        </p:nvSpPr>
        <p:spPr bwMode="auto">
          <a:xfrm>
            <a:off x="7115175" y="5630863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5" name="Line 299"/>
          <p:cNvSpPr>
            <a:spLocks noChangeShapeType="1"/>
          </p:cNvSpPr>
          <p:nvPr/>
        </p:nvSpPr>
        <p:spPr bwMode="auto">
          <a:xfrm flipV="1">
            <a:off x="7477125" y="5741988"/>
            <a:ext cx="1588" cy="52387"/>
          </a:xfrm>
          <a:prstGeom prst="line">
            <a:avLst/>
          </a:prstGeom>
          <a:noFill/>
          <a:ln w="301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" name="Freeform 304"/>
          <p:cNvSpPr>
            <a:spLocks/>
          </p:cNvSpPr>
          <p:nvPr/>
        </p:nvSpPr>
        <p:spPr bwMode="auto">
          <a:xfrm>
            <a:off x="7108825" y="5527675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196572160 h 78"/>
              <a:gd name="T4" fmla="*/ 0 w 74"/>
              <a:gd name="T5" fmla="*/ 196572160 h 78"/>
              <a:gd name="T6" fmla="*/ 93184649 w 7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8"/>
              <a:gd name="T14" fmla="*/ 74 w 7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8">
                <a:moveTo>
                  <a:pt x="37" y="0"/>
                </a:moveTo>
                <a:lnTo>
                  <a:pt x="74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7" name="Freeform 306"/>
          <p:cNvSpPr>
            <a:spLocks/>
          </p:cNvSpPr>
          <p:nvPr/>
        </p:nvSpPr>
        <p:spPr bwMode="auto">
          <a:xfrm>
            <a:off x="7110412" y="5345113"/>
            <a:ext cx="117475" cy="125412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98286482 h 79"/>
              <a:gd name="T4" fmla="*/ 93184649 w 74"/>
              <a:gd name="T5" fmla="*/ 199092316 h 79"/>
              <a:gd name="T6" fmla="*/ 0 w 74"/>
              <a:gd name="T7" fmla="*/ 98286482 h 79"/>
              <a:gd name="T8" fmla="*/ 93184649 w 7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"/>
              <a:gd name="T17" fmla="*/ 74 w 7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">
                <a:moveTo>
                  <a:pt x="37" y="0"/>
                </a:moveTo>
                <a:lnTo>
                  <a:pt x="74" y="39"/>
                </a:lnTo>
                <a:lnTo>
                  <a:pt x="37" y="79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8" name="Rectangle 308"/>
          <p:cNvSpPr>
            <a:spLocks noChangeArrowheads="1"/>
          </p:cNvSpPr>
          <p:nvPr/>
        </p:nvSpPr>
        <p:spPr bwMode="auto">
          <a:xfrm>
            <a:off x="7110412" y="4803775"/>
            <a:ext cx="128588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9" name="Rectangle 310"/>
          <p:cNvSpPr>
            <a:spLocks noChangeArrowheads="1"/>
          </p:cNvSpPr>
          <p:nvPr/>
        </p:nvSpPr>
        <p:spPr bwMode="auto">
          <a:xfrm>
            <a:off x="7113587" y="3922713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0" name="Freeform 312"/>
          <p:cNvSpPr>
            <a:spLocks/>
          </p:cNvSpPr>
          <p:nvPr/>
        </p:nvSpPr>
        <p:spPr bwMode="auto">
          <a:xfrm>
            <a:off x="7108825" y="2876550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98286874 h 78"/>
              <a:gd name="T4" fmla="*/ 93184649 w 74"/>
              <a:gd name="T5" fmla="*/ 196572160 h 78"/>
              <a:gd name="T6" fmla="*/ 0 w 74"/>
              <a:gd name="T7" fmla="*/ 98286874 h 78"/>
              <a:gd name="T8" fmla="*/ 93184649 w 7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8"/>
              <a:gd name="T17" fmla="*/ 74 w 7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8">
                <a:moveTo>
                  <a:pt x="37" y="0"/>
                </a:moveTo>
                <a:lnTo>
                  <a:pt x="74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1" name="Freeform 314"/>
          <p:cNvSpPr>
            <a:spLocks/>
          </p:cNvSpPr>
          <p:nvPr/>
        </p:nvSpPr>
        <p:spPr bwMode="auto">
          <a:xfrm>
            <a:off x="7119937" y="2168525"/>
            <a:ext cx="117475" cy="125413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3904 h 79"/>
              <a:gd name="T4" fmla="*/ 0 w 74"/>
              <a:gd name="T5" fmla="*/ 199093904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2" name="Line 307"/>
          <p:cNvSpPr>
            <a:spLocks noChangeShapeType="1"/>
          </p:cNvSpPr>
          <p:nvPr/>
        </p:nvSpPr>
        <p:spPr bwMode="auto">
          <a:xfrm flipV="1">
            <a:off x="6834187" y="4862513"/>
            <a:ext cx="360363" cy="22225"/>
          </a:xfrm>
          <a:prstGeom prst="line">
            <a:avLst/>
          </a:prstGeom>
          <a:noFill/>
          <a:ln w="28575">
            <a:solidFill>
              <a:srgbClr val="CE99E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3" name="Line 247"/>
          <p:cNvSpPr>
            <a:spLocks noChangeShapeType="1"/>
          </p:cNvSpPr>
          <p:nvPr/>
        </p:nvSpPr>
        <p:spPr bwMode="auto">
          <a:xfrm>
            <a:off x="6856412" y="5683250"/>
            <a:ext cx="295275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4" name="Line 247"/>
          <p:cNvSpPr>
            <a:spLocks noChangeShapeType="1"/>
          </p:cNvSpPr>
          <p:nvPr/>
        </p:nvSpPr>
        <p:spPr bwMode="auto">
          <a:xfrm>
            <a:off x="6523037" y="5692775"/>
            <a:ext cx="295275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5" name="Line 247"/>
          <p:cNvSpPr>
            <a:spLocks noChangeShapeType="1"/>
          </p:cNvSpPr>
          <p:nvPr/>
        </p:nvSpPr>
        <p:spPr bwMode="auto">
          <a:xfrm>
            <a:off x="6199187" y="5683250"/>
            <a:ext cx="295275" cy="1588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" name="Line 244"/>
          <p:cNvSpPr>
            <a:spLocks noChangeShapeType="1"/>
          </p:cNvSpPr>
          <p:nvPr/>
        </p:nvSpPr>
        <p:spPr bwMode="auto">
          <a:xfrm>
            <a:off x="6837362" y="5416550"/>
            <a:ext cx="295275" cy="1588"/>
          </a:xfrm>
          <a:prstGeom prst="line">
            <a:avLst/>
          </a:prstGeom>
          <a:noFill/>
          <a:ln w="30163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7" name="Line 244"/>
          <p:cNvSpPr>
            <a:spLocks noChangeShapeType="1"/>
          </p:cNvSpPr>
          <p:nvPr/>
        </p:nvSpPr>
        <p:spPr bwMode="auto">
          <a:xfrm>
            <a:off x="6542087" y="5426075"/>
            <a:ext cx="295275" cy="1588"/>
          </a:xfrm>
          <a:prstGeom prst="line">
            <a:avLst/>
          </a:prstGeom>
          <a:noFill/>
          <a:ln w="30163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8" name="Line 244"/>
          <p:cNvSpPr>
            <a:spLocks noChangeShapeType="1"/>
          </p:cNvSpPr>
          <p:nvPr/>
        </p:nvSpPr>
        <p:spPr bwMode="auto">
          <a:xfrm>
            <a:off x="6189662" y="5435600"/>
            <a:ext cx="295275" cy="1588"/>
          </a:xfrm>
          <a:prstGeom prst="line">
            <a:avLst/>
          </a:prstGeom>
          <a:noFill/>
          <a:ln w="30163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9" name="Line 250"/>
          <p:cNvSpPr>
            <a:spLocks noChangeShapeType="1"/>
          </p:cNvSpPr>
          <p:nvPr/>
        </p:nvSpPr>
        <p:spPr bwMode="auto">
          <a:xfrm>
            <a:off x="6837362" y="5599113"/>
            <a:ext cx="295275" cy="1587"/>
          </a:xfrm>
          <a:prstGeom prst="line">
            <a:avLst/>
          </a:prstGeom>
          <a:noFill/>
          <a:ln w="301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0" name="Line 250"/>
          <p:cNvSpPr>
            <a:spLocks noChangeShapeType="1"/>
          </p:cNvSpPr>
          <p:nvPr/>
        </p:nvSpPr>
        <p:spPr bwMode="auto">
          <a:xfrm>
            <a:off x="6542087" y="5589588"/>
            <a:ext cx="295275" cy="1587"/>
          </a:xfrm>
          <a:prstGeom prst="line">
            <a:avLst/>
          </a:prstGeom>
          <a:noFill/>
          <a:ln w="301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1" name="Line 250"/>
          <p:cNvSpPr>
            <a:spLocks noChangeShapeType="1"/>
          </p:cNvSpPr>
          <p:nvPr/>
        </p:nvSpPr>
        <p:spPr bwMode="auto">
          <a:xfrm>
            <a:off x="6189662" y="5599113"/>
            <a:ext cx="295275" cy="1587"/>
          </a:xfrm>
          <a:prstGeom prst="line">
            <a:avLst/>
          </a:prstGeom>
          <a:noFill/>
          <a:ln w="301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2" name="Line 231"/>
          <p:cNvSpPr>
            <a:spLocks noChangeShapeType="1"/>
          </p:cNvSpPr>
          <p:nvPr/>
        </p:nvSpPr>
        <p:spPr bwMode="auto">
          <a:xfrm flipV="1">
            <a:off x="6853236" y="3962400"/>
            <a:ext cx="690563" cy="55563"/>
          </a:xfrm>
          <a:prstGeom prst="line">
            <a:avLst/>
          </a:prstGeom>
          <a:noFill/>
          <a:ln w="301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3" name="Line 231"/>
          <p:cNvSpPr>
            <a:spLocks noChangeShapeType="1"/>
          </p:cNvSpPr>
          <p:nvPr/>
        </p:nvSpPr>
        <p:spPr bwMode="auto">
          <a:xfrm>
            <a:off x="6532562" y="3994150"/>
            <a:ext cx="311150" cy="46038"/>
          </a:xfrm>
          <a:prstGeom prst="line">
            <a:avLst/>
          </a:prstGeom>
          <a:noFill/>
          <a:ln w="301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4" name="Line 231"/>
          <p:cNvSpPr>
            <a:spLocks noChangeShapeType="1"/>
          </p:cNvSpPr>
          <p:nvPr/>
        </p:nvSpPr>
        <p:spPr bwMode="auto">
          <a:xfrm flipV="1">
            <a:off x="6167437" y="3990975"/>
            <a:ext cx="352425" cy="333375"/>
          </a:xfrm>
          <a:prstGeom prst="line">
            <a:avLst/>
          </a:prstGeom>
          <a:noFill/>
          <a:ln w="301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5" name="Line 228"/>
          <p:cNvSpPr>
            <a:spLocks noChangeShapeType="1"/>
          </p:cNvSpPr>
          <p:nvPr/>
        </p:nvSpPr>
        <p:spPr bwMode="auto">
          <a:xfrm>
            <a:off x="6189662" y="3163888"/>
            <a:ext cx="295275" cy="1587"/>
          </a:xfrm>
          <a:prstGeom prst="line">
            <a:avLst/>
          </a:prstGeom>
          <a:noFill/>
          <a:ln w="301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" name="Line 228"/>
          <p:cNvSpPr>
            <a:spLocks noChangeShapeType="1"/>
          </p:cNvSpPr>
          <p:nvPr/>
        </p:nvSpPr>
        <p:spPr bwMode="auto">
          <a:xfrm flipV="1">
            <a:off x="6519862" y="3057525"/>
            <a:ext cx="333375" cy="104775"/>
          </a:xfrm>
          <a:prstGeom prst="line">
            <a:avLst/>
          </a:prstGeom>
          <a:noFill/>
          <a:ln w="301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7" name="Line 228"/>
          <p:cNvSpPr>
            <a:spLocks noChangeShapeType="1"/>
          </p:cNvSpPr>
          <p:nvPr/>
        </p:nvSpPr>
        <p:spPr bwMode="auto">
          <a:xfrm flipV="1">
            <a:off x="6853237" y="2933700"/>
            <a:ext cx="314325" cy="114300"/>
          </a:xfrm>
          <a:prstGeom prst="line">
            <a:avLst/>
          </a:prstGeom>
          <a:noFill/>
          <a:ln w="301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8" name="Line 234"/>
          <p:cNvSpPr>
            <a:spLocks noChangeShapeType="1"/>
          </p:cNvSpPr>
          <p:nvPr/>
        </p:nvSpPr>
        <p:spPr bwMode="auto">
          <a:xfrm flipV="1">
            <a:off x="6881812" y="2247900"/>
            <a:ext cx="314325" cy="95250"/>
          </a:xfrm>
          <a:prstGeom prst="line">
            <a:avLst/>
          </a:prstGeom>
          <a:noFill/>
          <a:ln w="301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4" name="Rectangle 300"/>
          <p:cNvSpPr>
            <a:spLocks noChangeArrowheads="1"/>
          </p:cNvSpPr>
          <p:nvPr/>
        </p:nvSpPr>
        <p:spPr bwMode="auto">
          <a:xfrm rot="18900000">
            <a:off x="7246376" y="5958253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 smtClean="0">
                <a:solidFill>
                  <a:prstClr val="white"/>
                </a:solidFill>
              </a:rPr>
              <a:t>2010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97" name="Straight Connector 596"/>
          <p:cNvCxnSpPr/>
          <p:nvPr/>
        </p:nvCxnSpPr>
        <p:spPr>
          <a:xfrm rot="5400000">
            <a:off x="-1294606" y="3809206"/>
            <a:ext cx="39624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>
            <a:off x="685800" y="5791200"/>
            <a:ext cx="76962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0" name="Line 17"/>
          <p:cNvSpPr>
            <a:spLocks noChangeShapeType="1"/>
          </p:cNvSpPr>
          <p:nvPr/>
        </p:nvSpPr>
        <p:spPr bwMode="auto">
          <a:xfrm>
            <a:off x="685800" y="1903413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1" name="Line 17"/>
          <p:cNvSpPr>
            <a:spLocks noChangeShapeType="1"/>
          </p:cNvSpPr>
          <p:nvPr/>
        </p:nvSpPr>
        <p:spPr bwMode="auto">
          <a:xfrm>
            <a:off x="685800" y="2303463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2" name="Line 17"/>
          <p:cNvSpPr>
            <a:spLocks noChangeShapeType="1"/>
          </p:cNvSpPr>
          <p:nvPr/>
        </p:nvSpPr>
        <p:spPr bwMode="auto">
          <a:xfrm>
            <a:off x="685800" y="2741613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3" name="Line 17"/>
          <p:cNvSpPr>
            <a:spLocks noChangeShapeType="1"/>
          </p:cNvSpPr>
          <p:nvPr/>
        </p:nvSpPr>
        <p:spPr bwMode="auto">
          <a:xfrm>
            <a:off x="685800" y="3198813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4" name="Line 17"/>
          <p:cNvSpPr>
            <a:spLocks noChangeShapeType="1"/>
          </p:cNvSpPr>
          <p:nvPr/>
        </p:nvSpPr>
        <p:spPr bwMode="auto">
          <a:xfrm>
            <a:off x="685800" y="3581400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5" name="Line 17"/>
          <p:cNvSpPr>
            <a:spLocks noChangeShapeType="1"/>
          </p:cNvSpPr>
          <p:nvPr/>
        </p:nvSpPr>
        <p:spPr bwMode="auto">
          <a:xfrm>
            <a:off x="685800" y="4038600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6" name="Line 17"/>
          <p:cNvSpPr>
            <a:spLocks noChangeShapeType="1"/>
          </p:cNvSpPr>
          <p:nvPr/>
        </p:nvSpPr>
        <p:spPr bwMode="auto">
          <a:xfrm>
            <a:off x="685800" y="4495800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7" name="Line 17"/>
          <p:cNvSpPr>
            <a:spLocks noChangeShapeType="1"/>
          </p:cNvSpPr>
          <p:nvPr/>
        </p:nvSpPr>
        <p:spPr bwMode="auto">
          <a:xfrm>
            <a:off x="685800" y="4875213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8" name="Line 17"/>
          <p:cNvSpPr>
            <a:spLocks noChangeShapeType="1"/>
          </p:cNvSpPr>
          <p:nvPr/>
        </p:nvSpPr>
        <p:spPr bwMode="auto">
          <a:xfrm>
            <a:off x="685800" y="5334000"/>
            <a:ext cx="57150" cy="15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9" name="Line 21"/>
          <p:cNvSpPr>
            <a:spLocks noChangeShapeType="1"/>
          </p:cNvSpPr>
          <p:nvPr/>
        </p:nvSpPr>
        <p:spPr bwMode="auto">
          <a:xfrm flipV="1">
            <a:off x="7620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0" name="Line 21"/>
          <p:cNvSpPr>
            <a:spLocks noChangeShapeType="1"/>
          </p:cNvSpPr>
          <p:nvPr/>
        </p:nvSpPr>
        <p:spPr bwMode="auto">
          <a:xfrm flipV="1">
            <a:off x="11430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1" name="Line 21"/>
          <p:cNvSpPr>
            <a:spLocks noChangeShapeType="1"/>
          </p:cNvSpPr>
          <p:nvPr/>
        </p:nvSpPr>
        <p:spPr bwMode="auto">
          <a:xfrm flipV="1">
            <a:off x="15240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2" name="Line 21"/>
          <p:cNvSpPr>
            <a:spLocks noChangeShapeType="1"/>
          </p:cNvSpPr>
          <p:nvPr/>
        </p:nvSpPr>
        <p:spPr bwMode="auto">
          <a:xfrm flipV="1">
            <a:off x="1903412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3" name="Line 21"/>
          <p:cNvSpPr>
            <a:spLocks noChangeShapeType="1"/>
          </p:cNvSpPr>
          <p:nvPr/>
        </p:nvSpPr>
        <p:spPr bwMode="auto">
          <a:xfrm flipV="1">
            <a:off x="22098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" name="Line 21"/>
          <p:cNvSpPr>
            <a:spLocks noChangeShapeType="1"/>
          </p:cNvSpPr>
          <p:nvPr/>
        </p:nvSpPr>
        <p:spPr bwMode="auto">
          <a:xfrm flipV="1">
            <a:off x="2589212" y="5815013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5" name="Line 21"/>
          <p:cNvSpPr>
            <a:spLocks noChangeShapeType="1"/>
          </p:cNvSpPr>
          <p:nvPr/>
        </p:nvSpPr>
        <p:spPr bwMode="auto">
          <a:xfrm flipV="1">
            <a:off x="2970212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6" name="Line 21"/>
          <p:cNvSpPr>
            <a:spLocks noChangeShapeType="1"/>
          </p:cNvSpPr>
          <p:nvPr/>
        </p:nvSpPr>
        <p:spPr bwMode="auto">
          <a:xfrm flipV="1">
            <a:off x="3275012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7" name="Line 21"/>
          <p:cNvSpPr>
            <a:spLocks noChangeShapeType="1"/>
          </p:cNvSpPr>
          <p:nvPr/>
        </p:nvSpPr>
        <p:spPr bwMode="auto">
          <a:xfrm flipV="1">
            <a:off x="3656012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8" name="Line 21"/>
          <p:cNvSpPr>
            <a:spLocks noChangeShapeType="1"/>
          </p:cNvSpPr>
          <p:nvPr/>
        </p:nvSpPr>
        <p:spPr bwMode="auto">
          <a:xfrm flipV="1">
            <a:off x="39624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9" name="Line 21"/>
          <p:cNvSpPr>
            <a:spLocks noChangeShapeType="1"/>
          </p:cNvSpPr>
          <p:nvPr/>
        </p:nvSpPr>
        <p:spPr bwMode="auto">
          <a:xfrm flipV="1">
            <a:off x="43434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0" name="Line 21"/>
          <p:cNvSpPr>
            <a:spLocks noChangeShapeType="1"/>
          </p:cNvSpPr>
          <p:nvPr/>
        </p:nvSpPr>
        <p:spPr bwMode="auto">
          <a:xfrm flipV="1">
            <a:off x="47244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1" name="Line 21"/>
          <p:cNvSpPr>
            <a:spLocks noChangeShapeType="1"/>
          </p:cNvSpPr>
          <p:nvPr/>
        </p:nvSpPr>
        <p:spPr bwMode="auto">
          <a:xfrm flipV="1">
            <a:off x="5103812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2" name="Line 21"/>
          <p:cNvSpPr>
            <a:spLocks noChangeShapeType="1"/>
          </p:cNvSpPr>
          <p:nvPr/>
        </p:nvSpPr>
        <p:spPr bwMode="auto">
          <a:xfrm flipV="1">
            <a:off x="54102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3" name="Line 21"/>
          <p:cNvSpPr>
            <a:spLocks noChangeShapeType="1"/>
          </p:cNvSpPr>
          <p:nvPr/>
        </p:nvSpPr>
        <p:spPr bwMode="auto">
          <a:xfrm flipV="1">
            <a:off x="57912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25" name="Line 21"/>
          <p:cNvSpPr>
            <a:spLocks noChangeShapeType="1"/>
          </p:cNvSpPr>
          <p:nvPr/>
        </p:nvSpPr>
        <p:spPr bwMode="auto">
          <a:xfrm flipV="1">
            <a:off x="6170612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26" name="Line 21"/>
          <p:cNvSpPr>
            <a:spLocks noChangeShapeType="1"/>
          </p:cNvSpPr>
          <p:nvPr/>
        </p:nvSpPr>
        <p:spPr bwMode="auto">
          <a:xfrm flipV="1">
            <a:off x="6551612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27" name="Line 21"/>
          <p:cNvSpPr>
            <a:spLocks noChangeShapeType="1"/>
          </p:cNvSpPr>
          <p:nvPr/>
        </p:nvSpPr>
        <p:spPr bwMode="auto">
          <a:xfrm flipV="1">
            <a:off x="68580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28" name="Line 21"/>
          <p:cNvSpPr>
            <a:spLocks noChangeShapeType="1"/>
          </p:cNvSpPr>
          <p:nvPr/>
        </p:nvSpPr>
        <p:spPr bwMode="auto">
          <a:xfrm flipV="1">
            <a:off x="71628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29" name="Line 21"/>
          <p:cNvSpPr>
            <a:spLocks noChangeShapeType="1"/>
          </p:cNvSpPr>
          <p:nvPr/>
        </p:nvSpPr>
        <p:spPr bwMode="auto">
          <a:xfrm flipV="1">
            <a:off x="7467600" y="5791200"/>
            <a:ext cx="1588" cy="52387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30" name="Line 228"/>
          <p:cNvSpPr>
            <a:spLocks noChangeShapeType="1"/>
          </p:cNvSpPr>
          <p:nvPr/>
        </p:nvSpPr>
        <p:spPr bwMode="auto">
          <a:xfrm flipV="1">
            <a:off x="7162801" y="2895599"/>
            <a:ext cx="380999" cy="38095"/>
          </a:xfrm>
          <a:prstGeom prst="line">
            <a:avLst/>
          </a:prstGeom>
          <a:noFill/>
          <a:ln w="301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4" name="Rectangle 75"/>
          <p:cNvSpPr>
            <a:spLocks noChangeArrowheads="1"/>
          </p:cNvSpPr>
          <p:nvPr/>
        </p:nvSpPr>
        <p:spPr bwMode="auto">
          <a:xfrm>
            <a:off x="7435850" y="3886200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5" name="Freeform 58"/>
          <p:cNvSpPr>
            <a:spLocks/>
          </p:cNvSpPr>
          <p:nvPr/>
        </p:nvSpPr>
        <p:spPr bwMode="auto">
          <a:xfrm>
            <a:off x="7467600" y="2819400"/>
            <a:ext cx="119063" cy="123825"/>
          </a:xfrm>
          <a:custGeom>
            <a:avLst/>
            <a:gdLst>
              <a:gd name="T0" fmla="*/ 93185041 w 75"/>
              <a:gd name="T1" fmla="*/ 0 h 78"/>
              <a:gd name="T2" fmla="*/ 188887866 w 75"/>
              <a:gd name="T3" fmla="*/ 98286874 h 78"/>
              <a:gd name="T4" fmla="*/ 93185041 w 75"/>
              <a:gd name="T5" fmla="*/ 196572160 h 78"/>
              <a:gd name="T6" fmla="*/ 0 w 75"/>
              <a:gd name="T7" fmla="*/ 98286874 h 78"/>
              <a:gd name="T8" fmla="*/ 93185041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1" name="Freeform 314"/>
          <p:cNvSpPr>
            <a:spLocks/>
          </p:cNvSpPr>
          <p:nvPr/>
        </p:nvSpPr>
        <p:spPr bwMode="auto">
          <a:xfrm>
            <a:off x="7391400" y="2133600"/>
            <a:ext cx="117475" cy="125413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3904 h 79"/>
              <a:gd name="T4" fmla="*/ 0 w 74"/>
              <a:gd name="T5" fmla="*/ 199093904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2" name="Rectangle 308"/>
          <p:cNvSpPr>
            <a:spLocks noChangeArrowheads="1"/>
          </p:cNvSpPr>
          <p:nvPr/>
        </p:nvSpPr>
        <p:spPr bwMode="auto">
          <a:xfrm>
            <a:off x="7467600" y="4724400"/>
            <a:ext cx="128588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4" name="Freeform 306"/>
          <p:cNvSpPr>
            <a:spLocks/>
          </p:cNvSpPr>
          <p:nvPr/>
        </p:nvSpPr>
        <p:spPr bwMode="auto">
          <a:xfrm>
            <a:off x="7435850" y="5334000"/>
            <a:ext cx="117475" cy="125412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98286482 h 79"/>
              <a:gd name="T4" fmla="*/ 93184649 w 74"/>
              <a:gd name="T5" fmla="*/ 199092316 h 79"/>
              <a:gd name="T6" fmla="*/ 0 w 74"/>
              <a:gd name="T7" fmla="*/ 98286482 h 79"/>
              <a:gd name="T8" fmla="*/ 93184649 w 7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"/>
              <a:gd name="T17" fmla="*/ 74 w 7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">
                <a:moveTo>
                  <a:pt x="37" y="0"/>
                </a:moveTo>
                <a:lnTo>
                  <a:pt x="74" y="39"/>
                </a:lnTo>
                <a:lnTo>
                  <a:pt x="37" y="79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5" name="Line 244"/>
          <p:cNvSpPr>
            <a:spLocks noChangeShapeType="1"/>
          </p:cNvSpPr>
          <p:nvPr/>
        </p:nvSpPr>
        <p:spPr bwMode="auto">
          <a:xfrm>
            <a:off x="7162800" y="5405436"/>
            <a:ext cx="685800" cy="4763"/>
          </a:xfrm>
          <a:prstGeom prst="line">
            <a:avLst/>
          </a:prstGeom>
          <a:noFill/>
          <a:ln w="30163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6" name="Freeform 304"/>
          <p:cNvSpPr>
            <a:spLocks/>
          </p:cNvSpPr>
          <p:nvPr/>
        </p:nvSpPr>
        <p:spPr bwMode="auto">
          <a:xfrm>
            <a:off x="7434263" y="5514975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196572160 h 78"/>
              <a:gd name="T4" fmla="*/ 0 w 74"/>
              <a:gd name="T5" fmla="*/ 196572160 h 78"/>
              <a:gd name="T6" fmla="*/ 93184649 w 7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8"/>
              <a:gd name="T14" fmla="*/ 74 w 7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8">
                <a:moveTo>
                  <a:pt x="37" y="0"/>
                </a:moveTo>
                <a:lnTo>
                  <a:pt x="74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7" name="Line 250"/>
          <p:cNvSpPr>
            <a:spLocks noChangeShapeType="1"/>
          </p:cNvSpPr>
          <p:nvPr/>
        </p:nvSpPr>
        <p:spPr bwMode="auto">
          <a:xfrm>
            <a:off x="7162800" y="5586413"/>
            <a:ext cx="685800" cy="52387"/>
          </a:xfrm>
          <a:prstGeom prst="line">
            <a:avLst/>
          </a:prstGeom>
          <a:noFill/>
          <a:ln w="301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9" name="Oval 302"/>
          <p:cNvSpPr>
            <a:spLocks noChangeArrowheads="1"/>
          </p:cNvSpPr>
          <p:nvPr/>
        </p:nvSpPr>
        <p:spPr bwMode="auto">
          <a:xfrm>
            <a:off x="7391400" y="5600700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0" name="Line 247"/>
          <p:cNvSpPr>
            <a:spLocks noChangeShapeType="1"/>
          </p:cNvSpPr>
          <p:nvPr/>
        </p:nvSpPr>
        <p:spPr bwMode="auto">
          <a:xfrm>
            <a:off x="7162800" y="5691186"/>
            <a:ext cx="685800" cy="23813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5" name="Freeform 314"/>
          <p:cNvSpPr>
            <a:spLocks/>
          </p:cNvSpPr>
          <p:nvPr/>
        </p:nvSpPr>
        <p:spPr bwMode="auto">
          <a:xfrm>
            <a:off x="7772400" y="1981200"/>
            <a:ext cx="117475" cy="125413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3904 h 79"/>
              <a:gd name="T4" fmla="*/ 0 w 74"/>
              <a:gd name="T5" fmla="*/ 199093904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6" name="Freeform 58"/>
          <p:cNvSpPr>
            <a:spLocks/>
          </p:cNvSpPr>
          <p:nvPr/>
        </p:nvSpPr>
        <p:spPr bwMode="auto">
          <a:xfrm>
            <a:off x="7772400" y="2819400"/>
            <a:ext cx="119063" cy="123825"/>
          </a:xfrm>
          <a:custGeom>
            <a:avLst/>
            <a:gdLst>
              <a:gd name="T0" fmla="*/ 93185041 w 75"/>
              <a:gd name="T1" fmla="*/ 0 h 78"/>
              <a:gd name="T2" fmla="*/ 188887866 w 75"/>
              <a:gd name="T3" fmla="*/ 98286874 h 78"/>
              <a:gd name="T4" fmla="*/ 93185041 w 75"/>
              <a:gd name="T5" fmla="*/ 196572160 h 78"/>
              <a:gd name="T6" fmla="*/ 0 w 75"/>
              <a:gd name="T7" fmla="*/ 98286874 h 78"/>
              <a:gd name="T8" fmla="*/ 93185041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2" name="Rectangle 75"/>
          <p:cNvSpPr>
            <a:spLocks noChangeArrowheads="1"/>
          </p:cNvSpPr>
          <p:nvPr/>
        </p:nvSpPr>
        <p:spPr bwMode="auto">
          <a:xfrm>
            <a:off x="7772400" y="3886200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4" name="Rectangle 300"/>
          <p:cNvSpPr>
            <a:spLocks noChangeArrowheads="1"/>
          </p:cNvSpPr>
          <p:nvPr/>
        </p:nvSpPr>
        <p:spPr bwMode="auto">
          <a:xfrm rot="18900000">
            <a:off x="7551939" y="5958254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 smtClean="0">
                <a:solidFill>
                  <a:prstClr val="white"/>
                </a:solidFill>
              </a:rPr>
              <a:t>2011</a:t>
            </a:r>
          </a:p>
        </p:txBody>
      </p:sp>
      <p:sp>
        <p:nvSpPr>
          <p:cNvPr id="375" name="Line 21"/>
          <p:cNvSpPr>
            <a:spLocks noChangeShapeType="1"/>
          </p:cNvSpPr>
          <p:nvPr/>
        </p:nvSpPr>
        <p:spPr bwMode="auto">
          <a:xfrm flipV="1">
            <a:off x="7772400" y="5791200"/>
            <a:ext cx="0" cy="7620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6" name="Rectangle 308"/>
          <p:cNvSpPr>
            <a:spLocks noChangeArrowheads="1"/>
          </p:cNvSpPr>
          <p:nvPr/>
        </p:nvSpPr>
        <p:spPr bwMode="auto">
          <a:xfrm>
            <a:off x="7772400" y="4724400"/>
            <a:ext cx="128588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7" name="Freeform 306"/>
          <p:cNvSpPr>
            <a:spLocks/>
          </p:cNvSpPr>
          <p:nvPr/>
        </p:nvSpPr>
        <p:spPr bwMode="auto">
          <a:xfrm>
            <a:off x="7772400" y="5334000"/>
            <a:ext cx="117475" cy="125412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98286482 h 79"/>
              <a:gd name="T4" fmla="*/ 93184649 w 74"/>
              <a:gd name="T5" fmla="*/ 199092316 h 79"/>
              <a:gd name="T6" fmla="*/ 0 w 74"/>
              <a:gd name="T7" fmla="*/ 98286482 h 79"/>
              <a:gd name="T8" fmla="*/ 93184649 w 7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"/>
              <a:gd name="T17" fmla="*/ 74 w 7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">
                <a:moveTo>
                  <a:pt x="37" y="0"/>
                </a:moveTo>
                <a:lnTo>
                  <a:pt x="74" y="39"/>
                </a:lnTo>
                <a:lnTo>
                  <a:pt x="37" y="79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8" name="Freeform 304"/>
          <p:cNvSpPr>
            <a:spLocks/>
          </p:cNvSpPr>
          <p:nvPr/>
        </p:nvSpPr>
        <p:spPr bwMode="auto">
          <a:xfrm>
            <a:off x="7772400" y="5562600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196572160 h 78"/>
              <a:gd name="T4" fmla="*/ 0 w 74"/>
              <a:gd name="T5" fmla="*/ 196572160 h 78"/>
              <a:gd name="T6" fmla="*/ 93184649 w 7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8"/>
              <a:gd name="T14" fmla="*/ 74 w 7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8">
                <a:moveTo>
                  <a:pt x="37" y="0"/>
                </a:moveTo>
                <a:lnTo>
                  <a:pt x="74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9" name="Oval 302"/>
          <p:cNvSpPr>
            <a:spLocks noChangeArrowheads="1"/>
          </p:cNvSpPr>
          <p:nvPr/>
        </p:nvSpPr>
        <p:spPr bwMode="auto">
          <a:xfrm>
            <a:off x="7772400" y="5638800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4" name="Line 231"/>
          <p:cNvSpPr>
            <a:spLocks noChangeShapeType="1"/>
          </p:cNvSpPr>
          <p:nvPr/>
        </p:nvSpPr>
        <p:spPr bwMode="auto">
          <a:xfrm>
            <a:off x="7467600" y="3962400"/>
            <a:ext cx="381000" cy="0"/>
          </a:xfrm>
          <a:prstGeom prst="line">
            <a:avLst/>
          </a:prstGeom>
          <a:noFill/>
          <a:ln w="301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1" name="Rectangle 300"/>
          <p:cNvSpPr>
            <a:spLocks noChangeArrowheads="1"/>
          </p:cNvSpPr>
          <p:nvPr/>
        </p:nvSpPr>
        <p:spPr bwMode="auto">
          <a:xfrm rot="18900000">
            <a:off x="7865806" y="5967320"/>
            <a:ext cx="36548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 smtClean="0">
                <a:solidFill>
                  <a:prstClr val="white"/>
                </a:solidFill>
              </a:rPr>
              <a:t>2012</a:t>
            </a:r>
          </a:p>
        </p:txBody>
      </p:sp>
      <p:sp>
        <p:nvSpPr>
          <p:cNvPr id="343" name="Line 21"/>
          <p:cNvSpPr>
            <a:spLocks noChangeShapeType="1"/>
          </p:cNvSpPr>
          <p:nvPr/>
        </p:nvSpPr>
        <p:spPr bwMode="auto">
          <a:xfrm flipV="1">
            <a:off x="8153400" y="5791200"/>
            <a:ext cx="0" cy="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4" name="Line 21"/>
          <p:cNvSpPr>
            <a:spLocks noChangeShapeType="1"/>
          </p:cNvSpPr>
          <p:nvPr/>
        </p:nvSpPr>
        <p:spPr bwMode="auto">
          <a:xfrm>
            <a:off x="8153400" y="5791200"/>
            <a:ext cx="0" cy="76200"/>
          </a:xfrm>
          <a:prstGeom prst="line">
            <a:avLst/>
          </a:prstGeom>
          <a:noFill/>
          <a:ln w="3016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7" name="Line 228"/>
          <p:cNvSpPr>
            <a:spLocks noChangeShapeType="1"/>
          </p:cNvSpPr>
          <p:nvPr/>
        </p:nvSpPr>
        <p:spPr bwMode="auto">
          <a:xfrm>
            <a:off x="7848600" y="2895599"/>
            <a:ext cx="304800" cy="2"/>
          </a:xfrm>
          <a:prstGeom prst="line">
            <a:avLst/>
          </a:prstGeom>
          <a:noFill/>
          <a:ln w="30163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8" name="Freeform 58"/>
          <p:cNvSpPr>
            <a:spLocks/>
          </p:cNvSpPr>
          <p:nvPr/>
        </p:nvSpPr>
        <p:spPr bwMode="auto">
          <a:xfrm>
            <a:off x="8077200" y="2819400"/>
            <a:ext cx="152400" cy="152400"/>
          </a:xfrm>
          <a:custGeom>
            <a:avLst/>
            <a:gdLst>
              <a:gd name="T0" fmla="*/ 93185041 w 75"/>
              <a:gd name="T1" fmla="*/ 0 h 78"/>
              <a:gd name="T2" fmla="*/ 188887866 w 75"/>
              <a:gd name="T3" fmla="*/ 98286874 h 78"/>
              <a:gd name="T4" fmla="*/ 93185041 w 75"/>
              <a:gd name="T5" fmla="*/ 196572160 h 78"/>
              <a:gd name="T6" fmla="*/ 0 w 75"/>
              <a:gd name="T7" fmla="*/ 98286874 h 78"/>
              <a:gd name="T8" fmla="*/ 93185041 w 75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78"/>
              <a:gd name="T17" fmla="*/ 75 w 75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78">
                <a:moveTo>
                  <a:pt x="37" y="0"/>
                </a:moveTo>
                <a:lnTo>
                  <a:pt x="75" y="39"/>
                </a:lnTo>
                <a:lnTo>
                  <a:pt x="37" y="78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0" name="Freeform 314"/>
          <p:cNvSpPr>
            <a:spLocks/>
          </p:cNvSpPr>
          <p:nvPr/>
        </p:nvSpPr>
        <p:spPr bwMode="auto">
          <a:xfrm>
            <a:off x="8081962" y="1859121"/>
            <a:ext cx="152400" cy="152400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199093904 h 79"/>
              <a:gd name="T4" fmla="*/ 0 w 74"/>
              <a:gd name="T5" fmla="*/ 199093904 h 79"/>
              <a:gd name="T6" fmla="*/ 93184649 w 7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9"/>
              <a:gd name="T14" fmla="*/ 74 w 7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9">
                <a:moveTo>
                  <a:pt x="37" y="0"/>
                </a:moveTo>
                <a:lnTo>
                  <a:pt x="74" y="79"/>
                </a:lnTo>
                <a:lnTo>
                  <a:pt x="0" y="79"/>
                </a:lnTo>
                <a:lnTo>
                  <a:pt x="3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2" name="Line 307"/>
          <p:cNvSpPr>
            <a:spLocks noChangeShapeType="1"/>
          </p:cNvSpPr>
          <p:nvPr/>
        </p:nvSpPr>
        <p:spPr bwMode="auto">
          <a:xfrm flipV="1">
            <a:off x="7848600" y="4800599"/>
            <a:ext cx="304800" cy="4761"/>
          </a:xfrm>
          <a:prstGeom prst="line">
            <a:avLst/>
          </a:prstGeom>
          <a:noFill/>
          <a:ln w="28575">
            <a:solidFill>
              <a:srgbClr val="CE99E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4" name="Line 244"/>
          <p:cNvSpPr>
            <a:spLocks noChangeShapeType="1"/>
          </p:cNvSpPr>
          <p:nvPr/>
        </p:nvSpPr>
        <p:spPr bwMode="auto">
          <a:xfrm>
            <a:off x="7848600" y="5410200"/>
            <a:ext cx="304800" cy="0"/>
          </a:xfrm>
          <a:prstGeom prst="line">
            <a:avLst/>
          </a:prstGeom>
          <a:noFill/>
          <a:ln w="30163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5" name="Freeform 306"/>
          <p:cNvSpPr>
            <a:spLocks/>
          </p:cNvSpPr>
          <p:nvPr/>
        </p:nvSpPr>
        <p:spPr bwMode="auto">
          <a:xfrm>
            <a:off x="8077200" y="5334000"/>
            <a:ext cx="152400" cy="152400"/>
          </a:xfrm>
          <a:custGeom>
            <a:avLst/>
            <a:gdLst>
              <a:gd name="T0" fmla="*/ 93184649 w 74"/>
              <a:gd name="T1" fmla="*/ 0 h 79"/>
              <a:gd name="T2" fmla="*/ 186369298 w 74"/>
              <a:gd name="T3" fmla="*/ 98286482 h 79"/>
              <a:gd name="T4" fmla="*/ 93184649 w 74"/>
              <a:gd name="T5" fmla="*/ 199092316 h 79"/>
              <a:gd name="T6" fmla="*/ 0 w 74"/>
              <a:gd name="T7" fmla="*/ 98286482 h 79"/>
              <a:gd name="T8" fmla="*/ 93184649 w 74"/>
              <a:gd name="T9" fmla="*/ 0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"/>
              <a:gd name="T17" fmla="*/ 74 w 74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">
                <a:moveTo>
                  <a:pt x="37" y="0"/>
                </a:moveTo>
                <a:lnTo>
                  <a:pt x="74" y="39"/>
                </a:lnTo>
                <a:lnTo>
                  <a:pt x="37" y="79"/>
                </a:lnTo>
                <a:lnTo>
                  <a:pt x="0" y="39"/>
                </a:lnTo>
                <a:lnTo>
                  <a:pt x="37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6" name="Line 250"/>
          <p:cNvSpPr>
            <a:spLocks noChangeShapeType="1"/>
          </p:cNvSpPr>
          <p:nvPr/>
        </p:nvSpPr>
        <p:spPr bwMode="auto">
          <a:xfrm flipV="1">
            <a:off x="7848600" y="5638800"/>
            <a:ext cx="304800" cy="1"/>
          </a:xfrm>
          <a:prstGeom prst="line">
            <a:avLst/>
          </a:prstGeom>
          <a:noFill/>
          <a:ln w="30163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7" name="Freeform 258"/>
          <p:cNvSpPr>
            <a:spLocks/>
          </p:cNvSpPr>
          <p:nvPr/>
        </p:nvSpPr>
        <p:spPr bwMode="auto">
          <a:xfrm>
            <a:off x="8099425" y="5572125"/>
            <a:ext cx="117475" cy="123825"/>
          </a:xfrm>
          <a:custGeom>
            <a:avLst/>
            <a:gdLst>
              <a:gd name="T0" fmla="*/ 93184649 w 74"/>
              <a:gd name="T1" fmla="*/ 0 h 78"/>
              <a:gd name="T2" fmla="*/ 186369298 w 74"/>
              <a:gd name="T3" fmla="*/ 196572160 h 78"/>
              <a:gd name="T4" fmla="*/ 0 w 74"/>
              <a:gd name="T5" fmla="*/ 196572160 h 78"/>
              <a:gd name="T6" fmla="*/ 93184649 w 7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78"/>
              <a:gd name="T14" fmla="*/ 74 w 7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78">
                <a:moveTo>
                  <a:pt x="37" y="0"/>
                </a:moveTo>
                <a:lnTo>
                  <a:pt x="74" y="78"/>
                </a:lnTo>
                <a:lnTo>
                  <a:pt x="0" y="78"/>
                </a:lnTo>
                <a:lnTo>
                  <a:pt x="37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8" name="Line 247"/>
          <p:cNvSpPr>
            <a:spLocks noChangeShapeType="1"/>
          </p:cNvSpPr>
          <p:nvPr/>
        </p:nvSpPr>
        <p:spPr bwMode="auto">
          <a:xfrm>
            <a:off x="7772400" y="5715000"/>
            <a:ext cx="381000" cy="0"/>
          </a:xfrm>
          <a:prstGeom prst="line">
            <a:avLst/>
          </a:prstGeom>
          <a:noFill/>
          <a:ln w="301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9" name="Oval 302"/>
          <p:cNvSpPr>
            <a:spLocks noChangeArrowheads="1"/>
          </p:cNvSpPr>
          <p:nvPr/>
        </p:nvSpPr>
        <p:spPr bwMode="auto">
          <a:xfrm>
            <a:off x="8099425" y="5638800"/>
            <a:ext cx="107950" cy="114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0" name="Rectangle 308"/>
          <p:cNvSpPr>
            <a:spLocks noChangeArrowheads="1"/>
          </p:cNvSpPr>
          <p:nvPr/>
        </p:nvSpPr>
        <p:spPr bwMode="auto">
          <a:xfrm>
            <a:off x="8093868" y="4724400"/>
            <a:ext cx="128588" cy="13493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1" name="Line 231"/>
          <p:cNvSpPr>
            <a:spLocks noChangeShapeType="1"/>
          </p:cNvSpPr>
          <p:nvPr/>
        </p:nvSpPr>
        <p:spPr bwMode="auto">
          <a:xfrm>
            <a:off x="7848600" y="3962400"/>
            <a:ext cx="304800" cy="0"/>
          </a:xfrm>
          <a:prstGeom prst="line">
            <a:avLst/>
          </a:prstGeom>
          <a:noFill/>
          <a:ln w="30163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2" name="Rectangle 264"/>
          <p:cNvSpPr>
            <a:spLocks noChangeArrowheads="1"/>
          </p:cNvSpPr>
          <p:nvPr/>
        </p:nvSpPr>
        <p:spPr bwMode="auto">
          <a:xfrm>
            <a:off x="8104187" y="3886200"/>
            <a:ext cx="107950" cy="114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5" name="Line 267"/>
          <p:cNvSpPr>
            <a:spLocks noChangeShapeType="1"/>
          </p:cNvSpPr>
          <p:nvPr/>
        </p:nvSpPr>
        <p:spPr bwMode="auto">
          <a:xfrm flipV="1">
            <a:off x="7162800" y="22098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6" name="Line 267"/>
          <p:cNvSpPr>
            <a:spLocks noChangeShapeType="1"/>
          </p:cNvSpPr>
          <p:nvPr/>
        </p:nvSpPr>
        <p:spPr bwMode="auto">
          <a:xfrm flipV="1">
            <a:off x="7848600" y="19812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7" name="Line 267"/>
          <p:cNvSpPr>
            <a:spLocks noChangeShapeType="1"/>
          </p:cNvSpPr>
          <p:nvPr/>
        </p:nvSpPr>
        <p:spPr bwMode="auto">
          <a:xfrm flipV="1">
            <a:off x="7467600" y="2057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5" y="9525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Ryan </a:t>
            </a:r>
            <a:r>
              <a:rPr lang="en-US" sz="4400" dirty="0"/>
              <a:t>White </a:t>
            </a:r>
            <a:r>
              <a:rPr lang="en-US" sz="4400" dirty="0" smtClean="0"/>
              <a:t>Program Historical Funding</a:t>
            </a:r>
            <a:endParaRPr lang="en-US" sz="4400" dirty="0"/>
          </a:p>
        </p:txBody>
      </p:sp>
      <p:pic>
        <p:nvPicPr>
          <p:cNvPr id="9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732608"/>
              </p:ext>
            </p:extLst>
          </p:nvPr>
        </p:nvGraphicFramePr>
        <p:xfrm>
          <a:off x="1" y="807541"/>
          <a:ext cx="9153524" cy="446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381"/>
                <a:gridCol w="2288381"/>
                <a:gridCol w="2288381"/>
                <a:gridCol w="2288381"/>
              </a:tblGrid>
              <a:tr h="4804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(In Millions)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FY10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FY11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FY12</a:t>
                      </a:r>
                      <a:endParaRPr lang="en-US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84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 A</a:t>
                      </a:r>
                      <a:endParaRPr lang="en-US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+$15.0</a:t>
                      </a:r>
                      <a:endParaRPr lang="en-US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(-$0.4)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(-$6.4)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84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 B: Base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+$10.0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(-$0.8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 $4.2 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 B: ADAP</a:t>
                      </a:r>
                      <a:endParaRPr lang="en-US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+$43.0*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+$27 .0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+$48.3*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84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 C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+$4.5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(-$0.8)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+$9.5*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 D</a:t>
                      </a:r>
                      <a:endParaRPr lang="en-US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+$0.74 </a:t>
                      </a:r>
                      <a:endParaRPr lang="en-US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(-$0.3)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(-$0.1)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84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 F: AETCs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+$0.42 </a:t>
                      </a:r>
                      <a:endParaRPr lang="en-US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(-$0.1)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(-$0.1)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Part F: Dental</a:t>
                      </a:r>
                      <a:endParaRPr lang="en-US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+$0.17 </a:t>
                      </a:r>
                      <a:endParaRPr lang="en-US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(-$0.1)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+$0.0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59053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+$73.8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+$24.5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+$55.4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33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w Cen MT" pitchFamily="34" charset="0"/>
              <a:buChar char="*"/>
            </a:pPr>
            <a:r>
              <a:rPr lang="en-US" dirty="0" smtClean="0"/>
              <a:t>Includes </a:t>
            </a:r>
            <a:r>
              <a:rPr lang="en-US" dirty="0"/>
              <a:t>emergency </a:t>
            </a:r>
            <a:r>
              <a:rPr lang="en-US" dirty="0" smtClean="0"/>
              <a:t>funding: $</a:t>
            </a:r>
            <a:r>
              <a:rPr lang="en-US" dirty="0"/>
              <a:t>25 </a:t>
            </a:r>
            <a:r>
              <a:rPr lang="en-US" dirty="0" smtClean="0"/>
              <a:t>m to ADAP </a:t>
            </a:r>
            <a:r>
              <a:rPr lang="en-US" dirty="0"/>
              <a:t>in </a:t>
            </a:r>
            <a:r>
              <a:rPr lang="en-US" dirty="0" smtClean="0"/>
              <a:t>FY10, $35 m to ADAP </a:t>
            </a:r>
            <a:r>
              <a:rPr lang="en-US" dirty="0"/>
              <a:t>and $</a:t>
            </a:r>
            <a:r>
              <a:rPr lang="en-US" dirty="0" smtClean="0"/>
              <a:t>10 m to Part C in FY12. An additional $5 m for Part C went to Community Health Centers.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76400"/>
            <a:ext cx="7772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500" dirty="0" smtClean="0"/>
              <a:t>Carl Schmid, Deputy Executive Director</a:t>
            </a:r>
          </a:p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endParaRPr lang="en-US" sz="3500" dirty="0"/>
          </a:p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500" dirty="0" smtClean="0"/>
              <a:t>Bridget Verrette, Policy Associate</a:t>
            </a:r>
          </a:p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endParaRPr lang="en-US" sz="3500" dirty="0"/>
          </a:p>
          <a:p>
            <a:pPr marL="457200" indent="-457200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3500" dirty="0" smtClean="0"/>
              <a:t>Lindsey Dawson, Policy Associate</a:t>
            </a:r>
            <a:endParaRPr lang="en-US" sz="35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239000" cy="838200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Presenters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</p:spTree>
    <p:extLst>
      <p:ext uri="{BB962C8B-B14F-4D97-AF65-F5344CB8AC3E}">
        <p14:creationId xmlns:p14="http://schemas.microsoft.com/office/powerpoint/2010/main" val="5800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828800"/>
            <a:ext cx="840104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President’s </a:t>
            </a:r>
            <a:r>
              <a:rPr lang="en-US" sz="2400" dirty="0"/>
              <a:t>Budget</a:t>
            </a:r>
            <a:r>
              <a:rPr lang="en-US" sz="2400" dirty="0" smtClean="0"/>
              <a:t>: 		$2.472 billion (+$80 million)</a:t>
            </a:r>
          </a:p>
          <a:p>
            <a:pPr lvl="1">
              <a:buClr>
                <a:schemeClr val="accent2"/>
              </a:buClr>
            </a:pPr>
            <a:endParaRPr lang="en-US" sz="2000" dirty="0"/>
          </a:p>
          <a:p>
            <a:r>
              <a:rPr lang="en-US" sz="2400" dirty="0" smtClean="0"/>
              <a:t>Senate</a:t>
            </a:r>
            <a:r>
              <a:rPr lang="en-US" sz="2400" dirty="0"/>
              <a:t>: </a:t>
            </a:r>
            <a:r>
              <a:rPr lang="en-US" sz="2400" dirty="0" smtClean="0"/>
              <a:t>			$</a:t>
            </a:r>
            <a:r>
              <a:rPr lang="en-US" sz="2400" dirty="0"/>
              <a:t>2.422 billion (+$30 million</a:t>
            </a:r>
            <a:r>
              <a:rPr lang="en-US" sz="2400" dirty="0" smtClean="0"/>
              <a:t>)</a:t>
            </a:r>
          </a:p>
          <a:p>
            <a:pPr marL="800100" lvl="1" indent="-342900">
              <a:buClr>
                <a:schemeClr val="accent2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0"/>
            <a:r>
              <a:rPr lang="en-US" sz="2400" dirty="0" smtClean="0"/>
              <a:t>House: 				$2.345 billion </a:t>
            </a:r>
            <a:r>
              <a:rPr lang="en-US" sz="2400" dirty="0" smtClean="0">
                <a:solidFill>
                  <a:srgbClr val="FFC000"/>
                </a:solidFill>
              </a:rPr>
              <a:t>(-$47 million) </a:t>
            </a:r>
          </a:p>
          <a:p>
            <a:pPr lvl="0"/>
            <a:r>
              <a:rPr lang="en-US" sz="2400" dirty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</a:rPr>
              <a:t>			</a:t>
            </a:r>
            <a:r>
              <a:rPr lang="en-US" sz="2300" dirty="0" smtClean="0">
                <a:solidFill>
                  <a:srgbClr val="FFC000"/>
                </a:solidFill>
                <a:ea typeface="Calibri"/>
                <a:cs typeface="Times New Roman"/>
              </a:rPr>
              <a:t>cuts to non-ADAP programs of </a:t>
            </a:r>
            <a:r>
              <a:rPr lang="en-US" sz="2300" dirty="0">
                <a:solidFill>
                  <a:srgbClr val="FFC000"/>
                </a:solidFill>
                <a:ea typeface="Calibri"/>
                <a:cs typeface="Times New Roman"/>
              </a:rPr>
              <a:t>$114 </a:t>
            </a:r>
            <a:r>
              <a:rPr lang="en-US" sz="2300" dirty="0" smtClean="0">
                <a:solidFill>
                  <a:srgbClr val="FFC000"/>
                </a:solidFill>
                <a:ea typeface="Calibri"/>
                <a:cs typeface="Times New Roman"/>
              </a:rPr>
              <a:t>m</a:t>
            </a:r>
            <a:endParaRPr lang="en-US" sz="23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061" y="228600"/>
            <a:ext cx="6203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Ryan White Program </a:t>
            </a:r>
            <a:r>
              <a:rPr lang="en-US" sz="4400" dirty="0" smtClean="0"/>
              <a:t>FY13</a:t>
            </a:r>
          </a:p>
        </p:txBody>
      </p:sp>
      <p:pic>
        <p:nvPicPr>
          <p:cNvPr id="7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52400"/>
            <a:ext cx="6477000" cy="761999"/>
          </a:xfrm>
        </p:spPr>
        <p:txBody>
          <a:bodyPr>
            <a:no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Ryan White Part A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5720477"/>
            <a:ext cx="1828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Source: CAEAR Coalition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1" name="Picture 2" descr="a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8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0"/>
            <a:ext cx="7162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Funding has decreased since 2010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FY13</a:t>
            </a:r>
            <a:r>
              <a:rPr lang="en-US" sz="2400" dirty="0"/>
              <a:t>: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President: flat funding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Senate: </a:t>
            </a:r>
            <a:r>
              <a:rPr lang="en-US" sz="2400" dirty="0">
                <a:solidFill>
                  <a:srgbClr val="FFC000"/>
                </a:solidFill>
              </a:rPr>
              <a:t>-$5.2 </a:t>
            </a:r>
            <a:r>
              <a:rPr lang="en-US" sz="2400" dirty="0" smtClean="0">
                <a:solidFill>
                  <a:srgbClr val="FFC000"/>
                </a:solidFill>
              </a:rPr>
              <a:t>m</a:t>
            </a:r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Confusion over interpretation of TGA funding</a:t>
            </a:r>
            <a:endParaRPr lang="en-US" sz="2200" dirty="0"/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House: </a:t>
            </a:r>
            <a:r>
              <a:rPr lang="en-US" sz="2400" dirty="0" smtClean="0"/>
              <a:t>Unknown – no committee report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3500" y="152400"/>
            <a:ext cx="6477000" cy="7619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smtClean="0">
                <a:solidFill>
                  <a:schemeClr val="tx1"/>
                </a:solidFill>
              </a:rPr>
              <a:t>Ryan White Part A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8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752809"/>
              </p:ext>
            </p:extLst>
          </p:nvPr>
        </p:nvGraphicFramePr>
        <p:xfrm>
          <a:off x="0" y="152400"/>
          <a:ext cx="91440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48600" y="5708362"/>
            <a:ext cx="1295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NASTAD</a:t>
            </a:r>
            <a:endParaRPr lang="en-US" sz="13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1" name="Picture 2" descr="a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81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62011"/>
            <a:ext cx="73914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FY13: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President: </a:t>
            </a:r>
            <a:r>
              <a:rPr lang="en-US" sz="2400" dirty="0" smtClean="0"/>
              <a:t>+$0.1 m</a:t>
            </a:r>
            <a:endParaRPr lang="en-US" sz="2400" dirty="0"/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Senate: </a:t>
            </a:r>
            <a:r>
              <a:rPr lang="en-US" sz="2400" dirty="0" smtClean="0"/>
              <a:t>+$5.3 m</a:t>
            </a:r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Confusion over interpretation of TGA funding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House</a:t>
            </a:r>
            <a:r>
              <a:rPr lang="en-US" sz="2400" dirty="0"/>
              <a:t>: Unknown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0"/>
            <a:ext cx="6477000" cy="762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Ryan White Part B: Base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7" name="Picture 2" descr="a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6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57834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Notes: An </a:t>
            </a:r>
            <a:r>
              <a:rPr lang="en-US" sz="1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additional $25 million was provided </a:t>
            </a:r>
            <a:r>
              <a:rPr 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10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August of FY2010 and is included in the FY2010 total.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An additional $35 million was provided in December of FY2012 and is included in the FY2012 total.</a:t>
            </a:r>
            <a:endParaRPr lang="en-US" sz="1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092103"/>
            <a:ext cx="762000" cy="731573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826155"/>
              </p:ext>
            </p:extLst>
          </p:nvPr>
        </p:nvGraphicFramePr>
        <p:xfrm>
          <a:off x="0" y="228600"/>
          <a:ext cx="914399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3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76200"/>
            <a:ext cx="6477000" cy="8858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Ryan White Part B: ADAP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1" y="1143000"/>
            <a:ext cx="810577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400" dirty="0" smtClean="0"/>
              <a:t>FY13: </a:t>
            </a:r>
          </a:p>
          <a:p>
            <a:pPr marL="342900" lvl="0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President: </a:t>
            </a:r>
            <a:r>
              <a:rPr lang="en-US" sz="2200" dirty="0" smtClean="0"/>
              <a:t>+$67 million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Incorporates $35 million </a:t>
            </a:r>
            <a:r>
              <a:rPr lang="en-US" sz="2200" dirty="0"/>
              <a:t>World AIDS Day funding</a:t>
            </a:r>
            <a:endParaRPr lang="en-US" sz="2200" dirty="0" smtClean="0"/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/>
              <a:t>Total </a:t>
            </a:r>
            <a:r>
              <a:rPr lang="en-US" sz="2200" dirty="0" smtClean="0"/>
              <a:t>increase: $102 million</a:t>
            </a:r>
          </a:p>
          <a:p>
            <a:pPr marL="342900" lvl="0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House: </a:t>
            </a:r>
            <a:r>
              <a:rPr lang="en-US" sz="2200" dirty="0" smtClean="0"/>
              <a:t>+$67 million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Incorporates </a:t>
            </a:r>
            <a:r>
              <a:rPr lang="en-US" sz="2200" dirty="0"/>
              <a:t>$35 million </a:t>
            </a:r>
            <a:r>
              <a:rPr lang="en-US" sz="2200" dirty="0" smtClean="0"/>
              <a:t>World </a:t>
            </a:r>
            <a:r>
              <a:rPr lang="en-US" sz="2200" dirty="0"/>
              <a:t>AIDS Day </a:t>
            </a:r>
            <a:r>
              <a:rPr lang="en-US" sz="2200" dirty="0" smtClean="0"/>
              <a:t>funding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/>
              <a:t>Total </a:t>
            </a:r>
            <a:r>
              <a:rPr lang="en-US" sz="2200" dirty="0" smtClean="0"/>
              <a:t>increase: $102 </a:t>
            </a:r>
            <a:r>
              <a:rPr lang="en-US" sz="2200" dirty="0"/>
              <a:t>million</a:t>
            </a:r>
          </a:p>
          <a:p>
            <a:pPr marL="342900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Senate: +$30 million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/>
              <a:t>Incorporates $35 million World AIDS Day </a:t>
            </a:r>
            <a:r>
              <a:rPr lang="en-US" sz="2200" dirty="0" smtClean="0"/>
              <a:t>funding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Total increase:$65 million</a:t>
            </a:r>
            <a:endParaRPr lang="en-US" sz="2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a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</p:spTree>
    <p:extLst>
      <p:ext uri="{BB962C8B-B14F-4D97-AF65-F5344CB8AC3E}">
        <p14:creationId xmlns:p14="http://schemas.microsoft.com/office/powerpoint/2010/main" val="646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0"/>
            <a:ext cx="6477000" cy="73342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Ryan White Part C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43800" y="5650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HIVMA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2" descr="a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</p:spTree>
    <p:extLst>
      <p:ext uri="{BB962C8B-B14F-4D97-AF65-F5344CB8AC3E}">
        <p14:creationId xmlns:p14="http://schemas.microsoft.com/office/powerpoint/2010/main" val="646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6934200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FY13:</a:t>
            </a:r>
          </a:p>
          <a:p>
            <a:pPr marL="2857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President: </a:t>
            </a:r>
            <a:r>
              <a:rPr lang="en-US" sz="2400" dirty="0" smtClean="0"/>
              <a:t>$235.6 million (+$20.5 million)</a:t>
            </a:r>
            <a:r>
              <a:rPr lang="en-US" sz="2200" dirty="0"/>
              <a:t> </a:t>
            </a:r>
            <a:endParaRPr lang="en-US" sz="2200" dirty="0" smtClean="0"/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Incorporates $15 </a:t>
            </a:r>
            <a:r>
              <a:rPr lang="en-US" sz="2200" dirty="0"/>
              <a:t>million World AIDS Day </a:t>
            </a:r>
            <a:r>
              <a:rPr lang="en-US" sz="2200" dirty="0" smtClean="0"/>
              <a:t>funding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Senate</a:t>
            </a:r>
            <a:r>
              <a:rPr lang="en-US" sz="2400" dirty="0"/>
              <a:t>: </a:t>
            </a:r>
            <a:r>
              <a:rPr lang="en-US" sz="2400" dirty="0" smtClean="0"/>
              <a:t>flat</a:t>
            </a:r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Incorporates $10 </a:t>
            </a:r>
            <a:r>
              <a:rPr lang="en-US" sz="2200" dirty="0"/>
              <a:t>of the $15 million World AIDS Day funding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House: </a:t>
            </a:r>
            <a:r>
              <a:rPr lang="en-US" sz="2400" dirty="0" smtClean="0"/>
              <a:t>Unknown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152400"/>
            <a:ext cx="6477000" cy="73342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Ryan White Part C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</p:spTree>
    <p:extLst>
      <p:ext uri="{BB962C8B-B14F-4D97-AF65-F5344CB8AC3E}">
        <p14:creationId xmlns:p14="http://schemas.microsoft.com/office/powerpoint/2010/main" val="15188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a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887590"/>
              </p:ext>
            </p:extLst>
          </p:nvPr>
        </p:nvGraphicFramePr>
        <p:xfrm>
          <a:off x="0" y="0"/>
          <a:ext cx="914399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11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239000" cy="838200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Outline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534400" cy="36576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w Cen MT" pitchFamily="34" charset="0"/>
              </a:rPr>
              <a:t>The Current Budget Environment</a:t>
            </a:r>
          </a:p>
          <a:p>
            <a:pPr marL="457200" indent="-457200" algn="l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w Cen MT" pitchFamily="34" charset="0"/>
              </a:rPr>
              <a:t>Budget</a:t>
            </a:r>
          </a:p>
          <a:p>
            <a:pPr marL="457200" indent="-457200" algn="l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w Cen MT" pitchFamily="34" charset="0"/>
              </a:rPr>
              <a:t>Appropriations</a:t>
            </a:r>
          </a:p>
          <a:p>
            <a:pPr marL="457200" indent="-457200" algn="l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w Cen MT" pitchFamily="34" charset="0"/>
              </a:rPr>
              <a:t>The Impact of Sequestration</a:t>
            </a:r>
          </a:p>
          <a:p>
            <a:pPr marL="457200" indent="-457200" algn="l">
              <a:lnSpc>
                <a:spcPct val="150000"/>
              </a:lnSpc>
              <a:buSzPct val="90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Tw Cen MT" pitchFamily="34" charset="0"/>
              </a:rPr>
              <a:t>Health Reform Implementation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71600" y="76200"/>
            <a:ext cx="6477000" cy="885825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Ryan White Part D and Part F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a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1600200"/>
            <a:ext cx="3733800" cy="328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FY13</a:t>
            </a:r>
            <a:r>
              <a:rPr lang="en-US" sz="2400" dirty="0" smtClean="0"/>
              <a:t>: Part D</a:t>
            </a:r>
            <a:endParaRPr lang="en-US" sz="2400" dirty="0"/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President: </a:t>
            </a:r>
            <a:r>
              <a:rPr lang="en-US" sz="2400" dirty="0" smtClean="0">
                <a:solidFill>
                  <a:srgbClr val="FFC000"/>
                </a:solidFill>
              </a:rPr>
              <a:t>-$7.6 m</a:t>
            </a:r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A 10% cut</a:t>
            </a:r>
            <a:endParaRPr lang="en-US" sz="2200" dirty="0"/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Senate: </a:t>
            </a:r>
            <a:r>
              <a:rPr lang="en-US" sz="2400" dirty="0" smtClean="0"/>
              <a:t>flat</a:t>
            </a:r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Rejects President’s proposed cut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House</a:t>
            </a:r>
            <a:r>
              <a:rPr lang="en-US" sz="2400" dirty="0"/>
              <a:t>: </a:t>
            </a:r>
            <a:r>
              <a:rPr lang="en-US" sz="2400" dirty="0" smtClean="0"/>
              <a:t>Unknown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95800" y="1600200"/>
            <a:ext cx="42672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FY13: AETCs, Dental, and SPNS</a:t>
            </a:r>
            <a:endParaRPr lang="en-US" sz="2400" dirty="0"/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/>
              <a:t>President: flat </a:t>
            </a:r>
            <a:endParaRPr lang="en-US" sz="2400" dirty="0" smtClean="0"/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Senate</a:t>
            </a:r>
            <a:r>
              <a:rPr lang="en-US" sz="2400" dirty="0"/>
              <a:t>: </a:t>
            </a:r>
            <a:r>
              <a:rPr lang="en-US" sz="2400" dirty="0" smtClean="0"/>
              <a:t>flat</a:t>
            </a:r>
          </a:p>
          <a:p>
            <a:pPr marL="285750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House</a:t>
            </a:r>
            <a:r>
              <a:rPr lang="en-US" sz="2400" dirty="0"/>
              <a:t>: </a:t>
            </a:r>
            <a:r>
              <a:rPr lang="en-US" sz="2400" dirty="0" smtClean="0"/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0811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524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The Impact of Partisan Government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610600" cy="45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dirty="0" smtClean="0"/>
              <a:t>No budget agreement</a:t>
            </a:r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Labor </a:t>
            </a:r>
            <a:r>
              <a:rPr lang="en-US" sz="2200" dirty="0"/>
              <a:t>HHS </a:t>
            </a:r>
            <a:r>
              <a:rPr lang="en-US" sz="2200" dirty="0" smtClean="0"/>
              <a:t>and </a:t>
            </a:r>
            <a:r>
              <a:rPr lang="en-US" sz="2200" dirty="0"/>
              <a:t>all other funding bills </a:t>
            </a:r>
            <a:r>
              <a:rPr lang="en-US" sz="2200" dirty="0" smtClean="0"/>
              <a:t>stalled</a:t>
            </a:r>
          </a:p>
          <a:p>
            <a:pPr marL="1200150" lvl="2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House floor passed 6 appropriations bills </a:t>
            </a:r>
          </a:p>
          <a:p>
            <a:pPr marL="1200150" lvl="2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Senate voted on none</a:t>
            </a:r>
          </a:p>
          <a:p>
            <a:pPr marL="800100" lvl="2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200" dirty="0" smtClean="0"/>
              <a:t>Fiscal </a:t>
            </a:r>
            <a:r>
              <a:rPr lang="en-US" sz="2200" dirty="0"/>
              <a:t>Year </a:t>
            </a:r>
            <a:r>
              <a:rPr lang="en-US" sz="2200" dirty="0" smtClean="0"/>
              <a:t>began October 1</a:t>
            </a:r>
            <a:r>
              <a:rPr lang="en-US" sz="2200" baseline="30000" dirty="0" smtClean="0"/>
              <a:t>st</a:t>
            </a:r>
            <a:endParaRPr lang="en-US" sz="2200" dirty="0" smtClean="0"/>
          </a:p>
          <a:p>
            <a:pPr marL="800100" lvl="2" indent="-342900">
              <a:buFont typeface="Arial" pitchFamily="34" charset="0"/>
              <a:buChar char="•"/>
            </a:pPr>
            <a:endParaRPr lang="en-US" sz="1000" dirty="0" smtClean="0"/>
          </a:p>
          <a:p>
            <a:pPr>
              <a:buClr>
                <a:schemeClr val="accent2"/>
              </a:buClr>
              <a:tabLst>
                <a:tab pos="457200" algn="l"/>
              </a:tabLst>
            </a:pPr>
            <a:r>
              <a:rPr lang="en-US" sz="2400" dirty="0" smtClean="0">
                <a:ea typeface="Calibri"/>
                <a:cs typeface="Times New Roman"/>
              </a:rPr>
              <a:t>As a result, Congress passed a </a:t>
            </a:r>
            <a:r>
              <a:rPr lang="en-US" sz="2400" dirty="0">
                <a:ea typeface="Calibri"/>
                <a:cs typeface="Times New Roman"/>
              </a:rPr>
              <a:t>6 month Continuing Resolution </a:t>
            </a:r>
            <a:endParaRPr lang="en-US" sz="2400" dirty="0" smtClean="0">
              <a:ea typeface="Calibri"/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Through March 27, 2013</a:t>
            </a:r>
            <a:endParaRPr lang="en-US" sz="2200" dirty="0">
              <a:ea typeface="Calibri"/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At BCA level of $1.047 T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0.612</a:t>
            </a:r>
            <a:r>
              <a:rPr lang="en-US" sz="2200" dirty="0">
                <a:ea typeface="Calibri"/>
                <a:cs typeface="Times New Roman"/>
              </a:rPr>
              <a:t>% increase in funding </a:t>
            </a:r>
            <a:r>
              <a:rPr lang="en-US" sz="2200" dirty="0" smtClean="0">
                <a:ea typeface="Calibri"/>
                <a:cs typeface="Times New Roman"/>
              </a:rPr>
              <a:t>levels </a:t>
            </a:r>
            <a:r>
              <a:rPr lang="en-US" sz="2200" dirty="0">
                <a:ea typeface="Calibri"/>
                <a:cs typeface="Times New Roman"/>
              </a:rPr>
              <a:t>across the board</a:t>
            </a:r>
          </a:p>
          <a:p>
            <a:pPr marL="1200150" lvl="2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President submits spending plan</a:t>
            </a:r>
          </a:p>
        </p:txBody>
      </p:sp>
      <p:pic>
        <p:nvPicPr>
          <p:cNvPr id="7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2452" y="609600"/>
            <a:ext cx="6239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fontAlgn="ctr"/>
            <a:r>
              <a:rPr lang="en-US" sz="2200" dirty="0" smtClean="0">
                <a:ea typeface="Calibri"/>
                <a:cs typeface="Times New Roman"/>
              </a:rPr>
              <a:t>A 0.612</a:t>
            </a:r>
            <a:r>
              <a:rPr lang="en-US" sz="2200" dirty="0">
                <a:ea typeface="Calibri"/>
                <a:cs typeface="Times New Roman"/>
              </a:rPr>
              <a:t>% increase in funding </a:t>
            </a:r>
            <a:r>
              <a:rPr lang="en-US" sz="2200" dirty="0" smtClean="0">
                <a:ea typeface="Calibri"/>
                <a:cs typeface="Times New Roman"/>
              </a:rPr>
              <a:t>levels </a:t>
            </a:r>
            <a:r>
              <a:rPr lang="en-US" sz="2200" dirty="0">
                <a:ea typeface="Calibri"/>
                <a:cs typeface="Times New Roman"/>
              </a:rPr>
              <a:t>across the </a:t>
            </a:r>
            <a:r>
              <a:rPr lang="en-US" sz="2200" dirty="0" smtClean="0">
                <a:ea typeface="Calibri"/>
                <a:cs typeface="Times New Roman"/>
              </a:rPr>
              <a:t>board</a:t>
            </a:r>
            <a:endParaRPr lang="en-US" sz="22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0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/>
              <a:t>FY2012 Continuing </a:t>
            </a:r>
            <a:r>
              <a:rPr lang="en-US" sz="4200" dirty="0" smtClean="0"/>
              <a:t>Resolution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40060"/>
              </p:ext>
            </p:extLst>
          </p:nvPr>
        </p:nvGraphicFramePr>
        <p:xfrm>
          <a:off x="-9525" y="1040489"/>
          <a:ext cx="9144000" cy="49793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  <a:gridCol w="3048000"/>
              </a:tblGrid>
              <a:tr h="6364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Ryan White Program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CR funding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61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Part A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$675.41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+$4.11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61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Part B: 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$424.76 m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+$2.56 m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ADAP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$939.0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+$5.71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61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Part C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$216.42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+$1.32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6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Part D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$77.67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+$0.47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61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Part F: AETCs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$34.71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+$0.21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Part F: Dental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$13.58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+$0.08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61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Part F: SPNS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$25.15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+$0.15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64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$2.41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+$14.61 m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7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752600"/>
            <a:ext cx="8094921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  <a:tabLst>
                <a:tab pos="457200" algn="l"/>
              </a:tabLst>
            </a:pPr>
            <a:r>
              <a:rPr lang="en-US" sz="2400" dirty="0" smtClean="0">
                <a:ea typeface="Calibri"/>
                <a:cs typeface="Times New Roman"/>
              </a:rPr>
              <a:t>FY13 final spending bills can be addressed: </a:t>
            </a:r>
          </a:p>
          <a:p>
            <a:pPr marL="342900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In current lame-duck</a:t>
            </a:r>
          </a:p>
          <a:p>
            <a:pPr marL="342900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By new Congress and next President </a:t>
            </a:r>
            <a:endParaRPr lang="en-US" sz="2200" dirty="0">
              <a:ea typeface="Calibri"/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Continue CR through the entire year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Omnibus or individual bills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9100" y="228600"/>
            <a:ext cx="8305800" cy="762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The Impact of Partisan Government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6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723" y="1524000"/>
            <a:ext cx="8451998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600" dirty="0" smtClean="0">
                <a:ea typeface="Calibri"/>
                <a:cs typeface="Times New Roman"/>
              </a:rPr>
              <a:t>Despite significant overall budget cuts, Ryan White has been mostly spared, some parts have received increases</a:t>
            </a:r>
          </a:p>
          <a:p>
            <a:pPr marL="457200" marR="0" lvl="0" indent="-457200"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600" dirty="0" smtClean="0">
                <a:ea typeface="Calibri"/>
                <a:cs typeface="Times New Roman"/>
              </a:rPr>
              <a:t>Domestic HIV programs have been a priority for Obama Administration</a:t>
            </a:r>
          </a:p>
          <a:p>
            <a:pPr marL="457200" marR="0" lvl="0" indent="-457200"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600" dirty="0" smtClean="0">
                <a:ea typeface="Calibri"/>
                <a:cs typeface="Times New Roman"/>
              </a:rPr>
              <a:t>Republican support for some HIV programs continues</a:t>
            </a:r>
          </a:p>
          <a:p>
            <a:pPr marL="457200" marR="0" lvl="0" indent="-457200">
              <a:spcBef>
                <a:spcPts val="0"/>
              </a:spcBef>
              <a:spcAft>
                <a:spcPts val="2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600" dirty="0" smtClean="0">
                <a:ea typeface="Calibri"/>
                <a:cs typeface="Times New Roman"/>
              </a:rPr>
              <a:t>How long will this last?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7630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HIV/AIDS Programs &amp; the Budget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8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66701" y="2514600"/>
            <a:ext cx="8610599" cy="1461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dirty="0">
                <a:latin typeface="Tw Cen MT" pitchFamily="34" charset="0"/>
              </a:rPr>
              <a:t>The Impact of Sequestration on the Ryan White Program</a:t>
            </a:r>
          </a:p>
        </p:txBody>
      </p:sp>
      <p:pic>
        <p:nvPicPr>
          <p:cNvPr id="12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11674"/>
            <a:ext cx="762000" cy="731573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1000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503" y="1524000"/>
            <a:ext cx="8610600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Equal cuts between defense </a:t>
            </a:r>
            <a:r>
              <a:rPr lang="en-US" sz="2400" dirty="0"/>
              <a:t>and </a:t>
            </a:r>
            <a:r>
              <a:rPr lang="en-US" sz="2400" dirty="0" smtClean="0"/>
              <a:t>non-defense through </a:t>
            </a:r>
            <a:r>
              <a:rPr lang="en-US" sz="2400" dirty="0"/>
              <a:t>FY </a:t>
            </a:r>
            <a:r>
              <a:rPr lang="en-US" sz="2400" dirty="0" smtClean="0"/>
              <a:t>2021</a:t>
            </a:r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Medicare </a:t>
            </a:r>
            <a:r>
              <a:rPr lang="en-US" sz="2400" dirty="0"/>
              <a:t>cuts capped at 2</a:t>
            </a:r>
            <a:r>
              <a:rPr lang="en-US" sz="2400" dirty="0" smtClean="0"/>
              <a:t>%</a:t>
            </a:r>
          </a:p>
          <a:p>
            <a:pPr marL="742950" lvl="1" indent="-28575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Medicaid, Social </a:t>
            </a:r>
            <a:r>
              <a:rPr lang="en-US" sz="2400" dirty="0"/>
              <a:t>Security, </a:t>
            </a:r>
            <a:r>
              <a:rPr lang="en-US" sz="2400" dirty="0" smtClean="0"/>
              <a:t>other </a:t>
            </a:r>
            <a:r>
              <a:rPr lang="en-US" sz="2400" dirty="0"/>
              <a:t>low-income </a:t>
            </a:r>
            <a:r>
              <a:rPr lang="en-US" sz="2400" dirty="0" smtClean="0"/>
              <a:t>entitlement </a:t>
            </a:r>
            <a:r>
              <a:rPr lang="en-US" sz="2400" dirty="0"/>
              <a:t>programs </a:t>
            </a:r>
            <a:r>
              <a:rPr lang="en-US" sz="2400" dirty="0" smtClean="0"/>
              <a:t>exempt</a:t>
            </a:r>
          </a:p>
          <a:p>
            <a:pPr marL="342900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FY </a:t>
            </a:r>
            <a:r>
              <a:rPr lang="en-US" sz="2400" dirty="0" smtClean="0"/>
              <a:t>13, proportional, across-the-board cuts of 8.2% </a:t>
            </a:r>
            <a:r>
              <a:rPr lang="en-US" sz="2400" dirty="0"/>
              <a:t>to non-defense </a:t>
            </a:r>
            <a:r>
              <a:rPr lang="en-US" sz="2400" dirty="0" smtClean="0"/>
              <a:t>discretionary </a:t>
            </a:r>
            <a:r>
              <a:rPr lang="en-US" sz="2400" dirty="0"/>
              <a:t>(NDD) </a:t>
            </a:r>
            <a:r>
              <a:rPr lang="en-US" sz="2400" dirty="0" smtClean="0"/>
              <a:t>programs</a:t>
            </a:r>
          </a:p>
          <a:p>
            <a:pPr marL="342900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/>
              <a:t>FY 2014-2021 </a:t>
            </a:r>
            <a:r>
              <a:rPr lang="en-US" sz="2400" dirty="0"/>
              <a:t>spending caps in accordance with BCA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" y="152400"/>
            <a:ext cx="8610600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Sequestration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6" name="Picture 2" descr="a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1674"/>
            <a:ext cx="762000" cy="73157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</p:spTree>
    <p:extLst>
      <p:ext uri="{BB962C8B-B14F-4D97-AF65-F5344CB8AC3E}">
        <p14:creationId xmlns:p14="http://schemas.microsoft.com/office/powerpoint/2010/main" val="19475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w Cen MT" pitchFamily="34" charset="0"/>
                <a:cs typeface="Calibri" pitchFamily="34" charset="0"/>
              </a:rPr>
              <a:t>Impact of Sequestration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 Cen MT" pitchFamily="34" charset="0"/>
                <a:cs typeface="Arial" pitchFamily="34" charset="0"/>
              </a:rPr>
              <a:t>First year: </a:t>
            </a:r>
            <a:r>
              <a:rPr lang="en-US" sz="2400" dirty="0" smtClean="0">
                <a:latin typeface="Tw Cen MT" pitchFamily="34" charset="0"/>
                <a:cs typeface="Arial" pitchFamily="34" charset="0"/>
              </a:rPr>
              <a:t>8.2% </a:t>
            </a:r>
            <a:r>
              <a:rPr lang="en-US" sz="2400" dirty="0">
                <a:latin typeface="Tw Cen MT" pitchFamily="34" charset="0"/>
                <a:cs typeface="Arial" pitchFamily="34" charset="0"/>
              </a:rPr>
              <a:t>cut to non-defense discretionary programs</a:t>
            </a:r>
            <a:r>
              <a:rPr lang="en-US" sz="2400" dirty="0" smtClean="0">
                <a:latin typeface="Tw Cen MT" pitchFamily="34" charset="0"/>
                <a:cs typeface="Arial" pitchFamily="34" charset="0"/>
              </a:rPr>
              <a:t>*</a:t>
            </a:r>
            <a:endParaRPr lang="en-US" sz="2400" dirty="0">
              <a:latin typeface="Tw Cen MT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93776"/>
              </p:ext>
            </p:extLst>
          </p:nvPr>
        </p:nvGraphicFramePr>
        <p:xfrm>
          <a:off x="-5798" y="1083826"/>
          <a:ext cx="9144000" cy="4603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6190"/>
                <a:gridCol w="4547810"/>
              </a:tblGrid>
              <a:tr h="42801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              PROGRAM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LOSS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65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                    Part A</a:t>
                      </a:r>
                      <a:endParaRPr lang="en-US" sz="2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             -$55.0 m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65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                    Part B: Base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             -$34.6 m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5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                    ADAP</a:t>
                      </a:r>
                      <a:endParaRPr lang="en-US" sz="2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             -$76.5 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65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                    Part C</a:t>
                      </a:r>
                      <a:endParaRPr lang="en-US" sz="2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             -$17.6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5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                    Part D</a:t>
                      </a:r>
                      <a:endParaRPr lang="en-US" sz="2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             -$6.3 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65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                    Part F: AETCs</a:t>
                      </a:r>
                      <a:endParaRPr lang="en-US" sz="2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             -$2.8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03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/>
                        <a:t>                    Part F: Dental</a:t>
                      </a:r>
                      <a:endParaRPr lang="en-US" sz="22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             -$1.1 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033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Part F: SPNS</a:t>
                      </a:r>
                      <a:endParaRPr lang="en-US" sz="2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                -$2.1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m</a:t>
                      </a:r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8498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              TOTAL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-$196 million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8152" y="5645884"/>
            <a:ext cx="689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itchFamily="34" charset="0"/>
              <a:buChar char="*"/>
            </a:pPr>
            <a:r>
              <a:rPr lang="en-US" dirty="0" smtClean="0">
                <a:latin typeface="Tw Cen MT" pitchFamily="34" charset="0"/>
                <a:cs typeface="Arial" pitchFamily="34" charset="0"/>
              </a:rPr>
              <a:t>For </a:t>
            </a:r>
            <a:r>
              <a:rPr lang="en-US" dirty="0">
                <a:latin typeface="Tw Cen MT" pitchFamily="34" charset="0"/>
                <a:cs typeface="Arial" pitchFamily="34" charset="0"/>
              </a:rPr>
              <a:t>illustrative purposes only.  Assume cuts taken from </a:t>
            </a:r>
            <a:r>
              <a:rPr lang="en-US" dirty="0" smtClean="0">
                <a:latin typeface="Tw Cen MT" pitchFamily="34" charset="0"/>
                <a:cs typeface="Arial" pitchFamily="34" charset="0"/>
              </a:rPr>
              <a:t>FY 2012 levels.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8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11674"/>
            <a:ext cx="762000" cy="731573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6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35150"/>
            <a:ext cx="4572000" cy="908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The AIDS Institute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51204" name="Picture 2" descr="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-11113"/>
            <a:ext cx="1612900" cy="154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28600" y="2438400"/>
            <a:ext cx="8610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FFFFFF"/>
                </a:solidFill>
                <a:cs typeface="Arial" charset="0"/>
              </a:rPr>
              <a:t>Funding the Ryan White HIV/AIDS Program: Today and Beyond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FFFF"/>
                </a:solidFill>
                <a:cs typeface="Arial" charset="0"/>
              </a:rPr>
              <a:t>The Impact of Health Reform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28600" y="3733800"/>
            <a:ext cx="8686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Lindsey Dawson, Public Policy Associate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dirty="0" smtClean="0">
                <a:solidFill>
                  <a:srgbClr val="FFFFFF"/>
                </a:solidFill>
                <a:cs typeface="Arial" charset="0"/>
              </a:rPr>
              <a:t>2012 Ryan White HIV/AIDS Grantee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charset="0"/>
              </a:rPr>
              <a:t>Washington, 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cs typeface="Arial" charset="0"/>
              </a:rPr>
              <a:t>November 28, 2012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1207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2227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The AIDS Institute</a:t>
            </a:r>
          </a:p>
        </p:txBody>
      </p:sp>
      <p:pic>
        <p:nvPicPr>
          <p:cNvPr id="52228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295275" y="1066800"/>
            <a:ext cx="830580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Role of Ryan White in ensuring care and treatment for people with HIV</a:t>
            </a:r>
          </a:p>
          <a:p>
            <a:pPr marL="285750" indent="-285750" fontAlgn="base">
              <a:buClr>
                <a:srgbClr val="DD8047"/>
              </a:buClr>
              <a:buFont typeface="Arial"/>
              <a:buChar char="•"/>
              <a:tabLst>
                <a:tab pos="9144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Where are we today?</a:t>
            </a:r>
          </a:p>
          <a:p>
            <a:pPr marL="742950" lvl="1" indent="-28575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9144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Reauthorization</a:t>
            </a: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What coverage can we expect from health care reform? 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What gaps will exist?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Gaps in coverage and variability by state and plan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Those without coverage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Support services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Cost sharing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What can we learn from example?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100" dirty="0">
                <a:solidFill>
                  <a:prstClr val="white"/>
                </a:solidFill>
                <a:ea typeface="Calibri"/>
                <a:cs typeface="Times New Roman"/>
              </a:rPr>
              <a:t>MA</a:t>
            </a:r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381000" y="144463"/>
            <a:ext cx="8305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FFFFFF"/>
                </a:solidFill>
                <a:cs typeface="Arial" charset="0"/>
              </a:rPr>
              <a:t>Outline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0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" y="2438400"/>
            <a:ext cx="8839200" cy="1600200"/>
          </a:xfrm>
        </p:spPr>
        <p:txBody>
          <a:bodyPr>
            <a:noAutofit/>
          </a:bodyPr>
          <a:lstStyle/>
          <a:p>
            <a:pPr algn="ctr"/>
            <a:r>
              <a:rPr lang="en-US" sz="5000" cap="none" dirty="0" smtClean="0">
                <a:solidFill>
                  <a:schemeClr val="tx1"/>
                </a:solidFill>
                <a:latin typeface="Tw Cen MT" pitchFamily="34" charset="0"/>
              </a:rPr>
              <a:t>The Current </a:t>
            </a:r>
            <a:br>
              <a:rPr lang="en-US" sz="5000" cap="none" dirty="0" smtClean="0">
                <a:solidFill>
                  <a:schemeClr val="tx1"/>
                </a:solidFill>
                <a:latin typeface="Tw Cen MT" pitchFamily="34" charset="0"/>
              </a:rPr>
            </a:br>
            <a:r>
              <a:rPr lang="en-US" sz="5000" cap="none" dirty="0" smtClean="0">
                <a:solidFill>
                  <a:schemeClr val="tx1"/>
                </a:solidFill>
                <a:latin typeface="Tw Cen MT" pitchFamily="34" charset="0"/>
              </a:rPr>
              <a:t>Budget Environment</a:t>
            </a:r>
            <a:endParaRPr lang="en-US" sz="5000" cap="none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14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1000"/>
            <a:ext cx="38576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Bridget\Documents\Website\TAI Logo (colo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5886450"/>
            <a:ext cx="1200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72324" y="918502"/>
          <a:ext cx="877167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582613" y="76200"/>
            <a:ext cx="7978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prstClr val="black"/>
                </a:solidFill>
              </a:rPr>
              <a:t>Number And Percentage Of HIV-infected Persons Engaged and Unengaged In Selected Stages Of HIV Care — United States</a:t>
            </a:r>
            <a:endParaRPr lang="en-US" sz="2200" smtClean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0150"/>
            <a:ext cx="83820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The AIDS Institute analysis. Centers for Disease Control and Prevention. Monitoring selected national HIV prevention and care objectives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by using HIV surveillance data—United States and 6 U.S. dependent areas—2010. HIV Surveillance Supplemental Report 2012;17(No. 3, part A). </a:t>
            </a:r>
            <a:r>
              <a:rPr lang="en-US" sz="1050" u="sng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5"/>
              </a:rPr>
              <a:t>http://www.cdc.gov/hiv/surveillance/resources/reports/2010supp_vol17no3/pdf/hssr_vol_17_no_3.pdf#page=22</a:t>
            </a:r>
            <a:r>
              <a:rPr lang="en-US" sz="105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15" y="2975902"/>
            <a:ext cx="369332" cy="1143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Percentage</a:t>
            </a:r>
          </a:p>
        </p:txBody>
      </p:sp>
      <p:sp>
        <p:nvSpPr>
          <p:cNvPr id="53255" name="Rectangle 1"/>
          <p:cNvSpPr>
            <a:spLocks noChangeArrowheads="1"/>
          </p:cNvSpPr>
          <p:nvPr/>
        </p:nvSpPr>
        <p:spPr bwMode="auto">
          <a:xfrm>
            <a:off x="2286000" y="4154488"/>
            <a:ext cx="860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941,524</a:t>
            </a:r>
          </a:p>
        </p:txBody>
      </p:sp>
      <p:sp>
        <p:nvSpPr>
          <p:cNvPr id="53256" name="TextBox 2"/>
          <p:cNvSpPr txBox="1">
            <a:spLocks noChangeArrowheads="1"/>
          </p:cNvSpPr>
          <p:nvPr/>
        </p:nvSpPr>
        <p:spPr bwMode="auto">
          <a:xfrm>
            <a:off x="2265363" y="1752600"/>
            <a:ext cx="903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</a:rPr>
              <a:t>206,676</a:t>
            </a:r>
          </a:p>
        </p:txBody>
      </p:sp>
      <p:sp>
        <p:nvSpPr>
          <p:cNvPr id="53257" name="TextBox 3"/>
          <p:cNvSpPr txBox="1">
            <a:spLocks noChangeArrowheads="1"/>
          </p:cNvSpPr>
          <p:nvPr/>
        </p:nvSpPr>
        <p:spPr bwMode="auto">
          <a:xfrm>
            <a:off x="7391400" y="3208338"/>
            <a:ext cx="91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</a:rPr>
              <a:t>861,150</a:t>
            </a:r>
          </a:p>
        </p:txBody>
      </p:sp>
    </p:spTree>
    <p:extLst>
      <p:ext uri="{BB962C8B-B14F-4D97-AF65-F5344CB8AC3E}">
        <p14:creationId xmlns:p14="http://schemas.microsoft.com/office/powerpoint/2010/main" val="7921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427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54276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457200" y="1524000"/>
            <a:ext cx="83058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Last reauthorized by Ryan White HIV/AIDS Treatment Extension Act of 2009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Expires September 30, 2013 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Does not sunset, program can continue to be funded </a:t>
            </a: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Discussions and studies taking place about how to proceed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HRSA and </a:t>
            </a:r>
            <a:r>
              <a:rPr lang="en-US" sz="2400" dirty="0" err="1">
                <a:solidFill>
                  <a:prstClr val="white"/>
                </a:solidFill>
                <a:ea typeface="Calibri"/>
                <a:cs typeface="Times New Roman"/>
              </a:rPr>
              <a:t>ASPE</a:t>
            </a: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prstClr val="white"/>
                </a:solidFill>
                <a:ea typeface="Calibri"/>
                <a:cs typeface="Times New Roman"/>
              </a:rPr>
              <a:t>Mathematica</a:t>
            </a: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 studies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lvl="1"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4278" name="TextBox 9"/>
          <p:cNvSpPr txBox="1">
            <a:spLocks noChangeArrowheads="1"/>
          </p:cNvSpPr>
          <p:nvPr/>
        </p:nvSpPr>
        <p:spPr bwMode="auto">
          <a:xfrm>
            <a:off x="381000" y="381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Today and Beyond: Reauthorization</a:t>
            </a:r>
          </a:p>
        </p:txBody>
      </p:sp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0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55300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90525" y="1295400"/>
            <a:ext cx="83058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Three paths forward: 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Do Nothing, allow the program continue as is 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Funding can be appropriated</a:t>
            </a: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But questions remain</a:t>
            </a:r>
          </a:p>
          <a:p>
            <a:pPr marL="1714500" lvl="3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How would it be determined?</a:t>
            </a:r>
          </a:p>
          <a:p>
            <a:pPr marL="1714500" lvl="3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At what level?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Reform Ryan White with full reauthorization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Difficulty of many unknowns</a:t>
            </a: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Jeopardize program </a:t>
            </a: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Community consensus can be more difficult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Could be more difficult to get through congress</a:t>
            </a:r>
          </a:p>
          <a:p>
            <a:pPr lvl="1"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5302" name="TextBox 9"/>
          <p:cNvSpPr txBox="1">
            <a:spLocks noChangeArrowheads="1"/>
          </p:cNvSpPr>
          <p:nvPr/>
        </p:nvSpPr>
        <p:spPr bwMode="auto">
          <a:xfrm>
            <a:off x="381000" y="381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Today and Beyond: Reauthorization</a:t>
            </a:r>
          </a:p>
        </p:txBody>
      </p:sp>
      <p:pic>
        <p:nvPicPr>
          <p:cNvPr id="553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7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632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56324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90525" y="1752600"/>
            <a:ext cx="8305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Minor adjustments to the program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Keep the core of the program as is and make small changes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Allow time to consider the impact of health care reform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Community appears to be advocating for this third option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Will still need to consider funding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lvl="1"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381000" y="381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Today and Beyond: Reauthorization</a:t>
            </a:r>
          </a:p>
        </p:txBody>
      </p:sp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7347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57348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81000" y="1441450"/>
            <a:ext cx="8305800" cy="485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Health reform will have a dramatic impact on access to care and coverage 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Questions remain on how it will impact funding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Do we need </a:t>
            </a:r>
            <a:r>
              <a:rPr lang="en-US" sz="2400" dirty="0" smtClean="0">
                <a:solidFill>
                  <a:prstClr val="white"/>
                </a:solidFill>
                <a:ea typeface="Calibri"/>
                <a:cs typeface="Times New Roman"/>
              </a:rPr>
              <a:t>$</a:t>
            </a: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2.4B? $933m for </a:t>
            </a:r>
            <a:r>
              <a:rPr lang="en-US" sz="2400" dirty="0" err="1">
                <a:solidFill>
                  <a:prstClr val="white"/>
                </a:solidFill>
                <a:ea typeface="Calibri"/>
                <a:cs typeface="Times New Roman"/>
              </a:rPr>
              <a:t>ADAP</a:t>
            </a: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? </a:t>
            </a:r>
            <a:r>
              <a:rPr lang="en-US" sz="2400" dirty="0" smtClean="0">
                <a:solidFill>
                  <a:prstClr val="white"/>
                </a:solidFill>
                <a:ea typeface="Calibri"/>
                <a:cs typeface="Times New Roman"/>
              </a:rPr>
              <a:t>Funding needs for other parts.</a:t>
            </a: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Many people currently served by Ryan White are covered by other payers including Medicaid and private insurance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Funding needs will continue, we know that even those covered by other payers today rely on Ryan White services</a:t>
            </a: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5334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800" smtClean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381000" y="381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Impact of Health Reform</a:t>
            </a:r>
          </a:p>
        </p:txBody>
      </p:sp>
      <p:pic>
        <p:nvPicPr>
          <p:cNvPr id="573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7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837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58372" name="Picture 2" descr="a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050"/>
            <a:ext cx="9144000" cy="594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337175"/>
            <a:ext cx="6781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defRPr/>
            </a:pPr>
            <a:r>
              <a:rPr lang="en-US" sz="800" dirty="0">
                <a:solidFill>
                  <a:prstClr val="black"/>
                </a:solidFill>
                <a:cs typeface="Arial" charset="0"/>
              </a:rPr>
              <a:t>*54,007 are unknown/unreported. This number is not included in the percentage totals above</a:t>
            </a:r>
          </a:p>
          <a:p>
            <a:pPr fontAlgn="base">
              <a:lnSpc>
                <a:spcPct val="115000"/>
              </a:lnSpc>
              <a:defRPr/>
            </a:pPr>
            <a:r>
              <a:rPr lang="en-US" sz="800" baseline="30000" dirty="0">
                <a:solidFill>
                  <a:prstClr val="black"/>
                </a:solidFill>
                <a:ea typeface="Calibri"/>
                <a:cs typeface="Calibri"/>
              </a:rPr>
              <a:t>†</a:t>
            </a:r>
            <a:r>
              <a:rPr lang="en-US" sz="800" dirty="0">
                <a:solidFill>
                  <a:prstClr val="black"/>
                </a:solidFill>
                <a:ea typeface="Calibri"/>
                <a:cs typeface="Times New Roman"/>
              </a:rPr>
              <a:t>Response categories are not mutually exclusive.</a:t>
            </a:r>
          </a:p>
          <a:p>
            <a:pPr fontAlgn="base">
              <a:lnSpc>
                <a:spcPct val="115000"/>
              </a:lnSpc>
              <a:defRPr/>
            </a:pPr>
            <a:r>
              <a:rPr lang="en-US" sz="800" baseline="30000" dirty="0">
                <a:solidFill>
                  <a:prstClr val="black"/>
                </a:solidFill>
                <a:ea typeface="Calibri"/>
                <a:cs typeface="Times New Roman"/>
              </a:rPr>
              <a:t>◊</a:t>
            </a:r>
            <a:r>
              <a:rPr lang="en-US" sz="800" dirty="0">
                <a:solidFill>
                  <a:prstClr val="black"/>
                </a:solidFill>
                <a:ea typeface="Calibri"/>
                <a:cs typeface="Times New Roman"/>
              </a:rPr>
              <a:t>Percentages may not add to 100 due to rounding.</a:t>
            </a:r>
          </a:p>
          <a:p>
            <a:pPr fontAlgn="base">
              <a:lnSpc>
                <a:spcPct val="115000"/>
              </a:lnSpc>
              <a:defRPr/>
            </a:pPr>
            <a:r>
              <a:rPr lang="en-US" sz="800" dirty="0">
                <a:solidFill>
                  <a:prstClr val="black"/>
                </a:solidFill>
                <a:ea typeface="Calibri"/>
                <a:cs typeface="Times New Roman"/>
              </a:rPr>
              <a:t> Source: Health Resources and Services Administration:</a:t>
            </a:r>
            <a:r>
              <a:rPr lang="en-US" sz="8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800" dirty="0">
                <a:solidFill>
                  <a:prstClr val="black"/>
                </a:solidFill>
                <a:cs typeface="Arial" charset="0"/>
                <a:hlinkClick r:id="rId5"/>
              </a:rPr>
              <a:t>http://hab.hrsa.gov/stateprofiles/2010/states/us/Client-Characteristics.htm#sources</a:t>
            </a:r>
            <a:endParaRPr lang="en-US" sz="800" dirty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115000"/>
              </a:lnSpc>
              <a:defRPr/>
            </a:pPr>
            <a:r>
              <a:rPr lang="en-US" sz="8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837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8376" name="Chart 9"/>
          <p:cNvGraphicFramePr>
            <a:graphicFrameLocks/>
          </p:cNvGraphicFramePr>
          <p:nvPr/>
        </p:nvGraphicFramePr>
        <p:xfrm>
          <a:off x="711200" y="53975"/>
          <a:ext cx="91694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8" imgW="9169179" imgH="6047756" progId="Excel.Chart.8">
                  <p:embed/>
                </p:oleObj>
              </mc:Choice>
              <mc:Fallback>
                <p:oleObj r:id="rId8" imgW="9169179" imgH="604775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3975"/>
                        <a:ext cx="9169400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1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939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59396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61950" y="1238250"/>
            <a:ext cx="83058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Critical new protections and subsidies mean that PLWH will have greater and more affordable access 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Primarily those over 138% FPL and over 100% FPL in states that do not expand their Medicaid programs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No lifetime limits, no-bans on preexisting conditions, non-discrimination language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Mental health parity and 10 required categories of essential health benefits 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But there are still significant costs and unknowns about how robust coverage will be and </a:t>
            </a:r>
            <a:r>
              <a:rPr lang="en-US" sz="2400" dirty="0" err="1">
                <a:solidFill>
                  <a:prstClr val="white"/>
                </a:solidFill>
                <a:ea typeface="Calibri"/>
                <a:cs typeface="Times New Roman"/>
              </a:rPr>
              <a:t>RW</a:t>
            </a: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 must be adequately funded to cover these gaps</a:t>
            </a: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228600" y="3810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solidFill>
                  <a:srgbClr val="FFFFFF"/>
                </a:solidFill>
                <a:latin typeface="Tw Cen MT"/>
              </a:rPr>
              <a:t>Health Reform: Private Insurance</a:t>
            </a:r>
          </a:p>
        </p:txBody>
      </p:sp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04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0420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81000" y="1450975"/>
            <a:ext cx="8305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Medicaid will provide health coverage to many people with HIV</a:t>
            </a: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SCOTUS decision effectively allows states to choose whether or not to expand their Medicaid programs to include those up to to 138% FPL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Doing away with categorical eligibility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A great number of Ryan White clients will be eligible</a:t>
            </a: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Hope to see a phasing in of acceptance as with Medicaid and CHIP in the past</a:t>
            </a:r>
            <a:r>
              <a:rPr lang="en-US" sz="2800" dirty="0">
                <a:solidFill>
                  <a:prstClr val="white"/>
                </a:solidFill>
                <a:ea typeface="Calibri"/>
                <a:cs typeface="Times New Roman"/>
              </a:rPr>
              <a:t>	</a:t>
            </a: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523875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800" smtClean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0423" name="TextBox 9"/>
          <p:cNvSpPr txBox="1">
            <a:spLocks noChangeArrowheads="1"/>
          </p:cNvSpPr>
          <p:nvPr/>
        </p:nvSpPr>
        <p:spPr bwMode="auto">
          <a:xfrm>
            <a:off x="381000" y="381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Health Reform: Medicaid</a:t>
            </a:r>
          </a:p>
        </p:txBody>
      </p:sp>
      <p:pic>
        <p:nvPicPr>
          <p:cNvPr id="604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1443" name="Picture 2" descr="a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524500"/>
            <a:ext cx="50292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cs typeface="Arial" charset="0"/>
              </a:rPr>
              <a:t>* </a:t>
            </a:r>
            <a:r>
              <a:rPr lang="en-US" sz="1000" kern="0" dirty="0">
                <a:solidFill>
                  <a:srgbClr val="000000"/>
                </a:solidFill>
                <a:cs typeface="Arial" charset="0"/>
              </a:rPr>
              <a:t>Missing/unknown values (20%) excluded.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cs typeface="Arial" charset="0"/>
              </a:rPr>
              <a:t>Source: 2010 </a:t>
            </a:r>
            <a:r>
              <a:rPr lang="en-US" sz="1000" dirty="0" err="1">
                <a:solidFill>
                  <a:prstClr val="black"/>
                </a:solidFill>
                <a:cs typeface="Arial" charset="0"/>
              </a:rPr>
              <a:t>RW</a:t>
            </a:r>
            <a:r>
              <a:rPr lang="en-US" sz="1000" dirty="0">
                <a:solidFill>
                  <a:prstClr val="black"/>
                </a:solidFill>
                <a:cs typeface="Arial" charset="0"/>
              </a:rPr>
              <a:t> Services Report- Preliminary Data from presentation: L. Cheever. </a:t>
            </a:r>
            <a:r>
              <a:rPr lang="en-US" sz="1000" dirty="0" err="1">
                <a:solidFill>
                  <a:prstClr val="black"/>
                </a:solidFill>
                <a:cs typeface="Arial" charset="0"/>
              </a:rPr>
              <a:t>IDWeek</a:t>
            </a:r>
            <a:r>
              <a:rPr lang="en-US" sz="1000" dirty="0">
                <a:solidFill>
                  <a:prstClr val="black"/>
                </a:solidFill>
                <a:cs typeface="Arial" charset="0"/>
              </a:rPr>
              <a:t>. The Evolution of the Ryan White Program Under Health Care Reform. October 18,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1445" name="Chart 6"/>
          <p:cNvGraphicFramePr>
            <a:graphicFrameLocks/>
          </p:cNvGraphicFramePr>
          <p:nvPr/>
        </p:nvGraphicFramePr>
        <p:xfrm>
          <a:off x="825500" y="254000"/>
          <a:ext cx="74930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5" imgW="7498730" imgH="5432007" progId="Excel.Chart.8">
                  <p:embed/>
                </p:oleObj>
              </mc:Choice>
              <mc:Fallback>
                <p:oleObj r:id="rId5" imgW="7498730" imgH="54320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54000"/>
                        <a:ext cx="74930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620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2467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2468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81000" y="1450975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r>
              <a:rPr lang="en-US" sz="2800" dirty="0">
                <a:solidFill>
                  <a:prstClr val="white"/>
                </a:solidFill>
                <a:ea typeface="Calibri"/>
                <a:cs typeface="Times New Roman"/>
              </a:rPr>
              <a:t>	</a:t>
            </a:r>
          </a:p>
        </p:txBody>
      </p:sp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523875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800" smtClean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381000" y="381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Health Reform: Medicaid</a:t>
            </a:r>
          </a:p>
        </p:txBody>
      </p:sp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5562600" cy="83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r>
              <a:rPr lang="en-US" sz="1000" dirty="0">
                <a:solidFill>
                  <a:prstClr val="black"/>
                </a:solidFill>
                <a:cs typeface="Arial" charset="0"/>
              </a:rPr>
              <a:t>Source: The Advisory Board Company Medicaid Map: </a:t>
            </a:r>
            <a:r>
              <a:rPr lang="en-US" sz="1000" dirty="0">
                <a:solidFill>
                  <a:prstClr val="black"/>
                </a:solidFill>
                <a:cs typeface="Arial" charset="0"/>
                <a:hlinkClick r:id="rId4"/>
              </a:rPr>
              <a:t>http://www.advisory.com/Daily-Briefing/2012/07/18/The-Advisory-Board-Medicaid-map</a:t>
            </a:r>
            <a:endParaRPr lang="en-US" sz="10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24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17059237"/>
              </p:ext>
            </p:extLst>
          </p:nvPr>
        </p:nvGraphicFramePr>
        <p:xfrm>
          <a:off x="152400" y="7620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581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 smtClean="0">
                <a:solidFill>
                  <a:schemeClr val="tx1"/>
                </a:solidFill>
              </a:rPr>
              <a:t>Total Spending In FY 2012 = $3.717 Trillion</a:t>
            </a:r>
            <a:r>
              <a:rPr lang="en-US" sz="3200" b="1" cap="none" dirty="0" smtClean="0">
                <a:solidFill>
                  <a:schemeClr val="tx1"/>
                </a:solidFill>
              </a:rPr>
              <a:t/>
            </a:r>
            <a:br>
              <a:rPr lang="en-US" sz="3200" b="1" cap="none" dirty="0" smtClean="0">
                <a:solidFill>
                  <a:schemeClr val="tx1"/>
                </a:solidFill>
              </a:rPr>
            </a:br>
            <a:r>
              <a:rPr lang="en-US" sz="2400" b="1" cap="none" dirty="0" smtClean="0">
                <a:solidFill>
                  <a:schemeClr val="tx1"/>
                </a:solidFill>
              </a:rPr>
              <a:t>(Outlays In Billions Of Dollars)</a:t>
            </a:r>
            <a:endParaRPr lang="en-US" sz="2400" b="1" cap="non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626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</a:t>
            </a:r>
            <a:r>
              <a:rPr lang="en-US" sz="1600" dirty="0" smtClean="0"/>
              <a:t>www.whitehouse.gov</a:t>
            </a:r>
            <a:endParaRPr lang="en-US" sz="1600" dirty="0"/>
          </a:p>
        </p:txBody>
      </p:sp>
      <p:pic>
        <p:nvPicPr>
          <p:cNvPr id="6" name="Picture 2" descr="a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19800"/>
            <a:ext cx="762000" cy="731573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349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3492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81000" y="1066800"/>
            <a:ext cx="8305800" cy="82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Individual and small group plans and expanded Medicaid plans will be subject to the Essential Health benefits 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10 categories of services (incl. ambulatory, prescription drug, and preventative services) 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Secretary defined by allowing states to benchmark on existing plans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Within a state Medicaid and Private Insurance benchmarks can differ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Will largely determine the coverage floor in a state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Variability will continue by: state, benchmark selected and in exchanges by state mandates, plan chosen 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63494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Essential Health Benefits</a:t>
            </a:r>
          </a:p>
        </p:txBody>
      </p:sp>
      <p:pic>
        <p:nvPicPr>
          <p:cNvPr id="634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451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4516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81000" y="1055688"/>
            <a:ext cx="83058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Health Reform is unlikely to meet the care and treatment needs of people living with HIV on its own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Not everyone will be covered (up to 23m people):</a:t>
            </a:r>
          </a:p>
          <a:p>
            <a:pPr marL="800100" lvl="1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Lost to care, fall-out of care- possibly during churning between programs, undocumented and ineligible immigrants, and those who never access care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Full and seamless implementation will take time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All systems will not be up and ready Jan. 1, 2014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There are bound to be unexpected problems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Current systems must remain until people can be carefully transitioned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Don’t want to jeopardize the good job Ryan White is doing</a:t>
            </a: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64518" name="TextBox 9"/>
          <p:cNvSpPr txBox="1">
            <a:spLocks noChangeArrowheads="1"/>
          </p:cNvSpPr>
          <p:nvPr/>
        </p:nvSpPr>
        <p:spPr bwMode="auto">
          <a:xfrm>
            <a:off x="447675" y="1524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Health Reform: Is it enough?</a:t>
            </a:r>
          </a:p>
        </p:txBody>
      </p:sp>
      <p:pic>
        <p:nvPicPr>
          <p:cNvPr id="645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2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ubtitle 2"/>
          <p:cNvSpPr>
            <a:spLocks noGrp="1"/>
          </p:cNvSpPr>
          <p:nvPr>
            <p:ph type="subTitle" idx="1"/>
          </p:nvPr>
        </p:nvSpPr>
        <p:spPr>
          <a:xfrm>
            <a:off x="2438400" y="6038850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5539" name="Picture 2" descr="a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40" name="Chart 13"/>
          <p:cNvGraphicFramePr>
            <a:graphicFrameLocks/>
          </p:cNvGraphicFramePr>
          <p:nvPr/>
        </p:nvGraphicFramePr>
        <p:xfrm>
          <a:off x="330200" y="-65088"/>
          <a:ext cx="9461500" cy="613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5" imgW="9461812" imgH="6139204" progId="Excel.Chart.8">
                  <p:embed/>
                </p:oleObj>
              </mc:Choice>
              <mc:Fallback>
                <p:oleObj r:id="rId5" imgW="9461812" imgH="61392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-65088"/>
                        <a:ext cx="9461500" cy="613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884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656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6564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76238" y="1447800"/>
            <a:ext cx="8305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Ryan White will continue to be needed to provide wrap around services and fill in less generous plans- critical to preserve the health of PLWH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Oral care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Nutrition Services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Legal Services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Supportive Housing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Transportation 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Filling in medical services and drug benefits for less adequate plans (esp. considering one drug per class)</a:t>
            </a:r>
          </a:p>
        </p:txBody>
      </p:sp>
      <p:sp>
        <p:nvSpPr>
          <p:cNvPr id="66566" name="TextBox 9"/>
          <p:cNvSpPr txBox="1">
            <a:spLocks noChangeArrowheads="1"/>
          </p:cNvSpPr>
          <p:nvPr/>
        </p:nvSpPr>
        <p:spPr bwMode="auto">
          <a:xfrm>
            <a:off x="381000" y="381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Service Gaps</a:t>
            </a:r>
          </a:p>
        </p:txBody>
      </p:sp>
      <p:pic>
        <p:nvPicPr>
          <p:cNvPr id="665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7587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7588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81000" y="1169988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Case Management 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Address adherence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200" dirty="0">
                <a:solidFill>
                  <a:prstClr val="white"/>
                </a:solidFill>
                <a:ea typeface="Calibri"/>
                <a:cs typeface="Times New Roman"/>
              </a:rPr>
              <a:t>Possible role as navigators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Prevention with positives 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Continued HIV testing efforts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Cost sharing assistance, affordability will remain a concern 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400" dirty="0">
                <a:solidFill>
                  <a:prstClr val="white"/>
                </a:solidFill>
                <a:ea typeface="Calibri"/>
                <a:cs typeface="Times New Roman"/>
              </a:rPr>
              <a:t>While people maybe able to access healthcare systems as a result of reform, accessing care itself may remain out of reach</a:t>
            </a: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200" dirty="0">
                <a:solidFill>
                  <a:prstClr val="white"/>
                </a:solidFill>
                <a:ea typeface="Calibri"/>
                <a:cs typeface="Times New Roman"/>
              </a:rPr>
              <a:t>Premiums can still be adjusted: age, geography, smoking</a:t>
            </a: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200" dirty="0">
                <a:solidFill>
                  <a:prstClr val="white"/>
                </a:solidFill>
                <a:ea typeface="Calibri"/>
                <a:cs typeface="Times New Roman"/>
              </a:rPr>
              <a:t>Funding to assist with Premiums, co-payments, and coinsurance will be key</a:t>
            </a: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67590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Other future roles for Ryan White</a:t>
            </a:r>
          </a:p>
        </p:txBody>
      </p:sp>
      <p:pic>
        <p:nvPicPr>
          <p:cNvPr id="675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68611" name="Picture 2" descr="a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524500"/>
            <a:ext cx="50292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cs typeface="Arial" charset="0"/>
              </a:rPr>
              <a:t>* </a:t>
            </a:r>
            <a:r>
              <a:rPr lang="en-US" sz="1000" kern="0" dirty="0">
                <a:solidFill>
                  <a:srgbClr val="000000"/>
                </a:solidFill>
                <a:cs typeface="Arial" charset="0"/>
              </a:rPr>
              <a:t>Missing/unknown values (20%) excluded.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cs typeface="Arial" charset="0"/>
              </a:rPr>
              <a:t>Source: 2010 </a:t>
            </a:r>
            <a:r>
              <a:rPr lang="en-US" sz="1000" dirty="0" err="1">
                <a:solidFill>
                  <a:prstClr val="black"/>
                </a:solidFill>
                <a:cs typeface="Arial" charset="0"/>
              </a:rPr>
              <a:t>RW</a:t>
            </a:r>
            <a:r>
              <a:rPr lang="en-US" sz="1000" dirty="0">
                <a:solidFill>
                  <a:prstClr val="black"/>
                </a:solidFill>
                <a:cs typeface="Arial" charset="0"/>
              </a:rPr>
              <a:t> Services Report- Preliminary Data from presentation: L. Cheever. </a:t>
            </a:r>
            <a:r>
              <a:rPr lang="en-US" sz="1000" dirty="0" err="1">
                <a:solidFill>
                  <a:prstClr val="black"/>
                </a:solidFill>
                <a:cs typeface="Arial" charset="0"/>
              </a:rPr>
              <a:t>IDWeek</a:t>
            </a:r>
            <a:r>
              <a:rPr lang="en-US" sz="1000" dirty="0">
                <a:solidFill>
                  <a:prstClr val="black"/>
                </a:solidFill>
                <a:cs typeface="Arial" charset="0"/>
              </a:rPr>
              <a:t>. The Evolution of the Ryan White Program Under Health Care Reform. October 18,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8613" name="Chart 6"/>
          <p:cNvGraphicFramePr>
            <a:graphicFrameLocks/>
          </p:cNvGraphicFramePr>
          <p:nvPr/>
        </p:nvGraphicFramePr>
        <p:xfrm>
          <a:off x="825500" y="254000"/>
          <a:ext cx="74930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7498730" imgH="5432007" progId="Excel.Chart.8">
                  <p:embed/>
                </p:oleObj>
              </mc:Choice>
              <mc:Fallback>
                <p:oleObj r:id="rId5" imgW="7498730" imgH="54320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54000"/>
                        <a:ext cx="74930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215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691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The AIDS Institute</a:t>
            </a:r>
          </a:p>
        </p:txBody>
      </p:sp>
      <p:pic>
        <p:nvPicPr>
          <p:cNvPr id="70659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81000" y="1150938"/>
            <a:ext cx="83058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70661" name="TextBox 9"/>
          <p:cNvSpPr txBox="1">
            <a:spLocks noChangeArrowheads="1"/>
          </p:cNvSpPr>
          <p:nvPr/>
        </p:nvSpPr>
        <p:spPr bwMode="auto">
          <a:xfrm>
            <a:off x="390525" y="47625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latin typeface="Tw Cen MT" pitchFamily="34" charset="0"/>
              </a:rPr>
              <a:t>The Massachusetts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650" y="914400"/>
            <a:ext cx="8410575" cy="6462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MA provides a case study for health reform having gone </a:t>
            </a:r>
            <a:r>
              <a:rPr lang="en-US" sz="2300" dirty="0">
                <a:solidFill>
                  <a:prstClr val="white"/>
                </a:solidFill>
                <a:cs typeface="Times New Roman"/>
              </a:rPr>
              <a:t>through a state wide health reform and expanding Medicaid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cs typeface="Times New Roman"/>
              </a:rPr>
              <a:t>98 % of state residents now have some form of insurance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3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The state continues to use Ryan White dollars</a:t>
            </a:r>
          </a:p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Helping substantially with cost-sharing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300" dirty="0">
              <a:solidFill>
                <a:prstClr val="white"/>
              </a:solidFill>
              <a:cs typeface="Times New Roman"/>
            </a:endParaRP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cs typeface="Times New Roman"/>
              </a:rPr>
              <a:t>Since health reform, the proportion of </a:t>
            </a:r>
            <a:r>
              <a:rPr lang="en-US" sz="2300" dirty="0" err="1">
                <a:solidFill>
                  <a:prstClr val="white"/>
                </a:solidFill>
                <a:cs typeface="Times New Roman"/>
              </a:rPr>
              <a:t>ADAP</a:t>
            </a:r>
            <a:r>
              <a:rPr lang="en-US" sz="2300" dirty="0">
                <a:solidFill>
                  <a:prstClr val="white"/>
                </a:solidFill>
                <a:cs typeface="Times New Roman"/>
              </a:rPr>
              <a:t> funds used to cover the full cost of drugs has decreased while the share used to cover premiums and cost-sharing has increased</a:t>
            </a: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300" dirty="0">
              <a:solidFill>
                <a:prstClr val="white"/>
              </a:solidFill>
              <a:cs typeface="Arial" charset="0"/>
            </a:endParaRPr>
          </a:p>
          <a:p>
            <a:pPr marL="342900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cs typeface="Arial" charset="0"/>
              </a:rPr>
              <a:t>At the same time PLWH are experiencing better health outcomes compared to the nation at large</a:t>
            </a: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800" dirty="0">
              <a:solidFill>
                <a:prstClr val="white"/>
              </a:solidFill>
              <a:cs typeface="Times New Roman"/>
            </a:endParaRPr>
          </a:p>
          <a:p>
            <a:pPr fontAlgn="base">
              <a:buClr>
                <a:srgbClr val="DD8047"/>
              </a:buClr>
              <a:tabLst>
                <a:tab pos="457200" algn="l"/>
              </a:tabLst>
              <a:defRPr/>
            </a:pPr>
            <a:r>
              <a:rPr lang="en-US" sz="1100" dirty="0">
                <a:solidFill>
                  <a:prstClr val="white"/>
                </a:solidFill>
                <a:cs typeface="Times New Roman"/>
              </a:rPr>
              <a:t>Source: Massachusetts Division of Health Care Finance and Policy, Key Indicators, June 2011 and Massachusetts Health Insurance Survey,2010.</a:t>
            </a:r>
            <a:endParaRPr lang="en-US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06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0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5791200" cy="609600"/>
          </a:xfrm>
        </p:spPr>
        <p:txBody>
          <a:bodyPr/>
          <a:lstStyle/>
          <a:p>
            <a:r>
              <a:rPr lang="en-US" sz="2500" smtClean="0"/>
              <a:t>Examples of Ryan White Program Resource Allocation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554038" y="1285875"/>
            <a:ext cx="8229600" cy="5969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Massachusetts ADAP Expenditures by Category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800" smtClean="0"/>
          </a:p>
        </p:txBody>
      </p:sp>
      <p:sp>
        <p:nvSpPr>
          <p:cNvPr id="6" name="TextBox 5"/>
          <p:cNvSpPr txBox="1"/>
          <p:nvPr/>
        </p:nvSpPr>
        <p:spPr>
          <a:xfrm>
            <a:off x="4267200" y="5662613"/>
            <a:ext cx="39846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Source: Massachusetts Department of Public Health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0191" y="1765735"/>
          <a:ext cx="8229600" cy="38862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10018"/>
                <a:gridCol w="2114026"/>
                <a:gridCol w="2114026"/>
                <a:gridCol w="2491530"/>
              </a:tblGrid>
              <a:tr h="537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Fiscal Year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Full Pay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Co-Pay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Premiums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24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FY03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 $  7,961,862.84 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    963,205.88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 1,778,272.33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1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FY04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$11,174,879.98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$   1,553,758.50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$   3,159,200.01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24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FY05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 $  9,756,201.76 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 $   1,839,807.23 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 6,112,132.85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24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FY06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4,634,683.35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 $   1,893,206.26 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 7,015,306.89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1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FY07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4,147,713.84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 2,071,118.94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 $   8,366,273.11 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24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FY08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4,184,279.93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 2,083,431.58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 $   9,323,821.42 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24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FY09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$  4,695,780.40 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$   2,567,789.28 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$   8,835,835.67 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1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FY10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$ 4,635,751.00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 2,930,016.65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9,320,425.00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  <a:tr h="3724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FY11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$ 4,467,727.48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66FF"/>
                          </a:solidFill>
                          <a:effectLst/>
                        </a:rPr>
                        <a:t> $   3,175,917.00</a:t>
                      </a:r>
                      <a:endParaRPr lang="en-US" sz="90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66FF"/>
                          </a:solidFill>
                          <a:effectLst/>
                        </a:rPr>
                        <a:t> $ 10,990,818.00</a:t>
                      </a:r>
                      <a:endParaRPr lang="en-US" sz="900" dirty="0">
                        <a:solidFill>
                          <a:srgbClr val="0066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0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ubtitle 2"/>
          <p:cNvSpPr txBox="1">
            <a:spLocks/>
          </p:cNvSpPr>
          <p:nvPr/>
        </p:nvSpPr>
        <p:spPr bwMode="auto"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</a:pPr>
            <a:r>
              <a:rPr lang="en-US" sz="2600" smtClean="0">
                <a:solidFill>
                  <a:srgbClr val="FFFFFF"/>
                </a:solidFill>
                <a:latin typeface="Tw Cen MT" pitchFamily="34" charset="0"/>
              </a:rPr>
              <a:t>The AIDS Institute</a:t>
            </a:r>
          </a:p>
        </p:txBody>
      </p:sp>
      <p:pic>
        <p:nvPicPr>
          <p:cNvPr id="72707" name="Picture 2" descr="a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049963"/>
            <a:ext cx="762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709" name="Chart 6"/>
          <p:cNvGraphicFramePr>
            <a:graphicFrameLocks/>
          </p:cNvGraphicFramePr>
          <p:nvPr/>
        </p:nvGraphicFramePr>
        <p:xfrm>
          <a:off x="422275" y="249238"/>
          <a:ext cx="8353425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7" imgW="8358340" imgH="5828281" progId="Excel.Chart.8">
                  <p:embed/>
                </p:oleObj>
              </mc:Choice>
              <mc:Fallback>
                <p:oleObj r:id="rId7" imgW="8358340" imgH="582828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49238"/>
                        <a:ext cx="8353425" cy="582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74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247651"/>
            <a:ext cx="8483598" cy="636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9493" y="6522254"/>
            <a:ext cx="6039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://budget.senate.gov/democratic/index.cfm/chartlibrary</a:t>
            </a:r>
          </a:p>
        </p:txBody>
      </p:sp>
    </p:spTree>
    <p:extLst>
      <p:ext uri="{BB962C8B-B14F-4D97-AF65-F5344CB8AC3E}">
        <p14:creationId xmlns:p14="http://schemas.microsoft.com/office/powerpoint/2010/main" val="1230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ubtitle 2"/>
          <p:cNvSpPr txBox="1">
            <a:spLocks/>
          </p:cNvSpPr>
          <p:nvPr/>
        </p:nvSpPr>
        <p:spPr bwMode="auto"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</a:pPr>
            <a:r>
              <a:rPr lang="en-US" sz="2600" smtClean="0">
                <a:solidFill>
                  <a:srgbClr val="FFFFFF"/>
                </a:solidFill>
                <a:latin typeface="Tw Cen MT" pitchFamily="34" charset="0"/>
              </a:rPr>
              <a:t>The AIDS Institute</a:t>
            </a:r>
          </a:p>
        </p:txBody>
      </p:sp>
      <p:pic>
        <p:nvPicPr>
          <p:cNvPr id="73731" name="Picture 2" descr="a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049963"/>
            <a:ext cx="762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3733" name="Chart 6"/>
          <p:cNvGraphicFramePr>
            <a:graphicFrameLocks/>
          </p:cNvGraphicFramePr>
          <p:nvPr/>
        </p:nvGraphicFramePr>
        <p:xfrm>
          <a:off x="711200" y="177800"/>
          <a:ext cx="81788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7" imgW="8175445" imgH="5742930" progId="Excel.Chart.8">
                  <p:embed/>
                </p:oleObj>
              </mc:Choice>
              <mc:Fallback>
                <p:oleObj r:id="rId7" imgW="8175445" imgH="574293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7800"/>
                        <a:ext cx="8178800" cy="574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Box 1"/>
          <p:cNvSpPr txBox="1">
            <a:spLocks noChangeArrowheads="1"/>
          </p:cNvSpPr>
          <p:nvPr/>
        </p:nvSpPr>
        <p:spPr bwMode="auto">
          <a:xfrm>
            <a:off x="76200" y="5715000"/>
            <a:ext cx="2057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* MA  population  includes 5% NH residents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2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381000" y="5562600"/>
            <a:ext cx="4191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(1) CDC defines suppression as ≤200 copies/mL)</a:t>
            </a:r>
            <a:endParaRPr lang="en-US" sz="12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(2) Self-reported</a:t>
            </a:r>
          </a:p>
          <a:p>
            <a:pPr marL="171450" indent="-17145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12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4755" name="Subtitle 2"/>
          <p:cNvSpPr txBox="1">
            <a:spLocks/>
          </p:cNvSpPr>
          <p:nvPr/>
        </p:nvSpPr>
        <p:spPr bwMode="auto"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None/>
            </a:pPr>
            <a:r>
              <a:rPr lang="en-US" sz="2600" smtClean="0">
                <a:solidFill>
                  <a:srgbClr val="FFFFFF"/>
                </a:solidFill>
                <a:latin typeface="Tw Cen MT" pitchFamily="34" charset="0"/>
              </a:rPr>
              <a:t>The AIDS Institute</a:t>
            </a:r>
          </a:p>
        </p:txBody>
      </p:sp>
      <p:pic>
        <p:nvPicPr>
          <p:cNvPr id="74756" name="Picture 2" descr="ai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049963"/>
            <a:ext cx="762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4758" name="Chart 7"/>
          <p:cNvGraphicFramePr>
            <a:graphicFrameLocks/>
          </p:cNvGraphicFramePr>
          <p:nvPr/>
        </p:nvGraphicFramePr>
        <p:xfrm>
          <a:off x="84138" y="177800"/>
          <a:ext cx="9082087" cy="534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7" imgW="9083827" imgH="5352752" progId="Excel.Chart.8">
                  <p:embed/>
                </p:oleObj>
              </mc:Choice>
              <mc:Fallback>
                <p:oleObj r:id="rId7" imgW="9083827" imgH="53527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77800"/>
                        <a:ext cx="9082087" cy="534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906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+mj-lt"/>
              </a:rPr>
              <a:t>The AIDS Institute</a:t>
            </a:r>
          </a:p>
        </p:txBody>
      </p:sp>
      <p:pic>
        <p:nvPicPr>
          <p:cNvPr id="75780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381000" y="1092200"/>
            <a:ext cx="8305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MA makes a strong case for continued funding </a:t>
            </a:r>
          </a:p>
          <a:p>
            <a:pPr marL="800100" lvl="1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Demonstrates that continued Ryan White services and financial assistance along with health reform can impact HIV health outcomes </a:t>
            </a:r>
          </a:p>
          <a:p>
            <a:pPr marL="12573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Help to meet the care and treatment goals of the National HIV AIDS Strategy</a:t>
            </a: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Much is to be determined and relies on the election results</a:t>
            </a: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Not yet possible to determine future funding needs</a:t>
            </a: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We know caring for people with HIV early on is cost-effective</a:t>
            </a:r>
          </a:p>
          <a:p>
            <a:pPr marL="1257300" lvl="2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3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381000" y="152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4400" dirty="0">
                <a:solidFill>
                  <a:prstClr val="white"/>
                </a:solidFill>
                <a:cs typeface="Arial" charset="0"/>
              </a:rPr>
              <a:t>Concluding Thoughts</a:t>
            </a:r>
            <a:endParaRPr lang="en-US" sz="4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57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+mj-lt"/>
              </a:rPr>
              <a:t>The AIDS Institute</a:t>
            </a:r>
          </a:p>
        </p:txBody>
      </p:sp>
      <p:pic>
        <p:nvPicPr>
          <p:cNvPr id="76804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247650" y="1295400"/>
            <a:ext cx="85725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Health reform will change the landscape regarding access to healthcare yet:</a:t>
            </a:r>
          </a:p>
          <a:p>
            <a:pPr marL="8001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Many new people will enter healthcare systems will need wrap around services and cost-sharing assistance </a:t>
            </a:r>
          </a:p>
          <a:p>
            <a:pPr marL="8001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There will be variability among payers, plans and states</a:t>
            </a:r>
          </a:p>
          <a:p>
            <a:pPr marL="800100" lvl="2" indent="-342900" fontAlgn="base"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It remains critical to preserve the expertise of the Ryan White system of care</a:t>
            </a:r>
          </a:p>
          <a:p>
            <a:pPr marL="800100" lvl="1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We cannot threaten the wellbeing of those in proven systems of care by uprooting them until we truly understand how implementation plays  out and assess gaps (in services and among people)</a:t>
            </a:r>
          </a:p>
          <a:p>
            <a:pPr marL="800100" lvl="1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3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1257300" lvl="2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16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800100" lvl="1" indent="-342900" fontAlgn="base">
              <a:lnSpc>
                <a:spcPct val="115000"/>
              </a:lnSpc>
              <a:spcAft>
                <a:spcPts val="10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4400" dirty="0">
                <a:solidFill>
                  <a:prstClr val="white"/>
                </a:solidFill>
                <a:cs typeface="Arial" charset="0"/>
              </a:rPr>
              <a:t>Concluding Thoughts</a:t>
            </a:r>
            <a:endParaRPr lang="en-US" sz="4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1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+mj-lt"/>
              </a:rPr>
              <a:t>The AIDS Institute</a:t>
            </a:r>
          </a:p>
        </p:txBody>
      </p:sp>
      <p:pic>
        <p:nvPicPr>
          <p:cNvPr id="77827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0" y="1219200"/>
            <a:ext cx="8839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fontAlgn="base"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3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800100" lvl="1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Only after full implementation, and the dust settles, can we consider alternate futures for the program</a:t>
            </a:r>
          </a:p>
          <a:p>
            <a:pPr marL="1257300" lvl="2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And properly assess possible changes to funding needs</a:t>
            </a:r>
          </a:p>
          <a:p>
            <a:pPr marL="1257300" lvl="2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endParaRPr lang="en-US" sz="23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800100" lvl="1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2300" dirty="0">
                <a:solidFill>
                  <a:prstClr val="white"/>
                </a:solidFill>
                <a:ea typeface="Calibri"/>
                <a:cs typeface="Times New Roman"/>
              </a:rPr>
              <a:t>In the mean time we must be vigilant in protecting Ryan White funding, especially against the challenging budgetary climate </a:t>
            </a: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381000" y="2286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4400" dirty="0">
                <a:solidFill>
                  <a:prstClr val="white"/>
                </a:solidFill>
                <a:cs typeface="Arial" charset="0"/>
              </a:rPr>
              <a:t>Concluding Thoughts</a:t>
            </a:r>
            <a:endParaRPr lang="en-US" sz="4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78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7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</p:spPr>
        <p:txBody>
          <a:bodyPr anchor="ctr"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600" smtClean="0">
                <a:solidFill>
                  <a:srgbClr val="FFFFFF"/>
                </a:solidFill>
                <a:latin typeface="+mj-lt"/>
              </a:rPr>
              <a:t>The AIDS Institute</a:t>
            </a:r>
          </a:p>
        </p:txBody>
      </p:sp>
      <p:pic>
        <p:nvPicPr>
          <p:cNvPr id="78851" name="Picture 2" descr="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76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368300" y="1143000"/>
            <a:ext cx="83058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Aft>
                <a:spcPts val="600"/>
              </a:spcAft>
              <a:buClr>
                <a:srgbClr val="DD8047"/>
              </a:buClr>
              <a:buFont typeface="Arial"/>
              <a:buChar char="•"/>
              <a:tabLst>
                <a:tab pos="457200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ea typeface="Calibri"/>
                <a:cs typeface="Times New Roman"/>
              </a:rPr>
              <a:t>HRSA Ryan White State Profiles:</a:t>
            </a:r>
          </a:p>
          <a:p>
            <a:pPr lvl="1" fontAlgn="base">
              <a:spcAft>
                <a:spcPts val="6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r>
              <a:rPr lang="en-US" sz="1600" dirty="0">
                <a:solidFill>
                  <a:srgbClr val="FFC000"/>
                </a:solidFill>
                <a:ea typeface="Calibri"/>
                <a:cs typeface="Times New Roman"/>
                <a:hlinkClick r:id="rId3"/>
              </a:rPr>
              <a:t>http://hab.hrsa.gov/stateprofiles/2010/states/us/Client-Characteristics.htm#sources</a:t>
            </a:r>
            <a:endParaRPr lang="en-US" sz="16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marL="285750" indent="-285750" fontAlgn="base">
              <a:spcAft>
                <a:spcPts val="600"/>
              </a:spcAft>
              <a:buClr>
                <a:srgbClr val="DD8047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Health Resources and Services Administration. </a:t>
            </a:r>
            <a:r>
              <a:rPr lang="en-US" sz="1600" i="1" dirty="0">
                <a:solidFill>
                  <a:prstClr val="white"/>
                </a:solidFill>
                <a:cs typeface="Arial" charset="0"/>
              </a:rPr>
              <a:t>Going the Distance: The Ryan White HIV/AIDS Program20 Years of Leadership, a Legacy of Care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.  August 2010. </a:t>
            </a:r>
            <a:r>
              <a:rPr lang="en-US" sz="1600" u="sng" dirty="0">
                <a:solidFill>
                  <a:prstClr val="white"/>
                </a:solidFill>
                <a:cs typeface="Arial" charset="0"/>
                <a:hlinkClick r:id="rId4"/>
              </a:rPr>
              <a:t>http://hab.hrsa.gov/data/files/2010progressrpt.pdf</a:t>
            </a:r>
            <a:endParaRPr lang="en-US" sz="1600" dirty="0">
              <a:solidFill>
                <a:prstClr val="white"/>
              </a:solidFill>
              <a:cs typeface="Arial" charset="0"/>
            </a:endParaRPr>
          </a:p>
          <a:p>
            <a:pPr marL="342900" indent="-342900" fontAlgn="base">
              <a:spcAft>
                <a:spcPts val="600"/>
              </a:spcAft>
              <a:buClr>
                <a:srgbClr val="DD8047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The Advisory Board Company Medicaid Map </a:t>
            </a:r>
            <a:r>
              <a:rPr lang="en-US" sz="1600" dirty="0">
                <a:solidFill>
                  <a:prstClr val="white"/>
                </a:solidFill>
                <a:cs typeface="Arial" charset="0"/>
                <a:hlinkClick r:id="rId5"/>
              </a:rPr>
              <a:t>http://www.advisory.com/Daily-Briefing/2012/07/18/The-Advisory-Board-Medicaid-map</a:t>
            </a:r>
            <a:endParaRPr lang="en-US" sz="1600" dirty="0">
              <a:solidFill>
                <a:prstClr val="white"/>
              </a:solidFill>
              <a:cs typeface="Arial" charset="0"/>
            </a:endParaRPr>
          </a:p>
          <a:p>
            <a:pPr marL="342900" indent="-342900" fontAlgn="base">
              <a:spcAft>
                <a:spcPts val="600"/>
              </a:spcAft>
              <a:buClr>
                <a:srgbClr val="DD8047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Massachusetts Department of Public Health: </a:t>
            </a:r>
            <a:r>
              <a:rPr lang="en-US" sz="1600" dirty="0">
                <a:solidFill>
                  <a:prstClr val="white"/>
                </a:solidFill>
                <a:cs typeface="Arial" charset="0"/>
                <a:hlinkClick r:id="rId6"/>
              </a:rPr>
              <a:t>http://www.mass.gov/eohhs/gov/departments/dph/</a:t>
            </a:r>
            <a:endParaRPr lang="en-US" sz="1600" dirty="0">
              <a:solidFill>
                <a:prstClr val="white"/>
              </a:solidFill>
              <a:cs typeface="Arial" charset="0"/>
            </a:endParaRPr>
          </a:p>
          <a:p>
            <a:pPr marL="342900" indent="-342900" fontAlgn="base">
              <a:spcAft>
                <a:spcPts val="600"/>
              </a:spcAft>
              <a:buClr>
                <a:srgbClr val="DD8047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1600" dirty="0" err="1">
                <a:solidFill>
                  <a:prstClr val="white"/>
                </a:solidFill>
                <a:cs typeface="Arial" charset="0"/>
              </a:rPr>
              <a:t>JSI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 Research and Training, Inc. </a:t>
            </a:r>
            <a:r>
              <a:rPr lang="en-US" sz="1600" i="1" dirty="0">
                <a:solidFill>
                  <a:prstClr val="white"/>
                </a:solidFill>
                <a:cs typeface="Arial" charset="0"/>
              </a:rPr>
              <a:t>Massachusetts and Southern New Hampshire HIV/AIDS Consumer Study Final Report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. December 2011. </a:t>
            </a:r>
            <a:r>
              <a:rPr lang="en-US" sz="1600" u="sng" dirty="0">
                <a:solidFill>
                  <a:prstClr val="white"/>
                </a:solidFill>
                <a:cs typeface="Arial" charset="0"/>
                <a:hlinkClick r:id="rId7"/>
              </a:rPr>
              <a:t>http://www.mass.gov/eohhs/docs/dph/aids/consumer-study-june-2011.pdf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 </a:t>
            </a:r>
          </a:p>
          <a:p>
            <a:pPr marL="342900" indent="-342900" fontAlgn="base">
              <a:spcAft>
                <a:spcPts val="600"/>
              </a:spcAft>
              <a:buClr>
                <a:srgbClr val="DD8047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The Commonwealth Fund. S. R. Collins, R. et. al. </a:t>
            </a:r>
            <a:r>
              <a:rPr lang="en-US" sz="1600" i="1" dirty="0">
                <a:solidFill>
                  <a:prstClr val="white"/>
                </a:solidFill>
                <a:cs typeface="Arial" charset="0"/>
              </a:rPr>
              <a:t>The Income Divide in Health Care: How the Affordable Care Act Will Help Restore Fairness to the U.S. Health System. 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February 2012 </a:t>
            </a:r>
            <a:r>
              <a:rPr lang="en-US" sz="1600" dirty="0">
                <a:solidFill>
                  <a:prstClr val="white"/>
                </a:solidFill>
                <a:cs typeface="Arial" charset="0"/>
                <a:hlinkClick r:id="rId8"/>
              </a:rPr>
              <a:t>http://www.commonwealthfund.org/Publications/Issue-Briefs/2012/Feb/Income-Divide.aspx</a:t>
            </a:r>
            <a:endParaRPr lang="en-US" sz="1600" dirty="0">
              <a:solidFill>
                <a:prstClr val="white"/>
              </a:solidFill>
              <a:cs typeface="Arial" charset="0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sz="1400" dirty="0">
              <a:solidFill>
                <a:prstClr val="white"/>
              </a:solidFill>
              <a:cs typeface="Arial" charset="0"/>
            </a:endParaRPr>
          </a:p>
          <a:p>
            <a:pPr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1400" dirty="0">
              <a:solidFill>
                <a:prstClr val="white"/>
              </a:solidFill>
              <a:cs typeface="Arial" charset="0"/>
            </a:endParaRPr>
          </a:p>
          <a:p>
            <a:pPr marL="342900" indent="-342900" fontAlgn="base">
              <a:spcAft>
                <a:spcPts val="1000"/>
              </a:spcAft>
              <a:buClr>
                <a:srgbClr val="DD8047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sz="1400" dirty="0">
              <a:solidFill>
                <a:prstClr val="white"/>
              </a:solidFill>
              <a:cs typeface="Arial" charset="0"/>
            </a:endParaRPr>
          </a:p>
          <a:p>
            <a:pPr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14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 fontAlgn="base">
              <a:spcAft>
                <a:spcPts val="1000"/>
              </a:spcAft>
              <a:buClr>
                <a:srgbClr val="DD8047"/>
              </a:buClr>
              <a:tabLst>
                <a:tab pos="457200" algn="l"/>
              </a:tabLst>
              <a:defRPr/>
            </a:pPr>
            <a:endParaRPr lang="en-US" sz="14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sp>
        <p:nvSpPr>
          <p:cNvPr id="51207" name="TextBox 9"/>
          <p:cNvSpPr txBox="1">
            <a:spLocks noChangeArrowheads="1"/>
          </p:cNvSpPr>
          <p:nvPr/>
        </p:nvSpPr>
        <p:spPr bwMode="auto">
          <a:xfrm>
            <a:off x="390525" y="36513"/>
            <a:ext cx="8305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4400" dirty="0">
                <a:solidFill>
                  <a:prstClr val="white"/>
                </a:solidFill>
                <a:cs typeface="Arial" charset="0"/>
              </a:rPr>
              <a:t>Resources</a:t>
            </a:r>
            <a:endParaRPr lang="en-US" sz="4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885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0" y="1828800"/>
            <a:ext cx="49530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The AIDS Institute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+mj-lt"/>
              </a:rPr>
              <a:t>The AIDS Institute</a:t>
            </a:r>
          </a:p>
        </p:txBody>
      </p:sp>
      <p:pic>
        <p:nvPicPr>
          <p:cNvPr id="79876" name="Picture 2" descr="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18288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04900" y="2590800"/>
            <a:ext cx="693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D8047"/>
              </a:buClr>
              <a:buSzPct val="80000"/>
              <a:buFont typeface="Wingdings" pitchFamily="2" charset="2"/>
              <a:buNone/>
              <a:defRPr/>
            </a:pPr>
            <a:r>
              <a:rPr lang="en-US" sz="5400" dirty="0">
                <a:solidFill>
                  <a:srgbClr val="FFC000"/>
                </a:solidFill>
                <a:cs typeface="Arial" charset="0"/>
              </a:rPr>
              <a:t>THANK YOU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28600" y="3657600"/>
            <a:ext cx="86868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D8047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prstClr val="white"/>
              </a:solidFill>
              <a:cs typeface="Arial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D8047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prstClr val="white"/>
                </a:solidFill>
                <a:cs typeface="Arial" charset="0"/>
              </a:rPr>
              <a:t>Lindsey Dawson - ldawson@theaidsinstitute.org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D8047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prstClr val="white"/>
                </a:solidFill>
                <a:cs typeface="Arial" charset="0"/>
              </a:rPr>
              <a:t>202-835-8373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D8047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prstClr val="white"/>
                </a:solidFill>
                <a:cs typeface="Arial" charset="0"/>
              </a:rPr>
              <a:t>www.theaidsinstitute.org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D8047"/>
              </a:buClr>
              <a:buSzPct val="80000"/>
              <a:buFont typeface="Wingdings" pitchFamily="2" charset="2"/>
              <a:buNone/>
              <a:defRPr/>
            </a:pPr>
            <a:endParaRPr lang="en-US" sz="28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98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22367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151144"/>
              </p:ext>
            </p:extLst>
          </p:nvPr>
        </p:nvGraphicFramePr>
        <p:xfrm>
          <a:off x="457200" y="1091863"/>
          <a:ext cx="8229600" cy="456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445554"/>
              </p:ext>
            </p:extLst>
          </p:nvPr>
        </p:nvGraphicFramePr>
        <p:xfrm>
          <a:off x="431504" y="1034534"/>
          <a:ext cx="8280991" cy="462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a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6025851"/>
            <a:ext cx="762000" cy="73157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762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latin typeface="+mj-lt"/>
              </a:rPr>
              <a:t>Gross </a:t>
            </a:r>
            <a:r>
              <a:rPr lang="en-US" sz="3600" dirty="0" smtClean="0">
                <a:latin typeface="+mj-lt"/>
              </a:rPr>
              <a:t>Federal Debt: </a:t>
            </a:r>
            <a:r>
              <a:rPr lang="en-US" sz="3600" dirty="0">
                <a:latin typeface="+mj-lt"/>
              </a:rPr>
              <a:t>2008–2016 </a:t>
            </a:r>
            <a:endParaRPr lang="en-US" sz="3600" dirty="0" smtClean="0">
              <a:latin typeface="+mj-lt"/>
            </a:endParaRP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+mj-lt"/>
              </a:rPr>
              <a:t>(</a:t>
            </a:r>
            <a:r>
              <a:rPr lang="en-US" sz="2400" dirty="0" smtClean="0">
                <a:latin typeface="+mj-lt"/>
              </a:rPr>
              <a:t>In Trillions </a:t>
            </a:r>
            <a:r>
              <a:rPr lang="en-US" sz="2400" dirty="0">
                <a:latin typeface="+mj-lt"/>
              </a:rPr>
              <a:t>of </a:t>
            </a:r>
            <a:r>
              <a:rPr lang="en-US" sz="2400" dirty="0" smtClean="0">
                <a:latin typeface="+mj-lt"/>
              </a:rPr>
              <a:t>Dollars)</a:t>
            </a:r>
            <a:endParaRPr lang="en-US" sz="2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56519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</a:t>
            </a:r>
            <a:r>
              <a:rPr lang="en-US" sz="1600" dirty="0" smtClean="0"/>
              <a:t>www.gpo.gov</a:t>
            </a:r>
            <a:endParaRPr lang="en-US" sz="16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5" y="463804"/>
            <a:ext cx="7942490" cy="593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23373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://budget.senate.gov/democratic/index.cfm/chartlibrary</a:t>
            </a:r>
          </a:p>
        </p:txBody>
      </p:sp>
    </p:spTree>
    <p:extLst>
      <p:ext uri="{BB962C8B-B14F-4D97-AF65-F5344CB8AC3E}">
        <p14:creationId xmlns:p14="http://schemas.microsoft.com/office/powerpoint/2010/main" val="35659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5572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  <a:buClr>
                <a:schemeClr val="accent2"/>
              </a:buClr>
              <a:tabLst>
                <a:tab pos="457200" algn="l"/>
              </a:tabLst>
            </a:pPr>
            <a:r>
              <a:rPr lang="en-US" sz="2400" dirty="0">
                <a:ea typeface="Calibri"/>
                <a:cs typeface="Times New Roman"/>
              </a:rPr>
              <a:t>Congress Passed </a:t>
            </a:r>
            <a:r>
              <a:rPr lang="en-US" sz="2400" dirty="0" smtClean="0">
                <a:ea typeface="Calibri"/>
                <a:cs typeface="Times New Roman"/>
              </a:rPr>
              <a:t>August 2011</a:t>
            </a:r>
            <a:endParaRPr lang="en-US" sz="24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buClr>
                <a:schemeClr val="accent2"/>
              </a:buClr>
              <a:tabLst>
                <a:tab pos="457200" algn="l"/>
              </a:tabLst>
            </a:pPr>
            <a:r>
              <a:rPr lang="en-US" sz="2400" dirty="0">
                <a:ea typeface="Calibri"/>
                <a:cs typeface="Times New Roman"/>
              </a:rPr>
              <a:t>Agreed to Cut Deficit by $2.4 trillion over 10 </a:t>
            </a:r>
            <a:r>
              <a:rPr lang="en-US" sz="2400" dirty="0" smtClean="0">
                <a:ea typeface="Calibri"/>
                <a:cs typeface="Times New Roman"/>
              </a:rPr>
              <a:t>years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Discretionary </a:t>
            </a:r>
            <a:r>
              <a:rPr lang="en-US" sz="2200" dirty="0">
                <a:ea typeface="Calibri"/>
                <a:cs typeface="Times New Roman"/>
              </a:rPr>
              <a:t>spending caps </a:t>
            </a:r>
            <a:r>
              <a:rPr lang="en-US" sz="2200" dirty="0" smtClean="0">
                <a:ea typeface="Calibri"/>
                <a:cs typeface="Times New Roman"/>
              </a:rPr>
              <a:t>of </a:t>
            </a:r>
            <a:r>
              <a:rPr lang="en-US" sz="2200" dirty="0">
                <a:ea typeface="Calibri"/>
                <a:cs typeface="Times New Roman"/>
              </a:rPr>
              <a:t>$917 billion in </a:t>
            </a:r>
            <a:r>
              <a:rPr lang="en-US" sz="2200" dirty="0" smtClean="0">
                <a:ea typeface="Calibri"/>
                <a:cs typeface="Times New Roman"/>
              </a:rPr>
              <a:t>savings over </a:t>
            </a:r>
            <a:r>
              <a:rPr lang="en-US" sz="2200" dirty="0">
                <a:ea typeface="Calibri"/>
                <a:cs typeface="Times New Roman"/>
              </a:rPr>
              <a:t>10 </a:t>
            </a:r>
            <a:r>
              <a:rPr lang="en-US" sz="2200" dirty="0" smtClean="0">
                <a:ea typeface="Calibri"/>
                <a:cs typeface="Times New Roman"/>
              </a:rPr>
              <a:t>years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PLUS: a </a:t>
            </a:r>
            <a:r>
              <a:rPr lang="en-US" sz="2200" dirty="0">
                <a:ea typeface="Calibri"/>
                <a:cs typeface="Times New Roman"/>
              </a:rPr>
              <a:t>joint bipartisan </a:t>
            </a:r>
            <a:r>
              <a:rPr lang="en-US" sz="2200" dirty="0" smtClean="0">
                <a:ea typeface="Calibri"/>
                <a:cs typeface="Times New Roman"/>
              </a:rPr>
              <a:t>super committee created to identify an additional $1.2 </a:t>
            </a:r>
            <a:r>
              <a:rPr lang="en-US" sz="2200" dirty="0">
                <a:ea typeface="Calibri"/>
                <a:cs typeface="Times New Roman"/>
              </a:rPr>
              <a:t>trillion in </a:t>
            </a:r>
            <a:r>
              <a:rPr lang="en-US" sz="2200" dirty="0" smtClean="0">
                <a:ea typeface="Calibri"/>
                <a:cs typeface="Times New Roman"/>
              </a:rPr>
              <a:t>cuts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Super </a:t>
            </a:r>
            <a:r>
              <a:rPr lang="en-US" sz="2200" dirty="0">
                <a:ea typeface="Calibri"/>
                <a:cs typeface="Times New Roman"/>
              </a:rPr>
              <a:t>Committee failed to </a:t>
            </a:r>
            <a:r>
              <a:rPr lang="en-US" sz="2200" dirty="0" smtClean="0">
                <a:ea typeface="Calibri"/>
                <a:cs typeface="Times New Roman"/>
              </a:rPr>
              <a:t>reach an agreement</a:t>
            </a:r>
          </a:p>
          <a:p>
            <a:pPr marL="800100" lvl="1" indent="-342900">
              <a:spcAft>
                <a:spcPts val="10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ea typeface="Calibri"/>
                <a:cs typeface="Times New Roman"/>
              </a:rPr>
              <a:t>Sequestration </a:t>
            </a:r>
            <a:r>
              <a:rPr lang="en-US" sz="2200" dirty="0">
                <a:ea typeface="Calibri"/>
                <a:cs typeface="Times New Roman"/>
              </a:rPr>
              <a:t>will </a:t>
            </a:r>
            <a:r>
              <a:rPr lang="en-US" sz="2200" dirty="0" smtClean="0">
                <a:ea typeface="Calibri"/>
                <a:cs typeface="Times New Roman"/>
              </a:rPr>
              <a:t>occur on January 2, 2013, unless the Congress and President agree on an alternative</a:t>
            </a:r>
            <a:endParaRPr lang="en-US" sz="2200" dirty="0">
              <a:ea typeface="Calibri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6700" y="152400"/>
            <a:ext cx="8610600" cy="8382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</a:rPr>
              <a:t>Budget Control Act of 2011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7" name="Picture 2" descr="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25851"/>
            <a:ext cx="762000" cy="731573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0" y="6072409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Ryan White All Grantees 2012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410"/>
            <a:ext cx="2236305" cy="6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9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5962</TotalTime>
  <Words>3359</Words>
  <Application>Microsoft Office PowerPoint</Application>
  <PresentationFormat>On-screen Show (4:3)</PresentationFormat>
  <Paragraphs>737</Paragraphs>
  <Slides>66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Median</vt:lpstr>
      <vt:lpstr>2_Median</vt:lpstr>
      <vt:lpstr>1_Median</vt:lpstr>
      <vt:lpstr>Blank Presentation</vt:lpstr>
      <vt:lpstr>Microsoft Excel Chart</vt:lpstr>
      <vt:lpstr>The AIDS Institute: Funding the Ryan White HIV/AIDS Program-Today and Beyond</vt:lpstr>
      <vt:lpstr>Presenters</vt:lpstr>
      <vt:lpstr>Outline</vt:lpstr>
      <vt:lpstr>The Current  Budget Environment</vt:lpstr>
      <vt:lpstr>Total Spending In FY 2012 = $3.717 Trillion (Outlays In Billions Of Dollars)</vt:lpstr>
      <vt:lpstr>PowerPoint Presentation</vt:lpstr>
      <vt:lpstr>PowerPoint Presentation</vt:lpstr>
      <vt:lpstr>PowerPoint Presentation</vt:lpstr>
      <vt:lpstr>Budget Control Act of 2011</vt:lpstr>
      <vt:lpstr>The Fiscal Cliff</vt:lpstr>
      <vt:lpstr>The Current Environment</vt:lpstr>
      <vt:lpstr>PowerPoint Presentation</vt:lpstr>
      <vt:lpstr>FY2013 Budget</vt:lpstr>
      <vt:lpstr>PowerPoint Presentation</vt:lpstr>
      <vt:lpstr>Spending Allocations</vt:lpstr>
      <vt:lpstr>Ryan White Program Appropriations</vt:lpstr>
      <vt:lpstr>PowerPoint Presentation</vt:lpstr>
      <vt:lpstr>PowerPoint Presentation</vt:lpstr>
      <vt:lpstr>PowerPoint Presentation</vt:lpstr>
      <vt:lpstr>PowerPoint Presentation</vt:lpstr>
      <vt:lpstr>Ryan White Part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Impact of Partisan Government</vt:lpstr>
      <vt:lpstr>PowerPoint Presentation</vt:lpstr>
      <vt:lpstr>The Impact of Partisan Government</vt:lpstr>
      <vt:lpstr>PowerPoint Presentation</vt:lpstr>
      <vt:lpstr>PowerPoint Presentation</vt:lpstr>
      <vt:lpstr>PowerPoint Presentation</vt:lpstr>
      <vt:lpstr>PowerPoint Presentation</vt:lpstr>
      <vt:lpstr>The AIDS Institute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Examples of Ryan White Program Resource Allocation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The AIDS Institute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Necessary Funding for Ending AIDS In the United States  The United States Conference On AIDS October 2, 2012</dc:title>
  <dc:creator>Bridget Verrette</dc:creator>
  <cp:lastModifiedBy>Lindsey Dawson</cp:lastModifiedBy>
  <cp:revision>246</cp:revision>
  <cp:lastPrinted>2012-09-26T18:47:33Z</cp:lastPrinted>
  <dcterms:created xsi:type="dcterms:W3CDTF">2012-08-23T14:35:52Z</dcterms:created>
  <dcterms:modified xsi:type="dcterms:W3CDTF">2012-10-23T15:13:38Z</dcterms:modified>
</cp:coreProperties>
</file>