
<file path=[Content_Types].xml><?xml version="1.0" encoding="utf-8"?>
<Types xmlns="http://schemas.openxmlformats.org/package/2006/content-types">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commentAuthors.xml" ContentType="application/vnd.openxmlformats-officedocument.presentationml.commentAuthors+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Layouts/slideLayout17.xml" ContentType="application/vnd.openxmlformats-officedocument.presentationml.slideLayout+xml"/>
  <Override PartName="/ppt/slideMasters/slideMaster2.xml" ContentType="application/vnd.openxmlformats-officedocument.presentationml.slideMaster+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notesSlides/notesSlide36.xml" ContentType="application/vnd.openxmlformats-officedocument.presentationml.notesSlide+xml"/>
  <Override PartName="/ppt/slides/slide37.xml" ContentType="application/vnd.openxmlformats-officedocument.presentationml.slide+xml"/>
  <Override PartName="/ppt/notesSlides/notesSlide37.xml" ContentType="application/vnd.openxmlformats-officedocument.presentationml.notesSlide+xml"/>
  <Override PartName="/ppt/slides/slide38.xml" ContentType="application/vnd.openxmlformats-officedocument.presentationml.slide+xml"/>
  <Override PartName="/ppt/notesSlides/notesSlide38.xml" ContentType="application/vnd.openxmlformats-officedocument.presentationml.notesSlide+xml"/>
  <Override PartName="/ppt/slides/slide39.xml" ContentType="application/vnd.openxmlformats-officedocument.presentationml.slide+xml"/>
  <Override PartName="/ppt/notesSlides/notesSlide39.xml" ContentType="application/vnd.openxmlformats-officedocument.presentationml.notesSlide+xml"/>
  <Override PartName="/ppt/slides/slide40.xml" ContentType="application/vnd.openxmlformats-officedocument.presentationml.slide+xml"/>
  <Override PartName="/ppt/notesSlides/notesSlide40.xml" ContentType="application/vnd.openxmlformats-officedocument.presentationml.notesSlide+xml"/>
  <Override PartName="/ppt/slides/slide41.xml" ContentType="application/vnd.openxmlformats-officedocument.presentationml.slide+xml"/>
  <Override PartName="/ppt/notesSlides/notesSlide41.xml" ContentType="application/vnd.openxmlformats-officedocument.presentationml.notesSlide+xml"/>
  <Override PartName="/ppt/slides/slide42.xml" ContentType="application/vnd.openxmlformats-officedocument.presentationml.slide+xml"/>
  <Override PartName="/ppt/notesSlides/notesSlide42.xml" ContentType="application/vnd.openxmlformats-officedocument.presentationml.notesSlide+xml"/>
  <Override PartName="/ppt/slides/slide43.xml" ContentType="application/vnd.openxmlformats-officedocument.presentationml.slide+xml"/>
  <Override PartName="/ppt/notesSlides/notesSlide43.xml" ContentType="application/vnd.openxmlformats-officedocument.presentationml.notesSlide+xml"/>
  <Override PartName="/ppt/slides/slide44.xml" ContentType="application/vnd.openxmlformats-officedocument.presentationml.slide+xml"/>
  <Override PartName="/ppt/notesSlides/notesSlide44.xml" ContentType="application/vnd.openxmlformats-officedocument.presentationml.notesSlide+xml"/>
  <Override PartName="/ppt/slides/slide45.xml" ContentType="application/vnd.openxmlformats-officedocument.presentationml.slide+xml"/>
  <Override PartName="/ppt/notesSlides/notesSlide45.xml" ContentType="application/vnd.openxmlformats-officedocument.presentationml.notesSlide+xml"/>
  <Override PartName="/ppt/slides/slide46.xml" ContentType="application/vnd.openxmlformats-officedocument.presentationml.slide+xml"/>
  <Override PartName="/ppt/notesSlides/notesSlide46.xml" ContentType="application/vnd.openxmlformats-officedocument.presentationml.notesSlide+xml"/>
  <Override PartName="/ppt/slides/slide47.xml" ContentType="application/vnd.openxmlformats-officedocument.presentationml.slide+xml"/>
  <Override PartName="/ppt/notesSlides/notesSlide47.xml" ContentType="application/vnd.openxmlformats-officedocument.presentationml.notesSlide+xml"/>
  <Override PartName="/ppt/slides/slide48.xml" ContentType="application/vnd.openxmlformats-officedocument.presentationml.slide+xml"/>
  <Override PartName="/ppt/notesSlides/notesSlide48.xml" ContentType="application/vnd.openxmlformats-officedocument.presentationml.notesSlide+xml"/>
  <Override PartName="/ppt/slides/slide49.xml" ContentType="application/vnd.openxmlformats-officedocument.presentationml.slide+xml"/>
  <Override PartName="/ppt/notesSlides/notesSlide49.xml" ContentType="application/vnd.openxmlformats-officedocument.presentationml.notesSlide+xml"/>
  <Override PartName="/ppt/slides/slide50.xml" ContentType="application/vnd.openxmlformats-officedocument.presentationml.slide+xml"/>
  <Override PartName="/ppt/notesSlides/notesSlide50.xml" ContentType="application/vnd.openxmlformats-officedocument.presentationml.notesSlide+xml"/>
  <Override PartName="/ppt/slides/slide51.xml" ContentType="application/vnd.openxmlformats-officedocument.presentationml.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54.xml" ContentType="application/vnd.openxmlformats-officedocument.presentationml.notesSlide+xml"/>
  <Override PartName="/ppt/viewProps.xml" ContentType="application/vnd.openxmlformats-officedocument.presentationml.viewProps+xml"/>
  <Override PartName="/ppt/handoutMasters/handoutMaster1.xml" ContentType="application/vnd.openxmlformats-officedocument.presentationml.handoutMaster+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tags/tag1.xml" ContentType="application/vnd.openxmlformats-officedocument.presentationml.tags+xml"/>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Types>
</file>

<file path=_rels/.rels>&#65279;<?xml version="1.0" encoding="UTF-8" standalone="yes"?>
<Relationships xmlns="http://schemas.openxmlformats.org/package/2006/relationships">
  <Relationship Id="rId3" Type="http://schemas.openxmlformats.org/officeDocument/2006/relationships/extended-properties" Target="docProps/app.xml" />
  <Relationship Id="rId2" Type="http://schemas.openxmlformats.org/package/2006/relationships/metadata/core-properties" Target="docProps/core.xml"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57"/>
  </p:notesMasterIdLst>
  <p:handoutMasterIdLst>
    <p:handoutMasterId r:id="rId58"/>
  </p:handoutMasterIdLst>
  <p:sldIdLst>
    <p:sldId id="321" r:id="rId3"/>
    <p:sldId id="423" r:id="rId4"/>
    <p:sldId id="424" r:id="rId5"/>
    <p:sldId id="425" r:id="rId6"/>
    <p:sldId id="344" r:id="rId7"/>
    <p:sldId id="322" r:id="rId8"/>
    <p:sldId id="328" r:id="rId9"/>
    <p:sldId id="259" r:id="rId10"/>
    <p:sldId id="264" r:id="rId11"/>
    <p:sldId id="265" r:id="rId12"/>
    <p:sldId id="323" r:id="rId13"/>
    <p:sldId id="329" r:id="rId14"/>
    <p:sldId id="268" r:id="rId15"/>
    <p:sldId id="325" r:id="rId16"/>
    <p:sldId id="326" r:id="rId17"/>
    <p:sldId id="269" r:id="rId18"/>
    <p:sldId id="306" r:id="rId19"/>
    <p:sldId id="375" r:id="rId20"/>
    <p:sldId id="376" r:id="rId21"/>
    <p:sldId id="377" r:id="rId22"/>
    <p:sldId id="378" r:id="rId23"/>
    <p:sldId id="420" r:id="rId24"/>
    <p:sldId id="421" r:id="rId25"/>
    <p:sldId id="398" r:id="rId26"/>
    <p:sldId id="399" r:id="rId27"/>
    <p:sldId id="400" r:id="rId28"/>
    <p:sldId id="401" r:id="rId29"/>
    <p:sldId id="402" r:id="rId30"/>
    <p:sldId id="403" r:id="rId31"/>
    <p:sldId id="404" r:id="rId32"/>
    <p:sldId id="405" r:id="rId33"/>
    <p:sldId id="406" r:id="rId34"/>
    <p:sldId id="407" r:id="rId35"/>
    <p:sldId id="408" r:id="rId36"/>
    <p:sldId id="409" r:id="rId37"/>
    <p:sldId id="410" r:id="rId38"/>
    <p:sldId id="411" r:id="rId39"/>
    <p:sldId id="412" r:id="rId40"/>
    <p:sldId id="413" r:id="rId41"/>
    <p:sldId id="414" r:id="rId42"/>
    <p:sldId id="415" r:id="rId43"/>
    <p:sldId id="416" r:id="rId44"/>
    <p:sldId id="417" r:id="rId45"/>
    <p:sldId id="418" r:id="rId46"/>
    <p:sldId id="419" r:id="rId47"/>
    <p:sldId id="385" r:id="rId48"/>
    <p:sldId id="381" r:id="rId49"/>
    <p:sldId id="382" r:id="rId50"/>
    <p:sldId id="383" r:id="rId51"/>
    <p:sldId id="384" r:id="rId52"/>
    <p:sldId id="386" r:id="rId53"/>
    <p:sldId id="387" r:id="rId54"/>
    <p:sldId id="282" r:id="rId55"/>
    <p:sldId id="422" r:id="rId56"/>
  </p:sldIdLst>
  <p:sldSz cx="9144000" cy="6858000" type="screen4x3"/>
  <p:notesSz cx="6954838" cy="9309100"/>
  <p:custDataLst>
    <p:tags r:id="rId5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pieg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99"/>
    <a:srgbClr val="88B800"/>
    <a:srgbClr val="759E00"/>
    <a:srgbClr val="1C7300"/>
    <a:srgbClr val="086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5" autoAdjust="0"/>
    <p:restoredTop sz="71561" autoAdjust="0"/>
  </p:normalViewPr>
  <p:slideViewPr>
    <p:cSldViewPr>
      <p:cViewPr varScale="1">
        <p:scale>
          <a:sx n="70" d="100"/>
          <a:sy n="70" d="100"/>
        </p:scale>
        <p:origin x="-2133" y="-85"/>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11076"/>
    </p:cViewPr>
  </p:sorterViewPr>
  <p:gridSpacing cx="76200" cy="76200"/>
</p:viewPr>
</file>

<file path=ppt/_rels/presentation.xml.rels>&#65279;<?xml version="1.0" encoding="UTF-8" standalone="yes"?>
<Relationships xmlns="http://schemas.openxmlformats.org/package/2006/relationships">
  <Relationship Id="rId60" Type="http://schemas.openxmlformats.org/officeDocument/2006/relationships/commentAuthors" Target="commentAuthors.xml" />
  <Relationship Id="rId3" Type="http://schemas.openxmlformats.org/officeDocument/2006/relationships/slide" Target="slides/slide1.xml" />
  <Relationship Id="rId4" Type="http://schemas.openxmlformats.org/officeDocument/2006/relationships/slide" Target="slides/slide2.xml" />
  <Relationship Id="rId5" Type="http://schemas.openxmlformats.org/officeDocument/2006/relationships/slide" Target="slides/slide3.xml" />
  <Relationship Id="rId6" Type="http://schemas.openxmlformats.org/officeDocument/2006/relationships/slide" Target="slides/slide4.xml" />
  <Relationship Id="rId7" Type="http://schemas.openxmlformats.org/officeDocument/2006/relationships/slide" Target="slides/slide5.xml" />
  <Relationship Id="rId8" Type="http://schemas.openxmlformats.org/officeDocument/2006/relationships/slide" Target="slides/slide6.xml" />
  <Relationship Id="rId9" Type="http://schemas.openxmlformats.org/officeDocument/2006/relationships/slide" Target="slides/slide7.xml" />
  <Relationship Id="rId10" Type="http://schemas.openxmlformats.org/officeDocument/2006/relationships/slide" Target="slides/slide8.xml" />
  <Relationship Id="rId11" Type="http://schemas.openxmlformats.org/officeDocument/2006/relationships/slide" Target="slides/slide9.xml" />
  <Relationship Id="rId12" Type="http://schemas.openxmlformats.org/officeDocument/2006/relationships/slide" Target="slides/slide10.xml" />
  <Relationship Id="rId13" Type="http://schemas.openxmlformats.org/officeDocument/2006/relationships/slide" Target="slides/slide11.xml" />
  <Relationship Id="rId14" Type="http://schemas.openxmlformats.org/officeDocument/2006/relationships/slide" Target="slides/slide12.xml" />
  <Relationship Id="rId15" Type="http://schemas.openxmlformats.org/officeDocument/2006/relationships/slide" Target="slides/slide13.xml" />
  <Relationship Id="rId16" Type="http://schemas.openxmlformats.org/officeDocument/2006/relationships/slide" Target="slides/slide14.xml" />
  <Relationship Id="rId17" Type="http://schemas.openxmlformats.org/officeDocument/2006/relationships/slide" Target="slides/slide15.xml" />
  <Relationship Id="rId18" Type="http://schemas.openxmlformats.org/officeDocument/2006/relationships/slide" Target="slides/slide16.xml" />
  <Relationship Id="rId19" Type="http://schemas.openxmlformats.org/officeDocument/2006/relationships/slide" Target="slides/slide17.xml" />
  <Relationship Id="rId20" Type="http://schemas.openxmlformats.org/officeDocument/2006/relationships/slide" Target="slides/slide18.xml" />
  <Relationship Id="rId21" Type="http://schemas.openxmlformats.org/officeDocument/2006/relationships/slide" Target="slides/slide19.xml" />
  <Relationship Id="rId22" Type="http://schemas.openxmlformats.org/officeDocument/2006/relationships/slide" Target="slides/slide20.xml" />
  <Relationship Id="rId23" Type="http://schemas.openxmlformats.org/officeDocument/2006/relationships/slide" Target="slides/slide21.xml" />
  <Relationship Id="rId24" Type="http://schemas.openxmlformats.org/officeDocument/2006/relationships/slide" Target="slides/slide22.xml" />
  <Relationship Id="rId25" Type="http://schemas.openxmlformats.org/officeDocument/2006/relationships/slide" Target="slides/slide23.xml" />
  <Relationship Id="rId26" Type="http://schemas.openxmlformats.org/officeDocument/2006/relationships/slide" Target="slides/slide24.xml" />
  <Relationship Id="rId27" Type="http://schemas.openxmlformats.org/officeDocument/2006/relationships/slide" Target="slides/slide25.xml" />
  <Relationship Id="rId28" Type="http://schemas.openxmlformats.org/officeDocument/2006/relationships/slide" Target="slides/slide26.xml" />
  <Relationship Id="rId29" Type="http://schemas.openxmlformats.org/officeDocument/2006/relationships/slide" Target="slides/slide27.xml" />
  <Relationship Id="rId30" Type="http://schemas.openxmlformats.org/officeDocument/2006/relationships/slide" Target="slides/slide28.xml" />
  <Relationship Id="rId31" Type="http://schemas.openxmlformats.org/officeDocument/2006/relationships/slide" Target="slides/slide29.xml" />
  <Relationship Id="rId32" Type="http://schemas.openxmlformats.org/officeDocument/2006/relationships/slide" Target="slides/slide30.xml" />
  <Relationship Id="rId33" Type="http://schemas.openxmlformats.org/officeDocument/2006/relationships/slide" Target="slides/slide31.xml" />
  <Relationship Id="rId34" Type="http://schemas.openxmlformats.org/officeDocument/2006/relationships/slide" Target="slides/slide32.xml" />
  <Relationship Id="rId35" Type="http://schemas.openxmlformats.org/officeDocument/2006/relationships/slide" Target="slides/slide33.xml" />
  <Relationship Id="rId36" Type="http://schemas.openxmlformats.org/officeDocument/2006/relationships/slide" Target="slides/slide34.xml" />
  <Relationship Id="rId37" Type="http://schemas.openxmlformats.org/officeDocument/2006/relationships/slide" Target="slides/slide35.xml" />
  <Relationship Id="rId38" Type="http://schemas.openxmlformats.org/officeDocument/2006/relationships/slide" Target="slides/slide36.xml" />
  <Relationship Id="rId39" Type="http://schemas.openxmlformats.org/officeDocument/2006/relationships/slide" Target="slides/slide37.xml" />
  <Relationship Id="rId40" Type="http://schemas.openxmlformats.org/officeDocument/2006/relationships/slide" Target="slides/slide38.xml" />
  <Relationship Id="rId41" Type="http://schemas.openxmlformats.org/officeDocument/2006/relationships/slide" Target="slides/slide39.xml" />
  <Relationship Id="rId42" Type="http://schemas.openxmlformats.org/officeDocument/2006/relationships/slide" Target="slides/slide40.xml" />
  <Relationship Id="rId43" Type="http://schemas.openxmlformats.org/officeDocument/2006/relationships/slide" Target="slides/slide41.xml" />
  <Relationship Id="rId44" Type="http://schemas.openxmlformats.org/officeDocument/2006/relationships/slide" Target="slides/slide42.xml" />
  <Relationship Id="rId45" Type="http://schemas.openxmlformats.org/officeDocument/2006/relationships/slide" Target="slides/slide43.xml" />
  <Relationship Id="rId46" Type="http://schemas.openxmlformats.org/officeDocument/2006/relationships/slide" Target="slides/slide44.xml" />
  <Relationship Id="rId47" Type="http://schemas.openxmlformats.org/officeDocument/2006/relationships/slide" Target="slides/slide45.xml" />
  <Relationship Id="rId48" Type="http://schemas.openxmlformats.org/officeDocument/2006/relationships/slide" Target="slides/slide46.xml" />
  <Relationship Id="rId49" Type="http://schemas.openxmlformats.org/officeDocument/2006/relationships/slide" Target="slides/slide47.xml" />
  <Relationship Id="rId50" Type="http://schemas.openxmlformats.org/officeDocument/2006/relationships/slide" Target="slides/slide48.xml" />
  <Relationship Id="rId51" Type="http://schemas.openxmlformats.org/officeDocument/2006/relationships/slide" Target="slides/slide49.xml" />
  <Relationship Id="rId52" Type="http://schemas.openxmlformats.org/officeDocument/2006/relationships/slide" Target="slides/slide50.xml" />
  <Relationship Id="rId53" Type="http://schemas.openxmlformats.org/officeDocument/2006/relationships/slide" Target="slides/slide51.xml" />
  <Relationship Id="rId54" Type="http://schemas.openxmlformats.org/officeDocument/2006/relationships/slide" Target="slides/slide52.xml" />
  <Relationship Id="rId55" Type="http://schemas.openxmlformats.org/officeDocument/2006/relationships/slide" Target="slides/slide53.xml" />
  <Relationship Id="rId56" Type="http://schemas.openxmlformats.org/officeDocument/2006/relationships/slide" Target="slides/slide54.xml" />
  <Relationship Id="rId63" Type="http://schemas.openxmlformats.org/officeDocument/2006/relationships/theme" Target="theme/theme1.xml" />
  <Relationship Id="rId2" Type="http://schemas.openxmlformats.org/officeDocument/2006/relationships/slideMaster" Target="slideMasters/slideMaster2.xml" />
  <Relationship Id="rId62" Type="http://schemas.openxmlformats.org/officeDocument/2006/relationships/viewProps" Target="viewProps.xml" />
  <Relationship Id="rId1" Type="http://schemas.openxmlformats.org/officeDocument/2006/relationships/slideMaster" Target="slideMasters/slideMaster1.xml" />
  <Relationship Id="rId58" Type="http://schemas.openxmlformats.org/officeDocument/2006/relationships/handoutMaster" Target="handoutMasters/handoutMaster1.xml" />
  <Relationship Id="rId57" Type="http://schemas.openxmlformats.org/officeDocument/2006/relationships/notesMaster" Target="notesMasters/notesMaster1.xml" />
  <Relationship Id="rId61" Type="http://schemas.openxmlformats.org/officeDocument/2006/relationships/presProps" Target="presProps.xml" />
  <Relationship Id="rId64" Type="http://schemas.openxmlformats.org/officeDocument/2006/relationships/tableStyles" Target="tableStyles.xml" />
  <Relationship Id="rId59" Type="http://schemas.openxmlformats.org/officeDocument/2006/relationships/tags" Target="tags/tag1.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4.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3013763" cy="4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01" tIns="43951" rIns="87901" bIns="43951" numCol="1" anchor="t" anchorCtr="0" compatLnSpc="1">
            <a:prstTxWarp prst="textNoShape">
              <a:avLst/>
            </a:prstTxWarp>
          </a:bodyPr>
          <a:lstStyle>
            <a:lvl1pPr defTabSz="878975">
              <a:defRPr sz="1100"/>
            </a:lvl1pPr>
          </a:lstStyle>
          <a:p>
            <a:endParaRPr lang="en-US" dirty="0"/>
          </a:p>
        </p:txBody>
      </p:sp>
      <p:sp>
        <p:nvSpPr>
          <p:cNvPr id="154627" name="Rectangle 3"/>
          <p:cNvSpPr>
            <a:spLocks noGrp="1" noChangeArrowheads="1"/>
          </p:cNvSpPr>
          <p:nvPr>
            <p:ph type="dt" sz="quarter" idx="1"/>
          </p:nvPr>
        </p:nvSpPr>
        <p:spPr bwMode="auto">
          <a:xfrm>
            <a:off x="3939466" y="0"/>
            <a:ext cx="3013763" cy="4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01" tIns="43951" rIns="87901" bIns="43951" numCol="1" anchor="t" anchorCtr="0" compatLnSpc="1">
            <a:prstTxWarp prst="textNoShape">
              <a:avLst/>
            </a:prstTxWarp>
          </a:bodyPr>
          <a:lstStyle>
            <a:lvl1pPr algn="r" defTabSz="878975">
              <a:defRPr sz="1100"/>
            </a:lvl1pPr>
          </a:lstStyle>
          <a:p>
            <a:endParaRPr lang="en-US" dirty="0"/>
          </a:p>
        </p:txBody>
      </p:sp>
      <p:sp>
        <p:nvSpPr>
          <p:cNvPr id="154628" name="Rectangle 4"/>
          <p:cNvSpPr>
            <a:spLocks noGrp="1" noChangeArrowheads="1"/>
          </p:cNvSpPr>
          <p:nvPr>
            <p:ph type="ftr" sz="quarter" idx="2"/>
          </p:nvPr>
        </p:nvSpPr>
        <p:spPr bwMode="auto">
          <a:xfrm>
            <a:off x="0" y="8843328"/>
            <a:ext cx="3013763" cy="4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01" tIns="43951" rIns="87901" bIns="43951" numCol="1" anchor="b" anchorCtr="0" compatLnSpc="1">
            <a:prstTxWarp prst="textNoShape">
              <a:avLst/>
            </a:prstTxWarp>
          </a:bodyPr>
          <a:lstStyle>
            <a:lvl1pPr defTabSz="878975">
              <a:defRPr sz="1100"/>
            </a:lvl1pPr>
          </a:lstStyle>
          <a:p>
            <a:endParaRPr lang="en-US" dirty="0"/>
          </a:p>
        </p:txBody>
      </p:sp>
      <p:sp>
        <p:nvSpPr>
          <p:cNvPr id="154629" name="Rectangle 5"/>
          <p:cNvSpPr>
            <a:spLocks noGrp="1" noChangeArrowheads="1"/>
          </p:cNvSpPr>
          <p:nvPr>
            <p:ph type="sldNum" sz="quarter" idx="3"/>
          </p:nvPr>
        </p:nvSpPr>
        <p:spPr bwMode="auto">
          <a:xfrm>
            <a:off x="3939466" y="8843328"/>
            <a:ext cx="3013763" cy="4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01" tIns="43951" rIns="87901" bIns="43951" numCol="1" anchor="b" anchorCtr="0" compatLnSpc="1">
            <a:prstTxWarp prst="textNoShape">
              <a:avLst/>
            </a:prstTxWarp>
          </a:bodyPr>
          <a:lstStyle>
            <a:lvl1pPr algn="r" defTabSz="878975">
              <a:defRPr sz="1100"/>
            </a:lvl1pPr>
          </a:lstStyle>
          <a:p>
            <a:fld id="{F9D1D0AA-085F-49BB-BB2F-6D7826D9E3D5}" type="slidenum">
              <a:rPr lang="en-US"/>
              <a:pPr/>
              <a:t>‹#›</a:t>
            </a:fld>
            <a:endParaRPr lang="en-US" dirty="0"/>
          </a:p>
        </p:txBody>
      </p:sp>
    </p:spTree>
    <p:extLst>
      <p:ext uri="{BB962C8B-B14F-4D97-AF65-F5344CB8AC3E}">
        <p14:creationId xmlns:p14="http://schemas.microsoft.com/office/powerpoint/2010/main" val="3595097436"/>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3.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13763" cy="4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0" tIns="46460" rIns="92920" bIns="46460" numCol="1" anchor="t" anchorCtr="0" compatLnSpc="1">
            <a:prstTxWarp prst="textNoShape">
              <a:avLst/>
            </a:prstTxWarp>
          </a:bodyPr>
          <a:lstStyle>
            <a:lvl1pPr defTabSz="930115">
              <a:defRPr sz="1200"/>
            </a:lvl1pPr>
          </a:lstStyle>
          <a:p>
            <a:endParaRPr lang="en-US" dirty="0"/>
          </a:p>
        </p:txBody>
      </p:sp>
      <p:sp>
        <p:nvSpPr>
          <p:cNvPr id="9219" name="Rectangle 3"/>
          <p:cNvSpPr>
            <a:spLocks noGrp="1" noChangeArrowheads="1"/>
          </p:cNvSpPr>
          <p:nvPr>
            <p:ph type="dt" idx="1"/>
          </p:nvPr>
        </p:nvSpPr>
        <p:spPr bwMode="auto">
          <a:xfrm>
            <a:off x="3939466" y="0"/>
            <a:ext cx="3013763" cy="4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0" tIns="46460" rIns="92920" bIns="46460" numCol="1" anchor="t" anchorCtr="0" compatLnSpc="1">
            <a:prstTxWarp prst="textNoShape">
              <a:avLst/>
            </a:prstTxWarp>
          </a:bodyPr>
          <a:lstStyle>
            <a:lvl1pPr algn="r" defTabSz="930115">
              <a:defRPr sz="1200"/>
            </a:lvl1pPr>
          </a:lstStyle>
          <a:p>
            <a:endParaRPr lang="en-US" dirty="0"/>
          </a:p>
        </p:txBody>
      </p:sp>
      <p:sp>
        <p:nvSpPr>
          <p:cNvPr id="9220" name="Rectangle 4"/>
          <p:cNvSpPr>
            <a:spLocks noGrp="1" noRot="1" noChangeAspect="1" noChangeArrowheads="1" noTextEdit="1"/>
          </p:cNvSpPr>
          <p:nvPr>
            <p:ph type="sldImg" idx="2"/>
          </p:nvPr>
        </p:nvSpPr>
        <p:spPr bwMode="auto">
          <a:xfrm>
            <a:off x="1150938" y="700088"/>
            <a:ext cx="4656137" cy="34909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95484" y="4422459"/>
            <a:ext cx="5563870" cy="418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0" tIns="46460" rIns="92920" bIns="464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843328"/>
            <a:ext cx="3013763" cy="4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0" tIns="46460" rIns="92920" bIns="46460" numCol="1" anchor="b" anchorCtr="0" compatLnSpc="1">
            <a:prstTxWarp prst="textNoShape">
              <a:avLst/>
            </a:prstTxWarp>
          </a:bodyPr>
          <a:lstStyle>
            <a:lvl1pPr defTabSz="930115">
              <a:defRPr sz="1200"/>
            </a:lvl1pPr>
          </a:lstStyle>
          <a:p>
            <a:endParaRPr lang="en-US" dirty="0"/>
          </a:p>
        </p:txBody>
      </p:sp>
      <p:sp>
        <p:nvSpPr>
          <p:cNvPr id="9223" name="Rectangle 7"/>
          <p:cNvSpPr>
            <a:spLocks noGrp="1" noChangeArrowheads="1"/>
          </p:cNvSpPr>
          <p:nvPr>
            <p:ph type="sldNum" sz="quarter" idx="5"/>
          </p:nvPr>
        </p:nvSpPr>
        <p:spPr bwMode="auto">
          <a:xfrm>
            <a:off x="3939466" y="8843328"/>
            <a:ext cx="3013763" cy="4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0" tIns="46460" rIns="92920" bIns="46460" numCol="1" anchor="b" anchorCtr="0" compatLnSpc="1">
            <a:prstTxWarp prst="textNoShape">
              <a:avLst/>
            </a:prstTxWarp>
          </a:bodyPr>
          <a:lstStyle>
            <a:lvl1pPr algn="r" defTabSz="930115">
              <a:defRPr sz="1200"/>
            </a:lvl1pPr>
          </a:lstStyle>
          <a:p>
            <a:fld id="{EE8B5C27-92A4-48A6-BAC8-7E073EC2B7BA}" type="slidenum">
              <a:rPr lang="en-US"/>
              <a:pPr/>
              <a:t>‹#›</a:t>
            </a:fld>
            <a:endParaRPr lang="en-US" dirty="0"/>
          </a:p>
        </p:txBody>
      </p:sp>
    </p:spTree>
    <p:extLst>
      <p:ext uri="{BB962C8B-B14F-4D97-AF65-F5344CB8AC3E}">
        <p14:creationId xmlns:p14="http://schemas.microsoft.com/office/powerpoint/2010/main" val="31122058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32.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33.xml.rels>&#65279;<?xml version="1.0" encoding="UTF-8" standalone="yes"?>
<Relationships xmlns="http://schemas.openxmlformats.org/package/2006/relationships">
  <Relationship Id="rId2" Type="http://schemas.openxmlformats.org/officeDocument/2006/relationships/slide" Target="../slides/slide33.xml" />
  <Relationship Id="rId1" Type="http://schemas.openxmlformats.org/officeDocument/2006/relationships/notesMaster" Target="../notesMasters/notesMaster1.xml" />
</Relationships>
</file>

<file path=ppt/notesSlides/_rels/notesSlide34.xml.rels>&#65279;<?xml version="1.0" encoding="UTF-8" standalone="yes"?>
<Relationships xmlns="http://schemas.openxmlformats.org/package/2006/relationships">
  <Relationship Id="rId2" Type="http://schemas.openxmlformats.org/officeDocument/2006/relationships/slide" Target="../slides/slide34.xml" />
  <Relationship Id="rId1" Type="http://schemas.openxmlformats.org/officeDocument/2006/relationships/notesMaster" Target="../notesMasters/notesMaster1.xml" />
</Relationships>
</file>

<file path=ppt/notesSlides/_rels/notesSlide35.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_rels/notesSlide36.xml.rels>&#65279;<?xml version="1.0" encoding="UTF-8" standalone="yes"?>
<Relationships xmlns="http://schemas.openxmlformats.org/package/2006/relationships">
  <Relationship Id="rId2" Type="http://schemas.openxmlformats.org/officeDocument/2006/relationships/slide" Target="../slides/slide36.xml" />
  <Relationship Id="rId1" Type="http://schemas.openxmlformats.org/officeDocument/2006/relationships/notesMaster" Target="../notesMasters/notesMaster1.xml" />
</Relationships>
</file>

<file path=ppt/notesSlides/_rels/notesSlide37.xml.rels>&#65279;<?xml version="1.0" encoding="UTF-8" standalone="yes"?>
<Relationships xmlns="http://schemas.openxmlformats.org/package/2006/relationships">
  <Relationship Id="rId2" Type="http://schemas.openxmlformats.org/officeDocument/2006/relationships/slide" Target="../slides/slide37.xml" />
  <Relationship Id="rId1" Type="http://schemas.openxmlformats.org/officeDocument/2006/relationships/notesMaster" Target="../notesMasters/notesMaster1.xml" />
</Relationships>
</file>

<file path=ppt/notesSlides/_rels/notesSlide38.xml.rels>&#65279;<?xml version="1.0" encoding="UTF-8" standalone="yes"?>
<Relationships xmlns="http://schemas.openxmlformats.org/package/2006/relationships">
  <Relationship Id="rId2" Type="http://schemas.openxmlformats.org/officeDocument/2006/relationships/slide" Target="../slides/slide38.xml" />
  <Relationship Id="rId1" Type="http://schemas.openxmlformats.org/officeDocument/2006/relationships/notesMaster" Target="../notesMasters/notesMaster1.xml" />
</Relationships>
</file>

<file path=ppt/notesSlides/_rels/notesSlide39.xml.rels>&#65279;<?xml version="1.0" encoding="UTF-8" standalone="yes"?>
<Relationships xmlns="http://schemas.openxmlformats.org/package/2006/relationships">
  <Relationship Id="rId2" Type="http://schemas.openxmlformats.org/officeDocument/2006/relationships/slide" Target="../slides/slide39.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40.xml.rels>&#65279;<?xml version="1.0" encoding="UTF-8" standalone="yes"?>
<Relationships xmlns="http://schemas.openxmlformats.org/package/2006/relationships">
  <Relationship Id="rId2" Type="http://schemas.openxmlformats.org/officeDocument/2006/relationships/slide" Target="../slides/slide40.xml" />
  <Relationship Id="rId1" Type="http://schemas.openxmlformats.org/officeDocument/2006/relationships/notesMaster" Target="../notesMasters/notesMaster1.xml" />
</Relationships>
</file>

<file path=ppt/notesSlides/_rels/notesSlide41.xml.rels>&#65279;<?xml version="1.0" encoding="UTF-8" standalone="yes"?>
<Relationships xmlns="http://schemas.openxmlformats.org/package/2006/relationships">
  <Relationship Id="rId2" Type="http://schemas.openxmlformats.org/officeDocument/2006/relationships/slide" Target="../slides/slide41.xml" />
  <Relationship Id="rId1" Type="http://schemas.openxmlformats.org/officeDocument/2006/relationships/notesMaster" Target="../notesMasters/notesMaster1.xml" />
</Relationships>
</file>

<file path=ppt/notesSlides/_rels/notesSlide42.xml.rels>&#65279;<?xml version="1.0" encoding="UTF-8" standalone="yes"?>
<Relationships xmlns="http://schemas.openxmlformats.org/package/2006/relationships">
  <Relationship Id="rId2" Type="http://schemas.openxmlformats.org/officeDocument/2006/relationships/slide" Target="../slides/slide42.xml" />
  <Relationship Id="rId1" Type="http://schemas.openxmlformats.org/officeDocument/2006/relationships/notesMaster" Target="../notesMasters/notesMaster1.xml" />
</Relationships>
</file>

<file path=ppt/notesSlides/_rels/notesSlide43.xml.rels>&#65279;<?xml version="1.0" encoding="UTF-8" standalone="yes"?>
<Relationships xmlns="http://schemas.openxmlformats.org/package/2006/relationships">
  <Relationship Id="rId2" Type="http://schemas.openxmlformats.org/officeDocument/2006/relationships/slide" Target="../slides/slide43.xml" />
  <Relationship Id="rId1" Type="http://schemas.openxmlformats.org/officeDocument/2006/relationships/notesMaster" Target="../notesMasters/notesMaster1.xml" />
</Relationships>
</file>

<file path=ppt/notesSlides/_rels/notesSlide44.xml.rels>&#65279;<?xml version="1.0" encoding="UTF-8" standalone="yes"?>
<Relationships xmlns="http://schemas.openxmlformats.org/package/2006/relationships">
  <Relationship Id="rId2" Type="http://schemas.openxmlformats.org/officeDocument/2006/relationships/slide" Target="../slides/slide44.xml" />
  <Relationship Id="rId1" Type="http://schemas.openxmlformats.org/officeDocument/2006/relationships/notesMaster" Target="../notesMasters/notesMaster1.xml" />
</Relationships>
</file>

<file path=ppt/notesSlides/_rels/notesSlide45.xml.rels>&#65279;<?xml version="1.0" encoding="UTF-8" standalone="yes"?>
<Relationships xmlns="http://schemas.openxmlformats.org/package/2006/relationships">
  <Relationship Id="rId2" Type="http://schemas.openxmlformats.org/officeDocument/2006/relationships/slide" Target="../slides/slide45.xml" />
  <Relationship Id="rId1" Type="http://schemas.openxmlformats.org/officeDocument/2006/relationships/notesMaster" Target="../notesMasters/notesMaster1.xml" />
</Relationships>
</file>

<file path=ppt/notesSlides/_rels/notesSlide46.xml.rels>&#65279;<?xml version="1.0" encoding="UTF-8" standalone="yes"?>
<Relationships xmlns="http://schemas.openxmlformats.org/package/2006/relationships">
  <Relationship Id="rId2" Type="http://schemas.openxmlformats.org/officeDocument/2006/relationships/slide" Target="../slides/slide46.xml" />
  <Relationship Id="rId1" Type="http://schemas.openxmlformats.org/officeDocument/2006/relationships/notesMaster" Target="../notesMasters/notesMaster1.xml" />
</Relationships>
</file>

<file path=ppt/notesSlides/_rels/notesSlide47.xml.rels>&#65279;<?xml version="1.0" encoding="UTF-8" standalone="yes"?>
<Relationships xmlns="http://schemas.openxmlformats.org/package/2006/relationships">
  <Relationship Id="rId2" Type="http://schemas.openxmlformats.org/officeDocument/2006/relationships/slide" Target="../slides/slide47.xml" />
  <Relationship Id="rId1" Type="http://schemas.openxmlformats.org/officeDocument/2006/relationships/notesMaster" Target="../notesMasters/notesMaster1.xml" />
</Relationships>
</file>

<file path=ppt/notesSlides/_rels/notesSlide48.xml.rels>&#65279;<?xml version="1.0" encoding="UTF-8" standalone="yes"?>
<Relationships xmlns="http://schemas.openxmlformats.org/package/2006/relationships">
  <Relationship Id="rId2" Type="http://schemas.openxmlformats.org/officeDocument/2006/relationships/slide" Target="../slides/slide48.xml" />
  <Relationship Id="rId1" Type="http://schemas.openxmlformats.org/officeDocument/2006/relationships/notesMaster" Target="../notesMasters/notesMaster1.xml" />
</Relationships>
</file>

<file path=ppt/notesSlides/_rels/notesSlide49.xml.rels>&#65279;<?xml version="1.0" encoding="UTF-8" standalone="yes"?>
<Relationships xmlns="http://schemas.openxmlformats.org/package/2006/relationships">
  <Relationship Id="rId2" Type="http://schemas.openxmlformats.org/officeDocument/2006/relationships/slide" Target="../slides/slide49.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50.xml.rels>&#65279;<?xml version="1.0" encoding="UTF-8" standalone="yes"?>
<Relationships xmlns="http://schemas.openxmlformats.org/package/2006/relationships">
  <Relationship Id="rId2" Type="http://schemas.openxmlformats.org/officeDocument/2006/relationships/slide" Target="../slides/slide50.xml" />
  <Relationship Id="rId1" Type="http://schemas.openxmlformats.org/officeDocument/2006/relationships/notesMaster" Target="../notesMasters/notesMaster1.xml" />
</Relationships>
</file>

<file path=ppt/notesSlides/_rels/notesSlide51.xml.rels>&#65279;<?xml version="1.0" encoding="UTF-8" standalone="yes"?>
<Relationships xmlns="http://schemas.openxmlformats.org/package/2006/relationships">
  <Relationship Id="rId2" Type="http://schemas.openxmlformats.org/officeDocument/2006/relationships/slide" Target="../slides/slide51.xml" />
  <Relationship Id="rId1" Type="http://schemas.openxmlformats.org/officeDocument/2006/relationships/notesMaster" Target="../notesMasters/notesMaster1.xml" />
</Relationships>
</file>

<file path=ppt/notesSlides/_rels/notesSlide52.xml.rels>&#65279;<?xml version="1.0" encoding="UTF-8" standalone="yes"?>
<Relationships xmlns="http://schemas.openxmlformats.org/package/2006/relationships">
  <Relationship Id="rId2" Type="http://schemas.openxmlformats.org/officeDocument/2006/relationships/slide" Target="../slides/slide52.xml" />
  <Relationship Id="rId1" Type="http://schemas.openxmlformats.org/officeDocument/2006/relationships/notesMaster" Target="../notesMasters/notesMaster1.xml" />
</Relationships>
</file>

<file path=ppt/notesSlides/_rels/notesSlide53.xml.rels>&#65279;<?xml version="1.0" encoding="UTF-8" standalone="yes"?>
<Relationships xmlns="http://schemas.openxmlformats.org/package/2006/relationships">
  <Relationship Id="rId2" Type="http://schemas.openxmlformats.org/officeDocument/2006/relationships/slide" Target="../slides/slide53.xml" />
  <Relationship Id="rId1" Type="http://schemas.openxmlformats.org/officeDocument/2006/relationships/notesMaster" Target="../notesMasters/notesMaster1.xml" />
</Relationships>
</file>

<file path=ppt/notesSlides/_rels/notesSlide54.xml.rels>&#65279;<?xml version="1.0" encoding="UTF-8" standalone="yes"?>
<Relationships xmlns="http://schemas.openxmlformats.org/package/2006/relationships">
  <Relationship Id="rId2" Type="http://schemas.openxmlformats.org/officeDocument/2006/relationships/slide" Target="../slides/slide54.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dirty="0"/>
          </a:p>
        </p:txBody>
      </p:sp>
      <p:sp>
        <p:nvSpPr>
          <p:cNvPr id="78850" name="Rectangle 2"/>
          <p:cNvSpPr>
            <a:spLocks noGrp="1" noRot="1" noChangeAspect="1" noChangeArrowheads="1" noTextEdit="1"/>
          </p:cNvSpPr>
          <p:nvPr>
            <p:ph type="sldImg"/>
          </p:nvPr>
        </p:nvSpPr>
        <p:spPr>
          <a:xfrm>
            <a:off x="1150938" y="700088"/>
            <a:ext cx="4656137" cy="3490912"/>
          </a:xfrm>
          <a:ln/>
        </p:spPr>
      </p:sp>
      <p:sp>
        <p:nvSpPr>
          <p:cNvPr id="78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75957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599" indent="-172599">
              <a:buFontTx/>
              <a:buChar char="-"/>
            </a:pP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74661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05906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80373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599" indent="-172599">
              <a:buFontTx/>
              <a:buChar char="-"/>
            </a:pP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86928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599" indent="-172599">
              <a:buFontTx/>
              <a:buChar char="-"/>
            </a:pP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86928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195888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38444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41848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64131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139115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599" indent="-172599" defTabSz="920526">
              <a:buFontTx/>
              <a:buChar char="-"/>
              <a:defRPr/>
            </a:pP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728962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79038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62213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036819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702463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90444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880421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37665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59870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85303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316465" indent="-37854628"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1837" eaLnBrk="0" fontAlgn="base" hangingPunct="0">
              <a:spcBef>
                <a:spcPct val="0"/>
              </a:spcBef>
              <a:spcAft>
                <a:spcPct val="0"/>
              </a:spcAft>
              <a:defRPr sz="2400">
                <a:solidFill>
                  <a:schemeClr val="tx1"/>
                </a:solidFill>
                <a:latin typeface="Arial" charset="0"/>
                <a:ea typeface="ＭＳ Ｐゴシック" charset="-128"/>
              </a:defRPr>
            </a:lvl6pPr>
            <a:lvl7pPr marL="923675" eaLnBrk="0" fontAlgn="base" hangingPunct="0">
              <a:spcBef>
                <a:spcPct val="0"/>
              </a:spcBef>
              <a:spcAft>
                <a:spcPct val="0"/>
              </a:spcAft>
              <a:defRPr sz="2400">
                <a:solidFill>
                  <a:schemeClr val="tx1"/>
                </a:solidFill>
                <a:latin typeface="Arial" charset="0"/>
                <a:ea typeface="ＭＳ Ｐゴシック" charset="-128"/>
              </a:defRPr>
            </a:lvl7pPr>
            <a:lvl8pPr marL="1385512" eaLnBrk="0" fontAlgn="base" hangingPunct="0">
              <a:spcBef>
                <a:spcPct val="0"/>
              </a:spcBef>
              <a:spcAft>
                <a:spcPct val="0"/>
              </a:spcAft>
              <a:defRPr sz="2400">
                <a:solidFill>
                  <a:schemeClr val="tx1"/>
                </a:solidFill>
                <a:latin typeface="Arial" charset="0"/>
                <a:ea typeface="ＭＳ Ｐゴシック" charset="-128"/>
              </a:defRPr>
            </a:lvl8pPr>
            <a:lvl9pPr marL="1847349"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864014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85188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88485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9521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626266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763005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2397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197090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40910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25962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2869144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186226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626263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674651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6743884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066510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147410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030549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30250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8924679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747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269415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dirty="0"/>
          </a:p>
        </p:txBody>
      </p:sp>
      <p:sp>
        <p:nvSpPr>
          <p:cNvPr id="137218" name="Rectangle 2"/>
          <p:cNvSpPr>
            <a:spLocks noGrp="1" noRot="1" noChangeAspect="1" noChangeArrowheads="1" noTextEdit="1"/>
          </p:cNvSpPr>
          <p:nvPr>
            <p:ph type="sldImg"/>
          </p:nvPr>
        </p:nvSpPr>
        <p:spPr>
          <a:xfrm>
            <a:off x="1150938" y="698500"/>
            <a:ext cx="4656137" cy="3490913"/>
          </a:xfrm>
          <a:ln/>
        </p:spPr>
      </p:sp>
      <p:sp>
        <p:nvSpPr>
          <p:cNvPr id="137219" name="Rectangle 3"/>
          <p:cNvSpPr>
            <a:spLocks noGrp="1" noChangeArrowheads="1"/>
          </p:cNvSpPr>
          <p:nvPr>
            <p:ph type="body" idx="1"/>
          </p:nvPr>
        </p:nvSpPr>
        <p:spPr>
          <a:xfrm>
            <a:off x="695484" y="4422459"/>
            <a:ext cx="5563870" cy="4188778"/>
          </a:xfrm>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7946016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462479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448629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670669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379927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757507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27372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75448890"/>
      </p:ext>
    </p:extLst>
  </p:cSld>
  <p:clrMapOvr>
    <a:masterClrMapping/>
  </p:clrMapOvr>
</p:notes>
</file>

<file path=ppt/slideLayouts/_rels/slideLayout1.xml.rels>&#65279;<?xml version="1.0" encoding="UTF-8" standalone="yes"?>
<Relationships xmlns="http://schemas.openxmlformats.org/package/2006/relationships">
  <Relationship Id="rId2" Type="http://schemas.openxmlformats.org/officeDocument/2006/relationships/image" Target="../media/image2.wmf"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95" name="AutoShape 23"/>
          <p:cNvSpPr>
            <a:spLocks noChangeArrowheads="1"/>
          </p:cNvSpPr>
          <p:nvPr/>
        </p:nvSpPr>
        <p:spPr bwMode="auto">
          <a:xfrm>
            <a:off x="0" y="276225"/>
            <a:ext cx="8991600" cy="1066800"/>
          </a:xfrm>
          <a:prstGeom prst="homePlate">
            <a:avLst>
              <a:gd name="adj" fmla="val 49089"/>
            </a:avLst>
          </a:prstGeom>
          <a:solidFill>
            <a:srgbClr val="08679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84" name="Text Box 12"/>
          <p:cNvSpPr txBox="1">
            <a:spLocks noChangeArrowheads="1"/>
          </p:cNvSpPr>
          <p:nvPr/>
        </p:nvSpPr>
        <p:spPr bwMode="auto">
          <a:xfrm>
            <a:off x="2530642" y="3360654"/>
            <a:ext cx="411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a:latin typeface="Calibri" pitchFamily="34" charset="0"/>
                <a:cs typeface="Calibri" pitchFamily="34" charset="0"/>
              </a:rPr>
              <a:t>presented by:</a:t>
            </a:r>
          </a:p>
        </p:txBody>
      </p:sp>
      <p:sp>
        <p:nvSpPr>
          <p:cNvPr id="3085" name="Text Box 13"/>
          <p:cNvSpPr txBox="1">
            <a:spLocks noChangeArrowheads="1"/>
          </p:cNvSpPr>
          <p:nvPr/>
        </p:nvSpPr>
        <p:spPr bwMode="auto">
          <a:xfrm>
            <a:off x="2514600" y="4638675"/>
            <a:ext cx="411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a:t>of </a:t>
            </a:r>
          </a:p>
        </p:txBody>
      </p:sp>
      <p:pic>
        <p:nvPicPr>
          <p:cNvPr id="3087" name="Picture 15" descr="stack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5825" y="5203825"/>
            <a:ext cx="2292350" cy="98742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152400" y="447675"/>
            <a:ext cx="8305800" cy="762000"/>
          </a:xfrm>
        </p:spPr>
        <p:txBody>
          <a:bodyPr anchor="ctr"/>
          <a:lstStyle>
            <a:lvl1pPr>
              <a:defRPr sz="4300"/>
            </a:lvl1pPr>
          </a:lstStyle>
          <a:p>
            <a:pPr lvl="0"/>
            <a:r>
              <a:rPr lang="en-US" noProof="0" smtClean="0"/>
              <a:t>PRESENTATION TITLE</a:t>
            </a:r>
          </a:p>
        </p:txBody>
      </p:sp>
      <p:sp>
        <p:nvSpPr>
          <p:cNvPr id="3099" name="Text Box 27"/>
          <p:cNvSpPr txBox="1">
            <a:spLocks noChangeArrowheads="1"/>
          </p:cNvSpPr>
          <p:nvPr/>
        </p:nvSpPr>
        <p:spPr bwMode="auto">
          <a:xfrm>
            <a:off x="2628900" y="6534150"/>
            <a:ext cx="3886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b="1" dirty="0">
                <a:latin typeface="Calibri" pitchFamily="34" charset="0"/>
                <a:cs typeface="Calibri" pitchFamily="34" charset="0"/>
              </a:rPr>
              <a:t>© Feldesman Tucker Leifer Fidell LLP. All rights reserved.</a:t>
            </a:r>
          </a:p>
        </p:txBody>
      </p:sp>
      <p:sp>
        <p:nvSpPr>
          <p:cNvPr id="3106" name="Rectangle 34"/>
          <p:cNvSpPr>
            <a:spLocks noGrp="1" noChangeArrowheads="1"/>
          </p:cNvSpPr>
          <p:nvPr>
            <p:ph type="subTitle" idx="1"/>
          </p:nvPr>
        </p:nvSpPr>
        <p:spPr>
          <a:xfrm>
            <a:off x="1714500" y="1600200"/>
            <a:ext cx="5715000" cy="1295400"/>
          </a:xfrm>
        </p:spPr>
        <p:txBody>
          <a:bodyPr/>
          <a:lstStyle>
            <a:lvl1pPr marL="0" indent="0" algn="ctr">
              <a:buFontTx/>
              <a:buNone/>
              <a:defRPr sz="2800"/>
            </a:lvl1pPr>
          </a:lstStyle>
          <a:p>
            <a:pPr lvl="0"/>
            <a:r>
              <a:rPr lang="en-US" noProof="0" smtClean="0"/>
              <a:t>PRESENTATION SUBTITLE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4C726F0-B956-477E-998C-29340875D584}" type="slidenum">
              <a:rPr lang="en-US"/>
              <a:pPr/>
              <a:t>‹#›</a:t>
            </a:fld>
            <a:endParaRPr lang="en-US" dirty="0"/>
          </a:p>
        </p:txBody>
      </p:sp>
    </p:spTree>
    <p:extLst>
      <p:ext uri="{BB962C8B-B14F-4D97-AF65-F5344CB8AC3E}">
        <p14:creationId xmlns:p14="http://schemas.microsoft.com/office/powerpoint/2010/main" val="40498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152400"/>
            <a:ext cx="2132012"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3988" y="152400"/>
            <a:ext cx="6248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0399006-439C-47B9-9CD8-81FE7576B00C}" type="slidenum">
              <a:rPr lang="en-US"/>
              <a:pPr/>
              <a:t>‹#›</a:t>
            </a:fld>
            <a:endParaRPr lang="en-US" dirty="0"/>
          </a:p>
        </p:txBody>
      </p:sp>
    </p:spTree>
    <p:extLst>
      <p:ext uri="{BB962C8B-B14F-4D97-AF65-F5344CB8AC3E}">
        <p14:creationId xmlns:p14="http://schemas.microsoft.com/office/powerpoint/2010/main" val="1331161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0D10AF44-B697-414B-B306-80D28F4BBEB4}" type="slidenum">
              <a:rPr lang="en-US"/>
              <a:pPr/>
              <a:t>‹#›</a:t>
            </a:fld>
            <a:endParaRPr lang="en-US" dirty="0"/>
          </a:p>
        </p:txBody>
      </p:sp>
    </p:spTree>
    <p:extLst>
      <p:ext uri="{BB962C8B-B14F-4D97-AF65-F5344CB8AC3E}">
        <p14:creationId xmlns:p14="http://schemas.microsoft.com/office/powerpoint/2010/main" val="316623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D30D3D4-F2A3-408C-8ADF-0C436F2D2D75}" type="slidenum">
              <a:rPr lang="en-US"/>
              <a:pPr/>
              <a:t>‹#›</a:t>
            </a:fld>
            <a:endParaRPr lang="en-US" dirty="0"/>
          </a:p>
        </p:txBody>
      </p:sp>
    </p:spTree>
    <p:extLst>
      <p:ext uri="{BB962C8B-B14F-4D97-AF65-F5344CB8AC3E}">
        <p14:creationId xmlns:p14="http://schemas.microsoft.com/office/powerpoint/2010/main" val="2136610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C530F97-57C2-4545-A0F7-4A0CF59BB12F}" type="slidenum">
              <a:rPr lang="en-US"/>
              <a:pPr/>
              <a:t>‹#›</a:t>
            </a:fld>
            <a:endParaRPr lang="en-US" dirty="0"/>
          </a:p>
        </p:txBody>
      </p:sp>
    </p:spTree>
    <p:extLst>
      <p:ext uri="{BB962C8B-B14F-4D97-AF65-F5344CB8AC3E}">
        <p14:creationId xmlns:p14="http://schemas.microsoft.com/office/powerpoint/2010/main" val="2098820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CF278BE-ED75-430E-8D46-C1F5DC17EBE1}" type="slidenum">
              <a:rPr lang="en-US"/>
              <a:pPr/>
              <a:t>‹#›</a:t>
            </a:fld>
            <a:endParaRPr lang="en-US" dirty="0"/>
          </a:p>
        </p:txBody>
      </p:sp>
    </p:spTree>
    <p:extLst>
      <p:ext uri="{BB962C8B-B14F-4D97-AF65-F5344CB8AC3E}">
        <p14:creationId xmlns:p14="http://schemas.microsoft.com/office/powerpoint/2010/main" val="3635954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221E342-769C-46BF-960D-D50B7364AAD7}" type="slidenum">
              <a:rPr lang="en-US"/>
              <a:pPr/>
              <a:t>‹#›</a:t>
            </a:fld>
            <a:endParaRPr lang="en-US" dirty="0"/>
          </a:p>
        </p:txBody>
      </p:sp>
    </p:spTree>
    <p:extLst>
      <p:ext uri="{BB962C8B-B14F-4D97-AF65-F5344CB8AC3E}">
        <p14:creationId xmlns:p14="http://schemas.microsoft.com/office/powerpoint/2010/main" val="3764902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A41BD72-0232-46A4-A143-F0645757A2F2}" type="slidenum">
              <a:rPr lang="en-US"/>
              <a:pPr/>
              <a:t>‹#›</a:t>
            </a:fld>
            <a:endParaRPr lang="en-US" dirty="0"/>
          </a:p>
        </p:txBody>
      </p:sp>
    </p:spTree>
    <p:extLst>
      <p:ext uri="{BB962C8B-B14F-4D97-AF65-F5344CB8AC3E}">
        <p14:creationId xmlns:p14="http://schemas.microsoft.com/office/powerpoint/2010/main" val="503075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A653E3C-260D-456E-8B02-A14528E068D8}" type="slidenum">
              <a:rPr lang="en-US"/>
              <a:pPr/>
              <a:t>‹#›</a:t>
            </a:fld>
            <a:endParaRPr lang="en-US" dirty="0"/>
          </a:p>
        </p:txBody>
      </p:sp>
    </p:spTree>
    <p:extLst>
      <p:ext uri="{BB962C8B-B14F-4D97-AF65-F5344CB8AC3E}">
        <p14:creationId xmlns:p14="http://schemas.microsoft.com/office/powerpoint/2010/main" val="2764591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2C7CFF7-7A55-400E-8254-48272970C2BA}" type="slidenum">
              <a:rPr lang="en-US"/>
              <a:pPr/>
              <a:t>‹#›</a:t>
            </a:fld>
            <a:endParaRPr lang="en-US" dirty="0"/>
          </a:p>
        </p:txBody>
      </p:sp>
    </p:spTree>
    <p:extLst>
      <p:ext uri="{BB962C8B-B14F-4D97-AF65-F5344CB8AC3E}">
        <p14:creationId xmlns:p14="http://schemas.microsoft.com/office/powerpoint/2010/main" val="2797210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7B77A11-C550-4BC6-BAAE-DD9FEC10B000}" type="slidenum">
              <a:rPr lang="en-US"/>
              <a:pPr/>
              <a:t>‹#›</a:t>
            </a:fld>
            <a:endParaRPr lang="en-US" dirty="0"/>
          </a:p>
        </p:txBody>
      </p:sp>
    </p:spTree>
    <p:extLst>
      <p:ext uri="{BB962C8B-B14F-4D97-AF65-F5344CB8AC3E}">
        <p14:creationId xmlns:p14="http://schemas.microsoft.com/office/powerpoint/2010/main" val="9632315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4223DCF-D453-4A1D-B8B7-2EDF9B00AFAE}" type="slidenum">
              <a:rPr lang="en-US"/>
              <a:pPr/>
              <a:t>‹#›</a:t>
            </a:fld>
            <a:endParaRPr lang="en-US" dirty="0"/>
          </a:p>
        </p:txBody>
      </p:sp>
    </p:spTree>
    <p:extLst>
      <p:ext uri="{BB962C8B-B14F-4D97-AF65-F5344CB8AC3E}">
        <p14:creationId xmlns:p14="http://schemas.microsoft.com/office/powerpoint/2010/main" val="3757541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7B62363-B98D-49BE-A744-C329A17C0F1A}" type="slidenum">
              <a:rPr lang="en-US"/>
              <a:pPr/>
              <a:t>‹#›</a:t>
            </a:fld>
            <a:endParaRPr lang="en-US" dirty="0"/>
          </a:p>
        </p:txBody>
      </p:sp>
    </p:spTree>
    <p:extLst>
      <p:ext uri="{BB962C8B-B14F-4D97-AF65-F5344CB8AC3E}">
        <p14:creationId xmlns:p14="http://schemas.microsoft.com/office/powerpoint/2010/main" val="2397654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447800"/>
            <a:ext cx="2133600" cy="467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447800"/>
            <a:ext cx="6248400" cy="4678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799D8B5-5E75-48A5-A9BE-D379560AADA5}" type="slidenum">
              <a:rPr lang="en-US"/>
              <a:pPr/>
              <a:t>‹#›</a:t>
            </a:fld>
            <a:endParaRPr lang="en-US" dirty="0"/>
          </a:p>
        </p:txBody>
      </p:sp>
    </p:spTree>
    <p:extLst>
      <p:ext uri="{BB962C8B-B14F-4D97-AF65-F5344CB8AC3E}">
        <p14:creationId xmlns:p14="http://schemas.microsoft.com/office/powerpoint/2010/main" val="244265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3AD3323-7741-456F-9CE3-782E92719FAD}" type="slidenum">
              <a:rPr lang="en-US"/>
              <a:pPr/>
              <a:t>‹#›</a:t>
            </a:fld>
            <a:endParaRPr lang="en-US" dirty="0"/>
          </a:p>
        </p:txBody>
      </p:sp>
    </p:spTree>
    <p:extLst>
      <p:ext uri="{BB962C8B-B14F-4D97-AF65-F5344CB8AC3E}">
        <p14:creationId xmlns:p14="http://schemas.microsoft.com/office/powerpoint/2010/main" val="73915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143000"/>
            <a:ext cx="3960813"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143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DB8A272-F749-45FE-8BE8-94D5F98C6C48}" type="slidenum">
              <a:rPr lang="en-US"/>
              <a:pPr/>
              <a:t>‹#›</a:t>
            </a:fld>
            <a:endParaRPr lang="en-US" dirty="0"/>
          </a:p>
        </p:txBody>
      </p:sp>
    </p:spTree>
    <p:extLst>
      <p:ext uri="{BB962C8B-B14F-4D97-AF65-F5344CB8AC3E}">
        <p14:creationId xmlns:p14="http://schemas.microsoft.com/office/powerpoint/2010/main" val="11519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7835CEE-B42B-4475-A6B0-ACEA9BBFEA6E}" type="slidenum">
              <a:rPr lang="en-US"/>
              <a:pPr/>
              <a:t>‹#›</a:t>
            </a:fld>
            <a:endParaRPr lang="en-US" dirty="0"/>
          </a:p>
        </p:txBody>
      </p:sp>
    </p:spTree>
    <p:extLst>
      <p:ext uri="{BB962C8B-B14F-4D97-AF65-F5344CB8AC3E}">
        <p14:creationId xmlns:p14="http://schemas.microsoft.com/office/powerpoint/2010/main" val="190126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648ABFA-2C2E-4EA1-B571-2EDF0069C467}" type="slidenum">
              <a:rPr lang="en-US"/>
              <a:pPr/>
              <a:t>‹#›</a:t>
            </a:fld>
            <a:endParaRPr lang="en-US" dirty="0"/>
          </a:p>
        </p:txBody>
      </p:sp>
    </p:spTree>
    <p:extLst>
      <p:ext uri="{BB962C8B-B14F-4D97-AF65-F5344CB8AC3E}">
        <p14:creationId xmlns:p14="http://schemas.microsoft.com/office/powerpoint/2010/main" val="275339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1D51C67-1ED3-4534-8B5F-D5DAF3A3C9C9}" type="slidenum">
              <a:rPr lang="en-US"/>
              <a:pPr/>
              <a:t>‹#›</a:t>
            </a:fld>
            <a:endParaRPr lang="en-US" dirty="0"/>
          </a:p>
        </p:txBody>
      </p:sp>
    </p:spTree>
    <p:extLst>
      <p:ext uri="{BB962C8B-B14F-4D97-AF65-F5344CB8AC3E}">
        <p14:creationId xmlns:p14="http://schemas.microsoft.com/office/powerpoint/2010/main" val="425309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A15AB16-352F-4DCA-8166-6161CE7C10F6}" type="slidenum">
              <a:rPr lang="en-US"/>
              <a:pPr/>
              <a:t>‹#›</a:t>
            </a:fld>
            <a:endParaRPr lang="en-US" dirty="0"/>
          </a:p>
        </p:txBody>
      </p:sp>
    </p:spTree>
    <p:extLst>
      <p:ext uri="{BB962C8B-B14F-4D97-AF65-F5344CB8AC3E}">
        <p14:creationId xmlns:p14="http://schemas.microsoft.com/office/powerpoint/2010/main" val="190506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3623977-C88E-4926-A557-B1EE8FBB88F1}" type="slidenum">
              <a:rPr lang="en-US"/>
              <a:pPr/>
              <a:t>‹#›</a:t>
            </a:fld>
            <a:endParaRPr lang="en-US" dirty="0"/>
          </a:p>
        </p:txBody>
      </p:sp>
    </p:spTree>
    <p:extLst>
      <p:ext uri="{BB962C8B-B14F-4D97-AF65-F5344CB8AC3E}">
        <p14:creationId xmlns:p14="http://schemas.microsoft.com/office/powerpoint/2010/main" val="2386486083"/>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image" Target="../media/image1.wmf"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19.xml" />
  <Relationship Id="rId13" Type="http://schemas.openxmlformats.org/officeDocument/2006/relationships/image" Target="../media/image1.wmf" />
  <Relationship Id="rId3" Type="http://schemas.openxmlformats.org/officeDocument/2006/relationships/slideLayout" Target="../slideLayouts/slideLayout14.xml" />
  <Relationship Id="rId7" Type="http://schemas.openxmlformats.org/officeDocument/2006/relationships/slideLayout" Target="../slideLayouts/slideLayout18.xml" />
  <Relationship Id="rId12" Type="http://schemas.openxmlformats.org/officeDocument/2006/relationships/theme" Target="../theme/theme2.xml" />
  <Relationship Id="rId2" Type="http://schemas.openxmlformats.org/officeDocument/2006/relationships/slideLayout" Target="../slideLayouts/slideLayout13.xml" />
  <Relationship Id="rId1" Type="http://schemas.openxmlformats.org/officeDocument/2006/relationships/slideLayout" Target="../slideLayouts/slideLayout12.xml" />
  <Relationship Id="rId6" Type="http://schemas.openxmlformats.org/officeDocument/2006/relationships/slideLayout" Target="../slideLayouts/slideLayout17.xml" />
  <Relationship Id="rId11" Type="http://schemas.openxmlformats.org/officeDocument/2006/relationships/slideLayout" Target="../slideLayouts/slideLayout22.xml" />
  <Relationship Id="rId5" Type="http://schemas.openxmlformats.org/officeDocument/2006/relationships/slideLayout" Target="../slideLayouts/slideLayout16.xml" />
  <Relationship Id="rId10" Type="http://schemas.openxmlformats.org/officeDocument/2006/relationships/slideLayout" Target="../slideLayouts/slideLayout21.xml" />
  <Relationship Id="rId4" Type="http://schemas.openxmlformats.org/officeDocument/2006/relationships/slideLayout" Target="../slideLayouts/slideLayout15.xml" />
  <Relationship Id="rId9" Type="http://schemas.openxmlformats.org/officeDocument/2006/relationships/slideLayout" Target="../slideLayouts/slideLayout20.xml"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6" name="AutoShape 12"/>
          <p:cNvSpPr>
            <a:spLocks noChangeArrowheads="1"/>
          </p:cNvSpPr>
          <p:nvPr/>
        </p:nvSpPr>
        <p:spPr bwMode="auto">
          <a:xfrm>
            <a:off x="0" y="200025"/>
            <a:ext cx="8991600" cy="520700"/>
          </a:xfrm>
          <a:prstGeom prst="homePlate">
            <a:avLst>
              <a:gd name="adj" fmla="val 62198"/>
            </a:avLst>
          </a:prstGeom>
          <a:solidFill>
            <a:srgbClr val="08679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7" name="Rectangle 3"/>
          <p:cNvSpPr>
            <a:spLocks noGrp="1" noChangeArrowheads="1"/>
          </p:cNvSpPr>
          <p:nvPr>
            <p:ph type="body" idx="1"/>
          </p:nvPr>
        </p:nvSpPr>
        <p:spPr bwMode="auto">
          <a:xfrm>
            <a:off x="533400" y="1143000"/>
            <a:ext cx="807561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8524875" y="6286500"/>
            <a:ext cx="533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400" b="1">
                <a:solidFill>
                  <a:srgbClr val="08679A"/>
                </a:solidFill>
              </a:defRPr>
            </a:lvl1pPr>
          </a:lstStyle>
          <a:p>
            <a:fld id="{CA35389C-05C2-49B7-8821-97E962EEF71D}" type="slidenum">
              <a:rPr lang="en-US"/>
              <a:pPr/>
              <a:t>‹#›</a:t>
            </a:fld>
            <a:endParaRPr lang="en-US" dirty="0"/>
          </a:p>
        </p:txBody>
      </p:sp>
      <p:sp>
        <p:nvSpPr>
          <p:cNvPr id="1026" name="Rectangle 2"/>
          <p:cNvSpPr>
            <a:spLocks noGrp="1" noChangeArrowheads="1"/>
          </p:cNvSpPr>
          <p:nvPr>
            <p:ph type="title"/>
          </p:nvPr>
        </p:nvSpPr>
        <p:spPr bwMode="auto">
          <a:xfrm>
            <a:off x="153988" y="152400"/>
            <a:ext cx="8532812"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 of Slide</a:t>
            </a:r>
          </a:p>
        </p:txBody>
      </p:sp>
      <p:pic>
        <p:nvPicPr>
          <p:cNvPr id="1035" name="Picture 11" descr="horizonta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200" y="6243638"/>
            <a:ext cx="1304925" cy="566737"/>
          </a:xfrm>
          <a:prstGeom prst="rect">
            <a:avLst/>
          </a:prstGeom>
          <a:noFill/>
          <a:extLst>
            <a:ext uri="{909E8E84-426E-40DD-AFC4-6F175D3DCCD1}">
              <a14:hiddenFill xmlns:a14="http://schemas.microsoft.com/office/drawing/2010/main">
                <a:solidFill>
                  <a:srgbClr val="FFFFFF"/>
                </a:solidFill>
              </a14:hiddenFill>
            </a:ext>
          </a:extLst>
        </p:spPr>
      </p:pic>
      <p:sp>
        <p:nvSpPr>
          <p:cNvPr id="1039" name="Text Box 15"/>
          <p:cNvSpPr txBox="1">
            <a:spLocks noChangeArrowheads="1"/>
          </p:cNvSpPr>
          <p:nvPr/>
        </p:nvSpPr>
        <p:spPr bwMode="auto">
          <a:xfrm>
            <a:off x="2171700" y="6232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b="1" dirty="0">
                <a:latin typeface="Calibri" pitchFamily="34" charset="0"/>
                <a:cs typeface="Calibri" pitchFamily="34" charset="0"/>
              </a:rPr>
              <a:t>© Feldesman Tucker Leifer Fidell LLP. All rights reserved.</a:t>
            </a:r>
            <a:endParaRPr lang="en-US" sz="1000" b="1" dirty="0">
              <a:solidFill>
                <a:srgbClr val="08679A"/>
              </a:solidFill>
              <a:latin typeface="Calibri" pitchFamily="34" charset="0"/>
              <a:cs typeface="Calibri" pitchFamily="34" charset="0"/>
            </a:endParaRPr>
          </a:p>
        </p:txBody>
      </p:sp>
      <p:sp>
        <p:nvSpPr>
          <p:cNvPr id="1040" name="Line 16"/>
          <p:cNvSpPr>
            <a:spLocks noChangeShapeType="1"/>
          </p:cNvSpPr>
          <p:nvPr/>
        </p:nvSpPr>
        <p:spPr bwMode="auto">
          <a:xfrm>
            <a:off x="0" y="6172200"/>
            <a:ext cx="9144000" cy="0"/>
          </a:xfrm>
          <a:prstGeom prst="line">
            <a:avLst/>
          </a:prstGeom>
          <a:noFill/>
          <a:ln w="19050">
            <a:solidFill>
              <a:srgbClr val="08679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41" name="Text Box 17"/>
          <p:cNvSpPr txBox="1">
            <a:spLocks noChangeArrowheads="1"/>
          </p:cNvSpPr>
          <p:nvPr/>
        </p:nvSpPr>
        <p:spPr bwMode="auto">
          <a:xfrm>
            <a:off x="3657600" y="6567488"/>
            <a:ext cx="182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1000" b="1" dirty="0">
                <a:latin typeface="Calibri" pitchFamily="34" charset="0"/>
                <a:cs typeface="Calibri" pitchFamily="34" charset="0"/>
              </a:rPr>
              <a:t>www.FTLF.com</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bg1"/>
          </a:solidFill>
          <a:latin typeface="Calibri" pitchFamily="34" charset="0"/>
          <a:ea typeface="+mj-ea"/>
          <a:cs typeface="Calibri" pitchFamily="34" charset="0"/>
        </a:defRPr>
      </a:lvl1pPr>
      <a:lvl2pPr algn="l" rtl="0" fontAlgn="base">
        <a:spcBef>
          <a:spcPct val="0"/>
        </a:spcBef>
        <a:spcAft>
          <a:spcPct val="0"/>
        </a:spcAft>
        <a:defRPr sz="3400" b="1">
          <a:solidFill>
            <a:schemeClr val="bg1"/>
          </a:solidFill>
          <a:latin typeface="Arial" charset="0"/>
        </a:defRPr>
      </a:lvl2pPr>
      <a:lvl3pPr algn="l" rtl="0" fontAlgn="base">
        <a:spcBef>
          <a:spcPct val="0"/>
        </a:spcBef>
        <a:spcAft>
          <a:spcPct val="0"/>
        </a:spcAft>
        <a:defRPr sz="3400" b="1">
          <a:solidFill>
            <a:schemeClr val="bg1"/>
          </a:solidFill>
          <a:latin typeface="Arial" charset="0"/>
        </a:defRPr>
      </a:lvl3pPr>
      <a:lvl4pPr algn="l" rtl="0" fontAlgn="base">
        <a:spcBef>
          <a:spcPct val="0"/>
        </a:spcBef>
        <a:spcAft>
          <a:spcPct val="0"/>
        </a:spcAft>
        <a:defRPr sz="3400" b="1">
          <a:solidFill>
            <a:schemeClr val="bg1"/>
          </a:solidFill>
          <a:latin typeface="Arial" charset="0"/>
        </a:defRPr>
      </a:lvl4pPr>
      <a:lvl5pPr algn="l" rtl="0" fontAlgn="base">
        <a:spcBef>
          <a:spcPct val="0"/>
        </a:spcBef>
        <a:spcAft>
          <a:spcPct val="0"/>
        </a:spcAft>
        <a:defRPr sz="3400" b="1">
          <a:solidFill>
            <a:schemeClr val="bg1"/>
          </a:solidFill>
          <a:latin typeface="Arial" charset="0"/>
        </a:defRPr>
      </a:lvl5pPr>
      <a:lvl6pPr marL="457200" algn="l" rtl="0" fontAlgn="base">
        <a:spcBef>
          <a:spcPct val="0"/>
        </a:spcBef>
        <a:spcAft>
          <a:spcPct val="0"/>
        </a:spcAft>
        <a:defRPr sz="3400" b="1">
          <a:solidFill>
            <a:schemeClr val="bg1"/>
          </a:solidFill>
          <a:latin typeface="Arial" charset="0"/>
        </a:defRPr>
      </a:lvl6pPr>
      <a:lvl7pPr marL="914400" algn="l" rtl="0" fontAlgn="base">
        <a:spcBef>
          <a:spcPct val="0"/>
        </a:spcBef>
        <a:spcAft>
          <a:spcPct val="0"/>
        </a:spcAft>
        <a:defRPr sz="3400" b="1">
          <a:solidFill>
            <a:schemeClr val="bg1"/>
          </a:solidFill>
          <a:latin typeface="Arial" charset="0"/>
        </a:defRPr>
      </a:lvl7pPr>
      <a:lvl8pPr marL="1371600" algn="l" rtl="0" fontAlgn="base">
        <a:spcBef>
          <a:spcPct val="0"/>
        </a:spcBef>
        <a:spcAft>
          <a:spcPct val="0"/>
        </a:spcAft>
        <a:defRPr sz="3400" b="1">
          <a:solidFill>
            <a:schemeClr val="bg1"/>
          </a:solidFill>
          <a:latin typeface="Arial" charset="0"/>
        </a:defRPr>
      </a:lvl8pPr>
      <a:lvl9pPr marL="1828800" algn="l" rtl="0" fontAlgn="base">
        <a:spcBef>
          <a:spcPct val="0"/>
        </a:spcBef>
        <a:spcAft>
          <a:spcPct val="0"/>
        </a:spcAft>
        <a:defRPr sz="3400" b="1">
          <a:solidFill>
            <a:schemeClr val="bg1"/>
          </a:solidFill>
          <a:latin typeface="Arial" charset="0"/>
        </a:defRPr>
      </a:lvl9pPr>
    </p:titleStyle>
    <p:bodyStyle>
      <a:lvl1pPr marL="342900" indent="-342900" algn="l" rtl="0" fontAlgn="base">
        <a:spcBef>
          <a:spcPct val="20000"/>
        </a:spcBef>
        <a:spcAft>
          <a:spcPct val="0"/>
        </a:spcAft>
        <a:buClr>
          <a:srgbClr val="08679A"/>
        </a:buClr>
        <a:buChar char="•"/>
        <a:defRPr sz="32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lr>
          <a:srgbClr val="08679A"/>
        </a:buClr>
        <a:buChar char="•"/>
        <a:defRPr sz="2800">
          <a:solidFill>
            <a:schemeClr val="tx1"/>
          </a:solidFill>
          <a:latin typeface="Calibri" pitchFamily="34" charset="0"/>
          <a:cs typeface="Calibri" pitchFamily="34" charset="0"/>
        </a:defRPr>
      </a:lvl2pPr>
      <a:lvl3pPr marL="1143000" indent="-228600" algn="l" rtl="0" fontAlgn="base">
        <a:spcBef>
          <a:spcPct val="20000"/>
        </a:spcBef>
        <a:spcAft>
          <a:spcPct val="0"/>
        </a:spcAft>
        <a:buClr>
          <a:srgbClr val="08679A"/>
        </a:buClr>
        <a:buChar char="•"/>
        <a:defRPr sz="2400">
          <a:solidFill>
            <a:schemeClr val="tx1"/>
          </a:solidFill>
          <a:latin typeface="Calibri" pitchFamily="34" charset="0"/>
          <a:cs typeface="Calibri" pitchFamily="34" charset="0"/>
        </a:defRPr>
      </a:lvl3pPr>
      <a:lvl4pPr marL="1600200" indent="-228600" algn="l" rtl="0" fontAlgn="base">
        <a:spcBef>
          <a:spcPct val="20000"/>
        </a:spcBef>
        <a:spcAft>
          <a:spcPct val="0"/>
        </a:spcAft>
        <a:buClr>
          <a:srgbClr val="08679A"/>
        </a:buClr>
        <a:buChar char="•"/>
        <a:defRPr sz="2000">
          <a:solidFill>
            <a:schemeClr val="tx1"/>
          </a:solidFill>
          <a:latin typeface="Calibri" pitchFamily="34" charset="0"/>
          <a:cs typeface="Calibri" pitchFamily="34" charset="0"/>
        </a:defRPr>
      </a:lvl4pPr>
      <a:lvl5pPr marL="2057400" indent="-228600" algn="l" rtl="0" fontAlgn="base">
        <a:spcBef>
          <a:spcPct val="20000"/>
        </a:spcBef>
        <a:spcAft>
          <a:spcPct val="0"/>
        </a:spcAft>
        <a:buClr>
          <a:srgbClr val="08679A"/>
        </a:buClr>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lr>
          <a:srgbClr val="08679A"/>
        </a:buClr>
        <a:buChar char="•"/>
        <a:defRPr sz="2000">
          <a:solidFill>
            <a:schemeClr val="tx1"/>
          </a:solidFill>
          <a:latin typeface="+mn-lt"/>
        </a:defRPr>
      </a:lvl6pPr>
      <a:lvl7pPr marL="2971800" indent="-228600" algn="l" rtl="0" fontAlgn="base">
        <a:spcBef>
          <a:spcPct val="20000"/>
        </a:spcBef>
        <a:spcAft>
          <a:spcPct val="0"/>
        </a:spcAft>
        <a:buClr>
          <a:srgbClr val="08679A"/>
        </a:buClr>
        <a:buChar char="•"/>
        <a:defRPr sz="2000">
          <a:solidFill>
            <a:schemeClr val="tx1"/>
          </a:solidFill>
          <a:latin typeface="+mn-lt"/>
        </a:defRPr>
      </a:lvl7pPr>
      <a:lvl8pPr marL="3429000" indent="-228600" algn="l" rtl="0" fontAlgn="base">
        <a:spcBef>
          <a:spcPct val="20000"/>
        </a:spcBef>
        <a:spcAft>
          <a:spcPct val="0"/>
        </a:spcAft>
        <a:buClr>
          <a:srgbClr val="08679A"/>
        </a:buClr>
        <a:buChar char="•"/>
        <a:defRPr sz="2000">
          <a:solidFill>
            <a:schemeClr val="tx1"/>
          </a:solidFill>
          <a:latin typeface="+mn-lt"/>
        </a:defRPr>
      </a:lvl8pPr>
      <a:lvl9pPr marL="3886200" indent="-228600" algn="l" rtl="0" fontAlgn="base">
        <a:spcBef>
          <a:spcPct val="20000"/>
        </a:spcBef>
        <a:spcAft>
          <a:spcPct val="0"/>
        </a:spcAft>
        <a:buClr>
          <a:srgbClr val="08679A"/>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2" name="Rectangle 4"/>
          <p:cNvSpPr>
            <a:spLocks noGrp="1" noChangeArrowheads="1"/>
          </p:cNvSpPr>
          <p:nvPr>
            <p:ph type="sldNum" sz="quarter" idx="4"/>
          </p:nvPr>
        </p:nvSpPr>
        <p:spPr bwMode="auto">
          <a:xfrm>
            <a:off x="8524875" y="6286500"/>
            <a:ext cx="533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400" b="1">
                <a:solidFill>
                  <a:srgbClr val="08679A"/>
                </a:solidFill>
              </a:defRPr>
            </a:lvl1pPr>
          </a:lstStyle>
          <a:p>
            <a:fld id="{4EE16FE7-BDE9-4A7F-87BE-56C4E4C27DC7}" type="slidenum">
              <a:rPr lang="en-US"/>
              <a:pPr/>
              <a:t>‹#›</a:t>
            </a:fld>
            <a:endParaRPr lang="en-US" dirty="0"/>
          </a:p>
        </p:txBody>
      </p:sp>
      <p:pic>
        <p:nvPicPr>
          <p:cNvPr id="17414" name="Picture 6" descr="horizonta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200" y="6243638"/>
            <a:ext cx="1304925" cy="566737"/>
          </a:xfrm>
          <a:prstGeom prst="rect">
            <a:avLst/>
          </a:prstGeom>
          <a:noFill/>
          <a:extLst>
            <a:ext uri="{909E8E84-426E-40DD-AFC4-6F175D3DCCD1}">
              <a14:hiddenFill xmlns:a14="http://schemas.microsoft.com/office/drawing/2010/main">
                <a:solidFill>
                  <a:srgbClr val="FFFFFF"/>
                </a:solidFill>
              </a14:hiddenFill>
            </a:ext>
          </a:extLst>
        </p:spPr>
      </p:pic>
      <p:sp>
        <p:nvSpPr>
          <p:cNvPr id="17415" name="Text Box 7"/>
          <p:cNvSpPr txBox="1">
            <a:spLocks noChangeArrowheads="1"/>
          </p:cNvSpPr>
          <p:nvPr/>
        </p:nvSpPr>
        <p:spPr bwMode="auto">
          <a:xfrm>
            <a:off x="2247900" y="6232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b="1" dirty="0"/>
              <a:t>© Feldesman Tucker Leifer Fidell LLP. All rights reserved.</a:t>
            </a:r>
            <a:endParaRPr lang="en-US" sz="1000" b="1" dirty="0">
              <a:solidFill>
                <a:srgbClr val="08679A"/>
              </a:solidFill>
            </a:endParaRPr>
          </a:p>
        </p:txBody>
      </p:sp>
      <p:sp>
        <p:nvSpPr>
          <p:cNvPr id="17416" name="Line 8"/>
          <p:cNvSpPr>
            <a:spLocks noChangeShapeType="1"/>
          </p:cNvSpPr>
          <p:nvPr/>
        </p:nvSpPr>
        <p:spPr bwMode="auto">
          <a:xfrm>
            <a:off x="0" y="6172200"/>
            <a:ext cx="9144000" cy="0"/>
          </a:xfrm>
          <a:prstGeom prst="line">
            <a:avLst/>
          </a:prstGeom>
          <a:noFill/>
          <a:ln w="19050">
            <a:solidFill>
              <a:srgbClr val="08679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7" name="Text Box 9"/>
          <p:cNvSpPr txBox="1">
            <a:spLocks noChangeArrowheads="1"/>
          </p:cNvSpPr>
          <p:nvPr/>
        </p:nvSpPr>
        <p:spPr bwMode="auto">
          <a:xfrm>
            <a:off x="3657600" y="6567488"/>
            <a:ext cx="182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1000" b="1" dirty="0"/>
              <a:t>www.FTLF.com</a:t>
            </a:r>
          </a:p>
        </p:txBody>
      </p:sp>
      <p:sp>
        <p:nvSpPr>
          <p:cNvPr id="17418" name="AutoShape 10"/>
          <p:cNvSpPr>
            <a:spLocks noChangeArrowheads="1"/>
          </p:cNvSpPr>
          <p:nvPr/>
        </p:nvSpPr>
        <p:spPr bwMode="auto">
          <a:xfrm>
            <a:off x="0" y="1219200"/>
            <a:ext cx="8991600" cy="1066800"/>
          </a:xfrm>
          <a:prstGeom prst="homePlate">
            <a:avLst>
              <a:gd name="adj" fmla="val 49089"/>
            </a:avLst>
          </a:prstGeom>
          <a:solidFill>
            <a:srgbClr val="08679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413" name="Rectangle 5"/>
          <p:cNvSpPr>
            <a:spLocks noGrp="1" noChangeArrowheads="1"/>
          </p:cNvSpPr>
          <p:nvPr>
            <p:ph type="title"/>
          </p:nvPr>
        </p:nvSpPr>
        <p:spPr bwMode="auto">
          <a:xfrm>
            <a:off x="152400" y="1447800"/>
            <a:ext cx="80010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TITLE OF SECTION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fontAlgn="base">
        <a:spcBef>
          <a:spcPct val="0"/>
        </a:spcBef>
        <a:spcAft>
          <a:spcPct val="0"/>
        </a:spcAft>
        <a:defRPr sz="3400" b="1">
          <a:solidFill>
            <a:schemeClr val="bg1"/>
          </a:solidFill>
          <a:latin typeface="+mj-lt"/>
          <a:ea typeface="+mj-ea"/>
          <a:cs typeface="+mj-cs"/>
        </a:defRPr>
      </a:lvl1pPr>
      <a:lvl2pPr algn="l" rtl="0" fontAlgn="base">
        <a:spcBef>
          <a:spcPct val="0"/>
        </a:spcBef>
        <a:spcAft>
          <a:spcPct val="0"/>
        </a:spcAft>
        <a:defRPr sz="3400" b="1">
          <a:solidFill>
            <a:schemeClr val="bg1"/>
          </a:solidFill>
          <a:latin typeface="Arial" charset="0"/>
        </a:defRPr>
      </a:lvl2pPr>
      <a:lvl3pPr algn="l" rtl="0" fontAlgn="base">
        <a:spcBef>
          <a:spcPct val="0"/>
        </a:spcBef>
        <a:spcAft>
          <a:spcPct val="0"/>
        </a:spcAft>
        <a:defRPr sz="3400" b="1">
          <a:solidFill>
            <a:schemeClr val="bg1"/>
          </a:solidFill>
          <a:latin typeface="Arial" charset="0"/>
        </a:defRPr>
      </a:lvl3pPr>
      <a:lvl4pPr algn="l" rtl="0" fontAlgn="base">
        <a:spcBef>
          <a:spcPct val="0"/>
        </a:spcBef>
        <a:spcAft>
          <a:spcPct val="0"/>
        </a:spcAft>
        <a:defRPr sz="3400" b="1">
          <a:solidFill>
            <a:schemeClr val="bg1"/>
          </a:solidFill>
          <a:latin typeface="Arial" charset="0"/>
        </a:defRPr>
      </a:lvl4pPr>
      <a:lvl5pPr algn="l" rtl="0" fontAlgn="base">
        <a:spcBef>
          <a:spcPct val="0"/>
        </a:spcBef>
        <a:spcAft>
          <a:spcPct val="0"/>
        </a:spcAft>
        <a:defRPr sz="3400" b="1">
          <a:solidFill>
            <a:schemeClr val="bg1"/>
          </a:solidFill>
          <a:latin typeface="Arial" charset="0"/>
        </a:defRPr>
      </a:lvl5pPr>
      <a:lvl6pPr marL="457200" algn="l" rtl="0" fontAlgn="base">
        <a:spcBef>
          <a:spcPct val="0"/>
        </a:spcBef>
        <a:spcAft>
          <a:spcPct val="0"/>
        </a:spcAft>
        <a:defRPr sz="3400" b="1">
          <a:solidFill>
            <a:schemeClr val="bg1"/>
          </a:solidFill>
          <a:latin typeface="Arial" charset="0"/>
        </a:defRPr>
      </a:lvl6pPr>
      <a:lvl7pPr marL="914400" algn="l" rtl="0" fontAlgn="base">
        <a:spcBef>
          <a:spcPct val="0"/>
        </a:spcBef>
        <a:spcAft>
          <a:spcPct val="0"/>
        </a:spcAft>
        <a:defRPr sz="3400" b="1">
          <a:solidFill>
            <a:schemeClr val="bg1"/>
          </a:solidFill>
          <a:latin typeface="Arial" charset="0"/>
        </a:defRPr>
      </a:lvl7pPr>
      <a:lvl8pPr marL="1371600" algn="l" rtl="0" fontAlgn="base">
        <a:spcBef>
          <a:spcPct val="0"/>
        </a:spcBef>
        <a:spcAft>
          <a:spcPct val="0"/>
        </a:spcAft>
        <a:defRPr sz="3400" b="1">
          <a:solidFill>
            <a:schemeClr val="bg1"/>
          </a:solidFill>
          <a:latin typeface="Arial" charset="0"/>
        </a:defRPr>
      </a:lvl8pPr>
      <a:lvl9pPr marL="1828800" algn="l" rtl="0" fontAlgn="base">
        <a:spcBef>
          <a:spcPct val="0"/>
        </a:spcBef>
        <a:spcAft>
          <a:spcPct val="0"/>
        </a:spcAft>
        <a:defRPr sz="3400" b="1">
          <a:solidFill>
            <a:schemeClr val="bg1"/>
          </a:solidFill>
          <a:latin typeface="Arial" charset="0"/>
        </a:defRPr>
      </a:lvl9pPr>
    </p:titleStyle>
    <p:bodyStyle>
      <a:lvl1pPr marL="342900" indent="-342900" algn="l" rtl="0" fontAlgn="base">
        <a:spcBef>
          <a:spcPct val="20000"/>
        </a:spcBef>
        <a:spcAft>
          <a:spcPct val="0"/>
        </a:spcAft>
        <a:buClr>
          <a:srgbClr val="08679A"/>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08679A"/>
        </a:buClr>
        <a:buChar char="•"/>
        <a:defRPr sz="2800">
          <a:solidFill>
            <a:schemeClr val="tx1"/>
          </a:solidFill>
          <a:latin typeface="+mn-lt"/>
        </a:defRPr>
      </a:lvl2pPr>
      <a:lvl3pPr marL="1143000" indent="-228600" algn="l" rtl="0" fontAlgn="base">
        <a:spcBef>
          <a:spcPct val="20000"/>
        </a:spcBef>
        <a:spcAft>
          <a:spcPct val="0"/>
        </a:spcAft>
        <a:buClr>
          <a:srgbClr val="08679A"/>
        </a:buClr>
        <a:buChar char="•"/>
        <a:defRPr sz="2400">
          <a:solidFill>
            <a:schemeClr val="tx1"/>
          </a:solidFill>
          <a:latin typeface="+mn-lt"/>
        </a:defRPr>
      </a:lvl3pPr>
      <a:lvl4pPr marL="1600200" indent="-228600" algn="l" rtl="0" fontAlgn="base">
        <a:spcBef>
          <a:spcPct val="20000"/>
        </a:spcBef>
        <a:spcAft>
          <a:spcPct val="0"/>
        </a:spcAft>
        <a:buClr>
          <a:srgbClr val="08679A"/>
        </a:buClr>
        <a:buChar char="•"/>
        <a:defRPr sz="2000">
          <a:solidFill>
            <a:schemeClr val="tx1"/>
          </a:solidFill>
          <a:latin typeface="+mn-lt"/>
        </a:defRPr>
      </a:lvl4pPr>
      <a:lvl5pPr marL="2057400" indent="-228600" algn="l" rtl="0" fontAlgn="base">
        <a:spcBef>
          <a:spcPct val="20000"/>
        </a:spcBef>
        <a:spcAft>
          <a:spcPct val="0"/>
        </a:spcAft>
        <a:buClr>
          <a:srgbClr val="08679A"/>
        </a:buClr>
        <a:buChar char="•"/>
        <a:defRPr sz="2000">
          <a:solidFill>
            <a:schemeClr val="tx1"/>
          </a:solidFill>
          <a:latin typeface="+mn-lt"/>
        </a:defRPr>
      </a:lvl5pPr>
      <a:lvl6pPr marL="2514600" indent="-228600" algn="l" rtl="0" fontAlgn="base">
        <a:spcBef>
          <a:spcPct val="20000"/>
        </a:spcBef>
        <a:spcAft>
          <a:spcPct val="0"/>
        </a:spcAft>
        <a:buClr>
          <a:srgbClr val="08679A"/>
        </a:buClr>
        <a:buChar char="•"/>
        <a:defRPr sz="2000">
          <a:solidFill>
            <a:schemeClr val="tx1"/>
          </a:solidFill>
          <a:latin typeface="+mn-lt"/>
        </a:defRPr>
      </a:lvl6pPr>
      <a:lvl7pPr marL="2971800" indent="-228600" algn="l" rtl="0" fontAlgn="base">
        <a:spcBef>
          <a:spcPct val="20000"/>
        </a:spcBef>
        <a:spcAft>
          <a:spcPct val="0"/>
        </a:spcAft>
        <a:buClr>
          <a:srgbClr val="08679A"/>
        </a:buClr>
        <a:buChar char="•"/>
        <a:defRPr sz="2000">
          <a:solidFill>
            <a:schemeClr val="tx1"/>
          </a:solidFill>
          <a:latin typeface="+mn-lt"/>
        </a:defRPr>
      </a:lvl7pPr>
      <a:lvl8pPr marL="3429000" indent="-228600" algn="l" rtl="0" fontAlgn="base">
        <a:spcBef>
          <a:spcPct val="20000"/>
        </a:spcBef>
        <a:spcAft>
          <a:spcPct val="0"/>
        </a:spcAft>
        <a:buClr>
          <a:srgbClr val="08679A"/>
        </a:buClr>
        <a:buChar char="•"/>
        <a:defRPr sz="2000">
          <a:solidFill>
            <a:schemeClr val="tx1"/>
          </a:solidFill>
          <a:latin typeface="+mn-lt"/>
        </a:defRPr>
      </a:lvl8pPr>
      <a:lvl9pPr marL="3886200" indent="-228600" algn="l" rtl="0" fontAlgn="base">
        <a:spcBef>
          <a:spcPct val="20000"/>
        </a:spcBef>
        <a:spcAft>
          <a:spcPct val="0"/>
        </a:spcAft>
        <a:buClr>
          <a:srgbClr val="08679A"/>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10.wmf" />
  <Relationship Id="rId2" Type="http://schemas.openxmlformats.org/officeDocument/2006/relationships/notesSlide" Target="../notesSlides/notesSlide10.xml" />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11.jpeg" />
  <Relationship Id="rId2" Type="http://schemas.openxmlformats.org/officeDocument/2006/relationships/notesSlide" Target="../notesSlides/notesSlide11.xml" />
  <Relationship Id="rId1" Type="http://schemas.openxmlformats.org/officeDocument/2006/relationships/slideLayout" Target="../slideLayouts/slideLayout2.xml" />
  <Relationship Id="rId5" Type="http://schemas.openxmlformats.org/officeDocument/2006/relationships/image" Target="../media/image13.jpeg" />
  <Relationship Id="rId4" Type="http://schemas.openxmlformats.org/officeDocument/2006/relationships/image" Target="../media/image12.jpeg"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14.png" />
  <Relationship Id="rId2" Type="http://schemas.openxmlformats.org/officeDocument/2006/relationships/notesSlide" Target="../notesSlides/notesSlide12.xml" />
  <Relationship Id="rId1" Type="http://schemas.openxmlformats.org/officeDocument/2006/relationships/slideLayout" Target="../slideLayouts/slideLayout17.xml"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15.jpeg" />
  <Relationship Id="rId2" Type="http://schemas.openxmlformats.org/officeDocument/2006/relationships/notesSlide" Target="../notesSlides/notesSlide13.xml" />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16.png" />
  <Relationship Id="rId2" Type="http://schemas.openxmlformats.org/officeDocument/2006/relationships/notesSlide" Target="../notesSlides/notesSlide14.xml" />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17.png" />
  <Relationship Id="rId2" Type="http://schemas.openxmlformats.org/officeDocument/2006/relationships/notesSlide" Target="../notesSlides/notesSlide15.xml"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18.jpeg" />
  <Relationship Id="rId2" Type="http://schemas.openxmlformats.org/officeDocument/2006/relationships/notesSlide" Target="../notesSlides/notesSlide16.xml" />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3" Type="http://schemas.openxmlformats.org/officeDocument/2006/relationships/image" Target="../media/image19.jpeg" />
  <Relationship Id="rId2" Type="http://schemas.openxmlformats.org/officeDocument/2006/relationships/notesSlide" Target="../notesSlides/notesSlide17.xml" />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20.jpeg" />
  <Relationship Id="rId2" Type="http://schemas.openxmlformats.org/officeDocument/2006/relationships/notesSlide" Target="../notesSlides/notesSlide18.xml" />
  <Relationship Id="rId1" Type="http://schemas.openxmlformats.org/officeDocument/2006/relationships/slideLayout" Target="../slideLayouts/slideLayout13.xml"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21.jpeg" />
  <Relationship Id="rId2" Type="http://schemas.openxmlformats.org/officeDocument/2006/relationships/notesSlide" Target="../notesSlides/notesSlide19.xml"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22.png" />
  <Relationship Id="rId2" Type="http://schemas.openxmlformats.org/officeDocument/2006/relationships/notesSlide" Target="../notesSlides/notesSlide20.xml" />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3" Type="http://schemas.openxmlformats.org/officeDocument/2006/relationships/image" Target="../media/image23.png" />
  <Relationship Id="rId2" Type="http://schemas.openxmlformats.org/officeDocument/2006/relationships/notesSlide" Target="../notesSlides/notesSlide21.xml" />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3" Type="http://schemas.openxmlformats.org/officeDocument/2006/relationships/image" Target="../media/image24.jpeg" />
  <Relationship Id="rId2" Type="http://schemas.openxmlformats.org/officeDocument/2006/relationships/notesSlide" Target="../notesSlides/notesSlide22.xml" />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3" Type="http://schemas.openxmlformats.org/officeDocument/2006/relationships/image" Target="../media/image25.jpeg" />
  <Relationship Id="rId2" Type="http://schemas.openxmlformats.org/officeDocument/2006/relationships/notesSlide" Target="../notesSlides/notesSlide23.xml" />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3" Type="http://schemas.openxmlformats.org/officeDocument/2006/relationships/image" Target="../media/image26.jpeg" />
  <Relationship Id="rId2" Type="http://schemas.openxmlformats.org/officeDocument/2006/relationships/notesSlide" Target="../notesSlides/notesSlide24.xml" />
  <Relationship Id="rId1" Type="http://schemas.openxmlformats.org/officeDocument/2006/relationships/slideLayout" Target="../slideLayouts/slideLayout13.xml" />
</Relationships>
</file>

<file path=ppt/slides/_rels/slide25.xml.rels>&#65279;<?xml version="1.0" encoding="UTF-8" standalone="yes"?>
<Relationships xmlns="http://schemas.openxmlformats.org/package/2006/relationships">
  <Relationship Id="rId3" Type="http://schemas.openxmlformats.org/officeDocument/2006/relationships/image" Target="../media/image27.jpeg" />
  <Relationship Id="rId2" Type="http://schemas.openxmlformats.org/officeDocument/2006/relationships/notesSlide" Target="../notesSlides/notesSlide25.xml" />
  <Relationship Id="rId1" Type="http://schemas.openxmlformats.org/officeDocument/2006/relationships/slideLayout" Target="../slideLayouts/slideLayout2.xml" />
</Relationships>
</file>

<file path=ppt/slides/_rels/slide26.xml.rels>&#65279;<?xml version="1.0" encoding="UTF-8" standalone="yes"?>
<Relationships xmlns="http://schemas.openxmlformats.org/package/2006/relationships">
  <Relationship Id="rId3" Type="http://schemas.openxmlformats.org/officeDocument/2006/relationships/image" Target="../media/image28.jpeg" />
  <Relationship Id="rId2" Type="http://schemas.openxmlformats.org/officeDocument/2006/relationships/notesSlide" Target="../notesSlides/notesSlide26.xml" />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3" Type="http://schemas.openxmlformats.org/officeDocument/2006/relationships/image" Target="../media/image29.jpeg" />
  <Relationship Id="rId2" Type="http://schemas.openxmlformats.org/officeDocument/2006/relationships/notesSlide" Target="../notesSlides/notesSlide27.xml" />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3" Type="http://schemas.openxmlformats.org/officeDocument/2006/relationships/image" Target="../media/image30.emf" />
  <Relationship Id="rId2" Type="http://schemas.openxmlformats.org/officeDocument/2006/relationships/notesSlide" Target="../notesSlides/notesSlide28.xml" />
  <Relationship Id="rId1" Type="http://schemas.openxmlformats.org/officeDocument/2006/relationships/slideLayout" Target="../slideLayouts/slideLayout2.xml" />
</Relationships>
</file>

<file path=ppt/slides/_rels/slide29.xml.rels>&#65279;<?xml version="1.0" encoding="UTF-8" standalone="yes"?>
<Relationships xmlns="http://schemas.openxmlformats.org/package/2006/relationships">
  <Relationship Id="rId3" Type="http://schemas.openxmlformats.org/officeDocument/2006/relationships/image" Target="../media/image31.emf" />
  <Relationship Id="rId2" Type="http://schemas.openxmlformats.org/officeDocument/2006/relationships/notesSlide" Target="../notesSlides/notesSlide29.xml"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2.xml" />
</Relationships>
</file>

<file path=ppt/slides/_rels/slide30.xml.rels>&#65279;<?xml version="1.0" encoding="UTF-8" standalone="yes"?>
<Relationships xmlns="http://schemas.openxmlformats.org/package/2006/relationships">
  <Relationship Id="rId3" Type="http://schemas.openxmlformats.org/officeDocument/2006/relationships/image" Target="../media/image32.jpeg" />
  <Relationship Id="rId2" Type="http://schemas.openxmlformats.org/officeDocument/2006/relationships/notesSlide" Target="../notesSlides/notesSlide30.xml" />
  <Relationship Id="rId1" Type="http://schemas.openxmlformats.org/officeDocument/2006/relationships/slideLayout" Target="../slideLayouts/slideLayout2.xml" />
</Relationships>
</file>

<file path=ppt/slides/_rels/slide31.xml.rels>&#65279;<?xml version="1.0" encoding="UTF-8" standalone="yes"?>
<Relationships xmlns="http://schemas.openxmlformats.org/package/2006/relationships">
  <Relationship Id="rId3" Type="http://schemas.openxmlformats.org/officeDocument/2006/relationships/image" Target="../media/image33.png" />
  <Relationship Id="rId2" Type="http://schemas.openxmlformats.org/officeDocument/2006/relationships/notesSlide" Target="../notesSlides/notesSlide31.xml" />
  <Relationship Id="rId1" Type="http://schemas.openxmlformats.org/officeDocument/2006/relationships/slideLayout" Target="../slideLayouts/slideLayout2.xml" />
</Relationships>
</file>

<file path=ppt/slides/_rels/slide32.xml.rels>&#65279;<?xml version="1.0" encoding="UTF-8" standalone="yes"?>
<Relationships xmlns="http://schemas.openxmlformats.org/package/2006/relationships">
  <Relationship Id="rId3" Type="http://schemas.openxmlformats.org/officeDocument/2006/relationships/image" Target="../media/image34.png" />
  <Relationship Id="rId2" Type="http://schemas.openxmlformats.org/officeDocument/2006/relationships/notesSlide" Target="../notesSlides/notesSlide32.xml" />
  <Relationship Id="rId1" Type="http://schemas.openxmlformats.org/officeDocument/2006/relationships/slideLayout" Target="../slideLayouts/slideLayout2.xml" />
</Relationships>
</file>

<file path=ppt/slides/_rels/slide33.xml.rels>&#65279;<?xml version="1.0" encoding="UTF-8" standalone="yes"?>
<Relationships xmlns="http://schemas.openxmlformats.org/package/2006/relationships">
  <Relationship Id="rId3" Type="http://schemas.openxmlformats.org/officeDocument/2006/relationships/image" Target="../media/image35.png" />
  <Relationship Id="rId2" Type="http://schemas.openxmlformats.org/officeDocument/2006/relationships/notesSlide" Target="../notesSlides/notesSlide33.xml" />
  <Relationship Id="rId1" Type="http://schemas.openxmlformats.org/officeDocument/2006/relationships/slideLayout" Target="../slideLayouts/slideLayout2.xml" />
</Relationships>
</file>

<file path=ppt/slides/_rels/slide34.xml.rels>&#65279;<?xml version="1.0" encoding="UTF-8" standalone="yes"?>
<Relationships xmlns="http://schemas.openxmlformats.org/package/2006/relationships">
  <Relationship Id="rId3" Type="http://schemas.openxmlformats.org/officeDocument/2006/relationships/image" Target="../media/image36.png" />
  <Relationship Id="rId2" Type="http://schemas.openxmlformats.org/officeDocument/2006/relationships/notesSlide" Target="../notesSlides/notesSlide34.xml" />
  <Relationship Id="rId1" Type="http://schemas.openxmlformats.org/officeDocument/2006/relationships/slideLayout" Target="../slideLayouts/slideLayout2.xml" />
</Relationships>
</file>

<file path=ppt/slides/_rels/slide35.xml.rels>&#65279;<?xml version="1.0" encoding="UTF-8" standalone="yes"?>
<Relationships xmlns="http://schemas.openxmlformats.org/package/2006/relationships">
  <Relationship Id="rId3" Type="http://schemas.openxmlformats.org/officeDocument/2006/relationships/image" Target="../media/image37.png" />
  <Relationship Id="rId2" Type="http://schemas.openxmlformats.org/officeDocument/2006/relationships/notesSlide" Target="../notesSlides/notesSlide35.xml" />
  <Relationship Id="rId1" Type="http://schemas.openxmlformats.org/officeDocument/2006/relationships/slideLayout" Target="../slideLayouts/slideLayout2.xml" />
</Relationships>
</file>

<file path=ppt/slides/_rels/slide36.xml.rels>&#65279;<?xml version="1.0" encoding="UTF-8" standalone="yes"?>
<Relationships xmlns="http://schemas.openxmlformats.org/package/2006/relationships">
  <Relationship Id="rId3" Type="http://schemas.openxmlformats.org/officeDocument/2006/relationships/image" Target="../media/image38.png" />
  <Relationship Id="rId2" Type="http://schemas.openxmlformats.org/officeDocument/2006/relationships/notesSlide" Target="../notesSlides/notesSlide36.xml" />
  <Relationship Id="rId1" Type="http://schemas.openxmlformats.org/officeDocument/2006/relationships/slideLayout" Target="../slideLayouts/slideLayout2.xml" />
</Relationships>
</file>

<file path=ppt/slides/_rels/slide37.xml.rels>&#65279;<?xml version="1.0" encoding="UTF-8" standalone="yes"?>
<Relationships xmlns="http://schemas.openxmlformats.org/package/2006/relationships">
  <Relationship Id="rId3" Type="http://schemas.openxmlformats.org/officeDocument/2006/relationships/image" Target="../media/image39.jpeg" />
  <Relationship Id="rId2" Type="http://schemas.openxmlformats.org/officeDocument/2006/relationships/notesSlide" Target="../notesSlides/notesSlide37.xml" />
  <Relationship Id="rId1" Type="http://schemas.openxmlformats.org/officeDocument/2006/relationships/slideLayout" Target="../slideLayouts/slideLayout2.xml" />
</Relationships>
</file>

<file path=ppt/slides/_rels/slide38.xml.rels>&#65279;<?xml version="1.0" encoding="UTF-8" standalone="yes"?>
<Relationships xmlns="http://schemas.openxmlformats.org/package/2006/relationships">
  <Relationship Id="rId3" Type="http://schemas.openxmlformats.org/officeDocument/2006/relationships/image" Target="../media/image40.wmf" />
  <Relationship Id="rId2" Type="http://schemas.openxmlformats.org/officeDocument/2006/relationships/notesSlide" Target="../notesSlides/notesSlide38.xml" />
  <Relationship Id="rId1" Type="http://schemas.openxmlformats.org/officeDocument/2006/relationships/slideLayout" Target="../slideLayouts/slideLayout2.xml" />
</Relationships>
</file>

<file path=ppt/slides/_rels/slide39.xml.rels>&#65279;<?xml version="1.0" encoding="UTF-8" standalone="yes"?>
<Relationships xmlns="http://schemas.openxmlformats.org/package/2006/relationships">
  <Relationship Id="rId3" Type="http://schemas.openxmlformats.org/officeDocument/2006/relationships/image" Target="../media/image41.wmf" />
  <Relationship Id="rId2" Type="http://schemas.openxmlformats.org/officeDocument/2006/relationships/notesSlide" Target="../notesSlides/notesSlide39.xml"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2.xml" />
</Relationships>
</file>

<file path=ppt/slides/_rels/slide40.xml.rels>&#65279;<?xml version="1.0" encoding="UTF-8" standalone="yes"?>
<Relationships xmlns="http://schemas.openxmlformats.org/package/2006/relationships">
  <Relationship Id="rId3" Type="http://schemas.openxmlformats.org/officeDocument/2006/relationships/image" Target="../media/image42.wmf" />
  <Relationship Id="rId2" Type="http://schemas.openxmlformats.org/officeDocument/2006/relationships/notesSlide" Target="../notesSlides/notesSlide40.xml" />
  <Relationship Id="rId1" Type="http://schemas.openxmlformats.org/officeDocument/2006/relationships/slideLayout" Target="../slideLayouts/slideLayout2.xml" />
</Relationships>
</file>

<file path=ppt/slides/_rels/slide41.xml.rels>&#65279;<?xml version="1.0" encoding="UTF-8" standalone="yes"?>
<Relationships xmlns="http://schemas.openxmlformats.org/package/2006/relationships">
  <Relationship Id="rId3" Type="http://schemas.openxmlformats.org/officeDocument/2006/relationships/image" Target="../media/image43.jpeg" />
  <Relationship Id="rId2" Type="http://schemas.openxmlformats.org/officeDocument/2006/relationships/notesSlide" Target="../notesSlides/notesSlide41.xml" />
  <Relationship Id="rId1" Type="http://schemas.openxmlformats.org/officeDocument/2006/relationships/slideLayout" Target="../slideLayouts/slideLayout2.xml" />
</Relationships>
</file>

<file path=ppt/slides/_rels/slide42.xml.rels>&#65279;<?xml version="1.0" encoding="UTF-8" standalone="yes"?>
<Relationships xmlns="http://schemas.openxmlformats.org/package/2006/relationships">
  <Relationship Id="rId2" Type="http://schemas.openxmlformats.org/officeDocument/2006/relationships/notesSlide" Target="../notesSlides/notesSlide42.xml" />
  <Relationship Id="rId1" Type="http://schemas.openxmlformats.org/officeDocument/2006/relationships/slideLayout" Target="../slideLayouts/slideLayout2.xml" />
</Relationships>
</file>

<file path=ppt/slides/_rels/slide43.xml.rels>&#65279;<?xml version="1.0" encoding="UTF-8" standalone="yes"?>
<Relationships xmlns="http://schemas.openxmlformats.org/package/2006/relationships">
  <Relationship Id="rId2" Type="http://schemas.openxmlformats.org/officeDocument/2006/relationships/notesSlide" Target="../notesSlides/notesSlide43.xml" />
  <Relationship Id="rId1" Type="http://schemas.openxmlformats.org/officeDocument/2006/relationships/slideLayout" Target="../slideLayouts/slideLayout2.xml" />
</Relationships>
</file>

<file path=ppt/slides/_rels/slide44.xml.rels>&#65279;<?xml version="1.0" encoding="UTF-8" standalone="yes"?>
<Relationships xmlns="http://schemas.openxmlformats.org/package/2006/relationships">
  <Relationship Id="rId2" Type="http://schemas.openxmlformats.org/officeDocument/2006/relationships/notesSlide" Target="../notesSlides/notesSlide44.xml" />
  <Relationship Id="rId1" Type="http://schemas.openxmlformats.org/officeDocument/2006/relationships/slideLayout" Target="../slideLayouts/slideLayout2.xml" />
</Relationships>
</file>

<file path=ppt/slides/_rels/slide45.xml.rels>&#65279;<?xml version="1.0" encoding="UTF-8" standalone="yes"?>
<Relationships xmlns="http://schemas.openxmlformats.org/package/2006/relationships">
  <Relationship Id="rId2" Type="http://schemas.openxmlformats.org/officeDocument/2006/relationships/notesSlide" Target="../notesSlides/notesSlide45.xml" />
  <Relationship Id="rId1" Type="http://schemas.openxmlformats.org/officeDocument/2006/relationships/slideLayout" Target="../slideLayouts/slideLayout2.xml" />
</Relationships>
</file>

<file path=ppt/slides/_rels/slide46.xml.rels>&#65279;<?xml version="1.0" encoding="UTF-8" standalone="yes"?>
<Relationships xmlns="http://schemas.openxmlformats.org/package/2006/relationships">
  <Relationship Id="rId3" Type="http://schemas.openxmlformats.org/officeDocument/2006/relationships/image" Target="../media/image44.png" />
  <Relationship Id="rId2" Type="http://schemas.openxmlformats.org/officeDocument/2006/relationships/notesSlide" Target="../notesSlides/notesSlide46.xml" />
  <Relationship Id="rId1" Type="http://schemas.openxmlformats.org/officeDocument/2006/relationships/slideLayout" Target="../slideLayouts/slideLayout2.xml" />
</Relationships>
</file>

<file path=ppt/slides/_rels/slide47.xml.rels>&#65279;<?xml version="1.0" encoding="UTF-8" standalone="yes"?>
<Relationships xmlns="http://schemas.openxmlformats.org/package/2006/relationships">
  <Relationship Id="rId3" Type="http://schemas.openxmlformats.org/officeDocument/2006/relationships/image" Target="../media/image45.jpeg" />
  <Relationship Id="rId2" Type="http://schemas.openxmlformats.org/officeDocument/2006/relationships/notesSlide" Target="../notesSlides/notesSlide47.xml" />
  <Relationship Id="rId1" Type="http://schemas.openxmlformats.org/officeDocument/2006/relationships/slideLayout" Target="../slideLayouts/slideLayout2.xml" />
</Relationships>
</file>

<file path=ppt/slides/_rels/slide48.xml.rels>&#65279;<?xml version="1.0" encoding="UTF-8" standalone="yes"?>
<Relationships xmlns="http://schemas.openxmlformats.org/package/2006/relationships">
  <Relationship Id="rId3" Type="http://schemas.openxmlformats.org/officeDocument/2006/relationships/image" Target="../media/image46.wmf" />
  <Relationship Id="rId2" Type="http://schemas.openxmlformats.org/officeDocument/2006/relationships/notesSlide" Target="../notesSlides/notesSlide48.xml" />
  <Relationship Id="rId1" Type="http://schemas.openxmlformats.org/officeDocument/2006/relationships/slideLayout" Target="../slideLayouts/slideLayout2.xml" />
</Relationships>
</file>

<file path=ppt/slides/_rels/slide49.xml.rels>&#65279;<?xml version="1.0" encoding="UTF-8" standalone="yes"?>
<Relationships xmlns="http://schemas.openxmlformats.org/package/2006/relationships">
  <Relationship Id="rId3" Type="http://schemas.openxmlformats.org/officeDocument/2006/relationships/image" Target="../media/image47.wmf" />
  <Relationship Id="rId2" Type="http://schemas.openxmlformats.org/officeDocument/2006/relationships/notesSlide" Target="../notesSlides/notesSlide49.xml" />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notesSlide" Target="../notesSlides/notesSlide5.xml" />
  <Relationship Id="rId1" Type="http://schemas.openxmlformats.org/officeDocument/2006/relationships/slideLayout" Target="../slideLayouts/slideLayout2.xml" />
</Relationships>
</file>

<file path=ppt/slides/_rels/slide50.xml.rels>&#65279;<?xml version="1.0" encoding="UTF-8" standalone="yes"?>
<Relationships xmlns="http://schemas.openxmlformats.org/package/2006/relationships">
  <Relationship Id="rId3" Type="http://schemas.openxmlformats.org/officeDocument/2006/relationships/image" Target="../media/image48.wmf" />
  <Relationship Id="rId2" Type="http://schemas.openxmlformats.org/officeDocument/2006/relationships/notesSlide" Target="../notesSlides/notesSlide50.xml" />
  <Relationship Id="rId1" Type="http://schemas.openxmlformats.org/officeDocument/2006/relationships/slideLayout" Target="../slideLayouts/slideLayout2.xml" />
</Relationships>
</file>

<file path=ppt/slides/_rels/slide51.xml.rels>&#65279;<?xml version="1.0" encoding="UTF-8" standalone="yes"?>
<Relationships xmlns="http://schemas.openxmlformats.org/package/2006/relationships">
  <Relationship Id="rId2" Type="http://schemas.openxmlformats.org/officeDocument/2006/relationships/notesSlide" Target="../notesSlides/notesSlide51.xml" />
  <Relationship Id="rId1" Type="http://schemas.openxmlformats.org/officeDocument/2006/relationships/slideLayout" Target="../slideLayouts/slideLayout2.xml" />
</Relationships>
</file>

<file path=ppt/slides/_rels/slide52.xml.rels>&#65279;<?xml version="1.0" encoding="UTF-8" standalone="yes"?>
<Relationships xmlns="http://schemas.openxmlformats.org/package/2006/relationships">
  <Relationship Id="rId2" Type="http://schemas.openxmlformats.org/officeDocument/2006/relationships/notesSlide" Target="../notesSlides/notesSlide52.xml" />
  <Relationship Id="rId1" Type="http://schemas.openxmlformats.org/officeDocument/2006/relationships/slideLayout" Target="../slideLayouts/slideLayout2.xml" />
</Relationships>
</file>

<file path=ppt/slides/_rels/slide53.xml.rels>&#65279;<?xml version="1.0" encoding="UTF-8" standalone="yes"?>
<Relationships xmlns="http://schemas.openxmlformats.org/package/2006/relationships">
  <Relationship Id="rId2" Type="http://schemas.openxmlformats.org/officeDocument/2006/relationships/notesSlide" Target="../notesSlides/notesSlide53.xml" />
  <Relationship Id="rId1" Type="http://schemas.openxmlformats.org/officeDocument/2006/relationships/slideLayout" Target="../slideLayouts/slideLayout2.xml" />
</Relationships>
</file>

<file path=ppt/slides/_rels/slide54.xml.rels>&#65279;<?xml version="1.0" encoding="UTF-8" standalone="yes"?>
<Relationships xmlns="http://schemas.openxmlformats.org/package/2006/relationships">
  <Relationship Id="rId2" Type="http://schemas.openxmlformats.org/officeDocument/2006/relationships/notesSlide" Target="../notesSlides/notesSlide54.xml"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5.png" />
  <Relationship Id="rId2" Type="http://schemas.openxmlformats.org/officeDocument/2006/relationships/notesSlide" Target="../notesSlides/notesSlide6.xml" />
  <Relationship Id="rId1" Type="http://schemas.openxmlformats.org/officeDocument/2006/relationships/slideLayout" Target="../slideLayouts/slideLayout2.xml" />
  <Relationship Id="rId4" Type="http://schemas.openxmlformats.org/officeDocument/2006/relationships/image" Target="../media/image6.jpeg"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7.jpeg" />
  <Relationship Id="rId2" Type="http://schemas.openxmlformats.org/officeDocument/2006/relationships/notesSlide" Target="../notesSlides/notesSlide7.xml" />
  <Relationship Id="rId1" Type="http://schemas.openxmlformats.org/officeDocument/2006/relationships/slideLayout" Target="../slideLayouts/slideLayout17.xml"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8.xml"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9.jpeg" />
  <Relationship Id="rId2" Type="http://schemas.openxmlformats.org/officeDocument/2006/relationships/notesSlide" Target="../notesSlides/notesSlide9.xml"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228600" y="447675"/>
            <a:ext cx="8458200" cy="762000"/>
          </a:xfrm>
        </p:spPr>
        <p:txBody>
          <a:bodyPr/>
          <a:lstStyle/>
          <a:p>
            <a:r>
              <a:rPr lang="en-US" sz="2500" dirty="0" smtClean="0"/>
              <a:t/>
            </a:r>
            <a:br>
              <a:rPr lang="en-US" sz="2500" dirty="0" smtClean="0"/>
            </a:br>
            <a:r>
              <a:rPr lang="en-US" sz="3200" dirty="0" smtClean="0"/>
              <a:t>2012 Ryan White Meeting</a:t>
            </a:r>
            <a:r>
              <a:rPr lang="en-US" sz="2500" dirty="0" smtClean="0"/>
              <a:t>					</a:t>
            </a:r>
            <a:r>
              <a:rPr lang="en-US" sz="1800" dirty="0" smtClean="0"/>
              <a:t/>
            </a:r>
            <a:br>
              <a:rPr lang="en-US" sz="1800" dirty="0" smtClean="0"/>
            </a:br>
            <a:endParaRPr lang="en-US" sz="2500" dirty="0"/>
          </a:p>
        </p:txBody>
      </p:sp>
      <p:sp>
        <p:nvSpPr>
          <p:cNvPr id="77827" name="Text Box 3"/>
          <p:cNvSpPr txBox="1">
            <a:spLocks noChangeArrowheads="1"/>
          </p:cNvSpPr>
          <p:nvPr/>
        </p:nvSpPr>
        <p:spPr bwMode="auto">
          <a:xfrm>
            <a:off x="2514600" y="3987800"/>
            <a:ext cx="411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smtClean="0">
                <a:latin typeface="Calibri" pitchFamily="34" charset="0"/>
                <a:cs typeface="Calibri" pitchFamily="34" charset="0"/>
              </a:rPr>
              <a:t>Adam J. Falcone, Esq.</a:t>
            </a:r>
            <a:endParaRPr lang="en-US" sz="2000" b="1" dirty="0">
              <a:latin typeface="Calibri" pitchFamily="34" charset="0"/>
              <a:cs typeface="Calibri" pitchFamily="34" charset="0"/>
            </a:endParaRPr>
          </a:p>
        </p:txBody>
      </p:sp>
      <p:sp>
        <p:nvSpPr>
          <p:cNvPr id="77829" name="Rectangle 5"/>
          <p:cNvSpPr>
            <a:spLocks noGrp="1" noChangeArrowheads="1"/>
          </p:cNvSpPr>
          <p:nvPr>
            <p:ph type="subTitle" idx="1"/>
          </p:nvPr>
        </p:nvSpPr>
        <p:spPr>
          <a:xfrm>
            <a:off x="1181100" y="1905000"/>
            <a:ext cx="6781800" cy="1295400"/>
          </a:xfrm>
        </p:spPr>
        <p:txBody>
          <a:bodyPr/>
          <a:lstStyle/>
          <a:p>
            <a:pPr>
              <a:lnSpc>
                <a:spcPct val="80000"/>
              </a:lnSpc>
            </a:pPr>
            <a:r>
              <a:rPr lang="en-US" sz="3200" b="1" dirty="0" smtClean="0"/>
              <a:t>Technical Assistance: </a:t>
            </a:r>
          </a:p>
          <a:p>
            <a:pPr>
              <a:lnSpc>
                <a:spcPct val="80000"/>
              </a:lnSpc>
            </a:pPr>
            <a:r>
              <a:rPr lang="en-US" sz="3200" b="1" dirty="0" smtClean="0"/>
              <a:t>Negotiating Contracts with </a:t>
            </a:r>
            <a:r>
              <a:rPr lang="en-US" sz="3200" b="1" dirty="0"/>
              <a:t>Managed Care </a:t>
            </a:r>
            <a:r>
              <a:rPr lang="en-US" sz="3200" b="1" dirty="0" smtClean="0"/>
              <a:t>Organizations</a:t>
            </a:r>
            <a:endParaRPr lang="en-US" sz="3200" dirty="0">
              <a:solidFill>
                <a:srgbClr val="000099"/>
              </a:solidFill>
            </a:endParaRPr>
          </a:p>
          <a:p>
            <a:pPr>
              <a:lnSpc>
                <a:spcPct val="80000"/>
              </a:lnSpc>
            </a:pPr>
            <a:r>
              <a:rPr lang="en-US" sz="3200" dirty="0" smtClean="0">
                <a:solidFill>
                  <a:srgbClr val="000099"/>
                </a:solidFill>
                <a:latin typeface="Arial Black" pitchFamily="34" charset="0"/>
              </a:rPr>
              <a:t> </a:t>
            </a:r>
          </a:p>
        </p:txBody>
      </p:sp>
    </p:spTree>
    <p:extLst>
      <p:ext uri="{BB962C8B-B14F-4D97-AF65-F5344CB8AC3E}">
        <p14:creationId xmlns:p14="http://schemas.microsoft.com/office/powerpoint/2010/main" val="2289555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8A368F1-4A31-4E1F-955B-4D95EB3704C8}" type="slidenum">
              <a:rPr lang="en-US"/>
              <a:pPr/>
              <a:t>10</a:t>
            </a:fld>
            <a:endParaRPr lang="en-US" dirty="0"/>
          </a:p>
        </p:txBody>
      </p:sp>
      <p:sp>
        <p:nvSpPr>
          <p:cNvPr id="82946" name="Rectangle 2"/>
          <p:cNvSpPr>
            <a:spLocks noGrp="1" noChangeArrowheads="1"/>
          </p:cNvSpPr>
          <p:nvPr>
            <p:ph type="title"/>
          </p:nvPr>
        </p:nvSpPr>
        <p:spPr/>
        <p:txBody>
          <a:bodyPr/>
          <a:lstStyle/>
          <a:p>
            <a:r>
              <a:rPr lang="en-US" sz="3200" dirty="0"/>
              <a:t>Service Delivery Models in Managed Care</a:t>
            </a:r>
            <a:r>
              <a:rPr lang="en-US" sz="3200" dirty="0" smtClean="0"/>
              <a:t>: PPOs</a:t>
            </a:r>
            <a:endParaRPr lang="en-US" sz="3200" dirty="0"/>
          </a:p>
        </p:txBody>
      </p:sp>
      <p:sp>
        <p:nvSpPr>
          <p:cNvPr id="82947" name="Rectangle 3"/>
          <p:cNvSpPr>
            <a:spLocks noGrp="1" noChangeArrowheads="1"/>
          </p:cNvSpPr>
          <p:nvPr>
            <p:ph type="body" idx="1"/>
          </p:nvPr>
        </p:nvSpPr>
        <p:spPr>
          <a:xfrm>
            <a:off x="533400" y="990600"/>
            <a:ext cx="4648199" cy="5029200"/>
          </a:xfrm>
        </p:spPr>
        <p:txBody>
          <a:bodyPr>
            <a:normAutofit fontScale="85000" lnSpcReduction="20000"/>
          </a:bodyPr>
          <a:lstStyle/>
          <a:p>
            <a:pPr marL="0" indent="0">
              <a:buNone/>
            </a:pPr>
            <a:r>
              <a:rPr lang="en-US" sz="2800" b="1" dirty="0"/>
              <a:t>Preferred Provider </a:t>
            </a:r>
            <a:r>
              <a:rPr lang="en-US" sz="2800" b="1" dirty="0" smtClean="0"/>
              <a:t>Organizations (PPOs)</a:t>
            </a:r>
            <a:endParaRPr lang="en-US" sz="2800" dirty="0"/>
          </a:p>
          <a:p>
            <a:r>
              <a:rPr lang="en-US" sz="2800" dirty="0" smtClean="0"/>
              <a:t>Arrangements </a:t>
            </a:r>
            <a:r>
              <a:rPr lang="en-US" sz="2800" dirty="0"/>
              <a:t>negotiated between a third-party payer and </a:t>
            </a:r>
            <a:r>
              <a:rPr lang="en-US" sz="2800" dirty="0" smtClean="0"/>
              <a:t>group </a:t>
            </a:r>
            <a:r>
              <a:rPr lang="en-US" sz="2800" dirty="0"/>
              <a:t>of </a:t>
            </a:r>
            <a:r>
              <a:rPr lang="en-US" sz="2800" dirty="0" smtClean="0"/>
              <a:t>providers. </a:t>
            </a:r>
          </a:p>
          <a:p>
            <a:r>
              <a:rPr lang="en-US" sz="2800" dirty="0" smtClean="0"/>
              <a:t>Providers offer discounted fees to payor.</a:t>
            </a:r>
          </a:p>
          <a:p>
            <a:r>
              <a:rPr lang="en-US" sz="2800" dirty="0" smtClean="0"/>
              <a:t>Payor, in </a:t>
            </a:r>
            <a:r>
              <a:rPr lang="en-US" sz="2800" dirty="0"/>
              <a:t>return, </a:t>
            </a:r>
            <a:r>
              <a:rPr lang="en-US" sz="2800" dirty="0" smtClean="0"/>
              <a:t>expects </a:t>
            </a:r>
            <a:r>
              <a:rPr lang="en-US" sz="2800" dirty="0"/>
              <a:t>to receive prompt payment and a certain volume of </a:t>
            </a:r>
            <a:r>
              <a:rPr lang="en-US" sz="2800" dirty="0" smtClean="0"/>
              <a:t>patients.</a:t>
            </a:r>
          </a:p>
          <a:p>
            <a:r>
              <a:rPr lang="en-US" sz="2800" dirty="0" smtClean="0"/>
              <a:t>Easier for enrollees to access care outside network than under HMO, but cost-sharing is higher than for in-network services.</a:t>
            </a:r>
          </a:p>
          <a:p>
            <a:pPr marL="0" indent="0">
              <a:buNone/>
            </a:pPr>
            <a:r>
              <a:rPr lang="en-US" sz="2800" dirty="0"/>
              <a:t> </a:t>
            </a:r>
          </a:p>
          <a:p>
            <a:pPr lvl="2">
              <a:lnSpc>
                <a:spcPct val="80000"/>
              </a:lnSpc>
            </a:pPr>
            <a:endParaRPr lang="en-US" sz="500" b="1" dirty="0"/>
          </a:p>
        </p:txBody>
      </p:sp>
      <p:pic>
        <p:nvPicPr>
          <p:cNvPr id="9220" name="Picture 4" descr="C:\Users\afalcone\AppData\Local\Microsoft\Windows\Temporary Internet Files\Content.IE5\PN8GBRKY\MC9000788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209800"/>
            <a:ext cx="2341096" cy="2076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A58DAE-ECB3-41B7-83E1-9FAA066AF46B}" type="slidenum">
              <a:rPr lang="en-US"/>
              <a:pPr/>
              <a:t>11</a:t>
            </a:fld>
            <a:endParaRPr lang="en-US" dirty="0"/>
          </a:p>
        </p:txBody>
      </p:sp>
      <p:sp>
        <p:nvSpPr>
          <p:cNvPr id="83970" name="Rectangle 2"/>
          <p:cNvSpPr>
            <a:spLocks noGrp="1" noChangeArrowheads="1"/>
          </p:cNvSpPr>
          <p:nvPr>
            <p:ph type="title"/>
          </p:nvPr>
        </p:nvSpPr>
        <p:spPr/>
        <p:txBody>
          <a:bodyPr/>
          <a:lstStyle/>
          <a:p>
            <a:r>
              <a:rPr lang="en-US" sz="2600" dirty="0"/>
              <a:t>Service Delivery Models in Managed Care: </a:t>
            </a:r>
            <a:r>
              <a:rPr lang="en-US" sz="2600" dirty="0" smtClean="0"/>
              <a:t>Specialty Plans</a:t>
            </a:r>
            <a:endParaRPr lang="en-US" sz="2600" dirty="0"/>
          </a:p>
        </p:txBody>
      </p:sp>
      <p:sp>
        <p:nvSpPr>
          <p:cNvPr id="83971" name="Rectangle 3"/>
          <p:cNvSpPr>
            <a:spLocks noGrp="1" noChangeArrowheads="1"/>
          </p:cNvSpPr>
          <p:nvPr>
            <p:ph type="body" idx="1"/>
          </p:nvPr>
        </p:nvSpPr>
        <p:spPr>
          <a:xfrm>
            <a:off x="3505200" y="1219200"/>
            <a:ext cx="5105400" cy="4809744"/>
          </a:xfrm>
        </p:spPr>
        <p:txBody>
          <a:bodyPr>
            <a:normAutofit fontScale="92500" lnSpcReduction="20000"/>
          </a:bodyPr>
          <a:lstStyle/>
          <a:p>
            <a:r>
              <a:rPr lang="en-US" sz="2800" dirty="0" smtClean="0"/>
              <a:t>Many public and private payors provide specialized services through separate plans (sometimes called a </a:t>
            </a:r>
            <a:r>
              <a:rPr lang="en-US" sz="2800" b="1" dirty="0" smtClean="0"/>
              <a:t>carve-out</a:t>
            </a:r>
            <a:r>
              <a:rPr lang="en-US" sz="2800" dirty="0" smtClean="0"/>
              <a:t>).</a:t>
            </a:r>
          </a:p>
          <a:p>
            <a:r>
              <a:rPr lang="en-US" sz="2800" dirty="0" smtClean="0"/>
              <a:t>Common services to provide through carve-out plans are </a:t>
            </a:r>
            <a:r>
              <a:rPr lang="en-US" sz="2800" b="1" dirty="0" smtClean="0"/>
              <a:t>dental care, prescription drugs, behavioral health services, </a:t>
            </a:r>
            <a:r>
              <a:rPr lang="en-US" sz="2800" dirty="0" smtClean="0"/>
              <a:t>and </a:t>
            </a:r>
            <a:r>
              <a:rPr lang="en-US" sz="2800" b="1" dirty="0" smtClean="0"/>
              <a:t>vision care</a:t>
            </a:r>
            <a:r>
              <a:rPr lang="en-US" sz="2800" dirty="0" smtClean="0"/>
              <a:t>.</a:t>
            </a:r>
          </a:p>
          <a:p>
            <a:r>
              <a:rPr lang="en-US" sz="2800" dirty="0" smtClean="0"/>
              <a:t>Concept behind carve-out plans is that a specialized entity can better handle risk associated with these services.</a:t>
            </a:r>
            <a:endParaRPr lang="en-US" sz="600" dirty="0"/>
          </a:p>
          <a:p>
            <a:pPr marL="914400" lvl="2" indent="0">
              <a:buNone/>
            </a:pPr>
            <a:r>
              <a:rPr lang="en-US" sz="600" dirty="0" smtClean="0"/>
              <a:t> </a:t>
            </a:r>
            <a:endParaRPr lang="en-US" sz="600" dirty="0"/>
          </a:p>
        </p:txBody>
      </p:sp>
      <p:pic>
        <p:nvPicPr>
          <p:cNvPr id="11268" name="Picture 4" descr="C:\Users\afalcone\AppData\Local\Microsoft\Windows\Temporary Internet Files\Content.IE5\C1QZ1GZH\MP9004030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990600"/>
            <a:ext cx="2201918" cy="1473183"/>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afalcone\AppData\Local\Microsoft\Windows\Temporary Internet Files\Content.IE5\PN8GBRKY\MP9003373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267200"/>
            <a:ext cx="2201918" cy="153314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afalcone\AppData\Local\Microsoft\Windows\Temporary Internet Files\Content.IE5\PN8GBRKY\MP90017547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848" y="2667000"/>
            <a:ext cx="2185670" cy="145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724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447800"/>
            <a:ext cx="8305800" cy="615950"/>
          </a:xfrm>
        </p:spPr>
        <p:txBody>
          <a:bodyPr/>
          <a:lstStyle/>
          <a:p>
            <a:r>
              <a:rPr lang="en-US" sz="3000" dirty="0" smtClean="0"/>
              <a:t>Provider Reimbursement Methods</a:t>
            </a:r>
            <a:endParaRPr lang="en-US" sz="3000" dirty="0"/>
          </a:p>
        </p:txBody>
      </p:sp>
      <p:sp>
        <p:nvSpPr>
          <p:cNvPr id="4" name="Slide Number Placeholder 3"/>
          <p:cNvSpPr>
            <a:spLocks noGrp="1"/>
          </p:cNvSpPr>
          <p:nvPr>
            <p:ph type="sldNum" sz="quarter" idx="10"/>
          </p:nvPr>
        </p:nvSpPr>
        <p:spPr/>
        <p:txBody>
          <a:bodyPr/>
          <a:lstStyle/>
          <a:p>
            <a:fld id="{57B77A11-C550-4BC6-BAAE-DD9FEC10B000}" type="slidenum">
              <a:rPr lang="en-US" smtClean="0"/>
              <a:pPr/>
              <a:t>12</a:t>
            </a:fld>
            <a:endParaRPr lang="en-US" dirty="0"/>
          </a:p>
        </p:txBody>
      </p:sp>
      <p:pic>
        <p:nvPicPr>
          <p:cNvPr id="12290" name="Picture 2" descr="C:\Users\afalcone\AppData\Local\Microsoft\Windows\Temporary Internet Files\Content.IE5\NBJWIGRJ\MC9004403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967" y="25908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639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741F805-1608-40A4-82AF-F223130693E7}" type="slidenum">
              <a:rPr lang="en-US"/>
              <a:pPr/>
              <a:t>13</a:t>
            </a:fld>
            <a:endParaRPr lang="en-US" dirty="0"/>
          </a:p>
        </p:txBody>
      </p:sp>
      <p:sp>
        <p:nvSpPr>
          <p:cNvPr id="86018" name="Rectangle 2"/>
          <p:cNvSpPr>
            <a:spLocks noGrp="1" noChangeArrowheads="1"/>
          </p:cNvSpPr>
          <p:nvPr>
            <p:ph type="title"/>
          </p:nvPr>
        </p:nvSpPr>
        <p:spPr/>
        <p:txBody>
          <a:bodyPr/>
          <a:lstStyle/>
          <a:p>
            <a:r>
              <a:rPr lang="en-US" sz="3000" dirty="0"/>
              <a:t>Provider Reimbursement </a:t>
            </a:r>
            <a:r>
              <a:rPr lang="en-US" sz="3000" dirty="0" smtClean="0"/>
              <a:t>Methods: Fee-for-Service </a:t>
            </a:r>
            <a:endParaRPr lang="en-US" sz="3000" dirty="0"/>
          </a:p>
        </p:txBody>
      </p:sp>
      <p:sp>
        <p:nvSpPr>
          <p:cNvPr id="86019" name="Rectangle 3"/>
          <p:cNvSpPr>
            <a:spLocks noGrp="1" noChangeArrowheads="1"/>
          </p:cNvSpPr>
          <p:nvPr>
            <p:ph type="body" idx="1"/>
          </p:nvPr>
        </p:nvSpPr>
        <p:spPr>
          <a:xfrm>
            <a:off x="533401" y="838200"/>
            <a:ext cx="4191000" cy="5105400"/>
          </a:xfrm>
        </p:spPr>
        <p:txBody>
          <a:bodyPr>
            <a:normAutofit fontScale="92500" lnSpcReduction="20000"/>
          </a:bodyPr>
          <a:lstStyle/>
          <a:p>
            <a:pPr lvl="2"/>
            <a:endParaRPr lang="en-US" sz="600" dirty="0"/>
          </a:p>
          <a:p>
            <a:r>
              <a:rPr lang="en-US" sz="2800" dirty="0" smtClean="0"/>
              <a:t>Provider </a:t>
            </a:r>
            <a:r>
              <a:rPr lang="en-US" sz="2800" dirty="0"/>
              <a:t>agrees to a fee schedule (typically, with a different fee for each service</a:t>
            </a:r>
            <a:r>
              <a:rPr lang="en-US" sz="2800" dirty="0" smtClean="0"/>
              <a:t>).</a:t>
            </a:r>
          </a:p>
          <a:p>
            <a:r>
              <a:rPr lang="en-US" sz="2800" dirty="0" smtClean="0"/>
              <a:t>Provider </a:t>
            </a:r>
            <a:r>
              <a:rPr lang="en-US" sz="2800" dirty="0"/>
              <a:t>submits to </a:t>
            </a:r>
            <a:r>
              <a:rPr lang="en-US" sz="2800" dirty="0" smtClean="0"/>
              <a:t>MCO </a:t>
            </a:r>
            <a:r>
              <a:rPr lang="en-US" sz="2800" dirty="0"/>
              <a:t>a retrospective claim for each service </a:t>
            </a:r>
            <a:r>
              <a:rPr lang="en-US" sz="2800" dirty="0" smtClean="0"/>
              <a:t>provided.</a:t>
            </a:r>
          </a:p>
          <a:p>
            <a:r>
              <a:rPr lang="en-US" sz="2800" dirty="0" smtClean="0"/>
              <a:t>High </a:t>
            </a:r>
            <a:r>
              <a:rPr lang="en-US" sz="2800" dirty="0"/>
              <a:t>volume of service </a:t>
            </a:r>
            <a:r>
              <a:rPr lang="en-US" sz="2800" dirty="0" smtClean="0"/>
              <a:t>usage, or usage of costlier services, </a:t>
            </a:r>
            <a:r>
              <a:rPr lang="en-US" sz="2800" dirty="0"/>
              <a:t>benefits the provider, since each service is billed </a:t>
            </a:r>
            <a:r>
              <a:rPr lang="en-US" sz="2800" dirty="0" smtClean="0"/>
              <a:t>separately.</a:t>
            </a:r>
          </a:p>
          <a:p>
            <a:r>
              <a:rPr lang="en-US" sz="2800" dirty="0" smtClean="0"/>
              <a:t>Revenues </a:t>
            </a:r>
            <a:r>
              <a:rPr lang="en-US" sz="2800" dirty="0"/>
              <a:t>increase as more services are </a:t>
            </a:r>
            <a:r>
              <a:rPr lang="en-US" sz="2800" dirty="0" smtClean="0"/>
              <a:t>provided.  </a:t>
            </a:r>
            <a:endParaRPr lang="en-US" sz="2800" dirty="0"/>
          </a:p>
        </p:txBody>
      </p:sp>
      <p:pic>
        <p:nvPicPr>
          <p:cNvPr id="14338" name="Picture 2" descr="C:\Users\afalcone\AppData\Local\Microsoft\Windows\Temporary Internet Files\Content.IE5\NBJWIGRJ\MP90044873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81200"/>
            <a:ext cx="3545788" cy="26328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741F805-1608-40A4-82AF-F223130693E7}" type="slidenum">
              <a:rPr lang="en-US"/>
              <a:pPr/>
              <a:t>14</a:t>
            </a:fld>
            <a:endParaRPr lang="en-US" dirty="0"/>
          </a:p>
        </p:txBody>
      </p:sp>
      <p:sp>
        <p:nvSpPr>
          <p:cNvPr id="86018" name="Rectangle 2"/>
          <p:cNvSpPr>
            <a:spLocks noGrp="1" noChangeArrowheads="1"/>
          </p:cNvSpPr>
          <p:nvPr>
            <p:ph type="title"/>
          </p:nvPr>
        </p:nvSpPr>
        <p:spPr/>
        <p:txBody>
          <a:bodyPr/>
          <a:lstStyle/>
          <a:p>
            <a:r>
              <a:rPr lang="en-US" sz="3000" dirty="0"/>
              <a:t>Provider Reimbursement </a:t>
            </a:r>
            <a:r>
              <a:rPr lang="en-US" sz="3000" dirty="0" smtClean="0"/>
              <a:t>Methods: Fee-for-Service </a:t>
            </a:r>
            <a:endParaRPr lang="en-US" sz="3000" dirty="0"/>
          </a:p>
        </p:txBody>
      </p:sp>
      <p:sp>
        <p:nvSpPr>
          <p:cNvPr id="86019" name="Rectangle 3"/>
          <p:cNvSpPr>
            <a:spLocks noGrp="1" noChangeArrowheads="1"/>
          </p:cNvSpPr>
          <p:nvPr>
            <p:ph type="body" idx="1"/>
          </p:nvPr>
        </p:nvSpPr>
        <p:spPr>
          <a:xfrm>
            <a:off x="533400" y="1107281"/>
            <a:ext cx="4953000" cy="4648200"/>
          </a:xfrm>
        </p:spPr>
        <p:txBody>
          <a:bodyPr>
            <a:normAutofit fontScale="92500" lnSpcReduction="20000"/>
          </a:bodyPr>
          <a:lstStyle/>
          <a:p>
            <a:pPr lvl="2"/>
            <a:endParaRPr lang="en-US" sz="600" dirty="0"/>
          </a:p>
          <a:p>
            <a:r>
              <a:rPr lang="en-US" sz="2600" dirty="0" smtClean="0"/>
              <a:t>Main </a:t>
            </a:r>
            <a:r>
              <a:rPr lang="en-US" sz="2600" b="1" dirty="0" smtClean="0"/>
              <a:t>advantage </a:t>
            </a:r>
            <a:r>
              <a:rPr lang="en-US" sz="2600" dirty="0" smtClean="0"/>
              <a:t>of fee-for-service payment is predictability.</a:t>
            </a:r>
          </a:p>
          <a:p>
            <a:r>
              <a:rPr lang="en-US" sz="2600" b="1" dirty="0" smtClean="0"/>
              <a:t>Disadvantages </a:t>
            </a:r>
            <a:r>
              <a:rPr lang="en-US" sz="2600" dirty="0" smtClean="0"/>
              <a:t>of fee-for service payment:</a:t>
            </a:r>
          </a:p>
          <a:p>
            <a:pPr lvl="1"/>
            <a:r>
              <a:rPr lang="en-US" sz="2600" dirty="0" smtClean="0"/>
              <a:t>Burdensome claims submission process</a:t>
            </a:r>
          </a:p>
          <a:p>
            <a:pPr lvl="1"/>
            <a:r>
              <a:rPr lang="en-US" sz="2600" dirty="0" smtClean="0"/>
              <a:t>Payment disputes arising where MCO determines claim submitted not to be a “clean claim”</a:t>
            </a:r>
          </a:p>
          <a:p>
            <a:pPr lvl="1"/>
            <a:r>
              <a:rPr lang="en-US" sz="2600" dirty="0" smtClean="0"/>
              <a:t>Provider responsibilities relating to coordination of benefits (identifying third-party payors)  </a:t>
            </a:r>
            <a:endParaRPr lang="en-US" sz="2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147888"/>
            <a:ext cx="1579563"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207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741F805-1608-40A4-82AF-F223130693E7}" type="slidenum">
              <a:rPr lang="en-US"/>
              <a:pPr/>
              <a:t>15</a:t>
            </a:fld>
            <a:endParaRPr lang="en-US" dirty="0"/>
          </a:p>
        </p:txBody>
      </p:sp>
      <p:sp>
        <p:nvSpPr>
          <p:cNvPr id="86018" name="Rectangle 2"/>
          <p:cNvSpPr>
            <a:spLocks noGrp="1" noChangeArrowheads="1"/>
          </p:cNvSpPr>
          <p:nvPr>
            <p:ph type="title"/>
          </p:nvPr>
        </p:nvSpPr>
        <p:spPr/>
        <p:txBody>
          <a:bodyPr/>
          <a:lstStyle/>
          <a:p>
            <a:r>
              <a:rPr lang="en-US" sz="3200" dirty="0"/>
              <a:t>Provider Reimbursement </a:t>
            </a:r>
            <a:r>
              <a:rPr lang="en-US" sz="3200" dirty="0" smtClean="0"/>
              <a:t>Methods: Capitation </a:t>
            </a:r>
            <a:endParaRPr lang="en-US" sz="3200" dirty="0"/>
          </a:p>
        </p:txBody>
      </p:sp>
      <p:sp>
        <p:nvSpPr>
          <p:cNvPr id="86019" name="Rectangle 3"/>
          <p:cNvSpPr>
            <a:spLocks noGrp="1" noChangeArrowheads="1"/>
          </p:cNvSpPr>
          <p:nvPr>
            <p:ph type="body" idx="1"/>
          </p:nvPr>
        </p:nvSpPr>
        <p:spPr>
          <a:xfrm>
            <a:off x="457201" y="762000"/>
            <a:ext cx="5638800" cy="4648200"/>
          </a:xfrm>
        </p:spPr>
        <p:txBody>
          <a:bodyPr/>
          <a:lstStyle/>
          <a:p>
            <a:pPr lvl="2"/>
            <a:endParaRPr lang="en-US" sz="600" dirty="0"/>
          </a:p>
          <a:p>
            <a:r>
              <a:rPr lang="en-US" sz="2800" dirty="0"/>
              <a:t>P</a:t>
            </a:r>
            <a:r>
              <a:rPr lang="en-US" sz="2800" dirty="0" smtClean="0"/>
              <a:t>rovider </a:t>
            </a:r>
            <a:r>
              <a:rPr lang="en-US" sz="2800" dirty="0"/>
              <a:t>receives </a:t>
            </a:r>
            <a:r>
              <a:rPr lang="en-US" sz="2800" dirty="0" smtClean="0"/>
              <a:t>prospective </a:t>
            </a:r>
            <a:r>
              <a:rPr lang="en-US" sz="2800" dirty="0"/>
              <a:t>flat payment for each enrollee per month </a:t>
            </a:r>
            <a:r>
              <a:rPr lang="en-US" sz="2800" dirty="0" smtClean="0"/>
              <a:t>(</a:t>
            </a:r>
            <a:r>
              <a:rPr lang="en-US" sz="2800" b="1" dirty="0" smtClean="0"/>
              <a:t>“</a:t>
            </a:r>
            <a:r>
              <a:rPr lang="en-US" sz="2800" b="1" dirty="0"/>
              <a:t>per member per month,”</a:t>
            </a:r>
            <a:r>
              <a:rPr lang="en-US" sz="2800" dirty="0"/>
              <a:t> or </a:t>
            </a:r>
            <a:r>
              <a:rPr lang="en-US" sz="2800" b="1" dirty="0"/>
              <a:t>PMPM</a:t>
            </a:r>
            <a:r>
              <a:rPr lang="en-US" sz="2800" dirty="0"/>
              <a:t>, payment</a:t>
            </a:r>
            <a:r>
              <a:rPr lang="en-US" sz="2800" dirty="0" smtClean="0"/>
              <a:t>). </a:t>
            </a:r>
          </a:p>
          <a:p>
            <a:r>
              <a:rPr lang="en-US" sz="2800" dirty="0" smtClean="0"/>
              <a:t>Payment does not vary according to number </a:t>
            </a:r>
            <a:r>
              <a:rPr lang="en-US" sz="2800" dirty="0"/>
              <a:t>or nature of services </a:t>
            </a:r>
            <a:r>
              <a:rPr lang="en-US" sz="2800" dirty="0" smtClean="0"/>
              <a:t>provided.</a:t>
            </a:r>
          </a:p>
          <a:p>
            <a:r>
              <a:rPr lang="en-US" sz="2800" dirty="0" smtClean="0"/>
              <a:t>Number </a:t>
            </a:r>
            <a:r>
              <a:rPr lang="en-US" sz="2800" dirty="0"/>
              <a:t>of enrollees in </a:t>
            </a:r>
            <a:r>
              <a:rPr lang="en-US" sz="2800" dirty="0" smtClean="0"/>
              <a:t>provider’s </a:t>
            </a:r>
            <a:r>
              <a:rPr lang="en-US" sz="2800" b="1" dirty="0"/>
              <a:t>panel</a:t>
            </a:r>
            <a:r>
              <a:rPr lang="en-US" sz="2800" dirty="0"/>
              <a:t>, rather than the actual utilization of services, dictates </a:t>
            </a:r>
            <a:r>
              <a:rPr lang="en-US" sz="2800" dirty="0" smtClean="0"/>
              <a:t>payment.</a:t>
            </a:r>
            <a:endParaRPr lang="en-US" sz="2600" dirty="0"/>
          </a:p>
        </p:txBody>
      </p:sp>
      <p:pic>
        <p:nvPicPr>
          <p:cNvPr id="5" name="Picture 4" descr="rbso_2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2057400"/>
            <a:ext cx="1335069" cy="3322431"/>
          </a:xfrm>
          <a:prstGeom prst="rect">
            <a:avLst/>
          </a:prstGeom>
        </p:spPr>
      </p:pic>
    </p:spTree>
    <p:extLst>
      <p:ext uri="{BB962C8B-B14F-4D97-AF65-F5344CB8AC3E}">
        <p14:creationId xmlns:p14="http://schemas.microsoft.com/office/powerpoint/2010/main" val="2258888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571E4BD-E721-4F2D-BA5C-6F58F01950B4}" type="slidenum">
              <a:rPr lang="en-US"/>
              <a:pPr/>
              <a:t>16</a:t>
            </a:fld>
            <a:endParaRPr lang="en-US" dirty="0"/>
          </a:p>
        </p:txBody>
      </p:sp>
      <p:sp>
        <p:nvSpPr>
          <p:cNvPr id="87042" name="Rectangle 2"/>
          <p:cNvSpPr>
            <a:spLocks noGrp="1" noChangeArrowheads="1"/>
          </p:cNvSpPr>
          <p:nvPr>
            <p:ph type="title"/>
          </p:nvPr>
        </p:nvSpPr>
        <p:spPr/>
        <p:txBody>
          <a:bodyPr/>
          <a:lstStyle/>
          <a:p>
            <a:r>
              <a:rPr lang="en-US" sz="3200" dirty="0"/>
              <a:t>Provider Reimbursement Methods: Capitation </a:t>
            </a:r>
          </a:p>
        </p:txBody>
      </p:sp>
      <p:sp>
        <p:nvSpPr>
          <p:cNvPr id="87043" name="Rectangle 3"/>
          <p:cNvSpPr>
            <a:spLocks noGrp="1" noChangeArrowheads="1"/>
          </p:cNvSpPr>
          <p:nvPr>
            <p:ph type="body" idx="1"/>
          </p:nvPr>
        </p:nvSpPr>
        <p:spPr>
          <a:xfrm>
            <a:off x="3235124" y="1066800"/>
            <a:ext cx="5638800" cy="4724400"/>
          </a:xfrm>
        </p:spPr>
        <p:txBody>
          <a:bodyPr>
            <a:normAutofit fontScale="92500" lnSpcReduction="10000"/>
          </a:bodyPr>
          <a:lstStyle/>
          <a:p>
            <a:pPr marL="0" indent="0">
              <a:buNone/>
            </a:pPr>
            <a:r>
              <a:rPr lang="en-US" sz="2600" b="1" dirty="0" smtClean="0"/>
              <a:t>Advantages</a:t>
            </a:r>
            <a:r>
              <a:rPr lang="en-US" sz="2600" dirty="0" smtClean="0"/>
              <a:t> of capitation:</a:t>
            </a:r>
          </a:p>
          <a:p>
            <a:r>
              <a:rPr lang="en-US" sz="2600" dirty="0" smtClean="0"/>
              <a:t>Non-clinical services, such as case management, can be taken into account in payment.</a:t>
            </a:r>
          </a:p>
          <a:p>
            <a:r>
              <a:rPr lang="en-US" sz="2600" dirty="0" smtClean="0"/>
              <a:t>Disputes </a:t>
            </a:r>
            <a:r>
              <a:rPr lang="en-US" sz="2600" dirty="0"/>
              <a:t>over payment </a:t>
            </a:r>
            <a:r>
              <a:rPr lang="en-US" sz="2600" dirty="0" smtClean="0"/>
              <a:t>less </a:t>
            </a:r>
            <a:r>
              <a:rPr lang="en-US" sz="2600" dirty="0"/>
              <a:t>likely to arise under capitation than under </a:t>
            </a:r>
            <a:r>
              <a:rPr lang="en-US" sz="2600" dirty="0" smtClean="0"/>
              <a:t>fee-for-service.</a:t>
            </a:r>
          </a:p>
          <a:p>
            <a:pPr marL="0" indent="0">
              <a:buNone/>
            </a:pPr>
            <a:r>
              <a:rPr lang="en-US" sz="2600" b="1" dirty="0" smtClean="0"/>
              <a:t>Disadvantages</a:t>
            </a:r>
            <a:r>
              <a:rPr lang="en-US" sz="2600" dirty="0" smtClean="0"/>
              <a:t> of capitation:</a:t>
            </a:r>
            <a:endParaRPr lang="en-US" sz="2600" dirty="0"/>
          </a:p>
          <a:p>
            <a:r>
              <a:rPr lang="en-US" sz="2600" dirty="0" smtClean="0"/>
              <a:t>Unpredictability</a:t>
            </a:r>
          </a:p>
          <a:p>
            <a:r>
              <a:rPr lang="en-US" sz="2600" dirty="0" smtClean="0"/>
              <a:t>Capitation may encourage providers </a:t>
            </a:r>
            <a:r>
              <a:rPr lang="en-US" sz="2600" dirty="0"/>
              <a:t>to ration treatment in order to contain </a:t>
            </a:r>
            <a:r>
              <a:rPr lang="en-US" sz="2600" dirty="0" smtClean="0"/>
              <a:t>costs.</a:t>
            </a:r>
            <a:endParaRPr lang="en-US" sz="2600" dirty="0"/>
          </a:p>
          <a:p>
            <a:pPr marL="914400" lvl="2" indent="0">
              <a:buNone/>
            </a:pPr>
            <a:endParaRPr lang="en-US" sz="2600" dirty="0"/>
          </a:p>
        </p:txBody>
      </p:sp>
      <p:pic>
        <p:nvPicPr>
          <p:cNvPr id="16387" name="Picture 3" descr="C:\Users\afalcone\AppData\Local\Microsoft\Windows\Temporary Internet Files\Content.IE5\ABH8X8LO\MP9001755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2863456" cy="1923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E0B158E-5295-48E9-B1F2-DDE762428F9B}" type="slidenum">
              <a:rPr lang="en-US"/>
              <a:pPr/>
              <a:t>17</a:t>
            </a:fld>
            <a:endParaRPr lang="en-US" dirty="0"/>
          </a:p>
        </p:txBody>
      </p:sp>
      <p:sp>
        <p:nvSpPr>
          <p:cNvPr id="130050" name="Rectangle 2"/>
          <p:cNvSpPr>
            <a:spLocks noGrp="1" noChangeArrowheads="1"/>
          </p:cNvSpPr>
          <p:nvPr>
            <p:ph type="title"/>
          </p:nvPr>
        </p:nvSpPr>
        <p:spPr/>
        <p:txBody>
          <a:bodyPr/>
          <a:lstStyle/>
          <a:p>
            <a:r>
              <a:rPr lang="en-US" sz="2600" dirty="0"/>
              <a:t>Provider Reimbursement Methods: </a:t>
            </a:r>
            <a:r>
              <a:rPr lang="en-US" sz="2600" dirty="0" smtClean="0"/>
              <a:t>Care Management Fees</a:t>
            </a:r>
            <a:endParaRPr lang="en-US" sz="2600" dirty="0"/>
          </a:p>
        </p:txBody>
      </p:sp>
      <p:sp>
        <p:nvSpPr>
          <p:cNvPr id="130051" name="Rectangle 3"/>
          <p:cNvSpPr>
            <a:spLocks noGrp="1" noChangeArrowheads="1"/>
          </p:cNvSpPr>
          <p:nvPr>
            <p:ph type="body" idx="1"/>
          </p:nvPr>
        </p:nvSpPr>
        <p:spPr>
          <a:xfrm>
            <a:off x="228600" y="1066800"/>
            <a:ext cx="5410200" cy="4648200"/>
          </a:xfrm>
        </p:spPr>
        <p:txBody>
          <a:bodyPr>
            <a:normAutofit fontScale="85000" lnSpcReduction="20000"/>
          </a:bodyPr>
          <a:lstStyle/>
          <a:p>
            <a:r>
              <a:rPr lang="en-US" sz="2600" b="1" dirty="0" smtClean="0"/>
              <a:t>“Primary </a:t>
            </a:r>
            <a:r>
              <a:rPr lang="en-US" sz="2600" b="1" dirty="0"/>
              <a:t>care medical home” (PCMH) </a:t>
            </a:r>
            <a:r>
              <a:rPr lang="en-US" sz="2600" b="1" dirty="0" smtClean="0"/>
              <a:t>model</a:t>
            </a:r>
            <a:r>
              <a:rPr lang="en-US" sz="2600" dirty="0" smtClean="0"/>
              <a:t>: each </a:t>
            </a:r>
            <a:r>
              <a:rPr lang="en-US" sz="2600" dirty="0"/>
              <a:t>patient </a:t>
            </a:r>
            <a:r>
              <a:rPr lang="en-US" sz="2600" dirty="0" smtClean="0"/>
              <a:t>has a </a:t>
            </a:r>
            <a:r>
              <a:rPr lang="en-US" sz="2600" dirty="0"/>
              <a:t>relationship with a </a:t>
            </a:r>
            <a:r>
              <a:rPr lang="en-US" sz="2600" dirty="0" smtClean="0"/>
              <a:t>PCP </a:t>
            </a:r>
            <a:r>
              <a:rPr lang="en-US" sz="2600" dirty="0"/>
              <a:t>who serves as </a:t>
            </a:r>
            <a:r>
              <a:rPr lang="en-US" sz="2600" dirty="0" smtClean="0"/>
              <a:t>patient’s </a:t>
            </a:r>
            <a:r>
              <a:rPr lang="en-US" sz="2600" dirty="0"/>
              <a:t>first </a:t>
            </a:r>
            <a:r>
              <a:rPr lang="en-US" sz="2600" dirty="0" smtClean="0"/>
              <a:t>contact.</a:t>
            </a:r>
          </a:p>
          <a:p>
            <a:r>
              <a:rPr lang="en-US" sz="2600" dirty="0" smtClean="0"/>
              <a:t>PCMH </a:t>
            </a:r>
            <a:r>
              <a:rPr lang="en-US" sz="2600" dirty="0"/>
              <a:t>programs encourage </a:t>
            </a:r>
            <a:r>
              <a:rPr lang="en-US" sz="2600" dirty="0" smtClean="0"/>
              <a:t>PCPs </a:t>
            </a:r>
            <a:r>
              <a:rPr lang="en-US" sz="2600" dirty="0"/>
              <a:t>to provide </a:t>
            </a:r>
            <a:r>
              <a:rPr lang="en-US" sz="2600" dirty="0" smtClean="0"/>
              <a:t>care management and other enabling services.</a:t>
            </a:r>
          </a:p>
          <a:p>
            <a:r>
              <a:rPr lang="en-US" sz="2600" dirty="0" smtClean="0"/>
              <a:t>Recent </a:t>
            </a:r>
            <a:r>
              <a:rPr lang="en-US" sz="2600" dirty="0"/>
              <a:t>years have also seen </a:t>
            </a:r>
            <a:r>
              <a:rPr lang="en-US" sz="2600" dirty="0" smtClean="0"/>
              <a:t>rise </a:t>
            </a:r>
            <a:r>
              <a:rPr lang="en-US" sz="2600" dirty="0"/>
              <a:t>in “disease management” </a:t>
            </a:r>
            <a:r>
              <a:rPr lang="en-US" sz="2600" dirty="0" smtClean="0"/>
              <a:t>programs in which PCP is required to implement plan </a:t>
            </a:r>
            <a:r>
              <a:rPr lang="en-US" sz="2600" dirty="0"/>
              <a:t>of care addressing chronic </a:t>
            </a:r>
            <a:r>
              <a:rPr lang="en-US" sz="2600" dirty="0" smtClean="0"/>
              <a:t>condition.</a:t>
            </a:r>
          </a:p>
          <a:p>
            <a:r>
              <a:rPr lang="en-US" sz="2600" dirty="0" smtClean="0"/>
              <a:t>A per-member-per-month fee often used by payors or MCOs for care management services when the provider is otherwise paid on fee-for-service basis.</a:t>
            </a:r>
          </a:p>
        </p:txBody>
      </p:sp>
      <p:pic>
        <p:nvPicPr>
          <p:cNvPr id="22535" name="Picture 7" descr="C:\Users\afalcone\AppData\Local\Microsoft\Windows\Temporary Internet Files\Content.IE5\ABH8X8LO\MP9001850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296" y="1828800"/>
            <a:ext cx="2450592"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Contract Review Strategies</a:t>
            </a:r>
            <a:endParaRPr lang="en-US" sz="3600" dirty="0"/>
          </a:p>
        </p:txBody>
      </p:sp>
      <p:sp>
        <p:nvSpPr>
          <p:cNvPr id="4" name="Slide Number Placeholder 3"/>
          <p:cNvSpPr>
            <a:spLocks noGrp="1"/>
          </p:cNvSpPr>
          <p:nvPr>
            <p:ph type="sldNum" sz="quarter" idx="10"/>
          </p:nvPr>
        </p:nvSpPr>
        <p:spPr/>
        <p:txBody>
          <a:bodyPr/>
          <a:lstStyle/>
          <a:p>
            <a:fld id="{57B77A11-C550-4BC6-BAAE-DD9FEC10B000}" type="slidenum">
              <a:rPr lang="en-US" smtClean="0"/>
              <a:pPr/>
              <a:t>18</a:t>
            </a:fld>
            <a:endParaRPr lang="en-US" dirty="0"/>
          </a:p>
        </p:txBody>
      </p:sp>
      <p:pic>
        <p:nvPicPr>
          <p:cNvPr id="25602" name="Picture 2" descr="C:\Users\afalcone\AppData\Local\Microsoft\Windows\Temporary Internet Files\Content.IE5\ABH8X8LO\MP90030893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85845"/>
            <a:ext cx="4800600" cy="320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416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smtClean="0"/>
              <a:t>Managed Care Contract Review Strategies</a:t>
            </a:r>
            <a:endParaRPr lang="en-US" dirty="0"/>
          </a:p>
        </p:txBody>
      </p:sp>
      <p:sp>
        <p:nvSpPr>
          <p:cNvPr id="90115" name="Rectangle 3"/>
          <p:cNvSpPr>
            <a:spLocks noGrp="1" noChangeArrowheads="1"/>
          </p:cNvSpPr>
          <p:nvPr>
            <p:ph type="body" idx="1"/>
          </p:nvPr>
        </p:nvSpPr>
        <p:spPr/>
        <p:txBody>
          <a:bodyPr>
            <a:normAutofit fontScale="92500" lnSpcReduction="20000"/>
          </a:bodyPr>
          <a:lstStyle/>
          <a:p>
            <a:r>
              <a:rPr lang="en-US" dirty="0" smtClean="0"/>
              <a:t>A thorough review of the proposed contract between the provider and an MCO, from the business, operational, clinical, and legal perspectives, is essential.</a:t>
            </a:r>
          </a:p>
          <a:p>
            <a:r>
              <a:rPr lang="en-US" dirty="0" smtClean="0"/>
              <a:t>The three basic steps:</a:t>
            </a:r>
          </a:p>
          <a:p>
            <a:pPr lvl="1"/>
            <a:r>
              <a:rPr lang="en-US" dirty="0" smtClean="0"/>
              <a:t>Preparation process</a:t>
            </a:r>
          </a:p>
          <a:p>
            <a:pPr lvl="1"/>
            <a:r>
              <a:rPr lang="en-US" dirty="0" smtClean="0"/>
              <a:t>Contract analysis</a:t>
            </a:r>
          </a:p>
          <a:p>
            <a:pPr lvl="1"/>
            <a:r>
              <a:rPr lang="en-US" dirty="0" smtClean="0"/>
              <a:t>Negotiation with MCO</a:t>
            </a:r>
          </a:p>
          <a:p>
            <a:r>
              <a:rPr lang="en-US" dirty="0" smtClean="0"/>
              <a:t>Most MCOs offer a “standard contract”; do not assume that the provider must accept this contract wholesale!</a:t>
            </a:r>
            <a:endParaRPr lang="en-US" dirty="0"/>
          </a:p>
        </p:txBody>
      </p:sp>
      <p:pic>
        <p:nvPicPr>
          <p:cNvPr id="9" name="Picture 8"/>
          <p:cNvPicPr>
            <a:picLocks noChangeAspect="1"/>
          </p:cNvPicPr>
          <p:nvPr/>
        </p:nvPicPr>
        <p:blipFill>
          <a:blip r:embed="rId3"/>
          <a:stretch>
            <a:fillRect/>
          </a:stretch>
        </p:blipFill>
        <p:spPr>
          <a:xfrm>
            <a:off x="5410200" y="2743200"/>
            <a:ext cx="2285234" cy="1515872"/>
          </a:xfrm>
          <a:prstGeom prst="rect">
            <a:avLst/>
          </a:prstGeom>
        </p:spPr>
      </p:pic>
    </p:spTree>
    <p:extLst>
      <p:ext uri="{BB962C8B-B14F-4D97-AF65-F5344CB8AC3E}">
        <p14:creationId xmlns:p14="http://schemas.microsoft.com/office/powerpoint/2010/main" val="2989376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 y="1219200"/>
            <a:ext cx="3429000" cy="238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a:xfrm>
            <a:off x="381000" y="4419600"/>
            <a:ext cx="8763000" cy="1676400"/>
          </a:xfrm>
        </p:spPr>
        <p:txBody>
          <a:bodyPr>
            <a:normAutofit/>
          </a:bodyPr>
          <a:lstStyle/>
          <a:p>
            <a:r>
              <a:rPr lang="en-US" sz="2200" dirty="0" smtClean="0"/>
              <a:t>Commercial support was not received for this activity. </a:t>
            </a:r>
          </a:p>
          <a:p>
            <a:r>
              <a:rPr lang="en-US" sz="2200" dirty="0" smtClean="0"/>
              <a:t>Adam J. Falcone, Esq. has no financial interest or relationships to disclose.</a:t>
            </a:r>
            <a:endParaRPr lang="en-US" sz="2200" dirty="0"/>
          </a:p>
        </p:txBody>
      </p:sp>
      <p:sp>
        <p:nvSpPr>
          <p:cNvPr id="5" name="TextBox 4"/>
          <p:cNvSpPr txBox="1"/>
          <p:nvPr/>
        </p:nvSpPr>
        <p:spPr>
          <a:xfrm>
            <a:off x="3276600" y="1096566"/>
            <a:ext cx="5486400" cy="3077766"/>
          </a:xfrm>
          <a:prstGeom prst="rect">
            <a:avLst/>
          </a:prstGeom>
          <a:noFill/>
        </p:spPr>
        <p:txBody>
          <a:bodyPr wrap="square" rtlCol="0">
            <a:spAutoFit/>
          </a:bodyPr>
          <a:lstStyle/>
          <a:p>
            <a:r>
              <a:rPr lang="en-US" sz="2200" dirty="0">
                <a:latin typeface="Calibri" pitchFamily="34" charset="0"/>
                <a:cs typeface="Calibri" pitchFamily="34" charset="0"/>
              </a:rPr>
              <a:t>This continuing education activity is managed and accredited by Professional Education Services Group.  The information presented in this activity represents the opinion of the authors.  Neither PESG, nor any accrediting organization endorses any commercial products displayed or mentioned in conjunction with this activity. </a:t>
            </a:r>
          </a:p>
          <a:p>
            <a:endParaRPr lang="en-US" dirty="0"/>
          </a:p>
        </p:txBody>
      </p:sp>
    </p:spTree>
    <p:extLst>
      <p:ext uri="{BB962C8B-B14F-4D97-AF65-F5344CB8AC3E}">
        <p14:creationId xmlns:p14="http://schemas.microsoft.com/office/powerpoint/2010/main" val="4005640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smtClean="0"/>
              <a:t>Preparing to Review</a:t>
            </a:r>
            <a:endParaRPr lang="en-US" dirty="0"/>
          </a:p>
        </p:txBody>
      </p:sp>
      <p:sp>
        <p:nvSpPr>
          <p:cNvPr id="91139" name="Rectangle 3"/>
          <p:cNvSpPr>
            <a:spLocks noGrp="1" noChangeArrowheads="1"/>
          </p:cNvSpPr>
          <p:nvPr>
            <p:ph type="body" idx="1"/>
          </p:nvPr>
        </p:nvSpPr>
        <p:spPr>
          <a:xfrm>
            <a:off x="381000" y="1064175"/>
            <a:ext cx="6934200" cy="4953000"/>
          </a:xfrm>
        </p:spPr>
        <p:txBody>
          <a:bodyPr>
            <a:normAutofit fontScale="85000" lnSpcReduction="10000"/>
          </a:bodyPr>
          <a:lstStyle/>
          <a:p>
            <a:r>
              <a:rPr lang="en-US" dirty="0" smtClean="0"/>
              <a:t>Set a timeframe for review.</a:t>
            </a:r>
          </a:p>
          <a:p>
            <a:r>
              <a:rPr lang="en-US" dirty="0" smtClean="0"/>
              <a:t>Assemble review team.</a:t>
            </a:r>
          </a:p>
          <a:p>
            <a:pPr lvl="1"/>
            <a:r>
              <a:rPr lang="en-US" dirty="0" smtClean="0"/>
              <a:t>Establish “point person” and review team lead.</a:t>
            </a:r>
          </a:p>
          <a:p>
            <a:pPr lvl="1"/>
            <a:r>
              <a:rPr lang="en-US" dirty="0" smtClean="0"/>
              <a:t>Assign areas of contract review to team members based on expertise.</a:t>
            </a:r>
          </a:p>
          <a:p>
            <a:r>
              <a:rPr lang="en-US" dirty="0" smtClean="0"/>
              <a:t>Assemble documents.</a:t>
            </a:r>
          </a:p>
          <a:p>
            <a:pPr lvl="1"/>
            <a:r>
              <a:rPr lang="en-US" dirty="0" smtClean="0"/>
              <a:t>Obtain entire proposed contract from MCO, including all referenced and incorporated documents.</a:t>
            </a:r>
          </a:p>
          <a:p>
            <a:pPr lvl="1"/>
            <a:r>
              <a:rPr lang="en-US" dirty="0" smtClean="0"/>
              <a:t>Obtain other documents necessary to understand legal obligations (for example, in Medicaid managed care, the MCO’s contract with the State).</a:t>
            </a:r>
          </a:p>
          <a:p>
            <a:endParaRPr lang="en-US" dirty="0"/>
          </a:p>
        </p:txBody>
      </p:sp>
      <p:pic>
        <p:nvPicPr>
          <p:cNvPr id="6" name="Picture 5"/>
          <p:cNvPicPr>
            <a:picLocks noChangeAspect="1"/>
          </p:cNvPicPr>
          <p:nvPr/>
        </p:nvPicPr>
        <p:blipFill>
          <a:blip r:embed="rId3"/>
          <a:stretch>
            <a:fillRect/>
          </a:stretch>
        </p:blipFill>
        <p:spPr>
          <a:xfrm>
            <a:off x="7162800" y="2133599"/>
            <a:ext cx="1676400" cy="2814153"/>
          </a:xfrm>
          <a:prstGeom prst="rect">
            <a:avLst/>
          </a:prstGeom>
        </p:spPr>
      </p:pic>
    </p:spTree>
    <p:extLst>
      <p:ext uri="{BB962C8B-B14F-4D97-AF65-F5344CB8AC3E}">
        <p14:creationId xmlns:p14="http://schemas.microsoft.com/office/powerpoint/2010/main" val="2985737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smtClean="0"/>
              <a:t>Preparing to Review</a:t>
            </a:r>
            <a:endParaRPr lang="en-US" dirty="0"/>
          </a:p>
        </p:txBody>
      </p:sp>
      <p:sp>
        <p:nvSpPr>
          <p:cNvPr id="92163" name="Rectangle 3"/>
          <p:cNvSpPr>
            <a:spLocks noGrp="1" noChangeArrowheads="1"/>
          </p:cNvSpPr>
          <p:nvPr>
            <p:ph type="body" idx="1"/>
          </p:nvPr>
        </p:nvSpPr>
        <p:spPr>
          <a:xfrm>
            <a:off x="457200" y="1066800"/>
            <a:ext cx="5562600" cy="4876800"/>
          </a:xfrm>
        </p:spPr>
        <p:txBody>
          <a:bodyPr>
            <a:normAutofit fontScale="85000" lnSpcReduction="20000"/>
          </a:bodyPr>
          <a:lstStyle/>
          <a:p>
            <a:r>
              <a:rPr lang="en-US" dirty="0" smtClean="0"/>
              <a:t>Considering past performance of the MCO is crucial.  If applicable, gather information about past experience of the provider with this MCO:</a:t>
            </a:r>
          </a:p>
          <a:p>
            <a:pPr lvl="1"/>
            <a:r>
              <a:rPr lang="en-US" dirty="0" smtClean="0"/>
              <a:t>Did the MCO meet its payment obligations on time?</a:t>
            </a:r>
          </a:p>
          <a:p>
            <a:pPr lvl="1"/>
            <a:r>
              <a:rPr lang="en-US" dirty="0" smtClean="0"/>
              <a:t>Was the number of denied claims excessive?</a:t>
            </a:r>
          </a:p>
          <a:p>
            <a:pPr lvl="1"/>
            <a:r>
              <a:rPr lang="en-US" dirty="0" smtClean="0"/>
              <a:t>Did the MCO give the provider a role in the development of policies, such as utilization review?</a:t>
            </a:r>
          </a:p>
          <a:p>
            <a:pPr lvl="1"/>
            <a:r>
              <a:rPr lang="en-US" dirty="0" smtClean="0"/>
              <a:t>Was the MCO responsive to the provider’s requests?</a:t>
            </a:r>
          </a:p>
          <a:p>
            <a:endParaRPr lang="en-US" dirty="0" smtClean="0"/>
          </a:p>
          <a:p>
            <a:endParaRPr lang="en-US" dirty="0"/>
          </a:p>
        </p:txBody>
      </p:sp>
      <p:pic>
        <p:nvPicPr>
          <p:cNvPr id="5" name="Picture 4"/>
          <p:cNvPicPr>
            <a:picLocks noChangeAspect="1"/>
          </p:cNvPicPr>
          <p:nvPr/>
        </p:nvPicPr>
        <p:blipFill>
          <a:blip r:embed="rId3"/>
          <a:stretch>
            <a:fillRect/>
          </a:stretch>
        </p:blipFill>
        <p:spPr>
          <a:xfrm>
            <a:off x="6669286" y="2514600"/>
            <a:ext cx="2047677" cy="2511163"/>
          </a:xfrm>
          <a:prstGeom prst="rect">
            <a:avLst/>
          </a:prstGeom>
        </p:spPr>
      </p:pic>
    </p:spTree>
    <p:extLst>
      <p:ext uri="{BB962C8B-B14F-4D97-AF65-F5344CB8AC3E}">
        <p14:creationId xmlns:p14="http://schemas.microsoft.com/office/powerpoint/2010/main" val="3014268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smtClean="0"/>
              <a:t>Negotiating the Contract</a:t>
            </a:r>
            <a:endParaRPr lang="en-US" dirty="0"/>
          </a:p>
        </p:txBody>
      </p:sp>
      <p:sp>
        <p:nvSpPr>
          <p:cNvPr id="93187" name="Rectangle 3"/>
          <p:cNvSpPr>
            <a:spLocks noGrp="1" noChangeArrowheads="1"/>
          </p:cNvSpPr>
          <p:nvPr>
            <p:ph type="body" idx="1"/>
          </p:nvPr>
        </p:nvSpPr>
        <p:spPr>
          <a:xfrm>
            <a:off x="3276600" y="1066800"/>
            <a:ext cx="5334000" cy="5029200"/>
          </a:xfrm>
        </p:spPr>
        <p:txBody>
          <a:bodyPr>
            <a:normAutofit fontScale="70000" lnSpcReduction="20000"/>
          </a:bodyPr>
          <a:lstStyle/>
          <a:p>
            <a:r>
              <a:rPr lang="en-US" dirty="0" smtClean="0"/>
              <a:t>Assessing leverage is a key component of a successful negotiation.</a:t>
            </a:r>
          </a:p>
          <a:p>
            <a:pPr lvl="1"/>
            <a:r>
              <a:rPr lang="en-US" dirty="0" smtClean="0"/>
              <a:t>If the MCO if required by law to include the services in its network, and there are few providers offering those services, then the MCO is more likely to respond positively to proposed contract modifications.</a:t>
            </a:r>
          </a:p>
          <a:p>
            <a:pPr lvl="1"/>
            <a:r>
              <a:rPr lang="en-US" dirty="0" smtClean="0"/>
              <a:t>The provider should keep in mind (and make sure that the MCO is aware of) its internal strengths and abilities (e.g., ability to deliver cost-effective, quality services promptly and reliably; access to target populations; ability to monitor and control utilization, costs and quality assurance).</a:t>
            </a:r>
          </a:p>
          <a:p>
            <a:pPr lvl="1"/>
            <a:r>
              <a:rPr lang="en-US" dirty="0" smtClean="0"/>
              <a:t>The provider should also recognize its weaknesses and be prepared to address them in negotiation should they come up.</a:t>
            </a:r>
            <a:endParaRPr lang="en-US" dirty="0"/>
          </a:p>
        </p:txBody>
      </p:sp>
      <p:pic>
        <p:nvPicPr>
          <p:cNvPr id="1026" name="Picture 2" descr="C:\Users\Syngergy\AppData\Local\Microsoft\Windows\Temporary Internet Files\Content.IE5\MIN0A54H\MP90038774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37" y="2362200"/>
            <a:ext cx="2897024" cy="206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05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smtClean="0"/>
              <a:t>Negotiating the Contract</a:t>
            </a:r>
            <a:endParaRPr lang="en-US" dirty="0"/>
          </a:p>
        </p:txBody>
      </p:sp>
      <p:sp>
        <p:nvSpPr>
          <p:cNvPr id="94211" name="Rectangle 3"/>
          <p:cNvSpPr>
            <a:spLocks noGrp="1" noChangeArrowheads="1"/>
          </p:cNvSpPr>
          <p:nvPr>
            <p:ph type="body" idx="1"/>
          </p:nvPr>
        </p:nvSpPr>
        <p:spPr>
          <a:xfrm>
            <a:off x="533401" y="1143000"/>
            <a:ext cx="4267200" cy="4876800"/>
          </a:xfrm>
        </p:spPr>
        <p:txBody>
          <a:bodyPr>
            <a:normAutofit fontScale="85000" lnSpcReduction="10000"/>
          </a:bodyPr>
          <a:lstStyle/>
          <a:p>
            <a:r>
              <a:rPr lang="en-US" dirty="0" smtClean="0"/>
              <a:t>Assessing leverage also includes an evaluation of the MCO’s background and fitness.  The provider should examine the following elements of the MCO’s operation:</a:t>
            </a:r>
          </a:p>
          <a:p>
            <a:pPr lvl="1"/>
            <a:r>
              <a:rPr lang="en-US" dirty="0" smtClean="0"/>
              <a:t>Financial stability and strength</a:t>
            </a:r>
          </a:p>
          <a:p>
            <a:pPr lvl="1"/>
            <a:r>
              <a:rPr lang="en-US" dirty="0" smtClean="0"/>
              <a:t>Administrative record</a:t>
            </a:r>
          </a:p>
          <a:p>
            <a:pPr lvl="1"/>
            <a:r>
              <a:rPr lang="en-US" dirty="0" smtClean="0"/>
              <a:t>Operational methods</a:t>
            </a:r>
          </a:p>
          <a:p>
            <a:pPr lvl="1"/>
            <a:r>
              <a:rPr lang="en-US" dirty="0" smtClean="0"/>
              <a:t>Structural framework </a:t>
            </a:r>
          </a:p>
          <a:p>
            <a:endParaRPr lang="en-US" dirty="0"/>
          </a:p>
        </p:txBody>
      </p:sp>
      <p:pic>
        <p:nvPicPr>
          <p:cNvPr id="2050" name="Picture 2" descr="C:\Users\Syngergy\AppData\Local\Microsoft\Windows\Temporary Internet Files\Content.IE5\1XM9PD2Z\MC9004387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514600"/>
            <a:ext cx="3556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681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Contract Review</a:t>
            </a:r>
            <a:endParaRPr lang="en-US" sz="3200" dirty="0"/>
          </a:p>
        </p:txBody>
      </p:sp>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a:prstGeom prst="rect">
            <a:avLst/>
          </a:prstGeom>
        </p:spPr>
        <p:txBody>
          <a:bodyPr/>
          <a:lstStyle/>
          <a:p>
            <a:fld id="{57B77A11-C550-4BC6-BAAE-DD9FEC10B000}" type="slidenum">
              <a:rPr lang="en-US" smtClean="0"/>
              <a:pPr/>
              <a:t>24</a:t>
            </a:fld>
            <a:endParaRPr lang="en-US" dirty="0"/>
          </a:p>
        </p:txBody>
      </p:sp>
      <p:pic>
        <p:nvPicPr>
          <p:cNvPr id="2052" name="Picture 4" descr="C:\Users\afalcone\AppData\Local\Microsoft\Windows\Temporary Internet Files\Content.IE5\6N8OYK0Y\MP9003877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14600"/>
            <a:ext cx="2438400" cy="341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332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Scope of Services</a:t>
            </a:r>
            <a:endParaRPr lang="en-US" dirty="0"/>
          </a:p>
        </p:txBody>
      </p:sp>
      <p:sp>
        <p:nvSpPr>
          <p:cNvPr id="8" name="Content Placeholder 7"/>
          <p:cNvSpPr>
            <a:spLocks noGrp="1"/>
          </p:cNvSpPr>
          <p:nvPr>
            <p:ph idx="1"/>
          </p:nvPr>
        </p:nvSpPr>
        <p:spPr>
          <a:xfrm>
            <a:off x="381000" y="990600"/>
            <a:ext cx="8001000" cy="4648200"/>
          </a:xfrm>
        </p:spPr>
        <p:txBody>
          <a:bodyPr/>
          <a:lstStyle/>
          <a:p>
            <a:r>
              <a:rPr lang="en-US" sz="2600" dirty="0" smtClean="0"/>
              <a:t>MCOs typically contract with </a:t>
            </a:r>
            <a:r>
              <a:rPr lang="en-US" sz="2600" dirty="0"/>
              <a:t>a range </a:t>
            </a:r>
            <a:r>
              <a:rPr lang="en-US" sz="2600" dirty="0" smtClean="0"/>
              <a:t>of providers, each of which furnishes a </a:t>
            </a:r>
            <a:r>
              <a:rPr lang="en-US" sz="2600" dirty="0"/>
              <a:t>subset of </a:t>
            </a:r>
            <a:r>
              <a:rPr lang="en-US" sz="2600" dirty="0" smtClean="0"/>
              <a:t>the full range </a:t>
            </a:r>
            <a:r>
              <a:rPr lang="en-US" sz="2600" dirty="0"/>
              <a:t>of </a:t>
            </a:r>
            <a:r>
              <a:rPr lang="en-US" sz="2600" dirty="0" smtClean="0"/>
              <a:t>services that the MCO is responsible for covering on behalf of the payor.</a:t>
            </a:r>
            <a:endParaRPr lang="en-US" sz="2600" dirty="0"/>
          </a:p>
          <a:p>
            <a:pPr marL="0" indent="0">
              <a:buNone/>
            </a:pPr>
            <a:endParaRPr lang="en-US" sz="2000" dirty="0"/>
          </a:p>
          <a:p>
            <a:endParaRPr lang="en-US" sz="2000" dirty="0" smtClean="0"/>
          </a:p>
          <a:p>
            <a:endParaRPr lang="en-US" sz="2000" dirty="0"/>
          </a:p>
          <a:p>
            <a:endParaRPr lang="en-US" sz="2000" dirty="0" smtClean="0"/>
          </a:p>
          <a:p>
            <a:endParaRPr lang="en-US" sz="2000" dirty="0" smtClean="0"/>
          </a:p>
          <a:p>
            <a:endParaRPr lang="en-US" sz="1400" dirty="0" smtClean="0"/>
          </a:p>
          <a:p>
            <a:r>
              <a:rPr lang="en-US" sz="2600" dirty="0" smtClean="0"/>
              <a:t>The </a:t>
            </a:r>
            <a:r>
              <a:rPr lang="en-US" sz="2600" b="1" dirty="0"/>
              <a:t>scope of services</a:t>
            </a:r>
            <a:r>
              <a:rPr lang="en-US" sz="2600" dirty="0"/>
              <a:t> section of the contract specifies which covered plan services the </a:t>
            </a:r>
            <a:r>
              <a:rPr lang="en-US" sz="2600" dirty="0" smtClean="0"/>
              <a:t>provider is responsible </a:t>
            </a:r>
            <a:r>
              <a:rPr lang="en-US" sz="2600" dirty="0"/>
              <a:t>for </a:t>
            </a:r>
            <a:r>
              <a:rPr lang="en-US" sz="2600" dirty="0" smtClean="0"/>
              <a:t>providing.</a:t>
            </a:r>
          </a:p>
          <a:p>
            <a:pPr marL="0" indent="0">
              <a:buNone/>
            </a:pPr>
            <a:endParaRPr lang="en-US" sz="20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590800"/>
            <a:ext cx="2590800" cy="185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022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Covered Services</a:t>
            </a:r>
            <a:endParaRPr lang="en-US" dirty="0"/>
          </a:p>
        </p:txBody>
      </p:sp>
      <p:sp>
        <p:nvSpPr>
          <p:cNvPr id="3" name="Content Placeholder 2"/>
          <p:cNvSpPr>
            <a:spLocks noGrp="1"/>
          </p:cNvSpPr>
          <p:nvPr>
            <p:ph idx="1"/>
          </p:nvPr>
        </p:nvSpPr>
        <p:spPr>
          <a:xfrm>
            <a:off x="3810000" y="1143000"/>
            <a:ext cx="4953000" cy="5105400"/>
          </a:xfrm>
        </p:spPr>
        <p:txBody>
          <a:bodyPr>
            <a:normAutofit fontScale="92500" lnSpcReduction="20000"/>
          </a:bodyPr>
          <a:lstStyle/>
          <a:p>
            <a:r>
              <a:rPr lang="en-US" sz="2200" dirty="0"/>
              <a:t>I</a:t>
            </a:r>
            <a:r>
              <a:rPr lang="en-US" sz="2200" dirty="0" smtClean="0"/>
              <a:t>t </a:t>
            </a:r>
            <a:r>
              <a:rPr lang="en-US" sz="2200" dirty="0"/>
              <a:t>is important to distinguish the </a:t>
            </a:r>
            <a:r>
              <a:rPr lang="en-US" sz="2200" dirty="0" smtClean="0"/>
              <a:t>scope </a:t>
            </a:r>
            <a:r>
              <a:rPr lang="en-US" sz="2200" dirty="0"/>
              <a:t>of </a:t>
            </a:r>
            <a:r>
              <a:rPr lang="en-US" sz="2200" dirty="0" smtClean="0"/>
              <a:t>services included in the provider’s contract with the MCO, from </a:t>
            </a:r>
            <a:r>
              <a:rPr lang="en-US" sz="2200" b="1" dirty="0" smtClean="0"/>
              <a:t>covered services</a:t>
            </a:r>
            <a:r>
              <a:rPr lang="en-US" sz="2200" dirty="0" smtClean="0"/>
              <a:t> (the services available to the enrollee under the MCO’s plan).</a:t>
            </a:r>
          </a:p>
          <a:p>
            <a:pPr marL="0" indent="0">
              <a:buNone/>
            </a:pPr>
            <a:endParaRPr lang="en-US" sz="2200" dirty="0" smtClean="0"/>
          </a:p>
          <a:p>
            <a:r>
              <a:rPr lang="en-US" sz="2200" dirty="0" smtClean="0"/>
              <a:t>Sometimes, groups of enrollees have different benefits plans; not </a:t>
            </a:r>
            <a:r>
              <a:rPr lang="en-US" sz="2200" dirty="0"/>
              <a:t>every service falling </a:t>
            </a:r>
            <a:r>
              <a:rPr lang="en-US" sz="2200" dirty="0" smtClean="0"/>
              <a:t>in the provider’s scope of service under the contract is covered </a:t>
            </a:r>
            <a:r>
              <a:rPr lang="en-US" sz="2200" dirty="0"/>
              <a:t>under a particular enrollee’s benefit </a:t>
            </a:r>
            <a:r>
              <a:rPr lang="en-US" sz="2200" dirty="0" smtClean="0"/>
              <a:t>plan.</a:t>
            </a:r>
          </a:p>
          <a:p>
            <a:endParaRPr lang="en-US" sz="2200" dirty="0" smtClean="0"/>
          </a:p>
          <a:p>
            <a:r>
              <a:rPr lang="en-US" sz="2200" dirty="0"/>
              <a:t>The contract should make clear that the </a:t>
            </a:r>
            <a:r>
              <a:rPr lang="en-US" sz="2200" dirty="0" smtClean="0"/>
              <a:t>provider </a:t>
            </a:r>
            <a:r>
              <a:rPr lang="en-US" sz="2200" dirty="0"/>
              <a:t>may treat enrollees as private-pay patients for purposes of providing non-covered </a:t>
            </a:r>
            <a:r>
              <a:rPr lang="en-US" sz="2200" dirty="0" smtClean="0"/>
              <a:t>services.</a:t>
            </a:r>
            <a:endParaRPr lang="en-US" sz="2200" dirty="0"/>
          </a:p>
          <a:p>
            <a:endParaRPr lang="en-US" sz="1800" dirty="0" smtClean="0"/>
          </a:p>
          <a:p>
            <a:pPr marL="0" indent="0">
              <a:buNone/>
            </a:pPr>
            <a:r>
              <a:rPr lang="en-US" sz="1800" dirty="0"/>
              <a:t> </a:t>
            </a:r>
          </a:p>
          <a:p>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 y="2133600"/>
            <a:ext cx="2476500" cy="2843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348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Services Are Provided</a:t>
            </a:r>
            <a:endParaRPr lang="en-US" dirty="0"/>
          </a:p>
        </p:txBody>
      </p:sp>
      <p:sp>
        <p:nvSpPr>
          <p:cNvPr id="3" name="Content Placeholder 2"/>
          <p:cNvSpPr>
            <a:spLocks noGrp="1"/>
          </p:cNvSpPr>
          <p:nvPr>
            <p:ph idx="1"/>
          </p:nvPr>
        </p:nvSpPr>
        <p:spPr>
          <a:xfrm>
            <a:off x="457200" y="1295400"/>
            <a:ext cx="4419600" cy="4572000"/>
          </a:xfrm>
        </p:spPr>
        <p:txBody>
          <a:bodyPr/>
          <a:lstStyle/>
          <a:p>
            <a:pPr>
              <a:buFont typeface="Wingdings" pitchFamily="2" charset="2"/>
              <a:buChar char="§"/>
            </a:pPr>
            <a:r>
              <a:rPr lang="en-US" sz="2400" dirty="0" smtClean="0"/>
              <a:t>The contract should clearly state any limits on </a:t>
            </a:r>
            <a:r>
              <a:rPr lang="en-US" sz="2400" i="1" dirty="0" smtClean="0"/>
              <a:t>how </a:t>
            </a:r>
            <a:r>
              <a:rPr lang="en-US" sz="2400" dirty="0" smtClean="0"/>
              <a:t>services can be provided by the provider, including:</a:t>
            </a:r>
          </a:p>
          <a:p>
            <a:pPr lvl="1">
              <a:buFont typeface="Wingdings" pitchFamily="2" charset="2"/>
              <a:buChar char="§"/>
            </a:pPr>
            <a:r>
              <a:rPr lang="en-US" sz="2400" dirty="0" smtClean="0"/>
              <a:t>Limitations on which types of clinicians may provide certain services</a:t>
            </a:r>
          </a:p>
          <a:p>
            <a:pPr lvl="1">
              <a:buFont typeface="Wingdings" pitchFamily="2" charset="2"/>
              <a:buChar char="§"/>
            </a:pPr>
            <a:r>
              <a:rPr lang="en-US" sz="2400" dirty="0" smtClean="0"/>
              <a:t>Limitations on the provider’s ability to arrange for services through subcontract</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81200"/>
            <a:ext cx="2565400" cy="376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429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 Policies</a:t>
            </a:r>
            <a:endParaRPr lang="en-US" dirty="0"/>
          </a:p>
        </p:txBody>
      </p:sp>
      <p:sp>
        <p:nvSpPr>
          <p:cNvPr id="3" name="Content Placeholder 2"/>
          <p:cNvSpPr>
            <a:spLocks noGrp="1"/>
          </p:cNvSpPr>
          <p:nvPr>
            <p:ph idx="1"/>
          </p:nvPr>
        </p:nvSpPr>
        <p:spPr>
          <a:xfrm>
            <a:off x="381000" y="990600"/>
            <a:ext cx="8382000" cy="4648200"/>
          </a:xfrm>
        </p:spPr>
        <p:txBody>
          <a:bodyPr/>
          <a:lstStyle/>
          <a:p>
            <a:r>
              <a:rPr lang="en-US" sz="2400" dirty="0" smtClean="0"/>
              <a:t>The MCO contract will likely contain provisions specifying </a:t>
            </a:r>
            <a:r>
              <a:rPr lang="en-US" sz="2400" dirty="0"/>
              <a:t>when and how </a:t>
            </a:r>
            <a:r>
              <a:rPr lang="en-US" sz="2400" dirty="0" smtClean="0"/>
              <a:t>the provider may make referrals of enrollees to </a:t>
            </a:r>
            <a:r>
              <a:rPr lang="en-US" sz="2400" dirty="0"/>
              <a:t>other </a:t>
            </a:r>
            <a:r>
              <a:rPr lang="en-US" sz="2400" dirty="0" smtClean="0"/>
              <a:t>practitioners.</a:t>
            </a:r>
          </a:p>
          <a:p>
            <a:endParaRPr lang="en-US" sz="1100" dirty="0" smtClean="0"/>
          </a:p>
          <a:p>
            <a:r>
              <a:rPr lang="en-US" sz="2400" dirty="0"/>
              <a:t>T</a:t>
            </a:r>
            <a:r>
              <a:rPr lang="en-US" sz="2400" dirty="0" smtClean="0"/>
              <a:t>he </a:t>
            </a:r>
            <a:r>
              <a:rPr lang="en-US" sz="2400" dirty="0"/>
              <a:t>PCP serves as a “gatekeeper,” </a:t>
            </a:r>
            <a:r>
              <a:rPr lang="en-US" sz="2400" dirty="0" smtClean="0"/>
              <a:t>determining enrollees</a:t>
            </a:r>
            <a:r>
              <a:rPr lang="en-US" sz="2400" dirty="0"/>
              <a:t>’ access to specialty </a:t>
            </a:r>
            <a:r>
              <a:rPr lang="en-US" sz="2400" dirty="0" smtClean="0"/>
              <a:t>services; MCO </a:t>
            </a:r>
            <a:r>
              <a:rPr lang="en-US" sz="2400" dirty="0"/>
              <a:t>constraints on referrals can </a:t>
            </a:r>
            <a:r>
              <a:rPr lang="en-US" sz="2400" dirty="0" smtClean="0"/>
              <a:t>negatively </a:t>
            </a:r>
            <a:r>
              <a:rPr lang="en-US" sz="2400" dirty="0"/>
              <a:t>impact </a:t>
            </a:r>
            <a:r>
              <a:rPr lang="en-US" sz="2400" dirty="0" smtClean="0"/>
              <a:t>service delivery.</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6758" y="3962400"/>
            <a:ext cx="2844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509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86800" cy="5029200"/>
          </a:xfrm>
        </p:spPr>
        <p:txBody>
          <a:bodyPr/>
          <a:lstStyle/>
          <a:p>
            <a:r>
              <a:rPr lang="en-US" sz="2400" dirty="0" smtClean="0"/>
              <a:t>A </a:t>
            </a:r>
            <a:r>
              <a:rPr lang="en-US" sz="2400" b="1" dirty="0" smtClean="0"/>
              <a:t>gag clause</a:t>
            </a:r>
            <a:r>
              <a:rPr lang="en-US" sz="2400" dirty="0" smtClean="0"/>
              <a:t> is a </a:t>
            </a:r>
            <a:r>
              <a:rPr lang="en-US" sz="2400" dirty="0"/>
              <a:t>contract provision that limits the </a:t>
            </a:r>
            <a:r>
              <a:rPr lang="en-US" sz="2400" dirty="0" smtClean="0"/>
              <a:t>PCP’s or </a:t>
            </a:r>
            <a:r>
              <a:rPr lang="en-US" sz="2400" dirty="0"/>
              <a:t>other clinician’s ability to advise patients of all medically appropriate treatment </a:t>
            </a:r>
            <a:r>
              <a:rPr lang="en-US" sz="2400" dirty="0" smtClean="0"/>
              <a:t>options.</a:t>
            </a:r>
          </a:p>
          <a:p>
            <a:endParaRPr lang="en-US" sz="1800" dirty="0"/>
          </a:p>
          <a:p>
            <a:endParaRPr lang="en-US" sz="1800" dirty="0" smtClean="0"/>
          </a:p>
          <a:p>
            <a:endParaRPr lang="en-US" sz="1800" dirty="0"/>
          </a:p>
          <a:p>
            <a:endParaRPr lang="en-US" sz="1800" dirty="0" smtClean="0"/>
          </a:p>
          <a:p>
            <a:endParaRPr lang="en-US" sz="1800" dirty="0"/>
          </a:p>
          <a:p>
            <a:endParaRPr lang="en-US" sz="2400" dirty="0" smtClean="0"/>
          </a:p>
          <a:p>
            <a:r>
              <a:rPr lang="en-US" sz="2400" dirty="0" smtClean="0"/>
              <a:t>Some </a:t>
            </a:r>
            <a:r>
              <a:rPr lang="en-US" sz="2400" dirty="0"/>
              <a:t>gag clauses </a:t>
            </a:r>
            <a:r>
              <a:rPr lang="en-US" sz="2400" dirty="0" smtClean="0"/>
              <a:t>are based on </a:t>
            </a:r>
            <a:r>
              <a:rPr lang="en-US" sz="2400" b="1" dirty="0"/>
              <a:t>moral and religious </a:t>
            </a:r>
            <a:r>
              <a:rPr lang="en-US" sz="2400" b="1" dirty="0" smtClean="0"/>
              <a:t>considerations</a:t>
            </a:r>
            <a:r>
              <a:rPr lang="en-US" sz="2400" dirty="0" smtClean="0"/>
              <a:t> </a:t>
            </a:r>
            <a:r>
              <a:rPr lang="en-US" sz="2400" dirty="0"/>
              <a:t>prohibit the provider from counseling patients on services </a:t>
            </a:r>
            <a:r>
              <a:rPr lang="en-US" sz="2400" dirty="0" smtClean="0"/>
              <a:t>to which the MCO objects (</a:t>
            </a:r>
            <a:r>
              <a:rPr lang="en-US" sz="2400" i="1" dirty="0" smtClean="0"/>
              <a:t>e.g., </a:t>
            </a:r>
            <a:r>
              <a:rPr lang="en-US" sz="2400" dirty="0" smtClean="0"/>
              <a:t>abortion, contraceptive methods).</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1379" y="1981200"/>
            <a:ext cx="3654321"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Gag Clauses</a:t>
            </a:r>
            <a:endParaRPr lang="en-US" dirty="0"/>
          </a:p>
        </p:txBody>
      </p:sp>
    </p:spTree>
    <p:extLst>
      <p:ext uri="{BB962C8B-B14F-4D97-AF65-F5344CB8AC3E}">
        <p14:creationId xmlns:p14="http://schemas.microsoft.com/office/powerpoint/2010/main" val="1722143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1153EE1-6220-4E2D-84F0-AC4FC3DEA38B}" type="slidenum">
              <a:rPr lang="en-US" sz="1400">
                <a:solidFill>
                  <a:srgbClr val="08679A"/>
                </a:solidFill>
              </a:rPr>
              <a:pPr eaLnBrk="1" hangingPunct="1"/>
              <a:t>3</a:t>
            </a:fld>
            <a:endParaRPr lang="en-US" sz="1400" dirty="0">
              <a:solidFill>
                <a:srgbClr val="08679A"/>
              </a:solidFill>
            </a:endParaRPr>
          </a:p>
        </p:txBody>
      </p:sp>
      <p:sp>
        <p:nvSpPr>
          <p:cNvPr id="27651" name="Rectangle 2"/>
          <p:cNvSpPr>
            <a:spLocks noGrp="1" noChangeArrowheads="1"/>
          </p:cNvSpPr>
          <p:nvPr>
            <p:ph type="body" idx="1"/>
          </p:nvPr>
        </p:nvSpPr>
        <p:spPr>
          <a:noFill/>
        </p:spPr>
        <p:txBody>
          <a:bodyPr/>
          <a:lstStyle/>
          <a:p>
            <a:pPr eaLnBrk="1" hangingPunct="1">
              <a:lnSpc>
                <a:spcPct val="90000"/>
              </a:lnSpc>
            </a:pPr>
            <a:r>
              <a:rPr lang="en-US" sz="2800" dirty="0" smtClean="0"/>
              <a:t>This presentation has been prepared by the attorneys of Feldesman Tucker Leifer Fidell LLP.  The opinions expressed in these materials are solely their views.</a:t>
            </a:r>
          </a:p>
          <a:p>
            <a:pPr eaLnBrk="1" hangingPunct="1">
              <a:lnSpc>
                <a:spcPct val="90000"/>
              </a:lnSpc>
            </a:pPr>
            <a:r>
              <a:rPr lang="en-US" sz="2800" dirty="0" smtClean="0"/>
              <a:t>The materials are being issued with the understanding that the authors are not engaged in rendering legal or other professional services.  </a:t>
            </a:r>
            <a:r>
              <a:rPr lang="en-US" sz="2800" dirty="0" smtClean="0">
                <a:solidFill>
                  <a:schemeClr val="hlink"/>
                </a:solidFill>
              </a:rPr>
              <a:t>If legal advice or other expert assistance is required, the services of a competent professional should be sought. </a:t>
            </a:r>
          </a:p>
        </p:txBody>
      </p:sp>
      <p:sp>
        <p:nvSpPr>
          <p:cNvPr id="27652" name="Rectangle 3"/>
          <p:cNvSpPr>
            <a:spLocks noGrp="1" noChangeArrowheads="1"/>
          </p:cNvSpPr>
          <p:nvPr>
            <p:ph type="title"/>
          </p:nvPr>
        </p:nvSpPr>
        <p:spPr>
          <a:noFill/>
        </p:spPr>
        <p:txBody>
          <a:bodyPr/>
          <a:lstStyle/>
          <a:p>
            <a:pPr eaLnBrk="1" hangingPunct="1"/>
            <a:r>
              <a:rPr lang="en-US" dirty="0" smtClean="0"/>
              <a:t>Disclaimer</a:t>
            </a:r>
          </a:p>
        </p:txBody>
      </p:sp>
    </p:spTree>
    <p:extLst>
      <p:ext uri="{BB962C8B-B14F-4D97-AF65-F5344CB8AC3E}">
        <p14:creationId xmlns:p14="http://schemas.microsoft.com/office/powerpoint/2010/main" val="3095234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Standards</a:t>
            </a:r>
            <a:endParaRPr lang="en-US" dirty="0"/>
          </a:p>
        </p:txBody>
      </p:sp>
      <p:sp>
        <p:nvSpPr>
          <p:cNvPr id="3" name="Content Placeholder 2"/>
          <p:cNvSpPr>
            <a:spLocks noGrp="1"/>
          </p:cNvSpPr>
          <p:nvPr>
            <p:ph idx="1"/>
          </p:nvPr>
        </p:nvSpPr>
        <p:spPr>
          <a:xfrm>
            <a:off x="3124200" y="1143000"/>
            <a:ext cx="5676900" cy="5334000"/>
          </a:xfrm>
        </p:spPr>
        <p:txBody>
          <a:bodyPr>
            <a:normAutofit/>
          </a:bodyPr>
          <a:lstStyle/>
          <a:p>
            <a:r>
              <a:rPr lang="en-US" sz="1800" dirty="0" smtClean="0"/>
              <a:t>These standards define the required level and availability of </a:t>
            </a:r>
            <a:r>
              <a:rPr lang="en-US" sz="1800" dirty="0"/>
              <a:t>care from a patient-centered </a:t>
            </a:r>
            <a:r>
              <a:rPr lang="en-US" sz="1800" dirty="0" smtClean="0"/>
              <a:t>perspective.</a:t>
            </a:r>
          </a:p>
          <a:p>
            <a:r>
              <a:rPr lang="en-US" sz="1800" dirty="0" smtClean="0"/>
              <a:t>Access standards </a:t>
            </a:r>
            <a:r>
              <a:rPr lang="en-US" sz="1800" dirty="0"/>
              <a:t>in managed care </a:t>
            </a:r>
            <a:r>
              <a:rPr lang="en-US" sz="1800" dirty="0" smtClean="0"/>
              <a:t>contracts commonly address:</a:t>
            </a:r>
          </a:p>
          <a:p>
            <a:pPr lvl="1"/>
            <a:r>
              <a:rPr lang="en-US" sz="1800" dirty="0" smtClean="0"/>
              <a:t>Required </a:t>
            </a:r>
            <a:r>
              <a:rPr lang="en-US" sz="1800" dirty="0"/>
              <a:t>hours and days of operation and coverage (including evening and weekend business </a:t>
            </a:r>
            <a:r>
              <a:rPr lang="en-US" sz="1800" dirty="0" smtClean="0"/>
              <a:t>hours)</a:t>
            </a:r>
          </a:p>
          <a:p>
            <a:pPr lvl="1"/>
            <a:r>
              <a:rPr lang="en-US" sz="1800" dirty="0" smtClean="0"/>
              <a:t>After-hours </a:t>
            </a:r>
            <a:r>
              <a:rPr lang="en-US" sz="1800" dirty="0"/>
              <a:t>coverage and on-call coverage when a designated health care professional is unavailable </a:t>
            </a:r>
            <a:endParaRPr lang="en-US" sz="1800" dirty="0" smtClean="0"/>
          </a:p>
          <a:p>
            <a:pPr lvl="1"/>
            <a:r>
              <a:rPr lang="en-US" sz="1800" dirty="0" smtClean="0"/>
              <a:t>Maximum </a:t>
            </a:r>
            <a:r>
              <a:rPr lang="en-US" sz="1800" dirty="0"/>
              <a:t>waiting times for establishing an appointment for various categories of services </a:t>
            </a:r>
            <a:endParaRPr lang="en-US" sz="1800" dirty="0" smtClean="0"/>
          </a:p>
          <a:p>
            <a:pPr lvl="1"/>
            <a:r>
              <a:rPr lang="en-US" sz="1800" dirty="0" smtClean="0"/>
              <a:t>Required </a:t>
            </a:r>
            <a:r>
              <a:rPr lang="en-US" sz="1800" dirty="0"/>
              <a:t>intervals for providing specific services, such </a:t>
            </a:r>
            <a:r>
              <a:rPr lang="en-US" sz="1800" dirty="0" smtClean="0"/>
              <a:t>as well </a:t>
            </a:r>
            <a:r>
              <a:rPr lang="en-US" sz="1800" dirty="0"/>
              <a:t>child checkups </a:t>
            </a:r>
            <a:endParaRPr lang="en-US" sz="1800" dirty="0" smtClean="0"/>
          </a:p>
          <a:p>
            <a:pPr lvl="1"/>
            <a:r>
              <a:rPr lang="en-US" sz="1800" dirty="0" smtClean="0"/>
              <a:t>Maximum </a:t>
            </a:r>
            <a:r>
              <a:rPr lang="en-US" sz="1800" dirty="0"/>
              <a:t>waiting-room </a:t>
            </a:r>
            <a:r>
              <a:rPr lang="en-US" sz="1800" dirty="0" smtClean="0"/>
              <a:t>times</a:t>
            </a:r>
            <a:endParaRPr lang="en-US" sz="1800"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895600"/>
            <a:ext cx="2590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0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Enrollee Change </a:t>
            </a:r>
            <a:r>
              <a:rPr lang="en-US" sz="2800" dirty="0"/>
              <a:t>of Providers</a:t>
            </a:r>
          </a:p>
        </p:txBody>
      </p:sp>
      <p:sp>
        <p:nvSpPr>
          <p:cNvPr id="3" name="Content Placeholder 2"/>
          <p:cNvSpPr>
            <a:spLocks noGrp="1"/>
          </p:cNvSpPr>
          <p:nvPr>
            <p:ph idx="1"/>
          </p:nvPr>
        </p:nvSpPr>
        <p:spPr>
          <a:xfrm>
            <a:off x="2819400" y="1600200"/>
            <a:ext cx="5181600" cy="3962400"/>
          </a:xfrm>
        </p:spPr>
        <p:txBody>
          <a:bodyPr>
            <a:normAutofit fontScale="92500" lnSpcReduction="10000"/>
          </a:bodyPr>
          <a:lstStyle/>
          <a:p>
            <a:r>
              <a:rPr lang="en-US" sz="2000" dirty="0" smtClean="0"/>
              <a:t>While </a:t>
            </a:r>
            <a:r>
              <a:rPr lang="en-US" sz="2000" dirty="0"/>
              <a:t>most contracts contain provisions dealing with enrollment into and disenrollment from the managed care plan, some fail to address the need for a procedure to handle the transfer of an enrollee to another primary care provider (PCP) </a:t>
            </a:r>
            <a:r>
              <a:rPr lang="en-US" sz="2000" u="sng" dirty="0"/>
              <a:t>within</a:t>
            </a:r>
            <a:r>
              <a:rPr lang="en-US" sz="2000" dirty="0"/>
              <a:t> the MCO.  </a:t>
            </a:r>
            <a:endParaRPr lang="en-US" sz="2000" dirty="0" smtClean="0"/>
          </a:p>
          <a:p>
            <a:endParaRPr lang="en-US" sz="2000" dirty="0" smtClean="0"/>
          </a:p>
          <a:p>
            <a:r>
              <a:rPr lang="en-US" sz="2000" dirty="0" smtClean="0"/>
              <a:t>Some of the reasons you may want to transfer an enrollee include: </a:t>
            </a:r>
          </a:p>
          <a:p>
            <a:pPr lvl="1"/>
            <a:r>
              <a:rPr lang="en-US" sz="1800" dirty="0" smtClean="0"/>
              <a:t>Behavior </a:t>
            </a:r>
            <a:r>
              <a:rPr lang="en-US" sz="1800" dirty="0"/>
              <a:t>of an </a:t>
            </a:r>
            <a:r>
              <a:rPr lang="en-US" sz="1800" dirty="0" smtClean="0"/>
              <a:t>enrollee (e.g., disruptive</a:t>
            </a:r>
            <a:r>
              <a:rPr lang="en-US" sz="1800" dirty="0"/>
              <a:t>, unruly, abusive or </a:t>
            </a:r>
            <a:r>
              <a:rPr lang="en-US" sz="1800" dirty="0" smtClean="0"/>
              <a:t>uncooperative)</a:t>
            </a:r>
          </a:p>
          <a:p>
            <a:pPr lvl="1"/>
            <a:r>
              <a:rPr lang="en-US" sz="1800" dirty="0" smtClean="0"/>
              <a:t>Any other reason which impairs the provider's ability to furnish services to either that Enrollee or other Enrollees</a:t>
            </a:r>
          </a:p>
          <a:p>
            <a:endParaRPr lang="en-US" sz="2000" dirty="0"/>
          </a:p>
          <a:p>
            <a:pPr>
              <a:buFont typeface="Arial" pitchFamily="34" charset="0"/>
              <a:buChar char="•"/>
            </a:pPr>
            <a:endParaRPr lang="en-US" sz="2000" dirty="0" smtClean="0"/>
          </a:p>
        </p:txBody>
      </p:sp>
      <p:sp>
        <p:nvSpPr>
          <p:cNvPr id="4" name="Slide Number Placeholder 3"/>
          <p:cNvSpPr>
            <a:spLocks noGrp="1"/>
          </p:cNvSpPr>
          <p:nvPr>
            <p:ph type="sldNum" sz="quarter" idx="4294967295"/>
          </p:nvPr>
        </p:nvSpPr>
        <p:spPr>
          <a:xfrm>
            <a:off x="8610600" y="6286500"/>
            <a:ext cx="533400" cy="476250"/>
          </a:xfrm>
          <a:prstGeom prst="rect">
            <a:avLst/>
          </a:prstGeom>
        </p:spPr>
        <p:txBody>
          <a:bodyPr/>
          <a:lstStyle/>
          <a:p>
            <a:fld id="{57B77A11-C550-4BC6-BAAE-DD9FEC10B000}" type="slidenum">
              <a:rPr lang="en-US" smtClean="0"/>
              <a:pPr/>
              <a:t>31</a:t>
            </a:fld>
            <a:endParaRPr lang="en-US" dirty="0"/>
          </a:p>
        </p:txBody>
      </p:sp>
      <p:pic>
        <p:nvPicPr>
          <p:cNvPr id="9218" name="Picture 2" descr="C:\Users\afalk\AppData\Local\Microsoft\Windows\Temporary Internet Files\Content.IE5\8NV6IUE4\MC90043475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355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“Clean Claim” Rules</a:t>
            </a:r>
            <a:endParaRPr lang="en-US" dirty="0"/>
          </a:p>
        </p:txBody>
      </p:sp>
      <p:sp>
        <p:nvSpPr>
          <p:cNvPr id="3" name="Content Placeholder 2"/>
          <p:cNvSpPr>
            <a:spLocks noGrp="1"/>
          </p:cNvSpPr>
          <p:nvPr>
            <p:ph idx="1"/>
          </p:nvPr>
        </p:nvSpPr>
        <p:spPr>
          <a:xfrm>
            <a:off x="457200" y="914400"/>
            <a:ext cx="5029200" cy="5181600"/>
          </a:xfrm>
        </p:spPr>
        <p:txBody>
          <a:bodyPr>
            <a:normAutofit/>
          </a:bodyPr>
          <a:lstStyle/>
          <a:p>
            <a:r>
              <a:rPr lang="en-US" sz="1800" dirty="0"/>
              <a:t>Contracts with fee-for-service reimbursement typically make payment contingent on the filing of a </a:t>
            </a:r>
            <a:r>
              <a:rPr lang="en-US" sz="1800" b="1" dirty="0"/>
              <a:t>clean </a:t>
            </a:r>
            <a:r>
              <a:rPr lang="en-US" sz="1800" b="1" dirty="0" smtClean="0"/>
              <a:t>claim</a:t>
            </a:r>
            <a:r>
              <a:rPr lang="en-US" sz="1800" dirty="0" smtClean="0"/>
              <a:t>.</a:t>
            </a:r>
            <a:endParaRPr lang="en-US" sz="1800" dirty="0"/>
          </a:p>
          <a:p>
            <a:pPr lvl="1"/>
            <a:r>
              <a:rPr lang="en-US" sz="1800" dirty="0"/>
              <a:t>“Clean claim” is a claim that can be processed by the MCO without requesting any additional information from the provider or a third </a:t>
            </a:r>
            <a:r>
              <a:rPr lang="en-US" sz="1800" dirty="0" smtClean="0"/>
              <a:t>party.</a:t>
            </a:r>
          </a:p>
          <a:p>
            <a:pPr marL="520700" lvl="1" indent="0">
              <a:buNone/>
            </a:pPr>
            <a:endParaRPr lang="en-US" sz="1800" dirty="0"/>
          </a:p>
          <a:p>
            <a:pPr>
              <a:buFont typeface="Wingdings" pitchFamily="2" charset="2"/>
              <a:buChar char="Ø"/>
            </a:pPr>
            <a:r>
              <a:rPr lang="en-US" sz="1800" dirty="0"/>
              <a:t>The contract should clearly define “clean claim,” and attach approved forms and an instructional </a:t>
            </a:r>
            <a:r>
              <a:rPr lang="en-US" sz="1800" dirty="0" smtClean="0"/>
              <a:t>manual.  </a:t>
            </a:r>
          </a:p>
          <a:p>
            <a:pPr marL="0" indent="0">
              <a:buNone/>
            </a:pPr>
            <a:endParaRPr lang="en-US" sz="1800" dirty="0"/>
          </a:p>
          <a:p>
            <a:pPr>
              <a:buFont typeface="Wingdings" pitchFamily="2" charset="2"/>
              <a:buChar char="Ø"/>
            </a:pPr>
            <a:r>
              <a:rPr lang="en-US" sz="1800" dirty="0" smtClean="0"/>
              <a:t>Providers should </a:t>
            </a:r>
            <a:r>
              <a:rPr lang="en-US" sz="1800" dirty="0"/>
              <a:t>be wary of provisions giving the MCO the right to “re-bundle” codes or otherwise modify submitted claims according to the MCO’s payment protocols, in order to make the claim conform to “clean claim” </a:t>
            </a:r>
            <a:r>
              <a:rPr lang="en-US" sz="1800" dirty="0" smtClean="0"/>
              <a:t>standards.</a:t>
            </a:r>
            <a:endParaRPr lang="en-US" sz="1800" dirty="0"/>
          </a:p>
          <a:p>
            <a:endParaRPr lang="en-US" sz="1800" dirty="0"/>
          </a:p>
        </p:txBody>
      </p:sp>
      <p:pic>
        <p:nvPicPr>
          <p:cNvPr id="4" name="Picture 3"/>
          <p:cNvPicPr>
            <a:picLocks noChangeAspect="1"/>
          </p:cNvPicPr>
          <p:nvPr/>
        </p:nvPicPr>
        <p:blipFill>
          <a:blip r:embed="rId3"/>
          <a:stretch>
            <a:fillRect/>
          </a:stretch>
        </p:blipFill>
        <p:spPr>
          <a:xfrm>
            <a:off x="5714999" y="1524000"/>
            <a:ext cx="3218727" cy="3733800"/>
          </a:xfrm>
          <a:prstGeom prst="rect">
            <a:avLst/>
          </a:prstGeom>
        </p:spPr>
      </p:pic>
    </p:spTree>
    <p:extLst>
      <p:ext uri="{BB962C8B-B14F-4D97-AF65-F5344CB8AC3E}">
        <p14:creationId xmlns:p14="http://schemas.microsoft.com/office/powerpoint/2010/main" val="1161143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391400" cy="685800"/>
          </a:xfrm>
        </p:spPr>
        <p:txBody>
          <a:bodyPr/>
          <a:lstStyle/>
          <a:p>
            <a:r>
              <a:rPr lang="en-US" sz="2800" dirty="0"/>
              <a:t>MCO Timely Claiming Rules</a:t>
            </a:r>
            <a:endParaRPr lang="en-US" dirty="0"/>
          </a:p>
        </p:txBody>
      </p:sp>
      <p:sp>
        <p:nvSpPr>
          <p:cNvPr id="3" name="Content Placeholder 2"/>
          <p:cNvSpPr>
            <a:spLocks noGrp="1"/>
          </p:cNvSpPr>
          <p:nvPr>
            <p:ph idx="1"/>
          </p:nvPr>
        </p:nvSpPr>
        <p:spPr>
          <a:xfrm>
            <a:off x="4191000" y="1524000"/>
            <a:ext cx="4724400" cy="5029200"/>
          </a:xfrm>
        </p:spPr>
        <p:txBody>
          <a:bodyPr/>
          <a:lstStyle/>
          <a:p>
            <a:pPr>
              <a:buFont typeface="Wingdings" pitchFamily="2" charset="2"/>
              <a:buChar char="Ø"/>
            </a:pPr>
            <a:r>
              <a:rPr lang="en-US" sz="1800" dirty="0"/>
              <a:t>The contract should allow a sufficiently long window for the </a:t>
            </a:r>
            <a:r>
              <a:rPr lang="en-US" sz="1800" dirty="0" smtClean="0"/>
              <a:t>provider’s submission </a:t>
            </a:r>
            <a:r>
              <a:rPr lang="en-US" sz="1800" dirty="0"/>
              <a:t>of claims to the MCO (at least 60 days</a:t>
            </a:r>
            <a:r>
              <a:rPr lang="en-US" sz="1800" dirty="0" smtClean="0"/>
              <a:t>).</a:t>
            </a:r>
          </a:p>
          <a:p>
            <a:pPr marL="0" indent="0">
              <a:buNone/>
            </a:pPr>
            <a:endParaRPr lang="en-US" sz="1800" dirty="0"/>
          </a:p>
          <a:p>
            <a:pPr>
              <a:buFont typeface="Wingdings" pitchFamily="2" charset="2"/>
              <a:buChar char="Ø"/>
            </a:pPr>
            <a:r>
              <a:rPr lang="en-US" sz="1800" dirty="0" smtClean="0"/>
              <a:t>Providers should </a:t>
            </a:r>
            <a:r>
              <a:rPr lang="en-US" sz="1800" dirty="0"/>
              <a:t>check the proposed contract for provisions concerning the </a:t>
            </a:r>
            <a:r>
              <a:rPr lang="en-US" sz="1800" b="1" dirty="0"/>
              <a:t>consequences of late claim </a:t>
            </a:r>
            <a:r>
              <a:rPr lang="en-US" sz="1800" b="1" dirty="0" smtClean="0"/>
              <a:t>submission.</a:t>
            </a:r>
          </a:p>
          <a:p>
            <a:pPr marL="0" indent="0">
              <a:buNone/>
            </a:pPr>
            <a:endParaRPr lang="en-US" sz="1800" b="1" dirty="0"/>
          </a:p>
          <a:p>
            <a:pPr>
              <a:buFont typeface="Wingdings" pitchFamily="2" charset="2"/>
              <a:buChar char="Ø"/>
            </a:pPr>
            <a:r>
              <a:rPr lang="en-US" sz="1800" dirty="0" smtClean="0"/>
              <a:t>The provider should </a:t>
            </a:r>
            <a:r>
              <a:rPr lang="en-US" sz="1800" dirty="0"/>
              <a:t>negotiate for a provision that makes MCO denial of late claims discretionary rather than </a:t>
            </a:r>
            <a:r>
              <a:rPr lang="en-US" sz="1800" dirty="0" smtClean="0"/>
              <a:t>mandatory.</a:t>
            </a:r>
            <a:endParaRPr lang="en-US" sz="1800" dirty="0"/>
          </a:p>
          <a:p>
            <a:endParaRPr lang="en-US" dirty="0"/>
          </a:p>
        </p:txBody>
      </p:sp>
      <p:pic>
        <p:nvPicPr>
          <p:cNvPr id="4" name="Picture 3"/>
          <p:cNvPicPr>
            <a:picLocks noChangeAspect="1"/>
          </p:cNvPicPr>
          <p:nvPr/>
        </p:nvPicPr>
        <p:blipFill>
          <a:blip r:embed="rId3"/>
          <a:stretch>
            <a:fillRect/>
          </a:stretch>
        </p:blipFill>
        <p:spPr>
          <a:xfrm>
            <a:off x="304800" y="1752600"/>
            <a:ext cx="3505200" cy="4168806"/>
          </a:xfrm>
          <a:prstGeom prst="rect">
            <a:avLst/>
          </a:prstGeom>
        </p:spPr>
      </p:pic>
    </p:spTree>
    <p:extLst>
      <p:ext uri="{BB962C8B-B14F-4D97-AF65-F5344CB8AC3E}">
        <p14:creationId xmlns:p14="http://schemas.microsoft.com/office/powerpoint/2010/main" val="792081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Prompt </a:t>
            </a:r>
            <a:r>
              <a:rPr lang="en-US" sz="2800" dirty="0"/>
              <a:t>Payment Rules</a:t>
            </a:r>
            <a:endParaRPr lang="en-US" dirty="0"/>
          </a:p>
        </p:txBody>
      </p:sp>
      <p:sp>
        <p:nvSpPr>
          <p:cNvPr id="3" name="Content Placeholder 2"/>
          <p:cNvSpPr>
            <a:spLocks noGrp="1"/>
          </p:cNvSpPr>
          <p:nvPr>
            <p:ph idx="1"/>
          </p:nvPr>
        </p:nvSpPr>
        <p:spPr>
          <a:xfrm>
            <a:off x="2362200" y="1294436"/>
            <a:ext cx="5943600" cy="4800600"/>
          </a:xfrm>
        </p:spPr>
        <p:txBody>
          <a:bodyPr/>
          <a:lstStyle/>
          <a:p>
            <a:r>
              <a:rPr lang="en-US" sz="1800" dirty="0"/>
              <a:t>Just as the MCO has an interest in timely claims submission, the provider has an interest in timely payment</a:t>
            </a:r>
            <a:r>
              <a:rPr lang="en-US" sz="1800" dirty="0" smtClean="0"/>
              <a:t>!</a:t>
            </a:r>
          </a:p>
          <a:p>
            <a:pPr marL="0" indent="0">
              <a:buNone/>
            </a:pPr>
            <a:endParaRPr lang="en-US" sz="1800" dirty="0"/>
          </a:p>
          <a:p>
            <a:pPr>
              <a:buFont typeface="Wingdings" pitchFamily="2" charset="2"/>
              <a:buChar char="Ø"/>
            </a:pPr>
            <a:r>
              <a:rPr lang="en-US" sz="1800" dirty="0"/>
              <a:t>The contract should include a prompt payment </a:t>
            </a:r>
            <a:r>
              <a:rPr lang="en-US" sz="1800" dirty="0" smtClean="0"/>
              <a:t>provision. </a:t>
            </a:r>
            <a:endParaRPr lang="en-US" sz="1800" dirty="0"/>
          </a:p>
          <a:p>
            <a:pPr lvl="1">
              <a:buFont typeface="Wingdings" pitchFamily="2" charset="2"/>
              <a:buChar char="§"/>
            </a:pPr>
            <a:r>
              <a:rPr lang="en-US" sz="1800" dirty="0"/>
              <a:t>In fee-for-service contracts, number of days from submission of claim (30 to 45 days is typical)</a:t>
            </a:r>
          </a:p>
          <a:p>
            <a:pPr lvl="1">
              <a:buFont typeface="Wingdings" pitchFamily="2" charset="2"/>
              <a:buChar char="§"/>
            </a:pPr>
            <a:r>
              <a:rPr lang="en-US" sz="1800" dirty="0"/>
              <a:t>In capitation contracts, fixed date for prospective PMPM payment (typically by 5</a:t>
            </a:r>
            <a:r>
              <a:rPr lang="en-US" sz="1800" baseline="30000" dirty="0"/>
              <a:t>th</a:t>
            </a:r>
            <a:r>
              <a:rPr lang="en-US" sz="1800" dirty="0"/>
              <a:t> day of month that the payment covers</a:t>
            </a:r>
            <a:r>
              <a:rPr lang="en-US" sz="1800" dirty="0" smtClean="0"/>
              <a:t>)</a:t>
            </a:r>
          </a:p>
          <a:p>
            <a:pPr marL="520700" lvl="1" indent="0">
              <a:buNone/>
            </a:pPr>
            <a:endParaRPr lang="en-US" sz="1800" dirty="0"/>
          </a:p>
          <a:p>
            <a:pPr>
              <a:buFont typeface="Wingdings" pitchFamily="2" charset="2"/>
              <a:buChar char="Ø"/>
            </a:pPr>
            <a:r>
              <a:rPr lang="en-US" sz="1800" dirty="0"/>
              <a:t>The contract should impose interest on the MCO for late payments to the </a:t>
            </a:r>
            <a:r>
              <a:rPr lang="en-US" sz="1800" dirty="0" smtClean="0"/>
              <a:t>provider.</a:t>
            </a:r>
            <a:endParaRPr lang="en-US" sz="1800" dirty="0"/>
          </a:p>
          <a:p>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197361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104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305800" cy="457200"/>
          </a:xfrm>
        </p:spPr>
        <p:txBody>
          <a:bodyPr/>
          <a:lstStyle/>
          <a:p>
            <a:r>
              <a:rPr lang="en-US" sz="2800" dirty="0"/>
              <a:t>Correction of Overpayments and Underpayments</a:t>
            </a:r>
            <a:endParaRPr lang="en-US" dirty="0"/>
          </a:p>
        </p:txBody>
      </p:sp>
      <p:sp>
        <p:nvSpPr>
          <p:cNvPr id="3" name="Content Placeholder 2"/>
          <p:cNvSpPr>
            <a:spLocks noGrp="1"/>
          </p:cNvSpPr>
          <p:nvPr>
            <p:ph idx="1"/>
          </p:nvPr>
        </p:nvSpPr>
        <p:spPr>
          <a:xfrm>
            <a:off x="3200400" y="990600"/>
            <a:ext cx="5791200" cy="5638800"/>
          </a:xfrm>
        </p:spPr>
        <p:txBody>
          <a:bodyPr/>
          <a:lstStyle/>
          <a:p>
            <a:r>
              <a:rPr lang="en-US" sz="1800" dirty="0"/>
              <a:t>MCO contracts typically allow the MCO to recoup </a:t>
            </a:r>
            <a:r>
              <a:rPr lang="en-US" sz="1800" b="1" dirty="0"/>
              <a:t>overpayments </a:t>
            </a:r>
            <a:r>
              <a:rPr lang="en-US" sz="1800" dirty="0"/>
              <a:t>(excess payment by the MCO to the </a:t>
            </a:r>
            <a:r>
              <a:rPr lang="en-US" sz="1800" dirty="0" smtClean="0"/>
              <a:t>provider).</a:t>
            </a:r>
          </a:p>
          <a:p>
            <a:pPr marL="0" indent="0">
              <a:buNone/>
            </a:pPr>
            <a:endParaRPr lang="en-US" sz="1800" b="1" dirty="0"/>
          </a:p>
          <a:p>
            <a:r>
              <a:rPr lang="en-US" sz="1800" dirty="0"/>
              <a:t>Contracts commonly permit the MCO to recoup an overpayment by </a:t>
            </a:r>
            <a:r>
              <a:rPr lang="en-US" sz="1800" b="1" dirty="0"/>
              <a:t>offset; </a:t>
            </a:r>
            <a:r>
              <a:rPr lang="en-US" sz="1800" dirty="0"/>
              <a:t>the MCO subtracts the overpayment from any amounts due to </a:t>
            </a:r>
            <a:r>
              <a:rPr lang="en-US" sz="1800" dirty="0" smtClean="0"/>
              <a:t>the provider. </a:t>
            </a:r>
          </a:p>
          <a:p>
            <a:endParaRPr lang="en-US" sz="1800" dirty="0"/>
          </a:p>
          <a:p>
            <a:pPr>
              <a:buFont typeface="Wingdings" pitchFamily="2" charset="2"/>
              <a:buChar char="Ø"/>
            </a:pPr>
            <a:r>
              <a:rPr lang="en-US" sz="1800" dirty="0"/>
              <a:t>The contract </a:t>
            </a:r>
            <a:r>
              <a:rPr lang="en-US" sz="1800" b="1" dirty="0"/>
              <a:t>should not allow</a:t>
            </a:r>
            <a:r>
              <a:rPr lang="en-US" sz="1800" dirty="0"/>
              <a:t> such an offset until the MCO has given the provider notice of the alleged overpayment and afforded the provider an opportunity to appeal the </a:t>
            </a:r>
            <a:r>
              <a:rPr lang="en-US" sz="1800" dirty="0" smtClean="0"/>
              <a:t>determination.</a:t>
            </a:r>
          </a:p>
          <a:p>
            <a:pPr marL="0" indent="0">
              <a:buNone/>
            </a:pPr>
            <a:endParaRPr lang="en-US" sz="1800" dirty="0"/>
          </a:p>
          <a:p>
            <a:pPr>
              <a:buFont typeface="Wingdings" pitchFamily="2" charset="2"/>
              <a:buChar char="Ø"/>
            </a:pPr>
            <a:r>
              <a:rPr lang="en-US" sz="1800" dirty="0"/>
              <a:t>The contract should also permit the provider to dispute </a:t>
            </a:r>
            <a:r>
              <a:rPr lang="en-US" sz="1800" b="1" dirty="0" smtClean="0"/>
              <a:t>underpayments</a:t>
            </a:r>
            <a:r>
              <a:rPr lang="en-US" sz="1800" dirty="0" smtClean="0"/>
              <a:t>.</a:t>
            </a:r>
            <a:endParaRPr lang="en-US" sz="1800" dirty="0"/>
          </a:p>
          <a:p>
            <a:endParaRPr lang="en-US" dirty="0"/>
          </a:p>
        </p:txBody>
      </p:sp>
      <p:pic>
        <p:nvPicPr>
          <p:cNvPr id="4" name="Picture 3"/>
          <p:cNvPicPr>
            <a:picLocks noChangeAspect="1"/>
          </p:cNvPicPr>
          <p:nvPr/>
        </p:nvPicPr>
        <p:blipFill>
          <a:blip r:embed="rId3"/>
          <a:stretch>
            <a:fillRect/>
          </a:stretch>
        </p:blipFill>
        <p:spPr>
          <a:xfrm>
            <a:off x="152400" y="2590800"/>
            <a:ext cx="2794000" cy="2286000"/>
          </a:xfrm>
          <a:prstGeom prst="rect">
            <a:avLst/>
          </a:prstGeom>
        </p:spPr>
      </p:pic>
    </p:spTree>
    <p:extLst>
      <p:ext uri="{BB962C8B-B14F-4D97-AF65-F5344CB8AC3E}">
        <p14:creationId xmlns:p14="http://schemas.microsoft.com/office/powerpoint/2010/main" val="7702912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152400"/>
            <a:ext cx="7391400" cy="685800"/>
          </a:xfrm>
        </p:spPr>
        <p:txBody>
          <a:bodyPr/>
          <a:lstStyle/>
          <a:p>
            <a:r>
              <a:rPr lang="en-US" dirty="0"/>
              <a:t>Dispute Resolution Process</a:t>
            </a:r>
          </a:p>
        </p:txBody>
      </p:sp>
      <p:sp>
        <p:nvSpPr>
          <p:cNvPr id="3" name="Content Placeholder 2"/>
          <p:cNvSpPr>
            <a:spLocks noGrp="1"/>
          </p:cNvSpPr>
          <p:nvPr>
            <p:ph idx="1"/>
          </p:nvPr>
        </p:nvSpPr>
        <p:spPr>
          <a:xfrm>
            <a:off x="381000" y="914400"/>
            <a:ext cx="5257800" cy="5791200"/>
          </a:xfrm>
        </p:spPr>
        <p:txBody>
          <a:bodyPr/>
          <a:lstStyle/>
          <a:p>
            <a:pPr>
              <a:buFont typeface="Wingdings" pitchFamily="2" charset="2"/>
              <a:buChar char="Ø"/>
            </a:pPr>
            <a:r>
              <a:rPr lang="en-US" sz="1800" dirty="0"/>
              <a:t>The contract should contain a streamlined, expedited process for </a:t>
            </a:r>
            <a:r>
              <a:rPr lang="en-US" sz="1800" b="1" dirty="0"/>
              <a:t>claims disputes</a:t>
            </a:r>
            <a:r>
              <a:rPr lang="en-US" sz="1800" dirty="0"/>
              <a:t>, and a more elaborate process for other </a:t>
            </a:r>
            <a:r>
              <a:rPr lang="en-US" sz="1800" dirty="0" smtClean="0"/>
              <a:t>disputes.</a:t>
            </a:r>
          </a:p>
          <a:p>
            <a:pPr marL="0" indent="0">
              <a:buNone/>
            </a:pPr>
            <a:endParaRPr lang="en-US" sz="1800" b="1" dirty="0"/>
          </a:p>
          <a:p>
            <a:pPr>
              <a:buFont typeface="Wingdings" pitchFamily="2" charset="2"/>
              <a:buChar char="Ø"/>
            </a:pPr>
            <a:r>
              <a:rPr lang="en-US" sz="1800" dirty="0"/>
              <a:t>The contract should use a </a:t>
            </a:r>
            <a:r>
              <a:rPr lang="en-US" sz="1800" b="1" dirty="0"/>
              <a:t>graduated, step-by-step</a:t>
            </a:r>
            <a:r>
              <a:rPr lang="en-US" sz="1800" dirty="0"/>
              <a:t> dispute resolution </a:t>
            </a:r>
            <a:r>
              <a:rPr lang="en-US" sz="1800" dirty="0" smtClean="0"/>
              <a:t>process.  </a:t>
            </a:r>
            <a:endParaRPr lang="en-US" sz="1800" dirty="0"/>
          </a:p>
          <a:p>
            <a:pPr lvl="1">
              <a:buFont typeface="Wingdings" pitchFamily="2" charset="2"/>
              <a:buChar char="§"/>
            </a:pPr>
            <a:r>
              <a:rPr lang="en-US" sz="1800" dirty="0"/>
              <a:t>Informal negotiation</a:t>
            </a:r>
          </a:p>
          <a:p>
            <a:pPr lvl="1">
              <a:buFont typeface="Wingdings" pitchFamily="2" charset="2"/>
              <a:buChar char="§"/>
            </a:pPr>
            <a:r>
              <a:rPr lang="en-US" sz="1800" dirty="0"/>
              <a:t>Mediation</a:t>
            </a:r>
          </a:p>
          <a:p>
            <a:pPr lvl="1">
              <a:buFont typeface="Wingdings" pitchFamily="2" charset="2"/>
              <a:buChar char="§"/>
            </a:pPr>
            <a:r>
              <a:rPr lang="en-US" sz="1800" dirty="0"/>
              <a:t>Arbitration (binding or non-binding)  </a:t>
            </a:r>
            <a:endParaRPr lang="en-US" sz="1800" dirty="0" smtClean="0"/>
          </a:p>
          <a:p>
            <a:pPr marL="520700" lvl="1" indent="0">
              <a:buNone/>
            </a:pPr>
            <a:endParaRPr lang="en-US" sz="1800" dirty="0"/>
          </a:p>
          <a:p>
            <a:pPr>
              <a:buFont typeface="Wingdings" pitchFamily="2" charset="2"/>
              <a:buChar char="Ø"/>
            </a:pPr>
            <a:r>
              <a:rPr lang="en-US" sz="1800" dirty="0"/>
              <a:t>The contract should </a:t>
            </a:r>
            <a:r>
              <a:rPr lang="en-US" sz="1800" b="1" dirty="0"/>
              <a:t>not </a:t>
            </a:r>
            <a:r>
              <a:rPr lang="en-US" sz="1800" dirty="0"/>
              <a:t>require the provider to exhaust an appeals process within the MCO before resorting to other </a:t>
            </a:r>
            <a:r>
              <a:rPr lang="en-US" sz="1800" dirty="0" smtClean="0"/>
              <a:t>measures.</a:t>
            </a:r>
            <a:endParaRPr lang="en-US" sz="1800" dirty="0"/>
          </a:p>
          <a:p>
            <a:endParaRPr lang="en-US" dirty="0"/>
          </a:p>
        </p:txBody>
      </p:sp>
      <p:pic>
        <p:nvPicPr>
          <p:cNvPr id="4" name="Picture 3"/>
          <p:cNvPicPr>
            <a:picLocks noChangeAspect="1"/>
          </p:cNvPicPr>
          <p:nvPr/>
        </p:nvPicPr>
        <p:blipFill>
          <a:blip r:embed="rId3"/>
          <a:stretch>
            <a:fillRect/>
          </a:stretch>
        </p:blipFill>
        <p:spPr>
          <a:xfrm>
            <a:off x="5867400" y="1828800"/>
            <a:ext cx="3098800" cy="2628900"/>
          </a:xfrm>
          <a:prstGeom prst="rect">
            <a:avLst/>
          </a:prstGeom>
        </p:spPr>
      </p:pic>
    </p:spTree>
    <p:extLst>
      <p:ext uri="{BB962C8B-B14F-4D97-AF65-F5344CB8AC3E}">
        <p14:creationId xmlns:p14="http://schemas.microsoft.com/office/powerpoint/2010/main" val="907345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a:t>
            </a:r>
            <a:endParaRPr lang="en-US" dirty="0"/>
          </a:p>
        </p:txBody>
      </p:sp>
      <p:sp>
        <p:nvSpPr>
          <p:cNvPr id="3" name="Content Placeholder 2"/>
          <p:cNvSpPr>
            <a:spLocks noGrp="1"/>
          </p:cNvSpPr>
          <p:nvPr>
            <p:ph idx="1"/>
          </p:nvPr>
        </p:nvSpPr>
        <p:spPr>
          <a:xfrm>
            <a:off x="533400" y="1143000"/>
            <a:ext cx="8077200" cy="2286000"/>
          </a:xfrm>
        </p:spPr>
        <p:txBody>
          <a:bodyPr>
            <a:normAutofit fontScale="77500" lnSpcReduction="20000"/>
          </a:bodyPr>
          <a:lstStyle/>
          <a:p>
            <a:r>
              <a:rPr lang="en-US" dirty="0" smtClean="0"/>
              <a:t>Contracts generally state how long the contract will be in force (term) and the procedures for renewing or terminating the contract. </a:t>
            </a:r>
          </a:p>
          <a:p>
            <a:r>
              <a:rPr lang="en-US" dirty="0" smtClean="0"/>
              <a:t>When initially contracting with an MCO, the provider may want to limit the term of the contract to one year without automatic renewal (“evergreen”) provisions. </a:t>
            </a:r>
          </a:p>
          <a:p>
            <a:endParaRPr lang="en-US" dirty="0" smtClean="0"/>
          </a:p>
        </p:txBody>
      </p:sp>
      <p:sp>
        <p:nvSpPr>
          <p:cNvPr id="4" name="Slide Number Placeholder 3"/>
          <p:cNvSpPr>
            <a:spLocks noGrp="1"/>
          </p:cNvSpPr>
          <p:nvPr>
            <p:ph type="sldNum" sz="quarter" idx="10"/>
          </p:nvPr>
        </p:nvSpPr>
        <p:spPr/>
        <p:txBody>
          <a:bodyPr/>
          <a:lstStyle/>
          <a:p>
            <a:fld id="{57B77A11-C550-4BC6-BAAE-DD9FEC10B000}" type="slidenum">
              <a:rPr lang="en-US" smtClean="0"/>
              <a:pPr/>
              <a:t>37</a:t>
            </a:fld>
            <a:endParaRPr lang="en-US" dirty="0"/>
          </a:p>
        </p:txBody>
      </p:sp>
      <p:pic>
        <p:nvPicPr>
          <p:cNvPr id="3075" name="Picture 3" descr="C:\Users\svance\AppData\Local\Microsoft\Windows\Temporary Internet Files\Content.IE5\ZJGVLZPT\MP9004487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352800"/>
            <a:ext cx="33528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5831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a:t>
            </a:r>
            <a:endParaRPr lang="en-US" dirty="0"/>
          </a:p>
        </p:txBody>
      </p:sp>
      <p:sp>
        <p:nvSpPr>
          <p:cNvPr id="3" name="Content Placeholder 2"/>
          <p:cNvSpPr>
            <a:spLocks noGrp="1"/>
          </p:cNvSpPr>
          <p:nvPr>
            <p:ph idx="1"/>
          </p:nvPr>
        </p:nvSpPr>
        <p:spPr>
          <a:xfrm>
            <a:off x="533400" y="1066800"/>
            <a:ext cx="7239000" cy="3962400"/>
          </a:xfrm>
        </p:spPr>
        <p:txBody>
          <a:bodyPr/>
          <a:lstStyle/>
          <a:p>
            <a:r>
              <a:rPr lang="en-US" sz="1800" dirty="0" smtClean="0"/>
              <a:t>Contracts can typically </a:t>
            </a:r>
            <a:r>
              <a:rPr lang="en-US" sz="1800" dirty="0"/>
              <a:t>be terminated </a:t>
            </a:r>
            <a:r>
              <a:rPr lang="en-US" sz="1800" b="1" dirty="0"/>
              <a:t>“for cause”</a:t>
            </a:r>
            <a:r>
              <a:rPr lang="en-US" sz="1800" dirty="0"/>
              <a:t> or </a:t>
            </a:r>
            <a:r>
              <a:rPr lang="en-US" sz="1800" b="1" dirty="0"/>
              <a:t>“without </a:t>
            </a:r>
            <a:r>
              <a:rPr lang="en-US" sz="1800" b="1" dirty="0" smtClean="0"/>
              <a:t>cause”</a:t>
            </a:r>
            <a:r>
              <a:rPr lang="en-US" sz="1800" dirty="0" smtClean="0"/>
              <a:t>.</a:t>
            </a:r>
            <a:endParaRPr lang="en-US" sz="1800" dirty="0"/>
          </a:p>
          <a:p>
            <a:r>
              <a:rPr lang="en-US" sz="1800" dirty="0" smtClean="0"/>
              <a:t>The situations that constitute cause are generally breaches of </a:t>
            </a:r>
            <a:r>
              <a:rPr lang="en-US" sz="1800" b="1" dirty="0" smtClean="0"/>
              <a:t>material terms</a:t>
            </a:r>
            <a:r>
              <a:rPr lang="en-US" sz="1800" dirty="0" smtClean="0"/>
              <a:t> of the contract .</a:t>
            </a:r>
          </a:p>
          <a:p>
            <a:r>
              <a:rPr lang="en-US" sz="1800" dirty="0" smtClean="0"/>
              <a:t>Typically either party may terminate with or without cause after providing </a:t>
            </a:r>
            <a:r>
              <a:rPr lang="en-US" sz="1800" b="1" dirty="0" smtClean="0"/>
              <a:t>notice to the other party</a:t>
            </a:r>
            <a:r>
              <a:rPr lang="en-US" sz="1800" dirty="0" smtClean="0"/>
              <a:t> </a:t>
            </a:r>
            <a:r>
              <a:rPr lang="en-US" sz="1800" i="1" dirty="0" smtClean="0"/>
              <a:t>(e.g., </a:t>
            </a:r>
            <a:r>
              <a:rPr lang="en-US" sz="1800" dirty="0" smtClean="0"/>
              <a:t>30 days’ notice in terminations for cause; 60 days’ notice in terminations without cause).</a:t>
            </a:r>
          </a:p>
        </p:txBody>
      </p:sp>
      <p:sp>
        <p:nvSpPr>
          <p:cNvPr id="4" name="Slide Number Placeholder 3"/>
          <p:cNvSpPr>
            <a:spLocks noGrp="1"/>
          </p:cNvSpPr>
          <p:nvPr>
            <p:ph type="sldNum" sz="quarter" idx="4294967295"/>
          </p:nvPr>
        </p:nvSpPr>
        <p:spPr>
          <a:xfrm>
            <a:off x="8610600" y="6286500"/>
            <a:ext cx="533400" cy="476250"/>
          </a:xfrm>
          <a:prstGeom prst="rect">
            <a:avLst/>
          </a:prstGeom>
        </p:spPr>
        <p:txBody>
          <a:bodyPr/>
          <a:lstStyle/>
          <a:p>
            <a:fld id="{57B77A11-C550-4BC6-BAAE-DD9FEC10B000}" type="slidenum">
              <a:rPr lang="en-US" smtClean="0"/>
              <a:pPr/>
              <a:t>38</a:t>
            </a:fld>
            <a:endParaRPr lang="en-US" dirty="0"/>
          </a:p>
        </p:txBody>
      </p:sp>
      <p:pic>
        <p:nvPicPr>
          <p:cNvPr id="7" name="Picture 4" descr="C:\Users\svance\AppData\Local\Microsoft\Windows\Temporary Internet Files\Content.IE5\R2XFRYF7\MC900437575[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280" y="3276600"/>
            <a:ext cx="395732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3269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Breach and Cure</a:t>
            </a:r>
            <a:endParaRPr lang="en-US" dirty="0"/>
          </a:p>
        </p:txBody>
      </p:sp>
      <p:sp>
        <p:nvSpPr>
          <p:cNvPr id="3" name="Content Placeholder 2"/>
          <p:cNvSpPr>
            <a:spLocks noGrp="1"/>
          </p:cNvSpPr>
          <p:nvPr>
            <p:ph idx="1"/>
          </p:nvPr>
        </p:nvSpPr>
        <p:spPr>
          <a:xfrm>
            <a:off x="533400" y="1143000"/>
            <a:ext cx="8153400" cy="2514600"/>
          </a:xfrm>
        </p:spPr>
        <p:txBody>
          <a:bodyPr>
            <a:normAutofit fontScale="92500" lnSpcReduction="20000"/>
          </a:bodyPr>
          <a:lstStyle/>
          <a:p>
            <a:r>
              <a:rPr lang="en-US" dirty="0" smtClean="0"/>
              <a:t>Breaches (violation of the terms of the contract) sometimes lead to termination of the contract, but not always.</a:t>
            </a:r>
          </a:p>
          <a:p>
            <a:r>
              <a:rPr lang="en-US" dirty="0" smtClean="0"/>
              <a:t>The contract should give the breaching party an opportunity to “cure” (fix) most breaches before termination is triggered.</a:t>
            </a:r>
          </a:p>
        </p:txBody>
      </p:sp>
      <p:sp>
        <p:nvSpPr>
          <p:cNvPr id="4" name="Slide Number Placeholder 3"/>
          <p:cNvSpPr>
            <a:spLocks noGrp="1"/>
          </p:cNvSpPr>
          <p:nvPr>
            <p:ph type="sldNum" sz="quarter" idx="10"/>
          </p:nvPr>
        </p:nvSpPr>
        <p:spPr/>
        <p:txBody>
          <a:bodyPr/>
          <a:lstStyle/>
          <a:p>
            <a:fld id="{57B77A11-C550-4BC6-BAAE-DD9FEC10B000}" type="slidenum">
              <a:rPr lang="en-US" smtClean="0"/>
              <a:pPr/>
              <a:t>39</a:t>
            </a:fld>
            <a:endParaRPr lang="en-US" dirty="0"/>
          </a:p>
        </p:txBody>
      </p:sp>
      <p:pic>
        <p:nvPicPr>
          <p:cNvPr id="2052" name="Picture 4" descr="C:\Users\svance\AppData\Local\Microsoft\Windows\Temporary Internet Files\Content.IE5\ZJGVLZPT\MC9003910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657600"/>
            <a:ext cx="3048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643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609600" y="838200"/>
            <a:ext cx="8305800" cy="5105400"/>
          </a:xfrm>
        </p:spPr>
        <p:txBody>
          <a:bodyPr>
            <a:normAutofit/>
          </a:bodyPr>
          <a:lstStyle/>
          <a:p>
            <a:pPr marL="0" indent="0">
              <a:buNone/>
            </a:pPr>
            <a:endParaRPr lang="en-US" sz="1050" dirty="0" smtClean="0"/>
          </a:p>
          <a:p>
            <a:pPr marL="0" indent="0">
              <a:buNone/>
            </a:pPr>
            <a:r>
              <a:rPr lang="en-US" dirty="0" smtClean="0"/>
              <a:t>At the conclusion of this activity, the participants will be able to: </a:t>
            </a:r>
          </a:p>
          <a:p>
            <a:pPr marL="0" indent="0">
              <a:buNone/>
            </a:pPr>
            <a:endParaRPr lang="en-US" sz="1000" dirty="0" smtClean="0"/>
          </a:p>
          <a:p>
            <a:pPr marL="514350" indent="-514350">
              <a:buFont typeface="+mj-lt"/>
              <a:buAutoNum type="arabicPeriod"/>
            </a:pPr>
            <a:r>
              <a:rPr lang="en-US" dirty="0" smtClean="0"/>
              <a:t>Identify the various types and models of managed care. </a:t>
            </a:r>
          </a:p>
          <a:p>
            <a:pPr marL="514350" indent="-514350">
              <a:buFont typeface="+mj-lt"/>
              <a:buAutoNum type="arabicPeriod"/>
            </a:pPr>
            <a:r>
              <a:rPr lang="en-US" dirty="0" smtClean="0"/>
              <a:t>Understand the meaning of key provisions in managed care contracts.</a:t>
            </a:r>
          </a:p>
          <a:p>
            <a:pPr marL="514350" indent="-514350">
              <a:buFont typeface="+mj-lt"/>
              <a:buAutoNum type="arabicPeriod"/>
            </a:pPr>
            <a:r>
              <a:rPr lang="en-US" dirty="0" smtClean="0"/>
              <a:t>Learn how to negotiate with MCOs for fair payment. </a:t>
            </a:r>
            <a:endParaRPr lang="en-US" dirty="0"/>
          </a:p>
        </p:txBody>
      </p:sp>
    </p:spTree>
    <p:extLst>
      <p:ext uri="{BB962C8B-B14F-4D97-AF65-F5344CB8AC3E}">
        <p14:creationId xmlns:p14="http://schemas.microsoft.com/office/powerpoint/2010/main" val="2641806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Renewal</a:t>
            </a:r>
            <a:endParaRPr lang="en-US" dirty="0"/>
          </a:p>
        </p:txBody>
      </p:sp>
      <p:sp>
        <p:nvSpPr>
          <p:cNvPr id="3" name="Content Placeholder 2"/>
          <p:cNvSpPr>
            <a:spLocks noGrp="1"/>
          </p:cNvSpPr>
          <p:nvPr>
            <p:ph idx="1"/>
          </p:nvPr>
        </p:nvSpPr>
        <p:spPr>
          <a:xfrm>
            <a:off x="304800" y="1339329"/>
            <a:ext cx="5715000" cy="3962400"/>
          </a:xfrm>
        </p:spPr>
        <p:txBody>
          <a:bodyPr/>
          <a:lstStyle/>
          <a:p>
            <a:r>
              <a:rPr lang="en-US" sz="2000" dirty="0" smtClean="0"/>
              <a:t>In most contracts favorable to providers, renewal of the agreement is contingent </a:t>
            </a:r>
            <a:r>
              <a:rPr lang="en-US" sz="2000" dirty="0"/>
              <a:t>on mutual agreement as to payment </a:t>
            </a:r>
            <a:r>
              <a:rPr lang="en-US" sz="2000" dirty="0" smtClean="0"/>
              <a:t>terms for the subsequent term.</a:t>
            </a:r>
          </a:p>
          <a:p>
            <a:pPr marL="0" indent="0">
              <a:buNone/>
            </a:pPr>
            <a:endParaRPr lang="en-US" sz="2000" dirty="0" smtClean="0"/>
          </a:p>
          <a:p>
            <a:pPr>
              <a:buFont typeface="Wingdings" pitchFamily="2" charset="2"/>
              <a:buChar char="Ø"/>
            </a:pPr>
            <a:r>
              <a:rPr lang="en-US" sz="2000" dirty="0" smtClean="0"/>
              <a:t>The contract should specify </a:t>
            </a:r>
            <a:r>
              <a:rPr lang="en-US" sz="2000" dirty="0"/>
              <a:t>how quickly renegotiation of payment terms must occur after one party notifies the other party of its desire to renegotiate, with a deadline for a </a:t>
            </a:r>
            <a:r>
              <a:rPr lang="en-US" sz="2000" dirty="0" smtClean="0"/>
              <a:t>decision.</a:t>
            </a:r>
          </a:p>
        </p:txBody>
      </p:sp>
      <p:sp>
        <p:nvSpPr>
          <p:cNvPr id="4" name="Slide Number Placeholder 3"/>
          <p:cNvSpPr>
            <a:spLocks noGrp="1"/>
          </p:cNvSpPr>
          <p:nvPr>
            <p:ph type="sldNum" sz="quarter" idx="4294967295"/>
          </p:nvPr>
        </p:nvSpPr>
        <p:spPr>
          <a:xfrm>
            <a:off x="8610600" y="6286500"/>
            <a:ext cx="533400" cy="476250"/>
          </a:xfrm>
          <a:prstGeom prst="rect">
            <a:avLst/>
          </a:prstGeom>
        </p:spPr>
        <p:txBody>
          <a:bodyPr/>
          <a:lstStyle/>
          <a:p>
            <a:fld id="{57B77A11-C550-4BC6-BAAE-DD9FEC10B000}" type="slidenum">
              <a:rPr lang="en-US" smtClean="0"/>
              <a:pPr/>
              <a:t>40</a:t>
            </a:fld>
            <a:endParaRPr lang="en-US" dirty="0"/>
          </a:p>
        </p:txBody>
      </p:sp>
      <p:pic>
        <p:nvPicPr>
          <p:cNvPr id="9" name="Picture 3" descr="C:\Users\svance\AppData\Local\Microsoft\Windows\Temporary Internet Files\Content.IE5\6VB4NJ30\MC9000787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1" y="1371601"/>
            <a:ext cx="2971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6596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Amendments</a:t>
            </a:r>
            <a:endParaRPr lang="en-US" dirty="0"/>
          </a:p>
        </p:txBody>
      </p:sp>
      <p:sp>
        <p:nvSpPr>
          <p:cNvPr id="3" name="Content Placeholder 2"/>
          <p:cNvSpPr>
            <a:spLocks noGrp="1"/>
          </p:cNvSpPr>
          <p:nvPr>
            <p:ph idx="1"/>
          </p:nvPr>
        </p:nvSpPr>
        <p:spPr>
          <a:xfrm>
            <a:off x="228600" y="914400"/>
            <a:ext cx="8401050" cy="3962400"/>
          </a:xfrm>
        </p:spPr>
        <p:txBody>
          <a:bodyPr/>
          <a:lstStyle/>
          <a:p>
            <a:r>
              <a:rPr lang="en-US" sz="1800" dirty="0" smtClean="0"/>
              <a:t>Amendment provisions are particularly crucial in MCO contracts, because the clinical, operational, and financial environments in which the parties operate are subject to constant change.</a:t>
            </a:r>
          </a:p>
          <a:p>
            <a:pPr>
              <a:buFont typeface="Wingdings" pitchFamily="2" charset="2"/>
              <a:buChar char="Ø"/>
            </a:pPr>
            <a:r>
              <a:rPr lang="en-US" sz="1800" dirty="0" smtClean="0"/>
              <a:t>The contract should guarantee </a:t>
            </a:r>
            <a:r>
              <a:rPr lang="en-US" sz="1800" dirty="0"/>
              <a:t>the </a:t>
            </a:r>
            <a:r>
              <a:rPr lang="en-US" sz="1800" dirty="0" smtClean="0"/>
              <a:t>provider’s right to </a:t>
            </a:r>
            <a:r>
              <a:rPr lang="en-US" sz="1800" b="1" dirty="0" smtClean="0"/>
              <a:t>review </a:t>
            </a:r>
            <a:r>
              <a:rPr lang="en-US" sz="1800" b="1" dirty="0"/>
              <a:t>any and all changes</a:t>
            </a:r>
            <a:r>
              <a:rPr lang="en-US" sz="1800" dirty="0"/>
              <a:t> to </a:t>
            </a:r>
            <a:r>
              <a:rPr lang="en-US" sz="1800" dirty="0" smtClean="0"/>
              <a:t>the contract.</a:t>
            </a:r>
          </a:p>
          <a:p>
            <a:pPr>
              <a:buFont typeface="Wingdings" pitchFamily="2" charset="2"/>
              <a:buChar char="Ø"/>
            </a:pPr>
            <a:r>
              <a:rPr lang="en-US" sz="1800" dirty="0" smtClean="0"/>
              <a:t>The contract should</a:t>
            </a:r>
            <a:r>
              <a:rPr lang="en-US" sz="1800" dirty="0"/>
              <a:t> </a:t>
            </a:r>
            <a:r>
              <a:rPr lang="en-US" sz="1800" dirty="0" smtClean="0"/>
              <a:t>provide that no changes shall take effect until and unless the provider has given prior written approval.</a:t>
            </a:r>
          </a:p>
        </p:txBody>
      </p:sp>
      <p:sp>
        <p:nvSpPr>
          <p:cNvPr id="4" name="Slide Number Placeholder 3"/>
          <p:cNvSpPr>
            <a:spLocks noGrp="1"/>
          </p:cNvSpPr>
          <p:nvPr>
            <p:ph type="sldNum" sz="quarter" idx="4294967295"/>
          </p:nvPr>
        </p:nvSpPr>
        <p:spPr>
          <a:xfrm>
            <a:off x="8610600" y="6286500"/>
            <a:ext cx="533400" cy="476250"/>
          </a:xfrm>
          <a:prstGeom prst="rect">
            <a:avLst/>
          </a:prstGeom>
        </p:spPr>
        <p:txBody>
          <a:bodyPr/>
          <a:lstStyle/>
          <a:p>
            <a:fld id="{57B77A11-C550-4BC6-BAAE-DD9FEC10B000}" type="slidenum">
              <a:rPr lang="en-US" smtClean="0"/>
              <a:pPr/>
              <a:t>41</a:t>
            </a:fld>
            <a:endParaRPr lang="en-US" dirty="0"/>
          </a:p>
        </p:txBody>
      </p:sp>
      <p:pic>
        <p:nvPicPr>
          <p:cNvPr id="11270" name="Picture 6" descr="C:\Users\svance\AppData\Local\Microsoft\Windows\Temporary Internet Files\Content.IE5\6VB4NJ30\MP9004022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3425" y="3200400"/>
            <a:ext cx="390144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189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Legal Provisions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Patient Cost-Sharing</a:t>
            </a:r>
          </a:p>
          <a:p>
            <a:r>
              <a:rPr lang="en-US" dirty="0" smtClean="0"/>
              <a:t>Third Party Liability / Coordination of Benefits</a:t>
            </a:r>
          </a:p>
          <a:p>
            <a:r>
              <a:rPr lang="en-US" dirty="0" smtClean="0"/>
              <a:t>Indemnification</a:t>
            </a:r>
          </a:p>
          <a:p>
            <a:r>
              <a:rPr lang="en-US" dirty="0" smtClean="0"/>
              <a:t>Insurance</a:t>
            </a:r>
          </a:p>
          <a:p>
            <a:r>
              <a:rPr lang="en-US" dirty="0" smtClean="0"/>
              <a:t>All-Product Clauses</a:t>
            </a:r>
          </a:p>
          <a:p>
            <a:r>
              <a:rPr lang="en-US" dirty="0" smtClean="0"/>
              <a:t>Non-Discrimination Clauses</a:t>
            </a:r>
          </a:p>
          <a:p>
            <a:r>
              <a:rPr lang="en-US" dirty="0" smtClean="0"/>
              <a:t>Licensing</a:t>
            </a:r>
          </a:p>
          <a:p>
            <a:r>
              <a:rPr lang="en-US" dirty="0" smtClean="0"/>
              <a:t>Credentialing</a:t>
            </a:r>
          </a:p>
          <a:p>
            <a:r>
              <a:rPr lang="en-US" dirty="0" smtClean="0"/>
              <a:t>Utilization Management/Review</a:t>
            </a:r>
            <a:endParaRPr lang="en-US" dirty="0"/>
          </a:p>
        </p:txBody>
      </p:sp>
      <p:sp>
        <p:nvSpPr>
          <p:cNvPr id="4" name="Slide Number Placeholder 3"/>
          <p:cNvSpPr>
            <a:spLocks noGrp="1"/>
          </p:cNvSpPr>
          <p:nvPr>
            <p:ph type="sldNum" sz="quarter" idx="10"/>
          </p:nvPr>
        </p:nvSpPr>
        <p:spPr/>
        <p:txBody>
          <a:bodyPr/>
          <a:lstStyle/>
          <a:p>
            <a:fld id="{57B77A11-C550-4BC6-BAAE-DD9FEC10B000}" type="slidenum">
              <a:rPr lang="en-US" smtClean="0"/>
              <a:pPr/>
              <a:t>42</a:t>
            </a:fld>
            <a:endParaRPr lang="en-US" dirty="0"/>
          </a:p>
        </p:txBody>
      </p:sp>
    </p:spTree>
    <p:extLst>
      <p:ext uri="{BB962C8B-B14F-4D97-AF65-F5344CB8AC3E}">
        <p14:creationId xmlns:p14="http://schemas.microsoft.com/office/powerpoint/2010/main" val="19072177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45311" y="838200"/>
            <a:ext cx="8153400" cy="5029200"/>
          </a:xfrm>
          <a:prstGeom prst="rect">
            <a:avLst/>
          </a:prstGeom>
          <a:solidFill>
            <a:schemeClr val="accent1"/>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80" charset="0"/>
            </a:endParaRPr>
          </a:p>
        </p:txBody>
      </p:sp>
      <p:sp>
        <p:nvSpPr>
          <p:cNvPr id="2" name="Title 1"/>
          <p:cNvSpPr>
            <a:spLocks noGrp="1"/>
          </p:cNvSpPr>
          <p:nvPr>
            <p:ph type="title"/>
          </p:nvPr>
        </p:nvSpPr>
        <p:spPr/>
        <p:txBody>
          <a:bodyPr/>
          <a:lstStyle/>
          <a:p>
            <a:r>
              <a:rPr lang="en-US" dirty="0" smtClean="0"/>
              <a:t>Contract Review Checklist</a:t>
            </a:r>
            <a:endParaRPr lang="en-US" dirty="0"/>
          </a:p>
        </p:txBody>
      </p:sp>
      <p:sp>
        <p:nvSpPr>
          <p:cNvPr id="3" name="Content Placeholder 2"/>
          <p:cNvSpPr>
            <a:spLocks noGrp="1"/>
          </p:cNvSpPr>
          <p:nvPr>
            <p:ph idx="1"/>
          </p:nvPr>
        </p:nvSpPr>
        <p:spPr>
          <a:xfrm>
            <a:off x="423098" y="1028700"/>
            <a:ext cx="8075613" cy="4648200"/>
          </a:xfrm>
        </p:spPr>
        <p:txBody>
          <a:bodyPr>
            <a:normAutofit fontScale="47500" lnSpcReduction="20000"/>
          </a:bodyPr>
          <a:lstStyle/>
          <a:p>
            <a:pPr>
              <a:buFont typeface="Wingdings" pitchFamily="2" charset="2"/>
              <a:buChar char="ü"/>
            </a:pPr>
            <a:endParaRPr lang="en-US" dirty="0" smtClean="0"/>
          </a:p>
          <a:p>
            <a:pPr>
              <a:buFont typeface="Wingdings" pitchFamily="2" charset="2"/>
              <a:buChar char="ü"/>
            </a:pPr>
            <a:r>
              <a:rPr lang="en-US" b="1" dirty="0" smtClean="0"/>
              <a:t>Scope of Services</a:t>
            </a:r>
            <a:r>
              <a:rPr lang="en-US" dirty="0" smtClean="0"/>
              <a:t>: Does the contract clearly define the scope of services?</a:t>
            </a:r>
          </a:p>
          <a:p>
            <a:pPr>
              <a:buFont typeface="Wingdings" pitchFamily="2" charset="2"/>
              <a:buChar char="ü"/>
            </a:pPr>
            <a:endParaRPr lang="en-US" dirty="0" smtClean="0"/>
          </a:p>
          <a:p>
            <a:pPr>
              <a:buFont typeface="Wingdings" pitchFamily="2" charset="2"/>
              <a:buChar char="ü"/>
            </a:pPr>
            <a:r>
              <a:rPr lang="en-US" b="1" dirty="0" smtClean="0"/>
              <a:t>Covered Services</a:t>
            </a:r>
            <a:r>
              <a:rPr lang="en-US" dirty="0" smtClean="0"/>
              <a:t>: Does the contract or its attachments clearly identify the covered services available to enrollees?</a:t>
            </a:r>
          </a:p>
          <a:p>
            <a:pPr>
              <a:buFont typeface="Wingdings" pitchFamily="2" charset="2"/>
              <a:buChar char="ü"/>
            </a:pPr>
            <a:endParaRPr lang="en-US" dirty="0" smtClean="0"/>
          </a:p>
          <a:p>
            <a:pPr>
              <a:buFont typeface="Wingdings" pitchFamily="2" charset="2"/>
              <a:buChar char="ü"/>
            </a:pPr>
            <a:r>
              <a:rPr lang="en-US" b="1" dirty="0" smtClean="0"/>
              <a:t>Non-Covered Services</a:t>
            </a:r>
            <a:r>
              <a:rPr lang="en-US" dirty="0" smtClean="0"/>
              <a:t>: Does the contract specify any requirements that the provider must meet in order to charge enrollees for non-covered services?</a:t>
            </a:r>
          </a:p>
          <a:p>
            <a:pPr>
              <a:buFont typeface="Wingdings" pitchFamily="2" charset="2"/>
              <a:buChar char="ü"/>
            </a:pPr>
            <a:endParaRPr lang="en-US" dirty="0" smtClean="0"/>
          </a:p>
          <a:p>
            <a:pPr>
              <a:buFont typeface="Wingdings" pitchFamily="2" charset="2"/>
              <a:buChar char="ü"/>
            </a:pPr>
            <a:r>
              <a:rPr lang="en-US" b="1" dirty="0" smtClean="0"/>
              <a:t>Choice of Practitioner</a:t>
            </a:r>
            <a:r>
              <a:rPr lang="en-US" dirty="0" smtClean="0"/>
              <a:t>: Does the contract impose any limitations on which types of practitioners may provide services?</a:t>
            </a:r>
          </a:p>
          <a:p>
            <a:pPr>
              <a:buFont typeface="Wingdings" pitchFamily="2" charset="2"/>
              <a:buChar char="ü"/>
            </a:pPr>
            <a:endParaRPr lang="en-US" sz="2900" b="1" dirty="0"/>
          </a:p>
          <a:p>
            <a:pPr>
              <a:buFont typeface="Wingdings" pitchFamily="2" charset="2"/>
              <a:buChar char="ü"/>
            </a:pPr>
            <a:r>
              <a:rPr lang="en-US" sz="2900" b="1" dirty="0" smtClean="0"/>
              <a:t>Referrals</a:t>
            </a:r>
            <a:r>
              <a:rPr lang="en-US" sz="2900" dirty="0"/>
              <a:t>: Are policies, procedures, protocols and timelines regarding referrals clearly spelled out in the contract or attached and incorporated by reference?</a:t>
            </a:r>
          </a:p>
          <a:p>
            <a:pPr>
              <a:buFont typeface="Wingdings" pitchFamily="2" charset="2"/>
              <a:buChar char="ü"/>
            </a:pPr>
            <a:endParaRPr lang="en-US" sz="2900" dirty="0"/>
          </a:p>
          <a:p>
            <a:pPr>
              <a:buFont typeface="Wingdings" pitchFamily="2" charset="2"/>
              <a:buChar char="ü"/>
            </a:pPr>
            <a:r>
              <a:rPr lang="en-US" sz="2900" b="1" dirty="0"/>
              <a:t>Referrals</a:t>
            </a:r>
            <a:r>
              <a:rPr lang="en-US" sz="2900" dirty="0"/>
              <a:t>: Does the contract allow the provider to determine whether and when to make referrals for specialty care or hospitalization?</a:t>
            </a:r>
          </a:p>
          <a:p>
            <a:pPr marL="285750" lvl="1">
              <a:buFont typeface="Wingdings" pitchFamily="2" charset="2"/>
              <a:buChar char="ü"/>
            </a:pPr>
            <a:endParaRPr lang="en-US" sz="2900" b="1" dirty="0"/>
          </a:p>
          <a:p>
            <a:pPr marL="285750" lvl="1">
              <a:buFont typeface="Wingdings" pitchFamily="2" charset="2"/>
              <a:buChar char="ü"/>
            </a:pPr>
            <a:r>
              <a:rPr lang="en-US" sz="2900" b="1" dirty="0"/>
              <a:t>Gag Clauses</a:t>
            </a:r>
            <a:r>
              <a:rPr lang="en-US" sz="2900" dirty="0"/>
              <a:t>: Does the contract impose any limitations on the provider’s practitioners from advising an enrollee about the patient’s health status or treatment options, the risks, benefits, and consequences of treatment or non-treatment, and the opportunity for the patient to refuse treatment or express preferences about future treatment decisions?</a:t>
            </a:r>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p:txBody>
      </p:sp>
    </p:spTree>
    <p:extLst>
      <p:ext uri="{BB962C8B-B14F-4D97-AF65-F5344CB8AC3E}">
        <p14:creationId xmlns:p14="http://schemas.microsoft.com/office/powerpoint/2010/main" val="31306196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81000" y="990600"/>
            <a:ext cx="8153400" cy="4876800"/>
          </a:xfrm>
          <a:prstGeom prst="rect">
            <a:avLst/>
          </a:prstGeom>
          <a:solidFill>
            <a:schemeClr val="accent1"/>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80" charset="0"/>
            </a:endParaRPr>
          </a:p>
        </p:txBody>
      </p:sp>
      <p:sp>
        <p:nvSpPr>
          <p:cNvPr id="2" name="Title 1"/>
          <p:cNvSpPr>
            <a:spLocks noGrp="1"/>
          </p:cNvSpPr>
          <p:nvPr>
            <p:ph type="title"/>
          </p:nvPr>
        </p:nvSpPr>
        <p:spPr/>
        <p:txBody>
          <a:bodyPr/>
          <a:lstStyle/>
          <a:p>
            <a:r>
              <a:rPr lang="en-US" b="1" dirty="0" smtClean="0"/>
              <a:t>Contract Review Checklist</a:t>
            </a:r>
            <a:endParaRPr lang="en-US" b="1" dirty="0"/>
          </a:p>
        </p:txBody>
      </p:sp>
      <p:sp>
        <p:nvSpPr>
          <p:cNvPr id="3" name="Content Placeholder 2"/>
          <p:cNvSpPr>
            <a:spLocks noGrp="1"/>
          </p:cNvSpPr>
          <p:nvPr>
            <p:ph idx="1"/>
          </p:nvPr>
        </p:nvSpPr>
        <p:spPr>
          <a:xfrm>
            <a:off x="381000" y="990600"/>
            <a:ext cx="8382000" cy="4800600"/>
          </a:xfrm>
        </p:spPr>
        <p:txBody>
          <a:bodyPr>
            <a:normAutofit fontScale="47500" lnSpcReduction="20000"/>
          </a:bodyPr>
          <a:lstStyle/>
          <a:p>
            <a:pPr marL="285750" lvl="1">
              <a:buFont typeface="Wingdings" pitchFamily="2" charset="2"/>
              <a:buChar char="ü"/>
            </a:pPr>
            <a:endParaRPr lang="en-US" sz="1900" dirty="0"/>
          </a:p>
          <a:p>
            <a:pPr marL="285750" lvl="1" indent="-285750">
              <a:lnSpc>
                <a:spcPct val="100000"/>
              </a:lnSpc>
              <a:buFont typeface="Wingdings" pitchFamily="2" charset="2"/>
              <a:buChar char="ü"/>
            </a:pPr>
            <a:r>
              <a:rPr lang="en-US" sz="3400" b="1" dirty="0" smtClean="0"/>
              <a:t>Access Standards</a:t>
            </a:r>
            <a:r>
              <a:rPr lang="en-US" sz="3400" dirty="0" smtClean="0"/>
              <a:t>: Can the provider meet the access </a:t>
            </a:r>
            <a:r>
              <a:rPr lang="en-US" sz="3400" dirty="0"/>
              <a:t>and appointment standards </a:t>
            </a:r>
            <a:r>
              <a:rPr lang="en-US" sz="3400" dirty="0" smtClean="0"/>
              <a:t>under its current </a:t>
            </a:r>
            <a:r>
              <a:rPr lang="en-US" sz="3400" dirty="0"/>
              <a:t>resources and </a:t>
            </a:r>
            <a:r>
              <a:rPr lang="en-US" sz="3400" dirty="0" smtClean="0"/>
              <a:t>staffing?</a:t>
            </a:r>
          </a:p>
          <a:p>
            <a:pPr marL="285750" lvl="1" indent="-285750">
              <a:lnSpc>
                <a:spcPct val="100000"/>
              </a:lnSpc>
              <a:buFont typeface="Wingdings" pitchFamily="2" charset="2"/>
              <a:buChar char="ü"/>
            </a:pPr>
            <a:endParaRPr lang="en-US" sz="3400" dirty="0"/>
          </a:p>
          <a:p>
            <a:pPr marL="285750" lvl="1" indent="-285750">
              <a:lnSpc>
                <a:spcPct val="100000"/>
              </a:lnSpc>
              <a:buFont typeface="Wingdings" pitchFamily="2" charset="2"/>
              <a:buChar char="ü"/>
            </a:pPr>
            <a:r>
              <a:rPr lang="en-US" sz="3400" b="1" dirty="0" smtClean="0"/>
              <a:t>Access Standards:</a:t>
            </a:r>
            <a:r>
              <a:rPr lang="en-US" sz="3400" dirty="0" smtClean="0"/>
              <a:t> Is payment adequate under the contract </a:t>
            </a:r>
            <a:r>
              <a:rPr lang="en-US" sz="3400" dirty="0"/>
              <a:t>to cover all of the costs </a:t>
            </a:r>
            <a:r>
              <a:rPr lang="en-US" sz="3400" dirty="0" smtClean="0"/>
              <a:t>incurred in meeting the access and appointment standards?</a:t>
            </a:r>
          </a:p>
          <a:p>
            <a:pPr marL="285750" lvl="1" indent="-285750">
              <a:lnSpc>
                <a:spcPct val="100000"/>
              </a:lnSpc>
              <a:buFont typeface="Wingdings" pitchFamily="2" charset="2"/>
              <a:buChar char="ü"/>
            </a:pPr>
            <a:endParaRPr lang="en-US" sz="3400" dirty="0"/>
          </a:p>
          <a:p>
            <a:pPr marL="285750" lvl="1">
              <a:buFont typeface="Wingdings" pitchFamily="2" charset="2"/>
              <a:buChar char="ü"/>
            </a:pPr>
            <a:r>
              <a:rPr lang="en-US" sz="3400" b="1" dirty="0" smtClean="0"/>
              <a:t>Enrollee </a:t>
            </a:r>
            <a:r>
              <a:rPr lang="en-US" sz="3400" b="1" dirty="0"/>
              <a:t>Change of Providers</a:t>
            </a:r>
            <a:r>
              <a:rPr lang="en-US" sz="3400" dirty="0"/>
              <a:t>: Does the contract allow the </a:t>
            </a:r>
            <a:r>
              <a:rPr lang="en-US" sz="3400" dirty="0" smtClean="0"/>
              <a:t>provider </a:t>
            </a:r>
            <a:r>
              <a:rPr lang="en-US" sz="3400" dirty="0"/>
              <a:t>to transfer an enrollee to another primary care provider for cause</a:t>
            </a:r>
            <a:r>
              <a:rPr lang="en-US" sz="3400" dirty="0" smtClean="0"/>
              <a:t>?</a:t>
            </a:r>
          </a:p>
          <a:p>
            <a:pPr marL="285750" lvl="1">
              <a:buFont typeface="Wingdings" pitchFamily="2" charset="2"/>
              <a:buChar char="ü"/>
            </a:pPr>
            <a:endParaRPr lang="en-US" sz="1600" dirty="0"/>
          </a:p>
          <a:p>
            <a:pPr>
              <a:buFont typeface="Wingdings" pitchFamily="2" charset="2"/>
              <a:buChar char="ü"/>
            </a:pPr>
            <a:r>
              <a:rPr lang="en-US" sz="3400" b="1" dirty="0" smtClean="0"/>
              <a:t>Claim Submission: </a:t>
            </a:r>
            <a:r>
              <a:rPr lang="en-US" sz="3400" dirty="0" smtClean="0"/>
              <a:t>The </a:t>
            </a:r>
            <a:r>
              <a:rPr lang="en-US" sz="3400" dirty="0"/>
              <a:t>contract should establish clear timelines for payment of claims and penalties for late payment</a:t>
            </a:r>
            <a:r>
              <a:rPr lang="en-US" sz="3400" dirty="0" smtClean="0"/>
              <a:t>.</a:t>
            </a:r>
          </a:p>
          <a:p>
            <a:pPr>
              <a:buFont typeface="Wingdings" pitchFamily="2" charset="2"/>
              <a:buChar char="ü"/>
            </a:pPr>
            <a:endParaRPr lang="en-US" dirty="0"/>
          </a:p>
          <a:p>
            <a:pPr>
              <a:buFont typeface="Wingdings" pitchFamily="2" charset="2"/>
              <a:buChar char="ü"/>
            </a:pPr>
            <a:r>
              <a:rPr lang="en-US" sz="3400" b="1" dirty="0" smtClean="0"/>
              <a:t>Clean Claim: </a:t>
            </a:r>
            <a:r>
              <a:rPr lang="en-US" sz="3400" dirty="0" smtClean="0"/>
              <a:t>A </a:t>
            </a:r>
            <a:r>
              <a:rPr lang="en-US" sz="3400" dirty="0"/>
              <a:t>specific definition of a “clean claim” and associated forms and instructional manuals on claims submission should be provided with the contract</a:t>
            </a:r>
            <a:r>
              <a:rPr lang="en-US" sz="3400" dirty="0" smtClean="0"/>
              <a:t>.</a:t>
            </a:r>
          </a:p>
          <a:p>
            <a:pPr>
              <a:buFont typeface="Wingdings" pitchFamily="2" charset="2"/>
              <a:buChar char="ü"/>
            </a:pPr>
            <a:endParaRPr lang="en-US" dirty="0"/>
          </a:p>
          <a:p>
            <a:pPr>
              <a:buFont typeface="Wingdings" pitchFamily="2" charset="2"/>
              <a:buChar char="ü"/>
            </a:pPr>
            <a:r>
              <a:rPr lang="en-US" sz="3400" b="1" dirty="0" smtClean="0"/>
              <a:t>Correction of Underpayments and Overpayments: </a:t>
            </a:r>
            <a:r>
              <a:rPr lang="en-US" sz="3400" dirty="0" smtClean="0"/>
              <a:t>The </a:t>
            </a:r>
            <a:r>
              <a:rPr lang="en-US" sz="3400" dirty="0"/>
              <a:t>contract should not include provisions allowing unilateral recoupment of overpayments by the MCO, nor allow the MCO to offset any overpayments against future claim payments.</a:t>
            </a:r>
          </a:p>
          <a:p>
            <a:pPr>
              <a:buFont typeface="Wingdings" pitchFamily="2" charset="2"/>
              <a:buChar char="ü"/>
            </a:pPr>
            <a:endParaRPr lang="en-US" dirty="0"/>
          </a:p>
          <a:p>
            <a:pPr>
              <a:buFont typeface="Wingdings" pitchFamily="2" charset="2"/>
              <a:buChar char="ü"/>
            </a:pPr>
            <a:r>
              <a:rPr lang="en-US" sz="3400" b="1" dirty="0" smtClean="0"/>
              <a:t>Amendments: </a:t>
            </a:r>
            <a:r>
              <a:rPr lang="en-US" sz="3400" dirty="0" smtClean="0"/>
              <a:t>The </a:t>
            </a:r>
            <a:r>
              <a:rPr lang="en-US" sz="3400" dirty="0"/>
              <a:t>contract should not include provisions that allow the MCO to unilaterally change the terms of payment.</a:t>
            </a:r>
          </a:p>
          <a:p>
            <a:pPr>
              <a:buFont typeface="Wingdings" pitchFamily="2" charset="2"/>
              <a:buChar char="ü"/>
            </a:pPr>
            <a:endParaRPr lang="en-US" dirty="0"/>
          </a:p>
          <a:p>
            <a:pPr>
              <a:buFont typeface="Wingdings" pitchFamily="2" charset="2"/>
              <a:buChar char="ü"/>
            </a:pPr>
            <a:endParaRPr lang="en-US" dirty="0" smtClean="0"/>
          </a:p>
          <a:p>
            <a:pPr>
              <a:buFont typeface="Wingdings" pitchFamily="2" charset="2"/>
              <a:buChar char="ü"/>
            </a:pPr>
            <a:endParaRPr lang="en-US" dirty="0"/>
          </a:p>
          <a:p>
            <a:pPr marL="285750" lvl="1">
              <a:buFont typeface="Wingdings" pitchFamily="2" charset="2"/>
              <a:buChar char="ü"/>
            </a:pPr>
            <a:endParaRPr lang="en-US" sz="1600" dirty="0"/>
          </a:p>
          <a:p>
            <a:pPr marL="285750" lvl="1">
              <a:buFont typeface="Wingdings" pitchFamily="2" charset="2"/>
              <a:buChar char="ü"/>
            </a:pPr>
            <a:endParaRPr lang="en-US" sz="1600" dirty="0"/>
          </a:p>
        </p:txBody>
      </p:sp>
    </p:spTree>
    <p:extLst>
      <p:ext uri="{BB962C8B-B14F-4D97-AF65-F5344CB8AC3E}">
        <p14:creationId xmlns:p14="http://schemas.microsoft.com/office/powerpoint/2010/main" val="11076060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98699" y="914400"/>
            <a:ext cx="8763000" cy="5029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80" charset="0"/>
            </a:endParaRPr>
          </a:p>
        </p:txBody>
      </p:sp>
      <p:sp>
        <p:nvSpPr>
          <p:cNvPr id="2" name="Title 1"/>
          <p:cNvSpPr>
            <a:spLocks noGrp="1"/>
          </p:cNvSpPr>
          <p:nvPr>
            <p:ph type="title"/>
          </p:nvPr>
        </p:nvSpPr>
        <p:spPr/>
        <p:txBody>
          <a:bodyPr/>
          <a:lstStyle/>
          <a:p>
            <a:r>
              <a:rPr lang="en-US" dirty="0" smtClean="0"/>
              <a:t>Contract Review Checklist</a:t>
            </a:r>
            <a:endParaRPr lang="en-US" dirty="0"/>
          </a:p>
        </p:txBody>
      </p:sp>
      <p:sp>
        <p:nvSpPr>
          <p:cNvPr id="3" name="Content Placeholder 2"/>
          <p:cNvSpPr>
            <a:spLocks noGrp="1"/>
          </p:cNvSpPr>
          <p:nvPr>
            <p:ph idx="1"/>
          </p:nvPr>
        </p:nvSpPr>
        <p:spPr>
          <a:xfrm>
            <a:off x="389199" y="1066800"/>
            <a:ext cx="8382000" cy="4724400"/>
          </a:xfrm>
        </p:spPr>
        <p:txBody>
          <a:bodyPr>
            <a:normAutofit fontScale="55000" lnSpcReduction="20000"/>
          </a:bodyPr>
          <a:lstStyle/>
          <a:p>
            <a:pPr>
              <a:buFont typeface="Wingdings" pitchFamily="2" charset="2"/>
              <a:buChar char="ü"/>
            </a:pPr>
            <a:r>
              <a:rPr lang="en-US" b="1" dirty="0" smtClean="0"/>
              <a:t>Amendments: </a:t>
            </a:r>
            <a:r>
              <a:rPr lang="en-US" dirty="0" smtClean="0"/>
              <a:t>Any </a:t>
            </a:r>
            <a:r>
              <a:rPr lang="en-US" dirty="0"/>
              <a:t>change to the fee schedule or capitation payment should be negotiated and agreed to by the parties. </a:t>
            </a:r>
            <a:r>
              <a:rPr lang="en-US" dirty="0" smtClean="0"/>
              <a:t>The provider </a:t>
            </a:r>
            <a:r>
              <a:rPr lang="en-US" dirty="0"/>
              <a:t>should try to negotiate for an automatic annual increase in fees or in the capitation payment</a:t>
            </a:r>
            <a:r>
              <a:rPr lang="en-US" dirty="0" smtClean="0"/>
              <a:t>.</a:t>
            </a:r>
          </a:p>
          <a:p>
            <a:pPr>
              <a:buFont typeface="Wingdings" pitchFamily="2" charset="2"/>
              <a:buChar char="ü"/>
            </a:pPr>
            <a:endParaRPr lang="en-US" dirty="0"/>
          </a:p>
          <a:p>
            <a:pPr>
              <a:buFont typeface="Wingdings" pitchFamily="2" charset="2"/>
              <a:buChar char="ü"/>
            </a:pPr>
            <a:r>
              <a:rPr lang="en-US" b="1" dirty="0" smtClean="0"/>
              <a:t>Dispute Resolution: </a:t>
            </a:r>
            <a:r>
              <a:rPr lang="en-US" dirty="0" smtClean="0"/>
              <a:t>The </a:t>
            </a:r>
            <a:r>
              <a:rPr lang="en-US" dirty="0"/>
              <a:t>contract should specifically provide for a dispute resolution process that includes graduated steps (</a:t>
            </a:r>
            <a:r>
              <a:rPr lang="en-US" dirty="0" smtClean="0"/>
              <a:t>including informal </a:t>
            </a:r>
            <a:r>
              <a:rPr lang="en-US" dirty="0"/>
              <a:t>negotiation, mediation, and arbitration</a:t>
            </a:r>
            <a:r>
              <a:rPr lang="en-US" dirty="0" smtClean="0"/>
              <a:t>).</a:t>
            </a:r>
          </a:p>
          <a:p>
            <a:pPr>
              <a:buFont typeface="Wingdings" pitchFamily="2" charset="2"/>
              <a:buChar char="ü"/>
            </a:pPr>
            <a:endParaRPr lang="en-US" dirty="0" smtClean="0"/>
          </a:p>
          <a:p>
            <a:pPr lvl="0">
              <a:buFont typeface="Wingdings" pitchFamily="2" charset="2"/>
              <a:buChar char="ü"/>
            </a:pPr>
            <a:r>
              <a:rPr lang="en-US" b="1" dirty="0" smtClean="0"/>
              <a:t>Term: </a:t>
            </a:r>
            <a:r>
              <a:rPr lang="en-US" dirty="0" smtClean="0"/>
              <a:t>Does </a:t>
            </a:r>
            <a:r>
              <a:rPr lang="en-US" dirty="0"/>
              <a:t>the contract specify a reasonable length of time for an initial term?</a:t>
            </a:r>
          </a:p>
          <a:p>
            <a:pPr lvl="0">
              <a:buFont typeface="Wingdings" pitchFamily="2" charset="2"/>
              <a:buChar char="ü"/>
            </a:pPr>
            <a:endParaRPr lang="en-US" dirty="0"/>
          </a:p>
          <a:p>
            <a:pPr lvl="0">
              <a:buFont typeface="Wingdings" pitchFamily="2" charset="2"/>
              <a:buChar char="ü"/>
            </a:pPr>
            <a:r>
              <a:rPr lang="en-US" b="1" dirty="0" smtClean="0"/>
              <a:t>Breach: </a:t>
            </a:r>
            <a:r>
              <a:rPr lang="en-US" dirty="0" smtClean="0"/>
              <a:t>Does </a:t>
            </a:r>
            <a:r>
              <a:rPr lang="en-US" dirty="0"/>
              <a:t>the contract include a provision on breach and give the breaching party an opportunity to cure?</a:t>
            </a:r>
          </a:p>
          <a:p>
            <a:pPr lvl="0">
              <a:buFont typeface="Wingdings" pitchFamily="2" charset="2"/>
              <a:buChar char="ü"/>
            </a:pPr>
            <a:endParaRPr lang="en-US" dirty="0"/>
          </a:p>
          <a:p>
            <a:pPr>
              <a:buFont typeface="Wingdings" pitchFamily="2" charset="2"/>
              <a:buChar char="ü"/>
            </a:pPr>
            <a:r>
              <a:rPr lang="en-US" b="1" dirty="0" smtClean="0"/>
              <a:t>Renewal: </a:t>
            </a:r>
            <a:r>
              <a:rPr lang="en-US" dirty="0" smtClean="0"/>
              <a:t>Is </a:t>
            </a:r>
            <a:r>
              <a:rPr lang="en-US" dirty="0"/>
              <a:t>renewal of the agreement contingent on renegotiation and agreement on payment terms?</a:t>
            </a:r>
          </a:p>
          <a:p>
            <a:pPr>
              <a:buFont typeface="Wingdings" pitchFamily="2" charset="2"/>
              <a:buChar char="ü"/>
            </a:pPr>
            <a:endParaRPr lang="en-US" dirty="0"/>
          </a:p>
          <a:p>
            <a:pPr lvl="0">
              <a:buFont typeface="Wingdings" pitchFamily="2" charset="2"/>
              <a:buChar char="ü"/>
            </a:pPr>
            <a:r>
              <a:rPr lang="en-US" b="1" dirty="0" smtClean="0"/>
              <a:t>Termination: </a:t>
            </a:r>
            <a:r>
              <a:rPr lang="en-US" dirty="0" smtClean="0"/>
              <a:t>Does </a:t>
            </a:r>
            <a:r>
              <a:rPr lang="en-US" dirty="0"/>
              <a:t>the contract give the provider the ability to terminate the contract if the provider does not agree to proposed amendments?</a:t>
            </a:r>
          </a:p>
          <a:p>
            <a:endParaRPr lang="en-US" dirty="0"/>
          </a:p>
          <a:p>
            <a:endParaRPr lang="en-US" dirty="0"/>
          </a:p>
        </p:txBody>
      </p:sp>
    </p:spTree>
    <p:extLst>
      <p:ext uri="{BB962C8B-B14F-4D97-AF65-F5344CB8AC3E}">
        <p14:creationId xmlns:p14="http://schemas.microsoft.com/office/powerpoint/2010/main" val="12048559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Negotiating the Contract</a:t>
            </a:r>
            <a:endParaRPr lang="en-US" sz="4000" dirty="0"/>
          </a:p>
        </p:txBody>
      </p:sp>
      <p:sp>
        <p:nvSpPr>
          <p:cNvPr id="3" name="Content Placeholder 2"/>
          <p:cNvSpPr>
            <a:spLocks noGrp="1"/>
          </p:cNvSpPr>
          <p:nvPr>
            <p:ph idx="1"/>
          </p:nvPr>
        </p:nvSpPr>
        <p:spPr>
          <a:xfrm>
            <a:off x="3276600" y="1033780"/>
            <a:ext cx="5334000" cy="5290820"/>
          </a:xfrm>
        </p:spPr>
        <p:txBody>
          <a:bodyPr>
            <a:normAutofit/>
          </a:bodyPr>
          <a:lstStyle/>
          <a:p>
            <a:r>
              <a:rPr lang="en-US" sz="2800" dirty="0"/>
              <a:t>Because of antitrust concerns, </a:t>
            </a:r>
            <a:r>
              <a:rPr lang="en-US" sz="2800" dirty="0" smtClean="0"/>
              <a:t>providers </a:t>
            </a:r>
            <a:r>
              <a:rPr lang="en-US" sz="2800" b="1" dirty="0" smtClean="0"/>
              <a:t>may </a:t>
            </a:r>
            <a:r>
              <a:rPr lang="en-US" sz="2800" b="1" dirty="0"/>
              <a:t>not negotiate together</a:t>
            </a:r>
            <a:r>
              <a:rPr lang="en-US" sz="2800" dirty="0"/>
              <a:t> as a group with </a:t>
            </a:r>
            <a:r>
              <a:rPr lang="en-US" sz="2800" dirty="0" smtClean="0"/>
              <a:t>MCOs.</a:t>
            </a:r>
            <a:endParaRPr lang="en-US" sz="2800" dirty="0"/>
          </a:p>
          <a:p>
            <a:endParaRPr lang="en-US" sz="2800" dirty="0"/>
          </a:p>
          <a:p>
            <a:r>
              <a:rPr lang="en-US" sz="2800" dirty="0" smtClean="0"/>
              <a:t>Providers must generally make </a:t>
            </a:r>
            <a:r>
              <a:rPr lang="en-US" sz="2800" b="1" dirty="0"/>
              <a:t>independent, unilateral decisions </a:t>
            </a:r>
            <a:r>
              <a:rPr lang="en-US" sz="2800" dirty="0"/>
              <a:t>on whether to accept contractual </a:t>
            </a:r>
            <a:r>
              <a:rPr lang="en-US" sz="2800" dirty="0" smtClean="0"/>
              <a:t>terms.</a:t>
            </a:r>
            <a:endParaRPr lang="en-US" sz="2800" dirty="0"/>
          </a:p>
          <a:p>
            <a:endParaRPr lang="en-US" sz="1800" dirty="0"/>
          </a:p>
          <a:p>
            <a:pPr marL="0" indent="0">
              <a:buNone/>
            </a:pPr>
            <a:r>
              <a:rPr lang="en-US" sz="1800" dirty="0"/>
              <a:t> </a:t>
            </a:r>
          </a:p>
          <a:p>
            <a:endParaRPr lang="en-US" dirty="0"/>
          </a:p>
        </p:txBody>
      </p:sp>
      <p:pic>
        <p:nvPicPr>
          <p:cNvPr id="4" name="Picture 3" descr="skd181702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35346"/>
            <a:ext cx="2712811" cy="3487028"/>
          </a:xfrm>
          <a:prstGeom prst="rect">
            <a:avLst/>
          </a:prstGeom>
        </p:spPr>
      </p:pic>
      <p:sp>
        <p:nvSpPr>
          <p:cNvPr id="5" name="Rectangle 4"/>
          <p:cNvSpPr/>
          <p:nvPr/>
        </p:nvSpPr>
        <p:spPr bwMode="auto">
          <a:xfrm>
            <a:off x="1219200" y="2667000"/>
            <a:ext cx="1567180" cy="10718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r>
              <a:rPr lang="en-US" sz="2800" b="1" dirty="0" smtClean="0">
                <a:solidFill>
                  <a:srgbClr val="FF0000"/>
                </a:solidFill>
              </a:rPr>
              <a:t>No Talking!</a:t>
            </a:r>
            <a:endParaRPr lang="en-US" sz="2800" b="1" dirty="0">
              <a:solidFill>
                <a:srgbClr val="FF0000"/>
              </a:solidFill>
            </a:endParaRPr>
          </a:p>
        </p:txBody>
      </p:sp>
    </p:spTree>
    <p:extLst>
      <p:ext uri="{BB962C8B-B14F-4D97-AF65-F5344CB8AC3E}">
        <p14:creationId xmlns:p14="http://schemas.microsoft.com/office/powerpoint/2010/main" val="21868000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smtClean="0"/>
              <a:t>Negotiating Strategies</a:t>
            </a:r>
            <a:endParaRPr lang="en-US" dirty="0"/>
          </a:p>
        </p:txBody>
      </p:sp>
      <p:sp>
        <p:nvSpPr>
          <p:cNvPr id="96259" name="Rectangle 3"/>
          <p:cNvSpPr>
            <a:spLocks noGrp="1" noChangeArrowheads="1"/>
          </p:cNvSpPr>
          <p:nvPr>
            <p:ph type="body" idx="1"/>
          </p:nvPr>
        </p:nvSpPr>
        <p:spPr>
          <a:xfrm>
            <a:off x="3068053" y="990600"/>
            <a:ext cx="5867400" cy="5229225"/>
          </a:xfrm>
        </p:spPr>
        <p:txBody>
          <a:bodyPr>
            <a:normAutofit fontScale="85000" lnSpcReduction="20000"/>
          </a:bodyPr>
          <a:lstStyle/>
          <a:p>
            <a:r>
              <a:rPr lang="en-US" dirty="0" smtClean="0"/>
              <a:t>It is not enough to simply present your terms and proposed modifications to the MCO.</a:t>
            </a:r>
          </a:p>
          <a:p>
            <a:r>
              <a:rPr lang="en-US" dirty="0" smtClean="0"/>
              <a:t>Instead, the provider should develop an individualized negotiation strategy, including the following:</a:t>
            </a:r>
          </a:p>
          <a:p>
            <a:pPr lvl="1"/>
            <a:r>
              <a:rPr lang="en-US" dirty="0" smtClean="0"/>
              <a:t>A list of the provider’s objectives and priorities for the contract</a:t>
            </a:r>
          </a:p>
          <a:p>
            <a:pPr lvl="1"/>
            <a:r>
              <a:rPr lang="en-US" dirty="0" smtClean="0"/>
              <a:t>Development of a list of deal points / critical elements for negotiation </a:t>
            </a:r>
          </a:p>
          <a:p>
            <a:pPr lvl="1"/>
            <a:r>
              <a:rPr lang="en-US" dirty="0" smtClean="0"/>
              <a:t>Formation of the framework for negotiations using the objectives, priorities, and deal points</a:t>
            </a:r>
          </a:p>
          <a:p>
            <a:pPr lvl="1"/>
            <a:r>
              <a:rPr lang="en-US" dirty="0" smtClean="0"/>
              <a:t>Establishment of a bottom line for withdrawal – when do you say “no”</a:t>
            </a:r>
          </a:p>
          <a:p>
            <a:endParaRPr lang="en-US" dirty="0"/>
          </a:p>
        </p:txBody>
      </p:sp>
      <p:pic>
        <p:nvPicPr>
          <p:cNvPr id="3077" name="Picture 5" descr="C:\Users\Syngergy\AppData\Local\Microsoft\Windows\Temporary Internet Files\Content.IE5\1XM9PD2Z\MP90038265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667000"/>
            <a:ext cx="2895600" cy="206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5213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dirty="0" smtClean="0"/>
              <a:t>Negotiating Strategies</a:t>
            </a:r>
            <a:endParaRPr lang="en-US" dirty="0"/>
          </a:p>
        </p:txBody>
      </p:sp>
      <p:sp>
        <p:nvSpPr>
          <p:cNvPr id="95235" name="Rectangle 3"/>
          <p:cNvSpPr>
            <a:spLocks noGrp="1" noChangeArrowheads="1"/>
          </p:cNvSpPr>
          <p:nvPr>
            <p:ph type="body" idx="1"/>
          </p:nvPr>
        </p:nvSpPr>
        <p:spPr>
          <a:xfrm>
            <a:off x="381000" y="1066800"/>
            <a:ext cx="4876800" cy="4800600"/>
          </a:xfrm>
        </p:spPr>
        <p:txBody>
          <a:bodyPr>
            <a:normAutofit fontScale="85000" lnSpcReduction="10000"/>
          </a:bodyPr>
          <a:lstStyle/>
          <a:p>
            <a:r>
              <a:rPr lang="en-US" dirty="0" smtClean="0"/>
              <a:t>A common error is bargaining over positions.</a:t>
            </a:r>
          </a:p>
          <a:p>
            <a:pPr lvl="1"/>
            <a:r>
              <a:rPr lang="en-US" dirty="0" smtClean="0"/>
              <a:t>Occurs when one or both parties get stuck in ensuring that they win on their positions, regardless of whether the overall goal is attained.</a:t>
            </a:r>
          </a:p>
          <a:p>
            <a:pPr lvl="1"/>
            <a:r>
              <a:rPr lang="en-US" dirty="0" smtClean="0"/>
              <a:t>Parties take extreme positions in the expectation that they will have room to bargain down.</a:t>
            </a:r>
          </a:p>
          <a:p>
            <a:pPr lvl="1"/>
            <a:r>
              <a:rPr lang="en-US" dirty="0" smtClean="0"/>
              <a:t>Results in a loss of focus on underlying concerns. </a:t>
            </a:r>
            <a:endParaRPr lang="en-US" dirty="0"/>
          </a:p>
        </p:txBody>
      </p:sp>
      <p:pic>
        <p:nvPicPr>
          <p:cNvPr id="4102" name="Picture 6" descr="C:\Users\Syngergy\AppData\Local\Microsoft\Windows\Temporary Internet Files\Content.IE5\1XM9PD2Z\MC9000787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743200"/>
            <a:ext cx="2520213" cy="2192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6570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Negotiating Strategies</a:t>
            </a:r>
            <a:endParaRPr lang="en-US" dirty="0"/>
          </a:p>
        </p:txBody>
      </p:sp>
      <p:sp>
        <p:nvSpPr>
          <p:cNvPr id="97283" name="Rectangle 3"/>
          <p:cNvSpPr>
            <a:spLocks noGrp="1" noChangeArrowheads="1"/>
          </p:cNvSpPr>
          <p:nvPr>
            <p:ph type="body" idx="1"/>
          </p:nvPr>
        </p:nvSpPr>
        <p:spPr>
          <a:xfrm>
            <a:off x="3352800" y="990600"/>
            <a:ext cx="5410200" cy="5181600"/>
          </a:xfrm>
        </p:spPr>
        <p:txBody>
          <a:bodyPr>
            <a:normAutofit fontScale="85000" lnSpcReduction="20000"/>
          </a:bodyPr>
          <a:lstStyle/>
          <a:p>
            <a:r>
              <a:rPr lang="en-US" dirty="0" smtClean="0"/>
              <a:t>Instead, focus on underlying interests:</a:t>
            </a:r>
          </a:p>
          <a:p>
            <a:pPr lvl="1"/>
            <a:r>
              <a:rPr lang="en-US" dirty="0" smtClean="0"/>
              <a:t>Respond with questions, rather than statements, and respond specifically to the MCO’s concerns.</a:t>
            </a:r>
          </a:p>
          <a:p>
            <a:pPr lvl="1"/>
            <a:r>
              <a:rPr lang="en-US" dirty="0" smtClean="0"/>
              <a:t>Develop options for mutual gain and generate a variety of possibilities before deciding what to do.</a:t>
            </a:r>
          </a:p>
          <a:p>
            <a:pPr lvl="1"/>
            <a:r>
              <a:rPr lang="en-US" dirty="0" smtClean="0"/>
              <a:t>Look for zones of agreement and areas of overlap, emphasizing the importance of maintaining an ongoing relationship.</a:t>
            </a:r>
          </a:p>
          <a:p>
            <a:pPr lvl="1"/>
            <a:r>
              <a:rPr lang="en-US" dirty="0" smtClean="0"/>
              <a:t>Insist that resulting provisions be based on some objective standard.</a:t>
            </a:r>
            <a:endParaRPr lang="en-US" dirty="0"/>
          </a:p>
        </p:txBody>
      </p:sp>
      <p:pic>
        <p:nvPicPr>
          <p:cNvPr id="5123" name="Picture 3" descr="C:\Users\Syngergy\AppData\Local\Microsoft\Windows\Temporary Internet Files\Content.IE5\GFVRH42L\MC9001986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724055"/>
            <a:ext cx="2485929" cy="222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237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7F61AB4-ABD0-4EDF-9A72-1AE65FD9CDDA}" type="slidenum">
              <a:rPr lang="en-US"/>
              <a:pPr/>
              <a:t>5</a:t>
            </a:fld>
            <a:endParaRPr lang="en-US" dirty="0"/>
          </a:p>
        </p:txBody>
      </p:sp>
      <p:sp>
        <p:nvSpPr>
          <p:cNvPr id="131074" name="Rectangle 2"/>
          <p:cNvSpPr>
            <a:spLocks noGrp="1" noChangeArrowheads="1"/>
          </p:cNvSpPr>
          <p:nvPr>
            <p:ph type="title"/>
          </p:nvPr>
        </p:nvSpPr>
        <p:spPr/>
        <p:txBody>
          <a:bodyPr/>
          <a:lstStyle/>
          <a:p>
            <a:r>
              <a:rPr lang="en-US" sz="3200" dirty="0" smtClean="0"/>
              <a:t>Medicaid Managed Care Programs</a:t>
            </a:r>
            <a:endParaRPr lang="en-US" sz="3200" dirty="0"/>
          </a:p>
        </p:txBody>
      </p:sp>
      <p:sp>
        <p:nvSpPr>
          <p:cNvPr id="131075" name="Rectangle 3"/>
          <p:cNvSpPr>
            <a:spLocks noGrp="1" noChangeArrowheads="1"/>
          </p:cNvSpPr>
          <p:nvPr>
            <p:ph type="body" idx="1"/>
          </p:nvPr>
        </p:nvSpPr>
        <p:spPr>
          <a:xfrm>
            <a:off x="152400" y="1066800"/>
            <a:ext cx="6172200" cy="4876800"/>
          </a:xfrm>
        </p:spPr>
        <p:txBody>
          <a:bodyPr>
            <a:normAutofit fontScale="92500" lnSpcReduction="10000"/>
          </a:bodyPr>
          <a:lstStyle/>
          <a:p>
            <a:r>
              <a:rPr lang="en-US" sz="2700" dirty="0" smtClean="0"/>
              <a:t>Almost 72% of Medicaid beneficiaries were enrolled in some form of managed care as of 2009.</a:t>
            </a:r>
          </a:p>
          <a:p>
            <a:r>
              <a:rPr lang="en-US" sz="2700" dirty="0"/>
              <a:t>E</a:t>
            </a:r>
            <a:r>
              <a:rPr lang="en-US" sz="2700" dirty="0" smtClean="0"/>
              <a:t>very state except for Alaska, Wyoming, and New Hampshire uses managed care in Medicaid.</a:t>
            </a:r>
          </a:p>
          <a:p>
            <a:r>
              <a:rPr lang="en-US" sz="2700" dirty="0" smtClean="0"/>
              <a:t>Trends in Medicaid managed care today:</a:t>
            </a:r>
          </a:p>
          <a:p>
            <a:pPr lvl="1"/>
            <a:r>
              <a:rPr lang="en-US" sz="2700" dirty="0" smtClean="0"/>
              <a:t>Managed care is viewed as cost containment tool as beneficiary population expands and states face budget crises.</a:t>
            </a:r>
          </a:p>
          <a:p>
            <a:pPr lvl="1"/>
            <a:r>
              <a:rPr lang="en-US" sz="2700" dirty="0" smtClean="0"/>
              <a:t>States expanding Medicaid managed care to cover more fragile populations.</a:t>
            </a:r>
          </a:p>
        </p:txBody>
      </p:sp>
      <p:pic>
        <p:nvPicPr>
          <p:cNvPr id="5" name="Picture 4"/>
          <p:cNvPicPr>
            <a:picLocks noChangeAspect="1"/>
          </p:cNvPicPr>
          <p:nvPr/>
        </p:nvPicPr>
        <p:blipFill>
          <a:blip r:embed="rId3"/>
          <a:stretch>
            <a:fillRect/>
          </a:stretch>
        </p:blipFill>
        <p:spPr>
          <a:xfrm>
            <a:off x="6400800" y="2895600"/>
            <a:ext cx="2235200" cy="1854200"/>
          </a:xfrm>
          <a:prstGeom prst="rect">
            <a:avLst/>
          </a:prstGeom>
        </p:spPr>
      </p:pic>
    </p:spTree>
    <p:extLst>
      <p:ext uri="{BB962C8B-B14F-4D97-AF65-F5344CB8AC3E}">
        <p14:creationId xmlns:p14="http://schemas.microsoft.com/office/powerpoint/2010/main" val="40292710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dirty="0" smtClean="0"/>
              <a:t>When to Walk Away</a:t>
            </a:r>
            <a:endParaRPr lang="en-US" dirty="0"/>
          </a:p>
        </p:txBody>
      </p:sp>
      <p:sp>
        <p:nvSpPr>
          <p:cNvPr id="136195" name="Rectangle 3"/>
          <p:cNvSpPr>
            <a:spLocks noGrp="1" noChangeArrowheads="1"/>
          </p:cNvSpPr>
          <p:nvPr>
            <p:ph type="body" idx="1"/>
          </p:nvPr>
        </p:nvSpPr>
        <p:spPr>
          <a:xfrm>
            <a:off x="228600" y="990600"/>
            <a:ext cx="5867400" cy="5067300"/>
          </a:xfrm>
        </p:spPr>
        <p:txBody>
          <a:bodyPr>
            <a:normAutofit fontScale="77500" lnSpcReduction="20000"/>
          </a:bodyPr>
          <a:lstStyle/>
          <a:p>
            <a:pPr lvl="0"/>
            <a:r>
              <a:rPr lang="en-US" dirty="0" smtClean="0"/>
              <a:t>Set a “bottom line” based on factors including: </a:t>
            </a:r>
          </a:p>
          <a:p>
            <a:pPr lvl="1"/>
            <a:r>
              <a:rPr lang="en-US" dirty="0" smtClean="0"/>
              <a:t>The importance of the MCO contract to the provider’s operation</a:t>
            </a:r>
          </a:p>
          <a:p>
            <a:pPr lvl="1"/>
            <a:r>
              <a:rPr lang="en-US" dirty="0" smtClean="0"/>
              <a:t>The extent to which the contract embodies the provider’s goals and objectives</a:t>
            </a:r>
          </a:p>
          <a:p>
            <a:pPr lvl="0"/>
            <a:r>
              <a:rPr lang="en-US" dirty="0" smtClean="0"/>
              <a:t>It may be best to walk away if the provider does not trust the MCO or if the two are not a good “fit”. </a:t>
            </a:r>
          </a:p>
          <a:p>
            <a:pPr lvl="0"/>
            <a:r>
              <a:rPr lang="en-US" dirty="0" smtClean="0"/>
              <a:t>The provider must walk away from any contract that does not pass legal muster in its final form (for example, it includes provisions that are inconsistent with or contrary to specific legal requirements).</a:t>
            </a:r>
          </a:p>
        </p:txBody>
      </p:sp>
      <p:pic>
        <p:nvPicPr>
          <p:cNvPr id="6146" name="Picture 2" descr="C:\Users\Syngergy\AppData\Local\Microsoft\Windows\Temporary Internet Files\Content.IE5\LNAO1LVE\MC90032676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743200"/>
            <a:ext cx="2184986"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165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33400" y="1143000"/>
            <a:ext cx="8153400" cy="4648200"/>
          </a:xfrm>
          <a:prstGeom prst="rect">
            <a:avLst/>
          </a:prstGeom>
          <a:solidFill>
            <a:schemeClr val="accent1"/>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80" charset="0"/>
            </a:endParaRPr>
          </a:p>
        </p:txBody>
      </p:sp>
      <p:sp>
        <p:nvSpPr>
          <p:cNvPr id="2" name="Title 1"/>
          <p:cNvSpPr>
            <a:spLocks noGrp="1"/>
          </p:cNvSpPr>
          <p:nvPr>
            <p:ph type="title"/>
          </p:nvPr>
        </p:nvSpPr>
        <p:spPr/>
        <p:txBody>
          <a:bodyPr/>
          <a:lstStyle/>
          <a:p>
            <a:r>
              <a:rPr lang="en-US" b="1" dirty="0" smtClean="0"/>
              <a:t>Contract Review Checklist</a:t>
            </a:r>
            <a:endParaRPr lang="en-US" b="1" dirty="0"/>
          </a:p>
        </p:txBody>
      </p:sp>
      <p:sp>
        <p:nvSpPr>
          <p:cNvPr id="3" name="Content Placeholder 2"/>
          <p:cNvSpPr>
            <a:spLocks noGrp="1"/>
          </p:cNvSpPr>
          <p:nvPr>
            <p:ph idx="1"/>
          </p:nvPr>
        </p:nvSpPr>
        <p:spPr>
          <a:xfrm>
            <a:off x="533400" y="1219200"/>
            <a:ext cx="8077200" cy="4495800"/>
          </a:xfrm>
        </p:spPr>
        <p:txBody>
          <a:bodyPr>
            <a:normAutofit/>
          </a:bodyPr>
          <a:lstStyle/>
          <a:p>
            <a:pPr marL="285750" lvl="1" indent="-285750">
              <a:lnSpc>
                <a:spcPct val="100000"/>
              </a:lnSpc>
              <a:buNone/>
            </a:pPr>
            <a:r>
              <a:rPr lang="en-US" sz="2000" b="1" dirty="0" smtClean="0"/>
              <a:t>Preparing for Contract Review</a:t>
            </a:r>
          </a:p>
          <a:p>
            <a:pPr marL="342900" lvl="1" indent="-342900">
              <a:lnSpc>
                <a:spcPct val="100000"/>
              </a:lnSpc>
              <a:buFont typeface="Wingdings" pitchFamily="2" charset="2"/>
              <a:buChar char="§"/>
            </a:pPr>
            <a:r>
              <a:rPr lang="en-US" sz="2000" dirty="0" smtClean="0"/>
              <a:t>Has the provider: </a:t>
            </a:r>
          </a:p>
          <a:p>
            <a:pPr marL="565150" lvl="2" indent="-285750">
              <a:buFont typeface="Wingdings" pitchFamily="2" charset="2"/>
              <a:buChar char="ü"/>
            </a:pPr>
            <a:r>
              <a:rPr lang="en-US" sz="1800" dirty="0" smtClean="0"/>
              <a:t>Received the entire contract, including all referenced documents, attachments, and exhibits?</a:t>
            </a:r>
          </a:p>
          <a:p>
            <a:pPr marL="565150" lvl="2" indent="-285750">
              <a:buFont typeface="Wingdings" pitchFamily="2" charset="2"/>
              <a:buChar char="ü"/>
            </a:pPr>
            <a:r>
              <a:rPr lang="en-US" sz="1800" dirty="0" smtClean="0"/>
              <a:t>Requested a copy of the MCO’s master contract with the payor?</a:t>
            </a:r>
          </a:p>
          <a:p>
            <a:pPr marL="565150" lvl="2" indent="-285750">
              <a:buFont typeface="Wingdings" pitchFamily="2" charset="2"/>
              <a:buChar char="ü"/>
            </a:pPr>
            <a:r>
              <a:rPr lang="en-US" sz="1800" dirty="0" smtClean="0"/>
              <a:t>Established an MCO contract review team, including a “point person” responsible for communications, a “lead,” and other members with specific skills needed to review each portion of the contract?</a:t>
            </a:r>
          </a:p>
          <a:p>
            <a:pPr marL="565150" lvl="2" indent="-285750">
              <a:buFont typeface="Wingdings" pitchFamily="2" charset="2"/>
              <a:buChar char="ü"/>
            </a:pPr>
            <a:r>
              <a:rPr lang="en-US" sz="1800" dirty="0" smtClean="0"/>
              <a:t>Considered the past performance of the MCO, under past contracts / business dealings with the provider, and determined what additional protections may be necessary in order to avoid past problems?</a:t>
            </a:r>
          </a:p>
          <a:p>
            <a:pPr marL="565150" lvl="2" indent="-285750">
              <a:buFont typeface="Wingdings" pitchFamily="2" charset="2"/>
              <a:buChar char="ü"/>
            </a:pPr>
            <a:r>
              <a:rPr lang="en-US" sz="1800" dirty="0" smtClean="0"/>
              <a:t>Prepared a timeline for the contract review process and allotted sufficient time for the review?</a:t>
            </a:r>
          </a:p>
        </p:txBody>
      </p:sp>
    </p:spTree>
    <p:extLst>
      <p:ext uri="{BB962C8B-B14F-4D97-AF65-F5344CB8AC3E}">
        <p14:creationId xmlns:p14="http://schemas.microsoft.com/office/powerpoint/2010/main" val="7012403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33400" y="1143000"/>
            <a:ext cx="8153400" cy="4648200"/>
          </a:xfrm>
          <a:prstGeom prst="rect">
            <a:avLst/>
          </a:prstGeom>
          <a:solidFill>
            <a:schemeClr val="accent1"/>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80" charset="0"/>
            </a:endParaRPr>
          </a:p>
        </p:txBody>
      </p:sp>
      <p:sp>
        <p:nvSpPr>
          <p:cNvPr id="2" name="Title 1"/>
          <p:cNvSpPr>
            <a:spLocks noGrp="1"/>
          </p:cNvSpPr>
          <p:nvPr>
            <p:ph type="title"/>
          </p:nvPr>
        </p:nvSpPr>
        <p:spPr/>
        <p:txBody>
          <a:bodyPr/>
          <a:lstStyle/>
          <a:p>
            <a:r>
              <a:rPr lang="en-US" b="1" dirty="0" smtClean="0"/>
              <a:t>Contract Review Checklist</a:t>
            </a:r>
            <a:endParaRPr lang="en-US" b="1" dirty="0"/>
          </a:p>
        </p:txBody>
      </p:sp>
      <p:sp>
        <p:nvSpPr>
          <p:cNvPr id="3" name="Content Placeholder 2"/>
          <p:cNvSpPr>
            <a:spLocks noGrp="1"/>
          </p:cNvSpPr>
          <p:nvPr>
            <p:ph idx="1"/>
          </p:nvPr>
        </p:nvSpPr>
        <p:spPr>
          <a:xfrm>
            <a:off x="649147" y="1219200"/>
            <a:ext cx="8077200" cy="4495800"/>
          </a:xfrm>
        </p:spPr>
        <p:txBody>
          <a:bodyPr>
            <a:normAutofit/>
          </a:bodyPr>
          <a:lstStyle/>
          <a:p>
            <a:pPr marL="285750" lvl="1" indent="-285750">
              <a:lnSpc>
                <a:spcPct val="100000"/>
              </a:lnSpc>
              <a:buNone/>
            </a:pPr>
            <a:r>
              <a:rPr lang="en-US" sz="2000" b="1" dirty="0" smtClean="0"/>
              <a:t>Conducting the Negotiation Process</a:t>
            </a:r>
          </a:p>
          <a:p>
            <a:pPr marL="285750" lvl="1" indent="-285750">
              <a:lnSpc>
                <a:spcPct val="100000"/>
              </a:lnSpc>
              <a:buFont typeface="Wingdings" pitchFamily="2" charset="2"/>
              <a:buChar char="ü"/>
            </a:pPr>
            <a:r>
              <a:rPr lang="en-US" sz="2000" dirty="0" smtClean="0"/>
              <a:t>To determine leverage, has the provider assessed its place and the MCO’s place in the marketplace, with particular attention to the unique benefits that the health provider will bring to the MCO’s network?</a:t>
            </a:r>
          </a:p>
          <a:p>
            <a:pPr marL="0" lvl="1" indent="0">
              <a:lnSpc>
                <a:spcPct val="100000"/>
              </a:lnSpc>
              <a:buNone/>
            </a:pPr>
            <a:endParaRPr lang="en-US" sz="2000" dirty="0" smtClean="0"/>
          </a:p>
          <a:p>
            <a:pPr marL="285750" lvl="1" indent="-285750">
              <a:lnSpc>
                <a:spcPct val="100000"/>
              </a:lnSpc>
              <a:buFont typeface="Wingdings" pitchFamily="2" charset="2"/>
              <a:buChar char="ü"/>
            </a:pPr>
            <a:r>
              <a:rPr lang="en-US" sz="2000" dirty="0" smtClean="0"/>
              <a:t>Has the provider developed an individualized negotiation strategy that leverages its strengths and its marketplace position, and takes into account its weaknesses?</a:t>
            </a:r>
          </a:p>
          <a:p>
            <a:pPr marL="285750" lvl="1" indent="-285750">
              <a:lnSpc>
                <a:spcPct val="100000"/>
              </a:lnSpc>
              <a:buFont typeface="Wingdings" pitchFamily="2" charset="2"/>
              <a:buChar char="ü"/>
            </a:pPr>
            <a:endParaRPr lang="en-US" sz="2000" dirty="0" smtClean="0"/>
          </a:p>
          <a:p>
            <a:pPr marL="285750" lvl="1" indent="-285750">
              <a:lnSpc>
                <a:spcPct val="100000"/>
              </a:lnSpc>
              <a:buFont typeface="Wingdings" pitchFamily="2" charset="2"/>
              <a:buChar char="ü"/>
            </a:pPr>
            <a:r>
              <a:rPr lang="en-US" sz="2000" dirty="0" smtClean="0"/>
              <a:t>Has the provider established a “bottom line”, essential deal elements, and the point at which the provider is prepared to walk away from negotiations?</a:t>
            </a:r>
            <a:endParaRPr lang="en-US" sz="2000" dirty="0"/>
          </a:p>
        </p:txBody>
      </p:sp>
    </p:spTree>
    <p:extLst>
      <p:ext uri="{BB962C8B-B14F-4D97-AF65-F5344CB8AC3E}">
        <p14:creationId xmlns:p14="http://schemas.microsoft.com/office/powerpoint/2010/main" val="33646820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95E39C9-43E5-4F34-AD81-804AADDF46A1}" type="slidenum">
              <a:rPr lang="en-US"/>
              <a:pPr/>
              <a:t>53</a:t>
            </a:fld>
            <a:endParaRPr lang="en-US" dirty="0"/>
          </a:p>
        </p:txBody>
      </p:sp>
      <p:sp>
        <p:nvSpPr>
          <p:cNvPr id="100354" name="Rectangle 2"/>
          <p:cNvSpPr>
            <a:spLocks noGrp="1" noChangeArrowheads="1"/>
          </p:cNvSpPr>
          <p:nvPr>
            <p:ph type="title"/>
          </p:nvPr>
        </p:nvSpPr>
        <p:spPr/>
        <p:txBody>
          <a:bodyPr/>
          <a:lstStyle/>
          <a:p>
            <a:r>
              <a:rPr lang="en-US" dirty="0"/>
              <a:t>Questions?</a:t>
            </a:r>
          </a:p>
        </p:txBody>
      </p:sp>
      <p:sp>
        <p:nvSpPr>
          <p:cNvPr id="100355" name="Rectangle 3"/>
          <p:cNvSpPr>
            <a:spLocks noGrp="1" noChangeArrowheads="1"/>
          </p:cNvSpPr>
          <p:nvPr>
            <p:ph type="body" idx="1"/>
          </p:nvPr>
        </p:nvSpPr>
        <p:spPr/>
        <p:txBody>
          <a:bodyPr/>
          <a:lstStyle/>
          <a:p>
            <a:pPr algn="ctr">
              <a:buFontTx/>
              <a:buNone/>
            </a:pPr>
            <a:endParaRPr lang="en-US" sz="2800" dirty="0"/>
          </a:p>
          <a:p>
            <a:pPr algn="ctr">
              <a:buFontTx/>
              <a:buNone/>
            </a:pPr>
            <a:r>
              <a:rPr lang="en-US" sz="2800" dirty="0" smtClean="0"/>
              <a:t>Adam J. Falcone</a:t>
            </a:r>
            <a:endParaRPr lang="en-US" sz="2800" dirty="0"/>
          </a:p>
          <a:p>
            <a:pPr algn="ctr">
              <a:buFontTx/>
              <a:buNone/>
            </a:pPr>
            <a:r>
              <a:rPr lang="en-US" sz="2800" dirty="0" smtClean="0"/>
              <a:t>afalcone@ftlf.com</a:t>
            </a:r>
            <a:r>
              <a:rPr lang="en-US" sz="2800" dirty="0"/>
              <a:t/>
            </a:r>
            <a:br>
              <a:rPr lang="en-US" sz="2800" dirty="0"/>
            </a:br>
            <a:endParaRPr lang="en-US" sz="2800" dirty="0"/>
          </a:p>
          <a:p>
            <a:pPr algn="ctr">
              <a:buFontTx/>
              <a:buNone/>
            </a:pPr>
            <a:r>
              <a:rPr lang="en-US" sz="2800" dirty="0"/>
              <a:t>Feldesman Tucker Leifer Fidell LLP</a:t>
            </a:r>
          </a:p>
          <a:p>
            <a:pPr algn="ctr">
              <a:buFontTx/>
              <a:buNone/>
            </a:pPr>
            <a:r>
              <a:rPr lang="en-US" sz="2800" dirty="0"/>
              <a:t>1129 20th Street, NW – 4th Floor</a:t>
            </a:r>
          </a:p>
          <a:p>
            <a:pPr algn="ctr">
              <a:buFontTx/>
              <a:buNone/>
            </a:pPr>
            <a:r>
              <a:rPr lang="en-US" sz="2800" dirty="0"/>
              <a:t>Washington, DC  20036</a:t>
            </a:r>
          </a:p>
          <a:p>
            <a:pPr algn="ctr">
              <a:buFontTx/>
              <a:buNone/>
            </a:pPr>
            <a:r>
              <a:rPr lang="en-US" sz="2800" dirty="0"/>
              <a:t>(202) 466-8960</a:t>
            </a:r>
          </a:p>
          <a:p>
            <a:pPr algn="ctr">
              <a:buFontTx/>
              <a:buNone/>
            </a:pPr>
            <a:r>
              <a:rPr lang="en-US" sz="2800" dirty="0"/>
              <a:t>www.ftlf.com</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CME/CE Credit</a:t>
            </a:r>
            <a:endParaRPr lang="en-US" dirty="0"/>
          </a:p>
        </p:txBody>
      </p:sp>
      <p:sp>
        <p:nvSpPr>
          <p:cNvPr id="3" name="Content Placeholder 2"/>
          <p:cNvSpPr>
            <a:spLocks noGrp="1"/>
          </p:cNvSpPr>
          <p:nvPr>
            <p:ph idx="1"/>
          </p:nvPr>
        </p:nvSpPr>
        <p:spPr/>
        <p:txBody>
          <a:bodyPr/>
          <a:lstStyle/>
          <a:p>
            <a:endParaRPr lang="en-US" dirty="0" smtClean="0"/>
          </a:p>
          <a:p>
            <a:r>
              <a:rPr lang="en-US" dirty="0" smtClean="0"/>
              <a:t>If you would like to receive continuing education credit for this activity, please visit: </a:t>
            </a:r>
          </a:p>
          <a:p>
            <a:endParaRPr lang="en-US" dirty="0"/>
          </a:p>
          <a:p>
            <a:r>
              <a:rPr lang="en-US" dirty="0" smtClean="0"/>
              <a:t>http://www.pesgce.com/RyanWhite2012</a:t>
            </a:r>
            <a:endParaRPr lang="en-US" dirty="0"/>
          </a:p>
        </p:txBody>
      </p:sp>
    </p:spTree>
    <p:extLst>
      <p:ext uri="{BB962C8B-B14F-4D97-AF65-F5344CB8AC3E}">
        <p14:creationId xmlns:p14="http://schemas.microsoft.com/office/powerpoint/2010/main" val="343715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Care: Why Now?</a:t>
            </a:r>
            <a:endParaRPr lang="en-US" dirty="0"/>
          </a:p>
        </p:txBody>
      </p:sp>
      <p:sp>
        <p:nvSpPr>
          <p:cNvPr id="3" name="Content Placeholder 2"/>
          <p:cNvSpPr>
            <a:spLocks noGrp="1"/>
          </p:cNvSpPr>
          <p:nvPr>
            <p:ph idx="1"/>
          </p:nvPr>
        </p:nvSpPr>
        <p:spPr>
          <a:xfrm>
            <a:off x="533401" y="1143000"/>
            <a:ext cx="3886200" cy="4495800"/>
          </a:xfrm>
        </p:spPr>
        <p:txBody>
          <a:bodyPr>
            <a:normAutofit/>
          </a:bodyPr>
          <a:lstStyle/>
          <a:p>
            <a:pPr lvl="0"/>
            <a:r>
              <a:rPr lang="en-US" dirty="0" smtClean="0"/>
              <a:t>Affordable Care Act</a:t>
            </a:r>
          </a:p>
          <a:p>
            <a:pPr lvl="1"/>
            <a:r>
              <a:rPr lang="en-US" dirty="0" smtClean="0"/>
              <a:t>Medicaid Expansions</a:t>
            </a:r>
            <a:endParaRPr lang="en-US" dirty="0"/>
          </a:p>
          <a:p>
            <a:pPr lvl="1"/>
            <a:r>
              <a:rPr lang="en-US" dirty="0" smtClean="0"/>
              <a:t>State Health Insurance Exchanges</a:t>
            </a:r>
          </a:p>
          <a:p>
            <a:endParaRPr lang="en-US" dirty="0"/>
          </a:p>
        </p:txBody>
      </p:sp>
      <p:sp>
        <p:nvSpPr>
          <p:cNvPr id="4" name="Slide Number Placeholder 3"/>
          <p:cNvSpPr>
            <a:spLocks noGrp="1"/>
          </p:cNvSpPr>
          <p:nvPr>
            <p:ph type="sldNum" sz="quarter" idx="10"/>
          </p:nvPr>
        </p:nvSpPr>
        <p:spPr/>
        <p:txBody>
          <a:bodyPr/>
          <a:lstStyle/>
          <a:p>
            <a:fld id="{57B77A11-C550-4BC6-BAAE-DD9FEC10B000}" type="slidenum">
              <a:rPr lang="en-US" smtClean="0"/>
              <a:pPr/>
              <a:t>6</a:t>
            </a:fld>
            <a:endParaRPr lang="en-US" dirty="0"/>
          </a:p>
        </p:txBody>
      </p:sp>
      <p:grpSp>
        <p:nvGrpSpPr>
          <p:cNvPr id="6" name="Group 5"/>
          <p:cNvGrpSpPr/>
          <p:nvPr/>
        </p:nvGrpSpPr>
        <p:grpSpPr>
          <a:xfrm>
            <a:off x="4038600" y="1905000"/>
            <a:ext cx="4572000" cy="3962400"/>
            <a:chOff x="1676400" y="457200"/>
            <a:chExt cx="5791200" cy="4400551"/>
          </a:xfrm>
        </p:grpSpPr>
        <p:pic>
          <p:nvPicPr>
            <p:cNvPr id="7" name="Picture 6" descr="http://commonhealth.wbur.org/files/2012/06/Screen-shot-2012-06-28-at-10.41.10-AM-620x382.png"/>
            <p:cNvPicPr>
              <a:picLocks noChangeAspect="1" noChangeArrowheads="1"/>
            </p:cNvPicPr>
            <p:nvPr/>
          </p:nvPicPr>
          <p:blipFill>
            <a:blip r:embed="rId3" cstate="print"/>
            <a:srcRect r="1935"/>
            <a:stretch>
              <a:fillRect/>
            </a:stretch>
          </p:blipFill>
          <p:spPr bwMode="auto">
            <a:xfrm>
              <a:off x="1676400" y="1219200"/>
              <a:ext cx="5791200" cy="3638551"/>
            </a:xfrm>
            <a:prstGeom prst="rect">
              <a:avLst/>
            </a:prstGeom>
            <a:noFill/>
            <a:ln>
              <a:solidFill>
                <a:schemeClr val="bg2"/>
              </a:solidFill>
            </a:ln>
          </p:spPr>
        </p:pic>
        <p:pic>
          <p:nvPicPr>
            <p:cNvPr id="8" name="Picture 8" descr="http://news.brynmawr.edu/wp-content/uploads/2011/03/new-york-times-masthead.jpg"/>
            <p:cNvPicPr>
              <a:picLocks noChangeAspect="1" noChangeArrowheads="1"/>
            </p:cNvPicPr>
            <p:nvPr/>
          </p:nvPicPr>
          <p:blipFill>
            <a:blip r:embed="rId4" cstate="print"/>
            <a:srcRect/>
            <a:stretch>
              <a:fillRect/>
            </a:stretch>
          </p:blipFill>
          <p:spPr bwMode="auto">
            <a:xfrm>
              <a:off x="1676400" y="457200"/>
              <a:ext cx="5791200" cy="1007749"/>
            </a:xfrm>
            <a:prstGeom prst="rect">
              <a:avLst/>
            </a:prstGeom>
            <a:noFill/>
            <a:ln>
              <a:solidFill>
                <a:schemeClr val="bg2"/>
              </a:solidFill>
            </a:ln>
          </p:spPr>
        </p:pic>
      </p:grpSp>
    </p:spTree>
    <p:extLst>
      <p:ext uri="{BB962C8B-B14F-4D97-AF65-F5344CB8AC3E}">
        <p14:creationId xmlns:p14="http://schemas.microsoft.com/office/powerpoint/2010/main" val="2250431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smtClean="0"/>
              <a:t>Service Delivery Models in Managed Care</a:t>
            </a:r>
            <a:endParaRPr lang="en-US" sz="3000" dirty="0"/>
          </a:p>
        </p:txBody>
      </p:sp>
      <p:sp>
        <p:nvSpPr>
          <p:cNvPr id="4" name="Slide Number Placeholder 3"/>
          <p:cNvSpPr>
            <a:spLocks noGrp="1"/>
          </p:cNvSpPr>
          <p:nvPr>
            <p:ph type="sldNum" sz="quarter" idx="10"/>
          </p:nvPr>
        </p:nvSpPr>
        <p:spPr/>
        <p:txBody>
          <a:bodyPr/>
          <a:lstStyle/>
          <a:p>
            <a:fld id="{57B77A11-C550-4BC6-BAAE-DD9FEC10B000}" type="slidenum">
              <a:rPr lang="en-US" smtClean="0"/>
              <a:pPr/>
              <a:t>7</a:t>
            </a:fld>
            <a:endParaRPr lang="en-US" dirty="0"/>
          </a:p>
        </p:txBody>
      </p:sp>
      <p:pic>
        <p:nvPicPr>
          <p:cNvPr id="7175" name="Picture 7" descr="C:\Users\afalcone\AppData\Local\Microsoft\Windows\Temporary Internet Files\Content.IE5\NBJWIGRJ\MP90044294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916" y="2362200"/>
            <a:ext cx="2596191" cy="373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375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8361304-6B79-4D38-8AF9-736BACC82E06}" type="slidenum">
              <a:rPr lang="en-US"/>
              <a:pPr/>
              <a:t>8</a:t>
            </a:fld>
            <a:endParaRPr lang="en-US" dirty="0"/>
          </a:p>
        </p:txBody>
      </p:sp>
      <p:sp>
        <p:nvSpPr>
          <p:cNvPr id="76802" name="Rectangle 2"/>
          <p:cNvSpPr>
            <a:spLocks noGrp="1" noChangeArrowheads="1"/>
          </p:cNvSpPr>
          <p:nvPr>
            <p:ph type="title"/>
          </p:nvPr>
        </p:nvSpPr>
        <p:spPr/>
        <p:txBody>
          <a:bodyPr/>
          <a:lstStyle/>
          <a:p>
            <a:r>
              <a:rPr lang="en-US" sz="3200" dirty="0" smtClean="0"/>
              <a:t>Service Delivery Models in Managed Care: HMOs</a:t>
            </a:r>
            <a:endParaRPr lang="en-US" sz="3200" dirty="0"/>
          </a:p>
        </p:txBody>
      </p:sp>
      <p:sp>
        <p:nvSpPr>
          <p:cNvPr id="76803" name="Rectangle 3"/>
          <p:cNvSpPr>
            <a:spLocks noGrp="1" noChangeArrowheads="1"/>
          </p:cNvSpPr>
          <p:nvPr>
            <p:ph type="body" idx="1"/>
          </p:nvPr>
        </p:nvSpPr>
        <p:spPr>
          <a:xfrm>
            <a:off x="533401" y="1143000"/>
            <a:ext cx="5791199" cy="4876800"/>
          </a:xfrm>
        </p:spPr>
        <p:txBody>
          <a:bodyPr/>
          <a:lstStyle/>
          <a:p>
            <a:pPr marL="0" indent="0">
              <a:lnSpc>
                <a:spcPct val="80000"/>
              </a:lnSpc>
              <a:buNone/>
            </a:pPr>
            <a:r>
              <a:rPr lang="en-US" sz="2800" b="1" dirty="0" smtClean="0"/>
              <a:t>Health maintenance organizations (HMOs)</a:t>
            </a:r>
          </a:p>
          <a:p>
            <a:pPr>
              <a:lnSpc>
                <a:spcPct val="80000"/>
              </a:lnSpc>
            </a:pPr>
            <a:r>
              <a:rPr lang="en-US" sz="2800" dirty="0" smtClean="0"/>
              <a:t>Provide care to voluntarily enrolled group. </a:t>
            </a:r>
          </a:p>
          <a:p>
            <a:pPr>
              <a:lnSpc>
                <a:spcPct val="80000"/>
              </a:lnSpc>
            </a:pPr>
            <a:r>
              <a:rPr lang="en-US" sz="2800" dirty="0" smtClean="0"/>
              <a:t>Provide fixed set of basic and supplemental services.</a:t>
            </a:r>
          </a:p>
          <a:p>
            <a:pPr>
              <a:lnSpc>
                <a:spcPct val="80000"/>
              </a:lnSpc>
            </a:pPr>
            <a:r>
              <a:rPr lang="en-US" sz="2800" dirty="0" smtClean="0"/>
              <a:t>Require enrollees to use services of designated providers.</a:t>
            </a:r>
          </a:p>
          <a:p>
            <a:pPr>
              <a:lnSpc>
                <a:spcPct val="80000"/>
              </a:lnSpc>
            </a:pPr>
            <a:r>
              <a:rPr lang="en-US" sz="2800" dirty="0" smtClean="0"/>
              <a:t>Specialist services may be accessed only through a referral by the  enrollee’s primary </a:t>
            </a:r>
            <a:r>
              <a:rPr lang="en-US" sz="2800" dirty="0"/>
              <a:t>care physician (PCP</a:t>
            </a:r>
            <a:r>
              <a:rPr lang="en-US" sz="2800" dirty="0" smtClean="0"/>
              <a:t>).</a:t>
            </a:r>
          </a:p>
        </p:txBody>
      </p:sp>
      <p:pic>
        <p:nvPicPr>
          <p:cNvPr id="5" name="Picture 4"/>
          <p:cNvPicPr>
            <a:picLocks noChangeAspect="1"/>
          </p:cNvPicPr>
          <p:nvPr/>
        </p:nvPicPr>
        <p:blipFill>
          <a:blip r:embed="rId3"/>
          <a:stretch>
            <a:fillRect/>
          </a:stretch>
        </p:blipFill>
        <p:spPr>
          <a:xfrm>
            <a:off x="6553200" y="1828800"/>
            <a:ext cx="2590800" cy="31369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A06C44C-8790-4DF2-82C9-480E909C3331}" type="slidenum">
              <a:rPr lang="en-US"/>
              <a:pPr/>
              <a:t>9</a:t>
            </a:fld>
            <a:endParaRPr lang="en-US" dirty="0"/>
          </a:p>
        </p:txBody>
      </p:sp>
      <p:sp>
        <p:nvSpPr>
          <p:cNvPr id="81922" name="Rectangle 2"/>
          <p:cNvSpPr>
            <a:spLocks noGrp="1" noChangeArrowheads="1"/>
          </p:cNvSpPr>
          <p:nvPr>
            <p:ph type="title"/>
          </p:nvPr>
        </p:nvSpPr>
        <p:spPr/>
        <p:txBody>
          <a:bodyPr/>
          <a:lstStyle/>
          <a:p>
            <a:r>
              <a:rPr lang="en-US" sz="3200" dirty="0"/>
              <a:t>Service Delivery Models in Managed Care: HMOs</a:t>
            </a:r>
          </a:p>
        </p:txBody>
      </p:sp>
      <p:sp>
        <p:nvSpPr>
          <p:cNvPr id="81923" name="Rectangle 3"/>
          <p:cNvSpPr>
            <a:spLocks noGrp="1" noChangeArrowheads="1"/>
          </p:cNvSpPr>
          <p:nvPr>
            <p:ph type="body" idx="1"/>
          </p:nvPr>
        </p:nvSpPr>
        <p:spPr>
          <a:xfrm>
            <a:off x="3429000" y="1121078"/>
            <a:ext cx="5203967" cy="4648200"/>
          </a:xfrm>
        </p:spPr>
        <p:txBody>
          <a:bodyPr>
            <a:normAutofit lnSpcReduction="10000"/>
          </a:bodyPr>
          <a:lstStyle/>
          <a:p>
            <a:pPr marL="0" indent="0">
              <a:buNone/>
            </a:pPr>
            <a:r>
              <a:rPr lang="en-US" sz="2800" b="1" dirty="0" smtClean="0"/>
              <a:t>HMO provider network models</a:t>
            </a:r>
          </a:p>
          <a:p>
            <a:r>
              <a:rPr lang="en-US" sz="2800" dirty="0" smtClean="0"/>
              <a:t>Staff model: HMO </a:t>
            </a:r>
            <a:r>
              <a:rPr lang="en-US" sz="2800" dirty="0"/>
              <a:t>directly </a:t>
            </a:r>
            <a:r>
              <a:rPr lang="en-US" sz="2800" dirty="0" smtClean="0"/>
              <a:t>employs </a:t>
            </a:r>
            <a:r>
              <a:rPr lang="en-US" sz="2800" dirty="0"/>
              <a:t>physician staff.  </a:t>
            </a:r>
          </a:p>
          <a:p>
            <a:r>
              <a:rPr lang="en-US" sz="2800" dirty="0" smtClean="0"/>
              <a:t>Group model: HMO </a:t>
            </a:r>
            <a:r>
              <a:rPr lang="en-US" sz="2800" dirty="0"/>
              <a:t>contracts exclusively with a single provider </a:t>
            </a:r>
            <a:r>
              <a:rPr lang="en-US" sz="2800" dirty="0" smtClean="0"/>
              <a:t>group. </a:t>
            </a:r>
          </a:p>
          <a:p>
            <a:r>
              <a:rPr lang="en-US" sz="2800" dirty="0" smtClean="0"/>
              <a:t>Network model: </a:t>
            </a:r>
            <a:r>
              <a:rPr lang="en-US" sz="2800" dirty="0"/>
              <a:t> </a:t>
            </a:r>
            <a:r>
              <a:rPr lang="en-US" sz="2800" dirty="0" smtClean="0"/>
              <a:t>HMO </a:t>
            </a:r>
            <a:r>
              <a:rPr lang="en-US" sz="2800" dirty="0"/>
              <a:t>contracts with independent practice associations (IPAs), medical groups, </a:t>
            </a:r>
            <a:r>
              <a:rPr lang="en-US" sz="2800" dirty="0" smtClean="0"/>
              <a:t>or individual physicians.</a:t>
            </a:r>
          </a:p>
          <a:p>
            <a:endParaRPr lang="en-US" sz="2800" dirty="0"/>
          </a:p>
        </p:txBody>
      </p:sp>
      <p:pic>
        <p:nvPicPr>
          <p:cNvPr id="8196" name="Picture 4" descr="C:\Users\afalcone\AppData\Local\Microsoft\Windows\Temporary Internet Files\Content.IE5\PN8GBRKY\MP9102209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76399"/>
            <a:ext cx="2483134" cy="35375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ealth Care">
  <a:themeElements>
    <a:clrScheme name="Health Ca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alth Ca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ealth Ca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alth Ca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alth Ca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alth Ca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alth Ca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alth Ca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alth Ca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alth Ca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alth Ca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alth Ca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alth Ca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alth Ca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3536</Words>
  <Application>Microsoft Office PowerPoint</Application>
  <PresentationFormat>On-screen Show (4:3)</PresentationFormat>
  <Paragraphs>363</Paragraphs>
  <Slides>54</Slides>
  <Notes>54</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Health Care</vt:lpstr>
      <vt:lpstr>1_Default Design</vt:lpstr>
      <vt:lpstr> 2012 Ryan White Meeting      </vt:lpstr>
      <vt:lpstr>Disclosures</vt:lpstr>
      <vt:lpstr>Disclaimer</vt:lpstr>
      <vt:lpstr>Learning Objectives</vt:lpstr>
      <vt:lpstr>Medicaid Managed Care Programs</vt:lpstr>
      <vt:lpstr>Managed Care: Why Now?</vt:lpstr>
      <vt:lpstr>Service Delivery Models in Managed Care</vt:lpstr>
      <vt:lpstr>Service Delivery Models in Managed Care: HMOs</vt:lpstr>
      <vt:lpstr>Service Delivery Models in Managed Care: HMOs</vt:lpstr>
      <vt:lpstr>Service Delivery Models in Managed Care: PPOs</vt:lpstr>
      <vt:lpstr>Service Delivery Models in Managed Care: Specialty Plans</vt:lpstr>
      <vt:lpstr>Provider Reimbursement Methods</vt:lpstr>
      <vt:lpstr>Provider Reimbursement Methods: Fee-for-Service </vt:lpstr>
      <vt:lpstr>Provider Reimbursement Methods: Fee-for-Service </vt:lpstr>
      <vt:lpstr>Provider Reimbursement Methods: Capitation </vt:lpstr>
      <vt:lpstr>Provider Reimbursement Methods: Capitation </vt:lpstr>
      <vt:lpstr>Provider Reimbursement Methods: Care Management Fees</vt:lpstr>
      <vt:lpstr>Contract Review Strategies</vt:lpstr>
      <vt:lpstr>Managed Care Contract Review Strategies</vt:lpstr>
      <vt:lpstr>Preparing to Review</vt:lpstr>
      <vt:lpstr>Preparing to Review</vt:lpstr>
      <vt:lpstr>Negotiating the Contract</vt:lpstr>
      <vt:lpstr>Negotiating the Contract</vt:lpstr>
      <vt:lpstr>Contract Review</vt:lpstr>
      <vt:lpstr>Scope of Services</vt:lpstr>
      <vt:lpstr>Covered Services</vt:lpstr>
      <vt:lpstr>How Services Are Provided</vt:lpstr>
      <vt:lpstr>Referral Policies</vt:lpstr>
      <vt:lpstr>Gag Clauses</vt:lpstr>
      <vt:lpstr>Access Standards</vt:lpstr>
      <vt:lpstr>Enrollee Change of Providers</vt:lpstr>
      <vt:lpstr>“Clean Claim” Rules</vt:lpstr>
      <vt:lpstr>MCO Timely Claiming Rules</vt:lpstr>
      <vt:lpstr>Prompt Payment Rules</vt:lpstr>
      <vt:lpstr>Correction of Overpayments and Underpayments</vt:lpstr>
      <vt:lpstr>Dispute Resolution Process</vt:lpstr>
      <vt:lpstr>Term</vt:lpstr>
      <vt:lpstr>Termination</vt:lpstr>
      <vt:lpstr>Breach and Cure</vt:lpstr>
      <vt:lpstr>Renewal</vt:lpstr>
      <vt:lpstr>Amendments</vt:lpstr>
      <vt:lpstr>Other Legal Provisions</vt:lpstr>
      <vt:lpstr>Contract Review Checklist</vt:lpstr>
      <vt:lpstr>Contract Review Checklist</vt:lpstr>
      <vt:lpstr>Contract Review Checklist</vt:lpstr>
      <vt:lpstr>Negotiating the Contract</vt:lpstr>
      <vt:lpstr>Negotiating Strategies</vt:lpstr>
      <vt:lpstr>Negotiating Strategies</vt:lpstr>
      <vt:lpstr>Negotiating Strategies</vt:lpstr>
      <vt:lpstr>When to Walk Away</vt:lpstr>
      <vt:lpstr>Contract Review Checklist</vt:lpstr>
      <vt:lpstr>Contract Review Checklist</vt:lpstr>
      <vt:lpstr>Questions?</vt:lpstr>
      <vt:lpstr>Obtaining CME/CE Credit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