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4" r:id="rId3"/>
    <p:sldId id="292" r:id="rId4"/>
    <p:sldId id="291" r:id="rId5"/>
    <p:sldId id="264" r:id="rId6"/>
    <p:sldId id="293" r:id="rId7"/>
    <p:sldId id="263" r:id="rId8"/>
    <p:sldId id="295" r:id="rId9"/>
    <p:sldId id="296" r:id="rId10"/>
    <p:sldId id="269" r:id="rId11"/>
    <p:sldId id="277" r:id="rId12"/>
    <p:sldId id="267" r:id="rId13"/>
    <p:sldId id="278" r:id="rId14"/>
    <p:sldId id="279" r:id="rId15"/>
    <p:sldId id="297" r:id="rId16"/>
    <p:sldId id="281" r:id="rId17"/>
    <p:sldId id="282" r:id="rId18"/>
    <p:sldId id="283" r:id="rId19"/>
    <p:sldId id="284" r:id="rId20"/>
    <p:sldId id="285" r:id="rId21"/>
    <p:sldId id="287" r:id="rId22"/>
    <p:sldId id="288" r:id="rId23"/>
    <p:sldId id="289" r:id="rId24"/>
    <p:sldId id="290" r:id="rId25"/>
    <p:sldId id="266" r:id="rId26"/>
    <p:sldId id="275" r:id="rId27"/>
    <p:sldId id="298" r:id="rId28"/>
    <p:sldId id="299" r:id="rId29"/>
    <p:sldId id="26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3" d="100"/>
          <a:sy n="43" d="100"/>
        </p:scale>
        <p:origin x="-12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C286259-E459-4038-84F1-8CDF5A30AA53}" type="datetimeFigureOut">
              <a:rPr lang="en-US"/>
              <a:pPr>
                <a:defRPr/>
              </a:pPr>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3327B5-8D29-4620-AE1F-1087E3C3E66F}" type="slidenum">
              <a:rPr lang="en-US"/>
              <a:pPr>
                <a:defRPr/>
              </a:pPr>
              <a:t>‹#›</a:t>
            </a:fld>
            <a:endParaRPr lang="en-US"/>
          </a:p>
        </p:txBody>
      </p:sp>
    </p:spTree>
    <p:extLst>
      <p:ext uri="{BB962C8B-B14F-4D97-AF65-F5344CB8AC3E}">
        <p14:creationId xmlns:p14="http://schemas.microsoft.com/office/powerpoint/2010/main" val="2802926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8AEE27-5654-4FFC-B0B9-71E03273FDB1}"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FB5573-BDC2-47C9-A948-D9D2FBE4028C}"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Begins with paying attention to who your audience is</a:t>
            </a:r>
          </a:p>
          <a:p>
            <a:pPr eaLnBrk="1" hangingPunct="1">
              <a:spcBef>
                <a:spcPct val="0"/>
              </a:spcBef>
            </a:pPr>
            <a:r>
              <a:rPr lang="en-US" smtClean="0"/>
              <a:t>Proposal began in with a group of HIV Aids service providers here in Bexar county</a:t>
            </a:r>
          </a:p>
          <a:p>
            <a:pPr eaLnBrk="1" hangingPunct="1">
              <a:spcBef>
                <a:spcPct val="0"/>
              </a:spcBef>
            </a:pPr>
            <a:r>
              <a:rPr lang="en-US" smtClean="0"/>
              <a:t>knowledge of their clients</a:t>
            </a:r>
          </a:p>
          <a:p>
            <a:pPr eaLnBrk="1" hangingPunct="1">
              <a:spcBef>
                <a:spcPct val="0"/>
              </a:spcBef>
            </a:pPr>
            <a:r>
              <a:rPr lang="en-US" smtClean="0"/>
              <a:t>knowledge of which clients werent being reached</a:t>
            </a:r>
          </a:p>
          <a:p>
            <a:pPr eaLnBrk="1" hangingPunct="1">
              <a:spcBef>
                <a:spcPct val="0"/>
              </a:spcBef>
            </a:pPr>
            <a:r>
              <a:rPr lang="en-US" smtClean="0"/>
              <a:t>which clients needed to be reached</a:t>
            </a:r>
          </a:p>
          <a:p>
            <a:pPr eaLnBrk="1" hangingPunct="1">
              <a:spcBef>
                <a:spcPct val="0"/>
              </a:spcBef>
            </a:pPr>
            <a:endParaRPr lang="en-US" smtClean="0"/>
          </a:p>
          <a:p>
            <a:pPr eaLnBrk="1" hangingPunct="1">
              <a:spcBef>
                <a:spcPct val="0"/>
              </a:spcBef>
            </a:pPr>
            <a:r>
              <a:rPr lang="en-US" smtClean="0"/>
              <a:t>1.	the total of the inherited ideas, beliefs, values, and knowledge, which constitute the shared bases of social action	</a:t>
            </a:r>
          </a:p>
          <a:p>
            <a:pPr eaLnBrk="1" hangingPunct="1">
              <a:spcBef>
                <a:spcPct val="0"/>
              </a:spcBef>
            </a:pPr>
            <a:r>
              <a:rPr lang="en-US" smtClean="0"/>
              <a:t>2.	the total range of activities and ideas of a group of people with shared traditions, which are transmitted and reinforced by members of the group: </a:t>
            </a:r>
            <a:r>
              <a:rPr lang="en-US" i="1" smtClean="0"/>
              <a:t>the Mayan culture</a:t>
            </a:r>
            <a:r>
              <a:rPr lang="en-US" smtClean="0"/>
              <a:t>	</a:t>
            </a:r>
          </a:p>
          <a:p>
            <a:pPr eaLnBrk="1" hangingPunct="1">
              <a:spcBef>
                <a:spcPct val="0"/>
              </a:spcBef>
            </a:pPr>
            <a:r>
              <a:rPr lang="en-US" smtClean="0"/>
              <a:t>3.	a particular civilization at a particular period	</a:t>
            </a:r>
          </a:p>
          <a:p>
            <a:pPr eaLnBrk="1" hangingPunct="1">
              <a:spcBef>
                <a:spcPct val="0"/>
              </a:spcBef>
            </a:pPr>
            <a:r>
              <a:rPr lang="en-US" smtClean="0"/>
              <a:t>4.	the artistic and social pursuits, expression, and tastes valued by a society or class, as in the arts, manners, dress, etc	</a:t>
            </a:r>
          </a:p>
          <a:p>
            <a:pPr eaLnBrk="1" hangingPunct="1">
              <a:spcBef>
                <a:spcPct val="0"/>
              </a:spcBef>
            </a:pPr>
            <a:r>
              <a:rPr lang="en-US" smtClean="0"/>
              <a:t>5.	the enlightenment or refinement resulting from these pursuits	</a:t>
            </a:r>
          </a:p>
          <a:p>
            <a:pPr eaLnBrk="1" hangingPunct="1">
              <a:spcBef>
                <a:spcPct val="0"/>
              </a:spcBef>
            </a:pPr>
            <a:r>
              <a:rPr lang="en-US" smtClean="0"/>
              <a:t>6.	the attitudes, feelings, values, and behaviour that characterize and inform society as a whole or any social group within it: </a:t>
            </a:r>
            <a:r>
              <a:rPr lang="en-US" i="1" smtClean="0"/>
              <a:t>yob culture	</a:t>
            </a:r>
          </a:p>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D8695-E12A-4D1C-B756-740AA15D8082}"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4DA3D-CE35-4ADB-AB99-20FD9B5874FB}"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Just having graphics does not add to comprehension, though using graphics is more likely to invite people to pick it up and to assure them that they can understand.</a:t>
            </a:r>
          </a:p>
          <a:p>
            <a:pPr eaLnBrk="1" hangingPunct="1">
              <a:spcBef>
                <a:spcPct val="0"/>
              </a:spcBef>
            </a:pPr>
            <a:endParaRPr lang="en-US" smtClean="0"/>
          </a:p>
          <a:p>
            <a:pPr eaLnBrk="1" hangingPunct="1">
              <a:spcBef>
                <a:spcPct val="0"/>
              </a:spcBef>
            </a:pPr>
            <a:r>
              <a:rPr lang="en-US" smtClean="0"/>
              <a:t>Graphics in some way or another need to be</a:t>
            </a:r>
            <a:r>
              <a:rPr lang="en-US" u="sng" smtClean="0"/>
              <a:t> about </a:t>
            </a:r>
            <a:r>
              <a:rPr lang="en-US" smtClean="0"/>
              <a:t>the topic and reflective of the audience.   </a:t>
            </a:r>
          </a:p>
          <a:p>
            <a:pPr eaLnBrk="1" hangingPunct="1">
              <a:spcBef>
                <a:spcPct val="0"/>
              </a:spcBef>
            </a:pPr>
            <a:endParaRPr lang="en-US" smtClean="0"/>
          </a:p>
          <a:p>
            <a:pPr eaLnBrk="1" hangingPunct="1">
              <a:spcBef>
                <a:spcPct val="0"/>
              </a:spcBef>
            </a:pPr>
            <a:r>
              <a:rPr lang="en-US" smtClean="0"/>
              <a:t>Not—”the text is a caption to the graphics” but “The graphics are the caption to the text”</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1DDF0F-CD4D-4F0D-9618-CA2FDFE0BE1C}"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F127C7-4BE5-45C8-ACE2-6B87B4A0964C}"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CE6DFF3-89FB-469B-A92B-01252D411FE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Best if you have s skilled facilitator</a:t>
            </a:r>
          </a:p>
          <a:p>
            <a:pPr eaLnBrk="1" hangingPunct="1">
              <a:spcBef>
                <a:spcPct val="0"/>
              </a:spcBef>
            </a:pPr>
            <a:endParaRPr lang="en-US" smtClean="0"/>
          </a:p>
          <a:p>
            <a:pPr eaLnBrk="1" hangingPunct="1">
              <a:spcBef>
                <a:spcPct val="0"/>
              </a:spcBef>
            </a:pPr>
            <a:r>
              <a:rPr lang="en-US" smtClean="0"/>
              <a:t>We went to the groups twice, once to generate ideas, once to have them look at and read over and critique</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A78336-81E8-4D72-BEC4-F5376B7D620C}"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F79132-E134-42AB-B2F3-351F079A026F}"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20-25  minutes to do exercises</a:t>
            </a:r>
          </a:p>
          <a:p>
            <a:pPr eaLnBrk="1" hangingPunct="1">
              <a:spcBef>
                <a:spcPct val="0"/>
              </a:spcBef>
            </a:pPr>
            <a:endParaRPr lang="en-US" smtClean="0"/>
          </a:p>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F7DFFF-48D5-434C-A047-7C94DE6D95F6}"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FBAC4C-05CF-4444-B859-A2553CABAF17}"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DDDD8C3-69E0-4496-88AD-5EB689913BB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you can actually get a fairly objective idea if the message has been comprehended</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028CB0-25DF-49A4-B75B-337A9D55DF9F}"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EE8738-EF74-4626-BB66-5E5C376A22F9}"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848244-FD2A-4B5C-AECE-D982BEE02DFA}"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ED5BC6-411A-4A5C-8B48-E576684FF40B}"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886F5F-C9CE-484C-B09A-CF09585FCBD3}"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 are some of these strategies</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BDD3F8-BA28-40F0-9A71-19CC8F52B121}"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A4CCD9-ED32-4801-B0C7-F97B0344701F}"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3C1F95-B61C-46BE-A233-A8178EB2775C}"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7B5E4F9-85F3-4B51-83FA-FB167E44326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0801D0-E8A9-484C-92D1-6D4323DE8B50}"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EAFD43D-1CD3-4B0A-9F25-AA2B84019492}"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Robin Lewy of the Rural Women's Health Project suggested that the fotonovela's evolution into</a:t>
            </a:r>
          </a:p>
          <a:p>
            <a:pPr eaLnBrk="1" hangingPunct="1">
              <a:spcBef>
                <a:spcPct val="0"/>
              </a:spcBef>
            </a:pPr>
            <a:r>
              <a:rPr lang="en-US" smtClean="0"/>
              <a:t>an educational medium is somewhat ironic.</a:t>
            </a:r>
          </a:p>
          <a:p>
            <a:pPr eaLnBrk="1" hangingPunct="1">
              <a:spcBef>
                <a:spcPct val="0"/>
              </a:spcBef>
            </a:pPr>
            <a:r>
              <a:rPr lang="en-US" smtClean="0"/>
              <a:t>"There's a need to change the way in which the form is traditionally used," Lewy said.</a:t>
            </a:r>
          </a:p>
          <a:p>
            <a:pPr eaLnBrk="1" hangingPunct="1">
              <a:spcBef>
                <a:spcPct val="0"/>
              </a:spcBef>
            </a:pPr>
            <a:r>
              <a:rPr lang="en-US" smtClean="0"/>
              <a:t>"Fotonovelas are a lot about sex and power and domination. And for us, the fotonovela has really</a:t>
            </a:r>
          </a:p>
          <a:p>
            <a:pPr eaLnBrk="1" hangingPunct="1">
              <a:spcBef>
                <a:spcPct val="0"/>
              </a:spcBef>
            </a:pPr>
            <a:r>
              <a:rPr lang="en-US" smtClean="0"/>
              <a:t>had to acculturate as it's crossed the border in working with immigrant communities."</a:t>
            </a:r>
          </a:p>
          <a:p>
            <a:pPr eaLnBrk="1" hangingPunct="1">
              <a:spcBef>
                <a:spcPct val="0"/>
              </a:spcBef>
            </a:pPr>
            <a:r>
              <a:rPr lang="en-US" i="1" smtClean="0"/>
              <a:t>© 2008 by The Durham Herald Company. All rights reserved.</a:t>
            </a: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98E0D1-4795-4699-AA7C-46896DEDD889}"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A7D08-13F2-4ED9-A8E7-9403851C4BB2}"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fotonovela is:</a:t>
            </a:r>
          </a:p>
          <a:p>
            <a:pPr eaLnBrk="1" hangingPunct="1">
              <a:spcBef>
                <a:spcPct val="0"/>
              </a:spcBef>
            </a:pPr>
            <a:endParaRPr lang="en-US" smtClean="0"/>
          </a:p>
          <a:p>
            <a:pPr eaLnBrk="1" hangingPunct="1">
              <a:spcBef>
                <a:spcPct val="0"/>
              </a:spcBef>
            </a:pPr>
            <a:r>
              <a:rPr lang="en-US" smtClean="0"/>
              <a:t>based in graphics</a:t>
            </a:r>
          </a:p>
          <a:p>
            <a:pPr eaLnBrk="1" hangingPunct="1">
              <a:spcBef>
                <a:spcPct val="0"/>
              </a:spcBef>
            </a:pPr>
            <a:r>
              <a:rPr lang="en-US" smtClean="0"/>
              <a:t>based in narrative</a:t>
            </a:r>
          </a:p>
          <a:p>
            <a:pPr eaLnBrk="1" hangingPunct="1">
              <a:spcBef>
                <a:spcPct val="0"/>
              </a:spcBef>
            </a:pPr>
            <a:endParaRPr lang="en-US" smtClean="0"/>
          </a:p>
          <a:p>
            <a:pPr eaLnBrk="1" hangingPunct="1">
              <a:spcBef>
                <a:spcPct val="0"/>
              </a:spcBef>
            </a:pPr>
            <a:r>
              <a:rPr lang="en-US" smtClean="0"/>
              <a:t>not the in the sense of graphics closely related to text—</a:t>
            </a:r>
          </a:p>
          <a:p>
            <a:pPr eaLnBrk="1" hangingPunct="1">
              <a:spcBef>
                <a:spcPct val="0"/>
              </a:spcBef>
            </a:pPr>
            <a:endParaRPr lang="en-US" smtClean="0"/>
          </a:p>
          <a:p>
            <a:pPr eaLnBrk="1" hangingPunct="1">
              <a:spcBef>
                <a:spcPct val="0"/>
              </a:spcBef>
            </a:pPr>
            <a:r>
              <a:rPr lang="en-US" smtClean="0"/>
              <a:t>but not just happy smiling people—use graphics exercise</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two good hl strategies</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3E66FD-BE96-43D5-A4B1-1E25B98A0D8C}"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C1A3DA-56DE-426D-B95D-F22F595DDC47}"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4F69859-0D9D-41A0-A470-99A309EFFC6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B3B1239-D572-44FB-BCF5-85C330AD883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655E0B4-2170-4361-9608-0579A85BE4EC}"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1C5B1D-1782-432D-975F-B68109C49241}" type="slidenum">
              <a:rPr lang="en-US"/>
              <a:pPr>
                <a:defRPr/>
              </a:pPr>
              <a:t>‹#›</a:t>
            </a:fld>
            <a:endParaRPr lang="en-US"/>
          </a:p>
        </p:txBody>
      </p:sp>
    </p:spTree>
    <p:extLst>
      <p:ext uri="{BB962C8B-B14F-4D97-AF65-F5344CB8AC3E}">
        <p14:creationId xmlns:p14="http://schemas.microsoft.com/office/powerpoint/2010/main" val="159513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945C84-D164-4F8D-BDCB-24840432D89B}"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2E6A38-A1AC-43D8-8E28-624237B4DD69}" type="slidenum">
              <a:rPr lang="en-US"/>
              <a:pPr>
                <a:defRPr/>
              </a:pPr>
              <a:t>‹#›</a:t>
            </a:fld>
            <a:endParaRPr lang="en-US"/>
          </a:p>
        </p:txBody>
      </p:sp>
    </p:spTree>
    <p:extLst>
      <p:ext uri="{BB962C8B-B14F-4D97-AF65-F5344CB8AC3E}">
        <p14:creationId xmlns:p14="http://schemas.microsoft.com/office/powerpoint/2010/main" val="313415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89A88-1891-4D92-99FF-6CB512867C41}"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D5FA68-BB68-408B-AD6C-599699A9F805}" type="slidenum">
              <a:rPr lang="en-US"/>
              <a:pPr>
                <a:defRPr/>
              </a:pPr>
              <a:t>‹#›</a:t>
            </a:fld>
            <a:endParaRPr lang="en-US"/>
          </a:p>
        </p:txBody>
      </p:sp>
    </p:spTree>
    <p:extLst>
      <p:ext uri="{BB962C8B-B14F-4D97-AF65-F5344CB8AC3E}">
        <p14:creationId xmlns:p14="http://schemas.microsoft.com/office/powerpoint/2010/main" val="315428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3A0DD9-53E2-4579-A484-31936A7BA13A}"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BD955C-C2C9-4FCD-AEF6-DD8389BCDA5D}" type="slidenum">
              <a:rPr lang="en-US"/>
              <a:pPr>
                <a:defRPr/>
              </a:pPr>
              <a:t>‹#›</a:t>
            </a:fld>
            <a:endParaRPr lang="en-US"/>
          </a:p>
        </p:txBody>
      </p:sp>
    </p:spTree>
    <p:extLst>
      <p:ext uri="{BB962C8B-B14F-4D97-AF65-F5344CB8AC3E}">
        <p14:creationId xmlns:p14="http://schemas.microsoft.com/office/powerpoint/2010/main" val="24540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05CB82-2572-4B39-ADD8-F05E84436B6C}" type="datetimeFigureOut">
              <a:rPr lang="en-US"/>
              <a:pPr>
                <a:defRPr/>
              </a:pPr>
              <a:t>12/2/2012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4033DF-FBE5-4C64-940A-D627EB9BCB85}" type="slidenum">
              <a:rPr lang="en-US"/>
              <a:pPr>
                <a:defRPr/>
              </a:pPr>
              <a:t>‹#›</a:t>
            </a:fld>
            <a:endParaRPr lang="en-US"/>
          </a:p>
        </p:txBody>
      </p:sp>
    </p:spTree>
    <p:extLst>
      <p:ext uri="{BB962C8B-B14F-4D97-AF65-F5344CB8AC3E}">
        <p14:creationId xmlns:p14="http://schemas.microsoft.com/office/powerpoint/2010/main" val="198304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979F99-7832-4A8C-A0E1-AA587322DB20}"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5D2665-91B3-41CE-AB03-01AC88BF42F4}" type="slidenum">
              <a:rPr lang="en-US"/>
              <a:pPr>
                <a:defRPr/>
              </a:pPr>
              <a:t>‹#›</a:t>
            </a:fld>
            <a:endParaRPr lang="en-US"/>
          </a:p>
        </p:txBody>
      </p:sp>
    </p:spTree>
    <p:extLst>
      <p:ext uri="{BB962C8B-B14F-4D97-AF65-F5344CB8AC3E}">
        <p14:creationId xmlns:p14="http://schemas.microsoft.com/office/powerpoint/2010/main" val="333684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F0ED92-5E1D-4C5B-9D7B-240C195B6896}" type="datetimeFigureOut">
              <a:rPr lang="en-US"/>
              <a:pPr>
                <a:defRPr/>
              </a:pPr>
              <a:t>12/2/2012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72E922-B534-47E3-B9BA-F062D900E7F3}" type="slidenum">
              <a:rPr lang="en-US"/>
              <a:pPr>
                <a:defRPr/>
              </a:pPr>
              <a:t>‹#›</a:t>
            </a:fld>
            <a:endParaRPr lang="en-US"/>
          </a:p>
        </p:txBody>
      </p:sp>
    </p:spTree>
    <p:extLst>
      <p:ext uri="{BB962C8B-B14F-4D97-AF65-F5344CB8AC3E}">
        <p14:creationId xmlns:p14="http://schemas.microsoft.com/office/powerpoint/2010/main" val="57753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F9B88-3EC0-4347-9816-024C7E22AECA}" type="datetimeFigureOut">
              <a:rPr lang="en-US"/>
              <a:pPr>
                <a:defRPr/>
              </a:pPr>
              <a:t>12/2/2012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C39111-2F41-4A6D-8F16-3BF714C904A9}" type="slidenum">
              <a:rPr lang="en-US"/>
              <a:pPr>
                <a:defRPr/>
              </a:pPr>
              <a:t>‹#›</a:t>
            </a:fld>
            <a:endParaRPr lang="en-US"/>
          </a:p>
        </p:txBody>
      </p:sp>
    </p:spTree>
    <p:extLst>
      <p:ext uri="{BB962C8B-B14F-4D97-AF65-F5344CB8AC3E}">
        <p14:creationId xmlns:p14="http://schemas.microsoft.com/office/powerpoint/2010/main" val="373378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D44BFD-5D2C-428D-868A-D16BD5736080}" type="datetimeFigureOut">
              <a:rPr lang="en-US"/>
              <a:pPr>
                <a:defRPr/>
              </a:pPr>
              <a:t>12/2/2012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49D42D-F40F-4EDA-A499-00F5B7FF6C60}" type="slidenum">
              <a:rPr lang="en-US"/>
              <a:pPr>
                <a:defRPr/>
              </a:pPr>
              <a:t>‹#›</a:t>
            </a:fld>
            <a:endParaRPr lang="en-US"/>
          </a:p>
        </p:txBody>
      </p:sp>
    </p:spTree>
    <p:extLst>
      <p:ext uri="{BB962C8B-B14F-4D97-AF65-F5344CB8AC3E}">
        <p14:creationId xmlns:p14="http://schemas.microsoft.com/office/powerpoint/2010/main" val="139159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CA47F8-B774-4705-9B98-C7D0D0251217}"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249092-9A7F-47A9-AF81-B92559BD5C78}" type="slidenum">
              <a:rPr lang="en-US"/>
              <a:pPr>
                <a:defRPr/>
              </a:pPr>
              <a:t>‹#›</a:t>
            </a:fld>
            <a:endParaRPr lang="en-US"/>
          </a:p>
        </p:txBody>
      </p:sp>
    </p:spTree>
    <p:extLst>
      <p:ext uri="{BB962C8B-B14F-4D97-AF65-F5344CB8AC3E}">
        <p14:creationId xmlns:p14="http://schemas.microsoft.com/office/powerpoint/2010/main" val="18809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8480B4-12EA-4BB0-9F45-90E8EF8D1764}" type="datetimeFigureOut">
              <a:rPr lang="en-US"/>
              <a:pPr>
                <a:defRPr/>
              </a:pPr>
              <a:t>12/2/2012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397ED4-336E-49C9-A95C-74BBC825DBD6}" type="slidenum">
              <a:rPr lang="en-US"/>
              <a:pPr>
                <a:defRPr/>
              </a:pPr>
              <a:t>‹#›</a:t>
            </a:fld>
            <a:endParaRPr lang="en-US"/>
          </a:p>
        </p:txBody>
      </p:sp>
    </p:spTree>
    <p:extLst>
      <p:ext uri="{BB962C8B-B14F-4D97-AF65-F5344CB8AC3E}">
        <p14:creationId xmlns:p14="http://schemas.microsoft.com/office/powerpoint/2010/main" val="324586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1A9E5A0-FD57-4C60-B483-8F16050C8B9A}" type="datetimeFigureOut">
              <a:rPr lang="en-US"/>
              <a:pPr>
                <a:defRPr/>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4AFFF7F-1A8F-4FCF-A88B-BB5FE4BCD4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bexar.tx.us/CD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healthcollaborative.ne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sahealthliteracyinitiativ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otonovelacompany.com/history-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219200" y="4419600"/>
            <a:ext cx="6858000" cy="990600"/>
          </a:xfrm>
        </p:spPr>
        <p:txBody>
          <a:bodyPr/>
          <a:lstStyle/>
          <a:p>
            <a:pPr eaLnBrk="1" hangingPunct="1"/>
            <a:r>
              <a:rPr lang="en-US" sz="2400" smtClean="0">
                <a:latin typeface="Adobe Caslon Pro" pitchFamily="18" charset="0"/>
              </a:rPr>
              <a:t>2012 All Grantee Meeting</a:t>
            </a:r>
            <a:br>
              <a:rPr lang="en-US" sz="2400" smtClean="0">
                <a:latin typeface="Adobe Caslon Pro" pitchFamily="18" charset="0"/>
              </a:rPr>
            </a:br>
            <a:r>
              <a:rPr lang="en-US" sz="2400" smtClean="0">
                <a:latin typeface="Adobe Caslon Pro" pitchFamily="18" charset="0"/>
              </a:rPr>
              <a:t>November 28, 2012</a:t>
            </a:r>
          </a:p>
        </p:txBody>
      </p:sp>
      <p:sp>
        <p:nvSpPr>
          <p:cNvPr id="2051" name="Subtitle 2"/>
          <p:cNvSpPr>
            <a:spLocks noGrp="1"/>
          </p:cNvSpPr>
          <p:nvPr>
            <p:ph type="subTitle" idx="1"/>
          </p:nvPr>
        </p:nvSpPr>
        <p:spPr>
          <a:xfrm>
            <a:off x="457200" y="3352800"/>
            <a:ext cx="7924800" cy="533400"/>
          </a:xfrm>
        </p:spPr>
        <p:txBody>
          <a:bodyPr/>
          <a:lstStyle/>
          <a:p>
            <a:pPr eaLnBrk="1" hangingPunct="1"/>
            <a:r>
              <a:rPr lang="en-US" sz="2800" b="1" smtClean="0">
                <a:solidFill>
                  <a:schemeClr val="tx1"/>
                </a:solidFill>
                <a:latin typeface="Adobe Caslon Pro" pitchFamily="18" charset="0"/>
              </a:rPr>
              <a:t>Guidance to Using Fotonovelas as a Health Literacy Tool to Educate Latinas on HIV/AIDS</a:t>
            </a:r>
            <a:endParaRPr lang="en-US" sz="2800" smtClean="0">
              <a:solidFill>
                <a:schemeClr val="tx1"/>
              </a:solidFill>
              <a:latin typeface="Adobe Caslon Pro" pitchFamily="18" charset="0"/>
            </a:endParaRPr>
          </a:p>
        </p:txBody>
      </p:sp>
      <p:pic>
        <p:nvPicPr>
          <p:cNvPr id="2052" name="Picture 2" descr="http://healthcollaborative.net/images/BexarCountyDC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90600"/>
            <a:ext cx="5126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BCH Logo Fina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192338"/>
            <a:ext cx="37306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1066800" y="57912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Grant Number </a:t>
            </a:r>
          </a:p>
          <a:p>
            <a:pPr eaLnBrk="1" hangingPunct="1"/>
            <a:r>
              <a:rPr lang="en-US"/>
              <a:t>H89HA00041</a:t>
            </a:r>
          </a:p>
          <a:p>
            <a:pPr eaLnBrk="1" hangingPunct="1"/>
            <a:r>
              <a:rPr lang="en-US"/>
              <a:t>H12HA24836 </a:t>
            </a:r>
          </a:p>
          <a:p>
            <a:pPr eaLnBrk="1" hangingPunct="1"/>
            <a:endParaRPr lang="en-US"/>
          </a:p>
        </p:txBody>
      </p:sp>
      <p:pic>
        <p:nvPicPr>
          <p:cNvPr id="2055" name="Picture 6" descr="STX_AIDSNetwork_app_H_color b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133600"/>
            <a:ext cx="3657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08563"/>
          </a:xfrm>
        </p:spPr>
        <p:txBody>
          <a:bodyPr rtlCol="0">
            <a:normAutofit/>
          </a:bodyPr>
          <a:lstStyle/>
          <a:p>
            <a:pPr eaLnBrk="1" fontAlgn="auto" hangingPunct="1">
              <a:spcAft>
                <a:spcPts val="0"/>
              </a:spcAft>
              <a:defRPr/>
            </a:pPr>
            <a:r>
              <a:rPr lang="en-US" sz="4800" b="1" dirty="0" err="1">
                <a:solidFill>
                  <a:schemeClr val="bg1">
                    <a:lumMod val="50000"/>
                  </a:schemeClr>
                </a:solidFill>
              </a:rPr>
              <a:t>j</a:t>
            </a:r>
            <a:r>
              <a:rPr lang="en-US" sz="4800" b="1" dirty="0" err="1" smtClean="0">
                <a:solidFill>
                  <a:schemeClr val="bg1">
                    <a:lumMod val="50000"/>
                  </a:schemeClr>
                </a:solidFill>
              </a:rPr>
              <a:t>ovencitas</a:t>
            </a:r>
            <a:r>
              <a:rPr lang="en-US" sz="4800" b="1" dirty="0" smtClean="0">
                <a:solidFill>
                  <a:schemeClr val="bg1">
                    <a:lumMod val="50000"/>
                  </a:schemeClr>
                </a:solidFill>
              </a:rPr>
              <a:t>  18</a:t>
            </a:r>
            <a:r>
              <a:rPr lang="en-US" sz="4800" b="1" dirty="0">
                <a:solidFill>
                  <a:schemeClr val="bg1">
                    <a:lumMod val="50000"/>
                  </a:schemeClr>
                </a:solidFill>
              </a:rPr>
              <a:t>-</a:t>
            </a:r>
            <a:r>
              <a:rPr lang="en-US" sz="4800" b="1" dirty="0" smtClean="0">
                <a:solidFill>
                  <a:schemeClr val="bg1">
                    <a:lumMod val="50000"/>
                  </a:schemeClr>
                </a:solidFill>
              </a:rPr>
              <a:t>29</a:t>
            </a:r>
          </a:p>
          <a:p>
            <a:pPr marL="0" indent="0" eaLnBrk="1" fontAlgn="auto" hangingPunct="1">
              <a:spcAft>
                <a:spcPts val="0"/>
              </a:spcAft>
              <a:buFont typeface="Arial" pitchFamily="34" charset="0"/>
              <a:buNone/>
              <a:defRPr/>
            </a:pPr>
            <a:endParaRPr lang="en-US" sz="4800" b="1" dirty="0" smtClean="0">
              <a:solidFill>
                <a:schemeClr val="bg1">
                  <a:lumMod val="50000"/>
                </a:schemeClr>
              </a:solidFill>
            </a:endParaRPr>
          </a:p>
          <a:p>
            <a:pPr eaLnBrk="1" fontAlgn="auto" hangingPunct="1">
              <a:spcAft>
                <a:spcPts val="0"/>
              </a:spcAft>
              <a:defRPr/>
            </a:pPr>
            <a:r>
              <a:rPr lang="en-US" sz="4800" b="1" dirty="0" err="1">
                <a:solidFill>
                  <a:schemeClr val="bg1">
                    <a:lumMod val="50000"/>
                  </a:schemeClr>
                </a:solidFill>
              </a:rPr>
              <a:t>d</a:t>
            </a:r>
            <a:r>
              <a:rPr lang="en-US" sz="4800" b="1" dirty="0" err="1" smtClean="0">
                <a:solidFill>
                  <a:schemeClr val="bg1">
                    <a:lumMod val="50000"/>
                  </a:schemeClr>
                </a:solidFill>
              </a:rPr>
              <a:t>amas</a:t>
            </a:r>
            <a:r>
              <a:rPr lang="en-US" sz="4800" b="1" dirty="0" smtClean="0">
                <a:solidFill>
                  <a:schemeClr val="bg1">
                    <a:lumMod val="50000"/>
                  </a:schemeClr>
                </a:solidFill>
              </a:rPr>
              <a:t>  30</a:t>
            </a:r>
            <a:r>
              <a:rPr lang="en-US" sz="4800" b="1" dirty="0">
                <a:solidFill>
                  <a:schemeClr val="bg1">
                    <a:lumMod val="50000"/>
                  </a:schemeClr>
                </a:solidFill>
              </a:rPr>
              <a:t>-</a:t>
            </a:r>
            <a:r>
              <a:rPr lang="en-US" sz="4800" b="1" dirty="0" smtClean="0">
                <a:solidFill>
                  <a:schemeClr val="bg1">
                    <a:lumMod val="50000"/>
                  </a:schemeClr>
                </a:solidFill>
              </a:rPr>
              <a:t>45</a:t>
            </a:r>
          </a:p>
          <a:p>
            <a:pPr eaLnBrk="1" fontAlgn="auto" hangingPunct="1">
              <a:spcAft>
                <a:spcPts val="0"/>
              </a:spcAft>
              <a:defRPr/>
            </a:pPr>
            <a:endParaRPr lang="en-US" sz="4800" b="1" dirty="0">
              <a:solidFill>
                <a:schemeClr val="bg1">
                  <a:lumMod val="50000"/>
                </a:schemeClr>
              </a:solidFill>
            </a:endParaRPr>
          </a:p>
          <a:p>
            <a:pPr eaLnBrk="1" fontAlgn="auto" hangingPunct="1">
              <a:spcAft>
                <a:spcPts val="0"/>
              </a:spcAft>
              <a:defRPr/>
            </a:pPr>
            <a:r>
              <a:rPr lang="en-US" sz="4800" b="1" dirty="0" err="1">
                <a:solidFill>
                  <a:schemeClr val="bg1">
                    <a:lumMod val="50000"/>
                  </a:schemeClr>
                </a:solidFill>
              </a:rPr>
              <a:t>d</a:t>
            </a:r>
            <a:r>
              <a:rPr lang="en-US" sz="4800" b="1" dirty="0" err="1" smtClean="0">
                <a:solidFill>
                  <a:schemeClr val="bg1">
                    <a:lumMod val="50000"/>
                  </a:schemeClr>
                </a:solidFill>
              </a:rPr>
              <a:t>oñas</a:t>
            </a:r>
            <a:r>
              <a:rPr lang="en-US" sz="4800" b="1" dirty="0" smtClean="0">
                <a:solidFill>
                  <a:schemeClr val="bg1">
                    <a:lumMod val="50000"/>
                  </a:schemeClr>
                </a:solidFill>
              </a:rPr>
              <a:t>  45 </a:t>
            </a:r>
            <a:r>
              <a:rPr lang="en-US" sz="4800" b="1" dirty="0">
                <a:solidFill>
                  <a:schemeClr val="bg1">
                    <a:lumMod val="50000"/>
                  </a:schemeClr>
                </a:solidFill>
              </a:rPr>
              <a:t>and older</a:t>
            </a:r>
          </a:p>
          <a:p>
            <a:pPr eaLnBrk="1" fontAlgn="auto" hangingPunct="1">
              <a:spcAft>
                <a:spcPts val="0"/>
              </a:spcAft>
              <a:defRPr/>
            </a:pPr>
            <a:endParaRPr lang="en-US" sz="4800" dirty="0"/>
          </a:p>
        </p:txBody>
      </p:sp>
      <p:pic>
        <p:nvPicPr>
          <p:cNvPr id="11267" name="Picture 4" descr="pg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95400"/>
            <a:ext cx="1295400" cy="1593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5" descr="Screen shot 2012-09-17 at 9.43.1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1913" y="2660650"/>
            <a:ext cx="1441450" cy="160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6" descr="pg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05650" y="4641850"/>
            <a:ext cx="1508125" cy="163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0" name="Title 1"/>
          <p:cNvSpPr>
            <a:spLocks noGrp="1"/>
          </p:cNvSpPr>
          <p:nvPr>
            <p:ph type="title"/>
          </p:nvPr>
        </p:nvSpPr>
        <p:spPr/>
        <p:txBody>
          <a:bodyPr/>
          <a:lstStyle/>
          <a:p>
            <a:r>
              <a:rPr lang="en-US" smtClean="0"/>
              <a:t>Targeting the message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Knowing the receiver</a:t>
            </a:r>
            <a:br>
              <a:rPr lang="en-US" dirty="0" smtClean="0"/>
            </a:br>
            <a:r>
              <a:rPr lang="en-US" dirty="0" smtClean="0"/>
              <a:t>(cultural awareness)</a:t>
            </a:r>
            <a:endParaRPr lang="en-US" dirty="0"/>
          </a:p>
        </p:txBody>
      </p:sp>
      <p:sp>
        <p:nvSpPr>
          <p:cNvPr id="3" name="Content Placeholder 2"/>
          <p:cNvSpPr>
            <a:spLocks noGrp="1"/>
          </p:cNvSpPr>
          <p:nvPr>
            <p:ph idx="1"/>
          </p:nvPr>
        </p:nvSpPr>
        <p:spPr>
          <a:xfrm>
            <a:off x="3843338" y="1936750"/>
            <a:ext cx="4995862" cy="3225800"/>
          </a:xfrm>
        </p:spPr>
        <p:txBody>
          <a:bodyPr rtlCol="0">
            <a:normAutofit fontScale="92500" lnSpcReduction="10000"/>
          </a:bodyPr>
          <a:lstStyle/>
          <a:p>
            <a:pPr marL="0" indent="0" eaLnBrk="1" fontAlgn="auto" hangingPunct="1">
              <a:spcAft>
                <a:spcPts val="0"/>
              </a:spcAft>
              <a:buFont typeface="Arial" pitchFamily="34" charset="0"/>
              <a:buNone/>
              <a:defRPr/>
            </a:pPr>
            <a:r>
              <a:rPr lang="en-US" dirty="0" smtClean="0">
                <a:solidFill>
                  <a:srgbClr val="000000"/>
                </a:solidFill>
              </a:rPr>
              <a:t>We relied on the knowledge and experience of HIV/AIDS service providers in Bexar county:</a:t>
            </a:r>
          </a:p>
          <a:p>
            <a:pPr lvl="4" eaLnBrk="1" fontAlgn="auto" hangingPunct="1">
              <a:spcAft>
                <a:spcPts val="0"/>
              </a:spcAft>
              <a:defRPr/>
            </a:pPr>
            <a:r>
              <a:rPr lang="en-US" dirty="0" smtClean="0">
                <a:solidFill>
                  <a:srgbClr val="000000"/>
                </a:solidFill>
              </a:rPr>
              <a:t>Latinas</a:t>
            </a:r>
          </a:p>
          <a:p>
            <a:pPr marL="1828800" lvl="4" indent="0" eaLnBrk="1" fontAlgn="auto" hangingPunct="1">
              <a:spcAft>
                <a:spcPts val="0"/>
              </a:spcAft>
              <a:buFont typeface="Arial" pitchFamily="34" charset="0"/>
              <a:buNone/>
              <a:defRPr/>
            </a:pPr>
            <a:endParaRPr lang="en-US" dirty="0" smtClean="0">
              <a:solidFill>
                <a:srgbClr val="000000"/>
              </a:solidFill>
            </a:endParaRPr>
          </a:p>
          <a:p>
            <a:pPr lvl="4" eaLnBrk="1" fontAlgn="auto" hangingPunct="1">
              <a:spcAft>
                <a:spcPts val="0"/>
              </a:spcAft>
              <a:defRPr/>
            </a:pPr>
            <a:r>
              <a:rPr lang="en-US" dirty="0" smtClean="0">
                <a:solidFill>
                  <a:srgbClr val="FF0000"/>
                </a:solidFill>
              </a:rPr>
              <a:t>recognition of the importance of different age groups</a:t>
            </a:r>
            <a:endParaRPr lang="en-US" dirty="0">
              <a:solidFill>
                <a:srgbClr val="FF0000"/>
              </a:solidFill>
            </a:endParaRPr>
          </a:p>
        </p:txBody>
      </p:sp>
      <p:pic>
        <p:nvPicPr>
          <p:cNvPr id="12292" name="Picture 5" descr="pg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1944688"/>
            <a:ext cx="2228850" cy="2441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2184400" y="4695825"/>
            <a:ext cx="3659188" cy="1654175"/>
          </a:xfrm>
          <a:prstGeom prst="wedgeRoundRectCallout">
            <a:avLst>
              <a:gd name="adj1" fmla="val -43688"/>
              <a:gd name="adj2" fmla="val -86870"/>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0000"/>
                </a:solidFill>
              </a:rPr>
              <a:t>The context for this message will be different for different age groups.  It will need to be delivered differently for each one.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81000"/>
            <a:ext cx="8229600" cy="1600200"/>
          </a:xfrm>
        </p:spPr>
        <p:txBody>
          <a:bodyPr/>
          <a:lstStyle/>
          <a:p>
            <a:pPr eaLnBrk="1" hangingPunct="1"/>
            <a:r>
              <a:rPr lang="en-US" sz="4000" smtClean="0"/>
              <a:t>Choosing the form</a:t>
            </a:r>
          </a:p>
        </p:txBody>
      </p:sp>
      <p:pic>
        <p:nvPicPr>
          <p:cNvPr id="13315" name="Picture 3" descr="Screen shot 2012-09-14 at 3.18.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427163"/>
            <a:ext cx="3278188"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54550" y="1728788"/>
            <a:ext cx="3857625" cy="4710112"/>
          </a:xfrm>
          <a:prstGeom prst="rect">
            <a:avLst/>
          </a:prstGeom>
          <a:noFill/>
        </p:spPr>
        <p:txBody>
          <a:bodyPr>
            <a:spAutoFit/>
          </a:bodyPr>
          <a:lstStyle/>
          <a:p>
            <a:pPr fontAlgn="auto">
              <a:spcBef>
                <a:spcPts val="0"/>
              </a:spcBef>
              <a:spcAft>
                <a:spcPts val="0"/>
              </a:spcAft>
              <a:defRPr/>
            </a:pPr>
            <a:r>
              <a:rPr lang="en-US" b="1" dirty="0" err="1">
                <a:latin typeface="+mj-lt"/>
              </a:rPr>
              <a:t>Fotonovelas</a:t>
            </a:r>
            <a:r>
              <a:rPr lang="en-US" b="1" dirty="0">
                <a:latin typeface="+mj-lt"/>
              </a:rPr>
              <a:t>—what are they?</a:t>
            </a:r>
          </a:p>
          <a:p>
            <a:pPr fontAlgn="auto">
              <a:spcBef>
                <a:spcPts val="0"/>
              </a:spcBef>
              <a:spcAft>
                <a:spcPts val="0"/>
              </a:spcAft>
              <a:defRPr/>
            </a:pPr>
            <a:endParaRPr lang="en-US" dirty="0">
              <a:latin typeface="+mj-lt"/>
            </a:endParaRPr>
          </a:p>
          <a:p>
            <a:pPr fontAlgn="auto">
              <a:spcBef>
                <a:spcPts val="0"/>
              </a:spcBef>
              <a:spcAft>
                <a:spcPts val="0"/>
              </a:spcAft>
              <a:defRPr/>
            </a:pPr>
            <a:r>
              <a:rPr lang="en-US" dirty="0">
                <a:latin typeface="+mj-lt"/>
              </a:rPr>
              <a:t>A page from “</a:t>
            </a:r>
            <a:r>
              <a:rPr lang="en-US" dirty="0" err="1">
                <a:latin typeface="+mj-lt"/>
              </a:rPr>
              <a:t>Unidos</a:t>
            </a:r>
            <a:r>
              <a:rPr lang="en-US" dirty="0">
                <a:latin typeface="+mj-lt"/>
              </a:rPr>
              <a:t> </a:t>
            </a:r>
            <a:r>
              <a:rPr lang="en-US" dirty="0" err="1">
                <a:latin typeface="+mj-lt"/>
              </a:rPr>
              <a:t>Podemos</a:t>
            </a:r>
            <a:r>
              <a:rPr lang="en-US" dirty="0">
                <a:latin typeface="+mj-lt"/>
              </a:rPr>
              <a:t> – </a:t>
            </a:r>
          </a:p>
          <a:p>
            <a:pPr fontAlgn="auto">
              <a:spcBef>
                <a:spcPts val="0"/>
              </a:spcBef>
              <a:spcAft>
                <a:spcPts val="0"/>
              </a:spcAft>
              <a:defRPr/>
            </a:pPr>
            <a:r>
              <a:rPr lang="en-US" dirty="0">
                <a:latin typeface="+mj-lt"/>
              </a:rPr>
              <a:t>Together We Can” created by The </a:t>
            </a:r>
            <a:r>
              <a:rPr lang="en-US" dirty="0" err="1">
                <a:latin typeface="+mj-lt"/>
              </a:rPr>
              <a:t>Fotonovela</a:t>
            </a:r>
            <a:r>
              <a:rPr lang="en-US" dirty="0">
                <a:latin typeface="+mj-lt"/>
              </a:rPr>
              <a:t> Production Company in collaboration with Stanford University  School of Medicine and The National Alzheimer’s Association.</a:t>
            </a:r>
          </a:p>
          <a:p>
            <a:pPr fontAlgn="auto">
              <a:spcBef>
                <a:spcPts val="0"/>
              </a:spcBef>
              <a:spcAft>
                <a:spcPts val="0"/>
              </a:spcAft>
              <a:defRPr/>
            </a:pPr>
            <a:endParaRPr lang="en-US" dirty="0">
              <a:latin typeface="+mj-lt"/>
            </a:endParaRPr>
          </a:p>
          <a:p>
            <a:pPr fontAlgn="auto">
              <a:spcBef>
                <a:spcPts val="0"/>
              </a:spcBef>
              <a:spcAft>
                <a:spcPts val="0"/>
              </a:spcAft>
              <a:defRPr/>
            </a:pPr>
            <a:r>
              <a:rPr lang="en-US" dirty="0">
                <a:latin typeface="+mj-lt"/>
              </a:rPr>
              <a:t> “The story models how a family can come together, support each other and share the responsibility.”</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r>
              <a:rPr lang="en-US" sz="1200" dirty="0">
                <a:latin typeface="+mj-lt"/>
              </a:rPr>
              <a:t>http://</a:t>
            </a:r>
            <a:r>
              <a:rPr lang="en-US" sz="1200" dirty="0" err="1">
                <a:latin typeface="+mj-lt"/>
              </a:rPr>
              <a:t>fotonovelacompany.com</a:t>
            </a:r>
            <a:r>
              <a:rPr lang="en-US" sz="1200" dirty="0">
                <a:latin typeface="+mj-lt"/>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 note about graphics:  </a:t>
            </a:r>
            <a:br>
              <a:rPr lang="en-US" dirty="0" smtClean="0"/>
            </a:br>
            <a:r>
              <a:rPr lang="en-US" dirty="0" smtClean="0"/>
              <a:t>what is the topic?</a:t>
            </a:r>
            <a:endParaRPr lang="en-US" dirty="0"/>
          </a:p>
        </p:txBody>
      </p:sp>
      <p:pic>
        <p:nvPicPr>
          <p:cNvPr id="14339" name="Picture 3" descr="Scanned Image generic graphics-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1958975"/>
            <a:ext cx="286702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Scanned Image generic graphics.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8975" y="1835150"/>
            <a:ext cx="32416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Scanned Image generic graphics-3.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1875" y="3817938"/>
            <a:ext cx="256857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47663"/>
            <a:ext cx="8229600" cy="1600201"/>
          </a:xfrm>
        </p:spPr>
        <p:txBody>
          <a:bodyPr/>
          <a:lstStyle/>
          <a:p>
            <a:pPr eaLnBrk="1" hangingPunct="1"/>
            <a:r>
              <a:rPr lang="en-US" smtClean="0"/>
              <a:t>format reflects the reader</a:t>
            </a:r>
          </a:p>
        </p:txBody>
      </p:sp>
      <p:sp>
        <p:nvSpPr>
          <p:cNvPr id="3" name="Content Placeholder 2"/>
          <p:cNvSpPr>
            <a:spLocks noGrp="1"/>
          </p:cNvSpPr>
          <p:nvPr>
            <p:ph idx="1"/>
          </p:nvPr>
        </p:nvSpPr>
        <p:spPr>
          <a:xfrm>
            <a:off x="2022475" y="1825625"/>
            <a:ext cx="8229600" cy="696913"/>
          </a:xfrm>
        </p:spPr>
        <p:txBody>
          <a:bodyPr rtlCol="0">
            <a:noAutofit/>
          </a:bodyPr>
          <a:lstStyle/>
          <a:p>
            <a:pPr lvl="1" eaLnBrk="1" fontAlgn="auto" hangingPunct="1">
              <a:spcAft>
                <a:spcPts val="0"/>
              </a:spcAft>
              <a:defRPr/>
            </a:pPr>
            <a:r>
              <a:rPr lang="en-US" sz="2400" dirty="0" smtClean="0"/>
              <a:t>small in size, easy to keep confidential</a:t>
            </a:r>
          </a:p>
          <a:p>
            <a:pPr lvl="1" eaLnBrk="1" fontAlgn="auto" hangingPunct="1">
              <a:spcAft>
                <a:spcPts val="0"/>
              </a:spcAft>
              <a:defRPr/>
            </a:pPr>
            <a:endParaRPr lang="en-US" sz="2400" dirty="0"/>
          </a:p>
          <a:p>
            <a:pPr marL="457200" lvl="1" indent="0" eaLnBrk="1" fontAlgn="auto" hangingPunct="1">
              <a:spcAft>
                <a:spcPts val="0"/>
              </a:spcAft>
              <a:buFont typeface="Arial" pitchFamily="34" charset="0"/>
              <a:buNone/>
              <a:defRPr/>
            </a:pPr>
            <a:endParaRPr lang="en-US" sz="2400" dirty="0"/>
          </a:p>
        </p:txBody>
      </p:sp>
      <p:pic>
        <p:nvPicPr>
          <p:cNvPr id="15364" name="Picture 3" descr="pg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238" y="1465263"/>
            <a:ext cx="1320800" cy="162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41675" y="5445125"/>
            <a:ext cx="4019550" cy="738188"/>
          </a:xfrm>
          <a:prstGeom prst="rect">
            <a:avLst/>
          </a:prstGeom>
          <a:noFill/>
        </p:spPr>
        <p:txBody>
          <a:bodyPr wrap="none">
            <a:spAutoFit/>
          </a:bodyPr>
          <a:lstStyle/>
          <a:p>
            <a:pPr marL="342900" lvl="1" indent="-342900" fontAlgn="auto">
              <a:spcBef>
                <a:spcPts val="0"/>
              </a:spcBef>
              <a:spcAft>
                <a:spcPts val="0"/>
              </a:spcAft>
              <a:buFont typeface="Courier New"/>
              <a:buChar char="o"/>
              <a:defRPr/>
            </a:pPr>
            <a:r>
              <a:rPr lang="en-US" sz="2400" dirty="0">
                <a:solidFill>
                  <a:srgbClr val="7F7F7F"/>
                </a:solidFill>
                <a:latin typeface="+mj-lt"/>
              </a:rPr>
              <a:t>a traditional </a:t>
            </a:r>
            <a:r>
              <a:rPr lang="en-US" sz="2400" dirty="0" err="1">
                <a:solidFill>
                  <a:srgbClr val="7F7F7F"/>
                </a:solidFill>
                <a:latin typeface="+mj-lt"/>
              </a:rPr>
              <a:t>fotonovela</a:t>
            </a:r>
            <a:endParaRPr lang="en-US" sz="2400" dirty="0">
              <a:solidFill>
                <a:srgbClr val="7F7F7F"/>
              </a:solidFill>
              <a:latin typeface="+mj-lt"/>
            </a:endParaRPr>
          </a:p>
          <a:p>
            <a:pPr fontAlgn="auto">
              <a:spcBef>
                <a:spcPts val="0"/>
              </a:spcBef>
              <a:spcAft>
                <a:spcPts val="0"/>
              </a:spcAft>
              <a:defRPr/>
            </a:pPr>
            <a:endParaRPr lang="en-US" dirty="0">
              <a:latin typeface="+mn-lt"/>
            </a:endParaRPr>
          </a:p>
        </p:txBody>
      </p:sp>
      <p:sp>
        <p:nvSpPr>
          <p:cNvPr id="6" name="TextBox 5"/>
          <p:cNvSpPr txBox="1"/>
          <p:nvPr/>
        </p:nvSpPr>
        <p:spPr>
          <a:xfrm>
            <a:off x="2190750" y="3392488"/>
            <a:ext cx="4594225" cy="1476375"/>
          </a:xfrm>
          <a:prstGeom prst="rect">
            <a:avLst/>
          </a:prstGeom>
          <a:noFill/>
        </p:spPr>
        <p:txBody>
          <a:bodyPr wrap="none">
            <a:spAutoFit/>
          </a:bodyPr>
          <a:lstStyle/>
          <a:p>
            <a:pPr marL="342900" lvl="1" indent="-342900" fontAlgn="auto">
              <a:spcBef>
                <a:spcPts val="0"/>
              </a:spcBef>
              <a:spcAft>
                <a:spcPts val="0"/>
              </a:spcAft>
              <a:buFont typeface="Courier New"/>
              <a:buChar char="o"/>
              <a:defRPr/>
            </a:pPr>
            <a:r>
              <a:rPr lang="en-US" sz="2400" dirty="0" err="1">
                <a:solidFill>
                  <a:schemeClr val="tx1">
                    <a:lumMod val="50000"/>
                    <a:lumOff val="50000"/>
                  </a:schemeClr>
                </a:solidFill>
                <a:latin typeface="+mj-lt"/>
              </a:rPr>
              <a:t>revista</a:t>
            </a:r>
            <a:r>
              <a:rPr lang="en-US" sz="2400" dirty="0">
                <a:solidFill>
                  <a:schemeClr val="tx1">
                    <a:lumMod val="50000"/>
                    <a:lumOff val="50000"/>
                  </a:schemeClr>
                </a:solidFill>
                <a:latin typeface="+mj-lt"/>
              </a:rPr>
              <a:t> (magazine) format:  </a:t>
            </a:r>
          </a:p>
          <a:p>
            <a:pPr marL="0" lvl="1" fontAlgn="auto">
              <a:spcBef>
                <a:spcPts val="0"/>
              </a:spcBef>
              <a:spcAft>
                <a:spcPts val="0"/>
              </a:spcAft>
              <a:defRPr/>
            </a:pPr>
            <a:r>
              <a:rPr lang="en-US" sz="2400" dirty="0">
                <a:solidFill>
                  <a:schemeClr val="tx1">
                    <a:lumMod val="50000"/>
                    <a:lumOff val="50000"/>
                  </a:schemeClr>
                </a:solidFill>
                <a:latin typeface="+mj-lt"/>
              </a:rPr>
              <a:t>    an update   </a:t>
            </a:r>
          </a:p>
          <a:p>
            <a:pPr marL="0" lvl="1" fontAlgn="auto">
              <a:spcBef>
                <a:spcPts val="0"/>
              </a:spcBef>
              <a:spcAft>
                <a:spcPts val="0"/>
              </a:spcAft>
              <a:defRPr/>
            </a:pPr>
            <a:r>
              <a:rPr lang="en-US" sz="2400" dirty="0">
                <a:solidFill>
                  <a:schemeClr val="tx1">
                    <a:lumMod val="50000"/>
                    <a:lumOff val="50000"/>
                  </a:schemeClr>
                </a:solidFill>
                <a:latin typeface="+mj-lt"/>
              </a:rPr>
              <a:t>    of the </a:t>
            </a:r>
            <a:r>
              <a:rPr lang="en-US" sz="2400" dirty="0" err="1">
                <a:solidFill>
                  <a:schemeClr val="tx1">
                    <a:lumMod val="50000"/>
                    <a:lumOff val="50000"/>
                  </a:schemeClr>
                </a:solidFill>
                <a:latin typeface="+mj-lt"/>
              </a:rPr>
              <a:t>fotonovela</a:t>
            </a:r>
            <a:r>
              <a:rPr lang="en-US" sz="2400" dirty="0">
                <a:solidFill>
                  <a:schemeClr val="tx1">
                    <a:lumMod val="50000"/>
                    <a:lumOff val="50000"/>
                  </a:schemeClr>
                </a:solidFill>
                <a:latin typeface="+mj-lt"/>
              </a:rPr>
              <a:t> concept</a:t>
            </a:r>
          </a:p>
          <a:p>
            <a:pPr fontAlgn="auto">
              <a:spcBef>
                <a:spcPts val="0"/>
              </a:spcBef>
              <a:spcAft>
                <a:spcPts val="0"/>
              </a:spcAft>
              <a:defRPr/>
            </a:pPr>
            <a:endParaRPr lang="en-US" dirty="0">
              <a:latin typeface="+mn-lt"/>
            </a:endParaRPr>
          </a:p>
        </p:txBody>
      </p:sp>
      <p:pic>
        <p:nvPicPr>
          <p:cNvPr id="15367" name="Picture 6" descr="Screen shot 2012-09-17 at 9.43.1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5450" y="3090863"/>
            <a:ext cx="1627188" cy="1811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8" name="Picture 7" descr="pg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4902200"/>
            <a:ext cx="1508125" cy="1641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Development Process</a:t>
            </a:r>
          </a:p>
        </p:txBody>
      </p:sp>
      <p:sp>
        <p:nvSpPr>
          <p:cNvPr id="16387" name="Content Placeholder 2"/>
          <p:cNvSpPr>
            <a:spLocks noGrp="1"/>
          </p:cNvSpPr>
          <p:nvPr>
            <p:ph idx="1"/>
          </p:nvPr>
        </p:nvSpPr>
        <p:spPr/>
        <p:txBody>
          <a:bodyPr/>
          <a:lstStyle/>
          <a:p>
            <a:pPr lvl="1"/>
            <a:r>
              <a:rPr lang="en-US" smtClean="0"/>
              <a:t>Conducted collaborative composing with three specific age groups</a:t>
            </a:r>
          </a:p>
          <a:p>
            <a:pPr lvl="1"/>
            <a:r>
              <a:rPr lang="en-US" smtClean="0"/>
              <a:t>Developed story line and story boards for Fotonovela based on focus group participant feedback.  Specifically allowing participant stories to be used as the basis for the outreach/education/awareness</a:t>
            </a:r>
          </a:p>
          <a:p>
            <a:pPr lvl="1"/>
            <a:r>
              <a:rPr lang="en-US" smtClean="0"/>
              <a:t>Using HL concepts developed illustrations and format that was most appropriate in target messages for the specific age groups. </a:t>
            </a:r>
          </a:p>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user input:</a:t>
            </a:r>
            <a:br>
              <a:rPr lang="en-US" dirty="0" smtClean="0"/>
            </a:br>
            <a:r>
              <a:rPr lang="en-US" dirty="0" smtClean="0"/>
              <a:t>collaborative composing</a:t>
            </a:r>
            <a:endParaRPr lang="en-US" dirty="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endParaRPr lang="en-US" dirty="0" smtClean="0"/>
          </a:p>
          <a:p>
            <a:pPr eaLnBrk="1" fontAlgn="auto" hangingPunct="1">
              <a:spcAft>
                <a:spcPts val="0"/>
              </a:spcAft>
              <a:defRPr/>
            </a:pPr>
            <a:r>
              <a:rPr lang="en-US" dirty="0" smtClean="0"/>
              <a:t>technique from teaching writing classes</a:t>
            </a:r>
          </a:p>
          <a:p>
            <a:pPr eaLnBrk="1" fontAlgn="auto" hangingPunct="1">
              <a:spcAft>
                <a:spcPts val="0"/>
              </a:spcAft>
              <a:defRPr/>
            </a:pPr>
            <a:r>
              <a:rPr lang="en-US" dirty="0" smtClean="0"/>
              <a:t>focuses on the generation of many possible points of view/solutions to a problem</a:t>
            </a:r>
          </a:p>
          <a:p>
            <a:pPr eaLnBrk="1" fontAlgn="auto" hangingPunct="1">
              <a:spcAft>
                <a:spcPts val="0"/>
              </a:spcAft>
              <a:defRPr/>
            </a:pPr>
            <a:r>
              <a:rPr lang="en-US" dirty="0">
                <a:solidFill>
                  <a:srgbClr val="FF0000"/>
                </a:solidFill>
              </a:rPr>
              <a:t>the end </a:t>
            </a:r>
            <a:r>
              <a:rPr lang="en-US" dirty="0" smtClean="0">
                <a:solidFill>
                  <a:srgbClr val="FF0000"/>
                </a:solidFill>
              </a:rPr>
              <a:t>users write </a:t>
            </a:r>
            <a:r>
              <a:rPr lang="en-US" dirty="0">
                <a:solidFill>
                  <a:srgbClr val="FF0000"/>
                </a:solidFill>
              </a:rPr>
              <a:t>the text.  the message is in </a:t>
            </a:r>
            <a:r>
              <a:rPr lang="en-US" b="1" dirty="0">
                <a:solidFill>
                  <a:srgbClr val="FF0000"/>
                </a:solidFill>
              </a:rPr>
              <a:t>their own </a:t>
            </a:r>
            <a:r>
              <a:rPr lang="en-US" b="1" dirty="0" smtClean="0">
                <a:solidFill>
                  <a:srgbClr val="FF0000"/>
                </a:solidFill>
              </a:rPr>
              <a:t>words</a:t>
            </a:r>
          </a:p>
          <a:p>
            <a:pPr eaLnBrk="1" fontAlgn="auto" hangingPunct="1">
              <a:spcAft>
                <a:spcPts val="0"/>
              </a:spcAft>
              <a:defRPr/>
            </a:pPr>
            <a:r>
              <a:rPr lang="en-US" dirty="0" smtClean="0">
                <a:solidFill>
                  <a:srgbClr val="FF0000"/>
                </a:solidFill>
              </a:rPr>
              <a:t>the end user has input into</a:t>
            </a:r>
          </a:p>
          <a:p>
            <a:pPr marL="0" indent="0" eaLnBrk="1" fontAlgn="auto" hangingPunct="1">
              <a:spcAft>
                <a:spcPts val="0"/>
              </a:spcAft>
              <a:buFont typeface="Arial" pitchFamily="34" charset="0"/>
              <a:buNone/>
              <a:defRPr/>
            </a:pPr>
            <a:r>
              <a:rPr lang="en-US" dirty="0" smtClean="0">
                <a:solidFill>
                  <a:srgbClr val="FF0000"/>
                </a:solidFill>
              </a:rPr>
              <a:t>     what is important, what is</a:t>
            </a:r>
          </a:p>
          <a:p>
            <a:pPr marL="0" indent="0" eaLnBrk="1" fontAlgn="auto" hangingPunct="1">
              <a:spcAft>
                <a:spcPts val="0"/>
              </a:spcAft>
              <a:buFont typeface="Arial" pitchFamily="34" charset="0"/>
              <a:buNone/>
              <a:defRPr/>
            </a:pPr>
            <a:r>
              <a:rPr lang="en-US" dirty="0" smtClean="0">
                <a:solidFill>
                  <a:srgbClr val="FF0000"/>
                </a:solidFill>
              </a:rPr>
              <a:t>     difficult to do and say</a:t>
            </a:r>
          </a:p>
          <a:p>
            <a:pPr eaLnBrk="1" fontAlgn="auto" hangingPunct="1">
              <a:spcAft>
                <a:spcPts val="0"/>
              </a:spcAft>
              <a:defRPr/>
            </a:pPr>
            <a:r>
              <a:rPr lang="en-US" dirty="0" smtClean="0">
                <a:solidFill>
                  <a:srgbClr val="FF0000"/>
                </a:solidFill>
              </a:rPr>
              <a:t>the end user has input into</a:t>
            </a:r>
          </a:p>
          <a:p>
            <a:pPr marL="0" indent="0" eaLnBrk="1" fontAlgn="auto" hangingPunct="1">
              <a:spcAft>
                <a:spcPts val="0"/>
              </a:spcAft>
              <a:buFont typeface="Arial" pitchFamily="34" charset="0"/>
              <a:buNone/>
              <a:defRPr/>
            </a:pPr>
            <a:r>
              <a:rPr lang="en-US" dirty="0" smtClean="0">
                <a:solidFill>
                  <a:srgbClr val="FF0000"/>
                </a:solidFill>
              </a:rPr>
              <a:t>    style and design</a:t>
            </a:r>
            <a:endParaRPr lang="en-US" dirty="0"/>
          </a:p>
        </p:txBody>
      </p:sp>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3802063"/>
            <a:ext cx="35052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733550" y="-565150"/>
            <a:ext cx="8229600" cy="1600200"/>
          </a:xfrm>
        </p:spPr>
        <p:txBody>
          <a:bodyPr/>
          <a:lstStyle/>
          <a:p>
            <a:pPr eaLnBrk="1" hangingPunct="1"/>
            <a:r>
              <a:rPr lang="en-US" smtClean="0"/>
              <a:t>for the damas</a:t>
            </a:r>
          </a:p>
        </p:txBody>
      </p:sp>
      <p:pic>
        <p:nvPicPr>
          <p:cNvPr id="18435" name="Picture 3" descr="Screen shot 2012-09-18 at 10.33.3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79087">
            <a:off x="877888" y="1398588"/>
            <a:ext cx="2830512" cy="4400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4" descr="Screen shot 2012-09-18 at 10.34.44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358357">
            <a:off x="4073525" y="1274763"/>
            <a:ext cx="17526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Screen shot 2012-09-18 at 10.36.06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710193">
            <a:off x="6134100" y="1870075"/>
            <a:ext cx="25781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Screen shot 2012-09-18 at 10.37.35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5900" y="4162425"/>
            <a:ext cx="4110038" cy="2416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14325"/>
            <a:ext cx="8229600" cy="1600200"/>
          </a:xfrm>
        </p:spPr>
        <p:txBody>
          <a:bodyPr/>
          <a:lstStyle/>
          <a:p>
            <a:pPr eaLnBrk="1" hangingPunct="1"/>
            <a:r>
              <a:rPr lang="en-US" smtClean="0"/>
              <a:t>how did it work?</a:t>
            </a:r>
          </a:p>
        </p:txBody>
      </p:sp>
      <p:sp>
        <p:nvSpPr>
          <p:cNvPr id="19459" name="Content Placeholder 2"/>
          <p:cNvSpPr>
            <a:spLocks noGrp="1"/>
          </p:cNvSpPr>
          <p:nvPr>
            <p:ph idx="1"/>
          </p:nvPr>
        </p:nvSpPr>
        <p:spPr/>
        <p:txBody>
          <a:bodyPr/>
          <a:lstStyle/>
          <a:p>
            <a:pPr algn="ctr" eaLnBrk="1" hangingPunct="1"/>
            <a:r>
              <a:rPr lang="en-US" smtClean="0"/>
              <a:t>Exercises from the workshops</a:t>
            </a:r>
          </a:p>
          <a:p>
            <a:pPr eaLnBrk="1" hangingPunct="1"/>
            <a:endParaRPr lang="en-US" smtClean="0"/>
          </a:p>
          <a:p>
            <a:pPr eaLnBrk="1" hangingPunct="1"/>
            <a:endParaRPr lang="en-US" smtClean="0"/>
          </a:p>
        </p:txBody>
      </p:sp>
      <p:sp>
        <p:nvSpPr>
          <p:cNvPr id="19460" name="Text Box 7"/>
          <p:cNvSpPr txBox="1">
            <a:spLocks noChangeArrowheads="1"/>
          </p:cNvSpPr>
          <p:nvPr/>
        </p:nvSpPr>
        <p:spPr bwMode="auto">
          <a:xfrm>
            <a:off x="2290763" y="2406650"/>
            <a:ext cx="4467225"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2400">
              <a:ea typeface="ＭＳ Ｐゴシック" pitchFamily="34" charset="-128"/>
            </a:endParaRPr>
          </a:p>
        </p:txBody>
      </p:sp>
      <p:sp>
        <p:nvSpPr>
          <p:cNvPr id="7" name="Oval Callout 13"/>
          <p:cNvSpPr>
            <a:spLocks noChangeArrowheads="1"/>
          </p:cNvSpPr>
          <p:nvPr/>
        </p:nvSpPr>
        <p:spPr bwMode="auto">
          <a:xfrm>
            <a:off x="2633663" y="2451100"/>
            <a:ext cx="3511550" cy="1857375"/>
          </a:xfrm>
          <a:prstGeom prst="wedgeEllipseCallout">
            <a:avLst>
              <a:gd name="adj1" fmla="val -37780"/>
              <a:gd name="adj2" fmla="val 53406"/>
            </a:avLst>
          </a:prstGeom>
          <a:noFill/>
          <a:ln w="9525">
            <a:solidFill>
              <a:srgbClr val="000000"/>
            </a:solidFill>
            <a:miter lim="800000"/>
            <a:headEnd/>
            <a:tailEnd/>
          </a:ln>
          <a:effectLst>
            <a:outerShdw blurRad="63500" dist="23000" dir="5400000" rotWithShape="0">
              <a:srgbClr val="000000">
                <a:alpha val="34999"/>
              </a:srgbClr>
            </a:outerShdw>
          </a:effectLst>
          <a:extLst/>
        </p:spPr>
        <p:txBody>
          <a:bodyPr/>
          <a:lstStyle/>
          <a:p>
            <a:pPr>
              <a:defRPr/>
            </a:pPr>
            <a:r>
              <a:rPr lang="es-AR" sz="1400" dirty="0">
                <a:solidFill>
                  <a:srgbClr val="2F5897"/>
                </a:solidFill>
                <a:latin typeface="Times New Roman"/>
                <a:ea typeface="ÇlÇr ñæí©" charset="0"/>
                <a:cs typeface="Times New Roman"/>
              </a:rPr>
              <a:t>Félix llegó a casa ayer por la noche luego de pasar 10 meses en prisión. ¡Los niños e Isabella están tan contentos de verlo! Me alegro por ellos, pero a la vez estoy preocupada.</a:t>
            </a:r>
          </a:p>
          <a:p>
            <a:pPr algn="ctr">
              <a:defRPr/>
            </a:pPr>
            <a:endParaRPr lang="en-US" sz="2400" dirty="0">
              <a:latin typeface="Arial" charset="0"/>
              <a:ea typeface="ＭＳ Ｐゴシック" charset="0"/>
            </a:endParaRPr>
          </a:p>
        </p:txBody>
      </p:sp>
      <p:sp>
        <p:nvSpPr>
          <p:cNvPr id="8" name="Oval Callout 14"/>
          <p:cNvSpPr>
            <a:spLocks noChangeArrowheads="1"/>
          </p:cNvSpPr>
          <p:nvPr/>
        </p:nvSpPr>
        <p:spPr bwMode="auto">
          <a:xfrm>
            <a:off x="3678238" y="5035550"/>
            <a:ext cx="1714500" cy="1143000"/>
          </a:xfrm>
          <a:prstGeom prst="wedgeEllipseCallout">
            <a:avLst>
              <a:gd name="adj1" fmla="val 60648"/>
              <a:gd name="adj2" fmla="val 59755"/>
            </a:avLst>
          </a:prstGeom>
          <a:noFill/>
          <a:ln w="9525">
            <a:solidFill>
              <a:srgbClr val="000000"/>
            </a:solidFill>
            <a:miter lim="800000"/>
            <a:headEnd/>
            <a:tailEnd/>
          </a:ln>
          <a:effectLst>
            <a:outerShdw blurRad="63500" dist="23000" dir="5400000" rotWithShape="0">
              <a:srgbClr val="000000">
                <a:alpha val="34999"/>
              </a:srgbClr>
            </a:outerShdw>
          </a:effectLst>
          <a:extLst/>
        </p:spPr>
        <p:txBody>
          <a:bodyPr anchor="ctr"/>
          <a:lstStyle/>
          <a:p>
            <a:pPr algn="ctr">
              <a:defRPr/>
            </a:pPr>
            <a:endParaRPr lang="en-US" sz="2400">
              <a:latin typeface="Arial" charset="0"/>
              <a:ea typeface="ＭＳ Ｐゴシック" charset="0"/>
            </a:endParaRPr>
          </a:p>
        </p:txBody>
      </p:sp>
      <p:sp>
        <p:nvSpPr>
          <p:cNvPr id="9" name="Freeform 1"/>
          <p:cNvSpPr>
            <a:spLocks/>
          </p:cNvSpPr>
          <p:nvPr/>
        </p:nvSpPr>
        <p:spPr bwMode="auto">
          <a:xfrm>
            <a:off x="2405063" y="4416425"/>
            <a:ext cx="838200" cy="930275"/>
          </a:xfrm>
          <a:custGeom>
            <a:avLst/>
            <a:gdLst>
              <a:gd name="T0" fmla="*/ 385179 w 1244600"/>
              <a:gd name="T1" fmla="*/ 172511 h 1231900"/>
              <a:gd name="T2" fmla="*/ 359501 w 1244600"/>
              <a:gd name="T3" fmla="*/ 124591 h 1231900"/>
              <a:gd name="T4" fmla="*/ 136953 w 1244600"/>
              <a:gd name="T5" fmla="*/ 143759 h 1231900"/>
              <a:gd name="T6" fmla="*/ 77036 w 1244600"/>
              <a:gd name="T7" fmla="*/ 201262 h 1231900"/>
              <a:gd name="T8" fmla="*/ 34238 w 1244600"/>
              <a:gd name="T9" fmla="*/ 277934 h 1231900"/>
              <a:gd name="T10" fmla="*/ 17119 w 1244600"/>
              <a:gd name="T11" fmla="*/ 335437 h 1231900"/>
              <a:gd name="T12" fmla="*/ 0 w 1244600"/>
              <a:gd name="T13" fmla="*/ 383357 h 1231900"/>
              <a:gd name="T14" fmla="*/ 8560 w 1244600"/>
              <a:gd name="T15" fmla="*/ 622955 h 1231900"/>
              <a:gd name="T16" fmla="*/ 42798 w 1244600"/>
              <a:gd name="T17" fmla="*/ 680458 h 1231900"/>
              <a:gd name="T18" fmla="*/ 111274 w 1244600"/>
              <a:gd name="T19" fmla="*/ 795465 h 1231900"/>
              <a:gd name="T20" fmla="*/ 171191 w 1244600"/>
              <a:gd name="T21" fmla="*/ 862553 h 1231900"/>
              <a:gd name="T22" fmla="*/ 231108 w 1244600"/>
              <a:gd name="T23" fmla="*/ 910472 h 1231900"/>
              <a:gd name="T24" fmla="*/ 299584 w 1244600"/>
              <a:gd name="T25" fmla="*/ 929640 h 1231900"/>
              <a:gd name="T26" fmla="*/ 530692 w 1244600"/>
              <a:gd name="T27" fmla="*/ 910472 h 1231900"/>
              <a:gd name="T28" fmla="*/ 573489 w 1244600"/>
              <a:gd name="T29" fmla="*/ 891304 h 1231900"/>
              <a:gd name="T30" fmla="*/ 684763 w 1244600"/>
              <a:gd name="T31" fmla="*/ 805049 h 1231900"/>
              <a:gd name="T32" fmla="*/ 719001 w 1244600"/>
              <a:gd name="T33" fmla="*/ 776297 h 1231900"/>
              <a:gd name="T34" fmla="*/ 778918 w 1244600"/>
              <a:gd name="T35" fmla="*/ 651706 h 1231900"/>
              <a:gd name="T36" fmla="*/ 821716 w 1244600"/>
              <a:gd name="T37" fmla="*/ 517532 h 1231900"/>
              <a:gd name="T38" fmla="*/ 838835 w 1244600"/>
              <a:gd name="T39" fmla="*/ 392941 h 1231900"/>
              <a:gd name="T40" fmla="*/ 830275 w 1244600"/>
              <a:gd name="T41" fmla="*/ 239598 h 1231900"/>
              <a:gd name="T42" fmla="*/ 710442 w 1244600"/>
              <a:gd name="T43" fmla="*/ 86255 h 1231900"/>
              <a:gd name="T44" fmla="*/ 624846 w 1244600"/>
              <a:gd name="T45" fmla="*/ 38336 h 1231900"/>
              <a:gd name="T46" fmla="*/ 590608 w 1244600"/>
              <a:gd name="T47" fmla="*/ 19168 h 1231900"/>
              <a:gd name="T48" fmla="*/ 539251 w 1244600"/>
              <a:gd name="T49" fmla="*/ 0 h 1231900"/>
              <a:gd name="T50" fmla="*/ 402298 w 1244600"/>
              <a:gd name="T51" fmla="*/ 9584 h 1231900"/>
              <a:gd name="T52" fmla="*/ 350941 w 1244600"/>
              <a:gd name="T53" fmla="*/ 47920 h 1231900"/>
              <a:gd name="T54" fmla="*/ 316703 w 1244600"/>
              <a:gd name="T55" fmla="*/ 67087 h 1231900"/>
              <a:gd name="T56" fmla="*/ 299584 w 1244600"/>
              <a:gd name="T57" fmla="*/ 277934 h 12319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44600" h="1231900">
                <a:moveTo>
                  <a:pt x="571500" y="228600"/>
                </a:moveTo>
                <a:cubicBezTo>
                  <a:pt x="558800" y="207433"/>
                  <a:pt x="557953" y="167640"/>
                  <a:pt x="533400" y="165100"/>
                </a:cubicBezTo>
                <a:cubicBezTo>
                  <a:pt x="423594" y="153741"/>
                  <a:pt x="312556" y="175416"/>
                  <a:pt x="203200" y="190500"/>
                </a:cubicBezTo>
                <a:cubicBezTo>
                  <a:pt x="181787" y="193454"/>
                  <a:pt x="118451" y="261165"/>
                  <a:pt x="114300" y="266700"/>
                </a:cubicBezTo>
                <a:cubicBezTo>
                  <a:pt x="90338" y="298650"/>
                  <a:pt x="68660" y="332579"/>
                  <a:pt x="50800" y="368300"/>
                </a:cubicBezTo>
                <a:cubicBezTo>
                  <a:pt x="38826" y="392247"/>
                  <a:pt x="35344" y="419641"/>
                  <a:pt x="25400" y="444500"/>
                </a:cubicBezTo>
                <a:lnTo>
                  <a:pt x="0" y="508000"/>
                </a:lnTo>
                <a:cubicBezTo>
                  <a:pt x="4233" y="613833"/>
                  <a:pt x="-4166" y="720933"/>
                  <a:pt x="12700" y="825500"/>
                </a:cubicBezTo>
                <a:cubicBezTo>
                  <a:pt x="17561" y="855638"/>
                  <a:pt x="49848" y="874396"/>
                  <a:pt x="63500" y="901700"/>
                </a:cubicBezTo>
                <a:cubicBezTo>
                  <a:pt x="94779" y="964259"/>
                  <a:pt x="106727" y="995727"/>
                  <a:pt x="165100" y="1054100"/>
                </a:cubicBezTo>
                <a:lnTo>
                  <a:pt x="254000" y="1143000"/>
                </a:lnTo>
                <a:cubicBezTo>
                  <a:pt x="289629" y="1178629"/>
                  <a:pt x="292752" y="1189784"/>
                  <a:pt x="342900" y="1206500"/>
                </a:cubicBezTo>
                <a:cubicBezTo>
                  <a:pt x="376018" y="1217539"/>
                  <a:pt x="444500" y="1231900"/>
                  <a:pt x="444500" y="1231900"/>
                </a:cubicBezTo>
                <a:cubicBezTo>
                  <a:pt x="558800" y="1223433"/>
                  <a:pt x="673672" y="1220716"/>
                  <a:pt x="787400" y="1206500"/>
                </a:cubicBezTo>
                <a:cubicBezTo>
                  <a:pt x="810021" y="1203672"/>
                  <a:pt x="830068" y="1190359"/>
                  <a:pt x="850900" y="1181100"/>
                </a:cubicBezTo>
                <a:cubicBezTo>
                  <a:pt x="930132" y="1145886"/>
                  <a:pt x="924336" y="1137311"/>
                  <a:pt x="1016000" y="1066800"/>
                </a:cubicBezTo>
                <a:cubicBezTo>
                  <a:pt x="1032777" y="1053894"/>
                  <a:pt x="1055059" y="1046312"/>
                  <a:pt x="1066800" y="1028700"/>
                </a:cubicBezTo>
                <a:cubicBezTo>
                  <a:pt x="1105494" y="970659"/>
                  <a:pt x="1125560" y="943973"/>
                  <a:pt x="1155700" y="863600"/>
                </a:cubicBezTo>
                <a:cubicBezTo>
                  <a:pt x="1165877" y="836461"/>
                  <a:pt x="1209991" y="722638"/>
                  <a:pt x="1219200" y="685800"/>
                </a:cubicBezTo>
                <a:cubicBezTo>
                  <a:pt x="1225074" y="662305"/>
                  <a:pt x="1241914" y="539499"/>
                  <a:pt x="1244600" y="520700"/>
                </a:cubicBezTo>
                <a:cubicBezTo>
                  <a:pt x="1240367" y="452967"/>
                  <a:pt x="1249543" y="383032"/>
                  <a:pt x="1231900" y="317500"/>
                </a:cubicBezTo>
                <a:cubicBezTo>
                  <a:pt x="1209135" y="232943"/>
                  <a:pt x="1130699" y="152599"/>
                  <a:pt x="1054100" y="114300"/>
                </a:cubicBezTo>
                <a:lnTo>
                  <a:pt x="927100" y="50800"/>
                </a:lnTo>
                <a:cubicBezTo>
                  <a:pt x="910167" y="42333"/>
                  <a:pt x="894261" y="31387"/>
                  <a:pt x="876300" y="25400"/>
                </a:cubicBezTo>
                <a:lnTo>
                  <a:pt x="800100" y="0"/>
                </a:lnTo>
                <a:cubicBezTo>
                  <a:pt x="732367" y="4233"/>
                  <a:pt x="663078" y="-2340"/>
                  <a:pt x="596900" y="12700"/>
                </a:cubicBezTo>
                <a:cubicBezTo>
                  <a:pt x="567132" y="19465"/>
                  <a:pt x="548004" y="49848"/>
                  <a:pt x="520700" y="63500"/>
                </a:cubicBezTo>
                <a:lnTo>
                  <a:pt x="469900" y="88900"/>
                </a:lnTo>
                <a:cubicBezTo>
                  <a:pt x="399884" y="193925"/>
                  <a:pt x="444500" y="111736"/>
                  <a:pt x="444500" y="368300"/>
                </a:cubicBezTo>
              </a:path>
            </a:pathLst>
          </a:custGeom>
          <a:noFill/>
          <a:ln w="25400">
            <a:solidFill>
              <a:srgbClr val="4F81BD"/>
            </a:solidFill>
            <a:round/>
            <a:headEnd/>
            <a:tailEnd/>
          </a:ln>
          <a:effectLst>
            <a:outerShdw blurRad="63500" dist="20000" dir="5400000" rotWithShape="0">
              <a:srgbClr val="000000">
                <a:alpha val="37999"/>
              </a:srgbClr>
            </a:outerShdw>
          </a:effectLst>
          <a:extLst/>
        </p:spPr>
        <p:txBody>
          <a:bodyPr anchor="ctr"/>
          <a:lstStyle/>
          <a:p>
            <a:pPr fontAlgn="auto">
              <a:spcBef>
                <a:spcPts val="0"/>
              </a:spcBef>
              <a:spcAft>
                <a:spcPts val="0"/>
              </a:spcAft>
              <a:defRPr/>
            </a:pPr>
            <a:endParaRPr lang="en-US">
              <a:latin typeface="+mn-lt"/>
            </a:endParaRPr>
          </a:p>
        </p:txBody>
      </p:sp>
      <p:sp>
        <p:nvSpPr>
          <p:cNvPr id="10" name="Freeform 2"/>
          <p:cNvSpPr>
            <a:spLocks/>
          </p:cNvSpPr>
          <p:nvPr/>
        </p:nvSpPr>
        <p:spPr bwMode="auto">
          <a:xfrm>
            <a:off x="5643563" y="5492750"/>
            <a:ext cx="839787" cy="930275"/>
          </a:xfrm>
          <a:custGeom>
            <a:avLst/>
            <a:gdLst>
              <a:gd name="T0" fmla="*/ 385179 w 1244600"/>
              <a:gd name="T1" fmla="*/ 172511 h 1231900"/>
              <a:gd name="T2" fmla="*/ 359501 w 1244600"/>
              <a:gd name="T3" fmla="*/ 124591 h 1231900"/>
              <a:gd name="T4" fmla="*/ 136953 w 1244600"/>
              <a:gd name="T5" fmla="*/ 143759 h 1231900"/>
              <a:gd name="T6" fmla="*/ 77036 w 1244600"/>
              <a:gd name="T7" fmla="*/ 201262 h 1231900"/>
              <a:gd name="T8" fmla="*/ 34238 w 1244600"/>
              <a:gd name="T9" fmla="*/ 277934 h 1231900"/>
              <a:gd name="T10" fmla="*/ 17119 w 1244600"/>
              <a:gd name="T11" fmla="*/ 335437 h 1231900"/>
              <a:gd name="T12" fmla="*/ 0 w 1244600"/>
              <a:gd name="T13" fmla="*/ 383357 h 1231900"/>
              <a:gd name="T14" fmla="*/ 8560 w 1244600"/>
              <a:gd name="T15" fmla="*/ 622955 h 1231900"/>
              <a:gd name="T16" fmla="*/ 42798 w 1244600"/>
              <a:gd name="T17" fmla="*/ 680458 h 1231900"/>
              <a:gd name="T18" fmla="*/ 111274 w 1244600"/>
              <a:gd name="T19" fmla="*/ 795465 h 1231900"/>
              <a:gd name="T20" fmla="*/ 171191 w 1244600"/>
              <a:gd name="T21" fmla="*/ 862553 h 1231900"/>
              <a:gd name="T22" fmla="*/ 231108 w 1244600"/>
              <a:gd name="T23" fmla="*/ 910472 h 1231900"/>
              <a:gd name="T24" fmla="*/ 299584 w 1244600"/>
              <a:gd name="T25" fmla="*/ 929640 h 1231900"/>
              <a:gd name="T26" fmla="*/ 530692 w 1244600"/>
              <a:gd name="T27" fmla="*/ 910472 h 1231900"/>
              <a:gd name="T28" fmla="*/ 573489 w 1244600"/>
              <a:gd name="T29" fmla="*/ 891304 h 1231900"/>
              <a:gd name="T30" fmla="*/ 684763 w 1244600"/>
              <a:gd name="T31" fmla="*/ 805049 h 1231900"/>
              <a:gd name="T32" fmla="*/ 719001 w 1244600"/>
              <a:gd name="T33" fmla="*/ 776297 h 1231900"/>
              <a:gd name="T34" fmla="*/ 778918 w 1244600"/>
              <a:gd name="T35" fmla="*/ 651706 h 1231900"/>
              <a:gd name="T36" fmla="*/ 821716 w 1244600"/>
              <a:gd name="T37" fmla="*/ 517532 h 1231900"/>
              <a:gd name="T38" fmla="*/ 838835 w 1244600"/>
              <a:gd name="T39" fmla="*/ 392941 h 1231900"/>
              <a:gd name="T40" fmla="*/ 830275 w 1244600"/>
              <a:gd name="T41" fmla="*/ 239598 h 1231900"/>
              <a:gd name="T42" fmla="*/ 710442 w 1244600"/>
              <a:gd name="T43" fmla="*/ 86255 h 1231900"/>
              <a:gd name="T44" fmla="*/ 624846 w 1244600"/>
              <a:gd name="T45" fmla="*/ 38336 h 1231900"/>
              <a:gd name="T46" fmla="*/ 590608 w 1244600"/>
              <a:gd name="T47" fmla="*/ 19168 h 1231900"/>
              <a:gd name="T48" fmla="*/ 539251 w 1244600"/>
              <a:gd name="T49" fmla="*/ 0 h 1231900"/>
              <a:gd name="T50" fmla="*/ 402298 w 1244600"/>
              <a:gd name="T51" fmla="*/ 9584 h 1231900"/>
              <a:gd name="T52" fmla="*/ 350941 w 1244600"/>
              <a:gd name="T53" fmla="*/ 47920 h 1231900"/>
              <a:gd name="T54" fmla="*/ 316703 w 1244600"/>
              <a:gd name="T55" fmla="*/ 67087 h 1231900"/>
              <a:gd name="T56" fmla="*/ 299584 w 1244600"/>
              <a:gd name="T57" fmla="*/ 277934 h 12319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44600" h="1231900">
                <a:moveTo>
                  <a:pt x="571500" y="228600"/>
                </a:moveTo>
                <a:cubicBezTo>
                  <a:pt x="558800" y="207433"/>
                  <a:pt x="557953" y="167640"/>
                  <a:pt x="533400" y="165100"/>
                </a:cubicBezTo>
                <a:cubicBezTo>
                  <a:pt x="423594" y="153741"/>
                  <a:pt x="312556" y="175416"/>
                  <a:pt x="203200" y="190500"/>
                </a:cubicBezTo>
                <a:cubicBezTo>
                  <a:pt x="181787" y="193454"/>
                  <a:pt x="118451" y="261165"/>
                  <a:pt x="114300" y="266700"/>
                </a:cubicBezTo>
                <a:cubicBezTo>
                  <a:pt x="90338" y="298650"/>
                  <a:pt x="68660" y="332579"/>
                  <a:pt x="50800" y="368300"/>
                </a:cubicBezTo>
                <a:cubicBezTo>
                  <a:pt x="38826" y="392247"/>
                  <a:pt x="35344" y="419641"/>
                  <a:pt x="25400" y="444500"/>
                </a:cubicBezTo>
                <a:lnTo>
                  <a:pt x="0" y="508000"/>
                </a:lnTo>
                <a:cubicBezTo>
                  <a:pt x="4233" y="613833"/>
                  <a:pt x="-4166" y="720933"/>
                  <a:pt x="12700" y="825500"/>
                </a:cubicBezTo>
                <a:cubicBezTo>
                  <a:pt x="17561" y="855638"/>
                  <a:pt x="49848" y="874396"/>
                  <a:pt x="63500" y="901700"/>
                </a:cubicBezTo>
                <a:cubicBezTo>
                  <a:pt x="94779" y="964259"/>
                  <a:pt x="106727" y="995727"/>
                  <a:pt x="165100" y="1054100"/>
                </a:cubicBezTo>
                <a:lnTo>
                  <a:pt x="254000" y="1143000"/>
                </a:lnTo>
                <a:cubicBezTo>
                  <a:pt x="289629" y="1178629"/>
                  <a:pt x="292752" y="1189784"/>
                  <a:pt x="342900" y="1206500"/>
                </a:cubicBezTo>
                <a:cubicBezTo>
                  <a:pt x="376018" y="1217539"/>
                  <a:pt x="444500" y="1231900"/>
                  <a:pt x="444500" y="1231900"/>
                </a:cubicBezTo>
                <a:cubicBezTo>
                  <a:pt x="558800" y="1223433"/>
                  <a:pt x="673672" y="1220716"/>
                  <a:pt x="787400" y="1206500"/>
                </a:cubicBezTo>
                <a:cubicBezTo>
                  <a:pt x="810021" y="1203672"/>
                  <a:pt x="830068" y="1190359"/>
                  <a:pt x="850900" y="1181100"/>
                </a:cubicBezTo>
                <a:cubicBezTo>
                  <a:pt x="930132" y="1145886"/>
                  <a:pt x="924336" y="1137311"/>
                  <a:pt x="1016000" y="1066800"/>
                </a:cubicBezTo>
                <a:cubicBezTo>
                  <a:pt x="1032777" y="1053894"/>
                  <a:pt x="1055059" y="1046312"/>
                  <a:pt x="1066800" y="1028700"/>
                </a:cubicBezTo>
                <a:cubicBezTo>
                  <a:pt x="1105494" y="970659"/>
                  <a:pt x="1125560" y="943973"/>
                  <a:pt x="1155700" y="863600"/>
                </a:cubicBezTo>
                <a:cubicBezTo>
                  <a:pt x="1165877" y="836461"/>
                  <a:pt x="1209991" y="722638"/>
                  <a:pt x="1219200" y="685800"/>
                </a:cubicBezTo>
                <a:cubicBezTo>
                  <a:pt x="1225074" y="662305"/>
                  <a:pt x="1241914" y="539499"/>
                  <a:pt x="1244600" y="520700"/>
                </a:cubicBezTo>
                <a:cubicBezTo>
                  <a:pt x="1240367" y="452967"/>
                  <a:pt x="1249543" y="383032"/>
                  <a:pt x="1231900" y="317500"/>
                </a:cubicBezTo>
                <a:cubicBezTo>
                  <a:pt x="1209135" y="232943"/>
                  <a:pt x="1130699" y="152599"/>
                  <a:pt x="1054100" y="114300"/>
                </a:cubicBezTo>
                <a:lnTo>
                  <a:pt x="927100" y="50800"/>
                </a:lnTo>
                <a:cubicBezTo>
                  <a:pt x="910167" y="42333"/>
                  <a:pt x="894261" y="31387"/>
                  <a:pt x="876300" y="25400"/>
                </a:cubicBezTo>
                <a:lnTo>
                  <a:pt x="800100" y="0"/>
                </a:lnTo>
                <a:cubicBezTo>
                  <a:pt x="732367" y="4233"/>
                  <a:pt x="663078" y="-2340"/>
                  <a:pt x="596900" y="12700"/>
                </a:cubicBezTo>
                <a:cubicBezTo>
                  <a:pt x="567132" y="19465"/>
                  <a:pt x="548004" y="49848"/>
                  <a:pt x="520700" y="63500"/>
                </a:cubicBezTo>
                <a:lnTo>
                  <a:pt x="469900" y="88900"/>
                </a:lnTo>
                <a:cubicBezTo>
                  <a:pt x="399884" y="193925"/>
                  <a:pt x="444500" y="111736"/>
                  <a:pt x="444500" y="368300"/>
                </a:cubicBezTo>
              </a:path>
            </a:pathLst>
          </a:custGeom>
          <a:noFill/>
          <a:ln w="25400">
            <a:solidFill>
              <a:srgbClr val="4F81BD"/>
            </a:solidFill>
            <a:round/>
            <a:headEnd/>
            <a:tailEnd/>
          </a:ln>
          <a:effectLst>
            <a:outerShdw blurRad="63500" dist="20000" dir="5400000" rotWithShape="0">
              <a:srgbClr val="000000">
                <a:alpha val="37999"/>
              </a:srgbClr>
            </a:outerShdw>
          </a:effectLst>
          <a:extLst/>
        </p:spPr>
        <p:txBody>
          <a:bodyPr anchor="ctr"/>
          <a:lstStyle/>
          <a:p>
            <a:pPr fontAlgn="auto">
              <a:spcBef>
                <a:spcPts val="0"/>
              </a:spcBef>
              <a:spcAft>
                <a:spcPts val="0"/>
              </a:spcAft>
              <a:defRPr/>
            </a:pPr>
            <a:endParaRPr lang="en-US">
              <a:latin typeface="+mn-lt"/>
            </a:endParaRPr>
          </a:p>
        </p:txBody>
      </p:sp>
      <p:sp>
        <p:nvSpPr>
          <p:cNvPr id="12" name="TextBox 11"/>
          <p:cNvSpPr txBox="1"/>
          <p:nvPr/>
        </p:nvSpPr>
        <p:spPr>
          <a:xfrm>
            <a:off x="5740400" y="4308475"/>
            <a:ext cx="1489075" cy="646113"/>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US" sz="3600" dirty="0" err="1">
                <a:solidFill>
                  <a:schemeClr val="accent1">
                    <a:lumMod val="75000"/>
                  </a:schemeClr>
                </a:solidFill>
                <a:latin typeface="+mn-lt"/>
              </a:rPr>
              <a:t>Doñas</a:t>
            </a:r>
            <a:endParaRPr lang="en-US" sz="3600"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Exercise 3 jovencitas SAHLI presentation.pdf"/>
          <p:cNvPicPr>
            <a:picLocks noChangeAspect="1"/>
          </p:cNvPicPr>
          <p:nvPr/>
        </p:nvPicPr>
        <p:blipFill>
          <a:blip r:embed="rId3">
            <a:extLst>
              <a:ext uri="{28A0092B-C50C-407E-A947-70E740481C1C}">
                <a14:useLocalDpi xmlns:a14="http://schemas.microsoft.com/office/drawing/2010/main" val="0"/>
              </a:ext>
            </a:extLst>
          </a:blip>
          <a:srcRect l="8005" t="7516" r="6107" b="20605"/>
          <a:stretch>
            <a:fillRect/>
          </a:stretch>
        </p:blipFill>
        <p:spPr bwMode="auto">
          <a:xfrm>
            <a:off x="590550" y="709613"/>
            <a:ext cx="4551363" cy="4929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4" descr="Exercise 1 damas SAHLI presentation.pdf"/>
          <p:cNvPicPr>
            <a:picLocks noChangeAspect="1"/>
          </p:cNvPicPr>
          <p:nvPr/>
        </p:nvPicPr>
        <p:blipFill>
          <a:blip r:embed="rId4">
            <a:extLst>
              <a:ext uri="{28A0092B-C50C-407E-A947-70E740481C1C}">
                <a14:useLocalDpi xmlns:a14="http://schemas.microsoft.com/office/drawing/2010/main" val="0"/>
              </a:ext>
            </a:extLst>
          </a:blip>
          <a:srcRect l="9126" t="7558"/>
          <a:stretch>
            <a:fillRect/>
          </a:stretch>
        </p:blipFill>
        <p:spPr bwMode="auto">
          <a:xfrm>
            <a:off x="5662613" y="1879600"/>
            <a:ext cx="3130550" cy="4225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4" name="TextBox 5"/>
          <p:cNvSpPr txBox="1">
            <a:spLocks noChangeArrowheads="1"/>
          </p:cNvSpPr>
          <p:nvPr/>
        </p:nvSpPr>
        <p:spPr bwMode="auto">
          <a:xfrm>
            <a:off x="1924050" y="5843588"/>
            <a:ext cx="175577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42568D"/>
                </a:solidFill>
                <a:latin typeface="Calibri" pitchFamily="34" charset="0"/>
              </a:rPr>
              <a:t>jovencitas</a:t>
            </a:r>
          </a:p>
        </p:txBody>
      </p:sp>
      <p:sp>
        <p:nvSpPr>
          <p:cNvPr id="20485" name="TextBox 6"/>
          <p:cNvSpPr txBox="1">
            <a:spLocks noChangeArrowheads="1"/>
          </p:cNvSpPr>
          <p:nvPr/>
        </p:nvSpPr>
        <p:spPr bwMode="auto">
          <a:xfrm>
            <a:off x="6613525" y="966788"/>
            <a:ext cx="1381125" cy="585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42568D"/>
                </a:solidFill>
                <a:latin typeface="Calibri" pitchFamily="34" charset="0"/>
              </a:rPr>
              <a:t>damas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Fotonovela Project Partnership</a:t>
            </a:r>
          </a:p>
        </p:txBody>
      </p:sp>
      <p:sp>
        <p:nvSpPr>
          <p:cNvPr id="3075" name="Content Placeholder 2"/>
          <p:cNvSpPr>
            <a:spLocks noGrp="1"/>
          </p:cNvSpPr>
          <p:nvPr>
            <p:ph idx="1"/>
          </p:nvPr>
        </p:nvSpPr>
        <p:spPr>
          <a:xfrm>
            <a:off x="457200" y="1447800"/>
            <a:ext cx="8229600" cy="4678363"/>
          </a:xfrm>
        </p:spPr>
        <p:txBody>
          <a:bodyPr/>
          <a:lstStyle/>
          <a:p>
            <a:pPr eaLnBrk="1" hangingPunct="1"/>
            <a:r>
              <a:rPr lang="en-US" smtClean="0"/>
              <a:t>San Antonio Transitional Grant Area Ryan White Part A (Bexar County)</a:t>
            </a:r>
          </a:p>
          <a:p>
            <a:pPr eaLnBrk="1" hangingPunct="1"/>
            <a:r>
              <a:rPr lang="en-US" smtClean="0"/>
              <a:t>UTHSCA South Texas Family AIDS Network-Ryan White Part D </a:t>
            </a:r>
          </a:p>
          <a:p>
            <a:pPr eaLnBrk="1" hangingPunct="1"/>
            <a:r>
              <a:rPr lang="en-US" smtClean="0"/>
              <a:t>The Health Collaborative</a:t>
            </a:r>
          </a:p>
          <a:p>
            <a:pPr lvl="1" eaLnBrk="1" hangingPunct="1"/>
            <a:r>
              <a:rPr lang="en-US" smtClean="0"/>
              <a:t>San Antonio Health Literacy Initiative</a:t>
            </a:r>
          </a:p>
          <a:p>
            <a:pPr lvl="1" eaLnBrk="1" hangingPunct="1"/>
            <a:r>
              <a:rPr lang="en-US" smtClean="0"/>
              <a:t>SAGE Words</a:t>
            </a:r>
          </a:p>
          <a:p>
            <a:pPr lvl="1" eaLnBrk="1" hangingPunct="1"/>
            <a:r>
              <a:rPr lang="en-US" smtClean="0"/>
              <a:t>Ana Matiella, ACMA Social Marketing and The Fotonovela Production Company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00100"/>
            <a:ext cx="8229600" cy="1600200"/>
          </a:xfrm>
        </p:spPr>
        <p:txBody>
          <a:bodyPr/>
          <a:lstStyle/>
          <a:p>
            <a:pPr eaLnBrk="1" hangingPunct="1"/>
            <a:r>
              <a:rPr lang="en-US" smtClean="0"/>
              <a:t>more high touch:  </a:t>
            </a:r>
            <a:r>
              <a:rPr lang="en-US" smtClean="0">
                <a:solidFill>
                  <a:srgbClr val="FFD459"/>
                </a:solidFill>
              </a:rPr>
              <a:t>usability testing </a:t>
            </a:r>
            <a:r>
              <a:rPr lang="en-US" smtClean="0"/>
              <a:t>and focus groups</a:t>
            </a:r>
          </a:p>
        </p:txBody>
      </p:sp>
      <p:sp>
        <p:nvSpPr>
          <p:cNvPr id="3" name="Content Placeholder 2"/>
          <p:cNvSpPr>
            <a:spLocks noGrp="1"/>
          </p:cNvSpPr>
          <p:nvPr>
            <p:ph idx="1"/>
          </p:nvPr>
        </p:nvSpPr>
        <p:spPr>
          <a:xfrm>
            <a:off x="742950" y="2455863"/>
            <a:ext cx="8229600" cy="4525962"/>
          </a:xfrm>
        </p:spPr>
        <p:txBody>
          <a:bodyPr rtlCol="0">
            <a:normAutofit/>
          </a:bodyPr>
          <a:lstStyle/>
          <a:p>
            <a:pPr marL="0" indent="0" eaLnBrk="1" fontAlgn="auto" hangingPunct="1">
              <a:spcAft>
                <a:spcPts val="0"/>
              </a:spcAft>
              <a:buFont typeface="Arial" pitchFamily="34" charset="0"/>
              <a:buNone/>
              <a:defRPr/>
            </a:pPr>
            <a:r>
              <a:rPr lang="en-US" sz="2800" b="1" dirty="0" smtClean="0">
                <a:solidFill>
                  <a:schemeClr val="accent5">
                    <a:lumMod val="60000"/>
                    <a:lumOff val="40000"/>
                  </a:schemeClr>
                </a:solidFill>
              </a:rPr>
              <a:t>What is usability testing?</a:t>
            </a:r>
          </a:p>
          <a:p>
            <a:pPr marL="182880" indent="-182880" eaLnBrk="1" fontAlgn="auto" hangingPunct="1">
              <a:spcAft>
                <a:spcPts val="0"/>
              </a:spcAft>
              <a:defRPr/>
            </a:pPr>
            <a:endParaRPr lang="en-US" sz="1900" dirty="0"/>
          </a:p>
          <a:p>
            <a:pPr marL="182880" indent="-182880" eaLnBrk="1" fontAlgn="auto" hangingPunct="1">
              <a:spcAft>
                <a:spcPts val="0"/>
              </a:spcAft>
              <a:defRPr/>
            </a:pPr>
            <a:r>
              <a:rPr lang="en-US" sz="1600" dirty="0" smtClean="0"/>
              <a:t>A </a:t>
            </a:r>
            <a:r>
              <a:rPr lang="en-US" sz="1600" dirty="0"/>
              <a:t>kind of field testing that settles arguments.</a:t>
            </a:r>
          </a:p>
          <a:p>
            <a:pPr marL="182880" indent="-182880" eaLnBrk="1" fontAlgn="auto" hangingPunct="1">
              <a:spcAft>
                <a:spcPts val="0"/>
              </a:spcAft>
              <a:defRPr/>
            </a:pPr>
            <a:endParaRPr lang="en-US" sz="1600" dirty="0"/>
          </a:p>
          <a:p>
            <a:pPr marL="182880" indent="-182880" eaLnBrk="1" fontAlgn="auto" hangingPunct="1">
              <a:spcAft>
                <a:spcPts val="0"/>
              </a:spcAft>
              <a:defRPr/>
            </a:pPr>
            <a:r>
              <a:rPr lang="en-US" sz="1600" dirty="0"/>
              <a:t>Seeing through the eyes of other people—actual users.</a:t>
            </a:r>
          </a:p>
          <a:p>
            <a:pPr marL="182880" indent="-182880" eaLnBrk="1" fontAlgn="auto" hangingPunct="1">
              <a:spcAft>
                <a:spcPts val="0"/>
              </a:spcAft>
              <a:defRPr/>
            </a:pPr>
            <a:endParaRPr lang="en-US" sz="1600" dirty="0"/>
          </a:p>
          <a:p>
            <a:pPr marL="182880" indent="-182880" eaLnBrk="1" fontAlgn="auto" hangingPunct="1">
              <a:spcAft>
                <a:spcPts val="0"/>
              </a:spcAft>
              <a:defRPr/>
            </a:pPr>
            <a:r>
              <a:rPr lang="en-US" sz="1600" dirty="0"/>
              <a:t>Watching people (actual </a:t>
            </a:r>
            <a:r>
              <a:rPr lang="en-US" sz="1600" dirty="0" smtClean="0"/>
              <a:t>users from your end user group) </a:t>
            </a:r>
            <a:r>
              <a:rPr lang="en-US" sz="1600" dirty="0"/>
              <a:t>use what you’ve made while they think out loud.  (Their words can give you a “fix-it” clue)</a:t>
            </a:r>
          </a:p>
          <a:p>
            <a:pPr marL="182880" indent="-182880" eaLnBrk="1" fontAlgn="auto" hangingPunct="1">
              <a:spcAft>
                <a:spcPts val="0"/>
              </a:spcAft>
              <a:defRPr/>
            </a:pPr>
            <a:endParaRPr lang="en-US" sz="1600" dirty="0"/>
          </a:p>
          <a:p>
            <a:pPr marL="182880" indent="-182880" eaLnBrk="1" fontAlgn="auto" hangingPunct="1">
              <a:spcAft>
                <a:spcPts val="0"/>
              </a:spcAft>
              <a:defRPr/>
            </a:pPr>
            <a:r>
              <a:rPr lang="en-US" sz="1600" dirty="0"/>
              <a:t>NOT a focus group.</a:t>
            </a:r>
          </a:p>
          <a:p>
            <a:pPr marL="182880" indent="-182880" eaLnBrk="1" fontAlgn="auto" hangingPunct="1">
              <a:spcAft>
                <a:spcPts val="0"/>
              </a:spcAft>
              <a:defRPr/>
            </a:pPr>
            <a:endParaRPr lang="en-US" sz="1600" dirty="0"/>
          </a:p>
          <a:p>
            <a:pPr marL="182880" indent="-182880" eaLnBrk="1" fontAlgn="auto" hangingPunct="1">
              <a:spcAft>
                <a:spcPts val="0"/>
              </a:spcAft>
              <a:defRPr/>
            </a:pPr>
            <a:r>
              <a:rPr lang="en-US" sz="1600" dirty="0"/>
              <a:t>NOT </a:t>
            </a:r>
            <a:r>
              <a:rPr lang="en-US" sz="1600" dirty="0" smtClean="0"/>
              <a:t>just  </a:t>
            </a:r>
            <a:r>
              <a:rPr lang="en-US" sz="1600" dirty="0"/>
              <a:t>opinions, though they can help too</a:t>
            </a:r>
          </a:p>
          <a:p>
            <a:pPr marL="182880" indent="-182880" eaLnBrk="1" fontAlgn="auto" hangingPunct="1">
              <a:spcAft>
                <a:spcPts val="0"/>
              </a:spcAft>
              <a:defRPr/>
            </a:pPr>
            <a:endParaRPr lang="en-US" dirty="0"/>
          </a:p>
          <a:p>
            <a:pPr marL="0"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22263"/>
            <a:ext cx="8229600" cy="1600201"/>
          </a:xfrm>
        </p:spPr>
        <p:txBody>
          <a:bodyPr/>
          <a:lstStyle/>
          <a:p>
            <a:pPr eaLnBrk="1" hangingPunct="1"/>
            <a:r>
              <a:rPr lang="en-US" smtClean="0"/>
              <a:t>sample questions</a:t>
            </a:r>
          </a:p>
        </p:txBody>
      </p:sp>
      <p:sp>
        <p:nvSpPr>
          <p:cNvPr id="3" name="Content Placeholder 2"/>
          <p:cNvSpPr>
            <a:spLocks noGrp="1"/>
          </p:cNvSpPr>
          <p:nvPr>
            <p:ph idx="1"/>
          </p:nvPr>
        </p:nvSpPr>
        <p:spPr>
          <a:xfrm>
            <a:off x="457200" y="1600200"/>
            <a:ext cx="7650163" cy="4525963"/>
          </a:xfrm>
        </p:spPr>
        <p:txBody>
          <a:bodyPr rtlCol="0">
            <a:normAutofit fontScale="47500" lnSpcReduction="20000"/>
          </a:bodyPr>
          <a:lstStyle/>
          <a:p>
            <a:pPr eaLnBrk="1" fontAlgn="auto" hangingPunct="1">
              <a:spcAft>
                <a:spcPts val="0"/>
              </a:spcAft>
              <a:defRPr/>
            </a:pPr>
            <a:r>
              <a:rPr lang="en-US" dirty="0"/>
              <a:t>Think </a:t>
            </a:r>
            <a:r>
              <a:rPr lang="en-US" dirty="0" smtClean="0"/>
              <a:t>aloud</a:t>
            </a:r>
          </a:p>
          <a:p>
            <a:pPr eaLnBrk="1" fontAlgn="auto" hangingPunct="1">
              <a:spcAft>
                <a:spcPts val="0"/>
              </a:spcAft>
              <a:defRPr/>
            </a:pPr>
            <a:endParaRPr lang="en-US" dirty="0"/>
          </a:p>
          <a:p>
            <a:pPr eaLnBrk="1" fontAlgn="auto" hangingPunct="1">
              <a:spcAft>
                <a:spcPts val="0"/>
              </a:spcAft>
              <a:defRPr/>
            </a:pPr>
            <a:r>
              <a:rPr lang="en-US" dirty="0" smtClean="0"/>
              <a:t>You </a:t>
            </a:r>
            <a:r>
              <a:rPr lang="en-US" dirty="0"/>
              <a:t>are in a relationship and you want your partner to use condoms or to get tested:  What would you say to him?  [Record responses, note any instances of repeating the text, or phrases like, “well it says here…”  Record any other responses, like confusion, agreement, facial expressions, etc.]</a:t>
            </a:r>
          </a:p>
          <a:p>
            <a:pPr marL="0" indent="0" eaLnBrk="1" fontAlgn="auto" hangingPunct="1">
              <a:spcAft>
                <a:spcPts val="0"/>
              </a:spcAft>
              <a:buFont typeface="Arial" pitchFamily="34" charset="0"/>
              <a:buNone/>
              <a:defRPr/>
            </a:pPr>
            <a:r>
              <a:rPr lang="en-US" dirty="0"/>
              <a:t> </a:t>
            </a:r>
          </a:p>
          <a:p>
            <a:pPr eaLnBrk="1" fontAlgn="auto" hangingPunct="1">
              <a:spcAft>
                <a:spcPts val="0"/>
              </a:spcAft>
              <a:defRPr/>
            </a:pPr>
            <a:r>
              <a:rPr lang="en-US" dirty="0"/>
              <a:t>What do you think </a:t>
            </a:r>
            <a:endParaRPr lang="en-US" dirty="0" smtClean="0"/>
          </a:p>
          <a:p>
            <a:pPr marL="0" indent="0" eaLnBrk="1" fontAlgn="auto" hangingPunct="1">
              <a:spcAft>
                <a:spcPts val="0"/>
              </a:spcAft>
              <a:buFont typeface="Arial" pitchFamily="34" charset="0"/>
              <a:buNone/>
              <a:defRPr/>
            </a:pPr>
            <a:r>
              <a:rPr lang="en-US" dirty="0"/>
              <a:t> </a:t>
            </a:r>
            <a:r>
              <a:rPr lang="en-US" dirty="0" smtClean="0"/>
              <a:t>     the </a:t>
            </a:r>
            <a:r>
              <a:rPr lang="en-US" dirty="0"/>
              <a:t>main message is? </a:t>
            </a:r>
            <a:endParaRPr lang="en-US" dirty="0" smtClean="0"/>
          </a:p>
          <a:p>
            <a:pPr marL="0" indent="0" eaLnBrk="1" fontAlgn="auto" hangingPunct="1">
              <a:spcAft>
                <a:spcPts val="0"/>
              </a:spcAft>
              <a:buFont typeface="Arial" pitchFamily="34" charset="0"/>
              <a:buNone/>
              <a:defRPr/>
            </a:pPr>
            <a:endParaRPr lang="en-US" dirty="0"/>
          </a:p>
          <a:p>
            <a:pPr eaLnBrk="1" fontAlgn="auto" hangingPunct="1">
              <a:spcAft>
                <a:spcPts val="0"/>
              </a:spcAft>
              <a:defRPr/>
            </a:pPr>
            <a:r>
              <a:rPr lang="en-US" dirty="0" smtClean="0"/>
              <a:t>Where </a:t>
            </a:r>
            <a:r>
              <a:rPr lang="en-US" dirty="0"/>
              <a:t>is one place you can </a:t>
            </a:r>
            <a:r>
              <a:rPr lang="en-US" dirty="0" smtClean="0"/>
              <a:t>go</a:t>
            </a:r>
          </a:p>
          <a:p>
            <a:pPr marL="0" indent="0" eaLnBrk="1" fontAlgn="auto" hangingPunct="1">
              <a:spcAft>
                <a:spcPts val="0"/>
              </a:spcAft>
              <a:buFont typeface="Arial" pitchFamily="34" charset="0"/>
              <a:buNone/>
              <a:defRPr/>
            </a:pPr>
            <a:r>
              <a:rPr lang="en-US" dirty="0"/>
              <a:t> </a:t>
            </a:r>
            <a:r>
              <a:rPr lang="en-US" dirty="0" smtClean="0"/>
              <a:t>      </a:t>
            </a:r>
            <a:r>
              <a:rPr lang="en-US" dirty="0"/>
              <a:t>to get tested for HIV?</a:t>
            </a:r>
            <a:r>
              <a:rPr lang="en-US" b="1" dirty="0"/>
              <a:t> </a:t>
            </a:r>
            <a:endParaRPr lang="en-US" b="1" dirty="0" smtClean="0"/>
          </a:p>
          <a:p>
            <a:pPr marL="0" indent="0" eaLnBrk="1" fontAlgn="auto" hangingPunct="1">
              <a:spcAft>
                <a:spcPts val="0"/>
              </a:spcAft>
              <a:buFont typeface="Arial" pitchFamily="34" charset="0"/>
              <a:buNone/>
              <a:defRPr/>
            </a:pPr>
            <a:endParaRPr lang="en-US" b="1" dirty="0" smtClean="0"/>
          </a:p>
          <a:p>
            <a:pPr eaLnBrk="1" fontAlgn="auto" hangingPunct="1">
              <a:spcAft>
                <a:spcPts val="0"/>
              </a:spcAft>
              <a:defRPr/>
            </a:pPr>
            <a:r>
              <a:rPr lang="en-US" dirty="0"/>
              <a:t>Is there any language or </a:t>
            </a:r>
            <a:r>
              <a:rPr lang="en-US" dirty="0" smtClean="0"/>
              <a:t>part</a:t>
            </a:r>
          </a:p>
          <a:p>
            <a:pPr marL="0" indent="0" eaLnBrk="1" fontAlgn="auto" hangingPunct="1">
              <a:spcAft>
                <a:spcPts val="0"/>
              </a:spcAft>
              <a:buFont typeface="Arial" pitchFamily="34" charset="0"/>
              <a:buNone/>
              <a:defRPr/>
            </a:pPr>
            <a:r>
              <a:rPr lang="en-US" dirty="0" smtClean="0"/>
              <a:t>      of the dialogue that doesn’t</a:t>
            </a:r>
          </a:p>
          <a:p>
            <a:pPr marL="0" indent="0" eaLnBrk="1" fontAlgn="auto" hangingPunct="1">
              <a:spcAft>
                <a:spcPts val="0"/>
              </a:spcAft>
              <a:buFont typeface="Arial" pitchFamily="34" charset="0"/>
              <a:buNone/>
              <a:defRPr/>
            </a:pPr>
            <a:r>
              <a:rPr lang="en-US" dirty="0" smtClean="0"/>
              <a:t>      sound real or authentic to you? </a:t>
            </a:r>
          </a:p>
          <a:p>
            <a:pPr marL="0" indent="0" eaLnBrk="1" fontAlgn="auto" hangingPunct="1">
              <a:spcAft>
                <a:spcPts val="0"/>
              </a:spcAft>
              <a:buFont typeface="Arial" pitchFamily="34" charset="0"/>
              <a:buNone/>
              <a:defRPr/>
            </a:pPr>
            <a:r>
              <a:rPr lang="en-US" dirty="0"/>
              <a:t> </a:t>
            </a:r>
          </a:p>
          <a:p>
            <a:pPr eaLnBrk="1" fontAlgn="auto" hangingPunct="1">
              <a:spcAft>
                <a:spcPts val="0"/>
              </a:spcAft>
              <a:defRPr/>
            </a:pPr>
            <a:endParaRPr lang="en-US" dirty="0"/>
          </a:p>
        </p:txBody>
      </p:sp>
      <p:pic>
        <p:nvPicPr>
          <p:cNvPr id="22532" name="Picture 3" descr="utesting 23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8825" y="3228975"/>
            <a:ext cx="4059238"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28663" y="0"/>
            <a:ext cx="8229600" cy="1600200"/>
          </a:xfrm>
        </p:spPr>
        <p:txBody>
          <a:bodyPr/>
          <a:lstStyle/>
          <a:p>
            <a:pPr eaLnBrk="1" hangingPunct="1"/>
            <a:r>
              <a:rPr lang="en-US" smtClean="0"/>
              <a:t>                    doñas</a:t>
            </a:r>
          </a:p>
        </p:txBody>
      </p:sp>
      <p:sp>
        <p:nvSpPr>
          <p:cNvPr id="3" name="Content Placeholder 2"/>
          <p:cNvSpPr>
            <a:spLocks noGrp="1"/>
          </p:cNvSpPr>
          <p:nvPr>
            <p:ph idx="1"/>
          </p:nvPr>
        </p:nvSpPr>
        <p:spPr>
          <a:xfrm>
            <a:off x="5113338" y="1600200"/>
            <a:ext cx="3573462" cy="4525963"/>
          </a:xfrm>
        </p:spPr>
        <p:txBody>
          <a:bodyPr rtlCol="0">
            <a:normAutofit fontScale="70000" lnSpcReduction="20000"/>
          </a:bodyPr>
          <a:lstStyle/>
          <a:p>
            <a:pPr eaLnBrk="1" fontAlgn="auto" hangingPunct="1">
              <a:spcAft>
                <a:spcPts val="0"/>
              </a:spcAft>
              <a:defRPr/>
            </a:pPr>
            <a:endParaRPr lang="en-US" dirty="0"/>
          </a:p>
          <a:p>
            <a:pPr eaLnBrk="1" fontAlgn="auto" hangingPunct="1">
              <a:spcAft>
                <a:spcPts val="0"/>
              </a:spcAft>
              <a:defRPr/>
            </a:pPr>
            <a:r>
              <a:rPr lang="en-US" dirty="0"/>
              <a:t>The small font presented a difficulty for each of </a:t>
            </a:r>
            <a:r>
              <a:rPr lang="en-US" dirty="0" smtClean="0"/>
              <a:t>the </a:t>
            </a:r>
            <a:r>
              <a:rPr lang="en-US" dirty="0"/>
              <a:t>women</a:t>
            </a:r>
            <a:r>
              <a:rPr lang="en-US" dirty="0" smtClean="0"/>
              <a:t>.</a:t>
            </a:r>
          </a:p>
          <a:p>
            <a:pPr marL="0" indent="0" eaLnBrk="1" fontAlgn="auto" hangingPunct="1">
              <a:spcAft>
                <a:spcPts val="0"/>
              </a:spcAft>
              <a:buFont typeface="Arial" pitchFamily="34" charset="0"/>
              <a:buNone/>
              <a:defRPr/>
            </a:pPr>
            <a:endParaRPr lang="en-US" dirty="0" smtClean="0"/>
          </a:p>
          <a:p>
            <a:pPr eaLnBrk="1" fontAlgn="auto" hangingPunct="1">
              <a:spcAft>
                <a:spcPts val="0"/>
              </a:spcAft>
              <a:defRPr/>
            </a:pPr>
            <a:r>
              <a:rPr lang="en-US" dirty="0"/>
              <a:t>One of three directly stated testing as the main message. I</a:t>
            </a:r>
            <a:r>
              <a:rPr lang="en-US" dirty="0" smtClean="0"/>
              <a:t>t </a:t>
            </a:r>
            <a:r>
              <a:rPr lang="en-US" dirty="0"/>
              <a:t>was present in the response of the other </a:t>
            </a:r>
            <a:r>
              <a:rPr lang="en-US" dirty="0" smtClean="0"/>
              <a:t>two but more </a:t>
            </a:r>
            <a:r>
              <a:rPr lang="en-US" dirty="0"/>
              <a:t>subtle</a:t>
            </a:r>
            <a:r>
              <a:rPr lang="en-US" dirty="0" smtClean="0"/>
              <a:t>.</a:t>
            </a:r>
          </a:p>
          <a:p>
            <a:pPr marL="0" indent="0" eaLnBrk="1" fontAlgn="auto" hangingPunct="1">
              <a:spcAft>
                <a:spcPts val="0"/>
              </a:spcAft>
              <a:buFont typeface="Arial" pitchFamily="34" charset="0"/>
              <a:buNone/>
              <a:defRPr/>
            </a:pPr>
            <a:endParaRPr lang="en-US" dirty="0" smtClean="0"/>
          </a:p>
          <a:p>
            <a:pPr eaLnBrk="1" fontAlgn="auto" hangingPunct="1">
              <a:spcAft>
                <a:spcPts val="0"/>
              </a:spcAft>
              <a:defRPr/>
            </a:pPr>
            <a:r>
              <a:rPr lang="en-US" dirty="0"/>
              <a:t>None of the three identified the sources for testing or saw the resource page.</a:t>
            </a:r>
          </a:p>
          <a:p>
            <a:pPr eaLnBrk="1" fontAlgn="auto" hangingPunct="1">
              <a:spcAft>
                <a:spcPts val="0"/>
              </a:spcAft>
              <a:defRPr/>
            </a:pPr>
            <a:endParaRPr lang="en-US" dirty="0"/>
          </a:p>
          <a:p>
            <a:pPr eaLnBrk="1" fontAlgn="auto" hangingPunct="1">
              <a:spcAft>
                <a:spcPts val="0"/>
              </a:spcAft>
              <a:defRPr/>
            </a:pPr>
            <a:endParaRPr lang="en-US" dirty="0"/>
          </a:p>
        </p:txBody>
      </p:sp>
      <p:pic>
        <p:nvPicPr>
          <p:cNvPr id="23556" name="Picture 3" descr="pg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1338"/>
            <a:ext cx="4637088"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863" y="1600200"/>
            <a:ext cx="4452937" cy="4525963"/>
          </a:xfrm>
        </p:spPr>
        <p:txBody>
          <a:bodyPr rtlCol="0">
            <a:normAutofit fontScale="62500" lnSpcReduction="20000"/>
          </a:bodyPr>
          <a:lstStyle/>
          <a:p>
            <a:pPr eaLnBrk="1" fontAlgn="auto" hangingPunct="1">
              <a:spcAft>
                <a:spcPts val="0"/>
              </a:spcAft>
              <a:defRPr/>
            </a:pPr>
            <a:endParaRPr lang="en-US" dirty="0"/>
          </a:p>
          <a:p>
            <a:pPr eaLnBrk="1" fontAlgn="auto" hangingPunct="1">
              <a:spcAft>
                <a:spcPts val="0"/>
              </a:spcAft>
              <a:defRPr/>
            </a:pPr>
            <a:r>
              <a:rPr lang="en-US" dirty="0"/>
              <a:t>Four of five said the main message was to use protection. They also said take care of </a:t>
            </a:r>
            <a:r>
              <a:rPr lang="en-US" dirty="0" smtClean="0"/>
              <a:t>yourself, </a:t>
            </a:r>
            <a:r>
              <a:rPr lang="en-US" dirty="0"/>
              <a:t>respect </a:t>
            </a:r>
            <a:r>
              <a:rPr lang="en-US" dirty="0" smtClean="0"/>
              <a:t>yourself, and </a:t>
            </a:r>
            <a:r>
              <a:rPr lang="en-US" dirty="0"/>
              <a:t>educate </a:t>
            </a:r>
            <a:r>
              <a:rPr lang="en-US" dirty="0" smtClean="0"/>
              <a:t>yourself.</a:t>
            </a:r>
          </a:p>
          <a:p>
            <a:pPr eaLnBrk="1" fontAlgn="auto" hangingPunct="1">
              <a:spcAft>
                <a:spcPts val="0"/>
              </a:spcAft>
              <a:defRPr/>
            </a:pPr>
            <a:endParaRPr lang="en-US" dirty="0"/>
          </a:p>
          <a:p>
            <a:pPr eaLnBrk="1" fontAlgn="auto" hangingPunct="1">
              <a:spcAft>
                <a:spcPts val="0"/>
              </a:spcAft>
              <a:defRPr/>
            </a:pPr>
            <a:r>
              <a:rPr lang="en-US" dirty="0"/>
              <a:t>T</a:t>
            </a:r>
            <a:r>
              <a:rPr lang="en-US" dirty="0" smtClean="0"/>
              <a:t>he women </a:t>
            </a:r>
            <a:r>
              <a:rPr lang="en-US" dirty="0"/>
              <a:t>also responded strongly to the cover, with many comments about the colors, and repetition of text (that is, testers incorporated lines from the text into their comments to us).  Two clients specifically mentioned liking “the shadow side.</a:t>
            </a:r>
            <a:r>
              <a:rPr lang="en-US" dirty="0" smtClean="0"/>
              <a:t>”</a:t>
            </a:r>
          </a:p>
          <a:p>
            <a:pPr marL="0" indent="0" eaLnBrk="1" fontAlgn="auto" hangingPunct="1">
              <a:spcAft>
                <a:spcPts val="0"/>
              </a:spcAft>
              <a:buFont typeface="Arial" pitchFamily="34" charset="0"/>
              <a:buNone/>
              <a:defRPr/>
            </a:pPr>
            <a:endParaRPr lang="en-US" dirty="0"/>
          </a:p>
          <a:p>
            <a:pPr eaLnBrk="1" fontAlgn="auto" hangingPunct="1">
              <a:spcAft>
                <a:spcPts val="0"/>
              </a:spcAft>
              <a:defRPr/>
            </a:pPr>
            <a:r>
              <a:rPr lang="en-US" dirty="0"/>
              <a:t>Two of the five clients did not find the resources until prompted.</a:t>
            </a:r>
          </a:p>
          <a:p>
            <a:pPr eaLnBrk="1" fontAlgn="auto" hangingPunct="1">
              <a:spcAft>
                <a:spcPts val="0"/>
              </a:spcAft>
              <a:defRPr/>
            </a:pPr>
            <a:endParaRPr lang="en-US" dirty="0"/>
          </a:p>
        </p:txBody>
      </p:sp>
      <p:pic>
        <p:nvPicPr>
          <p:cNvPr id="24579" name="Picture 3" descr="damas_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546100"/>
            <a:ext cx="3775075"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4"/>
          <p:cNvSpPr>
            <a:spLocks noGrp="1"/>
          </p:cNvSpPr>
          <p:nvPr>
            <p:ph type="title"/>
          </p:nvPr>
        </p:nvSpPr>
        <p:spPr/>
        <p:txBody>
          <a:bodyPr/>
          <a:lstStyle/>
          <a:p>
            <a:pPr eaLnBrk="1" hangingPunct="1"/>
            <a:r>
              <a:rPr lang="en-US" smtClean="0"/>
              <a:t>                  damas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432175" y="-415925"/>
            <a:ext cx="7739063" cy="1600200"/>
          </a:xfrm>
        </p:spPr>
        <p:txBody>
          <a:bodyPr/>
          <a:lstStyle/>
          <a:p>
            <a:pPr algn="r" eaLnBrk="1" hangingPunct="1"/>
            <a:r>
              <a:rPr lang="en-US" smtClean="0"/>
              <a:t>                                          jovencitas</a:t>
            </a:r>
          </a:p>
        </p:txBody>
      </p:sp>
      <p:sp>
        <p:nvSpPr>
          <p:cNvPr id="3" name="Content Placeholder 2"/>
          <p:cNvSpPr>
            <a:spLocks noGrp="1"/>
          </p:cNvSpPr>
          <p:nvPr>
            <p:ph idx="1"/>
          </p:nvPr>
        </p:nvSpPr>
        <p:spPr>
          <a:xfrm>
            <a:off x="344488" y="1527175"/>
            <a:ext cx="8564562" cy="5532438"/>
          </a:xfrm>
        </p:spPr>
        <p:txBody>
          <a:bodyPr rtlCol="0">
            <a:normAutofit fontScale="25000" lnSpcReduction="20000"/>
          </a:bodyPr>
          <a:lstStyle/>
          <a:p>
            <a:pPr eaLnBrk="1" fontAlgn="auto" hangingPunct="1">
              <a:spcAft>
                <a:spcPts val="0"/>
              </a:spcAft>
              <a:defRPr/>
            </a:pPr>
            <a:r>
              <a:rPr lang="en-US" sz="8000" dirty="0" smtClean="0"/>
              <a:t>Six </a:t>
            </a:r>
            <a:r>
              <a:rPr lang="en-US" sz="8000" dirty="0"/>
              <a:t>out of seven missed the resources page until the facilitator prompted them</a:t>
            </a:r>
            <a:r>
              <a:rPr lang="en-US" sz="8000" dirty="0" smtClean="0"/>
              <a:t>.</a:t>
            </a:r>
          </a:p>
          <a:p>
            <a:pPr eaLnBrk="1" fontAlgn="auto" hangingPunct="1">
              <a:spcAft>
                <a:spcPts val="0"/>
              </a:spcAft>
              <a:defRPr/>
            </a:pPr>
            <a:endParaRPr lang="en-US" sz="8000" dirty="0" smtClean="0"/>
          </a:p>
          <a:p>
            <a:pPr marL="0" indent="0" eaLnBrk="1" fontAlgn="auto" hangingPunct="1">
              <a:spcAft>
                <a:spcPts val="0"/>
              </a:spcAft>
              <a:buFont typeface="Arial" pitchFamily="34" charset="0"/>
              <a:buNone/>
              <a:defRPr/>
            </a:pPr>
            <a:endParaRPr lang="en-US" sz="8000" dirty="0" smtClean="0"/>
          </a:p>
          <a:p>
            <a:pPr marL="0" indent="0" eaLnBrk="1" fontAlgn="auto" hangingPunct="1">
              <a:spcAft>
                <a:spcPts val="0"/>
              </a:spcAft>
              <a:buFont typeface="Arial" pitchFamily="34" charset="0"/>
              <a:buNone/>
              <a:defRPr/>
            </a:pPr>
            <a:endParaRPr lang="en-US" sz="8000" dirty="0" smtClean="0"/>
          </a:p>
          <a:p>
            <a:pPr eaLnBrk="1" fontAlgn="auto" hangingPunct="1">
              <a:spcAft>
                <a:spcPts val="0"/>
              </a:spcAft>
              <a:defRPr/>
            </a:pPr>
            <a:r>
              <a:rPr lang="en-US" sz="8000" dirty="0"/>
              <a:t>F</a:t>
            </a:r>
            <a:r>
              <a:rPr lang="en-US" sz="8000" dirty="0" smtClean="0"/>
              <a:t>our of seven</a:t>
            </a:r>
          </a:p>
          <a:p>
            <a:pPr marL="0" indent="0" eaLnBrk="1" fontAlgn="auto" hangingPunct="1">
              <a:spcAft>
                <a:spcPts val="0"/>
              </a:spcAft>
              <a:buFont typeface="Arial" pitchFamily="34" charset="0"/>
              <a:buNone/>
              <a:defRPr/>
            </a:pPr>
            <a:r>
              <a:rPr lang="en-US" sz="8000" dirty="0" smtClean="0"/>
              <a:t> talked about</a:t>
            </a:r>
          </a:p>
          <a:p>
            <a:pPr marL="0" indent="0" eaLnBrk="1" fontAlgn="auto" hangingPunct="1">
              <a:spcAft>
                <a:spcPts val="0"/>
              </a:spcAft>
              <a:buFont typeface="Arial" pitchFamily="34" charset="0"/>
              <a:buNone/>
              <a:defRPr/>
            </a:pPr>
            <a:r>
              <a:rPr lang="en-US" sz="8000" dirty="0" smtClean="0"/>
              <a:t> testing as the</a:t>
            </a:r>
          </a:p>
          <a:p>
            <a:pPr marL="0" indent="0" eaLnBrk="1" fontAlgn="auto" hangingPunct="1">
              <a:spcAft>
                <a:spcPts val="0"/>
              </a:spcAft>
              <a:buFont typeface="Arial" pitchFamily="34" charset="0"/>
              <a:buNone/>
              <a:defRPr/>
            </a:pPr>
            <a:r>
              <a:rPr lang="en-US" sz="8000" dirty="0" smtClean="0"/>
              <a:t> main message.</a:t>
            </a:r>
          </a:p>
          <a:p>
            <a:pPr eaLnBrk="1" fontAlgn="auto" hangingPunct="1">
              <a:spcAft>
                <a:spcPts val="0"/>
              </a:spcAft>
              <a:defRPr/>
            </a:pPr>
            <a:endParaRPr lang="en-US" sz="8000" dirty="0" smtClean="0"/>
          </a:p>
          <a:p>
            <a:pPr marL="0" indent="0" eaLnBrk="1" fontAlgn="auto" hangingPunct="1">
              <a:spcAft>
                <a:spcPts val="0"/>
              </a:spcAft>
              <a:buFont typeface="Arial" pitchFamily="34" charset="0"/>
              <a:buNone/>
              <a:defRPr/>
            </a:pPr>
            <a:r>
              <a:rPr lang="en-US" sz="8000" dirty="0" smtClean="0"/>
              <a:t> </a:t>
            </a:r>
          </a:p>
          <a:p>
            <a:pPr marL="0" indent="0" eaLnBrk="1" fontAlgn="auto" hangingPunct="1">
              <a:spcAft>
                <a:spcPts val="0"/>
              </a:spcAft>
              <a:buFont typeface="Arial" pitchFamily="34" charset="0"/>
              <a:buNone/>
              <a:defRPr/>
            </a:pPr>
            <a:endParaRPr lang="en-US" sz="8000" dirty="0"/>
          </a:p>
          <a:p>
            <a:pPr eaLnBrk="1" fontAlgn="auto" hangingPunct="1">
              <a:spcAft>
                <a:spcPts val="0"/>
              </a:spcAft>
              <a:defRPr/>
            </a:pPr>
            <a:endParaRPr lang="en-US" sz="8000" dirty="0" smtClean="0"/>
          </a:p>
          <a:p>
            <a:pPr eaLnBrk="1" fontAlgn="auto" hangingPunct="1">
              <a:spcAft>
                <a:spcPts val="0"/>
              </a:spcAft>
              <a:defRPr/>
            </a:pPr>
            <a:r>
              <a:rPr lang="en-US" sz="8000" dirty="0" smtClean="0"/>
              <a:t>Five </a:t>
            </a:r>
            <a:r>
              <a:rPr lang="en-US" sz="8000" dirty="0"/>
              <a:t>clients said they would pick it up because they needed the information. </a:t>
            </a:r>
            <a:r>
              <a:rPr lang="en-US" sz="8000" dirty="0" smtClean="0"/>
              <a:t>Four </a:t>
            </a:r>
            <a:r>
              <a:rPr lang="en-US" sz="8000" dirty="0"/>
              <a:t>clients </a:t>
            </a:r>
            <a:r>
              <a:rPr lang="en-US" sz="8000" dirty="0" smtClean="0"/>
              <a:t>also said </a:t>
            </a:r>
            <a:r>
              <a:rPr lang="en-US" sz="8000" dirty="0"/>
              <a:t>they would pick it up because the conversation was interesting.</a:t>
            </a:r>
          </a:p>
          <a:p>
            <a:pPr eaLnBrk="1" fontAlgn="auto" hangingPunct="1">
              <a:spcAft>
                <a:spcPts val="0"/>
              </a:spcAft>
              <a:defRPr/>
            </a:pPr>
            <a:endParaRPr lang="en-US" dirty="0"/>
          </a:p>
        </p:txBody>
      </p:sp>
      <p:pic>
        <p:nvPicPr>
          <p:cNvPr id="25604" name="Picture 5" descr="pg6crop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1938" y="1974850"/>
            <a:ext cx="5502275"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49225" y="0"/>
            <a:ext cx="9436100" cy="1600200"/>
          </a:xfrm>
        </p:spPr>
        <p:txBody>
          <a:bodyPr/>
          <a:lstStyle/>
          <a:p>
            <a:pPr eaLnBrk="1" hangingPunct="1"/>
            <a:r>
              <a:rPr lang="en-US" sz="3200" smtClean="0"/>
              <a:t>A quick review:  </a:t>
            </a:r>
            <a:br>
              <a:rPr lang="en-US" sz="3200" smtClean="0"/>
            </a:br>
            <a:r>
              <a:rPr lang="en-US" sz="3200" smtClean="0"/>
              <a:t>Strategies for patient-friendly education materials</a:t>
            </a:r>
          </a:p>
        </p:txBody>
      </p:sp>
      <p:sp>
        <p:nvSpPr>
          <p:cNvPr id="5" name="Oval 4"/>
          <p:cNvSpPr/>
          <p:nvPr/>
        </p:nvSpPr>
        <p:spPr>
          <a:xfrm>
            <a:off x="649288" y="2490788"/>
            <a:ext cx="1743075" cy="1668462"/>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dirty="0"/>
              <a:t>Cultural awareness</a:t>
            </a:r>
          </a:p>
        </p:txBody>
      </p:sp>
      <p:sp>
        <p:nvSpPr>
          <p:cNvPr id="7" name="Oval 6"/>
          <p:cNvSpPr/>
          <p:nvPr/>
        </p:nvSpPr>
        <p:spPr>
          <a:xfrm>
            <a:off x="1520825" y="3497263"/>
            <a:ext cx="1743075" cy="1668462"/>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dirty="0"/>
              <a:t>Graphics</a:t>
            </a:r>
          </a:p>
        </p:txBody>
      </p:sp>
      <p:sp>
        <p:nvSpPr>
          <p:cNvPr id="8" name="Oval 7"/>
          <p:cNvSpPr/>
          <p:nvPr/>
        </p:nvSpPr>
        <p:spPr>
          <a:xfrm>
            <a:off x="2635250" y="4159250"/>
            <a:ext cx="1743075" cy="1668463"/>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dirty="0"/>
              <a:t>Plain language</a:t>
            </a:r>
          </a:p>
        </p:txBody>
      </p:sp>
      <p:sp>
        <p:nvSpPr>
          <p:cNvPr id="10" name="Oval 9"/>
          <p:cNvSpPr/>
          <p:nvPr/>
        </p:nvSpPr>
        <p:spPr>
          <a:xfrm>
            <a:off x="3941763" y="3833813"/>
            <a:ext cx="1743075" cy="1668462"/>
          </a:xfrm>
          <a:prstGeom prst="ellipse">
            <a:avLst/>
          </a:prstGeom>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Fonts and font size</a:t>
            </a:r>
          </a:p>
        </p:txBody>
      </p:sp>
      <p:sp>
        <p:nvSpPr>
          <p:cNvPr id="6" name="Oval 5"/>
          <p:cNvSpPr/>
          <p:nvPr/>
        </p:nvSpPr>
        <p:spPr>
          <a:xfrm>
            <a:off x="4852988" y="2803525"/>
            <a:ext cx="1743075" cy="166846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a:t>5</a:t>
            </a:r>
            <a:r>
              <a:rPr lang="en-US" baseline="30000" dirty="0"/>
              <a:t>th</a:t>
            </a:r>
            <a:r>
              <a:rPr lang="en-US" dirty="0"/>
              <a:t> grade reading level</a:t>
            </a:r>
          </a:p>
        </p:txBody>
      </p:sp>
      <p:sp>
        <p:nvSpPr>
          <p:cNvPr id="9" name="Oval 8"/>
          <p:cNvSpPr/>
          <p:nvPr/>
        </p:nvSpPr>
        <p:spPr>
          <a:xfrm>
            <a:off x="6245225" y="2439988"/>
            <a:ext cx="1743075" cy="1668462"/>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dirty="0"/>
              <a:t>Plenty of white space</a:t>
            </a:r>
          </a:p>
        </p:txBody>
      </p:sp>
      <p:sp>
        <p:nvSpPr>
          <p:cNvPr id="11" name="Oval 10"/>
          <p:cNvSpPr/>
          <p:nvPr/>
        </p:nvSpPr>
        <p:spPr>
          <a:xfrm>
            <a:off x="6713538" y="3713163"/>
            <a:ext cx="1743075" cy="1668462"/>
          </a:xfrm>
          <a:prstGeom prst="ellipse">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dirty="0"/>
              <a:t>User input into the content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6"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Focus Group Partners</a:t>
            </a:r>
          </a:p>
        </p:txBody>
      </p:sp>
      <p:sp>
        <p:nvSpPr>
          <p:cNvPr id="3" name="Content Placeholder 2"/>
          <p:cNvSpPr>
            <a:spLocks noGrp="1"/>
          </p:cNvSpPr>
          <p:nvPr>
            <p:ph sz="quarter" idx="1"/>
          </p:nvPr>
        </p:nvSpPr>
        <p:spPr>
          <a:xfrm>
            <a:off x="457200" y="1219200"/>
            <a:ext cx="8229600" cy="4937125"/>
          </a:xfrm>
        </p:spPr>
        <p:txBody>
          <a:bodyPr rtlCol="0">
            <a:normAutofit fontScale="85000" lnSpcReduction="20000"/>
          </a:bodyPr>
          <a:lstStyle/>
          <a:p>
            <a:pPr marL="274320" indent="-274320" eaLnBrk="1" fontAlgn="auto" hangingPunct="1">
              <a:spcAft>
                <a:spcPts val="0"/>
              </a:spcAft>
              <a:buFont typeface="Wingdings 3"/>
              <a:buChar char=""/>
              <a:defRPr/>
            </a:pPr>
            <a:r>
              <a:rPr lang="en-US" dirty="0" smtClean="0"/>
              <a:t>San Antonio Aids Foundation</a:t>
            </a:r>
          </a:p>
          <a:p>
            <a:pPr marL="274320" indent="-274320" eaLnBrk="1" fontAlgn="auto" hangingPunct="1">
              <a:spcAft>
                <a:spcPts val="0"/>
              </a:spcAft>
              <a:buFont typeface="Wingdings 3"/>
              <a:buChar char=""/>
              <a:defRPr/>
            </a:pPr>
            <a:r>
              <a:rPr lang="en-US" dirty="0" smtClean="0"/>
              <a:t>Project FATE</a:t>
            </a:r>
          </a:p>
          <a:p>
            <a:pPr marL="274320" indent="-274320" eaLnBrk="1" fontAlgn="auto" hangingPunct="1">
              <a:spcAft>
                <a:spcPts val="0"/>
              </a:spcAft>
              <a:buFont typeface="Wingdings 3"/>
              <a:buChar char=""/>
              <a:defRPr/>
            </a:pPr>
            <a:r>
              <a:rPr lang="en-US" dirty="0" smtClean="0"/>
              <a:t>South Texas Family Aid Network Services, UTHSCSA</a:t>
            </a:r>
          </a:p>
          <a:p>
            <a:pPr marL="274320" indent="-274320" eaLnBrk="1" fontAlgn="auto" hangingPunct="1">
              <a:spcAft>
                <a:spcPts val="0"/>
              </a:spcAft>
              <a:buFont typeface="Wingdings 3"/>
              <a:buChar char=""/>
              <a:defRPr/>
            </a:pPr>
            <a:r>
              <a:rPr lang="en-US" dirty="0" smtClean="0"/>
              <a:t>UHS FFACTS Clinic</a:t>
            </a:r>
          </a:p>
          <a:p>
            <a:pPr marL="274320" indent="-274320" eaLnBrk="1" fontAlgn="auto" hangingPunct="1">
              <a:spcAft>
                <a:spcPts val="0"/>
              </a:spcAft>
              <a:buFont typeface="Wingdings 3"/>
              <a:buChar char=""/>
              <a:defRPr/>
            </a:pPr>
            <a:r>
              <a:rPr lang="en-US" dirty="0" smtClean="0"/>
              <a:t>UHS Family Planning Services</a:t>
            </a:r>
          </a:p>
          <a:p>
            <a:pPr marL="274320" indent="-274320" eaLnBrk="1" fontAlgn="auto" hangingPunct="1">
              <a:spcAft>
                <a:spcPts val="0"/>
              </a:spcAft>
              <a:buFont typeface="Wingdings 3"/>
              <a:buChar char=""/>
              <a:defRPr/>
            </a:pPr>
            <a:r>
              <a:rPr lang="en-US" dirty="0" smtClean="0"/>
              <a:t>Beat Aids</a:t>
            </a:r>
          </a:p>
          <a:p>
            <a:pPr marL="274320" indent="-274320" eaLnBrk="1" fontAlgn="auto" hangingPunct="1">
              <a:spcAft>
                <a:spcPts val="0"/>
              </a:spcAft>
              <a:buFont typeface="Wingdings 3"/>
              <a:buChar char=""/>
              <a:defRPr/>
            </a:pPr>
            <a:r>
              <a:rPr lang="en-US" dirty="0" smtClean="0"/>
              <a:t>Hope Action Care</a:t>
            </a:r>
          </a:p>
          <a:p>
            <a:pPr marL="274320" indent="-274320" eaLnBrk="1" fontAlgn="auto" hangingPunct="1">
              <a:spcAft>
                <a:spcPts val="0"/>
              </a:spcAft>
              <a:buFont typeface="Wingdings 3"/>
              <a:buChar char=""/>
              <a:defRPr/>
            </a:pPr>
            <a:r>
              <a:rPr lang="en-US" dirty="0" err="1" smtClean="0"/>
              <a:t>Mujeres</a:t>
            </a:r>
            <a:r>
              <a:rPr lang="en-US" dirty="0" smtClean="0"/>
              <a:t> </a:t>
            </a:r>
            <a:r>
              <a:rPr lang="en-US" dirty="0" err="1" smtClean="0"/>
              <a:t>Unidas</a:t>
            </a:r>
            <a:endParaRPr lang="en-US" dirty="0" smtClean="0"/>
          </a:p>
          <a:p>
            <a:pPr marL="274320" indent="-274320" eaLnBrk="1" fontAlgn="auto" hangingPunct="1">
              <a:spcAft>
                <a:spcPts val="0"/>
              </a:spcAft>
              <a:buFont typeface="Wingdings 3"/>
              <a:buChar char=""/>
              <a:defRPr/>
            </a:pPr>
            <a:r>
              <a:rPr lang="en-US" dirty="0" smtClean="0"/>
              <a:t>Project HEART</a:t>
            </a:r>
          </a:p>
          <a:p>
            <a:pPr marL="274320" indent="-274320" eaLnBrk="1" fontAlgn="auto" hangingPunct="1">
              <a:spcAft>
                <a:spcPts val="0"/>
              </a:spcAft>
              <a:buFont typeface="Wingdings 3"/>
              <a:buChar char=""/>
              <a:defRPr/>
            </a:pPr>
            <a:r>
              <a:rPr lang="en-US" dirty="0" smtClean="0"/>
              <a:t>AARC</a:t>
            </a:r>
          </a:p>
          <a:p>
            <a:pPr marL="274320" indent="-274320" eaLnBrk="1" fontAlgn="auto" hangingPunct="1">
              <a:spcAft>
                <a:spcPts val="0"/>
              </a:spcAft>
              <a:buFont typeface="Wingdings 3"/>
              <a:buChar char=""/>
              <a:defRPr/>
            </a:pPr>
            <a:r>
              <a:rPr lang="en-US" dirty="0" err="1" smtClean="0"/>
              <a:t>CentroMed</a:t>
            </a:r>
            <a:endParaRPr lang="en-US" dirty="0" smtClean="0"/>
          </a:p>
          <a:p>
            <a:pPr marL="274320" indent="-27432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endParaRPr lang="en-US" dirty="0" smtClean="0"/>
          </a:p>
          <a:p>
            <a:pPr marL="274320" indent="-274320" eaLnBrk="1" fontAlgn="auto" hangingPunct="1">
              <a:spcAft>
                <a:spcPts val="0"/>
              </a:spcAft>
              <a:buFont typeface="Wingdings 3"/>
              <a:buChar char=""/>
              <a:defRPr/>
            </a:pPr>
            <a:endParaRPr lang="en-US" dirty="0" smtClean="0"/>
          </a:p>
          <a:p>
            <a:pPr marL="274320" indent="-274320" eaLnBrk="1" fontAlgn="auto" hangingPunct="1">
              <a:spcAft>
                <a:spcPts val="0"/>
              </a:spcAft>
              <a:buFont typeface="Wingdings 3"/>
              <a:buChar char=""/>
              <a:defRPr/>
            </a:pP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Next Steps</a:t>
            </a:r>
          </a:p>
        </p:txBody>
      </p:sp>
      <p:sp>
        <p:nvSpPr>
          <p:cNvPr id="28675" name="Content Placeholder 2"/>
          <p:cNvSpPr>
            <a:spLocks noGrp="1"/>
          </p:cNvSpPr>
          <p:nvPr>
            <p:ph idx="1"/>
          </p:nvPr>
        </p:nvSpPr>
        <p:spPr>
          <a:xfrm>
            <a:off x="457200" y="1295400"/>
            <a:ext cx="8229600" cy="5029200"/>
          </a:xfrm>
        </p:spPr>
        <p:txBody>
          <a:bodyPr/>
          <a:lstStyle/>
          <a:p>
            <a:r>
              <a:rPr lang="en-US" smtClean="0"/>
              <a:t>Evaluation and dissemination plan 2012-2013</a:t>
            </a:r>
          </a:p>
          <a:p>
            <a:pPr lvl="1"/>
            <a:r>
              <a:rPr lang="en-US" smtClean="0"/>
              <a:t>Look for new disseminations point</a:t>
            </a:r>
          </a:p>
          <a:p>
            <a:pPr lvl="2"/>
            <a:r>
              <a:rPr lang="en-US" smtClean="0"/>
              <a:t>Gain non-HIV AIDS community support </a:t>
            </a:r>
          </a:p>
          <a:p>
            <a:pPr lvl="2"/>
            <a:r>
              <a:rPr lang="en-US" smtClean="0"/>
              <a:t>Provide other healthcare partners the Fotonovelas for education to their patients (ObGyn, PCP, Pediatricians, Family Practice, ER, Patient Education)</a:t>
            </a:r>
          </a:p>
          <a:p>
            <a:pPr lvl="2"/>
            <a:r>
              <a:rPr lang="en-US" smtClean="0"/>
              <a:t>Use technology to reach other market groups –privacy and reduce stigma</a:t>
            </a:r>
          </a:p>
          <a:p>
            <a:pPr lvl="2"/>
            <a:r>
              <a:rPr lang="en-US" smtClean="0"/>
              <a:t>This is the 3</a:t>
            </a:r>
            <a:r>
              <a:rPr lang="en-US" baseline="30000" smtClean="0"/>
              <a:t>rd</a:t>
            </a:r>
            <a:r>
              <a:rPr lang="en-US" smtClean="0"/>
              <a:t> presentation: used as a model for effective communication and health education with traditional formats and enhance effectiveness with additional tools.</a:t>
            </a:r>
          </a:p>
          <a:p>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Q and A</a:t>
            </a:r>
          </a:p>
        </p:txBody>
      </p:sp>
      <p:sp>
        <p:nvSpPr>
          <p:cNvPr id="29699" name="Content Placeholder 2"/>
          <p:cNvSpPr>
            <a:spLocks noGrp="1"/>
          </p:cNvSpPr>
          <p:nvPr>
            <p:ph idx="1"/>
          </p:nvPr>
        </p:nvSpPr>
        <p:spPr/>
        <p:txBody>
          <a:bodyPr/>
          <a:lstStyle/>
          <a:p>
            <a:pPr algn="ctr">
              <a:buFont typeface="Arial" pitchFamily="34" charset="0"/>
              <a:buNone/>
            </a:pPr>
            <a:endParaRPr lang="en-US" smtClean="0"/>
          </a:p>
          <a:p>
            <a:pPr algn="ctr">
              <a:buFont typeface="Arial" pitchFamily="34" charset="0"/>
              <a:buNone/>
            </a:pPr>
            <a:endParaRPr lang="en-US" smtClean="0"/>
          </a:p>
          <a:p>
            <a:pPr algn="ctr">
              <a:buFont typeface="Arial" pitchFamily="34" charset="0"/>
              <a:buNone/>
            </a:pPr>
            <a:endParaRPr lang="en-US" smtClean="0"/>
          </a:p>
          <a:p>
            <a:pPr algn="ctr">
              <a:buFont typeface="Arial" pitchFamily="34" charset="0"/>
              <a:buNone/>
            </a:pPr>
            <a:r>
              <a:rPr lang="en-US" smtClean="0"/>
              <a:t>Questions…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p:cNvSpPr txBox="1">
            <a:spLocks noChangeArrowheads="1"/>
          </p:cNvSpPr>
          <p:nvPr/>
        </p:nvSpPr>
        <p:spPr bwMode="auto">
          <a:xfrm>
            <a:off x="1524000" y="571500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rPr>
              <a:t>Resource Consultant Ana Matiella expert in the development of Fotonovelas, of ACMA Social Marketing, LLC.</a:t>
            </a:r>
          </a:p>
        </p:txBody>
      </p:sp>
      <p:sp>
        <p:nvSpPr>
          <p:cNvPr id="30723" name="TextBox 6"/>
          <p:cNvSpPr txBox="1">
            <a:spLocks noChangeArrowheads="1"/>
          </p:cNvSpPr>
          <p:nvPr/>
        </p:nvSpPr>
        <p:spPr bwMode="auto">
          <a:xfrm>
            <a:off x="1524000" y="20574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hlinkClick r:id="rId3"/>
              </a:rPr>
              <a:t>http://www.healthcollaborative.net</a:t>
            </a:r>
            <a:endParaRPr lang="en-US">
              <a:latin typeface="Calibri" pitchFamily="34" charset="0"/>
            </a:endParaRPr>
          </a:p>
          <a:p>
            <a:pPr eaLnBrk="1" hangingPunct="1"/>
            <a:endParaRPr lang="en-US">
              <a:latin typeface="Calibri" pitchFamily="34" charset="0"/>
            </a:endParaRPr>
          </a:p>
        </p:txBody>
      </p:sp>
      <p:sp>
        <p:nvSpPr>
          <p:cNvPr id="30724" name="TextBox 7"/>
          <p:cNvSpPr txBox="1">
            <a:spLocks noChangeArrowheads="1"/>
          </p:cNvSpPr>
          <p:nvPr/>
        </p:nvSpPr>
        <p:spPr bwMode="auto">
          <a:xfrm>
            <a:off x="1600200" y="24384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hlinkClick r:id="rId4"/>
              </a:rPr>
              <a:t>http://www.sahealthliteracyinitiative.com</a:t>
            </a:r>
            <a:endParaRPr lang="en-US">
              <a:latin typeface="Calibri" pitchFamily="34" charset="0"/>
            </a:endParaRPr>
          </a:p>
          <a:p>
            <a:pPr algn="ctr" eaLnBrk="1" hangingPunct="1"/>
            <a:endParaRPr lang="en-US">
              <a:latin typeface="Calibri" pitchFamily="34" charset="0"/>
            </a:endParaRPr>
          </a:p>
        </p:txBody>
      </p:sp>
      <p:sp>
        <p:nvSpPr>
          <p:cNvPr id="30725" name="TextBox 4"/>
          <p:cNvSpPr txBox="1">
            <a:spLocks noChangeArrowheads="1"/>
          </p:cNvSpPr>
          <p:nvPr/>
        </p:nvSpPr>
        <p:spPr bwMode="auto">
          <a:xfrm>
            <a:off x="1524000" y="1371600"/>
            <a:ext cx="6699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For more information on this project and other HIV AIDS Health </a:t>
            </a:r>
          </a:p>
          <a:p>
            <a:pPr eaLnBrk="1" hangingPunct="1"/>
            <a:r>
              <a:rPr lang="en-US"/>
              <a:t>Health Literacy training efforts please visit:</a:t>
            </a:r>
          </a:p>
        </p:txBody>
      </p:sp>
      <p:sp>
        <p:nvSpPr>
          <p:cNvPr id="30726" name="TextBox 5"/>
          <p:cNvSpPr txBox="1">
            <a:spLocks noChangeArrowheads="1"/>
          </p:cNvSpPr>
          <p:nvPr/>
        </p:nvSpPr>
        <p:spPr bwMode="auto">
          <a:xfrm>
            <a:off x="1600200" y="3733800"/>
            <a:ext cx="559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Special thanks and partnership acknowledgement to:</a:t>
            </a:r>
          </a:p>
          <a:p>
            <a:pPr eaLnBrk="1" hangingPunct="1"/>
            <a:endParaRPr lang="en-US"/>
          </a:p>
        </p:txBody>
      </p:sp>
      <p:sp>
        <p:nvSpPr>
          <p:cNvPr id="30727" name="TextBox 6"/>
          <p:cNvSpPr txBox="1">
            <a:spLocks noChangeArrowheads="1"/>
          </p:cNvSpPr>
          <p:nvPr/>
        </p:nvSpPr>
        <p:spPr bwMode="auto">
          <a:xfrm>
            <a:off x="1600200" y="4114800"/>
            <a:ext cx="5791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Kath Anderson</a:t>
            </a:r>
          </a:p>
          <a:p>
            <a:pPr eaLnBrk="1" hangingPunct="1"/>
            <a:r>
              <a:rPr lang="en-US"/>
              <a:t>SAGE Words, Austin Texas</a:t>
            </a:r>
          </a:p>
          <a:p>
            <a:pPr eaLnBrk="1" hangingPunct="1"/>
            <a:r>
              <a:rPr lang="en-US"/>
              <a:t>Sagewords.org</a:t>
            </a:r>
          </a:p>
          <a:p>
            <a:pPr eaLnBrk="1" hangingPunct="1"/>
            <a:r>
              <a:rPr lang="en-US"/>
              <a:t>512-468-9419</a:t>
            </a:r>
          </a:p>
          <a:p>
            <a:pPr eaLnBrk="1" hangingPunct="1"/>
            <a:r>
              <a:rPr lang="en-US"/>
              <a:t>kath@sagewords.org</a:t>
            </a:r>
          </a:p>
          <a:p>
            <a:pPr eaLnBrk="1" hangingPunct="1"/>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San Antonio Transitional Grant Area Project Overview</a:t>
            </a:r>
          </a:p>
        </p:txBody>
      </p:sp>
      <p:sp>
        <p:nvSpPr>
          <p:cNvPr id="4099" name="Content Placeholder 2"/>
          <p:cNvSpPr>
            <a:spLocks noGrp="1"/>
          </p:cNvSpPr>
          <p:nvPr>
            <p:ph idx="1"/>
          </p:nvPr>
        </p:nvSpPr>
        <p:spPr/>
        <p:txBody>
          <a:bodyPr/>
          <a:lstStyle/>
          <a:p>
            <a:pPr eaLnBrk="1" hangingPunct="1"/>
            <a:r>
              <a:rPr lang="en-US" smtClean="0"/>
              <a:t>Conceptualization responded to a need for low literacy tool to do outreach to Latina women regarding HIV testing and condom usage</a:t>
            </a:r>
          </a:p>
          <a:p>
            <a:pPr eaLnBrk="1" hangingPunct="1"/>
            <a:r>
              <a:rPr lang="en-US" smtClean="0"/>
              <a:t>Founded on principals of Health Literacy</a:t>
            </a:r>
          </a:p>
          <a:p>
            <a:pPr lvl="1" eaLnBrk="1" hangingPunct="1">
              <a:buFont typeface="Arial" pitchFamily="34" charset="0"/>
              <a:buNone/>
            </a:pPr>
            <a:r>
              <a:rPr lang="en-US" smtClean="0"/>
              <a:t>"The degree to which individuals have the capacity to obtain, process, and understand basic health information and services needed to make appropriate health decisions."</a:t>
            </a:r>
          </a:p>
          <a:p>
            <a:pPr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55600"/>
            <a:ext cx="8229600" cy="1600200"/>
          </a:xfrm>
        </p:spPr>
        <p:txBody>
          <a:bodyPr/>
          <a:lstStyle/>
          <a:p>
            <a:pPr eaLnBrk="1" hangingPunct="1"/>
            <a:r>
              <a:rPr lang="en-US" smtClean="0"/>
              <a:t>Why fotonovelas?</a:t>
            </a:r>
          </a:p>
        </p:txBody>
      </p:sp>
      <p:sp>
        <p:nvSpPr>
          <p:cNvPr id="3" name="Content Placeholder 2"/>
          <p:cNvSpPr>
            <a:spLocks noGrp="1"/>
          </p:cNvSpPr>
          <p:nvPr>
            <p:ph idx="1"/>
          </p:nvPr>
        </p:nvSpPr>
        <p:spPr>
          <a:xfrm>
            <a:off x="3065463" y="1600200"/>
            <a:ext cx="5621337" cy="4525963"/>
          </a:xfrm>
        </p:spPr>
        <p:txBody>
          <a:bodyPr rtlCol="0">
            <a:normAutofit fontScale="70000" lnSpcReduction="20000"/>
          </a:bodyPr>
          <a:lstStyle/>
          <a:p>
            <a:pPr eaLnBrk="1" fontAlgn="auto" hangingPunct="1">
              <a:spcAft>
                <a:spcPts val="0"/>
              </a:spcAft>
              <a:defRPr/>
            </a:pPr>
            <a:r>
              <a:rPr lang="en-US" dirty="0" smtClean="0">
                <a:solidFill>
                  <a:srgbClr val="000000"/>
                </a:solidFill>
              </a:rPr>
              <a:t>historically familiar</a:t>
            </a:r>
          </a:p>
          <a:p>
            <a:pPr lvl="1" eaLnBrk="1" fontAlgn="auto" hangingPunct="1">
              <a:spcAft>
                <a:spcPts val="0"/>
              </a:spcAft>
              <a:defRPr/>
            </a:pPr>
            <a:r>
              <a:rPr lang="en-US" dirty="0" smtClean="0">
                <a:solidFill>
                  <a:srgbClr val="000000"/>
                </a:solidFill>
              </a:rPr>
              <a:t>“began as a pictorial summary of Hollywood </a:t>
            </a:r>
            <a:r>
              <a:rPr lang="en-US" dirty="0" err="1" smtClean="0">
                <a:solidFill>
                  <a:srgbClr val="000000"/>
                </a:solidFill>
              </a:rPr>
              <a:t>flims</a:t>
            </a:r>
            <a:r>
              <a:rPr lang="en-US" dirty="0" smtClean="0">
                <a:solidFill>
                  <a:srgbClr val="000000"/>
                </a:solidFill>
              </a:rPr>
              <a:t> in the 1950s and then evolved into their own unique medium”</a:t>
            </a:r>
          </a:p>
          <a:p>
            <a:pPr lvl="1" eaLnBrk="1" fontAlgn="auto" hangingPunct="1">
              <a:spcAft>
                <a:spcPts val="0"/>
              </a:spcAft>
              <a:defRPr/>
            </a:pPr>
            <a:r>
              <a:rPr lang="en-US" dirty="0" smtClean="0">
                <a:solidFill>
                  <a:srgbClr val="000000"/>
                </a:solidFill>
              </a:rPr>
              <a:t>“The </a:t>
            </a:r>
            <a:r>
              <a:rPr lang="en-US" dirty="0">
                <a:solidFill>
                  <a:srgbClr val="000000"/>
                </a:solidFill>
              </a:rPr>
              <a:t>use of </a:t>
            </a:r>
            <a:r>
              <a:rPr lang="en-US" u="sng" dirty="0">
                <a:solidFill>
                  <a:srgbClr val="000000"/>
                </a:solidFill>
              </a:rPr>
              <a:t>educational</a:t>
            </a:r>
            <a:r>
              <a:rPr lang="en-US" dirty="0">
                <a:solidFill>
                  <a:srgbClr val="000000"/>
                </a:solidFill>
              </a:rPr>
              <a:t> </a:t>
            </a:r>
            <a:r>
              <a:rPr lang="en-US" dirty="0" err="1">
                <a:solidFill>
                  <a:srgbClr val="000000"/>
                </a:solidFill>
              </a:rPr>
              <a:t>fotonovelas</a:t>
            </a:r>
            <a:r>
              <a:rPr lang="en-US" dirty="0">
                <a:solidFill>
                  <a:srgbClr val="000000"/>
                </a:solidFill>
              </a:rPr>
              <a:t> began in the </a:t>
            </a:r>
            <a:r>
              <a:rPr lang="en-US" dirty="0" smtClean="0">
                <a:solidFill>
                  <a:srgbClr val="000000"/>
                </a:solidFill>
              </a:rPr>
              <a:t>70s </a:t>
            </a:r>
            <a:r>
              <a:rPr lang="en-US" dirty="0">
                <a:solidFill>
                  <a:srgbClr val="000000"/>
                </a:solidFill>
              </a:rPr>
              <a:t>with organizations such as Aid for International Development, who produced </a:t>
            </a:r>
            <a:r>
              <a:rPr lang="en-US" dirty="0" err="1" smtClean="0">
                <a:solidFill>
                  <a:srgbClr val="000000"/>
                </a:solidFill>
              </a:rPr>
              <a:t>fotonovelas</a:t>
            </a:r>
            <a:r>
              <a:rPr lang="en-US" dirty="0" smtClean="0">
                <a:solidFill>
                  <a:srgbClr val="000000"/>
                </a:solidFill>
              </a:rPr>
              <a:t>… in </a:t>
            </a:r>
            <a:r>
              <a:rPr lang="en-US" dirty="0">
                <a:solidFill>
                  <a:srgbClr val="000000"/>
                </a:solidFill>
              </a:rPr>
              <a:t>Latin America and Africa.” </a:t>
            </a:r>
            <a:r>
              <a:rPr lang="en-US" dirty="0">
                <a:solidFill>
                  <a:srgbClr val="000000"/>
                </a:solidFill>
                <a:hlinkClick r:id="rId3"/>
              </a:rPr>
              <a:t>http://</a:t>
            </a:r>
            <a:r>
              <a:rPr lang="en-US" dirty="0" err="1">
                <a:solidFill>
                  <a:srgbClr val="000000"/>
                </a:solidFill>
                <a:hlinkClick r:id="rId3"/>
              </a:rPr>
              <a:t>fotonovelacompany.com</a:t>
            </a:r>
            <a:r>
              <a:rPr lang="en-US" dirty="0">
                <a:solidFill>
                  <a:srgbClr val="000000"/>
                </a:solidFill>
                <a:hlinkClick r:id="rId3"/>
              </a:rPr>
              <a:t>/history-2/</a:t>
            </a:r>
            <a:endParaRPr lang="en-US" dirty="0">
              <a:solidFill>
                <a:srgbClr val="000000"/>
              </a:solidFill>
            </a:endParaRPr>
          </a:p>
          <a:p>
            <a:pPr eaLnBrk="1" fontAlgn="auto" hangingPunct="1">
              <a:spcAft>
                <a:spcPts val="0"/>
              </a:spcAft>
              <a:defRPr/>
            </a:pPr>
            <a:r>
              <a:rPr lang="en-US" dirty="0" smtClean="0">
                <a:solidFill>
                  <a:srgbClr val="000000"/>
                </a:solidFill>
              </a:rPr>
              <a:t>especially popular with middle-aged Latina women </a:t>
            </a:r>
          </a:p>
          <a:p>
            <a:pPr eaLnBrk="1" fontAlgn="auto" hangingPunct="1">
              <a:spcAft>
                <a:spcPts val="0"/>
              </a:spcAft>
              <a:defRPr/>
            </a:pPr>
            <a:r>
              <a:rPr lang="en-US" dirty="0" smtClean="0">
                <a:solidFill>
                  <a:srgbClr val="000000"/>
                </a:solidFill>
              </a:rPr>
              <a:t>evidence-based</a:t>
            </a:r>
            <a:endParaRPr lang="en-US" dirty="0">
              <a:solidFill>
                <a:srgbClr val="000000"/>
              </a:solidFill>
            </a:endParaRPr>
          </a:p>
          <a:p>
            <a:pPr lvl="1" eaLnBrk="1" fontAlgn="auto" hangingPunct="1">
              <a:spcAft>
                <a:spcPts val="0"/>
              </a:spcAft>
              <a:defRPr/>
            </a:pPr>
            <a:r>
              <a:rPr lang="en-US" dirty="0" smtClean="0">
                <a:solidFill>
                  <a:srgbClr val="000000"/>
                </a:solidFill>
              </a:rPr>
              <a:t>they are “a </a:t>
            </a:r>
            <a:r>
              <a:rPr lang="en-US" dirty="0">
                <a:solidFill>
                  <a:srgbClr val="000000"/>
                </a:solidFill>
              </a:rPr>
              <a:t>useful medium for health education among </a:t>
            </a:r>
            <a:r>
              <a:rPr lang="en-US" dirty="0" smtClean="0">
                <a:solidFill>
                  <a:srgbClr val="000000"/>
                </a:solidFill>
              </a:rPr>
              <a:t>Latinos.” http</a:t>
            </a:r>
            <a:r>
              <a:rPr lang="en-US" dirty="0">
                <a:solidFill>
                  <a:srgbClr val="000000"/>
                </a:solidFill>
              </a:rPr>
              <a:t>://</a:t>
            </a:r>
            <a:r>
              <a:rPr lang="en-US" dirty="0" err="1">
                <a:solidFill>
                  <a:srgbClr val="000000"/>
                </a:solidFill>
              </a:rPr>
              <a:t>www.usc.edu</a:t>
            </a:r>
            <a:r>
              <a:rPr lang="en-US" dirty="0">
                <a:solidFill>
                  <a:srgbClr val="000000"/>
                </a:solidFill>
              </a:rPr>
              <a:t>/</a:t>
            </a:r>
            <a:r>
              <a:rPr lang="en-US" dirty="0" err="1">
                <a:solidFill>
                  <a:srgbClr val="000000"/>
                </a:solidFill>
              </a:rPr>
              <a:t>uscnews</a:t>
            </a:r>
            <a:r>
              <a:rPr lang="en-US" dirty="0">
                <a:solidFill>
                  <a:srgbClr val="000000"/>
                </a:solidFill>
              </a:rPr>
              <a:t>/stories/15785.html</a:t>
            </a:r>
          </a:p>
        </p:txBody>
      </p:sp>
      <p:pic>
        <p:nvPicPr>
          <p:cNvPr id="512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1463" y="2286000"/>
            <a:ext cx="2794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FotoNovela</a:t>
            </a:r>
          </a:p>
        </p:txBody>
      </p:sp>
      <p:sp>
        <p:nvSpPr>
          <p:cNvPr id="12291" name="Content Placeholder 2"/>
          <p:cNvSpPr>
            <a:spLocks noGrp="1"/>
          </p:cNvSpPr>
          <p:nvPr>
            <p:ph sz="quarter" idx="1"/>
          </p:nvPr>
        </p:nvSpPr>
        <p:spPr>
          <a:xfrm>
            <a:off x="457200" y="1219200"/>
            <a:ext cx="8229600" cy="4937125"/>
          </a:xfrm>
        </p:spPr>
        <p:txBody>
          <a:bodyPr rtlCol="0">
            <a:normAutofit fontScale="92500"/>
          </a:bodyPr>
          <a:lstStyle/>
          <a:p>
            <a:pPr eaLnBrk="1" fontAlgn="auto" hangingPunct="1">
              <a:spcAft>
                <a:spcPts val="0"/>
              </a:spcAft>
              <a:defRPr/>
            </a:pPr>
            <a:r>
              <a:rPr lang="en-US" dirty="0" smtClean="0"/>
              <a:t>Health Collaborative was commissioned to complete the first </a:t>
            </a:r>
            <a:r>
              <a:rPr lang="en-US" dirty="0" err="1" smtClean="0"/>
              <a:t>Foto</a:t>
            </a:r>
            <a:r>
              <a:rPr lang="en-US" dirty="0" smtClean="0"/>
              <a:t> </a:t>
            </a:r>
            <a:r>
              <a:rPr lang="en-US" dirty="0" err="1" smtClean="0"/>
              <a:t>Novela</a:t>
            </a:r>
            <a:r>
              <a:rPr lang="en-US" dirty="0" smtClean="0"/>
              <a:t> that would be used to address the importance of safe sex and protection in Hispanic women most at risk:</a:t>
            </a:r>
          </a:p>
          <a:p>
            <a:pPr lvl="1" eaLnBrk="1" fontAlgn="auto" hangingPunct="1">
              <a:spcAft>
                <a:spcPts val="0"/>
              </a:spcAft>
              <a:defRPr/>
            </a:pPr>
            <a:r>
              <a:rPr lang="en-US" dirty="0" smtClean="0"/>
              <a:t>Young (</a:t>
            </a:r>
            <a:r>
              <a:rPr lang="en-US" dirty="0" err="1" smtClean="0"/>
              <a:t>Jovencitas</a:t>
            </a:r>
            <a:r>
              <a:rPr lang="en-US" dirty="0" smtClean="0"/>
              <a:t>) women 18 yrs or older </a:t>
            </a:r>
          </a:p>
          <a:p>
            <a:pPr lvl="1" eaLnBrk="1" fontAlgn="auto" hangingPunct="1">
              <a:spcAft>
                <a:spcPts val="0"/>
              </a:spcAft>
              <a:defRPr/>
            </a:pPr>
            <a:r>
              <a:rPr lang="en-US" dirty="0" smtClean="0"/>
              <a:t>Adult (</a:t>
            </a:r>
            <a:r>
              <a:rPr lang="en-US" dirty="0" err="1" smtClean="0"/>
              <a:t>Damas</a:t>
            </a:r>
            <a:r>
              <a:rPr lang="en-US" dirty="0" smtClean="0"/>
              <a:t>) women 35-55 years</a:t>
            </a:r>
          </a:p>
          <a:p>
            <a:pPr lvl="1" eaLnBrk="1" fontAlgn="auto" hangingPunct="1">
              <a:spcAft>
                <a:spcPts val="0"/>
              </a:spcAft>
              <a:defRPr/>
            </a:pPr>
            <a:r>
              <a:rPr lang="en-US" dirty="0" smtClean="0"/>
              <a:t>Seniors (Dona) women over 55 years</a:t>
            </a:r>
          </a:p>
          <a:p>
            <a:pPr lvl="1" eaLnBrk="1" fontAlgn="auto" hangingPunct="1">
              <a:spcAft>
                <a:spcPts val="0"/>
              </a:spcAft>
              <a:defRPr/>
            </a:pPr>
            <a:endParaRPr lang="en-US" dirty="0" smtClean="0"/>
          </a:p>
          <a:p>
            <a:pPr eaLnBrk="1" fontAlgn="auto" hangingPunct="1">
              <a:spcAft>
                <a:spcPts val="0"/>
              </a:spcAft>
              <a:defRPr/>
            </a:pPr>
            <a:r>
              <a:rPr lang="en-US" dirty="0" smtClean="0"/>
              <a:t>Partnership with SAGE Words and Anna </a:t>
            </a:r>
            <a:r>
              <a:rPr lang="en-US" dirty="0" err="1" smtClean="0"/>
              <a:t>Matiella</a:t>
            </a:r>
            <a:endParaRPr lang="en-US" dirty="0" smtClean="0"/>
          </a:p>
          <a:p>
            <a:pPr lvl="1"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85738"/>
            <a:ext cx="8229600" cy="1600201"/>
          </a:xfrm>
        </p:spPr>
        <p:txBody>
          <a:bodyPr/>
          <a:lstStyle/>
          <a:p>
            <a:pPr eaLnBrk="1" hangingPunct="1"/>
            <a:r>
              <a:rPr lang="en-US" smtClean="0"/>
              <a:t>Health Literacy Tool</a:t>
            </a:r>
          </a:p>
        </p:txBody>
      </p:sp>
      <p:sp>
        <p:nvSpPr>
          <p:cNvPr id="3" name="Content Placeholder 2"/>
          <p:cNvSpPr>
            <a:spLocks noGrp="1"/>
          </p:cNvSpPr>
          <p:nvPr>
            <p:ph idx="1"/>
          </p:nvPr>
        </p:nvSpPr>
        <p:spPr>
          <a:xfrm>
            <a:off x="457200" y="1643063"/>
            <a:ext cx="8229600" cy="4525962"/>
          </a:xfrm>
        </p:spPr>
        <p:txBody>
          <a:bodyPr rtlCol="0">
            <a:normAutofit fontScale="77500" lnSpcReduction="20000"/>
          </a:bodyPr>
          <a:lstStyle/>
          <a:p>
            <a:pPr eaLnBrk="1" fontAlgn="auto" hangingPunct="1">
              <a:spcAft>
                <a:spcPts val="0"/>
              </a:spcAft>
              <a:defRPr/>
            </a:pPr>
            <a:r>
              <a:rPr lang="en-US" sz="4000" dirty="0" err="1" smtClean="0"/>
              <a:t>fotonovelas</a:t>
            </a:r>
            <a:r>
              <a:rPr lang="en-US" sz="4000" dirty="0" smtClean="0"/>
              <a:t> are inherently health literate</a:t>
            </a:r>
          </a:p>
          <a:p>
            <a:pPr lvl="2" eaLnBrk="1" fontAlgn="auto" hangingPunct="1">
              <a:spcAft>
                <a:spcPts val="0"/>
              </a:spcAft>
              <a:defRPr/>
            </a:pPr>
            <a:r>
              <a:rPr lang="en-US" sz="4000" dirty="0" smtClean="0"/>
              <a:t>dialogue</a:t>
            </a:r>
            <a:r>
              <a:rPr lang="en-US" sz="4000" dirty="0"/>
              <a:t>= short </a:t>
            </a:r>
            <a:r>
              <a:rPr lang="en-US" sz="4000" dirty="0" smtClean="0"/>
              <a:t>text </a:t>
            </a:r>
          </a:p>
          <a:p>
            <a:pPr lvl="2" eaLnBrk="1" fontAlgn="auto" hangingPunct="1">
              <a:spcAft>
                <a:spcPts val="0"/>
              </a:spcAft>
              <a:defRPr/>
            </a:pPr>
            <a:r>
              <a:rPr lang="en-US" sz="4000" dirty="0" smtClean="0"/>
              <a:t>graphics based</a:t>
            </a:r>
            <a:endParaRPr lang="en-US" sz="4000" dirty="0"/>
          </a:p>
          <a:p>
            <a:pPr eaLnBrk="1" fontAlgn="auto" hangingPunct="1">
              <a:spcAft>
                <a:spcPts val="0"/>
              </a:spcAft>
              <a:defRPr/>
            </a:pPr>
            <a:r>
              <a:rPr lang="en-US" sz="4000" dirty="0"/>
              <a:t>d</a:t>
            </a:r>
            <a:r>
              <a:rPr lang="en-US" sz="4000" dirty="0" smtClean="0"/>
              <a:t>ialogue models what you need to be able to say</a:t>
            </a:r>
          </a:p>
          <a:p>
            <a:pPr eaLnBrk="1" fontAlgn="auto" hangingPunct="1">
              <a:spcAft>
                <a:spcPts val="0"/>
              </a:spcAft>
              <a:defRPr/>
            </a:pPr>
            <a:r>
              <a:rPr lang="en-US" sz="4000" dirty="0"/>
              <a:t>t</a:t>
            </a:r>
            <a:r>
              <a:rPr lang="en-US" sz="4000" dirty="0" smtClean="0"/>
              <a:t>hey are narratives:  storytelling is a most compelling way to relay and receive information</a:t>
            </a:r>
          </a:p>
          <a:p>
            <a:pPr eaLnBrk="1" fontAlgn="auto" hangingPunct="1">
              <a:spcAft>
                <a:spcPts val="0"/>
              </a:spcAft>
              <a:defRPr/>
            </a:pPr>
            <a:r>
              <a:rPr lang="en-US" sz="4000" dirty="0" smtClean="0"/>
              <a:t> “people </a:t>
            </a:r>
            <a:r>
              <a:rPr lang="en-US" sz="4000" dirty="0"/>
              <a:t>being able to see themselves -- that’s what's the joy of it.”  Robin </a:t>
            </a:r>
            <a:r>
              <a:rPr lang="en-US" sz="4000" dirty="0" err="1"/>
              <a:t>Lewy</a:t>
            </a:r>
            <a:r>
              <a:rPr lang="en-US" sz="4000" dirty="0"/>
              <a:t> the Rural Women's Health Project, Gainesville, FL</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What was the design?</a:t>
            </a:r>
          </a:p>
        </p:txBody>
      </p:sp>
      <p:sp>
        <p:nvSpPr>
          <p:cNvPr id="3" name="Content Placeholder 2"/>
          <p:cNvSpPr>
            <a:spLocks noGrp="1"/>
          </p:cNvSpPr>
          <p:nvPr>
            <p:ph idx="1"/>
          </p:nvPr>
        </p:nvSpPr>
        <p:spPr>
          <a:xfrm>
            <a:off x="457200" y="2036763"/>
            <a:ext cx="8229600" cy="4525962"/>
          </a:xfrm>
        </p:spPr>
        <p:txBody>
          <a:bodyPr rtlCol="0">
            <a:normAutofit/>
          </a:bodyPr>
          <a:lstStyle/>
          <a:p>
            <a:pPr marL="457200" indent="-457200" eaLnBrk="1" fontAlgn="auto" hangingPunct="1">
              <a:spcAft>
                <a:spcPts val="0"/>
              </a:spcAft>
              <a:buFont typeface="+mj-lt"/>
              <a:buAutoNum type="arabicPeriod"/>
              <a:defRPr/>
            </a:pPr>
            <a:r>
              <a:rPr lang="en-US" sz="2800" dirty="0">
                <a:solidFill>
                  <a:schemeClr val="tx2"/>
                </a:solidFill>
              </a:rPr>
              <a:t>d</a:t>
            </a:r>
            <a:r>
              <a:rPr lang="en-US" sz="2800" dirty="0" smtClean="0">
                <a:solidFill>
                  <a:schemeClr val="tx2"/>
                </a:solidFill>
              </a:rPr>
              <a:t>efining the message:</a:t>
            </a:r>
          </a:p>
          <a:p>
            <a:pPr lvl="1">
              <a:defRPr/>
            </a:pPr>
            <a:r>
              <a:rPr lang="en-US" sz="2400" dirty="0" smtClean="0"/>
              <a:t>Prevention and protection =  HIV Testing and Condom Usage</a:t>
            </a:r>
          </a:p>
          <a:p>
            <a:pPr lvl="1">
              <a:defRPr/>
            </a:pPr>
            <a:r>
              <a:rPr lang="en-US" sz="2400" dirty="0" smtClean="0"/>
              <a:t>Help and encouragement = cultural competency, health literacy and the use of visual/graphics</a:t>
            </a:r>
          </a:p>
          <a:p>
            <a:pPr lvl="1">
              <a:defRPr/>
            </a:pPr>
            <a:r>
              <a:rPr lang="en-US" sz="2400" dirty="0" smtClean="0"/>
              <a:t>List where resources could be found= access to HIV Testing and services</a:t>
            </a:r>
          </a:p>
          <a:p>
            <a:pPr lvl="1">
              <a:defRPr/>
            </a:pPr>
            <a:r>
              <a:rPr lang="en-US" sz="2400" dirty="0" smtClean="0"/>
              <a:t>Why it’s important= because we are at risk. High rates of infection among Latina Women</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What was the approach?</a:t>
            </a:r>
          </a:p>
        </p:txBody>
      </p:sp>
      <p:sp>
        <p:nvSpPr>
          <p:cNvPr id="9219" name="Content Placeholder 2"/>
          <p:cNvSpPr>
            <a:spLocks noGrp="1"/>
          </p:cNvSpPr>
          <p:nvPr>
            <p:ph idx="1"/>
          </p:nvPr>
        </p:nvSpPr>
        <p:spPr/>
        <p:txBody>
          <a:bodyPr/>
          <a:lstStyle/>
          <a:p>
            <a:pPr lvl="1"/>
            <a:r>
              <a:rPr lang="en-US" smtClean="0"/>
              <a:t>Convene expert panel</a:t>
            </a:r>
          </a:p>
          <a:p>
            <a:pPr lvl="2"/>
            <a:r>
              <a:rPr lang="en-US" smtClean="0"/>
              <a:t>Expert panel parameters</a:t>
            </a:r>
          </a:p>
          <a:p>
            <a:pPr lvl="3"/>
            <a:r>
              <a:rPr lang="en-US" smtClean="0"/>
              <a:t>Incorporated teach back methods</a:t>
            </a:r>
          </a:p>
          <a:p>
            <a:pPr lvl="3"/>
            <a:r>
              <a:rPr lang="en-US" smtClean="0"/>
              <a:t>Patient friendly education tools/materials to enhance interaction</a:t>
            </a:r>
          </a:p>
          <a:p>
            <a:pPr lvl="3"/>
            <a:r>
              <a:rPr lang="en-US" smtClean="0"/>
              <a:t>Prevention message</a:t>
            </a:r>
          </a:p>
          <a:p>
            <a:pPr lvl="3"/>
            <a:r>
              <a:rPr lang="en-US" smtClean="0"/>
              <a:t>Incorporate cultural awareness and use of graphic</a:t>
            </a:r>
          </a:p>
          <a:p>
            <a:pPr lvl="3"/>
            <a:r>
              <a:rPr lang="en-US" smtClean="0"/>
              <a:t>Why is it important </a:t>
            </a:r>
          </a:p>
          <a:p>
            <a:pPr lvl="1"/>
            <a:r>
              <a:rPr lang="en-US" smtClean="0"/>
              <a:t>Use collaborative composing with HIV infected and affected participants and expert panel participants</a:t>
            </a:r>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Approach (continued)</a:t>
            </a:r>
          </a:p>
        </p:txBody>
      </p:sp>
      <p:sp>
        <p:nvSpPr>
          <p:cNvPr id="10243" name="Content Placeholder 2"/>
          <p:cNvSpPr>
            <a:spLocks noGrp="1"/>
          </p:cNvSpPr>
          <p:nvPr>
            <p:ph idx="1"/>
          </p:nvPr>
        </p:nvSpPr>
        <p:spPr/>
        <p:txBody>
          <a:bodyPr/>
          <a:lstStyle/>
          <a:p>
            <a:pPr lvl="1"/>
            <a:r>
              <a:rPr lang="en-US" smtClean="0"/>
              <a:t>Linked with community groups for active participation and interaction about the project</a:t>
            </a:r>
          </a:p>
          <a:p>
            <a:pPr lvl="1"/>
            <a:r>
              <a:rPr lang="en-US" smtClean="0"/>
              <a:t>Upon final draft, conduct usability test and modify as per focus group feedback</a:t>
            </a:r>
          </a:p>
          <a:p>
            <a:pPr lvl="1"/>
            <a:r>
              <a:rPr lang="en-US" smtClean="0"/>
              <a:t>Selected three targeted age groups among Latina women</a:t>
            </a:r>
          </a:p>
          <a:p>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1691</Words>
  <Application>Microsoft Office PowerPoint</Application>
  <PresentationFormat>On-screen Show (4:3)</PresentationFormat>
  <Paragraphs>275</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Adobe Caslon Pro</vt:lpstr>
      <vt:lpstr>Courier New</vt:lpstr>
      <vt:lpstr>ＭＳ Ｐゴシック</vt:lpstr>
      <vt:lpstr>Times New Roman</vt:lpstr>
      <vt:lpstr>ÇlÇr ñæí©</vt:lpstr>
      <vt:lpstr>Wingdings 3</vt:lpstr>
      <vt:lpstr>Office Theme</vt:lpstr>
      <vt:lpstr>2012 All Grantee Meeting November 28, 2012</vt:lpstr>
      <vt:lpstr>Fotonovela Project Partnership</vt:lpstr>
      <vt:lpstr>San Antonio Transitional Grant Area Project Overview</vt:lpstr>
      <vt:lpstr>Why fotonovelas?</vt:lpstr>
      <vt:lpstr>FotoNovela</vt:lpstr>
      <vt:lpstr>Health Literacy Tool</vt:lpstr>
      <vt:lpstr>What was the design?</vt:lpstr>
      <vt:lpstr>What was the approach?</vt:lpstr>
      <vt:lpstr>Approach (continued)</vt:lpstr>
      <vt:lpstr>Targeting the message</vt:lpstr>
      <vt:lpstr>Knowing the receiver (cultural awareness)</vt:lpstr>
      <vt:lpstr>Choosing the form</vt:lpstr>
      <vt:lpstr>a note about graphics:   what is the topic?</vt:lpstr>
      <vt:lpstr>format reflects the reader</vt:lpstr>
      <vt:lpstr>Development Process</vt:lpstr>
      <vt:lpstr>user input: collaborative composing</vt:lpstr>
      <vt:lpstr>for the damas</vt:lpstr>
      <vt:lpstr>how did it work?</vt:lpstr>
      <vt:lpstr>PowerPoint Presentation</vt:lpstr>
      <vt:lpstr>more high touch:  usability testing and focus groups</vt:lpstr>
      <vt:lpstr>sample questions</vt:lpstr>
      <vt:lpstr>                    doñas</vt:lpstr>
      <vt:lpstr>                  damas</vt:lpstr>
      <vt:lpstr>                                          jovencitas</vt:lpstr>
      <vt:lpstr>A quick review:   Strategies for patient-friendly education materials</vt:lpstr>
      <vt:lpstr>Focus Group Partners</vt:lpstr>
      <vt:lpstr>Next Steps</vt:lpstr>
      <vt:lpstr>Q and 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lynn.corona</dc:creator>
  <cp:lastModifiedBy>Nicole Mandel</cp:lastModifiedBy>
  <cp:revision>21</cp:revision>
  <dcterms:created xsi:type="dcterms:W3CDTF">2012-10-11T18:59:58Z</dcterms:created>
  <dcterms:modified xsi:type="dcterms:W3CDTF">2012-12-02T18:42:59Z</dcterms:modified>
</cp:coreProperties>
</file>